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68" r:id="rId2"/>
    <p:sldId id="380" r:id="rId3"/>
    <p:sldId id="381" r:id="rId4"/>
    <p:sldId id="382" r:id="rId5"/>
    <p:sldId id="378" r:id="rId6"/>
    <p:sldId id="312" r:id="rId7"/>
    <p:sldId id="374" r:id="rId8"/>
    <p:sldId id="371" r:id="rId9"/>
    <p:sldId id="361" r:id="rId10"/>
    <p:sldId id="369" r:id="rId11"/>
    <p:sldId id="363" r:id="rId12"/>
    <p:sldId id="364" r:id="rId13"/>
    <p:sldId id="365" r:id="rId14"/>
    <p:sldId id="366" r:id="rId15"/>
    <p:sldId id="367" r:id="rId16"/>
    <p:sldId id="368" r:id="rId17"/>
    <p:sldId id="375" r:id="rId18"/>
    <p:sldId id="352" r:id="rId19"/>
    <p:sldId id="353" r:id="rId20"/>
    <p:sldId id="359" r:id="rId21"/>
    <p:sldId id="355" r:id="rId22"/>
    <p:sldId id="356" r:id="rId23"/>
    <p:sldId id="357" r:id="rId24"/>
    <p:sldId id="358" r:id="rId25"/>
    <p:sldId id="376" r:id="rId26"/>
    <p:sldId id="284" r:id="rId27"/>
    <p:sldId id="345" r:id="rId28"/>
    <p:sldId id="344" r:id="rId29"/>
    <p:sldId id="311" r:id="rId30"/>
    <p:sldId id="309" r:id="rId31"/>
    <p:sldId id="372" r:id="rId32"/>
    <p:sldId id="289" r:id="rId33"/>
    <p:sldId id="316" r:id="rId34"/>
    <p:sldId id="290" r:id="rId35"/>
    <p:sldId id="373" r:id="rId36"/>
    <p:sldId id="377" r:id="rId37"/>
    <p:sldId id="26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drea Pedolsky" initials="AP" lastIdx="6" clrIdx="6">
    <p:extLst/>
  </p:cmAuthor>
  <p:cmAuthor id="1" name="Tina Lloren" initials="TL" lastIdx="50" clrIdx="0">
    <p:extLst/>
  </p:cmAuthor>
  <p:cmAuthor id="8" name="Heather Finegan" initials="HF" lastIdx="2" clrIdx="7">
    <p:extLst/>
  </p:cmAuthor>
  <p:cmAuthor id="2" name="Alice Nkoroi" initials="AN" lastIdx="2" clrIdx="1">
    <p:extLst/>
  </p:cmAuthor>
  <p:cmAuthor id="3" name="Sandra Remancus" initials="SR" lastIdx="2" clrIdx="2">
    <p:extLst/>
  </p:cmAuthor>
  <p:cmAuthor id="4" name="Alisa Alano" initials="AA" lastIdx="5" clrIdx="3">
    <p:extLst/>
  </p:cmAuthor>
  <p:cmAuthor id="5" name="Taj Sheriff" initials="TS" lastIdx="4" clrIdx="4">
    <p:extLst/>
  </p:cmAuthor>
  <p:cmAuthor id="6" name="Aimee Rurangwa" initials="AR" lastIdx="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AF3A"/>
    <a:srgbClr val="A5A5A5"/>
    <a:srgbClr val="B4908B"/>
    <a:srgbClr val="C48170"/>
    <a:srgbClr val="D87A51"/>
    <a:srgbClr val="ED7D31"/>
    <a:srgbClr val="454D88"/>
    <a:srgbClr val="C7CAE3"/>
    <a:srgbClr val="F37003"/>
    <a:srgbClr val="F52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79" autoAdjust="0"/>
    <p:restoredTop sz="78042" autoAdjust="0"/>
  </p:normalViewPr>
  <p:slideViewPr>
    <p:cSldViewPr snapToGrid="0">
      <p:cViewPr>
        <p:scale>
          <a:sx n="66" d="100"/>
          <a:sy n="66" d="100"/>
        </p:scale>
        <p:origin x="636"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325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98545-3F38-F94B-A79E-7C5632895554}" type="datetimeFigureOut">
              <a:rPr lang="en-US" smtClean="0"/>
              <a:t>2/9/2018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EB125E-564C-1D4F-949B-43CBED28F9DB}" type="slidenum">
              <a:rPr lang="en-US" smtClean="0"/>
              <a:t>‹#›</a:t>
            </a:fld>
            <a:endParaRPr lang="en-US"/>
          </a:p>
        </p:txBody>
      </p:sp>
    </p:spTree>
    <p:extLst>
      <p:ext uri="{BB962C8B-B14F-4D97-AF65-F5344CB8AC3E}">
        <p14:creationId xmlns:p14="http://schemas.microsoft.com/office/powerpoint/2010/main" val="5986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EB125E-564C-1D4F-949B-43CBED28F9DB}" type="slidenum">
              <a:rPr lang="en-US" smtClean="0"/>
              <a:t>1</a:t>
            </a:fld>
            <a:endParaRPr lang="en-US"/>
          </a:p>
        </p:txBody>
      </p:sp>
    </p:spTree>
    <p:extLst>
      <p:ext uri="{BB962C8B-B14F-4D97-AF65-F5344CB8AC3E}">
        <p14:creationId xmlns:p14="http://schemas.microsoft.com/office/powerpoint/2010/main" val="3714901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0EB125E-564C-1D4F-949B-43CBED28F9DB}" type="slidenum">
              <a:rPr lang="en-US" smtClean="0"/>
              <a:t>13</a:t>
            </a:fld>
            <a:endParaRPr lang="en-US"/>
          </a:p>
        </p:txBody>
      </p:sp>
    </p:spTree>
    <p:extLst>
      <p:ext uri="{BB962C8B-B14F-4D97-AF65-F5344CB8AC3E}">
        <p14:creationId xmlns:p14="http://schemas.microsoft.com/office/powerpoint/2010/main" val="3956579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0EB125E-564C-1D4F-949B-43CBED28F9DB}" type="slidenum">
              <a:rPr lang="en-US" smtClean="0"/>
              <a:t>14</a:t>
            </a:fld>
            <a:endParaRPr lang="en-US"/>
          </a:p>
        </p:txBody>
      </p:sp>
    </p:spTree>
    <p:extLst>
      <p:ext uri="{BB962C8B-B14F-4D97-AF65-F5344CB8AC3E}">
        <p14:creationId xmlns:p14="http://schemas.microsoft.com/office/powerpoint/2010/main" val="4255511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15</a:t>
            </a:fld>
            <a:endParaRPr lang="en-US"/>
          </a:p>
        </p:txBody>
      </p:sp>
    </p:spTree>
    <p:extLst>
      <p:ext uri="{BB962C8B-B14F-4D97-AF65-F5344CB8AC3E}">
        <p14:creationId xmlns:p14="http://schemas.microsoft.com/office/powerpoint/2010/main" val="962880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16</a:t>
            </a:fld>
            <a:endParaRPr lang="en-US"/>
          </a:p>
        </p:txBody>
      </p:sp>
    </p:spTree>
    <p:extLst>
      <p:ext uri="{BB962C8B-B14F-4D97-AF65-F5344CB8AC3E}">
        <p14:creationId xmlns:p14="http://schemas.microsoft.com/office/powerpoint/2010/main" val="803219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17</a:t>
            </a:fld>
            <a:endParaRPr lang="en-US"/>
          </a:p>
        </p:txBody>
      </p:sp>
    </p:spTree>
    <p:extLst>
      <p:ext uri="{BB962C8B-B14F-4D97-AF65-F5344CB8AC3E}">
        <p14:creationId xmlns:p14="http://schemas.microsoft.com/office/powerpoint/2010/main" val="624205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EB125E-564C-1D4F-949B-43CBED28F9DB}" type="slidenum">
              <a:rPr lang="en-US" smtClean="0"/>
              <a:t>18</a:t>
            </a:fld>
            <a:endParaRPr lang="en-US"/>
          </a:p>
        </p:txBody>
      </p:sp>
    </p:spTree>
    <p:extLst>
      <p:ext uri="{BB962C8B-B14F-4D97-AF65-F5344CB8AC3E}">
        <p14:creationId xmlns:p14="http://schemas.microsoft.com/office/powerpoint/2010/main" val="3404174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19</a:t>
            </a:fld>
            <a:endParaRPr lang="en-US"/>
          </a:p>
        </p:txBody>
      </p:sp>
    </p:spTree>
    <p:extLst>
      <p:ext uri="{BB962C8B-B14F-4D97-AF65-F5344CB8AC3E}">
        <p14:creationId xmlns:p14="http://schemas.microsoft.com/office/powerpoint/2010/main" val="4092059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EB125E-564C-1D4F-949B-43CBED28F9DB}" type="slidenum">
              <a:rPr lang="en-US" smtClean="0"/>
              <a:t>20</a:t>
            </a:fld>
            <a:endParaRPr lang="en-US"/>
          </a:p>
        </p:txBody>
      </p:sp>
    </p:spTree>
    <p:extLst>
      <p:ext uri="{BB962C8B-B14F-4D97-AF65-F5344CB8AC3E}">
        <p14:creationId xmlns:p14="http://schemas.microsoft.com/office/powerpoint/2010/main" val="314771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21</a:t>
            </a:fld>
            <a:endParaRPr lang="en-US"/>
          </a:p>
        </p:txBody>
      </p:sp>
    </p:spTree>
    <p:extLst>
      <p:ext uri="{BB962C8B-B14F-4D97-AF65-F5344CB8AC3E}">
        <p14:creationId xmlns:p14="http://schemas.microsoft.com/office/powerpoint/2010/main" val="1792698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22</a:t>
            </a:fld>
            <a:endParaRPr lang="en-US"/>
          </a:p>
        </p:txBody>
      </p:sp>
    </p:spTree>
    <p:extLst>
      <p:ext uri="{BB962C8B-B14F-4D97-AF65-F5344CB8AC3E}">
        <p14:creationId xmlns:p14="http://schemas.microsoft.com/office/powerpoint/2010/main" val="3252039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5</a:t>
            </a:fld>
            <a:endParaRPr lang="en-US"/>
          </a:p>
        </p:txBody>
      </p:sp>
    </p:spTree>
    <p:extLst>
      <p:ext uri="{BB962C8B-B14F-4D97-AF65-F5344CB8AC3E}">
        <p14:creationId xmlns:p14="http://schemas.microsoft.com/office/powerpoint/2010/main" val="3589317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23</a:t>
            </a:fld>
            <a:endParaRPr lang="en-US"/>
          </a:p>
        </p:txBody>
      </p:sp>
    </p:spTree>
    <p:extLst>
      <p:ext uri="{BB962C8B-B14F-4D97-AF65-F5344CB8AC3E}">
        <p14:creationId xmlns:p14="http://schemas.microsoft.com/office/powerpoint/2010/main" val="800432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24</a:t>
            </a:fld>
            <a:endParaRPr lang="en-US"/>
          </a:p>
        </p:txBody>
      </p:sp>
    </p:spTree>
    <p:extLst>
      <p:ext uri="{BB962C8B-B14F-4D97-AF65-F5344CB8AC3E}">
        <p14:creationId xmlns:p14="http://schemas.microsoft.com/office/powerpoint/2010/main" val="371236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25</a:t>
            </a:fld>
            <a:endParaRPr lang="en-US"/>
          </a:p>
        </p:txBody>
      </p:sp>
    </p:spTree>
    <p:extLst>
      <p:ext uri="{BB962C8B-B14F-4D97-AF65-F5344CB8AC3E}">
        <p14:creationId xmlns:p14="http://schemas.microsoft.com/office/powerpoint/2010/main" val="3103690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dirty="0"/>
          </a:p>
          <a:p>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26</a:t>
            </a:fld>
            <a:endParaRPr lang="en-US"/>
          </a:p>
        </p:txBody>
      </p:sp>
    </p:spTree>
    <p:extLst>
      <p:ext uri="{BB962C8B-B14F-4D97-AF65-F5344CB8AC3E}">
        <p14:creationId xmlns:p14="http://schemas.microsoft.com/office/powerpoint/2010/main" val="1531168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27</a:t>
            </a:fld>
            <a:endParaRPr lang="en-US"/>
          </a:p>
        </p:txBody>
      </p:sp>
    </p:spTree>
    <p:extLst>
      <p:ext uri="{BB962C8B-B14F-4D97-AF65-F5344CB8AC3E}">
        <p14:creationId xmlns:p14="http://schemas.microsoft.com/office/powerpoint/2010/main" val="2019156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EB125E-564C-1D4F-949B-43CBED28F9DB}" type="slidenum">
              <a:rPr lang="en-US" smtClean="0"/>
              <a:t>28</a:t>
            </a:fld>
            <a:endParaRPr lang="en-US"/>
          </a:p>
        </p:txBody>
      </p:sp>
    </p:spTree>
    <p:extLst>
      <p:ext uri="{BB962C8B-B14F-4D97-AF65-F5344CB8AC3E}">
        <p14:creationId xmlns:p14="http://schemas.microsoft.com/office/powerpoint/2010/main" val="3939768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EB125E-564C-1D4F-949B-43CBED28F9DB}" type="slidenum">
              <a:rPr lang="en-US" smtClean="0"/>
              <a:t>29</a:t>
            </a:fld>
            <a:endParaRPr lang="en-US"/>
          </a:p>
        </p:txBody>
      </p:sp>
    </p:spTree>
    <p:extLst>
      <p:ext uri="{BB962C8B-B14F-4D97-AF65-F5344CB8AC3E}">
        <p14:creationId xmlns:p14="http://schemas.microsoft.com/office/powerpoint/2010/main" val="2065142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EB125E-564C-1D4F-949B-43CBED28F9DB}" type="slidenum">
              <a:rPr lang="en-US" smtClean="0"/>
              <a:t>30</a:t>
            </a:fld>
            <a:endParaRPr lang="en-US"/>
          </a:p>
        </p:txBody>
      </p:sp>
    </p:spTree>
    <p:extLst>
      <p:ext uri="{BB962C8B-B14F-4D97-AF65-F5344CB8AC3E}">
        <p14:creationId xmlns:p14="http://schemas.microsoft.com/office/powerpoint/2010/main" val="1425549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30EB125E-564C-1D4F-949B-43CBED28F9DB}" type="slidenum">
              <a:rPr lang="en-US" smtClean="0"/>
              <a:t>31</a:t>
            </a:fld>
            <a:endParaRPr lang="en-US"/>
          </a:p>
        </p:txBody>
      </p:sp>
    </p:spTree>
    <p:extLst>
      <p:ext uri="{BB962C8B-B14F-4D97-AF65-F5344CB8AC3E}">
        <p14:creationId xmlns:p14="http://schemas.microsoft.com/office/powerpoint/2010/main" val="21093815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EB125E-564C-1D4F-949B-43CBED28F9DB}" type="slidenum">
              <a:rPr lang="en-US" smtClean="0"/>
              <a:t>32</a:t>
            </a:fld>
            <a:endParaRPr lang="en-US"/>
          </a:p>
        </p:txBody>
      </p:sp>
    </p:spTree>
    <p:extLst>
      <p:ext uri="{BB962C8B-B14F-4D97-AF65-F5344CB8AC3E}">
        <p14:creationId xmlns:p14="http://schemas.microsoft.com/office/powerpoint/2010/main" val="3587868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B32BB7E8-90E8-416C-8C2E-ABD93E7F8537}" type="slidenum">
              <a:rPr lang="en-US" smtClean="0"/>
              <a:pPr>
                <a:defRPr/>
              </a:pPr>
              <a:t>6</a:t>
            </a:fld>
            <a:endParaRPr lang="en-US" dirty="0"/>
          </a:p>
        </p:txBody>
      </p:sp>
    </p:spTree>
    <p:extLst>
      <p:ext uri="{BB962C8B-B14F-4D97-AF65-F5344CB8AC3E}">
        <p14:creationId xmlns:p14="http://schemas.microsoft.com/office/powerpoint/2010/main" val="598730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EB125E-564C-1D4F-949B-43CBED28F9DB}" type="slidenum">
              <a:rPr lang="en-US" smtClean="0"/>
              <a:t>33</a:t>
            </a:fld>
            <a:endParaRPr lang="en-US"/>
          </a:p>
        </p:txBody>
      </p:sp>
    </p:spTree>
    <p:extLst>
      <p:ext uri="{BB962C8B-B14F-4D97-AF65-F5344CB8AC3E}">
        <p14:creationId xmlns:p14="http://schemas.microsoft.com/office/powerpoint/2010/main" val="4137062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EB125E-564C-1D4F-949B-43CBED28F9DB}" type="slidenum">
              <a:rPr lang="en-US" smtClean="0"/>
              <a:t>34</a:t>
            </a:fld>
            <a:endParaRPr lang="en-US"/>
          </a:p>
        </p:txBody>
      </p:sp>
    </p:spTree>
    <p:extLst>
      <p:ext uri="{BB962C8B-B14F-4D97-AF65-F5344CB8AC3E}">
        <p14:creationId xmlns:p14="http://schemas.microsoft.com/office/powerpoint/2010/main" val="491556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EB125E-564C-1D4F-949B-43CBED28F9DB}" type="slidenum">
              <a:rPr lang="en-US" smtClean="0"/>
              <a:t>35</a:t>
            </a:fld>
            <a:endParaRPr lang="en-US"/>
          </a:p>
        </p:txBody>
      </p:sp>
    </p:spTree>
    <p:extLst>
      <p:ext uri="{BB962C8B-B14F-4D97-AF65-F5344CB8AC3E}">
        <p14:creationId xmlns:p14="http://schemas.microsoft.com/office/powerpoint/2010/main" val="965458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36</a:t>
            </a:fld>
            <a:endParaRPr lang="en-US"/>
          </a:p>
        </p:txBody>
      </p:sp>
    </p:spTree>
    <p:extLst>
      <p:ext uri="{BB962C8B-B14F-4D97-AF65-F5344CB8AC3E}">
        <p14:creationId xmlns:p14="http://schemas.microsoft.com/office/powerpoint/2010/main" val="2865677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EB125E-564C-1D4F-949B-43CBED28F9DB}" type="slidenum">
              <a:rPr lang="en-US" smtClean="0"/>
              <a:t>37</a:t>
            </a:fld>
            <a:endParaRPr lang="en-US"/>
          </a:p>
        </p:txBody>
      </p:sp>
    </p:spTree>
    <p:extLst>
      <p:ext uri="{BB962C8B-B14F-4D97-AF65-F5344CB8AC3E}">
        <p14:creationId xmlns:p14="http://schemas.microsoft.com/office/powerpoint/2010/main" val="74000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B125E-564C-1D4F-949B-43CBED28F9DB}" type="slidenum">
              <a:rPr lang="en-US" smtClean="0"/>
              <a:t>7</a:t>
            </a:fld>
            <a:endParaRPr lang="en-US"/>
          </a:p>
        </p:txBody>
      </p:sp>
    </p:spTree>
    <p:extLst>
      <p:ext uri="{BB962C8B-B14F-4D97-AF65-F5344CB8AC3E}">
        <p14:creationId xmlns:p14="http://schemas.microsoft.com/office/powerpoint/2010/main" val="1908413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0EB125E-564C-1D4F-949B-43CBED28F9DB}" type="slidenum">
              <a:rPr lang="en-US" smtClean="0"/>
              <a:t>8</a:t>
            </a:fld>
            <a:endParaRPr lang="en-US"/>
          </a:p>
        </p:txBody>
      </p:sp>
    </p:spTree>
    <p:extLst>
      <p:ext uri="{BB962C8B-B14F-4D97-AF65-F5344CB8AC3E}">
        <p14:creationId xmlns:p14="http://schemas.microsoft.com/office/powerpoint/2010/main" val="2491529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EB125E-564C-1D4F-949B-43CBED28F9DB}" type="slidenum">
              <a:rPr lang="en-US" smtClean="0"/>
              <a:t>9</a:t>
            </a:fld>
            <a:endParaRPr lang="en-US"/>
          </a:p>
        </p:txBody>
      </p:sp>
    </p:spTree>
    <p:extLst>
      <p:ext uri="{BB962C8B-B14F-4D97-AF65-F5344CB8AC3E}">
        <p14:creationId xmlns:p14="http://schemas.microsoft.com/office/powerpoint/2010/main" val="371807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en-US" baseline="0" dirty="0"/>
          </a:p>
        </p:txBody>
      </p:sp>
      <p:sp>
        <p:nvSpPr>
          <p:cNvPr id="4" name="Slide Number Placeholder 3"/>
          <p:cNvSpPr>
            <a:spLocks noGrp="1"/>
          </p:cNvSpPr>
          <p:nvPr>
            <p:ph type="sldNum" sz="quarter" idx="10"/>
          </p:nvPr>
        </p:nvSpPr>
        <p:spPr/>
        <p:txBody>
          <a:bodyPr/>
          <a:lstStyle/>
          <a:p>
            <a:pPr>
              <a:defRPr/>
            </a:pPr>
            <a:fld id="{B32BB7E8-90E8-416C-8C2E-ABD93E7F8537}" type="slidenum">
              <a:rPr lang="en-US" smtClean="0"/>
              <a:pPr>
                <a:defRPr/>
              </a:pPr>
              <a:t>10</a:t>
            </a:fld>
            <a:endParaRPr lang="en-US" dirty="0"/>
          </a:p>
        </p:txBody>
      </p:sp>
    </p:spTree>
    <p:extLst>
      <p:ext uri="{BB962C8B-B14F-4D97-AF65-F5344CB8AC3E}">
        <p14:creationId xmlns:p14="http://schemas.microsoft.com/office/powerpoint/2010/main" val="2304816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0EB125E-564C-1D4F-949B-43CBED28F9DB}" type="slidenum">
              <a:rPr lang="en-US" smtClean="0"/>
              <a:t>11</a:t>
            </a:fld>
            <a:endParaRPr lang="en-US"/>
          </a:p>
        </p:txBody>
      </p:sp>
    </p:spTree>
    <p:extLst>
      <p:ext uri="{BB962C8B-B14F-4D97-AF65-F5344CB8AC3E}">
        <p14:creationId xmlns:p14="http://schemas.microsoft.com/office/powerpoint/2010/main" val="4111274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baseline="0" dirty="0"/>
          </a:p>
          <a:p>
            <a:endParaRPr lang="en-US" baseline="0" dirty="0"/>
          </a:p>
          <a:p>
            <a:endParaRPr lang="en-US" baseline="0" dirty="0"/>
          </a:p>
          <a:p>
            <a:endParaRPr lang="en-IE" dirty="0"/>
          </a:p>
        </p:txBody>
      </p:sp>
      <p:sp>
        <p:nvSpPr>
          <p:cNvPr id="4" name="Slide Number Placeholder 3"/>
          <p:cNvSpPr>
            <a:spLocks noGrp="1"/>
          </p:cNvSpPr>
          <p:nvPr>
            <p:ph type="sldNum" sz="quarter" idx="10"/>
          </p:nvPr>
        </p:nvSpPr>
        <p:spPr/>
        <p:txBody>
          <a:bodyPr/>
          <a:lstStyle/>
          <a:p>
            <a:fld id="{30EB125E-564C-1D4F-949B-43CBED28F9DB}" type="slidenum">
              <a:rPr lang="en-US" smtClean="0"/>
              <a:t>12</a:t>
            </a:fld>
            <a:endParaRPr lang="en-US"/>
          </a:p>
        </p:txBody>
      </p:sp>
    </p:spTree>
    <p:extLst>
      <p:ext uri="{BB962C8B-B14F-4D97-AF65-F5344CB8AC3E}">
        <p14:creationId xmlns:p14="http://schemas.microsoft.com/office/powerpoint/2010/main" val="613416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4295F4F-4EE6-486F-A79F-0794449D8F79}" type="datetimeFigureOut">
              <a:rPr lang="en-US" smtClean="0"/>
              <a:t>2/9/2018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753450F-F2F9-436F-9000-8F4B603DDD6F}" type="slidenum">
              <a:rPr lang="en-US" smtClean="0"/>
              <a:t>‹#›</a:t>
            </a:fld>
            <a:endParaRPr lang="en-US"/>
          </a:p>
        </p:txBody>
      </p:sp>
    </p:spTree>
    <p:extLst>
      <p:ext uri="{BB962C8B-B14F-4D97-AF65-F5344CB8AC3E}">
        <p14:creationId xmlns:p14="http://schemas.microsoft.com/office/powerpoint/2010/main" val="814664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4295F4F-4EE6-486F-A79F-0794449D8F79}" type="datetimeFigureOut">
              <a:rPr lang="en-US" smtClean="0"/>
              <a:t>2/9/2018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753450F-F2F9-436F-9000-8F4B603DDD6F}" type="slidenum">
              <a:rPr lang="en-US" smtClean="0"/>
              <a:t>‹#›</a:t>
            </a:fld>
            <a:endParaRPr lang="en-US"/>
          </a:p>
        </p:txBody>
      </p:sp>
    </p:spTree>
    <p:extLst>
      <p:ext uri="{BB962C8B-B14F-4D97-AF65-F5344CB8AC3E}">
        <p14:creationId xmlns:p14="http://schemas.microsoft.com/office/powerpoint/2010/main" val="1824963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4295F4F-4EE6-486F-A79F-0794449D8F79}" type="datetimeFigureOut">
              <a:rPr lang="en-US" smtClean="0"/>
              <a:t>2/9/2018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753450F-F2F9-436F-9000-8F4B603DDD6F}" type="slidenum">
              <a:rPr lang="en-US" smtClean="0"/>
              <a:t>‹#›</a:t>
            </a:fld>
            <a:endParaRPr lang="en-US"/>
          </a:p>
        </p:txBody>
      </p:sp>
    </p:spTree>
    <p:extLst>
      <p:ext uri="{BB962C8B-B14F-4D97-AF65-F5344CB8AC3E}">
        <p14:creationId xmlns:p14="http://schemas.microsoft.com/office/powerpoint/2010/main" val="3298624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65243"/>
          </a:xfrm>
        </p:spPr>
        <p:txBody>
          <a:bodyPr lIns="457200"/>
          <a:lstStyle>
            <a:lvl1pPr>
              <a:defRPr>
                <a:solidFill>
                  <a:srgbClr val="454D88"/>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0753450F-F2F9-436F-9000-8F4B603DDD6F}" type="slidenum">
              <a:rPr lang="en-US" smtClean="0"/>
              <a:t>‹#›</a:t>
            </a:fld>
            <a:endParaRPr lang="en-US"/>
          </a:p>
        </p:txBody>
      </p:sp>
      <p:sp>
        <p:nvSpPr>
          <p:cNvPr id="8" name="Text Placeholder 2"/>
          <p:cNvSpPr>
            <a:spLocks noGrp="1"/>
          </p:cNvSpPr>
          <p:nvPr>
            <p:ph idx="1"/>
          </p:nvPr>
        </p:nvSpPr>
        <p:spPr>
          <a:xfrm>
            <a:off x="0" y="1465243"/>
            <a:ext cx="9144000" cy="4891108"/>
          </a:xfrm>
          <a:prstGeom prst="rect">
            <a:avLst/>
          </a:prstGeom>
        </p:spPr>
        <p:txBody>
          <a:bodyPr vert="horz" lIns="457200" tIns="45720" rIns="45720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0225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4295F4F-4EE6-486F-A79F-0794449D8F79}" type="datetimeFigureOut">
              <a:rPr lang="en-US" smtClean="0"/>
              <a:t>2/9/2018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753450F-F2F9-436F-9000-8F4B603DDD6F}" type="slidenum">
              <a:rPr lang="en-US" smtClean="0"/>
              <a:t>‹#›</a:t>
            </a:fld>
            <a:endParaRPr lang="en-US"/>
          </a:p>
        </p:txBody>
      </p:sp>
    </p:spTree>
    <p:extLst>
      <p:ext uri="{BB962C8B-B14F-4D97-AF65-F5344CB8AC3E}">
        <p14:creationId xmlns:p14="http://schemas.microsoft.com/office/powerpoint/2010/main" val="176059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4295F4F-4EE6-486F-A79F-0794449D8F79}" type="datetimeFigureOut">
              <a:rPr lang="en-US" smtClean="0"/>
              <a:t>2/9/2018</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753450F-F2F9-436F-9000-8F4B603DDD6F}" type="slidenum">
              <a:rPr lang="en-US" smtClean="0"/>
              <a:t>‹#›</a:t>
            </a:fld>
            <a:endParaRPr lang="en-US"/>
          </a:p>
        </p:txBody>
      </p:sp>
    </p:spTree>
    <p:extLst>
      <p:ext uri="{BB962C8B-B14F-4D97-AF65-F5344CB8AC3E}">
        <p14:creationId xmlns:p14="http://schemas.microsoft.com/office/powerpoint/2010/main" val="352288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C4295F4F-4EE6-486F-A79F-0794449D8F79}" type="datetimeFigureOut">
              <a:rPr lang="en-US" smtClean="0"/>
              <a:t>2/9/2018</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753450F-F2F9-436F-9000-8F4B603DDD6F}" type="slidenum">
              <a:rPr lang="en-US" smtClean="0"/>
              <a:t>‹#›</a:t>
            </a:fld>
            <a:endParaRPr lang="en-US"/>
          </a:p>
        </p:txBody>
      </p:sp>
    </p:spTree>
    <p:extLst>
      <p:ext uri="{BB962C8B-B14F-4D97-AF65-F5344CB8AC3E}">
        <p14:creationId xmlns:p14="http://schemas.microsoft.com/office/powerpoint/2010/main" val="4047049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4295F4F-4EE6-486F-A79F-0794449D8F79}" type="datetimeFigureOut">
              <a:rPr lang="en-US" smtClean="0"/>
              <a:t>2/9/2018</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0753450F-F2F9-436F-9000-8F4B603DDD6F}" type="slidenum">
              <a:rPr lang="en-US" smtClean="0"/>
              <a:t>‹#›</a:t>
            </a:fld>
            <a:endParaRPr lang="en-US"/>
          </a:p>
        </p:txBody>
      </p:sp>
    </p:spTree>
    <p:extLst>
      <p:ext uri="{BB962C8B-B14F-4D97-AF65-F5344CB8AC3E}">
        <p14:creationId xmlns:p14="http://schemas.microsoft.com/office/powerpoint/2010/main" val="2959533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C4295F4F-4EE6-486F-A79F-0794449D8F79}" type="datetimeFigureOut">
              <a:rPr lang="en-US" smtClean="0"/>
              <a:t>2/9/2018</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0753450F-F2F9-436F-9000-8F4B603DDD6F}" type="slidenum">
              <a:rPr lang="en-US" smtClean="0"/>
              <a:t>‹#›</a:t>
            </a:fld>
            <a:endParaRPr lang="en-US"/>
          </a:p>
        </p:txBody>
      </p:sp>
    </p:spTree>
    <p:extLst>
      <p:ext uri="{BB962C8B-B14F-4D97-AF65-F5344CB8AC3E}">
        <p14:creationId xmlns:p14="http://schemas.microsoft.com/office/powerpoint/2010/main" val="1746033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4295F4F-4EE6-486F-A79F-0794449D8F79}" type="datetimeFigureOut">
              <a:rPr lang="en-US" smtClean="0"/>
              <a:t>2/9/2018</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753450F-F2F9-436F-9000-8F4B603DDD6F}" type="slidenum">
              <a:rPr lang="en-US" smtClean="0"/>
              <a:t>‹#›</a:t>
            </a:fld>
            <a:endParaRPr lang="en-US"/>
          </a:p>
        </p:txBody>
      </p:sp>
    </p:spTree>
    <p:extLst>
      <p:ext uri="{BB962C8B-B14F-4D97-AF65-F5344CB8AC3E}">
        <p14:creationId xmlns:p14="http://schemas.microsoft.com/office/powerpoint/2010/main" val="677443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4295F4F-4EE6-486F-A79F-0794449D8F79}" type="datetimeFigureOut">
              <a:rPr lang="en-US" smtClean="0"/>
              <a:t>2/9/2018</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753450F-F2F9-436F-9000-8F4B603DDD6F}" type="slidenum">
              <a:rPr lang="en-US" smtClean="0"/>
              <a:t>‹#›</a:t>
            </a:fld>
            <a:endParaRPr lang="en-US"/>
          </a:p>
        </p:txBody>
      </p:sp>
    </p:spTree>
    <p:extLst>
      <p:ext uri="{BB962C8B-B14F-4D97-AF65-F5344CB8AC3E}">
        <p14:creationId xmlns:p14="http://schemas.microsoft.com/office/powerpoint/2010/main" val="354589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1465242"/>
          </a:xfrm>
          <a:prstGeom prst="rect">
            <a:avLst/>
          </a:prstGeom>
        </p:spPr>
        <p:txBody>
          <a:bodyPr vert="horz" lIns="457200" tIns="45720" rIns="45720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1465243"/>
            <a:ext cx="9144000" cy="4891107"/>
          </a:xfrm>
          <a:prstGeom prst="rect">
            <a:avLst/>
          </a:prstGeom>
        </p:spPr>
        <p:txBody>
          <a:bodyPr vert="horz" lIns="457200" tIns="45720" rIns="45720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3450F-F2F9-436F-9000-8F4B603DDD6F}" type="slidenum">
              <a:rPr lang="en-US" smtClean="0"/>
              <a:t>‹#›</a:t>
            </a:fld>
            <a:endParaRPr lang="en-US"/>
          </a:p>
        </p:txBody>
      </p:sp>
    </p:spTree>
    <p:extLst>
      <p:ext uri="{BB962C8B-B14F-4D97-AF65-F5344CB8AC3E}">
        <p14:creationId xmlns:p14="http://schemas.microsoft.com/office/powerpoint/2010/main" val="25610909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a:solidFill>
            <a:srgbClr val="454D88"/>
          </a:solidFill>
          <a:latin typeface="+mn-lt"/>
          <a:ea typeface="+mj-ea"/>
          <a:cs typeface="+mj-cs"/>
        </a:defRPr>
      </a:lvl1pPr>
    </p:titleStyle>
    <p:bodyStyle>
      <a:lvl1pPr marL="341313" indent="-341313"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3200" kern="1200">
          <a:solidFill>
            <a:schemeClr val="tx1"/>
          </a:solidFill>
          <a:latin typeface="+mn-lt"/>
          <a:ea typeface="+mn-ea"/>
          <a:cs typeface="+mn-cs"/>
        </a:defRPr>
      </a:lvl1pPr>
      <a:lvl2pPr marL="804863" indent="-342900" algn="l" defTabSz="914400" rtl="0" eaLnBrk="1" latinLnBrk="0" hangingPunct="1">
        <a:lnSpc>
          <a:spcPct val="90000"/>
        </a:lnSpc>
        <a:spcBef>
          <a:spcPts val="0"/>
        </a:spcBef>
        <a:spcAft>
          <a:spcPts val="1200"/>
        </a:spcAft>
        <a:buClr>
          <a:srgbClr val="454D88"/>
        </a:buClr>
        <a:buFont typeface="Calibri" panose="020F050202020403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7.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gi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 of mother and child in a market of fruits and vegetables in Zambia." title="Photo of mother and child in a market of fruits and vegetables in Zambia."/>
          <p:cNvPicPr>
            <a:picLocks noChangeAspect="1"/>
          </p:cNvPicPr>
          <p:nvPr/>
        </p:nvPicPr>
        <p:blipFill rotWithShape="1">
          <a:blip r:embed="rId3" cstate="print">
            <a:extLst>
              <a:ext uri="{28A0092B-C50C-407E-A947-70E740481C1C}">
                <a14:useLocalDpi xmlns:a14="http://schemas.microsoft.com/office/drawing/2010/main" val="0"/>
              </a:ext>
            </a:extLst>
          </a:blip>
          <a:srcRect t="13414" b="6097"/>
          <a:stretch/>
        </p:blipFill>
        <p:spPr>
          <a:xfrm>
            <a:off x="0" y="0"/>
            <a:ext cx="9144000" cy="4290646"/>
          </a:xfrm>
          <a:prstGeom prst="rect">
            <a:avLst/>
          </a:prstGeom>
        </p:spPr>
      </p:pic>
      <p:pic>
        <p:nvPicPr>
          <p:cNvPr id="16" name="Picture 15" descr="USAID logo" title="USAID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762" y="5917744"/>
            <a:ext cx="2250613" cy="670315"/>
          </a:xfrm>
          <a:prstGeom prst="rect">
            <a:avLst/>
          </a:prstGeom>
        </p:spPr>
      </p:pic>
      <p:pic>
        <p:nvPicPr>
          <p:cNvPr id="17" name="Picture 16" descr="FANTA logo" title="FANTA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2191" y="5890844"/>
            <a:ext cx="1544548" cy="747562"/>
          </a:xfrm>
          <a:prstGeom prst="rect">
            <a:avLst/>
          </a:prstGeom>
        </p:spPr>
      </p:pic>
      <p:pic>
        <p:nvPicPr>
          <p:cNvPr id="8" name="Picture 7" descr="FHI 360 logo" title="FHI 360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0369" y="5929467"/>
            <a:ext cx="1318141" cy="587012"/>
          </a:xfrm>
          <a:prstGeom prst="rect">
            <a:avLst/>
          </a:prstGeom>
        </p:spPr>
      </p:pic>
      <p:sp>
        <p:nvSpPr>
          <p:cNvPr id="10" name="Rectangle 9"/>
          <p:cNvSpPr/>
          <p:nvPr/>
        </p:nvSpPr>
        <p:spPr>
          <a:xfrm>
            <a:off x="0" y="3751263"/>
            <a:ext cx="9144000" cy="1963737"/>
          </a:xfrm>
          <a:prstGeom prst="rect">
            <a:avLst/>
          </a:prstGeom>
          <a:solidFill>
            <a:srgbClr val="454D88"/>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457200" anchor="ctr"/>
          <a:lstStyle/>
          <a:p>
            <a:pPr eaLnBrk="1" fontAlgn="auto" hangingPunct="1">
              <a:lnSpc>
                <a:spcPct val="90000"/>
              </a:lnSpc>
              <a:spcBef>
                <a:spcPts val="0"/>
              </a:spcBef>
              <a:spcAft>
                <a:spcPts val="0"/>
              </a:spcAft>
              <a:defRPr/>
            </a:pPr>
            <a:r>
              <a:rPr lang="en-US" sz="3600" b="1" dirty="0">
                <a:latin typeface="Franklin Gothic Book" panose="020B0503020102020204" pitchFamily="34" charset="0"/>
              </a:rPr>
              <a:t>Nutrition as the Entry Point to Strengthening Health Systems</a:t>
            </a:r>
            <a:endParaRPr lang="en-US" b="1" dirty="0"/>
          </a:p>
          <a:p>
            <a:r>
              <a:rPr lang="en-US" sz="2200" dirty="0">
                <a:solidFill>
                  <a:schemeClr val="bg1"/>
                </a:solidFill>
                <a:latin typeface="Franklin Gothic Book" panose="020B0503020102020204" pitchFamily="34" charset="0"/>
              </a:rPr>
              <a:t>Tim Quick, Tina Lloren, Alice Nkoroi, Aimee Rurangwa, Alejandro Soto </a:t>
            </a:r>
          </a:p>
        </p:txBody>
      </p:sp>
    </p:spTree>
    <p:extLst>
      <p:ext uri="{BB962C8B-B14F-4D97-AF65-F5344CB8AC3E}">
        <p14:creationId xmlns:p14="http://schemas.microsoft.com/office/powerpoint/2010/main" val="2502053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249680"/>
          </a:xfrm>
        </p:spPr>
        <p:txBody>
          <a:bodyPr>
            <a:normAutofit/>
          </a:bodyPr>
          <a:lstStyle/>
          <a:p>
            <a:pPr algn="l"/>
            <a:r>
              <a:rPr lang="en-US" sz="3200" dirty="0"/>
              <a:t>Steps in the Design of the Quality Improvement Collaborative </a:t>
            </a:r>
            <a:endParaRPr lang="en-US" sz="3200" dirty="0">
              <a:solidFill>
                <a:schemeClr val="tx1">
                  <a:lumMod val="85000"/>
                  <a:lumOff val="15000"/>
                </a:schemeClr>
              </a:solidFill>
            </a:endParaRPr>
          </a:p>
        </p:txBody>
      </p:sp>
      <p:pic>
        <p:nvPicPr>
          <p:cNvPr id="3" name="Picture 2" descr="Common Improvement Aim. Common monitoring system. A PDSA-based Improvement Model. Operational Structure. Mentoring and Coaching System. Learning and Knowledge Sharing" title="flow chart">
            <a:extLst>
              <a:ext uri="{FF2B5EF4-FFF2-40B4-BE49-F238E27FC236}">
                <a16:creationId xmlns:a16="http://schemas.microsoft.com/office/drawing/2014/main" id="{8F2457D9-30AE-4416-A99E-32FACACF5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417" y="1455765"/>
            <a:ext cx="8463518" cy="3871609"/>
          </a:xfrm>
          <a:prstGeom prst="rect">
            <a:avLst/>
          </a:prstGeom>
        </p:spPr>
      </p:pic>
    </p:spTree>
    <p:extLst>
      <p:ext uri="{BB962C8B-B14F-4D97-AF65-F5344CB8AC3E}">
        <p14:creationId xmlns:p14="http://schemas.microsoft.com/office/powerpoint/2010/main" val="4293822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717"/>
            <a:ext cx="9144000" cy="1465243"/>
          </a:xfrm>
        </p:spPr>
        <p:txBody>
          <a:bodyPr>
            <a:normAutofit/>
          </a:bodyPr>
          <a:lstStyle/>
          <a:p>
            <a:pPr>
              <a:lnSpc>
                <a:spcPct val="80000"/>
              </a:lnSpc>
            </a:pPr>
            <a:r>
              <a:rPr lang="en-US" sz="3400" dirty="0"/>
              <a:t>Results: Increased Number of PLHIV and TB Clients Who Receive Nutrition Assessment, Counseling, and Support</a:t>
            </a:r>
          </a:p>
        </p:txBody>
      </p:sp>
      <p:pic>
        <p:nvPicPr>
          <p:cNvPr id="4" name="Picture 3" descr="QI training conducted and system put in place in January. January 2017 26.4, February 2017 79.3, March 2017 79.9, April 2017 78.6, May 2017 80.5, June 2017 80.7. " title="line chart">
            <a:extLst>
              <a:ext uri="{FF2B5EF4-FFF2-40B4-BE49-F238E27FC236}">
                <a16:creationId xmlns:a16="http://schemas.microsoft.com/office/drawing/2014/main" id="{34BD2ACB-EA86-4F1D-9249-72B4E137C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56" y="1600200"/>
            <a:ext cx="8357681" cy="5070062"/>
          </a:xfrm>
          <a:prstGeom prst="rect">
            <a:avLst/>
          </a:prstGeom>
        </p:spPr>
      </p:pic>
    </p:spTree>
    <p:extLst>
      <p:ext uri="{BB962C8B-B14F-4D97-AF65-F5344CB8AC3E}">
        <p14:creationId xmlns:p14="http://schemas.microsoft.com/office/powerpoint/2010/main" val="177694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Results: Reduction in the Number of PLHIV and TB Clients Lost to Follow-up</a:t>
            </a:r>
          </a:p>
        </p:txBody>
      </p:sp>
      <p:pic>
        <p:nvPicPr>
          <p:cNvPr id="3" name="Picture 2" descr="sample chart partially filled out tiwh percentage of clients lost to sollow up over time" title="scan of chart"/>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l="1924" r="1766"/>
          <a:stretch/>
        </p:blipFill>
        <p:spPr>
          <a:xfrm>
            <a:off x="728663" y="1237512"/>
            <a:ext cx="7786687" cy="5361308"/>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194726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Changes Tested to Retain Clients in HIV and TB Care and Treatment</a:t>
            </a:r>
          </a:p>
        </p:txBody>
      </p:sp>
      <p:pic>
        <p:nvPicPr>
          <p:cNvPr id="4" name="Picture 3" descr="Tested Changes table with four columns: Change idea tested, period tested, effective?, evidence" title="photo of Tested Changes"/>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581025" y="1289591"/>
            <a:ext cx="7962900" cy="5290421"/>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43881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Results: Improved Initial Clinical and Nutrition Assessment of SAM Children</a:t>
            </a:r>
          </a:p>
        </p:txBody>
      </p:sp>
      <p:pic>
        <p:nvPicPr>
          <p:cNvPr id="6" name="Picture 5" descr="chart depicting percentages over time with values at roughly 23% before QI was launched and quickly rising to roughly 90% afterwards." title="line chart">
            <a:extLst>
              <a:ext uri="{FF2B5EF4-FFF2-40B4-BE49-F238E27FC236}">
                <a16:creationId xmlns:a16="http://schemas.microsoft.com/office/drawing/2014/main" id="{2DF56A16-1BA8-4237-8B3F-C54C93B141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71" y="1552574"/>
            <a:ext cx="8256815" cy="5028107"/>
          </a:xfrm>
          <a:prstGeom prst="rect">
            <a:avLst/>
          </a:prstGeom>
        </p:spPr>
      </p:pic>
    </p:spTree>
    <p:extLst>
      <p:ext uri="{BB962C8B-B14F-4D97-AF65-F5344CB8AC3E}">
        <p14:creationId xmlns:p14="http://schemas.microsoft.com/office/powerpoint/2010/main" val="1224548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Results </a:t>
            </a:r>
          </a:p>
        </p:txBody>
      </p:sp>
      <p:sp>
        <p:nvSpPr>
          <p:cNvPr id="6" name="Content Placeholder 6"/>
          <p:cNvSpPr txBox="1">
            <a:spLocks/>
          </p:cNvSpPr>
          <p:nvPr/>
        </p:nvSpPr>
        <p:spPr>
          <a:xfrm>
            <a:off x="0" y="1200150"/>
            <a:ext cx="9144000" cy="5529263"/>
          </a:xfrm>
          <a:prstGeom prst="rect">
            <a:avLst/>
          </a:prstGeom>
        </p:spPr>
        <p:txBody>
          <a:bodyPr vert="horz" lIns="457200" tIns="45720" rIns="457200" bIns="45720" rtlCol="0">
            <a:normAutofit fontScale="92500"/>
          </a:bodyPr>
          <a:lstStyle>
            <a:lvl1pPr marL="341313" indent="-341313"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3200" kern="1200">
                <a:solidFill>
                  <a:schemeClr val="tx1"/>
                </a:solidFill>
                <a:latin typeface="+mn-lt"/>
                <a:ea typeface="+mn-ea"/>
                <a:cs typeface="+mn-cs"/>
              </a:defRPr>
            </a:lvl1pPr>
            <a:lvl2pPr marL="804863" indent="-342900" algn="l" defTabSz="914400" rtl="0" eaLnBrk="1" latinLnBrk="0" hangingPunct="1">
              <a:lnSpc>
                <a:spcPct val="90000"/>
              </a:lnSpc>
              <a:spcBef>
                <a:spcPts val="0"/>
              </a:spcBef>
              <a:spcAft>
                <a:spcPts val="1200"/>
              </a:spcAft>
              <a:buClr>
                <a:srgbClr val="454D88"/>
              </a:buClr>
              <a:buFont typeface="Calibri" panose="020F050202020403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3000" dirty="0"/>
              <a:t>Better teamwork among health service providers, each provider understands their role and contribution in care and treatment.</a:t>
            </a:r>
          </a:p>
          <a:p>
            <a:pPr>
              <a:lnSpc>
                <a:spcPct val="110000"/>
              </a:lnSpc>
            </a:pPr>
            <a:r>
              <a:rPr lang="en-US" sz="3000" dirty="0"/>
              <a:t>A shift to patient-centered and competence-building mentorship and coaching.</a:t>
            </a:r>
          </a:p>
          <a:p>
            <a:pPr>
              <a:lnSpc>
                <a:spcPct val="110000"/>
              </a:lnSpc>
            </a:pPr>
            <a:r>
              <a:rPr lang="en-US" sz="3000" dirty="0"/>
              <a:t>Improved monitoring, reporting, and use of data by facility-level service providers.</a:t>
            </a:r>
          </a:p>
          <a:p>
            <a:pPr>
              <a:lnSpc>
                <a:spcPct val="110000"/>
              </a:lnSpc>
            </a:pPr>
            <a:r>
              <a:rPr lang="en-US" sz="3000" dirty="0"/>
              <a:t>Improved understanding of quality management among health care providers. The facility QI teams are applying their skills to improve other health services.</a:t>
            </a:r>
          </a:p>
          <a:p>
            <a:endParaRPr lang="en-US" sz="2800" dirty="0"/>
          </a:p>
        </p:txBody>
      </p:sp>
    </p:spTree>
    <p:extLst>
      <p:ext uri="{BB962C8B-B14F-4D97-AF65-F5344CB8AC3E}">
        <p14:creationId xmlns:p14="http://schemas.microsoft.com/office/powerpoint/2010/main" val="1439831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Takeaways</a:t>
            </a:r>
            <a:endParaRPr lang="en-US" dirty="0"/>
          </a:p>
        </p:txBody>
      </p:sp>
      <p:sp>
        <p:nvSpPr>
          <p:cNvPr id="6" name="Content Placeholder 6"/>
          <p:cNvSpPr txBox="1">
            <a:spLocks/>
          </p:cNvSpPr>
          <p:nvPr/>
        </p:nvSpPr>
        <p:spPr>
          <a:xfrm>
            <a:off x="0" y="1454227"/>
            <a:ext cx="9144000" cy="4902124"/>
          </a:xfrm>
          <a:prstGeom prst="rect">
            <a:avLst/>
          </a:prstGeom>
        </p:spPr>
        <p:txBody>
          <a:bodyPr vert="horz" lIns="457200" tIns="45720" rIns="457200" bIns="45720" rtlCol="0">
            <a:normAutofit/>
          </a:bodyPr>
          <a:lstStyle>
            <a:lvl1pPr marL="341313" indent="-341313"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3200" kern="1200">
                <a:solidFill>
                  <a:schemeClr val="tx1"/>
                </a:solidFill>
                <a:latin typeface="+mn-lt"/>
                <a:ea typeface="+mn-ea"/>
                <a:cs typeface="+mn-cs"/>
              </a:defRPr>
            </a:lvl1pPr>
            <a:lvl2pPr marL="804863" indent="-342900" algn="l" defTabSz="914400" rtl="0" eaLnBrk="1" latinLnBrk="0" hangingPunct="1">
              <a:lnSpc>
                <a:spcPct val="90000"/>
              </a:lnSpc>
              <a:spcBef>
                <a:spcPts val="0"/>
              </a:spcBef>
              <a:spcAft>
                <a:spcPts val="1200"/>
              </a:spcAft>
              <a:buClr>
                <a:srgbClr val="454D88"/>
              </a:buClr>
              <a:buFont typeface="Calibri" panose="020F050202020403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QI has improved nutrition outcomes and contributed to an improvement in pediatric health and HIV/AIDS outcomes (the 90:90:90 goals).</a:t>
            </a:r>
          </a:p>
          <a:p>
            <a:pPr marL="0" indent="0">
              <a:buNone/>
            </a:pPr>
            <a:endParaRPr lang="en-US" dirty="0"/>
          </a:p>
          <a:p>
            <a:r>
              <a:rPr lang="en-US" dirty="0"/>
              <a:t>QI has improved health care providers’ performance and accountability in delivering care and treatment to patients.</a:t>
            </a:r>
          </a:p>
        </p:txBody>
      </p:sp>
    </p:spTree>
    <p:extLst>
      <p:ext uri="{BB962C8B-B14F-4D97-AF65-F5344CB8AC3E}">
        <p14:creationId xmlns:p14="http://schemas.microsoft.com/office/powerpoint/2010/main" val="2850309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6858000"/>
          </a:xfrm>
          <a:solidFill>
            <a:srgbClr val="454D88"/>
          </a:solidFill>
        </p:spPr>
        <p:txBody>
          <a:bodyPr rIns="731520">
            <a:normAutofit/>
          </a:bodyPr>
          <a:lstStyle/>
          <a:p>
            <a:pPr marL="463550">
              <a:spcBef>
                <a:spcPts val="0"/>
              </a:spcBef>
              <a:spcAft>
                <a:spcPts val="1200"/>
              </a:spcAft>
              <a:defRPr/>
            </a:pPr>
            <a:r>
              <a:rPr lang="en-US" sz="5400" dirty="0">
                <a:solidFill>
                  <a:schemeClr val="bg1"/>
                </a:solidFill>
                <a:latin typeface="Franklin Gothic Book" panose="020B0503020102020204" pitchFamily="34" charset="0"/>
              </a:rPr>
              <a:t>Cote d’Ivoire: Coaching and Community-Facility Linkages</a:t>
            </a:r>
            <a:br>
              <a:rPr lang="en-US" sz="6000" kern="0" spc="100" dirty="0">
                <a:solidFill>
                  <a:schemeClr val="bg1"/>
                </a:solidFill>
                <a:latin typeface="Franklin Gothic Book" panose="020B0503020102020204" pitchFamily="34" charset="0"/>
              </a:rPr>
            </a:br>
            <a:br>
              <a:rPr lang="en-US" sz="1200" kern="0" spc="100" dirty="0">
                <a:solidFill>
                  <a:schemeClr val="bg1"/>
                </a:solidFill>
                <a:latin typeface="Franklin Gothic Book" panose="020B0503020102020204" pitchFamily="34" charset="0"/>
              </a:rPr>
            </a:br>
            <a:r>
              <a:rPr lang="en-US" sz="4400" dirty="0">
                <a:solidFill>
                  <a:schemeClr val="bg1"/>
                </a:solidFill>
                <a:latin typeface="Franklin Gothic Book" panose="020B0503020102020204" pitchFamily="34" charset="0"/>
              </a:rPr>
              <a:t>Aimee </a:t>
            </a:r>
            <a:r>
              <a:rPr lang="en-US" sz="4400" dirty="0" err="1">
                <a:solidFill>
                  <a:schemeClr val="bg1"/>
                </a:solidFill>
                <a:latin typeface="Franklin Gothic Book" panose="020B0503020102020204" pitchFamily="34" charset="0"/>
              </a:rPr>
              <a:t>Rurangwa</a:t>
            </a:r>
            <a:br>
              <a:rPr lang="en-US" sz="4400" dirty="0">
                <a:solidFill>
                  <a:schemeClr val="bg1"/>
                </a:solidFill>
                <a:latin typeface="Franklin Gothic Book" panose="020B0503020102020204" pitchFamily="34" charset="0"/>
              </a:rPr>
            </a:br>
            <a:br>
              <a:rPr lang="en-US" sz="4400" dirty="0">
                <a:solidFill>
                  <a:schemeClr val="bg1"/>
                </a:solidFill>
                <a:latin typeface="Franklin Gothic Book" panose="020B0503020102020204" pitchFamily="34" charset="0"/>
              </a:rPr>
            </a:br>
            <a:br>
              <a:rPr lang="en-US" sz="4400" dirty="0">
                <a:solidFill>
                  <a:schemeClr val="bg1"/>
                </a:solidFill>
                <a:latin typeface="Franklin Gothic Book" panose="020B0503020102020204" pitchFamily="34" charset="0"/>
              </a:rPr>
            </a:br>
            <a:endParaRPr lang="en-US" sz="6000" kern="0" spc="100" dirty="0">
              <a:solidFill>
                <a:schemeClr val="bg1"/>
              </a:solidFill>
              <a:latin typeface="Franklin Gothic Book" panose="020B0503020102020204" pitchFamily="34" charset="0"/>
            </a:endParaRPr>
          </a:p>
        </p:txBody>
      </p:sp>
      <p:pic>
        <p:nvPicPr>
          <p:cNvPr id="3" name="Picture 2" descr="Service delivery, health workforce, leadership/governance, information and research all highlighted" title="pie chart">
            <a:extLst>
              <a:ext uri="{FF2B5EF4-FFF2-40B4-BE49-F238E27FC236}">
                <a16:creationId xmlns:a16="http://schemas.microsoft.com/office/drawing/2014/main" id="{04220F66-2C87-48EC-9DC6-315E587B98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9477" y="2409043"/>
            <a:ext cx="3758460" cy="3746097"/>
          </a:xfrm>
          <a:prstGeom prst="rect">
            <a:avLst/>
          </a:prstGeom>
        </p:spPr>
      </p:pic>
    </p:spTree>
    <p:extLst>
      <p:ext uri="{BB962C8B-B14F-4D97-AF65-F5344CB8AC3E}">
        <p14:creationId xmlns:p14="http://schemas.microsoft.com/office/powerpoint/2010/main" val="2182261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a:t>
            </a:r>
          </a:p>
        </p:txBody>
      </p:sp>
      <p:sp>
        <p:nvSpPr>
          <p:cNvPr id="7" name="Content Placeholder 6"/>
          <p:cNvSpPr>
            <a:spLocks noGrp="1"/>
          </p:cNvSpPr>
          <p:nvPr>
            <p:ph idx="4294967295"/>
          </p:nvPr>
        </p:nvSpPr>
        <p:spPr>
          <a:xfrm>
            <a:off x="154172" y="1157288"/>
            <a:ext cx="8718366" cy="5700712"/>
          </a:xfrm>
        </p:spPr>
        <p:txBody>
          <a:bodyPr>
            <a:normAutofit fontScale="62500" lnSpcReduction="20000"/>
          </a:bodyPr>
          <a:lstStyle/>
          <a:p>
            <a:pPr>
              <a:lnSpc>
                <a:spcPct val="120000"/>
              </a:lnSpc>
            </a:pPr>
            <a:r>
              <a:rPr lang="en-US" sz="3800" dirty="0"/>
              <a:t>FANTA has provided technical assistance for the integration of nutrition care and support into HIV services since 2009.</a:t>
            </a:r>
          </a:p>
          <a:p>
            <a:pPr>
              <a:spcAft>
                <a:spcPts val="600"/>
              </a:spcAft>
            </a:pPr>
            <a:r>
              <a:rPr lang="en-US" sz="3800" dirty="0"/>
              <a:t>Key activities: </a:t>
            </a:r>
          </a:p>
          <a:p>
            <a:pPr lvl="1">
              <a:spcAft>
                <a:spcPts val="600"/>
              </a:spcAft>
            </a:pPr>
            <a:r>
              <a:rPr lang="en-US" sz="3800" dirty="0"/>
              <a:t>Advocacy</a:t>
            </a:r>
          </a:p>
          <a:p>
            <a:pPr lvl="1">
              <a:spcAft>
                <a:spcPts val="600"/>
              </a:spcAft>
            </a:pPr>
            <a:r>
              <a:rPr lang="en-US" sz="3800" dirty="0"/>
              <a:t>Capacity building</a:t>
            </a:r>
          </a:p>
          <a:p>
            <a:pPr lvl="1">
              <a:spcAft>
                <a:spcPts val="600"/>
              </a:spcAft>
            </a:pPr>
            <a:r>
              <a:rPr lang="en-US" sz="3800" dirty="0"/>
              <a:t>Quality improvement </a:t>
            </a:r>
          </a:p>
          <a:p>
            <a:pPr lvl="1">
              <a:spcAft>
                <a:spcPts val="600"/>
              </a:spcAft>
            </a:pPr>
            <a:r>
              <a:rPr lang="en-US" sz="3800" dirty="0"/>
              <a:t>Referral systems </a:t>
            </a:r>
          </a:p>
          <a:p>
            <a:pPr>
              <a:lnSpc>
                <a:spcPct val="120000"/>
              </a:lnSpc>
              <a:spcAft>
                <a:spcPts val="600"/>
              </a:spcAft>
            </a:pPr>
            <a:r>
              <a:rPr lang="en-US" sz="3800" dirty="0"/>
              <a:t>Two system approaches to nutrition programming contributed to HSS: </a:t>
            </a:r>
          </a:p>
          <a:p>
            <a:pPr lvl="1">
              <a:lnSpc>
                <a:spcPct val="120000"/>
              </a:lnSpc>
              <a:spcAft>
                <a:spcPts val="600"/>
              </a:spcAft>
            </a:pPr>
            <a:r>
              <a:rPr lang="en-US" sz="3800" dirty="0"/>
              <a:t>FANTA developed a coaching approach to improve providers’ performance.  </a:t>
            </a:r>
          </a:p>
          <a:p>
            <a:pPr lvl="1">
              <a:lnSpc>
                <a:spcPct val="120000"/>
              </a:lnSpc>
              <a:spcAft>
                <a:spcPts val="600"/>
              </a:spcAft>
            </a:pPr>
            <a:r>
              <a:rPr lang="en-US" sz="3800" dirty="0"/>
              <a:t>FANTA built facility-community linkages to track ART clients between facilities, social centers, and the community. </a:t>
            </a:r>
            <a:endParaRPr lang="en-US" dirty="0"/>
          </a:p>
        </p:txBody>
      </p:sp>
    </p:spTree>
    <p:extLst>
      <p:ext uri="{BB962C8B-B14F-4D97-AF65-F5344CB8AC3E}">
        <p14:creationId xmlns:p14="http://schemas.microsoft.com/office/powerpoint/2010/main" val="1838103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42" y="165975"/>
            <a:ext cx="8106680" cy="941344"/>
          </a:xfrm>
        </p:spPr>
        <p:txBody>
          <a:bodyPr/>
          <a:lstStyle/>
          <a:p>
            <a:r>
              <a:rPr lang="en-US" dirty="0"/>
              <a:t>The Coaching Process </a:t>
            </a:r>
          </a:p>
        </p:txBody>
      </p:sp>
      <p:sp>
        <p:nvSpPr>
          <p:cNvPr id="3" name="Text Placeholder 2"/>
          <p:cNvSpPr>
            <a:spLocks noGrp="1"/>
          </p:cNvSpPr>
          <p:nvPr>
            <p:ph type="body" idx="1"/>
          </p:nvPr>
        </p:nvSpPr>
        <p:spPr>
          <a:xfrm>
            <a:off x="358742" y="1327900"/>
            <a:ext cx="4163330" cy="485104"/>
          </a:xfrm>
        </p:spPr>
        <p:txBody>
          <a:bodyPr>
            <a:normAutofit/>
          </a:bodyPr>
          <a:lstStyle/>
          <a:p>
            <a:pPr algn="ctr"/>
            <a:r>
              <a:rPr lang="en-US" dirty="0"/>
              <a:t>Coaching model </a:t>
            </a:r>
          </a:p>
        </p:txBody>
      </p:sp>
      <p:sp>
        <p:nvSpPr>
          <p:cNvPr id="5" name="Text Placeholder 4"/>
          <p:cNvSpPr>
            <a:spLocks noGrp="1"/>
          </p:cNvSpPr>
          <p:nvPr>
            <p:ph type="body" sz="quarter" idx="3"/>
          </p:nvPr>
        </p:nvSpPr>
        <p:spPr>
          <a:xfrm>
            <a:off x="4593233" y="975142"/>
            <a:ext cx="4806661" cy="823912"/>
          </a:xfrm>
        </p:spPr>
        <p:txBody>
          <a:bodyPr/>
          <a:lstStyle/>
          <a:p>
            <a:pPr algn="ctr"/>
            <a:r>
              <a:rPr lang="en-US" dirty="0"/>
              <a:t>Client flow process diagram </a:t>
            </a:r>
          </a:p>
        </p:txBody>
      </p:sp>
      <p:pic>
        <p:nvPicPr>
          <p:cNvPr id="7" name="Content Placeholder 4" descr="photo of a diagram / flow chart" title="photo of a flow chart"/>
          <p:cNvPicPr>
            <a:picLocks noGrp="1" noChangeAspect="1"/>
          </p:cNvPicPr>
          <p:nvPr>
            <p:ph sz="quarter" idx="4"/>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052730" y="1799053"/>
            <a:ext cx="4091270" cy="4480681"/>
          </a:xfrm>
        </p:spPr>
      </p:pic>
      <p:pic>
        <p:nvPicPr>
          <p:cNvPr id="10" name="Picture 9" descr="coaching process surrounded by cycle of observe, analyze, feedback, demonstrate, performance improvement plan, back to observe, and so on" title="coaching process wheel">
            <a:extLst>
              <a:ext uri="{FF2B5EF4-FFF2-40B4-BE49-F238E27FC236}">
                <a16:creationId xmlns:a16="http://schemas.microsoft.com/office/drawing/2014/main" id="{4799E0D0-3EB1-4BC2-9BE0-DDB7D201F4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547" y="1799051"/>
            <a:ext cx="4765000" cy="4751873"/>
          </a:xfrm>
          <a:prstGeom prst="rect">
            <a:avLst/>
          </a:prstGeom>
        </p:spPr>
      </p:pic>
    </p:spTree>
    <p:extLst>
      <p:ext uri="{BB962C8B-B14F-4D97-AF65-F5344CB8AC3E}">
        <p14:creationId xmlns:p14="http://schemas.microsoft.com/office/powerpoint/2010/main" val="3431119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79406" y="1904568"/>
            <a:ext cx="1785623" cy="1828800"/>
          </a:xfrm>
          <a:prstGeom prst="roundRect">
            <a:avLst/>
          </a:prstGeom>
          <a:solidFill>
            <a:schemeClr val="tx2">
              <a:lumMod val="75000"/>
            </a:schemeClr>
          </a:solidFill>
          <a:ln>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116280" tIns="151840" rIns="80010" bIns="151840" numCol="1" spcCol="1270" anchor="t" anchorCtr="0">
            <a:noAutofit/>
          </a:bodyPr>
          <a:lstStyle/>
          <a:p>
            <a:pPr lvl="0" algn="ctr" defTabSz="622300">
              <a:lnSpc>
                <a:spcPct val="90000"/>
              </a:lnSpc>
              <a:spcBef>
                <a:spcPct val="0"/>
              </a:spcBef>
              <a:spcAft>
                <a:spcPct val="35000"/>
              </a:spcAft>
            </a:pPr>
            <a:r>
              <a:rPr lang="en-US" b="1" kern="1200" dirty="0">
                <a:solidFill>
                  <a:schemeClr val="bg1"/>
                </a:solidFill>
              </a:rPr>
              <a:t>Clinical </a:t>
            </a:r>
            <a:r>
              <a:rPr lang="en-US" b="1" kern="1200" dirty="0" err="1">
                <a:solidFill>
                  <a:schemeClr val="bg1"/>
                </a:solidFill>
              </a:rPr>
              <a:t>Mgmt</a:t>
            </a:r>
            <a:endParaRPr lang="en-US" b="1" kern="1200" dirty="0">
              <a:solidFill>
                <a:schemeClr val="bg1"/>
              </a:solidFill>
            </a:endParaRPr>
          </a:p>
          <a:p>
            <a:pPr lvl="0" algn="ctr" defTabSz="622300">
              <a:lnSpc>
                <a:spcPct val="90000"/>
              </a:lnSpc>
              <a:spcBef>
                <a:spcPct val="0"/>
              </a:spcBef>
              <a:spcAft>
                <a:spcPct val="35000"/>
              </a:spcAft>
            </a:pPr>
            <a:r>
              <a:rPr lang="en-US" sz="1400" i="1" kern="1200" dirty="0">
                <a:solidFill>
                  <a:schemeClr val="bg1"/>
                </a:solidFill>
              </a:rPr>
              <a:t>Treatment &amp; management of acute &amp; chronic infections &amp; non-communicable disease (NCDs)</a:t>
            </a:r>
            <a:endParaRPr lang="en-US" sz="1400" kern="1200" dirty="0">
              <a:solidFill>
                <a:schemeClr val="bg1"/>
              </a:solidFill>
            </a:endParaRPr>
          </a:p>
        </p:txBody>
      </p:sp>
      <p:sp>
        <p:nvSpPr>
          <p:cNvPr id="6" name="Rounded Rectangle 5"/>
          <p:cNvSpPr/>
          <p:nvPr/>
        </p:nvSpPr>
        <p:spPr>
          <a:xfrm>
            <a:off x="6033808" y="2943868"/>
            <a:ext cx="2703442" cy="2786278"/>
          </a:xfrm>
          <a:prstGeom prst="roundRect">
            <a:avLst/>
          </a:prstGeom>
          <a:solidFill>
            <a:schemeClr val="tx2">
              <a:lumMod val="75000"/>
            </a:schemeClr>
          </a:solidFill>
          <a:ln>
            <a:solidFill>
              <a:schemeClr val="accent6">
                <a:lumMod val="60000"/>
                <a:lumOff val="4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102870" tIns="225308" rIns="179588" bIns="225308" numCol="1" spcCol="1270" anchor="t" anchorCtr="0">
            <a:noAutofit/>
          </a:bodyPr>
          <a:lstStyle/>
          <a:p>
            <a:pPr marL="114300" algn="ctr" fontAlgn="auto">
              <a:spcBef>
                <a:spcPts val="0"/>
              </a:spcBef>
              <a:spcAft>
                <a:spcPts val="0"/>
              </a:spcAft>
              <a:defRPr/>
            </a:pPr>
            <a:r>
              <a:rPr lang="en-US" b="1" dirty="0"/>
              <a:t>Community Services:</a:t>
            </a:r>
          </a:p>
          <a:p>
            <a:pPr marL="114300" algn="ctr" fontAlgn="auto">
              <a:spcBef>
                <a:spcPts val="0"/>
              </a:spcBef>
              <a:spcAft>
                <a:spcPts val="0"/>
              </a:spcAft>
              <a:defRPr/>
            </a:pPr>
            <a:r>
              <a:rPr lang="en-US" sz="1600" i="1" dirty="0">
                <a:solidFill>
                  <a:schemeClr val="bg1"/>
                </a:solidFill>
              </a:rPr>
              <a:t>Nutrition screening &amp; referral to clinics</a:t>
            </a:r>
          </a:p>
          <a:p>
            <a:pPr marL="114300" algn="ctr" fontAlgn="auto">
              <a:spcBef>
                <a:spcPts val="0"/>
              </a:spcBef>
              <a:spcAft>
                <a:spcPts val="0"/>
              </a:spcAft>
              <a:defRPr/>
            </a:pPr>
            <a:r>
              <a:rPr lang="en-US" sz="1600" i="1" dirty="0">
                <a:solidFill>
                  <a:schemeClr val="bg1"/>
                </a:solidFill>
              </a:rPr>
              <a:t>Nutrition &amp; dietary counseling</a:t>
            </a:r>
          </a:p>
          <a:p>
            <a:pPr marL="114300" algn="ctr" fontAlgn="auto">
              <a:spcBef>
                <a:spcPts val="0"/>
              </a:spcBef>
              <a:spcAft>
                <a:spcPts val="0"/>
              </a:spcAft>
              <a:defRPr/>
            </a:pPr>
            <a:r>
              <a:rPr lang="en-US" sz="1600" i="1" dirty="0">
                <a:solidFill>
                  <a:schemeClr val="bg1"/>
                </a:solidFill>
              </a:rPr>
              <a:t>WASH</a:t>
            </a:r>
          </a:p>
          <a:p>
            <a:pPr marL="114300" algn="ctr" fontAlgn="auto">
              <a:spcBef>
                <a:spcPts val="0"/>
              </a:spcBef>
              <a:spcAft>
                <a:spcPts val="0"/>
              </a:spcAft>
              <a:defRPr/>
            </a:pPr>
            <a:r>
              <a:rPr lang="en-US" sz="1600" i="1" dirty="0">
                <a:solidFill>
                  <a:schemeClr val="bg1"/>
                </a:solidFill>
              </a:rPr>
              <a:t>Economic strengthening, livelihood &amp; food security support</a:t>
            </a:r>
          </a:p>
          <a:p>
            <a:pPr marL="114300" algn="ctr" fontAlgn="auto">
              <a:spcBef>
                <a:spcPts val="0"/>
              </a:spcBef>
              <a:spcAft>
                <a:spcPts val="0"/>
              </a:spcAft>
              <a:defRPr/>
            </a:pPr>
            <a:endParaRPr lang="en-US" sz="1600" i="1" dirty="0">
              <a:solidFill>
                <a:schemeClr val="bg1"/>
              </a:solidFill>
            </a:endParaRPr>
          </a:p>
          <a:p>
            <a:pPr marL="114300" algn="ctr" fontAlgn="auto">
              <a:spcBef>
                <a:spcPts val="0"/>
              </a:spcBef>
              <a:spcAft>
                <a:spcPts val="0"/>
              </a:spcAft>
              <a:defRPr/>
            </a:pPr>
            <a:endParaRPr lang="en-US" sz="1600" i="1" dirty="0">
              <a:solidFill>
                <a:schemeClr val="bg1"/>
              </a:solidFill>
            </a:endParaRPr>
          </a:p>
        </p:txBody>
      </p:sp>
      <p:sp>
        <p:nvSpPr>
          <p:cNvPr id="3" name="Rounded Rectangle 2"/>
          <p:cNvSpPr>
            <a:spLocks noChangeAspect="1"/>
          </p:cNvSpPr>
          <p:nvPr/>
        </p:nvSpPr>
        <p:spPr>
          <a:xfrm>
            <a:off x="76200" y="3337085"/>
            <a:ext cx="1682496" cy="1630735"/>
          </a:xfrm>
          <a:prstGeom prst="roundRect">
            <a:avLst/>
          </a:prstGeom>
          <a:solidFill>
            <a:schemeClr val="tx2">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b="1" dirty="0">
                <a:solidFill>
                  <a:schemeClr val="bg1"/>
                </a:solidFill>
              </a:rPr>
              <a:t>Assessment:</a:t>
            </a:r>
          </a:p>
          <a:p>
            <a:pPr algn="ctr" fontAlgn="auto">
              <a:spcBef>
                <a:spcPts val="0"/>
              </a:spcBef>
              <a:spcAft>
                <a:spcPts val="0"/>
              </a:spcAft>
              <a:defRPr/>
            </a:pPr>
            <a:r>
              <a:rPr lang="en-US" sz="1400" i="1" dirty="0">
                <a:solidFill>
                  <a:schemeClr val="bg1"/>
                </a:solidFill>
              </a:rPr>
              <a:t>Anthropometric,</a:t>
            </a:r>
          </a:p>
          <a:p>
            <a:pPr algn="ctr" fontAlgn="auto">
              <a:spcBef>
                <a:spcPts val="0"/>
              </a:spcBef>
              <a:spcAft>
                <a:spcPts val="0"/>
              </a:spcAft>
              <a:defRPr/>
            </a:pPr>
            <a:r>
              <a:rPr lang="en-US" sz="1400" i="1" dirty="0">
                <a:solidFill>
                  <a:schemeClr val="bg1"/>
                </a:solidFill>
              </a:rPr>
              <a:t>Biochemical,</a:t>
            </a:r>
          </a:p>
          <a:p>
            <a:pPr algn="ctr" fontAlgn="auto">
              <a:spcBef>
                <a:spcPts val="0"/>
              </a:spcBef>
              <a:spcAft>
                <a:spcPts val="0"/>
              </a:spcAft>
              <a:defRPr/>
            </a:pPr>
            <a:r>
              <a:rPr lang="en-US" sz="1400" i="1" dirty="0">
                <a:solidFill>
                  <a:schemeClr val="bg1"/>
                </a:solidFill>
              </a:rPr>
              <a:t>Clinical,</a:t>
            </a:r>
          </a:p>
          <a:p>
            <a:pPr algn="ctr" fontAlgn="auto">
              <a:spcBef>
                <a:spcPts val="0"/>
              </a:spcBef>
              <a:spcAft>
                <a:spcPts val="0"/>
              </a:spcAft>
              <a:defRPr/>
            </a:pPr>
            <a:r>
              <a:rPr lang="en-US" sz="1400" i="1" dirty="0">
                <a:solidFill>
                  <a:schemeClr val="bg1"/>
                </a:solidFill>
              </a:rPr>
              <a:t>Dietary,</a:t>
            </a:r>
          </a:p>
          <a:p>
            <a:pPr algn="ctr" fontAlgn="auto">
              <a:spcBef>
                <a:spcPts val="0"/>
              </a:spcBef>
              <a:spcAft>
                <a:spcPts val="0"/>
              </a:spcAft>
              <a:defRPr/>
            </a:pPr>
            <a:r>
              <a:rPr lang="en-US" sz="1400" i="1" dirty="0">
                <a:solidFill>
                  <a:schemeClr val="bg1"/>
                </a:solidFill>
              </a:rPr>
              <a:t>Food Security</a:t>
            </a:r>
          </a:p>
        </p:txBody>
      </p:sp>
      <p:sp>
        <p:nvSpPr>
          <p:cNvPr id="11" name="Rounded Rectangle 10"/>
          <p:cNvSpPr>
            <a:spLocks noChangeAspect="1"/>
          </p:cNvSpPr>
          <p:nvPr/>
        </p:nvSpPr>
        <p:spPr>
          <a:xfrm>
            <a:off x="1516926" y="4647768"/>
            <a:ext cx="1807997" cy="1785744"/>
          </a:xfrm>
          <a:prstGeom prst="roundRect">
            <a:avLst/>
          </a:prstGeom>
          <a:solidFill>
            <a:schemeClr val="tx2">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b="1" dirty="0">
                <a:solidFill>
                  <a:schemeClr val="bg1"/>
                </a:solidFill>
              </a:rPr>
              <a:t>Counseling:</a:t>
            </a:r>
          </a:p>
          <a:p>
            <a:pPr algn="ctr" fontAlgn="auto">
              <a:spcBef>
                <a:spcPts val="0"/>
              </a:spcBef>
              <a:spcAft>
                <a:spcPts val="0"/>
              </a:spcAft>
              <a:defRPr/>
            </a:pPr>
            <a:r>
              <a:rPr lang="en-US" sz="1400" i="1" dirty="0">
                <a:solidFill>
                  <a:schemeClr val="bg1"/>
                </a:solidFill>
              </a:rPr>
              <a:t>Adherence &amp; retention,</a:t>
            </a:r>
          </a:p>
          <a:p>
            <a:pPr algn="ctr" fontAlgn="auto">
              <a:spcBef>
                <a:spcPts val="0"/>
              </a:spcBef>
              <a:spcAft>
                <a:spcPts val="0"/>
              </a:spcAft>
              <a:defRPr/>
            </a:pPr>
            <a:r>
              <a:rPr lang="en-US" sz="1400" i="1" dirty="0">
                <a:solidFill>
                  <a:schemeClr val="bg1"/>
                </a:solidFill>
              </a:rPr>
              <a:t>Diet, WASH</a:t>
            </a:r>
          </a:p>
          <a:p>
            <a:pPr algn="ctr" fontAlgn="auto">
              <a:spcBef>
                <a:spcPts val="0"/>
              </a:spcBef>
              <a:spcAft>
                <a:spcPts val="0"/>
              </a:spcAft>
              <a:defRPr/>
            </a:pPr>
            <a:r>
              <a:rPr lang="en-US" sz="1400" i="1" dirty="0">
                <a:solidFill>
                  <a:schemeClr val="bg1"/>
                </a:solidFill>
              </a:rPr>
              <a:t>Maternal, Infant &amp; young child feeding</a:t>
            </a:r>
          </a:p>
        </p:txBody>
      </p:sp>
      <p:sp>
        <p:nvSpPr>
          <p:cNvPr id="12" name="Rounded Rectangle 11"/>
          <p:cNvSpPr>
            <a:spLocks noChangeAspect="1"/>
          </p:cNvSpPr>
          <p:nvPr/>
        </p:nvSpPr>
        <p:spPr>
          <a:xfrm>
            <a:off x="3047999" y="3337085"/>
            <a:ext cx="2057401" cy="1563333"/>
          </a:xfrm>
          <a:prstGeom prst="roundRect">
            <a:avLst/>
          </a:prstGeom>
          <a:solidFill>
            <a:schemeClr val="tx2">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b="1" dirty="0">
                <a:solidFill>
                  <a:schemeClr val="bg1"/>
                </a:solidFill>
              </a:rPr>
              <a:t>Support:</a:t>
            </a:r>
          </a:p>
          <a:p>
            <a:pPr algn="ctr" fontAlgn="auto">
              <a:spcBef>
                <a:spcPts val="0"/>
              </a:spcBef>
              <a:spcAft>
                <a:spcPts val="0"/>
              </a:spcAft>
              <a:defRPr/>
            </a:pPr>
            <a:r>
              <a:rPr lang="en-US" sz="1400" i="1" dirty="0">
                <a:solidFill>
                  <a:schemeClr val="bg1"/>
                </a:solidFill>
              </a:rPr>
              <a:t>Food by Prescription: therapeutic/ supplementary (TSF) MN supplements</a:t>
            </a:r>
          </a:p>
          <a:p>
            <a:pPr algn="ctr" fontAlgn="auto">
              <a:spcBef>
                <a:spcPts val="0"/>
              </a:spcBef>
              <a:spcAft>
                <a:spcPts val="0"/>
              </a:spcAft>
              <a:defRPr/>
            </a:pPr>
            <a:r>
              <a:rPr lang="en-US" sz="1400" i="1" dirty="0">
                <a:solidFill>
                  <a:schemeClr val="bg1"/>
                </a:solidFill>
              </a:rPr>
              <a:t>Community referrals </a:t>
            </a:r>
          </a:p>
        </p:txBody>
      </p:sp>
      <p:sp>
        <p:nvSpPr>
          <p:cNvPr id="23" name="TextBox 22"/>
          <p:cNvSpPr txBox="1">
            <a:spLocks noChangeAspect="1" noChangeArrowheads="1"/>
          </p:cNvSpPr>
          <p:nvPr/>
        </p:nvSpPr>
        <p:spPr bwMode="auto">
          <a:xfrm>
            <a:off x="1541672" y="3884736"/>
            <a:ext cx="1708561" cy="646331"/>
          </a:xfrm>
          <a:prstGeom prst="rect">
            <a:avLst/>
          </a:prstGeom>
          <a:noFill/>
          <a:ln w="9525">
            <a:noFill/>
            <a:miter lim="800000"/>
            <a:headEnd/>
            <a:tailEnd/>
          </a:ln>
        </p:spPr>
        <p:txBody>
          <a:bodyPr wrap="square">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600" b="1" dirty="0">
                <a:latin typeface="Calibri" charset="0"/>
              </a:rPr>
              <a:t>Clinic</a:t>
            </a:r>
            <a:endParaRPr lang="en-US" sz="2000" b="1" dirty="0">
              <a:latin typeface="Calibri" charset="0"/>
            </a:endParaRPr>
          </a:p>
        </p:txBody>
      </p:sp>
      <p:sp>
        <p:nvSpPr>
          <p:cNvPr id="24" name="TextBox 23"/>
          <p:cNvSpPr txBox="1">
            <a:spLocks noChangeAspect="1" noChangeArrowheads="1"/>
          </p:cNvSpPr>
          <p:nvPr/>
        </p:nvSpPr>
        <p:spPr bwMode="auto">
          <a:xfrm>
            <a:off x="6128605" y="2263937"/>
            <a:ext cx="2513847" cy="646331"/>
          </a:xfrm>
          <a:prstGeom prst="rect">
            <a:avLst/>
          </a:prstGeom>
          <a:noFill/>
          <a:ln w="9525">
            <a:noFill/>
            <a:miter lim="800000"/>
            <a:headEnd/>
            <a:tailEnd/>
          </a:ln>
        </p:spPr>
        <p:txBody>
          <a:bodyPr wrap="square">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600" b="1" dirty="0">
                <a:latin typeface="Calibri" charset="0"/>
              </a:rPr>
              <a:t>Community</a:t>
            </a:r>
            <a:endParaRPr lang="en-US" sz="2000" b="1" dirty="0">
              <a:latin typeface="Calibri" charset="0"/>
            </a:endParaRPr>
          </a:p>
        </p:txBody>
      </p:sp>
      <p:sp>
        <p:nvSpPr>
          <p:cNvPr id="25" name="Circular Arrow 24"/>
          <p:cNvSpPr/>
          <p:nvPr/>
        </p:nvSpPr>
        <p:spPr>
          <a:xfrm rot="10800000">
            <a:off x="3324924" y="4666263"/>
            <a:ext cx="3238723" cy="2378796"/>
          </a:xfrm>
          <a:prstGeom prst="circularArrow">
            <a:avLst>
              <a:gd name="adj1" fmla="val 12500"/>
              <a:gd name="adj2" fmla="val 1142322"/>
              <a:gd name="adj3" fmla="val 20457678"/>
              <a:gd name="adj4" fmla="val 11144536"/>
              <a:gd name="adj5" fmla="val 20065"/>
            </a:avLst>
          </a:prstGeom>
          <a:solidFill>
            <a:schemeClr val="accent6">
              <a:lumMod val="60000"/>
              <a:lumOff val="40000"/>
            </a:schemeClr>
          </a:solidFill>
          <a:ln>
            <a:solidFill>
              <a:schemeClr val="accent6">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Circular Arrow 27"/>
          <p:cNvSpPr/>
          <p:nvPr/>
        </p:nvSpPr>
        <p:spPr>
          <a:xfrm rot="21377301">
            <a:off x="3037989" y="1547029"/>
            <a:ext cx="3383949" cy="2381197"/>
          </a:xfrm>
          <a:prstGeom prst="circularArrow">
            <a:avLst>
              <a:gd name="adj1" fmla="val 12500"/>
              <a:gd name="adj2" fmla="val 1142322"/>
              <a:gd name="adj3" fmla="val 20457678"/>
              <a:gd name="adj4" fmla="val 11800096"/>
              <a:gd name="adj5" fmla="val 22015"/>
            </a:avLst>
          </a:prstGeom>
          <a:solidFill>
            <a:schemeClr val="accent6">
              <a:lumMod val="60000"/>
              <a:lumOff val="40000"/>
            </a:schemeClr>
          </a:solidFill>
          <a:ln>
            <a:solidFill>
              <a:schemeClr val="accent6">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Title 13">
            <a:extLst>
              <a:ext uri="{FF2B5EF4-FFF2-40B4-BE49-F238E27FC236}">
                <a16:creationId xmlns:a16="http://schemas.microsoft.com/office/drawing/2014/main" id="{24C399B6-D81F-4E59-9D4D-69E5F77A821D}"/>
              </a:ext>
            </a:extLst>
          </p:cNvPr>
          <p:cNvSpPr>
            <a:spLocks noGrp="1"/>
          </p:cNvSpPr>
          <p:nvPr>
            <p:ph type="title"/>
          </p:nvPr>
        </p:nvSpPr>
        <p:spPr/>
        <p:txBody>
          <a:bodyPr>
            <a:normAutofit/>
          </a:bodyPr>
          <a:lstStyle/>
          <a:p>
            <a:r>
              <a:rPr lang="en-US" sz="2800" dirty="0"/>
              <a:t>NACS: A Systems Approach to Integrating Nutrition Assessment, Counseling &amp; Support linking Clinic &amp; Community Services </a:t>
            </a:r>
          </a:p>
        </p:txBody>
      </p:sp>
    </p:spTree>
    <p:extLst>
      <p:ext uri="{BB962C8B-B14F-4D97-AF65-F5344CB8AC3E}">
        <p14:creationId xmlns:p14="http://schemas.microsoft.com/office/powerpoint/2010/main" val="1352738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375"/>
            <a:ext cx="9144000" cy="1084126"/>
          </a:xfrm>
        </p:spPr>
        <p:txBody>
          <a:bodyPr>
            <a:normAutofit fontScale="90000"/>
          </a:bodyPr>
          <a:lstStyle/>
          <a:p>
            <a:pPr indent="-1554480"/>
            <a:r>
              <a:rPr lang="en-US" dirty="0"/>
              <a:t>Results: Improvement of Integration and Quality of Nutrition Services Over Time</a:t>
            </a:r>
            <a:endParaRPr lang="en-US" sz="3600" dirty="0"/>
          </a:p>
        </p:txBody>
      </p:sp>
      <p:pic>
        <p:nvPicPr>
          <p:cNvPr id="6" name="Picture 5" descr="2013 NACS and QI training: all three values less than 10%. 2014 QI &amp; coaching launched: percentage of adults and children PLHIV nutritionally assessed and classified correctly and who received appropriate nutrition counseling rises to roughly 50% while percentage of PLHIV SAM or MAM who received therapeutic or supplementary food remains low. Then coverage and quality of nutrition services improved over time. In 2015 and 2016, percentage of adults and children PLHIV nutritionally assessed and classified correctly and who received appropriate nutrition counseling rises to roughly 90% while percentage of PLHIV SAM or MAM who received therapeutic or supplementary food rises just above 10%." title="line chart depicting nutrition services delivery indicators at 11 health facilities 2013 to 2016">
            <a:extLst>
              <a:ext uri="{FF2B5EF4-FFF2-40B4-BE49-F238E27FC236}">
                <a16:creationId xmlns:a16="http://schemas.microsoft.com/office/drawing/2014/main" id="{1705F32E-7BCE-41E7-B20E-6C2CECF79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841" y="1215501"/>
            <a:ext cx="8079474" cy="5554638"/>
          </a:xfrm>
          <a:prstGeom prst="rect">
            <a:avLst/>
          </a:prstGeom>
        </p:spPr>
      </p:pic>
    </p:spTree>
    <p:extLst>
      <p:ext uri="{BB962C8B-B14F-4D97-AF65-F5344CB8AC3E}">
        <p14:creationId xmlns:p14="http://schemas.microsoft.com/office/powerpoint/2010/main" val="1478022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Results: Improvement in Cross-cutting Areas </a:t>
            </a:r>
          </a:p>
        </p:txBody>
      </p:sp>
      <p:pic>
        <p:nvPicPr>
          <p:cNvPr id="6" name="Picture 5" descr="22 regional coaches trained. Workforce development: 308 health providers coached on site. Performance indicators for nutrition services improved. Performance indicators for HIV, TB, and other services improved. Service delivery: Nutrition integrated into 650 ART clinics. Integrated Nutrition, HIV, and TB service package. Leadership/governance, information, supplies: Coaching skills applied to other health system areas. Health data management, planning, and resource utilization. Coordination with central level." title="graphic of results">
            <a:extLst>
              <a:ext uri="{FF2B5EF4-FFF2-40B4-BE49-F238E27FC236}">
                <a16:creationId xmlns:a16="http://schemas.microsoft.com/office/drawing/2014/main" id="{8586A2E9-2694-43CB-A9CA-87A94CA66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9" y="1144939"/>
            <a:ext cx="8100953" cy="5320029"/>
          </a:xfrm>
          <a:prstGeom prst="rect">
            <a:avLst/>
          </a:prstGeom>
        </p:spPr>
      </p:pic>
    </p:spTree>
    <p:extLst>
      <p:ext uri="{BB962C8B-B14F-4D97-AF65-F5344CB8AC3E}">
        <p14:creationId xmlns:p14="http://schemas.microsoft.com/office/powerpoint/2010/main" val="1958030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Community-Clinic Linkages for Improved Services along the Continuum of Care </a:t>
            </a:r>
          </a:p>
        </p:txBody>
      </p:sp>
      <p:pic>
        <p:nvPicPr>
          <p:cNvPr id="7" name="Picture 6" descr="Community: Nutrition screening. Social center: Psychosocial support/food support. Clinic/health facility: nutrition assessment, counseling, specialized food Rx. Across all three is Referral system, regional nutrition coordination committees, nutrition TWG" title="graphic depicting linkages">
            <a:extLst>
              <a:ext uri="{FF2B5EF4-FFF2-40B4-BE49-F238E27FC236}">
                <a16:creationId xmlns:a16="http://schemas.microsoft.com/office/drawing/2014/main" id="{AB6B1608-5220-48D3-8916-30EE5F322A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0" y="1392074"/>
            <a:ext cx="9146640" cy="5063319"/>
          </a:xfrm>
          <a:prstGeom prst="rect">
            <a:avLst/>
          </a:prstGeom>
        </p:spPr>
      </p:pic>
    </p:spTree>
    <p:extLst>
      <p:ext uri="{BB962C8B-B14F-4D97-AF65-F5344CB8AC3E}">
        <p14:creationId xmlns:p14="http://schemas.microsoft.com/office/powerpoint/2010/main" val="1396685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285"/>
            <a:ext cx="9144000" cy="1003610"/>
          </a:xfrm>
        </p:spPr>
        <p:txBody>
          <a:bodyPr>
            <a:normAutofit/>
          </a:bodyPr>
          <a:lstStyle/>
          <a:p>
            <a:r>
              <a:rPr lang="en-US" sz="3200" dirty="0"/>
              <a:t>Results: Linking More Clients to Care, Improved Retention Rate, and Reduced LTFU</a:t>
            </a:r>
          </a:p>
        </p:txBody>
      </p:sp>
      <p:sp>
        <p:nvSpPr>
          <p:cNvPr id="3" name="Content Placeholder 2"/>
          <p:cNvSpPr>
            <a:spLocks noGrp="1"/>
          </p:cNvSpPr>
          <p:nvPr>
            <p:ph idx="1"/>
          </p:nvPr>
        </p:nvSpPr>
        <p:spPr>
          <a:xfrm>
            <a:off x="117088" y="1193183"/>
            <a:ext cx="8915400" cy="5664817"/>
          </a:xfrm>
        </p:spPr>
        <p:txBody>
          <a:bodyPr>
            <a:normAutofit fontScale="47500" lnSpcReduction="20000"/>
          </a:bodyPr>
          <a:lstStyle/>
          <a:p>
            <a:pPr lvl="0">
              <a:lnSpc>
                <a:spcPct val="120000"/>
              </a:lnSpc>
            </a:pPr>
            <a:r>
              <a:rPr lang="en-US" sz="5100" dirty="0"/>
              <a:t>Nutrition has become an essential entry point for HIV testing:  </a:t>
            </a:r>
          </a:p>
          <a:p>
            <a:pPr lvl="1">
              <a:lnSpc>
                <a:spcPct val="120000"/>
              </a:lnSpc>
            </a:pPr>
            <a:r>
              <a:rPr lang="en-US" sz="5100" dirty="0"/>
              <a:t>More than 50,000 clients were screened for malnutrition.</a:t>
            </a:r>
          </a:p>
          <a:p>
            <a:pPr lvl="1">
              <a:lnSpc>
                <a:spcPct val="120000"/>
              </a:lnSpc>
            </a:pPr>
            <a:r>
              <a:rPr lang="en-US" sz="5100" dirty="0"/>
              <a:t>Those diagnosed severely malnourished  or moderately malnourished were referred for HIV testing.</a:t>
            </a:r>
          </a:p>
          <a:p>
            <a:pPr lvl="1">
              <a:lnSpc>
                <a:spcPct val="120000"/>
              </a:lnSpc>
            </a:pPr>
            <a:r>
              <a:rPr lang="en-US" sz="5100" dirty="0"/>
              <a:t>Nearly 65% of cases of SAM or MAM completed the referral for HIV testing, of which almost 80% tested HIV+. </a:t>
            </a:r>
          </a:p>
          <a:p>
            <a:pPr>
              <a:lnSpc>
                <a:spcPct val="120000"/>
              </a:lnSpc>
            </a:pPr>
            <a:r>
              <a:rPr lang="en-US" sz="5100" dirty="0"/>
              <a:t>Average adherence rate to ART increased from 59% to 76% between 2013 and 2016  (data from 11 pilot sites).</a:t>
            </a:r>
          </a:p>
          <a:p>
            <a:pPr>
              <a:lnSpc>
                <a:spcPct val="120000"/>
              </a:lnSpc>
            </a:pPr>
            <a:r>
              <a:rPr lang="en-US" sz="5100" dirty="0"/>
              <a:t>Retention in care improved from 49% in 2013 to 80% in 2016. </a:t>
            </a:r>
          </a:p>
          <a:p>
            <a:pPr>
              <a:lnSpc>
                <a:spcPct val="120000"/>
              </a:lnSpc>
            </a:pPr>
            <a:r>
              <a:rPr lang="en-US" sz="5100" dirty="0"/>
              <a:t>116 clients who were lost to follow up (LTFU) were identified and reconnected with the health system within 3 months while the referral register was being field-tested.</a:t>
            </a:r>
          </a:p>
          <a:p>
            <a:endParaRPr lang="en-US" dirty="0"/>
          </a:p>
        </p:txBody>
      </p:sp>
    </p:spTree>
    <p:extLst>
      <p:ext uri="{BB962C8B-B14F-4D97-AF65-F5344CB8AC3E}">
        <p14:creationId xmlns:p14="http://schemas.microsoft.com/office/powerpoint/2010/main" val="2183809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Takeaways</a:t>
            </a:r>
          </a:p>
        </p:txBody>
      </p:sp>
      <p:sp>
        <p:nvSpPr>
          <p:cNvPr id="7" name="Content Placeholder 6"/>
          <p:cNvSpPr txBox="1">
            <a:spLocks/>
          </p:cNvSpPr>
          <p:nvPr/>
        </p:nvSpPr>
        <p:spPr>
          <a:xfrm>
            <a:off x="0" y="1465243"/>
            <a:ext cx="9144000" cy="5275437"/>
          </a:xfrm>
          <a:prstGeom prst="rect">
            <a:avLst/>
          </a:prstGeom>
        </p:spPr>
        <p:txBody>
          <a:bodyPr vert="horz" lIns="457200" tIns="45720" rIns="457200" bIns="45720" rtlCol="0">
            <a:normAutofit/>
          </a:bodyPr>
          <a:lstStyle>
            <a:lvl1pPr marL="341313" indent="-341313"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3200" kern="1200">
                <a:solidFill>
                  <a:schemeClr val="tx1"/>
                </a:solidFill>
                <a:latin typeface="+mn-lt"/>
                <a:ea typeface="+mn-ea"/>
                <a:cs typeface="+mn-cs"/>
              </a:defRPr>
            </a:lvl1pPr>
            <a:lvl2pPr marL="804863" indent="-342900" algn="l" defTabSz="914400" rtl="0" eaLnBrk="1" latinLnBrk="0" hangingPunct="1">
              <a:lnSpc>
                <a:spcPct val="90000"/>
              </a:lnSpc>
              <a:spcBef>
                <a:spcPts val="0"/>
              </a:spcBef>
              <a:spcAft>
                <a:spcPts val="1200"/>
              </a:spcAft>
              <a:buClr>
                <a:srgbClr val="454D88"/>
              </a:buClr>
              <a:buFont typeface="Calibri" panose="020F050202020403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800" dirty="0"/>
          </a:p>
          <a:p>
            <a:endParaRPr lang="en-US" dirty="0"/>
          </a:p>
          <a:p>
            <a:endParaRPr lang="en-US" dirty="0"/>
          </a:p>
          <a:p>
            <a:endParaRPr lang="en-US" dirty="0"/>
          </a:p>
        </p:txBody>
      </p:sp>
      <p:pic>
        <p:nvPicPr>
          <p:cNvPr id="5" name="Picture 4" descr="The Coaching: Onsite monthly coaching visits must accompany traditional classroom training to reinforce. Positive changes in one level of the health system lead to changes in other levels/sectors of the health system. Coaching yields better results when built on existing and available resources. Clinic-facility linkages: Links cases of MAM and SAM to HIV care, contributing to UNAID's 90-90-90 goal. Improves stakeholders engagment and collaboration. Builds stronger, more coordinated health systems to respond to nutrition and HIV needs of the targeted population." title="outline of takeaways">
            <a:extLst>
              <a:ext uri="{FF2B5EF4-FFF2-40B4-BE49-F238E27FC236}">
                <a16:creationId xmlns:a16="http://schemas.microsoft.com/office/drawing/2014/main" id="{D6C567AE-AD1F-467F-B151-4D373BC69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98" y="1224824"/>
            <a:ext cx="8366077" cy="5295957"/>
          </a:xfrm>
          <a:prstGeom prst="rect">
            <a:avLst/>
          </a:prstGeom>
        </p:spPr>
      </p:pic>
    </p:spTree>
    <p:extLst>
      <p:ext uri="{BB962C8B-B14F-4D97-AF65-F5344CB8AC3E}">
        <p14:creationId xmlns:p14="http://schemas.microsoft.com/office/powerpoint/2010/main" val="3147845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6858000"/>
          </a:xfrm>
          <a:solidFill>
            <a:srgbClr val="454D88"/>
          </a:solidFill>
        </p:spPr>
        <p:txBody>
          <a:bodyPr rIns="731520">
            <a:normAutofit/>
          </a:bodyPr>
          <a:lstStyle/>
          <a:p>
            <a:pPr marL="463550">
              <a:spcBef>
                <a:spcPts val="0"/>
              </a:spcBef>
              <a:spcAft>
                <a:spcPts val="1200"/>
              </a:spcAft>
              <a:defRPr/>
            </a:pPr>
            <a:r>
              <a:rPr lang="en-US" sz="5400" dirty="0">
                <a:solidFill>
                  <a:schemeClr val="bg1"/>
                </a:solidFill>
                <a:latin typeface="Franklin Gothic Book" panose="020B0503020102020204" pitchFamily="34" charset="0"/>
              </a:rPr>
              <a:t>Mozambique: Strengthening Health Management Information Systems</a:t>
            </a:r>
            <a:br>
              <a:rPr lang="en-US" sz="6000" kern="0" spc="100" dirty="0">
                <a:solidFill>
                  <a:schemeClr val="bg1"/>
                </a:solidFill>
                <a:latin typeface="Franklin Gothic Book" panose="020B0503020102020204" pitchFamily="34" charset="0"/>
              </a:rPr>
            </a:br>
            <a:br>
              <a:rPr lang="en-US" sz="1200" kern="0" spc="100" dirty="0">
                <a:solidFill>
                  <a:schemeClr val="bg1"/>
                </a:solidFill>
                <a:latin typeface="Franklin Gothic Book" panose="020B0503020102020204" pitchFamily="34" charset="0"/>
              </a:rPr>
            </a:br>
            <a:r>
              <a:rPr lang="en-US" sz="4400" dirty="0">
                <a:solidFill>
                  <a:schemeClr val="bg1"/>
                </a:solidFill>
                <a:latin typeface="Franklin Gothic Book" panose="020B0503020102020204" pitchFamily="34" charset="0"/>
              </a:rPr>
              <a:t>Alejandro Soto</a:t>
            </a:r>
            <a:br>
              <a:rPr lang="en-US" sz="4400" dirty="0">
                <a:solidFill>
                  <a:schemeClr val="bg1"/>
                </a:solidFill>
                <a:latin typeface="Franklin Gothic Book" panose="020B0503020102020204" pitchFamily="34" charset="0"/>
              </a:rPr>
            </a:br>
            <a:br>
              <a:rPr lang="en-US" sz="4400" dirty="0">
                <a:solidFill>
                  <a:schemeClr val="bg1"/>
                </a:solidFill>
                <a:latin typeface="Franklin Gothic Book" panose="020B0503020102020204" pitchFamily="34" charset="0"/>
              </a:rPr>
            </a:br>
            <a:br>
              <a:rPr lang="en-US" sz="4400" dirty="0">
                <a:solidFill>
                  <a:schemeClr val="bg1"/>
                </a:solidFill>
                <a:latin typeface="Franklin Gothic Book" panose="020B0503020102020204" pitchFamily="34" charset="0"/>
              </a:rPr>
            </a:br>
            <a:endParaRPr lang="en-US" sz="6000" kern="0" spc="100" dirty="0">
              <a:solidFill>
                <a:schemeClr val="bg1"/>
              </a:solidFill>
              <a:latin typeface="Franklin Gothic Book" panose="020B0503020102020204" pitchFamily="34" charset="0"/>
            </a:endParaRPr>
          </a:p>
        </p:txBody>
      </p:sp>
      <p:pic>
        <p:nvPicPr>
          <p:cNvPr id="3" name="Picture 2" descr="Service delivery, information and research highlighted" title="pie wheel">
            <a:extLst>
              <a:ext uri="{FF2B5EF4-FFF2-40B4-BE49-F238E27FC236}">
                <a16:creationId xmlns:a16="http://schemas.microsoft.com/office/drawing/2014/main" id="{199B4AD9-116B-4074-B700-972D6223E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780732"/>
            <a:ext cx="4121624" cy="3943614"/>
          </a:xfrm>
          <a:prstGeom prst="rect">
            <a:avLst/>
          </a:prstGeom>
        </p:spPr>
      </p:pic>
    </p:spTree>
    <p:extLst>
      <p:ext uri="{BB962C8B-B14F-4D97-AF65-F5344CB8AC3E}">
        <p14:creationId xmlns:p14="http://schemas.microsoft.com/office/powerpoint/2010/main" val="2303807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Assistance in Health Management Information Systems</a:t>
            </a:r>
          </a:p>
        </p:txBody>
      </p:sp>
      <p:sp>
        <p:nvSpPr>
          <p:cNvPr id="7" name="Content Placeholder 6"/>
          <p:cNvSpPr>
            <a:spLocks noGrp="1"/>
          </p:cNvSpPr>
          <p:nvPr>
            <p:ph idx="4294967295"/>
          </p:nvPr>
        </p:nvSpPr>
        <p:spPr>
          <a:xfrm>
            <a:off x="0" y="1465243"/>
            <a:ext cx="9144000" cy="4748464"/>
          </a:xfrm>
        </p:spPr>
        <p:txBody>
          <a:bodyPr>
            <a:normAutofit/>
          </a:bodyPr>
          <a:lstStyle/>
          <a:p>
            <a:pPr marL="0" indent="0" fontAlgn="auto">
              <a:spcAft>
                <a:spcPts val="1800"/>
              </a:spcAft>
              <a:buNone/>
            </a:pPr>
            <a:r>
              <a:rPr lang="en-GB" dirty="0"/>
              <a:t>FANTA Mozambique strengthens the health management information systems through technical assistance at:</a:t>
            </a:r>
          </a:p>
          <a:p>
            <a:pPr>
              <a:spcAft>
                <a:spcPts val="1800"/>
              </a:spcAft>
            </a:pPr>
            <a:r>
              <a:rPr lang="en-GB" dirty="0"/>
              <a:t>National level with the MOH</a:t>
            </a:r>
          </a:p>
          <a:p>
            <a:pPr>
              <a:spcAft>
                <a:spcPts val="1800"/>
              </a:spcAft>
            </a:pPr>
            <a:r>
              <a:rPr lang="en-GB" dirty="0"/>
              <a:t>Sub-national level with provincial and district health offices and health facilities</a:t>
            </a:r>
          </a:p>
          <a:p>
            <a:pPr fontAlgn="auto">
              <a:spcAft>
                <a:spcPts val="0"/>
              </a:spcAft>
            </a:pPr>
            <a:endParaRPr lang="en-GB" dirty="0"/>
          </a:p>
        </p:txBody>
      </p:sp>
    </p:spTree>
    <p:extLst>
      <p:ext uri="{BB962C8B-B14F-4D97-AF65-F5344CB8AC3E}">
        <p14:creationId xmlns:p14="http://schemas.microsoft.com/office/powerpoint/2010/main" val="1600639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National-Level Technical Assistance</a:t>
            </a:r>
          </a:p>
        </p:txBody>
      </p:sp>
      <p:sp>
        <p:nvSpPr>
          <p:cNvPr id="7" name="Content Placeholder 6"/>
          <p:cNvSpPr txBox="1">
            <a:spLocks/>
          </p:cNvSpPr>
          <p:nvPr/>
        </p:nvSpPr>
        <p:spPr>
          <a:xfrm>
            <a:off x="0" y="1166226"/>
            <a:ext cx="9144000" cy="2071335"/>
          </a:xfrm>
          <a:prstGeom prst="rect">
            <a:avLst/>
          </a:prstGeom>
        </p:spPr>
        <p:txBody>
          <a:bodyPr vert="horz" lIns="457200" tIns="45720" rIns="457200" bIns="45720" rtlCol="0">
            <a:normAutofit fontScale="62500" lnSpcReduction="20000"/>
          </a:bodyPr>
          <a:lstStyle>
            <a:lvl1pPr marL="341313" indent="-341313"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3200" kern="1200">
                <a:solidFill>
                  <a:schemeClr val="tx1"/>
                </a:solidFill>
                <a:latin typeface="+mn-lt"/>
                <a:ea typeface="+mn-ea"/>
                <a:cs typeface="+mn-cs"/>
              </a:defRPr>
            </a:lvl1pPr>
            <a:lvl2pPr marL="804863" indent="-342900" algn="l" defTabSz="914400" rtl="0" eaLnBrk="1" latinLnBrk="0" hangingPunct="1">
              <a:lnSpc>
                <a:spcPct val="90000"/>
              </a:lnSpc>
              <a:spcBef>
                <a:spcPts val="0"/>
              </a:spcBef>
              <a:spcAft>
                <a:spcPts val="1200"/>
              </a:spcAft>
              <a:buClr>
                <a:srgbClr val="454D88"/>
              </a:buClr>
              <a:buFont typeface="Calibri" panose="020F050202020403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4800" dirty="0"/>
              <a:t>Strengthening of the national monitoring system for the Nutrition Rehabilitation Program through: </a:t>
            </a:r>
          </a:p>
          <a:p>
            <a:pPr>
              <a:lnSpc>
                <a:spcPct val="100000"/>
              </a:lnSpc>
            </a:pPr>
            <a:r>
              <a:rPr lang="en-US" sz="4800" dirty="0"/>
              <a:t>Development of tools for data management—the registry books, monitoring forms, databases</a:t>
            </a:r>
          </a:p>
          <a:p>
            <a:endParaRPr lang="en-US" dirty="0"/>
          </a:p>
          <a:p>
            <a:endParaRPr lang="en-US" dirty="0"/>
          </a:p>
          <a:p>
            <a:endParaRPr lang="en-US" dirty="0"/>
          </a:p>
        </p:txBody>
      </p:sp>
      <p:pic>
        <p:nvPicPr>
          <p:cNvPr id="6" name="Picture 5" descr="instructional flyer" title="instructional fly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0646" y="2950468"/>
            <a:ext cx="2479326" cy="3305768"/>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8" name="Picture 7" descr="blank form" title="blank form"/>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638" y="2926041"/>
            <a:ext cx="2232306" cy="3189009"/>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9" name="Content Placeholder 3" descr="color-coded chart" title="color-coded chart"/>
          <p:cNvPicPr>
            <a:picLocks noGrp="1" noChangeAspect="1"/>
          </p:cNvPicPr>
          <p:nvPr>
            <p:ph idx="1"/>
          </p:nvPr>
        </p:nvPicPr>
        <p:blipFill rotWithShape="1">
          <a:blip r:embed="rId5"/>
          <a:srcRect r="7279" b="4349"/>
          <a:stretch/>
        </p:blipFill>
        <p:spPr>
          <a:xfrm>
            <a:off x="1208517" y="4403787"/>
            <a:ext cx="3761610" cy="2182751"/>
          </a:xfrm>
          <a:prstGeom prst="rect">
            <a:avLst/>
          </a:prstGeom>
        </p:spPr>
      </p:pic>
      <p:pic>
        <p:nvPicPr>
          <p:cNvPr id="10" name="Picture 9" descr="blank chart" title="blank char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3482" y="3653587"/>
            <a:ext cx="3657548" cy="2461463"/>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67030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9257"/>
            <a:ext cx="9144000" cy="1322368"/>
          </a:xfrm>
        </p:spPr>
        <p:txBody>
          <a:bodyPr>
            <a:normAutofit/>
          </a:bodyPr>
          <a:lstStyle/>
          <a:p>
            <a:r>
              <a:rPr lang="en-US" dirty="0"/>
              <a:t>National-Level Technical Assistance </a:t>
            </a:r>
            <a:r>
              <a:rPr lang="en-US" i="1" dirty="0"/>
              <a:t>(continued)</a:t>
            </a:r>
          </a:p>
        </p:txBody>
      </p:sp>
      <p:sp>
        <p:nvSpPr>
          <p:cNvPr id="7" name="Content Placeholder 6"/>
          <p:cNvSpPr txBox="1">
            <a:spLocks/>
          </p:cNvSpPr>
          <p:nvPr/>
        </p:nvSpPr>
        <p:spPr>
          <a:xfrm>
            <a:off x="0" y="1671638"/>
            <a:ext cx="9144000" cy="4957428"/>
          </a:xfrm>
          <a:prstGeom prst="rect">
            <a:avLst/>
          </a:prstGeom>
        </p:spPr>
        <p:txBody>
          <a:bodyPr vert="horz" lIns="457200" tIns="45720" rIns="457200" bIns="45720" rtlCol="0">
            <a:normAutofit fontScale="77500" lnSpcReduction="20000"/>
          </a:bodyPr>
          <a:lstStyle>
            <a:lvl1pPr marL="341313" indent="-341313"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3200" kern="1200">
                <a:solidFill>
                  <a:schemeClr val="tx1"/>
                </a:solidFill>
                <a:latin typeface="+mn-lt"/>
                <a:ea typeface="+mn-ea"/>
                <a:cs typeface="+mn-cs"/>
              </a:defRPr>
            </a:lvl1pPr>
            <a:lvl2pPr marL="804863" indent="-342900" algn="l" defTabSz="914400" rtl="0" eaLnBrk="1" latinLnBrk="0" hangingPunct="1">
              <a:lnSpc>
                <a:spcPct val="90000"/>
              </a:lnSpc>
              <a:spcBef>
                <a:spcPts val="0"/>
              </a:spcBef>
              <a:spcAft>
                <a:spcPts val="1200"/>
              </a:spcAft>
              <a:buClr>
                <a:srgbClr val="454D88"/>
              </a:buClr>
              <a:buFont typeface="Calibri" panose="020F050202020403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4800" dirty="0"/>
              <a:t>Strengthening of the national monitoring system for the Nutrition Rehabilitation Program through: </a:t>
            </a:r>
          </a:p>
          <a:p>
            <a:pPr>
              <a:lnSpc>
                <a:spcPct val="100000"/>
              </a:lnSpc>
            </a:pPr>
            <a:r>
              <a:rPr lang="en-US" sz="4800" dirty="0"/>
              <a:t>Training government staff and partners</a:t>
            </a:r>
          </a:p>
          <a:p>
            <a:pPr>
              <a:lnSpc>
                <a:spcPct val="100000"/>
              </a:lnSpc>
            </a:pPr>
            <a:r>
              <a:rPr lang="en-US" sz="4800" dirty="0"/>
              <a:t>Ongoing technical support to:</a:t>
            </a:r>
          </a:p>
          <a:p>
            <a:pPr lvl="1">
              <a:lnSpc>
                <a:spcPct val="100000"/>
              </a:lnSpc>
            </a:pPr>
            <a:r>
              <a:rPr lang="en-US" sz="4800" dirty="0"/>
              <a:t>Install the databases</a:t>
            </a:r>
          </a:p>
          <a:p>
            <a:pPr lvl="1">
              <a:lnSpc>
                <a:spcPct val="100000"/>
              </a:lnSpc>
            </a:pPr>
            <a:r>
              <a:rPr lang="en-US" sz="4800" dirty="0"/>
              <a:t>Track data submission</a:t>
            </a:r>
          </a:p>
          <a:p>
            <a:pPr lvl="1">
              <a:lnSpc>
                <a:spcPct val="100000"/>
              </a:lnSpc>
            </a:pPr>
            <a:r>
              <a:rPr lang="en-US" sz="4800" dirty="0"/>
              <a:t>Analyze data</a:t>
            </a:r>
          </a:p>
          <a:p>
            <a:endParaRPr lang="en-US" dirty="0"/>
          </a:p>
          <a:p>
            <a:endParaRPr lang="en-US" dirty="0"/>
          </a:p>
          <a:p>
            <a:endParaRPr lang="en-US" dirty="0"/>
          </a:p>
        </p:txBody>
      </p:sp>
    </p:spTree>
    <p:extLst>
      <p:ext uri="{BB962C8B-B14F-4D97-AF65-F5344CB8AC3E}">
        <p14:creationId xmlns:p14="http://schemas.microsoft.com/office/powerpoint/2010/main" val="3034099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Results: MOH Receives Data from Health Sites Systematically</a:t>
            </a:r>
          </a:p>
        </p:txBody>
      </p:sp>
      <p:pic>
        <p:nvPicPr>
          <p:cNvPr id="6" name="Picture 5" descr="Health facility, District, Province, MOH" title="four steps">
            <a:extLst>
              <a:ext uri="{FF2B5EF4-FFF2-40B4-BE49-F238E27FC236}">
                <a16:creationId xmlns:a16="http://schemas.microsoft.com/office/drawing/2014/main" id="{08ADB50E-FCA6-427E-956C-88578562D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83" y="1869748"/>
            <a:ext cx="8829352" cy="3603009"/>
          </a:xfrm>
          <a:prstGeom prst="rect">
            <a:avLst/>
          </a:prstGeom>
        </p:spPr>
      </p:pic>
    </p:spTree>
    <p:extLst>
      <p:ext uri="{BB962C8B-B14F-4D97-AF65-F5344CB8AC3E}">
        <p14:creationId xmlns:p14="http://schemas.microsoft.com/office/powerpoint/2010/main" val="3414447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yramid with arrow pointing up" title="pyrami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428" y="1359906"/>
            <a:ext cx="4411770" cy="5000006"/>
          </a:xfrm>
          <a:prstGeom prst="rect">
            <a:avLst/>
          </a:prstGeom>
        </p:spPr>
      </p:pic>
      <p:sp>
        <p:nvSpPr>
          <p:cNvPr id="6" name="TextBox 5"/>
          <p:cNvSpPr txBox="1"/>
          <p:nvPr/>
        </p:nvSpPr>
        <p:spPr>
          <a:xfrm>
            <a:off x="3596232" y="1751666"/>
            <a:ext cx="1670258" cy="584776"/>
          </a:xfrm>
          <a:prstGeom prst="rect">
            <a:avLst/>
          </a:prstGeom>
          <a:noFill/>
        </p:spPr>
        <p:txBody>
          <a:bodyPr wrap="square" rtlCol="0">
            <a:spAutoFit/>
          </a:bodyPr>
          <a:lstStyle/>
          <a:p>
            <a:pPr algn="ctr"/>
            <a:r>
              <a:rPr lang="en-US" sz="3200" dirty="0"/>
              <a:t>National</a:t>
            </a:r>
          </a:p>
        </p:txBody>
      </p:sp>
      <p:sp>
        <p:nvSpPr>
          <p:cNvPr id="7" name="TextBox 6"/>
          <p:cNvSpPr txBox="1"/>
          <p:nvPr/>
        </p:nvSpPr>
        <p:spPr>
          <a:xfrm>
            <a:off x="4095706" y="2601258"/>
            <a:ext cx="1897998" cy="584776"/>
          </a:xfrm>
          <a:prstGeom prst="rect">
            <a:avLst/>
          </a:prstGeom>
          <a:noFill/>
        </p:spPr>
        <p:txBody>
          <a:bodyPr wrap="square" rtlCol="0">
            <a:spAutoFit/>
          </a:bodyPr>
          <a:lstStyle/>
          <a:p>
            <a:pPr algn="ctr"/>
            <a:r>
              <a:rPr lang="en-US" sz="3200" dirty="0"/>
              <a:t>Provincial</a:t>
            </a:r>
          </a:p>
        </p:txBody>
      </p:sp>
      <p:sp>
        <p:nvSpPr>
          <p:cNvPr id="8" name="TextBox 7"/>
          <p:cNvSpPr txBox="1"/>
          <p:nvPr/>
        </p:nvSpPr>
        <p:spPr>
          <a:xfrm>
            <a:off x="4609457" y="3406584"/>
            <a:ext cx="1460920" cy="584776"/>
          </a:xfrm>
          <a:prstGeom prst="rect">
            <a:avLst/>
          </a:prstGeom>
          <a:noFill/>
        </p:spPr>
        <p:txBody>
          <a:bodyPr wrap="square" rtlCol="0">
            <a:spAutoFit/>
          </a:bodyPr>
          <a:lstStyle/>
          <a:p>
            <a:pPr algn="ctr"/>
            <a:r>
              <a:rPr lang="en-US" sz="3200" dirty="0"/>
              <a:t>District</a:t>
            </a:r>
          </a:p>
        </p:txBody>
      </p:sp>
      <p:sp>
        <p:nvSpPr>
          <p:cNvPr id="10" name="TextBox 9"/>
          <p:cNvSpPr txBox="1"/>
          <p:nvPr/>
        </p:nvSpPr>
        <p:spPr>
          <a:xfrm>
            <a:off x="4837770" y="4726799"/>
            <a:ext cx="2381544" cy="1077218"/>
          </a:xfrm>
          <a:prstGeom prst="rect">
            <a:avLst/>
          </a:prstGeom>
          <a:noFill/>
        </p:spPr>
        <p:txBody>
          <a:bodyPr wrap="square" rtlCol="0">
            <a:spAutoFit/>
          </a:bodyPr>
          <a:lstStyle/>
          <a:p>
            <a:pPr algn="ctr"/>
            <a:r>
              <a:rPr lang="en-US" sz="3200" dirty="0"/>
              <a:t>Clinic/Community</a:t>
            </a:r>
          </a:p>
        </p:txBody>
      </p:sp>
      <p:cxnSp>
        <p:nvCxnSpPr>
          <p:cNvPr id="12" name="Straight Arrow Connector 11"/>
          <p:cNvCxnSpPr/>
          <p:nvPr/>
        </p:nvCxnSpPr>
        <p:spPr>
          <a:xfrm rot="5400000" flipH="1" flipV="1">
            <a:off x="1327801" y="3837943"/>
            <a:ext cx="3395209" cy="1588"/>
          </a:xfrm>
          <a:prstGeom prst="straightConnector1">
            <a:avLst/>
          </a:prstGeom>
          <a:ln w="1270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A0C8F328-AC23-4029-9CE2-5E57768A330E}"/>
              </a:ext>
            </a:extLst>
          </p:cNvPr>
          <p:cNvSpPr>
            <a:spLocks noGrp="1"/>
          </p:cNvSpPr>
          <p:nvPr>
            <p:ph type="title"/>
          </p:nvPr>
        </p:nvSpPr>
        <p:spPr>
          <a:xfrm>
            <a:off x="0" y="0"/>
            <a:ext cx="9144000" cy="1585237"/>
          </a:xfrm>
        </p:spPr>
        <p:txBody>
          <a:bodyPr>
            <a:normAutofit/>
          </a:bodyPr>
          <a:lstStyle/>
          <a:p>
            <a:r>
              <a:rPr lang="en-US" sz="3200" dirty="0"/>
              <a:t>Establish Programs from Site Level - Up, Not National Level - Down: Proof of Principle based on Data</a:t>
            </a:r>
          </a:p>
        </p:txBody>
      </p:sp>
    </p:spTree>
    <p:extLst>
      <p:ext uri="{BB962C8B-B14F-4D97-AF65-F5344CB8AC3E}">
        <p14:creationId xmlns:p14="http://schemas.microsoft.com/office/powerpoint/2010/main" val="2700939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52527"/>
          </a:xfrm>
        </p:spPr>
        <p:txBody>
          <a:bodyPr>
            <a:normAutofit/>
          </a:bodyPr>
          <a:lstStyle/>
          <a:p>
            <a:pPr>
              <a:lnSpc>
                <a:spcPct val="70000"/>
              </a:lnSpc>
            </a:pPr>
            <a:r>
              <a:rPr lang="en-US" sz="3600" dirty="0"/>
              <a:t>Results: MOH, Provinces, and Districts Are Able to Track Health Sites that Submit Nutrition Data</a:t>
            </a:r>
          </a:p>
        </p:txBody>
      </p:sp>
      <p:pic>
        <p:nvPicPr>
          <p:cNvPr id="9" name="Picture 8" descr="highlighted values of 17% reports submitted in Gurue and Morrumbala" title="chart of number of reports per district each month">
            <a:extLst>
              <a:ext uri="{FF2B5EF4-FFF2-40B4-BE49-F238E27FC236}">
                <a16:creationId xmlns:a16="http://schemas.microsoft.com/office/drawing/2014/main" id="{91CD3E0C-BCB9-4EDE-B3DA-4097A740C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603" y="1643052"/>
            <a:ext cx="8734846" cy="4280075"/>
          </a:xfrm>
          <a:prstGeom prst="rect">
            <a:avLst/>
          </a:prstGeom>
        </p:spPr>
      </p:pic>
    </p:spTree>
    <p:extLst>
      <p:ext uri="{BB962C8B-B14F-4D97-AF65-F5344CB8AC3E}">
        <p14:creationId xmlns:p14="http://schemas.microsoft.com/office/powerpoint/2010/main" val="4116644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625"/>
            <a:ext cx="9144000" cy="1036618"/>
          </a:xfrm>
        </p:spPr>
        <p:txBody>
          <a:bodyPr>
            <a:normAutofit fontScale="90000"/>
          </a:bodyPr>
          <a:lstStyle/>
          <a:p>
            <a:pPr>
              <a:lnSpc>
                <a:spcPct val="80000"/>
              </a:lnSpc>
            </a:pPr>
            <a:r>
              <a:rPr lang="en-US" dirty="0"/>
              <a:t>Results: MOH Produces Graphs to Analyze Nutrition Rehabilitation Program Performance in the Country</a:t>
            </a:r>
          </a:p>
        </p:txBody>
      </p:sp>
      <p:pic>
        <p:nvPicPr>
          <p:cNvPr id="6" name="Picture 5" descr="PRN cure rates by province 2013-2014, PRN admissions national 2012-2016, PRN discharges Nampula province Jan-Jun 2017" title="three graphs">
            <a:extLst>
              <a:ext uri="{FF2B5EF4-FFF2-40B4-BE49-F238E27FC236}">
                <a16:creationId xmlns:a16="http://schemas.microsoft.com/office/drawing/2014/main" id="{78CE52D3-BEED-430B-BB37-AE7F879EAC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68" y="1761751"/>
            <a:ext cx="8968198" cy="4707290"/>
          </a:xfrm>
          <a:prstGeom prst="rect">
            <a:avLst/>
          </a:prstGeom>
        </p:spPr>
      </p:pic>
    </p:spTree>
    <p:extLst>
      <p:ext uri="{BB962C8B-B14F-4D97-AF65-F5344CB8AC3E}">
        <p14:creationId xmlns:p14="http://schemas.microsoft.com/office/powerpoint/2010/main" val="2505058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Sub-National Level Technical Assistance</a:t>
            </a:r>
          </a:p>
        </p:txBody>
      </p:sp>
      <p:sp>
        <p:nvSpPr>
          <p:cNvPr id="7" name="Content Placeholder 6"/>
          <p:cNvSpPr txBox="1">
            <a:spLocks/>
          </p:cNvSpPr>
          <p:nvPr/>
        </p:nvSpPr>
        <p:spPr>
          <a:xfrm>
            <a:off x="0" y="1465243"/>
            <a:ext cx="9144000" cy="5392757"/>
          </a:xfrm>
          <a:prstGeom prst="rect">
            <a:avLst/>
          </a:prstGeom>
        </p:spPr>
        <p:txBody>
          <a:bodyPr vert="horz" lIns="457200" tIns="45720" rIns="457200" bIns="45720" rtlCol="0">
            <a:normAutofit fontScale="40000" lnSpcReduction="20000"/>
          </a:bodyPr>
          <a:lstStyle>
            <a:lvl1pPr marL="341313" indent="-341313"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3200" kern="1200">
                <a:solidFill>
                  <a:schemeClr val="tx1"/>
                </a:solidFill>
                <a:latin typeface="+mn-lt"/>
                <a:ea typeface="+mn-ea"/>
                <a:cs typeface="+mn-cs"/>
              </a:defRPr>
            </a:lvl1pPr>
            <a:lvl2pPr marL="804863" indent="-342900" algn="l" defTabSz="914400" rtl="0" eaLnBrk="1" latinLnBrk="0" hangingPunct="1">
              <a:lnSpc>
                <a:spcPct val="90000"/>
              </a:lnSpc>
              <a:spcBef>
                <a:spcPts val="0"/>
              </a:spcBef>
              <a:spcAft>
                <a:spcPts val="1200"/>
              </a:spcAft>
              <a:buClr>
                <a:srgbClr val="454D88"/>
              </a:buClr>
              <a:buFont typeface="Calibri" panose="020F050202020403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1800"/>
              </a:spcAft>
              <a:buNone/>
            </a:pPr>
            <a:r>
              <a:rPr lang="en-US" sz="8000" dirty="0"/>
              <a:t>Technical assistance on:</a:t>
            </a:r>
          </a:p>
          <a:p>
            <a:pPr>
              <a:lnSpc>
                <a:spcPct val="110000"/>
              </a:lnSpc>
              <a:spcAft>
                <a:spcPts val="1800"/>
              </a:spcAft>
            </a:pPr>
            <a:r>
              <a:rPr lang="en-US" sz="8000" dirty="0"/>
              <a:t>Completion of the registry books and aggregation of monthly data</a:t>
            </a:r>
          </a:p>
          <a:p>
            <a:pPr>
              <a:lnSpc>
                <a:spcPct val="110000"/>
              </a:lnSpc>
              <a:spcAft>
                <a:spcPts val="1800"/>
              </a:spcAft>
            </a:pPr>
            <a:r>
              <a:rPr lang="en-US" sz="8000" dirty="0"/>
              <a:t>Tracking submission of data to higher levels</a:t>
            </a:r>
          </a:p>
          <a:p>
            <a:pPr>
              <a:lnSpc>
                <a:spcPct val="110000"/>
              </a:lnSpc>
              <a:spcAft>
                <a:spcPts val="1800"/>
              </a:spcAft>
            </a:pPr>
            <a:r>
              <a:rPr lang="en-US" sz="8000" dirty="0"/>
              <a:t>Analyzing data for programmatic decision making</a:t>
            </a:r>
          </a:p>
          <a:p>
            <a:pPr>
              <a:lnSpc>
                <a:spcPct val="110000"/>
              </a:lnSpc>
              <a:spcAft>
                <a:spcPts val="1800"/>
              </a:spcAft>
            </a:pPr>
            <a:r>
              <a:rPr lang="en-US" sz="8000" dirty="0"/>
              <a:t>Data cleaning to improve quality</a:t>
            </a:r>
          </a:p>
          <a:p>
            <a:pPr>
              <a:lnSpc>
                <a:spcPct val="110000"/>
              </a:lnSpc>
            </a:pPr>
            <a:r>
              <a:rPr lang="en-US" sz="8000" dirty="0"/>
              <a:t>Data verification to track and correct diagnoses</a:t>
            </a:r>
            <a:endParaRPr lang="en-US" dirty="0"/>
          </a:p>
          <a:p>
            <a:endParaRPr lang="en-US" dirty="0"/>
          </a:p>
          <a:p>
            <a:endParaRPr lang="en-US" dirty="0"/>
          </a:p>
        </p:txBody>
      </p:sp>
    </p:spTree>
    <p:extLst>
      <p:ext uri="{BB962C8B-B14F-4D97-AF65-F5344CB8AC3E}">
        <p14:creationId xmlns:p14="http://schemas.microsoft.com/office/powerpoint/2010/main" val="1494034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 of two people looking over records" title="photo of two people looking over records">
            <a:extLst>
              <a:ext uri="{FF2B5EF4-FFF2-40B4-BE49-F238E27FC236}">
                <a16:creationId xmlns:a16="http://schemas.microsoft.com/office/drawing/2014/main" id="{EDF41796-A14D-4B30-8058-AD42A7E101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4638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785F7D-8240-466F-B7FF-E2E104103180}"/>
              </a:ext>
            </a:extLst>
          </p:cNvPr>
          <p:cNvSpPr>
            <a:spLocks noGrp="1"/>
          </p:cNvSpPr>
          <p:nvPr>
            <p:ph type="title"/>
          </p:nvPr>
        </p:nvSpPr>
        <p:spPr>
          <a:xfrm>
            <a:off x="0" y="0"/>
            <a:ext cx="9144000" cy="1465243"/>
          </a:xfrm>
        </p:spPr>
        <p:txBody>
          <a:bodyPr>
            <a:normAutofit/>
          </a:bodyPr>
          <a:lstStyle/>
          <a:p>
            <a:r>
              <a:rPr lang="en-US" dirty="0"/>
              <a:t>Results</a:t>
            </a:r>
          </a:p>
        </p:txBody>
      </p:sp>
      <p:pic>
        <p:nvPicPr>
          <p:cNvPr id="5" name="Picture 4" descr="Improved filling of the registry books. Consistent aggregation of monthly data. Systematic data submission to higher levels. Regular data analysis for programmatic decision making. More accurate data on active patients and defaulters. More accurate data on nutrition classification. " title="6 results">
            <a:extLst>
              <a:ext uri="{FF2B5EF4-FFF2-40B4-BE49-F238E27FC236}">
                <a16:creationId xmlns:a16="http://schemas.microsoft.com/office/drawing/2014/main" id="{E4D90F7B-A150-4F91-BD65-25A913909C41}"/>
              </a:ext>
            </a:extLst>
          </p:cNvPr>
          <p:cNvPicPr>
            <a:picLocks noChangeAspect="1"/>
          </p:cNvPicPr>
          <p:nvPr/>
        </p:nvPicPr>
        <p:blipFill rotWithShape="1">
          <a:blip r:embed="rId3">
            <a:extLst>
              <a:ext uri="{28A0092B-C50C-407E-A947-70E740481C1C}">
                <a14:useLocalDpi xmlns:a14="http://schemas.microsoft.com/office/drawing/2010/main" val="0"/>
              </a:ext>
            </a:extLst>
          </a:blip>
          <a:srcRect l="767"/>
          <a:stretch/>
        </p:blipFill>
        <p:spPr>
          <a:xfrm>
            <a:off x="177421" y="1127163"/>
            <a:ext cx="8829256" cy="5000685"/>
          </a:xfrm>
          <a:prstGeom prst="rect">
            <a:avLst/>
          </a:prstGeom>
        </p:spPr>
      </p:pic>
    </p:spTree>
    <p:extLst>
      <p:ext uri="{BB962C8B-B14F-4D97-AF65-F5344CB8AC3E}">
        <p14:creationId xmlns:p14="http://schemas.microsoft.com/office/powerpoint/2010/main" val="3320939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Takeaways</a:t>
            </a:r>
          </a:p>
        </p:txBody>
      </p:sp>
      <p:sp>
        <p:nvSpPr>
          <p:cNvPr id="7" name="Content Placeholder 6"/>
          <p:cNvSpPr txBox="1">
            <a:spLocks/>
          </p:cNvSpPr>
          <p:nvPr/>
        </p:nvSpPr>
        <p:spPr>
          <a:xfrm>
            <a:off x="0" y="1465243"/>
            <a:ext cx="9144000" cy="5275437"/>
          </a:xfrm>
          <a:prstGeom prst="rect">
            <a:avLst/>
          </a:prstGeom>
        </p:spPr>
        <p:txBody>
          <a:bodyPr vert="horz" lIns="457200" tIns="45720" rIns="457200" bIns="45720" rtlCol="0">
            <a:normAutofit/>
          </a:bodyPr>
          <a:lstStyle>
            <a:lvl1pPr marL="341313" indent="-341313"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3200" kern="1200">
                <a:solidFill>
                  <a:schemeClr val="tx1"/>
                </a:solidFill>
                <a:latin typeface="+mn-lt"/>
                <a:ea typeface="+mn-ea"/>
                <a:cs typeface="+mn-cs"/>
              </a:defRPr>
            </a:lvl1pPr>
            <a:lvl2pPr marL="804863" indent="-342900" algn="l" defTabSz="914400" rtl="0" eaLnBrk="1" latinLnBrk="0" hangingPunct="1">
              <a:lnSpc>
                <a:spcPct val="90000"/>
              </a:lnSpc>
              <a:spcBef>
                <a:spcPts val="0"/>
              </a:spcBef>
              <a:spcAft>
                <a:spcPts val="1200"/>
              </a:spcAft>
              <a:buClr>
                <a:srgbClr val="454D88"/>
              </a:buClr>
              <a:buFont typeface="Calibri" panose="020F050202020403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800" dirty="0"/>
          </a:p>
          <a:p>
            <a:endParaRPr lang="en-US" dirty="0"/>
          </a:p>
          <a:p>
            <a:endParaRPr lang="en-US" dirty="0"/>
          </a:p>
          <a:p>
            <a:endParaRPr lang="en-US" dirty="0"/>
          </a:p>
        </p:txBody>
      </p:sp>
      <p:sp>
        <p:nvSpPr>
          <p:cNvPr id="4" name="Content Placeholder 6">
            <a:extLst>
              <a:ext uri="{FF2B5EF4-FFF2-40B4-BE49-F238E27FC236}">
                <a16:creationId xmlns:a16="http://schemas.microsoft.com/office/drawing/2014/main" id="{2FFE44C9-DA4A-4006-9B6E-8C7410EDB772}"/>
              </a:ext>
            </a:extLst>
          </p:cNvPr>
          <p:cNvSpPr txBox="1">
            <a:spLocks/>
          </p:cNvSpPr>
          <p:nvPr/>
        </p:nvSpPr>
        <p:spPr>
          <a:xfrm>
            <a:off x="0" y="1454226"/>
            <a:ext cx="9144000" cy="5286453"/>
          </a:xfrm>
          <a:prstGeom prst="rect">
            <a:avLst/>
          </a:prstGeom>
        </p:spPr>
        <p:txBody>
          <a:bodyPr vert="horz" lIns="457200" tIns="45720" rIns="457200" bIns="45720" rtlCol="0">
            <a:normAutofit/>
          </a:bodyPr>
          <a:lstStyle>
            <a:lvl1pPr marL="341313" indent="-341313"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3200" kern="1200">
                <a:solidFill>
                  <a:schemeClr val="tx1"/>
                </a:solidFill>
                <a:latin typeface="+mn-lt"/>
                <a:ea typeface="+mn-ea"/>
                <a:cs typeface="+mn-cs"/>
              </a:defRPr>
            </a:lvl1pPr>
            <a:lvl2pPr marL="804863" indent="-342900" algn="l" defTabSz="914400" rtl="0" eaLnBrk="1" latinLnBrk="0" hangingPunct="1">
              <a:lnSpc>
                <a:spcPct val="90000"/>
              </a:lnSpc>
              <a:spcBef>
                <a:spcPts val="0"/>
              </a:spcBef>
              <a:spcAft>
                <a:spcPts val="1200"/>
              </a:spcAft>
              <a:buClr>
                <a:srgbClr val="454D88"/>
              </a:buClr>
              <a:buFont typeface="Calibri" panose="020F050202020403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spcAft>
                <a:spcPts val="1200"/>
              </a:spcAft>
              <a:buClr>
                <a:srgbClr val="454D88"/>
              </a:buClr>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dirty="0"/>
              <a:t>Developing tools for the nutrition M&amp;E system and training staff on its usage lead to the availability of data that can be analyzed to measure programs performance. </a:t>
            </a:r>
          </a:p>
          <a:p>
            <a:pPr>
              <a:spcAft>
                <a:spcPts val="1800"/>
              </a:spcAft>
            </a:pPr>
            <a:r>
              <a:rPr lang="en-US"/>
              <a:t>Tracking data </a:t>
            </a:r>
            <a:r>
              <a:rPr lang="en-US" dirty="0"/>
              <a:t>submission at different levels brings about accountability for data completion and submission.</a:t>
            </a:r>
          </a:p>
          <a:p>
            <a:pPr>
              <a:spcAft>
                <a:spcPts val="1800"/>
              </a:spcAft>
            </a:pPr>
            <a:r>
              <a:rPr lang="en-US" dirty="0"/>
              <a:t>Improving the HMIS produces more accurate and higher quality data.</a:t>
            </a:r>
          </a:p>
          <a:p>
            <a:pPr marL="0" indent="0">
              <a:buNone/>
            </a:pPr>
            <a:endParaRPr lang="en-US" dirty="0"/>
          </a:p>
        </p:txBody>
      </p:sp>
    </p:spTree>
    <p:extLst>
      <p:ext uri="{BB962C8B-B14F-4D97-AF65-F5344CB8AC3E}">
        <p14:creationId xmlns:p14="http://schemas.microsoft.com/office/powerpoint/2010/main" val="4248562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6858000"/>
          </a:xfrm>
          <a:solidFill>
            <a:srgbClr val="454D88"/>
          </a:solidFill>
        </p:spPr>
        <p:txBody>
          <a:bodyPr rIns="731520">
            <a:normAutofit/>
          </a:bodyPr>
          <a:lstStyle/>
          <a:p>
            <a:pPr marL="463550">
              <a:spcBef>
                <a:spcPts val="0"/>
              </a:spcBef>
              <a:spcAft>
                <a:spcPts val="1200"/>
              </a:spcAft>
              <a:defRPr/>
            </a:pPr>
            <a:r>
              <a:rPr lang="en-US" sz="5400" dirty="0">
                <a:solidFill>
                  <a:schemeClr val="bg1"/>
                </a:solidFill>
                <a:latin typeface="Franklin Gothic Book" panose="020B0503020102020204" pitchFamily="34" charset="0"/>
              </a:rPr>
              <a:t>Discussion</a:t>
            </a:r>
            <a:endParaRPr lang="en-US" sz="6000" kern="0" spc="100" dirty="0">
              <a:solidFill>
                <a:schemeClr val="bg1"/>
              </a:solidFill>
              <a:latin typeface="Franklin Gothic Book" panose="020B0503020102020204" pitchFamily="34" charset="0"/>
            </a:endParaRPr>
          </a:p>
        </p:txBody>
      </p:sp>
      <p:pic>
        <p:nvPicPr>
          <p:cNvPr id="3" name="Picture 2" descr="Health workforce, leadership/governance, health financing, medical products, information and research, service delivery" title="Pie wheel">
            <a:extLst>
              <a:ext uri="{FF2B5EF4-FFF2-40B4-BE49-F238E27FC236}">
                <a16:creationId xmlns:a16="http://schemas.microsoft.com/office/drawing/2014/main" id="{9C5FCF4B-FF6E-40E9-A34D-B3605568B6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4999" y="1960798"/>
            <a:ext cx="4595102" cy="4782657"/>
          </a:xfrm>
          <a:prstGeom prst="rect">
            <a:avLst/>
          </a:prstGeom>
        </p:spPr>
      </p:pic>
    </p:spTree>
    <p:extLst>
      <p:ext uri="{BB962C8B-B14F-4D97-AF65-F5344CB8AC3E}">
        <p14:creationId xmlns:p14="http://schemas.microsoft.com/office/powerpoint/2010/main" val="2575852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USAID logo" title="USAID log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924" y="484188"/>
            <a:ext cx="3023994" cy="92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HI 360 logo" title="FHI 360 logo"/>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4681" y="574492"/>
            <a:ext cx="1782763"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1463920" y="2215661"/>
            <a:ext cx="6286500" cy="3200400"/>
          </a:xfrm>
        </p:spPr>
        <p:txBody>
          <a:bodyPr>
            <a:normAutofit/>
          </a:bodyPr>
          <a:lstStyle/>
          <a:p>
            <a:pPr marL="0" indent="0">
              <a:lnSpc>
                <a:spcPct val="110000"/>
              </a:lnSpc>
              <a:spcBef>
                <a:spcPts val="0"/>
              </a:spcBef>
              <a:buNone/>
            </a:pPr>
            <a:r>
              <a:rPr lang="en-US" sz="1700" dirty="0">
                <a:solidFill>
                  <a:srgbClr val="454D88"/>
                </a:solidFill>
                <a:latin typeface="Calibri" pitchFamily="34" charset="0"/>
                <a:cs typeface="Calibri" pitchFamily="34" charset="0"/>
              </a:rPr>
              <a:t>This presentation is made possible by the generous support of the American people through the support of the Office of Health, Infectious Diseases and Nutrition, Bureau for Global Health, U.S. Agency for International Development (USAID), under terms of Cooperative Agreement No</a:t>
            </a:r>
            <a:r>
              <a:rPr lang="en-US" sz="1700" i="1" dirty="0">
                <a:solidFill>
                  <a:srgbClr val="454D88"/>
                </a:solidFill>
                <a:latin typeface="Calibri" pitchFamily="34" charset="0"/>
                <a:cs typeface="Calibri" pitchFamily="34" charset="0"/>
              </a:rPr>
              <a:t>. </a:t>
            </a:r>
            <a:r>
              <a:rPr lang="en-US" sz="1700" dirty="0">
                <a:solidFill>
                  <a:srgbClr val="454D88"/>
                </a:solidFill>
                <a:latin typeface="Calibri" pitchFamily="34" charset="0"/>
                <a:cs typeface="Calibri" pitchFamily="34" charset="0"/>
              </a:rPr>
              <a:t>AID-OAA-A-12-00005</a:t>
            </a:r>
            <a:r>
              <a:rPr lang="en-US" sz="1700" i="1" dirty="0">
                <a:solidFill>
                  <a:srgbClr val="454D88"/>
                </a:solidFill>
                <a:latin typeface="Calibri" pitchFamily="34" charset="0"/>
                <a:cs typeface="Calibri" pitchFamily="34" charset="0"/>
              </a:rPr>
              <a:t>,</a:t>
            </a:r>
            <a:r>
              <a:rPr lang="en-US" sz="1700" dirty="0">
                <a:solidFill>
                  <a:srgbClr val="454D88"/>
                </a:solidFill>
                <a:latin typeface="Calibri" pitchFamily="34" charset="0"/>
                <a:cs typeface="Calibri" pitchFamily="34" charset="0"/>
              </a:rPr>
              <a:t> through the Food and Nutrition Technical Assistance III Project (FANTA), managed by FHI 360. The contents are the responsibility of FHI 360 and do not necessarily reflect the views of USAID or the United States Government.</a:t>
            </a:r>
          </a:p>
          <a:p>
            <a:pPr marL="0" indent="0">
              <a:lnSpc>
                <a:spcPct val="110000"/>
              </a:lnSpc>
              <a:spcBef>
                <a:spcPct val="0"/>
              </a:spcBef>
              <a:buFont typeface="Arial" pitchFamily="34" charset="0"/>
              <a:buNone/>
            </a:pPr>
            <a:endParaRPr lang="en-US" sz="1700" dirty="0">
              <a:solidFill>
                <a:srgbClr val="1B4298"/>
              </a:solidFill>
              <a:latin typeface="Calibri" pitchFamily="34" charset="0"/>
              <a:cs typeface="Calibri" pitchFamily="34" charset="0"/>
            </a:endParaRPr>
          </a:p>
        </p:txBody>
      </p:sp>
    </p:spTree>
    <p:extLst>
      <p:ext uri="{BB962C8B-B14F-4D97-AF65-F5344CB8AC3E}">
        <p14:creationId xmlns:p14="http://schemas.microsoft.com/office/powerpoint/2010/main" val="463619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91BB6A-345A-426F-9A48-8F2BB600DEC8}"/>
              </a:ext>
            </a:extLst>
          </p:cNvPr>
          <p:cNvSpPr>
            <a:spLocks noGrp="1"/>
          </p:cNvSpPr>
          <p:nvPr>
            <p:ph type="title"/>
          </p:nvPr>
        </p:nvSpPr>
        <p:spPr/>
        <p:txBody>
          <a:bodyPr>
            <a:normAutofit/>
          </a:bodyPr>
          <a:lstStyle/>
          <a:p>
            <a:r>
              <a:rPr lang="en-US" dirty="0"/>
              <a:t>NACS through QI: Team-Driven, Data-Driven</a:t>
            </a:r>
          </a:p>
        </p:txBody>
      </p:sp>
      <p:sp>
        <p:nvSpPr>
          <p:cNvPr id="8" name="Content Placeholder 7">
            <a:extLst>
              <a:ext uri="{FF2B5EF4-FFF2-40B4-BE49-F238E27FC236}">
                <a16:creationId xmlns:a16="http://schemas.microsoft.com/office/drawing/2014/main" id="{1D090E9F-7C01-4F40-9138-858CE6203D58}"/>
              </a:ext>
            </a:extLst>
          </p:cNvPr>
          <p:cNvSpPr>
            <a:spLocks noGrp="1"/>
          </p:cNvSpPr>
          <p:nvPr>
            <p:ph idx="1"/>
          </p:nvPr>
        </p:nvSpPr>
        <p:spPr/>
        <p:txBody>
          <a:bodyPr>
            <a:normAutofit fontScale="92500" lnSpcReduction="10000"/>
          </a:bodyPr>
          <a:lstStyle/>
          <a:p>
            <a:r>
              <a:rPr lang="en-US" dirty="0"/>
              <a:t>Site-level service delivery teams meet regularly</a:t>
            </a:r>
          </a:p>
          <a:p>
            <a:r>
              <a:rPr lang="en-US" dirty="0"/>
              <a:t>Teams prioritize services, establish indicators &amp; set targets</a:t>
            </a:r>
          </a:p>
          <a:p>
            <a:r>
              <a:rPr lang="en-US" dirty="0"/>
              <a:t>Teams coached/work on data management -- how will data be captured, analyzed &amp; reported</a:t>
            </a:r>
          </a:p>
          <a:p>
            <a:r>
              <a:rPr lang="en-US" dirty="0"/>
              <a:t>Teams assess baseline data relative to targets, identify problems/barriers &amp; test changes</a:t>
            </a:r>
          </a:p>
          <a:p>
            <a:r>
              <a:rPr lang="en-US" dirty="0"/>
              <a:t>Teams review (month-by-month) change data &amp; determine what to institutionalize &amp; what new changes to test</a:t>
            </a:r>
          </a:p>
          <a:p>
            <a:r>
              <a:rPr lang="en-US" dirty="0"/>
              <a:t>Team share learning across sites</a:t>
            </a:r>
          </a:p>
        </p:txBody>
      </p:sp>
    </p:spTree>
    <p:extLst>
      <p:ext uri="{BB962C8B-B14F-4D97-AF65-F5344CB8AC3E}">
        <p14:creationId xmlns:p14="http://schemas.microsoft.com/office/powerpoint/2010/main" val="1368121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6858000"/>
          </a:xfrm>
          <a:solidFill>
            <a:srgbClr val="A5A5A5"/>
          </a:solidFill>
        </p:spPr>
        <p:txBody>
          <a:bodyPr rIns="731520">
            <a:normAutofit/>
          </a:bodyPr>
          <a:lstStyle/>
          <a:p>
            <a:pPr marL="463550">
              <a:spcBef>
                <a:spcPts val="0"/>
              </a:spcBef>
              <a:spcAft>
                <a:spcPts val="1200"/>
              </a:spcAft>
              <a:defRPr/>
            </a:pPr>
            <a:r>
              <a:rPr lang="en-US" sz="4800" dirty="0">
                <a:solidFill>
                  <a:schemeClr val="bg1"/>
                </a:solidFill>
                <a:latin typeface="Franklin Gothic Book" panose="020B0503020102020204" pitchFamily="34" charset="0"/>
              </a:rPr>
              <a:t>WHO Health Systems Strengthening Framework:</a:t>
            </a:r>
            <a:br>
              <a:rPr lang="en-US" sz="4800" dirty="0">
                <a:solidFill>
                  <a:schemeClr val="bg1"/>
                </a:solidFill>
                <a:latin typeface="Franklin Gothic Book" panose="020B0503020102020204" pitchFamily="34" charset="0"/>
              </a:rPr>
            </a:br>
            <a:r>
              <a:rPr lang="en-US" sz="4800" dirty="0">
                <a:solidFill>
                  <a:schemeClr val="bg1"/>
                </a:solidFill>
                <a:latin typeface="Franklin Gothic Book" panose="020B0503020102020204" pitchFamily="34" charset="0"/>
              </a:rPr>
              <a:t>6 Building Blocks</a:t>
            </a:r>
            <a:br>
              <a:rPr lang="en-US" sz="4800" dirty="0">
                <a:solidFill>
                  <a:schemeClr val="bg1"/>
                </a:solidFill>
                <a:latin typeface="Franklin Gothic Book" panose="020B0503020102020204" pitchFamily="34" charset="0"/>
              </a:rPr>
            </a:br>
            <a:br>
              <a:rPr lang="en-US" sz="4800" dirty="0">
                <a:solidFill>
                  <a:schemeClr val="bg1"/>
                </a:solidFill>
                <a:latin typeface="Franklin Gothic Book" panose="020B0503020102020204" pitchFamily="34" charset="0"/>
              </a:rPr>
            </a:br>
            <a:br>
              <a:rPr lang="en-US" sz="4800" dirty="0">
                <a:solidFill>
                  <a:schemeClr val="bg1"/>
                </a:solidFill>
                <a:latin typeface="Franklin Gothic Book" panose="020B0503020102020204" pitchFamily="34" charset="0"/>
              </a:rPr>
            </a:br>
            <a:br>
              <a:rPr lang="en-US" sz="5400" dirty="0">
                <a:solidFill>
                  <a:schemeClr val="bg1"/>
                </a:solidFill>
                <a:latin typeface="Franklin Gothic Book" panose="020B0503020102020204" pitchFamily="34" charset="0"/>
              </a:rPr>
            </a:br>
            <a:br>
              <a:rPr lang="en-US" sz="5400" dirty="0">
                <a:solidFill>
                  <a:schemeClr val="bg1"/>
                </a:solidFill>
                <a:latin typeface="Franklin Gothic Book" panose="020B0503020102020204" pitchFamily="34" charset="0"/>
              </a:rPr>
            </a:br>
            <a:br>
              <a:rPr lang="en-US" sz="5400" dirty="0">
                <a:solidFill>
                  <a:schemeClr val="bg1"/>
                </a:solidFill>
                <a:latin typeface="Franklin Gothic Book" panose="020B0503020102020204" pitchFamily="34" charset="0"/>
              </a:rPr>
            </a:br>
            <a:endParaRPr lang="en-US" sz="6000" kern="0" spc="100" dirty="0">
              <a:solidFill>
                <a:schemeClr val="bg1"/>
              </a:solidFill>
              <a:latin typeface="Franklin Gothic Book" panose="020B0503020102020204" pitchFamily="34" charset="0"/>
            </a:endParaRPr>
          </a:p>
        </p:txBody>
      </p:sp>
      <p:pic>
        <p:nvPicPr>
          <p:cNvPr id="3" name="Picture 2" descr="Health Workforce, Leadership/governance, service delivery, health financing, medical products, information and research" title="pie with 6 slices">
            <a:extLst>
              <a:ext uri="{FF2B5EF4-FFF2-40B4-BE49-F238E27FC236}">
                <a16:creationId xmlns:a16="http://schemas.microsoft.com/office/drawing/2014/main" id="{8FA0A230-B956-4C75-AE7D-AD73116FA6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7810" y="2339975"/>
            <a:ext cx="5388379" cy="4284735"/>
          </a:xfrm>
          <a:prstGeom prst="rect">
            <a:avLst/>
          </a:prstGeom>
        </p:spPr>
      </p:pic>
    </p:spTree>
    <p:extLst>
      <p:ext uri="{BB962C8B-B14F-4D97-AF65-F5344CB8AC3E}">
        <p14:creationId xmlns:p14="http://schemas.microsoft.com/office/powerpoint/2010/main" val="1808410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84FED7B-30E7-4893-B000-967B96B2ADA9}" type="slidenum">
              <a:rPr lang="pt-BR" smtClean="0"/>
              <a:pPr>
                <a:defRPr/>
              </a:pPr>
              <a:t>6</a:t>
            </a:fld>
            <a:endParaRPr lang="pt-BR" dirty="0"/>
          </a:p>
        </p:txBody>
      </p:sp>
      <p:sp>
        <p:nvSpPr>
          <p:cNvPr id="8" name="Title 1"/>
          <p:cNvSpPr>
            <a:spLocks noGrp="1"/>
          </p:cNvSpPr>
          <p:nvPr>
            <p:ph type="title"/>
          </p:nvPr>
        </p:nvSpPr>
        <p:spPr>
          <a:xfrm>
            <a:off x="0" y="1287"/>
            <a:ext cx="9144000" cy="1364805"/>
          </a:xfrm>
        </p:spPr>
        <p:txBody>
          <a:bodyPr>
            <a:noAutofit/>
          </a:bodyPr>
          <a:lstStyle/>
          <a:p>
            <a:r>
              <a:rPr lang="en-US" dirty="0"/>
              <a:t>Using Nutrition as an Entry Point to Strengthening Health Systems</a:t>
            </a:r>
          </a:p>
        </p:txBody>
      </p:sp>
      <p:cxnSp>
        <p:nvCxnSpPr>
          <p:cNvPr id="12" name="Straight Connector 11"/>
          <p:cNvCxnSpPr/>
          <p:nvPr/>
        </p:nvCxnSpPr>
        <p:spPr>
          <a:xfrm>
            <a:off x="0" y="1334571"/>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descr="world map with listed countries highlighted" title="world map"/>
          <p:cNvPicPr>
            <a:picLocks noChangeAspect="1"/>
          </p:cNvPicPr>
          <p:nvPr/>
        </p:nvPicPr>
        <p:blipFill rotWithShape="1">
          <a:blip r:embed="rId3">
            <a:extLst>
              <a:ext uri="{28A0092B-C50C-407E-A947-70E740481C1C}">
                <a14:useLocalDpi xmlns:a14="http://schemas.microsoft.com/office/drawing/2010/main" val="0"/>
              </a:ext>
            </a:extLst>
          </a:blip>
          <a:srcRect l="14485" t="36528" r="26562" b="6999"/>
          <a:stretch/>
        </p:blipFill>
        <p:spPr>
          <a:xfrm>
            <a:off x="0" y="1334571"/>
            <a:ext cx="9144000" cy="5187986"/>
          </a:xfrm>
          <a:prstGeom prst="rect">
            <a:avLst/>
          </a:prstGeom>
        </p:spPr>
      </p:pic>
      <p:sp>
        <p:nvSpPr>
          <p:cNvPr id="6" name="TextBox 5"/>
          <p:cNvSpPr txBox="1"/>
          <p:nvPr/>
        </p:nvSpPr>
        <p:spPr>
          <a:xfrm>
            <a:off x="457194" y="2751158"/>
            <a:ext cx="3357563" cy="3970318"/>
          </a:xfrm>
          <a:prstGeom prst="rect">
            <a:avLst/>
          </a:prstGeom>
          <a:noFill/>
        </p:spPr>
        <p:txBody>
          <a:bodyPr wrap="square" rtlCol="0">
            <a:spAutoFit/>
          </a:bodyPr>
          <a:lstStyle/>
          <a:p>
            <a:r>
              <a:rPr lang="en-US" sz="2800" kern="0" spc="10" dirty="0">
                <a:latin typeface="Franklin Gothic Book" panose="020B0503020102020204" pitchFamily="34" charset="0"/>
              </a:rPr>
              <a:t>Bangladesh</a:t>
            </a:r>
          </a:p>
          <a:p>
            <a:r>
              <a:rPr lang="en-US" sz="2800" kern="0" spc="10" dirty="0">
                <a:latin typeface="Franklin Gothic Book" panose="020B0503020102020204" pitchFamily="34" charset="0"/>
              </a:rPr>
              <a:t>Cote d’Ivoire</a:t>
            </a:r>
          </a:p>
          <a:p>
            <a:r>
              <a:rPr lang="en-US" sz="2800" kern="0" spc="10" dirty="0">
                <a:latin typeface="Franklin Gothic Book" panose="020B0503020102020204" pitchFamily="34" charset="0"/>
              </a:rPr>
              <a:t>DR Congo</a:t>
            </a:r>
          </a:p>
          <a:p>
            <a:r>
              <a:rPr lang="en-US" sz="2800" kern="0" spc="10" dirty="0">
                <a:latin typeface="Franklin Gothic Book" panose="020B0503020102020204" pitchFamily="34" charset="0"/>
              </a:rPr>
              <a:t>Ethiopia</a:t>
            </a:r>
          </a:p>
          <a:p>
            <a:r>
              <a:rPr lang="en-US" sz="2800" kern="0" spc="10" dirty="0">
                <a:latin typeface="Franklin Gothic Book" panose="020B0503020102020204" pitchFamily="34" charset="0"/>
              </a:rPr>
              <a:t>Ghana</a:t>
            </a:r>
          </a:p>
          <a:p>
            <a:r>
              <a:rPr lang="en-US" sz="2800" kern="0" spc="10" dirty="0">
                <a:latin typeface="Franklin Gothic Book" panose="020B0503020102020204" pitchFamily="34" charset="0"/>
              </a:rPr>
              <a:t>Guatemala</a:t>
            </a:r>
          </a:p>
          <a:p>
            <a:r>
              <a:rPr lang="en-US" sz="2800" kern="0" spc="10" dirty="0">
                <a:latin typeface="Franklin Gothic Book" panose="020B0503020102020204" pitchFamily="34" charset="0"/>
              </a:rPr>
              <a:t>Haiti</a:t>
            </a:r>
          </a:p>
          <a:p>
            <a:r>
              <a:rPr lang="en-US" sz="2800" kern="0" spc="10" dirty="0">
                <a:latin typeface="Franklin Gothic Book" panose="020B0503020102020204" pitchFamily="34" charset="0"/>
              </a:rPr>
              <a:t>Indonesia</a:t>
            </a:r>
          </a:p>
          <a:p>
            <a:r>
              <a:rPr lang="en-US" sz="2800" kern="0" spc="10" dirty="0">
                <a:latin typeface="Franklin Gothic Book" panose="020B0503020102020204" pitchFamily="34" charset="0"/>
              </a:rPr>
              <a:t>Lesotho</a:t>
            </a:r>
          </a:p>
        </p:txBody>
      </p:sp>
      <p:sp>
        <p:nvSpPr>
          <p:cNvPr id="11" name="TextBox 10"/>
          <p:cNvSpPr txBox="1"/>
          <p:nvPr/>
        </p:nvSpPr>
        <p:spPr>
          <a:xfrm>
            <a:off x="2600321" y="2751158"/>
            <a:ext cx="3357563" cy="3970318"/>
          </a:xfrm>
          <a:prstGeom prst="rect">
            <a:avLst/>
          </a:prstGeom>
          <a:noFill/>
        </p:spPr>
        <p:txBody>
          <a:bodyPr wrap="square" rtlCol="0">
            <a:spAutoFit/>
          </a:bodyPr>
          <a:lstStyle/>
          <a:p>
            <a:r>
              <a:rPr lang="en-US" sz="2800" kern="0" spc="10" dirty="0">
                <a:latin typeface="Franklin Gothic Book" panose="020B0503020102020204" pitchFamily="34" charset="0"/>
              </a:rPr>
              <a:t>Madagascar</a:t>
            </a:r>
          </a:p>
          <a:p>
            <a:r>
              <a:rPr lang="en-US" sz="2800" kern="0" spc="10" dirty="0">
                <a:latin typeface="Franklin Gothic Book" panose="020B0503020102020204" pitchFamily="34" charset="0"/>
              </a:rPr>
              <a:t>Malawi</a:t>
            </a:r>
          </a:p>
          <a:p>
            <a:r>
              <a:rPr lang="en-US" sz="2800" kern="0" spc="10" dirty="0">
                <a:latin typeface="Franklin Gothic Book" panose="020B0503020102020204" pitchFamily="34" charset="0"/>
              </a:rPr>
              <a:t>Mozambique</a:t>
            </a:r>
          </a:p>
          <a:p>
            <a:r>
              <a:rPr lang="en-US" sz="2800" kern="0" spc="10" dirty="0">
                <a:latin typeface="Franklin Gothic Book" panose="020B0503020102020204" pitchFamily="34" charset="0"/>
              </a:rPr>
              <a:t>Namibia</a:t>
            </a:r>
          </a:p>
          <a:p>
            <a:r>
              <a:rPr lang="en-US" sz="2800" kern="0" spc="10" dirty="0">
                <a:latin typeface="Franklin Gothic Book" panose="020B0503020102020204" pitchFamily="34" charset="0"/>
              </a:rPr>
              <a:t>Nigeria</a:t>
            </a:r>
          </a:p>
          <a:p>
            <a:r>
              <a:rPr lang="en-US" sz="2800" kern="0" spc="10" dirty="0">
                <a:latin typeface="Franklin Gothic Book" panose="020B0503020102020204" pitchFamily="34" charset="0"/>
              </a:rPr>
              <a:t>Tanzania</a:t>
            </a:r>
          </a:p>
          <a:p>
            <a:r>
              <a:rPr lang="en-US" sz="2800" kern="0" spc="10" dirty="0">
                <a:latin typeface="Franklin Gothic Book" panose="020B0503020102020204" pitchFamily="34" charset="0"/>
              </a:rPr>
              <a:t>Uganda</a:t>
            </a:r>
          </a:p>
          <a:p>
            <a:r>
              <a:rPr lang="en-US" sz="2800" kern="0" spc="10" dirty="0">
                <a:latin typeface="Franklin Gothic Book" panose="020B0503020102020204" pitchFamily="34" charset="0"/>
              </a:rPr>
              <a:t>Vietnam</a:t>
            </a:r>
          </a:p>
          <a:p>
            <a:r>
              <a:rPr lang="en-US" sz="2800" kern="0" spc="10" dirty="0">
                <a:latin typeface="Franklin Gothic Book" panose="020B0503020102020204" pitchFamily="34" charset="0"/>
              </a:rPr>
              <a:t>Zambia</a:t>
            </a:r>
            <a:endParaRPr lang="en-US" kern="0" spc="10" dirty="0">
              <a:latin typeface="Franklin Gothic Book" panose="020B0503020102020204" pitchFamily="34" charset="0"/>
            </a:endParaRPr>
          </a:p>
        </p:txBody>
      </p:sp>
      <p:sp>
        <p:nvSpPr>
          <p:cNvPr id="7" name="Rectangle 6"/>
          <p:cNvSpPr/>
          <p:nvPr/>
        </p:nvSpPr>
        <p:spPr>
          <a:xfrm>
            <a:off x="242886" y="2598738"/>
            <a:ext cx="4557713" cy="4259261"/>
          </a:xfrm>
          <a:prstGeom prst="rect">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6551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6858000"/>
          </a:xfrm>
          <a:solidFill>
            <a:srgbClr val="454D88"/>
          </a:solidFill>
        </p:spPr>
        <p:txBody>
          <a:bodyPr rIns="731520">
            <a:normAutofit/>
          </a:bodyPr>
          <a:lstStyle/>
          <a:p>
            <a:pPr marL="463550">
              <a:spcBef>
                <a:spcPts val="0"/>
              </a:spcBef>
              <a:spcAft>
                <a:spcPts val="1200"/>
              </a:spcAft>
              <a:defRPr/>
            </a:pPr>
            <a:r>
              <a:rPr lang="en-US" sz="5400" dirty="0">
                <a:solidFill>
                  <a:schemeClr val="bg1"/>
                </a:solidFill>
                <a:latin typeface="Franklin Gothic Book" panose="020B0503020102020204" pitchFamily="34" charset="0"/>
              </a:rPr>
              <a:t>Malawi: Using QI Methods to Strengthen Service Delivery</a:t>
            </a:r>
            <a:br>
              <a:rPr lang="en-US" sz="6000" kern="0" spc="100" dirty="0">
                <a:solidFill>
                  <a:schemeClr val="bg1"/>
                </a:solidFill>
                <a:latin typeface="Franklin Gothic Book" panose="020B0503020102020204" pitchFamily="34" charset="0"/>
              </a:rPr>
            </a:br>
            <a:br>
              <a:rPr lang="en-US" sz="1200" kern="0" spc="100" dirty="0">
                <a:solidFill>
                  <a:schemeClr val="bg1"/>
                </a:solidFill>
                <a:latin typeface="Franklin Gothic Book" panose="020B0503020102020204" pitchFamily="34" charset="0"/>
              </a:rPr>
            </a:br>
            <a:r>
              <a:rPr lang="en-US" sz="4400" dirty="0">
                <a:solidFill>
                  <a:schemeClr val="bg1"/>
                </a:solidFill>
                <a:latin typeface="Franklin Gothic Book" panose="020B0503020102020204" pitchFamily="34" charset="0"/>
              </a:rPr>
              <a:t>Alice </a:t>
            </a:r>
            <a:r>
              <a:rPr lang="en-US" sz="4400" dirty="0" err="1">
                <a:solidFill>
                  <a:schemeClr val="bg1"/>
                </a:solidFill>
                <a:latin typeface="Franklin Gothic Book" panose="020B0503020102020204" pitchFamily="34" charset="0"/>
              </a:rPr>
              <a:t>Nkoroi</a:t>
            </a:r>
            <a:br>
              <a:rPr lang="en-US" sz="4400" dirty="0">
                <a:solidFill>
                  <a:schemeClr val="bg1"/>
                </a:solidFill>
                <a:latin typeface="Franklin Gothic Book" panose="020B0503020102020204" pitchFamily="34" charset="0"/>
              </a:rPr>
            </a:br>
            <a:br>
              <a:rPr lang="en-US" sz="4400" dirty="0">
                <a:solidFill>
                  <a:schemeClr val="bg1"/>
                </a:solidFill>
                <a:latin typeface="Franklin Gothic Book" panose="020B0503020102020204" pitchFamily="34" charset="0"/>
              </a:rPr>
            </a:br>
            <a:br>
              <a:rPr lang="en-US" sz="4400" dirty="0">
                <a:solidFill>
                  <a:schemeClr val="bg1"/>
                </a:solidFill>
                <a:latin typeface="Franklin Gothic Book" panose="020B0503020102020204" pitchFamily="34" charset="0"/>
              </a:rPr>
            </a:br>
            <a:endParaRPr lang="en-US" sz="6000" kern="0" spc="100" dirty="0">
              <a:solidFill>
                <a:schemeClr val="bg1"/>
              </a:solidFill>
              <a:latin typeface="Franklin Gothic Book" panose="020B0503020102020204" pitchFamily="34" charset="0"/>
            </a:endParaRPr>
          </a:p>
        </p:txBody>
      </p:sp>
      <p:pic>
        <p:nvPicPr>
          <p:cNvPr id="3" name="Picture 2" descr="pie wheel with service delivery highlighted" title="Service delivery">
            <a:extLst>
              <a:ext uri="{FF2B5EF4-FFF2-40B4-BE49-F238E27FC236}">
                <a16:creationId xmlns:a16="http://schemas.microsoft.com/office/drawing/2014/main" id="{A03FA482-3569-4AD3-8F50-7A099FB5A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332" y="2624562"/>
            <a:ext cx="4069449" cy="3872540"/>
          </a:xfrm>
          <a:prstGeom prst="rect">
            <a:avLst/>
          </a:prstGeom>
        </p:spPr>
      </p:pic>
    </p:spTree>
    <p:extLst>
      <p:ext uri="{BB962C8B-B14F-4D97-AF65-F5344CB8AC3E}">
        <p14:creationId xmlns:p14="http://schemas.microsoft.com/office/powerpoint/2010/main" val="3576824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Context</a:t>
            </a:r>
            <a:endParaRPr lang="en-US" dirty="0"/>
          </a:p>
        </p:txBody>
      </p:sp>
      <p:sp>
        <p:nvSpPr>
          <p:cNvPr id="7" name="Content Placeholder 6"/>
          <p:cNvSpPr>
            <a:spLocks noGrp="1"/>
          </p:cNvSpPr>
          <p:nvPr>
            <p:ph idx="1"/>
          </p:nvPr>
        </p:nvSpPr>
        <p:spPr>
          <a:xfrm>
            <a:off x="0" y="1114424"/>
            <a:ext cx="9144000" cy="5629275"/>
          </a:xfrm>
        </p:spPr>
        <p:txBody>
          <a:bodyPr>
            <a:normAutofit fontScale="92500" lnSpcReduction="10000"/>
          </a:bodyPr>
          <a:lstStyle/>
          <a:p>
            <a:pPr>
              <a:lnSpc>
                <a:spcPct val="110000"/>
              </a:lnSpc>
              <a:spcAft>
                <a:spcPts val="600"/>
              </a:spcAft>
            </a:pPr>
            <a:r>
              <a:rPr lang="en-US" sz="3000" dirty="0"/>
              <a:t>In Malawi HIV and TB care and treatment services are widely scaled up. </a:t>
            </a:r>
          </a:p>
          <a:p>
            <a:pPr>
              <a:lnSpc>
                <a:spcPct val="110000"/>
              </a:lnSpc>
              <a:spcAft>
                <a:spcPts val="600"/>
              </a:spcAft>
            </a:pPr>
            <a:r>
              <a:rPr lang="en-US" sz="3000" dirty="0"/>
              <a:t>However, nutrition interventions for vulnerable adolescent and adult PLHIV and TB clients are not as widely scaled up.</a:t>
            </a:r>
          </a:p>
          <a:p>
            <a:pPr>
              <a:lnSpc>
                <a:spcPct val="110000"/>
              </a:lnSpc>
              <a:spcAft>
                <a:spcPts val="600"/>
              </a:spcAft>
            </a:pPr>
            <a:r>
              <a:rPr lang="en-US" sz="3000" dirty="0"/>
              <a:t>Geographic coverage of CMAM services is high. </a:t>
            </a:r>
          </a:p>
          <a:p>
            <a:pPr>
              <a:lnSpc>
                <a:spcPct val="110000"/>
              </a:lnSpc>
              <a:spcAft>
                <a:spcPts val="600"/>
              </a:spcAft>
            </a:pPr>
            <a:r>
              <a:rPr lang="en-US" sz="3000" dirty="0"/>
              <a:t>High death rate among children with severe acute malnutrition admitted to the inpatient care, commonly associated with HIV and AIDS.</a:t>
            </a:r>
          </a:p>
          <a:p>
            <a:pPr>
              <a:lnSpc>
                <a:spcPct val="110000"/>
              </a:lnSpc>
              <a:spcAft>
                <a:spcPts val="600"/>
              </a:spcAft>
            </a:pPr>
            <a:r>
              <a:rPr lang="en-US" sz="3000" dirty="0"/>
              <a:t>Since 2015 FANTA, has supported the MOH to roll-out nutrition focused quality improvement activities in 52 health facilities.</a:t>
            </a:r>
          </a:p>
          <a:p>
            <a:endParaRPr lang="en-US" dirty="0"/>
          </a:p>
        </p:txBody>
      </p:sp>
    </p:spTree>
    <p:extLst>
      <p:ext uri="{BB962C8B-B14F-4D97-AF65-F5344CB8AC3E}">
        <p14:creationId xmlns:p14="http://schemas.microsoft.com/office/powerpoint/2010/main" val="3353363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6671"/>
          </a:xfrm>
        </p:spPr>
        <p:txBody>
          <a:bodyPr/>
          <a:lstStyle/>
          <a:p>
            <a:r>
              <a:rPr lang="en-US" dirty="0"/>
              <a:t>The Model for Improvement </a:t>
            </a:r>
            <a:endParaRPr lang="en-IE" dirty="0"/>
          </a:p>
        </p:txBody>
      </p:sp>
      <p:pic>
        <p:nvPicPr>
          <p:cNvPr id="4" name="Content Placeholder 3" descr="What are we trying to accomplish? Identify the improvement aim/objectives. How will we know a change is an improvement? Develop the improvement measurement system. What change can we make that will result in improvement? Generate ideas for changes. ACT, PLAN, DO STUDY. Test/implement system changes." title="flow chart"/>
          <p:cNvPicPr>
            <a:picLocks noGrp="1" noChangeAspect="1"/>
          </p:cNvPicPr>
          <p:nvPr>
            <p:ph idx="1"/>
          </p:nvPr>
        </p:nvPicPr>
        <p:blipFill>
          <a:blip r:embed="rId3"/>
          <a:stretch>
            <a:fillRect/>
          </a:stretch>
        </p:blipFill>
        <p:spPr>
          <a:xfrm>
            <a:off x="489857" y="1126671"/>
            <a:ext cx="7653820" cy="5551715"/>
          </a:xfrm>
          <a:prstGeom prst="rect">
            <a:avLst/>
          </a:prstGeom>
        </p:spPr>
      </p:pic>
    </p:spTree>
    <p:extLst>
      <p:ext uri="{BB962C8B-B14F-4D97-AF65-F5344CB8AC3E}">
        <p14:creationId xmlns:p14="http://schemas.microsoft.com/office/powerpoint/2010/main" val="5705481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1686</TotalTime>
  <Words>1177</Words>
  <Application>Microsoft Office PowerPoint</Application>
  <PresentationFormat>On-screen Show (4:3)</PresentationFormat>
  <Paragraphs>182</Paragraphs>
  <Slides>37</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Franklin Gothic Book</vt:lpstr>
      <vt:lpstr>Office Theme</vt:lpstr>
      <vt:lpstr>PowerPoint Presentation</vt:lpstr>
      <vt:lpstr>NACS: A Systems Approach to Integrating Nutrition Assessment, Counseling &amp; Support linking Clinic &amp; Community Services </vt:lpstr>
      <vt:lpstr>Establish Programs from Site Level - Up, Not National Level - Down: Proof of Principle based on Data</vt:lpstr>
      <vt:lpstr>NACS through QI: Team-Driven, Data-Driven</vt:lpstr>
      <vt:lpstr>WHO Health Systems Strengthening Framework: 6 Building Blocks      </vt:lpstr>
      <vt:lpstr>Using Nutrition as an Entry Point to Strengthening Health Systems</vt:lpstr>
      <vt:lpstr>Malawi: Using QI Methods to Strengthen Service Delivery  Alice Nkoroi   </vt:lpstr>
      <vt:lpstr>Context</vt:lpstr>
      <vt:lpstr>The Model for Improvement </vt:lpstr>
      <vt:lpstr>Steps in the Design of the Quality Improvement Collaborative </vt:lpstr>
      <vt:lpstr>Results: Increased Number of PLHIV and TB Clients Who Receive Nutrition Assessment, Counseling, and Support</vt:lpstr>
      <vt:lpstr>Results: Reduction in the Number of PLHIV and TB Clients Lost to Follow-up</vt:lpstr>
      <vt:lpstr>Examples of Changes Tested to Retain Clients in HIV and TB Care and Treatment</vt:lpstr>
      <vt:lpstr>Results: Improved Initial Clinical and Nutrition Assessment of SAM Children</vt:lpstr>
      <vt:lpstr>Additional Results </vt:lpstr>
      <vt:lpstr>Key Takeaways</vt:lpstr>
      <vt:lpstr>Cote d’Ivoire: Coaching and Community-Facility Linkages  Aimee Rurangwa   </vt:lpstr>
      <vt:lpstr>Context </vt:lpstr>
      <vt:lpstr>The Coaching Process </vt:lpstr>
      <vt:lpstr>Results: Improvement of Integration and Quality of Nutrition Services Over Time</vt:lpstr>
      <vt:lpstr>Results: Improvement in Cross-cutting Areas </vt:lpstr>
      <vt:lpstr>Community-Clinic Linkages for Improved Services along the Continuum of Care </vt:lpstr>
      <vt:lpstr>Results: Linking More Clients to Care, Improved Retention Rate, and Reduced LTFU</vt:lpstr>
      <vt:lpstr>Key Takeaways</vt:lpstr>
      <vt:lpstr>Mozambique: Strengthening Health Management Information Systems  Alejandro Soto   </vt:lpstr>
      <vt:lpstr>Technical Assistance in Health Management Information Systems</vt:lpstr>
      <vt:lpstr>National-Level Technical Assistance</vt:lpstr>
      <vt:lpstr>National-Level Technical Assistance (continued)</vt:lpstr>
      <vt:lpstr>Results: MOH Receives Data from Health Sites Systematically</vt:lpstr>
      <vt:lpstr>Results: MOH, Provinces, and Districts Are Able to Track Health Sites that Submit Nutrition Data</vt:lpstr>
      <vt:lpstr>Results: MOH Produces Graphs to Analyze Nutrition Rehabilitation Program Performance in the Country</vt:lpstr>
      <vt:lpstr>Sub-National Level Technical Assistance</vt:lpstr>
      <vt:lpstr>PowerPoint Presentation</vt:lpstr>
      <vt:lpstr>Results</vt:lpstr>
      <vt:lpstr>Key Takeaways</vt:lpstr>
      <vt:lpstr>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as the Entry Point to Strengthening Health Systems</dc:title>
  <dc:creator>Heather Finegan</dc:creator>
  <cp:lastModifiedBy>Stacy Moore</cp:lastModifiedBy>
  <cp:revision>200</cp:revision>
  <dcterms:created xsi:type="dcterms:W3CDTF">2016-02-02T15:29:51Z</dcterms:created>
  <dcterms:modified xsi:type="dcterms:W3CDTF">2018-02-09T21:20:07Z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