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663" r:id="rId3"/>
  </p:sldMasterIdLst>
  <p:notesMasterIdLst>
    <p:notesMasterId r:id="rId98"/>
  </p:notesMasterIdLst>
  <p:handoutMasterIdLst>
    <p:handoutMasterId r:id="rId99"/>
  </p:handoutMasterIdLst>
  <p:sldIdLst>
    <p:sldId id="257" r:id="rId4"/>
    <p:sldId id="362" r:id="rId5"/>
    <p:sldId id="259" r:id="rId6"/>
    <p:sldId id="260" r:id="rId7"/>
    <p:sldId id="267" r:id="rId8"/>
    <p:sldId id="262" r:id="rId9"/>
    <p:sldId id="263" r:id="rId10"/>
    <p:sldId id="265" r:id="rId11"/>
    <p:sldId id="266" r:id="rId12"/>
    <p:sldId id="269" r:id="rId13"/>
    <p:sldId id="270" r:id="rId14"/>
    <p:sldId id="369" r:id="rId15"/>
    <p:sldId id="370" r:id="rId16"/>
    <p:sldId id="272" r:id="rId17"/>
    <p:sldId id="273" r:id="rId18"/>
    <p:sldId id="287" r:id="rId19"/>
    <p:sldId id="289" r:id="rId20"/>
    <p:sldId id="290" r:id="rId21"/>
    <p:sldId id="291" r:id="rId22"/>
    <p:sldId id="292" r:id="rId23"/>
    <p:sldId id="367" r:id="rId24"/>
    <p:sldId id="368" r:id="rId25"/>
    <p:sldId id="294" r:id="rId26"/>
    <p:sldId id="295" r:id="rId27"/>
    <p:sldId id="296" r:id="rId28"/>
    <p:sldId id="371" r:id="rId29"/>
    <p:sldId id="298" r:id="rId30"/>
    <p:sldId id="300" r:id="rId31"/>
    <p:sldId id="301" r:id="rId32"/>
    <p:sldId id="302" r:id="rId33"/>
    <p:sldId id="303" r:id="rId34"/>
    <p:sldId id="364" r:id="rId35"/>
    <p:sldId id="305" r:id="rId36"/>
    <p:sldId id="306" r:id="rId37"/>
    <p:sldId id="372" r:id="rId38"/>
    <p:sldId id="307" r:id="rId39"/>
    <p:sldId id="373" r:id="rId40"/>
    <p:sldId id="374" r:id="rId41"/>
    <p:sldId id="361" r:id="rId42"/>
    <p:sldId id="309" r:id="rId43"/>
    <p:sldId id="310" r:id="rId44"/>
    <p:sldId id="315" r:id="rId45"/>
    <p:sldId id="375" r:id="rId46"/>
    <p:sldId id="311" r:id="rId47"/>
    <p:sldId id="312" r:id="rId48"/>
    <p:sldId id="313" r:id="rId49"/>
    <p:sldId id="314"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66" r:id="rId64"/>
    <p:sldId id="330" r:id="rId65"/>
    <p:sldId id="331" r:id="rId66"/>
    <p:sldId id="333" r:id="rId67"/>
    <p:sldId id="334" r:id="rId68"/>
    <p:sldId id="332"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79" r:id="rId93"/>
    <p:sldId id="358" r:id="rId94"/>
    <p:sldId id="359" r:id="rId95"/>
    <p:sldId id="360" r:id="rId96"/>
    <p:sldId id="381" r:id="rId9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Elrom" initials="RE" lastIdx="12" clrIdx="0"/>
  <p:cmAuthor id="1" name="whammond" initials="wh" lastIdx="9" clrIdx="1"/>
  <p:cmAuthor id="2" name="Jennifer Marcy" initials="JM" lastIdx="40" clrIdx="2"/>
  <p:cmAuthor id="3" name="Home" initials="H" lastIdx="3" clrIdx="3"/>
  <p:cmAuthor id="4" name="Philip Moses" initials="PM" lastIdx="1" clrIdx="4"/>
  <p:cmAuthor id="5" name="Jeff Feldmesser" initials="JF" lastIdx="1" clrIdx="5"/>
  <p:cmAuthor id="6" name="Serigne Diene" initials="SD" lastIdx="1" clrIdx="6">
    <p:extLst>
      <p:ext uri="{19B8F6BF-5375-455C-9EA6-DF929625EA0E}">
        <p15:presenceInfo xmlns:p15="http://schemas.microsoft.com/office/powerpoint/2012/main" userId="S-1-5-21-3003367119-45151493-406046460-37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77" autoAdjust="0"/>
  </p:normalViewPr>
  <p:slideViewPr>
    <p:cSldViewPr>
      <p:cViewPr varScale="1">
        <p:scale>
          <a:sx n="53" d="100"/>
          <a:sy n="53" d="100"/>
        </p:scale>
        <p:origin x="66" y="4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6" y="-90"/>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24A227FB-EBF4-4642-8F38-342CA5116624}" type="datetimeFigureOut">
              <a:rPr lang="en-US" smtClean="0"/>
              <a:t>1/9/2017</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D8FCEB1E-ED07-42B9-8531-3BA47282A55F}" type="slidenum">
              <a:rPr lang="en-US" smtClean="0"/>
              <a:t>‹#›</a:t>
            </a:fld>
            <a:endParaRPr lang="en-US"/>
          </a:p>
        </p:txBody>
      </p:sp>
    </p:spTree>
    <p:extLst>
      <p:ext uri="{BB962C8B-B14F-4D97-AF65-F5344CB8AC3E}">
        <p14:creationId xmlns:p14="http://schemas.microsoft.com/office/powerpoint/2010/main" val="419386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2613" tIns="46306" rIns="92613" bIns="46306"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2613" tIns="46306" rIns="92613" bIns="46306" rtlCol="0"/>
          <a:lstStyle>
            <a:lvl1pPr algn="r">
              <a:defRPr sz="1200"/>
            </a:lvl1pPr>
          </a:lstStyle>
          <a:p>
            <a:fld id="{8A2F3084-D795-4064-AF39-7A812EE93D3A}" type="datetimeFigureOut">
              <a:rPr lang="en-US" smtClean="0"/>
              <a:pPr/>
              <a:t>1/9/2017</a:t>
            </a:fld>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2613" tIns="46306" rIns="92613" bIns="46306"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2613" tIns="46306" rIns="92613" bIns="4630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2613" tIns="46306" rIns="92613" bIns="46306"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2613" tIns="46306" rIns="92613" bIns="46306" rtlCol="0" anchor="b"/>
          <a:lstStyle>
            <a:lvl1pPr algn="r">
              <a:defRPr sz="1200"/>
            </a:lvl1pPr>
          </a:lstStyle>
          <a:p>
            <a:fld id="{E7FB2AB4-F254-45B7-83D6-976E403766C0}" type="slidenum">
              <a:rPr lang="en-US" smtClean="0"/>
              <a:pPr/>
              <a:t>‹#›</a:t>
            </a:fld>
            <a:endParaRPr lang="en-US"/>
          </a:p>
        </p:txBody>
      </p:sp>
    </p:spTree>
    <p:extLst>
      <p:ext uri="{BB962C8B-B14F-4D97-AF65-F5344CB8AC3E}">
        <p14:creationId xmlns:p14="http://schemas.microsoft.com/office/powerpoint/2010/main" val="255062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98563" y="698500"/>
            <a:ext cx="4656137" cy="3490913"/>
          </a:xfrm>
          <a:ln/>
        </p:spPr>
      </p:sp>
      <p:sp>
        <p:nvSpPr>
          <p:cNvPr id="9011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395E1E92-C8BF-4610-ACF2-5A2A782A9226}" type="slidenum">
              <a:rPr lang="en-US" smtClean="0"/>
              <a:pPr>
                <a:defRPr/>
              </a:pPr>
              <a:t>1</a:t>
            </a:fld>
            <a:endParaRPr lang="en-US" dirty="0"/>
          </a:p>
        </p:txBody>
      </p:sp>
    </p:spTree>
    <p:extLst>
      <p:ext uri="{BB962C8B-B14F-4D97-AF65-F5344CB8AC3E}">
        <p14:creationId xmlns:p14="http://schemas.microsoft.com/office/powerpoint/2010/main" val="263803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F7966F3-355E-465F-8220-F2C91D0BF1A1}" type="slidenum">
              <a:rPr lang="en-US" smtClean="0"/>
              <a:pPr>
                <a:defRPr/>
              </a:pPr>
              <a:t>10</a:t>
            </a:fld>
            <a:endParaRPr lang="en-US" dirty="0"/>
          </a:p>
        </p:txBody>
      </p:sp>
    </p:spTree>
    <p:extLst>
      <p:ext uri="{BB962C8B-B14F-4D97-AF65-F5344CB8AC3E}">
        <p14:creationId xmlns:p14="http://schemas.microsoft.com/office/powerpoint/2010/main" val="28984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9F2B84E4-824F-4694-AD47-0921456043B2}" type="slidenum">
              <a:rPr lang="en-US" smtClean="0"/>
              <a:pPr>
                <a:defRPr/>
              </a:pPr>
              <a:t>11</a:t>
            </a:fld>
            <a:endParaRPr lang="en-US" dirty="0"/>
          </a:p>
        </p:txBody>
      </p:sp>
    </p:spTree>
    <p:extLst>
      <p:ext uri="{BB962C8B-B14F-4D97-AF65-F5344CB8AC3E}">
        <p14:creationId xmlns:p14="http://schemas.microsoft.com/office/powerpoint/2010/main" val="339586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9F2B84E4-824F-4694-AD47-0921456043B2}"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80747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9F2B84E4-824F-4694-AD47-0921456043B2}"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80991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1D3587D0-2149-4D31-AAC7-57B6F2BE1A58}" type="slidenum">
              <a:rPr lang="en-US" smtClean="0"/>
              <a:pPr>
                <a:defRPr/>
              </a:pPr>
              <a:t>14</a:t>
            </a:fld>
            <a:endParaRPr lang="en-US" dirty="0"/>
          </a:p>
        </p:txBody>
      </p:sp>
    </p:spTree>
    <p:extLst>
      <p:ext uri="{BB962C8B-B14F-4D97-AF65-F5344CB8AC3E}">
        <p14:creationId xmlns:p14="http://schemas.microsoft.com/office/powerpoint/2010/main" val="10538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2B43EB9-5E27-4F19-9728-F5FF8D47E321}" type="slidenum">
              <a:rPr lang="en-US" smtClean="0">
                <a:ea typeface="굴림" pitchFamily="34" charset="-127"/>
              </a:rPr>
              <a:pPr/>
              <a:t>15</a:t>
            </a:fld>
            <a:endParaRPr lang="en-US" dirty="0">
              <a:ea typeface="굴림" pitchFamily="34" charset="-127"/>
            </a:endParaRPr>
          </a:p>
        </p:txBody>
      </p:sp>
      <p:sp>
        <p:nvSpPr>
          <p:cNvPr id="102403" name="Slide Image Placeholder 1"/>
          <p:cNvSpPr>
            <a:spLocks noGrp="1" noRot="1" noChangeAspect="1" noTextEdit="1"/>
          </p:cNvSpPr>
          <p:nvPr>
            <p:ph type="sldImg"/>
          </p:nvPr>
        </p:nvSpPr>
        <p:spPr>
          <a:ln/>
        </p:spPr>
      </p:sp>
      <p:sp>
        <p:nvSpPr>
          <p:cNvPr id="102404" name="Notes Placeholder 2"/>
          <p:cNvSpPr>
            <a:spLocks noGrp="1"/>
          </p:cNvSpPr>
          <p:nvPr>
            <p:ph type="body" idx="1"/>
          </p:nvPr>
        </p:nvSpPr>
        <p:spPr>
          <a:noFill/>
          <a:ln/>
        </p:spPr>
        <p:txBody>
          <a:bodyPr/>
          <a:lstStyle/>
          <a:p>
            <a:pPr eaLnBrk="1" hangingPunct="1"/>
            <a:endParaRPr lang="fr-FR" dirty="0"/>
          </a:p>
        </p:txBody>
      </p:sp>
      <p:sp>
        <p:nvSpPr>
          <p:cNvPr id="102405"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B5F98DD9-A63B-4E0A-BB33-3EEF2D93292F}" type="slidenum">
              <a:rPr lang="en-US" sz="1200"/>
              <a:pPr algn="r"/>
              <a:t>15</a:t>
            </a:fld>
            <a:endParaRPr lang="en-US" sz="1200" dirty="0"/>
          </a:p>
        </p:txBody>
      </p:sp>
    </p:spTree>
    <p:extLst>
      <p:ext uri="{BB962C8B-B14F-4D97-AF65-F5344CB8AC3E}">
        <p14:creationId xmlns:p14="http://schemas.microsoft.com/office/powerpoint/2010/main" val="269196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2B43EB9-5E27-4F19-9728-F5FF8D47E321}" type="slidenum">
              <a:rPr lang="en-US" smtClean="0">
                <a:ea typeface="굴림" pitchFamily="34" charset="-127"/>
              </a:rPr>
              <a:pPr/>
              <a:t>16</a:t>
            </a:fld>
            <a:endParaRPr lang="en-US" dirty="0">
              <a:ea typeface="굴림" pitchFamily="34" charset="-127"/>
            </a:endParaRPr>
          </a:p>
        </p:txBody>
      </p:sp>
      <p:sp>
        <p:nvSpPr>
          <p:cNvPr id="102403" name="Slide Image Placeholder 1"/>
          <p:cNvSpPr>
            <a:spLocks noGrp="1" noRot="1" noChangeAspect="1" noTextEdit="1"/>
          </p:cNvSpPr>
          <p:nvPr>
            <p:ph type="sldImg"/>
          </p:nvPr>
        </p:nvSpPr>
        <p:spPr>
          <a:ln/>
        </p:spPr>
      </p:sp>
      <p:sp>
        <p:nvSpPr>
          <p:cNvPr id="102404" name="Notes Placeholder 2"/>
          <p:cNvSpPr>
            <a:spLocks noGrp="1"/>
          </p:cNvSpPr>
          <p:nvPr>
            <p:ph type="body" idx="1"/>
          </p:nvPr>
        </p:nvSpPr>
        <p:spPr>
          <a:noFill/>
          <a:ln/>
        </p:spPr>
        <p:txBody>
          <a:bodyPr/>
          <a:lstStyle/>
          <a:p>
            <a:pPr eaLnBrk="1" hangingPunct="1"/>
            <a:endParaRPr lang="fr-FR" dirty="0"/>
          </a:p>
        </p:txBody>
      </p:sp>
      <p:sp>
        <p:nvSpPr>
          <p:cNvPr id="102405"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B5F98DD9-A63B-4E0A-BB33-3EEF2D93292F}" type="slidenum">
              <a:rPr lang="en-US" sz="1200"/>
              <a:pPr algn="r"/>
              <a:t>16</a:t>
            </a:fld>
            <a:endParaRPr lang="en-US" sz="1200" dirty="0"/>
          </a:p>
        </p:txBody>
      </p:sp>
    </p:spTree>
    <p:extLst>
      <p:ext uri="{BB962C8B-B14F-4D97-AF65-F5344CB8AC3E}">
        <p14:creationId xmlns:p14="http://schemas.microsoft.com/office/powerpoint/2010/main" val="81761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8B387F1-3612-4FC8-8CD0-9EDFA7D67392}" type="slidenum">
              <a:rPr lang="en-US" smtClean="0">
                <a:ea typeface="굴림" pitchFamily="34" charset="-127"/>
              </a:rPr>
              <a:pPr/>
              <a:t>17</a:t>
            </a:fld>
            <a:endParaRPr lang="en-US" dirty="0">
              <a:ea typeface="굴림" pitchFamily="34" charset="-127"/>
            </a:endParaRPr>
          </a:p>
        </p:txBody>
      </p:sp>
      <p:sp>
        <p:nvSpPr>
          <p:cNvPr id="104451" name="Slide Image Placeholder 1"/>
          <p:cNvSpPr>
            <a:spLocks noGrp="1" noRot="1" noChangeAspect="1" noTextEdit="1"/>
          </p:cNvSpPr>
          <p:nvPr>
            <p:ph type="sldImg"/>
          </p:nvPr>
        </p:nvSpPr>
        <p:spPr>
          <a:ln/>
        </p:spPr>
      </p:sp>
      <p:sp>
        <p:nvSpPr>
          <p:cNvPr id="104452" name="Notes Placeholder 2"/>
          <p:cNvSpPr>
            <a:spLocks noGrp="1"/>
          </p:cNvSpPr>
          <p:nvPr>
            <p:ph type="body" idx="1"/>
          </p:nvPr>
        </p:nvSpPr>
        <p:spPr>
          <a:noFill/>
          <a:ln/>
        </p:spPr>
        <p:txBody>
          <a:bodyPr/>
          <a:lstStyle/>
          <a:p>
            <a:pPr eaLnBrk="1" hangingPunct="1"/>
            <a:endParaRPr lang="fr-FR" dirty="0"/>
          </a:p>
        </p:txBody>
      </p:sp>
      <p:sp>
        <p:nvSpPr>
          <p:cNvPr id="10445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F4D026DC-1351-438B-BB91-AEFC43525D46}" type="slidenum">
              <a:rPr lang="en-US" sz="1200"/>
              <a:pPr algn="r"/>
              <a:t>17</a:t>
            </a:fld>
            <a:endParaRPr lang="en-US" sz="1200" dirty="0"/>
          </a:p>
        </p:txBody>
      </p:sp>
    </p:spTree>
    <p:extLst>
      <p:ext uri="{BB962C8B-B14F-4D97-AF65-F5344CB8AC3E}">
        <p14:creationId xmlns:p14="http://schemas.microsoft.com/office/powerpoint/2010/main" val="288208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EA1FF99-4C72-4C5B-8FEE-B20AAFDDBDE8}" type="slidenum">
              <a:rPr lang="en-US" smtClean="0">
                <a:ea typeface="굴림" pitchFamily="34" charset="-127"/>
              </a:rPr>
              <a:pPr/>
              <a:t>18</a:t>
            </a:fld>
            <a:endParaRPr lang="en-US" dirty="0">
              <a:ea typeface="굴림" pitchFamily="34" charset="-127"/>
            </a:endParaRPr>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noFill/>
          <a:ln/>
        </p:spPr>
        <p:txBody>
          <a:bodyPr/>
          <a:lstStyle/>
          <a:p>
            <a:pPr eaLnBrk="1" hangingPunct="1"/>
            <a:endParaRPr lang="fr-FR" dirty="0"/>
          </a:p>
        </p:txBody>
      </p:sp>
      <p:sp>
        <p:nvSpPr>
          <p:cNvPr id="105477"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72344C4C-160E-45C6-ACCE-CC2C4B2FFE91}" type="slidenum">
              <a:rPr lang="en-US" sz="1200"/>
              <a:pPr algn="r"/>
              <a:t>18</a:t>
            </a:fld>
            <a:endParaRPr lang="en-US" sz="1200" dirty="0"/>
          </a:p>
        </p:txBody>
      </p:sp>
    </p:spTree>
    <p:extLst>
      <p:ext uri="{BB962C8B-B14F-4D97-AF65-F5344CB8AC3E}">
        <p14:creationId xmlns:p14="http://schemas.microsoft.com/office/powerpoint/2010/main" val="1485623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ED5114C3-D63E-4B63-9C92-FC47DB0B76AB}" type="slidenum">
              <a:rPr lang="en-US" smtClean="0"/>
              <a:pPr>
                <a:defRPr/>
              </a:pPr>
              <a:t>19</a:t>
            </a:fld>
            <a:endParaRPr lang="en-US" dirty="0"/>
          </a:p>
        </p:txBody>
      </p:sp>
    </p:spTree>
    <p:extLst>
      <p:ext uri="{BB962C8B-B14F-4D97-AF65-F5344CB8AC3E}">
        <p14:creationId xmlns:p14="http://schemas.microsoft.com/office/powerpoint/2010/main" val="40488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E7FB2AB4-F254-45B7-83D6-976E403766C0}" type="slidenum">
              <a:rPr lang="en-US" smtClean="0"/>
              <a:pPr/>
              <a:t>2</a:t>
            </a:fld>
            <a:endParaRPr lang="en-US" dirty="0"/>
          </a:p>
        </p:txBody>
      </p:sp>
    </p:spTree>
    <p:extLst>
      <p:ext uri="{BB962C8B-B14F-4D97-AF65-F5344CB8AC3E}">
        <p14:creationId xmlns:p14="http://schemas.microsoft.com/office/powerpoint/2010/main" val="2924813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851D97CF-5F61-4DDF-B683-426840F67771}" type="slidenum">
              <a:rPr lang="en-US" smtClean="0"/>
              <a:pPr>
                <a:defRPr/>
              </a:pPr>
              <a:t>20</a:t>
            </a:fld>
            <a:endParaRPr lang="en-US" dirty="0"/>
          </a:p>
        </p:txBody>
      </p:sp>
    </p:spTree>
    <p:extLst>
      <p:ext uri="{BB962C8B-B14F-4D97-AF65-F5344CB8AC3E}">
        <p14:creationId xmlns:p14="http://schemas.microsoft.com/office/powerpoint/2010/main" val="3711174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28582CE-FFF1-467C-8FC6-AB36EFD37075}" type="slidenum">
              <a:rPr lang="en-US" smtClean="0">
                <a:ea typeface="굴림" pitchFamily="34" charset="-127"/>
              </a:rPr>
              <a:pPr/>
              <a:t>21</a:t>
            </a:fld>
            <a:endParaRPr lang="en-US" dirty="0">
              <a:ea typeface="굴림" pitchFamily="34" charset="-127"/>
            </a:endParaRPr>
          </a:p>
        </p:txBody>
      </p:sp>
      <p:sp>
        <p:nvSpPr>
          <p:cNvPr id="103427" name="Slide Image Placeholder 1"/>
          <p:cNvSpPr>
            <a:spLocks noGrp="1" noRot="1" noChangeAspect="1" noTextEdit="1"/>
          </p:cNvSpPr>
          <p:nvPr>
            <p:ph type="sldImg"/>
          </p:nvPr>
        </p:nvSpPr>
        <p:spPr>
          <a:ln/>
        </p:spPr>
      </p:sp>
      <p:sp>
        <p:nvSpPr>
          <p:cNvPr id="103428"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592" tIns="46297" rIns="92592" bIns="46297" anchor="b"/>
          <a:lstStyle/>
          <a:p>
            <a:pPr algn="r"/>
            <a:fld id="{AF3A0BB2-5FFD-4DE6-A936-73639CF0F51A}" type="slidenum">
              <a:rPr lang="en-US" sz="1200"/>
              <a:pPr algn="r"/>
              <a:t>21</a:t>
            </a:fld>
            <a:endParaRPr lang="en-US" sz="1200" dirty="0"/>
          </a:p>
        </p:txBody>
      </p:sp>
      <p:sp>
        <p:nvSpPr>
          <p:cNvPr id="103429" name="Rectangle 6"/>
          <p:cNvSpPr>
            <a:spLocks noGrp="1" noChangeArrowheads="1"/>
          </p:cNvSpPr>
          <p:nvPr>
            <p:ph type="body" idx="1"/>
          </p:nvPr>
        </p:nvSpPr>
        <p:spPr>
          <a:noFill/>
          <a:ln/>
        </p:spPr>
        <p:txBody>
          <a:bodyPr/>
          <a:lstStyle/>
          <a:p>
            <a:pPr marL="231485" indent="-231485">
              <a:spcBef>
                <a:spcPts val="1215"/>
              </a:spcBef>
              <a:buFontTx/>
              <a:buAutoNum type="arabicPeriod"/>
            </a:pPr>
            <a:endParaRPr lang="en-GB" sz="1000" dirty="0"/>
          </a:p>
          <a:p>
            <a:pPr marL="231485" indent="-231485">
              <a:spcBef>
                <a:spcPts val="1215"/>
              </a:spcBef>
            </a:pPr>
            <a:r>
              <a:rPr lang="en-GB" sz="1000" dirty="0" err="1"/>
              <a:t>Mauvaise</a:t>
            </a:r>
            <a:r>
              <a:rPr lang="en-GB" sz="1000" dirty="0"/>
              <a:t> nutrition (</a:t>
            </a:r>
            <a:r>
              <a:rPr lang="en-GB" sz="1000" dirty="0" err="1"/>
              <a:t>perte</a:t>
            </a:r>
            <a:r>
              <a:rPr lang="en-GB" sz="1000" dirty="0"/>
              <a:t> de </a:t>
            </a:r>
            <a:r>
              <a:rPr lang="en-GB" sz="1000" dirty="0" err="1"/>
              <a:t>poids</a:t>
            </a:r>
            <a:r>
              <a:rPr lang="en-GB" sz="1000" dirty="0"/>
              <a:t>, </a:t>
            </a:r>
            <a:r>
              <a:rPr lang="en-GB" sz="1000" dirty="0" err="1"/>
              <a:t>fonte</a:t>
            </a:r>
            <a:r>
              <a:rPr lang="en-GB" sz="1000" dirty="0"/>
              <a:t> </a:t>
            </a:r>
            <a:r>
              <a:rPr lang="en-GB" sz="1000" dirty="0" err="1"/>
              <a:t>musculaire</a:t>
            </a:r>
            <a:r>
              <a:rPr lang="en-GB" sz="1000" dirty="0"/>
              <a:t>, </a:t>
            </a:r>
            <a:r>
              <a:rPr lang="en-GB" sz="1000" dirty="0" err="1"/>
              <a:t>faiblesse</a:t>
            </a:r>
            <a:r>
              <a:rPr lang="en-GB" sz="1000" dirty="0"/>
              <a:t>, </a:t>
            </a:r>
            <a:r>
              <a:rPr lang="en-GB" sz="1000" dirty="0" err="1"/>
              <a:t>carence</a:t>
            </a:r>
            <a:r>
              <a:rPr lang="en-GB" sz="1000" dirty="0"/>
              <a:t> en </a:t>
            </a:r>
            <a:r>
              <a:rPr lang="en-GB" sz="1000" dirty="0" err="1"/>
              <a:t>micronutriments</a:t>
            </a:r>
            <a:r>
              <a:rPr lang="en-GB" sz="1000" dirty="0"/>
              <a:t>)</a:t>
            </a:r>
          </a:p>
          <a:p>
            <a:pPr marL="231485" indent="-231485">
              <a:spcBef>
                <a:spcPts val="1215"/>
              </a:spcBef>
            </a:pPr>
            <a:r>
              <a:rPr lang="en-GB" sz="1000" dirty="0" err="1"/>
              <a:t>Système</a:t>
            </a:r>
            <a:r>
              <a:rPr lang="en-GB" sz="1000" dirty="0"/>
              <a:t> </a:t>
            </a:r>
            <a:r>
              <a:rPr lang="en-GB" sz="1000" dirty="0" err="1"/>
              <a:t>immunitaire</a:t>
            </a:r>
            <a:r>
              <a:rPr lang="en-GB" sz="1000" dirty="0"/>
              <a:t> </a:t>
            </a:r>
            <a:r>
              <a:rPr lang="en-GB" sz="1000" dirty="0" err="1"/>
              <a:t>affaibli</a:t>
            </a:r>
            <a:r>
              <a:rPr lang="en-GB" sz="1000" dirty="0"/>
              <a:t> (</a:t>
            </a:r>
            <a:r>
              <a:rPr lang="en-GB" sz="1000" dirty="0" err="1"/>
              <a:t>capacité</a:t>
            </a:r>
            <a:r>
              <a:rPr lang="en-GB" sz="1000" dirty="0"/>
              <a:t> </a:t>
            </a:r>
            <a:r>
              <a:rPr lang="en-GB" sz="1000" dirty="0" err="1"/>
              <a:t>amoindrie</a:t>
            </a:r>
            <a:r>
              <a:rPr lang="en-GB" sz="1000" dirty="0"/>
              <a:t> pour </a:t>
            </a:r>
            <a:r>
              <a:rPr lang="en-GB" sz="1000" dirty="0" err="1"/>
              <a:t>lutter</a:t>
            </a:r>
            <a:r>
              <a:rPr lang="en-GB" sz="1000" dirty="0"/>
              <a:t> </a:t>
            </a:r>
            <a:r>
              <a:rPr lang="en-GB" sz="1000" dirty="0" err="1"/>
              <a:t>contre</a:t>
            </a:r>
            <a:r>
              <a:rPr lang="en-GB" sz="1000" dirty="0"/>
              <a:t> le VIH et </a:t>
            </a:r>
            <a:r>
              <a:rPr lang="en-GB" sz="1000" dirty="0" err="1"/>
              <a:t>d’autres</a:t>
            </a:r>
            <a:r>
              <a:rPr lang="en-GB" sz="1000" dirty="0"/>
              <a:t> infections)</a:t>
            </a:r>
          </a:p>
          <a:p>
            <a:pPr marL="231485" indent="-231485">
              <a:spcBef>
                <a:spcPts val="1215"/>
              </a:spcBef>
            </a:pPr>
            <a:r>
              <a:rPr lang="en-GB" sz="1000" dirty="0" err="1"/>
              <a:t>Vulnérabilité</a:t>
            </a:r>
            <a:r>
              <a:rPr lang="en-GB" sz="1000" dirty="0"/>
              <a:t> accrue aux infections (infections </a:t>
            </a:r>
            <a:r>
              <a:rPr lang="en-GB" sz="1000" dirty="0" err="1"/>
              <a:t>entériques</a:t>
            </a:r>
            <a:r>
              <a:rPr lang="en-GB" sz="1000" dirty="0"/>
              <a:t>-TB et </a:t>
            </a:r>
            <a:r>
              <a:rPr lang="en-GB" sz="1000" dirty="0" err="1"/>
              <a:t>donc</a:t>
            </a:r>
            <a:r>
              <a:rPr lang="en-GB" sz="1000" dirty="0"/>
              <a:t> progression plus </a:t>
            </a:r>
            <a:r>
              <a:rPr lang="en-GB" sz="1000" dirty="0" err="1"/>
              <a:t>rapide</a:t>
            </a:r>
            <a:r>
              <a:rPr lang="en-GB" sz="1000" dirty="0"/>
              <a:t> au SIDA)</a:t>
            </a:r>
          </a:p>
          <a:p>
            <a:pPr marL="231485" indent="-231485">
              <a:spcBef>
                <a:spcPts val="1215"/>
              </a:spcBef>
            </a:pPr>
            <a:r>
              <a:rPr lang="en-GB" sz="1000" dirty="0" err="1"/>
              <a:t>Besoins</a:t>
            </a:r>
            <a:r>
              <a:rPr lang="en-GB" sz="1000" dirty="0"/>
              <a:t> </a:t>
            </a:r>
            <a:r>
              <a:rPr lang="en-GB" sz="1000" dirty="0" err="1"/>
              <a:t>nutritionnels</a:t>
            </a:r>
            <a:r>
              <a:rPr lang="en-GB" sz="1000" dirty="0"/>
              <a:t> </a:t>
            </a:r>
            <a:r>
              <a:rPr lang="en-GB" sz="1000" dirty="0" err="1"/>
              <a:t>accrus</a:t>
            </a:r>
            <a:r>
              <a:rPr lang="en-GB" sz="1000" dirty="0"/>
              <a:t> (suite à la </a:t>
            </a:r>
            <a:r>
              <a:rPr lang="en-GB" sz="1000" dirty="0" err="1"/>
              <a:t>malabsorption</a:t>
            </a:r>
            <a:r>
              <a:rPr lang="en-GB" sz="1000" dirty="0"/>
              <a:t> et diminution des </a:t>
            </a:r>
            <a:r>
              <a:rPr lang="en-GB" sz="1000" dirty="0" err="1"/>
              <a:t>apports</a:t>
            </a:r>
            <a:r>
              <a:rPr lang="en-GB" sz="1000" dirty="0"/>
              <a:t> </a:t>
            </a:r>
            <a:r>
              <a:rPr lang="en-GB" sz="1000" dirty="0" err="1"/>
              <a:t>alimentaires</a:t>
            </a:r>
            <a:r>
              <a:rPr lang="en-GB" sz="1000" dirty="0"/>
              <a:t>, pour </a:t>
            </a:r>
            <a:r>
              <a:rPr lang="en-GB" sz="1000" dirty="0" err="1"/>
              <a:t>lutter</a:t>
            </a:r>
            <a:r>
              <a:rPr lang="en-GB" sz="1000" dirty="0"/>
              <a:t> </a:t>
            </a:r>
            <a:r>
              <a:rPr lang="en-GB" sz="1000" dirty="0" err="1"/>
              <a:t>contre</a:t>
            </a:r>
            <a:r>
              <a:rPr lang="en-GB" sz="1000" dirty="0"/>
              <a:t> les infections et la </a:t>
            </a:r>
            <a:r>
              <a:rPr lang="en-GB" sz="1000" dirty="0" err="1"/>
              <a:t>réplication</a:t>
            </a:r>
            <a:r>
              <a:rPr lang="en-GB" sz="1000" dirty="0"/>
              <a:t> </a:t>
            </a:r>
            <a:r>
              <a:rPr lang="en-GB" sz="1000" dirty="0" err="1"/>
              <a:t>virale</a:t>
            </a:r>
            <a:r>
              <a:rPr lang="en-GB" sz="1000" dirty="0"/>
              <a:t>)  </a:t>
            </a:r>
          </a:p>
          <a:p>
            <a:pPr marL="231485" indent="-231485">
              <a:spcBef>
                <a:spcPts val="1215"/>
              </a:spcBef>
              <a:buFontTx/>
              <a:buAutoNum type="arabicPeriod"/>
            </a:pPr>
            <a:endParaRPr lang="en-GB" sz="1000" dirty="0"/>
          </a:p>
          <a:p>
            <a:pPr marL="231485" indent="-231485">
              <a:spcBef>
                <a:spcPts val="1215"/>
              </a:spcBef>
              <a:buFontTx/>
              <a:buAutoNum type="arabicPeriod"/>
            </a:pPr>
            <a:r>
              <a:rPr lang="en-GB" sz="1000" dirty="0"/>
              <a:t>Le lien entre nutrition et VIH </a:t>
            </a:r>
            <a:r>
              <a:rPr lang="en-GB" sz="1000" dirty="0" err="1"/>
              <a:t>relève</a:t>
            </a:r>
            <a:r>
              <a:rPr lang="en-GB" sz="1000" dirty="0"/>
              <a:t> d’un </a:t>
            </a:r>
            <a:r>
              <a:rPr lang="en-GB" sz="1000" dirty="0" err="1"/>
              <a:t>cercle</a:t>
            </a:r>
            <a:r>
              <a:rPr lang="en-GB" sz="1000" dirty="0"/>
              <a:t> </a:t>
            </a:r>
            <a:r>
              <a:rPr lang="en-GB" sz="1000" dirty="0" err="1"/>
              <a:t>vicieux</a:t>
            </a:r>
            <a:r>
              <a:rPr lang="en-GB" sz="1000" dirty="0"/>
              <a:t> qui </a:t>
            </a:r>
            <a:r>
              <a:rPr lang="en-GB" sz="1000" dirty="0" err="1"/>
              <a:t>affaiblit</a:t>
            </a:r>
            <a:r>
              <a:rPr lang="en-GB" sz="1000" dirty="0"/>
              <a:t> le </a:t>
            </a:r>
            <a:r>
              <a:rPr lang="en-GB" sz="1000" dirty="0" err="1"/>
              <a:t>système</a:t>
            </a:r>
            <a:r>
              <a:rPr lang="en-GB" sz="1000" dirty="0"/>
              <a:t> </a:t>
            </a:r>
            <a:r>
              <a:rPr lang="en-GB" sz="1000" dirty="0" err="1"/>
              <a:t>immunitaire</a:t>
            </a:r>
            <a:r>
              <a:rPr lang="en-GB" sz="1000" dirty="0"/>
              <a:t>.  </a:t>
            </a:r>
          </a:p>
          <a:p>
            <a:pPr marL="231485" indent="-231485">
              <a:spcBef>
                <a:spcPts val="1215"/>
              </a:spcBef>
              <a:buFontTx/>
              <a:buAutoNum type="arabicPeriod"/>
            </a:pPr>
            <a:r>
              <a:rPr lang="en-GB" sz="1000" dirty="0"/>
              <a:t>Le VIH </a:t>
            </a:r>
            <a:r>
              <a:rPr lang="en-GB" sz="1000" dirty="0" err="1"/>
              <a:t>affaiblit</a:t>
            </a:r>
            <a:r>
              <a:rPr lang="en-GB" sz="1000" dirty="0"/>
              <a:t> les </a:t>
            </a:r>
            <a:r>
              <a:rPr lang="en-GB" sz="1000" dirty="0" err="1"/>
              <a:t>défenses</a:t>
            </a:r>
            <a:r>
              <a:rPr lang="en-GB" sz="1000" dirty="0"/>
              <a:t> </a:t>
            </a:r>
            <a:r>
              <a:rPr lang="en-GB" sz="1000" dirty="0" err="1"/>
              <a:t>naturelles</a:t>
            </a:r>
            <a:r>
              <a:rPr lang="en-GB" sz="1000" dirty="0"/>
              <a:t> du corps </a:t>
            </a:r>
            <a:r>
              <a:rPr lang="en-GB" sz="1000" dirty="0" err="1"/>
              <a:t>contre</a:t>
            </a:r>
            <a:r>
              <a:rPr lang="en-GB" sz="1000" dirty="0"/>
              <a:t> les infections.  </a:t>
            </a:r>
          </a:p>
          <a:p>
            <a:pPr marL="231485" indent="-231485">
              <a:spcBef>
                <a:spcPts val="1215"/>
              </a:spcBef>
              <a:buFontTx/>
              <a:buAutoNum type="arabicPeriod"/>
            </a:pPr>
            <a:r>
              <a:rPr lang="en-GB" sz="1000" dirty="0"/>
              <a:t>Les infections </a:t>
            </a:r>
            <a:r>
              <a:rPr lang="en-GB" sz="1000" dirty="0" err="1"/>
              <a:t>fréquentes</a:t>
            </a:r>
            <a:r>
              <a:rPr lang="en-GB" sz="1000" dirty="0"/>
              <a:t> </a:t>
            </a:r>
            <a:r>
              <a:rPr lang="en-GB" sz="1000" dirty="0" err="1"/>
              <a:t>affaiblissent</a:t>
            </a:r>
            <a:r>
              <a:rPr lang="en-GB" sz="1000" dirty="0"/>
              <a:t> le corps et </a:t>
            </a:r>
            <a:r>
              <a:rPr lang="en-GB" sz="1000" dirty="0" err="1"/>
              <a:t>accélèrent</a:t>
            </a:r>
            <a:r>
              <a:rPr lang="en-GB" sz="1000" dirty="0"/>
              <a:t> la progression du VIH au SIDA. </a:t>
            </a:r>
          </a:p>
          <a:p>
            <a:pPr marL="231485" indent="-231485">
              <a:spcBef>
                <a:spcPts val="1215"/>
              </a:spcBef>
              <a:buFontTx/>
              <a:buAutoNum type="arabicPeriod"/>
            </a:pPr>
            <a:r>
              <a:rPr lang="en-GB" sz="1000" dirty="0"/>
              <a:t>Le VIH et les infections </a:t>
            </a:r>
            <a:r>
              <a:rPr lang="en-GB" sz="1000" dirty="0" err="1"/>
              <a:t>fréquentes</a:t>
            </a:r>
            <a:r>
              <a:rPr lang="en-GB" sz="1000" dirty="0"/>
              <a:t> </a:t>
            </a:r>
            <a:r>
              <a:rPr lang="en-GB" sz="1000" dirty="0" err="1"/>
              <a:t>augmentent</a:t>
            </a:r>
            <a:r>
              <a:rPr lang="en-GB" sz="1000" dirty="0"/>
              <a:t> les </a:t>
            </a:r>
            <a:r>
              <a:rPr lang="en-GB" sz="1000" dirty="0" err="1"/>
              <a:t>besoins</a:t>
            </a:r>
            <a:r>
              <a:rPr lang="en-GB" sz="1000" dirty="0"/>
              <a:t> </a:t>
            </a:r>
            <a:r>
              <a:rPr lang="en-GB" sz="1000" dirty="0" err="1"/>
              <a:t>nutritionnels</a:t>
            </a:r>
            <a:r>
              <a:rPr lang="en-GB" sz="1000" dirty="0"/>
              <a:t>, </a:t>
            </a:r>
            <a:r>
              <a:rPr lang="en-GB" sz="1000" dirty="0" err="1"/>
              <a:t>mais</a:t>
            </a:r>
            <a:r>
              <a:rPr lang="en-GB" sz="1000" dirty="0"/>
              <a:t> le VIH et les infections </a:t>
            </a:r>
            <a:r>
              <a:rPr lang="en-GB" sz="1000" dirty="0" err="1"/>
              <a:t>causent</a:t>
            </a:r>
            <a:r>
              <a:rPr lang="en-GB" sz="1000" dirty="0"/>
              <a:t> </a:t>
            </a:r>
            <a:r>
              <a:rPr lang="en-GB" sz="1000" dirty="0" err="1"/>
              <a:t>une</a:t>
            </a:r>
            <a:r>
              <a:rPr lang="en-GB" sz="1000" dirty="0"/>
              <a:t> </a:t>
            </a:r>
            <a:r>
              <a:rPr lang="en-GB" sz="1000" dirty="0" err="1"/>
              <a:t>perte</a:t>
            </a:r>
            <a:r>
              <a:rPr lang="en-GB" sz="1000" dirty="0"/>
              <a:t> </a:t>
            </a:r>
            <a:r>
              <a:rPr lang="en-GB" sz="1000" dirty="0" err="1"/>
              <a:t>d’appétit</a:t>
            </a:r>
            <a:r>
              <a:rPr lang="en-GB" sz="1000" dirty="0"/>
              <a:t> et </a:t>
            </a:r>
            <a:r>
              <a:rPr lang="en-GB" sz="1000" dirty="0" err="1"/>
              <a:t>une</a:t>
            </a:r>
            <a:r>
              <a:rPr lang="en-GB" sz="1000" dirty="0"/>
              <a:t> </a:t>
            </a:r>
            <a:r>
              <a:rPr lang="en-GB" sz="1000" dirty="0" err="1"/>
              <a:t>malabsorption</a:t>
            </a:r>
            <a:r>
              <a:rPr lang="en-GB" sz="1000" dirty="0"/>
              <a:t> et </a:t>
            </a:r>
            <a:r>
              <a:rPr lang="en-GB" sz="1000" dirty="0" err="1"/>
              <a:t>mauvaise</a:t>
            </a:r>
            <a:r>
              <a:rPr lang="en-GB" sz="1000" dirty="0"/>
              <a:t> utilisation des aliments.</a:t>
            </a:r>
            <a:endParaRPr lang="en-US" sz="1000" dirty="0"/>
          </a:p>
          <a:p>
            <a:pPr marL="231485" indent="-231485"/>
            <a:endParaRPr lang="fr-FR" dirty="0"/>
          </a:p>
        </p:txBody>
      </p:sp>
    </p:spTree>
    <p:extLst>
      <p:ext uri="{BB962C8B-B14F-4D97-AF65-F5344CB8AC3E}">
        <p14:creationId xmlns:p14="http://schemas.microsoft.com/office/powerpoint/2010/main" val="216777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a:t>Malnutrition</a:t>
            </a:r>
          </a:p>
          <a:p>
            <a:r>
              <a:rPr lang="en-US" dirty="0" err="1"/>
              <a:t>Apports</a:t>
            </a:r>
            <a:r>
              <a:rPr lang="en-US" dirty="0"/>
              <a:t> </a:t>
            </a:r>
            <a:r>
              <a:rPr lang="en-US" dirty="0" err="1"/>
              <a:t>alimentaires</a:t>
            </a:r>
            <a:r>
              <a:rPr lang="en-US" dirty="0"/>
              <a:t> </a:t>
            </a:r>
            <a:r>
              <a:rPr lang="en-US" dirty="0" err="1"/>
              <a:t>inadéquats</a:t>
            </a:r>
            <a:endParaRPr lang="en-US" dirty="0"/>
          </a:p>
          <a:p>
            <a:r>
              <a:rPr lang="en-US" dirty="0"/>
              <a:t>Maladies</a:t>
            </a:r>
          </a:p>
          <a:p>
            <a:r>
              <a:rPr lang="en-US" dirty="0" err="1"/>
              <a:t>Accès</a:t>
            </a:r>
            <a:r>
              <a:rPr lang="en-US" dirty="0"/>
              <a:t> </a:t>
            </a:r>
            <a:r>
              <a:rPr lang="en-US" dirty="0" err="1"/>
              <a:t>inadéquat</a:t>
            </a:r>
            <a:r>
              <a:rPr lang="en-US" dirty="0"/>
              <a:t> aux aliments</a:t>
            </a:r>
          </a:p>
          <a:p>
            <a:r>
              <a:rPr lang="en-US" dirty="0" err="1"/>
              <a:t>Soins</a:t>
            </a:r>
            <a:r>
              <a:rPr lang="en-US" dirty="0"/>
              <a:t> </a:t>
            </a:r>
            <a:r>
              <a:rPr lang="en-US" dirty="0" err="1"/>
              <a:t>inadéquats</a:t>
            </a:r>
            <a:r>
              <a:rPr lang="en-US" dirty="0"/>
              <a:t> pour les </a:t>
            </a:r>
            <a:r>
              <a:rPr lang="en-US" dirty="0" err="1"/>
              <a:t>enfants</a:t>
            </a:r>
            <a:r>
              <a:rPr lang="en-US" dirty="0"/>
              <a:t> et les femmes</a:t>
            </a:r>
          </a:p>
          <a:p>
            <a:r>
              <a:rPr lang="en-US" dirty="0"/>
              <a:t>Services de santé </a:t>
            </a:r>
            <a:r>
              <a:rPr lang="en-US" dirty="0" err="1"/>
              <a:t>insuffisant</a:t>
            </a:r>
            <a:r>
              <a:rPr lang="en-US" dirty="0"/>
              <a:t> et </a:t>
            </a:r>
            <a:r>
              <a:rPr lang="en-US" dirty="0" err="1"/>
              <a:t>environnement</a:t>
            </a:r>
            <a:r>
              <a:rPr lang="en-US" dirty="0"/>
              <a:t> </a:t>
            </a:r>
            <a:r>
              <a:rPr lang="en-US" dirty="0" err="1"/>
              <a:t>insalubre</a:t>
            </a:r>
            <a:endParaRPr lang="en-US" dirty="0"/>
          </a:p>
          <a:p>
            <a:r>
              <a:rPr lang="en-US" dirty="0" err="1"/>
              <a:t>Éducation</a:t>
            </a:r>
            <a:r>
              <a:rPr lang="en-US" dirty="0"/>
              <a:t> </a:t>
            </a:r>
            <a:r>
              <a:rPr lang="en-US" dirty="0" err="1"/>
              <a:t>inadéquate</a:t>
            </a:r>
            <a:endParaRPr lang="en-US" dirty="0"/>
          </a:p>
          <a:p>
            <a:r>
              <a:rPr lang="en-US" dirty="0" err="1"/>
              <a:t>Ressources</a:t>
            </a:r>
            <a:r>
              <a:rPr lang="en-US" dirty="0"/>
              <a:t> et </a:t>
            </a:r>
            <a:r>
              <a:rPr lang="en-US" dirty="0" err="1"/>
              <a:t>contrôle</a:t>
            </a:r>
            <a:endParaRPr lang="en-US" dirty="0"/>
          </a:p>
          <a:p>
            <a:r>
              <a:rPr lang="en-US" dirty="0" err="1"/>
              <a:t>Ressources</a:t>
            </a:r>
            <a:r>
              <a:rPr lang="en-US" dirty="0"/>
              <a:t> </a:t>
            </a:r>
            <a:r>
              <a:rPr lang="en-US" dirty="0" err="1"/>
              <a:t>humaines</a:t>
            </a:r>
            <a:r>
              <a:rPr lang="en-US" dirty="0"/>
              <a:t>, </a:t>
            </a:r>
            <a:r>
              <a:rPr lang="en-US" dirty="0" err="1"/>
              <a:t>économiques</a:t>
            </a:r>
            <a:r>
              <a:rPr lang="en-US" dirty="0"/>
              <a:t> et </a:t>
            </a:r>
            <a:r>
              <a:rPr lang="en-US" dirty="0" err="1"/>
              <a:t>organisationnelles</a:t>
            </a:r>
            <a:endParaRPr lang="en-US" dirty="0"/>
          </a:p>
          <a:p>
            <a:r>
              <a:rPr lang="en-US" dirty="0" err="1"/>
              <a:t>Facteurs</a:t>
            </a:r>
            <a:r>
              <a:rPr lang="en-US" dirty="0"/>
              <a:t> </a:t>
            </a:r>
            <a:r>
              <a:rPr lang="en-US" dirty="0" err="1"/>
              <a:t>politiques</a:t>
            </a:r>
            <a:r>
              <a:rPr lang="en-US" dirty="0"/>
              <a:t> et </a:t>
            </a:r>
            <a:r>
              <a:rPr lang="en-US" dirty="0" err="1"/>
              <a:t>idéologiques</a:t>
            </a:r>
            <a:endParaRPr lang="en-US" dirty="0"/>
          </a:p>
          <a:p>
            <a:r>
              <a:rPr lang="en-US" dirty="0"/>
              <a:t>Structure </a:t>
            </a:r>
            <a:r>
              <a:rPr lang="en-US" dirty="0" err="1"/>
              <a:t>économique</a:t>
            </a:r>
            <a:endParaRPr lang="en-US" dirty="0"/>
          </a:p>
          <a:p>
            <a:r>
              <a:rPr lang="en-US" dirty="0" err="1"/>
              <a:t>Ressources</a:t>
            </a:r>
            <a:r>
              <a:rPr lang="en-US" dirty="0"/>
              <a:t> </a:t>
            </a:r>
            <a:r>
              <a:rPr lang="en-US" dirty="0" err="1"/>
              <a:t>potentielles</a:t>
            </a:r>
            <a:endParaRPr lang="en-US" dirty="0"/>
          </a:p>
          <a:p>
            <a:endParaRPr lang="en-US" dirty="0"/>
          </a:p>
          <a:p>
            <a:r>
              <a:rPr lang="en-US" dirty="0"/>
              <a:t>Manifestations</a:t>
            </a:r>
          </a:p>
          <a:p>
            <a:r>
              <a:rPr lang="en-US" dirty="0"/>
              <a:t>Causes </a:t>
            </a:r>
            <a:r>
              <a:rPr lang="en-US" dirty="0" err="1"/>
              <a:t>immédiates</a:t>
            </a:r>
            <a:endParaRPr lang="en-US" dirty="0"/>
          </a:p>
          <a:p>
            <a:r>
              <a:rPr lang="en-US" dirty="0"/>
              <a:t>Causes </a:t>
            </a:r>
            <a:r>
              <a:rPr lang="en-US" dirty="0" err="1"/>
              <a:t>sous-jacentes</a:t>
            </a:r>
            <a:endParaRPr lang="en-US" dirty="0"/>
          </a:p>
          <a:p>
            <a:r>
              <a:rPr lang="en-US" dirty="0"/>
              <a:t>Causes </a:t>
            </a:r>
            <a:r>
              <a:rPr lang="en-US" dirty="0" err="1"/>
              <a:t>fondamentales</a:t>
            </a:r>
            <a:endParaRPr lang="en-US" dirty="0"/>
          </a:p>
        </p:txBody>
      </p:sp>
      <p:sp>
        <p:nvSpPr>
          <p:cNvPr id="4" name="Slide Number Placeholder 3"/>
          <p:cNvSpPr>
            <a:spLocks noGrp="1"/>
          </p:cNvSpPr>
          <p:nvPr>
            <p:ph type="sldNum" sz="quarter" idx="5"/>
          </p:nvPr>
        </p:nvSpPr>
        <p:spPr/>
        <p:txBody>
          <a:bodyPr/>
          <a:lstStyle/>
          <a:p>
            <a:pPr>
              <a:defRPr/>
            </a:pPr>
            <a:fld id="{463F2F86-2817-4ECF-965C-120ACC8BDA78}" type="slidenum">
              <a:rPr lang="en-US" smtClean="0"/>
              <a:pPr>
                <a:defRPr/>
              </a:pPr>
              <a:t>22</a:t>
            </a:fld>
            <a:endParaRPr lang="en-US"/>
          </a:p>
        </p:txBody>
      </p:sp>
    </p:spTree>
    <p:extLst>
      <p:ext uri="{BB962C8B-B14F-4D97-AF65-F5344CB8AC3E}">
        <p14:creationId xmlns:p14="http://schemas.microsoft.com/office/powerpoint/2010/main" val="1389662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9FDB4BF-CAF0-47BC-A03F-13632F00A861}" type="slidenum">
              <a:rPr lang="en-US" smtClean="0">
                <a:ea typeface="굴림" pitchFamily="34" charset="-127"/>
              </a:rPr>
              <a:pPr/>
              <a:t>23</a:t>
            </a:fld>
            <a:endParaRPr lang="en-US">
              <a:ea typeface="굴림" pitchFamily="34" charset="-127"/>
            </a:endParaRPr>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p:spPr>
        <p:txBody>
          <a:bodyPr/>
          <a:lstStyle/>
          <a:p>
            <a:pPr eaLnBrk="1" hangingPunct="1"/>
            <a:endParaRPr lang="fr-FR"/>
          </a:p>
        </p:txBody>
      </p:sp>
      <p:sp>
        <p:nvSpPr>
          <p:cNvPr id="10957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6141DE7E-889F-4AC3-B8AE-14740599A6EB}" type="slidenum">
              <a:rPr lang="en-US" sz="1200"/>
              <a:pPr algn="r"/>
              <a:t>23</a:t>
            </a:fld>
            <a:endParaRPr lang="en-US" sz="1200" dirty="0"/>
          </a:p>
        </p:txBody>
      </p:sp>
    </p:spTree>
    <p:extLst>
      <p:ext uri="{BB962C8B-B14F-4D97-AF65-F5344CB8AC3E}">
        <p14:creationId xmlns:p14="http://schemas.microsoft.com/office/powerpoint/2010/main" val="4273242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45CBB83C-5C92-4BEC-9491-668F9204FAAC}"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941957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D7553EE9-D669-4888-85E6-81D13E44FE93}" type="slidenum">
              <a:rPr lang="en-US" smtClean="0"/>
              <a:pPr>
                <a:defRPr/>
              </a:pPr>
              <a:t>25</a:t>
            </a:fld>
            <a:endParaRPr lang="en-US"/>
          </a:p>
        </p:txBody>
      </p:sp>
    </p:spTree>
    <p:extLst>
      <p:ext uri="{BB962C8B-B14F-4D97-AF65-F5344CB8AC3E}">
        <p14:creationId xmlns:p14="http://schemas.microsoft.com/office/powerpoint/2010/main" val="462087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D7553EE9-D669-4888-85E6-81D13E44FE93}" type="slidenum">
              <a:rPr lang="en-US" smtClean="0"/>
              <a:pPr>
                <a:defRPr/>
              </a:pPr>
              <a:t>26</a:t>
            </a:fld>
            <a:endParaRPr lang="en-US"/>
          </a:p>
        </p:txBody>
      </p:sp>
    </p:spTree>
    <p:extLst>
      <p:ext uri="{BB962C8B-B14F-4D97-AF65-F5344CB8AC3E}">
        <p14:creationId xmlns:p14="http://schemas.microsoft.com/office/powerpoint/2010/main" val="3160535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D9AF9B0-2414-4B33-AA62-7BCF495419C9}" type="slidenum">
              <a:rPr lang="en-US" smtClean="0">
                <a:ea typeface="굴림" pitchFamily="34" charset="-127"/>
              </a:rPr>
              <a:pPr/>
              <a:t>27</a:t>
            </a:fld>
            <a:endParaRPr lang="en-US">
              <a:ea typeface="굴림" pitchFamily="34" charset="-127"/>
            </a:endParaRPr>
          </a:p>
        </p:txBody>
      </p:sp>
      <p:sp>
        <p:nvSpPr>
          <p:cNvPr id="113667" name="Slide Image Placeholder 1"/>
          <p:cNvSpPr>
            <a:spLocks noGrp="1" noRot="1" noChangeAspect="1" noTextEdit="1"/>
          </p:cNvSpPr>
          <p:nvPr>
            <p:ph type="sldImg"/>
          </p:nvPr>
        </p:nvSpPr>
        <p:spPr>
          <a:ln/>
        </p:spPr>
      </p:sp>
      <p:sp>
        <p:nvSpPr>
          <p:cNvPr id="113668" name="Notes Placeholder 2"/>
          <p:cNvSpPr>
            <a:spLocks noGrp="1"/>
          </p:cNvSpPr>
          <p:nvPr>
            <p:ph type="body" idx="1"/>
          </p:nvPr>
        </p:nvSpPr>
        <p:spPr>
          <a:noFill/>
          <a:ln/>
        </p:spPr>
        <p:txBody>
          <a:bodyPr/>
          <a:lstStyle/>
          <a:p>
            <a:pPr eaLnBrk="1" hangingPunct="1">
              <a:spcBef>
                <a:spcPct val="0"/>
              </a:spcBef>
            </a:pPr>
            <a:endParaRPr lang="fr-FR"/>
          </a:p>
        </p:txBody>
      </p:sp>
      <p:sp>
        <p:nvSpPr>
          <p:cNvPr id="113669"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B2A9D5FF-6282-4B06-8E84-0780FCE7DEEE}" type="slidenum">
              <a:rPr lang="en-US" sz="1200"/>
              <a:pPr algn="r"/>
              <a:t>27</a:t>
            </a:fld>
            <a:endParaRPr lang="en-US" sz="1200" dirty="0"/>
          </a:p>
        </p:txBody>
      </p:sp>
    </p:spTree>
    <p:extLst>
      <p:ext uri="{BB962C8B-B14F-4D97-AF65-F5344CB8AC3E}">
        <p14:creationId xmlns:p14="http://schemas.microsoft.com/office/powerpoint/2010/main" val="4017831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E041080-AB6C-49E0-AC2B-E5AF1F5EBDD5}" type="slidenum">
              <a:rPr lang="en-US" smtClean="0">
                <a:ea typeface="굴림" pitchFamily="34" charset="-127"/>
              </a:rPr>
              <a:pPr/>
              <a:t>28</a:t>
            </a:fld>
            <a:endParaRPr lang="en-US">
              <a:ea typeface="굴림" pitchFamily="34" charset="-127"/>
            </a:endParaRPr>
          </a:p>
        </p:txBody>
      </p:sp>
      <p:sp>
        <p:nvSpPr>
          <p:cNvPr id="114691" name="Slide Image Placeholder 1"/>
          <p:cNvSpPr>
            <a:spLocks noGrp="1" noRot="1" noChangeAspect="1" noTextEdit="1"/>
          </p:cNvSpPr>
          <p:nvPr>
            <p:ph type="sldImg"/>
          </p:nvPr>
        </p:nvSpPr>
        <p:spPr>
          <a:ln/>
        </p:spPr>
      </p:sp>
      <p:sp>
        <p:nvSpPr>
          <p:cNvPr id="114692" name="Notes Placeholder 2"/>
          <p:cNvSpPr>
            <a:spLocks noGrp="1"/>
          </p:cNvSpPr>
          <p:nvPr>
            <p:ph type="body" idx="1"/>
          </p:nvPr>
        </p:nvSpPr>
        <p:spPr>
          <a:noFill/>
          <a:ln/>
        </p:spPr>
        <p:txBody>
          <a:bodyPr/>
          <a:lstStyle/>
          <a:p>
            <a:pPr eaLnBrk="1" hangingPunct="1"/>
            <a:endParaRPr lang="fr-FR"/>
          </a:p>
        </p:txBody>
      </p:sp>
      <p:sp>
        <p:nvSpPr>
          <p:cNvPr id="11469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B914EDBC-9ECD-4D40-981D-9FD4F9DDC71A}" type="slidenum">
              <a:rPr lang="en-US" sz="1200"/>
              <a:pPr algn="r"/>
              <a:t>28</a:t>
            </a:fld>
            <a:endParaRPr lang="en-US" sz="1200" dirty="0"/>
          </a:p>
        </p:txBody>
      </p:sp>
    </p:spTree>
    <p:extLst>
      <p:ext uri="{BB962C8B-B14F-4D97-AF65-F5344CB8AC3E}">
        <p14:creationId xmlns:p14="http://schemas.microsoft.com/office/powerpoint/2010/main" val="2754333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190E066-7AA2-4631-AA4A-93458DDA19A7}" type="slidenum">
              <a:rPr lang="en-US" smtClean="0">
                <a:ea typeface="굴림" pitchFamily="34" charset="-127"/>
              </a:rPr>
              <a:pPr/>
              <a:t>29</a:t>
            </a:fld>
            <a:endParaRPr lang="en-US">
              <a:ea typeface="굴림" pitchFamily="34" charset="-127"/>
            </a:endParaRPr>
          </a:p>
        </p:txBody>
      </p:sp>
      <p:sp>
        <p:nvSpPr>
          <p:cNvPr id="115715" name="Slide Image Placeholder 1"/>
          <p:cNvSpPr>
            <a:spLocks noGrp="1" noRot="1" noChangeAspect="1" noTextEdit="1"/>
          </p:cNvSpPr>
          <p:nvPr>
            <p:ph type="sldImg"/>
          </p:nvPr>
        </p:nvSpPr>
        <p:spPr>
          <a:ln/>
        </p:spPr>
      </p:sp>
      <p:sp>
        <p:nvSpPr>
          <p:cNvPr id="115716" name="Notes Placeholder 2"/>
          <p:cNvSpPr>
            <a:spLocks noGrp="1"/>
          </p:cNvSpPr>
          <p:nvPr>
            <p:ph type="body" idx="1"/>
          </p:nvPr>
        </p:nvSpPr>
        <p:spPr>
          <a:noFill/>
          <a:ln/>
        </p:spPr>
        <p:txBody>
          <a:bodyPr/>
          <a:lstStyle/>
          <a:p>
            <a:pPr eaLnBrk="1" hangingPunct="1"/>
            <a:endParaRPr lang="fr-FR"/>
          </a:p>
        </p:txBody>
      </p:sp>
      <p:sp>
        <p:nvSpPr>
          <p:cNvPr id="115717"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2478B63D-8BC4-4AB2-8AD6-DEFA2106C263}" type="slidenum">
              <a:rPr lang="en-US" sz="1200"/>
              <a:pPr algn="r"/>
              <a:t>29</a:t>
            </a:fld>
            <a:endParaRPr lang="en-US" sz="1200" dirty="0"/>
          </a:p>
        </p:txBody>
      </p:sp>
    </p:spTree>
    <p:extLst>
      <p:ext uri="{BB962C8B-B14F-4D97-AF65-F5344CB8AC3E}">
        <p14:creationId xmlns:p14="http://schemas.microsoft.com/office/powerpoint/2010/main" val="231676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17BAE79-6402-4325-9E36-4C3BD9B84D52}" type="slidenum">
              <a:rPr lang="en-US" smtClean="0">
                <a:ea typeface="굴림" pitchFamily="34" charset="-127"/>
              </a:rPr>
              <a:pPr/>
              <a:t>3</a:t>
            </a:fld>
            <a:endParaRPr lang="en-US" dirty="0">
              <a:ea typeface="굴림" pitchFamily="34" charset="-127"/>
            </a:endParaRPr>
          </a:p>
        </p:txBody>
      </p:sp>
      <p:sp>
        <p:nvSpPr>
          <p:cNvPr id="92163" name="Rectangle 2"/>
          <p:cNvSpPr>
            <a:spLocks noGrp="1" noRot="1" noChangeAspect="1" noChangeArrowheads="1" noTextEdit="1"/>
          </p:cNvSpPr>
          <p:nvPr>
            <p:ph type="sldImg"/>
          </p:nvPr>
        </p:nvSpPr>
        <p:spPr>
          <a:xfrm>
            <a:off x="1198563" y="698500"/>
            <a:ext cx="4656137" cy="3490913"/>
          </a:xfrm>
          <a:ln/>
        </p:spPr>
      </p:sp>
      <p:sp>
        <p:nvSpPr>
          <p:cNvPr id="92164"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3216468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7CE384A-AAFF-4E2E-BB6C-D36BAFE772A4}" type="slidenum">
              <a:rPr lang="en-US" smtClean="0">
                <a:ea typeface="굴림" pitchFamily="34" charset="-127"/>
              </a:rPr>
              <a:pPr/>
              <a:t>30</a:t>
            </a:fld>
            <a:endParaRPr lang="en-US">
              <a:ea typeface="굴림" pitchFamily="34" charset="-127"/>
            </a:endParaRPr>
          </a:p>
        </p:txBody>
      </p:sp>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noFill/>
          <a:ln/>
        </p:spPr>
        <p:txBody>
          <a:bodyPr/>
          <a:lstStyle/>
          <a:p>
            <a:pPr eaLnBrk="1" hangingPunct="1"/>
            <a:endParaRPr lang="fr-FR"/>
          </a:p>
        </p:txBody>
      </p:sp>
      <p:sp>
        <p:nvSpPr>
          <p:cNvPr id="116741"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792B6C55-6F3D-4ABB-8EEB-06A56FC13949}" type="slidenum">
              <a:rPr lang="en-US" sz="1200"/>
              <a:pPr algn="r"/>
              <a:t>30</a:t>
            </a:fld>
            <a:endParaRPr lang="en-US" sz="1200" dirty="0"/>
          </a:p>
        </p:txBody>
      </p:sp>
    </p:spTree>
    <p:extLst>
      <p:ext uri="{BB962C8B-B14F-4D97-AF65-F5344CB8AC3E}">
        <p14:creationId xmlns:p14="http://schemas.microsoft.com/office/powerpoint/2010/main" val="2193171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BFC189C-9DF5-484E-96CE-360A351392E8}" type="slidenum">
              <a:rPr lang="en-US" smtClean="0">
                <a:ea typeface="굴림" pitchFamily="34" charset="-127"/>
              </a:rPr>
              <a:pPr/>
              <a:t>31</a:t>
            </a:fld>
            <a:endParaRPr lang="en-US">
              <a:ea typeface="굴림" pitchFamily="34" charset="-127"/>
            </a:endParaRPr>
          </a:p>
        </p:txBody>
      </p:sp>
      <p:sp>
        <p:nvSpPr>
          <p:cNvPr id="117763" name="Slide Image Placeholder 1"/>
          <p:cNvSpPr>
            <a:spLocks noGrp="1" noRot="1" noChangeAspect="1" noTextEdit="1"/>
          </p:cNvSpPr>
          <p:nvPr>
            <p:ph type="sldImg"/>
          </p:nvPr>
        </p:nvSpPr>
        <p:spPr>
          <a:ln/>
        </p:spPr>
      </p:sp>
      <p:sp>
        <p:nvSpPr>
          <p:cNvPr id="117764" name="Notes Placeholder 2"/>
          <p:cNvSpPr>
            <a:spLocks noGrp="1"/>
          </p:cNvSpPr>
          <p:nvPr>
            <p:ph type="body" idx="1"/>
          </p:nvPr>
        </p:nvSpPr>
        <p:spPr>
          <a:noFill/>
          <a:ln/>
        </p:spPr>
        <p:txBody>
          <a:bodyPr/>
          <a:lstStyle/>
          <a:p>
            <a:pPr eaLnBrk="1" hangingPunct="1"/>
            <a:endParaRPr lang="fr-FR"/>
          </a:p>
        </p:txBody>
      </p:sp>
      <p:sp>
        <p:nvSpPr>
          <p:cNvPr id="117765"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25EF61EC-B33E-47B8-BA64-4E0D4CE604AB}" type="slidenum">
              <a:rPr lang="en-US" sz="1200"/>
              <a:pPr algn="r"/>
              <a:t>31</a:t>
            </a:fld>
            <a:endParaRPr lang="en-US" sz="1200" dirty="0"/>
          </a:p>
        </p:txBody>
      </p:sp>
    </p:spTree>
    <p:extLst>
      <p:ext uri="{BB962C8B-B14F-4D97-AF65-F5344CB8AC3E}">
        <p14:creationId xmlns:p14="http://schemas.microsoft.com/office/powerpoint/2010/main" val="3811373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98563" y="698500"/>
            <a:ext cx="4656137" cy="3490913"/>
          </a:xfrm>
          <a:ln/>
        </p:spPr>
      </p:sp>
      <p:sp>
        <p:nvSpPr>
          <p:cNvPr id="94211"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FD9CAEAB-D0B8-4071-8EA0-D92C4189F299}" type="slidenum">
              <a:rPr lang="en-US" smtClean="0"/>
              <a:pPr>
                <a:defRPr/>
              </a:pPr>
              <a:t>32</a:t>
            </a:fld>
            <a:endParaRPr lang="en-US" dirty="0"/>
          </a:p>
        </p:txBody>
      </p:sp>
    </p:spTree>
    <p:extLst>
      <p:ext uri="{BB962C8B-B14F-4D97-AF65-F5344CB8AC3E}">
        <p14:creationId xmlns:p14="http://schemas.microsoft.com/office/powerpoint/2010/main" val="3855325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17C404A-CD8A-4D25-86B4-172DE9BC4BBA}" type="slidenum">
              <a:rPr lang="en-US" smtClean="0"/>
              <a:pPr>
                <a:defRPr/>
              </a:pPr>
              <a:t>33</a:t>
            </a:fld>
            <a:endParaRPr lang="en-US"/>
          </a:p>
        </p:txBody>
      </p:sp>
    </p:spTree>
    <p:extLst>
      <p:ext uri="{BB962C8B-B14F-4D97-AF65-F5344CB8AC3E}">
        <p14:creationId xmlns:p14="http://schemas.microsoft.com/office/powerpoint/2010/main" val="1406577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F2F7DB4-2157-418F-9DEE-7E2FB72EB0D4}" type="slidenum">
              <a:rPr lang="en-US" smtClean="0">
                <a:ea typeface="굴림" pitchFamily="34" charset="-127"/>
              </a:rPr>
              <a:pPr/>
              <a:t>34</a:t>
            </a:fld>
            <a:endParaRPr lang="en-US">
              <a:ea typeface="굴림" pitchFamily="34" charset="-127"/>
            </a:endParaRPr>
          </a:p>
        </p:txBody>
      </p:sp>
      <p:sp>
        <p:nvSpPr>
          <p:cNvPr id="120835" name="Slide Image Placeholder 1"/>
          <p:cNvSpPr>
            <a:spLocks noGrp="1" noRot="1" noChangeAspect="1" noTextEdit="1"/>
          </p:cNvSpPr>
          <p:nvPr>
            <p:ph type="sldImg"/>
          </p:nvPr>
        </p:nvSpPr>
        <p:spPr>
          <a:ln/>
        </p:spPr>
      </p:sp>
      <p:sp>
        <p:nvSpPr>
          <p:cNvPr id="120836" name="Notes Placeholder 2"/>
          <p:cNvSpPr>
            <a:spLocks noGrp="1"/>
          </p:cNvSpPr>
          <p:nvPr>
            <p:ph type="body" idx="1"/>
          </p:nvPr>
        </p:nvSpPr>
        <p:spPr>
          <a:noFill/>
          <a:ln/>
        </p:spPr>
        <p:txBody>
          <a:bodyPr/>
          <a:lstStyle/>
          <a:p>
            <a:pPr eaLnBrk="1" hangingPunct="1">
              <a:spcBef>
                <a:spcPct val="0"/>
              </a:spcBef>
            </a:pPr>
            <a:endParaRPr lang="fr-FR"/>
          </a:p>
        </p:txBody>
      </p:sp>
      <p:sp>
        <p:nvSpPr>
          <p:cNvPr id="120837"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9A25C44F-B809-42E2-B6F9-0530C9678068}" type="slidenum">
              <a:rPr lang="en-US" sz="1200">
                <a:solidFill>
                  <a:srgbClr val="000000"/>
                </a:solidFill>
                <a:cs typeface="Arial" charset="0"/>
              </a:rPr>
              <a:pPr algn="r"/>
              <a:t>34</a:t>
            </a:fld>
            <a:endParaRPr lang="en-US" sz="1200" dirty="0">
              <a:solidFill>
                <a:srgbClr val="000000"/>
              </a:solidFill>
              <a:cs typeface="Arial" charset="0"/>
            </a:endParaRPr>
          </a:p>
        </p:txBody>
      </p:sp>
    </p:spTree>
    <p:extLst>
      <p:ext uri="{BB962C8B-B14F-4D97-AF65-F5344CB8AC3E}">
        <p14:creationId xmlns:p14="http://schemas.microsoft.com/office/powerpoint/2010/main" val="523370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E38AD62-C13B-4FB9-A17A-3AB0DFD996C7}" type="slidenum">
              <a:rPr lang="en-US" smtClean="0">
                <a:ea typeface="굴림" pitchFamily="34" charset="-127"/>
              </a:rPr>
              <a:pPr/>
              <a:t>36</a:t>
            </a:fld>
            <a:endParaRPr lang="en-US">
              <a:ea typeface="굴림" pitchFamily="34" charset="-127"/>
            </a:endParaRPr>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p:spPr>
        <p:txBody>
          <a:bodyPr/>
          <a:lstStyle/>
          <a:p>
            <a:pPr eaLnBrk="1" hangingPunct="1">
              <a:spcBef>
                <a:spcPct val="0"/>
              </a:spcBef>
            </a:pPr>
            <a:endParaRPr lang="fr-FR"/>
          </a:p>
        </p:txBody>
      </p:sp>
      <p:sp>
        <p:nvSpPr>
          <p:cNvPr id="121861"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1A0BA173-F6BF-4650-91F1-A7DD6506A59C}" type="slidenum">
              <a:rPr lang="en-US" sz="1200">
                <a:solidFill>
                  <a:srgbClr val="000000"/>
                </a:solidFill>
                <a:cs typeface="Arial" charset="0"/>
              </a:rPr>
              <a:pPr algn="r"/>
              <a:t>36</a:t>
            </a:fld>
            <a:endParaRPr lang="en-US" sz="1200" dirty="0">
              <a:solidFill>
                <a:srgbClr val="000000"/>
              </a:solidFill>
              <a:cs typeface="Arial" charset="0"/>
            </a:endParaRPr>
          </a:p>
        </p:txBody>
      </p:sp>
    </p:spTree>
    <p:extLst>
      <p:ext uri="{BB962C8B-B14F-4D97-AF65-F5344CB8AC3E}">
        <p14:creationId xmlns:p14="http://schemas.microsoft.com/office/powerpoint/2010/main" val="3767857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E7FB2AB4-F254-45B7-83D6-976E403766C0}" type="slidenum">
              <a:rPr lang="en-US" smtClean="0"/>
              <a:pPr/>
              <a:t>39</a:t>
            </a:fld>
            <a:endParaRPr lang="en-US"/>
          </a:p>
        </p:txBody>
      </p:sp>
    </p:spTree>
    <p:extLst>
      <p:ext uri="{BB962C8B-B14F-4D97-AF65-F5344CB8AC3E}">
        <p14:creationId xmlns:p14="http://schemas.microsoft.com/office/powerpoint/2010/main" val="525801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218B6F9B-AD8C-45FC-A021-BEDD7511F38E}" type="slidenum">
              <a:rPr lang="en-US" smtClean="0"/>
              <a:pPr>
                <a:defRPr/>
              </a:pPr>
              <a:t>40</a:t>
            </a:fld>
            <a:endParaRPr lang="en-US" dirty="0"/>
          </a:p>
        </p:txBody>
      </p:sp>
    </p:spTree>
    <p:extLst>
      <p:ext uri="{BB962C8B-B14F-4D97-AF65-F5344CB8AC3E}">
        <p14:creationId xmlns:p14="http://schemas.microsoft.com/office/powerpoint/2010/main" val="3533029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A8174C8E-1344-4D11-AD29-2778D951FF4C}" type="slidenum">
              <a:rPr lang="en-US" smtClean="0"/>
              <a:pPr>
                <a:defRPr/>
              </a:pPr>
              <a:t>41</a:t>
            </a:fld>
            <a:endParaRPr lang="en-US" dirty="0"/>
          </a:p>
        </p:txBody>
      </p:sp>
    </p:spTree>
    <p:extLst>
      <p:ext uri="{BB962C8B-B14F-4D97-AF65-F5344CB8AC3E}">
        <p14:creationId xmlns:p14="http://schemas.microsoft.com/office/powerpoint/2010/main" val="4033989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98B19BC-7C4D-48E0-A60F-0A06C3EC046D}" type="slidenum">
              <a:rPr lang="en-US" smtClean="0">
                <a:ea typeface="굴림" pitchFamily="34" charset="-127"/>
              </a:rPr>
              <a:pPr/>
              <a:t>42</a:t>
            </a:fld>
            <a:endParaRPr lang="en-US">
              <a:ea typeface="굴림" pitchFamily="34" charset="-127"/>
            </a:endParaRPr>
          </a:p>
        </p:txBody>
      </p:sp>
      <p:sp>
        <p:nvSpPr>
          <p:cNvPr id="130051" name="Slide Image Placeholder 1"/>
          <p:cNvSpPr>
            <a:spLocks noGrp="1" noRot="1" noChangeAspect="1" noTextEdit="1"/>
          </p:cNvSpPr>
          <p:nvPr>
            <p:ph type="sldImg"/>
          </p:nvPr>
        </p:nvSpPr>
        <p:spPr>
          <a:ln/>
        </p:spPr>
      </p:sp>
      <p:sp>
        <p:nvSpPr>
          <p:cNvPr id="130052" name="Notes Placeholder 2"/>
          <p:cNvSpPr>
            <a:spLocks noGrp="1"/>
          </p:cNvSpPr>
          <p:nvPr>
            <p:ph type="body" idx="1"/>
          </p:nvPr>
        </p:nvSpPr>
        <p:spPr>
          <a:noFill/>
          <a:ln/>
        </p:spPr>
        <p:txBody>
          <a:bodyPr/>
          <a:lstStyle/>
          <a:p>
            <a:pPr eaLnBrk="1" hangingPunct="1">
              <a:spcBef>
                <a:spcPct val="0"/>
              </a:spcBef>
            </a:pPr>
            <a:endParaRPr lang="fr-FR"/>
          </a:p>
        </p:txBody>
      </p:sp>
      <p:sp>
        <p:nvSpPr>
          <p:cNvPr id="13005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E734670C-FCD5-4B25-BE23-60A625CA6908}" type="slidenum">
              <a:rPr lang="en-US" sz="1200">
                <a:solidFill>
                  <a:srgbClr val="000000"/>
                </a:solidFill>
                <a:cs typeface="Arial" charset="0"/>
              </a:rPr>
              <a:pPr algn="r"/>
              <a:t>42</a:t>
            </a:fld>
            <a:endParaRPr lang="en-US" sz="1200" dirty="0">
              <a:solidFill>
                <a:srgbClr val="000000"/>
              </a:solidFill>
              <a:cs typeface="Arial" charset="0"/>
            </a:endParaRPr>
          </a:p>
        </p:txBody>
      </p:sp>
    </p:spTree>
    <p:extLst>
      <p:ext uri="{BB962C8B-B14F-4D97-AF65-F5344CB8AC3E}">
        <p14:creationId xmlns:p14="http://schemas.microsoft.com/office/powerpoint/2010/main" val="97715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5EE4FDE-FBE7-4EC7-8817-FA3FA7125D69}" type="slidenum">
              <a:rPr lang="en-US" smtClean="0">
                <a:ea typeface="굴림" pitchFamily="34" charset="-127"/>
              </a:rPr>
              <a:pPr/>
              <a:t>4</a:t>
            </a:fld>
            <a:endParaRPr lang="en-US" dirty="0">
              <a:ea typeface="굴림" pitchFamily="34" charset="-127"/>
            </a:endParaRPr>
          </a:p>
        </p:txBody>
      </p:sp>
      <p:sp>
        <p:nvSpPr>
          <p:cNvPr id="93187" name="Rectangle 2"/>
          <p:cNvSpPr>
            <a:spLocks noGrp="1" noRot="1" noChangeAspect="1" noChangeArrowheads="1" noTextEdit="1"/>
          </p:cNvSpPr>
          <p:nvPr>
            <p:ph type="sldImg"/>
          </p:nvPr>
        </p:nvSpPr>
        <p:spPr>
          <a:xfrm>
            <a:off x="1198563" y="698500"/>
            <a:ext cx="4656137" cy="3490913"/>
          </a:xfrm>
          <a:ln/>
        </p:spPr>
      </p:sp>
      <p:sp>
        <p:nvSpPr>
          <p:cNvPr id="93188"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2126371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98B19BC-7C4D-48E0-A60F-0A06C3EC046D}" type="slidenum">
              <a:rPr lang="en-US" smtClean="0">
                <a:ea typeface="굴림" pitchFamily="34" charset="-127"/>
              </a:rPr>
              <a:pPr/>
              <a:t>43</a:t>
            </a:fld>
            <a:endParaRPr lang="en-US">
              <a:ea typeface="굴림" pitchFamily="34" charset="-127"/>
            </a:endParaRPr>
          </a:p>
        </p:txBody>
      </p:sp>
      <p:sp>
        <p:nvSpPr>
          <p:cNvPr id="130051" name="Slide Image Placeholder 1"/>
          <p:cNvSpPr>
            <a:spLocks noGrp="1" noRot="1" noChangeAspect="1" noTextEdit="1"/>
          </p:cNvSpPr>
          <p:nvPr>
            <p:ph type="sldImg"/>
          </p:nvPr>
        </p:nvSpPr>
        <p:spPr>
          <a:ln/>
        </p:spPr>
      </p:sp>
      <p:sp>
        <p:nvSpPr>
          <p:cNvPr id="130052" name="Notes Placeholder 2"/>
          <p:cNvSpPr>
            <a:spLocks noGrp="1"/>
          </p:cNvSpPr>
          <p:nvPr>
            <p:ph type="body" idx="1"/>
          </p:nvPr>
        </p:nvSpPr>
        <p:spPr>
          <a:noFill/>
          <a:ln/>
        </p:spPr>
        <p:txBody>
          <a:bodyPr/>
          <a:lstStyle/>
          <a:p>
            <a:pPr eaLnBrk="1" hangingPunct="1">
              <a:spcBef>
                <a:spcPct val="0"/>
              </a:spcBef>
            </a:pPr>
            <a:endParaRPr lang="fr-FR"/>
          </a:p>
        </p:txBody>
      </p:sp>
      <p:sp>
        <p:nvSpPr>
          <p:cNvPr id="13005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E734670C-FCD5-4B25-BE23-60A625CA6908}" type="slidenum">
              <a:rPr lang="en-US" sz="1200">
                <a:solidFill>
                  <a:srgbClr val="000000"/>
                </a:solidFill>
                <a:cs typeface="Arial" charset="0"/>
              </a:rPr>
              <a:pPr algn="r"/>
              <a:t>43</a:t>
            </a:fld>
            <a:endParaRPr lang="en-US" sz="1200" dirty="0">
              <a:solidFill>
                <a:srgbClr val="000000"/>
              </a:solidFill>
              <a:cs typeface="Arial" charset="0"/>
            </a:endParaRPr>
          </a:p>
        </p:txBody>
      </p:sp>
    </p:spTree>
    <p:extLst>
      <p:ext uri="{BB962C8B-B14F-4D97-AF65-F5344CB8AC3E}">
        <p14:creationId xmlns:p14="http://schemas.microsoft.com/office/powerpoint/2010/main" val="1834026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60B53F3D-8441-4007-9F6A-111AD1408FA0}" type="slidenum">
              <a:rPr lang="en-US" smtClean="0"/>
              <a:pPr>
                <a:defRPr/>
              </a:pPr>
              <a:t>44</a:t>
            </a:fld>
            <a:endParaRPr lang="en-US" dirty="0"/>
          </a:p>
        </p:txBody>
      </p:sp>
    </p:spTree>
    <p:extLst>
      <p:ext uri="{BB962C8B-B14F-4D97-AF65-F5344CB8AC3E}">
        <p14:creationId xmlns:p14="http://schemas.microsoft.com/office/powerpoint/2010/main" val="612862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CFCD16C2-C04C-4FFB-958A-5EB1D72BF40E}" type="slidenum">
              <a:rPr lang="en-US" smtClean="0"/>
              <a:pPr>
                <a:defRPr/>
              </a:pPr>
              <a:t>45</a:t>
            </a:fld>
            <a:endParaRPr lang="en-US" dirty="0"/>
          </a:p>
        </p:txBody>
      </p:sp>
    </p:spTree>
    <p:extLst>
      <p:ext uri="{BB962C8B-B14F-4D97-AF65-F5344CB8AC3E}">
        <p14:creationId xmlns:p14="http://schemas.microsoft.com/office/powerpoint/2010/main" val="3038080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C9EC1C65-5BD7-4AB0-94BE-3C058CD709F7}" type="slidenum">
              <a:rPr lang="en-US" smtClean="0"/>
              <a:pPr>
                <a:defRPr/>
              </a:pPr>
              <a:t>46</a:t>
            </a:fld>
            <a:endParaRPr lang="en-US"/>
          </a:p>
        </p:txBody>
      </p:sp>
    </p:spTree>
    <p:extLst>
      <p:ext uri="{BB962C8B-B14F-4D97-AF65-F5344CB8AC3E}">
        <p14:creationId xmlns:p14="http://schemas.microsoft.com/office/powerpoint/2010/main" val="820312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0D849BE5-D1B7-4EBD-8A4A-88D1566119E8}" type="slidenum">
              <a:rPr lang="en-US" smtClean="0"/>
              <a:pPr>
                <a:defRPr/>
              </a:pPr>
              <a:t>47</a:t>
            </a:fld>
            <a:endParaRPr lang="en-US"/>
          </a:p>
        </p:txBody>
      </p:sp>
    </p:spTree>
    <p:extLst>
      <p:ext uri="{BB962C8B-B14F-4D97-AF65-F5344CB8AC3E}">
        <p14:creationId xmlns:p14="http://schemas.microsoft.com/office/powerpoint/2010/main" val="26722931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FC581726-A0F6-4F14-90E5-473E38FC98BE}" type="slidenum">
              <a:rPr lang="en-US" smtClean="0"/>
              <a:pPr>
                <a:defRPr/>
              </a:pPr>
              <a:t>48</a:t>
            </a:fld>
            <a:endParaRPr lang="en-US"/>
          </a:p>
        </p:txBody>
      </p:sp>
    </p:spTree>
    <p:extLst>
      <p:ext uri="{BB962C8B-B14F-4D97-AF65-F5344CB8AC3E}">
        <p14:creationId xmlns:p14="http://schemas.microsoft.com/office/powerpoint/2010/main" val="1340183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5451ABE-793A-4E11-9C04-C3CEF37D6AAD}" type="slidenum">
              <a:rPr lang="en-US" smtClean="0">
                <a:ea typeface="굴림" pitchFamily="34" charset="-127"/>
              </a:rPr>
              <a:pPr/>
              <a:t>49</a:t>
            </a:fld>
            <a:endParaRPr lang="en-US">
              <a:ea typeface="굴림" pitchFamily="34" charset="-127"/>
            </a:endParaRPr>
          </a:p>
        </p:txBody>
      </p:sp>
      <p:sp>
        <p:nvSpPr>
          <p:cNvPr id="132099" name="Slide Image Placeholder 1"/>
          <p:cNvSpPr>
            <a:spLocks noGrp="1" noRot="1" noChangeAspect="1" noTextEdit="1"/>
          </p:cNvSpPr>
          <p:nvPr>
            <p:ph type="sldImg"/>
          </p:nvPr>
        </p:nvSpPr>
        <p:spPr>
          <a:ln/>
        </p:spPr>
      </p:sp>
      <p:sp>
        <p:nvSpPr>
          <p:cNvPr id="132100" name="Notes Placeholder 2"/>
          <p:cNvSpPr>
            <a:spLocks noGrp="1"/>
          </p:cNvSpPr>
          <p:nvPr>
            <p:ph type="body" idx="1"/>
          </p:nvPr>
        </p:nvSpPr>
        <p:spPr>
          <a:noFill/>
          <a:ln/>
        </p:spPr>
        <p:txBody>
          <a:bodyPr/>
          <a:lstStyle/>
          <a:p>
            <a:pPr eaLnBrk="1" hangingPunct="1"/>
            <a:endParaRPr lang="fr-FR"/>
          </a:p>
        </p:txBody>
      </p:sp>
      <p:sp>
        <p:nvSpPr>
          <p:cNvPr id="132101"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97CBD318-7128-443C-B0C1-6B2262B75843}" type="slidenum">
              <a:rPr lang="en-US" sz="1200"/>
              <a:pPr algn="r"/>
              <a:t>49</a:t>
            </a:fld>
            <a:endParaRPr lang="en-US" sz="1200" dirty="0"/>
          </a:p>
        </p:txBody>
      </p:sp>
    </p:spTree>
    <p:extLst>
      <p:ext uri="{BB962C8B-B14F-4D97-AF65-F5344CB8AC3E}">
        <p14:creationId xmlns:p14="http://schemas.microsoft.com/office/powerpoint/2010/main" val="1251275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1047380-6040-4033-B2EE-34A82561AA0A}" type="slidenum">
              <a:rPr lang="en-US" smtClean="0">
                <a:ea typeface="굴림" pitchFamily="34" charset="-127"/>
              </a:rPr>
              <a:pPr/>
              <a:t>50</a:t>
            </a:fld>
            <a:endParaRPr lang="en-US">
              <a:ea typeface="굴림" pitchFamily="34" charset="-127"/>
            </a:endParaRPr>
          </a:p>
        </p:txBody>
      </p:sp>
      <p:sp>
        <p:nvSpPr>
          <p:cNvPr id="133123" name="Slide Image Placeholder 1"/>
          <p:cNvSpPr>
            <a:spLocks noGrp="1" noRot="1" noChangeAspect="1" noTextEdit="1"/>
          </p:cNvSpPr>
          <p:nvPr>
            <p:ph type="sldImg"/>
          </p:nvPr>
        </p:nvSpPr>
        <p:spPr>
          <a:ln/>
        </p:spPr>
      </p:sp>
      <p:sp>
        <p:nvSpPr>
          <p:cNvPr id="133124" name="Notes Placeholder 2"/>
          <p:cNvSpPr>
            <a:spLocks noGrp="1"/>
          </p:cNvSpPr>
          <p:nvPr>
            <p:ph type="body" idx="1"/>
          </p:nvPr>
        </p:nvSpPr>
        <p:spPr>
          <a:noFill/>
          <a:ln/>
        </p:spPr>
        <p:txBody>
          <a:bodyPr/>
          <a:lstStyle/>
          <a:p>
            <a:pPr eaLnBrk="1" hangingPunct="1"/>
            <a:endParaRPr lang="fr-FR"/>
          </a:p>
        </p:txBody>
      </p:sp>
      <p:sp>
        <p:nvSpPr>
          <p:cNvPr id="133125"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11985391-AD2E-4C6E-994C-FDEAE1BDBA79}" type="slidenum">
              <a:rPr lang="en-US" sz="1200"/>
              <a:pPr algn="r"/>
              <a:t>50</a:t>
            </a:fld>
            <a:endParaRPr lang="en-US" sz="1200" dirty="0"/>
          </a:p>
        </p:txBody>
      </p:sp>
    </p:spTree>
    <p:extLst>
      <p:ext uri="{BB962C8B-B14F-4D97-AF65-F5344CB8AC3E}">
        <p14:creationId xmlns:p14="http://schemas.microsoft.com/office/powerpoint/2010/main" val="3921195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C7E99A3-C55D-4B1C-B38D-81EFC5D6A3FA}" type="slidenum">
              <a:rPr lang="en-US" smtClean="0">
                <a:ea typeface="굴림" pitchFamily="34" charset="-127"/>
              </a:rPr>
              <a:pPr/>
              <a:t>51</a:t>
            </a:fld>
            <a:endParaRPr lang="en-US">
              <a:ea typeface="굴림" pitchFamily="34" charset="-127"/>
            </a:endParaRPr>
          </a:p>
        </p:txBody>
      </p:sp>
      <p:sp>
        <p:nvSpPr>
          <p:cNvPr id="134147" name="Slide Image Placeholder 1"/>
          <p:cNvSpPr>
            <a:spLocks noGrp="1" noRot="1" noChangeAspect="1" noTextEdit="1"/>
          </p:cNvSpPr>
          <p:nvPr>
            <p:ph type="sldImg"/>
          </p:nvPr>
        </p:nvSpPr>
        <p:spPr>
          <a:ln/>
        </p:spPr>
      </p:sp>
      <p:sp>
        <p:nvSpPr>
          <p:cNvPr id="134148" name="Notes Placeholder 2"/>
          <p:cNvSpPr>
            <a:spLocks noGrp="1"/>
          </p:cNvSpPr>
          <p:nvPr>
            <p:ph type="body" idx="1"/>
          </p:nvPr>
        </p:nvSpPr>
        <p:spPr>
          <a:noFill/>
          <a:ln/>
        </p:spPr>
        <p:txBody>
          <a:bodyPr/>
          <a:lstStyle/>
          <a:p>
            <a:pPr eaLnBrk="1" hangingPunct="1"/>
            <a:endParaRPr lang="fr-FR"/>
          </a:p>
        </p:txBody>
      </p:sp>
      <p:sp>
        <p:nvSpPr>
          <p:cNvPr id="134149"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089D9CAC-28DE-4CB2-840D-515DBFA1DD4A}" type="slidenum">
              <a:rPr lang="en-US" sz="1200"/>
              <a:pPr algn="r"/>
              <a:t>51</a:t>
            </a:fld>
            <a:endParaRPr lang="en-US" sz="1200" dirty="0"/>
          </a:p>
        </p:txBody>
      </p:sp>
    </p:spTree>
    <p:extLst>
      <p:ext uri="{BB962C8B-B14F-4D97-AF65-F5344CB8AC3E}">
        <p14:creationId xmlns:p14="http://schemas.microsoft.com/office/powerpoint/2010/main" val="894708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B7147DB-6366-42AC-B079-029821E8F308}" type="slidenum">
              <a:rPr lang="en-US" smtClean="0">
                <a:ea typeface="굴림" pitchFamily="34" charset="-127"/>
              </a:rPr>
              <a:pPr/>
              <a:t>52</a:t>
            </a:fld>
            <a:endParaRPr lang="en-US">
              <a:ea typeface="굴림" pitchFamily="34" charset="-127"/>
            </a:endParaRPr>
          </a:p>
        </p:txBody>
      </p:sp>
      <p:sp>
        <p:nvSpPr>
          <p:cNvPr id="135171" name="Slide Image Placeholder 1"/>
          <p:cNvSpPr>
            <a:spLocks noGrp="1" noRot="1" noChangeAspect="1" noTextEdit="1"/>
          </p:cNvSpPr>
          <p:nvPr>
            <p:ph type="sldImg"/>
          </p:nvPr>
        </p:nvSpPr>
        <p:spPr>
          <a:ln/>
        </p:spPr>
      </p:sp>
      <p:sp>
        <p:nvSpPr>
          <p:cNvPr id="135172" name="Notes Placeholder 2"/>
          <p:cNvSpPr>
            <a:spLocks noGrp="1"/>
          </p:cNvSpPr>
          <p:nvPr>
            <p:ph type="body" idx="1"/>
          </p:nvPr>
        </p:nvSpPr>
        <p:spPr>
          <a:noFill/>
          <a:ln/>
        </p:spPr>
        <p:txBody>
          <a:bodyPr/>
          <a:lstStyle/>
          <a:p>
            <a:pPr eaLnBrk="1" hangingPunct="1"/>
            <a:endParaRPr lang="fr-FR"/>
          </a:p>
        </p:txBody>
      </p:sp>
      <p:sp>
        <p:nvSpPr>
          <p:cNvPr id="13517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E6A7E3AC-4B70-41D5-98FF-0F4CB456F85F}" type="slidenum">
              <a:rPr lang="en-US" sz="1200"/>
              <a:pPr algn="r"/>
              <a:t>52</a:t>
            </a:fld>
            <a:endParaRPr lang="en-US" sz="1200" dirty="0"/>
          </a:p>
        </p:txBody>
      </p:sp>
    </p:spTree>
    <p:extLst>
      <p:ext uri="{BB962C8B-B14F-4D97-AF65-F5344CB8AC3E}">
        <p14:creationId xmlns:p14="http://schemas.microsoft.com/office/powerpoint/2010/main" val="419285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98563" y="698500"/>
            <a:ext cx="4656137" cy="3490913"/>
          </a:xfrm>
          <a:ln/>
        </p:spPr>
      </p:sp>
      <p:sp>
        <p:nvSpPr>
          <p:cNvPr id="94211"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FD9CAEAB-D0B8-4071-8EA0-D92C4189F299}" type="slidenum">
              <a:rPr lang="en-US" smtClean="0"/>
              <a:pPr>
                <a:defRPr/>
              </a:pPr>
              <a:t>5</a:t>
            </a:fld>
            <a:endParaRPr lang="en-US" dirty="0"/>
          </a:p>
        </p:txBody>
      </p:sp>
    </p:spTree>
    <p:extLst>
      <p:ext uri="{BB962C8B-B14F-4D97-AF65-F5344CB8AC3E}">
        <p14:creationId xmlns:p14="http://schemas.microsoft.com/office/powerpoint/2010/main" val="330506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4FEE226-8702-4745-9873-B2F68A7A2B30}" type="slidenum">
              <a:rPr lang="en-US" smtClean="0">
                <a:ea typeface="굴림" pitchFamily="34" charset="-127"/>
              </a:rPr>
              <a:pPr/>
              <a:t>53</a:t>
            </a:fld>
            <a:endParaRPr lang="en-US">
              <a:ea typeface="굴림" pitchFamily="34" charset="-127"/>
            </a:endParaRPr>
          </a:p>
        </p:txBody>
      </p:sp>
      <p:sp>
        <p:nvSpPr>
          <p:cNvPr id="136195" name="Slide Image Placeholder 1"/>
          <p:cNvSpPr>
            <a:spLocks noGrp="1" noRot="1" noChangeAspect="1" noTextEdit="1"/>
          </p:cNvSpPr>
          <p:nvPr>
            <p:ph type="sldImg"/>
          </p:nvPr>
        </p:nvSpPr>
        <p:spPr>
          <a:ln/>
        </p:spPr>
      </p:sp>
      <p:sp>
        <p:nvSpPr>
          <p:cNvPr id="136196" name="Notes Placeholder 2"/>
          <p:cNvSpPr>
            <a:spLocks noGrp="1"/>
          </p:cNvSpPr>
          <p:nvPr>
            <p:ph type="body" idx="1"/>
          </p:nvPr>
        </p:nvSpPr>
        <p:spPr>
          <a:noFill/>
          <a:ln/>
        </p:spPr>
        <p:txBody>
          <a:bodyPr/>
          <a:lstStyle/>
          <a:p>
            <a:pPr eaLnBrk="1" hangingPunct="1">
              <a:spcBef>
                <a:spcPct val="0"/>
              </a:spcBef>
            </a:pPr>
            <a:endParaRPr lang="fr-FR" dirty="0"/>
          </a:p>
        </p:txBody>
      </p:sp>
      <p:sp>
        <p:nvSpPr>
          <p:cNvPr id="136197"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DAFB417E-F2B6-41ED-BFAC-F129BC961CBD}" type="slidenum">
              <a:rPr lang="en-US" sz="1200">
                <a:solidFill>
                  <a:srgbClr val="000000"/>
                </a:solidFill>
                <a:cs typeface="Arial" charset="0"/>
              </a:rPr>
              <a:pPr algn="r"/>
              <a:t>53</a:t>
            </a:fld>
            <a:endParaRPr lang="en-US" sz="1200" dirty="0">
              <a:solidFill>
                <a:srgbClr val="000000"/>
              </a:solidFill>
              <a:cs typeface="Arial" charset="0"/>
            </a:endParaRPr>
          </a:p>
        </p:txBody>
      </p:sp>
    </p:spTree>
    <p:extLst>
      <p:ext uri="{BB962C8B-B14F-4D97-AF65-F5344CB8AC3E}">
        <p14:creationId xmlns:p14="http://schemas.microsoft.com/office/powerpoint/2010/main" val="27453254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54501C77-56F3-43EF-B45D-9A2A7217937B}" type="slidenum">
              <a:rPr lang="en-US" smtClean="0">
                <a:ea typeface="굴림" pitchFamily="34" charset="-127"/>
              </a:rPr>
              <a:pPr/>
              <a:t>54</a:t>
            </a:fld>
            <a:endParaRPr lang="en-US">
              <a:ea typeface="굴림" pitchFamily="34" charset="-127"/>
            </a:endParaRPr>
          </a:p>
        </p:txBody>
      </p:sp>
      <p:sp>
        <p:nvSpPr>
          <p:cNvPr id="137219" name="Slide Image Placeholder 1"/>
          <p:cNvSpPr>
            <a:spLocks noGrp="1" noRot="1" noChangeAspect="1" noTextEdit="1"/>
          </p:cNvSpPr>
          <p:nvPr>
            <p:ph type="sldImg"/>
          </p:nvPr>
        </p:nvSpPr>
        <p:spPr>
          <a:ln/>
        </p:spPr>
      </p:sp>
      <p:sp>
        <p:nvSpPr>
          <p:cNvPr id="137220" name="Notes Placeholder 2"/>
          <p:cNvSpPr>
            <a:spLocks noGrp="1"/>
          </p:cNvSpPr>
          <p:nvPr>
            <p:ph type="body" idx="1"/>
          </p:nvPr>
        </p:nvSpPr>
        <p:spPr>
          <a:noFill/>
          <a:ln/>
        </p:spPr>
        <p:txBody>
          <a:bodyPr/>
          <a:lstStyle/>
          <a:p>
            <a:pPr eaLnBrk="1" hangingPunct="1">
              <a:spcBef>
                <a:spcPct val="0"/>
              </a:spcBef>
            </a:pPr>
            <a:endParaRPr lang="fr-FR"/>
          </a:p>
        </p:txBody>
      </p:sp>
      <p:sp>
        <p:nvSpPr>
          <p:cNvPr id="137221"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61B9E070-B305-46BF-A6C2-C05102AC0F46}" type="slidenum">
              <a:rPr lang="en-US" sz="1200">
                <a:solidFill>
                  <a:srgbClr val="000000"/>
                </a:solidFill>
                <a:cs typeface="Arial" charset="0"/>
              </a:rPr>
              <a:pPr algn="r"/>
              <a:t>54</a:t>
            </a:fld>
            <a:endParaRPr lang="en-US" sz="1200" dirty="0">
              <a:solidFill>
                <a:srgbClr val="000000"/>
              </a:solidFill>
              <a:cs typeface="Arial" charset="0"/>
            </a:endParaRPr>
          </a:p>
        </p:txBody>
      </p:sp>
    </p:spTree>
    <p:extLst>
      <p:ext uri="{BB962C8B-B14F-4D97-AF65-F5344CB8AC3E}">
        <p14:creationId xmlns:p14="http://schemas.microsoft.com/office/powerpoint/2010/main" val="2713131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50AC50FF-6BEF-462D-B153-8214F8DB792D}" type="slidenum">
              <a:rPr lang="en-US" smtClean="0"/>
              <a:pPr>
                <a:defRPr/>
              </a:pPr>
              <a:t>55</a:t>
            </a:fld>
            <a:endParaRPr lang="en-US"/>
          </a:p>
        </p:txBody>
      </p:sp>
    </p:spTree>
    <p:extLst>
      <p:ext uri="{BB962C8B-B14F-4D97-AF65-F5344CB8AC3E}">
        <p14:creationId xmlns:p14="http://schemas.microsoft.com/office/powerpoint/2010/main" val="2360293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2F77D2EB-9581-4FBC-94C2-16531370B36B}" type="slidenum">
              <a:rPr lang="en-US" smtClean="0">
                <a:ea typeface="굴림" pitchFamily="34" charset="-127"/>
              </a:rPr>
              <a:pPr/>
              <a:t>56</a:t>
            </a:fld>
            <a:endParaRPr lang="en-US">
              <a:ea typeface="굴림" pitchFamily="34" charset="-127"/>
            </a:endParaRPr>
          </a:p>
        </p:txBody>
      </p:sp>
      <p:sp>
        <p:nvSpPr>
          <p:cNvPr id="139267" name="Slide Image Placeholder 1"/>
          <p:cNvSpPr>
            <a:spLocks noGrp="1" noRot="1" noChangeAspect="1" noTextEdit="1"/>
          </p:cNvSpPr>
          <p:nvPr>
            <p:ph type="sldImg"/>
          </p:nvPr>
        </p:nvSpPr>
        <p:spPr>
          <a:ln/>
        </p:spPr>
      </p:sp>
      <p:sp>
        <p:nvSpPr>
          <p:cNvPr id="139268" name="Notes Placeholder 2"/>
          <p:cNvSpPr>
            <a:spLocks noGrp="1"/>
          </p:cNvSpPr>
          <p:nvPr>
            <p:ph type="body" idx="1"/>
          </p:nvPr>
        </p:nvSpPr>
        <p:spPr>
          <a:noFill/>
          <a:ln/>
        </p:spPr>
        <p:txBody>
          <a:bodyPr/>
          <a:lstStyle/>
          <a:p>
            <a:pPr eaLnBrk="1" hangingPunct="1"/>
            <a:endParaRPr lang="fr-FR"/>
          </a:p>
        </p:txBody>
      </p:sp>
      <p:sp>
        <p:nvSpPr>
          <p:cNvPr id="139269"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CDB758C8-B324-4CFD-A37E-886F8C2F5897}" type="slidenum">
              <a:rPr lang="en-US" sz="1200"/>
              <a:pPr algn="r"/>
              <a:t>56</a:t>
            </a:fld>
            <a:endParaRPr lang="en-US" sz="1200" dirty="0"/>
          </a:p>
        </p:txBody>
      </p:sp>
    </p:spTree>
    <p:extLst>
      <p:ext uri="{BB962C8B-B14F-4D97-AF65-F5344CB8AC3E}">
        <p14:creationId xmlns:p14="http://schemas.microsoft.com/office/powerpoint/2010/main" val="9120864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6E53FA9-D41F-485C-A425-D8473E78D211}" type="slidenum">
              <a:rPr lang="en-US" smtClean="0">
                <a:ea typeface="굴림" pitchFamily="34" charset="-127"/>
              </a:rPr>
              <a:pPr/>
              <a:t>57</a:t>
            </a:fld>
            <a:endParaRPr lang="en-US">
              <a:ea typeface="굴림" pitchFamily="34" charset="-127"/>
            </a:endParaRPr>
          </a:p>
        </p:txBody>
      </p:sp>
      <p:sp>
        <p:nvSpPr>
          <p:cNvPr id="140291" name="Slide Image Placeholder 1"/>
          <p:cNvSpPr>
            <a:spLocks noGrp="1" noRot="1" noChangeAspect="1" noTextEdit="1"/>
          </p:cNvSpPr>
          <p:nvPr>
            <p:ph type="sldImg"/>
          </p:nvPr>
        </p:nvSpPr>
        <p:spPr>
          <a:ln/>
        </p:spPr>
      </p:sp>
      <p:sp>
        <p:nvSpPr>
          <p:cNvPr id="140292" name="Notes Placeholder 2"/>
          <p:cNvSpPr>
            <a:spLocks noGrp="1"/>
          </p:cNvSpPr>
          <p:nvPr>
            <p:ph type="body" idx="1"/>
          </p:nvPr>
        </p:nvSpPr>
        <p:spPr>
          <a:noFill/>
          <a:ln/>
        </p:spPr>
        <p:txBody>
          <a:bodyPr/>
          <a:lstStyle/>
          <a:p>
            <a:pPr eaLnBrk="1" hangingPunct="1"/>
            <a:endParaRPr lang="fr-FR"/>
          </a:p>
        </p:txBody>
      </p:sp>
      <p:sp>
        <p:nvSpPr>
          <p:cNvPr id="14029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21277BAD-EBD2-4106-9C30-42F04E2946D9}" type="slidenum">
              <a:rPr lang="en-US" sz="1200"/>
              <a:pPr algn="r"/>
              <a:t>57</a:t>
            </a:fld>
            <a:endParaRPr lang="en-US" sz="1200" dirty="0"/>
          </a:p>
        </p:txBody>
      </p:sp>
    </p:spTree>
    <p:extLst>
      <p:ext uri="{BB962C8B-B14F-4D97-AF65-F5344CB8AC3E}">
        <p14:creationId xmlns:p14="http://schemas.microsoft.com/office/powerpoint/2010/main" val="8965367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7A1143D3-D2E0-4711-B712-50582A82D4AB}" type="slidenum">
              <a:rPr lang="en-US" smtClean="0"/>
              <a:pPr>
                <a:defRPr/>
              </a:pPr>
              <a:t>58</a:t>
            </a:fld>
            <a:endParaRPr lang="en-US"/>
          </a:p>
        </p:txBody>
      </p:sp>
    </p:spTree>
    <p:extLst>
      <p:ext uri="{BB962C8B-B14F-4D97-AF65-F5344CB8AC3E}">
        <p14:creationId xmlns:p14="http://schemas.microsoft.com/office/powerpoint/2010/main" val="2859365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0C3FA8EB-E143-4B6A-8D58-6CA59B88E3B3}" type="slidenum">
              <a:rPr lang="en-US" smtClean="0"/>
              <a:pPr>
                <a:defRPr/>
              </a:pPr>
              <a:t>59</a:t>
            </a:fld>
            <a:endParaRPr lang="en-US"/>
          </a:p>
        </p:txBody>
      </p:sp>
    </p:spTree>
    <p:extLst>
      <p:ext uri="{BB962C8B-B14F-4D97-AF65-F5344CB8AC3E}">
        <p14:creationId xmlns:p14="http://schemas.microsoft.com/office/powerpoint/2010/main" val="9378743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0B9F44CD-D1EC-4602-8167-D5C4C5F26CD4}" type="slidenum">
              <a:rPr lang="en-US" smtClean="0"/>
              <a:pPr>
                <a:defRPr/>
              </a:pPr>
              <a:t>60</a:t>
            </a:fld>
            <a:endParaRPr lang="en-US"/>
          </a:p>
        </p:txBody>
      </p:sp>
    </p:spTree>
    <p:extLst>
      <p:ext uri="{BB962C8B-B14F-4D97-AF65-F5344CB8AC3E}">
        <p14:creationId xmlns:p14="http://schemas.microsoft.com/office/powerpoint/2010/main" val="20042160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7CE384A-AAFF-4E2E-BB6C-D36BAFE772A4}" type="slidenum">
              <a:rPr lang="en-US" smtClean="0">
                <a:ea typeface="굴림" pitchFamily="34" charset="-127"/>
              </a:rPr>
              <a:pPr/>
              <a:t>61</a:t>
            </a:fld>
            <a:endParaRPr lang="en-US">
              <a:ea typeface="굴림" pitchFamily="34" charset="-127"/>
            </a:endParaRPr>
          </a:p>
        </p:txBody>
      </p:sp>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noFill/>
          <a:ln/>
        </p:spPr>
        <p:txBody>
          <a:bodyPr/>
          <a:lstStyle/>
          <a:p>
            <a:pPr eaLnBrk="1" hangingPunct="1"/>
            <a:endParaRPr lang="fr-FR"/>
          </a:p>
        </p:txBody>
      </p:sp>
      <p:sp>
        <p:nvSpPr>
          <p:cNvPr id="116741"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792B6C55-6F3D-4ABB-8EEB-06A56FC13949}" type="slidenum">
              <a:rPr lang="en-US" sz="1200"/>
              <a:pPr algn="r"/>
              <a:t>61</a:t>
            </a:fld>
            <a:endParaRPr lang="en-US" sz="1200" dirty="0"/>
          </a:p>
        </p:txBody>
      </p:sp>
    </p:spTree>
    <p:extLst>
      <p:ext uri="{BB962C8B-B14F-4D97-AF65-F5344CB8AC3E}">
        <p14:creationId xmlns:p14="http://schemas.microsoft.com/office/powerpoint/2010/main" val="13363235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99350CB4-3C81-48AE-A8C1-078B9725009C}" type="slidenum">
              <a:rPr lang="en-US" smtClean="0"/>
              <a:pPr>
                <a:defRPr/>
              </a:pPr>
              <a:t>62</a:t>
            </a:fld>
            <a:endParaRPr lang="en-US"/>
          </a:p>
        </p:txBody>
      </p:sp>
    </p:spTree>
    <p:extLst>
      <p:ext uri="{BB962C8B-B14F-4D97-AF65-F5344CB8AC3E}">
        <p14:creationId xmlns:p14="http://schemas.microsoft.com/office/powerpoint/2010/main" val="371176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21E2741-F397-42CF-B6C4-327E05C79022}" type="slidenum">
              <a:rPr lang="en-US" smtClean="0">
                <a:ea typeface="굴림" pitchFamily="34" charset="-127"/>
              </a:rPr>
              <a:pPr/>
              <a:t>6</a:t>
            </a:fld>
            <a:endParaRPr lang="en-US" dirty="0">
              <a:ea typeface="굴림" pitchFamily="34" charset="-127"/>
            </a:endParaRPr>
          </a:p>
        </p:txBody>
      </p:sp>
      <p:sp>
        <p:nvSpPr>
          <p:cNvPr id="95235" name="Rectangle 2"/>
          <p:cNvSpPr>
            <a:spLocks noGrp="1" noRot="1" noChangeAspect="1" noChangeArrowheads="1" noTextEdit="1"/>
          </p:cNvSpPr>
          <p:nvPr>
            <p:ph type="sldImg"/>
          </p:nvPr>
        </p:nvSpPr>
        <p:spPr>
          <a:xfrm>
            <a:off x="1198563" y="698500"/>
            <a:ext cx="4656137" cy="3490913"/>
          </a:xfrm>
          <a:ln/>
        </p:spPr>
      </p:sp>
      <p:sp>
        <p:nvSpPr>
          <p:cNvPr id="95236"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16954891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D820F274-DDC9-456F-8468-641E823D5C7C}" type="slidenum">
              <a:rPr lang="en-US" smtClean="0"/>
              <a:pPr>
                <a:defRPr/>
              </a:pPr>
              <a:t>63</a:t>
            </a:fld>
            <a:endParaRPr lang="en-US"/>
          </a:p>
        </p:txBody>
      </p:sp>
    </p:spTree>
    <p:extLst>
      <p:ext uri="{BB962C8B-B14F-4D97-AF65-F5344CB8AC3E}">
        <p14:creationId xmlns:p14="http://schemas.microsoft.com/office/powerpoint/2010/main" val="22371956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A325F05-1676-464B-B77B-6308D45FF9B2}" type="slidenum">
              <a:rPr lang="en-US" smtClean="0">
                <a:ea typeface="굴림" pitchFamily="34" charset="-127"/>
              </a:rPr>
              <a:pPr/>
              <a:t>64</a:t>
            </a:fld>
            <a:endParaRPr lang="en-US">
              <a:ea typeface="굴림" pitchFamily="34" charset="-127"/>
            </a:endParaRPr>
          </a:p>
        </p:txBody>
      </p:sp>
      <p:sp>
        <p:nvSpPr>
          <p:cNvPr id="148483" name="Slide Image Placeholder 1"/>
          <p:cNvSpPr>
            <a:spLocks noGrp="1" noRot="1" noChangeAspect="1" noTextEdit="1"/>
          </p:cNvSpPr>
          <p:nvPr>
            <p:ph type="sldImg"/>
          </p:nvPr>
        </p:nvSpPr>
        <p:spPr>
          <a:ln/>
        </p:spPr>
      </p:sp>
      <p:sp>
        <p:nvSpPr>
          <p:cNvPr id="148484" name="Notes Placeholder 2"/>
          <p:cNvSpPr>
            <a:spLocks noGrp="1"/>
          </p:cNvSpPr>
          <p:nvPr>
            <p:ph type="body" idx="1"/>
          </p:nvPr>
        </p:nvSpPr>
        <p:spPr>
          <a:noFill/>
          <a:ln/>
        </p:spPr>
        <p:txBody>
          <a:bodyPr/>
          <a:lstStyle/>
          <a:p>
            <a:pPr eaLnBrk="1" hangingPunct="1">
              <a:spcBef>
                <a:spcPct val="0"/>
              </a:spcBef>
            </a:pPr>
            <a:endParaRPr lang="fr-FR"/>
          </a:p>
        </p:txBody>
      </p:sp>
      <p:sp>
        <p:nvSpPr>
          <p:cNvPr id="148485"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48A222E5-8C51-4D8D-B642-3874A5802B37}" type="slidenum">
              <a:rPr lang="en-US" sz="1200">
                <a:solidFill>
                  <a:srgbClr val="000000"/>
                </a:solidFill>
                <a:cs typeface="Arial" charset="0"/>
              </a:rPr>
              <a:pPr algn="r"/>
              <a:t>64</a:t>
            </a:fld>
            <a:endParaRPr lang="en-US" sz="1200" dirty="0">
              <a:solidFill>
                <a:srgbClr val="000000"/>
              </a:solidFill>
              <a:cs typeface="Arial" charset="0"/>
            </a:endParaRPr>
          </a:p>
        </p:txBody>
      </p:sp>
    </p:spTree>
    <p:extLst>
      <p:ext uri="{BB962C8B-B14F-4D97-AF65-F5344CB8AC3E}">
        <p14:creationId xmlns:p14="http://schemas.microsoft.com/office/powerpoint/2010/main" val="1635676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732C61FA-23F3-4726-BBBE-02A347F4BE31}" type="slidenum">
              <a:rPr lang="en-US" smtClean="0">
                <a:ea typeface="굴림" pitchFamily="34" charset="-127"/>
              </a:rPr>
              <a:pPr/>
              <a:t>65</a:t>
            </a:fld>
            <a:endParaRPr lang="en-US">
              <a:ea typeface="굴림" pitchFamily="34" charset="-127"/>
            </a:endParaRPr>
          </a:p>
        </p:txBody>
      </p:sp>
      <p:sp>
        <p:nvSpPr>
          <p:cNvPr id="149507" name="Slide Image Placeholder 1"/>
          <p:cNvSpPr>
            <a:spLocks noGrp="1" noRot="1" noChangeAspect="1" noTextEdit="1"/>
          </p:cNvSpPr>
          <p:nvPr>
            <p:ph type="sldImg"/>
          </p:nvPr>
        </p:nvSpPr>
        <p:spPr>
          <a:ln/>
        </p:spPr>
      </p:sp>
      <p:sp>
        <p:nvSpPr>
          <p:cNvPr id="149508" name="Notes Placeholder 2"/>
          <p:cNvSpPr>
            <a:spLocks noGrp="1"/>
          </p:cNvSpPr>
          <p:nvPr>
            <p:ph type="body" idx="1"/>
          </p:nvPr>
        </p:nvSpPr>
        <p:spPr>
          <a:noFill/>
          <a:ln/>
        </p:spPr>
        <p:txBody>
          <a:bodyPr/>
          <a:lstStyle/>
          <a:p>
            <a:pPr eaLnBrk="1" hangingPunct="1">
              <a:spcBef>
                <a:spcPct val="0"/>
              </a:spcBef>
            </a:pPr>
            <a:endParaRPr lang="fr-FR"/>
          </a:p>
        </p:txBody>
      </p:sp>
      <p:sp>
        <p:nvSpPr>
          <p:cNvPr id="149509"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E496767A-E416-4A4B-9B23-F7CA0506C2E2}" type="slidenum">
              <a:rPr lang="en-US" sz="1200">
                <a:solidFill>
                  <a:srgbClr val="000000"/>
                </a:solidFill>
                <a:cs typeface="Arial" charset="0"/>
              </a:rPr>
              <a:pPr algn="r"/>
              <a:t>65</a:t>
            </a:fld>
            <a:endParaRPr lang="en-US" sz="1200" dirty="0">
              <a:solidFill>
                <a:srgbClr val="000000"/>
              </a:solidFill>
              <a:cs typeface="Arial" charset="0"/>
            </a:endParaRPr>
          </a:p>
        </p:txBody>
      </p:sp>
    </p:spTree>
    <p:extLst>
      <p:ext uri="{BB962C8B-B14F-4D97-AF65-F5344CB8AC3E}">
        <p14:creationId xmlns:p14="http://schemas.microsoft.com/office/powerpoint/2010/main" val="32771407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32EBBB19-10C3-4F88-8035-31C8A0BCC5A7}" type="slidenum">
              <a:rPr lang="en-US" smtClean="0"/>
              <a:pPr>
                <a:defRPr/>
              </a:pPr>
              <a:t>66</a:t>
            </a:fld>
            <a:endParaRPr lang="en-US"/>
          </a:p>
        </p:txBody>
      </p:sp>
    </p:spTree>
    <p:extLst>
      <p:ext uri="{BB962C8B-B14F-4D97-AF65-F5344CB8AC3E}">
        <p14:creationId xmlns:p14="http://schemas.microsoft.com/office/powerpoint/2010/main" val="17102527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C8BBA06-01EA-4A26-9AC2-05B6C6CCFAAA}" type="slidenum">
              <a:rPr lang="en-US" smtClean="0">
                <a:ea typeface="굴림" pitchFamily="34" charset="-127"/>
              </a:rPr>
              <a:pPr/>
              <a:t>67</a:t>
            </a:fld>
            <a:endParaRPr lang="en-US">
              <a:ea typeface="굴림" pitchFamily="34" charset="-127"/>
            </a:endParaRPr>
          </a:p>
        </p:txBody>
      </p:sp>
      <p:sp>
        <p:nvSpPr>
          <p:cNvPr id="150531" name="Slide Image Placeholder 1"/>
          <p:cNvSpPr>
            <a:spLocks noGrp="1" noRot="1" noChangeAspect="1" noTextEdit="1"/>
          </p:cNvSpPr>
          <p:nvPr>
            <p:ph type="sldImg"/>
          </p:nvPr>
        </p:nvSpPr>
        <p:spPr>
          <a:ln/>
        </p:spPr>
      </p:sp>
      <p:sp>
        <p:nvSpPr>
          <p:cNvPr id="150532" name="Notes Placeholder 2"/>
          <p:cNvSpPr>
            <a:spLocks noGrp="1"/>
          </p:cNvSpPr>
          <p:nvPr>
            <p:ph type="body" idx="1"/>
          </p:nvPr>
        </p:nvSpPr>
        <p:spPr>
          <a:noFill/>
          <a:ln/>
        </p:spPr>
        <p:txBody>
          <a:bodyPr/>
          <a:lstStyle/>
          <a:p>
            <a:pPr eaLnBrk="1" hangingPunct="1"/>
            <a:endParaRPr lang="fr-FR"/>
          </a:p>
        </p:txBody>
      </p:sp>
      <p:sp>
        <p:nvSpPr>
          <p:cNvPr id="15053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03451DEF-F75D-4138-90E2-C4AA426A04BD}" type="slidenum">
              <a:rPr lang="en-US" sz="1200"/>
              <a:pPr algn="r"/>
              <a:t>67</a:t>
            </a:fld>
            <a:endParaRPr lang="en-US" sz="1200" dirty="0"/>
          </a:p>
        </p:txBody>
      </p:sp>
    </p:spTree>
    <p:extLst>
      <p:ext uri="{BB962C8B-B14F-4D97-AF65-F5344CB8AC3E}">
        <p14:creationId xmlns:p14="http://schemas.microsoft.com/office/powerpoint/2010/main" val="3532861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2279E59-17F7-496E-AC5C-305AA76F201B}" type="slidenum">
              <a:rPr lang="en-US" smtClean="0">
                <a:ea typeface="굴림" pitchFamily="34" charset="-127"/>
              </a:rPr>
              <a:pPr/>
              <a:t>68</a:t>
            </a:fld>
            <a:endParaRPr lang="en-US">
              <a:ea typeface="굴림" pitchFamily="34" charset="-127"/>
            </a:endParaRPr>
          </a:p>
        </p:txBody>
      </p:sp>
      <p:sp>
        <p:nvSpPr>
          <p:cNvPr id="151555" name="Slide Image Placeholder 1"/>
          <p:cNvSpPr>
            <a:spLocks noGrp="1" noRot="1" noChangeAspect="1" noTextEdit="1"/>
          </p:cNvSpPr>
          <p:nvPr>
            <p:ph type="sldImg"/>
          </p:nvPr>
        </p:nvSpPr>
        <p:spPr>
          <a:ln/>
        </p:spPr>
      </p:sp>
      <p:sp>
        <p:nvSpPr>
          <p:cNvPr id="151556" name="Notes Placeholder 2"/>
          <p:cNvSpPr>
            <a:spLocks noGrp="1"/>
          </p:cNvSpPr>
          <p:nvPr>
            <p:ph type="body" idx="1"/>
          </p:nvPr>
        </p:nvSpPr>
        <p:spPr>
          <a:noFill/>
          <a:ln/>
        </p:spPr>
        <p:txBody>
          <a:bodyPr/>
          <a:lstStyle/>
          <a:p>
            <a:pPr eaLnBrk="1" hangingPunct="1"/>
            <a:endParaRPr lang="fr-FR"/>
          </a:p>
        </p:txBody>
      </p:sp>
      <p:sp>
        <p:nvSpPr>
          <p:cNvPr id="151557"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F1686E03-FA14-422D-9A20-E9A0B7EA973F}" type="slidenum">
              <a:rPr lang="en-US" sz="1200"/>
              <a:pPr algn="r"/>
              <a:t>68</a:t>
            </a:fld>
            <a:endParaRPr lang="en-US" sz="1200" dirty="0"/>
          </a:p>
        </p:txBody>
      </p:sp>
    </p:spTree>
    <p:extLst>
      <p:ext uri="{BB962C8B-B14F-4D97-AF65-F5344CB8AC3E}">
        <p14:creationId xmlns:p14="http://schemas.microsoft.com/office/powerpoint/2010/main" val="559269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B29D1554-5FC3-4805-B890-E981EE2725A1}" type="slidenum">
              <a:rPr lang="en-US" smtClean="0">
                <a:ea typeface="굴림" pitchFamily="34" charset="-127"/>
              </a:rPr>
              <a:pPr/>
              <a:t>69</a:t>
            </a:fld>
            <a:endParaRPr lang="en-US">
              <a:ea typeface="굴림" pitchFamily="34" charset="-127"/>
            </a:endParaRPr>
          </a:p>
        </p:txBody>
      </p:sp>
      <p:sp>
        <p:nvSpPr>
          <p:cNvPr id="152579" name="Slide Image Placeholder 1"/>
          <p:cNvSpPr>
            <a:spLocks noGrp="1" noRot="1" noChangeAspect="1" noTextEdit="1"/>
          </p:cNvSpPr>
          <p:nvPr>
            <p:ph type="sldImg"/>
          </p:nvPr>
        </p:nvSpPr>
        <p:spPr>
          <a:ln/>
        </p:spPr>
      </p:sp>
      <p:sp>
        <p:nvSpPr>
          <p:cNvPr id="152580" name="Notes Placeholder 2"/>
          <p:cNvSpPr>
            <a:spLocks noGrp="1"/>
          </p:cNvSpPr>
          <p:nvPr>
            <p:ph type="body" idx="1"/>
          </p:nvPr>
        </p:nvSpPr>
        <p:spPr>
          <a:noFill/>
          <a:ln/>
        </p:spPr>
        <p:txBody>
          <a:bodyPr/>
          <a:lstStyle/>
          <a:p>
            <a:pPr eaLnBrk="1" hangingPunct="1"/>
            <a:endParaRPr lang="fr-FR"/>
          </a:p>
        </p:txBody>
      </p:sp>
      <p:sp>
        <p:nvSpPr>
          <p:cNvPr id="152581"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924D289C-28FB-4388-8BB7-EC6D3EC364AD}" type="slidenum">
              <a:rPr lang="en-US" sz="1200"/>
              <a:pPr algn="r"/>
              <a:t>69</a:t>
            </a:fld>
            <a:endParaRPr lang="en-US" sz="1200" dirty="0"/>
          </a:p>
        </p:txBody>
      </p:sp>
    </p:spTree>
    <p:extLst>
      <p:ext uri="{BB962C8B-B14F-4D97-AF65-F5344CB8AC3E}">
        <p14:creationId xmlns:p14="http://schemas.microsoft.com/office/powerpoint/2010/main" val="12303354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42711F9-BC81-48D9-B1B8-004F1A7A3539}" type="slidenum">
              <a:rPr lang="en-US" smtClean="0">
                <a:ea typeface="굴림" pitchFamily="34" charset="-127"/>
              </a:rPr>
              <a:pPr/>
              <a:t>70</a:t>
            </a:fld>
            <a:endParaRPr lang="en-US">
              <a:ea typeface="굴림" pitchFamily="34" charset="-127"/>
            </a:endParaRPr>
          </a:p>
        </p:txBody>
      </p:sp>
      <p:sp>
        <p:nvSpPr>
          <p:cNvPr id="153603" name="Slide Image Placeholder 1"/>
          <p:cNvSpPr>
            <a:spLocks noGrp="1" noRot="1" noChangeAspect="1" noTextEdit="1"/>
          </p:cNvSpPr>
          <p:nvPr>
            <p:ph type="sldImg"/>
          </p:nvPr>
        </p:nvSpPr>
        <p:spPr>
          <a:ln/>
        </p:spPr>
      </p:sp>
      <p:sp>
        <p:nvSpPr>
          <p:cNvPr id="153604" name="Notes Placeholder 2"/>
          <p:cNvSpPr>
            <a:spLocks noGrp="1"/>
          </p:cNvSpPr>
          <p:nvPr>
            <p:ph type="body" idx="1"/>
          </p:nvPr>
        </p:nvSpPr>
        <p:spPr>
          <a:noFill/>
          <a:ln/>
        </p:spPr>
        <p:txBody>
          <a:bodyPr/>
          <a:lstStyle/>
          <a:p>
            <a:pPr eaLnBrk="1" hangingPunct="1"/>
            <a:endParaRPr lang="fr-FR"/>
          </a:p>
        </p:txBody>
      </p:sp>
      <p:sp>
        <p:nvSpPr>
          <p:cNvPr id="153605"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3133424E-53E6-4536-9C16-FB36EECD9AE0}" type="slidenum">
              <a:rPr lang="en-US" sz="1200"/>
              <a:pPr algn="r"/>
              <a:t>70</a:t>
            </a:fld>
            <a:endParaRPr lang="en-US" sz="1200" dirty="0"/>
          </a:p>
        </p:txBody>
      </p:sp>
    </p:spTree>
    <p:extLst>
      <p:ext uri="{BB962C8B-B14F-4D97-AF65-F5344CB8AC3E}">
        <p14:creationId xmlns:p14="http://schemas.microsoft.com/office/powerpoint/2010/main" val="2670310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E51E2D7-21C1-4B41-B933-02E3169DEDF4}" type="slidenum">
              <a:rPr lang="en-US" smtClean="0">
                <a:ea typeface="굴림" pitchFamily="34" charset="-127"/>
              </a:rPr>
              <a:pPr/>
              <a:t>71</a:t>
            </a:fld>
            <a:endParaRPr lang="en-US">
              <a:ea typeface="굴림" pitchFamily="34" charset="-127"/>
            </a:endParaRPr>
          </a:p>
        </p:txBody>
      </p:sp>
      <p:sp>
        <p:nvSpPr>
          <p:cNvPr id="154627" name="Slide Image Placeholder 1"/>
          <p:cNvSpPr>
            <a:spLocks noGrp="1" noRot="1" noChangeAspect="1" noTextEdit="1"/>
          </p:cNvSpPr>
          <p:nvPr>
            <p:ph type="sldImg"/>
          </p:nvPr>
        </p:nvSpPr>
        <p:spPr>
          <a:ln/>
        </p:spPr>
      </p:sp>
      <p:sp>
        <p:nvSpPr>
          <p:cNvPr id="154628" name="Notes Placeholder 2"/>
          <p:cNvSpPr>
            <a:spLocks noGrp="1"/>
          </p:cNvSpPr>
          <p:nvPr>
            <p:ph type="body" idx="1"/>
          </p:nvPr>
        </p:nvSpPr>
        <p:spPr>
          <a:noFill/>
          <a:ln/>
        </p:spPr>
        <p:txBody>
          <a:bodyPr/>
          <a:lstStyle/>
          <a:p>
            <a:pPr eaLnBrk="1" hangingPunct="1"/>
            <a:endParaRPr lang="fr-FR"/>
          </a:p>
        </p:txBody>
      </p:sp>
      <p:sp>
        <p:nvSpPr>
          <p:cNvPr id="154629"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02B17936-4BA4-4E2C-BF33-DE2B864AF089}" type="slidenum">
              <a:rPr lang="en-US" sz="1200"/>
              <a:pPr algn="r"/>
              <a:t>71</a:t>
            </a:fld>
            <a:endParaRPr lang="en-US" sz="1200" dirty="0"/>
          </a:p>
        </p:txBody>
      </p:sp>
    </p:spTree>
    <p:extLst>
      <p:ext uri="{BB962C8B-B14F-4D97-AF65-F5344CB8AC3E}">
        <p14:creationId xmlns:p14="http://schemas.microsoft.com/office/powerpoint/2010/main" val="19876376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A358573-4C77-42B9-9A8F-2FC5FC3AD77B}" type="slidenum">
              <a:rPr lang="en-US" smtClean="0">
                <a:ea typeface="굴림" pitchFamily="34" charset="-127"/>
              </a:rPr>
              <a:pPr/>
              <a:t>72</a:t>
            </a:fld>
            <a:endParaRPr lang="en-US">
              <a:ea typeface="굴림" pitchFamily="34" charset="-127"/>
            </a:endParaRPr>
          </a:p>
        </p:txBody>
      </p:sp>
      <p:sp>
        <p:nvSpPr>
          <p:cNvPr id="155651" name="Slide Image Placeholder 1"/>
          <p:cNvSpPr>
            <a:spLocks noGrp="1" noRot="1" noChangeAspect="1" noTextEdit="1"/>
          </p:cNvSpPr>
          <p:nvPr>
            <p:ph type="sldImg"/>
          </p:nvPr>
        </p:nvSpPr>
        <p:spPr>
          <a:ln/>
        </p:spPr>
      </p:sp>
      <p:sp>
        <p:nvSpPr>
          <p:cNvPr id="155652" name="Notes Placeholder 2"/>
          <p:cNvSpPr>
            <a:spLocks noGrp="1"/>
          </p:cNvSpPr>
          <p:nvPr>
            <p:ph type="body" idx="1"/>
          </p:nvPr>
        </p:nvSpPr>
        <p:spPr>
          <a:noFill/>
          <a:ln/>
        </p:spPr>
        <p:txBody>
          <a:bodyPr/>
          <a:lstStyle/>
          <a:p>
            <a:pPr eaLnBrk="1" hangingPunct="1"/>
            <a:endParaRPr lang="fr-FR"/>
          </a:p>
        </p:txBody>
      </p:sp>
      <p:sp>
        <p:nvSpPr>
          <p:cNvPr id="155653"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CCA6954E-739B-402D-BE96-9F419A87A247}" type="slidenum">
              <a:rPr lang="en-US" sz="1200"/>
              <a:pPr algn="r"/>
              <a:t>72</a:t>
            </a:fld>
            <a:endParaRPr lang="en-US" sz="1200" dirty="0"/>
          </a:p>
        </p:txBody>
      </p:sp>
    </p:spTree>
    <p:extLst>
      <p:ext uri="{BB962C8B-B14F-4D97-AF65-F5344CB8AC3E}">
        <p14:creationId xmlns:p14="http://schemas.microsoft.com/office/powerpoint/2010/main" val="360330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CE91B1D-FBF3-4981-8119-E9313FEDE7CE}" type="slidenum">
              <a:rPr lang="en-US" smtClean="0">
                <a:ea typeface="굴림" pitchFamily="34" charset="-127"/>
              </a:rPr>
              <a:pPr/>
              <a:t>7</a:t>
            </a:fld>
            <a:endParaRPr lang="en-US" dirty="0">
              <a:ea typeface="굴림" pitchFamily="34" charset="-127"/>
            </a:endParaRPr>
          </a:p>
        </p:txBody>
      </p:sp>
      <p:sp>
        <p:nvSpPr>
          <p:cNvPr id="96259" name="Slide Image Placeholder 1"/>
          <p:cNvSpPr>
            <a:spLocks noGrp="1" noRot="1" noChangeAspect="1" noTextEdit="1"/>
          </p:cNvSpPr>
          <p:nvPr>
            <p:ph type="sldImg"/>
          </p:nvPr>
        </p:nvSpPr>
        <p:spPr>
          <a:xfrm>
            <a:off x="1198563" y="698500"/>
            <a:ext cx="4656137" cy="3490913"/>
          </a:xfrm>
          <a:ln/>
        </p:spPr>
      </p:sp>
      <p:sp>
        <p:nvSpPr>
          <p:cNvPr id="96260" name="Notes Placeholder 2"/>
          <p:cNvSpPr>
            <a:spLocks noGrp="1"/>
          </p:cNvSpPr>
          <p:nvPr>
            <p:ph type="body" idx="1"/>
          </p:nvPr>
        </p:nvSpPr>
        <p:spPr>
          <a:noFill/>
          <a:ln/>
        </p:spPr>
        <p:txBody>
          <a:bodyPr/>
          <a:lstStyle/>
          <a:p>
            <a:pPr eaLnBrk="1" hangingPunct="1"/>
            <a:endParaRPr lang="fr-FR" dirty="0"/>
          </a:p>
        </p:txBody>
      </p:sp>
      <p:sp>
        <p:nvSpPr>
          <p:cNvPr id="96261"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91F4BF09-5415-4D18-8BC7-7F705BE33A7D}" type="slidenum">
              <a:rPr lang="en-US" sz="1200"/>
              <a:pPr algn="r"/>
              <a:t>7</a:t>
            </a:fld>
            <a:endParaRPr lang="en-US" sz="1200" dirty="0"/>
          </a:p>
        </p:txBody>
      </p:sp>
    </p:spTree>
    <p:extLst>
      <p:ext uri="{BB962C8B-B14F-4D97-AF65-F5344CB8AC3E}">
        <p14:creationId xmlns:p14="http://schemas.microsoft.com/office/powerpoint/2010/main" val="7021841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9B5110B-A333-4A3B-B56A-A215702FEB3D}" type="slidenum">
              <a:rPr lang="en-US" smtClean="0"/>
              <a:pPr>
                <a:defRPr/>
              </a:pPr>
              <a:t>73</a:t>
            </a:fld>
            <a:endParaRPr lang="en-US"/>
          </a:p>
        </p:txBody>
      </p:sp>
    </p:spTree>
    <p:extLst>
      <p:ext uri="{BB962C8B-B14F-4D97-AF65-F5344CB8AC3E}">
        <p14:creationId xmlns:p14="http://schemas.microsoft.com/office/powerpoint/2010/main" val="12432409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9B5110B-A333-4A3B-B56A-A215702FEB3D}" type="slidenum">
              <a:rPr lang="en-US" smtClean="0"/>
              <a:pPr>
                <a:defRPr/>
              </a:pPr>
              <a:t>74</a:t>
            </a:fld>
            <a:endParaRPr lang="en-US"/>
          </a:p>
        </p:txBody>
      </p:sp>
    </p:spTree>
    <p:extLst>
      <p:ext uri="{BB962C8B-B14F-4D97-AF65-F5344CB8AC3E}">
        <p14:creationId xmlns:p14="http://schemas.microsoft.com/office/powerpoint/2010/main" val="18851343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169FC79C-8BE1-4DCF-A133-0F27F52C35B1}" type="slidenum">
              <a:rPr lang="en-US" smtClean="0"/>
              <a:pPr>
                <a:defRPr/>
              </a:pPr>
              <a:t>75</a:t>
            </a:fld>
            <a:endParaRPr lang="en-US"/>
          </a:p>
        </p:txBody>
      </p:sp>
    </p:spTree>
    <p:extLst>
      <p:ext uri="{BB962C8B-B14F-4D97-AF65-F5344CB8AC3E}">
        <p14:creationId xmlns:p14="http://schemas.microsoft.com/office/powerpoint/2010/main" val="7357292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54EE4CA5-FB8E-4F7B-ABB7-1F5848305D15}" type="slidenum">
              <a:rPr lang="en-US" smtClean="0"/>
              <a:pPr>
                <a:defRPr/>
              </a:pPr>
              <a:t>76</a:t>
            </a:fld>
            <a:endParaRPr lang="en-US"/>
          </a:p>
        </p:txBody>
      </p:sp>
    </p:spTree>
    <p:extLst>
      <p:ext uri="{BB962C8B-B14F-4D97-AF65-F5344CB8AC3E}">
        <p14:creationId xmlns:p14="http://schemas.microsoft.com/office/powerpoint/2010/main" val="7880580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567CC4B2-A5CB-4466-AC5D-4B3492F239D0}" type="slidenum">
              <a:rPr lang="en-US" smtClean="0"/>
              <a:pPr>
                <a:defRPr/>
              </a:pPr>
              <a:t>77</a:t>
            </a:fld>
            <a:endParaRPr lang="en-US"/>
          </a:p>
        </p:txBody>
      </p:sp>
    </p:spTree>
    <p:extLst>
      <p:ext uri="{BB962C8B-B14F-4D97-AF65-F5344CB8AC3E}">
        <p14:creationId xmlns:p14="http://schemas.microsoft.com/office/powerpoint/2010/main" val="32342165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AA8176F-6FC3-4265-811D-C58BEE938779}" type="slidenum">
              <a:rPr lang="en-US" smtClean="0"/>
              <a:pPr>
                <a:defRPr/>
              </a:pPr>
              <a:t>78</a:t>
            </a:fld>
            <a:endParaRPr lang="en-US"/>
          </a:p>
        </p:txBody>
      </p:sp>
    </p:spTree>
    <p:extLst>
      <p:ext uri="{BB962C8B-B14F-4D97-AF65-F5344CB8AC3E}">
        <p14:creationId xmlns:p14="http://schemas.microsoft.com/office/powerpoint/2010/main" val="8931279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972CB5BD-EE2B-4E27-830C-5DD7F8E382D9}" type="slidenum">
              <a:rPr lang="en-US" smtClean="0"/>
              <a:pPr>
                <a:defRPr/>
              </a:pPr>
              <a:t>79</a:t>
            </a:fld>
            <a:endParaRPr lang="en-US"/>
          </a:p>
        </p:txBody>
      </p:sp>
    </p:spTree>
    <p:extLst>
      <p:ext uri="{BB962C8B-B14F-4D97-AF65-F5344CB8AC3E}">
        <p14:creationId xmlns:p14="http://schemas.microsoft.com/office/powerpoint/2010/main" val="40936362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E5659CFC-3C5E-40A6-AC89-8FC33EF89DC9}" type="slidenum">
              <a:rPr lang="en-US" smtClean="0"/>
              <a:pPr>
                <a:defRPr/>
              </a:pPr>
              <a:t>80</a:t>
            </a:fld>
            <a:endParaRPr lang="en-US"/>
          </a:p>
        </p:txBody>
      </p:sp>
    </p:spTree>
    <p:extLst>
      <p:ext uri="{BB962C8B-B14F-4D97-AF65-F5344CB8AC3E}">
        <p14:creationId xmlns:p14="http://schemas.microsoft.com/office/powerpoint/2010/main" val="3536394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25E6779B-88E1-43C9-888A-C5B8129BC4B3}" type="slidenum">
              <a:rPr lang="en-US" smtClean="0"/>
              <a:pPr>
                <a:defRPr/>
              </a:pPr>
              <a:t>81</a:t>
            </a:fld>
            <a:endParaRPr lang="en-US"/>
          </a:p>
        </p:txBody>
      </p:sp>
    </p:spTree>
    <p:extLst>
      <p:ext uri="{BB962C8B-B14F-4D97-AF65-F5344CB8AC3E}">
        <p14:creationId xmlns:p14="http://schemas.microsoft.com/office/powerpoint/2010/main" val="36119843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9D4DEC5-3869-46F9-88E1-DFEE1EF1B8C7}" type="slidenum">
              <a:rPr lang="en-US" smtClean="0">
                <a:ea typeface="굴림" pitchFamily="34" charset="-127"/>
              </a:rPr>
              <a:pPr/>
              <a:t>82</a:t>
            </a:fld>
            <a:endParaRPr lang="en-US">
              <a:ea typeface="굴림" pitchFamily="34" charset="-127"/>
            </a:endParaRPr>
          </a:p>
        </p:txBody>
      </p:sp>
      <p:sp>
        <p:nvSpPr>
          <p:cNvPr id="164867" name="Slide Image Placeholder 1"/>
          <p:cNvSpPr>
            <a:spLocks noGrp="1" noRot="1" noChangeAspect="1" noTextEdit="1"/>
          </p:cNvSpPr>
          <p:nvPr>
            <p:ph type="sldImg"/>
          </p:nvPr>
        </p:nvSpPr>
        <p:spPr>
          <a:ln/>
        </p:spPr>
      </p:sp>
      <p:sp>
        <p:nvSpPr>
          <p:cNvPr id="164868" name="Notes Placeholder 2"/>
          <p:cNvSpPr>
            <a:spLocks noGrp="1"/>
          </p:cNvSpPr>
          <p:nvPr>
            <p:ph type="body" idx="1"/>
          </p:nvPr>
        </p:nvSpPr>
        <p:spPr>
          <a:noFill/>
          <a:ln/>
        </p:spPr>
        <p:txBody>
          <a:bodyPr/>
          <a:lstStyle/>
          <a:p>
            <a:pPr eaLnBrk="1" hangingPunct="1"/>
            <a:endParaRPr lang="fr-FR"/>
          </a:p>
        </p:txBody>
      </p:sp>
      <p:sp>
        <p:nvSpPr>
          <p:cNvPr id="164869" name="Slide Number Placeholder 3"/>
          <p:cNvSpPr txBox="1">
            <a:spLocks noGrp="1"/>
          </p:cNvSpPr>
          <p:nvPr/>
        </p:nvSpPr>
        <p:spPr bwMode="auto">
          <a:xfrm>
            <a:off x="3995217" y="8842029"/>
            <a:ext cx="3056414" cy="465455"/>
          </a:xfrm>
          <a:prstGeom prst="rect">
            <a:avLst/>
          </a:prstGeom>
          <a:noFill/>
          <a:ln w="9525">
            <a:noFill/>
            <a:miter lim="800000"/>
            <a:headEnd/>
            <a:tailEnd/>
          </a:ln>
        </p:spPr>
        <p:txBody>
          <a:bodyPr lIns="92613" tIns="46306" rIns="92613" bIns="46306" anchor="b"/>
          <a:lstStyle/>
          <a:p>
            <a:pPr algn="r"/>
            <a:fld id="{423F6D6D-CA66-4F5E-ABA6-651038505330}" type="slidenum">
              <a:rPr lang="en-US" sz="1200"/>
              <a:pPr algn="r"/>
              <a:t>82</a:t>
            </a:fld>
            <a:endParaRPr lang="en-US" sz="1200" dirty="0"/>
          </a:p>
        </p:txBody>
      </p:sp>
    </p:spTree>
    <p:extLst>
      <p:ext uri="{BB962C8B-B14F-4D97-AF65-F5344CB8AC3E}">
        <p14:creationId xmlns:p14="http://schemas.microsoft.com/office/powerpoint/2010/main" val="200781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98563" y="698500"/>
            <a:ext cx="4656137" cy="3490913"/>
          </a:xfrm>
          <a:ln/>
        </p:spPr>
      </p:sp>
      <p:sp>
        <p:nvSpPr>
          <p:cNvPr id="97283"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62096624-7B53-42A9-91A3-E4FCA3CDC8BF}" type="slidenum">
              <a:rPr lang="en-US" smtClean="0"/>
              <a:pPr>
                <a:defRPr/>
              </a:pPr>
              <a:t>8</a:t>
            </a:fld>
            <a:endParaRPr lang="en-US" dirty="0"/>
          </a:p>
        </p:txBody>
      </p:sp>
    </p:spTree>
    <p:extLst>
      <p:ext uri="{BB962C8B-B14F-4D97-AF65-F5344CB8AC3E}">
        <p14:creationId xmlns:p14="http://schemas.microsoft.com/office/powerpoint/2010/main" val="42398690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3B1DB003-6C85-4335-AC7F-BE9054BDB083}" type="slidenum">
              <a:rPr lang="en-US" smtClean="0"/>
              <a:pPr>
                <a:defRPr/>
              </a:pPr>
              <a:t>83</a:t>
            </a:fld>
            <a:endParaRPr lang="en-US"/>
          </a:p>
        </p:txBody>
      </p:sp>
    </p:spTree>
    <p:extLst>
      <p:ext uri="{BB962C8B-B14F-4D97-AF65-F5344CB8AC3E}">
        <p14:creationId xmlns:p14="http://schemas.microsoft.com/office/powerpoint/2010/main" val="1559666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781E4A58-2C08-407A-8E00-E5BE92D3A98F}" type="slidenum">
              <a:rPr lang="en-US" smtClean="0"/>
              <a:pPr>
                <a:defRPr/>
              </a:pPr>
              <a:t>84</a:t>
            </a:fld>
            <a:endParaRPr lang="en-US"/>
          </a:p>
        </p:txBody>
      </p:sp>
    </p:spTree>
    <p:extLst>
      <p:ext uri="{BB962C8B-B14F-4D97-AF65-F5344CB8AC3E}">
        <p14:creationId xmlns:p14="http://schemas.microsoft.com/office/powerpoint/2010/main" val="21995598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ED0BE40C-7E95-4443-BE25-9FC0927E5F91}" type="slidenum">
              <a:rPr lang="en-US" smtClean="0"/>
              <a:pPr>
                <a:defRPr/>
              </a:pPr>
              <a:t>85</a:t>
            </a:fld>
            <a:endParaRPr lang="en-US"/>
          </a:p>
        </p:txBody>
      </p:sp>
    </p:spTree>
    <p:extLst>
      <p:ext uri="{BB962C8B-B14F-4D97-AF65-F5344CB8AC3E}">
        <p14:creationId xmlns:p14="http://schemas.microsoft.com/office/powerpoint/2010/main" val="24053738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3EE66575-F317-4F69-B393-A67FE184C92F}" type="slidenum">
              <a:rPr lang="en-US" smtClean="0"/>
              <a:pPr>
                <a:defRPr/>
              </a:pPr>
              <a:t>86</a:t>
            </a:fld>
            <a:endParaRPr lang="en-US"/>
          </a:p>
        </p:txBody>
      </p:sp>
    </p:spTree>
    <p:extLst>
      <p:ext uri="{BB962C8B-B14F-4D97-AF65-F5344CB8AC3E}">
        <p14:creationId xmlns:p14="http://schemas.microsoft.com/office/powerpoint/2010/main" val="40165384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7520DDD9-F62B-4228-A382-F712CD99C953}" type="slidenum">
              <a:rPr lang="en-US" smtClean="0"/>
              <a:pPr>
                <a:defRPr/>
              </a:pPr>
              <a:t>87</a:t>
            </a:fld>
            <a:endParaRPr lang="en-US"/>
          </a:p>
        </p:txBody>
      </p:sp>
    </p:spTree>
    <p:extLst>
      <p:ext uri="{BB962C8B-B14F-4D97-AF65-F5344CB8AC3E}">
        <p14:creationId xmlns:p14="http://schemas.microsoft.com/office/powerpoint/2010/main" val="19131862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1DE3A4F8-5601-4B44-A395-84CE7FC91887}" type="slidenum">
              <a:rPr lang="en-US" smtClean="0"/>
              <a:pPr>
                <a:defRPr/>
              </a:pPr>
              <a:t>88</a:t>
            </a:fld>
            <a:endParaRPr lang="en-US"/>
          </a:p>
        </p:txBody>
      </p:sp>
    </p:spTree>
    <p:extLst>
      <p:ext uri="{BB962C8B-B14F-4D97-AF65-F5344CB8AC3E}">
        <p14:creationId xmlns:p14="http://schemas.microsoft.com/office/powerpoint/2010/main" val="16985862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8970DF86-9662-4EE6-B767-8B17160B198F}" type="slidenum">
              <a:rPr lang="en-US" smtClean="0"/>
              <a:pPr>
                <a:defRPr/>
              </a:pPr>
              <a:t>89</a:t>
            </a:fld>
            <a:endParaRPr lang="en-US"/>
          </a:p>
        </p:txBody>
      </p:sp>
    </p:spTree>
    <p:extLst>
      <p:ext uri="{BB962C8B-B14F-4D97-AF65-F5344CB8AC3E}">
        <p14:creationId xmlns:p14="http://schemas.microsoft.com/office/powerpoint/2010/main" val="16222146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8970DF86-9662-4EE6-B767-8B17160B198F}" type="slidenum">
              <a:rPr lang="en-US" smtClean="0"/>
              <a:pPr>
                <a:defRPr/>
              </a:pPr>
              <a:t>90</a:t>
            </a:fld>
            <a:endParaRPr lang="en-US"/>
          </a:p>
        </p:txBody>
      </p:sp>
    </p:spTree>
    <p:extLst>
      <p:ext uri="{BB962C8B-B14F-4D97-AF65-F5344CB8AC3E}">
        <p14:creationId xmlns:p14="http://schemas.microsoft.com/office/powerpoint/2010/main" val="26646432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FAC3DAEF-29E1-4613-B01F-4B870859B843}" type="slidenum">
              <a:rPr lang="en-US" smtClean="0"/>
              <a:pPr>
                <a:defRPr/>
              </a:pPr>
              <a:t>91</a:t>
            </a:fld>
            <a:endParaRPr lang="en-US"/>
          </a:p>
        </p:txBody>
      </p:sp>
    </p:spTree>
    <p:extLst>
      <p:ext uri="{BB962C8B-B14F-4D97-AF65-F5344CB8AC3E}">
        <p14:creationId xmlns:p14="http://schemas.microsoft.com/office/powerpoint/2010/main" val="38241369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EDD27FEB-7BF7-4EFE-B36F-22DC8714B1A6}" type="slidenum">
              <a:rPr lang="en-US" smtClean="0"/>
              <a:pPr>
                <a:defRPr/>
              </a:pPr>
              <a:t>92</a:t>
            </a:fld>
            <a:endParaRPr lang="en-US"/>
          </a:p>
        </p:txBody>
      </p:sp>
    </p:spTree>
    <p:extLst>
      <p:ext uri="{BB962C8B-B14F-4D97-AF65-F5344CB8AC3E}">
        <p14:creationId xmlns:p14="http://schemas.microsoft.com/office/powerpoint/2010/main" val="53218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0AD80DF9-E4F6-4686-A49D-F05E57FF964B}" type="slidenum">
              <a:rPr lang="en-US" smtClean="0"/>
              <a:pPr>
                <a:defRPr/>
              </a:pPr>
              <a:t>9</a:t>
            </a:fld>
            <a:endParaRPr lang="en-US" dirty="0"/>
          </a:p>
        </p:txBody>
      </p:sp>
    </p:spTree>
    <p:extLst>
      <p:ext uri="{BB962C8B-B14F-4D97-AF65-F5344CB8AC3E}">
        <p14:creationId xmlns:p14="http://schemas.microsoft.com/office/powerpoint/2010/main" val="26035651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312E7F3-8046-4398-AE22-04DE7852D8B5}" type="slidenum">
              <a:rPr lang="en-US" smtClean="0"/>
              <a:pPr>
                <a:defRPr/>
              </a:pPr>
              <a:t>93</a:t>
            </a:fld>
            <a:endParaRPr lang="en-US"/>
          </a:p>
        </p:txBody>
      </p:sp>
    </p:spTree>
    <p:extLst>
      <p:ext uri="{BB962C8B-B14F-4D97-AF65-F5344CB8AC3E}">
        <p14:creationId xmlns:p14="http://schemas.microsoft.com/office/powerpoint/2010/main" val="34330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a:solidFill>
            <a:srgbClr val="336600"/>
          </a:solidFill>
        </p:spPr>
        <p:txBody>
          <a:bodyPr>
            <a:normAutofit/>
          </a:bodyPr>
          <a:lstStyle>
            <a:lvl1pPr>
              <a:defRPr sz="3600">
                <a:solidFill>
                  <a:schemeClr val="tx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
        <p:nvSpPr>
          <p:cNvPr id="7" name="TextBox 6"/>
          <p:cNvSpPr txBox="1"/>
          <p:nvPr userDrawn="1"/>
        </p:nvSpPr>
        <p:spPr>
          <a:xfrm>
            <a:off x="457200" y="374905"/>
            <a:ext cx="1600200" cy="584775"/>
          </a:xfrm>
          <a:prstGeom prst="rect">
            <a:avLst/>
          </a:prstGeom>
          <a:noFill/>
          <a:ln>
            <a:solidFill>
              <a:schemeClr val="bg1"/>
            </a:solidFill>
          </a:ln>
        </p:spPr>
        <p:txBody>
          <a:bodyPr wrap="square">
            <a:spAutoFit/>
          </a:bodyPr>
          <a:lstStyle/>
          <a:p>
            <a:pPr>
              <a:defRPr/>
            </a:pPr>
            <a:endParaRPr lang="en-US" sz="3200" b="1" dirty="0">
              <a:solidFill>
                <a:schemeClr val="tx1"/>
              </a:solidFill>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514476"/>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14476"/>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356351"/>
            <a:ext cx="2133600" cy="36512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1"/>
            <a:ext cx="2895600" cy="365125"/>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356351"/>
            <a:ext cx="2133600" cy="365125"/>
          </a:xfrm>
          <a:prstGeom prst="rect">
            <a:avLst/>
          </a:prstGeom>
          <a:ln/>
        </p:spPr>
        <p:txBody>
          <a:bodyPr/>
          <a:lstStyle>
            <a:lvl1pPr>
              <a:defRPr/>
            </a:lvl1pPr>
          </a:lstStyle>
          <a:p>
            <a:pPr>
              <a:defRPr/>
            </a:pPr>
            <a:fld id="{3EFFF779-1183-4206-AA9C-AE295105EE1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2">
    <p:bg>
      <p:bgPr>
        <a:solidFill>
          <a:schemeClr val="bg1"/>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200" y="6356351"/>
            <a:ext cx="2133600" cy="36512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1"/>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1"/>
            <a:ext cx="2133600" cy="365125"/>
          </a:xfrm>
          <a:prstGeom prst="rect">
            <a:avLst/>
          </a:prstGeom>
        </p:spPr>
        <p:txBody>
          <a:bodyPr/>
          <a:lstStyle>
            <a:lvl1pPr>
              <a:defRPr/>
            </a:lvl1pPr>
          </a:lstStyle>
          <a:p>
            <a:pPr>
              <a:defRPr/>
            </a:pPr>
            <a:fld id="{718C1F58-B0D5-4EC0-BE4F-D790DDD9030F}" type="slidenum">
              <a:rPr lang="en-US"/>
              <a:pPr>
                <a:defRPr/>
              </a:pPr>
              <a:t>‹#›</a:t>
            </a:fld>
            <a:endParaRPr lang="en-US"/>
          </a:p>
        </p:txBody>
      </p:sp>
      <p:sp>
        <p:nvSpPr>
          <p:cNvPr id="7" name="Rectangle 6"/>
          <p:cNvSpPr/>
          <p:nvPr userDrawn="1"/>
        </p:nvSpPr>
        <p:spPr>
          <a:xfrm>
            <a:off x="0" y="0"/>
            <a:ext cx="9144000" cy="1352939"/>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8C12"/>
              </a:solidFill>
            </a:endParaRPr>
          </a:p>
        </p:txBody>
      </p:sp>
      <p:sp>
        <p:nvSpPr>
          <p:cNvPr id="12" name="Title 21"/>
          <p:cNvSpPr>
            <a:spLocks noGrp="1"/>
          </p:cNvSpPr>
          <p:nvPr>
            <p:ph type="title" hasCustomPrompt="1"/>
          </p:nvPr>
        </p:nvSpPr>
        <p:spPr>
          <a:xfrm>
            <a:off x="1249262" y="130978"/>
            <a:ext cx="7481455" cy="548318"/>
          </a:xfrm>
          <a:prstGeom prst="rect">
            <a:avLst/>
          </a:prstGeom>
        </p:spPr>
        <p:txBody>
          <a:bodyPr/>
          <a:lstStyle>
            <a:lvl1pPr algn="l">
              <a:defRPr sz="4000" b="1" spc="300">
                <a:solidFill>
                  <a:srgbClr val="000066"/>
                </a:solidFill>
                <a:latin typeface="Calibri" pitchFamily="34" charset="0"/>
              </a:defRPr>
            </a:lvl1pPr>
          </a:lstStyle>
          <a:p>
            <a:r>
              <a:rPr lang="en-US" dirty="0"/>
              <a:t>CLICK TO EDIT MASTER TITLE STYLE</a:t>
            </a:r>
          </a:p>
        </p:txBody>
      </p:sp>
      <p:pic>
        <p:nvPicPr>
          <p:cNvPr id="13" name="Picture 1"/>
          <p:cNvPicPr>
            <a:picLocks noChangeAspect="1" noChangeArrowheads="1"/>
          </p:cNvPicPr>
          <p:nvPr userDrawn="1"/>
        </p:nvPicPr>
        <p:blipFill>
          <a:blip r:embed="rId3" cstate="print"/>
          <a:srcRect/>
          <a:stretch>
            <a:fillRect/>
          </a:stretch>
        </p:blipFill>
        <p:spPr bwMode="auto">
          <a:xfrm>
            <a:off x="228983" y="409575"/>
            <a:ext cx="894967" cy="5143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31913"/>
          </a:xfrm>
          <a:prstGeom prst="rect">
            <a:avLst/>
          </a:prstGeom>
          <a:solidFill>
            <a:srgbClr val="FFC000"/>
          </a:solidFill>
        </p:spPr>
        <p:txBody>
          <a:bodyPr>
            <a:normAutofit/>
          </a:bodyPr>
          <a:lstStyle>
            <a:lvl1pPr>
              <a:defRPr sz="3600" b="1" baseline="0">
                <a:solidFill>
                  <a:srgbClr val="000066"/>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normAutofit/>
          </a:bodyPr>
          <a:lstStyle>
            <a:lvl1pPr>
              <a:buClr>
                <a:srgbClr val="000066"/>
              </a:buClr>
              <a:buSzPct val="100000"/>
              <a:buFont typeface="Wingdings" pitchFamily="2" charset="2"/>
              <a:buChar char="§"/>
              <a:defRPr sz="2800">
                <a:solidFill>
                  <a:srgbClr val="000066"/>
                </a:solidFill>
                <a:latin typeface="Arial" pitchFamily="34" charset="0"/>
                <a:cs typeface="Arial" pitchFamily="34" charset="0"/>
              </a:defRPr>
            </a:lvl1pPr>
            <a:lvl2pPr>
              <a:buClr>
                <a:srgbClr val="000066"/>
              </a:buClr>
              <a:buFont typeface="Arial" pitchFamily="34" charset="0"/>
              <a:buChar char="–"/>
              <a:defRPr sz="2600">
                <a:solidFill>
                  <a:srgbClr val="000066"/>
                </a:solidFill>
                <a:latin typeface="Arial" pitchFamily="34" charset="0"/>
                <a:cs typeface="Arial" pitchFamily="34" charset="0"/>
              </a:defRPr>
            </a:lvl2pPr>
            <a:lvl3pPr>
              <a:buClr>
                <a:srgbClr val="000066"/>
              </a:buClr>
              <a:buFont typeface="Wingdings" pitchFamily="2" charset="2"/>
              <a:buChar char="Ø"/>
              <a:defRPr sz="2600">
                <a:solidFill>
                  <a:srgbClr val="000066"/>
                </a:solidFill>
                <a:latin typeface="Arial" pitchFamily="34" charset="0"/>
                <a:cs typeface="Arial" pitchFamily="34" charset="0"/>
              </a:defRPr>
            </a:lvl3pPr>
            <a:lvl4pPr>
              <a:buClr>
                <a:srgbClr val="000066"/>
              </a:buClr>
              <a:buFont typeface="Wingdings" pitchFamily="2" charset="2"/>
              <a:buChar char="Ø"/>
              <a:defRPr sz="2600">
                <a:solidFill>
                  <a:srgbClr val="000066"/>
                </a:solidFill>
                <a:latin typeface="Arial" pitchFamily="34" charset="0"/>
                <a:cs typeface="Arial" pitchFamily="34" charset="0"/>
              </a:defRPr>
            </a:lvl4pPr>
            <a:lvl5pPr>
              <a:buClr>
                <a:srgbClr val="000066"/>
              </a:buClr>
              <a:buFont typeface="Wingdings" pitchFamily="2" charset="2"/>
              <a:buChar char="Ø"/>
              <a:defRPr sz="2600">
                <a:solidFill>
                  <a:srgbClr val="000066"/>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356351"/>
            <a:ext cx="2133600" cy="36512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1"/>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1"/>
            <a:ext cx="2133600" cy="365125"/>
          </a:xfrm>
          <a:prstGeom prst="rect">
            <a:avLst/>
          </a:prstGeom>
        </p:spPr>
        <p:txBody>
          <a:bodyPr/>
          <a:lstStyle>
            <a:lvl1pPr>
              <a:defRPr/>
            </a:lvl1pPr>
          </a:lstStyle>
          <a:p>
            <a:pPr>
              <a:defRPr/>
            </a:pPr>
            <a:fld id="{718C1F58-B0D5-4EC0-BE4F-D790DDD9030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bered Bullet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6009"/>
            <a:ext cx="8229600" cy="4525963"/>
          </a:xfrm>
          <a:prstGeom prst="rect">
            <a:avLst/>
          </a:prstGeom>
        </p:spPr>
        <p:txBody>
          <a:bodyPr>
            <a:normAutofit/>
          </a:bodyPr>
          <a:lstStyle>
            <a:lvl1pPr marL="514350" indent="-514350">
              <a:buFont typeface="Wingdings" pitchFamily="2" charset="2"/>
              <a:buNone/>
              <a:defRPr sz="2800">
                <a:latin typeface="Arial" pitchFamily="34" charset="0"/>
                <a:cs typeface="Arial" pitchFamily="34" charset="0"/>
              </a:defRPr>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
        <p:nvSpPr>
          <p:cNvPr id="8" name="Rectangle 7"/>
          <p:cNvSpPr/>
          <p:nvPr userDrawn="1"/>
        </p:nvSpPr>
        <p:spPr>
          <a:xfrm>
            <a:off x="0" y="0"/>
            <a:ext cx="9144000" cy="1352939"/>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785" name="Picture 1"/>
          <p:cNvPicPr>
            <a:picLocks noChangeAspect="1" noChangeArrowheads="1"/>
          </p:cNvPicPr>
          <p:nvPr userDrawn="1"/>
        </p:nvPicPr>
        <p:blipFill>
          <a:blip r:embed="rId2" cstate="print"/>
          <a:srcRect/>
          <a:stretch>
            <a:fillRect/>
          </a:stretch>
        </p:blipFill>
        <p:spPr bwMode="auto">
          <a:xfrm>
            <a:off x="228983" y="428625"/>
            <a:ext cx="894967" cy="514350"/>
          </a:xfrm>
          <a:prstGeom prst="rect">
            <a:avLst/>
          </a:prstGeom>
          <a:noFill/>
          <a:ln w="9525">
            <a:noFill/>
            <a:miter lim="800000"/>
            <a:headEnd/>
            <a:tailEnd/>
          </a:ln>
        </p:spPr>
      </p:pic>
      <p:sp>
        <p:nvSpPr>
          <p:cNvPr id="22" name="Title 21"/>
          <p:cNvSpPr>
            <a:spLocks noGrp="1"/>
          </p:cNvSpPr>
          <p:nvPr>
            <p:ph type="title" hasCustomPrompt="1"/>
          </p:nvPr>
        </p:nvSpPr>
        <p:spPr>
          <a:xfrm>
            <a:off x="1194672" y="109084"/>
            <a:ext cx="7481455" cy="548318"/>
          </a:xfrm>
          <a:prstGeom prst="rect">
            <a:avLst/>
          </a:prstGeom>
        </p:spPr>
        <p:txBody>
          <a:bodyPr/>
          <a:lstStyle>
            <a:lvl1pPr algn="l">
              <a:defRPr sz="4000" b="1" spc="300">
                <a:solidFill>
                  <a:srgbClr val="000066"/>
                </a:solidFill>
                <a:latin typeface="Calibri" pitchFamily="34" charset="0"/>
              </a:defRPr>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19AE3-35C9-40F5-AE61-4911C1FDB7FC}" type="datetimeFigureOut">
              <a:rPr lang="en-US" smtClean="0"/>
              <a:pPr/>
              <a:t>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E1E143-5374-44AC-A5A0-56006E3BF64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EF96B9-1EB3-4E59-9B8F-952932D6D2F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line titl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6009"/>
            <a:ext cx="8229600" cy="4525963"/>
          </a:xfrm>
          <a:prstGeom prst="rect">
            <a:avLst/>
          </a:prstGeom>
        </p:spPr>
        <p:txBody>
          <a:bodyPr>
            <a:normAutofit/>
          </a:bodyPr>
          <a:lstStyle>
            <a:lvl1pPr marL="514350" indent="-514350">
              <a:buFont typeface="Wingdings" pitchFamily="2" charset="2"/>
              <a:buChar char="Ø"/>
              <a:defRPr sz="2800">
                <a:latin typeface="Arial" pitchFamily="34" charset="0"/>
                <a:cs typeface="Arial" pitchFamily="34" charset="0"/>
              </a:defRPr>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
        <p:nvSpPr>
          <p:cNvPr id="8" name="Rectangle 7"/>
          <p:cNvSpPr/>
          <p:nvPr userDrawn="1"/>
        </p:nvSpPr>
        <p:spPr>
          <a:xfrm>
            <a:off x="0" y="0"/>
            <a:ext cx="9144000" cy="1352939"/>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p:cNvSpPr>
            <a:spLocks noGrp="1"/>
          </p:cNvSpPr>
          <p:nvPr userDrawn="1">
            <p:ph type="title" hasCustomPrompt="1"/>
          </p:nvPr>
        </p:nvSpPr>
        <p:spPr>
          <a:xfrm>
            <a:off x="1221967" y="41412"/>
            <a:ext cx="7481455" cy="548318"/>
          </a:xfrm>
          <a:prstGeom prst="rect">
            <a:avLst/>
          </a:prstGeom>
        </p:spPr>
        <p:txBody>
          <a:bodyPr/>
          <a:lstStyle>
            <a:lvl1pPr algn="l">
              <a:defRPr sz="4000" b="1" spc="300">
                <a:solidFill>
                  <a:srgbClr val="000066"/>
                </a:solidFill>
                <a:latin typeface="Calibri" pitchFamily="34" charset="0"/>
              </a:defRPr>
            </a:lvl1pPr>
          </a:lstStyle>
          <a:p>
            <a:r>
              <a:rPr lang="en-US" dirty="0"/>
              <a:t>CLICK TO EDIT </a:t>
            </a:r>
            <a:br>
              <a:rPr lang="en-US" dirty="0"/>
            </a:br>
            <a:r>
              <a:rPr lang="en-US" dirty="0"/>
              <a:t>MASTER TITLE STYLE</a:t>
            </a:r>
          </a:p>
        </p:txBody>
      </p:sp>
      <p:pic>
        <p:nvPicPr>
          <p:cNvPr id="11" name="Picture 1"/>
          <p:cNvPicPr>
            <a:picLocks noChangeAspect="1" noChangeArrowheads="1"/>
          </p:cNvPicPr>
          <p:nvPr userDrawn="1"/>
        </p:nvPicPr>
        <p:blipFill>
          <a:blip r:embed="rId2" cstate="print"/>
          <a:srcRect/>
          <a:stretch>
            <a:fillRect/>
          </a:stretch>
        </p:blipFill>
        <p:spPr bwMode="auto">
          <a:xfrm>
            <a:off x="238507" y="419294"/>
            <a:ext cx="894967" cy="514350"/>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31913"/>
          </a:xfrm>
          <a:solidFill>
            <a:srgbClr val="FFC000"/>
          </a:solidFill>
        </p:spPr>
        <p:txBody>
          <a:bodyPr/>
          <a:lstStyle>
            <a:lvl1pPr>
              <a:defRPr baseline="0">
                <a:solidFill>
                  <a:schemeClr val="accent4">
                    <a:lumMod val="2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336600"/>
              </a:buClr>
              <a:buSzPct val="100000"/>
              <a:defRPr>
                <a:solidFill>
                  <a:srgbClr val="183048"/>
                </a:solidFill>
              </a:defRPr>
            </a:lvl1pPr>
            <a:lvl2pPr>
              <a:buClr>
                <a:srgbClr val="336600"/>
              </a:buClr>
              <a:defRPr/>
            </a:lvl2pPr>
            <a:lvl3pPr>
              <a:buClr>
                <a:srgbClr val="336600"/>
              </a:buClr>
              <a:defRPr/>
            </a:lvl3pPr>
            <a:lvl4pPr>
              <a:buClr>
                <a:srgbClr val="336600"/>
              </a:buClr>
              <a:defRPr/>
            </a:lvl4pPr>
            <a:lvl5pPr>
              <a:buClr>
                <a:srgbClr val="3366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777777"/>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777777"/>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18C1F58-B0D5-4EC0-BE4F-D790DDD9030F}" type="slidenum">
              <a:rPr lang="en-US">
                <a:solidFill>
                  <a:srgbClr val="777777"/>
                </a:solidFill>
              </a:rPr>
              <a:pPr>
                <a:defRPr/>
              </a:pPr>
              <a:t>‹#›</a:t>
            </a:fld>
            <a:endParaRPr lang="en-US">
              <a:solidFill>
                <a:srgbClr val="777777"/>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37FE53-187F-4F6E-9088-795346094A9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144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144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0A94D-71A1-4B74-B4B7-FBF06789651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8A6940-79A4-499B-88ED-B855D16735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092FAF-B02F-4467-BF19-B66B6B53004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5B8D61-D4AC-4ACE-BC8F-73E23479DCA4}" type="slidenum">
              <a:rPr lang="en-US">
                <a:solidFill>
                  <a:srgbClr val="FFFFFF"/>
                </a:solidFill>
              </a:rPr>
              <a:pPr>
                <a:defRPr/>
              </a:pPr>
              <a:t>‹#›</a:t>
            </a:fld>
            <a:endParaRPr lang="en-US">
              <a:solidFill>
                <a:srgbClr val="FFFFFF"/>
              </a:solidFill>
            </a:endParaRPr>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3CDA2E-03EF-490A-A859-2711D8CAAC2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DB7DD3-3941-47A8-B76B-67DD46F53E6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775B62-D79F-4B2E-B347-C82A41F2A39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891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860657-7C33-4A99-BDB0-3A3449C6464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2">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6009"/>
            <a:ext cx="8229600" cy="4525963"/>
          </a:xfrm>
          <a:prstGeom prst="rect">
            <a:avLst/>
          </a:prstGeom>
        </p:spPr>
        <p:txBody>
          <a:bodyPr>
            <a:normAutofit/>
          </a:bodyPr>
          <a:lstStyle>
            <a:lvl1pPr marL="514350" indent="-514350">
              <a:buFont typeface="Wingdings" pitchFamily="2" charset="2"/>
              <a:buChar char="Ø"/>
              <a:defRPr sz="2600">
                <a:latin typeface="Arial" pitchFamily="34" charset="0"/>
                <a:cs typeface="Arial" pitchFamily="34" charset="0"/>
              </a:defRPr>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
        <p:nvSpPr>
          <p:cNvPr id="8" name="Rectangle 7"/>
          <p:cNvSpPr/>
          <p:nvPr userDrawn="1"/>
        </p:nvSpPr>
        <p:spPr>
          <a:xfrm>
            <a:off x="0" y="0"/>
            <a:ext cx="9144000" cy="1352939"/>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p:cNvSpPr>
            <a:spLocks noGrp="1"/>
          </p:cNvSpPr>
          <p:nvPr>
            <p:ph type="title" hasCustomPrompt="1"/>
          </p:nvPr>
        </p:nvSpPr>
        <p:spPr>
          <a:xfrm>
            <a:off x="993367" y="424263"/>
            <a:ext cx="7481455" cy="548318"/>
          </a:xfrm>
          <a:prstGeom prst="rect">
            <a:avLst/>
          </a:prstGeom>
        </p:spPr>
        <p:txBody>
          <a:bodyPr/>
          <a:lstStyle>
            <a:lvl1pPr algn="l">
              <a:defRPr sz="3200" b="1" spc="300">
                <a:solidFill>
                  <a:srgbClr val="000066"/>
                </a:solidFill>
                <a:latin typeface="Calibri" pitchFamily="34" charset="0"/>
              </a:defRPr>
            </a:lvl1pPr>
          </a:lstStyle>
          <a:p>
            <a:r>
              <a:rPr lang="en-US" dirty="0"/>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5144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144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FFF779-1183-4206-AA9C-AE295105EE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5144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14475"/>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52863"/>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22415B6-7957-4485-962E-835D0674BAA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514475"/>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A798B0-5BF1-434B-91C7-3853A93967A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tx1"/>
        </a:solidFill>
        <a:effectLst/>
      </p:bgPr>
    </p:bg>
    <p:spTree>
      <p:nvGrpSpPr>
        <p:cNvPr id="1" name=""/>
        <p:cNvGrpSpPr/>
        <p:nvPr/>
      </p:nvGrpSpPr>
      <p:grpSpPr>
        <a:xfrm>
          <a:off x="0" y="0"/>
          <a:ext cx="0" cy="0"/>
          <a:chOff x="0" y="0"/>
          <a:chExt cx="0" cy="0"/>
        </a:xfrm>
      </p:grpSpPr>
      <p:sp>
        <p:nvSpPr>
          <p:cNvPr id="12" name="Rectangle 11"/>
          <p:cNvSpPr/>
          <p:nvPr userDrawn="1"/>
        </p:nvSpPr>
        <p:spPr>
          <a:xfrm>
            <a:off x="0" y="1293541"/>
            <a:ext cx="9144000" cy="2810108"/>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334210" y="1690844"/>
            <a:ext cx="5597912" cy="1163868"/>
          </a:xfrm>
          <a:prstGeom prst="rect">
            <a:avLst/>
          </a:prstGeom>
          <a:noFill/>
        </p:spPr>
        <p:txBody>
          <a:bodyPr/>
          <a:lstStyle>
            <a:lvl1pPr algn="l">
              <a:defRPr sz="3000" b="1">
                <a:solidFill>
                  <a:srgbClr val="000066"/>
                </a:solidFill>
                <a:latin typeface="Calibri" pitchFamily="34" charset="0"/>
              </a:defRPr>
            </a:lvl1pPr>
          </a:lstStyle>
          <a:p>
            <a:r>
              <a:rPr lang="en-US" dirty="0"/>
              <a:t>Click to Edit </a:t>
            </a:r>
            <a:br>
              <a:rPr lang="en-US" dirty="0"/>
            </a:br>
            <a:r>
              <a:rPr lang="en-US" dirty="0"/>
              <a:t>Master Title Style</a:t>
            </a:r>
          </a:p>
        </p:txBody>
      </p:sp>
      <p:sp>
        <p:nvSpPr>
          <p:cNvPr id="10" name="Title 8"/>
          <p:cNvSpPr txBox="1">
            <a:spLocks/>
          </p:cNvSpPr>
          <p:nvPr userDrawn="1"/>
        </p:nvSpPr>
        <p:spPr>
          <a:xfrm>
            <a:off x="3319345" y="2824532"/>
            <a:ext cx="5597912" cy="1163868"/>
          </a:xfrm>
          <a:prstGeom prst="rect">
            <a:avLst/>
          </a:prstGeom>
        </p:spPr>
        <p:txBody>
          <a:bodyPr/>
          <a:lstStyle>
            <a:lvl1pPr algn="l">
              <a:defRPr sz="3400" b="1">
                <a:solidFill>
                  <a:schemeClr val="bg1"/>
                </a:solidFill>
                <a:latin typeface="+mn-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HT" sz="2800" b="0" i="0" u="none" strike="noStrike" kern="1200" cap="none" spc="0" normalizeH="0" baseline="0" noProof="0" dirty="0">
                <a:ln>
                  <a:noFill/>
                </a:ln>
                <a:solidFill>
                  <a:srgbClr val="000066"/>
                </a:solidFill>
                <a:effectLst/>
                <a:uLnTx/>
                <a:uFillTx/>
                <a:latin typeface="+mn-lt"/>
                <a:ea typeface="+mj-ea"/>
                <a:cs typeface="+mj-cs"/>
              </a:rPr>
              <a:t>Evaluation, assistance-conseil, et soutien en nutrition (NACS)</a:t>
            </a:r>
          </a:p>
        </p:txBody>
      </p:sp>
      <p:sp>
        <p:nvSpPr>
          <p:cNvPr id="6" name="Title 8"/>
          <p:cNvSpPr txBox="1">
            <a:spLocks/>
          </p:cNvSpPr>
          <p:nvPr userDrawn="1"/>
        </p:nvSpPr>
        <p:spPr>
          <a:xfrm>
            <a:off x="215594" y="1850677"/>
            <a:ext cx="2784084" cy="1806923"/>
          </a:xfrm>
          <a:prstGeom prst="rect">
            <a:avLst/>
          </a:prstGeom>
          <a:solidFill>
            <a:schemeClr val="tx1"/>
          </a:solidFill>
        </p:spPr>
        <p:txBody>
          <a:bodyPr/>
          <a:lstStyle>
            <a:lvl1pPr algn="l">
              <a:defRPr sz="3400" b="1">
                <a:solidFill>
                  <a:schemeClr val="bg1"/>
                </a:solidFill>
                <a:latin typeface="+mn-l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1000" b="0" i="0" u="none" strike="noStrike" kern="1200" cap="none" spc="0" normalizeH="0" baseline="0" noProof="0" dirty="0">
              <a:ln>
                <a:noFill/>
              </a:ln>
              <a:solidFill>
                <a:srgbClr val="693841"/>
              </a:solidFill>
              <a:effectLst/>
              <a:uLnTx/>
              <a:uFillTx/>
              <a:latin typeface="+mn-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293541"/>
            <a:ext cx="9144000" cy="2810108"/>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334210" y="1690844"/>
            <a:ext cx="5597912" cy="1163868"/>
          </a:xfrm>
          <a:prstGeom prst="rect">
            <a:avLst/>
          </a:prstGeom>
        </p:spPr>
        <p:txBody>
          <a:bodyPr/>
          <a:lstStyle>
            <a:lvl1pPr algn="l">
              <a:defRPr sz="3400" b="1">
                <a:solidFill>
                  <a:srgbClr val="000066"/>
                </a:solidFill>
                <a:latin typeface="+mn-lt"/>
              </a:defRPr>
            </a:lvl1pPr>
          </a:lstStyle>
          <a:p>
            <a:r>
              <a:rPr lang="en-US" dirty="0"/>
              <a:t>Click to Edit </a:t>
            </a:r>
            <a:br>
              <a:rPr lang="en-US" dirty="0"/>
            </a:br>
            <a:r>
              <a:rPr lang="en-US" dirty="0"/>
              <a:t>Master Title Style</a:t>
            </a:r>
          </a:p>
        </p:txBody>
      </p:sp>
      <p:sp>
        <p:nvSpPr>
          <p:cNvPr id="10" name="Title 8"/>
          <p:cNvSpPr txBox="1">
            <a:spLocks/>
          </p:cNvSpPr>
          <p:nvPr userDrawn="1"/>
        </p:nvSpPr>
        <p:spPr>
          <a:xfrm>
            <a:off x="3319345" y="2824532"/>
            <a:ext cx="5597912" cy="1163868"/>
          </a:xfrm>
          <a:prstGeom prst="rect">
            <a:avLst/>
          </a:prstGeom>
        </p:spPr>
        <p:txBody>
          <a:bodyPr/>
          <a:lstStyle>
            <a:lvl1pPr algn="l">
              <a:defRPr sz="3400" b="1">
                <a:solidFill>
                  <a:schemeClr val="bg1"/>
                </a:solidFill>
                <a:latin typeface="+mn-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66"/>
                </a:solidFill>
                <a:effectLst/>
                <a:uLnTx/>
                <a:uFillTx/>
                <a:latin typeface="+mn-lt"/>
                <a:ea typeface="+mj-ea"/>
                <a:cs typeface="+mj-cs"/>
              </a:rPr>
              <a:t>Nutrition Assessment,</a:t>
            </a:r>
            <a:br>
              <a:rPr kumimoji="0" lang="en-US" sz="2800" b="0" i="0" u="none" strike="noStrike" kern="1200" cap="none" spc="0" normalizeH="0" baseline="0" noProof="0" dirty="0">
                <a:ln>
                  <a:noFill/>
                </a:ln>
                <a:solidFill>
                  <a:srgbClr val="000066"/>
                </a:solidFill>
                <a:effectLst/>
                <a:uLnTx/>
                <a:uFillTx/>
                <a:latin typeface="+mn-lt"/>
                <a:ea typeface="+mj-ea"/>
                <a:cs typeface="+mj-cs"/>
              </a:rPr>
            </a:br>
            <a:r>
              <a:rPr kumimoji="0" lang="en-US" sz="2800" b="0" i="0" u="none" strike="noStrike" kern="1200" cap="none" spc="0" normalizeH="0" baseline="0" noProof="0" dirty="0">
                <a:ln>
                  <a:noFill/>
                </a:ln>
                <a:solidFill>
                  <a:srgbClr val="000066"/>
                </a:solidFill>
                <a:effectLst/>
                <a:uLnTx/>
                <a:uFillTx/>
                <a:latin typeface="+mn-lt"/>
                <a:ea typeface="+mj-ea"/>
                <a:cs typeface="+mj-cs"/>
              </a:rPr>
              <a:t>Counseling and Support (NACS)</a:t>
            </a:r>
          </a:p>
        </p:txBody>
      </p:sp>
      <p:sp>
        <p:nvSpPr>
          <p:cNvPr id="11" name="Title 8"/>
          <p:cNvSpPr txBox="1">
            <a:spLocks/>
          </p:cNvSpPr>
          <p:nvPr userDrawn="1"/>
        </p:nvSpPr>
        <p:spPr>
          <a:xfrm>
            <a:off x="215594" y="1850677"/>
            <a:ext cx="2784084" cy="1806923"/>
          </a:xfrm>
          <a:prstGeom prst="rect">
            <a:avLst/>
          </a:prstGeom>
          <a:solidFill>
            <a:schemeClr val="bg1"/>
          </a:solidFill>
        </p:spPr>
        <p:txBody>
          <a:bodyPr/>
          <a:lstStyle>
            <a:lvl1pPr algn="l">
              <a:defRPr sz="3400" b="1">
                <a:solidFill>
                  <a:schemeClr val="bg1"/>
                </a:solidFill>
                <a:latin typeface="+mn-l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000" b="0" i="0" u="none" strike="noStrike" kern="1200" cap="none" spc="0" normalizeH="0" baseline="0" noProof="0" dirty="0">
                <a:ln>
                  <a:noFill/>
                </a:ln>
                <a:solidFill>
                  <a:srgbClr val="000066"/>
                </a:solidFill>
                <a:effectLst/>
                <a:uLnTx/>
                <a:uFillTx/>
                <a:latin typeface="Calibri" pitchFamily="34" charset="0"/>
                <a:ea typeface="+mj-ea"/>
                <a:cs typeface="+mj-cs"/>
              </a:rPr>
              <a:t>1.0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ection">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293541"/>
            <a:ext cx="9144000" cy="2810108"/>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334210" y="1690844"/>
            <a:ext cx="5597912" cy="1163868"/>
          </a:xfrm>
          <a:prstGeom prst="rect">
            <a:avLst/>
          </a:prstGeom>
        </p:spPr>
        <p:txBody>
          <a:bodyPr/>
          <a:lstStyle>
            <a:lvl1pPr algn="l">
              <a:defRPr sz="3400" b="1">
                <a:solidFill>
                  <a:srgbClr val="000066"/>
                </a:solidFill>
                <a:latin typeface="+mn-lt"/>
              </a:defRPr>
            </a:lvl1pPr>
          </a:lstStyle>
          <a:p>
            <a:r>
              <a:rPr lang="en-US" dirty="0"/>
              <a:t>CLICK TO EDIT </a:t>
            </a:r>
            <a:br>
              <a:rPr lang="en-US" dirty="0"/>
            </a:br>
            <a:r>
              <a:rPr lang="en-US" dirty="0"/>
              <a:t>MASTER TITLE STYLE</a:t>
            </a:r>
          </a:p>
        </p:txBody>
      </p:sp>
      <p:sp>
        <p:nvSpPr>
          <p:cNvPr id="10" name="Title 8"/>
          <p:cNvSpPr txBox="1">
            <a:spLocks/>
          </p:cNvSpPr>
          <p:nvPr userDrawn="1"/>
        </p:nvSpPr>
        <p:spPr>
          <a:xfrm>
            <a:off x="3319345" y="2824532"/>
            <a:ext cx="5597912" cy="1163868"/>
          </a:xfrm>
          <a:prstGeom prst="rect">
            <a:avLst/>
          </a:prstGeom>
        </p:spPr>
        <p:txBody>
          <a:bodyPr/>
          <a:lstStyle>
            <a:lvl1pPr algn="l">
              <a:defRPr sz="3400" b="1">
                <a:solidFill>
                  <a:schemeClr val="bg1"/>
                </a:solidFill>
                <a:latin typeface="+mn-lt"/>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66"/>
                </a:solidFill>
                <a:effectLst/>
                <a:uLnTx/>
                <a:uFillTx/>
                <a:latin typeface="+mn-lt"/>
                <a:ea typeface="+mj-ea"/>
                <a:cs typeface="+mj-cs"/>
              </a:rPr>
              <a:t>Nutrition Assessment,</a:t>
            </a:r>
            <a:br>
              <a:rPr kumimoji="0" lang="en-US" sz="2800" b="0" i="0" u="none" strike="noStrike" kern="1200" cap="none" spc="0" normalizeH="0" baseline="0" noProof="0" dirty="0">
                <a:ln>
                  <a:noFill/>
                </a:ln>
                <a:solidFill>
                  <a:srgbClr val="000066"/>
                </a:solidFill>
                <a:effectLst/>
                <a:uLnTx/>
                <a:uFillTx/>
                <a:latin typeface="+mn-lt"/>
                <a:ea typeface="+mj-ea"/>
                <a:cs typeface="+mj-cs"/>
              </a:rPr>
            </a:br>
            <a:r>
              <a:rPr kumimoji="0" lang="en-US" sz="2800" b="0" i="0" u="none" strike="noStrike" kern="1200" cap="none" spc="0" normalizeH="0" baseline="0" noProof="0" dirty="0">
                <a:ln>
                  <a:noFill/>
                </a:ln>
                <a:solidFill>
                  <a:srgbClr val="000066"/>
                </a:solidFill>
                <a:effectLst/>
                <a:uLnTx/>
                <a:uFillTx/>
                <a:latin typeface="+mn-lt"/>
                <a:ea typeface="+mj-ea"/>
                <a:cs typeface="+mj-cs"/>
              </a:rPr>
              <a:t>Counseling and Support (NACS)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prstGeom prst="rect">
            <a:avLst/>
          </a:prstGeom>
          <a:solidFill>
            <a:srgbClr val="FFC000"/>
          </a:solidFill>
        </p:spPr>
        <p:txBody>
          <a:bodyPr>
            <a:normAutofit/>
          </a:bodyPr>
          <a:lstStyle>
            <a:lvl1pPr>
              <a:defRPr sz="3600" b="1">
                <a:solidFill>
                  <a:srgbClr val="000066"/>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normAutofit/>
          </a:bodyPr>
          <a:lstStyle>
            <a:lvl1pPr>
              <a:buFont typeface="Wingdings" pitchFamily="2" charset="2"/>
              <a:buChar char="Ø"/>
              <a:defRPr sz="2600">
                <a:latin typeface="Arial" pitchFamily="34" charset="0"/>
                <a:cs typeface="Arial" pitchFamily="34" charset="0"/>
              </a:defRPr>
            </a:lvl1pPr>
            <a:lvl2pPr>
              <a:buClr>
                <a:srgbClr val="000066"/>
              </a:buClr>
              <a:buFont typeface="Arial" pitchFamily="34" charset="0"/>
              <a:buChar char="–"/>
              <a:defRPr sz="2600">
                <a:latin typeface="Arial" pitchFamily="34" charset="0"/>
                <a:cs typeface="Arial" pitchFamily="34" charset="0"/>
              </a:defRPr>
            </a:lvl2pPr>
            <a:lvl3pPr>
              <a:buFont typeface="Wingdings" pitchFamily="2" charset="2"/>
              <a:buChar char="Ø"/>
              <a:defRPr sz="2600">
                <a:latin typeface="Arial" pitchFamily="34" charset="0"/>
                <a:cs typeface="Arial" pitchFamily="34" charset="0"/>
              </a:defRPr>
            </a:lvl3pPr>
            <a:lvl4pPr>
              <a:buFont typeface="Wingdings" pitchFamily="2" charset="2"/>
              <a:buChar char="Ø"/>
              <a:defRPr sz="2600">
                <a:latin typeface="Arial" pitchFamily="34" charset="0"/>
                <a:cs typeface="Arial" pitchFamily="34" charset="0"/>
              </a:defRPr>
            </a:lvl4pPr>
            <a:lvl5pPr>
              <a:buFont typeface="Wingdings" pitchFamily="2" charset="2"/>
              <a:buChar char="Ø"/>
              <a:defRPr sz="2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buFont typeface="Wingdings" pitchFamily="2" charset="2"/>
              <a:buChar char="Ø"/>
              <a:defRPr sz="2600">
                <a:latin typeface="Arial" pitchFamily="34" charset="0"/>
                <a:cs typeface="Arial" pitchFamily="34" charset="0"/>
              </a:defRPr>
            </a:lvl1pPr>
            <a:lvl2pPr>
              <a:defRPr sz="2600">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D3C8AFA7-93EE-4027-9F81-FA42ED7F8546}" type="datetimeFigureOut">
              <a:rPr lang="en-US" smtClean="0"/>
              <a:pPr/>
              <a:t>1/9/2017</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915984E2-082D-4508-AA0A-0A99F9A62E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80" r:id="rId4"/>
    <p:sldLayoutId id="2147483651" r:id="rId5"/>
    <p:sldLayoutId id="2147483679"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8C595F">
                <a:alpha val="48000"/>
              </a:srgbClr>
            </a:gs>
            <a:gs pos="50000">
              <a:schemeClr val="bg1"/>
            </a:gs>
            <a:gs pos="100000">
              <a:schemeClr val="accent1">
                <a:tint val="23500"/>
                <a:satMod val="160000"/>
              </a:schemeClr>
            </a:gs>
          </a:gsLst>
          <a:lin ang="0" scaled="0"/>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331913"/>
          </a:xfrm>
          <a:prstGeom prst="rect">
            <a:avLst/>
          </a:prstGeom>
          <a:solidFill>
            <a:srgbClr val="3366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5144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defRPr>
            </a:lvl1pPr>
          </a:lstStyle>
          <a:p>
            <a:pPr fontAlgn="base">
              <a:spcBef>
                <a:spcPct val="0"/>
              </a:spcBef>
              <a:spcAft>
                <a:spcPct val="0"/>
              </a:spcAft>
              <a:defRPr/>
            </a:pPr>
            <a:fld id="{C3F0BB68-0E5E-4A04-B11F-F1F29B9433EB}"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rgbClr val="FFCC81"/>
          </a:solidFill>
          <a:latin typeface="Arial" charset="0"/>
        </a:defRPr>
      </a:lvl6pPr>
      <a:lvl7pPr marL="914400" algn="ctr" rtl="0" fontAlgn="base">
        <a:spcBef>
          <a:spcPct val="0"/>
        </a:spcBef>
        <a:spcAft>
          <a:spcPct val="0"/>
        </a:spcAft>
        <a:defRPr sz="4000" b="1">
          <a:solidFill>
            <a:srgbClr val="FFCC81"/>
          </a:solidFill>
          <a:latin typeface="Arial" charset="0"/>
        </a:defRPr>
      </a:lvl7pPr>
      <a:lvl8pPr marL="1371600" algn="ctr" rtl="0" fontAlgn="base">
        <a:spcBef>
          <a:spcPct val="0"/>
        </a:spcBef>
        <a:spcAft>
          <a:spcPct val="0"/>
        </a:spcAft>
        <a:defRPr sz="4000" b="1">
          <a:solidFill>
            <a:srgbClr val="FFCC81"/>
          </a:solidFill>
          <a:latin typeface="Arial" charset="0"/>
        </a:defRPr>
      </a:lvl8pPr>
      <a:lvl9pPr marL="1828800" algn="ctr" rtl="0" fontAlgn="base">
        <a:spcBef>
          <a:spcPct val="0"/>
        </a:spcBef>
        <a:spcAft>
          <a:spcPct val="0"/>
        </a:spcAft>
        <a:defRPr sz="4000" b="1">
          <a:solidFill>
            <a:srgbClr val="FFCC81"/>
          </a:solidFill>
          <a:latin typeface="Arial" charset="0"/>
        </a:defRPr>
      </a:lvl9pPr>
    </p:titleStyle>
    <p:bodyStyle>
      <a:lvl1pPr marL="342900" indent="-342900" algn="l" rtl="0" eaLnBrk="0" fontAlgn="base" hangingPunct="0">
        <a:spcBef>
          <a:spcPct val="20000"/>
        </a:spcBef>
        <a:spcAft>
          <a:spcPct val="0"/>
        </a:spcAft>
        <a:buClr>
          <a:srgbClr val="336600"/>
        </a:buClr>
        <a:buSzPct val="100000"/>
        <a:buFont typeface="Wingdings 3" pitchFamily="18" charset="2"/>
        <a:buChar char=""/>
        <a:defRPr sz="3200">
          <a:solidFill>
            <a:srgbClr val="183048"/>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8.png"/><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9.png"/><Relationship Id="rId4" Type="http://schemas.openxmlformats.org/officeDocument/2006/relationships/oleObject" Target="../embeddings/oleObject3.bin"/></Relationships>
</file>

<file path=ppt/slides/_rels/slide8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0" y="5829300"/>
            <a:ext cx="9144000"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781050"/>
            <a:ext cx="9144000" cy="2809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8"/>
          <p:cNvSpPr txBox="1">
            <a:spLocks/>
          </p:cNvSpPr>
          <p:nvPr/>
        </p:nvSpPr>
        <p:spPr>
          <a:xfrm>
            <a:off x="1105132" y="1583307"/>
            <a:ext cx="6933737" cy="1268430"/>
          </a:xfrm>
          <a:prstGeom prst="rect">
            <a:avLst/>
          </a:prstGeom>
        </p:spPr>
        <p:txBody>
          <a:bodyPr/>
          <a:lstStyle>
            <a:lvl1pPr algn="l">
              <a:defRPr sz="3400" b="1">
                <a:solidFill>
                  <a:schemeClr val="bg1"/>
                </a:solidFill>
                <a:latin typeface="+mn-lt"/>
              </a:defRPr>
            </a:lvl1pPr>
          </a:lstStyle>
          <a:p>
            <a:pPr lvl="0" algn="ctr">
              <a:spcBef>
                <a:spcPct val="0"/>
              </a:spcBef>
              <a:defRPr/>
            </a:pPr>
            <a:r>
              <a:rPr kumimoji="0" lang="fr-HT" sz="3200" i="0" u="none" strike="noStrike" kern="1200" cap="none" spc="0" normalizeH="0" baseline="0" noProof="0" dirty="0">
                <a:ln>
                  <a:noFill/>
                </a:ln>
                <a:solidFill>
                  <a:srgbClr val="000000"/>
                </a:solidFill>
                <a:effectLst/>
                <a:uLnTx/>
                <a:uFillTx/>
                <a:ea typeface="+mj-ea"/>
                <a:cs typeface="+mj-cs"/>
              </a:rPr>
              <a:t>Evaluation, </a:t>
            </a:r>
            <a:r>
              <a:rPr lang="fr-HT" sz="3200" dirty="0">
                <a:solidFill>
                  <a:srgbClr val="000000"/>
                </a:solidFill>
                <a:ea typeface="+mj-ea"/>
                <a:cs typeface="+mj-cs"/>
              </a:rPr>
              <a:t>assistance-conseil, </a:t>
            </a:r>
            <a:r>
              <a:rPr kumimoji="0" lang="fr-HT" sz="3200" i="0" u="none" strike="noStrike" kern="1200" cap="none" spc="0" normalizeH="0" baseline="0" noProof="0" dirty="0">
                <a:ln>
                  <a:noFill/>
                </a:ln>
                <a:solidFill>
                  <a:srgbClr val="000000"/>
                </a:solidFill>
                <a:effectLst/>
                <a:uLnTx/>
                <a:uFillTx/>
                <a:ea typeface="+mj-ea"/>
                <a:cs typeface="+mj-cs"/>
              </a:rPr>
              <a:t>et soutien en nutrition</a:t>
            </a:r>
            <a:r>
              <a:rPr kumimoji="0" lang="fr-HT" sz="3200" i="0" u="none" strike="noStrike" kern="1200" cap="none" spc="0" normalizeH="0" noProof="0" dirty="0">
                <a:ln>
                  <a:noFill/>
                </a:ln>
                <a:solidFill>
                  <a:srgbClr val="000000"/>
                </a:solidFill>
                <a:effectLst/>
                <a:uLnTx/>
                <a:uFillTx/>
                <a:ea typeface="+mj-ea"/>
                <a:cs typeface="+mj-cs"/>
              </a:rPr>
              <a:t> </a:t>
            </a:r>
            <a:r>
              <a:rPr kumimoji="0" lang="fr-HT" sz="3200" i="0" u="none" strike="noStrike" kern="1200" cap="none" spc="0" normalizeH="0" baseline="0" noProof="0" dirty="0">
                <a:ln>
                  <a:noFill/>
                </a:ln>
                <a:solidFill>
                  <a:srgbClr val="000000"/>
                </a:solidFill>
                <a:effectLst/>
                <a:uLnTx/>
                <a:uFillTx/>
                <a:ea typeface="+mj-ea"/>
                <a:cs typeface="+mj-cs"/>
              </a:rPr>
              <a:t>(NACS</a:t>
            </a:r>
            <a:r>
              <a:rPr kumimoji="0" lang="fr-HT" sz="3200" i="0" u="none" strike="noStrike" kern="1200" cap="none" spc="0" normalizeH="0" baseline="0" noProof="0" dirty="0">
                <a:ln>
                  <a:noFill/>
                </a:ln>
                <a:solidFill>
                  <a:schemeClr val="tx1"/>
                </a:solidFill>
                <a:effectLst/>
                <a:uLnTx/>
                <a:uFillTx/>
                <a:ea typeface="+mj-ea"/>
                <a:cs typeface="+mj-cs"/>
              </a:rPr>
              <a:t>)</a:t>
            </a:r>
          </a:p>
        </p:txBody>
      </p:sp>
      <p:cxnSp>
        <p:nvCxnSpPr>
          <p:cNvPr id="23" name="Straight Connector 22"/>
          <p:cNvCxnSpPr/>
          <p:nvPr/>
        </p:nvCxnSpPr>
        <p:spPr>
          <a:xfrm>
            <a:off x="0" y="991115"/>
            <a:ext cx="9144000" cy="0"/>
          </a:xfrm>
          <a:prstGeom prst="line">
            <a:avLst/>
          </a:prstGeom>
          <a:ln w="50800">
            <a:solidFill>
              <a:srgbClr val="FFC60B"/>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3505200"/>
            <a:ext cx="9144000" cy="1806534"/>
          </a:xfrm>
          <a:prstGeom prst="rect">
            <a:avLst/>
          </a:prstGeom>
          <a:solidFill>
            <a:srgbClr val="F4D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12" name="Rectangle 2"/>
          <p:cNvSpPr txBox="1">
            <a:spLocks noChangeArrowheads="1"/>
          </p:cNvSpPr>
          <p:nvPr/>
        </p:nvSpPr>
        <p:spPr>
          <a:xfrm>
            <a:off x="0" y="3826533"/>
            <a:ext cx="9143999" cy="1163868"/>
          </a:xfrm>
          <a:prstGeom prst="rect">
            <a:avLst/>
          </a:prstGeom>
        </p:spPr>
        <p:txBody>
          <a:bodyPr/>
          <a:lstStyle/>
          <a:p>
            <a:pPr lvl="0" algn="ctr">
              <a:spcBef>
                <a:spcPct val="0"/>
              </a:spcBef>
            </a:pPr>
            <a:r>
              <a:rPr lang="fr-HT" sz="3600" b="1" dirty="0">
                <a:solidFill>
                  <a:srgbClr val="000066"/>
                </a:solidFill>
                <a:cs typeface="Arial" charset="0"/>
              </a:rPr>
              <a:t>Pour la formation du personnel des établissements sanitaires</a:t>
            </a:r>
            <a:endParaRPr kumimoji="0" lang="fr-HT" sz="3600" b="1" i="0" u="none" strike="noStrike" kern="1200" cap="none" spc="0" normalizeH="0" baseline="0" dirty="0">
              <a:ln>
                <a:noFill/>
              </a:ln>
              <a:solidFill>
                <a:srgbClr val="000066"/>
              </a:solidFill>
              <a:effectLst/>
              <a:uLnTx/>
              <a:uFillTx/>
              <a:latin typeface="+mj-lt"/>
              <a:ea typeface="+mj-ea"/>
              <a:cs typeface="Arial" charset="0"/>
            </a:endParaRPr>
          </a:p>
        </p:txBody>
      </p:sp>
      <p:sp>
        <p:nvSpPr>
          <p:cNvPr id="22" name="TextBox 21"/>
          <p:cNvSpPr txBox="1"/>
          <p:nvPr/>
        </p:nvSpPr>
        <p:spPr>
          <a:xfrm>
            <a:off x="335535" y="409575"/>
            <a:ext cx="710451" cy="584775"/>
          </a:xfrm>
          <a:prstGeom prst="rect">
            <a:avLst/>
          </a:prstGeom>
          <a:solidFill>
            <a:srgbClr val="FFC60B"/>
          </a:solidFill>
          <a:ln>
            <a:noFill/>
          </a:ln>
        </p:spPr>
        <p:txBody>
          <a:bodyPr wrap="none">
            <a:spAutoFit/>
          </a:bodyPr>
          <a:lstStyle/>
          <a:p>
            <a:pPr algn="ctr">
              <a:defRPr/>
            </a:pPr>
            <a:r>
              <a:rPr lang="en-US" sz="3200" b="1" dirty="0">
                <a:solidFill>
                  <a:srgbClr val="000066"/>
                </a:solidFill>
                <a:latin typeface="Calibri" pitchFamily="34" charset="0"/>
                <a:cs typeface="Arial" pitchFamily="34" charset="0"/>
              </a:rPr>
              <a:t>0.1</a:t>
            </a:r>
          </a:p>
        </p:txBody>
      </p:sp>
      <p:grpSp>
        <p:nvGrpSpPr>
          <p:cNvPr id="20" name="Group 19"/>
          <p:cNvGrpSpPr>
            <a:grpSpLocks noChangeAspect="1"/>
          </p:cNvGrpSpPr>
          <p:nvPr/>
        </p:nvGrpSpPr>
        <p:grpSpPr>
          <a:xfrm>
            <a:off x="3967729" y="221232"/>
            <a:ext cx="1208543" cy="914400"/>
            <a:chOff x="0" y="0"/>
            <a:chExt cx="1800225" cy="1362309"/>
          </a:xfrm>
        </p:grpSpPr>
        <p:sp>
          <p:nvSpPr>
            <p:cNvPr id="21" name="Text Box 3"/>
            <p:cNvSpPr txBox="1">
              <a:spLocks noChangeArrowheads="1"/>
            </p:cNvSpPr>
            <p:nvPr/>
          </p:nvSpPr>
          <p:spPr bwMode="auto">
            <a:xfrm>
              <a:off x="0" y="942974"/>
              <a:ext cx="1800225" cy="41933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marL="0" marR="0" algn="ctr">
                <a:lnSpc>
                  <a:spcPct val="105000"/>
                </a:lnSpc>
                <a:spcBef>
                  <a:spcPts val="0"/>
                </a:spcBef>
                <a:spcAft>
                  <a:spcPts val="1000"/>
                </a:spcAft>
              </a:pPr>
              <a:r>
                <a:rPr lang="fr-HT" sz="600" dirty="0">
                  <a:solidFill>
                    <a:srgbClr val="000000"/>
                  </a:solidFill>
                  <a:effectLst/>
                  <a:latin typeface="Calibri"/>
                  <a:ea typeface="Times New Roman"/>
                  <a:cs typeface="Calibri"/>
                </a:rPr>
                <a:t>Ministère de la Santé Publique et de la Population Unité de Coordination du Programme National d’Alimentation et de Nutrition (UCPNANu)</a:t>
              </a:r>
              <a:endParaRPr lang="fr-HT" sz="1100" dirty="0">
                <a:effectLst/>
                <a:latin typeface="Times New Roman"/>
                <a:ea typeface="Times New Roman"/>
              </a:endParaRPr>
            </a:p>
            <a:p>
              <a:pPr marL="0" marR="0" algn="ctr">
                <a:lnSpc>
                  <a:spcPct val="105000"/>
                </a:lnSpc>
                <a:spcBef>
                  <a:spcPts val="0"/>
                </a:spcBef>
                <a:spcAft>
                  <a:spcPts val="0"/>
                </a:spcAft>
              </a:pPr>
              <a:r>
                <a:rPr lang="fr-HT" sz="600" dirty="0">
                  <a:effectLst/>
                  <a:latin typeface="Calibri"/>
                  <a:ea typeface="Times New Roman"/>
                  <a:cs typeface="Calibri"/>
                </a:rPr>
                <a:t> </a:t>
              </a:r>
              <a:endParaRPr lang="fr-HT" sz="1100" dirty="0">
                <a:effectLst/>
                <a:latin typeface="Times New Roman"/>
                <a:ea typeface="Times New Roman"/>
              </a:endParaRPr>
            </a:p>
          </p:txBody>
        </p:sp>
        <p:pic>
          <p:nvPicPr>
            <p:cNvPr id="24" name="Picture 23" descr="haiti-7304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3" y="0"/>
              <a:ext cx="1238250" cy="957263"/>
            </a:xfrm>
            <a:prstGeom prst="rect">
              <a:avLst/>
            </a:prstGeom>
            <a:noFill/>
          </p:spPr>
        </p:pic>
      </p:grpSp>
      <p:pic>
        <p:nvPicPr>
          <p:cNvPr id="25" name="Picture 24" descr="Le logo de FANTA" title="Le logo de FANTA"/>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7729" y="5817341"/>
            <a:ext cx="1237666" cy="633022"/>
          </a:xfrm>
          <a:prstGeom prst="rect">
            <a:avLst/>
          </a:prstGeom>
          <a:noFill/>
        </p:spPr>
      </p:pic>
      <p:pic>
        <p:nvPicPr>
          <p:cNvPr id="27" name="Picture 26" descr="le logo de FHI 360" title="le logo de FHI 36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5817341"/>
            <a:ext cx="1371600" cy="568868"/>
          </a:xfrm>
          <a:prstGeom prst="rect">
            <a:avLst/>
          </a:prstGeom>
          <a:noFill/>
        </p:spPr>
      </p:pic>
      <p:pic>
        <p:nvPicPr>
          <p:cNvPr id="28" name="Picture 27" descr="Le logo de USAID" title="Le logo de USAI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3054" y="5553010"/>
            <a:ext cx="1126875" cy="965836"/>
          </a:xfrm>
          <a:prstGeom prst="rect">
            <a:avLst/>
          </a:prstGeom>
        </p:spPr>
      </p:pic>
      <p:pic>
        <p:nvPicPr>
          <p:cNvPr id="3" name="Picture 2" descr="Le logo de République Démocratique Du Congo Ministère De La Santé Publique" title="Le logo de République Démocratique Du Congo Ministère De La Santé Publique"/>
          <p:cNvPicPr>
            <a:picLocks noChangeAspect="1"/>
          </p:cNvPicPr>
          <p:nvPr/>
        </p:nvPicPr>
        <p:blipFill rotWithShape="1">
          <a:blip r:embed="rId7" cstate="print">
            <a:extLst>
              <a:ext uri="{28A0092B-C50C-407E-A947-70E740481C1C}">
                <a14:useLocalDpi xmlns:a14="http://schemas.microsoft.com/office/drawing/2010/main" val="0"/>
              </a:ext>
            </a:extLst>
          </a:blip>
          <a:srcRect l="30498" t="3227" r="30498" b="76912"/>
          <a:stretch/>
        </p:blipFill>
        <p:spPr>
          <a:xfrm>
            <a:off x="3589752" y="221232"/>
            <a:ext cx="1828800" cy="13620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457200" y="1535958"/>
            <a:ext cx="8229600" cy="4941042"/>
          </a:xfrm>
        </p:spPr>
        <p:txBody>
          <a:bodyPr>
            <a:normAutofit/>
          </a:bodyPr>
          <a:lstStyle/>
          <a:p>
            <a:pPr marL="341313" indent="-341313" eaLnBrk="1" hangingPunct="1">
              <a:lnSpc>
                <a:spcPct val="114000"/>
              </a:lnSpc>
              <a:spcBef>
                <a:spcPts val="300"/>
              </a:spcBef>
              <a:spcAft>
                <a:spcPts val="300"/>
              </a:spcAft>
              <a:buFont typeface="Wingdings" pitchFamily="2" charset="2"/>
              <a:buChar char="§"/>
              <a:defRPr/>
            </a:pPr>
            <a:r>
              <a:rPr lang="fr-HT" sz="3000" b="1" dirty="0">
                <a:latin typeface="Calibri" pitchFamily="34" charset="0"/>
              </a:rPr>
              <a:t>La malnutrition</a:t>
            </a:r>
            <a:r>
              <a:rPr lang="fr-HT" sz="2500" dirty="0">
                <a:latin typeface="Calibri" pitchFamily="34" charset="0"/>
              </a:rPr>
              <a:t> </a:t>
            </a:r>
            <a:r>
              <a:rPr lang="fr-HT" dirty="0">
                <a:latin typeface="Calibri" pitchFamily="34" charset="0"/>
              </a:rPr>
              <a:t>est un déséquilibre dans l’état nutritionnel. La malnutrition peut se traduire par la sous-nutrition ou la surnutrition. </a:t>
            </a:r>
            <a:endParaRPr lang="fr-HT" sz="2800" dirty="0">
              <a:latin typeface="Calibri" pitchFamily="34" charset="0"/>
            </a:endParaRPr>
          </a:p>
          <a:p>
            <a:pPr marL="914400" indent="-341313" eaLnBrk="1" hangingPunct="1">
              <a:lnSpc>
                <a:spcPct val="114000"/>
              </a:lnSpc>
              <a:spcBef>
                <a:spcPts val="300"/>
              </a:spcBef>
              <a:spcAft>
                <a:spcPts val="300"/>
              </a:spcAft>
              <a:buFont typeface="Calibri" pitchFamily="34" charset="0"/>
              <a:buChar char="–"/>
              <a:defRPr/>
            </a:pPr>
            <a:r>
              <a:rPr lang="fr-HT" sz="3000" b="1" dirty="0">
                <a:latin typeface="Calibri" pitchFamily="34" charset="0"/>
              </a:rPr>
              <a:t>La sous-nutrition </a:t>
            </a:r>
            <a:r>
              <a:rPr lang="fr-HT" sz="2800" dirty="0">
                <a:latin typeface="Calibri" pitchFamily="34" charset="0"/>
              </a:rPr>
              <a:t>provient d’une quan</a:t>
            </a:r>
            <a:r>
              <a:rPr lang="fr-HT" dirty="0">
                <a:latin typeface="Calibri" pitchFamily="34" charset="0"/>
              </a:rPr>
              <a:t>tité insuffisante ou combinaison inadéquate de nutriments pour exercer les fonctions naturelles du corps.</a:t>
            </a:r>
            <a:endParaRPr lang="fr-HT" sz="2800" dirty="0">
              <a:latin typeface="Calibri" pitchFamily="34" charset="0"/>
            </a:endParaRPr>
          </a:p>
          <a:p>
            <a:pPr marL="914400" indent="-341313" eaLnBrk="1" hangingPunct="1">
              <a:lnSpc>
                <a:spcPct val="114000"/>
              </a:lnSpc>
              <a:spcBef>
                <a:spcPts val="300"/>
              </a:spcBef>
              <a:spcAft>
                <a:spcPts val="300"/>
              </a:spcAft>
              <a:buFont typeface="Calibri" pitchFamily="34" charset="0"/>
              <a:buChar char="–"/>
              <a:defRPr/>
            </a:pPr>
            <a:r>
              <a:rPr lang="fr-HT" sz="3000" b="1" dirty="0">
                <a:latin typeface="Calibri" pitchFamily="34" charset="0"/>
              </a:rPr>
              <a:t>La surnutrition </a:t>
            </a:r>
            <a:r>
              <a:rPr lang="fr-HT" sz="2800" dirty="0">
                <a:latin typeface="Calibri" pitchFamily="34" charset="0"/>
              </a:rPr>
              <a:t>provient d’un apport excessif de nutriments pour le corps.</a:t>
            </a:r>
            <a:endParaRPr lang="fr-HT" sz="2800" b="1" dirty="0">
              <a:latin typeface="Calibri" pitchFamily="34" charset="0"/>
            </a:endParaRPr>
          </a:p>
          <a:p>
            <a:pPr eaLnBrk="1" hangingPunct="1">
              <a:lnSpc>
                <a:spcPct val="80000"/>
              </a:lnSpc>
              <a:defRPr/>
            </a:pPr>
            <a:endParaRPr lang="fr-HT" sz="2600" dirty="0"/>
          </a:p>
        </p:txBody>
      </p:sp>
      <p:sp>
        <p:nvSpPr>
          <p:cNvPr id="5" name="Title 4"/>
          <p:cNvSpPr>
            <a:spLocks noGrp="1"/>
          </p:cNvSpPr>
          <p:nvPr>
            <p:ph type="title"/>
          </p:nvPr>
        </p:nvSpPr>
        <p:spPr>
          <a:xfrm>
            <a:off x="1225804" y="413173"/>
            <a:ext cx="8317821" cy="548318"/>
          </a:xfrm>
        </p:spPr>
        <p:txBody>
          <a:bodyPr/>
          <a:lstStyle/>
          <a:p>
            <a:r>
              <a:rPr lang="fr-HT" sz="3200" b="1" spc="200" dirty="0">
                <a:cs typeface="Arial" charset="0"/>
              </a:rPr>
              <a:t>Définition de la malnutrition</a:t>
            </a:r>
            <a:endParaRPr lang="fr-HT" sz="3200" b="1" spc="200" dirty="0"/>
          </a:p>
        </p:txBody>
      </p:sp>
      <p:sp>
        <p:nvSpPr>
          <p:cNvPr id="6" name="TextBox 5"/>
          <p:cNvSpPr txBox="1"/>
          <p:nvPr/>
        </p:nvSpPr>
        <p:spPr>
          <a:xfrm>
            <a:off x="326011" y="405452"/>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848" y="1534961"/>
            <a:ext cx="8420100" cy="4865839"/>
          </a:xfrm>
        </p:spPr>
        <p:txBody>
          <a:bodyPr>
            <a:normAutofit fontScale="85000" lnSpcReduction="10000"/>
          </a:bodyPr>
          <a:lstStyle/>
          <a:p>
            <a:pPr>
              <a:lnSpc>
                <a:spcPct val="124000"/>
              </a:lnSpc>
              <a:spcBef>
                <a:spcPts val="300"/>
              </a:spcBef>
              <a:spcAft>
                <a:spcPts val="300"/>
              </a:spcAft>
            </a:pPr>
            <a:r>
              <a:rPr lang="fr-HT" sz="3200" b="1" dirty="0">
                <a:latin typeface="+mn-lt"/>
              </a:rPr>
              <a:t>La sous-nutrition </a:t>
            </a:r>
            <a:r>
              <a:rPr lang="fr-HT" sz="3200" dirty="0">
                <a:latin typeface="+mn-lt"/>
              </a:rPr>
              <a:t>est le résultat d’un manque de nutriments qui est souvent causé par une maladie ou un apport alimentaire inadéquat. La sous-nutrition se présente en plusieurs conditions, notamment </a:t>
            </a:r>
          </a:p>
          <a:p>
            <a:pPr>
              <a:lnSpc>
                <a:spcPct val="124000"/>
              </a:lnSpc>
              <a:spcBef>
                <a:spcPts val="300"/>
              </a:spcBef>
              <a:spcAft>
                <a:spcPts val="300"/>
              </a:spcAft>
              <a:buFont typeface="Arial" pitchFamily="34" charset="0"/>
              <a:buChar char="•"/>
            </a:pPr>
            <a:r>
              <a:rPr lang="fr-HT" sz="3200" b="1" dirty="0">
                <a:latin typeface="+mn-lt"/>
              </a:rPr>
              <a:t>la malnutrition aiguë</a:t>
            </a:r>
            <a:r>
              <a:rPr lang="fr-HT" sz="3200" dirty="0">
                <a:latin typeface="+mn-lt"/>
              </a:rPr>
              <a:t>, </a:t>
            </a:r>
          </a:p>
          <a:p>
            <a:pPr>
              <a:lnSpc>
                <a:spcPct val="124000"/>
              </a:lnSpc>
              <a:spcBef>
                <a:spcPts val="300"/>
              </a:spcBef>
              <a:spcAft>
                <a:spcPts val="300"/>
              </a:spcAft>
              <a:buFont typeface="Arial" pitchFamily="34" charset="0"/>
              <a:buChar char="•"/>
            </a:pPr>
            <a:r>
              <a:rPr lang="fr-HT" sz="3200" b="1" dirty="0">
                <a:latin typeface="+mn-lt"/>
              </a:rPr>
              <a:t>la malnutrition chronique,  </a:t>
            </a:r>
            <a:r>
              <a:rPr lang="fr-HT" sz="3200" dirty="0">
                <a:latin typeface="+mn-lt"/>
              </a:rPr>
              <a:t>et</a:t>
            </a:r>
            <a:r>
              <a:rPr lang="fr-HT" sz="3200" b="1" dirty="0">
                <a:latin typeface="+mn-lt"/>
              </a:rPr>
              <a:t> </a:t>
            </a:r>
          </a:p>
          <a:p>
            <a:pPr>
              <a:lnSpc>
                <a:spcPct val="124000"/>
              </a:lnSpc>
              <a:spcBef>
                <a:spcPts val="300"/>
              </a:spcBef>
              <a:spcAft>
                <a:spcPts val="300"/>
              </a:spcAft>
              <a:buFont typeface="Arial" pitchFamily="34" charset="0"/>
              <a:buChar char="•"/>
            </a:pPr>
            <a:r>
              <a:rPr lang="fr-HT" sz="3200" b="1" dirty="0">
                <a:latin typeface="+mn-lt"/>
              </a:rPr>
              <a:t>la carence en micronutriments.  </a:t>
            </a:r>
          </a:p>
          <a:p>
            <a:pPr>
              <a:lnSpc>
                <a:spcPct val="124000"/>
              </a:lnSpc>
              <a:spcBef>
                <a:spcPts val="300"/>
              </a:spcBef>
              <a:spcAft>
                <a:spcPts val="300"/>
              </a:spcAft>
            </a:pPr>
            <a:r>
              <a:rPr lang="fr-HT" sz="3200" b="1" dirty="0">
                <a:latin typeface="+mn-lt"/>
              </a:rPr>
              <a:t>La surnutrition </a:t>
            </a:r>
            <a:r>
              <a:rPr lang="fr-HT" sz="3200" dirty="0">
                <a:latin typeface="+mn-lt"/>
              </a:rPr>
              <a:t>peut mener à </a:t>
            </a:r>
            <a:r>
              <a:rPr lang="fr-HT" sz="3200" b="1" dirty="0">
                <a:latin typeface="+mn-lt"/>
              </a:rPr>
              <a:t>un poids excessif </a:t>
            </a:r>
            <a:r>
              <a:rPr lang="fr-HT" sz="3200" dirty="0">
                <a:latin typeface="+mn-lt"/>
              </a:rPr>
              <a:t>et</a:t>
            </a:r>
            <a:r>
              <a:rPr lang="fr-HT" sz="3200" b="1" dirty="0">
                <a:latin typeface="+mn-lt"/>
              </a:rPr>
              <a:t> </a:t>
            </a:r>
            <a:r>
              <a:rPr lang="fr-HT" sz="3200" dirty="0">
                <a:latin typeface="+mn-lt"/>
              </a:rPr>
              <a:t>à</a:t>
            </a:r>
            <a:r>
              <a:rPr lang="fr-HT" sz="3200" b="1" dirty="0">
                <a:latin typeface="+mn-lt"/>
              </a:rPr>
              <a:t> l’obésité</a:t>
            </a:r>
            <a:endParaRPr lang="fr-HT" sz="2600" dirty="0">
              <a:solidFill>
                <a:schemeClr val="accent4">
                  <a:lumMod val="10000"/>
                </a:schemeClr>
              </a:solidFill>
              <a:latin typeface="+mn-lt"/>
            </a:endParaRPr>
          </a:p>
        </p:txBody>
      </p:sp>
      <p:sp>
        <p:nvSpPr>
          <p:cNvPr id="5" name="Title 4"/>
          <p:cNvSpPr>
            <a:spLocks noGrp="1"/>
          </p:cNvSpPr>
          <p:nvPr>
            <p:ph type="title"/>
          </p:nvPr>
        </p:nvSpPr>
        <p:spPr>
          <a:xfrm>
            <a:off x="1221967" y="361425"/>
            <a:ext cx="7481455" cy="548318"/>
          </a:xfrm>
        </p:spPr>
        <p:txBody>
          <a:bodyPr/>
          <a:lstStyle/>
          <a:p>
            <a:r>
              <a:rPr lang="fr-HT" sz="3200" b="1" dirty="0">
                <a:cs typeface="Arial" charset="0"/>
              </a:rPr>
              <a:t>Types de malnutrition (1)</a:t>
            </a:r>
            <a:endParaRPr lang="fr-HT" sz="3200" b="1" dirty="0"/>
          </a:p>
        </p:txBody>
      </p:sp>
      <p:sp>
        <p:nvSpPr>
          <p:cNvPr id="6" name="TextBox 5"/>
          <p:cNvSpPr txBox="1"/>
          <p:nvPr/>
        </p:nvSpPr>
        <p:spPr>
          <a:xfrm>
            <a:off x="326011" y="391804"/>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23" y="1544486"/>
            <a:ext cx="8420100" cy="4525963"/>
          </a:xfrm>
        </p:spPr>
        <p:txBody>
          <a:bodyPr>
            <a:normAutofit/>
          </a:bodyPr>
          <a:lstStyle/>
          <a:p>
            <a:pPr>
              <a:lnSpc>
                <a:spcPct val="114000"/>
              </a:lnSpc>
              <a:spcBef>
                <a:spcPts val="300"/>
              </a:spcBef>
              <a:spcAft>
                <a:spcPts val="300"/>
              </a:spcAft>
            </a:pPr>
            <a:r>
              <a:rPr lang="fr-HT" b="1" dirty="0">
                <a:latin typeface="+mn-lt"/>
              </a:rPr>
              <a:t>La malnutrition aiguë</a:t>
            </a:r>
            <a:r>
              <a:rPr lang="fr-HT" dirty="0">
                <a:latin typeface="+mn-lt"/>
              </a:rPr>
              <a:t> est identifiée comme étant une </a:t>
            </a:r>
            <a:r>
              <a:rPr lang="fr-HT" b="1" dirty="0">
                <a:latin typeface="+mn-lt"/>
              </a:rPr>
              <a:t>émaciation</a:t>
            </a:r>
            <a:r>
              <a:rPr lang="fr-HT" dirty="0">
                <a:latin typeface="+mn-lt"/>
              </a:rPr>
              <a:t> ce qui est défini par un faible </a:t>
            </a:r>
            <a:r>
              <a:rPr lang="fr-HT" b="1" dirty="0">
                <a:latin typeface="+mn-lt"/>
              </a:rPr>
              <a:t>périmètre brachial</a:t>
            </a:r>
            <a:r>
              <a:rPr lang="fr-HT" dirty="0">
                <a:latin typeface="+mn-lt"/>
              </a:rPr>
              <a:t> ou un faible </a:t>
            </a:r>
            <a:r>
              <a:rPr lang="fr-HT" b="1" dirty="0">
                <a:latin typeface="+mn-lt"/>
              </a:rPr>
              <a:t>poids-pour-taille z-score</a:t>
            </a:r>
            <a:r>
              <a:rPr lang="fr-HT" dirty="0">
                <a:latin typeface="+mn-lt"/>
              </a:rPr>
              <a:t>.  </a:t>
            </a:r>
          </a:p>
          <a:p>
            <a:pPr>
              <a:lnSpc>
                <a:spcPct val="114000"/>
              </a:lnSpc>
              <a:spcBef>
                <a:spcPts val="300"/>
              </a:spcBef>
              <a:spcAft>
                <a:spcPts val="300"/>
              </a:spcAft>
            </a:pPr>
            <a:r>
              <a:rPr lang="fr-HT" b="1" dirty="0">
                <a:latin typeface="+mn-lt"/>
              </a:rPr>
              <a:t>La malnutrition chronique </a:t>
            </a:r>
            <a:r>
              <a:rPr lang="fr-HT" dirty="0">
                <a:latin typeface="+mn-lt"/>
              </a:rPr>
              <a:t>est identifiée comme étant une longueur ou une taille inadéquate par rapport à l’âge ce qui est défini par un faible </a:t>
            </a:r>
            <a:r>
              <a:rPr lang="fr-HT" b="1" dirty="0">
                <a:latin typeface="+mn-lt"/>
              </a:rPr>
              <a:t>taille-pour-âge z‐score</a:t>
            </a:r>
          </a:p>
        </p:txBody>
      </p:sp>
      <p:sp>
        <p:nvSpPr>
          <p:cNvPr id="5" name="Title 4"/>
          <p:cNvSpPr>
            <a:spLocks noGrp="1"/>
          </p:cNvSpPr>
          <p:nvPr>
            <p:ph type="title"/>
          </p:nvPr>
        </p:nvSpPr>
        <p:spPr>
          <a:xfrm>
            <a:off x="1221967" y="390000"/>
            <a:ext cx="7481455" cy="548318"/>
          </a:xfrm>
        </p:spPr>
        <p:txBody>
          <a:bodyPr/>
          <a:lstStyle/>
          <a:p>
            <a:r>
              <a:rPr lang="fr-HT" sz="3200" b="1" dirty="0">
                <a:cs typeface="Arial" charset="0"/>
              </a:rPr>
              <a:t>Types de malnutrition (2)</a:t>
            </a:r>
            <a:endParaRPr lang="fr-HT" sz="3200" b="1" dirty="0"/>
          </a:p>
        </p:txBody>
      </p:sp>
      <p:sp>
        <p:nvSpPr>
          <p:cNvPr id="6" name="TextBox 5"/>
          <p:cNvSpPr txBox="1"/>
          <p:nvPr/>
        </p:nvSpPr>
        <p:spPr>
          <a:xfrm>
            <a:off x="326011" y="391804"/>
            <a:ext cx="710452" cy="584775"/>
          </a:xfrm>
          <a:prstGeom prst="rect">
            <a:avLst/>
          </a:prstGeom>
          <a:noFill/>
          <a:ln>
            <a:noFill/>
          </a:ln>
        </p:spPr>
        <p:txBody>
          <a:bodyPr wrap="none">
            <a:spAutoFit/>
          </a:bodyPr>
          <a:lstStyle/>
          <a:p>
            <a:pPr algn="ctr">
              <a:defRPr/>
            </a:pPr>
            <a:r>
              <a:rPr lang="en-US" sz="3200" b="1" dirty="0">
                <a:solidFill>
                  <a:srgbClr val="000066"/>
                </a:solidFill>
                <a:cs typeface="Arial" pitchFamily="34" charset="0"/>
              </a:rPr>
              <a:t>1.8</a:t>
            </a:r>
          </a:p>
        </p:txBody>
      </p:sp>
    </p:spTree>
    <p:extLst>
      <p:ext uri="{BB962C8B-B14F-4D97-AF65-F5344CB8AC3E}">
        <p14:creationId xmlns:p14="http://schemas.microsoft.com/office/powerpoint/2010/main" val="155428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544486"/>
            <a:ext cx="8420100" cy="4525963"/>
          </a:xfrm>
        </p:spPr>
        <p:txBody>
          <a:bodyPr>
            <a:normAutofit/>
          </a:bodyPr>
          <a:lstStyle/>
          <a:p>
            <a:pPr>
              <a:lnSpc>
                <a:spcPct val="114000"/>
              </a:lnSpc>
              <a:spcBef>
                <a:spcPts val="300"/>
              </a:spcBef>
              <a:spcAft>
                <a:spcPts val="300"/>
              </a:spcAft>
            </a:pPr>
            <a:r>
              <a:rPr lang="fr-HT" b="1" dirty="0">
                <a:latin typeface="+mn-lt"/>
              </a:rPr>
              <a:t>Les carences en micronutriments </a:t>
            </a:r>
            <a:r>
              <a:rPr lang="fr-HT" dirty="0">
                <a:latin typeface="+mn-lt"/>
              </a:rPr>
              <a:t>sont les conséquences d’un faible apport des micronutriments ou d’une absorption faible des micronutriments consommés.  Les formes de carences en micronutriments les plus communs sont </a:t>
            </a:r>
            <a:r>
              <a:rPr lang="fr-HT" b="1" dirty="0">
                <a:latin typeface="+mn-lt"/>
              </a:rPr>
              <a:t>la carence en fer</a:t>
            </a:r>
            <a:r>
              <a:rPr lang="fr-HT" dirty="0">
                <a:latin typeface="+mn-lt"/>
              </a:rPr>
              <a:t>, </a:t>
            </a:r>
            <a:r>
              <a:rPr lang="fr-HT" b="1" dirty="0">
                <a:latin typeface="+mn-lt"/>
              </a:rPr>
              <a:t>la carence en vitamine A</a:t>
            </a:r>
            <a:r>
              <a:rPr lang="fr-HT" dirty="0">
                <a:latin typeface="+mn-lt"/>
              </a:rPr>
              <a:t>, </a:t>
            </a:r>
            <a:r>
              <a:rPr lang="fr-HT" b="1" dirty="0">
                <a:latin typeface="+mn-lt"/>
              </a:rPr>
              <a:t>la carence en iode</a:t>
            </a:r>
            <a:r>
              <a:rPr lang="fr-HT" dirty="0">
                <a:latin typeface="+mn-lt"/>
              </a:rPr>
              <a:t>, et </a:t>
            </a:r>
            <a:r>
              <a:rPr lang="fr-HT" b="1" dirty="0">
                <a:latin typeface="+mn-lt"/>
              </a:rPr>
              <a:t>la carence en zinc</a:t>
            </a:r>
            <a:r>
              <a:rPr lang="fr-HT" dirty="0">
                <a:latin typeface="+mn-lt"/>
              </a:rPr>
              <a:t>.  </a:t>
            </a:r>
          </a:p>
        </p:txBody>
      </p:sp>
      <p:sp>
        <p:nvSpPr>
          <p:cNvPr id="5" name="Title 4"/>
          <p:cNvSpPr>
            <a:spLocks noGrp="1"/>
          </p:cNvSpPr>
          <p:nvPr>
            <p:ph type="title"/>
          </p:nvPr>
        </p:nvSpPr>
        <p:spPr>
          <a:xfrm>
            <a:off x="1221967" y="390000"/>
            <a:ext cx="7481455" cy="548318"/>
          </a:xfrm>
        </p:spPr>
        <p:txBody>
          <a:bodyPr/>
          <a:lstStyle/>
          <a:p>
            <a:r>
              <a:rPr lang="fr-HT" sz="3200" b="1" dirty="0">
                <a:cs typeface="Arial" charset="0"/>
              </a:rPr>
              <a:t>Types de malnutrition (3)</a:t>
            </a:r>
            <a:endParaRPr lang="fr-HT" sz="3200" b="1" dirty="0"/>
          </a:p>
        </p:txBody>
      </p:sp>
      <p:sp>
        <p:nvSpPr>
          <p:cNvPr id="6" name="TextBox 5"/>
          <p:cNvSpPr txBox="1"/>
          <p:nvPr/>
        </p:nvSpPr>
        <p:spPr>
          <a:xfrm>
            <a:off x="335536" y="391804"/>
            <a:ext cx="710452" cy="584775"/>
          </a:xfrm>
          <a:prstGeom prst="rect">
            <a:avLst/>
          </a:prstGeom>
          <a:noFill/>
          <a:ln>
            <a:noFill/>
          </a:ln>
        </p:spPr>
        <p:txBody>
          <a:bodyPr wrap="none">
            <a:spAutoFit/>
          </a:bodyPr>
          <a:lstStyle/>
          <a:p>
            <a:pPr algn="ctr">
              <a:defRPr/>
            </a:pPr>
            <a:r>
              <a:rPr lang="en-US" sz="3200" b="1" dirty="0">
                <a:solidFill>
                  <a:srgbClr val="000066"/>
                </a:solidFill>
                <a:cs typeface="Arial" pitchFamily="34" charset="0"/>
              </a:rPr>
              <a:t>1.9</a:t>
            </a:r>
          </a:p>
        </p:txBody>
      </p:sp>
    </p:spTree>
    <p:extLst>
      <p:ext uri="{BB962C8B-B14F-4D97-AF65-F5344CB8AC3E}">
        <p14:creationId xmlns:p14="http://schemas.microsoft.com/office/powerpoint/2010/main" val="62156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534109"/>
            <a:ext cx="8229600" cy="4942891"/>
          </a:xfrm>
        </p:spPr>
        <p:txBody>
          <a:bodyPr>
            <a:normAutofit fontScale="70000" lnSpcReduction="20000"/>
          </a:bodyPr>
          <a:lstStyle/>
          <a:p>
            <a:pPr marL="0" indent="0">
              <a:lnSpc>
                <a:spcPct val="134000"/>
              </a:lnSpc>
              <a:spcBef>
                <a:spcPts val="300"/>
              </a:spcBef>
              <a:spcAft>
                <a:spcPts val="300"/>
              </a:spcAft>
              <a:buNone/>
            </a:pPr>
            <a:r>
              <a:rPr lang="fr-HT" sz="2800" dirty="0">
                <a:latin typeface="+mn-lt"/>
              </a:rPr>
              <a:t>Les gens devraient manger une variété d’aliments de tous les groupes alimentaires pour obtenir tous les nutriments dont le corps a besoin. </a:t>
            </a:r>
            <a:endParaRPr lang="fr-HT" b="1" dirty="0">
              <a:latin typeface="+mn-lt"/>
            </a:endParaRPr>
          </a:p>
          <a:p>
            <a:pPr>
              <a:lnSpc>
                <a:spcPct val="134000"/>
              </a:lnSpc>
              <a:spcBef>
                <a:spcPts val="300"/>
              </a:spcBef>
              <a:spcAft>
                <a:spcPts val="300"/>
              </a:spcAft>
            </a:pPr>
            <a:r>
              <a:rPr lang="fr-HT" b="1" dirty="0">
                <a:latin typeface="+mn-lt"/>
              </a:rPr>
              <a:t>Les aliments procurant de l’énergie</a:t>
            </a:r>
            <a:r>
              <a:rPr lang="fr-HT" dirty="0">
                <a:latin typeface="+mn-lt"/>
              </a:rPr>
              <a:t> (riz, mais, petit mil, banane plantain, huiles, margarine, pistache, et mamba) donnent à l’organisme de l’énergie pour son bon fonctionnement</a:t>
            </a:r>
          </a:p>
          <a:p>
            <a:pPr>
              <a:lnSpc>
                <a:spcPct val="134000"/>
              </a:lnSpc>
              <a:spcBef>
                <a:spcPts val="300"/>
              </a:spcBef>
              <a:spcAft>
                <a:spcPts val="300"/>
              </a:spcAft>
            </a:pPr>
            <a:r>
              <a:rPr lang="fr-HT" b="1" dirty="0">
                <a:latin typeface="+mn-lt"/>
              </a:rPr>
              <a:t>Les aliments reconstituants</a:t>
            </a:r>
            <a:r>
              <a:rPr lang="fr-HT" dirty="0">
                <a:latin typeface="+mn-lt"/>
              </a:rPr>
              <a:t> (viande, poulet, poisson, œufs, laits pois et autres légumineuses) aident au développement des muscles et des os et à récupérer le poids perdu, renforcent le système immunitaire et la multiplication des globules rouges et des globules blancs</a:t>
            </a:r>
          </a:p>
          <a:p>
            <a:pPr>
              <a:lnSpc>
                <a:spcPct val="134000"/>
              </a:lnSpc>
              <a:spcBef>
                <a:spcPts val="300"/>
              </a:spcBef>
              <a:spcAft>
                <a:spcPts val="300"/>
              </a:spcAft>
            </a:pPr>
            <a:r>
              <a:rPr lang="fr-HT" b="1" dirty="0">
                <a:latin typeface="+mn-lt"/>
              </a:rPr>
              <a:t>Les aliments protecteurs</a:t>
            </a:r>
            <a:r>
              <a:rPr lang="fr-HT" dirty="0">
                <a:latin typeface="+mn-lt"/>
              </a:rPr>
              <a:t> (mangues, melons, feuille verte, épinard, tomate, et choux) aident l’organisme à s’auto-protéger et donnent du goût et de la saveur</a:t>
            </a:r>
          </a:p>
        </p:txBody>
      </p:sp>
      <p:sp>
        <p:nvSpPr>
          <p:cNvPr id="5" name="Title 4"/>
          <p:cNvSpPr>
            <a:spLocks noGrp="1"/>
          </p:cNvSpPr>
          <p:nvPr>
            <p:ph type="title"/>
          </p:nvPr>
        </p:nvSpPr>
        <p:spPr>
          <a:xfrm>
            <a:off x="1221967" y="390000"/>
            <a:ext cx="7481455" cy="548318"/>
          </a:xfrm>
        </p:spPr>
        <p:txBody>
          <a:bodyPr/>
          <a:lstStyle/>
          <a:p>
            <a:r>
              <a:rPr lang="fr-HT" sz="3200" dirty="0">
                <a:cs typeface="Arial" charset="0"/>
              </a:rPr>
              <a:t>Groupes alimentaires</a:t>
            </a:r>
            <a:endParaRPr lang="fr-HT" sz="3200" b="1" dirty="0"/>
          </a:p>
        </p:txBody>
      </p:sp>
      <p:sp>
        <p:nvSpPr>
          <p:cNvPr id="7" name="TextBox 6"/>
          <p:cNvSpPr txBox="1"/>
          <p:nvPr/>
        </p:nvSpPr>
        <p:spPr>
          <a:xfrm>
            <a:off x="221816" y="395927"/>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ext uri="{D42A27DB-BD31-4B8C-83A1-F6EECF244321}">
                <p14:modId xmlns:p14="http://schemas.microsoft.com/office/powerpoint/2010/main" val="4212779896"/>
              </p:ext>
            </p:extLst>
          </p:nvPr>
        </p:nvGraphicFramePr>
        <p:xfrm>
          <a:off x="457200" y="1414817"/>
          <a:ext cx="8140890" cy="4726675"/>
        </p:xfrm>
        <a:graphic>
          <a:graphicData uri="http://schemas.openxmlformats.org/drawingml/2006/table">
            <a:tbl>
              <a:tblPr firstRow="1" bandRow="1">
                <a:tableStyleId>{5C22544A-7EE6-4342-B048-85BDC9FD1C3A}</a:tableStyleId>
              </a:tblPr>
              <a:tblGrid>
                <a:gridCol w="4679343">
                  <a:extLst>
                    <a:ext uri="{9D8B030D-6E8A-4147-A177-3AD203B41FA5}">
                      <a16:colId xmlns:a16="http://schemas.microsoft.com/office/drawing/2014/main" val="20000"/>
                    </a:ext>
                  </a:extLst>
                </a:gridCol>
                <a:gridCol w="3461547">
                  <a:extLst>
                    <a:ext uri="{9D8B030D-6E8A-4147-A177-3AD203B41FA5}">
                      <a16:colId xmlns:a16="http://schemas.microsoft.com/office/drawing/2014/main" val="20001"/>
                    </a:ext>
                  </a:extLst>
                </a:gridCol>
              </a:tblGrid>
              <a:tr h="489389">
                <a:tc>
                  <a:txBody>
                    <a:bodyPr/>
                    <a:lstStyle/>
                    <a:p>
                      <a:r>
                        <a:rPr lang="fr-HT" sz="2600" noProof="0" dirty="0"/>
                        <a:t>Groupe</a:t>
                      </a:r>
                    </a:p>
                  </a:txBody>
                  <a:tcPr marL="91471" marR="91471" anchor="ctr">
                    <a:solidFill>
                      <a:srgbClr val="2A547E"/>
                    </a:solidFill>
                  </a:tcPr>
                </a:tc>
                <a:tc>
                  <a:txBody>
                    <a:bodyPr/>
                    <a:lstStyle/>
                    <a:p>
                      <a:pPr marL="0" algn="ctr" defTabSz="914400" rtl="0" eaLnBrk="1" latinLnBrk="0" hangingPunct="1"/>
                      <a:r>
                        <a:rPr lang="fr-HT" sz="2600" kern="1200" noProof="0" dirty="0">
                          <a:solidFill>
                            <a:schemeClr val="bg1"/>
                          </a:solidFill>
                          <a:latin typeface="+mn-lt"/>
                          <a:ea typeface="+mn-ea"/>
                          <a:cs typeface="+mn-cs"/>
                        </a:rPr>
                        <a:t>Kilocalories</a:t>
                      </a:r>
                      <a:r>
                        <a:rPr lang="fr-HT" sz="2600" kern="1200" baseline="0" noProof="0" dirty="0">
                          <a:solidFill>
                            <a:schemeClr val="bg1"/>
                          </a:solidFill>
                          <a:latin typeface="+mn-lt"/>
                          <a:ea typeface="+mn-ea"/>
                          <a:cs typeface="+mn-cs"/>
                        </a:rPr>
                        <a:t> (kcal)/jour</a:t>
                      </a:r>
                      <a:endParaRPr lang="fr-HT" sz="2600" kern="1200" noProof="0" dirty="0">
                        <a:solidFill>
                          <a:schemeClr val="bg1"/>
                        </a:solidFill>
                        <a:latin typeface="+mn-lt"/>
                        <a:ea typeface="+mn-ea"/>
                        <a:cs typeface="+mn-cs"/>
                      </a:endParaRPr>
                    </a:p>
                  </a:txBody>
                  <a:tcPr marL="91471" marR="91471" anchor="ctr">
                    <a:solidFill>
                      <a:srgbClr val="2A547E"/>
                    </a:solidFill>
                  </a:tcPr>
                </a:tc>
                <a:extLst>
                  <a:ext uri="{0D108BD9-81ED-4DB2-BD59-A6C34878D82A}">
                    <a16:rowId xmlns:a16="http://schemas.microsoft.com/office/drawing/2014/main" val="10000"/>
                  </a:ext>
                </a:extLst>
              </a:tr>
              <a:tr h="469480">
                <a:tc>
                  <a:txBody>
                    <a:bodyPr/>
                    <a:lstStyle/>
                    <a:p>
                      <a:pPr marL="0" marR="0">
                        <a:spcBef>
                          <a:spcPts val="0"/>
                        </a:spcBef>
                        <a:spcAft>
                          <a:spcPts val="0"/>
                        </a:spcAft>
                        <a:tabLst>
                          <a:tab pos="0" algn="l"/>
                        </a:tabLst>
                      </a:pPr>
                      <a:r>
                        <a:rPr lang="fr-HT" sz="2600" noProof="0" dirty="0">
                          <a:solidFill>
                            <a:schemeClr val="bg1"/>
                          </a:solidFill>
                          <a:effectLst/>
                          <a:latin typeface="+mn-lt"/>
                          <a:ea typeface="Times New Roman"/>
                          <a:cs typeface="Calibri"/>
                        </a:rPr>
                        <a:t>6–11 mois</a:t>
                      </a:r>
                    </a:p>
                  </a:txBody>
                  <a:tcPr marL="73025" marR="73025" marT="36830" marB="18415" anchor="ctr">
                    <a:solidFill>
                      <a:srgbClr val="2A547E"/>
                    </a:solidFill>
                  </a:tcPr>
                </a:tc>
                <a:tc>
                  <a:txBody>
                    <a:bodyPr/>
                    <a:lstStyle/>
                    <a:p>
                      <a:pPr marL="0" marR="0" algn="ctr">
                        <a:spcBef>
                          <a:spcPts val="0"/>
                        </a:spcBef>
                        <a:spcAft>
                          <a:spcPts val="0"/>
                        </a:spcAft>
                        <a:tabLst>
                          <a:tab pos="0" algn="l"/>
                        </a:tabLst>
                      </a:pPr>
                      <a:r>
                        <a:rPr lang="fr-HT" sz="2600" noProof="0" dirty="0">
                          <a:solidFill>
                            <a:schemeClr val="bg1"/>
                          </a:solidFill>
                          <a:effectLst/>
                          <a:latin typeface="+mn-lt"/>
                          <a:ea typeface="Times New Roman"/>
                          <a:cs typeface="Calibri"/>
                        </a:rPr>
                        <a:t>680</a:t>
                      </a:r>
                    </a:p>
                  </a:txBody>
                  <a:tcPr marL="73025" marR="73025" marT="36830" marB="18415" anchor="ctr">
                    <a:solidFill>
                      <a:srgbClr val="2A547E"/>
                    </a:solidFill>
                  </a:tcPr>
                </a:tc>
                <a:extLst>
                  <a:ext uri="{0D108BD9-81ED-4DB2-BD59-A6C34878D82A}">
                    <a16:rowId xmlns:a16="http://schemas.microsoft.com/office/drawing/2014/main" val="10001"/>
                  </a:ext>
                </a:extLst>
              </a:tr>
              <a:tr h="469480">
                <a:tc>
                  <a:txBody>
                    <a:bodyPr/>
                    <a:lstStyle/>
                    <a:p>
                      <a:pPr marL="0" marR="0">
                        <a:spcBef>
                          <a:spcPts val="0"/>
                        </a:spcBef>
                        <a:spcAft>
                          <a:spcPts val="0"/>
                        </a:spcAft>
                        <a:tabLst>
                          <a:tab pos="0" algn="l"/>
                        </a:tabLst>
                      </a:pPr>
                      <a:r>
                        <a:rPr lang="fr-HT" sz="2600" noProof="0" dirty="0">
                          <a:solidFill>
                            <a:schemeClr val="bg1"/>
                          </a:solidFill>
                          <a:effectLst/>
                          <a:latin typeface="+mn-lt"/>
                          <a:ea typeface="Times New Roman"/>
                          <a:cs typeface="Calibri"/>
                        </a:rPr>
                        <a:t>12–23 mois</a:t>
                      </a:r>
                    </a:p>
                  </a:txBody>
                  <a:tcPr marL="73025" marR="73025" marT="36830" marB="18415" anchor="ctr">
                    <a:solidFill>
                      <a:srgbClr val="2A547E"/>
                    </a:solidFill>
                  </a:tcPr>
                </a:tc>
                <a:tc>
                  <a:txBody>
                    <a:bodyPr/>
                    <a:lstStyle/>
                    <a:p>
                      <a:pPr marL="0" marR="0" algn="ctr">
                        <a:spcBef>
                          <a:spcPts val="0"/>
                        </a:spcBef>
                        <a:spcAft>
                          <a:spcPts val="0"/>
                        </a:spcAft>
                        <a:tabLst>
                          <a:tab pos="0" algn="l"/>
                        </a:tabLst>
                      </a:pPr>
                      <a:r>
                        <a:rPr lang="fr-HT" sz="2600" noProof="0" dirty="0">
                          <a:solidFill>
                            <a:schemeClr val="bg1"/>
                          </a:solidFill>
                          <a:effectLst/>
                          <a:latin typeface="+mn-lt"/>
                          <a:ea typeface="Times New Roman"/>
                          <a:cs typeface="Calibri"/>
                        </a:rPr>
                        <a:t>900</a:t>
                      </a:r>
                    </a:p>
                  </a:txBody>
                  <a:tcPr marL="73025" marR="73025" marT="36830" marB="18415" anchor="ctr">
                    <a:solidFill>
                      <a:srgbClr val="2A547E"/>
                    </a:solidFill>
                  </a:tcPr>
                </a:tc>
                <a:extLst>
                  <a:ext uri="{0D108BD9-81ED-4DB2-BD59-A6C34878D82A}">
                    <a16:rowId xmlns:a16="http://schemas.microsoft.com/office/drawing/2014/main" val="10002"/>
                  </a:ext>
                </a:extLst>
              </a:tr>
              <a:tr h="469480">
                <a:tc>
                  <a:txBody>
                    <a:bodyPr/>
                    <a:lstStyle/>
                    <a:p>
                      <a:pPr marL="0" marR="0">
                        <a:spcBef>
                          <a:spcPts val="0"/>
                        </a:spcBef>
                        <a:spcAft>
                          <a:spcPts val="0"/>
                        </a:spcAft>
                        <a:tabLst>
                          <a:tab pos="0" algn="l"/>
                        </a:tabLst>
                      </a:pPr>
                      <a:r>
                        <a:rPr lang="fr-HT" sz="2600" noProof="0" dirty="0">
                          <a:solidFill>
                            <a:schemeClr val="bg1"/>
                          </a:solidFill>
                          <a:effectLst/>
                          <a:latin typeface="+mn-lt"/>
                          <a:ea typeface="Times New Roman"/>
                          <a:cs typeface="Calibri"/>
                        </a:rPr>
                        <a:t>2–5 ans</a:t>
                      </a:r>
                    </a:p>
                  </a:txBody>
                  <a:tcPr marL="73025" marR="73025" marT="36830" marB="18415" anchor="ctr">
                    <a:solidFill>
                      <a:srgbClr val="2A547E"/>
                    </a:solidFill>
                  </a:tcPr>
                </a:tc>
                <a:tc>
                  <a:txBody>
                    <a:bodyPr/>
                    <a:lstStyle/>
                    <a:p>
                      <a:pPr marL="0" marR="0" algn="ctr">
                        <a:spcBef>
                          <a:spcPts val="0"/>
                        </a:spcBef>
                        <a:spcAft>
                          <a:spcPts val="0"/>
                        </a:spcAft>
                        <a:tabLst>
                          <a:tab pos="0" algn="l"/>
                        </a:tabLst>
                      </a:pPr>
                      <a:r>
                        <a:rPr lang="fr-HT" sz="2600" noProof="0" dirty="0">
                          <a:solidFill>
                            <a:schemeClr val="bg1"/>
                          </a:solidFill>
                          <a:effectLst/>
                          <a:latin typeface="+mn-lt"/>
                          <a:ea typeface="Times New Roman"/>
                          <a:cs typeface="Calibri"/>
                        </a:rPr>
                        <a:t>1,260</a:t>
                      </a:r>
                    </a:p>
                  </a:txBody>
                  <a:tcPr marL="73025" marR="73025" marT="36830" marB="18415" anchor="ctr">
                    <a:solidFill>
                      <a:srgbClr val="2A547E"/>
                    </a:solidFill>
                  </a:tcPr>
                </a:tc>
                <a:extLst>
                  <a:ext uri="{0D108BD9-81ED-4DB2-BD59-A6C34878D82A}">
                    <a16:rowId xmlns:a16="http://schemas.microsoft.com/office/drawing/2014/main" val="10003"/>
                  </a:ext>
                </a:extLst>
              </a:tr>
              <a:tr h="469480">
                <a:tc>
                  <a:txBody>
                    <a:bodyPr/>
                    <a:lstStyle/>
                    <a:p>
                      <a:pPr marL="0" marR="0">
                        <a:spcBef>
                          <a:spcPts val="0"/>
                        </a:spcBef>
                        <a:spcAft>
                          <a:spcPts val="0"/>
                        </a:spcAft>
                        <a:tabLst>
                          <a:tab pos="0" algn="l"/>
                        </a:tabLst>
                      </a:pPr>
                      <a:r>
                        <a:rPr lang="fr-HT" sz="2600" noProof="0" dirty="0">
                          <a:solidFill>
                            <a:schemeClr val="bg1"/>
                          </a:solidFill>
                          <a:effectLst/>
                          <a:latin typeface="+mn-lt"/>
                          <a:ea typeface="Times New Roman"/>
                          <a:cs typeface="Calibri"/>
                        </a:rPr>
                        <a:t>6–9 ans</a:t>
                      </a:r>
                    </a:p>
                  </a:txBody>
                  <a:tcPr marL="73025" marR="73025" marT="36830" marB="18415" anchor="ctr">
                    <a:solidFill>
                      <a:srgbClr val="2A547E"/>
                    </a:solidFill>
                  </a:tcPr>
                </a:tc>
                <a:tc>
                  <a:txBody>
                    <a:bodyPr/>
                    <a:lstStyle/>
                    <a:p>
                      <a:pPr marL="0" marR="0" algn="ctr">
                        <a:spcBef>
                          <a:spcPts val="0"/>
                        </a:spcBef>
                        <a:spcAft>
                          <a:spcPts val="0"/>
                        </a:spcAft>
                        <a:tabLst>
                          <a:tab pos="0" algn="l"/>
                        </a:tabLst>
                      </a:pPr>
                      <a:r>
                        <a:rPr lang="fr-HT" sz="2600" noProof="0" dirty="0">
                          <a:solidFill>
                            <a:schemeClr val="bg1"/>
                          </a:solidFill>
                          <a:effectLst/>
                          <a:latin typeface="+mn-lt"/>
                          <a:ea typeface="Times New Roman"/>
                          <a:cs typeface="Calibri"/>
                        </a:rPr>
                        <a:t>1,650</a:t>
                      </a:r>
                    </a:p>
                  </a:txBody>
                  <a:tcPr marL="73025" marR="73025" marT="36830" marB="18415" anchor="ctr">
                    <a:solidFill>
                      <a:srgbClr val="2A547E"/>
                    </a:solidFill>
                  </a:tcPr>
                </a:tc>
                <a:extLst>
                  <a:ext uri="{0D108BD9-81ED-4DB2-BD59-A6C34878D82A}">
                    <a16:rowId xmlns:a16="http://schemas.microsoft.com/office/drawing/2014/main" val="10004"/>
                  </a:ext>
                </a:extLst>
              </a:tr>
              <a:tr h="469480">
                <a:tc>
                  <a:txBody>
                    <a:bodyPr/>
                    <a:lstStyle/>
                    <a:p>
                      <a:pPr marL="0" marR="0">
                        <a:spcBef>
                          <a:spcPts val="0"/>
                        </a:spcBef>
                        <a:spcAft>
                          <a:spcPts val="0"/>
                        </a:spcAft>
                        <a:tabLst>
                          <a:tab pos="0" algn="l"/>
                        </a:tabLst>
                      </a:pPr>
                      <a:r>
                        <a:rPr lang="fr-HT" sz="2600" noProof="0" dirty="0">
                          <a:solidFill>
                            <a:schemeClr val="bg1"/>
                          </a:solidFill>
                          <a:effectLst/>
                          <a:latin typeface="+mn-lt"/>
                          <a:ea typeface="Times New Roman"/>
                          <a:cs typeface="Calibri"/>
                        </a:rPr>
                        <a:t>10–14 ans</a:t>
                      </a:r>
                    </a:p>
                  </a:txBody>
                  <a:tcPr marL="73025" marR="73025" marT="36830" marB="18415" anchor="ctr">
                    <a:solidFill>
                      <a:srgbClr val="2A547E"/>
                    </a:solidFill>
                  </a:tcPr>
                </a:tc>
                <a:tc>
                  <a:txBody>
                    <a:bodyPr/>
                    <a:lstStyle/>
                    <a:p>
                      <a:pPr marL="0" marR="0" algn="ctr">
                        <a:spcBef>
                          <a:spcPts val="0"/>
                        </a:spcBef>
                        <a:spcAft>
                          <a:spcPts val="0"/>
                        </a:spcAft>
                        <a:tabLst>
                          <a:tab pos="0" algn="l"/>
                        </a:tabLst>
                      </a:pPr>
                      <a:r>
                        <a:rPr lang="fr-HT" sz="2600" noProof="0" dirty="0">
                          <a:solidFill>
                            <a:schemeClr val="bg1"/>
                          </a:solidFill>
                          <a:effectLst/>
                          <a:latin typeface="+mn-lt"/>
                          <a:ea typeface="Times New Roman"/>
                          <a:cs typeface="Calibri"/>
                        </a:rPr>
                        <a:t>2,020</a:t>
                      </a:r>
                    </a:p>
                  </a:txBody>
                  <a:tcPr marL="73025" marR="73025" marT="36830" marB="18415" anchor="ctr">
                    <a:solidFill>
                      <a:srgbClr val="2A547E"/>
                    </a:solidFill>
                  </a:tcPr>
                </a:tc>
                <a:extLst>
                  <a:ext uri="{0D108BD9-81ED-4DB2-BD59-A6C34878D82A}">
                    <a16:rowId xmlns:a16="http://schemas.microsoft.com/office/drawing/2014/main" val="10005"/>
                  </a:ext>
                </a:extLst>
              </a:tr>
              <a:tr h="469480">
                <a:tc>
                  <a:txBody>
                    <a:bodyPr/>
                    <a:lstStyle/>
                    <a:p>
                      <a:pPr marL="63500" marR="0" indent="0">
                        <a:spcBef>
                          <a:spcPts val="600"/>
                        </a:spcBef>
                        <a:spcAft>
                          <a:spcPts val="600"/>
                        </a:spcAft>
                      </a:pPr>
                      <a:r>
                        <a:rPr lang="fr-HT" sz="2600" kern="1200" noProof="0" dirty="0">
                          <a:solidFill>
                            <a:schemeClr val="bg1"/>
                          </a:solidFill>
                          <a:latin typeface="+mn-lt"/>
                          <a:ea typeface="+mn-ea"/>
                          <a:cs typeface="+mn-cs"/>
                        </a:rPr>
                        <a:t>10–15 ans</a:t>
                      </a:r>
                    </a:p>
                  </a:txBody>
                  <a:tcPr marL="69874" marR="69874" marT="0" marB="0" anchor="ctr">
                    <a:solidFill>
                      <a:srgbClr val="2A54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HT" sz="2600" kern="1200" noProof="0" dirty="0">
                          <a:solidFill>
                            <a:schemeClr val="bg1"/>
                          </a:solidFill>
                          <a:latin typeface="+mn-lt"/>
                          <a:ea typeface="+mn-ea"/>
                          <a:cs typeface="+mn-cs"/>
                        </a:rPr>
                        <a:t>2,020</a:t>
                      </a:r>
                    </a:p>
                  </a:txBody>
                  <a:tcPr marL="69874" marR="69874" marT="0" marB="0" anchor="ctr">
                    <a:solidFill>
                      <a:srgbClr val="2A547E"/>
                    </a:solidFill>
                  </a:tcPr>
                </a:tc>
                <a:extLst>
                  <a:ext uri="{0D108BD9-81ED-4DB2-BD59-A6C34878D82A}">
                    <a16:rowId xmlns:a16="http://schemas.microsoft.com/office/drawing/2014/main" val="10006"/>
                  </a:ext>
                </a:extLst>
              </a:tr>
              <a:tr h="469480">
                <a:tc gridSpan="2">
                  <a:txBody>
                    <a:bodyPr/>
                    <a:lstStyle/>
                    <a:p>
                      <a:pPr marL="63500" marR="0" indent="0" algn="ctr" defTabSz="914400" rtl="0" eaLnBrk="1" fontAlgn="auto" latinLnBrk="0" hangingPunct="1">
                        <a:lnSpc>
                          <a:spcPct val="100000"/>
                        </a:lnSpc>
                        <a:spcBef>
                          <a:spcPts val="600"/>
                        </a:spcBef>
                        <a:spcAft>
                          <a:spcPts val="600"/>
                        </a:spcAft>
                        <a:buClrTx/>
                        <a:buSzTx/>
                        <a:buFontTx/>
                        <a:buNone/>
                        <a:tabLst/>
                        <a:defRPr/>
                      </a:pPr>
                      <a:r>
                        <a:rPr lang="fr-HT" sz="2600" kern="1200" noProof="0" dirty="0">
                          <a:solidFill>
                            <a:schemeClr val="bg1"/>
                          </a:solidFill>
                          <a:latin typeface="+mn-lt"/>
                          <a:ea typeface="+mn-ea"/>
                          <a:cs typeface="+mn-cs"/>
                        </a:rPr>
                        <a:t>&gt;</a:t>
                      </a:r>
                      <a:r>
                        <a:rPr lang="fr-HT" sz="2600" kern="1200" baseline="0" noProof="0" dirty="0">
                          <a:solidFill>
                            <a:schemeClr val="bg1"/>
                          </a:solidFill>
                          <a:latin typeface="+mn-lt"/>
                          <a:ea typeface="+mn-ea"/>
                          <a:cs typeface="+mn-cs"/>
                        </a:rPr>
                        <a:t> 15 ans et adultes</a:t>
                      </a:r>
                      <a:endParaRPr lang="fr-HT" sz="2600" kern="1200" noProof="0" dirty="0">
                        <a:solidFill>
                          <a:schemeClr val="bg1"/>
                        </a:solidFill>
                        <a:latin typeface="+mn-lt"/>
                        <a:ea typeface="+mn-ea"/>
                        <a:cs typeface="+mn-cs"/>
                      </a:endParaRPr>
                    </a:p>
                  </a:txBody>
                  <a:tcPr marL="69874" marR="69874" marT="0" marB="0" anchor="ctr">
                    <a:solidFill>
                      <a:srgbClr val="2A547E"/>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600" kern="1200" dirty="0">
                        <a:solidFill>
                          <a:schemeClr val="bg1"/>
                        </a:solidFill>
                        <a:latin typeface="+mn-lt"/>
                        <a:ea typeface="+mn-ea"/>
                        <a:cs typeface="+mn-cs"/>
                      </a:endParaRPr>
                    </a:p>
                  </a:txBody>
                  <a:tcPr marL="69874" marR="69874" marT="0" marB="0" anchor="ctr">
                    <a:solidFill>
                      <a:srgbClr val="2A547E"/>
                    </a:solidFill>
                  </a:tcPr>
                </a:tc>
                <a:extLst>
                  <a:ext uri="{0D108BD9-81ED-4DB2-BD59-A6C34878D82A}">
                    <a16:rowId xmlns:a16="http://schemas.microsoft.com/office/drawing/2014/main" val="10007"/>
                  </a:ext>
                </a:extLst>
              </a:tr>
              <a:tr h="475463">
                <a:tc>
                  <a:txBody>
                    <a:bodyPr/>
                    <a:lstStyle/>
                    <a:p>
                      <a:pPr marL="0" marR="0">
                        <a:spcBef>
                          <a:spcPts val="0"/>
                        </a:spcBef>
                        <a:spcAft>
                          <a:spcPts val="0"/>
                        </a:spcAft>
                        <a:tabLst>
                          <a:tab pos="0" algn="l"/>
                        </a:tabLst>
                      </a:pPr>
                      <a:r>
                        <a:rPr lang="fr-HT" sz="2600" noProof="0" dirty="0">
                          <a:solidFill>
                            <a:schemeClr val="bg1"/>
                          </a:solidFill>
                          <a:effectLst/>
                          <a:latin typeface="+mn-lt"/>
                          <a:ea typeface="Times New Roman"/>
                          <a:cs typeface="Calibri"/>
                        </a:rPr>
                        <a:t>Non</a:t>
                      </a:r>
                      <a:r>
                        <a:rPr lang="fr-HT" sz="2600" baseline="0" noProof="0" dirty="0">
                          <a:solidFill>
                            <a:schemeClr val="bg1"/>
                          </a:solidFill>
                          <a:effectLst/>
                          <a:latin typeface="+mn-lt"/>
                          <a:ea typeface="Times New Roman"/>
                          <a:cs typeface="Calibri"/>
                        </a:rPr>
                        <a:t> </a:t>
                      </a:r>
                      <a:r>
                        <a:rPr lang="fr-HT" sz="2600" noProof="0" dirty="0">
                          <a:solidFill>
                            <a:schemeClr val="bg1"/>
                          </a:solidFill>
                          <a:effectLst/>
                          <a:latin typeface="+mn-lt"/>
                          <a:ea typeface="Times New Roman"/>
                          <a:cs typeface="Calibri"/>
                        </a:rPr>
                        <a:t>enceinte/non allaitante</a:t>
                      </a:r>
                    </a:p>
                  </a:txBody>
                  <a:tcPr marL="73025" marR="73025" marT="36830" marB="18415" anchor="ctr">
                    <a:solidFill>
                      <a:srgbClr val="2A547E"/>
                    </a:solidFill>
                  </a:tcPr>
                </a:tc>
                <a:tc>
                  <a:txBody>
                    <a:bodyPr/>
                    <a:lstStyle/>
                    <a:p>
                      <a:pPr marL="0" marR="0" algn="ctr">
                        <a:spcBef>
                          <a:spcPts val="0"/>
                        </a:spcBef>
                        <a:spcAft>
                          <a:spcPts val="0"/>
                        </a:spcAft>
                        <a:tabLst>
                          <a:tab pos="0" algn="l"/>
                        </a:tabLst>
                      </a:pPr>
                      <a:r>
                        <a:rPr lang="fr-HT" sz="2600" noProof="0" dirty="0">
                          <a:solidFill>
                            <a:schemeClr val="bg1"/>
                          </a:solidFill>
                          <a:effectLst/>
                          <a:latin typeface="+mn-lt"/>
                          <a:ea typeface="Times New Roman"/>
                          <a:cs typeface="Calibri"/>
                        </a:rPr>
                        <a:t>2,000–2,580</a:t>
                      </a:r>
                    </a:p>
                  </a:txBody>
                  <a:tcPr marL="73025" marR="73025" marT="36830" marB="18415" anchor="ctr">
                    <a:solidFill>
                      <a:srgbClr val="2A547E"/>
                    </a:solidFill>
                  </a:tcPr>
                </a:tc>
                <a:extLst>
                  <a:ext uri="{0D108BD9-81ED-4DB2-BD59-A6C34878D82A}">
                    <a16:rowId xmlns:a16="http://schemas.microsoft.com/office/drawing/2014/main" val="10008"/>
                  </a:ext>
                </a:extLst>
              </a:tr>
              <a:tr h="475463">
                <a:tc>
                  <a:txBody>
                    <a:bodyPr/>
                    <a:lstStyle/>
                    <a:p>
                      <a:pPr marL="0" marR="0">
                        <a:spcBef>
                          <a:spcPts val="0"/>
                        </a:spcBef>
                        <a:spcAft>
                          <a:spcPts val="0"/>
                        </a:spcAft>
                        <a:tabLst>
                          <a:tab pos="0" algn="l"/>
                        </a:tabLst>
                      </a:pPr>
                      <a:r>
                        <a:rPr lang="fr-HT" sz="2600" noProof="0" dirty="0">
                          <a:solidFill>
                            <a:schemeClr val="bg1"/>
                          </a:solidFill>
                          <a:effectLst/>
                          <a:latin typeface="+mn-lt"/>
                          <a:ea typeface="Times New Roman"/>
                          <a:cs typeface="Calibri"/>
                        </a:rPr>
                        <a:t>Femmes enceintes et allaitantes</a:t>
                      </a:r>
                    </a:p>
                  </a:txBody>
                  <a:tcPr marL="73025" marR="73025" marT="36830" marB="18415" anchor="ctr">
                    <a:solidFill>
                      <a:srgbClr val="2A547E"/>
                    </a:solidFill>
                  </a:tcPr>
                </a:tc>
                <a:tc>
                  <a:txBody>
                    <a:bodyPr/>
                    <a:lstStyle/>
                    <a:p>
                      <a:pPr marL="0" marR="0" algn="ctr">
                        <a:spcBef>
                          <a:spcPts val="0"/>
                        </a:spcBef>
                        <a:spcAft>
                          <a:spcPts val="0"/>
                        </a:spcAft>
                        <a:tabLst>
                          <a:tab pos="0" algn="l"/>
                        </a:tabLst>
                      </a:pPr>
                      <a:r>
                        <a:rPr lang="fr-HT" sz="2600" noProof="0" dirty="0">
                          <a:solidFill>
                            <a:schemeClr val="bg1"/>
                          </a:solidFill>
                          <a:effectLst/>
                          <a:latin typeface="+mn-lt"/>
                          <a:ea typeface="Times New Roman"/>
                          <a:cs typeface="Calibri"/>
                        </a:rPr>
                        <a:t>2,460–2,570</a:t>
                      </a:r>
                    </a:p>
                  </a:txBody>
                  <a:tcPr marL="73025" marR="73025" marT="36830" marB="18415" anchor="ctr">
                    <a:solidFill>
                      <a:srgbClr val="2A547E"/>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393370" y="6205263"/>
            <a:ext cx="8324850" cy="523220"/>
          </a:xfrm>
          <a:prstGeom prst="rect">
            <a:avLst/>
          </a:prstGeom>
        </p:spPr>
        <p:txBody>
          <a:bodyPr wrap="square">
            <a:spAutoFit/>
          </a:bodyPr>
          <a:lstStyle/>
          <a:p>
            <a:r>
              <a:rPr lang="en-GB" sz="1400" i="1" dirty="0">
                <a:solidFill>
                  <a:srgbClr val="000066"/>
                </a:solidFill>
                <a:latin typeface="Calibri" pitchFamily="34" charset="0"/>
                <a:cs typeface="Arial" pitchFamily="34" charset="0"/>
              </a:rPr>
              <a:t>Source</a:t>
            </a:r>
            <a:r>
              <a:rPr lang="en-GB" sz="1400" dirty="0">
                <a:solidFill>
                  <a:srgbClr val="000066"/>
                </a:solidFill>
                <a:latin typeface="Calibri" pitchFamily="34" charset="0"/>
                <a:cs typeface="Arial" pitchFamily="34" charset="0"/>
              </a:rPr>
              <a:t>: WHO, FAO and United Nations University (UNU). 2001. </a:t>
            </a:r>
            <a:r>
              <a:rPr lang="en-GB" sz="1400" i="1" dirty="0">
                <a:solidFill>
                  <a:srgbClr val="000066"/>
                </a:solidFill>
                <a:latin typeface="Calibri" pitchFamily="34" charset="0"/>
                <a:cs typeface="Arial" pitchFamily="34" charset="0"/>
              </a:rPr>
              <a:t>Human Energy Requirements: Report of a Joint WHO/FAO/UNU Expert  Consultation, 17–24 October, 2001. </a:t>
            </a:r>
            <a:r>
              <a:rPr lang="en-GB" sz="1400" dirty="0">
                <a:solidFill>
                  <a:srgbClr val="000066"/>
                </a:solidFill>
                <a:latin typeface="Calibri" pitchFamily="34" charset="0"/>
                <a:cs typeface="Arial" pitchFamily="34" charset="0"/>
              </a:rPr>
              <a:t>Geneva: WHO.</a:t>
            </a:r>
            <a:endParaRPr lang="en-US" sz="1400" i="1" dirty="0">
              <a:solidFill>
                <a:srgbClr val="000066"/>
              </a:solidFill>
              <a:latin typeface="Calibri" pitchFamily="34" charset="0"/>
              <a:cs typeface="Arial" pitchFamily="34" charset="0"/>
            </a:endParaRPr>
          </a:p>
        </p:txBody>
      </p:sp>
      <p:sp>
        <p:nvSpPr>
          <p:cNvPr id="6" name="Title 5"/>
          <p:cNvSpPr>
            <a:spLocks noGrp="1"/>
          </p:cNvSpPr>
          <p:nvPr>
            <p:ph type="title"/>
          </p:nvPr>
        </p:nvSpPr>
        <p:spPr>
          <a:xfrm>
            <a:off x="1228015" y="403648"/>
            <a:ext cx="8011236" cy="548318"/>
          </a:xfrm>
        </p:spPr>
        <p:txBody>
          <a:bodyPr/>
          <a:lstStyle/>
          <a:p>
            <a:r>
              <a:rPr lang="fr-HT" sz="3200" b="1" dirty="0"/>
              <a:t>Besoins quotidiens en énergie</a:t>
            </a:r>
          </a:p>
        </p:txBody>
      </p:sp>
      <p:sp>
        <p:nvSpPr>
          <p:cNvPr id="7" name="TextBox 6"/>
          <p:cNvSpPr txBox="1"/>
          <p:nvPr/>
        </p:nvSpPr>
        <p:spPr>
          <a:xfrm>
            <a:off x="221816" y="391804"/>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ext uri="{D42A27DB-BD31-4B8C-83A1-F6EECF244321}">
                <p14:modId xmlns:p14="http://schemas.microsoft.com/office/powerpoint/2010/main" val="2241507028"/>
              </p:ext>
            </p:extLst>
          </p:nvPr>
        </p:nvGraphicFramePr>
        <p:xfrm>
          <a:off x="457200" y="1401168"/>
          <a:ext cx="8229600" cy="4940427"/>
        </p:xfrm>
        <a:graphic>
          <a:graphicData uri="http://schemas.openxmlformats.org/drawingml/2006/table">
            <a:tbl>
              <a:tblPr firstRow="1" bandRow="1">
                <a:tableStyleId>{5C22544A-7EE6-4342-B048-85BDC9FD1C3A}</a:tableStyleId>
              </a:tblPr>
              <a:tblGrid>
                <a:gridCol w="4377193">
                  <a:extLst>
                    <a:ext uri="{9D8B030D-6E8A-4147-A177-3AD203B41FA5}">
                      <a16:colId xmlns:a16="http://schemas.microsoft.com/office/drawing/2014/main" val="20000"/>
                    </a:ext>
                  </a:extLst>
                </a:gridCol>
                <a:gridCol w="3852407">
                  <a:extLst>
                    <a:ext uri="{9D8B030D-6E8A-4147-A177-3AD203B41FA5}">
                      <a16:colId xmlns:a16="http://schemas.microsoft.com/office/drawing/2014/main" val="20001"/>
                    </a:ext>
                  </a:extLst>
                </a:gridCol>
              </a:tblGrid>
              <a:tr h="397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HT" sz="2400" kern="1200" noProof="0" dirty="0">
                          <a:solidFill>
                            <a:schemeClr val="bg1"/>
                          </a:solidFill>
                          <a:latin typeface="+mn-lt"/>
                          <a:ea typeface="+mn-ea"/>
                          <a:cs typeface="+mn-cs"/>
                        </a:rPr>
                        <a:t>Groupe</a:t>
                      </a:r>
                    </a:p>
                  </a:txBody>
                  <a:tcPr marL="112743" marR="112743" anchor="ctr">
                    <a:solidFill>
                      <a:srgbClr val="2A54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HT" sz="2400" kern="1200" noProof="0" dirty="0">
                          <a:solidFill>
                            <a:schemeClr val="bg1"/>
                          </a:solidFill>
                          <a:latin typeface="+mn-lt"/>
                          <a:ea typeface="+mn-ea"/>
                          <a:cs typeface="+mn-cs"/>
                        </a:rPr>
                        <a:t>Grammes (g) par jour </a:t>
                      </a:r>
                    </a:p>
                  </a:txBody>
                  <a:tcPr marL="112743" marR="112743" anchor="ctr">
                    <a:solidFill>
                      <a:srgbClr val="2A547E"/>
                    </a:solidFill>
                  </a:tcPr>
                </a:tc>
                <a:extLst>
                  <a:ext uri="{0D108BD9-81ED-4DB2-BD59-A6C34878D82A}">
                    <a16:rowId xmlns:a16="http://schemas.microsoft.com/office/drawing/2014/main" val="10000"/>
                  </a:ext>
                </a:extLst>
              </a:tr>
              <a:tr h="383203">
                <a:tc>
                  <a:txBody>
                    <a:bodyPr/>
                    <a:lstStyle/>
                    <a:p>
                      <a:pPr marL="0" marR="0">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7–12 mois</a:t>
                      </a:r>
                    </a:p>
                  </a:txBody>
                  <a:tcPr marL="73025" marR="73025" marT="36830" marB="18415" anchor="ctr">
                    <a:solidFill>
                      <a:srgbClr val="2A547E"/>
                    </a:solidFill>
                  </a:tcPr>
                </a:tc>
                <a:tc>
                  <a:txBody>
                    <a:bodyPr/>
                    <a:lstStyle/>
                    <a:p>
                      <a:pPr marL="0" marR="0" algn="ctr">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11</a:t>
                      </a:r>
                    </a:p>
                  </a:txBody>
                  <a:tcPr marL="73025" marR="73025" marT="36830" marB="18415" anchor="ctr">
                    <a:solidFill>
                      <a:srgbClr val="2A547E"/>
                    </a:solidFill>
                  </a:tcPr>
                </a:tc>
                <a:extLst>
                  <a:ext uri="{0D108BD9-81ED-4DB2-BD59-A6C34878D82A}">
                    <a16:rowId xmlns:a16="http://schemas.microsoft.com/office/drawing/2014/main" val="10001"/>
                  </a:ext>
                </a:extLst>
              </a:tr>
              <a:tr h="394834">
                <a:tc>
                  <a:txBody>
                    <a:bodyPr/>
                    <a:lstStyle/>
                    <a:p>
                      <a:pPr marL="0" marR="0">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1–3 ans</a:t>
                      </a:r>
                    </a:p>
                  </a:txBody>
                  <a:tcPr marL="73025" marR="73025" marT="36830" marB="18415" anchor="ctr">
                    <a:solidFill>
                      <a:srgbClr val="2A547E"/>
                    </a:solidFill>
                  </a:tcPr>
                </a:tc>
                <a:tc>
                  <a:txBody>
                    <a:bodyPr/>
                    <a:lstStyle/>
                    <a:p>
                      <a:pPr marL="0" marR="0" algn="ctr">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13</a:t>
                      </a:r>
                    </a:p>
                  </a:txBody>
                  <a:tcPr marL="73025" marR="73025" marT="36830" marB="18415" anchor="ctr">
                    <a:solidFill>
                      <a:srgbClr val="2A547E"/>
                    </a:solidFill>
                  </a:tcPr>
                </a:tc>
                <a:extLst>
                  <a:ext uri="{0D108BD9-81ED-4DB2-BD59-A6C34878D82A}">
                    <a16:rowId xmlns:a16="http://schemas.microsoft.com/office/drawing/2014/main" val="10002"/>
                  </a:ext>
                </a:extLst>
              </a:tr>
              <a:tr h="387415">
                <a:tc>
                  <a:txBody>
                    <a:bodyPr/>
                    <a:lstStyle/>
                    <a:p>
                      <a:pPr marL="0" marR="0">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4–8 ans</a:t>
                      </a:r>
                    </a:p>
                  </a:txBody>
                  <a:tcPr marL="73025" marR="73025" marT="36830" marB="18415" anchor="ctr">
                    <a:solidFill>
                      <a:srgbClr val="2A547E"/>
                    </a:solidFill>
                  </a:tcPr>
                </a:tc>
                <a:tc>
                  <a:txBody>
                    <a:bodyPr/>
                    <a:lstStyle/>
                    <a:p>
                      <a:pPr marL="0" marR="0" algn="ctr">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19</a:t>
                      </a:r>
                    </a:p>
                  </a:txBody>
                  <a:tcPr marL="73025" marR="73025" marT="36830" marB="18415" anchor="ctr">
                    <a:solidFill>
                      <a:srgbClr val="2A547E"/>
                    </a:solidFill>
                  </a:tcPr>
                </a:tc>
                <a:extLst>
                  <a:ext uri="{0D108BD9-81ED-4DB2-BD59-A6C34878D82A}">
                    <a16:rowId xmlns:a16="http://schemas.microsoft.com/office/drawing/2014/main" val="10003"/>
                  </a:ext>
                </a:extLst>
              </a:tr>
              <a:tr h="389521">
                <a:tc>
                  <a:txBody>
                    <a:bodyPr/>
                    <a:lstStyle/>
                    <a:p>
                      <a:pPr marL="0" marR="0">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9–13 ans</a:t>
                      </a:r>
                    </a:p>
                  </a:txBody>
                  <a:tcPr marL="73025" marR="73025" marT="36830" marB="18415" anchor="ctr">
                    <a:solidFill>
                      <a:srgbClr val="2A547E"/>
                    </a:solidFill>
                  </a:tcPr>
                </a:tc>
                <a:tc>
                  <a:txBody>
                    <a:bodyPr/>
                    <a:lstStyle/>
                    <a:p>
                      <a:pPr marL="0" marR="0" algn="ctr">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34</a:t>
                      </a:r>
                    </a:p>
                  </a:txBody>
                  <a:tcPr marL="73025" marR="73025" marT="36830" marB="18415" anchor="ctr">
                    <a:solidFill>
                      <a:srgbClr val="2A547E"/>
                    </a:solidFill>
                  </a:tcPr>
                </a:tc>
                <a:extLst>
                  <a:ext uri="{0D108BD9-81ED-4DB2-BD59-A6C34878D82A}">
                    <a16:rowId xmlns:a16="http://schemas.microsoft.com/office/drawing/2014/main" val="10004"/>
                  </a:ext>
                </a:extLst>
              </a:tr>
              <a:tr h="382102">
                <a:tc>
                  <a:txBody>
                    <a:bodyPr/>
                    <a:lstStyle/>
                    <a:p>
                      <a:pPr marL="0" marR="0">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14–18 ans</a:t>
                      </a:r>
                    </a:p>
                  </a:txBody>
                  <a:tcPr marL="73025" marR="73025" marT="36830" marB="18415" anchor="ctr">
                    <a:solidFill>
                      <a:srgbClr val="2A547E"/>
                    </a:solidFill>
                  </a:tcPr>
                </a:tc>
                <a:tc>
                  <a:txBody>
                    <a:bodyPr/>
                    <a:lstStyle/>
                    <a:p>
                      <a:pPr marL="0" marR="0" algn="ctr">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Femmes : 46 ; Hommes : 52</a:t>
                      </a:r>
                    </a:p>
                  </a:txBody>
                  <a:tcPr marL="73025" marR="73025" marT="36830" marB="18415" anchor="ctr">
                    <a:solidFill>
                      <a:srgbClr val="2A547E"/>
                    </a:solidFill>
                  </a:tcPr>
                </a:tc>
                <a:extLst>
                  <a:ext uri="{0D108BD9-81ED-4DB2-BD59-A6C34878D82A}">
                    <a16:rowId xmlns:a16="http://schemas.microsoft.com/office/drawing/2014/main" val="10005"/>
                  </a:ext>
                </a:extLst>
              </a:tr>
              <a:tr h="355633">
                <a:tc>
                  <a:txBody>
                    <a:bodyPr/>
                    <a:lstStyle/>
                    <a:p>
                      <a:pPr marL="0" marR="0">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19–70 ans </a:t>
                      </a:r>
                    </a:p>
                  </a:txBody>
                  <a:tcPr marL="73025" marR="73025" marT="36830" marB="18415" anchor="ctr">
                    <a:solidFill>
                      <a:srgbClr val="2A547E"/>
                    </a:solidFill>
                  </a:tcPr>
                </a:tc>
                <a:tc>
                  <a:txBody>
                    <a:bodyPr/>
                    <a:lstStyle/>
                    <a:p>
                      <a:pPr marL="0" marR="0" algn="ctr">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Femmes : 46 ; Hommes : 56</a:t>
                      </a:r>
                    </a:p>
                  </a:txBody>
                  <a:tcPr marL="73025" marR="73025" marT="36830" marB="18415" anchor="ctr">
                    <a:solidFill>
                      <a:srgbClr val="2A547E"/>
                    </a:solidFill>
                  </a:tcPr>
                </a:tc>
                <a:extLst>
                  <a:ext uri="{0D108BD9-81ED-4DB2-BD59-A6C34878D82A}">
                    <a16:rowId xmlns:a16="http://schemas.microsoft.com/office/drawing/2014/main" val="10006"/>
                  </a:ext>
                </a:extLst>
              </a:tr>
              <a:tr h="376789">
                <a:tc>
                  <a:txBody>
                    <a:bodyPr/>
                    <a:lstStyle/>
                    <a:p>
                      <a:pPr marL="0" marR="0">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Femmes enceintes et allaitantes 14–50 ans</a:t>
                      </a:r>
                    </a:p>
                  </a:txBody>
                  <a:tcPr marL="73025" marR="73025" marT="36830" marB="18415" anchor="ctr">
                    <a:solidFill>
                      <a:srgbClr val="2A547E"/>
                    </a:solidFill>
                  </a:tcPr>
                </a:tc>
                <a:tc>
                  <a:txBody>
                    <a:bodyPr/>
                    <a:lstStyle/>
                    <a:p>
                      <a:pPr marL="0" marR="0" algn="ctr">
                        <a:lnSpc>
                          <a:spcPct val="115000"/>
                        </a:lnSpc>
                        <a:spcBef>
                          <a:spcPts val="0"/>
                        </a:spcBef>
                        <a:spcAft>
                          <a:spcPts val="0"/>
                        </a:spcAft>
                        <a:tabLst>
                          <a:tab pos="0" algn="l"/>
                        </a:tabLst>
                      </a:pPr>
                      <a:r>
                        <a:rPr lang="fr-HT" sz="2400" noProof="0" dirty="0">
                          <a:solidFill>
                            <a:schemeClr val="bg1"/>
                          </a:solidFill>
                          <a:effectLst/>
                          <a:latin typeface="+mn-lt"/>
                          <a:ea typeface="Times New Roman"/>
                          <a:cs typeface="Calibri"/>
                        </a:rPr>
                        <a:t>71</a:t>
                      </a:r>
                    </a:p>
                  </a:txBody>
                  <a:tcPr marL="73025" marR="73025" marT="36830" marB="18415" anchor="ctr">
                    <a:solidFill>
                      <a:srgbClr val="2A547E"/>
                    </a:solidFill>
                  </a:tcPr>
                </a:tc>
                <a:extLst>
                  <a:ext uri="{0D108BD9-81ED-4DB2-BD59-A6C34878D82A}">
                    <a16:rowId xmlns:a16="http://schemas.microsoft.com/office/drawing/2014/main" val="10007"/>
                  </a:ext>
                </a:extLst>
              </a:tr>
              <a:tr h="455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HT" sz="2400" kern="1200" noProof="0" dirty="0">
                          <a:solidFill>
                            <a:schemeClr val="bg1"/>
                          </a:solidFill>
                          <a:latin typeface="+mn-lt"/>
                          <a:ea typeface="+mn-ea"/>
                          <a:cs typeface="+mn-cs"/>
                        </a:rPr>
                        <a:t>PVVIH</a:t>
                      </a:r>
                    </a:p>
                  </a:txBody>
                  <a:tcPr marL="112743" marR="112743" anchor="ctr">
                    <a:solidFill>
                      <a:srgbClr val="2A54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HT" sz="2400" kern="1200" noProof="0" dirty="0">
                          <a:solidFill>
                            <a:schemeClr val="bg1"/>
                          </a:solidFill>
                          <a:latin typeface="+mn-lt"/>
                          <a:ea typeface="+mn-ea"/>
                          <a:cs typeface="+mn-cs"/>
                        </a:rPr>
                        <a:t>Pas</a:t>
                      </a:r>
                      <a:r>
                        <a:rPr lang="fr-HT" sz="2400" kern="1200" baseline="0" noProof="0" dirty="0">
                          <a:solidFill>
                            <a:schemeClr val="bg1"/>
                          </a:solidFill>
                          <a:latin typeface="+mn-lt"/>
                          <a:ea typeface="+mn-ea"/>
                          <a:cs typeface="+mn-cs"/>
                        </a:rPr>
                        <a:t> de besoins supplémentaires</a:t>
                      </a:r>
                      <a:endParaRPr lang="fr-HT" sz="2400" kern="1200" noProof="0" dirty="0">
                        <a:solidFill>
                          <a:schemeClr val="bg1"/>
                        </a:solidFill>
                        <a:latin typeface="+mn-lt"/>
                        <a:ea typeface="+mn-ea"/>
                        <a:cs typeface="+mn-cs"/>
                      </a:endParaRPr>
                    </a:p>
                  </a:txBody>
                  <a:tcPr marL="86124" marR="86124" marT="0" marB="0" anchor="ctr">
                    <a:solidFill>
                      <a:srgbClr val="2A547E"/>
                    </a:solidFill>
                  </a:tcPr>
                </a:tc>
                <a:extLst>
                  <a:ext uri="{0D108BD9-81ED-4DB2-BD59-A6C34878D82A}">
                    <a16:rowId xmlns:a16="http://schemas.microsoft.com/office/drawing/2014/main" val="10008"/>
                  </a:ext>
                </a:extLst>
              </a:tr>
            </a:tbl>
          </a:graphicData>
        </a:graphic>
      </p:graphicFrame>
      <p:sp>
        <p:nvSpPr>
          <p:cNvPr id="5" name="Rectangle 4"/>
          <p:cNvSpPr/>
          <p:nvPr/>
        </p:nvSpPr>
        <p:spPr>
          <a:xfrm>
            <a:off x="424504" y="6267097"/>
            <a:ext cx="8096250" cy="523220"/>
          </a:xfrm>
          <a:prstGeom prst="rect">
            <a:avLst/>
          </a:prstGeom>
        </p:spPr>
        <p:txBody>
          <a:bodyPr wrap="square">
            <a:spAutoFit/>
          </a:bodyPr>
          <a:lstStyle/>
          <a:p>
            <a:r>
              <a:rPr lang="en-GB" sz="1400" i="1" dirty="0">
                <a:latin typeface="Calibri" pitchFamily="34" charset="0"/>
                <a:cs typeface="Arial" pitchFamily="34" charset="0"/>
              </a:rPr>
              <a:t>Source</a:t>
            </a:r>
            <a:r>
              <a:rPr lang="en-GB" sz="1400" dirty="0">
                <a:latin typeface="Calibri" pitchFamily="34" charset="0"/>
                <a:cs typeface="Arial" pitchFamily="34" charset="0"/>
              </a:rPr>
              <a:t>: WHO, FAO and United Nations University (UNU). 2001. </a:t>
            </a:r>
            <a:r>
              <a:rPr lang="en-GB" sz="1400" i="1" dirty="0">
                <a:latin typeface="Calibri" pitchFamily="34" charset="0"/>
                <a:cs typeface="Arial" pitchFamily="34" charset="0"/>
              </a:rPr>
              <a:t>Human Energy Requirements: Report of a Joint WHO/FAO/UNU Expert  Consultation, 17–24 October, 2001. </a:t>
            </a:r>
            <a:r>
              <a:rPr lang="en-GB" sz="1400" dirty="0">
                <a:latin typeface="Calibri" pitchFamily="34" charset="0"/>
                <a:cs typeface="Arial" pitchFamily="34" charset="0"/>
              </a:rPr>
              <a:t>Geneva: WHO.</a:t>
            </a:r>
            <a:endParaRPr lang="en-US" sz="1400" dirty="0">
              <a:latin typeface="Calibri" pitchFamily="34" charset="0"/>
              <a:cs typeface="Arial" pitchFamily="34" charset="0"/>
            </a:endParaRPr>
          </a:p>
        </p:txBody>
      </p:sp>
      <p:sp>
        <p:nvSpPr>
          <p:cNvPr id="6" name="Title 5"/>
          <p:cNvSpPr>
            <a:spLocks noGrp="1"/>
          </p:cNvSpPr>
          <p:nvPr>
            <p:ph type="title"/>
          </p:nvPr>
        </p:nvSpPr>
        <p:spPr>
          <a:xfrm>
            <a:off x="1229641" y="403648"/>
            <a:ext cx="8358763" cy="548318"/>
          </a:xfrm>
        </p:spPr>
        <p:txBody>
          <a:bodyPr/>
          <a:lstStyle/>
          <a:p>
            <a:r>
              <a:rPr lang="fr-HT" sz="3200" b="1" dirty="0"/>
              <a:t>Besoins quotidiens en protéines</a:t>
            </a:r>
          </a:p>
        </p:txBody>
      </p:sp>
      <p:sp>
        <p:nvSpPr>
          <p:cNvPr id="9" name="TextBox 8"/>
          <p:cNvSpPr txBox="1"/>
          <p:nvPr/>
        </p:nvSpPr>
        <p:spPr>
          <a:xfrm>
            <a:off x="212291" y="390525"/>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1.12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2"/>
          <p:cNvSpPr>
            <a:spLocks noGrp="1"/>
          </p:cNvSpPr>
          <p:nvPr>
            <p:ph idx="1"/>
          </p:nvPr>
        </p:nvSpPr>
        <p:spPr>
          <a:xfrm>
            <a:off x="457200" y="1534109"/>
            <a:ext cx="8229600" cy="4525963"/>
          </a:xfrm>
        </p:spPr>
        <p:txBody>
          <a:bodyPr>
            <a:noAutofit/>
          </a:bodyPr>
          <a:lstStyle/>
          <a:p>
            <a:pPr marL="341313" indent="-341313" eaLnBrk="1" hangingPunct="1">
              <a:lnSpc>
                <a:spcPct val="114000"/>
              </a:lnSpc>
              <a:spcBef>
                <a:spcPts val="300"/>
              </a:spcBef>
              <a:spcAft>
                <a:spcPts val="300"/>
              </a:spcAft>
              <a:buFont typeface="Wingdings" pitchFamily="2" charset="2"/>
              <a:buChar char="§"/>
              <a:defRPr/>
            </a:pPr>
            <a:r>
              <a:rPr lang="fr-HT" sz="2600" b="1" dirty="0">
                <a:latin typeface="Calibri" pitchFamily="34" charset="0"/>
              </a:rPr>
              <a:t>Adulte séropositif </a:t>
            </a:r>
            <a:r>
              <a:rPr lang="fr-HT" sz="2600" dirty="0">
                <a:latin typeface="Calibri" pitchFamily="34" charset="0"/>
              </a:rPr>
              <a:t>au stade précoce/ asymptomatique: 10% d’énergie en plus</a:t>
            </a:r>
          </a:p>
          <a:p>
            <a:pPr marL="341313" indent="-341313">
              <a:lnSpc>
                <a:spcPct val="114000"/>
              </a:lnSpc>
              <a:spcBef>
                <a:spcPts val="300"/>
              </a:spcBef>
              <a:spcAft>
                <a:spcPts val="300"/>
              </a:spcAft>
              <a:buFont typeface="Wingdings" pitchFamily="2" charset="2"/>
              <a:buChar char="§"/>
              <a:defRPr/>
            </a:pPr>
            <a:r>
              <a:rPr lang="fr-HT" sz="2600" b="1" dirty="0">
                <a:latin typeface="Calibri" pitchFamily="34" charset="0"/>
              </a:rPr>
              <a:t>Adulte séropositif </a:t>
            </a:r>
            <a:r>
              <a:rPr lang="fr-HT" sz="2600" dirty="0">
                <a:latin typeface="Calibri" pitchFamily="34" charset="0"/>
              </a:rPr>
              <a:t> au stade avancé/symptomatique: </a:t>
            </a:r>
            <a:br>
              <a:rPr lang="fr-HT" sz="2600" dirty="0">
                <a:latin typeface="Calibri" pitchFamily="34" charset="0"/>
              </a:rPr>
            </a:br>
            <a:r>
              <a:rPr lang="fr-HT" sz="2600" dirty="0">
                <a:latin typeface="Calibri" pitchFamily="34" charset="0"/>
              </a:rPr>
              <a:t>20% d’énergie en plus </a:t>
            </a:r>
          </a:p>
          <a:p>
            <a:pPr marL="341313" indent="-341313">
              <a:lnSpc>
                <a:spcPct val="114000"/>
              </a:lnSpc>
              <a:spcBef>
                <a:spcPts val="300"/>
              </a:spcBef>
              <a:spcAft>
                <a:spcPts val="300"/>
              </a:spcAft>
              <a:buFont typeface="Wingdings" pitchFamily="2" charset="2"/>
              <a:buChar char="§"/>
              <a:defRPr/>
            </a:pPr>
            <a:r>
              <a:rPr lang="fr-HT" sz="2600" b="1" dirty="0">
                <a:latin typeface="Calibri" pitchFamily="34" charset="0"/>
              </a:rPr>
              <a:t>Enfant séropositif </a:t>
            </a:r>
          </a:p>
          <a:p>
            <a:pPr marL="860425" lvl="1" indent="-287338" eaLnBrk="1" hangingPunct="1">
              <a:lnSpc>
                <a:spcPct val="114000"/>
              </a:lnSpc>
              <a:spcBef>
                <a:spcPts val="300"/>
              </a:spcBef>
              <a:spcAft>
                <a:spcPts val="300"/>
              </a:spcAft>
              <a:defRPr/>
            </a:pPr>
            <a:r>
              <a:rPr lang="fr-HT" dirty="0">
                <a:solidFill>
                  <a:srgbClr val="000066"/>
                </a:solidFill>
                <a:latin typeface="Calibri" pitchFamily="34" charset="0"/>
                <a:cs typeface="Arial" pitchFamily="34" charset="0"/>
              </a:rPr>
              <a:t>Asymptomatique : 10% d’énergie en plus</a:t>
            </a:r>
          </a:p>
          <a:p>
            <a:pPr marL="860425" lvl="1" indent="-287338" eaLnBrk="1" hangingPunct="1">
              <a:lnSpc>
                <a:spcPct val="114000"/>
              </a:lnSpc>
              <a:spcBef>
                <a:spcPts val="300"/>
              </a:spcBef>
              <a:spcAft>
                <a:spcPts val="300"/>
              </a:spcAft>
              <a:defRPr/>
            </a:pPr>
            <a:r>
              <a:rPr lang="fr-HT" dirty="0">
                <a:solidFill>
                  <a:srgbClr val="000066"/>
                </a:solidFill>
                <a:latin typeface="Calibri" pitchFamily="34" charset="0"/>
                <a:cs typeface="Arial" pitchFamily="34" charset="0"/>
              </a:rPr>
              <a:t>Symptomatique : 20%–30% d’énergie en plus</a:t>
            </a:r>
          </a:p>
          <a:p>
            <a:pPr marL="860425" lvl="1" indent="-287338" eaLnBrk="1" hangingPunct="1">
              <a:lnSpc>
                <a:spcPct val="114000"/>
              </a:lnSpc>
              <a:spcBef>
                <a:spcPts val="300"/>
              </a:spcBef>
              <a:spcAft>
                <a:spcPts val="300"/>
              </a:spcAft>
              <a:defRPr/>
            </a:pPr>
            <a:r>
              <a:rPr lang="fr-HT" dirty="0">
                <a:solidFill>
                  <a:srgbClr val="000066"/>
                </a:solidFill>
                <a:latin typeface="Calibri" pitchFamily="34" charset="0"/>
                <a:cs typeface="Arial" pitchFamily="34" charset="0"/>
              </a:rPr>
              <a:t>Perte de poids ou malnutrition aiguë: </a:t>
            </a:r>
            <a:br>
              <a:rPr lang="fr-HT" dirty="0">
                <a:solidFill>
                  <a:srgbClr val="000066"/>
                </a:solidFill>
                <a:latin typeface="Calibri" pitchFamily="34" charset="0"/>
                <a:cs typeface="Arial" pitchFamily="34" charset="0"/>
              </a:rPr>
            </a:br>
            <a:r>
              <a:rPr lang="fr-HT" dirty="0">
                <a:solidFill>
                  <a:srgbClr val="000066"/>
                </a:solidFill>
                <a:latin typeface="Calibri" pitchFamily="34" charset="0"/>
                <a:cs typeface="Arial" pitchFamily="34" charset="0"/>
              </a:rPr>
              <a:t>50%–100% d’énergie en plus</a:t>
            </a:r>
          </a:p>
          <a:p>
            <a:pPr marL="0" lvl="1" indent="0" eaLnBrk="1" hangingPunct="1">
              <a:spcBef>
                <a:spcPts val="1200"/>
              </a:spcBef>
              <a:buNone/>
              <a:defRPr/>
            </a:pPr>
            <a:r>
              <a:rPr lang="fr-HT" sz="1400" i="1" dirty="0">
                <a:solidFill>
                  <a:srgbClr val="000066"/>
                </a:solidFill>
                <a:latin typeface="Calibri" pitchFamily="34" charset="0"/>
                <a:cs typeface="Arial" pitchFamily="34" charset="0"/>
              </a:rPr>
              <a:t>Source</a:t>
            </a:r>
            <a:r>
              <a:rPr lang="fr-HT" sz="1400" dirty="0">
                <a:solidFill>
                  <a:srgbClr val="000066"/>
                </a:solidFill>
                <a:latin typeface="Calibri" pitchFamily="34" charset="0"/>
                <a:cs typeface="Arial" pitchFamily="34" charset="0"/>
              </a:rPr>
              <a:t>: WHO. 2003. </a:t>
            </a:r>
            <a:r>
              <a:rPr lang="fr-HT" sz="1400" i="1" dirty="0">
                <a:solidFill>
                  <a:srgbClr val="000066"/>
                </a:solidFill>
                <a:latin typeface="Calibri" pitchFamily="34" charset="0"/>
                <a:cs typeface="Arial" pitchFamily="34" charset="0"/>
              </a:rPr>
              <a:t>Nutrient Requirements of People Living with HIV/AIDS: Report of a Technical Consultation, Geneva, 13–15 May 2003</a:t>
            </a:r>
            <a:r>
              <a:rPr lang="fr-HT" sz="1400" dirty="0">
                <a:solidFill>
                  <a:srgbClr val="000066"/>
                </a:solidFill>
                <a:latin typeface="Calibri" pitchFamily="34" charset="0"/>
                <a:cs typeface="Arial" pitchFamily="34" charset="0"/>
              </a:rPr>
              <a:t>. Geneva: WHO.</a:t>
            </a:r>
          </a:p>
        </p:txBody>
      </p:sp>
      <p:sp>
        <p:nvSpPr>
          <p:cNvPr id="6" name="Title 5"/>
          <p:cNvSpPr>
            <a:spLocks noGrp="1"/>
          </p:cNvSpPr>
          <p:nvPr>
            <p:ph type="title"/>
          </p:nvPr>
        </p:nvSpPr>
        <p:spPr>
          <a:xfrm>
            <a:off x="1233920" y="394778"/>
            <a:ext cx="7481455" cy="548318"/>
          </a:xfrm>
        </p:spPr>
        <p:txBody>
          <a:bodyPr/>
          <a:lstStyle/>
          <a:p>
            <a:r>
              <a:rPr lang="fr-HT" sz="3200" dirty="0">
                <a:cs typeface="Arial" charset="0"/>
              </a:rPr>
              <a:t>Besoins en énergie des PVVIH</a:t>
            </a:r>
            <a:endParaRPr lang="fr-HT" sz="3200" b="1" dirty="0"/>
          </a:p>
        </p:txBody>
      </p:sp>
      <p:sp>
        <p:nvSpPr>
          <p:cNvPr id="7" name="TextBox 6"/>
          <p:cNvSpPr txBox="1"/>
          <p:nvPr/>
        </p:nvSpPr>
        <p:spPr>
          <a:xfrm>
            <a:off x="212291" y="367725"/>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Content Placeholder 2"/>
          <p:cNvSpPr>
            <a:spLocks noGrp="1"/>
          </p:cNvSpPr>
          <p:nvPr>
            <p:ph idx="1"/>
          </p:nvPr>
        </p:nvSpPr>
        <p:spPr>
          <a:xfrm>
            <a:off x="457199" y="1543634"/>
            <a:ext cx="8305801" cy="4525963"/>
          </a:xfrm>
        </p:spPr>
        <p:txBody>
          <a:bodyPr>
            <a:noAutofit/>
          </a:bodyPr>
          <a:lstStyle/>
          <a:p>
            <a:pPr marL="341313" indent="-341313">
              <a:lnSpc>
                <a:spcPct val="134000"/>
              </a:lnSpc>
              <a:spcBef>
                <a:spcPts val="300"/>
              </a:spcBef>
              <a:spcAft>
                <a:spcPts val="300"/>
              </a:spcAft>
              <a:buFont typeface="Wingdings" pitchFamily="2" charset="2"/>
              <a:buChar char="§"/>
              <a:defRPr/>
            </a:pPr>
            <a:r>
              <a:rPr lang="fr-HT" sz="2000" b="1" dirty="0">
                <a:latin typeface="Calibri" pitchFamily="34" charset="0"/>
              </a:rPr>
              <a:t>Protéine : </a:t>
            </a:r>
            <a:r>
              <a:rPr lang="fr-HT" sz="2000" dirty="0">
                <a:latin typeface="Calibri" pitchFamily="34" charset="0"/>
              </a:rPr>
              <a:t>Mêmes besoins que chez les personnes non infectées  (12%–15% d’apport en énergie, 50–80 g/jour ou 1 g/kg du poids idéal)</a:t>
            </a:r>
          </a:p>
          <a:p>
            <a:pPr marL="341313" indent="-341313">
              <a:lnSpc>
                <a:spcPct val="134000"/>
              </a:lnSpc>
              <a:spcBef>
                <a:spcPts val="300"/>
              </a:spcBef>
              <a:spcAft>
                <a:spcPts val="300"/>
              </a:spcAft>
              <a:buFont typeface="Wingdings" pitchFamily="2" charset="2"/>
              <a:buChar char="§"/>
              <a:defRPr/>
            </a:pPr>
            <a:r>
              <a:rPr lang="fr-HT" sz="2000" b="1" dirty="0">
                <a:latin typeface="Calibri" pitchFamily="34" charset="0"/>
              </a:rPr>
              <a:t>Micronutriments : </a:t>
            </a:r>
            <a:r>
              <a:rPr lang="fr-HT" sz="2000" dirty="0">
                <a:latin typeface="Calibri" pitchFamily="34" charset="0"/>
              </a:rPr>
              <a:t>Mêmes besoins que chez les personnes non infectées (taux quotidien recommandé par le biais du régime alimentaire), mais si régime alimentaire insuffisant, les enfants et femmes enceintes/post-partum séropositifs auront besoin de suppléments de micronutriments </a:t>
            </a:r>
          </a:p>
          <a:p>
            <a:pPr marL="341313" indent="-341313">
              <a:lnSpc>
                <a:spcPct val="134000"/>
              </a:lnSpc>
              <a:spcBef>
                <a:spcPts val="300"/>
              </a:spcBef>
              <a:spcAft>
                <a:spcPts val="300"/>
              </a:spcAft>
              <a:buFont typeface="Wingdings" pitchFamily="2" charset="2"/>
              <a:buChar char="§"/>
              <a:defRPr/>
            </a:pPr>
            <a:r>
              <a:rPr lang="fr-HT" sz="2000" b="1" dirty="0">
                <a:latin typeface="Calibri" pitchFamily="34" charset="0"/>
              </a:rPr>
              <a:t>Graisse : </a:t>
            </a:r>
            <a:r>
              <a:rPr lang="fr-HT" sz="2000" dirty="0">
                <a:latin typeface="Calibri" pitchFamily="34" charset="0"/>
              </a:rPr>
              <a:t>Mêmes besoins que chez les personnes non infectées (pas plus que 35% du besoin total en énergie) mais les gens prenant le traitement antirétroviral (TAR) ou avec diarrhée persistante nécessiteront moins de graisse</a:t>
            </a:r>
          </a:p>
        </p:txBody>
      </p:sp>
      <p:sp>
        <p:nvSpPr>
          <p:cNvPr id="8" name="Title 7"/>
          <p:cNvSpPr>
            <a:spLocks noGrp="1"/>
          </p:cNvSpPr>
          <p:nvPr>
            <p:ph type="title"/>
          </p:nvPr>
        </p:nvSpPr>
        <p:spPr>
          <a:xfrm>
            <a:off x="1231492" y="279537"/>
            <a:ext cx="7481455" cy="548318"/>
          </a:xfrm>
        </p:spPr>
        <p:txBody>
          <a:bodyPr/>
          <a:lstStyle/>
          <a:p>
            <a:r>
              <a:rPr lang="fr-HT" sz="2800" b="1" dirty="0">
                <a:cs typeface="Arial" charset="0"/>
              </a:rPr>
              <a:t>Besoins en </a:t>
            </a:r>
            <a:r>
              <a:rPr lang="fr-HT" sz="2800" dirty="0"/>
              <a:t>protéine</a:t>
            </a:r>
            <a:r>
              <a:rPr lang="fr-HT" sz="2800" dirty="0">
                <a:cs typeface="Arial" charset="0"/>
              </a:rPr>
              <a:t>, micronutriments et graisse des </a:t>
            </a:r>
            <a:r>
              <a:rPr lang="fr-HT" sz="2800" b="1" dirty="0">
                <a:cs typeface="Arial" charset="0"/>
              </a:rPr>
              <a:t>PVVIH</a:t>
            </a:r>
            <a:endParaRPr lang="fr-HT" sz="2800" b="1" dirty="0"/>
          </a:p>
        </p:txBody>
      </p:sp>
      <p:sp>
        <p:nvSpPr>
          <p:cNvPr id="6" name="Rectangle 5"/>
          <p:cNvSpPr/>
          <p:nvPr/>
        </p:nvSpPr>
        <p:spPr>
          <a:xfrm>
            <a:off x="504825" y="6019800"/>
            <a:ext cx="8115300" cy="523220"/>
          </a:xfrm>
          <a:prstGeom prst="rect">
            <a:avLst/>
          </a:prstGeom>
        </p:spPr>
        <p:txBody>
          <a:bodyPr wrap="square">
            <a:spAutoFit/>
          </a:bodyPr>
          <a:lstStyle/>
          <a:p>
            <a:pPr marL="0" lvl="1" indent="0" eaLnBrk="1" hangingPunct="1">
              <a:spcBef>
                <a:spcPts val="1200"/>
              </a:spcBef>
              <a:buNone/>
              <a:defRPr/>
            </a:pPr>
            <a:r>
              <a:rPr lang="en-GB" sz="1400" i="1" dirty="0">
                <a:solidFill>
                  <a:srgbClr val="000066"/>
                </a:solidFill>
                <a:latin typeface="Calibri" pitchFamily="34" charset="0"/>
                <a:cs typeface="Arial" pitchFamily="34" charset="0"/>
              </a:rPr>
              <a:t>Source</a:t>
            </a:r>
            <a:r>
              <a:rPr lang="en-GB" sz="1400" dirty="0">
                <a:solidFill>
                  <a:srgbClr val="000066"/>
                </a:solidFill>
                <a:latin typeface="Calibri" pitchFamily="34" charset="0"/>
                <a:cs typeface="Arial" pitchFamily="34" charset="0"/>
              </a:rPr>
              <a:t>: WHO. 2003. </a:t>
            </a:r>
            <a:r>
              <a:rPr lang="en-GB" sz="1400" i="1" dirty="0">
                <a:solidFill>
                  <a:srgbClr val="000066"/>
                </a:solidFill>
                <a:latin typeface="Calibri" pitchFamily="34" charset="0"/>
                <a:cs typeface="Arial" pitchFamily="34" charset="0"/>
              </a:rPr>
              <a:t>Nutrient Requirements of People Living with HIV/AIDS: Report of a Technical Consultation, Geneva, 13–15 May 2003</a:t>
            </a:r>
            <a:r>
              <a:rPr lang="en-GB" sz="1400" dirty="0">
                <a:solidFill>
                  <a:srgbClr val="000066"/>
                </a:solidFill>
                <a:latin typeface="Calibri" pitchFamily="34" charset="0"/>
                <a:cs typeface="Arial" pitchFamily="34" charset="0"/>
              </a:rPr>
              <a:t>. Geneva: WHO.</a:t>
            </a:r>
            <a:endParaRPr lang="en-US" sz="1400" dirty="0">
              <a:solidFill>
                <a:srgbClr val="000066"/>
              </a:solidFill>
              <a:latin typeface="Calibri" pitchFamily="34" charset="0"/>
              <a:cs typeface="Arial" pitchFamily="34" charset="0"/>
            </a:endParaRPr>
          </a:p>
        </p:txBody>
      </p:sp>
      <p:sp>
        <p:nvSpPr>
          <p:cNvPr id="9" name="TextBox 8"/>
          <p:cNvSpPr txBox="1"/>
          <p:nvPr/>
        </p:nvSpPr>
        <p:spPr>
          <a:xfrm>
            <a:off x="202766" y="377250"/>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4525963"/>
          </a:xfrm>
        </p:spPr>
        <p:txBody>
          <a:bodyPr>
            <a:noAutofit/>
          </a:bodyPr>
          <a:lstStyle/>
          <a:p>
            <a:pPr marL="342900" lvl="0" indent="-342900">
              <a:lnSpc>
                <a:spcPct val="114000"/>
              </a:lnSpc>
              <a:spcBef>
                <a:spcPts val="300"/>
              </a:spcBef>
              <a:spcAft>
                <a:spcPts val="300"/>
              </a:spcAft>
              <a:buFont typeface="Arial" panose="020B0604020202020204" pitchFamily="34" charset="0"/>
              <a:buChar char="•"/>
            </a:pPr>
            <a:r>
              <a:rPr lang="fr-FR" sz="2200" dirty="0">
                <a:latin typeface="+mn-lt"/>
              </a:rPr>
              <a:t>La TB diminue l’appétit et augmente les dépenses d’énergie.</a:t>
            </a:r>
            <a:endParaRPr lang="en-US" sz="2200" dirty="0">
              <a:latin typeface="+mn-lt"/>
            </a:endParaRPr>
          </a:p>
          <a:p>
            <a:pPr marL="342900" lvl="0" indent="-342900">
              <a:lnSpc>
                <a:spcPct val="114000"/>
              </a:lnSpc>
              <a:spcBef>
                <a:spcPts val="300"/>
              </a:spcBef>
              <a:spcAft>
                <a:spcPts val="300"/>
              </a:spcAft>
              <a:buFont typeface="Arial" panose="020B0604020202020204" pitchFamily="34" charset="0"/>
              <a:buChar char="•"/>
            </a:pPr>
            <a:r>
              <a:rPr lang="fr-FR" sz="2200" dirty="0">
                <a:latin typeface="+mn-lt"/>
              </a:rPr>
              <a:t>Les gens d’un poids insuffisant courent le risque de contracter une TB active.</a:t>
            </a:r>
            <a:endParaRPr lang="en-US" sz="2200" dirty="0">
              <a:latin typeface="+mn-lt"/>
            </a:endParaRPr>
          </a:p>
          <a:p>
            <a:pPr marL="342900" lvl="0" indent="-342900">
              <a:lnSpc>
                <a:spcPct val="114000"/>
              </a:lnSpc>
              <a:spcBef>
                <a:spcPts val="300"/>
              </a:spcBef>
              <a:spcAft>
                <a:spcPts val="300"/>
              </a:spcAft>
              <a:buFont typeface="Arial" panose="020B0604020202020204" pitchFamily="34" charset="0"/>
              <a:buChar char="•"/>
            </a:pPr>
            <a:r>
              <a:rPr lang="fr-FR" sz="2200" dirty="0">
                <a:latin typeface="+mn-lt"/>
              </a:rPr>
              <a:t>Un mauvais état nutritionnel risque d’accélérer la progression de l’infection TB à la maladie TB.</a:t>
            </a:r>
            <a:endParaRPr lang="en-US" sz="2200" dirty="0">
              <a:latin typeface="+mn-lt"/>
            </a:endParaRPr>
          </a:p>
          <a:p>
            <a:pPr marL="342900" lvl="0" indent="-342900">
              <a:lnSpc>
                <a:spcPct val="114000"/>
              </a:lnSpc>
              <a:spcBef>
                <a:spcPts val="300"/>
              </a:spcBef>
              <a:spcAft>
                <a:spcPts val="300"/>
              </a:spcAft>
              <a:buFont typeface="Arial" panose="020B0604020202020204" pitchFamily="34" charset="0"/>
              <a:buChar char="•"/>
            </a:pPr>
            <a:r>
              <a:rPr lang="fr-FR" sz="2200" dirty="0">
                <a:latin typeface="+mn-lt"/>
              </a:rPr>
              <a:t>Les pertes de protéines chez les patients TB peuvent être la cause d’une malabsorption des nutriments. </a:t>
            </a:r>
            <a:endParaRPr lang="en-US" sz="2200" dirty="0">
              <a:latin typeface="+mn-lt"/>
            </a:endParaRPr>
          </a:p>
          <a:p>
            <a:pPr marL="342900" lvl="0" indent="-342900">
              <a:lnSpc>
                <a:spcPct val="114000"/>
              </a:lnSpc>
              <a:spcBef>
                <a:spcPts val="300"/>
              </a:spcBef>
              <a:spcAft>
                <a:spcPts val="300"/>
              </a:spcAft>
              <a:buFont typeface="Arial" panose="020B0604020202020204" pitchFamily="34" charset="0"/>
              <a:buChar char="•"/>
            </a:pPr>
            <a:r>
              <a:rPr lang="fr-FR" sz="2200" dirty="0">
                <a:latin typeface="+mn-lt"/>
              </a:rPr>
              <a:t>Des dépenses énergétiques accrues et la dégradation des tissus augmentent les besoins en nutriments chez les gens avec TB. </a:t>
            </a:r>
            <a:endParaRPr lang="en-US" sz="2200" dirty="0">
              <a:latin typeface="+mn-lt"/>
            </a:endParaRPr>
          </a:p>
          <a:p>
            <a:pPr marL="342900" lvl="0" indent="-342900">
              <a:lnSpc>
                <a:spcPct val="114000"/>
              </a:lnSpc>
              <a:spcBef>
                <a:spcPts val="300"/>
              </a:spcBef>
              <a:spcAft>
                <a:spcPts val="300"/>
              </a:spcAft>
              <a:buFont typeface="Arial" panose="020B0604020202020204" pitchFamily="34" charset="0"/>
              <a:buChar char="•"/>
            </a:pPr>
            <a:r>
              <a:rPr lang="fr-FR" sz="2200" dirty="0">
                <a:latin typeface="+mn-lt"/>
              </a:rPr>
              <a:t>Le manque d’appétit réduit la capacité des gens avec TB de manger suffisamment pour répondre à leurs besoins nutritionnels accrus. </a:t>
            </a:r>
            <a:endParaRPr lang="en-US" sz="2200" dirty="0">
              <a:latin typeface="+mn-lt"/>
            </a:endParaRPr>
          </a:p>
        </p:txBody>
      </p:sp>
      <p:sp>
        <p:nvSpPr>
          <p:cNvPr id="6" name="Title 5"/>
          <p:cNvSpPr>
            <a:spLocks noGrp="1"/>
          </p:cNvSpPr>
          <p:nvPr>
            <p:ph type="title"/>
          </p:nvPr>
        </p:nvSpPr>
        <p:spPr>
          <a:xfrm>
            <a:off x="1221967" y="403648"/>
            <a:ext cx="7481455" cy="548318"/>
          </a:xfrm>
        </p:spPr>
        <p:txBody>
          <a:bodyPr/>
          <a:lstStyle/>
          <a:p>
            <a:r>
              <a:rPr lang="en-US" sz="3200" b="1" dirty="0">
                <a:cs typeface="Arial" charset="0"/>
              </a:rPr>
              <a:t>Nutrition et TB</a:t>
            </a:r>
            <a:endParaRPr lang="en-US" sz="3200" b="1" dirty="0"/>
          </a:p>
        </p:txBody>
      </p:sp>
      <p:sp>
        <p:nvSpPr>
          <p:cNvPr id="7" name="TextBox 6"/>
          <p:cNvSpPr txBox="1"/>
          <p:nvPr/>
        </p:nvSpPr>
        <p:spPr>
          <a:xfrm>
            <a:off x="216414" y="381000"/>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361505" y="1828800"/>
            <a:ext cx="5597912" cy="780248"/>
          </a:xfrm>
        </p:spPr>
        <p:txBody>
          <a:bodyPr/>
          <a:lstStyle/>
          <a:p>
            <a:r>
              <a:rPr lang="fr-HT" dirty="0">
                <a:cs typeface="Arial" charset="0"/>
              </a:rPr>
              <a:t>Session d’introduction</a:t>
            </a:r>
            <a:endParaRPr lang="fr-HT" b="1" dirty="0">
              <a:solidFill>
                <a:schemeClr val="bg1"/>
              </a:solidFill>
              <a:cs typeface="Arial" charset="0"/>
            </a:endParaRPr>
          </a:p>
        </p:txBody>
      </p:sp>
      <p:sp>
        <p:nvSpPr>
          <p:cNvPr id="7" name="TextBox 6"/>
          <p:cNvSpPr txBox="1"/>
          <p:nvPr/>
        </p:nvSpPr>
        <p:spPr>
          <a:xfrm>
            <a:off x="326011" y="419100"/>
            <a:ext cx="710452" cy="584775"/>
          </a:xfrm>
          <a:prstGeom prst="rect">
            <a:avLst/>
          </a:prstGeom>
          <a:solidFill>
            <a:srgbClr val="FFC000"/>
          </a:solidFill>
          <a:ln>
            <a:noFill/>
          </a:ln>
        </p:spPr>
        <p:txBody>
          <a:bodyPr wrap="none">
            <a:spAutoFit/>
          </a:bodyPr>
          <a:lstStyle/>
          <a:p>
            <a:pPr algn="ctr">
              <a:defRPr/>
            </a:pPr>
            <a:r>
              <a:rPr lang="en-US" sz="3200" b="1" dirty="0">
                <a:solidFill>
                  <a:srgbClr val="000066"/>
                </a:solidFill>
                <a:latin typeface="Calibri" pitchFamily="34" charset="0"/>
                <a:cs typeface="Arial" pitchFamily="34" charset="0"/>
              </a:rPr>
              <a:t>0.2</a:t>
            </a:r>
          </a:p>
        </p:txBody>
      </p:sp>
      <p:sp>
        <p:nvSpPr>
          <p:cNvPr id="9" name="Rectangle 8"/>
          <p:cNvSpPr/>
          <p:nvPr/>
        </p:nvSpPr>
        <p:spPr>
          <a:xfrm>
            <a:off x="1192671" y="1992574"/>
            <a:ext cx="808235" cy="1569660"/>
          </a:xfrm>
          <a:prstGeom prst="rect">
            <a:avLst/>
          </a:prstGeom>
        </p:spPr>
        <p:txBody>
          <a:bodyPr wrap="square">
            <a:spAutoFit/>
          </a:bodyPr>
          <a:lstStyle/>
          <a:p>
            <a:pPr algn="ctr"/>
            <a:r>
              <a:rPr lang="en-US" sz="9600" dirty="0">
                <a:solidFill>
                  <a:srgbClr val="000066"/>
                </a:solidFill>
                <a:latin typeface="Calibri" pitchFamily="34" charset="0"/>
              </a:rPr>
              <a:t>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534109"/>
            <a:ext cx="8229600" cy="4525963"/>
          </a:xfrm>
          <a:prstGeom prst="rect">
            <a:avLst/>
          </a:prstGeom>
        </p:spPr>
        <p:txBody>
          <a:bodyPr>
            <a:noAutofit/>
          </a:bodyPr>
          <a:lstStyle/>
          <a:p>
            <a:pPr marL="3429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400" dirty="0">
                <a:latin typeface="Calibri" pitchFamily="34" charset="0"/>
                <a:cs typeface="Arial" pitchFamily="34" charset="0"/>
              </a:rPr>
              <a:t>Les PVVIH sont plus vulnérables à la TB et il est également plus difficile de traiter la TB chez les PVVIH. </a:t>
            </a:r>
          </a:p>
          <a:p>
            <a:pPr marL="3429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400" dirty="0">
                <a:latin typeface="Calibri" pitchFamily="34" charset="0"/>
                <a:cs typeface="Arial" pitchFamily="34" charset="0"/>
              </a:rPr>
              <a:t>Le VIH augmente le risque de contracter l’infection à TB, le risque que la TB latente devienne active, et la rechute après le traitement. </a:t>
            </a:r>
          </a:p>
          <a:p>
            <a:pPr marL="3429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400" dirty="0">
                <a:latin typeface="Calibri" pitchFamily="34" charset="0"/>
                <a:cs typeface="Arial" pitchFamily="34" charset="0"/>
              </a:rPr>
              <a:t>Les PVVIH sont 50 fois plus susceptibles de contracter une TB active que les gens sans VIH. (OMS)</a:t>
            </a:r>
          </a:p>
          <a:p>
            <a:pPr marL="3429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400" dirty="0">
                <a:latin typeface="Calibri" pitchFamily="34" charset="0"/>
                <a:cs typeface="Arial" pitchFamily="34" charset="0"/>
              </a:rPr>
              <a:t>30% des PVVIH avec TB meurent dans l’année qui suit le diagnostic et le traitement initial.  </a:t>
            </a:r>
          </a:p>
          <a:p>
            <a:pPr marL="3429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400" dirty="0">
                <a:latin typeface="Calibri" pitchFamily="34" charset="0"/>
                <a:cs typeface="Arial" pitchFamily="34" charset="0"/>
              </a:rPr>
              <a:t>La TB accélère la progression du VIH et augmente la mortalité.</a:t>
            </a:r>
          </a:p>
          <a:p>
            <a:pPr>
              <a:buFont typeface="Wingdings" pitchFamily="2" charset="2"/>
              <a:buChar char="Ø"/>
              <a:defRPr/>
            </a:pPr>
            <a:endParaRPr lang="fr-HT" sz="2400" dirty="0">
              <a:solidFill>
                <a:srgbClr val="000066"/>
              </a:solidFill>
              <a:cs typeface="Arial" pitchFamily="34" charset="0"/>
            </a:endParaRPr>
          </a:p>
        </p:txBody>
      </p:sp>
      <p:sp>
        <p:nvSpPr>
          <p:cNvPr id="8" name="Title 7"/>
          <p:cNvSpPr>
            <a:spLocks noGrp="1"/>
          </p:cNvSpPr>
          <p:nvPr>
            <p:ph type="title"/>
          </p:nvPr>
        </p:nvSpPr>
        <p:spPr>
          <a:xfrm>
            <a:off x="1221967" y="414452"/>
            <a:ext cx="7481455" cy="548318"/>
          </a:xfrm>
        </p:spPr>
        <p:txBody>
          <a:bodyPr/>
          <a:lstStyle/>
          <a:p>
            <a:r>
              <a:rPr lang="en-US" sz="3200" b="1" dirty="0">
                <a:cs typeface="Arial" charset="0"/>
              </a:rPr>
              <a:t>Coïnfection VIH-TB</a:t>
            </a:r>
            <a:br>
              <a:rPr lang="en-US" sz="4200" b="1" dirty="0"/>
            </a:br>
            <a:endParaRPr lang="en-US" sz="4200" b="1" dirty="0"/>
          </a:p>
        </p:txBody>
      </p:sp>
      <p:sp>
        <p:nvSpPr>
          <p:cNvPr id="6" name="TextBox 5"/>
          <p:cNvSpPr txBox="1"/>
          <p:nvPr/>
        </p:nvSpPr>
        <p:spPr>
          <a:xfrm>
            <a:off x="212291" y="390525"/>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1492" y="389714"/>
            <a:ext cx="7922033" cy="548318"/>
          </a:xfrm>
        </p:spPr>
        <p:txBody>
          <a:bodyPr/>
          <a:lstStyle/>
          <a:p>
            <a:r>
              <a:rPr lang="fr-HT" sz="3200" dirty="0">
                <a:cs typeface="Arial" charset="0"/>
              </a:rPr>
              <a:t>Un cycle vicieux : malnutrition et </a:t>
            </a:r>
            <a:r>
              <a:rPr lang="fr-HT" sz="3200" b="1" dirty="0">
                <a:cs typeface="Arial" charset="0"/>
              </a:rPr>
              <a:t>infection</a:t>
            </a:r>
            <a:endParaRPr lang="fr-HT" sz="3200" b="1" dirty="0"/>
          </a:p>
        </p:txBody>
      </p:sp>
      <p:sp>
        <p:nvSpPr>
          <p:cNvPr id="8" name="TextBox 7"/>
          <p:cNvSpPr txBox="1"/>
          <p:nvPr/>
        </p:nvSpPr>
        <p:spPr>
          <a:xfrm>
            <a:off x="221816" y="382279"/>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1.17</a:t>
            </a:r>
          </a:p>
        </p:txBody>
      </p:sp>
      <p:grpSp>
        <p:nvGrpSpPr>
          <p:cNvPr id="2" name="Group 2"/>
          <p:cNvGrpSpPr>
            <a:grpSpLocks/>
          </p:cNvGrpSpPr>
          <p:nvPr/>
        </p:nvGrpSpPr>
        <p:grpSpPr bwMode="auto">
          <a:xfrm>
            <a:off x="1865665" y="1706524"/>
            <a:ext cx="5412670" cy="4753511"/>
            <a:chOff x="2157" y="2682"/>
            <a:chExt cx="5738" cy="5011"/>
          </a:xfrm>
        </p:grpSpPr>
        <p:grpSp>
          <p:nvGrpSpPr>
            <p:cNvPr id="3" name="Group 3"/>
            <p:cNvGrpSpPr>
              <a:grpSpLocks/>
            </p:cNvGrpSpPr>
            <p:nvPr/>
          </p:nvGrpSpPr>
          <p:grpSpPr bwMode="auto">
            <a:xfrm>
              <a:off x="2746" y="2786"/>
              <a:ext cx="4785" cy="4785"/>
              <a:chOff x="2746" y="2786"/>
              <a:chExt cx="4785" cy="4785"/>
            </a:xfrm>
          </p:grpSpPr>
          <p:sp>
            <p:nvSpPr>
              <p:cNvPr id="57" name="Freeform 4"/>
              <p:cNvSpPr>
                <a:spLocks/>
              </p:cNvSpPr>
              <p:nvPr/>
            </p:nvSpPr>
            <p:spPr bwMode="auto">
              <a:xfrm>
                <a:off x="2746" y="2786"/>
                <a:ext cx="4785" cy="4785"/>
              </a:xfrm>
              <a:custGeom>
                <a:avLst/>
                <a:gdLst>
                  <a:gd name="T0" fmla="+- 0 4943 2746"/>
                  <a:gd name="T1" fmla="*/ T0 w 4785"/>
                  <a:gd name="T2" fmla="+- 0 2794 2786"/>
                  <a:gd name="T3" fmla="*/ 2794 h 4785"/>
                  <a:gd name="T4" fmla="+- 0 4564 2746"/>
                  <a:gd name="T5" fmla="*/ T4 w 4785"/>
                  <a:gd name="T6" fmla="+- 0 2856 2786"/>
                  <a:gd name="T7" fmla="*/ 2856 h 4785"/>
                  <a:gd name="T8" fmla="+- 0 4208 2746"/>
                  <a:gd name="T9" fmla="*/ T8 w 4785"/>
                  <a:gd name="T10" fmla="+- 0 2974 2786"/>
                  <a:gd name="T11" fmla="*/ 2974 h 4785"/>
                  <a:gd name="T12" fmla="+- 0 3879 2746"/>
                  <a:gd name="T13" fmla="*/ T12 w 4785"/>
                  <a:gd name="T14" fmla="+- 0 3145 2786"/>
                  <a:gd name="T15" fmla="*/ 3145 h 4785"/>
                  <a:gd name="T16" fmla="+- 0 3582 2746"/>
                  <a:gd name="T17" fmla="*/ T16 w 4785"/>
                  <a:gd name="T18" fmla="+- 0 3362 2786"/>
                  <a:gd name="T19" fmla="*/ 3362 h 4785"/>
                  <a:gd name="T20" fmla="+- 0 3322 2746"/>
                  <a:gd name="T21" fmla="*/ T20 w 4785"/>
                  <a:gd name="T22" fmla="+- 0 3622 2786"/>
                  <a:gd name="T23" fmla="*/ 3622 h 4785"/>
                  <a:gd name="T24" fmla="+- 0 3105 2746"/>
                  <a:gd name="T25" fmla="*/ T24 w 4785"/>
                  <a:gd name="T26" fmla="+- 0 3919 2786"/>
                  <a:gd name="T27" fmla="*/ 3919 h 4785"/>
                  <a:gd name="T28" fmla="+- 0 2934 2746"/>
                  <a:gd name="T29" fmla="*/ T28 w 4785"/>
                  <a:gd name="T30" fmla="+- 0 4248 2786"/>
                  <a:gd name="T31" fmla="*/ 4248 h 4785"/>
                  <a:gd name="T32" fmla="+- 0 2816 2746"/>
                  <a:gd name="T33" fmla="*/ T32 w 4785"/>
                  <a:gd name="T34" fmla="+- 0 4604 2786"/>
                  <a:gd name="T35" fmla="*/ 4604 h 4785"/>
                  <a:gd name="T36" fmla="+- 0 2754 2746"/>
                  <a:gd name="T37" fmla="*/ T36 w 4785"/>
                  <a:gd name="T38" fmla="+- 0 4983 2786"/>
                  <a:gd name="T39" fmla="*/ 4983 h 4785"/>
                  <a:gd name="T40" fmla="+- 0 2754 2746"/>
                  <a:gd name="T41" fmla="*/ T40 w 4785"/>
                  <a:gd name="T42" fmla="+- 0 5375 2786"/>
                  <a:gd name="T43" fmla="*/ 5375 h 4785"/>
                  <a:gd name="T44" fmla="+- 0 2816 2746"/>
                  <a:gd name="T45" fmla="*/ T44 w 4785"/>
                  <a:gd name="T46" fmla="+- 0 5754 2786"/>
                  <a:gd name="T47" fmla="*/ 5754 h 4785"/>
                  <a:gd name="T48" fmla="+- 0 2934 2746"/>
                  <a:gd name="T49" fmla="*/ T48 w 4785"/>
                  <a:gd name="T50" fmla="+- 0 6110 2786"/>
                  <a:gd name="T51" fmla="*/ 6110 h 4785"/>
                  <a:gd name="T52" fmla="+- 0 3105 2746"/>
                  <a:gd name="T53" fmla="*/ T52 w 4785"/>
                  <a:gd name="T54" fmla="+- 0 6439 2786"/>
                  <a:gd name="T55" fmla="*/ 6439 h 4785"/>
                  <a:gd name="T56" fmla="+- 0 3322 2746"/>
                  <a:gd name="T57" fmla="*/ T56 w 4785"/>
                  <a:gd name="T58" fmla="+- 0 6736 2786"/>
                  <a:gd name="T59" fmla="*/ 6736 h 4785"/>
                  <a:gd name="T60" fmla="+- 0 3582 2746"/>
                  <a:gd name="T61" fmla="*/ T60 w 4785"/>
                  <a:gd name="T62" fmla="+- 0 6995 2786"/>
                  <a:gd name="T63" fmla="*/ 6995 h 4785"/>
                  <a:gd name="T64" fmla="+- 0 3879 2746"/>
                  <a:gd name="T65" fmla="*/ T64 w 4785"/>
                  <a:gd name="T66" fmla="+- 0 7213 2786"/>
                  <a:gd name="T67" fmla="*/ 7213 h 4785"/>
                  <a:gd name="T68" fmla="+- 0 4208 2746"/>
                  <a:gd name="T69" fmla="*/ T68 w 4785"/>
                  <a:gd name="T70" fmla="+- 0 7383 2786"/>
                  <a:gd name="T71" fmla="*/ 7383 h 4785"/>
                  <a:gd name="T72" fmla="+- 0 4564 2746"/>
                  <a:gd name="T73" fmla="*/ T72 w 4785"/>
                  <a:gd name="T74" fmla="+- 0 7502 2786"/>
                  <a:gd name="T75" fmla="*/ 7502 h 4785"/>
                  <a:gd name="T76" fmla="+- 0 4943 2746"/>
                  <a:gd name="T77" fmla="*/ T76 w 4785"/>
                  <a:gd name="T78" fmla="+- 0 7563 2786"/>
                  <a:gd name="T79" fmla="*/ 7563 h 4785"/>
                  <a:gd name="T80" fmla="+- 0 5335 2746"/>
                  <a:gd name="T81" fmla="*/ T80 w 4785"/>
                  <a:gd name="T82" fmla="+- 0 7563 2786"/>
                  <a:gd name="T83" fmla="*/ 7563 h 4785"/>
                  <a:gd name="T84" fmla="+- 0 5714 2746"/>
                  <a:gd name="T85" fmla="*/ T84 w 4785"/>
                  <a:gd name="T86" fmla="+- 0 7502 2786"/>
                  <a:gd name="T87" fmla="*/ 7502 h 4785"/>
                  <a:gd name="T88" fmla="+- 0 6070 2746"/>
                  <a:gd name="T89" fmla="*/ T88 w 4785"/>
                  <a:gd name="T90" fmla="+- 0 7383 2786"/>
                  <a:gd name="T91" fmla="*/ 7383 h 4785"/>
                  <a:gd name="T92" fmla="+- 0 6399 2746"/>
                  <a:gd name="T93" fmla="*/ T92 w 4785"/>
                  <a:gd name="T94" fmla="+- 0 7213 2786"/>
                  <a:gd name="T95" fmla="*/ 7213 h 4785"/>
                  <a:gd name="T96" fmla="+- 0 6696 2746"/>
                  <a:gd name="T97" fmla="*/ T96 w 4785"/>
                  <a:gd name="T98" fmla="+- 0 6995 2786"/>
                  <a:gd name="T99" fmla="*/ 6995 h 4785"/>
                  <a:gd name="T100" fmla="+- 0 6955 2746"/>
                  <a:gd name="T101" fmla="*/ T100 w 4785"/>
                  <a:gd name="T102" fmla="+- 0 6736 2786"/>
                  <a:gd name="T103" fmla="*/ 6736 h 4785"/>
                  <a:gd name="T104" fmla="+- 0 7173 2746"/>
                  <a:gd name="T105" fmla="*/ T104 w 4785"/>
                  <a:gd name="T106" fmla="+- 0 6439 2786"/>
                  <a:gd name="T107" fmla="*/ 6439 h 4785"/>
                  <a:gd name="T108" fmla="+- 0 7343 2746"/>
                  <a:gd name="T109" fmla="*/ T108 w 4785"/>
                  <a:gd name="T110" fmla="+- 0 6110 2786"/>
                  <a:gd name="T111" fmla="*/ 6110 h 4785"/>
                  <a:gd name="T112" fmla="+- 0 7462 2746"/>
                  <a:gd name="T113" fmla="*/ T112 w 4785"/>
                  <a:gd name="T114" fmla="+- 0 5754 2786"/>
                  <a:gd name="T115" fmla="*/ 5754 h 4785"/>
                  <a:gd name="T116" fmla="+- 0 7523 2746"/>
                  <a:gd name="T117" fmla="*/ T116 w 4785"/>
                  <a:gd name="T118" fmla="+- 0 5375 2786"/>
                  <a:gd name="T119" fmla="*/ 5375 h 4785"/>
                  <a:gd name="T120" fmla="+- 0 7523 2746"/>
                  <a:gd name="T121" fmla="*/ T120 w 4785"/>
                  <a:gd name="T122" fmla="+- 0 4983 2786"/>
                  <a:gd name="T123" fmla="*/ 4983 h 4785"/>
                  <a:gd name="T124" fmla="+- 0 7462 2746"/>
                  <a:gd name="T125" fmla="*/ T124 w 4785"/>
                  <a:gd name="T126" fmla="+- 0 4604 2786"/>
                  <a:gd name="T127" fmla="*/ 4604 h 4785"/>
                  <a:gd name="T128" fmla="+- 0 7343 2746"/>
                  <a:gd name="T129" fmla="*/ T128 w 4785"/>
                  <a:gd name="T130" fmla="+- 0 4248 2786"/>
                  <a:gd name="T131" fmla="*/ 4248 h 4785"/>
                  <a:gd name="T132" fmla="+- 0 7173 2746"/>
                  <a:gd name="T133" fmla="*/ T132 w 4785"/>
                  <a:gd name="T134" fmla="+- 0 3919 2786"/>
                  <a:gd name="T135" fmla="*/ 3919 h 4785"/>
                  <a:gd name="T136" fmla="+- 0 6955 2746"/>
                  <a:gd name="T137" fmla="*/ T136 w 4785"/>
                  <a:gd name="T138" fmla="+- 0 3622 2786"/>
                  <a:gd name="T139" fmla="*/ 3622 h 4785"/>
                  <a:gd name="T140" fmla="+- 0 6696 2746"/>
                  <a:gd name="T141" fmla="*/ T140 w 4785"/>
                  <a:gd name="T142" fmla="+- 0 3362 2786"/>
                  <a:gd name="T143" fmla="*/ 3362 h 4785"/>
                  <a:gd name="T144" fmla="+- 0 6399 2746"/>
                  <a:gd name="T145" fmla="*/ T144 w 4785"/>
                  <a:gd name="T146" fmla="+- 0 3145 2786"/>
                  <a:gd name="T147" fmla="*/ 3145 h 4785"/>
                  <a:gd name="T148" fmla="+- 0 6070 2746"/>
                  <a:gd name="T149" fmla="*/ T148 w 4785"/>
                  <a:gd name="T150" fmla="+- 0 2974 2786"/>
                  <a:gd name="T151" fmla="*/ 2974 h 4785"/>
                  <a:gd name="T152" fmla="+- 0 5714 2746"/>
                  <a:gd name="T153" fmla="*/ T152 w 4785"/>
                  <a:gd name="T154" fmla="+- 0 2856 2786"/>
                  <a:gd name="T155" fmla="*/ 2856 h 4785"/>
                  <a:gd name="T156" fmla="+- 0 5335 2746"/>
                  <a:gd name="T157" fmla="*/ T156 w 4785"/>
                  <a:gd name="T158" fmla="+- 0 2794 2786"/>
                  <a:gd name="T159" fmla="*/ 2794 h 47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4785" h="4785">
                    <a:moveTo>
                      <a:pt x="2393" y="0"/>
                    </a:moveTo>
                    <a:lnTo>
                      <a:pt x="2197" y="8"/>
                    </a:lnTo>
                    <a:lnTo>
                      <a:pt x="2005" y="32"/>
                    </a:lnTo>
                    <a:lnTo>
                      <a:pt x="1818" y="70"/>
                    </a:lnTo>
                    <a:lnTo>
                      <a:pt x="1637" y="122"/>
                    </a:lnTo>
                    <a:lnTo>
                      <a:pt x="1462" y="188"/>
                    </a:lnTo>
                    <a:lnTo>
                      <a:pt x="1293" y="267"/>
                    </a:lnTo>
                    <a:lnTo>
                      <a:pt x="1133" y="359"/>
                    </a:lnTo>
                    <a:lnTo>
                      <a:pt x="980" y="462"/>
                    </a:lnTo>
                    <a:lnTo>
                      <a:pt x="836" y="576"/>
                    </a:lnTo>
                    <a:lnTo>
                      <a:pt x="701" y="701"/>
                    </a:lnTo>
                    <a:lnTo>
                      <a:pt x="576" y="836"/>
                    </a:lnTo>
                    <a:lnTo>
                      <a:pt x="462" y="980"/>
                    </a:lnTo>
                    <a:lnTo>
                      <a:pt x="359" y="1133"/>
                    </a:lnTo>
                    <a:lnTo>
                      <a:pt x="268" y="1293"/>
                    </a:lnTo>
                    <a:lnTo>
                      <a:pt x="188" y="1462"/>
                    </a:lnTo>
                    <a:lnTo>
                      <a:pt x="122" y="1637"/>
                    </a:lnTo>
                    <a:lnTo>
                      <a:pt x="70" y="1818"/>
                    </a:lnTo>
                    <a:lnTo>
                      <a:pt x="32" y="2005"/>
                    </a:lnTo>
                    <a:lnTo>
                      <a:pt x="8" y="2197"/>
                    </a:lnTo>
                    <a:lnTo>
                      <a:pt x="0" y="2393"/>
                    </a:lnTo>
                    <a:lnTo>
                      <a:pt x="8" y="2589"/>
                    </a:lnTo>
                    <a:lnTo>
                      <a:pt x="32" y="2781"/>
                    </a:lnTo>
                    <a:lnTo>
                      <a:pt x="70" y="2968"/>
                    </a:lnTo>
                    <a:lnTo>
                      <a:pt x="122" y="3149"/>
                    </a:lnTo>
                    <a:lnTo>
                      <a:pt x="188" y="3324"/>
                    </a:lnTo>
                    <a:lnTo>
                      <a:pt x="268" y="3492"/>
                    </a:lnTo>
                    <a:lnTo>
                      <a:pt x="359" y="3653"/>
                    </a:lnTo>
                    <a:lnTo>
                      <a:pt x="462" y="3806"/>
                    </a:lnTo>
                    <a:lnTo>
                      <a:pt x="576" y="3950"/>
                    </a:lnTo>
                    <a:lnTo>
                      <a:pt x="701" y="4084"/>
                    </a:lnTo>
                    <a:lnTo>
                      <a:pt x="836" y="4209"/>
                    </a:lnTo>
                    <a:lnTo>
                      <a:pt x="980" y="4323"/>
                    </a:lnTo>
                    <a:lnTo>
                      <a:pt x="1133" y="4427"/>
                    </a:lnTo>
                    <a:lnTo>
                      <a:pt x="1293" y="4518"/>
                    </a:lnTo>
                    <a:lnTo>
                      <a:pt x="1462" y="4597"/>
                    </a:lnTo>
                    <a:lnTo>
                      <a:pt x="1637" y="4663"/>
                    </a:lnTo>
                    <a:lnTo>
                      <a:pt x="1818" y="4716"/>
                    </a:lnTo>
                    <a:lnTo>
                      <a:pt x="2005" y="4754"/>
                    </a:lnTo>
                    <a:lnTo>
                      <a:pt x="2197" y="4777"/>
                    </a:lnTo>
                    <a:lnTo>
                      <a:pt x="2393" y="4785"/>
                    </a:lnTo>
                    <a:lnTo>
                      <a:pt x="2589" y="4777"/>
                    </a:lnTo>
                    <a:lnTo>
                      <a:pt x="2781" y="4754"/>
                    </a:lnTo>
                    <a:lnTo>
                      <a:pt x="2968" y="4716"/>
                    </a:lnTo>
                    <a:lnTo>
                      <a:pt x="3149" y="4663"/>
                    </a:lnTo>
                    <a:lnTo>
                      <a:pt x="3324" y="4597"/>
                    </a:lnTo>
                    <a:lnTo>
                      <a:pt x="3492" y="4518"/>
                    </a:lnTo>
                    <a:lnTo>
                      <a:pt x="3653" y="4427"/>
                    </a:lnTo>
                    <a:lnTo>
                      <a:pt x="3806" y="4323"/>
                    </a:lnTo>
                    <a:lnTo>
                      <a:pt x="3950" y="4209"/>
                    </a:lnTo>
                    <a:lnTo>
                      <a:pt x="4084" y="4084"/>
                    </a:lnTo>
                    <a:lnTo>
                      <a:pt x="4209" y="3950"/>
                    </a:lnTo>
                    <a:lnTo>
                      <a:pt x="4324" y="3806"/>
                    </a:lnTo>
                    <a:lnTo>
                      <a:pt x="4427" y="3653"/>
                    </a:lnTo>
                    <a:lnTo>
                      <a:pt x="4518" y="3492"/>
                    </a:lnTo>
                    <a:lnTo>
                      <a:pt x="4597" y="3324"/>
                    </a:lnTo>
                    <a:lnTo>
                      <a:pt x="4663" y="3149"/>
                    </a:lnTo>
                    <a:lnTo>
                      <a:pt x="4716" y="2968"/>
                    </a:lnTo>
                    <a:lnTo>
                      <a:pt x="4754" y="2781"/>
                    </a:lnTo>
                    <a:lnTo>
                      <a:pt x="4777" y="2589"/>
                    </a:lnTo>
                    <a:lnTo>
                      <a:pt x="4785" y="2393"/>
                    </a:lnTo>
                    <a:lnTo>
                      <a:pt x="4777" y="2197"/>
                    </a:lnTo>
                    <a:lnTo>
                      <a:pt x="4754" y="2005"/>
                    </a:lnTo>
                    <a:lnTo>
                      <a:pt x="4716" y="1818"/>
                    </a:lnTo>
                    <a:lnTo>
                      <a:pt x="4663" y="1637"/>
                    </a:lnTo>
                    <a:lnTo>
                      <a:pt x="4597" y="1462"/>
                    </a:lnTo>
                    <a:lnTo>
                      <a:pt x="4518" y="1293"/>
                    </a:lnTo>
                    <a:lnTo>
                      <a:pt x="4427" y="1133"/>
                    </a:lnTo>
                    <a:lnTo>
                      <a:pt x="4324" y="980"/>
                    </a:lnTo>
                    <a:lnTo>
                      <a:pt x="4209" y="836"/>
                    </a:lnTo>
                    <a:lnTo>
                      <a:pt x="4084" y="701"/>
                    </a:lnTo>
                    <a:lnTo>
                      <a:pt x="3950" y="576"/>
                    </a:lnTo>
                    <a:lnTo>
                      <a:pt x="3806" y="462"/>
                    </a:lnTo>
                    <a:lnTo>
                      <a:pt x="3653" y="359"/>
                    </a:lnTo>
                    <a:lnTo>
                      <a:pt x="3492" y="267"/>
                    </a:lnTo>
                    <a:lnTo>
                      <a:pt x="3324" y="188"/>
                    </a:lnTo>
                    <a:lnTo>
                      <a:pt x="3149" y="122"/>
                    </a:lnTo>
                    <a:lnTo>
                      <a:pt x="2968" y="70"/>
                    </a:lnTo>
                    <a:lnTo>
                      <a:pt x="2781" y="32"/>
                    </a:lnTo>
                    <a:lnTo>
                      <a:pt x="2589" y="8"/>
                    </a:lnTo>
                    <a:lnTo>
                      <a:pt x="2393" y="0"/>
                    </a:ln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4" name="Group 5"/>
            <p:cNvGrpSpPr>
              <a:grpSpLocks/>
            </p:cNvGrpSpPr>
            <p:nvPr/>
          </p:nvGrpSpPr>
          <p:grpSpPr bwMode="auto">
            <a:xfrm>
              <a:off x="3145" y="3132"/>
              <a:ext cx="4020" cy="4020"/>
              <a:chOff x="3145" y="3132"/>
              <a:chExt cx="4020" cy="4020"/>
            </a:xfrm>
          </p:grpSpPr>
          <p:sp>
            <p:nvSpPr>
              <p:cNvPr id="56" name="Freeform 6"/>
              <p:cNvSpPr>
                <a:spLocks/>
              </p:cNvSpPr>
              <p:nvPr/>
            </p:nvSpPr>
            <p:spPr bwMode="auto">
              <a:xfrm>
                <a:off x="3145" y="3132"/>
                <a:ext cx="4020" cy="4020"/>
              </a:xfrm>
              <a:custGeom>
                <a:avLst/>
                <a:gdLst>
                  <a:gd name="T0" fmla="+- 0 5320 3145"/>
                  <a:gd name="T1" fmla="*/ T0 w 4020"/>
                  <a:gd name="T2" fmla="+- 0 7145 3132"/>
                  <a:gd name="T3" fmla="*/ 7145 h 4020"/>
                  <a:gd name="T4" fmla="+- 0 5638 3145"/>
                  <a:gd name="T5" fmla="*/ T4 w 4020"/>
                  <a:gd name="T6" fmla="+- 0 7093 3132"/>
                  <a:gd name="T7" fmla="*/ 7093 h 4020"/>
                  <a:gd name="T8" fmla="+- 0 5937 3145"/>
                  <a:gd name="T9" fmla="*/ T8 w 4020"/>
                  <a:gd name="T10" fmla="+- 0 6994 3132"/>
                  <a:gd name="T11" fmla="*/ 6994 h 4020"/>
                  <a:gd name="T12" fmla="+- 0 6214 3145"/>
                  <a:gd name="T13" fmla="*/ T12 w 4020"/>
                  <a:gd name="T14" fmla="+- 0 6851 3132"/>
                  <a:gd name="T15" fmla="*/ 6851 h 4020"/>
                  <a:gd name="T16" fmla="+- 0 6463 3145"/>
                  <a:gd name="T17" fmla="*/ T16 w 4020"/>
                  <a:gd name="T18" fmla="+- 0 6668 3132"/>
                  <a:gd name="T19" fmla="*/ 6668 h 4020"/>
                  <a:gd name="T20" fmla="+- 0 6681 3145"/>
                  <a:gd name="T21" fmla="*/ T20 w 4020"/>
                  <a:gd name="T22" fmla="+- 0 6450 3132"/>
                  <a:gd name="T23" fmla="*/ 6450 h 4020"/>
                  <a:gd name="T24" fmla="+- 0 6864 3145"/>
                  <a:gd name="T25" fmla="*/ T24 w 4020"/>
                  <a:gd name="T26" fmla="+- 0 6201 3132"/>
                  <a:gd name="T27" fmla="*/ 6201 h 4020"/>
                  <a:gd name="T28" fmla="+- 0 7007 3145"/>
                  <a:gd name="T29" fmla="*/ T28 w 4020"/>
                  <a:gd name="T30" fmla="+- 0 5924 3132"/>
                  <a:gd name="T31" fmla="*/ 5924 h 4020"/>
                  <a:gd name="T32" fmla="+- 0 7106 3145"/>
                  <a:gd name="T33" fmla="*/ T32 w 4020"/>
                  <a:gd name="T34" fmla="+- 0 5625 3132"/>
                  <a:gd name="T35" fmla="*/ 5625 h 4020"/>
                  <a:gd name="T36" fmla="+- 0 7158 3145"/>
                  <a:gd name="T37" fmla="*/ T36 w 4020"/>
                  <a:gd name="T38" fmla="+- 0 5307 3132"/>
                  <a:gd name="T39" fmla="*/ 5307 h 4020"/>
                  <a:gd name="T40" fmla="+- 0 7158 3145"/>
                  <a:gd name="T41" fmla="*/ T40 w 4020"/>
                  <a:gd name="T42" fmla="+- 0 4977 3132"/>
                  <a:gd name="T43" fmla="*/ 4977 h 4020"/>
                  <a:gd name="T44" fmla="+- 0 7106 3145"/>
                  <a:gd name="T45" fmla="*/ T44 w 4020"/>
                  <a:gd name="T46" fmla="+- 0 4659 3132"/>
                  <a:gd name="T47" fmla="*/ 4659 h 4020"/>
                  <a:gd name="T48" fmla="+- 0 7007 3145"/>
                  <a:gd name="T49" fmla="*/ T48 w 4020"/>
                  <a:gd name="T50" fmla="+- 0 4359 3132"/>
                  <a:gd name="T51" fmla="*/ 4359 h 4020"/>
                  <a:gd name="T52" fmla="+- 0 6864 3145"/>
                  <a:gd name="T53" fmla="*/ T52 w 4020"/>
                  <a:gd name="T54" fmla="+- 0 4083 3132"/>
                  <a:gd name="T55" fmla="*/ 4083 h 4020"/>
                  <a:gd name="T56" fmla="+- 0 6681 3145"/>
                  <a:gd name="T57" fmla="*/ T56 w 4020"/>
                  <a:gd name="T58" fmla="+- 0 3834 3132"/>
                  <a:gd name="T59" fmla="*/ 3834 h 4020"/>
                  <a:gd name="T60" fmla="+- 0 6463 3145"/>
                  <a:gd name="T61" fmla="*/ T60 w 4020"/>
                  <a:gd name="T62" fmla="+- 0 3616 3132"/>
                  <a:gd name="T63" fmla="*/ 3616 h 4020"/>
                  <a:gd name="T64" fmla="+- 0 6214 3145"/>
                  <a:gd name="T65" fmla="*/ T64 w 4020"/>
                  <a:gd name="T66" fmla="+- 0 3433 3132"/>
                  <a:gd name="T67" fmla="*/ 3433 h 4020"/>
                  <a:gd name="T68" fmla="+- 0 5937 3145"/>
                  <a:gd name="T69" fmla="*/ T68 w 4020"/>
                  <a:gd name="T70" fmla="+- 0 3290 3132"/>
                  <a:gd name="T71" fmla="*/ 3290 h 4020"/>
                  <a:gd name="T72" fmla="+- 0 5638 3145"/>
                  <a:gd name="T73" fmla="*/ T72 w 4020"/>
                  <a:gd name="T74" fmla="+- 0 3190 3132"/>
                  <a:gd name="T75" fmla="*/ 3190 h 4020"/>
                  <a:gd name="T76" fmla="+- 0 5320 3145"/>
                  <a:gd name="T77" fmla="*/ T76 w 4020"/>
                  <a:gd name="T78" fmla="+- 0 3139 3132"/>
                  <a:gd name="T79" fmla="*/ 3139 h 4020"/>
                  <a:gd name="T80" fmla="+- 0 4990 3145"/>
                  <a:gd name="T81" fmla="*/ T80 w 4020"/>
                  <a:gd name="T82" fmla="+- 0 3139 3132"/>
                  <a:gd name="T83" fmla="*/ 3139 h 4020"/>
                  <a:gd name="T84" fmla="+- 0 4672 3145"/>
                  <a:gd name="T85" fmla="*/ T84 w 4020"/>
                  <a:gd name="T86" fmla="+- 0 3190 3132"/>
                  <a:gd name="T87" fmla="*/ 3190 h 4020"/>
                  <a:gd name="T88" fmla="+- 0 4372 3145"/>
                  <a:gd name="T89" fmla="*/ T88 w 4020"/>
                  <a:gd name="T90" fmla="+- 0 3290 3132"/>
                  <a:gd name="T91" fmla="*/ 3290 h 4020"/>
                  <a:gd name="T92" fmla="+- 0 4096 3145"/>
                  <a:gd name="T93" fmla="*/ T92 w 4020"/>
                  <a:gd name="T94" fmla="+- 0 3433 3132"/>
                  <a:gd name="T95" fmla="*/ 3433 h 4020"/>
                  <a:gd name="T96" fmla="+- 0 3847 3145"/>
                  <a:gd name="T97" fmla="*/ T96 w 4020"/>
                  <a:gd name="T98" fmla="+- 0 3616 3132"/>
                  <a:gd name="T99" fmla="*/ 3616 h 4020"/>
                  <a:gd name="T100" fmla="+- 0 3629 3145"/>
                  <a:gd name="T101" fmla="*/ T100 w 4020"/>
                  <a:gd name="T102" fmla="+- 0 3834 3132"/>
                  <a:gd name="T103" fmla="*/ 3834 h 4020"/>
                  <a:gd name="T104" fmla="+- 0 3446 3145"/>
                  <a:gd name="T105" fmla="*/ T104 w 4020"/>
                  <a:gd name="T106" fmla="+- 0 4083 3132"/>
                  <a:gd name="T107" fmla="*/ 4083 h 4020"/>
                  <a:gd name="T108" fmla="+- 0 3303 3145"/>
                  <a:gd name="T109" fmla="*/ T108 w 4020"/>
                  <a:gd name="T110" fmla="+- 0 4359 3132"/>
                  <a:gd name="T111" fmla="*/ 4359 h 4020"/>
                  <a:gd name="T112" fmla="+- 0 3203 3145"/>
                  <a:gd name="T113" fmla="*/ T112 w 4020"/>
                  <a:gd name="T114" fmla="+- 0 4659 3132"/>
                  <a:gd name="T115" fmla="*/ 4659 h 4020"/>
                  <a:gd name="T116" fmla="+- 0 3151 3145"/>
                  <a:gd name="T117" fmla="*/ T116 w 4020"/>
                  <a:gd name="T118" fmla="+- 0 4977 3132"/>
                  <a:gd name="T119" fmla="*/ 4977 h 4020"/>
                  <a:gd name="T120" fmla="+- 0 3151 3145"/>
                  <a:gd name="T121" fmla="*/ T120 w 4020"/>
                  <a:gd name="T122" fmla="+- 0 5307 3132"/>
                  <a:gd name="T123" fmla="*/ 5307 h 4020"/>
                  <a:gd name="T124" fmla="+- 0 3203 3145"/>
                  <a:gd name="T125" fmla="*/ T124 w 4020"/>
                  <a:gd name="T126" fmla="+- 0 5625 3132"/>
                  <a:gd name="T127" fmla="*/ 5625 h 4020"/>
                  <a:gd name="T128" fmla="+- 0 3303 3145"/>
                  <a:gd name="T129" fmla="*/ T128 w 4020"/>
                  <a:gd name="T130" fmla="+- 0 5924 3132"/>
                  <a:gd name="T131" fmla="*/ 5924 h 4020"/>
                  <a:gd name="T132" fmla="+- 0 3446 3145"/>
                  <a:gd name="T133" fmla="*/ T132 w 4020"/>
                  <a:gd name="T134" fmla="+- 0 6201 3132"/>
                  <a:gd name="T135" fmla="*/ 6201 h 4020"/>
                  <a:gd name="T136" fmla="+- 0 3629 3145"/>
                  <a:gd name="T137" fmla="*/ T136 w 4020"/>
                  <a:gd name="T138" fmla="+- 0 6450 3132"/>
                  <a:gd name="T139" fmla="*/ 6450 h 4020"/>
                  <a:gd name="T140" fmla="+- 0 3847 3145"/>
                  <a:gd name="T141" fmla="*/ T140 w 4020"/>
                  <a:gd name="T142" fmla="+- 0 6668 3132"/>
                  <a:gd name="T143" fmla="*/ 6668 h 4020"/>
                  <a:gd name="T144" fmla="+- 0 4096 3145"/>
                  <a:gd name="T145" fmla="*/ T144 w 4020"/>
                  <a:gd name="T146" fmla="+- 0 6851 3132"/>
                  <a:gd name="T147" fmla="*/ 6851 h 4020"/>
                  <a:gd name="T148" fmla="+- 0 4372 3145"/>
                  <a:gd name="T149" fmla="*/ T148 w 4020"/>
                  <a:gd name="T150" fmla="+- 0 6994 3132"/>
                  <a:gd name="T151" fmla="*/ 6994 h 4020"/>
                  <a:gd name="T152" fmla="+- 0 4672 3145"/>
                  <a:gd name="T153" fmla="*/ T152 w 4020"/>
                  <a:gd name="T154" fmla="+- 0 7093 3132"/>
                  <a:gd name="T155" fmla="*/ 7093 h 4020"/>
                  <a:gd name="T156" fmla="+- 0 4990 3145"/>
                  <a:gd name="T157" fmla="*/ T156 w 4020"/>
                  <a:gd name="T158" fmla="+- 0 7145 3132"/>
                  <a:gd name="T159" fmla="*/ 7145 h 4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4020" h="4020">
                    <a:moveTo>
                      <a:pt x="2010" y="4020"/>
                    </a:moveTo>
                    <a:lnTo>
                      <a:pt x="2175" y="4013"/>
                    </a:lnTo>
                    <a:lnTo>
                      <a:pt x="2336" y="3994"/>
                    </a:lnTo>
                    <a:lnTo>
                      <a:pt x="2493" y="3961"/>
                    </a:lnTo>
                    <a:lnTo>
                      <a:pt x="2645" y="3917"/>
                    </a:lnTo>
                    <a:lnTo>
                      <a:pt x="2792" y="3862"/>
                    </a:lnTo>
                    <a:lnTo>
                      <a:pt x="2933" y="3796"/>
                    </a:lnTo>
                    <a:lnTo>
                      <a:pt x="3069" y="3719"/>
                    </a:lnTo>
                    <a:lnTo>
                      <a:pt x="3197" y="3632"/>
                    </a:lnTo>
                    <a:lnTo>
                      <a:pt x="3318" y="3536"/>
                    </a:lnTo>
                    <a:lnTo>
                      <a:pt x="3431" y="3431"/>
                    </a:lnTo>
                    <a:lnTo>
                      <a:pt x="3536" y="3318"/>
                    </a:lnTo>
                    <a:lnTo>
                      <a:pt x="3632" y="3197"/>
                    </a:lnTo>
                    <a:lnTo>
                      <a:pt x="3719" y="3069"/>
                    </a:lnTo>
                    <a:lnTo>
                      <a:pt x="3795" y="2934"/>
                    </a:lnTo>
                    <a:lnTo>
                      <a:pt x="3862" y="2792"/>
                    </a:lnTo>
                    <a:lnTo>
                      <a:pt x="3917" y="2645"/>
                    </a:lnTo>
                    <a:lnTo>
                      <a:pt x="3961" y="2493"/>
                    </a:lnTo>
                    <a:lnTo>
                      <a:pt x="3993" y="2336"/>
                    </a:lnTo>
                    <a:lnTo>
                      <a:pt x="4013" y="2175"/>
                    </a:lnTo>
                    <a:lnTo>
                      <a:pt x="4020" y="2010"/>
                    </a:lnTo>
                    <a:lnTo>
                      <a:pt x="4013" y="1845"/>
                    </a:lnTo>
                    <a:lnTo>
                      <a:pt x="3993" y="1684"/>
                    </a:lnTo>
                    <a:lnTo>
                      <a:pt x="3961" y="1527"/>
                    </a:lnTo>
                    <a:lnTo>
                      <a:pt x="3917" y="1375"/>
                    </a:lnTo>
                    <a:lnTo>
                      <a:pt x="3862" y="1227"/>
                    </a:lnTo>
                    <a:lnTo>
                      <a:pt x="3795" y="1086"/>
                    </a:lnTo>
                    <a:lnTo>
                      <a:pt x="3719" y="951"/>
                    </a:lnTo>
                    <a:lnTo>
                      <a:pt x="3632" y="823"/>
                    </a:lnTo>
                    <a:lnTo>
                      <a:pt x="3536" y="702"/>
                    </a:lnTo>
                    <a:lnTo>
                      <a:pt x="3431" y="589"/>
                    </a:lnTo>
                    <a:lnTo>
                      <a:pt x="3318" y="484"/>
                    </a:lnTo>
                    <a:lnTo>
                      <a:pt x="3197" y="388"/>
                    </a:lnTo>
                    <a:lnTo>
                      <a:pt x="3069" y="301"/>
                    </a:lnTo>
                    <a:lnTo>
                      <a:pt x="2933" y="224"/>
                    </a:lnTo>
                    <a:lnTo>
                      <a:pt x="2792" y="158"/>
                    </a:lnTo>
                    <a:lnTo>
                      <a:pt x="2645" y="102"/>
                    </a:lnTo>
                    <a:lnTo>
                      <a:pt x="2493" y="58"/>
                    </a:lnTo>
                    <a:lnTo>
                      <a:pt x="2336" y="26"/>
                    </a:lnTo>
                    <a:lnTo>
                      <a:pt x="2175" y="7"/>
                    </a:lnTo>
                    <a:lnTo>
                      <a:pt x="2010" y="0"/>
                    </a:lnTo>
                    <a:lnTo>
                      <a:pt x="1845" y="7"/>
                    </a:lnTo>
                    <a:lnTo>
                      <a:pt x="1684" y="26"/>
                    </a:lnTo>
                    <a:lnTo>
                      <a:pt x="1527" y="58"/>
                    </a:lnTo>
                    <a:lnTo>
                      <a:pt x="1374" y="102"/>
                    </a:lnTo>
                    <a:lnTo>
                      <a:pt x="1227" y="158"/>
                    </a:lnTo>
                    <a:lnTo>
                      <a:pt x="1086" y="224"/>
                    </a:lnTo>
                    <a:lnTo>
                      <a:pt x="951" y="301"/>
                    </a:lnTo>
                    <a:lnTo>
                      <a:pt x="823" y="388"/>
                    </a:lnTo>
                    <a:lnTo>
                      <a:pt x="702" y="484"/>
                    </a:lnTo>
                    <a:lnTo>
                      <a:pt x="588" y="589"/>
                    </a:lnTo>
                    <a:lnTo>
                      <a:pt x="484" y="702"/>
                    </a:lnTo>
                    <a:lnTo>
                      <a:pt x="388" y="823"/>
                    </a:lnTo>
                    <a:lnTo>
                      <a:pt x="301" y="951"/>
                    </a:lnTo>
                    <a:lnTo>
                      <a:pt x="224" y="1086"/>
                    </a:lnTo>
                    <a:lnTo>
                      <a:pt x="158" y="1227"/>
                    </a:lnTo>
                    <a:lnTo>
                      <a:pt x="102" y="1375"/>
                    </a:lnTo>
                    <a:lnTo>
                      <a:pt x="58" y="1527"/>
                    </a:lnTo>
                    <a:lnTo>
                      <a:pt x="26" y="1684"/>
                    </a:lnTo>
                    <a:lnTo>
                      <a:pt x="6" y="1845"/>
                    </a:lnTo>
                    <a:lnTo>
                      <a:pt x="0" y="2010"/>
                    </a:lnTo>
                    <a:lnTo>
                      <a:pt x="6" y="2175"/>
                    </a:lnTo>
                    <a:lnTo>
                      <a:pt x="26" y="2336"/>
                    </a:lnTo>
                    <a:lnTo>
                      <a:pt x="58" y="2493"/>
                    </a:lnTo>
                    <a:lnTo>
                      <a:pt x="102" y="2645"/>
                    </a:lnTo>
                    <a:lnTo>
                      <a:pt x="158" y="2792"/>
                    </a:lnTo>
                    <a:lnTo>
                      <a:pt x="224" y="2934"/>
                    </a:lnTo>
                    <a:lnTo>
                      <a:pt x="301" y="3069"/>
                    </a:lnTo>
                    <a:lnTo>
                      <a:pt x="388" y="3197"/>
                    </a:lnTo>
                    <a:lnTo>
                      <a:pt x="484" y="3318"/>
                    </a:lnTo>
                    <a:lnTo>
                      <a:pt x="588" y="3431"/>
                    </a:lnTo>
                    <a:lnTo>
                      <a:pt x="702" y="3536"/>
                    </a:lnTo>
                    <a:lnTo>
                      <a:pt x="823" y="3632"/>
                    </a:lnTo>
                    <a:lnTo>
                      <a:pt x="951" y="3719"/>
                    </a:lnTo>
                    <a:lnTo>
                      <a:pt x="1086" y="3796"/>
                    </a:lnTo>
                    <a:lnTo>
                      <a:pt x="1227" y="3862"/>
                    </a:lnTo>
                    <a:lnTo>
                      <a:pt x="1374" y="3917"/>
                    </a:lnTo>
                    <a:lnTo>
                      <a:pt x="1527" y="3961"/>
                    </a:lnTo>
                    <a:lnTo>
                      <a:pt x="1684" y="3994"/>
                    </a:lnTo>
                    <a:lnTo>
                      <a:pt x="1845" y="4013"/>
                    </a:lnTo>
                    <a:lnTo>
                      <a:pt x="2010" y="4020"/>
                    </a:lnTo>
                    <a:close/>
                  </a:path>
                </a:pathLst>
              </a:custGeom>
              <a:noFill/>
              <a:ln w="381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5" name="Group 7"/>
            <p:cNvGrpSpPr>
              <a:grpSpLocks/>
            </p:cNvGrpSpPr>
            <p:nvPr/>
          </p:nvGrpSpPr>
          <p:grpSpPr bwMode="auto">
            <a:xfrm>
              <a:off x="4245" y="5922"/>
              <a:ext cx="1710" cy="1771"/>
              <a:chOff x="4245" y="5922"/>
              <a:chExt cx="1710" cy="1771"/>
            </a:xfrm>
          </p:grpSpPr>
          <p:sp>
            <p:nvSpPr>
              <p:cNvPr id="55" name="Freeform 8"/>
              <p:cNvSpPr>
                <a:spLocks/>
              </p:cNvSpPr>
              <p:nvPr/>
            </p:nvSpPr>
            <p:spPr bwMode="auto">
              <a:xfrm>
                <a:off x="4245" y="5922"/>
                <a:ext cx="1710" cy="1771"/>
              </a:xfrm>
              <a:custGeom>
                <a:avLst/>
                <a:gdLst>
                  <a:gd name="T0" fmla="+- 0 4245 4245"/>
                  <a:gd name="T1" fmla="*/ T0 w 1710"/>
                  <a:gd name="T2" fmla="+- 0 7693 5922"/>
                  <a:gd name="T3" fmla="*/ 7693 h 1771"/>
                  <a:gd name="T4" fmla="+- 0 5955 4245"/>
                  <a:gd name="T5" fmla="*/ T4 w 1710"/>
                  <a:gd name="T6" fmla="+- 0 7693 5922"/>
                  <a:gd name="T7" fmla="*/ 7693 h 1771"/>
                  <a:gd name="T8" fmla="+- 0 5955 4245"/>
                  <a:gd name="T9" fmla="*/ T8 w 1710"/>
                  <a:gd name="T10" fmla="+- 0 5922 5922"/>
                  <a:gd name="T11" fmla="*/ 5922 h 1771"/>
                  <a:gd name="T12" fmla="+- 0 4245 4245"/>
                  <a:gd name="T13" fmla="*/ T12 w 1710"/>
                  <a:gd name="T14" fmla="+- 0 5922 5922"/>
                  <a:gd name="T15" fmla="*/ 5922 h 1771"/>
                  <a:gd name="T16" fmla="+- 0 4245 4245"/>
                  <a:gd name="T17" fmla="*/ T16 w 1710"/>
                  <a:gd name="T18" fmla="+- 0 7693 5922"/>
                  <a:gd name="T19" fmla="*/ 7693 h 1771"/>
                </a:gdLst>
                <a:ahLst/>
                <a:cxnLst>
                  <a:cxn ang="0">
                    <a:pos x="T1" y="T3"/>
                  </a:cxn>
                  <a:cxn ang="0">
                    <a:pos x="T5" y="T7"/>
                  </a:cxn>
                  <a:cxn ang="0">
                    <a:pos x="T9" y="T11"/>
                  </a:cxn>
                  <a:cxn ang="0">
                    <a:pos x="T13" y="T15"/>
                  </a:cxn>
                  <a:cxn ang="0">
                    <a:pos x="T17" y="T19"/>
                  </a:cxn>
                </a:cxnLst>
                <a:rect l="0" t="0" r="r" b="b"/>
                <a:pathLst>
                  <a:path w="1710" h="1771">
                    <a:moveTo>
                      <a:pt x="0" y="1771"/>
                    </a:moveTo>
                    <a:lnTo>
                      <a:pt x="1710" y="1771"/>
                    </a:lnTo>
                    <a:lnTo>
                      <a:pt x="1710" y="0"/>
                    </a:lnTo>
                    <a:lnTo>
                      <a:pt x="0" y="0"/>
                    </a:lnTo>
                    <a:lnTo>
                      <a:pt x="0" y="177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9" name="Group 9"/>
            <p:cNvGrpSpPr>
              <a:grpSpLocks/>
            </p:cNvGrpSpPr>
            <p:nvPr/>
          </p:nvGrpSpPr>
          <p:grpSpPr bwMode="auto">
            <a:xfrm>
              <a:off x="4245" y="5922"/>
              <a:ext cx="1710" cy="1771"/>
              <a:chOff x="4245" y="5922"/>
              <a:chExt cx="1710" cy="1771"/>
            </a:xfrm>
          </p:grpSpPr>
          <p:sp>
            <p:nvSpPr>
              <p:cNvPr id="54" name="Freeform 10"/>
              <p:cNvSpPr>
                <a:spLocks/>
              </p:cNvSpPr>
              <p:nvPr/>
            </p:nvSpPr>
            <p:spPr bwMode="auto">
              <a:xfrm>
                <a:off x="4245" y="5922"/>
                <a:ext cx="1710" cy="1771"/>
              </a:xfrm>
              <a:custGeom>
                <a:avLst/>
                <a:gdLst>
                  <a:gd name="T0" fmla="+- 0 5955 4245"/>
                  <a:gd name="T1" fmla="*/ T0 w 1710"/>
                  <a:gd name="T2" fmla="+- 0 5922 5922"/>
                  <a:gd name="T3" fmla="*/ 5922 h 1771"/>
                  <a:gd name="T4" fmla="+- 0 4245 4245"/>
                  <a:gd name="T5" fmla="*/ T4 w 1710"/>
                  <a:gd name="T6" fmla="+- 0 5922 5922"/>
                  <a:gd name="T7" fmla="*/ 5922 h 1771"/>
                  <a:gd name="T8" fmla="+- 0 4245 4245"/>
                  <a:gd name="T9" fmla="*/ T8 w 1710"/>
                  <a:gd name="T10" fmla="+- 0 7693 5922"/>
                  <a:gd name="T11" fmla="*/ 7693 h 1771"/>
                  <a:gd name="T12" fmla="+- 0 5955 4245"/>
                  <a:gd name="T13" fmla="*/ T12 w 1710"/>
                  <a:gd name="T14" fmla="+- 0 7693 5922"/>
                  <a:gd name="T15" fmla="*/ 7693 h 1771"/>
                  <a:gd name="T16" fmla="+- 0 5955 4245"/>
                  <a:gd name="T17" fmla="*/ T16 w 1710"/>
                  <a:gd name="T18" fmla="+- 0 5922 5922"/>
                  <a:gd name="T19" fmla="*/ 5922 h 1771"/>
                </a:gdLst>
                <a:ahLst/>
                <a:cxnLst>
                  <a:cxn ang="0">
                    <a:pos x="T1" y="T3"/>
                  </a:cxn>
                  <a:cxn ang="0">
                    <a:pos x="T5" y="T7"/>
                  </a:cxn>
                  <a:cxn ang="0">
                    <a:pos x="T9" y="T11"/>
                  </a:cxn>
                  <a:cxn ang="0">
                    <a:pos x="T13" y="T15"/>
                  </a:cxn>
                  <a:cxn ang="0">
                    <a:pos x="T17" y="T19"/>
                  </a:cxn>
                </a:cxnLst>
                <a:rect l="0" t="0" r="r" b="b"/>
                <a:pathLst>
                  <a:path w="1710" h="1771">
                    <a:moveTo>
                      <a:pt x="1710" y="0"/>
                    </a:moveTo>
                    <a:lnTo>
                      <a:pt x="0" y="0"/>
                    </a:lnTo>
                    <a:lnTo>
                      <a:pt x="0" y="1771"/>
                    </a:lnTo>
                    <a:lnTo>
                      <a:pt x="1710" y="1771"/>
                    </a:lnTo>
                    <a:lnTo>
                      <a:pt x="1710" y="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0" name="Group 11"/>
            <p:cNvGrpSpPr>
              <a:grpSpLocks/>
            </p:cNvGrpSpPr>
            <p:nvPr/>
          </p:nvGrpSpPr>
          <p:grpSpPr bwMode="auto">
            <a:xfrm>
              <a:off x="4245" y="2682"/>
              <a:ext cx="1710" cy="1610"/>
              <a:chOff x="4245" y="2682"/>
              <a:chExt cx="1710" cy="1610"/>
            </a:xfrm>
          </p:grpSpPr>
          <p:sp>
            <p:nvSpPr>
              <p:cNvPr id="53" name="Freeform 12"/>
              <p:cNvSpPr>
                <a:spLocks/>
              </p:cNvSpPr>
              <p:nvPr/>
            </p:nvSpPr>
            <p:spPr bwMode="auto">
              <a:xfrm>
                <a:off x="4245" y="2682"/>
                <a:ext cx="1710" cy="1610"/>
              </a:xfrm>
              <a:custGeom>
                <a:avLst/>
                <a:gdLst>
                  <a:gd name="T0" fmla="+- 0 4245 4245"/>
                  <a:gd name="T1" fmla="*/ T0 w 1710"/>
                  <a:gd name="T2" fmla="+- 0 4292 2682"/>
                  <a:gd name="T3" fmla="*/ 4292 h 1610"/>
                  <a:gd name="T4" fmla="+- 0 5955 4245"/>
                  <a:gd name="T5" fmla="*/ T4 w 1710"/>
                  <a:gd name="T6" fmla="+- 0 4292 2682"/>
                  <a:gd name="T7" fmla="*/ 4292 h 1610"/>
                  <a:gd name="T8" fmla="+- 0 5955 4245"/>
                  <a:gd name="T9" fmla="*/ T8 w 1710"/>
                  <a:gd name="T10" fmla="+- 0 2682 2682"/>
                  <a:gd name="T11" fmla="*/ 2682 h 1610"/>
                  <a:gd name="T12" fmla="+- 0 4245 4245"/>
                  <a:gd name="T13" fmla="*/ T12 w 1710"/>
                  <a:gd name="T14" fmla="+- 0 2682 2682"/>
                  <a:gd name="T15" fmla="*/ 2682 h 1610"/>
                  <a:gd name="T16" fmla="+- 0 4245 4245"/>
                  <a:gd name="T17" fmla="*/ T16 w 1710"/>
                  <a:gd name="T18" fmla="+- 0 4292 2682"/>
                  <a:gd name="T19" fmla="*/ 4292 h 1610"/>
                </a:gdLst>
                <a:ahLst/>
                <a:cxnLst>
                  <a:cxn ang="0">
                    <a:pos x="T1" y="T3"/>
                  </a:cxn>
                  <a:cxn ang="0">
                    <a:pos x="T5" y="T7"/>
                  </a:cxn>
                  <a:cxn ang="0">
                    <a:pos x="T9" y="T11"/>
                  </a:cxn>
                  <a:cxn ang="0">
                    <a:pos x="T13" y="T15"/>
                  </a:cxn>
                  <a:cxn ang="0">
                    <a:pos x="T17" y="T19"/>
                  </a:cxn>
                </a:cxnLst>
                <a:rect l="0" t="0" r="r" b="b"/>
                <a:pathLst>
                  <a:path w="1710" h="1610">
                    <a:moveTo>
                      <a:pt x="0" y="1610"/>
                    </a:moveTo>
                    <a:lnTo>
                      <a:pt x="1710" y="1610"/>
                    </a:lnTo>
                    <a:lnTo>
                      <a:pt x="1710" y="0"/>
                    </a:lnTo>
                    <a:lnTo>
                      <a:pt x="0" y="0"/>
                    </a:lnTo>
                    <a:lnTo>
                      <a:pt x="0" y="161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1" name="Group 13"/>
            <p:cNvGrpSpPr>
              <a:grpSpLocks/>
            </p:cNvGrpSpPr>
            <p:nvPr/>
          </p:nvGrpSpPr>
          <p:grpSpPr bwMode="auto">
            <a:xfrm>
              <a:off x="4245" y="2682"/>
              <a:ext cx="1710" cy="1610"/>
              <a:chOff x="4245" y="2682"/>
              <a:chExt cx="1710" cy="1610"/>
            </a:xfrm>
          </p:grpSpPr>
          <p:sp>
            <p:nvSpPr>
              <p:cNvPr id="52" name="Freeform 14"/>
              <p:cNvSpPr>
                <a:spLocks/>
              </p:cNvSpPr>
              <p:nvPr/>
            </p:nvSpPr>
            <p:spPr bwMode="auto">
              <a:xfrm>
                <a:off x="4245" y="2682"/>
                <a:ext cx="1710" cy="1610"/>
              </a:xfrm>
              <a:custGeom>
                <a:avLst/>
                <a:gdLst>
                  <a:gd name="T0" fmla="+- 0 5955 4245"/>
                  <a:gd name="T1" fmla="*/ T0 w 1710"/>
                  <a:gd name="T2" fmla="+- 0 2682 2682"/>
                  <a:gd name="T3" fmla="*/ 2682 h 1610"/>
                  <a:gd name="T4" fmla="+- 0 4245 4245"/>
                  <a:gd name="T5" fmla="*/ T4 w 1710"/>
                  <a:gd name="T6" fmla="+- 0 2682 2682"/>
                  <a:gd name="T7" fmla="*/ 2682 h 1610"/>
                  <a:gd name="T8" fmla="+- 0 4245 4245"/>
                  <a:gd name="T9" fmla="*/ T8 w 1710"/>
                  <a:gd name="T10" fmla="+- 0 4292 2682"/>
                  <a:gd name="T11" fmla="*/ 4292 h 1610"/>
                  <a:gd name="T12" fmla="+- 0 5955 4245"/>
                  <a:gd name="T13" fmla="*/ T12 w 1710"/>
                  <a:gd name="T14" fmla="+- 0 4292 2682"/>
                  <a:gd name="T15" fmla="*/ 4292 h 1610"/>
                  <a:gd name="T16" fmla="+- 0 5955 4245"/>
                  <a:gd name="T17" fmla="*/ T16 w 1710"/>
                  <a:gd name="T18" fmla="+- 0 2682 2682"/>
                  <a:gd name="T19" fmla="*/ 2682 h 1610"/>
                </a:gdLst>
                <a:ahLst/>
                <a:cxnLst>
                  <a:cxn ang="0">
                    <a:pos x="T1" y="T3"/>
                  </a:cxn>
                  <a:cxn ang="0">
                    <a:pos x="T5" y="T7"/>
                  </a:cxn>
                  <a:cxn ang="0">
                    <a:pos x="T9" y="T11"/>
                  </a:cxn>
                  <a:cxn ang="0">
                    <a:pos x="T13" y="T15"/>
                  </a:cxn>
                  <a:cxn ang="0">
                    <a:pos x="T17" y="T19"/>
                  </a:cxn>
                </a:cxnLst>
                <a:rect l="0" t="0" r="r" b="b"/>
                <a:pathLst>
                  <a:path w="1710" h="1610">
                    <a:moveTo>
                      <a:pt x="1710" y="0"/>
                    </a:moveTo>
                    <a:lnTo>
                      <a:pt x="0" y="0"/>
                    </a:lnTo>
                    <a:lnTo>
                      <a:pt x="0" y="1610"/>
                    </a:lnTo>
                    <a:lnTo>
                      <a:pt x="1710" y="1610"/>
                    </a:lnTo>
                    <a:lnTo>
                      <a:pt x="1710" y="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2" name="Group 15"/>
            <p:cNvGrpSpPr>
              <a:grpSpLocks/>
            </p:cNvGrpSpPr>
            <p:nvPr/>
          </p:nvGrpSpPr>
          <p:grpSpPr bwMode="auto">
            <a:xfrm>
              <a:off x="6185" y="4292"/>
              <a:ext cx="1710" cy="1610"/>
              <a:chOff x="6185" y="4292"/>
              <a:chExt cx="1710" cy="1610"/>
            </a:xfrm>
          </p:grpSpPr>
          <p:sp>
            <p:nvSpPr>
              <p:cNvPr id="51" name="Freeform 16"/>
              <p:cNvSpPr>
                <a:spLocks/>
              </p:cNvSpPr>
              <p:nvPr/>
            </p:nvSpPr>
            <p:spPr bwMode="auto">
              <a:xfrm>
                <a:off x="6185" y="4292"/>
                <a:ext cx="1710" cy="1610"/>
              </a:xfrm>
              <a:custGeom>
                <a:avLst/>
                <a:gdLst>
                  <a:gd name="T0" fmla="+- 0 6185 6185"/>
                  <a:gd name="T1" fmla="*/ T0 w 1710"/>
                  <a:gd name="T2" fmla="+- 0 5902 4292"/>
                  <a:gd name="T3" fmla="*/ 5902 h 1610"/>
                  <a:gd name="T4" fmla="+- 0 7895 6185"/>
                  <a:gd name="T5" fmla="*/ T4 w 1710"/>
                  <a:gd name="T6" fmla="+- 0 5902 4292"/>
                  <a:gd name="T7" fmla="*/ 5902 h 1610"/>
                  <a:gd name="T8" fmla="+- 0 7895 6185"/>
                  <a:gd name="T9" fmla="*/ T8 w 1710"/>
                  <a:gd name="T10" fmla="+- 0 4292 4292"/>
                  <a:gd name="T11" fmla="*/ 4292 h 1610"/>
                  <a:gd name="T12" fmla="+- 0 6185 6185"/>
                  <a:gd name="T13" fmla="*/ T12 w 1710"/>
                  <a:gd name="T14" fmla="+- 0 4292 4292"/>
                  <a:gd name="T15" fmla="*/ 4292 h 1610"/>
                  <a:gd name="T16" fmla="+- 0 6185 6185"/>
                  <a:gd name="T17" fmla="*/ T16 w 1710"/>
                  <a:gd name="T18" fmla="+- 0 5902 4292"/>
                  <a:gd name="T19" fmla="*/ 5902 h 1610"/>
                </a:gdLst>
                <a:ahLst/>
                <a:cxnLst>
                  <a:cxn ang="0">
                    <a:pos x="T1" y="T3"/>
                  </a:cxn>
                  <a:cxn ang="0">
                    <a:pos x="T5" y="T7"/>
                  </a:cxn>
                  <a:cxn ang="0">
                    <a:pos x="T9" y="T11"/>
                  </a:cxn>
                  <a:cxn ang="0">
                    <a:pos x="T13" y="T15"/>
                  </a:cxn>
                  <a:cxn ang="0">
                    <a:pos x="T17" y="T19"/>
                  </a:cxn>
                </a:cxnLst>
                <a:rect l="0" t="0" r="r" b="b"/>
                <a:pathLst>
                  <a:path w="1710" h="1610">
                    <a:moveTo>
                      <a:pt x="0" y="1610"/>
                    </a:moveTo>
                    <a:lnTo>
                      <a:pt x="1710" y="1610"/>
                    </a:lnTo>
                    <a:lnTo>
                      <a:pt x="1710" y="0"/>
                    </a:lnTo>
                    <a:lnTo>
                      <a:pt x="0" y="0"/>
                    </a:lnTo>
                    <a:lnTo>
                      <a:pt x="0" y="161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3" name="Group 17"/>
            <p:cNvGrpSpPr>
              <a:grpSpLocks/>
            </p:cNvGrpSpPr>
            <p:nvPr/>
          </p:nvGrpSpPr>
          <p:grpSpPr bwMode="auto">
            <a:xfrm>
              <a:off x="6185" y="4292"/>
              <a:ext cx="1710" cy="1610"/>
              <a:chOff x="6185" y="4292"/>
              <a:chExt cx="1710" cy="1610"/>
            </a:xfrm>
          </p:grpSpPr>
          <p:sp>
            <p:nvSpPr>
              <p:cNvPr id="50" name="Freeform 18"/>
              <p:cNvSpPr>
                <a:spLocks/>
              </p:cNvSpPr>
              <p:nvPr/>
            </p:nvSpPr>
            <p:spPr bwMode="auto">
              <a:xfrm>
                <a:off x="6185" y="4292"/>
                <a:ext cx="1710" cy="1610"/>
              </a:xfrm>
              <a:custGeom>
                <a:avLst/>
                <a:gdLst>
                  <a:gd name="T0" fmla="+- 0 7895 6185"/>
                  <a:gd name="T1" fmla="*/ T0 w 1710"/>
                  <a:gd name="T2" fmla="+- 0 4292 4292"/>
                  <a:gd name="T3" fmla="*/ 4292 h 1610"/>
                  <a:gd name="T4" fmla="+- 0 6185 6185"/>
                  <a:gd name="T5" fmla="*/ T4 w 1710"/>
                  <a:gd name="T6" fmla="+- 0 4292 4292"/>
                  <a:gd name="T7" fmla="*/ 4292 h 1610"/>
                  <a:gd name="T8" fmla="+- 0 6185 6185"/>
                  <a:gd name="T9" fmla="*/ T8 w 1710"/>
                  <a:gd name="T10" fmla="+- 0 5902 4292"/>
                  <a:gd name="T11" fmla="*/ 5902 h 1610"/>
                  <a:gd name="T12" fmla="+- 0 7895 6185"/>
                  <a:gd name="T13" fmla="*/ T12 w 1710"/>
                  <a:gd name="T14" fmla="+- 0 5902 4292"/>
                  <a:gd name="T15" fmla="*/ 5902 h 1610"/>
                  <a:gd name="T16" fmla="+- 0 7895 6185"/>
                  <a:gd name="T17" fmla="*/ T16 w 1710"/>
                  <a:gd name="T18" fmla="+- 0 4292 4292"/>
                  <a:gd name="T19" fmla="*/ 4292 h 1610"/>
                </a:gdLst>
                <a:ahLst/>
                <a:cxnLst>
                  <a:cxn ang="0">
                    <a:pos x="T1" y="T3"/>
                  </a:cxn>
                  <a:cxn ang="0">
                    <a:pos x="T5" y="T7"/>
                  </a:cxn>
                  <a:cxn ang="0">
                    <a:pos x="T9" y="T11"/>
                  </a:cxn>
                  <a:cxn ang="0">
                    <a:pos x="T13" y="T15"/>
                  </a:cxn>
                  <a:cxn ang="0">
                    <a:pos x="T17" y="T19"/>
                  </a:cxn>
                </a:cxnLst>
                <a:rect l="0" t="0" r="r" b="b"/>
                <a:pathLst>
                  <a:path w="1710" h="1610">
                    <a:moveTo>
                      <a:pt x="1710" y="0"/>
                    </a:moveTo>
                    <a:lnTo>
                      <a:pt x="0" y="0"/>
                    </a:lnTo>
                    <a:lnTo>
                      <a:pt x="0" y="1610"/>
                    </a:lnTo>
                    <a:lnTo>
                      <a:pt x="1710" y="1610"/>
                    </a:lnTo>
                    <a:lnTo>
                      <a:pt x="1710" y="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4" name="Group 19"/>
            <p:cNvGrpSpPr>
              <a:grpSpLocks/>
            </p:cNvGrpSpPr>
            <p:nvPr/>
          </p:nvGrpSpPr>
          <p:grpSpPr bwMode="auto">
            <a:xfrm>
              <a:off x="2157" y="4292"/>
              <a:ext cx="1828" cy="1610"/>
              <a:chOff x="2157" y="4292"/>
              <a:chExt cx="1828" cy="1610"/>
            </a:xfrm>
          </p:grpSpPr>
          <p:sp>
            <p:nvSpPr>
              <p:cNvPr id="49" name="Freeform 20"/>
              <p:cNvSpPr>
                <a:spLocks/>
              </p:cNvSpPr>
              <p:nvPr/>
            </p:nvSpPr>
            <p:spPr bwMode="auto">
              <a:xfrm>
                <a:off x="2157" y="4292"/>
                <a:ext cx="1828" cy="1610"/>
              </a:xfrm>
              <a:custGeom>
                <a:avLst/>
                <a:gdLst>
                  <a:gd name="T0" fmla="+- 0 2157 2157"/>
                  <a:gd name="T1" fmla="*/ T0 w 1828"/>
                  <a:gd name="T2" fmla="+- 0 5902 4292"/>
                  <a:gd name="T3" fmla="*/ 5902 h 1610"/>
                  <a:gd name="T4" fmla="+- 0 3985 2157"/>
                  <a:gd name="T5" fmla="*/ T4 w 1828"/>
                  <a:gd name="T6" fmla="+- 0 5902 4292"/>
                  <a:gd name="T7" fmla="*/ 5902 h 1610"/>
                  <a:gd name="T8" fmla="+- 0 3985 2157"/>
                  <a:gd name="T9" fmla="*/ T8 w 1828"/>
                  <a:gd name="T10" fmla="+- 0 4292 4292"/>
                  <a:gd name="T11" fmla="*/ 4292 h 1610"/>
                  <a:gd name="T12" fmla="+- 0 2157 2157"/>
                  <a:gd name="T13" fmla="*/ T12 w 1828"/>
                  <a:gd name="T14" fmla="+- 0 4292 4292"/>
                  <a:gd name="T15" fmla="*/ 4292 h 1610"/>
                  <a:gd name="T16" fmla="+- 0 2157 2157"/>
                  <a:gd name="T17" fmla="*/ T16 w 1828"/>
                  <a:gd name="T18" fmla="+- 0 5902 4292"/>
                  <a:gd name="T19" fmla="*/ 5902 h 1610"/>
                </a:gdLst>
                <a:ahLst/>
                <a:cxnLst>
                  <a:cxn ang="0">
                    <a:pos x="T1" y="T3"/>
                  </a:cxn>
                  <a:cxn ang="0">
                    <a:pos x="T5" y="T7"/>
                  </a:cxn>
                  <a:cxn ang="0">
                    <a:pos x="T9" y="T11"/>
                  </a:cxn>
                  <a:cxn ang="0">
                    <a:pos x="T13" y="T15"/>
                  </a:cxn>
                  <a:cxn ang="0">
                    <a:pos x="T17" y="T19"/>
                  </a:cxn>
                </a:cxnLst>
                <a:rect l="0" t="0" r="r" b="b"/>
                <a:pathLst>
                  <a:path w="1828" h="1610">
                    <a:moveTo>
                      <a:pt x="0" y="1610"/>
                    </a:moveTo>
                    <a:lnTo>
                      <a:pt x="1828" y="1610"/>
                    </a:lnTo>
                    <a:lnTo>
                      <a:pt x="1828" y="0"/>
                    </a:lnTo>
                    <a:lnTo>
                      <a:pt x="0" y="0"/>
                    </a:lnTo>
                    <a:lnTo>
                      <a:pt x="0" y="161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5" name="Group 21"/>
            <p:cNvGrpSpPr>
              <a:grpSpLocks/>
            </p:cNvGrpSpPr>
            <p:nvPr/>
          </p:nvGrpSpPr>
          <p:grpSpPr bwMode="auto">
            <a:xfrm>
              <a:off x="2157" y="4292"/>
              <a:ext cx="1828" cy="1610"/>
              <a:chOff x="2157" y="4292"/>
              <a:chExt cx="1828" cy="1610"/>
            </a:xfrm>
          </p:grpSpPr>
          <p:sp>
            <p:nvSpPr>
              <p:cNvPr id="48" name="Freeform 22"/>
              <p:cNvSpPr>
                <a:spLocks/>
              </p:cNvSpPr>
              <p:nvPr/>
            </p:nvSpPr>
            <p:spPr bwMode="auto">
              <a:xfrm>
                <a:off x="2157" y="4292"/>
                <a:ext cx="1828" cy="1610"/>
              </a:xfrm>
              <a:custGeom>
                <a:avLst/>
                <a:gdLst>
                  <a:gd name="T0" fmla="+- 0 3985 2157"/>
                  <a:gd name="T1" fmla="*/ T0 w 1828"/>
                  <a:gd name="T2" fmla="+- 0 4292 4292"/>
                  <a:gd name="T3" fmla="*/ 4292 h 1610"/>
                  <a:gd name="T4" fmla="+- 0 2157 2157"/>
                  <a:gd name="T5" fmla="*/ T4 w 1828"/>
                  <a:gd name="T6" fmla="+- 0 4292 4292"/>
                  <a:gd name="T7" fmla="*/ 4292 h 1610"/>
                  <a:gd name="T8" fmla="+- 0 2157 2157"/>
                  <a:gd name="T9" fmla="*/ T8 w 1828"/>
                  <a:gd name="T10" fmla="+- 0 5902 4292"/>
                  <a:gd name="T11" fmla="*/ 5902 h 1610"/>
                  <a:gd name="T12" fmla="+- 0 3985 2157"/>
                  <a:gd name="T13" fmla="*/ T12 w 1828"/>
                  <a:gd name="T14" fmla="+- 0 5902 4292"/>
                  <a:gd name="T15" fmla="*/ 5902 h 1610"/>
                  <a:gd name="T16" fmla="+- 0 3985 2157"/>
                  <a:gd name="T17" fmla="*/ T16 w 1828"/>
                  <a:gd name="T18" fmla="+- 0 4292 4292"/>
                  <a:gd name="T19" fmla="*/ 4292 h 1610"/>
                </a:gdLst>
                <a:ahLst/>
                <a:cxnLst>
                  <a:cxn ang="0">
                    <a:pos x="T1" y="T3"/>
                  </a:cxn>
                  <a:cxn ang="0">
                    <a:pos x="T5" y="T7"/>
                  </a:cxn>
                  <a:cxn ang="0">
                    <a:pos x="T9" y="T11"/>
                  </a:cxn>
                  <a:cxn ang="0">
                    <a:pos x="T13" y="T15"/>
                  </a:cxn>
                  <a:cxn ang="0">
                    <a:pos x="T17" y="T19"/>
                  </a:cxn>
                </a:cxnLst>
                <a:rect l="0" t="0" r="r" b="b"/>
                <a:pathLst>
                  <a:path w="1828" h="1610">
                    <a:moveTo>
                      <a:pt x="1828" y="0"/>
                    </a:moveTo>
                    <a:lnTo>
                      <a:pt x="0" y="0"/>
                    </a:lnTo>
                    <a:lnTo>
                      <a:pt x="0" y="1610"/>
                    </a:lnTo>
                    <a:lnTo>
                      <a:pt x="1828" y="1610"/>
                    </a:lnTo>
                    <a:lnTo>
                      <a:pt x="1828" y="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6" name="Group 23"/>
            <p:cNvGrpSpPr>
              <a:grpSpLocks/>
            </p:cNvGrpSpPr>
            <p:nvPr/>
          </p:nvGrpSpPr>
          <p:grpSpPr bwMode="auto">
            <a:xfrm>
              <a:off x="5923" y="6734"/>
              <a:ext cx="331" cy="269"/>
              <a:chOff x="5923" y="6734"/>
              <a:chExt cx="331" cy="269"/>
            </a:xfrm>
          </p:grpSpPr>
          <p:sp>
            <p:nvSpPr>
              <p:cNvPr id="47" name="Freeform 24"/>
              <p:cNvSpPr>
                <a:spLocks/>
              </p:cNvSpPr>
              <p:nvPr/>
            </p:nvSpPr>
            <p:spPr bwMode="auto">
              <a:xfrm>
                <a:off x="5923" y="6734"/>
                <a:ext cx="331" cy="269"/>
              </a:xfrm>
              <a:custGeom>
                <a:avLst/>
                <a:gdLst>
                  <a:gd name="T0" fmla="+- 0 6142 5923"/>
                  <a:gd name="T1" fmla="*/ T0 w 331"/>
                  <a:gd name="T2" fmla="+- 0 6734 6734"/>
                  <a:gd name="T3" fmla="*/ 6734 h 269"/>
                  <a:gd name="T4" fmla="+- 0 5923 5923"/>
                  <a:gd name="T5" fmla="*/ T4 w 331"/>
                  <a:gd name="T6" fmla="+- 0 7003 6734"/>
                  <a:gd name="T7" fmla="*/ 7003 h 269"/>
                  <a:gd name="T8" fmla="+- 0 6254 5923"/>
                  <a:gd name="T9" fmla="*/ T8 w 331"/>
                  <a:gd name="T10" fmla="+- 0 6996 6734"/>
                  <a:gd name="T11" fmla="*/ 6996 h 269"/>
                  <a:gd name="T12" fmla="+- 0 6142 5923"/>
                  <a:gd name="T13" fmla="*/ T12 w 331"/>
                  <a:gd name="T14" fmla="+- 0 6734 6734"/>
                  <a:gd name="T15" fmla="*/ 6734 h 269"/>
                </a:gdLst>
                <a:ahLst/>
                <a:cxnLst>
                  <a:cxn ang="0">
                    <a:pos x="T1" y="T3"/>
                  </a:cxn>
                  <a:cxn ang="0">
                    <a:pos x="T5" y="T7"/>
                  </a:cxn>
                  <a:cxn ang="0">
                    <a:pos x="T9" y="T11"/>
                  </a:cxn>
                  <a:cxn ang="0">
                    <a:pos x="T13" y="T15"/>
                  </a:cxn>
                </a:cxnLst>
                <a:rect l="0" t="0" r="r" b="b"/>
                <a:pathLst>
                  <a:path w="331" h="269">
                    <a:moveTo>
                      <a:pt x="219" y="0"/>
                    </a:moveTo>
                    <a:lnTo>
                      <a:pt x="0" y="269"/>
                    </a:lnTo>
                    <a:lnTo>
                      <a:pt x="331" y="262"/>
                    </a:lnTo>
                    <a:lnTo>
                      <a:pt x="219"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7" name="Group 25"/>
            <p:cNvGrpSpPr>
              <a:grpSpLocks/>
            </p:cNvGrpSpPr>
            <p:nvPr/>
          </p:nvGrpSpPr>
          <p:grpSpPr bwMode="auto">
            <a:xfrm>
              <a:off x="5923" y="6734"/>
              <a:ext cx="331" cy="269"/>
              <a:chOff x="5923" y="6734"/>
              <a:chExt cx="331" cy="269"/>
            </a:xfrm>
          </p:grpSpPr>
          <p:sp>
            <p:nvSpPr>
              <p:cNvPr id="46" name="Freeform 26"/>
              <p:cNvSpPr>
                <a:spLocks/>
              </p:cNvSpPr>
              <p:nvPr/>
            </p:nvSpPr>
            <p:spPr bwMode="auto">
              <a:xfrm>
                <a:off x="5923" y="6734"/>
                <a:ext cx="331" cy="269"/>
              </a:xfrm>
              <a:custGeom>
                <a:avLst/>
                <a:gdLst>
                  <a:gd name="T0" fmla="+- 0 6254 5923"/>
                  <a:gd name="T1" fmla="*/ T0 w 331"/>
                  <a:gd name="T2" fmla="+- 0 6996 6734"/>
                  <a:gd name="T3" fmla="*/ 6996 h 269"/>
                  <a:gd name="T4" fmla="+- 0 6142 5923"/>
                  <a:gd name="T5" fmla="*/ T4 w 331"/>
                  <a:gd name="T6" fmla="+- 0 6734 6734"/>
                  <a:gd name="T7" fmla="*/ 6734 h 269"/>
                  <a:gd name="T8" fmla="+- 0 5923 5923"/>
                  <a:gd name="T9" fmla="*/ T8 w 331"/>
                  <a:gd name="T10" fmla="+- 0 7003 6734"/>
                  <a:gd name="T11" fmla="*/ 7003 h 269"/>
                  <a:gd name="T12" fmla="+- 0 6254 5923"/>
                  <a:gd name="T13" fmla="*/ T12 w 331"/>
                  <a:gd name="T14" fmla="+- 0 6996 6734"/>
                  <a:gd name="T15" fmla="*/ 6996 h 269"/>
                </a:gdLst>
                <a:ahLst/>
                <a:cxnLst>
                  <a:cxn ang="0">
                    <a:pos x="T1" y="T3"/>
                  </a:cxn>
                  <a:cxn ang="0">
                    <a:pos x="T5" y="T7"/>
                  </a:cxn>
                  <a:cxn ang="0">
                    <a:pos x="T9" y="T11"/>
                  </a:cxn>
                  <a:cxn ang="0">
                    <a:pos x="T13" y="T15"/>
                  </a:cxn>
                </a:cxnLst>
                <a:rect l="0" t="0" r="r" b="b"/>
                <a:pathLst>
                  <a:path w="331" h="269">
                    <a:moveTo>
                      <a:pt x="331" y="262"/>
                    </a:moveTo>
                    <a:lnTo>
                      <a:pt x="219" y="0"/>
                    </a:lnTo>
                    <a:lnTo>
                      <a:pt x="0" y="269"/>
                    </a:lnTo>
                    <a:lnTo>
                      <a:pt x="331" y="262"/>
                    </a:lnTo>
                    <a:close/>
                  </a:path>
                </a:pathLst>
              </a:custGeom>
              <a:noFill/>
              <a:ln w="13024">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8" name="Group 27"/>
            <p:cNvGrpSpPr>
              <a:grpSpLocks/>
            </p:cNvGrpSpPr>
            <p:nvPr/>
          </p:nvGrpSpPr>
          <p:grpSpPr bwMode="auto">
            <a:xfrm>
              <a:off x="3278" y="5887"/>
              <a:ext cx="278" cy="330"/>
              <a:chOff x="3278" y="5887"/>
              <a:chExt cx="278" cy="330"/>
            </a:xfrm>
          </p:grpSpPr>
          <p:sp>
            <p:nvSpPr>
              <p:cNvPr id="45" name="Freeform 28"/>
              <p:cNvSpPr>
                <a:spLocks/>
              </p:cNvSpPr>
              <p:nvPr/>
            </p:nvSpPr>
            <p:spPr bwMode="auto">
              <a:xfrm>
                <a:off x="3278" y="5887"/>
                <a:ext cx="278" cy="330"/>
              </a:xfrm>
              <a:custGeom>
                <a:avLst/>
                <a:gdLst>
                  <a:gd name="T0" fmla="+- 0 3278 3278"/>
                  <a:gd name="T1" fmla="*/ T0 w 278"/>
                  <a:gd name="T2" fmla="+- 0 5887 5887"/>
                  <a:gd name="T3" fmla="*/ 5887 h 330"/>
                  <a:gd name="T4" fmla="+- 0 3299 3278"/>
                  <a:gd name="T5" fmla="*/ T4 w 278"/>
                  <a:gd name="T6" fmla="+- 0 6217 5887"/>
                  <a:gd name="T7" fmla="*/ 6217 h 330"/>
                  <a:gd name="T8" fmla="+- 0 3556 3278"/>
                  <a:gd name="T9" fmla="*/ T8 w 278"/>
                  <a:gd name="T10" fmla="+- 0 6094 5887"/>
                  <a:gd name="T11" fmla="*/ 6094 h 330"/>
                  <a:gd name="T12" fmla="+- 0 3278 3278"/>
                  <a:gd name="T13" fmla="*/ T12 w 278"/>
                  <a:gd name="T14" fmla="+- 0 5887 5887"/>
                  <a:gd name="T15" fmla="*/ 5887 h 330"/>
                </a:gdLst>
                <a:ahLst/>
                <a:cxnLst>
                  <a:cxn ang="0">
                    <a:pos x="T1" y="T3"/>
                  </a:cxn>
                  <a:cxn ang="0">
                    <a:pos x="T5" y="T7"/>
                  </a:cxn>
                  <a:cxn ang="0">
                    <a:pos x="T9" y="T11"/>
                  </a:cxn>
                  <a:cxn ang="0">
                    <a:pos x="T13" y="T15"/>
                  </a:cxn>
                </a:cxnLst>
                <a:rect l="0" t="0" r="r" b="b"/>
                <a:pathLst>
                  <a:path w="278" h="330">
                    <a:moveTo>
                      <a:pt x="0" y="0"/>
                    </a:moveTo>
                    <a:lnTo>
                      <a:pt x="21" y="330"/>
                    </a:lnTo>
                    <a:lnTo>
                      <a:pt x="278" y="207"/>
                    </a:lnTo>
                    <a:lnTo>
                      <a:pt x="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19" name="Group 29"/>
            <p:cNvGrpSpPr>
              <a:grpSpLocks/>
            </p:cNvGrpSpPr>
            <p:nvPr/>
          </p:nvGrpSpPr>
          <p:grpSpPr bwMode="auto">
            <a:xfrm>
              <a:off x="3278" y="5887"/>
              <a:ext cx="278" cy="330"/>
              <a:chOff x="3278" y="5887"/>
              <a:chExt cx="278" cy="330"/>
            </a:xfrm>
          </p:grpSpPr>
          <p:sp>
            <p:nvSpPr>
              <p:cNvPr id="44" name="Freeform 30"/>
              <p:cNvSpPr>
                <a:spLocks/>
              </p:cNvSpPr>
              <p:nvPr/>
            </p:nvSpPr>
            <p:spPr bwMode="auto">
              <a:xfrm>
                <a:off x="3278" y="5887"/>
                <a:ext cx="278" cy="330"/>
              </a:xfrm>
              <a:custGeom>
                <a:avLst/>
                <a:gdLst>
                  <a:gd name="T0" fmla="+- 0 3299 3278"/>
                  <a:gd name="T1" fmla="*/ T0 w 278"/>
                  <a:gd name="T2" fmla="+- 0 6217 5887"/>
                  <a:gd name="T3" fmla="*/ 6217 h 330"/>
                  <a:gd name="T4" fmla="+- 0 3556 3278"/>
                  <a:gd name="T5" fmla="*/ T4 w 278"/>
                  <a:gd name="T6" fmla="+- 0 6094 5887"/>
                  <a:gd name="T7" fmla="*/ 6094 h 330"/>
                  <a:gd name="T8" fmla="+- 0 3278 3278"/>
                  <a:gd name="T9" fmla="*/ T8 w 278"/>
                  <a:gd name="T10" fmla="+- 0 5887 5887"/>
                  <a:gd name="T11" fmla="*/ 5887 h 330"/>
                  <a:gd name="T12" fmla="+- 0 3299 3278"/>
                  <a:gd name="T13" fmla="*/ T12 w 278"/>
                  <a:gd name="T14" fmla="+- 0 6217 5887"/>
                  <a:gd name="T15" fmla="*/ 6217 h 330"/>
                </a:gdLst>
                <a:ahLst/>
                <a:cxnLst>
                  <a:cxn ang="0">
                    <a:pos x="T1" y="T3"/>
                  </a:cxn>
                  <a:cxn ang="0">
                    <a:pos x="T5" y="T7"/>
                  </a:cxn>
                  <a:cxn ang="0">
                    <a:pos x="T9" y="T11"/>
                  </a:cxn>
                  <a:cxn ang="0">
                    <a:pos x="T13" y="T15"/>
                  </a:cxn>
                </a:cxnLst>
                <a:rect l="0" t="0" r="r" b="b"/>
                <a:pathLst>
                  <a:path w="278" h="330">
                    <a:moveTo>
                      <a:pt x="21" y="330"/>
                    </a:moveTo>
                    <a:lnTo>
                      <a:pt x="278" y="207"/>
                    </a:lnTo>
                    <a:lnTo>
                      <a:pt x="0" y="0"/>
                    </a:lnTo>
                    <a:lnTo>
                      <a:pt x="21" y="330"/>
                    </a:lnTo>
                    <a:close/>
                  </a:path>
                </a:pathLst>
              </a:custGeom>
              <a:noFill/>
              <a:ln w="13389">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0" name="Group 31"/>
            <p:cNvGrpSpPr>
              <a:grpSpLocks/>
            </p:cNvGrpSpPr>
            <p:nvPr/>
          </p:nvGrpSpPr>
          <p:grpSpPr bwMode="auto">
            <a:xfrm>
              <a:off x="3941" y="3324"/>
              <a:ext cx="327" cy="296"/>
              <a:chOff x="3941" y="3324"/>
              <a:chExt cx="327" cy="296"/>
            </a:xfrm>
          </p:grpSpPr>
          <p:sp>
            <p:nvSpPr>
              <p:cNvPr id="43" name="Freeform 32"/>
              <p:cNvSpPr>
                <a:spLocks/>
              </p:cNvSpPr>
              <p:nvPr/>
            </p:nvSpPr>
            <p:spPr bwMode="auto">
              <a:xfrm>
                <a:off x="3941" y="3324"/>
                <a:ext cx="327" cy="296"/>
              </a:xfrm>
              <a:custGeom>
                <a:avLst/>
                <a:gdLst>
                  <a:gd name="T0" fmla="+- 0 4268 3941"/>
                  <a:gd name="T1" fmla="*/ T0 w 327"/>
                  <a:gd name="T2" fmla="+- 0 3324 3324"/>
                  <a:gd name="T3" fmla="*/ 3324 h 296"/>
                  <a:gd name="T4" fmla="+- 0 3941 3941"/>
                  <a:gd name="T5" fmla="*/ T4 w 327"/>
                  <a:gd name="T6" fmla="+- 0 3375 3324"/>
                  <a:gd name="T7" fmla="*/ 3375 h 296"/>
                  <a:gd name="T8" fmla="+- 0 4087 3941"/>
                  <a:gd name="T9" fmla="*/ T8 w 327"/>
                  <a:gd name="T10" fmla="+- 0 3620 3324"/>
                  <a:gd name="T11" fmla="*/ 3620 h 296"/>
                  <a:gd name="T12" fmla="+- 0 4268 3941"/>
                  <a:gd name="T13" fmla="*/ T12 w 327"/>
                  <a:gd name="T14" fmla="+- 0 3324 3324"/>
                  <a:gd name="T15" fmla="*/ 3324 h 296"/>
                </a:gdLst>
                <a:ahLst/>
                <a:cxnLst>
                  <a:cxn ang="0">
                    <a:pos x="T1" y="T3"/>
                  </a:cxn>
                  <a:cxn ang="0">
                    <a:pos x="T5" y="T7"/>
                  </a:cxn>
                  <a:cxn ang="0">
                    <a:pos x="T9" y="T11"/>
                  </a:cxn>
                  <a:cxn ang="0">
                    <a:pos x="T13" y="T15"/>
                  </a:cxn>
                </a:cxnLst>
                <a:rect l="0" t="0" r="r" b="b"/>
                <a:pathLst>
                  <a:path w="327" h="296">
                    <a:moveTo>
                      <a:pt x="327" y="0"/>
                    </a:moveTo>
                    <a:lnTo>
                      <a:pt x="0" y="51"/>
                    </a:lnTo>
                    <a:lnTo>
                      <a:pt x="146" y="296"/>
                    </a:lnTo>
                    <a:lnTo>
                      <a:pt x="327"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1" name="Group 33"/>
            <p:cNvGrpSpPr>
              <a:grpSpLocks/>
            </p:cNvGrpSpPr>
            <p:nvPr/>
          </p:nvGrpSpPr>
          <p:grpSpPr bwMode="auto">
            <a:xfrm>
              <a:off x="3941" y="3324"/>
              <a:ext cx="327" cy="296"/>
              <a:chOff x="3941" y="3324"/>
              <a:chExt cx="327" cy="296"/>
            </a:xfrm>
          </p:grpSpPr>
          <p:sp>
            <p:nvSpPr>
              <p:cNvPr id="42" name="Freeform 34"/>
              <p:cNvSpPr>
                <a:spLocks/>
              </p:cNvSpPr>
              <p:nvPr/>
            </p:nvSpPr>
            <p:spPr bwMode="auto">
              <a:xfrm>
                <a:off x="3941" y="3324"/>
                <a:ext cx="327" cy="296"/>
              </a:xfrm>
              <a:custGeom>
                <a:avLst/>
                <a:gdLst>
                  <a:gd name="T0" fmla="+- 0 3941 3941"/>
                  <a:gd name="T1" fmla="*/ T0 w 327"/>
                  <a:gd name="T2" fmla="+- 0 3375 3324"/>
                  <a:gd name="T3" fmla="*/ 3375 h 296"/>
                  <a:gd name="T4" fmla="+- 0 4087 3941"/>
                  <a:gd name="T5" fmla="*/ T4 w 327"/>
                  <a:gd name="T6" fmla="+- 0 3620 3324"/>
                  <a:gd name="T7" fmla="*/ 3620 h 296"/>
                  <a:gd name="T8" fmla="+- 0 4268 3941"/>
                  <a:gd name="T9" fmla="*/ T8 w 327"/>
                  <a:gd name="T10" fmla="+- 0 3324 3324"/>
                  <a:gd name="T11" fmla="*/ 3324 h 296"/>
                  <a:gd name="T12" fmla="+- 0 3941 3941"/>
                  <a:gd name="T13" fmla="*/ T12 w 327"/>
                  <a:gd name="T14" fmla="+- 0 3375 3324"/>
                  <a:gd name="T15" fmla="*/ 3375 h 296"/>
                </a:gdLst>
                <a:ahLst/>
                <a:cxnLst>
                  <a:cxn ang="0">
                    <a:pos x="T1" y="T3"/>
                  </a:cxn>
                  <a:cxn ang="0">
                    <a:pos x="T5" y="T7"/>
                  </a:cxn>
                  <a:cxn ang="0">
                    <a:pos x="T9" y="T11"/>
                  </a:cxn>
                  <a:cxn ang="0">
                    <a:pos x="T13" y="T15"/>
                  </a:cxn>
                </a:cxnLst>
                <a:rect l="0" t="0" r="r" b="b"/>
                <a:pathLst>
                  <a:path w="327" h="296">
                    <a:moveTo>
                      <a:pt x="0" y="51"/>
                    </a:moveTo>
                    <a:lnTo>
                      <a:pt x="146" y="296"/>
                    </a:lnTo>
                    <a:lnTo>
                      <a:pt x="327" y="0"/>
                    </a:lnTo>
                    <a:lnTo>
                      <a:pt x="0" y="51"/>
                    </a:lnTo>
                    <a:close/>
                  </a:path>
                </a:pathLst>
              </a:custGeom>
              <a:noFill/>
              <a:ln w="13127">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2" name="Group 35"/>
            <p:cNvGrpSpPr>
              <a:grpSpLocks/>
            </p:cNvGrpSpPr>
            <p:nvPr/>
          </p:nvGrpSpPr>
          <p:grpSpPr bwMode="auto">
            <a:xfrm>
              <a:off x="6730" y="3993"/>
              <a:ext cx="281" cy="330"/>
              <a:chOff x="6730" y="3993"/>
              <a:chExt cx="281" cy="330"/>
            </a:xfrm>
          </p:grpSpPr>
          <p:sp>
            <p:nvSpPr>
              <p:cNvPr id="41" name="Freeform 36"/>
              <p:cNvSpPr>
                <a:spLocks/>
              </p:cNvSpPr>
              <p:nvPr/>
            </p:nvSpPr>
            <p:spPr bwMode="auto">
              <a:xfrm>
                <a:off x="6730" y="3993"/>
                <a:ext cx="281" cy="330"/>
              </a:xfrm>
              <a:custGeom>
                <a:avLst/>
                <a:gdLst>
                  <a:gd name="T0" fmla="+- 0 6985 6730"/>
                  <a:gd name="T1" fmla="*/ T0 w 281"/>
                  <a:gd name="T2" fmla="+- 0 3993 3993"/>
                  <a:gd name="T3" fmla="*/ 3993 h 330"/>
                  <a:gd name="T4" fmla="+- 0 6730 6730"/>
                  <a:gd name="T5" fmla="*/ T4 w 281"/>
                  <a:gd name="T6" fmla="+- 0 4120 3993"/>
                  <a:gd name="T7" fmla="*/ 4120 h 330"/>
                  <a:gd name="T8" fmla="+- 0 7011 6730"/>
                  <a:gd name="T9" fmla="*/ T8 w 281"/>
                  <a:gd name="T10" fmla="+- 0 4323 3993"/>
                  <a:gd name="T11" fmla="*/ 4323 h 330"/>
                  <a:gd name="T12" fmla="+- 0 6985 6730"/>
                  <a:gd name="T13" fmla="*/ T12 w 281"/>
                  <a:gd name="T14" fmla="+- 0 3993 3993"/>
                  <a:gd name="T15" fmla="*/ 3993 h 330"/>
                </a:gdLst>
                <a:ahLst/>
                <a:cxnLst>
                  <a:cxn ang="0">
                    <a:pos x="T1" y="T3"/>
                  </a:cxn>
                  <a:cxn ang="0">
                    <a:pos x="T5" y="T7"/>
                  </a:cxn>
                  <a:cxn ang="0">
                    <a:pos x="T9" y="T11"/>
                  </a:cxn>
                  <a:cxn ang="0">
                    <a:pos x="T13" y="T15"/>
                  </a:cxn>
                </a:cxnLst>
                <a:rect l="0" t="0" r="r" b="b"/>
                <a:pathLst>
                  <a:path w="281" h="330">
                    <a:moveTo>
                      <a:pt x="255" y="0"/>
                    </a:moveTo>
                    <a:lnTo>
                      <a:pt x="0" y="127"/>
                    </a:lnTo>
                    <a:lnTo>
                      <a:pt x="281" y="330"/>
                    </a:lnTo>
                    <a:lnTo>
                      <a:pt x="255"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3" name="Group 37"/>
            <p:cNvGrpSpPr>
              <a:grpSpLocks/>
            </p:cNvGrpSpPr>
            <p:nvPr/>
          </p:nvGrpSpPr>
          <p:grpSpPr bwMode="auto">
            <a:xfrm>
              <a:off x="6730" y="3993"/>
              <a:ext cx="281" cy="330"/>
              <a:chOff x="6730" y="3993"/>
              <a:chExt cx="281" cy="330"/>
            </a:xfrm>
          </p:grpSpPr>
          <p:sp>
            <p:nvSpPr>
              <p:cNvPr id="40" name="Freeform 38"/>
              <p:cNvSpPr>
                <a:spLocks/>
              </p:cNvSpPr>
              <p:nvPr/>
            </p:nvSpPr>
            <p:spPr bwMode="auto">
              <a:xfrm>
                <a:off x="6730" y="3993"/>
                <a:ext cx="281" cy="330"/>
              </a:xfrm>
              <a:custGeom>
                <a:avLst/>
                <a:gdLst>
                  <a:gd name="T0" fmla="+- 0 6985 6730"/>
                  <a:gd name="T1" fmla="*/ T0 w 281"/>
                  <a:gd name="T2" fmla="+- 0 3993 3993"/>
                  <a:gd name="T3" fmla="*/ 3993 h 330"/>
                  <a:gd name="T4" fmla="+- 0 6730 6730"/>
                  <a:gd name="T5" fmla="*/ T4 w 281"/>
                  <a:gd name="T6" fmla="+- 0 4120 3993"/>
                  <a:gd name="T7" fmla="*/ 4120 h 330"/>
                  <a:gd name="T8" fmla="+- 0 7011 6730"/>
                  <a:gd name="T9" fmla="*/ T8 w 281"/>
                  <a:gd name="T10" fmla="+- 0 4323 3993"/>
                  <a:gd name="T11" fmla="*/ 4323 h 330"/>
                  <a:gd name="T12" fmla="+- 0 6985 6730"/>
                  <a:gd name="T13" fmla="*/ T12 w 281"/>
                  <a:gd name="T14" fmla="+- 0 3993 3993"/>
                  <a:gd name="T15" fmla="*/ 3993 h 330"/>
                </a:gdLst>
                <a:ahLst/>
                <a:cxnLst>
                  <a:cxn ang="0">
                    <a:pos x="T1" y="T3"/>
                  </a:cxn>
                  <a:cxn ang="0">
                    <a:pos x="T5" y="T7"/>
                  </a:cxn>
                  <a:cxn ang="0">
                    <a:pos x="T9" y="T11"/>
                  </a:cxn>
                  <a:cxn ang="0">
                    <a:pos x="T13" y="T15"/>
                  </a:cxn>
                </a:cxnLst>
                <a:rect l="0" t="0" r="r" b="b"/>
                <a:pathLst>
                  <a:path w="281" h="330">
                    <a:moveTo>
                      <a:pt x="255" y="0"/>
                    </a:moveTo>
                    <a:lnTo>
                      <a:pt x="0" y="127"/>
                    </a:lnTo>
                    <a:lnTo>
                      <a:pt x="281" y="330"/>
                    </a:lnTo>
                    <a:lnTo>
                      <a:pt x="255" y="0"/>
                    </a:lnTo>
                    <a:close/>
                  </a:path>
                </a:pathLst>
              </a:custGeom>
              <a:noFill/>
              <a:ln w="13379">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4" name="Group 39"/>
            <p:cNvGrpSpPr>
              <a:grpSpLocks/>
            </p:cNvGrpSpPr>
            <p:nvPr/>
          </p:nvGrpSpPr>
          <p:grpSpPr bwMode="auto">
            <a:xfrm>
              <a:off x="5085" y="4451"/>
              <a:ext cx="2" cy="467"/>
              <a:chOff x="5085" y="4451"/>
              <a:chExt cx="2" cy="467"/>
            </a:xfrm>
          </p:grpSpPr>
          <p:sp>
            <p:nvSpPr>
              <p:cNvPr id="39" name="Freeform 40"/>
              <p:cNvSpPr>
                <a:spLocks/>
              </p:cNvSpPr>
              <p:nvPr/>
            </p:nvSpPr>
            <p:spPr bwMode="auto">
              <a:xfrm>
                <a:off x="5085" y="4451"/>
                <a:ext cx="2" cy="467"/>
              </a:xfrm>
              <a:custGeom>
                <a:avLst/>
                <a:gdLst>
                  <a:gd name="T0" fmla="+- 0 4917 4451"/>
                  <a:gd name="T1" fmla="*/ 4917 h 467"/>
                  <a:gd name="T2" fmla="+- 0 4451 4451"/>
                  <a:gd name="T3" fmla="*/ 4451 h 467"/>
                </a:gdLst>
                <a:ahLst/>
                <a:cxnLst>
                  <a:cxn ang="0">
                    <a:pos x="0" y="T1"/>
                  </a:cxn>
                  <a:cxn ang="0">
                    <a:pos x="0" y="T3"/>
                  </a:cxn>
                </a:cxnLst>
                <a:rect l="0" t="0" r="r" b="b"/>
                <a:pathLst>
                  <a:path h="467">
                    <a:moveTo>
                      <a:pt x="0" y="466"/>
                    </a:moveTo>
                    <a:lnTo>
                      <a:pt x="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5" name="Group 41"/>
            <p:cNvGrpSpPr>
              <a:grpSpLocks/>
            </p:cNvGrpSpPr>
            <p:nvPr/>
          </p:nvGrpSpPr>
          <p:grpSpPr bwMode="auto">
            <a:xfrm>
              <a:off x="5034" y="4341"/>
              <a:ext cx="102" cy="140"/>
              <a:chOff x="5034" y="4341"/>
              <a:chExt cx="102" cy="140"/>
            </a:xfrm>
          </p:grpSpPr>
          <p:sp>
            <p:nvSpPr>
              <p:cNvPr id="38" name="Freeform 42"/>
              <p:cNvSpPr>
                <a:spLocks/>
              </p:cNvSpPr>
              <p:nvPr/>
            </p:nvSpPr>
            <p:spPr bwMode="auto">
              <a:xfrm>
                <a:off x="5034" y="4341"/>
                <a:ext cx="102" cy="140"/>
              </a:xfrm>
              <a:custGeom>
                <a:avLst/>
                <a:gdLst>
                  <a:gd name="T0" fmla="+- 0 5085 5034"/>
                  <a:gd name="T1" fmla="*/ T0 w 102"/>
                  <a:gd name="T2" fmla="+- 0 4341 4341"/>
                  <a:gd name="T3" fmla="*/ 4341 h 140"/>
                  <a:gd name="T4" fmla="+- 0 5034 5034"/>
                  <a:gd name="T5" fmla="*/ T4 w 102"/>
                  <a:gd name="T6" fmla="+- 0 4482 4341"/>
                  <a:gd name="T7" fmla="*/ 4482 h 140"/>
                  <a:gd name="T8" fmla="+- 0 5136 5034"/>
                  <a:gd name="T9" fmla="*/ T8 w 102"/>
                  <a:gd name="T10" fmla="+- 0 4482 4341"/>
                  <a:gd name="T11" fmla="*/ 4482 h 140"/>
                  <a:gd name="T12" fmla="+- 0 5085 5034"/>
                  <a:gd name="T13" fmla="*/ T12 w 102"/>
                  <a:gd name="T14" fmla="+- 0 4341 4341"/>
                  <a:gd name="T15" fmla="*/ 4341 h 140"/>
                </a:gdLst>
                <a:ahLst/>
                <a:cxnLst>
                  <a:cxn ang="0">
                    <a:pos x="T1" y="T3"/>
                  </a:cxn>
                  <a:cxn ang="0">
                    <a:pos x="T5" y="T7"/>
                  </a:cxn>
                  <a:cxn ang="0">
                    <a:pos x="T9" y="T11"/>
                  </a:cxn>
                  <a:cxn ang="0">
                    <a:pos x="T13" y="T15"/>
                  </a:cxn>
                </a:cxnLst>
                <a:rect l="0" t="0" r="r" b="b"/>
                <a:pathLst>
                  <a:path w="102" h="140">
                    <a:moveTo>
                      <a:pt x="51" y="0"/>
                    </a:moveTo>
                    <a:lnTo>
                      <a:pt x="0" y="141"/>
                    </a:lnTo>
                    <a:lnTo>
                      <a:pt x="102" y="141"/>
                    </a:lnTo>
                    <a:lnTo>
                      <a:pt x="51"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6" name="Group 43"/>
            <p:cNvGrpSpPr>
              <a:grpSpLocks/>
            </p:cNvGrpSpPr>
            <p:nvPr/>
          </p:nvGrpSpPr>
          <p:grpSpPr bwMode="auto">
            <a:xfrm>
              <a:off x="4126" y="5104"/>
              <a:ext cx="611" cy="2"/>
              <a:chOff x="4126" y="5104"/>
              <a:chExt cx="611" cy="2"/>
            </a:xfrm>
          </p:grpSpPr>
          <p:sp>
            <p:nvSpPr>
              <p:cNvPr id="37" name="Freeform 44"/>
              <p:cNvSpPr>
                <a:spLocks/>
              </p:cNvSpPr>
              <p:nvPr/>
            </p:nvSpPr>
            <p:spPr bwMode="auto">
              <a:xfrm>
                <a:off x="4126" y="5104"/>
                <a:ext cx="611" cy="2"/>
              </a:xfrm>
              <a:custGeom>
                <a:avLst/>
                <a:gdLst>
                  <a:gd name="T0" fmla="+- 0 4736 4126"/>
                  <a:gd name="T1" fmla="*/ T0 w 611"/>
                  <a:gd name="T2" fmla="+- 0 4126 4126"/>
                  <a:gd name="T3" fmla="*/ T2 w 611"/>
                </a:gdLst>
                <a:ahLst/>
                <a:cxnLst>
                  <a:cxn ang="0">
                    <a:pos x="T1" y="0"/>
                  </a:cxn>
                  <a:cxn ang="0">
                    <a:pos x="T3" y="0"/>
                  </a:cxn>
                </a:cxnLst>
                <a:rect l="0" t="0" r="r" b="b"/>
                <a:pathLst>
                  <a:path w="611">
                    <a:moveTo>
                      <a:pt x="610" y="0"/>
                    </a:moveTo>
                    <a:lnTo>
                      <a:pt x="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7" name="Group 45"/>
            <p:cNvGrpSpPr>
              <a:grpSpLocks/>
            </p:cNvGrpSpPr>
            <p:nvPr/>
          </p:nvGrpSpPr>
          <p:grpSpPr bwMode="auto">
            <a:xfrm>
              <a:off x="4016" y="5053"/>
              <a:ext cx="140" cy="102"/>
              <a:chOff x="4016" y="5053"/>
              <a:chExt cx="140" cy="102"/>
            </a:xfrm>
          </p:grpSpPr>
          <p:sp>
            <p:nvSpPr>
              <p:cNvPr id="36" name="Freeform 46"/>
              <p:cNvSpPr>
                <a:spLocks/>
              </p:cNvSpPr>
              <p:nvPr/>
            </p:nvSpPr>
            <p:spPr bwMode="auto">
              <a:xfrm>
                <a:off x="4016" y="5053"/>
                <a:ext cx="140" cy="102"/>
              </a:xfrm>
              <a:custGeom>
                <a:avLst/>
                <a:gdLst>
                  <a:gd name="T0" fmla="+- 0 4157 4016"/>
                  <a:gd name="T1" fmla="*/ T0 w 140"/>
                  <a:gd name="T2" fmla="+- 0 5053 5053"/>
                  <a:gd name="T3" fmla="*/ 5053 h 102"/>
                  <a:gd name="T4" fmla="+- 0 4016 4016"/>
                  <a:gd name="T5" fmla="*/ T4 w 140"/>
                  <a:gd name="T6" fmla="+- 0 5104 5053"/>
                  <a:gd name="T7" fmla="*/ 5104 h 102"/>
                  <a:gd name="T8" fmla="+- 0 4157 4016"/>
                  <a:gd name="T9" fmla="*/ T8 w 140"/>
                  <a:gd name="T10" fmla="+- 0 5155 5053"/>
                  <a:gd name="T11" fmla="*/ 5155 h 102"/>
                  <a:gd name="T12" fmla="+- 0 4157 4016"/>
                  <a:gd name="T13" fmla="*/ T12 w 140"/>
                  <a:gd name="T14" fmla="+- 0 5053 5053"/>
                  <a:gd name="T15" fmla="*/ 5053 h 102"/>
                </a:gdLst>
                <a:ahLst/>
                <a:cxnLst>
                  <a:cxn ang="0">
                    <a:pos x="T1" y="T3"/>
                  </a:cxn>
                  <a:cxn ang="0">
                    <a:pos x="T5" y="T7"/>
                  </a:cxn>
                  <a:cxn ang="0">
                    <a:pos x="T9" y="T11"/>
                  </a:cxn>
                  <a:cxn ang="0">
                    <a:pos x="T13" y="T15"/>
                  </a:cxn>
                </a:cxnLst>
                <a:rect l="0" t="0" r="r" b="b"/>
                <a:pathLst>
                  <a:path w="140" h="102">
                    <a:moveTo>
                      <a:pt x="141" y="0"/>
                    </a:moveTo>
                    <a:lnTo>
                      <a:pt x="0" y="51"/>
                    </a:lnTo>
                    <a:lnTo>
                      <a:pt x="141" y="102"/>
                    </a:lnTo>
                    <a:lnTo>
                      <a:pt x="141"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8" name="Group 47"/>
            <p:cNvGrpSpPr>
              <a:grpSpLocks/>
            </p:cNvGrpSpPr>
            <p:nvPr/>
          </p:nvGrpSpPr>
          <p:grpSpPr bwMode="auto">
            <a:xfrm>
              <a:off x="5084" y="5296"/>
              <a:ext cx="2" cy="467"/>
              <a:chOff x="5084" y="5296"/>
              <a:chExt cx="2" cy="467"/>
            </a:xfrm>
          </p:grpSpPr>
          <p:sp>
            <p:nvSpPr>
              <p:cNvPr id="35" name="Freeform 48"/>
              <p:cNvSpPr>
                <a:spLocks/>
              </p:cNvSpPr>
              <p:nvPr/>
            </p:nvSpPr>
            <p:spPr bwMode="auto">
              <a:xfrm>
                <a:off x="5084" y="5296"/>
                <a:ext cx="2" cy="467"/>
              </a:xfrm>
              <a:custGeom>
                <a:avLst/>
                <a:gdLst>
                  <a:gd name="T0" fmla="+- 0 5296 5296"/>
                  <a:gd name="T1" fmla="*/ 5296 h 467"/>
                  <a:gd name="T2" fmla="+- 0 5763 5296"/>
                  <a:gd name="T3" fmla="*/ 5763 h 467"/>
                </a:gdLst>
                <a:ahLst/>
                <a:cxnLst>
                  <a:cxn ang="0">
                    <a:pos x="0" y="T1"/>
                  </a:cxn>
                  <a:cxn ang="0">
                    <a:pos x="0" y="T3"/>
                  </a:cxn>
                </a:cxnLst>
                <a:rect l="0" t="0" r="r" b="b"/>
                <a:pathLst>
                  <a:path h="467">
                    <a:moveTo>
                      <a:pt x="0" y="0"/>
                    </a:moveTo>
                    <a:lnTo>
                      <a:pt x="0" y="467"/>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29" name="Group 49"/>
            <p:cNvGrpSpPr>
              <a:grpSpLocks/>
            </p:cNvGrpSpPr>
            <p:nvPr/>
          </p:nvGrpSpPr>
          <p:grpSpPr bwMode="auto">
            <a:xfrm>
              <a:off x="5033" y="5732"/>
              <a:ext cx="102" cy="140"/>
              <a:chOff x="5033" y="5732"/>
              <a:chExt cx="102" cy="140"/>
            </a:xfrm>
          </p:grpSpPr>
          <p:sp>
            <p:nvSpPr>
              <p:cNvPr id="34" name="Freeform 50"/>
              <p:cNvSpPr>
                <a:spLocks/>
              </p:cNvSpPr>
              <p:nvPr/>
            </p:nvSpPr>
            <p:spPr bwMode="auto">
              <a:xfrm>
                <a:off x="5033" y="5732"/>
                <a:ext cx="102" cy="140"/>
              </a:xfrm>
              <a:custGeom>
                <a:avLst/>
                <a:gdLst>
                  <a:gd name="T0" fmla="+- 0 5135 5033"/>
                  <a:gd name="T1" fmla="*/ T0 w 102"/>
                  <a:gd name="T2" fmla="+- 0 5732 5732"/>
                  <a:gd name="T3" fmla="*/ 5732 h 140"/>
                  <a:gd name="T4" fmla="+- 0 5033 5033"/>
                  <a:gd name="T5" fmla="*/ T4 w 102"/>
                  <a:gd name="T6" fmla="+- 0 5732 5732"/>
                  <a:gd name="T7" fmla="*/ 5732 h 140"/>
                  <a:gd name="T8" fmla="+- 0 5084 5033"/>
                  <a:gd name="T9" fmla="*/ T8 w 102"/>
                  <a:gd name="T10" fmla="+- 0 5872 5732"/>
                  <a:gd name="T11" fmla="*/ 5872 h 140"/>
                  <a:gd name="T12" fmla="+- 0 5135 5033"/>
                  <a:gd name="T13" fmla="*/ T12 w 102"/>
                  <a:gd name="T14" fmla="+- 0 5732 5732"/>
                  <a:gd name="T15" fmla="*/ 5732 h 140"/>
                </a:gdLst>
                <a:ahLst/>
                <a:cxnLst>
                  <a:cxn ang="0">
                    <a:pos x="T1" y="T3"/>
                  </a:cxn>
                  <a:cxn ang="0">
                    <a:pos x="T5" y="T7"/>
                  </a:cxn>
                  <a:cxn ang="0">
                    <a:pos x="T9" y="T11"/>
                  </a:cxn>
                  <a:cxn ang="0">
                    <a:pos x="T13" y="T15"/>
                  </a:cxn>
                </a:cxnLst>
                <a:rect l="0" t="0" r="r" b="b"/>
                <a:pathLst>
                  <a:path w="102" h="140">
                    <a:moveTo>
                      <a:pt x="102" y="0"/>
                    </a:moveTo>
                    <a:lnTo>
                      <a:pt x="0" y="0"/>
                    </a:lnTo>
                    <a:lnTo>
                      <a:pt x="51" y="140"/>
                    </a:lnTo>
                    <a:lnTo>
                      <a:pt x="102"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30" name="Group 51"/>
            <p:cNvGrpSpPr>
              <a:grpSpLocks/>
            </p:cNvGrpSpPr>
            <p:nvPr/>
          </p:nvGrpSpPr>
          <p:grpSpPr bwMode="auto">
            <a:xfrm>
              <a:off x="5408" y="5096"/>
              <a:ext cx="611" cy="2"/>
              <a:chOff x="5408" y="5096"/>
              <a:chExt cx="611" cy="2"/>
            </a:xfrm>
          </p:grpSpPr>
          <p:sp>
            <p:nvSpPr>
              <p:cNvPr id="33" name="Freeform 52"/>
              <p:cNvSpPr>
                <a:spLocks/>
              </p:cNvSpPr>
              <p:nvPr/>
            </p:nvSpPr>
            <p:spPr bwMode="auto">
              <a:xfrm>
                <a:off x="5408" y="5096"/>
                <a:ext cx="611" cy="2"/>
              </a:xfrm>
              <a:custGeom>
                <a:avLst/>
                <a:gdLst>
                  <a:gd name="T0" fmla="+- 0 5408 5408"/>
                  <a:gd name="T1" fmla="*/ T0 w 611"/>
                  <a:gd name="T2" fmla="+- 0 6019 5408"/>
                  <a:gd name="T3" fmla="*/ T2 w 611"/>
                </a:gdLst>
                <a:ahLst/>
                <a:cxnLst>
                  <a:cxn ang="0">
                    <a:pos x="T1" y="0"/>
                  </a:cxn>
                  <a:cxn ang="0">
                    <a:pos x="T3" y="0"/>
                  </a:cxn>
                </a:cxnLst>
                <a:rect l="0" t="0" r="r" b="b"/>
                <a:pathLst>
                  <a:path w="611">
                    <a:moveTo>
                      <a:pt x="0" y="0"/>
                    </a:moveTo>
                    <a:lnTo>
                      <a:pt x="611"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HT" dirty="0"/>
              </a:p>
            </p:txBody>
          </p:sp>
        </p:grpSp>
        <p:grpSp>
          <p:nvGrpSpPr>
            <p:cNvPr id="31" name="Group 53"/>
            <p:cNvGrpSpPr>
              <a:grpSpLocks/>
            </p:cNvGrpSpPr>
            <p:nvPr/>
          </p:nvGrpSpPr>
          <p:grpSpPr bwMode="auto">
            <a:xfrm>
              <a:off x="5988" y="5045"/>
              <a:ext cx="140" cy="102"/>
              <a:chOff x="5988" y="5045"/>
              <a:chExt cx="140" cy="102"/>
            </a:xfrm>
          </p:grpSpPr>
          <p:sp>
            <p:nvSpPr>
              <p:cNvPr id="32" name="Freeform 54"/>
              <p:cNvSpPr>
                <a:spLocks/>
              </p:cNvSpPr>
              <p:nvPr/>
            </p:nvSpPr>
            <p:spPr bwMode="auto">
              <a:xfrm>
                <a:off x="5988" y="5045"/>
                <a:ext cx="140" cy="102"/>
              </a:xfrm>
              <a:custGeom>
                <a:avLst/>
                <a:gdLst>
                  <a:gd name="T0" fmla="+- 0 5988 5988"/>
                  <a:gd name="T1" fmla="*/ T0 w 140"/>
                  <a:gd name="T2" fmla="+- 0 5045 5045"/>
                  <a:gd name="T3" fmla="*/ 5045 h 102"/>
                  <a:gd name="T4" fmla="+- 0 5988 5988"/>
                  <a:gd name="T5" fmla="*/ T4 w 140"/>
                  <a:gd name="T6" fmla="+- 0 5147 5045"/>
                  <a:gd name="T7" fmla="*/ 5147 h 102"/>
                  <a:gd name="T8" fmla="+- 0 6128 5988"/>
                  <a:gd name="T9" fmla="*/ T8 w 140"/>
                  <a:gd name="T10" fmla="+- 0 5096 5045"/>
                  <a:gd name="T11" fmla="*/ 5096 h 102"/>
                  <a:gd name="T12" fmla="+- 0 5988 5988"/>
                  <a:gd name="T13" fmla="*/ T12 w 140"/>
                  <a:gd name="T14" fmla="+- 0 5045 5045"/>
                  <a:gd name="T15" fmla="*/ 5045 h 102"/>
                </a:gdLst>
                <a:ahLst/>
                <a:cxnLst>
                  <a:cxn ang="0">
                    <a:pos x="T1" y="T3"/>
                  </a:cxn>
                  <a:cxn ang="0">
                    <a:pos x="T5" y="T7"/>
                  </a:cxn>
                  <a:cxn ang="0">
                    <a:pos x="T9" y="T11"/>
                  </a:cxn>
                  <a:cxn ang="0">
                    <a:pos x="T13" y="T15"/>
                  </a:cxn>
                </a:cxnLst>
                <a:rect l="0" t="0" r="r" b="b"/>
                <a:pathLst>
                  <a:path w="140" h="102">
                    <a:moveTo>
                      <a:pt x="0" y="0"/>
                    </a:moveTo>
                    <a:lnTo>
                      <a:pt x="0" y="102"/>
                    </a:lnTo>
                    <a:lnTo>
                      <a:pt x="140" y="51"/>
                    </a:lnTo>
                    <a:lnTo>
                      <a:pt x="0"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HT" dirty="0"/>
              </a:p>
            </p:txBody>
          </p:sp>
        </p:grpSp>
      </p:grpSp>
      <p:sp>
        <p:nvSpPr>
          <p:cNvPr id="111" name="TextBox 110"/>
          <p:cNvSpPr txBox="1"/>
          <p:nvPr/>
        </p:nvSpPr>
        <p:spPr>
          <a:xfrm>
            <a:off x="3856977" y="1982604"/>
            <a:ext cx="1554480" cy="1015663"/>
          </a:xfrm>
          <a:prstGeom prst="rect">
            <a:avLst/>
          </a:prstGeom>
          <a:noFill/>
        </p:spPr>
        <p:txBody>
          <a:bodyPr wrap="square" rtlCol="0">
            <a:spAutoFit/>
          </a:bodyPr>
          <a:lstStyle/>
          <a:p>
            <a:pPr algn="ctr"/>
            <a:r>
              <a:rPr lang="fr-HT" sz="1200" b="1" dirty="0"/>
              <a:t>Mauvaise nutrition</a:t>
            </a:r>
          </a:p>
          <a:p>
            <a:pPr algn="ctr"/>
            <a:r>
              <a:rPr lang="fr-HT" sz="1200" dirty="0"/>
              <a:t>(perte de poids, fonte musculaire, faiblesse, fatigue et déficience en micronutriments)</a:t>
            </a:r>
          </a:p>
        </p:txBody>
      </p:sp>
      <p:sp>
        <p:nvSpPr>
          <p:cNvPr id="112" name="TextBox 111"/>
          <p:cNvSpPr txBox="1"/>
          <p:nvPr/>
        </p:nvSpPr>
        <p:spPr>
          <a:xfrm>
            <a:off x="5730375" y="3498135"/>
            <a:ext cx="1489957" cy="1015663"/>
          </a:xfrm>
          <a:prstGeom prst="rect">
            <a:avLst/>
          </a:prstGeom>
          <a:noFill/>
        </p:spPr>
        <p:txBody>
          <a:bodyPr wrap="square" rtlCol="0">
            <a:spAutoFit/>
          </a:bodyPr>
          <a:lstStyle/>
          <a:p>
            <a:pPr algn="ctr"/>
            <a:r>
              <a:rPr lang="fr-HT" sz="1200" b="1" dirty="0"/>
              <a:t>Système immunitaire faible</a:t>
            </a:r>
          </a:p>
          <a:p>
            <a:pPr algn="ctr"/>
            <a:r>
              <a:rPr lang="fr-HT" sz="1200" dirty="0"/>
              <a:t>(faible capacité de combattre le VIH et les autres infections)</a:t>
            </a:r>
          </a:p>
        </p:txBody>
      </p:sp>
      <p:sp>
        <p:nvSpPr>
          <p:cNvPr id="113" name="TextBox 112"/>
          <p:cNvSpPr txBox="1"/>
          <p:nvPr/>
        </p:nvSpPr>
        <p:spPr>
          <a:xfrm>
            <a:off x="3856978" y="5033520"/>
            <a:ext cx="1562066" cy="1200329"/>
          </a:xfrm>
          <a:prstGeom prst="rect">
            <a:avLst/>
          </a:prstGeom>
          <a:noFill/>
        </p:spPr>
        <p:txBody>
          <a:bodyPr wrap="square" rtlCol="0">
            <a:spAutoFit/>
          </a:bodyPr>
          <a:lstStyle/>
          <a:p>
            <a:pPr algn="ctr"/>
            <a:r>
              <a:rPr lang="fr-HT" sz="1200" b="1" dirty="0"/>
              <a:t>Augmentation de la vulnérabilité aux infections</a:t>
            </a:r>
          </a:p>
          <a:p>
            <a:pPr algn="ctr"/>
            <a:r>
              <a:rPr lang="fr-HT" sz="1200" dirty="0"/>
              <a:t>(diarrhée, TB, grippes, propagation rapide du SIDA)</a:t>
            </a:r>
          </a:p>
        </p:txBody>
      </p:sp>
      <p:sp>
        <p:nvSpPr>
          <p:cNvPr id="114" name="TextBox 113"/>
          <p:cNvSpPr txBox="1"/>
          <p:nvPr/>
        </p:nvSpPr>
        <p:spPr>
          <a:xfrm>
            <a:off x="1847733" y="3309880"/>
            <a:ext cx="1700784" cy="1384995"/>
          </a:xfrm>
          <a:prstGeom prst="rect">
            <a:avLst/>
          </a:prstGeom>
          <a:noFill/>
        </p:spPr>
        <p:txBody>
          <a:bodyPr wrap="square" rtlCol="0">
            <a:spAutoFit/>
          </a:bodyPr>
          <a:lstStyle/>
          <a:p>
            <a:pPr algn="ctr"/>
            <a:r>
              <a:rPr lang="fr-HT" sz="1200" b="1" dirty="0"/>
              <a:t>Augmentation du besoin nutritionnel</a:t>
            </a:r>
          </a:p>
          <a:p>
            <a:pPr algn="ctr"/>
            <a:r>
              <a:rPr lang="fr-HT" sz="1200" dirty="0"/>
              <a:t>(du à la malabsorption et réduction de la prise d’aliment pour faire face aux infections et à la multiplication du virus)</a:t>
            </a:r>
          </a:p>
        </p:txBody>
      </p:sp>
      <p:sp>
        <p:nvSpPr>
          <p:cNvPr id="115" name="TextBox 114"/>
          <p:cNvSpPr txBox="1"/>
          <p:nvPr/>
        </p:nvSpPr>
        <p:spPr>
          <a:xfrm>
            <a:off x="3847123" y="3775134"/>
            <a:ext cx="1554480" cy="461665"/>
          </a:xfrm>
          <a:prstGeom prst="rect">
            <a:avLst/>
          </a:prstGeom>
          <a:noFill/>
        </p:spPr>
        <p:txBody>
          <a:bodyPr wrap="square" rtlCol="0">
            <a:spAutoFit/>
          </a:bodyPr>
          <a:lstStyle/>
          <a:p>
            <a:pPr algn="ctr"/>
            <a:r>
              <a:rPr lang="fr-HT" sz="2400" b="1" dirty="0"/>
              <a:t>INFECTION</a:t>
            </a:r>
            <a:endParaRPr lang="fr-HT" sz="2400" dirty="0"/>
          </a:p>
        </p:txBody>
      </p:sp>
    </p:spTree>
    <p:extLst>
      <p:ext uri="{BB962C8B-B14F-4D97-AF65-F5344CB8AC3E}">
        <p14:creationId xmlns:p14="http://schemas.microsoft.com/office/powerpoint/2010/main" val="297776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1492" y="395116"/>
            <a:ext cx="7922033" cy="548318"/>
          </a:xfrm>
        </p:spPr>
        <p:txBody>
          <a:bodyPr/>
          <a:lstStyle/>
          <a:p>
            <a:r>
              <a:rPr lang="fr-HT" sz="3200" b="1" dirty="0">
                <a:cs typeface="Arial" pitchFamily="34" charset="0"/>
              </a:rPr>
              <a:t>Cadre conceptuel de la malnutrition</a:t>
            </a:r>
            <a:endParaRPr lang="fr-HT" sz="3200" b="1" dirty="0"/>
          </a:p>
        </p:txBody>
      </p:sp>
      <p:sp>
        <p:nvSpPr>
          <p:cNvPr id="6" name="TextBox 5"/>
          <p:cNvSpPr txBox="1"/>
          <p:nvPr/>
        </p:nvSpPr>
        <p:spPr>
          <a:xfrm>
            <a:off x="212291" y="372757"/>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1.18</a:t>
            </a:r>
          </a:p>
        </p:txBody>
      </p:sp>
      <p:grpSp>
        <p:nvGrpSpPr>
          <p:cNvPr id="50" name="Group 49"/>
          <p:cNvGrpSpPr/>
          <p:nvPr/>
        </p:nvGrpSpPr>
        <p:grpSpPr>
          <a:xfrm>
            <a:off x="1197921" y="1582008"/>
            <a:ext cx="7280509" cy="5190652"/>
            <a:chOff x="758224" y="1295400"/>
            <a:chExt cx="7280509" cy="5190652"/>
          </a:xfrm>
        </p:grpSpPr>
        <p:grpSp>
          <p:nvGrpSpPr>
            <p:cNvPr id="51" name="Group 50"/>
            <p:cNvGrpSpPr/>
            <p:nvPr/>
          </p:nvGrpSpPr>
          <p:grpSpPr>
            <a:xfrm>
              <a:off x="758224" y="1295400"/>
              <a:ext cx="5352106" cy="4963554"/>
              <a:chOff x="1066800" y="1295400"/>
              <a:chExt cx="5352106" cy="4963554"/>
            </a:xfrm>
          </p:grpSpPr>
          <p:sp>
            <p:nvSpPr>
              <p:cNvPr id="60" name="TextBox 59"/>
              <p:cNvSpPr txBox="1"/>
              <p:nvPr/>
            </p:nvSpPr>
            <p:spPr>
              <a:xfrm>
                <a:off x="2209800" y="5274456"/>
                <a:ext cx="3124200" cy="246221"/>
              </a:xfrm>
              <a:prstGeom prst="rect">
                <a:avLst/>
              </a:prstGeom>
              <a:noFill/>
            </p:spPr>
            <p:txBody>
              <a:bodyPr wrap="square" rtlCol="0">
                <a:spAutoFit/>
              </a:bodyPr>
              <a:lstStyle/>
              <a:p>
                <a:pPr algn="ctr"/>
                <a:r>
                  <a:rPr lang="fr-HT" sz="1000"/>
                  <a:t>Facteurs politiques et idéologiques             </a:t>
                </a:r>
              </a:p>
            </p:txBody>
          </p:sp>
          <p:grpSp>
            <p:nvGrpSpPr>
              <p:cNvPr id="61" name="Group 60"/>
              <p:cNvGrpSpPr/>
              <p:nvPr/>
            </p:nvGrpSpPr>
            <p:grpSpPr>
              <a:xfrm>
                <a:off x="1066800" y="1295400"/>
                <a:ext cx="5352106" cy="4963554"/>
                <a:chOff x="1658294" y="1295400"/>
                <a:chExt cx="5352106" cy="4963554"/>
              </a:xfrm>
            </p:grpSpPr>
            <p:sp>
              <p:nvSpPr>
                <p:cNvPr id="62" name="Oval 61"/>
                <p:cNvSpPr/>
                <p:nvPr/>
              </p:nvSpPr>
              <p:spPr>
                <a:xfrm>
                  <a:off x="3496896" y="1295400"/>
                  <a:ext cx="1712614"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HT" sz="1000"/>
                    <a:t>Malnutrition</a:t>
                  </a:r>
                </a:p>
              </p:txBody>
            </p:sp>
            <p:sp>
              <p:nvSpPr>
                <p:cNvPr id="63" name="Rounded Rectangle 62"/>
                <p:cNvSpPr/>
                <p:nvPr/>
              </p:nvSpPr>
              <p:spPr>
                <a:xfrm>
                  <a:off x="1694508" y="2209800"/>
                  <a:ext cx="1868786" cy="457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HT" sz="1000" dirty="0"/>
                    <a:t>Apports alimentaires inadéquats</a:t>
                  </a:r>
                </a:p>
              </p:txBody>
            </p:sp>
            <p:sp>
              <p:nvSpPr>
                <p:cNvPr id="64" name="Rectangle 63"/>
                <p:cNvSpPr/>
                <p:nvPr/>
              </p:nvSpPr>
              <p:spPr>
                <a:xfrm>
                  <a:off x="2964635" y="4343400"/>
                  <a:ext cx="27432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HT" sz="1000"/>
                </a:p>
              </p:txBody>
            </p:sp>
            <p:sp>
              <p:nvSpPr>
                <p:cNvPr id="65" name="TextBox 64"/>
                <p:cNvSpPr txBox="1"/>
                <p:nvPr/>
              </p:nvSpPr>
              <p:spPr>
                <a:xfrm>
                  <a:off x="2691520" y="5489887"/>
                  <a:ext cx="3124200" cy="246221"/>
                </a:xfrm>
                <a:prstGeom prst="rect">
                  <a:avLst/>
                </a:prstGeom>
                <a:noFill/>
              </p:spPr>
              <p:txBody>
                <a:bodyPr wrap="square" rtlCol="0">
                  <a:spAutoFit/>
                </a:bodyPr>
                <a:lstStyle/>
                <a:p>
                  <a:pPr algn="ctr"/>
                  <a:r>
                    <a:rPr lang="fr-HT" sz="1000"/>
                    <a:t>           Structure  économique</a:t>
                  </a:r>
                </a:p>
              </p:txBody>
            </p:sp>
            <p:sp>
              <p:nvSpPr>
                <p:cNvPr id="66" name="Oval 65"/>
                <p:cNvSpPr/>
                <p:nvPr/>
              </p:nvSpPr>
              <p:spPr>
                <a:xfrm>
                  <a:off x="3483318" y="5801754"/>
                  <a:ext cx="1712614"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HT" sz="1000"/>
                </a:p>
                <a:p>
                  <a:pPr algn="ctr"/>
                  <a:r>
                    <a:rPr lang="fr-HT" sz="1000"/>
                    <a:t>Ressources potentielles</a:t>
                  </a:r>
                </a:p>
                <a:p>
                  <a:pPr algn="ctr"/>
                  <a:endParaRPr lang="fr-HT" sz="1000"/>
                </a:p>
              </p:txBody>
            </p:sp>
            <p:sp>
              <p:nvSpPr>
                <p:cNvPr id="67" name="Rounded Rectangle 66"/>
                <p:cNvSpPr/>
                <p:nvPr/>
              </p:nvSpPr>
              <p:spPr>
                <a:xfrm>
                  <a:off x="5105400" y="2209800"/>
                  <a:ext cx="1868786" cy="457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HT" sz="1000"/>
                </a:p>
                <a:p>
                  <a:pPr algn="ctr"/>
                  <a:r>
                    <a:rPr lang="fr-HT" sz="1000"/>
                    <a:t>Maladies</a:t>
                  </a:r>
                </a:p>
                <a:p>
                  <a:pPr algn="ctr"/>
                  <a:endParaRPr lang="fr-HT" sz="1000"/>
                </a:p>
              </p:txBody>
            </p:sp>
            <p:sp>
              <p:nvSpPr>
                <p:cNvPr id="68" name="Oval 67"/>
                <p:cNvSpPr/>
                <p:nvPr/>
              </p:nvSpPr>
              <p:spPr>
                <a:xfrm>
                  <a:off x="5105400" y="3173241"/>
                  <a:ext cx="1905000" cy="7042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HT" sz="1000"/>
                </a:p>
                <a:p>
                  <a:pPr algn="ctr"/>
                  <a:r>
                    <a:rPr lang="fr-HT" sz="1000">
                      <a:solidFill>
                        <a:schemeClr val="tx1"/>
                      </a:solidFill>
                    </a:rPr>
                    <a:t>Services de santé insuffisant et environnement insalubre</a:t>
                  </a:r>
                </a:p>
                <a:p>
                  <a:pPr algn="ctr"/>
                  <a:endParaRPr lang="fr-HT" sz="1000"/>
                </a:p>
              </p:txBody>
            </p:sp>
            <p:sp>
              <p:nvSpPr>
                <p:cNvPr id="69" name="Oval 68"/>
                <p:cNvSpPr/>
                <p:nvPr/>
              </p:nvSpPr>
              <p:spPr>
                <a:xfrm>
                  <a:off x="3383735" y="3181916"/>
                  <a:ext cx="1905000" cy="7042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HT" sz="1000">
                      <a:solidFill>
                        <a:schemeClr val="tx1"/>
                      </a:solidFill>
                    </a:rPr>
                    <a:t>Soins inadéquats pour les enfants et les femmes</a:t>
                  </a:r>
                </a:p>
              </p:txBody>
            </p:sp>
            <p:sp>
              <p:nvSpPr>
                <p:cNvPr id="70" name="Oval 69"/>
                <p:cNvSpPr/>
                <p:nvPr/>
              </p:nvSpPr>
              <p:spPr>
                <a:xfrm>
                  <a:off x="1658294" y="3181916"/>
                  <a:ext cx="1905000" cy="70428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HT" sz="1000"/>
                </a:p>
                <a:p>
                  <a:pPr algn="ctr"/>
                  <a:r>
                    <a:rPr lang="fr-HT" sz="1000">
                      <a:solidFill>
                        <a:schemeClr val="tx1"/>
                      </a:solidFill>
                    </a:rPr>
                    <a:t>Accès inadéquat aux aliments</a:t>
                  </a:r>
                </a:p>
                <a:p>
                  <a:pPr algn="ctr"/>
                  <a:endParaRPr lang="fr-HT" sz="1000"/>
                </a:p>
              </p:txBody>
            </p:sp>
            <p:sp>
              <p:nvSpPr>
                <p:cNvPr id="71" name="Rectangle 70"/>
                <p:cNvSpPr/>
                <p:nvPr/>
              </p:nvSpPr>
              <p:spPr>
                <a:xfrm>
                  <a:off x="2927285" y="4410547"/>
                  <a:ext cx="27432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HT" sz="1000"/>
                </a:p>
              </p:txBody>
            </p:sp>
            <p:sp>
              <p:nvSpPr>
                <p:cNvPr id="72" name="Rectangle 71"/>
                <p:cNvSpPr/>
                <p:nvPr/>
              </p:nvSpPr>
              <p:spPr>
                <a:xfrm>
                  <a:off x="2881263" y="4470899"/>
                  <a:ext cx="27432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HT" sz="1000" u="sng"/>
                    <a:t>Ressources et contrôle</a:t>
                  </a:r>
                </a:p>
                <a:p>
                  <a:pPr algn="ctr"/>
                  <a:r>
                    <a:rPr lang="fr-HT" sz="1000"/>
                    <a:t>Ressources humaines, économiques et organisationnelles</a:t>
                  </a:r>
                </a:p>
              </p:txBody>
            </p:sp>
            <p:cxnSp>
              <p:nvCxnSpPr>
                <p:cNvPr id="74" name="Straight Arrow Connector 73"/>
                <p:cNvCxnSpPr/>
                <p:nvPr/>
              </p:nvCxnSpPr>
              <p:spPr>
                <a:xfrm flipV="1">
                  <a:off x="2736785" y="1676400"/>
                  <a:ext cx="646950" cy="4572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flipH="1" flipV="1">
                  <a:off x="5288735" y="1676400"/>
                  <a:ext cx="502465" cy="4572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a:off x="3727385" y="2407465"/>
                  <a:ext cx="1225615"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flipH="1">
                  <a:off x="3723427" y="2514600"/>
                  <a:ext cx="1225615" cy="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rot="16200000">
                  <a:off x="3717764" y="2480663"/>
                  <a:ext cx="1225615" cy="0"/>
                </a:xfrm>
                <a:prstGeom prst="straightConnector1">
                  <a:avLst/>
                </a:prstGeom>
                <a:ln>
                  <a:headEnd type="stealth"/>
                  <a:tailEnd type="stealth"/>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a:xfrm flipV="1">
                  <a:off x="2583635" y="2777905"/>
                  <a:ext cx="0" cy="3048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6046959" y="2776404"/>
                  <a:ext cx="0" cy="3048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flipV="1">
                  <a:off x="5029200" y="2743200"/>
                  <a:ext cx="259535" cy="41515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flipV="1">
                  <a:off x="4329070" y="3962400"/>
                  <a:ext cx="0" cy="3048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flipV="1">
                  <a:off x="4330571" y="5490129"/>
                  <a:ext cx="0" cy="3048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flipH="1" flipV="1">
                  <a:off x="3420696" y="2777905"/>
                  <a:ext cx="152400" cy="41515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a:xfrm flipV="1">
                  <a:off x="4329070" y="5105400"/>
                  <a:ext cx="0" cy="237653"/>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rot="2400000" flipV="1">
                  <a:off x="4983935" y="5520301"/>
                  <a:ext cx="0" cy="3048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7" name="Straight Arrow Connector 86"/>
                <p:cNvCxnSpPr/>
                <p:nvPr/>
              </p:nvCxnSpPr>
              <p:spPr>
                <a:xfrm rot="2400000" flipV="1">
                  <a:off x="5322674" y="5156075"/>
                  <a:ext cx="0" cy="237653"/>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8" name="Straight Arrow Connector 87"/>
                <p:cNvCxnSpPr/>
                <p:nvPr/>
              </p:nvCxnSpPr>
              <p:spPr>
                <a:xfrm rot="-2400000" flipV="1">
                  <a:off x="3712039" y="5522054"/>
                  <a:ext cx="0" cy="304800"/>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89" name="Straight Arrow Connector 88"/>
                <p:cNvCxnSpPr/>
                <p:nvPr/>
              </p:nvCxnSpPr>
              <p:spPr>
                <a:xfrm rot="19200000" flipV="1">
                  <a:off x="3344316" y="5133201"/>
                  <a:ext cx="0" cy="237653"/>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90" name="Straight Arrow Connector 89"/>
                <p:cNvCxnSpPr/>
                <p:nvPr/>
              </p:nvCxnSpPr>
              <p:spPr>
                <a:xfrm flipH="1" flipV="1">
                  <a:off x="2647972" y="3917135"/>
                  <a:ext cx="299097" cy="350065"/>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a:xfrm flipV="1">
                  <a:off x="5711436" y="3917135"/>
                  <a:ext cx="299097" cy="350065"/>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grpSp>
        </p:grpSp>
        <p:sp>
          <p:nvSpPr>
            <p:cNvPr id="52" name="Right Bracket 51"/>
            <p:cNvSpPr/>
            <p:nvPr/>
          </p:nvSpPr>
          <p:spPr>
            <a:xfrm>
              <a:off x="6553200" y="1295400"/>
              <a:ext cx="76586" cy="718236"/>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HT"/>
            </a:p>
          </p:txBody>
        </p:sp>
        <p:sp>
          <p:nvSpPr>
            <p:cNvPr id="53" name="Right Bracket 52"/>
            <p:cNvSpPr/>
            <p:nvPr/>
          </p:nvSpPr>
          <p:spPr>
            <a:xfrm>
              <a:off x="6553200" y="2928804"/>
              <a:ext cx="76586" cy="1187641"/>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HT"/>
            </a:p>
          </p:txBody>
        </p:sp>
        <p:sp>
          <p:nvSpPr>
            <p:cNvPr id="54" name="Right Bracket 53"/>
            <p:cNvSpPr/>
            <p:nvPr/>
          </p:nvSpPr>
          <p:spPr>
            <a:xfrm>
              <a:off x="6551698" y="2071729"/>
              <a:ext cx="78088" cy="789160"/>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HT"/>
            </a:p>
          </p:txBody>
        </p:sp>
        <p:sp>
          <p:nvSpPr>
            <p:cNvPr id="55" name="Right Bracket 54"/>
            <p:cNvSpPr/>
            <p:nvPr/>
          </p:nvSpPr>
          <p:spPr>
            <a:xfrm>
              <a:off x="6553586" y="4190999"/>
              <a:ext cx="76200" cy="2295053"/>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HT"/>
            </a:p>
          </p:txBody>
        </p:sp>
        <p:sp>
          <p:nvSpPr>
            <p:cNvPr id="56" name="TextBox 55"/>
            <p:cNvSpPr txBox="1"/>
            <p:nvPr/>
          </p:nvSpPr>
          <p:spPr>
            <a:xfrm>
              <a:off x="6624123" y="1560212"/>
              <a:ext cx="1143000" cy="276999"/>
            </a:xfrm>
            <a:prstGeom prst="rect">
              <a:avLst/>
            </a:prstGeom>
            <a:noFill/>
          </p:spPr>
          <p:txBody>
            <a:bodyPr wrap="square" rtlCol="0">
              <a:spAutoFit/>
            </a:bodyPr>
            <a:lstStyle/>
            <a:p>
              <a:r>
                <a:rPr lang="fr-HT" sz="1200" dirty="0"/>
                <a:t>Manifestations       </a:t>
              </a:r>
              <a:r>
                <a:rPr lang="fr-HT" sz="1000" dirty="0"/>
                <a:t>      </a:t>
              </a:r>
            </a:p>
          </p:txBody>
        </p:sp>
        <p:sp>
          <p:nvSpPr>
            <p:cNvPr id="57" name="TextBox 56"/>
            <p:cNvSpPr txBox="1"/>
            <p:nvPr/>
          </p:nvSpPr>
          <p:spPr>
            <a:xfrm>
              <a:off x="6622622" y="2224615"/>
              <a:ext cx="1143000" cy="461665"/>
            </a:xfrm>
            <a:prstGeom prst="rect">
              <a:avLst/>
            </a:prstGeom>
            <a:noFill/>
          </p:spPr>
          <p:txBody>
            <a:bodyPr wrap="square" rtlCol="0">
              <a:spAutoFit/>
            </a:bodyPr>
            <a:lstStyle/>
            <a:p>
              <a:r>
                <a:rPr lang="fr-HT" sz="1200" dirty="0"/>
                <a:t>Causes immédiates            </a:t>
              </a:r>
            </a:p>
          </p:txBody>
        </p:sp>
        <p:sp>
          <p:nvSpPr>
            <p:cNvPr id="58" name="TextBox 57"/>
            <p:cNvSpPr txBox="1"/>
            <p:nvPr/>
          </p:nvSpPr>
          <p:spPr>
            <a:xfrm>
              <a:off x="6626792" y="3217502"/>
              <a:ext cx="1143000" cy="461665"/>
            </a:xfrm>
            <a:prstGeom prst="rect">
              <a:avLst/>
            </a:prstGeom>
            <a:noFill/>
          </p:spPr>
          <p:txBody>
            <a:bodyPr wrap="square" rtlCol="0">
              <a:spAutoFit/>
            </a:bodyPr>
            <a:lstStyle/>
            <a:p>
              <a:r>
                <a:rPr lang="fr-HT" sz="1200" dirty="0"/>
                <a:t>Causes </a:t>
              </a:r>
            </a:p>
            <a:p>
              <a:r>
                <a:rPr lang="fr-HT" sz="1200" dirty="0"/>
                <a:t>sous-jacentes            </a:t>
              </a:r>
            </a:p>
          </p:txBody>
        </p:sp>
        <p:sp>
          <p:nvSpPr>
            <p:cNvPr id="59" name="TextBox 58"/>
            <p:cNvSpPr txBox="1"/>
            <p:nvPr/>
          </p:nvSpPr>
          <p:spPr>
            <a:xfrm>
              <a:off x="6623026" y="5086290"/>
              <a:ext cx="1415707" cy="461665"/>
            </a:xfrm>
            <a:prstGeom prst="rect">
              <a:avLst/>
            </a:prstGeom>
            <a:noFill/>
          </p:spPr>
          <p:txBody>
            <a:bodyPr wrap="square" rtlCol="0">
              <a:spAutoFit/>
            </a:bodyPr>
            <a:lstStyle/>
            <a:p>
              <a:r>
                <a:rPr lang="fr-HT" sz="1200" dirty="0"/>
                <a:t>Causes fondamentales            </a:t>
              </a:r>
            </a:p>
          </p:txBody>
        </p:sp>
      </p:grpSp>
    </p:spTree>
    <p:extLst>
      <p:ext uri="{BB962C8B-B14F-4D97-AF65-F5344CB8AC3E}">
        <p14:creationId xmlns:p14="http://schemas.microsoft.com/office/powerpoint/2010/main" val="43301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6"/>
          <p:cNvSpPr>
            <a:spLocks noGrp="1" noChangeArrowheads="1"/>
          </p:cNvSpPr>
          <p:nvPr>
            <p:ph idx="1"/>
          </p:nvPr>
        </p:nvSpPr>
        <p:spPr>
          <a:xfrm>
            <a:off x="586854" y="1535103"/>
            <a:ext cx="8099946" cy="5018097"/>
          </a:xfrm>
          <a:prstGeom prst="rect">
            <a:avLst/>
          </a:prstGeom>
        </p:spPr>
        <p:txBody>
          <a:bodyPr numCol="2">
            <a:noAutofit/>
          </a:bodyPr>
          <a:lstStyle/>
          <a:p>
            <a:pPr eaLnBrk="1" hangingPunct="1">
              <a:lnSpc>
                <a:spcPct val="114000"/>
              </a:lnSpc>
              <a:spcBef>
                <a:spcPts val="300"/>
              </a:spcBef>
              <a:spcAft>
                <a:spcPts val="300"/>
              </a:spcAft>
              <a:buClr>
                <a:srgbClr val="000066"/>
              </a:buClr>
              <a:buNone/>
              <a:defRPr/>
            </a:pPr>
            <a:r>
              <a:rPr lang="fr-HT" sz="1900" b="1" dirty="0">
                <a:solidFill>
                  <a:srgbClr val="000066"/>
                </a:solidFill>
                <a:latin typeface="Calibri" pitchFamily="34" charset="0"/>
              </a:rPr>
              <a:t>Adultes			</a:t>
            </a:r>
            <a:endParaRPr lang="fr-HT" sz="1900" dirty="0">
              <a:solidFill>
                <a:srgbClr val="000066"/>
              </a:solidFill>
              <a:latin typeface="Calibri" pitchFamily="34" charset="0"/>
            </a:endParaRP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Perte de poids</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t>Amaigrissement dû au SIDA</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Anémie</a:t>
            </a:r>
          </a:p>
          <a:p>
            <a:pPr eaLnBrk="1" hangingPunct="1">
              <a:lnSpc>
                <a:spcPct val="114000"/>
              </a:lnSpc>
              <a:spcBef>
                <a:spcPts val="300"/>
              </a:spcBef>
              <a:spcAft>
                <a:spcPts val="300"/>
              </a:spcAft>
              <a:buClr>
                <a:srgbClr val="000066"/>
              </a:buClr>
              <a:buNone/>
              <a:defRPr/>
            </a:pPr>
            <a:r>
              <a:rPr lang="fr-HT" sz="1900" b="1" dirty="0">
                <a:solidFill>
                  <a:srgbClr val="000066"/>
                </a:solidFill>
                <a:latin typeface="Calibri" pitchFamily="34" charset="0"/>
              </a:rPr>
              <a:t>Femmes enceintes</a:t>
            </a:r>
            <a:endParaRPr lang="fr-HT" sz="1900" dirty="0">
              <a:solidFill>
                <a:srgbClr val="000066"/>
              </a:solidFill>
              <a:latin typeface="Calibri" pitchFamily="34" charset="0"/>
            </a:endParaRP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Prise insuffisante de poids</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Anémie</a:t>
            </a:r>
          </a:p>
          <a:p>
            <a:pPr>
              <a:lnSpc>
                <a:spcPct val="114000"/>
              </a:lnSpc>
              <a:spcBef>
                <a:spcPts val="300"/>
              </a:spcBef>
              <a:spcAft>
                <a:spcPts val="300"/>
              </a:spcAft>
              <a:buClr>
                <a:srgbClr val="000066"/>
              </a:buClr>
              <a:buNone/>
              <a:defRPr/>
            </a:pPr>
            <a:endParaRPr lang="fr-HT" sz="1900" b="1" dirty="0">
              <a:solidFill>
                <a:srgbClr val="000066"/>
              </a:solidFill>
              <a:latin typeface="Calibri" pitchFamily="34" charset="0"/>
            </a:endParaRPr>
          </a:p>
          <a:p>
            <a:pPr>
              <a:lnSpc>
                <a:spcPct val="114000"/>
              </a:lnSpc>
              <a:spcBef>
                <a:spcPts val="300"/>
              </a:spcBef>
              <a:spcAft>
                <a:spcPts val="300"/>
              </a:spcAft>
              <a:buClr>
                <a:srgbClr val="000066"/>
              </a:buClr>
              <a:buNone/>
              <a:defRPr/>
            </a:pPr>
            <a:endParaRPr lang="fr-HT" sz="1900" b="1" dirty="0">
              <a:solidFill>
                <a:srgbClr val="000066"/>
              </a:solidFill>
              <a:latin typeface="Calibri" pitchFamily="34" charset="0"/>
            </a:endParaRPr>
          </a:p>
          <a:p>
            <a:pPr>
              <a:lnSpc>
                <a:spcPct val="114000"/>
              </a:lnSpc>
              <a:spcBef>
                <a:spcPts val="300"/>
              </a:spcBef>
              <a:spcAft>
                <a:spcPts val="300"/>
              </a:spcAft>
              <a:buClr>
                <a:srgbClr val="000066"/>
              </a:buClr>
              <a:buNone/>
              <a:defRPr/>
            </a:pPr>
            <a:endParaRPr lang="fr-HT" sz="1900" b="1" dirty="0">
              <a:solidFill>
                <a:srgbClr val="000066"/>
              </a:solidFill>
              <a:latin typeface="Calibri" pitchFamily="34" charset="0"/>
            </a:endParaRPr>
          </a:p>
          <a:p>
            <a:pPr>
              <a:lnSpc>
                <a:spcPct val="114000"/>
              </a:lnSpc>
              <a:spcBef>
                <a:spcPts val="300"/>
              </a:spcBef>
              <a:spcAft>
                <a:spcPts val="300"/>
              </a:spcAft>
              <a:buClr>
                <a:srgbClr val="000066"/>
              </a:buClr>
              <a:buNone/>
              <a:defRPr/>
            </a:pPr>
            <a:endParaRPr lang="fr-HT" sz="1900" b="1" dirty="0">
              <a:solidFill>
                <a:srgbClr val="000066"/>
              </a:solidFill>
              <a:latin typeface="Calibri" pitchFamily="34" charset="0"/>
            </a:endParaRPr>
          </a:p>
          <a:p>
            <a:pPr>
              <a:lnSpc>
                <a:spcPct val="114000"/>
              </a:lnSpc>
              <a:spcBef>
                <a:spcPts val="300"/>
              </a:spcBef>
              <a:spcAft>
                <a:spcPts val="300"/>
              </a:spcAft>
              <a:buClr>
                <a:srgbClr val="000066"/>
              </a:buClr>
              <a:buNone/>
              <a:defRPr/>
            </a:pPr>
            <a:endParaRPr lang="fr-HT" sz="1900" b="1" dirty="0">
              <a:solidFill>
                <a:srgbClr val="000066"/>
              </a:solidFill>
              <a:latin typeface="Calibri" pitchFamily="34" charset="0"/>
            </a:endParaRPr>
          </a:p>
          <a:p>
            <a:pPr>
              <a:lnSpc>
                <a:spcPct val="114000"/>
              </a:lnSpc>
              <a:spcBef>
                <a:spcPts val="300"/>
              </a:spcBef>
              <a:spcAft>
                <a:spcPts val="300"/>
              </a:spcAft>
              <a:buClr>
                <a:srgbClr val="000066"/>
              </a:buClr>
              <a:buNone/>
              <a:defRPr/>
            </a:pPr>
            <a:r>
              <a:rPr lang="fr-HT" sz="1900" b="1" dirty="0">
                <a:solidFill>
                  <a:srgbClr val="000066"/>
                </a:solidFill>
                <a:latin typeface="Calibri" pitchFamily="34" charset="0"/>
              </a:rPr>
              <a:t>Enfants</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Retard de croissance</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Perte de poids</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Petite taille</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Insuffisance pondérale</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Emaciation</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Changement de la couleur des cheveux</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Œdèmes bilatéraux gardant le godet</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Anémie</a:t>
            </a:r>
          </a:p>
          <a:p>
            <a:pPr marL="520700"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latin typeface="Calibri" pitchFamily="34" charset="0"/>
                <a:cs typeface="Arial" pitchFamily="34" charset="0"/>
              </a:rPr>
              <a:t>Desquamation de la peau</a:t>
            </a:r>
          </a:p>
          <a:p>
            <a:pPr marL="341313" lvl="4" indent="-341313">
              <a:lnSpc>
                <a:spcPct val="80000"/>
              </a:lnSpc>
              <a:spcBef>
                <a:spcPts val="600"/>
              </a:spcBef>
              <a:buClr>
                <a:srgbClr val="000066"/>
              </a:buClr>
              <a:buSzPct val="100000"/>
              <a:buNone/>
              <a:defRPr/>
            </a:pPr>
            <a:endParaRPr lang="fr-HT" sz="2800" dirty="0">
              <a:latin typeface="Calibri" pitchFamily="34" charset="0"/>
              <a:cs typeface="Arial" pitchFamily="34" charset="0"/>
            </a:endParaRPr>
          </a:p>
        </p:txBody>
      </p:sp>
      <p:sp>
        <p:nvSpPr>
          <p:cNvPr id="6" name="Title 5"/>
          <p:cNvSpPr>
            <a:spLocks noGrp="1"/>
          </p:cNvSpPr>
          <p:nvPr>
            <p:ph type="title"/>
          </p:nvPr>
        </p:nvSpPr>
        <p:spPr>
          <a:xfrm>
            <a:off x="1231492" y="275414"/>
            <a:ext cx="7922033" cy="548318"/>
          </a:xfrm>
        </p:spPr>
        <p:txBody>
          <a:bodyPr/>
          <a:lstStyle/>
          <a:p>
            <a:r>
              <a:rPr lang="fr-HT" sz="2800" dirty="0">
                <a:cs typeface="Arial" charset="0"/>
              </a:rPr>
              <a:t>Manifestation cliniques de la malnutrition (1)</a:t>
            </a:r>
          </a:p>
        </p:txBody>
      </p:sp>
      <p:sp>
        <p:nvSpPr>
          <p:cNvPr id="7" name="TextBox 6"/>
          <p:cNvSpPr txBox="1"/>
          <p:nvPr/>
        </p:nvSpPr>
        <p:spPr>
          <a:xfrm>
            <a:off x="225939" y="378159"/>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7352" y="6508135"/>
            <a:ext cx="7179860" cy="307777"/>
          </a:xfrm>
          <a:prstGeom prst="rect">
            <a:avLst/>
          </a:prstGeom>
          <a:noFill/>
        </p:spPr>
        <p:txBody>
          <a:bodyPr wrap="square" rtlCol="0">
            <a:spAutoFit/>
          </a:bodyPr>
          <a:lstStyle/>
          <a:p>
            <a:pPr algn="ctr" fontAlgn="base">
              <a:spcBef>
                <a:spcPct val="0"/>
              </a:spcBef>
              <a:spcAft>
                <a:spcPct val="0"/>
              </a:spcAft>
            </a:pPr>
            <a:r>
              <a:rPr lang="fr-HT" sz="1400" i="1" dirty="0">
                <a:solidFill>
                  <a:srgbClr val="000066"/>
                </a:solidFill>
                <a:latin typeface="Calibri" pitchFamily="34" charset="0"/>
                <a:cs typeface="Arial" pitchFamily="34" charset="0"/>
              </a:rPr>
              <a:t>Photos: </a:t>
            </a:r>
            <a:r>
              <a:rPr lang="fr-HT" sz="1400" dirty="0">
                <a:solidFill>
                  <a:srgbClr val="000066"/>
                </a:solidFill>
                <a:latin typeface="Calibri" pitchFamily="34" charset="0"/>
                <a:cs typeface="Arial" pitchFamily="34" charset="0"/>
              </a:rPr>
              <a:t>WHO. 2002. </a:t>
            </a:r>
            <a:r>
              <a:rPr lang="fr-HT" sz="1400" i="1" dirty="0">
                <a:solidFill>
                  <a:srgbClr val="000066"/>
                </a:solidFill>
                <a:latin typeface="Calibri" pitchFamily="34" charset="0"/>
                <a:cs typeface="Arial" pitchFamily="34" charset="0"/>
              </a:rPr>
              <a:t>Training course on the management of </a:t>
            </a:r>
            <a:r>
              <a:rPr lang="fr-HT" sz="1400" i="1" dirty="0" err="1">
                <a:solidFill>
                  <a:srgbClr val="000066"/>
                </a:solidFill>
                <a:latin typeface="Calibri" pitchFamily="34" charset="0"/>
                <a:cs typeface="Arial" pitchFamily="34" charset="0"/>
              </a:rPr>
              <a:t>severe</a:t>
            </a:r>
            <a:r>
              <a:rPr lang="fr-HT" sz="1400" i="1" dirty="0">
                <a:solidFill>
                  <a:srgbClr val="000066"/>
                </a:solidFill>
                <a:latin typeface="Calibri" pitchFamily="34" charset="0"/>
                <a:cs typeface="Arial" pitchFamily="34" charset="0"/>
              </a:rPr>
              <a:t> malnutrition</a:t>
            </a:r>
            <a:r>
              <a:rPr lang="fr-HT" sz="1400" dirty="0">
                <a:solidFill>
                  <a:srgbClr val="000066"/>
                </a:solidFill>
                <a:latin typeface="Calibri" pitchFamily="34" charset="0"/>
                <a:cs typeface="Arial" pitchFamily="34" charset="0"/>
              </a:rPr>
              <a:t>. Geneva: WHO.</a:t>
            </a:r>
          </a:p>
        </p:txBody>
      </p:sp>
      <p:grpSp>
        <p:nvGrpSpPr>
          <p:cNvPr id="2" name="Group 17"/>
          <p:cNvGrpSpPr/>
          <p:nvPr/>
        </p:nvGrpSpPr>
        <p:grpSpPr>
          <a:xfrm>
            <a:off x="381000" y="1752600"/>
            <a:ext cx="8382000" cy="4699575"/>
            <a:chOff x="381000" y="1752600"/>
            <a:chExt cx="8382000" cy="4699575"/>
          </a:xfrm>
        </p:grpSpPr>
        <p:sp>
          <p:nvSpPr>
            <p:cNvPr id="9" name="TextBox 8"/>
            <p:cNvSpPr txBox="1"/>
            <p:nvPr/>
          </p:nvSpPr>
          <p:spPr>
            <a:xfrm>
              <a:off x="3263900" y="5880100"/>
              <a:ext cx="2743200" cy="338554"/>
            </a:xfrm>
            <a:prstGeom prst="rect">
              <a:avLst/>
            </a:prstGeom>
            <a:noFill/>
          </p:spPr>
          <p:txBody>
            <a:bodyPr wrap="square" rtlCol="0">
              <a:spAutoFit/>
            </a:bodyPr>
            <a:lstStyle/>
            <a:p>
              <a:pPr algn="ctr" fontAlgn="base">
                <a:spcBef>
                  <a:spcPct val="0"/>
                </a:spcBef>
                <a:spcAft>
                  <a:spcPct val="0"/>
                </a:spcAft>
              </a:pPr>
              <a:r>
                <a:rPr lang="fr-HT" sz="1600" b="1">
                  <a:solidFill>
                    <a:srgbClr val="000066"/>
                  </a:solidFill>
                </a:rPr>
                <a:t>Emaciation (marasme)</a:t>
              </a:r>
            </a:p>
          </p:txBody>
        </p:sp>
        <p:grpSp>
          <p:nvGrpSpPr>
            <p:cNvPr id="3" name="Group 15"/>
            <p:cNvGrpSpPr/>
            <p:nvPr/>
          </p:nvGrpSpPr>
          <p:grpSpPr>
            <a:xfrm>
              <a:off x="381000" y="1752600"/>
              <a:ext cx="8372856" cy="4699575"/>
              <a:chOff x="381000" y="1752600"/>
              <a:chExt cx="8372856" cy="4699575"/>
            </a:xfrm>
          </p:grpSpPr>
          <p:grpSp>
            <p:nvGrpSpPr>
              <p:cNvPr id="4" name="Group 1"/>
              <p:cNvGrpSpPr/>
              <p:nvPr/>
            </p:nvGrpSpPr>
            <p:grpSpPr>
              <a:xfrm>
                <a:off x="381001" y="1752600"/>
                <a:ext cx="8372855" cy="4145280"/>
                <a:chOff x="381001" y="1752600"/>
                <a:chExt cx="8372855" cy="4145280"/>
              </a:xfrm>
            </p:grpSpPr>
            <p:pic>
              <p:nvPicPr>
                <p:cNvPr id="12" name="Picture 11" descr="Une image des jambes d'un enfant-les deux affichent un œdème de piqûre." title="Une image des jambes d'un enfant-les deux affichent un œdème de piqûre."/>
                <p:cNvPicPr>
                  <a:picLocks noChangeAspect="1"/>
                </p:cNvPicPr>
                <p:nvPr/>
              </p:nvPicPr>
              <p:blipFill>
                <a:blip r:embed="rId3" cstate="print"/>
                <a:stretch>
                  <a:fillRect/>
                </a:stretch>
              </p:blipFill>
              <p:spPr>
                <a:xfrm>
                  <a:off x="381001" y="1752600"/>
                  <a:ext cx="2561721" cy="4142232"/>
                </a:xfrm>
                <a:prstGeom prst="rect">
                  <a:avLst/>
                </a:prstGeom>
              </p:spPr>
            </p:pic>
            <p:pic>
              <p:nvPicPr>
                <p:cNvPr id="13" name="Picture 12" descr="Une image d'un enfant souffrant de gaspillage, également connu sous le nom de marasme." title="Une image d'un enfant souffrant de gaspillage, également connu sous le nom de marasme."/>
                <p:cNvPicPr>
                  <a:picLocks noChangeAspect="1"/>
                </p:cNvPicPr>
                <p:nvPr/>
              </p:nvPicPr>
              <p:blipFill>
                <a:blip r:embed="rId4" cstate="print"/>
                <a:stretch>
                  <a:fillRect/>
                </a:stretch>
              </p:blipFill>
              <p:spPr>
                <a:xfrm>
                  <a:off x="3276601" y="1752600"/>
                  <a:ext cx="2653333" cy="4142232"/>
                </a:xfrm>
                <a:prstGeom prst="rect">
                  <a:avLst/>
                </a:prstGeom>
              </p:spPr>
            </p:pic>
            <p:pic>
              <p:nvPicPr>
                <p:cNvPr id="14" name="Picture 13" descr="Une image d'un enfant avec l'oedème nutritionnel, également connu sous le nom de kwashiokor." title="Une image d'un enfant avec l'oedème nutritionnel, également connu sous le nom de kwashiokor."/>
                <p:cNvPicPr>
                  <a:picLocks noChangeAspect="1"/>
                </p:cNvPicPr>
                <p:nvPr/>
              </p:nvPicPr>
              <p:blipFill>
                <a:blip r:embed="rId5" cstate="print"/>
                <a:stretch>
                  <a:fillRect/>
                </a:stretch>
              </p:blipFill>
              <p:spPr>
                <a:xfrm>
                  <a:off x="6248400" y="1752600"/>
                  <a:ext cx="2505456" cy="4145280"/>
                </a:xfrm>
                <a:prstGeom prst="rect">
                  <a:avLst/>
                </a:prstGeom>
              </p:spPr>
            </p:pic>
          </p:grpSp>
          <p:sp>
            <p:nvSpPr>
              <p:cNvPr id="10" name="TextBox 9"/>
              <p:cNvSpPr txBox="1"/>
              <p:nvPr/>
            </p:nvSpPr>
            <p:spPr>
              <a:xfrm>
                <a:off x="381000" y="5867400"/>
                <a:ext cx="2743200" cy="584775"/>
              </a:xfrm>
              <a:prstGeom prst="rect">
                <a:avLst/>
              </a:prstGeom>
              <a:noFill/>
            </p:spPr>
            <p:txBody>
              <a:bodyPr wrap="square" rtlCol="0">
                <a:spAutoFit/>
              </a:bodyPr>
              <a:lstStyle/>
              <a:p>
                <a:pPr algn="ctr" fontAlgn="base">
                  <a:spcBef>
                    <a:spcPct val="0"/>
                  </a:spcBef>
                  <a:spcAft>
                    <a:spcPct val="0"/>
                  </a:spcAft>
                </a:pPr>
                <a:r>
                  <a:rPr lang="fr-HT" sz="1600" b="1">
                    <a:solidFill>
                      <a:srgbClr val="000066"/>
                    </a:solidFill>
                  </a:rPr>
                  <a:t>Œdèmes gardant le godet aux deux jambes</a:t>
                </a:r>
              </a:p>
            </p:txBody>
          </p:sp>
        </p:grpSp>
        <p:sp>
          <p:nvSpPr>
            <p:cNvPr id="17" name="TextBox 16"/>
            <p:cNvSpPr txBox="1"/>
            <p:nvPr/>
          </p:nvSpPr>
          <p:spPr>
            <a:xfrm>
              <a:off x="6248400" y="5867400"/>
              <a:ext cx="2514600" cy="584775"/>
            </a:xfrm>
            <a:prstGeom prst="rect">
              <a:avLst/>
            </a:prstGeom>
            <a:noFill/>
          </p:spPr>
          <p:txBody>
            <a:bodyPr wrap="square" rtlCol="0">
              <a:spAutoFit/>
            </a:bodyPr>
            <a:lstStyle/>
            <a:p>
              <a:pPr marL="0" lvl="4" algn="ctr" fontAlgn="base">
                <a:spcBef>
                  <a:spcPct val="0"/>
                </a:spcBef>
                <a:spcAft>
                  <a:spcPct val="0"/>
                </a:spcAft>
              </a:pPr>
              <a:r>
                <a:rPr lang="fr-HT" sz="1600" b="1">
                  <a:solidFill>
                    <a:srgbClr val="000066"/>
                  </a:solidFill>
                </a:rPr>
                <a:t>Œdèmes et </a:t>
              </a:r>
              <a:r>
                <a:rPr lang="fr-HT" sz="1600" b="1">
                  <a:cs typeface="Arial" pitchFamily="34" charset="0"/>
                </a:rPr>
                <a:t>desquamation de la peau </a:t>
              </a:r>
              <a:r>
                <a:rPr lang="fr-HT" sz="1600" b="1">
                  <a:solidFill>
                    <a:srgbClr val="000066"/>
                  </a:solidFill>
                </a:rPr>
                <a:t> (kwashiorkor)</a:t>
              </a:r>
            </a:p>
          </p:txBody>
        </p:sp>
      </p:grpSp>
      <p:sp>
        <p:nvSpPr>
          <p:cNvPr id="18" name="Title 17"/>
          <p:cNvSpPr>
            <a:spLocks noGrp="1"/>
          </p:cNvSpPr>
          <p:nvPr>
            <p:ph type="title"/>
          </p:nvPr>
        </p:nvSpPr>
        <p:spPr>
          <a:xfrm>
            <a:off x="1221967" y="265889"/>
            <a:ext cx="7481455" cy="548318"/>
          </a:xfrm>
        </p:spPr>
        <p:txBody>
          <a:bodyPr/>
          <a:lstStyle/>
          <a:p>
            <a:r>
              <a:rPr lang="fr-HT" sz="2800" dirty="0">
                <a:cs typeface="Arial" charset="0"/>
              </a:rPr>
              <a:t>Manifestation cliniques de la malnutrition </a:t>
            </a:r>
            <a:r>
              <a:rPr lang="fr-HT" sz="2800" b="1" dirty="0">
                <a:cs typeface="Arial" charset="0"/>
              </a:rPr>
              <a:t>(2)</a:t>
            </a:r>
            <a:endParaRPr lang="fr-HT" sz="2800" b="1" dirty="0"/>
          </a:p>
        </p:txBody>
      </p:sp>
      <p:sp>
        <p:nvSpPr>
          <p:cNvPr id="19" name="TextBox 18"/>
          <p:cNvSpPr txBox="1"/>
          <p:nvPr/>
        </p:nvSpPr>
        <p:spPr>
          <a:xfrm>
            <a:off x="225939" y="378159"/>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938283" y="5150750"/>
            <a:ext cx="6934200" cy="1508105"/>
          </a:xfrm>
          <a:prstGeom prst="rect">
            <a:avLst/>
          </a:prstGeom>
          <a:noFill/>
        </p:spPr>
        <p:txBody>
          <a:bodyPr>
            <a:spAutoFit/>
          </a:bodyPr>
          <a:lstStyle/>
          <a:p>
            <a:pPr>
              <a:defRPr/>
            </a:pPr>
            <a:r>
              <a:rPr lang="fr-HT" sz="2400" b="1">
                <a:solidFill>
                  <a:srgbClr val="000066"/>
                </a:solidFill>
                <a:latin typeface="+mj-lt"/>
              </a:rPr>
              <a:t>      </a:t>
            </a:r>
            <a:r>
              <a:rPr lang="fr-HT" sz="2600" b="1">
                <a:solidFill>
                  <a:srgbClr val="000066"/>
                </a:solidFill>
                <a:latin typeface="+mj-lt"/>
              </a:rPr>
              <a:t>Kwashiorkor  		            Marasme</a:t>
            </a:r>
          </a:p>
          <a:p>
            <a:pPr>
              <a:defRPr/>
            </a:pPr>
            <a:r>
              <a:rPr lang="fr-HT" sz="1400" i="1">
                <a:solidFill>
                  <a:srgbClr val="000066"/>
                </a:solidFill>
                <a:latin typeface="Arial" pitchFamily="34" charset="0"/>
              </a:rPr>
              <a:t> </a:t>
            </a:r>
            <a:endParaRPr lang="fr-HT" sz="1400">
              <a:solidFill>
                <a:srgbClr val="000066"/>
              </a:solidFill>
              <a:latin typeface="Arial" pitchFamily="34" charset="0"/>
            </a:endParaRPr>
          </a:p>
          <a:p>
            <a:pPr marL="287338">
              <a:spcBef>
                <a:spcPts val="1200"/>
              </a:spcBef>
              <a:defRPr/>
            </a:pPr>
            <a:r>
              <a:rPr lang="fr-HT" sz="1400" i="1">
                <a:solidFill>
                  <a:srgbClr val="000066"/>
                </a:solidFill>
                <a:latin typeface="Calibri" pitchFamily="34" charset="0"/>
              </a:rPr>
              <a:t>Source</a:t>
            </a:r>
            <a:r>
              <a:rPr lang="fr-HT" sz="1400">
                <a:solidFill>
                  <a:srgbClr val="000066"/>
                </a:solidFill>
                <a:latin typeface="Calibri" pitchFamily="34" charset="0"/>
              </a:rPr>
              <a:t>: University Research Co., LLC. 2009. </a:t>
            </a:r>
            <a:r>
              <a:rPr lang="fr-HT" sz="1400" i="1">
                <a:solidFill>
                  <a:srgbClr val="000066"/>
                </a:solidFill>
                <a:latin typeface="Calibri" pitchFamily="34" charset="0"/>
              </a:rPr>
              <a:t>Comprehensive Nutrition Care for People Living with HIV/AIDS: Facility-Based Health Providers Manual</a:t>
            </a:r>
            <a:r>
              <a:rPr lang="fr-HT" sz="1400">
                <a:solidFill>
                  <a:srgbClr val="000066"/>
                </a:solidFill>
                <a:latin typeface="Calibri" pitchFamily="34" charset="0"/>
              </a:rPr>
              <a:t>. Bethesda, MD: URC.</a:t>
            </a:r>
          </a:p>
          <a:p>
            <a:pPr>
              <a:defRPr/>
            </a:pPr>
            <a:endParaRPr lang="fr-HT" sz="1400">
              <a:solidFill>
                <a:srgbClr val="000066"/>
              </a:solidFill>
              <a:latin typeface="Arial" pitchFamily="34" charset="0"/>
            </a:endParaRPr>
          </a:p>
        </p:txBody>
      </p:sp>
      <p:sp>
        <p:nvSpPr>
          <p:cNvPr id="8" name="Title 7"/>
          <p:cNvSpPr>
            <a:spLocks noGrp="1"/>
          </p:cNvSpPr>
          <p:nvPr>
            <p:ph type="title"/>
          </p:nvPr>
        </p:nvSpPr>
        <p:spPr>
          <a:xfrm>
            <a:off x="1231492" y="403362"/>
            <a:ext cx="7481455" cy="548318"/>
          </a:xfrm>
        </p:spPr>
        <p:txBody>
          <a:bodyPr/>
          <a:lstStyle/>
          <a:p>
            <a:r>
              <a:rPr lang="fr-HT" sz="3200" b="1" dirty="0"/>
              <a:t>Marasme et kwashiorkor</a:t>
            </a:r>
          </a:p>
        </p:txBody>
      </p:sp>
      <p:sp>
        <p:nvSpPr>
          <p:cNvPr id="11" name="TextBox 10"/>
          <p:cNvSpPr txBox="1"/>
          <p:nvPr/>
        </p:nvSpPr>
        <p:spPr>
          <a:xfrm>
            <a:off x="225939" y="376309"/>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1.21</a:t>
            </a:r>
          </a:p>
        </p:txBody>
      </p:sp>
      <p:pic>
        <p:nvPicPr>
          <p:cNvPr id="6" name="Picture 5" descr="Une image d'un enfant avec l'oedème nutritionnel, également connu sous le nom de kwashiokor et une illustration d'un enfant souffrant de gaspillage, également connu sous le nom de marasme." title="Une image d'un enfant avec l'oedème nutritionnel, également connu sous le nom de kwashiokor et une illustration d'un enfant souffrant de gaspillage, également connu sous le nom de marasme."/>
          <p:cNvPicPr>
            <a:picLocks noChangeAspect="1"/>
          </p:cNvPicPr>
          <p:nvPr/>
        </p:nvPicPr>
        <p:blipFill>
          <a:blip r:embed="rId3" cstate="print"/>
          <a:stretch>
            <a:fillRect/>
          </a:stretch>
        </p:blipFill>
        <p:spPr>
          <a:xfrm>
            <a:off x="1119114" y="1668789"/>
            <a:ext cx="6083729" cy="35173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918566967"/>
              </p:ext>
            </p:extLst>
          </p:nvPr>
        </p:nvGraphicFramePr>
        <p:xfrm>
          <a:off x="457200" y="1495425"/>
          <a:ext cx="8229600" cy="51351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60102">
                <a:tc>
                  <a:txBody>
                    <a:bodyPr/>
                    <a:lstStyle/>
                    <a:p>
                      <a:pPr marL="28575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Mauvaise absorption des aliments</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Complications métaboliques</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Risque accru de contracter des infections</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Capacité réduite de travailler</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Coût du traitement des maladies liées à la malnutrition-</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Progression plus rapide des maladies chez les PVVIH et personnes avec TB</a:t>
                      </a:r>
                      <a:endParaRPr lang="en-US" sz="2200" b="0" kern="1200" dirty="0">
                        <a:solidFill>
                          <a:schemeClr val="tx1"/>
                        </a:solidFill>
                        <a:effectLst/>
                        <a:latin typeface="+mn-lt"/>
                        <a:ea typeface="+mn-ea"/>
                        <a:cs typeface="+mn-cs"/>
                      </a:endParaRPr>
                    </a:p>
                    <a:p>
                      <a:pPr>
                        <a:lnSpc>
                          <a:spcPct val="114000"/>
                        </a:lnSpc>
                        <a:spcBef>
                          <a:spcPts val="300"/>
                        </a:spcBef>
                        <a:spcAft>
                          <a:spcPts val="300"/>
                        </a:spcAft>
                      </a:pPr>
                      <a:endParaRPr lang="en-US" sz="2200" dirty="0">
                        <a:solidFill>
                          <a:schemeClr val="tx1"/>
                        </a:solidFill>
                      </a:endParaRPr>
                    </a:p>
                  </a:txBody>
                  <a:tcPr>
                    <a:noFill/>
                  </a:tcPr>
                </a:tc>
                <a:tc>
                  <a:txBody>
                    <a:bodyPr/>
                    <a:lstStyle/>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Risque accru de transmission mère à enfant du VIH</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Ralentissement de la croissance</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Morbidité accrue</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Mortalité accrue</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Poids insuffisant à la naissance</a:t>
                      </a:r>
                      <a:endParaRPr lang="en-US" sz="2200" b="0" kern="1200" dirty="0">
                        <a:solidFill>
                          <a:schemeClr val="tx1"/>
                        </a:solidFill>
                        <a:effectLst/>
                        <a:latin typeface="+mn-lt"/>
                        <a:ea typeface="+mn-ea"/>
                        <a:cs typeface="+mn-cs"/>
                      </a:endParaRPr>
                    </a:p>
                    <a:p>
                      <a:pPr marL="285750" lvl="0" indent="-285750">
                        <a:lnSpc>
                          <a:spcPct val="114000"/>
                        </a:lnSpc>
                        <a:spcBef>
                          <a:spcPts val="300"/>
                        </a:spcBef>
                        <a:spcAft>
                          <a:spcPts val="300"/>
                        </a:spcAft>
                        <a:buFont typeface="Arial" pitchFamily="34" charset="0"/>
                        <a:buChar char="•"/>
                      </a:pPr>
                      <a:r>
                        <a:rPr lang="fr-HT" sz="2200" b="0" kern="1200" dirty="0">
                          <a:solidFill>
                            <a:schemeClr val="tx1"/>
                          </a:solidFill>
                          <a:effectLst/>
                          <a:latin typeface="+mn-lt"/>
                          <a:ea typeface="+mn-ea"/>
                          <a:cs typeface="+mn-cs"/>
                        </a:rPr>
                        <a:t>Accouchement prématuré</a:t>
                      </a:r>
                      <a:endParaRPr lang="en-US" sz="2200" b="0" kern="1200" dirty="0">
                        <a:solidFill>
                          <a:schemeClr val="tx1"/>
                        </a:solidFill>
                        <a:effectLst/>
                        <a:latin typeface="+mn-lt"/>
                        <a:ea typeface="+mn-ea"/>
                        <a:cs typeface="+mn-cs"/>
                      </a:endParaRPr>
                    </a:p>
                    <a:p>
                      <a:pPr>
                        <a:lnSpc>
                          <a:spcPct val="114000"/>
                        </a:lnSpc>
                        <a:spcBef>
                          <a:spcPts val="300"/>
                        </a:spcBef>
                        <a:spcAft>
                          <a:spcPts val="300"/>
                        </a:spcAft>
                      </a:pPr>
                      <a:endParaRPr lang="en-US" sz="220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8" name="Title 7"/>
          <p:cNvSpPr>
            <a:spLocks noGrp="1"/>
          </p:cNvSpPr>
          <p:nvPr>
            <p:ph type="title"/>
          </p:nvPr>
        </p:nvSpPr>
        <p:spPr>
          <a:xfrm>
            <a:off x="1231492" y="375607"/>
            <a:ext cx="7481455" cy="548318"/>
          </a:xfrm>
        </p:spPr>
        <p:txBody>
          <a:bodyPr/>
          <a:lstStyle/>
          <a:p>
            <a:r>
              <a:rPr lang="fr-HT" sz="3200" dirty="0">
                <a:cs typeface="Arial" charset="0"/>
              </a:rPr>
              <a:t>Conséquences de la malnutrition</a:t>
            </a:r>
            <a:endParaRPr lang="fr-HT" sz="3200" b="1" dirty="0"/>
          </a:p>
        </p:txBody>
      </p:sp>
      <p:sp>
        <p:nvSpPr>
          <p:cNvPr id="11" name="TextBox 10"/>
          <p:cNvSpPr txBox="1"/>
          <p:nvPr/>
        </p:nvSpPr>
        <p:spPr>
          <a:xfrm>
            <a:off x="225939" y="395359"/>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1.22</a:t>
            </a:r>
          </a:p>
        </p:txBody>
      </p:sp>
    </p:spTree>
    <p:extLst>
      <p:ext uri="{BB962C8B-B14F-4D97-AF65-F5344CB8AC3E}">
        <p14:creationId xmlns:p14="http://schemas.microsoft.com/office/powerpoint/2010/main" val="214167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idx="1"/>
          </p:nvPr>
        </p:nvSpPr>
        <p:spPr>
          <a:prstGeom prst="rect">
            <a:avLst/>
          </a:prstGeom>
        </p:spPr>
        <p:txBody>
          <a:bodyPr/>
          <a:lstStyle/>
          <a:p>
            <a:pPr eaLnBrk="1" hangingPunct="1">
              <a:buFontTx/>
              <a:buNone/>
            </a:pPr>
            <a:r>
              <a:rPr lang="fr-HT"/>
              <a:t>				</a:t>
            </a:r>
            <a:r>
              <a:rPr lang="fr-HT" i="1"/>
              <a:t>	</a:t>
            </a:r>
          </a:p>
        </p:txBody>
      </p:sp>
      <p:sp>
        <p:nvSpPr>
          <p:cNvPr id="24" name="Title 23"/>
          <p:cNvSpPr>
            <a:spLocks noGrp="1"/>
          </p:cNvSpPr>
          <p:nvPr>
            <p:ph type="title"/>
          </p:nvPr>
        </p:nvSpPr>
        <p:spPr>
          <a:xfrm>
            <a:off x="1221967" y="399525"/>
            <a:ext cx="7922033" cy="548318"/>
          </a:xfrm>
        </p:spPr>
        <p:txBody>
          <a:bodyPr/>
          <a:lstStyle/>
          <a:p>
            <a:r>
              <a:rPr lang="fr-HT" sz="3200" dirty="0"/>
              <a:t>Interventions nutritionnelles</a:t>
            </a:r>
          </a:p>
        </p:txBody>
      </p:sp>
      <p:grpSp>
        <p:nvGrpSpPr>
          <p:cNvPr id="2" name="Group 18"/>
          <p:cNvGrpSpPr>
            <a:grpSpLocks noChangeAspect="1"/>
          </p:cNvGrpSpPr>
          <p:nvPr/>
        </p:nvGrpSpPr>
        <p:grpSpPr>
          <a:xfrm>
            <a:off x="592541" y="1482791"/>
            <a:ext cx="8374051" cy="4759656"/>
            <a:chOff x="152400" y="323850"/>
            <a:chExt cx="10166029" cy="5778183"/>
          </a:xfrm>
        </p:grpSpPr>
        <p:sp>
          <p:nvSpPr>
            <p:cNvPr id="29700" name="AutoShape 3"/>
            <p:cNvSpPr>
              <a:spLocks noChangeArrowheads="1"/>
            </p:cNvSpPr>
            <p:nvPr/>
          </p:nvSpPr>
          <p:spPr bwMode="auto">
            <a:xfrm rot="3204792">
              <a:off x="6188506" y="1242327"/>
              <a:ext cx="1676401"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lumMod val="75000"/>
              </a:schemeClr>
            </a:solidFill>
            <a:ln w="9525">
              <a:solidFill>
                <a:schemeClr val="tx1"/>
              </a:solidFill>
              <a:miter lim="800000"/>
              <a:headEnd/>
              <a:tailEnd/>
            </a:ln>
          </p:spPr>
          <p:txBody>
            <a:bodyPr rot="10800000" vert="eaVert" wrap="none" anchor="ctr"/>
            <a:lstStyle/>
            <a:p>
              <a:endParaRPr lang="fr-HT"/>
            </a:p>
          </p:txBody>
        </p:sp>
        <p:sp>
          <p:nvSpPr>
            <p:cNvPr id="29702" name="Text Box 5"/>
            <p:cNvSpPr txBox="1">
              <a:spLocks noChangeArrowheads="1"/>
            </p:cNvSpPr>
            <p:nvPr/>
          </p:nvSpPr>
          <p:spPr bwMode="auto">
            <a:xfrm>
              <a:off x="2597443" y="323850"/>
              <a:ext cx="3962400" cy="1307733"/>
            </a:xfrm>
            <a:prstGeom prst="rect">
              <a:avLst/>
            </a:prstGeom>
            <a:noFill/>
            <a:ln w="9525">
              <a:noFill/>
              <a:miter lim="800000"/>
              <a:headEnd/>
              <a:tailEnd/>
            </a:ln>
          </p:spPr>
          <p:txBody>
            <a:bodyPr>
              <a:spAutoFit/>
            </a:bodyPr>
            <a:lstStyle/>
            <a:p>
              <a:pPr algn="ctr">
                <a:spcBef>
                  <a:spcPts val="0"/>
                </a:spcBef>
              </a:pPr>
              <a:r>
                <a:rPr lang="fr-HT" sz="3200">
                  <a:solidFill>
                    <a:srgbClr val="000066"/>
                  </a:solidFill>
                  <a:latin typeface="+mn-lt"/>
                </a:rPr>
                <a:t>Bon état nutritionnel</a:t>
              </a:r>
            </a:p>
          </p:txBody>
        </p:sp>
        <p:sp>
          <p:nvSpPr>
            <p:cNvPr id="29703" name="Text Box 6"/>
            <p:cNvSpPr txBox="1">
              <a:spLocks noChangeArrowheads="1"/>
            </p:cNvSpPr>
            <p:nvPr/>
          </p:nvSpPr>
          <p:spPr bwMode="auto">
            <a:xfrm>
              <a:off x="152400" y="2609850"/>
              <a:ext cx="2514599" cy="1457189"/>
            </a:xfrm>
            <a:prstGeom prst="rect">
              <a:avLst/>
            </a:prstGeom>
            <a:noFill/>
            <a:ln w="9525">
              <a:noFill/>
              <a:miter lim="800000"/>
              <a:headEnd/>
              <a:tailEnd/>
            </a:ln>
          </p:spPr>
          <p:txBody>
            <a:bodyPr>
              <a:spAutoFit/>
            </a:bodyPr>
            <a:lstStyle/>
            <a:p>
              <a:pPr algn="ctr">
                <a:spcBef>
                  <a:spcPts val="0"/>
                </a:spcBef>
              </a:pPr>
              <a:r>
                <a:rPr lang="fr-HT" sz="2400">
                  <a:solidFill>
                    <a:srgbClr val="000066"/>
                  </a:solidFill>
                </a:rPr>
                <a:t>Besoins nutritionnels satisfaits </a:t>
              </a:r>
            </a:p>
          </p:txBody>
        </p:sp>
        <p:sp>
          <p:nvSpPr>
            <p:cNvPr id="29704" name="Text Box 7"/>
            <p:cNvSpPr txBox="1">
              <a:spLocks noChangeArrowheads="1"/>
            </p:cNvSpPr>
            <p:nvPr/>
          </p:nvSpPr>
          <p:spPr bwMode="auto">
            <a:xfrm>
              <a:off x="6440591" y="2603003"/>
              <a:ext cx="3877838" cy="1681372"/>
            </a:xfrm>
            <a:prstGeom prst="rect">
              <a:avLst/>
            </a:prstGeom>
            <a:noFill/>
            <a:ln w="9525">
              <a:noFill/>
              <a:miter lim="800000"/>
              <a:headEnd/>
              <a:tailEnd/>
            </a:ln>
          </p:spPr>
          <p:txBody>
            <a:bodyPr wrap="square">
              <a:spAutoFit/>
            </a:bodyPr>
            <a:lstStyle/>
            <a:p>
              <a:pPr algn="ctr">
                <a:spcBef>
                  <a:spcPts val="0"/>
                </a:spcBef>
              </a:pPr>
              <a:r>
                <a:rPr lang="fr-HT" sz="2800">
                  <a:solidFill>
                    <a:srgbClr val="000066"/>
                  </a:solidFill>
                </a:rPr>
                <a:t>Système immunitaire plus fort</a:t>
              </a:r>
            </a:p>
          </p:txBody>
        </p:sp>
        <p:sp>
          <p:nvSpPr>
            <p:cNvPr id="29705" name="Text Box 8"/>
            <p:cNvSpPr txBox="1">
              <a:spLocks noChangeArrowheads="1"/>
            </p:cNvSpPr>
            <p:nvPr/>
          </p:nvSpPr>
          <p:spPr bwMode="auto">
            <a:xfrm>
              <a:off x="2438400" y="4943755"/>
              <a:ext cx="4267200" cy="1158278"/>
            </a:xfrm>
            <a:prstGeom prst="rect">
              <a:avLst/>
            </a:prstGeom>
            <a:noFill/>
            <a:ln w="9525">
              <a:noFill/>
              <a:miter lim="800000"/>
              <a:headEnd/>
              <a:tailEnd/>
            </a:ln>
          </p:spPr>
          <p:txBody>
            <a:bodyPr>
              <a:spAutoFit/>
            </a:bodyPr>
            <a:lstStyle/>
            <a:p>
              <a:pPr algn="ctr">
                <a:spcBef>
                  <a:spcPts val="0"/>
                </a:spcBef>
              </a:pPr>
              <a:r>
                <a:rPr lang="fr-HT" sz="2800">
                  <a:solidFill>
                    <a:srgbClr val="000066"/>
                  </a:solidFill>
                  <a:latin typeface="+mn-lt"/>
                </a:rPr>
                <a:t>Vulnérabilité moindre aux infections</a:t>
              </a:r>
            </a:p>
          </p:txBody>
        </p:sp>
        <p:sp>
          <p:nvSpPr>
            <p:cNvPr id="29706" name="AutoShape 9"/>
            <p:cNvSpPr>
              <a:spLocks noChangeArrowheads="1"/>
            </p:cNvSpPr>
            <p:nvPr/>
          </p:nvSpPr>
          <p:spPr bwMode="auto">
            <a:xfrm rot="8876186">
              <a:off x="6400800" y="4267200"/>
              <a:ext cx="16764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lumMod val="75000"/>
              </a:schemeClr>
            </a:solidFill>
            <a:ln w="9525">
              <a:solidFill>
                <a:schemeClr val="tx1"/>
              </a:solidFill>
              <a:miter lim="800000"/>
              <a:headEnd/>
              <a:tailEnd/>
            </a:ln>
          </p:spPr>
          <p:txBody>
            <a:bodyPr rot="10800000" wrap="none" anchor="ctr"/>
            <a:lstStyle/>
            <a:p>
              <a:endParaRPr lang="fr-HT"/>
            </a:p>
          </p:txBody>
        </p:sp>
        <p:sp>
          <p:nvSpPr>
            <p:cNvPr id="29707" name="AutoShape 10"/>
            <p:cNvSpPr>
              <a:spLocks noChangeArrowheads="1"/>
            </p:cNvSpPr>
            <p:nvPr/>
          </p:nvSpPr>
          <p:spPr bwMode="auto">
            <a:xfrm rot="-1324416">
              <a:off x="1219200" y="1143000"/>
              <a:ext cx="16764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lumMod val="75000"/>
              </a:schemeClr>
            </a:solidFill>
            <a:ln w="9525">
              <a:solidFill>
                <a:schemeClr val="tx1"/>
              </a:solidFill>
              <a:miter lim="800000"/>
              <a:headEnd/>
              <a:tailEnd/>
            </a:ln>
          </p:spPr>
          <p:txBody>
            <a:bodyPr wrap="none" anchor="ctr"/>
            <a:lstStyle/>
            <a:p>
              <a:endParaRPr lang="fr-HT"/>
            </a:p>
          </p:txBody>
        </p:sp>
        <p:sp>
          <p:nvSpPr>
            <p:cNvPr id="29708" name="AutoShape 11"/>
            <p:cNvSpPr>
              <a:spLocks noChangeArrowheads="1"/>
            </p:cNvSpPr>
            <p:nvPr/>
          </p:nvSpPr>
          <p:spPr bwMode="auto">
            <a:xfrm rot="-7476770">
              <a:off x="1066800" y="4114800"/>
              <a:ext cx="16764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tx1">
                <a:lumMod val="75000"/>
              </a:schemeClr>
            </a:solidFill>
            <a:ln w="9525">
              <a:solidFill>
                <a:schemeClr val="tx1"/>
              </a:solidFill>
              <a:miter lim="800000"/>
              <a:headEnd/>
              <a:tailEnd/>
            </a:ln>
          </p:spPr>
          <p:txBody>
            <a:bodyPr vert="eaVert" wrap="none" anchor="ctr"/>
            <a:lstStyle/>
            <a:p>
              <a:endParaRPr lang="fr-HT"/>
            </a:p>
          </p:txBody>
        </p:sp>
        <p:sp>
          <p:nvSpPr>
            <p:cNvPr id="29709" name="Line 14"/>
            <p:cNvSpPr>
              <a:spLocks noChangeShapeType="1"/>
            </p:cNvSpPr>
            <p:nvPr/>
          </p:nvSpPr>
          <p:spPr bwMode="auto">
            <a:xfrm>
              <a:off x="4572000" y="3925980"/>
              <a:ext cx="0" cy="1066800"/>
            </a:xfrm>
            <a:prstGeom prst="line">
              <a:avLst/>
            </a:prstGeom>
            <a:noFill/>
            <a:ln w="57150">
              <a:solidFill>
                <a:srgbClr val="C00000"/>
              </a:solidFill>
              <a:round/>
              <a:headEnd/>
              <a:tailEnd type="triangle" w="med" len="med"/>
            </a:ln>
          </p:spPr>
          <p:txBody>
            <a:bodyPr/>
            <a:lstStyle/>
            <a:p>
              <a:endParaRPr lang="fr-HT"/>
            </a:p>
          </p:txBody>
        </p:sp>
        <p:sp>
          <p:nvSpPr>
            <p:cNvPr id="29710" name="Line 15"/>
            <p:cNvSpPr>
              <a:spLocks noChangeShapeType="1"/>
            </p:cNvSpPr>
            <p:nvPr/>
          </p:nvSpPr>
          <p:spPr bwMode="auto">
            <a:xfrm flipH="1">
              <a:off x="2438400" y="3276600"/>
              <a:ext cx="838200" cy="0"/>
            </a:xfrm>
            <a:prstGeom prst="line">
              <a:avLst/>
            </a:prstGeom>
            <a:noFill/>
            <a:ln w="57150">
              <a:solidFill>
                <a:srgbClr val="C00000"/>
              </a:solidFill>
              <a:round/>
              <a:headEnd/>
              <a:tailEnd type="triangle" w="med" len="med"/>
            </a:ln>
          </p:spPr>
          <p:txBody>
            <a:bodyPr/>
            <a:lstStyle/>
            <a:p>
              <a:endParaRPr lang="fr-HT"/>
            </a:p>
          </p:txBody>
        </p:sp>
        <p:sp>
          <p:nvSpPr>
            <p:cNvPr id="29711" name="Line 16"/>
            <p:cNvSpPr>
              <a:spLocks noChangeShapeType="1"/>
            </p:cNvSpPr>
            <p:nvPr/>
          </p:nvSpPr>
          <p:spPr bwMode="auto">
            <a:xfrm flipV="1">
              <a:off x="4572000" y="1524000"/>
              <a:ext cx="0" cy="1219200"/>
            </a:xfrm>
            <a:prstGeom prst="line">
              <a:avLst/>
            </a:prstGeom>
            <a:noFill/>
            <a:ln w="57150">
              <a:solidFill>
                <a:srgbClr val="C00000"/>
              </a:solidFill>
              <a:round/>
              <a:headEnd/>
              <a:tailEnd type="triangle" w="med" len="med"/>
            </a:ln>
          </p:spPr>
          <p:txBody>
            <a:bodyPr/>
            <a:lstStyle/>
            <a:p>
              <a:endParaRPr lang="fr-HT"/>
            </a:p>
          </p:txBody>
        </p:sp>
        <p:sp>
          <p:nvSpPr>
            <p:cNvPr id="29712" name="Line 17"/>
            <p:cNvSpPr>
              <a:spLocks noChangeShapeType="1"/>
            </p:cNvSpPr>
            <p:nvPr/>
          </p:nvSpPr>
          <p:spPr bwMode="auto">
            <a:xfrm>
              <a:off x="5867400" y="3276600"/>
              <a:ext cx="762000" cy="0"/>
            </a:xfrm>
            <a:prstGeom prst="line">
              <a:avLst/>
            </a:prstGeom>
            <a:noFill/>
            <a:ln w="57150">
              <a:solidFill>
                <a:srgbClr val="C00000"/>
              </a:solidFill>
              <a:round/>
              <a:headEnd/>
              <a:tailEnd type="triangle" w="med" len="med"/>
            </a:ln>
          </p:spPr>
          <p:txBody>
            <a:bodyPr/>
            <a:lstStyle/>
            <a:p>
              <a:endParaRPr lang="fr-HT"/>
            </a:p>
          </p:txBody>
        </p:sp>
      </p:grpSp>
      <p:sp>
        <p:nvSpPr>
          <p:cNvPr id="20" name="TextBox 19"/>
          <p:cNvSpPr txBox="1"/>
          <p:nvPr/>
        </p:nvSpPr>
        <p:spPr>
          <a:xfrm>
            <a:off x="2934264" y="3429000"/>
            <a:ext cx="2511188" cy="954107"/>
          </a:xfrm>
          <a:prstGeom prst="rect">
            <a:avLst/>
          </a:prstGeom>
          <a:noFill/>
        </p:spPr>
        <p:txBody>
          <a:bodyPr wrap="square" rtlCol="0">
            <a:spAutoFit/>
          </a:bodyPr>
          <a:lstStyle/>
          <a:p>
            <a:pPr algn="ctr"/>
            <a:r>
              <a:rPr lang="fr-HT" sz="2800" b="1">
                <a:solidFill>
                  <a:srgbClr val="000066"/>
                </a:solidFill>
              </a:rPr>
              <a:t>Interventions nutritionnelles</a:t>
            </a:r>
          </a:p>
        </p:txBody>
      </p:sp>
      <p:sp>
        <p:nvSpPr>
          <p:cNvPr id="21" name="TextBox 20"/>
          <p:cNvSpPr txBox="1"/>
          <p:nvPr/>
        </p:nvSpPr>
        <p:spPr>
          <a:xfrm>
            <a:off x="216414" y="391804"/>
            <a:ext cx="918842" cy="584775"/>
          </a:xfrm>
          <a:prstGeom prst="rect">
            <a:avLst/>
          </a:prstGeom>
          <a:noFill/>
          <a:ln>
            <a:noFill/>
          </a:ln>
        </p:spPr>
        <p:txBody>
          <a:bodyPr wrap="none">
            <a:spAutoFit/>
          </a:bodyPr>
          <a:lstStyle/>
          <a:p>
            <a:pPr algn="ctr">
              <a:defRPr/>
            </a:pPr>
            <a:r>
              <a:rPr lang="fr-HT" sz="3200" b="1">
                <a:solidFill>
                  <a:srgbClr val="000066"/>
                </a:solidFill>
                <a:latin typeface="Calibri" pitchFamily="34" charset="0"/>
                <a:cs typeface="Arial" pitchFamily="34" charset="0"/>
              </a:rPr>
              <a:t>1.23</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a:xfrm>
            <a:off x="457200" y="1496009"/>
            <a:ext cx="8229600" cy="5071645"/>
          </a:xfrm>
          <a:prstGeom prst="rect">
            <a:avLst/>
          </a:prstGeom>
        </p:spPr>
        <p:txBody>
          <a:bodyPr>
            <a:spAutoFit/>
          </a:bodyPr>
          <a:lstStyle/>
          <a:p>
            <a:pPr eaLnBrk="1" hangingPunct="1">
              <a:lnSpc>
                <a:spcPct val="114000"/>
              </a:lnSpc>
              <a:spcBef>
                <a:spcPts val="300"/>
              </a:spcBef>
              <a:spcAft>
                <a:spcPts val="300"/>
              </a:spcAft>
              <a:buClr>
                <a:srgbClr val="000066"/>
              </a:buClr>
              <a:buNone/>
              <a:defRPr/>
            </a:pPr>
            <a:r>
              <a:rPr lang="fr-HT" sz="3000" b="1" dirty="0">
                <a:solidFill>
                  <a:srgbClr val="000066"/>
                </a:solidFill>
                <a:latin typeface="+mj-lt"/>
              </a:rPr>
              <a:t>Nourriture</a:t>
            </a:r>
            <a:endParaRPr lang="fr-HT" sz="3000" dirty="0">
              <a:solidFill>
                <a:srgbClr val="000066"/>
              </a:solidFill>
              <a:latin typeface="+mj-lt"/>
            </a:endParaRP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Manger une variété des aliments locaux</a:t>
            </a: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Optimiser les pratiques de l’alimentation des groupes vulnérables</a:t>
            </a: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Modification alimentaire (écraser, fermenter, faire germer, décortiquer, griller)</a:t>
            </a: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Fortification alimentaire (ajouter les micronutriment aux aliments au ménage)</a:t>
            </a: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Amélioration de la production des aliments au niveau du ménage</a:t>
            </a: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Activités de renforcement économique et de la sécurité alimentaire </a:t>
            </a: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Soutien alimentaire</a:t>
            </a:r>
          </a:p>
          <a:p>
            <a:pPr marL="347472"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200" dirty="0"/>
              <a:t>Meilleure alimentation au niveau des institutions</a:t>
            </a:r>
          </a:p>
        </p:txBody>
      </p:sp>
      <p:sp>
        <p:nvSpPr>
          <p:cNvPr id="5" name="Title 4"/>
          <p:cNvSpPr>
            <a:spLocks noGrp="1"/>
          </p:cNvSpPr>
          <p:nvPr>
            <p:ph type="title"/>
          </p:nvPr>
        </p:nvSpPr>
        <p:spPr>
          <a:xfrm>
            <a:off x="1224527" y="270013"/>
            <a:ext cx="8031215" cy="548318"/>
          </a:xfrm>
        </p:spPr>
        <p:txBody>
          <a:bodyPr/>
          <a:lstStyle/>
          <a:p>
            <a:r>
              <a:rPr lang="fr-HT" sz="2800" dirty="0">
                <a:cs typeface="Arial" pitchFamily="34" charset="0"/>
              </a:rPr>
              <a:t>Prévention et prise en charge de la malnutrition (1)</a:t>
            </a:r>
          </a:p>
        </p:txBody>
      </p:sp>
      <p:sp>
        <p:nvSpPr>
          <p:cNvPr id="7" name="TextBox 6"/>
          <p:cNvSpPr txBox="1"/>
          <p:nvPr/>
        </p:nvSpPr>
        <p:spPr>
          <a:xfrm>
            <a:off x="225938" y="376881"/>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98143" y="1536955"/>
            <a:ext cx="8229600" cy="4863845"/>
          </a:xfrm>
          <a:prstGeom prst="rect">
            <a:avLst/>
          </a:prstGeom>
        </p:spPr>
        <p:txBody>
          <a:bodyPr>
            <a:normAutofit/>
          </a:bodyPr>
          <a:lstStyle/>
          <a:p>
            <a:pPr>
              <a:lnSpc>
                <a:spcPct val="114000"/>
              </a:lnSpc>
              <a:spcBef>
                <a:spcPts val="300"/>
              </a:spcBef>
              <a:spcAft>
                <a:spcPts val="300"/>
              </a:spcAft>
              <a:buClr>
                <a:srgbClr val="000066"/>
              </a:buClr>
              <a:buNone/>
              <a:defRPr/>
            </a:pPr>
            <a:r>
              <a:rPr lang="fr-HT" sz="3000" b="1" dirty="0">
                <a:solidFill>
                  <a:srgbClr val="000066"/>
                </a:solidFill>
                <a:latin typeface="+mn-lt"/>
              </a:rPr>
              <a:t>Services de santé</a:t>
            </a:r>
            <a:endParaRPr lang="fr-HT" dirty="0">
              <a:latin typeface="+mn-lt"/>
            </a:endParaRPr>
          </a:p>
          <a:p>
            <a:pPr>
              <a:lnSpc>
                <a:spcPct val="114000"/>
              </a:lnSpc>
              <a:spcBef>
                <a:spcPts val="300"/>
              </a:spcBef>
              <a:spcAft>
                <a:spcPts val="300"/>
              </a:spcAft>
              <a:buFont typeface="Arial" panose="020B0604020202020204" pitchFamily="34" charset="0"/>
              <a:buChar char="•"/>
            </a:pPr>
            <a:r>
              <a:rPr lang="fr-HT" dirty="0">
                <a:latin typeface="+mn-lt"/>
              </a:rPr>
              <a:t>Intégration des activités de nutrition au sein des autres services sanitaires</a:t>
            </a:r>
          </a:p>
          <a:p>
            <a:pPr>
              <a:lnSpc>
                <a:spcPct val="114000"/>
              </a:lnSpc>
              <a:spcBef>
                <a:spcPts val="300"/>
              </a:spcBef>
              <a:spcAft>
                <a:spcPts val="300"/>
              </a:spcAft>
              <a:buFont typeface="Arial" panose="020B0604020202020204" pitchFamily="34" charset="0"/>
              <a:buChar char="•"/>
            </a:pPr>
            <a:r>
              <a:rPr lang="fr-HT" dirty="0">
                <a:latin typeface="+mn-lt"/>
              </a:rPr>
              <a:t>Traitement de la malnutrition avec les aliments thérapeutiques et de supplément </a:t>
            </a:r>
          </a:p>
          <a:p>
            <a:pPr>
              <a:lnSpc>
                <a:spcPct val="114000"/>
              </a:lnSpc>
              <a:spcBef>
                <a:spcPts val="300"/>
              </a:spcBef>
              <a:spcAft>
                <a:spcPts val="300"/>
              </a:spcAft>
              <a:buFont typeface="Arial" panose="020B0604020202020204" pitchFamily="34" charset="0"/>
              <a:buChar char="•"/>
            </a:pPr>
            <a:r>
              <a:rPr lang="fr-HT" dirty="0">
                <a:latin typeface="+mn-lt"/>
              </a:rPr>
              <a:t>Traitement vermifuge</a:t>
            </a:r>
          </a:p>
          <a:p>
            <a:pPr>
              <a:lnSpc>
                <a:spcPct val="114000"/>
              </a:lnSpc>
              <a:spcBef>
                <a:spcPts val="300"/>
              </a:spcBef>
              <a:spcAft>
                <a:spcPts val="300"/>
              </a:spcAft>
              <a:buFont typeface="Arial" panose="020B0604020202020204" pitchFamily="34" charset="0"/>
              <a:buChar char="•"/>
            </a:pPr>
            <a:r>
              <a:rPr lang="fr-HT" dirty="0">
                <a:latin typeface="+mn-lt"/>
              </a:rPr>
              <a:t>Promouvoir le </a:t>
            </a:r>
            <a:r>
              <a:rPr lang="fr-HT" dirty="0">
                <a:solidFill>
                  <a:srgbClr val="000066"/>
                </a:solidFill>
                <a:latin typeface="+mn-lt"/>
              </a:rPr>
              <a:t>changement comportemental</a:t>
            </a:r>
          </a:p>
          <a:p>
            <a:pPr lvl="1">
              <a:lnSpc>
                <a:spcPct val="114000"/>
              </a:lnSpc>
              <a:spcBef>
                <a:spcPts val="300"/>
              </a:spcBef>
              <a:spcAft>
                <a:spcPts val="300"/>
              </a:spcAft>
              <a:buFont typeface="Courier New" pitchFamily="49" charset="0"/>
              <a:buChar char="o"/>
            </a:pPr>
            <a:r>
              <a:rPr lang="fr-HT" sz="2400" dirty="0">
                <a:solidFill>
                  <a:srgbClr val="000066"/>
                </a:solidFill>
                <a:cs typeface="Arial" pitchFamily="34" charset="0"/>
              </a:rPr>
              <a:t>Suivi et promotion de la croissance</a:t>
            </a:r>
          </a:p>
          <a:p>
            <a:pPr lvl="1">
              <a:lnSpc>
                <a:spcPct val="114000"/>
              </a:lnSpc>
              <a:spcBef>
                <a:spcPts val="300"/>
              </a:spcBef>
              <a:spcAft>
                <a:spcPts val="300"/>
              </a:spcAft>
              <a:buFont typeface="Courier New" pitchFamily="49" charset="0"/>
              <a:buChar char="o"/>
            </a:pPr>
            <a:r>
              <a:rPr lang="fr-HT" sz="2400" dirty="0">
                <a:solidFill>
                  <a:srgbClr val="000066"/>
                </a:solidFill>
                <a:cs typeface="Arial" pitchFamily="34" charset="0"/>
              </a:rPr>
              <a:t>Conseils et éducation nutritionnels </a:t>
            </a:r>
          </a:p>
          <a:p>
            <a:pPr>
              <a:buFont typeface="Wingdings" pitchFamily="2" charset="2"/>
              <a:buChar char="§"/>
            </a:pPr>
            <a:endParaRPr lang="fr-HT" dirty="0">
              <a:latin typeface="+mn-lt"/>
            </a:endParaRPr>
          </a:p>
        </p:txBody>
      </p:sp>
      <p:sp>
        <p:nvSpPr>
          <p:cNvPr id="9" name="Title 8"/>
          <p:cNvSpPr>
            <a:spLocks noGrp="1"/>
          </p:cNvSpPr>
          <p:nvPr>
            <p:ph type="title"/>
          </p:nvPr>
        </p:nvSpPr>
        <p:spPr>
          <a:xfrm>
            <a:off x="1238173" y="275414"/>
            <a:ext cx="7922033" cy="548318"/>
          </a:xfrm>
        </p:spPr>
        <p:txBody>
          <a:bodyPr/>
          <a:lstStyle/>
          <a:p>
            <a:r>
              <a:rPr lang="fr-HT" sz="2800" dirty="0">
                <a:cs typeface="Arial" pitchFamily="34" charset="0"/>
              </a:rPr>
              <a:t>Prévention et prise en charge de la malnutrition (2)</a:t>
            </a:r>
            <a:endParaRPr lang="fr-HT" sz="2800" dirty="0"/>
          </a:p>
        </p:txBody>
      </p:sp>
      <p:sp>
        <p:nvSpPr>
          <p:cNvPr id="10" name="TextBox 9"/>
          <p:cNvSpPr txBox="1"/>
          <p:nvPr/>
        </p:nvSpPr>
        <p:spPr>
          <a:xfrm>
            <a:off x="225939" y="374035"/>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95300" y="1524000"/>
            <a:ext cx="8001000" cy="4525963"/>
          </a:xfrm>
          <a:noFill/>
        </p:spPr>
        <p:txBody>
          <a:bodyPr>
            <a:normAutofit/>
          </a:bodyPr>
          <a:lstStyle/>
          <a:p>
            <a:pPr marL="548640" indent="-548640" eaLnBrk="1" hangingPunct="1">
              <a:lnSpc>
                <a:spcPct val="114000"/>
              </a:lnSpc>
              <a:spcBef>
                <a:spcPts val="300"/>
              </a:spcBef>
              <a:spcAft>
                <a:spcPts val="300"/>
              </a:spcAft>
              <a:buFont typeface="Wingdings 3" pitchFamily="18" charset="2"/>
              <a:buAutoNum type="arabicPeriod"/>
            </a:pPr>
            <a:r>
              <a:rPr lang="fr-HT" altLang="ko-KR" dirty="0">
                <a:latin typeface="Calibri" pitchFamily="34" charset="0"/>
              </a:rPr>
              <a:t>Discuter les attentes des participants et les relier aux objectifs de l’atelier.</a:t>
            </a:r>
          </a:p>
          <a:p>
            <a:pPr marL="548640" indent="-548640" eaLnBrk="1" hangingPunct="1">
              <a:lnSpc>
                <a:spcPct val="114000"/>
              </a:lnSpc>
              <a:spcBef>
                <a:spcPts val="300"/>
              </a:spcBef>
              <a:spcAft>
                <a:spcPts val="300"/>
              </a:spcAft>
              <a:buFont typeface="Wingdings 3" pitchFamily="18" charset="2"/>
              <a:buAutoNum type="arabicPeriod"/>
            </a:pPr>
            <a:r>
              <a:rPr lang="fr-HT" altLang="ko-KR" dirty="0">
                <a:latin typeface="Calibri" pitchFamily="34" charset="0"/>
              </a:rPr>
              <a:t>Faire un pré-test.</a:t>
            </a:r>
          </a:p>
        </p:txBody>
      </p:sp>
      <p:sp>
        <p:nvSpPr>
          <p:cNvPr id="5" name="Title 4"/>
          <p:cNvSpPr>
            <a:spLocks noGrp="1"/>
          </p:cNvSpPr>
          <p:nvPr>
            <p:ph type="title"/>
          </p:nvPr>
        </p:nvSpPr>
        <p:spPr>
          <a:xfrm>
            <a:off x="1227369" y="390000"/>
            <a:ext cx="7481455" cy="548318"/>
          </a:xfrm>
        </p:spPr>
        <p:txBody>
          <a:bodyPr/>
          <a:lstStyle/>
          <a:p>
            <a:r>
              <a:rPr lang="fr-HT" sz="3200" dirty="0"/>
              <a:t>Objectifs d’apprentissage</a:t>
            </a:r>
            <a:endParaRPr lang="fr-HT" sz="3200" b="1" dirty="0"/>
          </a:p>
        </p:txBody>
      </p:sp>
      <p:sp>
        <p:nvSpPr>
          <p:cNvPr id="7" name="TextBox 6"/>
          <p:cNvSpPr txBox="1"/>
          <p:nvPr/>
        </p:nvSpPr>
        <p:spPr>
          <a:xfrm>
            <a:off x="326010" y="400050"/>
            <a:ext cx="710451"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0.3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Content Placeholder 2"/>
          <p:cNvSpPr>
            <a:spLocks noGrp="1"/>
          </p:cNvSpPr>
          <p:nvPr>
            <p:ph idx="1"/>
          </p:nvPr>
        </p:nvSpPr>
        <p:spPr>
          <a:xfrm>
            <a:off x="419100" y="1534109"/>
            <a:ext cx="8267700" cy="4525963"/>
          </a:xfrm>
          <a:prstGeom prst="rect">
            <a:avLst/>
          </a:prstGeom>
        </p:spPr>
        <p:txBody>
          <a:bodyPr>
            <a:noAutofit/>
          </a:bodyPr>
          <a:lstStyle/>
          <a:p>
            <a:pPr marL="548640" lvl="0" indent="-548640">
              <a:lnSpc>
                <a:spcPct val="114000"/>
              </a:lnSpc>
              <a:spcBef>
                <a:spcPts val="300"/>
              </a:spcBef>
              <a:spcAft>
                <a:spcPts val="300"/>
              </a:spcAft>
              <a:buFont typeface="+mj-lt"/>
              <a:buAutoNum type="arabicPeriod"/>
            </a:pPr>
            <a:r>
              <a:rPr lang="fr-HT" sz="1900" dirty="0">
                <a:latin typeface="+mn-lt"/>
              </a:rPr>
              <a:t>Se faire peser régulièrement et prendre note de son poids.</a:t>
            </a:r>
          </a:p>
          <a:p>
            <a:pPr marL="548640" lvl="0" indent="-548640">
              <a:lnSpc>
                <a:spcPct val="114000"/>
              </a:lnSpc>
              <a:spcBef>
                <a:spcPts val="300"/>
              </a:spcBef>
              <a:spcAft>
                <a:spcPts val="300"/>
              </a:spcAft>
              <a:buFont typeface="+mj-lt"/>
              <a:buAutoNum type="arabicPeriod"/>
            </a:pPr>
            <a:r>
              <a:rPr lang="fr-HT" sz="1900" dirty="0">
                <a:latin typeface="+mn-lt"/>
              </a:rPr>
              <a:t>Manger une variété d’aliments et augmenter vos apports d’aliments nutritifs.</a:t>
            </a:r>
          </a:p>
          <a:p>
            <a:pPr marL="548640" indent="-548640">
              <a:lnSpc>
                <a:spcPct val="114000"/>
              </a:lnSpc>
              <a:spcBef>
                <a:spcPts val="300"/>
              </a:spcBef>
              <a:spcAft>
                <a:spcPts val="300"/>
              </a:spcAft>
              <a:buFont typeface="+mj-lt"/>
              <a:buAutoNum type="arabicPeriod"/>
            </a:pPr>
            <a:r>
              <a:rPr lang="fr-HT" sz="1900" dirty="0">
                <a:latin typeface="+mn-lt"/>
              </a:rPr>
              <a:t>Boire beaucoup d’eau traitée.</a:t>
            </a:r>
          </a:p>
          <a:p>
            <a:pPr marL="548640" indent="-548640">
              <a:lnSpc>
                <a:spcPct val="114000"/>
              </a:lnSpc>
              <a:spcBef>
                <a:spcPts val="300"/>
              </a:spcBef>
              <a:spcAft>
                <a:spcPts val="300"/>
              </a:spcAft>
              <a:buFont typeface="+mj-lt"/>
              <a:buAutoNum type="arabicPeriod"/>
            </a:pPr>
            <a:r>
              <a:rPr lang="fr-HT" sz="1900" dirty="0">
                <a:latin typeface="+mn-lt"/>
              </a:rPr>
              <a:t>Eviter les habitudes qui mènent à une mauvaise nutrition et à une mauvaise santé.</a:t>
            </a:r>
          </a:p>
          <a:p>
            <a:pPr marL="548640" indent="-548640">
              <a:lnSpc>
                <a:spcPct val="114000"/>
              </a:lnSpc>
              <a:spcBef>
                <a:spcPts val="300"/>
              </a:spcBef>
              <a:spcAft>
                <a:spcPts val="300"/>
              </a:spcAft>
            </a:pPr>
            <a:r>
              <a:rPr lang="fr-HT" sz="1900" dirty="0">
                <a:latin typeface="+mn-lt"/>
              </a:rPr>
              <a:t>5.	Maintenir une bonne hygiène.</a:t>
            </a:r>
          </a:p>
          <a:p>
            <a:pPr marL="548640" indent="-548640">
              <a:lnSpc>
                <a:spcPct val="114000"/>
              </a:lnSpc>
              <a:spcBef>
                <a:spcPts val="300"/>
              </a:spcBef>
              <a:spcAft>
                <a:spcPts val="300"/>
              </a:spcAft>
            </a:pPr>
            <a:r>
              <a:rPr lang="fr-HT" sz="1900" dirty="0">
                <a:latin typeface="+mn-lt"/>
              </a:rPr>
              <a:t>6.	Faire de l’exercice chaque fois que c’est physiquement possible.</a:t>
            </a:r>
          </a:p>
          <a:p>
            <a:pPr marL="548640" indent="-548640">
              <a:lnSpc>
                <a:spcPct val="114000"/>
              </a:lnSpc>
              <a:spcBef>
                <a:spcPts val="300"/>
              </a:spcBef>
              <a:spcAft>
                <a:spcPts val="300"/>
              </a:spcAft>
            </a:pPr>
            <a:r>
              <a:rPr lang="fr-HT" sz="1900" dirty="0">
                <a:latin typeface="+mn-lt"/>
              </a:rPr>
              <a:t>7.	Prévenir les infections et obtenir un traitement précoce des infections et des conseils sur la prise en charge des symptômes par le biais du régime alimentaire.</a:t>
            </a:r>
          </a:p>
          <a:p>
            <a:pPr marL="548640" indent="-548640">
              <a:lnSpc>
                <a:spcPct val="114000"/>
              </a:lnSpc>
              <a:spcBef>
                <a:spcPts val="300"/>
              </a:spcBef>
              <a:spcAft>
                <a:spcPts val="300"/>
              </a:spcAft>
            </a:pPr>
            <a:r>
              <a:rPr lang="fr-HT" sz="1900" dirty="0">
                <a:latin typeface="+mn-lt"/>
              </a:rPr>
              <a:t>8.	Prendre les médicaments tel qu’indiqué et demander des conseils sur la prise en charge des effets secondaires liés aux médicaments et des interactions médicaments-aliments par le biais du régime alimentaire.</a:t>
            </a:r>
          </a:p>
        </p:txBody>
      </p:sp>
      <p:sp>
        <p:nvSpPr>
          <p:cNvPr id="5" name="Title 4"/>
          <p:cNvSpPr>
            <a:spLocks noGrp="1"/>
          </p:cNvSpPr>
          <p:nvPr>
            <p:ph type="title"/>
          </p:nvPr>
        </p:nvSpPr>
        <p:spPr>
          <a:xfrm>
            <a:off x="1223247" y="371475"/>
            <a:ext cx="7949328" cy="627895"/>
          </a:xfrm>
        </p:spPr>
        <p:txBody>
          <a:bodyPr/>
          <a:lstStyle/>
          <a:p>
            <a:r>
              <a:rPr lang="fr-HT" sz="3200" dirty="0"/>
              <a:t>Actions nutritionnelles critiques</a:t>
            </a:r>
          </a:p>
        </p:txBody>
      </p:sp>
      <p:sp>
        <p:nvSpPr>
          <p:cNvPr id="7" name="TextBox 6"/>
          <p:cNvSpPr txBox="1"/>
          <p:nvPr/>
        </p:nvSpPr>
        <p:spPr>
          <a:xfrm>
            <a:off x="224659" y="392378"/>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82138" y="1530350"/>
            <a:ext cx="8132928" cy="4546600"/>
          </a:xfrm>
          <a:prstGeom prst="rect">
            <a:avLst/>
          </a:prstGeom>
          <a:noFill/>
          <a:ln w="9525">
            <a:noFill/>
            <a:miter lim="800000"/>
            <a:headEnd/>
            <a:tailEnd/>
          </a:ln>
        </p:spPr>
        <p:txBody>
          <a:bodyPr/>
          <a:lstStyle/>
          <a:p>
            <a:pPr marL="457200" indent="-457200">
              <a:lnSpc>
                <a:spcPct val="114000"/>
              </a:lnSpc>
              <a:spcBef>
                <a:spcPts val="300"/>
              </a:spcBef>
              <a:spcAft>
                <a:spcPts val="300"/>
              </a:spcAft>
              <a:buFont typeface="Arial" panose="020B0604020202020204" pitchFamily="34" charset="0"/>
              <a:buChar char="•"/>
            </a:pPr>
            <a:r>
              <a:rPr lang="fr-HT" sz="2400" dirty="0"/>
              <a:t>Dépistage nutritionnelle</a:t>
            </a:r>
          </a:p>
          <a:p>
            <a:pPr marL="457200" indent="-457200">
              <a:lnSpc>
                <a:spcPct val="114000"/>
              </a:lnSpc>
              <a:spcBef>
                <a:spcPts val="300"/>
              </a:spcBef>
              <a:spcAft>
                <a:spcPts val="300"/>
              </a:spcAft>
              <a:buFont typeface="Arial" panose="020B0604020202020204" pitchFamily="34" charset="0"/>
              <a:buChar char="•"/>
            </a:pPr>
            <a:r>
              <a:rPr lang="fr-HT" sz="2400" dirty="0"/>
              <a:t>Evaluation et classification de l’état nutritionnel</a:t>
            </a:r>
          </a:p>
          <a:p>
            <a:pPr marL="457200" indent="-457200">
              <a:lnSpc>
                <a:spcPct val="114000"/>
              </a:lnSpc>
              <a:spcBef>
                <a:spcPts val="300"/>
              </a:spcBef>
              <a:spcAft>
                <a:spcPts val="300"/>
              </a:spcAft>
              <a:buFont typeface="Arial" panose="020B0604020202020204" pitchFamily="34" charset="0"/>
              <a:buChar char="•"/>
            </a:pPr>
            <a:r>
              <a:rPr lang="fr-HT" sz="2400" dirty="0"/>
              <a:t>Assistance-conseil et éducation nutritionnel</a:t>
            </a:r>
          </a:p>
          <a:p>
            <a:pPr marL="457200" indent="-457200">
              <a:lnSpc>
                <a:spcPct val="114000"/>
              </a:lnSpc>
              <a:spcBef>
                <a:spcPts val="300"/>
              </a:spcBef>
              <a:spcAft>
                <a:spcPts val="300"/>
              </a:spcAft>
              <a:buFont typeface="Arial" panose="020B0604020202020204" pitchFamily="34" charset="0"/>
              <a:buChar char="•"/>
            </a:pPr>
            <a:r>
              <a:rPr lang="fr-HT" sz="2400" dirty="0"/>
              <a:t>Démonstrations culinaires</a:t>
            </a:r>
          </a:p>
          <a:p>
            <a:pPr marL="457200" indent="-457200">
              <a:lnSpc>
                <a:spcPct val="114000"/>
              </a:lnSpc>
              <a:spcBef>
                <a:spcPts val="300"/>
              </a:spcBef>
              <a:spcAft>
                <a:spcPts val="300"/>
              </a:spcAft>
              <a:buFont typeface="Arial" panose="020B0604020202020204" pitchFamily="34" charset="0"/>
              <a:buChar char="•"/>
            </a:pPr>
            <a:r>
              <a:rPr lang="fr-HT" sz="2400" dirty="0"/>
              <a:t>Fourniture d’aliments thérapeutiques et/ou supplémentaires pour les clients souffrant de malnutrition</a:t>
            </a:r>
          </a:p>
          <a:p>
            <a:pPr marL="457200" indent="-457200">
              <a:lnSpc>
                <a:spcPct val="114000"/>
              </a:lnSpc>
              <a:spcBef>
                <a:spcPts val="300"/>
              </a:spcBef>
              <a:spcAft>
                <a:spcPts val="300"/>
              </a:spcAft>
              <a:buFont typeface="Arial" panose="020B0604020202020204" pitchFamily="34" charset="0"/>
              <a:buChar char="•"/>
            </a:pPr>
            <a:r>
              <a:rPr lang="fr-HT" sz="2400" dirty="0"/>
              <a:t>Démonstration du traitement de l’eau à domicile</a:t>
            </a:r>
          </a:p>
          <a:p>
            <a:pPr marL="457200" indent="-457200">
              <a:lnSpc>
                <a:spcPct val="114000"/>
              </a:lnSpc>
              <a:spcBef>
                <a:spcPts val="300"/>
              </a:spcBef>
              <a:spcAft>
                <a:spcPts val="300"/>
              </a:spcAft>
              <a:buFont typeface="Arial" panose="020B0604020202020204" pitchFamily="34" charset="0"/>
              <a:buChar char="•"/>
            </a:pPr>
            <a:r>
              <a:rPr lang="fr-HT" sz="2400" dirty="0"/>
              <a:t>Supplémentation en micronutriments</a:t>
            </a:r>
          </a:p>
          <a:p>
            <a:pPr marL="457200" indent="-457200">
              <a:lnSpc>
                <a:spcPct val="114000"/>
              </a:lnSpc>
              <a:spcBef>
                <a:spcPts val="300"/>
              </a:spcBef>
              <a:spcAft>
                <a:spcPts val="300"/>
              </a:spcAft>
              <a:buFont typeface="Arial" panose="020B0604020202020204" pitchFamily="34" charset="0"/>
              <a:buChar char="•"/>
            </a:pPr>
            <a:r>
              <a:rPr lang="fr-HT" sz="2400" dirty="0"/>
              <a:t>Référence à d’autres services cliniques et communautaires</a:t>
            </a:r>
          </a:p>
        </p:txBody>
      </p:sp>
      <p:sp>
        <p:nvSpPr>
          <p:cNvPr id="7" name="Title 6"/>
          <p:cNvSpPr>
            <a:spLocks noGrp="1"/>
          </p:cNvSpPr>
          <p:nvPr>
            <p:ph type="title"/>
          </p:nvPr>
        </p:nvSpPr>
        <p:spPr>
          <a:xfrm>
            <a:off x="1219409" y="275414"/>
            <a:ext cx="7481455" cy="548318"/>
          </a:xfrm>
        </p:spPr>
        <p:txBody>
          <a:bodyPr/>
          <a:lstStyle/>
          <a:p>
            <a:r>
              <a:rPr lang="fr-HT" sz="2800" dirty="0">
                <a:cs typeface="Arial" charset="0"/>
              </a:rPr>
              <a:t>Services nutritionnels dans les établissements de santé</a:t>
            </a:r>
            <a:endParaRPr lang="fr-HT" sz="2800" dirty="0"/>
          </a:p>
        </p:txBody>
      </p:sp>
      <p:sp>
        <p:nvSpPr>
          <p:cNvPr id="8" name="TextBox 7"/>
          <p:cNvSpPr txBox="1"/>
          <p:nvPr/>
        </p:nvSpPr>
        <p:spPr>
          <a:xfrm>
            <a:off x="235464" y="386405"/>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1.27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0176" y="2667699"/>
            <a:ext cx="505267" cy="369332"/>
          </a:xfrm>
          <a:prstGeom prst="rect">
            <a:avLst/>
          </a:prstGeom>
          <a:noFill/>
        </p:spPr>
        <p:txBody>
          <a:bodyPr wrap="none" rtlCol="0">
            <a:spAutoFit/>
          </a:bodyPr>
          <a:lstStyle/>
          <a:p>
            <a:r>
              <a:rPr lang="en-US" dirty="0"/>
              <a:t>2.1</a:t>
            </a:r>
          </a:p>
        </p:txBody>
      </p:sp>
      <p:sp>
        <p:nvSpPr>
          <p:cNvPr id="10" name="TextBox 9"/>
          <p:cNvSpPr txBox="1"/>
          <p:nvPr/>
        </p:nvSpPr>
        <p:spPr>
          <a:xfrm>
            <a:off x="219075" y="1873454"/>
            <a:ext cx="2771775" cy="1785104"/>
          </a:xfrm>
          <a:prstGeom prst="rect">
            <a:avLst/>
          </a:prstGeom>
          <a:noFill/>
        </p:spPr>
        <p:txBody>
          <a:bodyPr wrap="square" rtlCol="0">
            <a:spAutoFit/>
          </a:bodyPr>
          <a:lstStyle/>
          <a:p>
            <a:pPr algn="ctr"/>
            <a:r>
              <a:rPr lang="en-US" sz="11000" dirty="0">
                <a:solidFill>
                  <a:srgbClr val="000066"/>
                </a:solidFill>
                <a:latin typeface="Calibri" pitchFamily="34" charset="0"/>
              </a:rPr>
              <a:t>2</a:t>
            </a:r>
          </a:p>
        </p:txBody>
      </p:sp>
      <p:sp>
        <p:nvSpPr>
          <p:cNvPr id="5" name="TextBox 4"/>
          <p:cNvSpPr txBox="1"/>
          <p:nvPr/>
        </p:nvSpPr>
        <p:spPr>
          <a:xfrm>
            <a:off x="326011" y="419100"/>
            <a:ext cx="710451" cy="584775"/>
          </a:xfrm>
          <a:prstGeom prst="rect">
            <a:avLst/>
          </a:prstGeom>
          <a:solidFill>
            <a:srgbClr val="FFC000"/>
          </a:solidFill>
          <a:ln>
            <a:noFill/>
          </a:ln>
        </p:spPr>
        <p:txBody>
          <a:bodyPr wrap="none">
            <a:spAutoFit/>
          </a:bodyPr>
          <a:lstStyle/>
          <a:p>
            <a:pPr algn="ctr">
              <a:defRPr/>
            </a:pPr>
            <a:r>
              <a:rPr lang="en-US" sz="3200" b="1" dirty="0">
                <a:solidFill>
                  <a:srgbClr val="000066"/>
                </a:solidFill>
                <a:latin typeface="Calibri" pitchFamily="34" charset="0"/>
                <a:cs typeface="Arial" pitchFamily="34" charset="0"/>
              </a:rPr>
              <a:t>2.1</a:t>
            </a:r>
          </a:p>
        </p:txBody>
      </p:sp>
      <p:sp>
        <p:nvSpPr>
          <p:cNvPr id="6" name="Rectangle 2"/>
          <p:cNvSpPr txBox="1">
            <a:spLocks noChangeArrowheads="1"/>
          </p:cNvSpPr>
          <p:nvPr/>
        </p:nvSpPr>
        <p:spPr bwMode="auto">
          <a:xfrm>
            <a:off x="3302758" y="1524000"/>
            <a:ext cx="5765041" cy="11638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a:solidFill>
                  <a:srgbClr val="000066"/>
                </a:solidFill>
                <a:latin typeface="Calibri" pitchFamily="34" charset="0"/>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rgbClr val="FFCC81"/>
                </a:solidFill>
                <a:latin typeface="Arial" charset="0"/>
              </a:defRPr>
            </a:lvl6pPr>
            <a:lvl7pPr marL="914400" algn="ctr" rtl="0" fontAlgn="base">
              <a:spcBef>
                <a:spcPct val="0"/>
              </a:spcBef>
              <a:spcAft>
                <a:spcPct val="0"/>
              </a:spcAft>
              <a:defRPr sz="4000" b="1">
                <a:solidFill>
                  <a:srgbClr val="FFCC81"/>
                </a:solidFill>
                <a:latin typeface="Arial" charset="0"/>
              </a:defRPr>
            </a:lvl7pPr>
            <a:lvl8pPr marL="1371600" algn="ctr" rtl="0" fontAlgn="base">
              <a:spcBef>
                <a:spcPct val="0"/>
              </a:spcBef>
              <a:spcAft>
                <a:spcPct val="0"/>
              </a:spcAft>
              <a:defRPr sz="4000" b="1">
                <a:solidFill>
                  <a:srgbClr val="FFCC81"/>
                </a:solidFill>
                <a:latin typeface="Arial" charset="0"/>
              </a:defRPr>
            </a:lvl8pPr>
            <a:lvl9pPr marL="1828800" algn="ctr" rtl="0" fontAlgn="base">
              <a:spcBef>
                <a:spcPct val="0"/>
              </a:spcBef>
              <a:spcAft>
                <a:spcPct val="0"/>
              </a:spcAft>
              <a:defRPr sz="4000" b="1">
                <a:solidFill>
                  <a:srgbClr val="FFCC81"/>
                </a:solidFill>
                <a:latin typeface="Arial" charset="0"/>
              </a:defRPr>
            </a:lvl9pPr>
          </a:lstStyle>
          <a:p>
            <a:pPr eaLnBrk="1" hangingPunct="1"/>
            <a:endParaRPr lang="fr-FR" dirty="0"/>
          </a:p>
          <a:p>
            <a:pPr eaLnBrk="1" hangingPunct="1"/>
            <a:r>
              <a:rPr lang="fr-FR" dirty="0"/>
              <a:t>Evaluation de la nutrition, classification de l’état nutritionnel et plans de soins nutritionnels</a:t>
            </a:r>
            <a:br>
              <a:rPr lang="en-US" dirty="0"/>
            </a:br>
            <a:endParaRPr lang="fr-HT" b="0" kern="0" dirty="0">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a:xfrm>
            <a:off x="504824" y="1496009"/>
            <a:ext cx="7813344" cy="5032382"/>
          </a:xfrm>
        </p:spPr>
        <p:txBody>
          <a:bodyPr>
            <a:noAutofit/>
          </a:bodyPr>
          <a:lstStyle/>
          <a:p>
            <a:pPr marL="548640" lvl="0" indent="-548640">
              <a:lnSpc>
                <a:spcPct val="114000"/>
              </a:lnSpc>
              <a:spcBef>
                <a:spcPts val="300"/>
              </a:spcBef>
              <a:spcAft>
                <a:spcPts val="300"/>
              </a:spcAft>
              <a:buFont typeface="+mj-lt"/>
              <a:buAutoNum type="arabicPeriod"/>
            </a:pPr>
            <a:r>
              <a:rPr lang="fr-HT" sz="2300" dirty="0">
                <a:latin typeface="+mn-lt"/>
              </a:rPr>
              <a:t>Expliquer l’importance du dépistage, de l’évaluation et de la classification de l’état nutritionnel</a:t>
            </a:r>
          </a:p>
          <a:p>
            <a:pPr marL="548640" lvl="0" indent="-548640">
              <a:lnSpc>
                <a:spcPct val="114000"/>
              </a:lnSpc>
              <a:spcBef>
                <a:spcPts val="300"/>
              </a:spcBef>
              <a:spcAft>
                <a:spcPts val="300"/>
              </a:spcAft>
              <a:buFont typeface="+mj-lt"/>
              <a:buAutoNum type="arabicPeriod"/>
            </a:pPr>
            <a:r>
              <a:rPr lang="fr-HT" sz="2300" dirty="0">
                <a:latin typeface="+mn-lt"/>
              </a:rPr>
              <a:t>Prendre les mesures anthropométriques et les interpréter correctement</a:t>
            </a:r>
          </a:p>
          <a:p>
            <a:pPr marL="548640" lvl="0" indent="-548640">
              <a:lnSpc>
                <a:spcPct val="114000"/>
              </a:lnSpc>
              <a:spcBef>
                <a:spcPts val="300"/>
              </a:spcBef>
              <a:spcAft>
                <a:spcPts val="300"/>
              </a:spcAft>
              <a:buFont typeface="+mj-lt"/>
              <a:buAutoNum type="arabicPeriod"/>
            </a:pPr>
            <a:r>
              <a:rPr lang="fr-HT" sz="2300" dirty="0">
                <a:latin typeface="+mn-lt"/>
              </a:rPr>
              <a:t>Faire des évaluations cliniques, biochimiques, et alimentaires</a:t>
            </a:r>
          </a:p>
          <a:p>
            <a:pPr marL="548640" lvl="0" indent="-548640">
              <a:lnSpc>
                <a:spcPct val="114000"/>
              </a:lnSpc>
              <a:spcBef>
                <a:spcPts val="300"/>
              </a:spcBef>
              <a:spcAft>
                <a:spcPts val="300"/>
              </a:spcAft>
              <a:buFont typeface="+mj-lt"/>
              <a:buAutoNum type="arabicPeriod"/>
            </a:pPr>
            <a:r>
              <a:rPr lang="fr-HT" sz="2300" dirty="0">
                <a:latin typeface="+mn-lt"/>
              </a:rPr>
              <a:t>Classer correctement l’état nutritionnel en fonction de l’évaluation nutritionnelle</a:t>
            </a:r>
          </a:p>
          <a:p>
            <a:pPr marL="548640" lvl="0" indent="-548640">
              <a:lnSpc>
                <a:spcPct val="114000"/>
              </a:lnSpc>
              <a:spcBef>
                <a:spcPts val="300"/>
              </a:spcBef>
              <a:spcAft>
                <a:spcPts val="300"/>
              </a:spcAft>
              <a:buFont typeface="+mj-lt"/>
              <a:buAutoNum type="arabicPeriod"/>
            </a:pPr>
            <a:r>
              <a:rPr lang="fr-HT" sz="2300" dirty="0">
                <a:latin typeface="+mn-lt"/>
              </a:rPr>
              <a:t>Choisir des plans de soins nutritionnels en fonction de l’état nutritionnel des clients</a:t>
            </a:r>
          </a:p>
          <a:p>
            <a:pPr marL="548640" lvl="0" indent="-548640">
              <a:lnSpc>
                <a:spcPct val="114000"/>
              </a:lnSpc>
              <a:spcBef>
                <a:spcPts val="300"/>
              </a:spcBef>
              <a:spcAft>
                <a:spcPts val="300"/>
              </a:spcAft>
              <a:buFont typeface="+mj-lt"/>
              <a:buAutoNum type="arabicPeriod"/>
            </a:pPr>
            <a:r>
              <a:rPr lang="fr-HT" sz="2300" dirty="0">
                <a:latin typeface="+mn-lt"/>
              </a:rPr>
              <a:t>Noter correctement l’information nutritionnelle des clients</a:t>
            </a:r>
          </a:p>
          <a:p>
            <a:pPr marL="514350" indent="-514350">
              <a:spcBef>
                <a:spcPts val="900"/>
              </a:spcBef>
              <a:buClr>
                <a:srgbClr val="000066"/>
              </a:buClr>
              <a:buFont typeface="Arial" charset="0"/>
              <a:buAutoNum type="arabicPeriod"/>
              <a:defRPr/>
            </a:pPr>
            <a:endParaRPr lang="fr-HT" sz="2800" dirty="0">
              <a:solidFill>
                <a:srgbClr val="000066"/>
              </a:solidFill>
              <a:latin typeface="+mn-lt"/>
            </a:endParaRPr>
          </a:p>
        </p:txBody>
      </p:sp>
      <p:sp>
        <p:nvSpPr>
          <p:cNvPr id="5" name="Title 4"/>
          <p:cNvSpPr>
            <a:spLocks noGrp="1"/>
          </p:cNvSpPr>
          <p:nvPr>
            <p:ph type="title"/>
          </p:nvPr>
        </p:nvSpPr>
        <p:spPr>
          <a:xfrm>
            <a:off x="1227369" y="404929"/>
            <a:ext cx="7481455" cy="548318"/>
          </a:xfrm>
        </p:spPr>
        <p:txBody>
          <a:bodyPr/>
          <a:lstStyle/>
          <a:p>
            <a:r>
              <a:rPr lang="fr-HT" sz="3200" dirty="0">
                <a:cs typeface="Arial" charset="0"/>
              </a:rPr>
              <a:t>Objectifs d’apprentissage</a:t>
            </a:r>
            <a:endParaRPr lang="fr-HT" sz="3200" dirty="0"/>
          </a:p>
        </p:txBody>
      </p:sp>
      <p:sp>
        <p:nvSpPr>
          <p:cNvPr id="7" name="TextBox 6"/>
          <p:cNvSpPr txBox="1"/>
          <p:nvPr/>
        </p:nvSpPr>
        <p:spPr>
          <a:xfrm>
            <a:off x="326011" y="390525"/>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ontent Placeholder 2"/>
          <p:cNvSpPr>
            <a:spLocks noGrp="1"/>
          </p:cNvSpPr>
          <p:nvPr>
            <p:ph idx="1"/>
          </p:nvPr>
        </p:nvSpPr>
        <p:spPr>
          <a:xfrm>
            <a:off x="-1" y="1543348"/>
            <a:ext cx="5145205" cy="3854197"/>
          </a:xfrm>
          <a:prstGeom prst="rect">
            <a:avLst/>
          </a:prstGeom>
        </p:spPr>
        <p:txBody>
          <a:bodyPr>
            <a:noAutofit/>
          </a:bodyPr>
          <a:lstStyle/>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ea typeface="Times New Roman"/>
                <a:cs typeface="Times New Roman"/>
              </a:rPr>
              <a:t>Identifier les clients qui souffrent/sont à risque de malnutrition</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t>Détecter les complications médicales affectant l’état nutritionnel</a:t>
            </a:r>
            <a:endParaRPr lang="fr-HT" sz="2000" dirty="0">
              <a:solidFill>
                <a:srgbClr val="000066"/>
              </a:solidFill>
              <a:cs typeface="Arial" pitchFamily="34" charset="0"/>
            </a:endParaRP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Détecter les habitudes alimentaires qui augmentent le risque de maladie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Identifier les besoins pour éducation et conseils nutritionnels</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Identifier les ressources alimentaires locales</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Suivre les tendances de croissance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ea typeface="Times New Roman"/>
                <a:cs typeface="Times New Roman"/>
              </a:rPr>
              <a:t>Choisir le plan de soins nutritionnels indiqué et suivre la récupération.</a:t>
            </a:r>
            <a:endParaRPr lang="fr-HT" sz="2000" dirty="0">
              <a:solidFill>
                <a:srgbClr val="000066"/>
              </a:solidFill>
            </a:endParaRPr>
          </a:p>
          <a:p>
            <a:pPr eaLnBrk="1" hangingPunct="1">
              <a:lnSpc>
                <a:spcPct val="114000"/>
              </a:lnSpc>
              <a:spcBef>
                <a:spcPts val="300"/>
              </a:spcBef>
              <a:spcAft>
                <a:spcPts val="300"/>
              </a:spcAft>
              <a:buClr>
                <a:srgbClr val="000066"/>
              </a:buClr>
              <a:buFont typeface="Wingdings" pitchFamily="2" charset="2"/>
              <a:buChar char="Ø"/>
              <a:defRPr/>
            </a:pPr>
            <a:endParaRPr lang="fr-HT" sz="2800" dirty="0">
              <a:solidFill>
                <a:srgbClr val="000066"/>
              </a:solidFill>
              <a:latin typeface="+mn-lt"/>
            </a:endParaRPr>
          </a:p>
          <a:p>
            <a:pPr eaLnBrk="1" hangingPunct="1">
              <a:spcBef>
                <a:spcPts val="600"/>
              </a:spcBef>
              <a:buClr>
                <a:srgbClr val="000066"/>
              </a:buClr>
              <a:buFont typeface="Wingdings" pitchFamily="2" charset="2"/>
              <a:buChar char="Ø"/>
              <a:defRPr/>
            </a:pPr>
            <a:endParaRPr lang="fr-HT" sz="2800" dirty="0">
              <a:solidFill>
                <a:srgbClr val="000066"/>
              </a:solidFill>
              <a:latin typeface="+mn-lt"/>
            </a:endParaRPr>
          </a:p>
          <a:p>
            <a:pPr eaLnBrk="1" hangingPunct="1">
              <a:spcBef>
                <a:spcPts val="600"/>
              </a:spcBef>
              <a:buClr>
                <a:srgbClr val="000066"/>
              </a:buClr>
              <a:buFont typeface="Wingdings" pitchFamily="2" charset="2"/>
              <a:buChar char="Ø"/>
              <a:defRPr/>
            </a:pPr>
            <a:endParaRPr lang="fr-HT" sz="2800" dirty="0">
              <a:solidFill>
                <a:srgbClr val="000066"/>
              </a:solidFill>
              <a:latin typeface="+mn-lt"/>
            </a:endParaRPr>
          </a:p>
        </p:txBody>
      </p:sp>
      <p:sp>
        <p:nvSpPr>
          <p:cNvPr id="9" name="Title 8"/>
          <p:cNvSpPr>
            <a:spLocks noGrp="1"/>
          </p:cNvSpPr>
          <p:nvPr>
            <p:ph type="title"/>
          </p:nvPr>
        </p:nvSpPr>
        <p:spPr>
          <a:xfrm>
            <a:off x="1241017" y="14116"/>
            <a:ext cx="7922033" cy="548318"/>
          </a:xfrm>
        </p:spPr>
        <p:txBody>
          <a:bodyPr/>
          <a:lstStyle/>
          <a:p>
            <a:r>
              <a:rPr lang="fr-HT" sz="2800" dirty="0"/>
              <a:t>L’importance du dépistage de l’évaluation et de la classification de l’état nutritionnel</a:t>
            </a:r>
          </a:p>
        </p:txBody>
      </p:sp>
      <p:grpSp>
        <p:nvGrpSpPr>
          <p:cNvPr id="3" name="Group 7"/>
          <p:cNvGrpSpPr/>
          <p:nvPr/>
        </p:nvGrpSpPr>
        <p:grpSpPr>
          <a:xfrm>
            <a:off x="5334000" y="1647825"/>
            <a:ext cx="3578225" cy="4193977"/>
            <a:chOff x="5348288" y="1600200"/>
            <a:chExt cx="3578225" cy="4193977"/>
          </a:xfrm>
        </p:grpSpPr>
        <p:pic>
          <p:nvPicPr>
            <p:cNvPr id="2" name="Picture 7" descr="Une image d'un homme sur une échelle et une infirmière pesant lui." title="Une image d'un homme sur une échelle et une infirmière pesant lui."/>
            <p:cNvPicPr>
              <a:picLocks noChangeAspect="1" noChangeArrowheads="1"/>
            </p:cNvPicPr>
            <p:nvPr/>
          </p:nvPicPr>
          <p:blipFill>
            <a:blip r:embed="rId3" cstate="print"/>
            <a:srcRect/>
            <a:stretch>
              <a:fillRect/>
            </a:stretch>
          </p:blipFill>
          <p:spPr bwMode="auto">
            <a:xfrm>
              <a:off x="5348288" y="1600200"/>
              <a:ext cx="3529012" cy="3886200"/>
            </a:xfrm>
            <a:prstGeom prst="rect">
              <a:avLst/>
            </a:prstGeom>
            <a:noFill/>
            <a:ln w="9525">
              <a:noFill/>
              <a:miter lim="800000"/>
              <a:headEnd/>
              <a:tailEnd/>
            </a:ln>
          </p:spPr>
        </p:pic>
        <p:sp>
          <p:nvSpPr>
            <p:cNvPr id="6" name="Text Box 25"/>
            <p:cNvSpPr txBox="1">
              <a:spLocks noChangeArrowheads="1"/>
            </p:cNvSpPr>
            <p:nvPr/>
          </p:nvSpPr>
          <p:spPr bwMode="auto">
            <a:xfrm>
              <a:off x="5957888" y="5486400"/>
              <a:ext cx="2968625" cy="307777"/>
            </a:xfrm>
            <a:prstGeom prst="rect">
              <a:avLst/>
            </a:prstGeom>
            <a:noFill/>
            <a:ln w="9525">
              <a:noFill/>
              <a:miter lim="800000"/>
              <a:headEnd/>
              <a:tailEnd/>
            </a:ln>
          </p:spPr>
          <p:txBody>
            <a:bodyPr>
              <a:spAutoFit/>
            </a:bodyPr>
            <a:lstStyle/>
            <a:p>
              <a:pPr algn="r">
                <a:spcBef>
                  <a:spcPct val="50000"/>
                </a:spcBef>
                <a:defRPr/>
              </a:pPr>
              <a:r>
                <a:rPr lang="fr-HT" sz="1400" i="1">
                  <a:solidFill>
                    <a:srgbClr val="000066"/>
                  </a:solidFill>
                </a:rPr>
                <a:t>Photo: </a:t>
              </a:r>
              <a:r>
                <a:rPr lang="fr-HT" sz="1400">
                  <a:solidFill>
                    <a:srgbClr val="000066"/>
                  </a:solidFill>
                </a:rPr>
                <a:t>Wendy Hammond</a:t>
              </a:r>
              <a:endParaRPr lang="fr-HT" sz="1400" dirty="0">
                <a:solidFill>
                  <a:srgbClr val="000066"/>
                </a:solidFill>
              </a:endParaRPr>
            </a:p>
          </p:txBody>
        </p:sp>
      </p:grpSp>
      <p:sp>
        <p:nvSpPr>
          <p:cNvPr id="10" name="TextBox 9"/>
          <p:cNvSpPr txBox="1"/>
          <p:nvPr/>
        </p:nvSpPr>
        <p:spPr>
          <a:xfrm>
            <a:off x="335536" y="393083"/>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2.3</a:t>
            </a:r>
          </a:p>
        </p:txBody>
      </p:sp>
      <p:sp>
        <p:nvSpPr>
          <p:cNvPr id="8" name="Content Placeholder 2"/>
          <p:cNvSpPr txBox="1">
            <a:spLocks/>
          </p:cNvSpPr>
          <p:nvPr/>
        </p:nvSpPr>
        <p:spPr>
          <a:xfrm>
            <a:off x="0" y="5695661"/>
            <a:ext cx="9143999" cy="998563"/>
          </a:xfrm>
          <a:prstGeom prst="rect">
            <a:avLst/>
          </a:prstGeom>
        </p:spPr>
        <p:txBody>
          <a:bodyPr>
            <a:noAutofit/>
          </a:bodyPr>
          <a:lstStyle/>
          <a:p>
            <a:pPr marL="573088" marR="0" lvl="4" indent="-285750" algn="l" defTabSz="914400" rtl="0" eaLnBrk="1" fontAlgn="auto" latinLnBrk="0" hangingPunct="1">
              <a:lnSpc>
                <a:spcPct val="100000"/>
              </a:lnSpc>
              <a:spcBef>
                <a:spcPts val="600"/>
              </a:spcBef>
              <a:spcAft>
                <a:spcPts val="0"/>
              </a:spcAft>
              <a:buClr>
                <a:srgbClr val="000066"/>
              </a:buClr>
              <a:buSzPct val="100000"/>
              <a:buFont typeface="Wingdings" pitchFamily="2" charset="2"/>
              <a:buChar char="§"/>
              <a:tabLst/>
              <a:defRPr/>
            </a:pPr>
            <a:endParaRPr lang="fr-HT" sz="2800">
              <a:solidFill>
                <a:srgbClr val="000066"/>
              </a:solidFill>
              <a:cs typeface="Arial" pitchFamily="34" charset="0"/>
            </a:endParaRPr>
          </a:p>
          <a:p>
            <a:pPr marL="514350" marR="0" lvl="0" indent="-514350" algn="l" defTabSz="914400" rtl="0" eaLnBrk="1" fontAlgn="auto" latinLnBrk="0" hangingPunct="1">
              <a:lnSpc>
                <a:spcPct val="100000"/>
              </a:lnSpc>
              <a:spcBef>
                <a:spcPts val="900"/>
              </a:spcBef>
              <a:spcAft>
                <a:spcPts val="0"/>
              </a:spcAft>
              <a:buClr>
                <a:srgbClr val="000066"/>
              </a:buClr>
              <a:buSzTx/>
              <a:buFont typeface="Wingdings" pitchFamily="2" charset="2"/>
              <a:buChar char="Ø"/>
              <a:tabLst/>
              <a:defRPr/>
            </a:pPr>
            <a:endParaRPr kumimoji="0" lang="fr-HT" sz="2800" b="0" i="0" u="none" strike="noStrike" kern="1200" cap="none" spc="0" normalizeH="0" baseline="0" noProof="0">
              <a:ln>
                <a:noFill/>
              </a:ln>
              <a:solidFill>
                <a:srgbClr val="000066"/>
              </a:solidFill>
              <a:effectLst/>
              <a:uLnTx/>
              <a:uFillTx/>
              <a:cs typeface="Arial" pitchFamily="34" charset="0"/>
            </a:endParaRPr>
          </a:p>
          <a:p>
            <a:pPr marL="514350" marR="0" lvl="0" indent="-514350" algn="l" defTabSz="914400" rtl="0" eaLnBrk="1" fontAlgn="auto" latinLnBrk="0" hangingPunct="1">
              <a:lnSpc>
                <a:spcPct val="100000"/>
              </a:lnSpc>
              <a:spcBef>
                <a:spcPts val="1800"/>
              </a:spcBef>
              <a:spcAft>
                <a:spcPts val="0"/>
              </a:spcAft>
              <a:buClr>
                <a:srgbClr val="000066"/>
              </a:buClr>
              <a:buSzTx/>
              <a:buFont typeface="Wingdings" pitchFamily="2" charset="2"/>
              <a:buChar char="Ø"/>
              <a:tabLst/>
              <a:defRPr/>
            </a:pPr>
            <a:endParaRPr kumimoji="0" lang="fr-HT" sz="2800" b="0" i="0" u="none" strike="noStrike" kern="1200" cap="none" spc="0" normalizeH="0" baseline="0" noProof="0">
              <a:ln>
                <a:noFill/>
              </a:ln>
              <a:solidFill>
                <a:srgbClr val="000066"/>
              </a:solidFill>
              <a:effectLst/>
              <a:uLnTx/>
              <a:uFillTx/>
              <a:cs typeface="Arial" pitchFamily="34" charset="0"/>
            </a:endParaRPr>
          </a:p>
          <a:p>
            <a:pPr marL="514350" marR="0" lvl="0" indent="-514350" algn="l" defTabSz="914400" rtl="0" eaLnBrk="1" fontAlgn="auto" latinLnBrk="0" hangingPunct="1">
              <a:lnSpc>
                <a:spcPct val="100000"/>
              </a:lnSpc>
              <a:spcBef>
                <a:spcPts val="1800"/>
              </a:spcBef>
              <a:spcAft>
                <a:spcPts val="0"/>
              </a:spcAft>
              <a:buClr>
                <a:srgbClr val="000066"/>
              </a:buClr>
              <a:buSzTx/>
              <a:buFont typeface="Wingdings" pitchFamily="2" charset="2"/>
              <a:buChar char="Ø"/>
              <a:tabLst/>
              <a:defRPr/>
            </a:pPr>
            <a:endParaRPr kumimoji="0" lang="fr-HT" sz="2800" b="0" i="0" u="none" strike="noStrike" kern="1200" cap="none" spc="0" normalizeH="0" baseline="0" noProof="0">
              <a:ln>
                <a:noFill/>
              </a:ln>
              <a:solidFill>
                <a:srgbClr val="000066"/>
              </a:solidFill>
              <a:effectLst/>
              <a:uLnTx/>
              <a:uFillTx/>
              <a:cs typeface="Arial" pitchFamily="34" charset="0"/>
            </a:endParaRPr>
          </a:p>
          <a:p>
            <a:pPr marL="514350" marR="0" lvl="0" indent="-514350" algn="l" defTabSz="914400" rtl="0" eaLnBrk="1" fontAlgn="auto" latinLnBrk="0" hangingPunct="1">
              <a:lnSpc>
                <a:spcPct val="100000"/>
              </a:lnSpc>
              <a:spcBef>
                <a:spcPts val="1800"/>
              </a:spcBef>
              <a:spcAft>
                <a:spcPts val="0"/>
              </a:spcAft>
              <a:buClr>
                <a:srgbClr val="000066"/>
              </a:buClr>
              <a:buSzTx/>
              <a:buFont typeface="Wingdings" pitchFamily="2" charset="2"/>
              <a:buChar char="Ø"/>
              <a:tabLst/>
              <a:defRPr/>
            </a:pPr>
            <a:endParaRPr kumimoji="0" lang="fr-HT" sz="2800" b="0" i="0" u="none" strike="noStrike" kern="1200" cap="none" spc="0" normalizeH="0" baseline="0" noProof="0" dirty="0">
              <a:ln>
                <a:noFill/>
              </a:ln>
              <a:solidFill>
                <a:srgbClr val="000066"/>
              </a:solidFill>
              <a:effectLst/>
              <a:uLnTx/>
              <a:uFillTx/>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8500340"/>
              </p:ext>
            </p:extLst>
          </p:nvPr>
        </p:nvGraphicFramePr>
        <p:xfrm>
          <a:off x="457199" y="1495425"/>
          <a:ext cx="8420987" cy="5296695"/>
        </p:xfrm>
        <a:graphic>
          <a:graphicData uri="http://schemas.openxmlformats.org/drawingml/2006/table">
            <a:tbl>
              <a:tblPr firstRow="1" bandRow="1">
                <a:tableStyleId>{5C22544A-7EE6-4342-B048-85BDC9FD1C3A}</a:tableStyleId>
              </a:tblPr>
              <a:tblGrid>
                <a:gridCol w="1598378">
                  <a:extLst>
                    <a:ext uri="{9D8B030D-6E8A-4147-A177-3AD203B41FA5}">
                      <a16:colId xmlns:a16="http://schemas.microsoft.com/office/drawing/2014/main" val="20000"/>
                    </a:ext>
                  </a:extLst>
                </a:gridCol>
                <a:gridCol w="6822609">
                  <a:extLst>
                    <a:ext uri="{9D8B030D-6E8A-4147-A177-3AD203B41FA5}">
                      <a16:colId xmlns:a16="http://schemas.microsoft.com/office/drawing/2014/main" val="20001"/>
                    </a:ext>
                  </a:extLst>
                </a:gridCol>
              </a:tblGrid>
              <a:tr h="430497">
                <a:tc>
                  <a:txBody>
                    <a:bodyPr/>
                    <a:lstStyle/>
                    <a:p>
                      <a:pPr marL="0" marR="0">
                        <a:spcBef>
                          <a:spcPts val="0"/>
                        </a:spcBef>
                        <a:spcAft>
                          <a:spcPts val="0"/>
                        </a:spcAft>
                      </a:pPr>
                      <a:r>
                        <a:rPr lang="fr-HT" sz="2000" b="1" noProof="0">
                          <a:effectLst/>
                          <a:latin typeface="Calibri"/>
                          <a:ea typeface="Times New Roman"/>
                          <a:cs typeface="Times New Roman"/>
                        </a:rPr>
                        <a:t>Elément</a:t>
                      </a:r>
                    </a:p>
                  </a:txBody>
                  <a:tcPr marL="68580" marR="68580" marT="0" marB="0" anchor="ctr"/>
                </a:tc>
                <a:tc>
                  <a:txBody>
                    <a:bodyPr/>
                    <a:lstStyle/>
                    <a:p>
                      <a:pPr marL="0" marR="0">
                        <a:spcBef>
                          <a:spcPts val="0"/>
                        </a:spcBef>
                        <a:spcAft>
                          <a:spcPts val="0"/>
                        </a:spcAft>
                      </a:pPr>
                      <a:r>
                        <a:rPr lang="fr-HT" sz="2000" b="1" noProof="0">
                          <a:effectLst/>
                          <a:latin typeface="Calibri"/>
                          <a:ea typeface="Times New Roman"/>
                          <a:cs typeface="Times New Roman"/>
                        </a:rPr>
                        <a:t>But</a:t>
                      </a:r>
                    </a:p>
                  </a:txBody>
                  <a:tcPr marL="68580" marR="68580" marT="0" marB="0" anchor="ctr"/>
                </a:tc>
                <a:extLst>
                  <a:ext uri="{0D108BD9-81ED-4DB2-BD59-A6C34878D82A}">
                    <a16:rowId xmlns:a16="http://schemas.microsoft.com/office/drawing/2014/main" val="10000"/>
                  </a:ext>
                </a:extLst>
              </a:tr>
              <a:tr h="1273799">
                <a:tc>
                  <a:txBody>
                    <a:bodyPr/>
                    <a:lstStyle/>
                    <a:p>
                      <a:pPr marL="0" marR="0">
                        <a:spcBef>
                          <a:spcPts val="300"/>
                        </a:spcBef>
                        <a:spcAft>
                          <a:spcPts val="300"/>
                        </a:spcAft>
                      </a:pPr>
                      <a:r>
                        <a:rPr lang="fr-HT" sz="2000" noProof="0">
                          <a:effectLst/>
                          <a:latin typeface="Calibri"/>
                          <a:ea typeface="Times New Roman"/>
                          <a:cs typeface="Times New Roman"/>
                        </a:rPr>
                        <a:t>Dépistage </a:t>
                      </a:r>
                    </a:p>
                  </a:txBody>
                  <a:tcPr marL="68580" marR="68580" marT="0" marB="0" anchor="ctr"/>
                </a:tc>
                <a:tc>
                  <a:txBody>
                    <a:bodyPr/>
                    <a:lstStyle/>
                    <a:p>
                      <a:pPr marL="0" marR="0">
                        <a:spcBef>
                          <a:spcPts val="300"/>
                        </a:spcBef>
                        <a:spcAft>
                          <a:spcPts val="300"/>
                        </a:spcAft>
                      </a:pPr>
                      <a:r>
                        <a:rPr lang="fr-HT" sz="2000" noProof="0">
                          <a:effectLst/>
                          <a:latin typeface="Calibri"/>
                          <a:ea typeface="Times New Roman"/>
                          <a:cs typeface="Times New Roman"/>
                        </a:rPr>
                        <a:t>Identifier les clients qui souffrent/sont à risque de malnutrition pour déterminer s’il faut faire une évaluation nutritionnelle détaillée. </a:t>
                      </a:r>
                    </a:p>
                  </a:txBody>
                  <a:tcPr marL="68580" marR="68580" marT="0" marB="0" anchor="ctr"/>
                </a:tc>
                <a:extLst>
                  <a:ext uri="{0D108BD9-81ED-4DB2-BD59-A6C34878D82A}">
                    <a16:rowId xmlns:a16="http://schemas.microsoft.com/office/drawing/2014/main" val="10001"/>
                  </a:ext>
                </a:extLst>
              </a:tr>
              <a:tr h="2660223">
                <a:tc>
                  <a:txBody>
                    <a:bodyPr/>
                    <a:lstStyle/>
                    <a:p>
                      <a:pPr marL="0" marR="0">
                        <a:spcBef>
                          <a:spcPts val="300"/>
                        </a:spcBef>
                        <a:spcAft>
                          <a:spcPts val="300"/>
                        </a:spcAft>
                      </a:pPr>
                      <a:r>
                        <a:rPr lang="fr-HT" sz="2000" noProof="0">
                          <a:effectLst/>
                          <a:latin typeface="Calibri"/>
                          <a:ea typeface="Times New Roman"/>
                          <a:cs typeface="Times New Roman"/>
                        </a:rPr>
                        <a:t>Evaluation </a:t>
                      </a:r>
                    </a:p>
                  </a:txBody>
                  <a:tcPr marL="68580" marR="68580" marT="0" marB="0" anchor="ctr"/>
                </a:tc>
                <a:tc>
                  <a:txBody>
                    <a:bodyPr/>
                    <a:lstStyle/>
                    <a:p>
                      <a:pPr marL="573088" marR="0" lvl="4" indent="-285750" algn="l" defTabSz="914400" rtl="0" eaLnBrk="1" fontAlgn="auto" latinLnBrk="0" hangingPunct="1">
                        <a:lnSpc>
                          <a:spcPct val="100000"/>
                        </a:lnSpc>
                        <a:spcBef>
                          <a:spcPts val="600"/>
                        </a:spcBef>
                        <a:spcAft>
                          <a:spcPts val="0"/>
                        </a:spcAft>
                        <a:buClr>
                          <a:srgbClr val="000066"/>
                        </a:buClr>
                        <a:buSzPct val="100000"/>
                        <a:buFont typeface="Wingdings" pitchFamily="2" charset="2"/>
                        <a:buChar char="§"/>
                        <a:tabLst/>
                        <a:defRPr/>
                      </a:pPr>
                      <a:r>
                        <a:rPr lang="fr-HT" sz="2000" noProof="0" dirty="0"/>
                        <a:t>Détecter les complications médicales affectant l’état nutritionnel</a:t>
                      </a:r>
                      <a:endParaRPr lang="fr-HT" sz="2000" noProof="0" dirty="0">
                        <a:solidFill>
                          <a:srgbClr val="000066"/>
                        </a:solidFill>
                        <a:cs typeface="Arial" pitchFamily="34" charset="0"/>
                      </a:endParaRPr>
                    </a:p>
                    <a:p>
                      <a:pPr marL="573088" lvl="4" indent="-285750">
                        <a:spcBef>
                          <a:spcPts val="600"/>
                        </a:spcBef>
                        <a:buClr>
                          <a:srgbClr val="000066"/>
                        </a:buClr>
                        <a:buSzPct val="100000"/>
                        <a:buFont typeface="Wingdings" pitchFamily="2" charset="2"/>
                        <a:buChar char="§"/>
                        <a:defRPr/>
                      </a:pPr>
                      <a:r>
                        <a:rPr lang="fr-HT" sz="2000" noProof="0" dirty="0">
                          <a:solidFill>
                            <a:srgbClr val="000066"/>
                          </a:solidFill>
                          <a:cs typeface="Arial" pitchFamily="34" charset="0"/>
                        </a:rPr>
                        <a:t>Détecter les habitudes alimentaires qui augmentent le risque de maladie</a:t>
                      </a:r>
                    </a:p>
                    <a:p>
                      <a:pPr marL="573088" lvl="4" indent="-285750">
                        <a:spcBef>
                          <a:spcPts val="600"/>
                        </a:spcBef>
                        <a:buClr>
                          <a:srgbClr val="000066"/>
                        </a:buClr>
                        <a:buSzPct val="100000"/>
                        <a:buFont typeface="Wingdings" pitchFamily="2" charset="2"/>
                        <a:buChar char="§"/>
                        <a:defRPr/>
                      </a:pPr>
                      <a:r>
                        <a:rPr lang="fr-HT" sz="2000" noProof="0" dirty="0">
                          <a:solidFill>
                            <a:srgbClr val="000066"/>
                          </a:solidFill>
                          <a:cs typeface="Arial" pitchFamily="34" charset="0"/>
                        </a:rPr>
                        <a:t>Identifier les besoins pour éducation et conseils nutritionnels</a:t>
                      </a:r>
                    </a:p>
                    <a:p>
                      <a:pPr marL="573088" lvl="4" indent="-285750">
                        <a:spcBef>
                          <a:spcPts val="600"/>
                        </a:spcBef>
                        <a:buClr>
                          <a:srgbClr val="000066"/>
                        </a:buClr>
                        <a:buSzPct val="100000"/>
                        <a:buFont typeface="Wingdings" pitchFamily="2" charset="2"/>
                        <a:buChar char="§"/>
                        <a:defRPr/>
                      </a:pPr>
                      <a:r>
                        <a:rPr lang="fr-HT" sz="2000" noProof="0" dirty="0">
                          <a:solidFill>
                            <a:srgbClr val="000066"/>
                          </a:solidFill>
                          <a:cs typeface="Arial" pitchFamily="34" charset="0"/>
                        </a:rPr>
                        <a:t>Identifier les ressources alimentaires locales</a:t>
                      </a:r>
                    </a:p>
                    <a:p>
                      <a:pPr marL="573088" lvl="4" indent="-285750">
                        <a:spcBef>
                          <a:spcPts val="600"/>
                        </a:spcBef>
                        <a:buClr>
                          <a:srgbClr val="000066"/>
                        </a:buClr>
                        <a:buSzPct val="100000"/>
                        <a:buFont typeface="Wingdings" pitchFamily="2" charset="2"/>
                        <a:buChar char="§"/>
                        <a:defRPr/>
                      </a:pPr>
                      <a:r>
                        <a:rPr lang="fr-HT" sz="2000" noProof="0" dirty="0">
                          <a:solidFill>
                            <a:srgbClr val="000066"/>
                          </a:solidFill>
                          <a:cs typeface="Arial" pitchFamily="34" charset="0"/>
                        </a:rPr>
                        <a:t>Suivre les tendances de croissance</a:t>
                      </a:r>
                    </a:p>
                  </a:txBody>
                  <a:tcPr marL="68580" marR="68580" marT="0" marB="0" anchor="ctr"/>
                </a:tc>
                <a:extLst>
                  <a:ext uri="{0D108BD9-81ED-4DB2-BD59-A6C34878D82A}">
                    <a16:rowId xmlns:a16="http://schemas.microsoft.com/office/drawing/2014/main" val="10002"/>
                  </a:ext>
                </a:extLst>
              </a:tr>
              <a:tr h="849199">
                <a:tc>
                  <a:txBody>
                    <a:bodyPr/>
                    <a:lstStyle/>
                    <a:p>
                      <a:pPr marL="0" marR="0">
                        <a:spcBef>
                          <a:spcPts val="300"/>
                        </a:spcBef>
                        <a:spcAft>
                          <a:spcPts val="300"/>
                        </a:spcAft>
                      </a:pPr>
                      <a:r>
                        <a:rPr lang="fr-HT" sz="2000" noProof="0">
                          <a:effectLst/>
                          <a:latin typeface="Calibri"/>
                          <a:ea typeface="Times New Roman"/>
                          <a:cs typeface="Times New Roman"/>
                        </a:rPr>
                        <a:t>Classification </a:t>
                      </a:r>
                    </a:p>
                  </a:txBody>
                  <a:tcPr marL="68580" marR="68580" marT="0" marB="0" anchor="ctr"/>
                </a:tc>
                <a:tc>
                  <a:txBody>
                    <a:bodyPr/>
                    <a:lstStyle/>
                    <a:p>
                      <a:pPr marL="0" marR="0">
                        <a:spcBef>
                          <a:spcPts val="300"/>
                        </a:spcBef>
                        <a:spcAft>
                          <a:spcPts val="300"/>
                        </a:spcAft>
                      </a:pPr>
                      <a:r>
                        <a:rPr lang="fr-HT" sz="2000" noProof="0" dirty="0">
                          <a:effectLst/>
                          <a:latin typeface="Calibri"/>
                          <a:ea typeface="Times New Roman"/>
                          <a:cs typeface="Times New Roman"/>
                        </a:rPr>
                        <a:t>Choisir le plan de soins nutritionnels indiqué et suivre la récupération.</a:t>
                      </a:r>
                    </a:p>
                  </a:txBody>
                  <a:tcPr marL="68580" marR="68580" marT="0" marB="0" anchor="ct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1231492" y="280357"/>
            <a:ext cx="7769633" cy="548318"/>
          </a:xfrm>
        </p:spPr>
        <p:txBody>
          <a:bodyPr/>
          <a:lstStyle/>
          <a:p>
            <a:r>
              <a:rPr lang="fr-HT" sz="2800" dirty="0"/>
              <a:t>Buts du dépistage, de l’évaluation et de la classification de l’état nutritionnel</a:t>
            </a:r>
          </a:p>
        </p:txBody>
      </p:sp>
      <p:sp>
        <p:nvSpPr>
          <p:cNvPr id="5" name="TextBox 4"/>
          <p:cNvSpPr txBox="1"/>
          <p:nvPr/>
        </p:nvSpPr>
        <p:spPr>
          <a:xfrm>
            <a:off x="335536" y="393083"/>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2.4</a:t>
            </a:r>
          </a:p>
        </p:txBody>
      </p:sp>
    </p:spTree>
    <p:extLst>
      <p:ext uri="{BB962C8B-B14F-4D97-AF65-F5344CB8AC3E}">
        <p14:creationId xmlns:p14="http://schemas.microsoft.com/office/powerpoint/2010/main" val="203055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ontent Placeholder 2"/>
          <p:cNvSpPr>
            <a:spLocks noGrp="1"/>
          </p:cNvSpPr>
          <p:nvPr>
            <p:ph idx="1"/>
          </p:nvPr>
        </p:nvSpPr>
        <p:spPr>
          <a:xfrm>
            <a:off x="457200" y="1534109"/>
            <a:ext cx="8229600" cy="4525963"/>
          </a:xfrm>
        </p:spPr>
        <p:txBody>
          <a:bodyPr>
            <a:normAutofit/>
          </a:bodyPr>
          <a:lstStyle/>
          <a:p>
            <a:pPr>
              <a:lnSpc>
                <a:spcPct val="114000"/>
              </a:lnSpc>
              <a:spcBef>
                <a:spcPts val="300"/>
              </a:spcBef>
              <a:spcAft>
                <a:spcPts val="300"/>
              </a:spcAft>
              <a:buFont typeface="Arial" panose="020B0604020202020204" pitchFamily="34" charset="0"/>
              <a:buChar char="•"/>
            </a:pPr>
            <a:r>
              <a:rPr lang="fr-HT" dirty="0"/>
              <a:t>Clinique</a:t>
            </a:r>
          </a:p>
          <a:p>
            <a:pPr>
              <a:lnSpc>
                <a:spcPct val="114000"/>
              </a:lnSpc>
              <a:spcBef>
                <a:spcPts val="300"/>
              </a:spcBef>
              <a:spcAft>
                <a:spcPts val="300"/>
              </a:spcAft>
              <a:buFont typeface="Arial" panose="020B0604020202020204" pitchFamily="34" charset="0"/>
              <a:buChar char="•"/>
            </a:pPr>
            <a:r>
              <a:rPr lang="fr-HT" dirty="0"/>
              <a:t>Physique</a:t>
            </a:r>
          </a:p>
          <a:p>
            <a:pPr lvl="1">
              <a:lnSpc>
                <a:spcPct val="114000"/>
              </a:lnSpc>
              <a:spcBef>
                <a:spcPts val="300"/>
              </a:spcBef>
              <a:spcAft>
                <a:spcPts val="300"/>
              </a:spcAft>
              <a:buFont typeface="Courier New" panose="02070309020205020404" pitchFamily="49" charset="0"/>
              <a:buChar char="o"/>
            </a:pPr>
            <a:r>
              <a:rPr lang="fr-HT" dirty="0"/>
              <a:t>Œdèmes</a:t>
            </a:r>
          </a:p>
          <a:p>
            <a:pPr lvl="1">
              <a:lnSpc>
                <a:spcPct val="114000"/>
              </a:lnSpc>
              <a:spcBef>
                <a:spcPts val="300"/>
              </a:spcBef>
              <a:spcAft>
                <a:spcPts val="300"/>
              </a:spcAft>
              <a:buFont typeface="Courier New" panose="02070309020205020404" pitchFamily="49" charset="0"/>
              <a:buChar char="o"/>
            </a:pPr>
            <a:r>
              <a:rPr lang="fr-HT" dirty="0"/>
              <a:t>Anthropométrie</a:t>
            </a:r>
          </a:p>
          <a:p>
            <a:pPr>
              <a:lnSpc>
                <a:spcPct val="114000"/>
              </a:lnSpc>
              <a:spcBef>
                <a:spcPts val="300"/>
              </a:spcBef>
              <a:spcAft>
                <a:spcPts val="300"/>
              </a:spcAft>
              <a:buFont typeface="Arial" panose="020B0604020202020204" pitchFamily="34" charset="0"/>
              <a:buChar char="•"/>
            </a:pPr>
            <a:r>
              <a:rPr lang="fr-HT" dirty="0"/>
              <a:t>Biochimique</a:t>
            </a:r>
          </a:p>
          <a:p>
            <a:pPr>
              <a:lnSpc>
                <a:spcPct val="114000"/>
              </a:lnSpc>
              <a:spcBef>
                <a:spcPts val="300"/>
              </a:spcBef>
              <a:spcAft>
                <a:spcPts val="300"/>
              </a:spcAft>
              <a:buFont typeface="Arial" panose="020B0604020202020204" pitchFamily="34" charset="0"/>
              <a:buChar char="•"/>
            </a:pPr>
            <a:r>
              <a:rPr lang="fr-HT" dirty="0"/>
              <a:t>Régime Alimentaire</a:t>
            </a:r>
          </a:p>
          <a:p>
            <a:pPr>
              <a:lnSpc>
                <a:spcPct val="114000"/>
              </a:lnSpc>
              <a:spcBef>
                <a:spcPts val="300"/>
              </a:spcBef>
              <a:spcAft>
                <a:spcPts val="300"/>
              </a:spcAft>
              <a:buFont typeface="Arial" panose="020B0604020202020204" pitchFamily="34" charset="0"/>
              <a:buChar char="•"/>
            </a:pPr>
            <a:r>
              <a:rPr lang="fr-HT" dirty="0"/>
              <a:t>Sécurité Alimentaire</a:t>
            </a:r>
          </a:p>
          <a:p>
            <a:pPr marL="287338" lvl="4" indent="0">
              <a:spcBef>
                <a:spcPts val="600"/>
              </a:spcBef>
              <a:buClr>
                <a:srgbClr val="000066"/>
              </a:buClr>
              <a:buSzPct val="100000"/>
              <a:buNone/>
              <a:defRPr/>
            </a:pPr>
            <a:endParaRPr lang="fr-HT" sz="2800" dirty="0">
              <a:solidFill>
                <a:srgbClr val="000066"/>
              </a:solidFill>
              <a:cs typeface="Arial" pitchFamily="34" charset="0"/>
            </a:endParaRPr>
          </a:p>
        </p:txBody>
      </p:sp>
      <p:sp>
        <p:nvSpPr>
          <p:cNvPr id="5" name="Title 4"/>
          <p:cNvSpPr>
            <a:spLocks noGrp="1"/>
          </p:cNvSpPr>
          <p:nvPr>
            <p:ph type="title"/>
          </p:nvPr>
        </p:nvSpPr>
        <p:spPr>
          <a:xfrm>
            <a:off x="1231492" y="384312"/>
            <a:ext cx="7481455" cy="548318"/>
          </a:xfrm>
        </p:spPr>
        <p:txBody>
          <a:bodyPr/>
          <a:lstStyle/>
          <a:p>
            <a:r>
              <a:rPr lang="fr-HT" sz="3200" dirty="0">
                <a:cs typeface="Arial" charset="0"/>
              </a:rPr>
              <a:t>Types d’évaluation nutritionnelle</a:t>
            </a:r>
            <a:endParaRPr lang="fr-HT" sz="3200" dirty="0"/>
          </a:p>
        </p:txBody>
      </p:sp>
      <p:sp>
        <p:nvSpPr>
          <p:cNvPr id="7" name="TextBox 6"/>
          <p:cNvSpPr txBox="1"/>
          <p:nvPr/>
        </p:nvSpPr>
        <p:spPr>
          <a:xfrm>
            <a:off x="335536" y="387113"/>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fr-FR" dirty="0">
                <a:latin typeface="+mn-lt"/>
              </a:rPr>
              <a:t>Tous les clients qui viennent consulter les services d’un établissement de santé</a:t>
            </a:r>
            <a:endParaRPr lang="en-US" dirty="0">
              <a:latin typeface="+mn-lt"/>
            </a:endParaRPr>
          </a:p>
          <a:p>
            <a:pPr>
              <a:buFont typeface="Arial" panose="020B0604020202020204" pitchFamily="34" charset="0"/>
              <a:buChar char="•"/>
            </a:pPr>
            <a:r>
              <a:rPr lang="fr-FR" dirty="0">
                <a:latin typeface="+mn-lt"/>
              </a:rPr>
              <a:t>Tous les enfants de 0−59 mois qui participent à des postes de rassemblement ou autres services communautaires avec ASC ou autres agents qualifiés. </a:t>
            </a:r>
            <a:endParaRPr lang="en-US" dirty="0">
              <a:latin typeface="+mn-lt"/>
            </a:endParaRPr>
          </a:p>
          <a:p>
            <a:pPr>
              <a:buFont typeface="Arial" panose="020B0604020202020204" pitchFamily="34" charset="0"/>
              <a:buChar char="•"/>
            </a:pPr>
            <a:r>
              <a:rPr lang="fr-FR" dirty="0">
                <a:latin typeface="+mn-lt"/>
              </a:rPr>
              <a:t>Femmes enceintes et allaitantes dans les consultations </a:t>
            </a:r>
            <a:r>
              <a:rPr lang="fr-FR" dirty="0" err="1">
                <a:latin typeface="+mn-lt"/>
              </a:rPr>
              <a:t>pré-natales</a:t>
            </a:r>
            <a:r>
              <a:rPr lang="fr-FR" dirty="0">
                <a:latin typeface="+mn-lt"/>
              </a:rPr>
              <a:t> au niveau communautaire</a:t>
            </a:r>
            <a:endParaRPr lang="en-US" dirty="0">
              <a:latin typeface="+mn-lt"/>
            </a:endParaRPr>
          </a:p>
          <a:p>
            <a:pPr marL="0" indent="0">
              <a:buNone/>
            </a:pPr>
            <a:endParaRPr lang="en-US" dirty="0">
              <a:latin typeface="+mn-lt"/>
            </a:endParaRPr>
          </a:p>
        </p:txBody>
      </p:sp>
      <p:sp>
        <p:nvSpPr>
          <p:cNvPr id="3" name="Title 2"/>
          <p:cNvSpPr>
            <a:spLocks noGrp="1"/>
          </p:cNvSpPr>
          <p:nvPr>
            <p:ph type="title"/>
          </p:nvPr>
        </p:nvSpPr>
        <p:spPr>
          <a:xfrm>
            <a:off x="1231492" y="270012"/>
            <a:ext cx="7481455" cy="548318"/>
          </a:xfrm>
        </p:spPr>
        <p:txBody>
          <a:bodyPr/>
          <a:lstStyle/>
          <a:p>
            <a:r>
              <a:rPr lang="fr-FR" sz="2800" dirty="0"/>
              <a:t>Qui devrait être retenu en priorité pour le </a:t>
            </a:r>
            <a:r>
              <a:rPr lang="fr-FR" sz="2800" u="sng" dirty="0"/>
              <a:t>dépistage nutritionnel</a:t>
            </a:r>
            <a:r>
              <a:rPr lang="fr-FR" sz="2800" dirty="0"/>
              <a:t> ?</a:t>
            </a:r>
            <a:endParaRPr lang="en-US" sz="2800" dirty="0"/>
          </a:p>
        </p:txBody>
      </p:sp>
      <p:sp>
        <p:nvSpPr>
          <p:cNvPr id="4" name="TextBox 3"/>
          <p:cNvSpPr txBox="1"/>
          <p:nvPr/>
        </p:nvSpPr>
        <p:spPr>
          <a:xfrm>
            <a:off x="335536" y="387113"/>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2.6</a:t>
            </a:r>
          </a:p>
        </p:txBody>
      </p:sp>
    </p:spTree>
    <p:extLst>
      <p:ext uri="{BB962C8B-B14F-4D97-AF65-F5344CB8AC3E}">
        <p14:creationId xmlns:p14="http://schemas.microsoft.com/office/powerpoint/2010/main" val="3761371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3590" y="1517274"/>
            <a:ext cx="8229600" cy="5035926"/>
          </a:xfrm>
        </p:spPr>
        <p:txBody>
          <a:bodyPr>
            <a:normAutofit fontScale="70000" lnSpcReduction="20000"/>
          </a:bodyPr>
          <a:lstStyle/>
          <a:p>
            <a:pPr marL="0" indent="0">
              <a:lnSpc>
                <a:spcPct val="134000"/>
              </a:lnSpc>
              <a:spcBef>
                <a:spcPts val="300"/>
              </a:spcBef>
              <a:spcAft>
                <a:spcPts val="300"/>
              </a:spcAft>
              <a:buNone/>
            </a:pPr>
            <a:r>
              <a:rPr lang="fr-FR" dirty="0">
                <a:latin typeface="+mn-lt"/>
              </a:rPr>
              <a:t>Tous les :</a:t>
            </a:r>
            <a:endParaRPr lang="en-US" dirty="0">
              <a:latin typeface="+mn-lt"/>
            </a:endParaRPr>
          </a:p>
          <a:p>
            <a:pPr>
              <a:lnSpc>
                <a:spcPct val="134000"/>
              </a:lnSpc>
              <a:spcBef>
                <a:spcPts val="300"/>
              </a:spcBef>
              <a:spcAft>
                <a:spcPts val="300"/>
              </a:spcAft>
              <a:buFont typeface="Arial" panose="020B0604020202020204" pitchFamily="34" charset="0"/>
              <a:buChar char="•"/>
            </a:pPr>
            <a:r>
              <a:rPr lang="fr-FR" dirty="0">
                <a:latin typeface="+mn-lt"/>
              </a:rPr>
              <a:t>Enfants de 0−59 mois visitant l’établissement de santé</a:t>
            </a:r>
            <a:endParaRPr lang="en-US" dirty="0">
              <a:latin typeface="+mn-lt"/>
            </a:endParaRPr>
          </a:p>
          <a:p>
            <a:pPr>
              <a:lnSpc>
                <a:spcPct val="134000"/>
              </a:lnSpc>
              <a:spcBef>
                <a:spcPts val="300"/>
              </a:spcBef>
              <a:spcAft>
                <a:spcPts val="300"/>
              </a:spcAft>
              <a:buFont typeface="Arial" panose="020B0604020202020204" pitchFamily="34" charset="0"/>
              <a:buChar char="•"/>
            </a:pPr>
            <a:r>
              <a:rPr lang="fr-FR" dirty="0">
                <a:latin typeface="+mn-lt"/>
              </a:rPr>
              <a:t>Femmes enceintes ou allaitantes visitant l’établissement de santé</a:t>
            </a:r>
            <a:endParaRPr lang="en-US" dirty="0">
              <a:latin typeface="+mn-lt"/>
            </a:endParaRPr>
          </a:p>
          <a:p>
            <a:pPr>
              <a:lnSpc>
                <a:spcPct val="134000"/>
              </a:lnSpc>
              <a:spcBef>
                <a:spcPts val="300"/>
              </a:spcBef>
              <a:spcAft>
                <a:spcPts val="300"/>
              </a:spcAft>
              <a:buFont typeface="Arial" panose="020B0604020202020204" pitchFamily="34" charset="0"/>
              <a:buChar char="•"/>
            </a:pPr>
            <a:r>
              <a:rPr lang="fr-FR" dirty="0">
                <a:latin typeface="+mn-lt"/>
              </a:rPr>
              <a:t>Femmes PTME</a:t>
            </a:r>
            <a:endParaRPr lang="en-US" dirty="0">
              <a:latin typeface="+mn-lt"/>
            </a:endParaRPr>
          </a:p>
          <a:p>
            <a:pPr>
              <a:lnSpc>
                <a:spcPct val="134000"/>
              </a:lnSpc>
              <a:spcBef>
                <a:spcPts val="300"/>
              </a:spcBef>
              <a:spcAft>
                <a:spcPts val="300"/>
              </a:spcAft>
              <a:buFont typeface="Arial" panose="020B0604020202020204" pitchFamily="34" charset="0"/>
              <a:buChar char="•"/>
            </a:pPr>
            <a:r>
              <a:rPr lang="fr-FR" dirty="0">
                <a:latin typeface="+mn-lt"/>
              </a:rPr>
              <a:t>Clients référés par les services de dépistage nutritionnel </a:t>
            </a:r>
          </a:p>
          <a:p>
            <a:pPr>
              <a:lnSpc>
                <a:spcPct val="134000"/>
              </a:lnSpc>
              <a:spcBef>
                <a:spcPts val="300"/>
              </a:spcBef>
              <a:spcAft>
                <a:spcPts val="300"/>
              </a:spcAft>
              <a:buFont typeface="Arial" panose="020B0604020202020204" pitchFamily="34" charset="0"/>
              <a:buChar char="•"/>
            </a:pPr>
            <a:r>
              <a:rPr lang="fr-FR" dirty="0">
                <a:latin typeface="+mn-lt"/>
              </a:rPr>
              <a:t>Clients VIH</a:t>
            </a:r>
            <a:endParaRPr lang="en-US" dirty="0">
              <a:latin typeface="+mn-lt"/>
            </a:endParaRPr>
          </a:p>
          <a:p>
            <a:pPr>
              <a:lnSpc>
                <a:spcPct val="134000"/>
              </a:lnSpc>
              <a:spcBef>
                <a:spcPts val="300"/>
              </a:spcBef>
              <a:spcAft>
                <a:spcPts val="300"/>
              </a:spcAft>
              <a:buFont typeface="Arial" panose="020B0604020202020204" pitchFamily="34" charset="0"/>
              <a:buChar char="•"/>
            </a:pPr>
            <a:r>
              <a:rPr lang="fr-FR" dirty="0">
                <a:latin typeface="+mn-lt"/>
              </a:rPr>
              <a:t>Clients TB</a:t>
            </a:r>
            <a:endParaRPr lang="en-US" dirty="0">
              <a:latin typeface="+mn-lt"/>
            </a:endParaRPr>
          </a:p>
          <a:p>
            <a:pPr>
              <a:lnSpc>
                <a:spcPct val="134000"/>
              </a:lnSpc>
              <a:spcBef>
                <a:spcPts val="300"/>
              </a:spcBef>
              <a:spcAft>
                <a:spcPts val="300"/>
              </a:spcAft>
              <a:buFont typeface="Arial" panose="020B0604020202020204" pitchFamily="34" charset="0"/>
              <a:buChar char="•"/>
            </a:pPr>
            <a:r>
              <a:rPr lang="fr-FR" dirty="0">
                <a:latin typeface="+mn-lt"/>
              </a:rPr>
              <a:t>Clients souffrant de maladies chroniques liées à la nutrition (</a:t>
            </a:r>
            <a:r>
              <a:rPr lang="fr-FR" b="1" dirty="0">
                <a:latin typeface="+mn-lt"/>
              </a:rPr>
              <a:t>diabète, maladies cardiaques</a:t>
            </a:r>
            <a:r>
              <a:rPr lang="fr-FR" dirty="0">
                <a:latin typeface="+mn-lt"/>
              </a:rPr>
              <a:t>, etc.)</a:t>
            </a:r>
            <a:endParaRPr lang="en-US" dirty="0">
              <a:latin typeface="+mn-lt"/>
            </a:endParaRPr>
          </a:p>
          <a:p>
            <a:pPr>
              <a:lnSpc>
                <a:spcPct val="134000"/>
              </a:lnSpc>
              <a:spcBef>
                <a:spcPts val="300"/>
              </a:spcBef>
              <a:spcAft>
                <a:spcPts val="300"/>
              </a:spcAft>
              <a:buFont typeface="Arial" panose="020B0604020202020204" pitchFamily="34" charset="0"/>
              <a:buChar char="•"/>
            </a:pPr>
            <a:r>
              <a:rPr lang="fr-FR" dirty="0">
                <a:latin typeface="+mn-lt"/>
              </a:rPr>
              <a:t>Clients démontrant des </a:t>
            </a:r>
            <a:r>
              <a:rPr lang="fr-FR" b="1" dirty="0">
                <a:latin typeface="+mn-lt"/>
              </a:rPr>
              <a:t>pertes de poids involontaires</a:t>
            </a:r>
          </a:p>
          <a:p>
            <a:pPr>
              <a:lnSpc>
                <a:spcPct val="134000"/>
              </a:lnSpc>
              <a:spcBef>
                <a:spcPts val="300"/>
              </a:spcBef>
              <a:spcAft>
                <a:spcPts val="300"/>
              </a:spcAft>
              <a:buFont typeface="Arial" panose="020B0604020202020204" pitchFamily="34" charset="0"/>
              <a:buChar char="•"/>
            </a:pPr>
            <a:r>
              <a:rPr lang="fr-FR" dirty="0">
                <a:latin typeface="+mn-lt"/>
              </a:rPr>
              <a:t>Clients présentant des symptômes pouvant être résolus par un meilleur régime alimentaire </a:t>
            </a:r>
            <a:endParaRPr lang="en-US" dirty="0">
              <a:latin typeface="+mn-lt"/>
            </a:endParaRPr>
          </a:p>
          <a:p>
            <a:pPr>
              <a:lnSpc>
                <a:spcPct val="134000"/>
              </a:lnSpc>
              <a:spcBef>
                <a:spcPts val="300"/>
              </a:spcBef>
              <a:spcAft>
                <a:spcPts val="300"/>
              </a:spcAft>
              <a:buFont typeface="Wingdings" pitchFamily="2" charset="2"/>
              <a:buChar char="§"/>
            </a:pPr>
            <a:endParaRPr lang="en-US" dirty="0">
              <a:latin typeface="+mn-lt"/>
            </a:endParaRPr>
          </a:p>
          <a:p>
            <a:pPr marL="0" indent="0">
              <a:buNone/>
            </a:pPr>
            <a:endParaRPr lang="en-US" dirty="0">
              <a:latin typeface="+mn-lt"/>
            </a:endParaRPr>
          </a:p>
        </p:txBody>
      </p:sp>
      <p:sp>
        <p:nvSpPr>
          <p:cNvPr id="3" name="Title 2"/>
          <p:cNvSpPr>
            <a:spLocks noGrp="1"/>
          </p:cNvSpPr>
          <p:nvPr>
            <p:ph type="title"/>
          </p:nvPr>
        </p:nvSpPr>
        <p:spPr>
          <a:xfrm>
            <a:off x="1221967" y="279537"/>
            <a:ext cx="7481455" cy="548318"/>
          </a:xfrm>
        </p:spPr>
        <p:txBody>
          <a:bodyPr/>
          <a:lstStyle/>
          <a:p>
            <a:r>
              <a:rPr lang="fr-FR" sz="2800" dirty="0"/>
              <a:t>Qui doit être retenu en priorité pour </a:t>
            </a:r>
            <a:r>
              <a:rPr lang="fr-FR" sz="2800" u="sng" dirty="0"/>
              <a:t>l’évaluation nutritionnelle</a:t>
            </a:r>
            <a:r>
              <a:rPr lang="fr-FR" sz="2800" dirty="0"/>
              <a:t> ? </a:t>
            </a:r>
            <a:endParaRPr lang="en-US" sz="2800" dirty="0"/>
          </a:p>
        </p:txBody>
      </p:sp>
      <p:sp>
        <p:nvSpPr>
          <p:cNvPr id="4" name="TextBox 3"/>
          <p:cNvSpPr txBox="1"/>
          <p:nvPr/>
        </p:nvSpPr>
        <p:spPr>
          <a:xfrm>
            <a:off x="326011" y="387113"/>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2.7</a:t>
            </a:r>
          </a:p>
        </p:txBody>
      </p:sp>
    </p:spTree>
    <p:extLst>
      <p:ext uri="{BB962C8B-B14F-4D97-AF65-F5344CB8AC3E}">
        <p14:creationId xmlns:p14="http://schemas.microsoft.com/office/powerpoint/2010/main" val="1312761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286" y="1960194"/>
            <a:ext cx="3903314" cy="4525963"/>
          </a:xfrm>
        </p:spPr>
        <p:txBody>
          <a:bodyPr>
            <a:normAutofit fontScale="77500" lnSpcReduction="20000"/>
          </a:bodyPr>
          <a:lstStyle/>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Œdèmes bilatéraux gardant le godet</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Emaciation</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Anorexie, manque d'appétit</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Diarrhée persistante</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Nausée ou vomissement</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Déshydratation grave</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Température élevée (&gt; 38.5</a:t>
            </a:r>
            <a:r>
              <a:rPr lang="fr-HT" sz="2400" baseline="30000" dirty="0">
                <a:solidFill>
                  <a:srgbClr val="000066"/>
                </a:solidFill>
                <a:cs typeface="Arial" pitchFamily="34" charset="0"/>
              </a:rPr>
              <a:t>o</a:t>
            </a:r>
            <a:r>
              <a:rPr lang="fr-HT" sz="2400" dirty="0">
                <a:solidFill>
                  <a:srgbClr val="000066"/>
                </a:solidFill>
                <a:cs typeface="Arial" pitchFamily="34" charset="0"/>
              </a:rPr>
              <a:t> C)</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Respiration rapide</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Convulsions</a:t>
            </a:r>
          </a:p>
          <a:p>
            <a:pPr marL="630238" lvl="4" indent="-342900">
              <a:lnSpc>
                <a:spcPct val="124000"/>
              </a:lnSpc>
              <a:spcBef>
                <a:spcPts val="300"/>
              </a:spcBef>
              <a:spcAft>
                <a:spcPts val="300"/>
              </a:spcAft>
              <a:buClr>
                <a:srgbClr val="000066"/>
              </a:buClr>
              <a:buSzPct val="100000"/>
              <a:buFont typeface="Arial" panose="020B0604020202020204" pitchFamily="34" charset="0"/>
              <a:buChar char="•"/>
              <a:defRPr/>
            </a:pPr>
            <a:r>
              <a:rPr lang="fr-HT" sz="2400" dirty="0">
                <a:solidFill>
                  <a:srgbClr val="000066"/>
                </a:solidFill>
                <a:cs typeface="Arial" pitchFamily="34" charset="0"/>
              </a:rPr>
              <a:t>Anémie sévère</a:t>
            </a:r>
          </a:p>
          <a:p>
            <a:pPr>
              <a:lnSpc>
                <a:spcPct val="90000"/>
              </a:lnSpc>
              <a:buFont typeface="Arial" pitchFamily="34" charset="0"/>
              <a:buChar char="–"/>
            </a:pPr>
            <a:endParaRPr lang="fr-HT" dirty="0"/>
          </a:p>
        </p:txBody>
      </p:sp>
      <p:sp>
        <p:nvSpPr>
          <p:cNvPr id="2" name="Title 1"/>
          <p:cNvSpPr>
            <a:spLocks noGrp="1"/>
          </p:cNvSpPr>
          <p:nvPr>
            <p:ph type="title"/>
          </p:nvPr>
        </p:nvSpPr>
        <p:spPr>
          <a:xfrm>
            <a:off x="1231492" y="384312"/>
            <a:ext cx="7481455" cy="548318"/>
          </a:xfrm>
        </p:spPr>
        <p:txBody>
          <a:bodyPr/>
          <a:lstStyle/>
          <a:p>
            <a:r>
              <a:rPr lang="fr-HT" sz="3200" dirty="0"/>
              <a:t>Evaluation nutritionnelle clinique</a:t>
            </a:r>
          </a:p>
        </p:txBody>
      </p:sp>
      <p:sp>
        <p:nvSpPr>
          <p:cNvPr id="4" name="Content Placeholder 3"/>
          <p:cNvSpPr>
            <a:spLocks noGrp="1"/>
          </p:cNvSpPr>
          <p:nvPr>
            <p:ph sz="half" idx="4294967295"/>
          </p:nvPr>
        </p:nvSpPr>
        <p:spPr>
          <a:xfrm>
            <a:off x="4495800" y="1943100"/>
            <a:ext cx="3429000" cy="3014663"/>
          </a:xfrm>
          <a:prstGeom prst="rect">
            <a:avLst/>
          </a:prstGeom>
        </p:spPr>
        <p:txBody>
          <a:bodyPr>
            <a:noAutofit/>
          </a:bodyPr>
          <a:lstStyle/>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Plaies ou muguet dans la bouche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VIH</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Hypothermie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Hypoglycémie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Léthargie ou perte de connaissance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Grande faiblesse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Infections opportunistes</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1900" dirty="0">
                <a:solidFill>
                  <a:srgbClr val="000066"/>
                </a:solidFill>
                <a:cs typeface="Arial" pitchFamily="34" charset="0"/>
              </a:rPr>
              <a:t>Lésions étendues de la peau  </a:t>
            </a:r>
          </a:p>
        </p:txBody>
      </p:sp>
      <p:sp>
        <p:nvSpPr>
          <p:cNvPr id="5" name="Rectangle 4"/>
          <p:cNvSpPr/>
          <p:nvPr/>
        </p:nvSpPr>
        <p:spPr>
          <a:xfrm>
            <a:off x="375313" y="1426628"/>
            <a:ext cx="5490414" cy="553998"/>
          </a:xfrm>
          <a:prstGeom prst="rect">
            <a:avLst/>
          </a:prstGeom>
        </p:spPr>
        <p:txBody>
          <a:bodyPr wrap="none">
            <a:spAutoFit/>
          </a:bodyPr>
          <a:lstStyle/>
          <a:p>
            <a:pPr>
              <a:defRPr/>
            </a:pPr>
            <a:r>
              <a:rPr lang="fr-HT" sz="3000" b="1" dirty="0">
                <a:solidFill>
                  <a:srgbClr val="000066"/>
                </a:solidFill>
                <a:latin typeface="Calibri" pitchFamily="34" charset="0"/>
                <a:cs typeface="Arial" pitchFamily="34" charset="0"/>
              </a:rPr>
              <a:t>1. </a:t>
            </a:r>
            <a:r>
              <a:rPr lang="fr-HT" sz="2400" b="1" dirty="0">
                <a:solidFill>
                  <a:srgbClr val="000066"/>
                </a:solidFill>
                <a:latin typeface="Calibri" pitchFamily="34" charset="0"/>
                <a:cs typeface="Arial" pitchFamily="34" charset="0"/>
              </a:rPr>
              <a:t>Contrôler les complications médicales</a:t>
            </a:r>
            <a:r>
              <a:rPr lang="fr-HT" sz="3000" b="1" dirty="0">
                <a:solidFill>
                  <a:srgbClr val="000066"/>
                </a:solidFill>
                <a:latin typeface="Calibri" pitchFamily="34" charset="0"/>
                <a:cs typeface="Arial" pitchFamily="34" charset="0"/>
              </a:rPr>
              <a:t>.</a:t>
            </a:r>
          </a:p>
        </p:txBody>
      </p:sp>
      <p:sp>
        <p:nvSpPr>
          <p:cNvPr id="6" name="Rectangle 5"/>
          <p:cNvSpPr/>
          <p:nvPr/>
        </p:nvSpPr>
        <p:spPr>
          <a:xfrm>
            <a:off x="407266" y="6195144"/>
            <a:ext cx="8355685" cy="553998"/>
          </a:xfrm>
          <a:prstGeom prst="rect">
            <a:avLst/>
          </a:prstGeom>
        </p:spPr>
        <p:txBody>
          <a:bodyPr wrap="none">
            <a:spAutoFit/>
          </a:bodyPr>
          <a:lstStyle/>
          <a:p>
            <a:pPr>
              <a:defRPr/>
            </a:pPr>
            <a:r>
              <a:rPr lang="fr-HT" sz="3000" b="1">
                <a:solidFill>
                  <a:srgbClr val="000066"/>
                </a:solidFill>
                <a:latin typeface="Calibri" pitchFamily="34" charset="0"/>
                <a:cs typeface="Arial" pitchFamily="34" charset="0"/>
              </a:rPr>
              <a:t>2</a:t>
            </a:r>
            <a:r>
              <a:rPr lang="fr-HT" sz="2400" b="1">
                <a:solidFill>
                  <a:srgbClr val="000066"/>
                </a:solidFill>
                <a:latin typeface="Calibri" pitchFamily="34" charset="0"/>
                <a:cs typeface="Arial" pitchFamily="34" charset="0"/>
              </a:rPr>
              <a:t>. Demander quels sont les médicaments que prend le client(e).</a:t>
            </a:r>
          </a:p>
        </p:txBody>
      </p:sp>
      <p:sp>
        <p:nvSpPr>
          <p:cNvPr id="8" name="TextBox 7"/>
          <p:cNvSpPr txBox="1"/>
          <p:nvPr/>
        </p:nvSpPr>
        <p:spPr>
          <a:xfrm>
            <a:off x="330134" y="391236"/>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504825" y="1531265"/>
            <a:ext cx="7981950" cy="5052061"/>
          </a:xfrm>
          <a:noFill/>
        </p:spPr>
        <p:txBody>
          <a:bodyPr>
            <a:noAutofit/>
          </a:bodyPr>
          <a:lstStyle/>
          <a:p>
            <a:pPr marL="548640" lvl="0" indent="-548640">
              <a:lnSpc>
                <a:spcPct val="114000"/>
              </a:lnSpc>
              <a:spcBef>
                <a:spcPts val="300"/>
              </a:spcBef>
              <a:spcAft>
                <a:spcPts val="300"/>
              </a:spcAft>
              <a:buFont typeface="+mj-lt"/>
              <a:buAutoNum type="arabicPeriod"/>
            </a:pPr>
            <a:r>
              <a:rPr lang="fr-HT" sz="2200" dirty="0">
                <a:latin typeface="+mn-lt"/>
              </a:rPr>
              <a:t>Expliquer l’importance de la nutrition dans la prise en charge des maladies</a:t>
            </a:r>
            <a:endParaRPr lang="en-US" sz="2200" dirty="0">
              <a:latin typeface="+mn-lt"/>
            </a:endParaRPr>
          </a:p>
          <a:p>
            <a:pPr marL="548640" lvl="0" indent="-548640">
              <a:lnSpc>
                <a:spcPct val="114000"/>
              </a:lnSpc>
              <a:spcBef>
                <a:spcPts val="300"/>
              </a:spcBef>
              <a:spcAft>
                <a:spcPts val="300"/>
              </a:spcAft>
              <a:buFont typeface="+mj-lt"/>
              <a:buAutoNum type="arabicPeriod"/>
            </a:pPr>
            <a:r>
              <a:rPr lang="fr-HT" sz="2200" dirty="0">
                <a:latin typeface="+mn-lt"/>
              </a:rPr>
              <a:t>Evaluer l’état nutritionnel des clients</a:t>
            </a:r>
            <a:endParaRPr lang="en-US" sz="2200" dirty="0">
              <a:latin typeface="+mn-lt"/>
            </a:endParaRPr>
          </a:p>
          <a:p>
            <a:pPr marL="548640" lvl="0" indent="-548640">
              <a:lnSpc>
                <a:spcPct val="114000"/>
              </a:lnSpc>
              <a:spcBef>
                <a:spcPts val="300"/>
              </a:spcBef>
              <a:spcAft>
                <a:spcPts val="300"/>
              </a:spcAft>
              <a:buFont typeface="+mj-lt"/>
              <a:buAutoNum type="arabicPeriod"/>
            </a:pPr>
            <a:r>
              <a:rPr lang="fr-HT" sz="2200" dirty="0">
                <a:latin typeface="+mn-lt"/>
              </a:rPr>
              <a:t>Elaborer des plans de soins nutritionnels pour les clients basés sur leur état nutritionnel </a:t>
            </a:r>
            <a:endParaRPr lang="en-US" sz="2200" dirty="0">
              <a:latin typeface="+mn-lt"/>
            </a:endParaRPr>
          </a:p>
          <a:p>
            <a:pPr marL="548640" lvl="0" indent="-548640">
              <a:lnSpc>
                <a:spcPct val="114000"/>
              </a:lnSpc>
              <a:spcBef>
                <a:spcPts val="300"/>
              </a:spcBef>
              <a:spcAft>
                <a:spcPts val="300"/>
              </a:spcAft>
              <a:buFont typeface="+mj-lt"/>
              <a:buAutoNum type="arabicPeriod"/>
            </a:pPr>
            <a:r>
              <a:rPr lang="fr-FR" sz="2200" dirty="0">
                <a:latin typeface="+mn-lt"/>
              </a:rPr>
              <a:t>Offrir aux clients l’assistance-conseil en nutrition</a:t>
            </a:r>
          </a:p>
          <a:p>
            <a:pPr marL="548640" lvl="0" indent="-548640">
              <a:lnSpc>
                <a:spcPct val="114000"/>
              </a:lnSpc>
              <a:spcBef>
                <a:spcPts val="300"/>
              </a:spcBef>
              <a:spcAft>
                <a:spcPts val="300"/>
              </a:spcAft>
              <a:buFont typeface="+mj-lt"/>
              <a:buAutoNum type="arabicPeriod"/>
            </a:pPr>
            <a:r>
              <a:rPr lang="fr-HT" sz="2200" dirty="0">
                <a:latin typeface="+mn-lt"/>
              </a:rPr>
              <a:t>Communiquer les actions nutritionnelles critiques (ANC)</a:t>
            </a:r>
            <a:endParaRPr lang="en-US" sz="2200" dirty="0">
              <a:latin typeface="+mn-lt"/>
            </a:endParaRPr>
          </a:p>
          <a:p>
            <a:pPr marL="548640" lvl="0" indent="-548640">
              <a:lnSpc>
                <a:spcPct val="114000"/>
              </a:lnSpc>
              <a:spcBef>
                <a:spcPts val="300"/>
              </a:spcBef>
              <a:spcAft>
                <a:spcPts val="300"/>
              </a:spcAft>
              <a:buFont typeface="+mj-lt"/>
              <a:buAutoNum type="arabicPeriod"/>
            </a:pPr>
            <a:r>
              <a:rPr lang="fr-HT" sz="2200" dirty="0">
                <a:latin typeface="+mn-lt"/>
              </a:rPr>
              <a:t>Prescrire des produits alimentaires spécialisés et faire le suivi de cette alimentation chez les clients souffrant de la malnutrition </a:t>
            </a:r>
            <a:endParaRPr lang="en-US" sz="2200" dirty="0">
              <a:latin typeface="+mn-lt"/>
            </a:endParaRPr>
          </a:p>
          <a:p>
            <a:pPr marL="548640" lvl="0" indent="-548640">
              <a:lnSpc>
                <a:spcPct val="114000"/>
              </a:lnSpc>
              <a:spcBef>
                <a:spcPts val="300"/>
              </a:spcBef>
              <a:spcAft>
                <a:spcPts val="300"/>
              </a:spcAft>
              <a:buFont typeface="+mj-lt"/>
              <a:buAutoNum type="arabicPeriod"/>
            </a:pPr>
            <a:r>
              <a:rPr lang="fr-HT" sz="2200" dirty="0">
                <a:latin typeface="+mn-lt"/>
              </a:rPr>
              <a:t>Gérer les services NACS sur les lieux du travail</a:t>
            </a:r>
            <a:endParaRPr lang="en-US" sz="2200" dirty="0">
              <a:latin typeface="+mn-lt"/>
            </a:endParaRPr>
          </a:p>
          <a:p>
            <a:pPr marL="548640" lvl="0" indent="-548640">
              <a:lnSpc>
                <a:spcPct val="114000"/>
              </a:lnSpc>
              <a:spcBef>
                <a:spcPts val="300"/>
              </a:spcBef>
              <a:spcAft>
                <a:spcPts val="300"/>
              </a:spcAft>
              <a:buFont typeface="+mj-lt"/>
              <a:buAutoNum type="arabicPeriod"/>
            </a:pPr>
            <a:r>
              <a:rPr lang="fr-HT" sz="2200" dirty="0">
                <a:latin typeface="+mn-lt"/>
              </a:rPr>
              <a:t>Recueillir des informations pour le suivi et le rapportage des services NACS</a:t>
            </a:r>
            <a:endParaRPr lang="en-US" sz="2200" dirty="0">
              <a:latin typeface="+mn-lt"/>
            </a:endParaRPr>
          </a:p>
        </p:txBody>
      </p:sp>
      <p:sp>
        <p:nvSpPr>
          <p:cNvPr id="9219" name="Rectangle 2"/>
          <p:cNvSpPr>
            <a:spLocks noGrp="1" noChangeArrowheads="1"/>
          </p:cNvSpPr>
          <p:nvPr>
            <p:ph type="title"/>
          </p:nvPr>
        </p:nvSpPr>
        <p:spPr>
          <a:xfrm>
            <a:off x="1221967" y="394123"/>
            <a:ext cx="7481455" cy="548318"/>
          </a:xfrm>
          <a:prstGeom prst="rect">
            <a:avLst/>
          </a:prstGeom>
        </p:spPr>
        <p:txBody>
          <a:bodyPr/>
          <a:lstStyle/>
          <a:p>
            <a:pPr eaLnBrk="1" hangingPunct="1">
              <a:defRPr/>
            </a:pPr>
            <a:r>
              <a:rPr lang="fr-HT" sz="3200" b="1" dirty="0">
                <a:cs typeface="Arial" charset="0"/>
              </a:rPr>
              <a:t>Objectifs de l’atelier</a:t>
            </a:r>
          </a:p>
        </p:txBody>
      </p:sp>
      <p:sp>
        <p:nvSpPr>
          <p:cNvPr id="4" name="TextBox 3"/>
          <p:cNvSpPr txBox="1"/>
          <p:nvPr/>
        </p:nvSpPr>
        <p:spPr>
          <a:xfrm>
            <a:off x="316486" y="400050"/>
            <a:ext cx="710451"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0.4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28261" y="2057400"/>
            <a:ext cx="7287479" cy="4525963"/>
          </a:xfrm>
          <a:prstGeom prst="rect">
            <a:avLst/>
          </a:prstGeom>
        </p:spPr>
        <p:txBody>
          <a:bodyPr/>
          <a:lstStyle/>
          <a:p>
            <a:pPr marL="0" indent="0">
              <a:lnSpc>
                <a:spcPct val="114000"/>
              </a:lnSpc>
              <a:spcBef>
                <a:spcPts val="300"/>
              </a:spcBef>
              <a:spcAft>
                <a:spcPts val="300"/>
              </a:spcAft>
              <a:buNone/>
              <a:defRPr/>
            </a:pPr>
            <a:r>
              <a:rPr lang="fr-HT" sz="3000" b="1" dirty="0">
                <a:solidFill>
                  <a:srgbClr val="000066"/>
                </a:solidFill>
                <a:latin typeface="Calibri" pitchFamily="34" charset="0"/>
              </a:rPr>
              <a:t>L’anthropométrie</a:t>
            </a:r>
            <a:r>
              <a:rPr lang="fr-HT" sz="2500" b="1" dirty="0">
                <a:solidFill>
                  <a:srgbClr val="000066"/>
                </a:solidFill>
                <a:latin typeface="Calibri" pitchFamily="34" charset="0"/>
              </a:rPr>
              <a:t> </a:t>
            </a:r>
            <a:r>
              <a:rPr lang="fr-HT" sz="2800" b="1" dirty="0">
                <a:solidFill>
                  <a:srgbClr val="000066"/>
                </a:solidFill>
                <a:latin typeface="Calibri" pitchFamily="34" charset="0"/>
              </a:rPr>
              <a:t> </a:t>
            </a:r>
            <a:r>
              <a:rPr lang="fr-HT" sz="2800" dirty="0">
                <a:solidFill>
                  <a:srgbClr val="000066"/>
                </a:solidFill>
                <a:latin typeface="Calibri" pitchFamily="34" charset="0"/>
              </a:rPr>
              <a:t>est la mesure de la taille, du poids et des proportions du corps humain. Les mesures anthropométriques peuvent également être utilisées pour évaluer l’état nutritionnel des personnes et des groupes de la population. </a:t>
            </a:r>
          </a:p>
          <a:p>
            <a:pPr marL="0" indent="0">
              <a:buNone/>
              <a:defRPr/>
            </a:pPr>
            <a:br>
              <a:rPr lang="fr-HT" sz="2800" dirty="0">
                <a:solidFill>
                  <a:srgbClr val="000066"/>
                </a:solidFill>
              </a:rPr>
            </a:br>
            <a:endParaRPr lang="fr-HT" sz="2800" dirty="0">
              <a:solidFill>
                <a:srgbClr val="000066"/>
              </a:solidFill>
            </a:endParaRPr>
          </a:p>
          <a:p>
            <a:pPr marL="0" indent="0">
              <a:buNone/>
              <a:defRPr/>
            </a:pPr>
            <a:endParaRPr lang="fr-HT" sz="2600" dirty="0">
              <a:solidFill>
                <a:srgbClr val="000066"/>
              </a:solidFill>
            </a:endParaRPr>
          </a:p>
        </p:txBody>
      </p:sp>
      <p:sp>
        <p:nvSpPr>
          <p:cNvPr id="6" name="Title 5"/>
          <p:cNvSpPr>
            <a:spLocks noGrp="1"/>
          </p:cNvSpPr>
          <p:nvPr>
            <p:ph type="title"/>
          </p:nvPr>
        </p:nvSpPr>
        <p:spPr>
          <a:xfrm>
            <a:off x="1221967" y="395402"/>
            <a:ext cx="7481455" cy="548318"/>
          </a:xfrm>
        </p:spPr>
        <p:txBody>
          <a:bodyPr/>
          <a:lstStyle/>
          <a:p>
            <a:r>
              <a:rPr lang="fr-HT" sz="3200" dirty="0">
                <a:cs typeface="Arial" charset="0"/>
              </a:rPr>
              <a:t>Anthropométrie</a:t>
            </a:r>
            <a:endParaRPr lang="fr-HT" sz="3200" dirty="0"/>
          </a:p>
        </p:txBody>
      </p:sp>
      <p:sp>
        <p:nvSpPr>
          <p:cNvPr id="7" name="TextBox 6"/>
          <p:cNvSpPr txBox="1"/>
          <p:nvPr/>
        </p:nvSpPr>
        <p:spPr>
          <a:xfrm>
            <a:off x="316486" y="371475"/>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973" y="1536952"/>
            <a:ext cx="8229600" cy="4525963"/>
          </a:xfrm>
        </p:spPr>
        <p:txBody>
          <a:bodyPr>
            <a:normAutofit lnSpcReduction="10000"/>
          </a:bodyPr>
          <a:lstStyle/>
          <a:p>
            <a:pPr marL="7445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sz="2800" dirty="0">
                <a:solidFill>
                  <a:srgbClr val="000066"/>
                </a:solidFill>
                <a:cs typeface="Arial" pitchFamily="34" charset="0"/>
              </a:rPr>
              <a:t>Poids</a:t>
            </a:r>
          </a:p>
          <a:p>
            <a:pPr marL="7445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sz="2800" dirty="0">
                <a:solidFill>
                  <a:srgbClr val="000066"/>
                </a:solidFill>
                <a:cs typeface="Arial" pitchFamily="34" charset="0"/>
              </a:rPr>
              <a:t>Taille</a:t>
            </a:r>
          </a:p>
          <a:p>
            <a:pPr marL="7445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sz="2800" dirty="0">
                <a:solidFill>
                  <a:srgbClr val="000066"/>
                </a:solidFill>
                <a:cs typeface="Arial" pitchFamily="34" charset="0"/>
              </a:rPr>
              <a:t>Périmètre brachial (</a:t>
            </a:r>
            <a:r>
              <a:rPr lang="fr-HT" sz="2800" dirty="0" err="1">
                <a:solidFill>
                  <a:srgbClr val="000066"/>
                </a:solidFill>
                <a:cs typeface="Arial" pitchFamily="34" charset="0"/>
              </a:rPr>
              <a:t>mi-bras</a:t>
            </a:r>
            <a:r>
              <a:rPr lang="fr-HT" sz="2800" dirty="0">
                <a:solidFill>
                  <a:srgbClr val="000066"/>
                </a:solidFill>
                <a:cs typeface="Arial" pitchFamily="34" charset="0"/>
              </a:rPr>
              <a:t>) (PB)</a:t>
            </a:r>
            <a:endParaRPr lang="fr-HT" sz="2500" b="1" dirty="0">
              <a:solidFill>
                <a:srgbClr val="000066"/>
              </a:solidFill>
              <a:latin typeface="Calibri" pitchFamily="34" charset="0"/>
            </a:endParaRPr>
          </a:p>
          <a:p>
            <a:pPr>
              <a:lnSpc>
                <a:spcPct val="114000"/>
              </a:lnSpc>
              <a:spcBef>
                <a:spcPts val="300"/>
              </a:spcBef>
              <a:spcAft>
                <a:spcPts val="300"/>
              </a:spcAft>
              <a:buClr>
                <a:srgbClr val="000066"/>
              </a:buClr>
              <a:buNone/>
              <a:defRPr/>
            </a:pPr>
            <a:endParaRPr lang="fr-HT" sz="3000" b="1" dirty="0">
              <a:solidFill>
                <a:srgbClr val="000066"/>
              </a:solidFill>
              <a:latin typeface="Calibri" pitchFamily="34" charset="0"/>
            </a:endParaRPr>
          </a:p>
          <a:p>
            <a:pPr>
              <a:lnSpc>
                <a:spcPct val="114000"/>
              </a:lnSpc>
              <a:spcBef>
                <a:spcPts val="300"/>
              </a:spcBef>
              <a:spcAft>
                <a:spcPts val="300"/>
              </a:spcAft>
              <a:buClr>
                <a:srgbClr val="000066"/>
              </a:buClr>
              <a:buNone/>
              <a:defRPr/>
            </a:pPr>
            <a:r>
              <a:rPr lang="fr-HT" sz="3000" b="1" dirty="0">
                <a:solidFill>
                  <a:srgbClr val="000066"/>
                </a:solidFill>
                <a:latin typeface="Calibri" pitchFamily="34" charset="0"/>
              </a:rPr>
              <a:t>Certaines mesures qui sont des indices</a:t>
            </a:r>
          </a:p>
          <a:p>
            <a:pPr marL="7445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sz="2800" dirty="0">
                <a:solidFill>
                  <a:srgbClr val="000066"/>
                </a:solidFill>
                <a:cs typeface="Arial" pitchFamily="34" charset="0"/>
              </a:rPr>
              <a:t>Indice de masse corporelle (IMC)</a:t>
            </a:r>
          </a:p>
          <a:p>
            <a:pPr marL="7445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sz="2800" dirty="0">
                <a:solidFill>
                  <a:srgbClr val="000066"/>
                </a:solidFill>
                <a:cs typeface="Arial" pitchFamily="34" charset="0"/>
              </a:rPr>
              <a:t>Le poids-pour-taille en z-score (P/T z)</a:t>
            </a:r>
          </a:p>
          <a:p>
            <a:pPr marL="7445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sz="2800" dirty="0">
                <a:solidFill>
                  <a:srgbClr val="000066"/>
                </a:solidFill>
                <a:cs typeface="Arial" pitchFamily="34" charset="0"/>
              </a:rPr>
              <a:t>IMC pour âge en z-score</a:t>
            </a:r>
          </a:p>
        </p:txBody>
      </p:sp>
      <p:sp>
        <p:nvSpPr>
          <p:cNvPr id="6" name="Title 5"/>
          <p:cNvSpPr>
            <a:spLocks noGrp="1"/>
          </p:cNvSpPr>
          <p:nvPr>
            <p:ph type="title"/>
          </p:nvPr>
        </p:nvSpPr>
        <p:spPr>
          <a:xfrm>
            <a:off x="1231491" y="376066"/>
            <a:ext cx="7922033" cy="548318"/>
          </a:xfrm>
        </p:spPr>
        <p:txBody>
          <a:bodyPr/>
          <a:lstStyle/>
          <a:p>
            <a:r>
              <a:rPr lang="fr-HT" sz="3200" dirty="0">
                <a:cs typeface="Arial" charset="0"/>
              </a:rPr>
              <a:t>Types de mesures anthropométriques</a:t>
            </a:r>
            <a:endParaRPr lang="fr-HT" sz="3200" dirty="0"/>
          </a:p>
        </p:txBody>
      </p:sp>
      <p:sp>
        <p:nvSpPr>
          <p:cNvPr id="7" name="TextBox 6"/>
          <p:cNvSpPr txBox="1"/>
          <p:nvPr/>
        </p:nvSpPr>
        <p:spPr>
          <a:xfrm>
            <a:off x="221816" y="378156"/>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2"/>
          <p:cNvSpPr>
            <a:spLocks noGrp="1"/>
          </p:cNvSpPr>
          <p:nvPr>
            <p:ph idx="1"/>
          </p:nvPr>
        </p:nvSpPr>
        <p:spPr>
          <a:xfrm>
            <a:off x="510363" y="1662797"/>
            <a:ext cx="8229600" cy="4814203"/>
          </a:xfrm>
        </p:spPr>
        <p:txBody>
          <a:bodyPr>
            <a:normAutofit fontScale="85000" lnSpcReduction="10000"/>
          </a:bodyPr>
          <a:lstStyle/>
          <a:p>
            <a:pPr marL="573088" lvl="4" indent="-285750">
              <a:lnSpc>
                <a:spcPct val="124000"/>
              </a:lnSpc>
              <a:spcBef>
                <a:spcPts val="300"/>
              </a:spcBef>
              <a:spcAft>
                <a:spcPts val="300"/>
              </a:spcAft>
              <a:buClr>
                <a:srgbClr val="000066"/>
              </a:buClr>
              <a:buSzPct val="100000"/>
              <a:buFont typeface="Wingdings" pitchFamily="2" charset="2"/>
              <a:buChar char="§"/>
              <a:defRPr/>
            </a:pPr>
            <a:r>
              <a:rPr lang="fr-HT" sz="3600" dirty="0">
                <a:solidFill>
                  <a:srgbClr val="000066"/>
                </a:solidFill>
                <a:cs typeface="Arial" pitchFamily="34" charset="0"/>
              </a:rPr>
              <a:t>Chez les </a:t>
            </a:r>
            <a:r>
              <a:rPr lang="fr-HT" sz="3600" b="1" i="1" dirty="0">
                <a:solidFill>
                  <a:srgbClr val="000066"/>
                </a:solidFill>
                <a:cs typeface="Arial" pitchFamily="34" charset="0"/>
              </a:rPr>
              <a:t>enfants de 0–14 ans </a:t>
            </a:r>
            <a:r>
              <a:rPr lang="fr-HT" sz="3600" dirty="0">
                <a:solidFill>
                  <a:srgbClr val="000066"/>
                </a:solidFill>
                <a:cs typeface="Arial" pitchFamily="34" charset="0"/>
              </a:rPr>
              <a:t>on utilise les termes « </a:t>
            </a:r>
            <a:r>
              <a:rPr lang="fr-HT" sz="3600" b="1" dirty="0">
                <a:solidFill>
                  <a:srgbClr val="000066"/>
                </a:solidFill>
                <a:cs typeface="Arial" pitchFamily="34" charset="0"/>
              </a:rPr>
              <a:t>Malnutrition aiguë sévère </a:t>
            </a:r>
            <a:r>
              <a:rPr lang="fr-HT" sz="3600" dirty="0">
                <a:solidFill>
                  <a:srgbClr val="000066"/>
                </a:solidFill>
                <a:cs typeface="Arial" pitchFamily="34" charset="0"/>
              </a:rPr>
              <a:t>»</a:t>
            </a:r>
            <a:r>
              <a:rPr lang="fr-HT" sz="3600" b="1" dirty="0">
                <a:solidFill>
                  <a:srgbClr val="000066"/>
                </a:solidFill>
                <a:cs typeface="Arial" pitchFamily="34" charset="0"/>
              </a:rPr>
              <a:t> </a:t>
            </a:r>
            <a:r>
              <a:rPr lang="fr-HT" sz="3600" dirty="0">
                <a:solidFill>
                  <a:srgbClr val="000066"/>
                </a:solidFill>
                <a:cs typeface="Arial" pitchFamily="34" charset="0"/>
              </a:rPr>
              <a:t>(MAS) et « </a:t>
            </a:r>
            <a:r>
              <a:rPr lang="fr-HT" sz="3600" b="1" dirty="0">
                <a:solidFill>
                  <a:srgbClr val="000066"/>
                </a:solidFill>
                <a:cs typeface="Arial" pitchFamily="34" charset="0"/>
              </a:rPr>
              <a:t>Malnutrition aiguë modérée </a:t>
            </a:r>
            <a:r>
              <a:rPr lang="fr-HT" sz="3600" dirty="0">
                <a:solidFill>
                  <a:srgbClr val="000066"/>
                </a:solidFill>
                <a:cs typeface="Arial" pitchFamily="34" charset="0"/>
              </a:rPr>
              <a:t>»</a:t>
            </a:r>
            <a:r>
              <a:rPr lang="fr-HT" sz="3600" b="1" dirty="0">
                <a:solidFill>
                  <a:srgbClr val="000066"/>
                </a:solidFill>
                <a:cs typeface="Arial" pitchFamily="34" charset="0"/>
              </a:rPr>
              <a:t> </a:t>
            </a:r>
            <a:r>
              <a:rPr lang="fr-HT" sz="3600" dirty="0">
                <a:solidFill>
                  <a:srgbClr val="000066"/>
                </a:solidFill>
                <a:cs typeface="Arial" pitchFamily="34" charset="0"/>
              </a:rPr>
              <a:t>(MAM)</a:t>
            </a:r>
          </a:p>
          <a:p>
            <a:pPr marL="287338" lvl="4" indent="0">
              <a:lnSpc>
                <a:spcPct val="124000"/>
              </a:lnSpc>
              <a:spcBef>
                <a:spcPts val="300"/>
              </a:spcBef>
              <a:spcAft>
                <a:spcPts val="300"/>
              </a:spcAft>
              <a:buClr>
                <a:srgbClr val="000066"/>
              </a:buClr>
              <a:buSzPct val="100000"/>
              <a:buNone/>
              <a:defRPr/>
            </a:pPr>
            <a:endParaRPr lang="fr-HT" sz="3600" dirty="0">
              <a:solidFill>
                <a:srgbClr val="000066"/>
              </a:solidFill>
              <a:cs typeface="Arial" pitchFamily="34" charset="0"/>
            </a:endParaRPr>
          </a:p>
          <a:p>
            <a:pPr marL="573088" lvl="4" indent="-285750">
              <a:lnSpc>
                <a:spcPct val="124000"/>
              </a:lnSpc>
              <a:spcBef>
                <a:spcPts val="300"/>
              </a:spcBef>
              <a:spcAft>
                <a:spcPts val="300"/>
              </a:spcAft>
              <a:buClr>
                <a:srgbClr val="000066"/>
              </a:buClr>
              <a:buSzPct val="100000"/>
              <a:buFont typeface="Wingdings" pitchFamily="2" charset="2"/>
              <a:buChar char="§"/>
              <a:defRPr/>
            </a:pPr>
            <a:r>
              <a:rPr lang="fr-HT" sz="3600" dirty="0">
                <a:solidFill>
                  <a:srgbClr val="000066"/>
                </a:solidFill>
                <a:cs typeface="Arial" pitchFamily="34" charset="0"/>
              </a:rPr>
              <a:t>Chez les </a:t>
            </a:r>
            <a:r>
              <a:rPr lang="fr-HT" sz="3600" b="1" i="1" dirty="0">
                <a:solidFill>
                  <a:srgbClr val="000066"/>
                </a:solidFill>
                <a:cs typeface="Arial" pitchFamily="34" charset="0"/>
              </a:rPr>
              <a:t>adolescents de 15–17 ans et les adultes</a:t>
            </a:r>
            <a:r>
              <a:rPr lang="fr-HT" sz="3600" dirty="0">
                <a:solidFill>
                  <a:srgbClr val="000066"/>
                </a:solidFill>
                <a:cs typeface="Arial" pitchFamily="34" charset="0"/>
              </a:rPr>
              <a:t> on utilise les termes « </a:t>
            </a:r>
            <a:r>
              <a:rPr lang="fr-HT" sz="3600" b="1" dirty="0">
                <a:solidFill>
                  <a:srgbClr val="000066"/>
                </a:solidFill>
                <a:cs typeface="Arial" pitchFamily="34" charset="0"/>
              </a:rPr>
              <a:t>Malnutrition aiguë sévère </a:t>
            </a:r>
            <a:r>
              <a:rPr lang="fr-HT" sz="3600" dirty="0">
                <a:solidFill>
                  <a:srgbClr val="000066"/>
                </a:solidFill>
                <a:cs typeface="Arial" pitchFamily="34" charset="0"/>
              </a:rPr>
              <a:t>»</a:t>
            </a:r>
            <a:r>
              <a:rPr lang="fr-HT" sz="3600" b="1" i="1" dirty="0">
                <a:solidFill>
                  <a:srgbClr val="000066"/>
                </a:solidFill>
                <a:cs typeface="Arial" pitchFamily="34" charset="0"/>
              </a:rPr>
              <a:t> </a:t>
            </a:r>
            <a:r>
              <a:rPr lang="fr-HT" sz="3600" dirty="0">
                <a:solidFill>
                  <a:srgbClr val="000066"/>
                </a:solidFill>
                <a:cs typeface="Arial" pitchFamily="34" charset="0"/>
              </a:rPr>
              <a:t>(MAS) et « </a:t>
            </a:r>
            <a:r>
              <a:rPr lang="fr-HT" sz="3600" b="1" dirty="0">
                <a:solidFill>
                  <a:srgbClr val="000066"/>
                </a:solidFill>
                <a:cs typeface="Arial" pitchFamily="34" charset="0"/>
              </a:rPr>
              <a:t>Malnutrition modérée </a:t>
            </a:r>
            <a:r>
              <a:rPr lang="fr-HT" sz="3600" dirty="0">
                <a:solidFill>
                  <a:srgbClr val="000066"/>
                </a:solidFill>
                <a:cs typeface="Arial" pitchFamily="34" charset="0"/>
              </a:rPr>
              <a:t>»</a:t>
            </a:r>
            <a:r>
              <a:rPr lang="fr-HT" sz="3600" b="1" dirty="0">
                <a:solidFill>
                  <a:srgbClr val="000066"/>
                </a:solidFill>
                <a:cs typeface="Arial" pitchFamily="34" charset="0"/>
              </a:rPr>
              <a:t> </a:t>
            </a:r>
            <a:r>
              <a:rPr lang="fr-HT" sz="3600" dirty="0">
                <a:solidFill>
                  <a:srgbClr val="000066"/>
                </a:solidFill>
                <a:cs typeface="Arial" pitchFamily="34" charset="0"/>
              </a:rPr>
              <a:t>(MM)</a:t>
            </a:r>
          </a:p>
          <a:p>
            <a:pPr eaLnBrk="1" hangingPunct="1">
              <a:spcBef>
                <a:spcPts val="900"/>
              </a:spcBef>
              <a:spcAft>
                <a:spcPts val="1200"/>
              </a:spcAft>
              <a:buFont typeface="Wingdings 3" pitchFamily="18" charset="2"/>
              <a:buNone/>
              <a:defRPr/>
            </a:pPr>
            <a:endParaRPr lang="fr-HT" sz="2600" dirty="0">
              <a:latin typeface="Arial Narrow" pitchFamily="34" charset="0"/>
            </a:endParaRPr>
          </a:p>
        </p:txBody>
      </p:sp>
      <p:sp>
        <p:nvSpPr>
          <p:cNvPr id="5" name="Title 4"/>
          <p:cNvSpPr>
            <a:spLocks noGrp="1"/>
          </p:cNvSpPr>
          <p:nvPr>
            <p:ph type="title"/>
          </p:nvPr>
        </p:nvSpPr>
        <p:spPr>
          <a:xfrm>
            <a:off x="1231492" y="375598"/>
            <a:ext cx="7922033" cy="548318"/>
          </a:xfrm>
        </p:spPr>
        <p:txBody>
          <a:bodyPr/>
          <a:lstStyle/>
          <a:p>
            <a:r>
              <a:rPr lang="fr-HT" sz="3200" dirty="0">
                <a:cs typeface="Arial" charset="0"/>
              </a:rPr>
              <a:t>Classifications de l’état nutritionnel</a:t>
            </a:r>
            <a:endParaRPr lang="fr-HT" sz="3200" dirty="0"/>
          </a:p>
        </p:txBody>
      </p:sp>
      <p:sp>
        <p:nvSpPr>
          <p:cNvPr id="7" name="TextBox 6"/>
          <p:cNvSpPr txBox="1"/>
          <p:nvPr/>
        </p:nvSpPr>
        <p:spPr>
          <a:xfrm>
            <a:off x="221816" y="378156"/>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2"/>
          <p:cNvSpPr>
            <a:spLocks noGrp="1"/>
          </p:cNvSpPr>
          <p:nvPr>
            <p:ph idx="1"/>
          </p:nvPr>
        </p:nvSpPr>
        <p:spPr>
          <a:xfrm>
            <a:off x="457200" y="1531220"/>
            <a:ext cx="8229600" cy="5098180"/>
          </a:xfrm>
        </p:spPr>
        <p:txBody>
          <a:bodyPr>
            <a:normAutofit fontScale="55000" lnSpcReduction="20000"/>
          </a:bodyPr>
          <a:lstStyle/>
          <a:p>
            <a:pPr marL="287338" lvl="4" indent="0">
              <a:lnSpc>
                <a:spcPct val="134000"/>
              </a:lnSpc>
              <a:spcBef>
                <a:spcPts val="300"/>
              </a:spcBef>
              <a:spcAft>
                <a:spcPts val="300"/>
              </a:spcAft>
              <a:buClr>
                <a:srgbClr val="000066"/>
              </a:buClr>
              <a:buSzPct val="100000"/>
              <a:buNone/>
              <a:defRPr/>
            </a:pPr>
            <a:r>
              <a:rPr lang="fr-HT" sz="3200" u="sng" dirty="0">
                <a:solidFill>
                  <a:srgbClr val="000066"/>
                </a:solidFill>
                <a:cs typeface="Arial" pitchFamily="34" charset="0"/>
              </a:rPr>
              <a:t>Chez les enfants 0–14 ans</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Malnutrition aiguë sévère (MAS) sans appétit ou avec complications médicales  </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MAS avec appétit et sans complications médicales</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Malnutrition aiguë modérée (MAM)</a:t>
            </a:r>
          </a:p>
          <a:p>
            <a:pPr marL="287338" lvl="4" indent="0">
              <a:lnSpc>
                <a:spcPct val="134000"/>
              </a:lnSpc>
              <a:spcBef>
                <a:spcPts val="300"/>
              </a:spcBef>
              <a:spcAft>
                <a:spcPts val="300"/>
              </a:spcAft>
              <a:buClr>
                <a:srgbClr val="000066"/>
              </a:buClr>
              <a:buSzPct val="100000"/>
              <a:buNone/>
              <a:defRPr/>
            </a:pPr>
            <a:r>
              <a:rPr lang="fr-HT" sz="3200" u="sng" dirty="0">
                <a:solidFill>
                  <a:srgbClr val="000066"/>
                </a:solidFill>
                <a:cs typeface="Arial" pitchFamily="34" charset="0"/>
              </a:rPr>
              <a:t>Chez les adolescents de 15–17 ans et les adultes</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Malnutrition sévère (MS) sans appétit ou avec complications médicales  </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MS avec appétit et sans complications médicales</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Malnutrition modérée (MM)</a:t>
            </a:r>
          </a:p>
          <a:p>
            <a:pPr marL="287338" lvl="4" indent="0">
              <a:lnSpc>
                <a:spcPct val="134000"/>
              </a:lnSpc>
              <a:spcBef>
                <a:spcPts val="300"/>
              </a:spcBef>
              <a:spcAft>
                <a:spcPts val="300"/>
              </a:spcAft>
              <a:buClr>
                <a:srgbClr val="000066"/>
              </a:buClr>
              <a:buSzPct val="100000"/>
              <a:buNone/>
              <a:defRPr/>
            </a:pPr>
            <a:r>
              <a:rPr lang="fr-HT" sz="3200" u="sng" dirty="0">
                <a:solidFill>
                  <a:srgbClr val="000066"/>
                </a:solidFill>
                <a:cs typeface="Arial" pitchFamily="34" charset="0"/>
              </a:rPr>
              <a:t>Chez le clients de n’importe quelle âge</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Etat nutritionnel normal</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Poids excessif</a:t>
            </a:r>
          </a:p>
          <a:p>
            <a:pPr marL="7445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sz="3200" dirty="0">
                <a:solidFill>
                  <a:srgbClr val="000066"/>
                </a:solidFill>
                <a:cs typeface="Arial" pitchFamily="34" charset="0"/>
              </a:rPr>
              <a:t>Obésité</a:t>
            </a:r>
          </a:p>
          <a:p>
            <a:pPr lvl="0">
              <a:buNone/>
            </a:pPr>
            <a:endParaRPr lang="fr-HT" sz="5400" dirty="0">
              <a:solidFill>
                <a:srgbClr val="000066"/>
              </a:solidFill>
            </a:endParaRPr>
          </a:p>
          <a:p>
            <a:pPr eaLnBrk="1" hangingPunct="1">
              <a:spcBef>
                <a:spcPts val="900"/>
              </a:spcBef>
              <a:spcAft>
                <a:spcPts val="1200"/>
              </a:spcAft>
              <a:buFont typeface="Wingdings 3" pitchFamily="18" charset="2"/>
              <a:buNone/>
              <a:defRPr/>
            </a:pPr>
            <a:endParaRPr lang="fr-HT" sz="2600" dirty="0">
              <a:latin typeface="Arial Narrow" pitchFamily="34" charset="0"/>
            </a:endParaRPr>
          </a:p>
        </p:txBody>
      </p:sp>
      <p:sp>
        <p:nvSpPr>
          <p:cNvPr id="5" name="Title 4"/>
          <p:cNvSpPr>
            <a:spLocks noGrp="1"/>
          </p:cNvSpPr>
          <p:nvPr>
            <p:ph type="title"/>
          </p:nvPr>
        </p:nvSpPr>
        <p:spPr>
          <a:xfrm>
            <a:off x="1221967" y="404173"/>
            <a:ext cx="7922033" cy="548318"/>
          </a:xfrm>
        </p:spPr>
        <p:txBody>
          <a:bodyPr/>
          <a:lstStyle/>
          <a:p>
            <a:r>
              <a:rPr lang="fr-HT" sz="3200" dirty="0">
                <a:cs typeface="Arial" charset="0"/>
              </a:rPr>
              <a:t>Classifications de l’état nutritionnel</a:t>
            </a:r>
            <a:endParaRPr lang="fr-HT" sz="3200" dirty="0"/>
          </a:p>
        </p:txBody>
      </p:sp>
      <p:sp>
        <p:nvSpPr>
          <p:cNvPr id="7" name="TextBox 6"/>
          <p:cNvSpPr txBox="1"/>
          <p:nvPr/>
        </p:nvSpPr>
        <p:spPr>
          <a:xfrm>
            <a:off x="221816" y="378156"/>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2.12</a:t>
            </a:r>
          </a:p>
        </p:txBody>
      </p:sp>
    </p:spTree>
    <p:extLst>
      <p:ext uri="{BB962C8B-B14F-4D97-AF65-F5344CB8AC3E}">
        <p14:creationId xmlns:p14="http://schemas.microsoft.com/office/powerpoint/2010/main" val="2919982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57200" y="1524000"/>
            <a:ext cx="8229600" cy="4800600"/>
          </a:xfrm>
        </p:spPr>
        <p:txBody>
          <a:bodyPr>
            <a:normAutofit fontScale="92500"/>
          </a:bodyPr>
          <a:lstStyle/>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latin typeface="+mj-lt"/>
                <a:cs typeface="Arial" pitchFamily="34" charset="0"/>
              </a:rPr>
              <a:t>Généralement, lors de chaque visite</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latin typeface="+mj-lt"/>
                <a:cs typeface="Arial" pitchFamily="34" charset="0"/>
              </a:rPr>
              <a:t>Enfants de moins de 5 ans : Lors de visites normales dans les services de santé reproductive et infantile (SRI)</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latin typeface="+mj-lt"/>
                <a:cs typeface="Arial" pitchFamily="34" charset="0"/>
              </a:rPr>
              <a:t>Adultes en soins ambulatoires : </a:t>
            </a:r>
          </a:p>
          <a:p>
            <a:pPr marL="1201738" lvl="1" indent="-341313">
              <a:lnSpc>
                <a:spcPct val="114000"/>
              </a:lnSpc>
              <a:spcBef>
                <a:spcPts val="300"/>
              </a:spcBef>
              <a:spcAft>
                <a:spcPts val="300"/>
              </a:spcAft>
              <a:buClr>
                <a:srgbClr val="000066"/>
              </a:buClr>
            </a:pPr>
            <a:r>
              <a:rPr lang="fr-HT" sz="2800" dirty="0">
                <a:solidFill>
                  <a:srgbClr val="000066"/>
                </a:solidFill>
                <a:latin typeface="+mj-lt"/>
              </a:rPr>
              <a:t>Avec malnutrition aiguë sévère (MAS) : Toutes les deux semaines</a:t>
            </a:r>
          </a:p>
          <a:p>
            <a:pPr marL="1201738" lvl="1" indent="-341313">
              <a:lnSpc>
                <a:spcPct val="114000"/>
              </a:lnSpc>
              <a:spcBef>
                <a:spcPts val="300"/>
              </a:spcBef>
              <a:spcAft>
                <a:spcPts val="300"/>
              </a:spcAft>
              <a:buClr>
                <a:srgbClr val="000066"/>
              </a:buClr>
            </a:pPr>
            <a:r>
              <a:rPr lang="fr-HT" sz="2800" dirty="0">
                <a:solidFill>
                  <a:srgbClr val="000066"/>
                </a:solidFill>
                <a:latin typeface="+mj-lt"/>
              </a:rPr>
              <a:t>Avec malnutrition aiguë modérée (MAM) : Chaque mois</a:t>
            </a:r>
          </a:p>
          <a:p>
            <a:pPr marL="1201738" lvl="1" indent="-341313">
              <a:lnSpc>
                <a:spcPct val="114000"/>
              </a:lnSpc>
              <a:spcBef>
                <a:spcPts val="300"/>
              </a:spcBef>
              <a:spcAft>
                <a:spcPts val="300"/>
              </a:spcAft>
              <a:buClr>
                <a:srgbClr val="000066"/>
              </a:buClr>
            </a:pPr>
            <a:r>
              <a:rPr lang="fr-HT" sz="2800" dirty="0">
                <a:solidFill>
                  <a:srgbClr val="000066"/>
                </a:solidFill>
                <a:latin typeface="+mj-lt"/>
              </a:rPr>
              <a:t>Avec état nutritionnel normal : Tous les 3 mois</a:t>
            </a:r>
          </a:p>
        </p:txBody>
      </p:sp>
      <p:sp>
        <p:nvSpPr>
          <p:cNvPr id="5" name="Title 4"/>
          <p:cNvSpPr>
            <a:spLocks noGrp="1"/>
          </p:cNvSpPr>
          <p:nvPr>
            <p:ph type="title"/>
          </p:nvPr>
        </p:nvSpPr>
        <p:spPr>
          <a:xfrm>
            <a:off x="1231492" y="274946"/>
            <a:ext cx="7922033" cy="548318"/>
          </a:xfrm>
        </p:spPr>
        <p:txBody>
          <a:bodyPr/>
          <a:lstStyle/>
          <a:p>
            <a:r>
              <a:rPr lang="fr-HT" sz="2800" dirty="0">
                <a:cs typeface="Arial" charset="0"/>
              </a:rPr>
              <a:t>Avec quelle fréquence faudrait-il peser les clients?</a:t>
            </a:r>
            <a:endParaRPr lang="fr-HT" sz="2800" dirty="0"/>
          </a:p>
        </p:txBody>
      </p:sp>
      <p:sp>
        <p:nvSpPr>
          <p:cNvPr id="7" name="TextBox 6"/>
          <p:cNvSpPr txBox="1"/>
          <p:nvPr/>
        </p:nvSpPr>
        <p:spPr>
          <a:xfrm>
            <a:off x="231340" y="387681"/>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457200" y="1543634"/>
            <a:ext cx="8362950" cy="4525963"/>
          </a:xfrm>
        </p:spPr>
        <p:txBody>
          <a:bodyPr>
            <a:noAutofit/>
          </a:bodyPr>
          <a:lstStyle/>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L’IMC est un indicateur fiable des graisses corporelles et un moyen simple et peu cher de mesurer la malnutrition chez les adultes.</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Les seuils suivants établis par l’Organisation mondiale de la Santé (OMS) indiquent le besoin d’interventions nutritionnelles.</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Les seuils IMC ne sont pas exacts chez les femmes enceintes ou adultes avec des œdèmes dont le gain de poids n’est pas lié à l’état nutritionnel. Le PB doit être utilisé pour ces groupes.</a:t>
            </a:r>
          </a:p>
        </p:txBody>
      </p:sp>
      <p:sp>
        <p:nvSpPr>
          <p:cNvPr id="5" name="Title 4"/>
          <p:cNvSpPr>
            <a:spLocks noGrp="1"/>
          </p:cNvSpPr>
          <p:nvPr>
            <p:ph type="title"/>
          </p:nvPr>
        </p:nvSpPr>
        <p:spPr>
          <a:xfrm>
            <a:off x="1223247" y="381000"/>
            <a:ext cx="7481455" cy="548318"/>
          </a:xfrm>
        </p:spPr>
        <p:txBody>
          <a:bodyPr/>
          <a:lstStyle/>
          <a:p>
            <a:r>
              <a:rPr lang="fr-HT" sz="3200" dirty="0">
                <a:cs typeface="Arial" charset="0"/>
              </a:rPr>
              <a:t>Indice de masse corporelle</a:t>
            </a:r>
            <a:endParaRPr lang="fr-HT" sz="3200" dirty="0"/>
          </a:p>
        </p:txBody>
      </p:sp>
      <p:sp>
        <p:nvSpPr>
          <p:cNvPr id="7" name="TextBox 6"/>
          <p:cNvSpPr txBox="1"/>
          <p:nvPr/>
        </p:nvSpPr>
        <p:spPr>
          <a:xfrm>
            <a:off x="206888" y="401329"/>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457200" y="1534109"/>
            <a:ext cx="8229600" cy="4525963"/>
          </a:xfrm>
        </p:spPr>
        <p:txBody>
          <a:bodyPr>
            <a:noAutofit/>
          </a:bodyPr>
          <a:lstStyle/>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Œdèmes bilatéraux gardant le godet</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Cheveux secs, fins et décolorés</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Peau sèche et écailleuse</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Pâleur des paumes, des ongles et des muqueuses</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Manque de graisse sous la peau</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Fissures et cicatrices au coin de la bouche</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Gencives enflées</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Goitre</a:t>
            </a:r>
          </a:p>
          <a:p>
            <a:pPr marL="573088" lvl="4" indent="-285750">
              <a:spcBef>
                <a:spcPts val="900"/>
              </a:spcBef>
              <a:buClr>
                <a:srgbClr val="000066"/>
              </a:buClr>
              <a:buSzPct val="100000"/>
              <a:buFont typeface="Wingdings" pitchFamily="2" charset="2"/>
              <a:buChar char="§"/>
              <a:defRPr/>
            </a:pPr>
            <a:r>
              <a:rPr lang="fr-HT" sz="2800" dirty="0">
                <a:solidFill>
                  <a:srgbClr val="000066"/>
                </a:solidFill>
                <a:cs typeface="Arial" pitchFamily="34" charset="0"/>
              </a:rPr>
              <a:t>Tache de </a:t>
            </a:r>
            <a:r>
              <a:rPr lang="fr-HT" sz="2800" dirty="0" err="1">
                <a:solidFill>
                  <a:srgbClr val="000066"/>
                </a:solidFill>
                <a:cs typeface="Arial" pitchFamily="34" charset="0"/>
              </a:rPr>
              <a:t>Bitot</a:t>
            </a:r>
            <a:r>
              <a:rPr lang="fr-HT" sz="2800" dirty="0">
                <a:solidFill>
                  <a:srgbClr val="000066"/>
                </a:solidFill>
                <a:cs typeface="Arial" pitchFamily="34" charset="0"/>
              </a:rPr>
              <a:t> dans les yeux </a:t>
            </a:r>
          </a:p>
        </p:txBody>
      </p:sp>
      <p:sp>
        <p:nvSpPr>
          <p:cNvPr id="5" name="Title 4"/>
          <p:cNvSpPr>
            <a:spLocks noGrp="1"/>
          </p:cNvSpPr>
          <p:nvPr>
            <p:ph type="title"/>
          </p:nvPr>
        </p:nvSpPr>
        <p:spPr>
          <a:xfrm>
            <a:off x="1231492" y="374787"/>
            <a:ext cx="7922033" cy="548318"/>
          </a:xfrm>
        </p:spPr>
        <p:txBody>
          <a:bodyPr/>
          <a:lstStyle/>
          <a:p>
            <a:r>
              <a:rPr lang="fr-HT" sz="3200" dirty="0">
                <a:cs typeface="Arial" charset="0"/>
              </a:rPr>
              <a:t>Signes physiques de la malnutrition</a:t>
            </a:r>
            <a:endParaRPr lang="fr-HT" sz="3200" dirty="0"/>
          </a:p>
        </p:txBody>
      </p:sp>
      <p:sp>
        <p:nvSpPr>
          <p:cNvPr id="7" name="TextBox 6"/>
          <p:cNvSpPr txBox="1"/>
          <p:nvPr/>
        </p:nvSpPr>
        <p:spPr>
          <a:xfrm>
            <a:off x="220537" y="385833"/>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304800" y="1535673"/>
            <a:ext cx="8534400" cy="4712727"/>
          </a:xfrm>
        </p:spPr>
        <p:txBody>
          <a:bodyPr>
            <a:normAutofit fontScale="92500"/>
          </a:bodyPr>
          <a:lstStyle/>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Mesure de la concentration de nutriments dans le sang</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Mesure de l’excrétion urinaire et des métabolites des nutriments</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Détection des métabolites anormales dans le sang provenant d’une carence en nutriment</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Mesure des changements dans les constituants du sang ou activités d’enzyme qui dépendent des apports de nutriments</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Mesure des marqueurs chimique de « tissus spécifiques »</a:t>
            </a:r>
          </a:p>
          <a:p>
            <a:pPr>
              <a:lnSpc>
                <a:spcPct val="110000"/>
              </a:lnSpc>
              <a:defRPr/>
            </a:pPr>
            <a:endParaRPr lang="fr-HT" sz="2600" dirty="0"/>
          </a:p>
          <a:p>
            <a:pPr>
              <a:lnSpc>
                <a:spcPct val="110000"/>
              </a:lnSpc>
              <a:buFont typeface="Wingdings 3" pitchFamily="18" charset="2"/>
              <a:buNone/>
              <a:defRPr/>
            </a:pPr>
            <a:endParaRPr lang="fr-HT" sz="2600" dirty="0"/>
          </a:p>
        </p:txBody>
      </p:sp>
      <p:sp>
        <p:nvSpPr>
          <p:cNvPr id="5" name="Title 4"/>
          <p:cNvSpPr>
            <a:spLocks noGrp="1"/>
          </p:cNvSpPr>
          <p:nvPr>
            <p:ph type="title"/>
          </p:nvPr>
        </p:nvSpPr>
        <p:spPr>
          <a:xfrm>
            <a:off x="1231492" y="277469"/>
            <a:ext cx="7922033" cy="548318"/>
          </a:xfrm>
        </p:spPr>
        <p:txBody>
          <a:bodyPr/>
          <a:lstStyle/>
          <a:p>
            <a:r>
              <a:rPr lang="fr-HT" sz="2800" dirty="0">
                <a:cs typeface="Arial" charset="0"/>
              </a:rPr>
              <a:t>Tests chimiques utilisés dans l’évaluation nutritionnelle</a:t>
            </a:r>
            <a:endParaRPr lang="fr-HT" sz="2800" dirty="0"/>
          </a:p>
        </p:txBody>
      </p:sp>
      <p:sp>
        <p:nvSpPr>
          <p:cNvPr id="7" name="TextBox 6"/>
          <p:cNvSpPr txBox="1"/>
          <p:nvPr/>
        </p:nvSpPr>
        <p:spPr>
          <a:xfrm>
            <a:off x="221816" y="381000"/>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p:cNvSpPr>
          <p:nvPr/>
        </p:nvSpPr>
        <p:spPr bwMode="auto">
          <a:xfrm>
            <a:off x="0" y="152400"/>
            <a:ext cx="9144000" cy="1143000"/>
          </a:xfrm>
          <a:prstGeom prst="rect">
            <a:avLst/>
          </a:prstGeom>
          <a:noFill/>
          <a:ln w="9525" algn="ctr">
            <a:noFill/>
            <a:miter lim="800000"/>
            <a:headEnd/>
            <a:tailEnd/>
          </a:ln>
        </p:spPr>
        <p:txBody>
          <a:bodyPr anchor="ctr"/>
          <a:lstStyle/>
          <a:p>
            <a:pPr algn="ctr">
              <a:defRPr/>
            </a:pPr>
            <a:endParaRPr lang="fr-HT" sz="3600" b="1">
              <a:solidFill>
                <a:srgbClr val="2A547E"/>
              </a:solidFill>
              <a:latin typeface="Arial" pitchFamily="34" charset="0"/>
              <a:ea typeface="+mj-ea"/>
              <a:cs typeface="Arial" pitchFamily="34" charset="0"/>
            </a:endParaRPr>
          </a:p>
        </p:txBody>
      </p:sp>
      <p:sp>
        <p:nvSpPr>
          <p:cNvPr id="64516" name="Content Placeholder 2"/>
          <p:cNvSpPr>
            <a:spLocks/>
          </p:cNvSpPr>
          <p:nvPr/>
        </p:nvSpPr>
        <p:spPr bwMode="auto">
          <a:xfrm>
            <a:off x="381000" y="1555335"/>
            <a:ext cx="8550709" cy="5354038"/>
          </a:xfrm>
          <a:prstGeom prst="rect">
            <a:avLst/>
          </a:prstGeom>
          <a:noFill/>
          <a:ln w="9525">
            <a:noFill/>
            <a:miter lim="800000"/>
            <a:headEnd/>
            <a:tailEnd/>
          </a:ln>
        </p:spPr>
        <p:txBody>
          <a:bodyPr numCol="2"/>
          <a:lstStyle/>
          <a:p>
            <a:pPr marL="342900" indent="-342900">
              <a:lnSpc>
                <a:spcPct val="114000"/>
              </a:lnSpc>
              <a:spcBef>
                <a:spcPts val="300"/>
              </a:spcBef>
              <a:spcAft>
                <a:spcPts val="300"/>
              </a:spcAft>
              <a:buClr>
                <a:srgbClr val="336600"/>
              </a:buClr>
              <a:buSzPct val="80000"/>
              <a:buFont typeface="Wingdings 3" pitchFamily="18" charset="2"/>
              <a:buNone/>
              <a:defRPr/>
            </a:pPr>
            <a:r>
              <a:rPr lang="fr-HT" sz="3000" b="1" dirty="0">
                <a:solidFill>
                  <a:srgbClr val="000066"/>
                </a:solidFill>
                <a:latin typeface="Calibri" pitchFamily="34" charset="0"/>
                <a:ea typeface="+mj-ea"/>
                <a:cs typeface="Arial" pitchFamily="34" charset="0"/>
              </a:rPr>
              <a:t>Adultes</a:t>
            </a:r>
          </a:p>
          <a:p>
            <a:pPr marL="463550"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PB &lt; 17,0 cm (homme)</a:t>
            </a:r>
          </a:p>
          <a:p>
            <a:pPr marL="463550"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PB &lt; 18,0 cm (femme, non enceinte/non allaitante)</a:t>
            </a:r>
          </a:p>
          <a:p>
            <a:pPr marL="463550" lvl="4" indent="-285750">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a:t>
            </a:r>
            <a:r>
              <a:rPr lang="fr-HT" sz="2400" dirty="0">
                <a:solidFill>
                  <a:srgbClr val="000066"/>
                </a:solidFill>
                <a:cs typeface="Arial" pitchFamily="34" charset="0"/>
              </a:rPr>
              <a:t> IMC &lt; 16,0 </a:t>
            </a:r>
            <a:endParaRPr lang="fr-HT" sz="2400" baseline="30000" dirty="0">
              <a:solidFill>
                <a:srgbClr val="000066"/>
              </a:solidFill>
              <a:cs typeface="Arial" pitchFamily="34" charset="0"/>
            </a:endParaRPr>
          </a:p>
          <a:p>
            <a:pPr marL="463550" lvl="4" indent="-285750">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a:t>
            </a:r>
            <a:r>
              <a:rPr lang="fr-HT" sz="2400" dirty="0">
                <a:solidFill>
                  <a:srgbClr val="000066"/>
                </a:solidFill>
                <a:cs typeface="Arial" pitchFamily="34" charset="0"/>
              </a:rPr>
              <a:t> perte de poids                   &gt; 10% depuis la dernière visite </a:t>
            </a:r>
          </a:p>
          <a:p>
            <a:pPr marL="3175" indent="-3175">
              <a:spcBef>
                <a:spcPts val="300"/>
              </a:spcBef>
              <a:spcAft>
                <a:spcPts val="300"/>
              </a:spcAft>
              <a:buClr>
                <a:srgbClr val="336600"/>
              </a:buClr>
              <a:buSzPct val="80000"/>
              <a:buFont typeface="Wingdings 3" pitchFamily="18" charset="2"/>
              <a:buNone/>
              <a:defRPr/>
            </a:pPr>
            <a:r>
              <a:rPr lang="fr-HT" sz="3000" b="1" dirty="0">
                <a:solidFill>
                  <a:srgbClr val="000066"/>
                </a:solidFill>
                <a:latin typeface="Calibri" pitchFamily="34" charset="0"/>
                <a:ea typeface="+mj-ea"/>
                <a:cs typeface="Arial" pitchFamily="34" charset="0"/>
              </a:rPr>
              <a:t>Femmes enceintes/               post-partum  </a:t>
            </a:r>
          </a:p>
          <a:p>
            <a:pPr marL="463550"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PB &lt; 21,0 cm</a:t>
            </a:r>
          </a:p>
          <a:p>
            <a:pPr marL="342900" indent="-342900" eaLnBrk="0" hangingPunct="0">
              <a:lnSpc>
                <a:spcPct val="114000"/>
              </a:lnSpc>
              <a:spcBef>
                <a:spcPts val="300"/>
              </a:spcBef>
              <a:spcAft>
                <a:spcPts val="300"/>
              </a:spcAft>
              <a:buClr>
                <a:srgbClr val="336600"/>
              </a:buClr>
              <a:buFont typeface="Arial" charset="0"/>
              <a:buNone/>
              <a:defRPr/>
            </a:pPr>
            <a:endParaRPr lang="fr-HT" sz="3000" b="1" u="sng" dirty="0">
              <a:solidFill>
                <a:srgbClr val="000066"/>
              </a:solidFill>
              <a:latin typeface="Arial" pitchFamily="34" charset="0"/>
              <a:cs typeface="Arial" pitchFamily="34" charset="0"/>
            </a:endParaRPr>
          </a:p>
          <a:p>
            <a:pPr marL="342900" indent="-342900" eaLnBrk="0" hangingPunct="0">
              <a:lnSpc>
                <a:spcPct val="114000"/>
              </a:lnSpc>
              <a:spcBef>
                <a:spcPts val="300"/>
              </a:spcBef>
              <a:spcAft>
                <a:spcPts val="300"/>
              </a:spcAft>
              <a:buClr>
                <a:srgbClr val="336600"/>
              </a:buClr>
              <a:buFont typeface="Arial" charset="0"/>
              <a:buNone/>
              <a:defRPr/>
            </a:pPr>
            <a:r>
              <a:rPr lang="fr-HT" sz="3000" b="1" dirty="0">
                <a:solidFill>
                  <a:srgbClr val="000066"/>
                </a:solidFill>
                <a:latin typeface="Calibri" pitchFamily="34" charset="0"/>
                <a:cs typeface="Arial" pitchFamily="34" charset="0"/>
              </a:rPr>
              <a:t>  </a:t>
            </a:r>
          </a:p>
          <a:p>
            <a:pPr marL="342900" indent="-342900" eaLnBrk="0" hangingPunct="0">
              <a:lnSpc>
                <a:spcPct val="114000"/>
              </a:lnSpc>
              <a:spcBef>
                <a:spcPts val="300"/>
              </a:spcBef>
              <a:spcAft>
                <a:spcPts val="300"/>
              </a:spcAft>
              <a:buClr>
                <a:srgbClr val="336600"/>
              </a:buClr>
              <a:buFont typeface="Arial" charset="0"/>
              <a:buNone/>
              <a:defRPr/>
            </a:pPr>
            <a:r>
              <a:rPr lang="fr-HT" sz="3000" b="1" dirty="0">
                <a:solidFill>
                  <a:srgbClr val="000066"/>
                </a:solidFill>
                <a:latin typeface="Calibri" pitchFamily="34" charset="0"/>
                <a:cs typeface="Arial" pitchFamily="34" charset="0"/>
              </a:rPr>
              <a:t>Enfants</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Œdèmes bilatéraux gardant le godet</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a:t>
            </a:r>
            <a:r>
              <a:rPr lang="fr-HT" sz="2400" dirty="0">
                <a:solidFill>
                  <a:srgbClr val="000066"/>
                </a:solidFill>
                <a:cs typeface="Arial" pitchFamily="34" charset="0"/>
              </a:rPr>
              <a:t> émaciation visible sévère</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a:t>
            </a:r>
            <a:r>
              <a:rPr lang="fr-HT" sz="2400" dirty="0">
                <a:solidFill>
                  <a:srgbClr val="000066"/>
                </a:solidFill>
                <a:cs typeface="Arial" pitchFamily="34" charset="0"/>
              </a:rPr>
              <a:t> PB </a:t>
            </a:r>
          </a:p>
          <a:p>
            <a:pPr marL="804863" lvl="1" indent="-341313">
              <a:lnSpc>
                <a:spcPct val="114000"/>
              </a:lnSpc>
              <a:spcBef>
                <a:spcPts val="300"/>
              </a:spcBef>
              <a:spcAft>
                <a:spcPts val="300"/>
              </a:spcAft>
              <a:buClr>
                <a:srgbClr val="000066"/>
              </a:buClr>
              <a:buFont typeface="Arial" pitchFamily="34" charset="0"/>
              <a:buChar char="–"/>
              <a:defRPr/>
            </a:pPr>
            <a:r>
              <a:rPr lang="fr-HT" sz="2400" dirty="0">
                <a:solidFill>
                  <a:srgbClr val="000066"/>
                </a:solidFill>
                <a:cs typeface="Arial" pitchFamily="34" charset="0"/>
              </a:rPr>
              <a:t>6 à 59 mois : &lt; 11,5 cm  </a:t>
            </a:r>
          </a:p>
          <a:p>
            <a:pPr marL="804863" lvl="1" indent="-341313">
              <a:lnSpc>
                <a:spcPct val="114000"/>
              </a:lnSpc>
              <a:spcBef>
                <a:spcPts val="300"/>
              </a:spcBef>
              <a:spcAft>
                <a:spcPts val="300"/>
              </a:spcAft>
              <a:buClr>
                <a:srgbClr val="000066"/>
              </a:buClr>
              <a:buFont typeface="Arial" pitchFamily="34" charset="0"/>
              <a:buChar char="–"/>
              <a:defRPr/>
            </a:pPr>
            <a:r>
              <a:rPr lang="fr-HT" sz="2400" dirty="0">
                <a:solidFill>
                  <a:srgbClr val="000066"/>
                </a:solidFill>
                <a:cs typeface="Arial" pitchFamily="34" charset="0"/>
              </a:rPr>
              <a:t>5 à 9 ans : &lt; 13,5 cm </a:t>
            </a:r>
          </a:p>
          <a:p>
            <a:pPr marL="804863" lvl="1" indent="-341313">
              <a:lnSpc>
                <a:spcPct val="114000"/>
              </a:lnSpc>
              <a:spcBef>
                <a:spcPts val="300"/>
              </a:spcBef>
              <a:spcAft>
                <a:spcPts val="300"/>
              </a:spcAft>
              <a:buClr>
                <a:srgbClr val="000066"/>
              </a:buClr>
              <a:buFont typeface="Arial" pitchFamily="34" charset="0"/>
              <a:buChar char="–"/>
              <a:defRPr/>
            </a:pPr>
            <a:r>
              <a:rPr lang="fr-HT" sz="2400" dirty="0">
                <a:solidFill>
                  <a:srgbClr val="000066"/>
                </a:solidFill>
                <a:cs typeface="Arial" pitchFamily="34" charset="0"/>
              </a:rPr>
              <a:t>10 à 14 ans : &lt; 16,0 cm </a:t>
            </a:r>
          </a:p>
          <a:p>
            <a:pPr marL="804863" lvl="1" indent="-341313">
              <a:lnSpc>
                <a:spcPct val="114000"/>
              </a:lnSpc>
              <a:spcBef>
                <a:spcPts val="300"/>
              </a:spcBef>
              <a:spcAft>
                <a:spcPts val="300"/>
              </a:spcAft>
              <a:buClr>
                <a:srgbClr val="000066"/>
              </a:buClr>
              <a:buFont typeface="Arial" pitchFamily="34" charset="0"/>
              <a:buChar char="–"/>
              <a:defRPr/>
            </a:pPr>
            <a:r>
              <a:rPr lang="fr-HT" sz="2400" dirty="0">
                <a:solidFill>
                  <a:srgbClr val="000066"/>
                </a:solidFill>
                <a:cs typeface="Arial" pitchFamily="34" charset="0"/>
              </a:rPr>
              <a:t>15 à 17 ans : &lt; 17,5 cm </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 </a:t>
            </a:r>
            <a:r>
              <a:rPr lang="fr-HT" sz="2400" dirty="0">
                <a:solidFill>
                  <a:srgbClr val="000066"/>
                </a:solidFill>
                <a:cs typeface="Arial" pitchFamily="34" charset="0"/>
              </a:rPr>
              <a:t>P/T z &lt; –3</a:t>
            </a:r>
          </a:p>
          <a:p>
            <a:pPr marL="342900" indent="-342900">
              <a:spcBef>
                <a:spcPct val="45000"/>
              </a:spcBef>
              <a:buClr>
                <a:srgbClr val="C00000"/>
              </a:buClr>
              <a:buSzPct val="100000"/>
              <a:buFont typeface="Wingdings 3" pitchFamily="18" charset="2"/>
              <a:buChar char=""/>
              <a:defRPr/>
            </a:pPr>
            <a:endParaRPr lang="fr-HT" sz="2400" dirty="0">
              <a:solidFill>
                <a:srgbClr val="000066"/>
              </a:solidFill>
              <a:latin typeface="Arial" pitchFamily="34" charset="0"/>
              <a:cs typeface="Arial" pitchFamily="34" charset="0"/>
            </a:endParaRPr>
          </a:p>
          <a:p>
            <a:pPr marL="342900" indent="-342900">
              <a:spcBef>
                <a:spcPct val="20000"/>
              </a:spcBef>
              <a:buClr>
                <a:srgbClr val="FFC46D"/>
              </a:buClr>
              <a:buSzPct val="80000"/>
              <a:buFont typeface="Wingdings 3" pitchFamily="18" charset="2"/>
              <a:buChar char=""/>
              <a:defRPr/>
            </a:pPr>
            <a:endParaRPr lang="fr-HT" sz="2800" dirty="0">
              <a:solidFill>
                <a:srgbClr val="000066"/>
              </a:solidFill>
            </a:endParaRPr>
          </a:p>
        </p:txBody>
      </p:sp>
      <p:sp>
        <p:nvSpPr>
          <p:cNvPr id="9" name="Title 8"/>
          <p:cNvSpPr>
            <a:spLocks noGrp="1"/>
          </p:cNvSpPr>
          <p:nvPr>
            <p:ph type="title"/>
          </p:nvPr>
        </p:nvSpPr>
        <p:spPr>
          <a:xfrm>
            <a:off x="1221967" y="395402"/>
            <a:ext cx="7481455" cy="548318"/>
          </a:xfrm>
        </p:spPr>
        <p:txBody>
          <a:bodyPr/>
          <a:lstStyle/>
          <a:p>
            <a:r>
              <a:rPr lang="fr-HT" sz="3200" dirty="0">
                <a:cs typeface="Arial" pitchFamily="34" charset="0"/>
              </a:rPr>
              <a:t>Critères pour MAS</a:t>
            </a:r>
            <a:endParaRPr lang="fr-HT" sz="3200" dirty="0"/>
          </a:p>
        </p:txBody>
      </p:sp>
      <p:sp>
        <p:nvSpPr>
          <p:cNvPr id="10" name="TextBox 9"/>
          <p:cNvSpPr txBox="1"/>
          <p:nvPr/>
        </p:nvSpPr>
        <p:spPr>
          <a:xfrm>
            <a:off x="212291" y="400050"/>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2.17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1440" y="6064823"/>
            <a:ext cx="3207223" cy="738664"/>
          </a:xfrm>
          <a:prstGeom prst="rect">
            <a:avLst/>
          </a:prstGeom>
          <a:noFill/>
        </p:spPr>
        <p:txBody>
          <a:bodyPr wrap="square" rtlCol="0">
            <a:spAutoFit/>
          </a:bodyPr>
          <a:lstStyle/>
          <a:p>
            <a:r>
              <a:rPr lang="en-US" sz="1400" i="1" dirty="0">
                <a:solidFill>
                  <a:srgbClr val="000066"/>
                </a:solidFill>
              </a:rPr>
              <a:t>Photo: </a:t>
            </a:r>
            <a:r>
              <a:rPr lang="en-US" sz="1400" dirty="0">
                <a:solidFill>
                  <a:srgbClr val="000066"/>
                </a:solidFill>
              </a:rPr>
              <a:t>WHO. 2002. </a:t>
            </a:r>
            <a:r>
              <a:rPr lang="en-US" sz="1400" i="1" dirty="0">
                <a:solidFill>
                  <a:srgbClr val="000066"/>
                </a:solidFill>
              </a:rPr>
              <a:t>Training Course on the Management of Severe Malnutrition</a:t>
            </a:r>
            <a:r>
              <a:rPr lang="en-US" sz="1400" dirty="0">
                <a:solidFill>
                  <a:srgbClr val="000066"/>
                </a:solidFill>
              </a:rPr>
              <a:t>. Geneva: WHO.</a:t>
            </a:r>
          </a:p>
        </p:txBody>
      </p:sp>
      <p:pic>
        <p:nvPicPr>
          <p:cNvPr id="8" name="Picture 7" descr="Une photo d'un enfant souffrant de malnutrition aiguë sévère posée dans un lit d'hôpital." title="Une photo d'un enfant souffrant de malnutrition aiguë sévère posée dans un lit d'hôpital."/>
          <p:cNvPicPr>
            <a:picLocks noChangeAspect="1"/>
          </p:cNvPicPr>
          <p:nvPr/>
        </p:nvPicPr>
        <p:blipFill>
          <a:blip r:embed="rId3" cstate="print"/>
          <a:stretch>
            <a:fillRect/>
          </a:stretch>
        </p:blipFill>
        <p:spPr>
          <a:xfrm>
            <a:off x="2893325" y="1531827"/>
            <a:ext cx="3029803" cy="4431109"/>
          </a:xfrm>
          <a:prstGeom prst="rect">
            <a:avLst/>
          </a:prstGeom>
        </p:spPr>
      </p:pic>
      <p:sp>
        <p:nvSpPr>
          <p:cNvPr id="12" name="Title 11"/>
          <p:cNvSpPr>
            <a:spLocks noGrp="1"/>
          </p:cNvSpPr>
          <p:nvPr>
            <p:ph type="title"/>
          </p:nvPr>
        </p:nvSpPr>
        <p:spPr>
          <a:xfrm>
            <a:off x="1221967" y="390000"/>
            <a:ext cx="7481455" cy="548318"/>
          </a:xfrm>
        </p:spPr>
        <p:txBody>
          <a:bodyPr/>
          <a:lstStyle/>
          <a:p>
            <a:r>
              <a:rPr lang="en-US" sz="3200" dirty="0">
                <a:cs typeface="Arial" pitchFamily="34" charset="0"/>
              </a:rPr>
              <a:t>Enfant avec MAS (1)</a:t>
            </a:r>
            <a:endParaRPr lang="en-US" sz="3200" dirty="0"/>
          </a:p>
        </p:txBody>
      </p:sp>
      <p:sp>
        <p:nvSpPr>
          <p:cNvPr id="13" name="TextBox 12"/>
          <p:cNvSpPr txBox="1"/>
          <p:nvPr/>
        </p:nvSpPr>
        <p:spPr>
          <a:xfrm>
            <a:off x="212291" y="371475"/>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2.18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075" y="1873454"/>
            <a:ext cx="2771775" cy="1785104"/>
          </a:xfrm>
          <a:prstGeom prst="rect">
            <a:avLst/>
          </a:prstGeom>
          <a:noFill/>
        </p:spPr>
        <p:txBody>
          <a:bodyPr wrap="square" rtlCol="0">
            <a:spAutoFit/>
          </a:bodyPr>
          <a:lstStyle/>
          <a:p>
            <a:pPr algn="ctr"/>
            <a:r>
              <a:rPr lang="en-US" sz="11000" dirty="0">
                <a:solidFill>
                  <a:srgbClr val="000066"/>
                </a:solidFill>
                <a:latin typeface="Calibri" pitchFamily="34" charset="0"/>
              </a:rPr>
              <a:t>1</a:t>
            </a:r>
          </a:p>
        </p:txBody>
      </p:sp>
      <p:sp>
        <p:nvSpPr>
          <p:cNvPr id="5" name="TextBox 4"/>
          <p:cNvSpPr txBox="1"/>
          <p:nvPr/>
        </p:nvSpPr>
        <p:spPr>
          <a:xfrm>
            <a:off x="326011" y="419100"/>
            <a:ext cx="710451" cy="584775"/>
          </a:xfrm>
          <a:prstGeom prst="rect">
            <a:avLst/>
          </a:prstGeom>
          <a:solidFill>
            <a:srgbClr val="FFC000"/>
          </a:solid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1.1</a:t>
            </a:r>
          </a:p>
        </p:txBody>
      </p:sp>
      <p:sp>
        <p:nvSpPr>
          <p:cNvPr id="6" name="Rectangle 2"/>
          <p:cNvSpPr txBox="1">
            <a:spLocks noChangeArrowheads="1"/>
          </p:cNvSpPr>
          <p:nvPr/>
        </p:nvSpPr>
        <p:spPr bwMode="auto">
          <a:xfrm>
            <a:off x="3361505" y="1828800"/>
            <a:ext cx="5597912" cy="780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rgbClr val="000066"/>
                </a:solidFill>
                <a:latin typeface="Calibri" pitchFamily="34" charset="0"/>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rgbClr val="FFCC81"/>
                </a:solidFill>
                <a:latin typeface="Arial" charset="0"/>
              </a:defRPr>
            </a:lvl6pPr>
            <a:lvl7pPr marL="914400" algn="ctr" rtl="0" fontAlgn="base">
              <a:spcBef>
                <a:spcPct val="0"/>
              </a:spcBef>
              <a:spcAft>
                <a:spcPct val="0"/>
              </a:spcAft>
              <a:defRPr sz="4000" b="1">
                <a:solidFill>
                  <a:srgbClr val="FFCC81"/>
                </a:solidFill>
                <a:latin typeface="Arial" charset="0"/>
              </a:defRPr>
            </a:lvl7pPr>
            <a:lvl8pPr marL="1371600" algn="ctr" rtl="0" fontAlgn="base">
              <a:spcBef>
                <a:spcPct val="0"/>
              </a:spcBef>
              <a:spcAft>
                <a:spcPct val="0"/>
              </a:spcAft>
              <a:defRPr sz="4000" b="1">
                <a:solidFill>
                  <a:srgbClr val="FFCC81"/>
                </a:solidFill>
                <a:latin typeface="Arial" charset="0"/>
              </a:defRPr>
            </a:lvl8pPr>
            <a:lvl9pPr marL="1828800" algn="ctr" rtl="0" fontAlgn="base">
              <a:spcBef>
                <a:spcPct val="0"/>
              </a:spcBef>
              <a:spcAft>
                <a:spcPct val="0"/>
              </a:spcAft>
              <a:defRPr sz="4000" b="1">
                <a:solidFill>
                  <a:srgbClr val="FFCC81"/>
                </a:solidFill>
                <a:latin typeface="Arial" charset="0"/>
              </a:defRPr>
            </a:lvl9pPr>
          </a:lstStyle>
          <a:p>
            <a:endParaRPr lang="fr-HT" sz="3600" kern="0" dirty="0">
              <a:solidFill>
                <a:schemeClr val="bg1"/>
              </a:solidFill>
              <a:cs typeface="Arial" charset="0"/>
            </a:endParaRPr>
          </a:p>
        </p:txBody>
      </p:sp>
      <p:sp>
        <p:nvSpPr>
          <p:cNvPr id="7" name="Rectangle 2"/>
          <p:cNvSpPr>
            <a:spLocks noGrp="1" noChangeArrowheads="1"/>
          </p:cNvSpPr>
          <p:nvPr>
            <p:ph type="title"/>
          </p:nvPr>
        </p:nvSpPr>
        <p:spPr>
          <a:xfrm>
            <a:off x="3302759" y="1828799"/>
            <a:ext cx="5460242" cy="849543"/>
          </a:xfrm>
        </p:spPr>
        <p:txBody>
          <a:bodyPr/>
          <a:lstStyle/>
          <a:p>
            <a:br>
              <a:rPr lang="fr-HT" sz="3200" dirty="0">
                <a:cs typeface="Arial" charset="0"/>
              </a:rPr>
            </a:br>
            <a:br>
              <a:rPr lang="fr-HT" sz="3200" dirty="0">
                <a:cs typeface="Arial" charset="0"/>
              </a:rPr>
            </a:br>
            <a:r>
              <a:rPr lang="fr-HT" dirty="0">
                <a:cs typeface="Arial" charset="0"/>
              </a:rPr>
              <a:t>Vue d’ensemble de la nutrition</a:t>
            </a:r>
            <a:br>
              <a:rPr lang="fr-HT" sz="3200" dirty="0">
                <a:cs typeface="Arial" charset="0"/>
              </a:rPr>
            </a:br>
            <a:br>
              <a:rPr lang="fr-HT" sz="3200" dirty="0">
                <a:solidFill>
                  <a:schemeClr val="bg1"/>
                </a:solidFill>
                <a:cs typeface="Arial" charset="0"/>
              </a:rPr>
            </a:br>
            <a:endParaRPr lang="fr-HT" b="0" dirty="0">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descr="Une image des jambes d'un enfant-les deux affichent un œdème de piqûre." title="Une image des jambes d'un enfant-les deux affichent un œdème de piqûre."/>
          <p:cNvGrpSpPr/>
          <p:nvPr/>
        </p:nvGrpSpPr>
        <p:grpSpPr>
          <a:xfrm>
            <a:off x="1992573" y="1801504"/>
            <a:ext cx="4776716" cy="4526074"/>
            <a:chOff x="2514600" y="2068307"/>
            <a:chExt cx="4126590" cy="3782319"/>
          </a:xfrm>
        </p:grpSpPr>
        <p:graphicFrame>
          <p:nvGraphicFramePr>
            <p:cNvPr id="1026" name="Object 26" descr="Une image des jambes d'un enfant-les deux affichent un œdème de piqûre." title="Une image des jambes d'un enfant-les deux affichent un œdème de piqûre."/>
            <p:cNvGraphicFramePr>
              <a:graphicFrameLocks noChangeAspect="1"/>
            </p:cNvGraphicFramePr>
            <p:nvPr>
              <p:extLst>
                <p:ext uri="{D42A27DB-BD31-4B8C-83A1-F6EECF244321}">
                  <p14:modId xmlns:p14="http://schemas.microsoft.com/office/powerpoint/2010/main" val="2872242107"/>
                </p:ext>
              </p:extLst>
            </p:nvPr>
          </p:nvGraphicFramePr>
          <p:xfrm>
            <a:off x="2602590" y="2068307"/>
            <a:ext cx="4038600" cy="3516313"/>
          </p:xfrm>
          <a:graphic>
            <a:graphicData uri="http://schemas.openxmlformats.org/presentationml/2006/ole">
              <mc:AlternateContent xmlns:mc="http://schemas.openxmlformats.org/markup-compatibility/2006">
                <mc:Choice xmlns:v="urn:schemas-microsoft-com:vml" Requires="v">
                  <p:oleObj spid="_x0000_s1274" name="Photo Editor Photo" r:id="rId4" imgW="4285714" imgH="2857899" progId="">
                    <p:embed/>
                  </p:oleObj>
                </mc:Choice>
                <mc:Fallback>
                  <p:oleObj name="Photo Editor Photo" r:id="rId4" imgW="4285714" imgH="2857899"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r="29546"/>
                        <a:stretch>
                          <a:fillRect/>
                        </a:stretch>
                      </p:blipFill>
                      <p:spPr bwMode="auto">
                        <a:xfrm>
                          <a:off x="2602590" y="2068307"/>
                          <a:ext cx="4038600" cy="35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2" name="Text Box 25"/>
            <p:cNvSpPr txBox="1">
              <a:spLocks noChangeArrowheads="1"/>
            </p:cNvSpPr>
            <p:nvPr/>
          </p:nvSpPr>
          <p:spPr bwMode="auto">
            <a:xfrm>
              <a:off x="2514600" y="5593425"/>
              <a:ext cx="4086954" cy="257201"/>
            </a:xfrm>
            <a:prstGeom prst="rect">
              <a:avLst/>
            </a:prstGeom>
            <a:noFill/>
            <a:ln w="9525">
              <a:noFill/>
              <a:miter lim="800000"/>
              <a:headEnd/>
              <a:tailEnd/>
            </a:ln>
          </p:spPr>
          <p:txBody>
            <a:bodyPr wrap="square">
              <a:spAutoFit/>
            </a:bodyPr>
            <a:lstStyle/>
            <a:p>
              <a:pPr>
                <a:spcBef>
                  <a:spcPct val="50000"/>
                </a:spcBef>
                <a:defRPr/>
              </a:pPr>
              <a:r>
                <a:rPr lang="fr-FR" sz="1400" i="1" dirty="0">
                  <a:solidFill>
                    <a:srgbClr val="183048"/>
                  </a:solidFill>
                </a:rPr>
                <a:t>Photo: </a:t>
              </a:r>
              <a:r>
                <a:rPr lang="fr-FR" sz="1400" dirty="0">
                  <a:solidFill>
                    <a:srgbClr val="183048"/>
                  </a:solidFill>
                </a:rPr>
                <a:t>Save the </a:t>
              </a:r>
              <a:r>
                <a:rPr lang="fr-FR" sz="1400" dirty="0" err="1">
                  <a:solidFill>
                    <a:srgbClr val="183048"/>
                  </a:solidFill>
                </a:rPr>
                <a:t>Children</a:t>
              </a:r>
              <a:r>
                <a:rPr lang="fr-FR" sz="1400" dirty="0">
                  <a:solidFill>
                    <a:srgbClr val="183048"/>
                  </a:solidFill>
                </a:rPr>
                <a:t>/United </a:t>
              </a:r>
              <a:r>
                <a:rPr lang="fr-FR" sz="1400" dirty="0" err="1">
                  <a:solidFill>
                    <a:srgbClr val="183048"/>
                  </a:solidFill>
                </a:rPr>
                <a:t>Kingdom</a:t>
              </a:r>
              <a:endParaRPr lang="fr-FR" sz="1400" dirty="0">
                <a:solidFill>
                  <a:srgbClr val="183048"/>
                </a:solidFill>
              </a:endParaRPr>
            </a:p>
          </p:txBody>
        </p:sp>
      </p:grpSp>
      <p:sp>
        <p:nvSpPr>
          <p:cNvPr id="8" name="Title 7"/>
          <p:cNvSpPr>
            <a:spLocks noGrp="1"/>
          </p:cNvSpPr>
          <p:nvPr>
            <p:ph type="title"/>
          </p:nvPr>
        </p:nvSpPr>
        <p:spPr>
          <a:xfrm>
            <a:off x="1221967" y="385877"/>
            <a:ext cx="7481455" cy="548318"/>
          </a:xfrm>
        </p:spPr>
        <p:txBody>
          <a:bodyPr/>
          <a:lstStyle/>
          <a:p>
            <a:r>
              <a:rPr lang="en-US" sz="3200" dirty="0">
                <a:latin typeface="+mn-lt"/>
                <a:cs typeface="Arial" pitchFamily="34" charset="0"/>
              </a:rPr>
              <a:t>Enfant avec MAS (2)</a:t>
            </a:r>
            <a:br>
              <a:rPr lang="en-US" sz="3200" b="1" dirty="0">
                <a:latin typeface="+mn-lt"/>
                <a:cs typeface="Arial" pitchFamily="34" charset="0"/>
              </a:rPr>
            </a:br>
            <a:endParaRPr lang="en-US" sz="3200" dirty="0">
              <a:latin typeface="+mn-lt"/>
            </a:endParaRPr>
          </a:p>
        </p:txBody>
      </p:sp>
      <p:sp>
        <p:nvSpPr>
          <p:cNvPr id="9" name="TextBox 8"/>
          <p:cNvSpPr txBox="1"/>
          <p:nvPr/>
        </p:nvSpPr>
        <p:spPr>
          <a:xfrm>
            <a:off x="212291" y="361950"/>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2.19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descr="Une image d'un adulte présentant une malnutrition aiguë sévère " title="Une image d'un adulte présentant une malnutrition aiguë sévère "/>
          <p:cNvPicPr preferRelativeResize="0">
            <a:picLocks noChangeAspect="1" noChangeArrowheads="1"/>
          </p:cNvPicPr>
          <p:nvPr/>
        </p:nvPicPr>
        <p:blipFill>
          <a:blip r:embed="rId3" cstate="print"/>
          <a:srcRect/>
          <a:stretch>
            <a:fillRect/>
          </a:stretch>
        </p:blipFill>
        <p:spPr bwMode="auto">
          <a:xfrm>
            <a:off x="2593074" y="1461935"/>
            <a:ext cx="3466531" cy="5049630"/>
          </a:xfrm>
          <a:prstGeom prst="rect">
            <a:avLst/>
          </a:prstGeom>
          <a:noFill/>
          <a:ln w="9525">
            <a:noFill/>
            <a:miter lim="800000"/>
            <a:headEnd/>
            <a:tailEnd/>
          </a:ln>
        </p:spPr>
      </p:pic>
      <p:sp>
        <p:nvSpPr>
          <p:cNvPr id="7" name="Title 6"/>
          <p:cNvSpPr>
            <a:spLocks noGrp="1"/>
          </p:cNvSpPr>
          <p:nvPr>
            <p:ph type="title"/>
          </p:nvPr>
        </p:nvSpPr>
        <p:spPr>
          <a:xfrm>
            <a:off x="1221967" y="380476"/>
            <a:ext cx="7481455" cy="548318"/>
          </a:xfrm>
        </p:spPr>
        <p:txBody>
          <a:bodyPr/>
          <a:lstStyle/>
          <a:p>
            <a:r>
              <a:rPr lang="fr-HT" sz="3200" dirty="0"/>
              <a:t>Adulte avec MAS </a:t>
            </a:r>
          </a:p>
        </p:txBody>
      </p:sp>
      <p:sp>
        <p:nvSpPr>
          <p:cNvPr id="8" name="TextBox 7"/>
          <p:cNvSpPr txBox="1"/>
          <p:nvPr/>
        </p:nvSpPr>
        <p:spPr>
          <a:xfrm>
            <a:off x="212291" y="361950"/>
            <a:ext cx="91884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2.20</a:t>
            </a: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Content Placeholder 2"/>
          <p:cNvSpPr>
            <a:spLocks noGrp="1"/>
          </p:cNvSpPr>
          <p:nvPr>
            <p:ph idx="1"/>
          </p:nvPr>
        </p:nvSpPr>
        <p:spPr>
          <a:xfrm>
            <a:off x="457200" y="1531937"/>
            <a:ext cx="8153400" cy="4525963"/>
          </a:xfrm>
        </p:spPr>
        <p:txBody>
          <a:bodyPr>
            <a:noAutofit/>
          </a:bodyPr>
          <a:lstStyle/>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Médicaments de routine pour MAS</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Aliment thérapeutique prêt à l’emploi (ATPE) pour fournir 100% d’énergie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Aliment fortifié mélangé (AFM) riche en énergie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Dépistage du VIH et prophylaxie pneumocystose (PCP) si la personne ne prend par le TAR</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Assistance-conseil sur les ANC</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Suivi chaque semaine ou toutes les deux semaines (tous les jours en régime hospitalier)</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sz="2000" dirty="0">
                <a:solidFill>
                  <a:srgbClr val="000066"/>
                </a:solidFill>
                <a:cs typeface="Arial" pitchFamily="34" charset="0"/>
              </a:rPr>
              <a:t>Test d’appétit, évaluation d’œdèmes, suivi de la croissance et bilan médical à chaque visite</a:t>
            </a:r>
          </a:p>
          <a:p>
            <a:pPr marL="6302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000" dirty="0">
                <a:solidFill>
                  <a:srgbClr val="000066"/>
                </a:solidFill>
                <a:cs typeface="Arial" pitchFamily="34" charset="0"/>
              </a:rPr>
              <a:t>Référence aux programmes de conseils psychologiques, soins à domicile (SAD), sécurité alimentaire et soutien économique </a:t>
            </a:r>
          </a:p>
          <a:p>
            <a:pPr marL="744538" lvl="4" indent="-457200">
              <a:lnSpc>
                <a:spcPct val="114000"/>
              </a:lnSpc>
              <a:spcBef>
                <a:spcPts val="300"/>
              </a:spcBef>
              <a:spcAft>
                <a:spcPts val="300"/>
              </a:spcAft>
              <a:buClr>
                <a:srgbClr val="000066"/>
              </a:buClr>
              <a:buSzPct val="100000"/>
              <a:buFont typeface="Arial" panose="020B0604020202020204" pitchFamily="34" charset="0"/>
              <a:buChar char="•"/>
              <a:defRPr/>
            </a:pPr>
            <a:endParaRPr lang="fr-HT" dirty="0">
              <a:solidFill>
                <a:schemeClr val="bg2">
                  <a:lumMod val="10000"/>
                </a:schemeClr>
              </a:solidFill>
              <a:cs typeface="Arial" pitchFamily="34" charset="0"/>
            </a:endParaRPr>
          </a:p>
        </p:txBody>
      </p:sp>
      <p:sp>
        <p:nvSpPr>
          <p:cNvPr id="5" name="Title 4"/>
          <p:cNvSpPr>
            <a:spLocks noGrp="1"/>
          </p:cNvSpPr>
          <p:nvPr>
            <p:ph type="title"/>
          </p:nvPr>
        </p:nvSpPr>
        <p:spPr>
          <a:xfrm>
            <a:off x="1236894" y="274946"/>
            <a:ext cx="7481455" cy="548318"/>
          </a:xfrm>
        </p:spPr>
        <p:txBody>
          <a:bodyPr/>
          <a:lstStyle/>
          <a:p>
            <a:r>
              <a:rPr lang="fr-HT" sz="2800" dirty="0">
                <a:cs typeface="Arial" charset="0"/>
              </a:rPr>
              <a:t>Soins nutritionnels pour les clients avec MAS</a:t>
            </a:r>
            <a:endParaRPr lang="fr-HT" sz="2800" dirty="0"/>
          </a:p>
        </p:txBody>
      </p:sp>
      <p:sp>
        <p:nvSpPr>
          <p:cNvPr id="7" name="TextBox 6"/>
          <p:cNvSpPr txBox="1"/>
          <p:nvPr/>
        </p:nvSpPr>
        <p:spPr>
          <a:xfrm>
            <a:off x="221816" y="382279"/>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Content Placeholder 2"/>
          <p:cNvSpPr>
            <a:spLocks noGrp="1"/>
          </p:cNvSpPr>
          <p:nvPr>
            <p:ph idx="1"/>
          </p:nvPr>
        </p:nvSpPr>
        <p:spPr>
          <a:xfrm>
            <a:off x="279779" y="1544914"/>
            <a:ext cx="8686800" cy="4525963"/>
          </a:xfrm>
        </p:spPr>
        <p:txBody>
          <a:bodyPr>
            <a:noAutofit/>
          </a:bodyPr>
          <a:lstStyle/>
          <a:p>
            <a:pPr marL="573088" lvl="4" indent="-285750">
              <a:lnSpc>
                <a:spcPct val="114000"/>
              </a:lnSpc>
              <a:spcBef>
                <a:spcPts val="300"/>
              </a:spcBef>
              <a:spcAft>
                <a:spcPts val="300"/>
              </a:spcAft>
              <a:buClr>
                <a:srgbClr val="000066"/>
              </a:buClr>
              <a:buSzPct val="100000"/>
              <a:buFont typeface="Wingdings" pitchFamily="2" charset="2"/>
              <a:buChar char="§"/>
              <a:defRPr/>
            </a:pPr>
            <a:r>
              <a:rPr lang="fr-HT" sz="2300" dirty="0">
                <a:solidFill>
                  <a:srgbClr val="000066"/>
                </a:solidFill>
                <a:cs typeface="Arial" pitchFamily="34" charset="0"/>
              </a:rPr>
              <a:t>MAS mesurée par les œdèmes bilatéraux gardant le godet </a:t>
            </a:r>
            <a:r>
              <a:rPr lang="fr-HT" sz="2300" b="1" dirty="0">
                <a:solidFill>
                  <a:srgbClr val="000066"/>
                </a:solidFill>
                <a:cs typeface="Arial" pitchFamily="34" charset="0"/>
              </a:rPr>
              <a:t>OU</a:t>
            </a:r>
            <a:r>
              <a:rPr lang="fr-HT" sz="2300" dirty="0">
                <a:solidFill>
                  <a:srgbClr val="000066"/>
                </a:solidFill>
                <a:cs typeface="Arial" pitchFamily="34" charset="0"/>
              </a:rPr>
              <a:t> PB </a:t>
            </a:r>
            <a:r>
              <a:rPr lang="fr-HT" sz="2300" b="1" dirty="0">
                <a:solidFill>
                  <a:srgbClr val="000066"/>
                </a:solidFill>
                <a:cs typeface="Arial" pitchFamily="34" charset="0"/>
              </a:rPr>
              <a:t>OU</a:t>
            </a:r>
            <a:r>
              <a:rPr lang="fr-HT" sz="2300" dirty="0">
                <a:solidFill>
                  <a:srgbClr val="000066"/>
                </a:solidFill>
                <a:cs typeface="Arial" pitchFamily="34" charset="0"/>
              </a:rPr>
              <a:t> P/T z pour les enfants, IMC pour les femmes non enceintes/non post-partum et PB pour les femmes enceintes/post-partum  </a:t>
            </a:r>
          </a:p>
          <a:p>
            <a:pPr eaLnBrk="1" hangingPunct="1">
              <a:lnSpc>
                <a:spcPct val="114000"/>
              </a:lnSpc>
              <a:spcBef>
                <a:spcPts val="300"/>
              </a:spcBef>
              <a:spcAft>
                <a:spcPts val="300"/>
              </a:spcAft>
              <a:buFont typeface="Wingdings 3" pitchFamily="18" charset="2"/>
              <a:buNone/>
              <a:defRPr/>
            </a:pPr>
            <a:r>
              <a:rPr lang="fr-HT" sz="2300" b="1" u="sng" dirty="0">
                <a:latin typeface="Calibri" pitchFamily="34" charset="0"/>
              </a:rPr>
              <a:t>ET L’UN DES SUIVANTS :</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300" dirty="0">
                <a:solidFill>
                  <a:srgbClr val="000066"/>
                </a:solidFill>
                <a:cs typeface="Arial" pitchFamily="34" charset="0"/>
              </a:rPr>
              <a:t>A échoué le test d’appétit</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300" dirty="0">
                <a:solidFill>
                  <a:srgbClr val="000066"/>
                </a:solidFill>
                <a:cs typeface="Arial" pitchFamily="34" charset="0"/>
              </a:rPr>
              <a:t>Infections concurrentes ou autres complications médicales</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300" dirty="0">
                <a:solidFill>
                  <a:srgbClr val="000066"/>
                </a:solidFill>
                <a:cs typeface="Arial" pitchFamily="34" charset="0"/>
              </a:rPr>
              <a:t>Prise en charge hospitalière pendant 2 mois et pas de prise de poids ou perte de poids ou œdèmes s’aggravant </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300" dirty="0">
                <a:solidFill>
                  <a:srgbClr val="000066"/>
                </a:solidFill>
                <a:cs typeface="Arial" pitchFamily="34" charset="0"/>
              </a:rPr>
              <a:t>Mère incapable de fournir des soins à domicile </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300" dirty="0">
                <a:solidFill>
                  <a:srgbClr val="000066"/>
                </a:solidFill>
                <a:cs typeface="Arial" pitchFamily="34" charset="0"/>
              </a:rPr>
              <a:t>Incapable de revenir dans 1 semaine pour le suivi</a:t>
            </a:r>
          </a:p>
        </p:txBody>
      </p:sp>
      <p:sp>
        <p:nvSpPr>
          <p:cNvPr id="5" name="Title 4"/>
          <p:cNvSpPr>
            <a:spLocks noGrp="1"/>
          </p:cNvSpPr>
          <p:nvPr>
            <p:ph type="title"/>
          </p:nvPr>
        </p:nvSpPr>
        <p:spPr>
          <a:xfrm>
            <a:off x="1231492" y="284471"/>
            <a:ext cx="7481455" cy="548318"/>
          </a:xfrm>
        </p:spPr>
        <p:txBody>
          <a:bodyPr/>
          <a:lstStyle/>
          <a:p>
            <a:r>
              <a:rPr lang="fr-HT" sz="2800" dirty="0">
                <a:cs typeface="Arial" charset="0"/>
              </a:rPr>
              <a:t>Critères pour la prise en charge hospitalière de la MAS</a:t>
            </a:r>
            <a:endParaRPr lang="fr-HT" sz="2800" dirty="0"/>
          </a:p>
        </p:txBody>
      </p:sp>
      <p:sp>
        <p:nvSpPr>
          <p:cNvPr id="7" name="TextBox 6"/>
          <p:cNvSpPr txBox="1"/>
          <p:nvPr/>
        </p:nvSpPr>
        <p:spPr>
          <a:xfrm>
            <a:off x="221816" y="383558"/>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375312" y="1544916"/>
            <a:ext cx="8463888" cy="4525963"/>
          </a:xfrm>
        </p:spPr>
        <p:txBody>
          <a:bodyPr>
            <a:noAutofit/>
          </a:bodyPr>
          <a:lstStyle/>
          <a:p>
            <a:pPr eaLnBrk="1" hangingPunct="1">
              <a:lnSpc>
                <a:spcPct val="114000"/>
              </a:lnSpc>
              <a:spcBef>
                <a:spcPts val="300"/>
              </a:spcBef>
              <a:spcAft>
                <a:spcPts val="300"/>
              </a:spcAft>
              <a:buFont typeface="Wingdings 3" pitchFamily="18" charset="2"/>
              <a:buNone/>
              <a:defRPr/>
            </a:pPr>
            <a:r>
              <a:rPr lang="fr-HT" sz="2400" b="1" u="sng" dirty="0">
                <a:latin typeface="Calibri" pitchFamily="34" charset="0"/>
              </a:rPr>
              <a:t>TOUT CE QUI SUIT :</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MAS mesurée par les œdèmes bilatéraux gardant le godet OU émaciation sévère OU PB ou P/T z pour les enfants, IMC pour les adultes non enceintes/post-partum et PB pour les femmes enceintes/post-partum </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A passé avec succès le test d’appétit</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Pas d’infections concurrentes ou autres complications médicales</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Mères capables et désireuses de donner des soins à domicile </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Est en mesure de revenir pour un suivi</a:t>
            </a:r>
          </a:p>
          <a:p>
            <a:pPr marL="5730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Existence d’un stock suffisant de l’ATPE </a:t>
            </a:r>
          </a:p>
        </p:txBody>
      </p:sp>
      <p:sp>
        <p:nvSpPr>
          <p:cNvPr id="7" name="Title 6"/>
          <p:cNvSpPr>
            <a:spLocks noGrp="1"/>
          </p:cNvSpPr>
          <p:nvPr>
            <p:ph type="title"/>
          </p:nvPr>
        </p:nvSpPr>
        <p:spPr>
          <a:xfrm>
            <a:off x="1231492" y="284471"/>
            <a:ext cx="7481455" cy="548318"/>
          </a:xfrm>
        </p:spPr>
        <p:txBody>
          <a:bodyPr/>
          <a:lstStyle/>
          <a:p>
            <a:r>
              <a:rPr lang="fr-HT" sz="2800" dirty="0">
                <a:cs typeface="Arial" pitchFamily="34" charset="0"/>
              </a:rPr>
              <a:t>Critères pour la prise en change ambulatoire de la MAS</a:t>
            </a:r>
            <a:endParaRPr lang="fr-HT" sz="2800" dirty="0"/>
          </a:p>
        </p:txBody>
      </p:sp>
      <p:sp>
        <p:nvSpPr>
          <p:cNvPr id="8" name="TextBox 7"/>
          <p:cNvSpPr txBox="1"/>
          <p:nvPr/>
        </p:nvSpPr>
        <p:spPr>
          <a:xfrm>
            <a:off x="225939" y="378156"/>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Content Placeholder 2"/>
          <p:cNvSpPr>
            <a:spLocks/>
          </p:cNvSpPr>
          <p:nvPr/>
        </p:nvSpPr>
        <p:spPr bwMode="auto">
          <a:xfrm>
            <a:off x="220758" y="1752600"/>
            <a:ext cx="8923242" cy="5105400"/>
          </a:xfrm>
          <a:prstGeom prst="rect">
            <a:avLst/>
          </a:prstGeom>
          <a:noFill/>
          <a:ln w="9525">
            <a:noFill/>
            <a:miter lim="800000"/>
            <a:headEnd/>
            <a:tailEnd/>
          </a:ln>
        </p:spPr>
        <p:txBody>
          <a:bodyPr numCol="2"/>
          <a:lstStyle/>
          <a:p>
            <a:pPr marL="342900" indent="-342900">
              <a:lnSpc>
                <a:spcPct val="114000"/>
              </a:lnSpc>
              <a:spcBef>
                <a:spcPts val="300"/>
              </a:spcBef>
              <a:spcAft>
                <a:spcPts val="300"/>
              </a:spcAft>
              <a:buClr>
                <a:srgbClr val="FFC46D"/>
              </a:buClr>
              <a:buSzPct val="80000"/>
              <a:defRPr/>
            </a:pPr>
            <a:r>
              <a:rPr lang="fr-HT" sz="2400" b="1" dirty="0">
                <a:solidFill>
                  <a:srgbClr val="000066"/>
                </a:solidFill>
                <a:latin typeface="Calibri" pitchFamily="34" charset="0"/>
                <a:ea typeface="+mj-ea"/>
                <a:cs typeface="Arial" pitchFamily="34" charset="0"/>
              </a:rPr>
              <a:t>Adultes</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PB ≥ 17,0 à &lt; 23,0 cm (homme)</a:t>
            </a:r>
          </a:p>
          <a:p>
            <a:pPr marL="463550" lvl="4" indent="-285750">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PB ≥ 18,0 à &lt; 22,0 cm (femme, non enceinte/non allaitante)</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a:t>
            </a:r>
            <a:r>
              <a:rPr lang="fr-HT" sz="2400" dirty="0">
                <a:solidFill>
                  <a:srgbClr val="000066"/>
                </a:solidFill>
                <a:cs typeface="Arial" pitchFamily="34" charset="0"/>
              </a:rPr>
              <a:t> IMC ≥ 16,0 à &lt; 18,5 </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a:t>
            </a:r>
            <a:r>
              <a:rPr lang="fr-HT" sz="2400" dirty="0">
                <a:solidFill>
                  <a:srgbClr val="000066"/>
                </a:solidFill>
                <a:cs typeface="Arial" pitchFamily="34" charset="0"/>
              </a:rPr>
              <a:t> perte de poids &gt; 5% depuis dernière visite </a:t>
            </a:r>
          </a:p>
          <a:p>
            <a:pPr>
              <a:lnSpc>
                <a:spcPct val="114000"/>
              </a:lnSpc>
              <a:spcBef>
                <a:spcPts val="300"/>
              </a:spcBef>
              <a:spcAft>
                <a:spcPts val="300"/>
              </a:spcAft>
              <a:buClr>
                <a:srgbClr val="336600"/>
              </a:buClr>
              <a:buSzPct val="80000"/>
              <a:buFont typeface="Wingdings 3" pitchFamily="18" charset="2"/>
              <a:buNone/>
              <a:defRPr/>
            </a:pPr>
            <a:r>
              <a:rPr lang="fr-HT" sz="2400" b="1" dirty="0">
                <a:solidFill>
                  <a:srgbClr val="000066"/>
                </a:solidFill>
                <a:latin typeface="Calibri" pitchFamily="34" charset="0"/>
                <a:ea typeface="+mj-ea"/>
                <a:cs typeface="Arial" pitchFamily="34" charset="0"/>
              </a:rPr>
              <a:t>Femmes enceintes/post-partum</a:t>
            </a:r>
            <a:br>
              <a:rPr lang="fr-HT" sz="2400" b="1" dirty="0">
                <a:solidFill>
                  <a:srgbClr val="000066"/>
                </a:solidFill>
                <a:latin typeface="Calibri" pitchFamily="34" charset="0"/>
                <a:ea typeface="+mj-ea"/>
                <a:cs typeface="Arial" pitchFamily="34" charset="0"/>
              </a:rPr>
            </a:br>
            <a:r>
              <a:rPr lang="fr-HT" sz="2400" dirty="0">
                <a:solidFill>
                  <a:srgbClr val="000066"/>
                </a:solidFill>
                <a:latin typeface="Calibri" pitchFamily="34" charset="0"/>
                <a:ea typeface="+mj-ea"/>
                <a:cs typeface="Arial" pitchFamily="34" charset="0"/>
              </a:rPr>
              <a:t>PB</a:t>
            </a:r>
            <a:r>
              <a:rPr lang="fr-HT" sz="2400" dirty="0">
                <a:solidFill>
                  <a:srgbClr val="000066"/>
                </a:solidFill>
                <a:cs typeface="Arial" pitchFamily="34" charset="0"/>
              </a:rPr>
              <a:t> ≥ 21,0 à &lt; 22,0 cm</a:t>
            </a:r>
          </a:p>
          <a:p>
            <a:pPr marL="342900" indent="-342900" eaLnBrk="0" hangingPunct="0">
              <a:lnSpc>
                <a:spcPct val="114000"/>
              </a:lnSpc>
              <a:spcBef>
                <a:spcPts val="300"/>
              </a:spcBef>
              <a:spcAft>
                <a:spcPts val="300"/>
              </a:spcAft>
              <a:buClr>
                <a:srgbClr val="336600"/>
              </a:buClr>
              <a:buSzPct val="80000"/>
              <a:defRPr/>
            </a:pPr>
            <a:endParaRPr lang="fr-HT" sz="2400" b="1" dirty="0">
              <a:solidFill>
                <a:srgbClr val="000066"/>
              </a:solidFill>
              <a:latin typeface="Calibri" pitchFamily="34" charset="0"/>
              <a:cs typeface="Arial" pitchFamily="34" charset="0"/>
            </a:endParaRPr>
          </a:p>
          <a:p>
            <a:pPr marL="342900" indent="-342900" eaLnBrk="0" hangingPunct="0">
              <a:lnSpc>
                <a:spcPct val="114000"/>
              </a:lnSpc>
              <a:spcBef>
                <a:spcPts val="300"/>
              </a:spcBef>
              <a:spcAft>
                <a:spcPts val="300"/>
              </a:spcAft>
              <a:buClr>
                <a:srgbClr val="336600"/>
              </a:buClr>
              <a:buSzPct val="80000"/>
              <a:defRPr/>
            </a:pPr>
            <a:endParaRPr lang="fr-HT" sz="2400" b="1" dirty="0">
              <a:solidFill>
                <a:srgbClr val="000066"/>
              </a:solidFill>
              <a:latin typeface="Calibri" pitchFamily="34" charset="0"/>
              <a:cs typeface="Arial" pitchFamily="34" charset="0"/>
            </a:endParaRPr>
          </a:p>
          <a:p>
            <a:pPr marL="342900" indent="-342900" eaLnBrk="0" hangingPunct="0">
              <a:lnSpc>
                <a:spcPct val="114000"/>
              </a:lnSpc>
              <a:spcBef>
                <a:spcPts val="300"/>
              </a:spcBef>
              <a:spcAft>
                <a:spcPts val="300"/>
              </a:spcAft>
              <a:buClr>
                <a:srgbClr val="336600"/>
              </a:buClr>
              <a:buSzPct val="80000"/>
              <a:defRPr/>
            </a:pPr>
            <a:r>
              <a:rPr lang="fr-HT" sz="2400" b="1" dirty="0">
                <a:solidFill>
                  <a:srgbClr val="000066"/>
                </a:solidFill>
                <a:latin typeface="Calibri" pitchFamily="34" charset="0"/>
                <a:cs typeface="Arial" pitchFamily="34" charset="0"/>
              </a:rPr>
              <a:t>Enfants</a:t>
            </a:r>
          </a:p>
          <a:p>
            <a:pPr marL="287338" lvl="4" indent="-287338">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Perte de poids confirmée depuis dernière visite</a:t>
            </a:r>
          </a:p>
          <a:p>
            <a:pPr marL="287338" lvl="4" indent="-287338">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Et</a:t>
            </a:r>
            <a:r>
              <a:rPr lang="fr-HT" sz="2400" dirty="0">
                <a:solidFill>
                  <a:srgbClr val="000066"/>
                </a:solidFill>
                <a:cs typeface="Arial" pitchFamily="34" charset="0"/>
              </a:rPr>
              <a:t> PB      </a:t>
            </a:r>
          </a:p>
          <a:p>
            <a:pPr marL="169863" lvl="5">
              <a:lnSpc>
                <a:spcPct val="114000"/>
              </a:lnSpc>
              <a:spcBef>
                <a:spcPts val="300"/>
              </a:spcBef>
              <a:spcAft>
                <a:spcPts val="300"/>
              </a:spcAft>
              <a:buClr>
                <a:srgbClr val="000066"/>
              </a:buClr>
              <a:buSzPct val="100000"/>
              <a:defRPr/>
            </a:pPr>
            <a:r>
              <a:rPr lang="fr-HT" sz="2100" dirty="0">
                <a:solidFill>
                  <a:srgbClr val="000066"/>
                </a:solidFill>
                <a:latin typeface="Calibri" pitchFamily="34" charset="0"/>
                <a:cs typeface="Arial" pitchFamily="34" charset="0"/>
              </a:rPr>
              <a:t>6 à 59 mois : ≥ 11,5 à &lt; 12,5 cm</a:t>
            </a:r>
          </a:p>
          <a:p>
            <a:pPr marL="169863" lvl="1">
              <a:lnSpc>
                <a:spcPct val="114000"/>
              </a:lnSpc>
              <a:spcBef>
                <a:spcPts val="300"/>
              </a:spcBef>
              <a:spcAft>
                <a:spcPts val="300"/>
              </a:spcAft>
              <a:buClr>
                <a:srgbClr val="000066"/>
              </a:buClr>
              <a:defRPr/>
            </a:pPr>
            <a:r>
              <a:rPr lang="fr-HT" sz="2100" dirty="0">
                <a:solidFill>
                  <a:srgbClr val="000066"/>
                </a:solidFill>
                <a:latin typeface="Calibri" pitchFamily="34" charset="0"/>
                <a:cs typeface="Arial" pitchFamily="34" charset="0"/>
              </a:rPr>
              <a:t>5 à 9 ans : ≥ 13,5 à &lt; 14,5 cm </a:t>
            </a:r>
          </a:p>
          <a:p>
            <a:pPr marL="169863" lvl="1">
              <a:lnSpc>
                <a:spcPct val="114000"/>
              </a:lnSpc>
              <a:spcBef>
                <a:spcPts val="300"/>
              </a:spcBef>
              <a:spcAft>
                <a:spcPts val="300"/>
              </a:spcAft>
              <a:buClr>
                <a:srgbClr val="000066"/>
              </a:buClr>
              <a:defRPr/>
            </a:pPr>
            <a:r>
              <a:rPr lang="fr-HT" sz="2100" dirty="0">
                <a:solidFill>
                  <a:srgbClr val="000066"/>
                </a:solidFill>
                <a:latin typeface="Calibri" pitchFamily="34" charset="0"/>
                <a:cs typeface="Arial" pitchFamily="34" charset="0"/>
              </a:rPr>
              <a:t>10 à 14 ans : ≥ 16,0 à &lt; 18,5 cm </a:t>
            </a:r>
          </a:p>
          <a:p>
            <a:pPr marL="169863" lvl="1">
              <a:lnSpc>
                <a:spcPct val="114000"/>
              </a:lnSpc>
              <a:spcBef>
                <a:spcPts val="300"/>
              </a:spcBef>
              <a:spcAft>
                <a:spcPts val="300"/>
              </a:spcAft>
              <a:buClr>
                <a:srgbClr val="000066"/>
              </a:buClr>
              <a:defRPr/>
            </a:pPr>
            <a:r>
              <a:rPr lang="fr-HT" sz="2100" dirty="0">
                <a:solidFill>
                  <a:srgbClr val="000066"/>
                </a:solidFill>
                <a:latin typeface="Calibri" pitchFamily="34" charset="0"/>
                <a:cs typeface="Arial" pitchFamily="34" charset="0"/>
              </a:rPr>
              <a:t>15 à 17 ans : ≥ 17,5 à &lt; 19,5 cm </a:t>
            </a:r>
          </a:p>
          <a:p>
            <a:pPr marL="341313" lvl="4" indent="-231775">
              <a:lnSpc>
                <a:spcPct val="114000"/>
              </a:lnSpc>
              <a:spcBef>
                <a:spcPts val="300"/>
              </a:spcBef>
              <a:spcAft>
                <a:spcPts val="300"/>
              </a:spcAft>
              <a:buClr>
                <a:srgbClr val="000066"/>
              </a:buClr>
              <a:buSzPct val="100000"/>
              <a:buFont typeface="Wingdings" pitchFamily="2" charset="2"/>
              <a:buChar char="§"/>
              <a:defRPr/>
            </a:pPr>
            <a:r>
              <a:rPr lang="fr-HT" sz="2400" b="1" dirty="0">
                <a:solidFill>
                  <a:srgbClr val="000066"/>
                </a:solidFill>
                <a:cs typeface="Arial" pitchFamily="34" charset="0"/>
              </a:rPr>
              <a:t>OU</a:t>
            </a:r>
            <a:r>
              <a:rPr lang="fr-HT" sz="2400" dirty="0">
                <a:solidFill>
                  <a:srgbClr val="000066"/>
                </a:solidFill>
                <a:cs typeface="Arial" pitchFamily="34" charset="0"/>
              </a:rPr>
              <a:t> P/T z entre –3 et –2</a:t>
            </a:r>
          </a:p>
          <a:p>
            <a:pPr marL="342900" indent="-342900">
              <a:lnSpc>
                <a:spcPct val="114000"/>
              </a:lnSpc>
              <a:spcBef>
                <a:spcPts val="300"/>
              </a:spcBef>
              <a:spcAft>
                <a:spcPts val="300"/>
              </a:spcAft>
              <a:buClr>
                <a:srgbClr val="C00000"/>
              </a:buClr>
              <a:buSzPct val="100000"/>
              <a:defRPr/>
            </a:pPr>
            <a:endParaRPr lang="fr-HT" sz="2000" dirty="0">
              <a:solidFill>
                <a:srgbClr val="000066"/>
              </a:solidFill>
              <a:latin typeface="Arial" pitchFamily="34" charset="0"/>
              <a:cs typeface="Arial" pitchFamily="34" charset="0"/>
            </a:endParaRPr>
          </a:p>
          <a:p>
            <a:pPr marL="342900" indent="-342900">
              <a:spcBef>
                <a:spcPct val="20000"/>
              </a:spcBef>
              <a:buClr>
                <a:srgbClr val="FFC46D"/>
              </a:buClr>
              <a:buSzPct val="80000"/>
              <a:buFont typeface="Wingdings 3" pitchFamily="18" charset="2"/>
              <a:buChar char=""/>
              <a:defRPr/>
            </a:pPr>
            <a:endParaRPr lang="fr-HT" sz="2000" dirty="0">
              <a:solidFill>
                <a:srgbClr val="000066"/>
              </a:solidFill>
            </a:endParaRPr>
          </a:p>
        </p:txBody>
      </p:sp>
      <p:sp>
        <p:nvSpPr>
          <p:cNvPr id="6" name="Title 5"/>
          <p:cNvSpPr>
            <a:spLocks noGrp="1"/>
          </p:cNvSpPr>
          <p:nvPr>
            <p:ph type="title"/>
          </p:nvPr>
        </p:nvSpPr>
        <p:spPr>
          <a:xfrm>
            <a:off x="1221967" y="409051"/>
            <a:ext cx="7481455" cy="548318"/>
          </a:xfrm>
        </p:spPr>
        <p:txBody>
          <a:bodyPr/>
          <a:lstStyle/>
          <a:p>
            <a:r>
              <a:rPr lang="fr-HT" sz="3200" dirty="0">
                <a:cs typeface="Arial" pitchFamily="34" charset="0"/>
              </a:rPr>
              <a:t>Critères pour MAM</a:t>
            </a:r>
            <a:endParaRPr lang="fr-HT" sz="3200" dirty="0"/>
          </a:p>
        </p:txBody>
      </p:sp>
      <p:sp>
        <p:nvSpPr>
          <p:cNvPr id="8" name="TextBox 7"/>
          <p:cNvSpPr txBox="1"/>
          <p:nvPr/>
        </p:nvSpPr>
        <p:spPr>
          <a:xfrm>
            <a:off x="212291" y="381000"/>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Content Placeholder 2"/>
          <p:cNvSpPr>
            <a:spLocks noGrp="1"/>
          </p:cNvSpPr>
          <p:nvPr>
            <p:ph idx="1"/>
          </p:nvPr>
        </p:nvSpPr>
        <p:spPr>
          <a:xfrm>
            <a:off x="457199" y="1527143"/>
            <a:ext cx="8161361" cy="4850200"/>
          </a:xfrm>
        </p:spPr>
        <p:txBody>
          <a:bodyPr>
            <a:noAutofit/>
          </a:bodyPr>
          <a:lstStyle/>
          <a:p>
            <a:pPr marL="395288" lvl="4" indent="-285750">
              <a:lnSpc>
                <a:spcPct val="114000"/>
              </a:lnSpc>
              <a:spcBef>
                <a:spcPts val="300"/>
              </a:spcBef>
              <a:spcAft>
                <a:spcPts val="300"/>
              </a:spcAft>
              <a:buClr>
                <a:srgbClr val="000066"/>
              </a:buClr>
              <a:buSzPct val="100000"/>
              <a:buFont typeface="Wingdings" pitchFamily="2" charset="2"/>
              <a:buChar char="§"/>
              <a:defRPr/>
            </a:pPr>
            <a:r>
              <a:rPr lang="fr-HT" sz="2200" dirty="0">
                <a:solidFill>
                  <a:srgbClr val="000066"/>
                </a:solidFill>
                <a:cs typeface="Arial" pitchFamily="34" charset="0"/>
              </a:rPr>
              <a:t>Traitement avec maladies concurrentes</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200" dirty="0">
                <a:solidFill>
                  <a:srgbClr val="000066"/>
                </a:solidFill>
                <a:cs typeface="Arial" pitchFamily="34" charset="0"/>
              </a:rPr>
              <a:t>AFM pour fournir 40%–60% des besoins en énergie (légèrement plus pour les enfants venant du traitement de la MAS)</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200" dirty="0">
                <a:solidFill>
                  <a:srgbClr val="000066"/>
                </a:solidFill>
                <a:cs typeface="Arial" pitchFamily="34" charset="0"/>
              </a:rPr>
              <a:t>Dépistage du VIH (surtout les enfants) et prophylaxie PCP en absence du TAR</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200" dirty="0">
                <a:solidFill>
                  <a:srgbClr val="000066"/>
                </a:solidFill>
                <a:cs typeface="Arial" pitchFamily="34" charset="0"/>
              </a:rPr>
              <a:t>Evaluation de l’anémie (supplémentation si nécessaire)</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200" dirty="0">
                <a:solidFill>
                  <a:srgbClr val="000066"/>
                </a:solidFill>
                <a:cs typeface="Arial" pitchFamily="34" charset="0"/>
              </a:rPr>
              <a:t>Traitement vermifuge </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200" dirty="0">
                <a:solidFill>
                  <a:srgbClr val="000066"/>
                </a:solidFill>
                <a:cs typeface="Arial" pitchFamily="34" charset="0"/>
              </a:rPr>
              <a:t>Assistance-conseil sur les ANC</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sz="2200" dirty="0">
                <a:solidFill>
                  <a:srgbClr val="000066"/>
                </a:solidFill>
                <a:cs typeface="Arial" pitchFamily="34" charset="0"/>
              </a:rPr>
              <a:t>Suivi et contrôle mensuels</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200" dirty="0">
                <a:solidFill>
                  <a:srgbClr val="000066"/>
                </a:solidFill>
                <a:cs typeface="Arial" pitchFamily="34" charset="0"/>
              </a:rPr>
              <a:t>Référence aux programmes de conseils psychosociaux, SAD, sécurité alimentaire ou soutien économique </a:t>
            </a:r>
          </a:p>
          <a:p>
            <a:pPr eaLnBrk="1" hangingPunct="1">
              <a:defRPr/>
            </a:pPr>
            <a:endParaRPr lang="fr-HT" sz="2800" dirty="0"/>
          </a:p>
        </p:txBody>
      </p:sp>
      <p:sp>
        <p:nvSpPr>
          <p:cNvPr id="5" name="Title 4"/>
          <p:cNvSpPr>
            <a:spLocks noGrp="1"/>
          </p:cNvSpPr>
          <p:nvPr>
            <p:ph type="title"/>
          </p:nvPr>
        </p:nvSpPr>
        <p:spPr>
          <a:xfrm>
            <a:off x="1236895" y="274946"/>
            <a:ext cx="7481455" cy="548318"/>
          </a:xfrm>
        </p:spPr>
        <p:txBody>
          <a:bodyPr/>
          <a:lstStyle/>
          <a:p>
            <a:r>
              <a:rPr lang="fr-HT" sz="2800" dirty="0">
                <a:cs typeface="Arial" charset="0"/>
              </a:rPr>
              <a:t>Soins </a:t>
            </a:r>
            <a:r>
              <a:rPr lang="fr-HT" sz="2800" dirty="0" err="1">
                <a:cs typeface="Arial" charset="0"/>
              </a:rPr>
              <a:t>nutrionnels</a:t>
            </a:r>
            <a:r>
              <a:rPr lang="fr-HT" sz="2800" dirty="0">
                <a:cs typeface="Arial" charset="0"/>
              </a:rPr>
              <a:t> pour les clients avec MAM</a:t>
            </a:r>
            <a:endParaRPr lang="fr-HT" sz="2800" dirty="0"/>
          </a:p>
        </p:txBody>
      </p:sp>
      <p:sp>
        <p:nvSpPr>
          <p:cNvPr id="6" name="TextBox 5"/>
          <p:cNvSpPr txBox="1"/>
          <p:nvPr/>
        </p:nvSpPr>
        <p:spPr>
          <a:xfrm>
            <a:off x="225939" y="378156"/>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Content Placeholder 2"/>
          <p:cNvSpPr>
            <a:spLocks noGrp="1"/>
          </p:cNvSpPr>
          <p:nvPr>
            <p:ph idx="1"/>
          </p:nvPr>
        </p:nvSpPr>
        <p:spPr>
          <a:xfrm>
            <a:off x="533400" y="1533114"/>
            <a:ext cx="8126104" cy="4791485"/>
          </a:xfrm>
        </p:spPr>
        <p:txBody>
          <a:bodyPr numCol="2">
            <a:normAutofit/>
          </a:bodyPr>
          <a:lstStyle/>
          <a:p>
            <a:pPr>
              <a:lnSpc>
                <a:spcPct val="114000"/>
              </a:lnSpc>
              <a:spcBef>
                <a:spcPts val="300"/>
              </a:spcBef>
              <a:spcAft>
                <a:spcPts val="300"/>
              </a:spcAft>
              <a:buClr>
                <a:srgbClr val="FFC46D"/>
              </a:buClr>
              <a:buSzPct val="80000"/>
              <a:buFont typeface="Wingdings 3" pitchFamily="18" charset="2"/>
              <a:buNone/>
              <a:defRPr/>
            </a:pPr>
            <a:r>
              <a:rPr lang="fr-HT" sz="3000" b="1" dirty="0">
                <a:solidFill>
                  <a:srgbClr val="000066"/>
                </a:solidFill>
                <a:latin typeface="Calibri" pitchFamily="34" charset="0"/>
              </a:rPr>
              <a:t>Adultes</a:t>
            </a:r>
            <a:endParaRPr lang="fr-HT" sz="3000" b="1" kern="1200" dirty="0">
              <a:solidFill>
                <a:srgbClr val="000066"/>
              </a:solidFill>
              <a:latin typeface="Calibri" pitchFamily="34" charset="0"/>
              <a:ea typeface="+mj-ea"/>
            </a:endParaRPr>
          </a:p>
          <a:p>
            <a:pPr marL="341313" lvl="4" indent="-231775">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PB ≥ 23,0 cm (homme)</a:t>
            </a:r>
          </a:p>
          <a:p>
            <a:pPr marL="341313" lvl="4" indent="-231775">
              <a:lnSpc>
                <a:spcPct val="114000"/>
              </a:lnSpc>
              <a:spcBef>
                <a:spcPts val="300"/>
              </a:spcBef>
              <a:spcAft>
                <a:spcPts val="300"/>
              </a:spcAft>
              <a:buClr>
                <a:srgbClr val="000066"/>
              </a:buClr>
              <a:buSzPct val="100000"/>
              <a:buFont typeface="Wingdings" pitchFamily="2" charset="2"/>
              <a:buChar char="§"/>
              <a:defRPr/>
            </a:pPr>
            <a:r>
              <a:rPr lang="fr-HT" sz="2400" dirty="0">
                <a:solidFill>
                  <a:srgbClr val="000066"/>
                </a:solidFill>
                <a:cs typeface="Arial" pitchFamily="34" charset="0"/>
              </a:rPr>
              <a:t>PB ≥ 22,0 cm (femme, non enceinte/non allaitante)</a:t>
            </a:r>
          </a:p>
          <a:p>
            <a:pPr marL="341313" lvl="4" indent="-231775">
              <a:lnSpc>
                <a:spcPct val="114000"/>
              </a:lnSpc>
              <a:spcBef>
                <a:spcPts val="300"/>
              </a:spcBef>
              <a:spcAft>
                <a:spcPts val="300"/>
              </a:spcAft>
              <a:buClr>
                <a:srgbClr val="000066"/>
              </a:buClr>
              <a:buSzPct val="100000"/>
              <a:buFont typeface="Wingdings" pitchFamily="2" charset="2"/>
              <a:buChar char="§"/>
              <a:defRPr/>
            </a:pPr>
            <a:r>
              <a:rPr lang="fr-HT" sz="2800" b="1" dirty="0">
                <a:solidFill>
                  <a:srgbClr val="000066"/>
                </a:solidFill>
                <a:cs typeface="Arial" pitchFamily="34" charset="0"/>
              </a:rPr>
              <a:t>OU</a:t>
            </a:r>
            <a:r>
              <a:rPr lang="fr-HT" sz="2800" dirty="0">
                <a:solidFill>
                  <a:srgbClr val="000066"/>
                </a:solidFill>
                <a:cs typeface="Arial" pitchFamily="34" charset="0"/>
              </a:rPr>
              <a:t> IMC ≥ 18,5 à &lt; 25,0</a:t>
            </a:r>
          </a:p>
          <a:p>
            <a:pPr marL="3175" indent="-3175">
              <a:spcBef>
                <a:spcPts val="300"/>
              </a:spcBef>
              <a:spcAft>
                <a:spcPts val="300"/>
              </a:spcAft>
              <a:buClr>
                <a:srgbClr val="336600"/>
              </a:buClr>
              <a:buSzPct val="80000"/>
              <a:buFont typeface="Wingdings 3" pitchFamily="18" charset="2"/>
              <a:buNone/>
              <a:defRPr/>
            </a:pPr>
            <a:r>
              <a:rPr lang="fr-HT" sz="3000" b="1" dirty="0">
                <a:solidFill>
                  <a:srgbClr val="000066"/>
                </a:solidFill>
                <a:latin typeface="Calibri" pitchFamily="34" charset="0"/>
              </a:rPr>
              <a:t>Femmes enceintes/               post-partum  </a:t>
            </a:r>
          </a:p>
          <a:p>
            <a:pPr marL="341313" lvl="4" indent="-231775">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PB ≥ 22,0 cm</a:t>
            </a:r>
          </a:p>
          <a:p>
            <a:pPr>
              <a:lnSpc>
                <a:spcPct val="114000"/>
              </a:lnSpc>
              <a:spcBef>
                <a:spcPts val="300"/>
              </a:spcBef>
              <a:spcAft>
                <a:spcPts val="300"/>
              </a:spcAft>
              <a:buClr>
                <a:srgbClr val="FFC46D"/>
              </a:buClr>
              <a:buSzPct val="80000"/>
              <a:buNone/>
              <a:defRPr/>
            </a:pPr>
            <a:r>
              <a:rPr lang="fr-HT" sz="3000" b="1" dirty="0">
                <a:solidFill>
                  <a:srgbClr val="000066"/>
                </a:solidFill>
                <a:latin typeface="Calibri" pitchFamily="34" charset="0"/>
              </a:rPr>
              <a:t>Enfants</a:t>
            </a:r>
          </a:p>
          <a:p>
            <a:pPr marL="341313" lvl="4" indent="-231775">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PB</a:t>
            </a:r>
          </a:p>
          <a:p>
            <a:pPr marL="457200" lvl="1" indent="0">
              <a:lnSpc>
                <a:spcPct val="114000"/>
              </a:lnSpc>
              <a:spcBef>
                <a:spcPts val="300"/>
              </a:spcBef>
              <a:spcAft>
                <a:spcPts val="300"/>
              </a:spcAft>
              <a:buClr>
                <a:srgbClr val="000066"/>
              </a:buClr>
              <a:buNone/>
              <a:defRPr/>
            </a:pPr>
            <a:r>
              <a:rPr lang="fr-HT" sz="2500" dirty="0">
                <a:solidFill>
                  <a:srgbClr val="000066"/>
                </a:solidFill>
                <a:latin typeface="Calibri" pitchFamily="34" charset="0"/>
                <a:cs typeface="Arial" pitchFamily="34" charset="0"/>
              </a:rPr>
              <a:t>6–59 mois : ≥ 12,5 cm</a:t>
            </a:r>
          </a:p>
          <a:p>
            <a:pPr marL="457200" lvl="1" indent="0">
              <a:lnSpc>
                <a:spcPct val="114000"/>
              </a:lnSpc>
              <a:spcBef>
                <a:spcPts val="300"/>
              </a:spcBef>
              <a:spcAft>
                <a:spcPts val="300"/>
              </a:spcAft>
              <a:buClr>
                <a:srgbClr val="000066"/>
              </a:buClr>
              <a:buNone/>
              <a:defRPr/>
            </a:pPr>
            <a:r>
              <a:rPr lang="fr-HT" sz="2500" dirty="0">
                <a:solidFill>
                  <a:srgbClr val="000066"/>
                </a:solidFill>
                <a:latin typeface="Calibri" pitchFamily="34" charset="0"/>
                <a:cs typeface="Arial" pitchFamily="34" charset="0"/>
              </a:rPr>
              <a:t>5–9 ans :      ≥ 14,5 cm</a:t>
            </a:r>
          </a:p>
          <a:p>
            <a:pPr marL="457200" lvl="1" indent="0">
              <a:lnSpc>
                <a:spcPct val="114000"/>
              </a:lnSpc>
              <a:spcBef>
                <a:spcPts val="300"/>
              </a:spcBef>
              <a:spcAft>
                <a:spcPts val="300"/>
              </a:spcAft>
              <a:buClr>
                <a:srgbClr val="000066"/>
              </a:buClr>
              <a:buNone/>
              <a:defRPr/>
            </a:pPr>
            <a:r>
              <a:rPr lang="fr-HT" sz="2500" dirty="0">
                <a:solidFill>
                  <a:srgbClr val="000066"/>
                </a:solidFill>
                <a:latin typeface="Calibri" pitchFamily="34" charset="0"/>
                <a:cs typeface="Arial" pitchFamily="34" charset="0"/>
              </a:rPr>
              <a:t>10–14 ans :  ≥ 18,5 cm</a:t>
            </a:r>
          </a:p>
          <a:p>
            <a:pPr marL="457200" lvl="1" indent="0">
              <a:lnSpc>
                <a:spcPct val="114000"/>
              </a:lnSpc>
              <a:spcBef>
                <a:spcPts val="300"/>
              </a:spcBef>
              <a:spcAft>
                <a:spcPts val="300"/>
              </a:spcAft>
              <a:buClr>
                <a:srgbClr val="000066"/>
              </a:buClr>
              <a:buNone/>
              <a:defRPr/>
            </a:pPr>
            <a:r>
              <a:rPr lang="fr-HT" sz="2500" dirty="0">
                <a:solidFill>
                  <a:srgbClr val="000066"/>
                </a:solidFill>
                <a:latin typeface="Calibri" pitchFamily="34" charset="0"/>
                <a:cs typeface="Arial" pitchFamily="34" charset="0"/>
              </a:rPr>
              <a:t> 15–17 ans :  ≥ 19,5 cm</a:t>
            </a:r>
          </a:p>
          <a:p>
            <a:pPr marL="341313" lvl="4" indent="-231775">
              <a:lnSpc>
                <a:spcPct val="114000"/>
              </a:lnSpc>
              <a:spcBef>
                <a:spcPts val="300"/>
              </a:spcBef>
              <a:spcAft>
                <a:spcPts val="300"/>
              </a:spcAft>
              <a:buClr>
                <a:srgbClr val="000066"/>
              </a:buClr>
              <a:buSzPct val="100000"/>
              <a:buFont typeface="Wingdings" pitchFamily="2" charset="2"/>
              <a:buChar char="§"/>
              <a:defRPr/>
            </a:pPr>
            <a:r>
              <a:rPr lang="fr-HT" sz="2800" b="1" dirty="0">
                <a:solidFill>
                  <a:srgbClr val="000066"/>
                </a:solidFill>
                <a:cs typeface="Arial" pitchFamily="34" charset="0"/>
              </a:rPr>
              <a:t>OU</a:t>
            </a:r>
            <a:r>
              <a:rPr lang="fr-HT" sz="2800" dirty="0">
                <a:solidFill>
                  <a:srgbClr val="000066"/>
                </a:solidFill>
                <a:cs typeface="Arial" pitchFamily="34" charset="0"/>
              </a:rPr>
              <a:t> P/T z &gt; –2 </a:t>
            </a:r>
          </a:p>
          <a:p>
            <a:pPr marL="0" indent="0" eaLnBrk="1" hangingPunct="1">
              <a:buNone/>
              <a:defRPr/>
            </a:pPr>
            <a:endParaRPr lang="fr-HT" sz="2500" dirty="0">
              <a:solidFill>
                <a:srgbClr val="000066"/>
              </a:solidFill>
            </a:endParaRPr>
          </a:p>
        </p:txBody>
      </p:sp>
      <p:sp>
        <p:nvSpPr>
          <p:cNvPr id="6" name="Title 5"/>
          <p:cNvSpPr>
            <a:spLocks noGrp="1"/>
          </p:cNvSpPr>
          <p:nvPr>
            <p:ph type="title"/>
          </p:nvPr>
        </p:nvSpPr>
        <p:spPr>
          <a:xfrm>
            <a:off x="1231492" y="279069"/>
            <a:ext cx="7007633" cy="548318"/>
          </a:xfrm>
        </p:spPr>
        <p:txBody>
          <a:bodyPr/>
          <a:lstStyle/>
          <a:p>
            <a:r>
              <a:rPr lang="fr-HT" sz="2800" dirty="0">
                <a:cs typeface="Arial" charset="0"/>
              </a:rPr>
              <a:t>Critères d’un état nutritionnel normal</a:t>
            </a:r>
            <a:endParaRPr lang="fr-HT" sz="2800" dirty="0"/>
          </a:p>
        </p:txBody>
      </p:sp>
      <p:sp>
        <p:nvSpPr>
          <p:cNvPr id="7" name="TextBox 6"/>
          <p:cNvSpPr txBox="1"/>
          <p:nvPr/>
        </p:nvSpPr>
        <p:spPr>
          <a:xfrm>
            <a:off x="221816" y="381000"/>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3"/>
          <p:cNvSpPr>
            <a:spLocks noGrp="1" noChangeArrowheads="1"/>
          </p:cNvSpPr>
          <p:nvPr>
            <p:ph idx="1"/>
          </p:nvPr>
        </p:nvSpPr>
        <p:spPr>
          <a:xfrm>
            <a:off x="457200" y="1542639"/>
            <a:ext cx="8229600" cy="5086761"/>
          </a:xfrm>
        </p:spPr>
        <p:txBody>
          <a:bodyPr>
            <a:normAutofit fontScale="92500" lnSpcReduction="10000"/>
          </a:bodyPr>
          <a:lstStyle/>
          <a:p>
            <a:pPr marL="395288" lvl="4" indent="-285750">
              <a:lnSpc>
                <a:spcPct val="114000"/>
              </a:lnSpc>
              <a:spcBef>
                <a:spcPts val="300"/>
              </a:spcBef>
              <a:spcAft>
                <a:spcPts val="300"/>
              </a:spcAft>
              <a:buClr>
                <a:srgbClr val="000066"/>
              </a:buClr>
              <a:buSzPct val="100000"/>
              <a:buFont typeface="Wingdings" pitchFamily="2" charset="2"/>
              <a:buChar char="§"/>
              <a:defRPr/>
            </a:pPr>
            <a:r>
              <a:rPr lang="fr-HT" sz="2800" dirty="0">
                <a:solidFill>
                  <a:srgbClr val="000066"/>
                </a:solidFill>
                <a:cs typeface="Arial" pitchFamily="34" charset="0"/>
              </a:rPr>
              <a:t>Assistance-conseil</a:t>
            </a:r>
            <a:r>
              <a:rPr lang="fr-HT" altLang="ko-KR" sz="2800" dirty="0">
                <a:solidFill>
                  <a:srgbClr val="000066"/>
                </a:solidFill>
                <a:cs typeface="Arial" pitchFamily="34" charset="0"/>
              </a:rPr>
              <a:t> pour prévenir l’infection et la malnutrition</a:t>
            </a:r>
          </a:p>
          <a:p>
            <a:pPr marL="1023938" lvl="2" indent="-341313" eaLnBrk="1" hangingPunct="1">
              <a:lnSpc>
                <a:spcPct val="114000"/>
              </a:lnSpc>
              <a:spcBef>
                <a:spcPts val="300"/>
              </a:spcBef>
              <a:spcAft>
                <a:spcPts val="300"/>
              </a:spcAft>
              <a:buFont typeface="Arial" pitchFamily="34" charset="0"/>
              <a:buChar char="–"/>
              <a:defRPr/>
            </a:pPr>
            <a:r>
              <a:rPr lang="fr-HT" altLang="ko-KR" sz="2800" kern="1200" dirty="0">
                <a:solidFill>
                  <a:srgbClr val="000066"/>
                </a:solidFill>
                <a:latin typeface="Calibri" pitchFamily="34" charset="0"/>
                <a:cs typeface="Arial" pitchFamily="34" charset="0"/>
              </a:rPr>
              <a:t>Actions nutritionnelles critiques</a:t>
            </a:r>
          </a:p>
          <a:p>
            <a:pPr marL="1023938" lvl="2" indent="-341313" eaLnBrk="1" hangingPunct="1">
              <a:lnSpc>
                <a:spcPct val="114000"/>
              </a:lnSpc>
              <a:spcBef>
                <a:spcPts val="300"/>
              </a:spcBef>
              <a:spcAft>
                <a:spcPts val="300"/>
              </a:spcAft>
              <a:buFont typeface="Arial" pitchFamily="34" charset="0"/>
              <a:buChar char="–"/>
              <a:defRPr/>
            </a:pPr>
            <a:r>
              <a:rPr lang="fr-HT" altLang="ko-KR" sz="2800" kern="1200" dirty="0">
                <a:solidFill>
                  <a:srgbClr val="000066"/>
                </a:solidFill>
                <a:latin typeface="Calibri" pitchFamily="34" charset="0"/>
                <a:cs typeface="Arial" pitchFamily="34" charset="0"/>
              </a:rPr>
              <a:t>Espacement des naissances et santé reproductive</a:t>
            </a:r>
          </a:p>
          <a:p>
            <a:pPr marL="1023938" lvl="2" indent="-341313" eaLnBrk="1" hangingPunct="1">
              <a:lnSpc>
                <a:spcPct val="114000"/>
              </a:lnSpc>
              <a:spcBef>
                <a:spcPts val="300"/>
              </a:spcBef>
              <a:spcAft>
                <a:spcPts val="300"/>
              </a:spcAft>
              <a:buFont typeface="Arial" pitchFamily="34" charset="0"/>
              <a:buChar char="–"/>
              <a:defRPr/>
            </a:pPr>
            <a:r>
              <a:rPr lang="fr-HT" altLang="ko-KR" sz="2800" kern="1200" dirty="0">
                <a:solidFill>
                  <a:srgbClr val="000066"/>
                </a:solidFill>
                <a:latin typeface="Calibri" pitchFamily="34" charset="0"/>
                <a:cs typeface="Arial" pitchFamily="34" charset="0"/>
              </a:rPr>
              <a:t>Alimentation optimale du nourrisson et du jeune enfant </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Supplémentation en micronutriments</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Suivi et promotion de la croissance</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Traitement vermifuge</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Prévention de la malaria dans les zones endémiques</a:t>
            </a:r>
          </a:p>
          <a:p>
            <a:pPr marL="609600" indent="-609600" eaLnBrk="1" hangingPunct="1">
              <a:lnSpc>
                <a:spcPct val="114000"/>
              </a:lnSpc>
              <a:spcBef>
                <a:spcPts val="300"/>
              </a:spcBef>
              <a:spcAft>
                <a:spcPts val="300"/>
              </a:spcAft>
              <a:buClr>
                <a:srgbClr val="FFB547"/>
              </a:buClr>
              <a:buSzTx/>
              <a:buFont typeface="Wingdings 3" pitchFamily="18" charset="2"/>
              <a:buAutoNum type="arabicPeriod"/>
              <a:defRPr/>
            </a:pPr>
            <a:endParaRPr lang="fr-HT" altLang="ko-KR" sz="2700" dirty="0">
              <a:solidFill>
                <a:srgbClr val="000066"/>
              </a:solidFill>
            </a:endParaRPr>
          </a:p>
          <a:p>
            <a:pPr marL="609600" indent="-609600" eaLnBrk="1" hangingPunct="1">
              <a:lnSpc>
                <a:spcPct val="114000"/>
              </a:lnSpc>
              <a:spcBef>
                <a:spcPts val="300"/>
              </a:spcBef>
              <a:spcAft>
                <a:spcPts val="300"/>
              </a:spcAft>
              <a:buClr>
                <a:srgbClr val="FFB547"/>
              </a:buClr>
              <a:buFont typeface="Wingdings 3" pitchFamily="18" charset="2"/>
              <a:buNone/>
              <a:defRPr/>
            </a:pPr>
            <a:endParaRPr lang="fr-HT" sz="2700" dirty="0">
              <a:solidFill>
                <a:srgbClr val="000066"/>
              </a:solidFill>
            </a:endParaRPr>
          </a:p>
          <a:p>
            <a:pPr marL="609600" indent="-609600" eaLnBrk="1" hangingPunct="1">
              <a:lnSpc>
                <a:spcPct val="114000"/>
              </a:lnSpc>
              <a:spcBef>
                <a:spcPts val="300"/>
              </a:spcBef>
              <a:spcAft>
                <a:spcPts val="300"/>
              </a:spcAft>
              <a:buClr>
                <a:srgbClr val="FFB547"/>
              </a:buClr>
              <a:defRPr/>
            </a:pPr>
            <a:endParaRPr lang="fr-HT" sz="2700" dirty="0">
              <a:solidFill>
                <a:srgbClr val="000066"/>
              </a:solidFill>
            </a:endParaRPr>
          </a:p>
          <a:p>
            <a:pPr marL="609600" indent="-609600" eaLnBrk="1" hangingPunct="1">
              <a:lnSpc>
                <a:spcPct val="114000"/>
              </a:lnSpc>
              <a:spcBef>
                <a:spcPts val="300"/>
              </a:spcBef>
              <a:spcAft>
                <a:spcPts val="300"/>
              </a:spcAft>
              <a:defRPr/>
            </a:pPr>
            <a:endParaRPr lang="fr-HT" sz="2700" dirty="0">
              <a:solidFill>
                <a:srgbClr val="000066"/>
              </a:solidFill>
            </a:endParaRPr>
          </a:p>
          <a:p>
            <a:pPr marL="609600" indent="-609600" eaLnBrk="1" hangingPunct="1">
              <a:lnSpc>
                <a:spcPct val="114000"/>
              </a:lnSpc>
              <a:spcBef>
                <a:spcPts val="300"/>
              </a:spcBef>
              <a:spcAft>
                <a:spcPts val="300"/>
              </a:spcAft>
              <a:buFont typeface="Wingdings 3" pitchFamily="18" charset="2"/>
              <a:buNone/>
              <a:defRPr/>
            </a:pPr>
            <a:endParaRPr lang="fr-HT" sz="2700" dirty="0">
              <a:solidFill>
                <a:srgbClr val="000066"/>
              </a:solidFill>
            </a:endParaRPr>
          </a:p>
          <a:p>
            <a:pPr marL="609600" indent="-609600" eaLnBrk="1" hangingPunct="1">
              <a:lnSpc>
                <a:spcPct val="114000"/>
              </a:lnSpc>
              <a:spcBef>
                <a:spcPts val="300"/>
              </a:spcBef>
              <a:spcAft>
                <a:spcPts val="300"/>
              </a:spcAft>
              <a:defRPr/>
            </a:pPr>
            <a:endParaRPr lang="fr-HT" sz="2700" dirty="0">
              <a:solidFill>
                <a:srgbClr val="000066"/>
              </a:solidFill>
            </a:endParaRPr>
          </a:p>
        </p:txBody>
      </p:sp>
      <p:sp>
        <p:nvSpPr>
          <p:cNvPr id="6" name="Title 5"/>
          <p:cNvSpPr>
            <a:spLocks noGrp="1"/>
          </p:cNvSpPr>
          <p:nvPr>
            <p:ph type="title"/>
          </p:nvPr>
        </p:nvSpPr>
        <p:spPr>
          <a:xfrm>
            <a:off x="1232564" y="274946"/>
            <a:ext cx="7597112" cy="548318"/>
          </a:xfrm>
        </p:spPr>
        <p:txBody>
          <a:bodyPr/>
          <a:lstStyle/>
          <a:p>
            <a:r>
              <a:rPr lang="fr-HT" sz="2800" dirty="0">
                <a:cs typeface="Arial" charset="0"/>
              </a:rPr>
              <a:t>Soins nutritionnels pour un état nutritionnel normal</a:t>
            </a:r>
            <a:endParaRPr lang="fr-HT" sz="2800" dirty="0"/>
          </a:p>
        </p:txBody>
      </p:sp>
      <p:sp>
        <p:nvSpPr>
          <p:cNvPr id="9" name="TextBox 8"/>
          <p:cNvSpPr txBox="1"/>
          <p:nvPr/>
        </p:nvSpPr>
        <p:spPr>
          <a:xfrm>
            <a:off x="225939" y="378156"/>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2.27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075" y="1873454"/>
            <a:ext cx="2771775" cy="1785104"/>
          </a:xfrm>
          <a:prstGeom prst="rect">
            <a:avLst/>
          </a:prstGeom>
          <a:noFill/>
        </p:spPr>
        <p:txBody>
          <a:bodyPr wrap="square" rtlCol="0">
            <a:spAutoFit/>
          </a:bodyPr>
          <a:lstStyle/>
          <a:p>
            <a:pPr algn="ctr"/>
            <a:r>
              <a:rPr lang="fr-HT" sz="11000">
                <a:solidFill>
                  <a:srgbClr val="000066"/>
                </a:solidFill>
                <a:latin typeface="Calibri" pitchFamily="34" charset="0"/>
              </a:rPr>
              <a:t>3</a:t>
            </a:r>
          </a:p>
        </p:txBody>
      </p:sp>
      <p:sp>
        <p:nvSpPr>
          <p:cNvPr id="4" name="TextBox 3"/>
          <p:cNvSpPr txBox="1"/>
          <p:nvPr/>
        </p:nvSpPr>
        <p:spPr>
          <a:xfrm>
            <a:off x="326011" y="419100"/>
            <a:ext cx="710451" cy="584775"/>
          </a:xfrm>
          <a:prstGeom prst="rect">
            <a:avLst/>
          </a:prstGeom>
          <a:solidFill>
            <a:srgbClr val="FFC000"/>
          </a:solidFill>
          <a:ln>
            <a:noFill/>
          </a:ln>
        </p:spPr>
        <p:txBody>
          <a:bodyPr wrap="none">
            <a:spAutoFit/>
          </a:bodyPr>
          <a:lstStyle/>
          <a:p>
            <a:pPr algn="ctr">
              <a:defRPr/>
            </a:pPr>
            <a:r>
              <a:rPr lang="fr-HT" sz="3200" b="1">
                <a:solidFill>
                  <a:srgbClr val="000066"/>
                </a:solidFill>
                <a:latin typeface="Calibri" pitchFamily="34" charset="0"/>
                <a:cs typeface="Arial" pitchFamily="34" charset="0"/>
              </a:rPr>
              <a:t>3.1</a:t>
            </a:r>
          </a:p>
        </p:txBody>
      </p:sp>
      <p:sp>
        <p:nvSpPr>
          <p:cNvPr id="5" name="Rectangle 2"/>
          <p:cNvSpPr txBox="1">
            <a:spLocks noChangeArrowheads="1"/>
          </p:cNvSpPr>
          <p:nvPr/>
        </p:nvSpPr>
        <p:spPr bwMode="auto">
          <a:xfrm>
            <a:off x="3361504" y="1828800"/>
            <a:ext cx="5782495" cy="780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rgbClr val="000066"/>
                </a:solidFill>
                <a:latin typeface="Calibri" pitchFamily="34" charset="0"/>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rgbClr val="FFCC81"/>
                </a:solidFill>
                <a:latin typeface="Arial" charset="0"/>
              </a:defRPr>
            </a:lvl6pPr>
            <a:lvl7pPr marL="914400" algn="ctr" rtl="0" fontAlgn="base">
              <a:spcBef>
                <a:spcPct val="0"/>
              </a:spcBef>
              <a:spcAft>
                <a:spcPct val="0"/>
              </a:spcAft>
              <a:defRPr sz="4000" b="1">
                <a:solidFill>
                  <a:srgbClr val="FFCC81"/>
                </a:solidFill>
                <a:latin typeface="Arial" charset="0"/>
              </a:defRPr>
            </a:lvl7pPr>
            <a:lvl8pPr marL="1371600" algn="ctr" rtl="0" fontAlgn="base">
              <a:spcBef>
                <a:spcPct val="0"/>
              </a:spcBef>
              <a:spcAft>
                <a:spcPct val="0"/>
              </a:spcAft>
              <a:defRPr sz="4000" b="1">
                <a:solidFill>
                  <a:srgbClr val="FFCC81"/>
                </a:solidFill>
                <a:latin typeface="Arial" charset="0"/>
              </a:defRPr>
            </a:lvl8pPr>
            <a:lvl9pPr marL="1828800" algn="ctr" rtl="0" fontAlgn="base">
              <a:spcBef>
                <a:spcPct val="0"/>
              </a:spcBef>
              <a:spcAft>
                <a:spcPct val="0"/>
              </a:spcAft>
              <a:defRPr sz="4000" b="1">
                <a:solidFill>
                  <a:srgbClr val="FFCC81"/>
                </a:solidFill>
                <a:latin typeface="Arial" charset="0"/>
              </a:defRPr>
            </a:lvl9pPr>
          </a:lstStyle>
          <a:p>
            <a:endParaRPr lang="fr-HT" sz="3600" kern="0" dirty="0">
              <a:solidFill>
                <a:schemeClr val="bg1"/>
              </a:solidFill>
              <a:cs typeface="Arial" charset="0"/>
            </a:endParaRPr>
          </a:p>
        </p:txBody>
      </p:sp>
      <p:sp>
        <p:nvSpPr>
          <p:cNvPr id="6" name="Rectangle 2"/>
          <p:cNvSpPr>
            <a:spLocks noGrp="1" noChangeArrowheads="1"/>
          </p:cNvSpPr>
          <p:nvPr>
            <p:ph type="title"/>
          </p:nvPr>
        </p:nvSpPr>
        <p:spPr>
          <a:xfrm>
            <a:off x="3302759" y="1371600"/>
            <a:ext cx="5460242" cy="1163868"/>
          </a:xfrm>
        </p:spPr>
        <p:txBody>
          <a:bodyPr/>
          <a:lstStyle/>
          <a:p>
            <a:pPr eaLnBrk="1" hangingPunct="1"/>
            <a:br>
              <a:rPr lang="fr-HT" sz="3200" dirty="0">
                <a:cs typeface="Arial" charset="0"/>
              </a:rPr>
            </a:br>
            <a:br>
              <a:rPr lang="fr-HT" sz="3200" dirty="0">
                <a:cs typeface="Arial" charset="0"/>
              </a:rPr>
            </a:br>
            <a:r>
              <a:rPr lang="fr-HT" dirty="0">
                <a:cs typeface="Arial" charset="0"/>
              </a:rPr>
              <a:t>Education, Assistance-conseil et Référence en nutrition</a:t>
            </a:r>
            <a:br>
              <a:rPr lang="fr-HT" sz="3200" dirty="0">
                <a:solidFill>
                  <a:schemeClr val="bg1"/>
                </a:solidFill>
                <a:cs typeface="Arial" charset="0"/>
              </a:rPr>
            </a:br>
            <a:endParaRPr lang="fr-HT" b="0" dirty="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500262" y="1524000"/>
            <a:ext cx="7991476" cy="4525963"/>
          </a:xfrm>
          <a:noFill/>
        </p:spPr>
        <p:txBody>
          <a:bodyPr>
            <a:noAutofit/>
          </a:bodyPr>
          <a:lstStyle/>
          <a:p>
            <a:pPr marL="548640" indent="-548640">
              <a:lnSpc>
                <a:spcPct val="114000"/>
              </a:lnSpc>
              <a:spcBef>
                <a:spcPts val="300"/>
              </a:spcBef>
              <a:spcAft>
                <a:spcPts val="300"/>
              </a:spcAft>
              <a:buFont typeface="Arial" charset="0"/>
              <a:buAutoNum type="arabicPeriod"/>
            </a:pPr>
            <a:r>
              <a:rPr lang="fr-HT" sz="2400" dirty="0">
                <a:latin typeface="Calibri" pitchFamily="34" charset="0"/>
              </a:rPr>
              <a:t>Définir les termes nutritionnels de base.</a:t>
            </a:r>
          </a:p>
          <a:p>
            <a:pPr marL="548640" indent="-548640">
              <a:lnSpc>
                <a:spcPct val="114000"/>
              </a:lnSpc>
              <a:spcBef>
                <a:spcPts val="300"/>
              </a:spcBef>
              <a:spcAft>
                <a:spcPts val="300"/>
              </a:spcAft>
              <a:buFont typeface="Arial" charset="0"/>
              <a:buAutoNum type="arabicPeriod"/>
            </a:pPr>
            <a:r>
              <a:rPr lang="fr-HT" sz="2400" dirty="0">
                <a:latin typeface="Calibri" pitchFamily="34" charset="0"/>
              </a:rPr>
              <a:t>Expliquer l’importance de la nutrition pour la bonne santé.</a:t>
            </a:r>
          </a:p>
          <a:p>
            <a:pPr marL="548640" indent="-548640">
              <a:lnSpc>
                <a:spcPct val="114000"/>
              </a:lnSpc>
              <a:spcBef>
                <a:spcPts val="300"/>
              </a:spcBef>
              <a:spcAft>
                <a:spcPts val="300"/>
              </a:spcAft>
              <a:buFont typeface="Arial" charset="0"/>
              <a:buAutoNum type="arabicPeriod"/>
            </a:pPr>
            <a:r>
              <a:rPr lang="fr-HT" sz="2400" dirty="0">
                <a:latin typeface="Calibri" pitchFamily="34" charset="0"/>
              </a:rPr>
              <a:t>Expliquer les besoins humains en nutriments. </a:t>
            </a:r>
          </a:p>
          <a:p>
            <a:pPr marL="548640" indent="-548640">
              <a:lnSpc>
                <a:spcPct val="114000"/>
              </a:lnSpc>
              <a:spcBef>
                <a:spcPts val="300"/>
              </a:spcBef>
              <a:spcAft>
                <a:spcPts val="300"/>
              </a:spcAft>
              <a:buFont typeface="Arial" charset="0"/>
              <a:buAutoNum type="arabicPeriod"/>
            </a:pPr>
            <a:r>
              <a:rPr lang="fr-HT" sz="2400" dirty="0">
                <a:latin typeface="Calibri" pitchFamily="34" charset="0"/>
              </a:rPr>
              <a:t>Expliquer les besoins nutritionnels supplémentaires des personnes vivant avec le VIH (PVVIH).</a:t>
            </a:r>
          </a:p>
          <a:p>
            <a:pPr marL="548640" indent="-548640">
              <a:lnSpc>
                <a:spcPct val="114000"/>
              </a:lnSpc>
              <a:spcBef>
                <a:spcPts val="300"/>
              </a:spcBef>
              <a:spcAft>
                <a:spcPts val="300"/>
              </a:spcAft>
              <a:buFont typeface="Arial" charset="0"/>
              <a:buAutoNum type="arabicPeriod"/>
            </a:pPr>
            <a:r>
              <a:rPr lang="fr-HT" sz="2400" dirty="0">
                <a:latin typeface="Calibri" pitchFamily="34" charset="0"/>
              </a:rPr>
              <a:t>Décrire l’interaction entre VIH et nutrition.</a:t>
            </a:r>
          </a:p>
          <a:p>
            <a:pPr marL="548640" indent="-548640">
              <a:lnSpc>
                <a:spcPct val="114000"/>
              </a:lnSpc>
              <a:spcBef>
                <a:spcPts val="300"/>
              </a:spcBef>
              <a:spcAft>
                <a:spcPts val="300"/>
              </a:spcAft>
              <a:buFont typeface="Arial" charset="0"/>
              <a:buAutoNum type="arabicPeriod"/>
            </a:pPr>
            <a:r>
              <a:rPr lang="fr-HT" sz="2400" dirty="0">
                <a:latin typeface="Calibri" pitchFamily="34" charset="0"/>
              </a:rPr>
              <a:t>Décrire l’interaction entre tuberculose (TB) et VIH.</a:t>
            </a:r>
          </a:p>
          <a:p>
            <a:pPr marL="548640" indent="-548640">
              <a:lnSpc>
                <a:spcPct val="114000"/>
              </a:lnSpc>
              <a:spcBef>
                <a:spcPts val="300"/>
              </a:spcBef>
              <a:spcAft>
                <a:spcPts val="300"/>
              </a:spcAft>
              <a:buFont typeface="Arial" charset="0"/>
              <a:buAutoNum type="arabicPeriod"/>
            </a:pPr>
            <a:r>
              <a:rPr lang="fr-HT" sz="2400" dirty="0">
                <a:latin typeface="Calibri" pitchFamily="34" charset="0"/>
              </a:rPr>
              <a:t>Décrire les causes, les manifestations et les conséquences de la malnutrition.</a:t>
            </a:r>
          </a:p>
          <a:p>
            <a:pPr marL="548640" indent="-548640">
              <a:lnSpc>
                <a:spcPct val="114000"/>
              </a:lnSpc>
              <a:spcBef>
                <a:spcPts val="300"/>
              </a:spcBef>
              <a:spcAft>
                <a:spcPts val="300"/>
              </a:spcAft>
              <a:buFont typeface="Arial" charset="0"/>
              <a:buAutoNum type="arabicPeriod"/>
            </a:pPr>
            <a:r>
              <a:rPr lang="fr-HT" sz="2400" dirty="0">
                <a:latin typeface="Calibri" pitchFamily="34" charset="0"/>
              </a:rPr>
              <a:t>Décrire les actions nutritionnelles critiques.</a:t>
            </a:r>
          </a:p>
        </p:txBody>
      </p:sp>
      <p:sp>
        <p:nvSpPr>
          <p:cNvPr id="6" name="Title 5"/>
          <p:cNvSpPr>
            <a:spLocks noGrp="1"/>
          </p:cNvSpPr>
          <p:nvPr>
            <p:ph type="title"/>
          </p:nvPr>
        </p:nvSpPr>
        <p:spPr>
          <a:xfrm>
            <a:off x="1221967" y="403648"/>
            <a:ext cx="7481455" cy="548318"/>
          </a:xfrm>
        </p:spPr>
        <p:txBody>
          <a:bodyPr/>
          <a:lstStyle/>
          <a:p>
            <a:r>
              <a:rPr lang="fr-HT" sz="3200" dirty="0"/>
              <a:t>Objectifs d’apprentissage</a:t>
            </a:r>
            <a:endParaRPr lang="fr-HT" sz="3200" b="1" dirty="0"/>
          </a:p>
        </p:txBody>
      </p:sp>
      <p:sp>
        <p:nvSpPr>
          <p:cNvPr id="7" name="TextBox 6"/>
          <p:cNvSpPr txBox="1"/>
          <p:nvPr/>
        </p:nvSpPr>
        <p:spPr>
          <a:xfrm>
            <a:off x="316486" y="400050"/>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Content Placeholder 4"/>
          <p:cNvSpPr>
            <a:spLocks noGrp="1"/>
          </p:cNvSpPr>
          <p:nvPr>
            <p:ph idx="1"/>
          </p:nvPr>
        </p:nvSpPr>
        <p:spPr>
          <a:xfrm>
            <a:off x="495300" y="1524584"/>
            <a:ext cx="8229600" cy="5181016"/>
          </a:xfrm>
        </p:spPr>
        <p:txBody>
          <a:bodyPr>
            <a:normAutofit/>
          </a:bodyPr>
          <a:lstStyle/>
          <a:p>
            <a:pPr marL="548640" lvl="0" indent="-548640">
              <a:lnSpc>
                <a:spcPct val="114000"/>
              </a:lnSpc>
              <a:spcBef>
                <a:spcPts val="300"/>
              </a:spcBef>
              <a:spcAft>
                <a:spcPts val="300"/>
              </a:spcAft>
            </a:pPr>
            <a:r>
              <a:rPr lang="fr-HT" sz="2400" dirty="0"/>
              <a:t>1.	</a:t>
            </a:r>
            <a:r>
              <a:rPr lang="fr-HT" sz="2400" dirty="0">
                <a:latin typeface="+mn-lt"/>
              </a:rPr>
              <a:t>Définir l’assistance-conseil</a:t>
            </a:r>
          </a:p>
          <a:p>
            <a:pPr marL="548640" lvl="0" indent="-548640">
              <a:lnSpc>
                <a:spcPct val="114000"/>
              </a:lnSpc>
              <a:spcBef>
                <a:spcPts val="300"/>
              </a:spcBef>
              <a:spcAft>
                <a:spcPts val="300"/>
              </a:spcAft>
            </a:pPr>
            <a:r>
              <a:rPr lang="fr-HT" sz="2400" dirty="0">
                <a:latin typeface="+mn-lt"/>
              </a:rPr>
              <a:t>2.	Indiquer les compétences nécessaires à une assistance-conseil efficace</a:t>
            </a:r>
          </a:p>
          <a:p>
            <a:pPr marL="548640" lvl="0" indent="-548640">
              <a:lnSpc>
                <a:spcPct val="114000"/>
              </a:lnSpc>
              <a:spcBef>
                <a:spcPts val="300"/>
              </a:spcBef>
              <a:spcAft>
                <a:spcPts val="300"/>
              </a:spcAft>
            </a:pPr>
            <a:r>
              <a:rPr lang="fr-HT" sz="2400" dirty="0">
                <a:latin typeface="+mn-lt"/>
              </a:rPr>
              <a:t>3.	Planifier une séance d’assistance-conseil</a:t>
            </a:r>
          </a:p>
          <a:p>
            <a:pPr marL="548640" lvl="0" indent="-548640">
              <a:lnSpc>
                <a:spcPct val="114000"/>
              </a:lnSpc>
              <a:spcBef>
                <a:spcPts val="300"/>
              </a:spcBef>
              <a:spcAft>
                <a:spcPts val="300"/>
              </a:spcAft>
            </a:pPr>
            <a:r>
              <a:rPr lang="fr-HT" sz="2400" dirty="0">
                <a:latin typeface="+mn-lt"/>
              </a:rPr>
              <a:t>4.	Offrir l’assistance-conseil en utilisant la méthode BERCER</a:t>
            </a:r>
          </a:p>
          <a:p>
            <a:pPr marL="548640" lvl="0" indent="-548640">
              <a:lnSpc>
                <a:spcPct val="114000"/>
              </a:lnSpc>
              <a:spcBef>
                <a:spcPts val="300"/>
              </a:spcBef>
              <a:spcAft>
                <a:spcPts val="300"/>
              </a:spcAft>
            </a:pPr>
            <a:r>
              <a:rPr lang="fr-HT" sz="2400" dirty="0">
                <a:latin typeface="+mn-lt"/>
              </a:rPr>
              <a:t>5.	Reconnaître les défis de l’assistance-conseil en nutrition et essayer de les relever</a:t>
            </a:r>
          </a:p>
          <a:p>
            <a:pPr marL="548640" lvl="0" indent="-548640">
              <a:lnSpc>
                <a:spcPct val="114000"/>
              </a:lnSpc>
              <a:spcBef>
                <a:spcPts val="300"/>
              </a:spcBef>
              <a:spcAft>
                <a:spcPts val="300"/>
              </a:spcAft>
            </a:pPr>
            <a:r>
              <a:rPr lang="fr-HT" sz="2400" dirty="0">
                <a:latin typeface="+mn-lt"/>
              </a:rPr>
              <a:t>6.	Offrir l’assistance-conseil sur les ANC</a:t>
            </a:r>
          </a:p>
          <a:p>
            <a:pPr marL="548640" lvl="0" indent="-548640">
              <a:lnSpc>
                <a:spcPct val="114000"/>
              </a:lnSpc>
              <a:spcBef>
                <a:spcPts val="300"/>
              </a:spcBef>
              <a:spcAft>
                <a:spcPts val="300"/>
              </a:spcAft>
            </a:pPr>
            <a:r>
              <a:rPr lang="fr-HT" sz="2400" dirty="0">
                <a:latin typeface="+mn-lt"/>
              </a:rPr>
              <a:t>7.	Référer les clients vers d’autres services cliniques et programmes communautaire.</a:t>
            </a:r>
          </a:p>
          <a:p>
            <a:pPr marL="514350" indent="-514350">
              <a:lnSpc>
                <a:spcPct val="120000"/>
              </a:lnSpc>
              <a:spcBef>
                <a:spcPts val="600"/>
              </a:spcBef>
              <a:buClr>
                <a:srgbClr val="000066"/>
              </a:buClr>
              <a:buFont typeface="+mj-lt"/>
              <a:buAutoNum type="arabicPeriod"/>
              <a:defRPr/>
            </a:pPr>
            <a:endParaRPr lang="fr-HT" sz="3600" dirty="0">
              <a:solidFill>
                <a:srgbClr val="000066"/>
              </a:solidFill>
              <a:latin typeface="+mn-lt"/>
            </a:endParaRPr>
          </a:p>
          <a:p>
            <a:pPr marL="514350" indent="-514350">
              <a:buClr>
                <a:srgbClr val="000066"/>
              </a:buClr>
              <a:buFont typeface="+mj-lt"/>
              <a:buAutoNum type="arabicPeriod"/>
              <a:defRPr/>
            </a:pPr>
            <a:endParaRPr lang="fr-HT" sz="2800" dirty="0">
              <a:solidFill>
                <a:srgbClr val="000066"/>
              </a:solidFill>
              <a:latin typeface="+mn-lt"/>
            </a:endParaRPr>
          </a:p>
        </p:txBody>
      </p:sp>
      <p:sp>
        <p:nvSpPr>
          <p:cNvPr id="8" name="Title 7"/>
          <p:cNvSpPr>
            <a:spLocks noGrp="1"/>
          </p:cNvSpPr>
          <p:nvPr>
            <p:ph type="title"/>
          </p:nvPr>
        </p:nvSpPr>
        <p:spPr>
          <a:xfrm>
            <a:off x="1231492" y="409051"/>
            <a:ext cx="7481455" cy="548318"/>
          </a:xfrm>
        </p:spPr>
        <p:txBody>
          <a:bodyPr/>
          <a:lstStyle/>
          <a:p>
            <a:r>
              <a:rPr lang="fr-HT" sz="3200" dirty="0"/>
              <a:t>Objectifs d’apprentissage</a:t>
            </a:r>
          </a:p>
        </p:txBody>
      </p:sp>
      <p:sp>
        <p:nvSpPr>
          <p:cNvPr id="9" name="TextBox 8"/>
          <p:cNvSpPr txBox="1"/>
          <p:nvPr/>
        </p:nvSpPr>
        <p:spPr>
          <a:xfrm>
            <a:off x="316486" y="390525"/>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0212" y="399529"/>
            <a:ext cx="7894738" cy="524115"/>
          </a:xfrm>
        </p:spPr>
        <p:txBody>
          <a:bodyPr/>
          <a:lstStyle/>
          <a:p>
            <a:r>
              <a:rPr lang="fr-HT" sz="3200" dirty="0">
                <a:cs typeface="Arial" charset="0"/>
              </a:rPr>
              <a:t>Actions nutritionnelles critiques</a:t>
            </a:r>
            <a:endParaRPr lang="fr-HT" sz="3200" dirty="0"/>
          </a:p>
        </p:txBody>
      </p:sp>
      <p:sp>
        <p:nvSpPr>
          <p:cNvPr id="297987" name="Content Placeholder 2"/>
          <p:cNvSpPr>
            <a:spLocks noGrp="1"/>
          </p:cNvSpPr>
          <p:nvPr>
            <p:ph idx="4294967295"/>
          </p:nvPr>
        </p:nvSpPr>
        <p:spPr>
          <a:xfrm>
            <a:off x="609600" y="1536700"/>
            <a:ext cx="8077200" cy="4525963"/>
          </a:xfrm>
          <a:prstGeom prst="rect">
            <a:avLst/>
          </a:prstGeom>
        </p:spPr>
        <p:txBody>
          <a:bodyPr>
            <a:noAutofit/>
          </a:bodyPr>
          <a:lstStyle/>
          <a:p>
            <a:pPr marL="548640" indent="-548640">
              <a:lnSpc>
                <a:spcPct val="114000"/>
              </a:lnSpc>
              <a:spcBef>
                <a:spcPts val="300"/>
              </a:spcBef>
              <a:spcAft>
                <a:spcPts val="300"/>
              </a:spcAft>
              <a:buClr>
                <a:srgbClr val="000066"/>
              </a:buClr>
              <a:buFont typeface="Wingdings 3" pitchFamily="18" charset="2"/>
              <a:buAutoNum type="arabicPeriod"/>
              <a:defRPr/>
            </a:pPr>
            <a:r>
              <a:rPr lang="fr-HT" sz="2200" dirty="0">
                <a:solidFill>
                  <a:srgbClr val="000066"/>
                </a:solidFill>
              </a:rPr>
              <a:t>Se faire peser régulièrement et noter son poids.</a:t>
            </a:r>
          </a:p>
          <a:p>
            <a:pPr marL="548640" indent="-548640">
              <a:lnSpc>
                <a:spcPct val="114000"/>
              </a:lnSpc>
              <a:spcBef>
                <a:spcPts val="300"/>
              </a:spcBef>
              <a:spcAft>
                <a:spcPts val="300"/>
              </a:spcAft>
              <a:buClr>
                <a:srgbClr val="000066"/>
              </a:buClr>
              <a:buFont typeface="Wingdings 3" pitchFamily="18" charset="2"/>
              <a:buAutoNum type="arabicPeriod"/>
              <a:defRPr/>
            </a:pPr>
            <a:r>
              <a:rPr lang="fr-HT" sz="2200" dirty="0">
                <a:solidFill>
                  <a:srgbClr val="000066"/>
                </a:solidFill>
              </a:rPr>
              <a:t>Manger une variété d’aliments trois fois par jour et au moins trois goûter entre les repas.</a:t>
            </a:r>
          </a:p>
          <a:p>
            <a:pPr marL="548640" indent="-548640">
              <a:lnSpc>
                <a:spcPct val="114000"/>
              </a:lnSpc>
              <a:spcBef>
                <a:spcPts val="300"/>
              </a:spcBef>
              <a:spcAft>
                <a:spcPts val="300"/>
              </a:spcAft>
              <a:buClr>
                <a:srgbClr val="000066"/>
              </a:buClr>
              <a:buFont typeface="Wingdings 3" pitchFamily="18" charset="2"/>
              <a:buAutoNum type="arabicPeriod"/>
              <a:defRPr/>
            </a:pPr>
            <a:r>
              <a:rPr lang="fr-HT" sz="2200" dirty="0">
                <a:solidFill>
                  <a:srgbClr val="000066"/>
                </a:solidFill>
              </a:rPr>
              <a:t>Boire beaucoup d’eau bouillie ou traitée.</a:t>
            </a:r>
          </a:p>
          <a:p>
            <a:pPr marL="548640" indent="-548640">
              <a:lnSpc>
                <a:spcPct val="114000"/>
              </a:lnSpc>
              <a:spcBef>
                <a:spcPts val="300"/>
              </a:spcBef>
              <a:spcAft>
                <a:spcPts val="300"/>
              </a:spcAft>
              <a:buClr>
                <a:srgbClr val="000066"/>
              </a:buClr>
              <a:buFont typeface="Wingdings 3" pitchFamily="18" charset="2"/>
              <a:buAutoNum type="arabicPeriod"/>
              <a:defRPr/>
            </a:pPr>
            <a:r>
              <a:rPr lang="fr-HT" sz="2200" spc="-50" dirty="0">
                <a:solidFill>
                  <a:srgbClr val="000066"/>
                </a:solidFill>
              </a:rPr>
              <a:t>Eviter le stress,  l’alcool, le tabac et les boissons sucrées.</a:t>
            </a:r>
          </a:p>
          <a:p>
            <a:pPr marL="548640" indent="-548640">
              <a:lnSpc>
                <a:spcPct val="114000"/>
              </a:lnSpc>
              <a:spcBef>
                <a:spcPts val="300"/>
              </a:spcBef>
              <a:spcAft>
                <a:spcPts val="300"/>
              </a:spcAft>
              <a:buClr>
                <a:srgbClr val="000066"/>
              </a:buClr>
              <a:buFont typeface="Wingdings 3" pitchFamily="18" charset="2"/>
              <a:buAutoNum type="arabicPeriod" startAt="5"/>
              <a:defRPr/>
            </a:pPr>
            <a:r>
              <a:rPr lang="fr-HT" sz="2200" dirty="0">
                <a:solidFill>
                  <a:srgbClr val="000066"/>
                </a:solidFill>
              </a:rPr>
              <a:t>Maintenir une bonne hygiène et un bon assainissement.</a:t>
            </a:r>
          </a:p>
          <a:p>
            <a:pPr marL="548640" indent="-548640">
              <a:lnSpc>
                <a:spcPct val="114000"/>
              </a:lnSpc>
              <a:spcBef>
                <a:spcPts val="300"/>
              </a:spcBef>
              <a:spcAft>
                <a:spcPts val="300"/>
              </a:spcAft>
              <a:buClr>
                <a:srgbClr val="000066"/>
              </a:buClr>
              <a:buFont typeface="Wingdings 3" pitchFamily="18" charset="2"/>
              <a:buAutoNum type="arabicPeriod" startAt="5"/>
              <a:defRPr/>
            </a:pPr>
            <a:r>
              <a:rPr lang="fr-HT" sz="2200" dirty="0">
                <a:solidFill>
                  <a:srgbClr val="000066"/>
                </a:solidFill>
              </a:rPr>
              <a:t>Faire de l’exercice aussi souvent que possible.</a:t>
            </a:r>
          </a:p>
          <a:p>
            <a:pPr marL="548640" indent="-548640">
              <a:lnSpc>
                <a:spcPct val="114000"/>
              </a:lnSpc>
              <a:spcBef>
                <a:spcPts val="300"/>
              </a:spcBef>
              <a:spcAft>
                <a:spcPts val="300"/>
              </a:spcAft>
              <a:buClr>
                <a:srgbClr val="000066"/>
              </a:buClr>
              <a:buFont typeface="Wingdings 3" pitchFamily="18" charset="2"/>
              <a:buAutoNum type="arabicPeriod" startAt="5"/>
              <a:defRPr/>
            </a:pPr>
            <a:r>
              <a:rPr lang="fr-HT" sz="2200" dirty="0">
                <a:solidFill>
                  <a:srgbClr val="000066"/>
                </a:solidFill>
              </a:rPr>
              <a:t>Prévenir et obtenir un traitement précoce des infections et des conseils pour la prise en charge des symptômes par le biais du régime alimentaire. </a:t>
            </a:r>
          </a:p>
          <a:p>
            <a:pPr marL="548640" indent="-548640">
              <a:lnSpc>
                <a:spcPct val="114000"/>
              </a:lnSpc>
              <a:spcBef>
                <a:spcPts val="300"/>
              </a:spcBef>
              <a:spcAft>
                <a:spcPts val="300"/>
              </a:spcAft>
              <a:buClr>
                <a:srgbClr val="000066"/>
              </a:buClr>
              <a:buFont typeface="Wingdings 3" pitchFamily="18" charset="2"/>
              <a:buAutoNum type="arabicPeriod" startAt="5"/>
              <a:defRPr/>
            </a:pPr>
            <a:r>
              <a:rPr lang="fr-HT" sz="2200" spc="-100" dirty="0">
                <a:solidFill>
                  <a:srgbClr val="000066"/>
                </a:solidFill>
              </a:rPr>
              <a:t>Prendre les médicaments comme conseillé par le prestataire de service.</a:t>
            </a:r>
            <a:endParaRPr lang="fr-HT" sz="2200" dirty="0">
              <a:solidFill>
                <a:srgbClr val="000066"/>
              </a:solidFill>
            </a:endParaRPr>
          </a:p>
        </p:txBody>
      </p:sp>
      <p:sp>
        <p:nvSpPr>
          <p:cNvPr id="7" name="TextBox 6"/>
          <p:cNvSpPr txBox="1"/>
          <p:nvPr/>
        </p:nvSpPr>
        <p:spPr>
          <a:xfrm>
            <a:off x="324731" y="369207"/>
            <a:ext cx="71045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3.3</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Content Placeholder 4"/>
          <p:cNvSpPr>
            <a:spLocks noGrp="1"/>
          </p:cNvSpPr>
          <p:nvPr>
            <p:ph idx="1"/>
          </p:nvPr>
        </p:nvSpPr>
        <p:spPr>
          <a:xfrm>
            <a:off x="416257" y="1538800"/>
            <a:ext cx="8229600" cy="4709600"/>
          </a:xfrm>
        </p:spPr>
        <p:txBody>
          <a:bodyPr>
            <a:normAutofit/>
          </a:bodyPr>
          <a:lstStyle/>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b="1" dirty="0">
                <a:solidFill>
                  <a:srgbClr val="000066"/>
                </a:solidFill>
                <a:cs typeface="Arial" pitchFamily="34" charset="0"/>
              </a:rPr>
              <a:t>Donner des conseils, </a:t>
            </a:r>
            <a:r>
              <a:rPr lang="fr-HT" altLang="ko-KR" sz="2800" dirty="0">
                <a:solidFill>
                  <a:srgbClr val="000066"/>
                </a:solidFill>
                <a:cs typeface="Arial" pitchFamily="34" charset="0"/>
              </a:rPr>
              <a:t>c’est se montrer directif.</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b="1" dirty="0">
                <a:solidFill>
                  <a:srgbClr val="000066"/>
                </a:solidFill>
                <a:cs typeface="Arial" pitchFamily="34" charset="0"/>
              </a:rPr>
              <a:t>Eduquer, </a:t>
            </a:r>
            <a:r>
              <a:rPr lang="fr-HT" altLang="ko-KR" sz="2800" dirty="0">
                <a:solidFill>
                  <a:srgbClr val="000066"/>
                </a:solidFill>
                <a:cs typeface="Arial" pitchFamily="34" charset="0"/>
              </a:rPr>
              <a:t> c’est communiquer une information d’un expert à un groupe de personnes.  </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b="1" dirty="0">
                <a:solidFill>
                  <a:srgbClr val="000066"/>
                </a:solidFill>
                <a:cs typeface="Arial" pitchFamily="34" charset="0"/>
              </a:rPr>
              <a:t>Assistance-conseil, </a:t>
            </a:r>
            <a:r>
              <a:rPr lang="fr-HT" altLang="ko-KR" sz="2800" dirty="0">
                <a:solidFill>
                  <a:srgbClr val="000066"/>
                </a:solidFill>
                <a:cs typeface="Arial" pitchFamily="34" charset="0"/>
              </a:rPr>
              <a:t>c’est une communication personnelle non directive, dynamique, empathique, donnée sans jugement pour aider quelqu’un à utiliser l’information pour faire un choix ou résoudre un problème.</a:t>
            </a:r>
          </a:p>
          <a:p>
            <a:pPr>
              <a:buClr>
                <a:srgbClr val="000066"/>
              </a:buClr>
              <a:defRPr/>
            </a:pPr>
            <a:endParaRPr lang="fr-HT" dirty="0">
              <a:solidFill>
                <a:srgbClr val="000066"/>
              </a:solidFill>
            </a:endParaRPr>
          </a:p>
        </p:txBody>
      </p:sp>
      <p:sp>
        <p:nvSpPr>
          <p:cNvPr id="5" name="Title 4"/>
          <p:cNvSpPr>
            <a:spLocks noGrp="1"/>
          </p:cNvSpPr>
          <p:nvPr>
            <p:ph type="title"/>
          </p:nvPr>
        </p:nvSpPr>
        <p:spPr>
          <a:xfrm>
            <a:off x="1221967" y="274946"/>
            <a:ext cx="7922033" cy="548318"/>
          </a:xfrm>
        </p:spPr>
        <p:txBody>
          <a:bodyPr/>
          <a:lstStyle/>
          <a:p>
            <a:r>
              <a:rPr lang="fr-HT" sz="2800" dirty="0">
                <a:cs typeface="Arial" charset="0"/>
              </a:rPr>
              <a:t>Assistance-conseil vs. éducation et conseils</a:t>
            </a:r>
            <a:endParaRPr lang="fr-HT" sz="2800" dirty="0"/>
          </a:p>
        </p:txBody>
      </p:sp>
      <p:sp>
        <p:nvSpPr>
          <p:cNvPr id="7" name="TextBox 6"/>
          <p:cNvSpPr txBox="1"/>
          <p:nvPr/>
        </p:nvSpPr>
        <p:spPr>
          <a:xfrm>
            <a:off x="326011" y="387681"/>
            <a:ext cx="71045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457200" y="1543634"/>
            <a:ext cx="8229600" cy="4525963"/>
          </a:xfrm>
        </p:spPr>
        <p:txBody>
          <a:bodyPr>
            <a:noAutofit/>
          </a:bodyPr>
          <a:lstStyle/>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Utiliser une communication utile non verbale</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Faire preuve d’intérêt</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Montrer de l’empathie</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Poser des questions ouvertes</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Paraphraser ce que le client(e) a dit </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Eviter de porter un jugement</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Féliciter le client(e) pour ce qu’il/elle fait correctement</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Donner un peu d’information pertinente à la fois </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Utiliser un langage simple</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Donner des suggestions pratiques, pas des ordres</a:t>
            </a:r>
            <a:endParaRPr lang="fr-HT" sz="2400" dirty="0">
              <a:solidFill>
                <a:srgbClr val="000066"/>
              </a:solidFill>
              <a:cs typeface="Arial" pitchFamily="34" charset="0"/>
            </a:endParaRPr>
          </a:p>
        </p:txBody>
      </p:sp>
      <p:sp>
        <p:nvSpPr>
          <p:cNvPr id="5" name="Title 4"/>
          <p:cNvSpPr>
            <a:spLocks noGrp="1"/>
          </p:cNvSpPr>
          <p:nvPr>
            <p:ph type="title"/>
          </p:nvPr>
        </p:nvSpPr>
        <p:spPr>
          <a:xfrm>
            <a:off x="1231492" y="284939"/>
            <a:ext cx="7481455" cy="548318"/>
          </a:xfrm>
        </p:spPr>
        <p:txBody>
          <a:bodyPr/>
          <a:lstStyle/>
          <a:p>
            <a:r>
              <a:rPr lang="fr-HT" sz="2800" dirty="0">
                <a:cs typeface="Arial" charset="0"/>
              </a:rPr>
              <a:t>Compétences qui facilitent l’assistance-conseil</a:t>
            </a:r>
            <a:endParaRPr lang="fr-HT" sz="2800" dirty="0"/>
          </a:p>
        </p:txBody>
      </p:sp>
      <p:sp>
        <p:nvSpPr>
          <p:cNvPr id="7" name="TextBox 6"/>
          <p:cNvSpPr txBox="1"/>
          <p:nvPr/>
        </p:nvSpPr>
        <p:spPr>
          <a:xfrm>
            <a:off x="320609" y="389381"/>
            <a:ext cx="71045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Content Placeholder 2"/>
          <p:cNvSpPr>
            <a:spLocks noGrp="1"/>
          </p:cNvSpPr>
          <p:nvPr>
            <p:ph idx="1"/>
          </p:nvPr>
        </p:nvSpPr>
        <p:spPr>
          <a:xfrm>
            <a:off x="523875" y="1533114"/>
            <a:ext cx="8086725" cy="4715286"/>
          </a:xfrm>
        </p:spPr>
        <p:txBody>
          <a:bodyPr>
            <a:noAutofit/>
          </a:bodyPr>
          <a:lstStyle/>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Incapacité à acheter ou à obtenir des aliments nutritifs</a:t>
            </a:r>
          </a:p>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Incapacité à traiter l’eau pour la boire sans danger</a:t>
            </a:r>
          </a:p>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Incapacité à demander un traitement spécial pour la famille </a:t>
            </a:r>
          </a:p>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Mères trop malades pour donner de bons soins</a:t>
            </a:r>
          </a:p>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Mères lasses de prendre en charge des problèmes de longue durée</a:t>
            </a:r>
          </a:p>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Conseillers manquant d’expérience </a:t>
            </a:r>
          </a:p>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Stigmatisation liée au VIH</a:t>
            </a:r>
          </a:p>
          <a:p>
            <a:pPr marL="548640" indent="-548640" eaLnBrk="1" hangingPunct="1">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Autres problèmes qui semblent plus urgents</a:t>
            </a:r>
          </a:p>
        </p:txBody>
      </p:sp>
      <p:sp>
        <p:nvSpPr>
          <p:cNvPr id="5" name="Title 4"/>
          <p:cNvSpPr>
            <a:spLocks noGrp="1"/>
          </p:cNvSpPr>
          <p:nvPr>
            <p:ph type="title"/>
          </p:nvPr>
        </p:nvSpPr>
        <p:spPr>
          <a:xfrm>
            <a:off x="1231492" y="261298"/>
            <a:ext cx="7388633" cy="548318"/>
          </a:xfrm>
        </p:spPr>
        <p:txBody>
          <a:bodyPr/>
          <a:lstStyle/>
          <a:p>
            <a:r>
              <a:rPr lang="fr-HT" sz="2800" dirty="0">
                <a:cs typeface="Arial" charset="0"/>
              </a:rPr>
              <a:t>Défis de l’assistance-conseil en nutrition</a:t>
            </a:r>
            <a:endParaRPr lang="fr-HT" sz="2800" dirty="0"/>
          </a:p>
        </p:txBody>
      </p:sp>
      <p:sp>
        <p:nvSpPr>
          <p:cNvPr id="7" name="TextBox 6"/>
          <p:cNvSpPr txBox="1"/>
          <p:nvPr/>
        </p:nvSpPr>
        <p:spPr>
          <a:xfrm>
            <a:off x="326011" y="387681"/>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Content Placeholder 2"/>
          <p:cNvSpPr>
            <a:spLocks noGrp="1"/>
          </p:cNvSpPr>
          <p:nvPr>
            <p:ph idx="1"/>
          </p:nvPr>
        </p:nvSpPr>
        <p:spPr>
          <a:xfrm>
            <a:off x="538163" y="1534109"/>
            <a:ext cx="8224837" cy="4714291"/>
          </a:xfrm>
        </p:spPr>
        <p:txBody>
          <a:bodyPr>
            <a:noAutofit/>
          </a:bodyPr>
          <a:lstStyle/>
          <a:p>
            <a:pPr marL="548640" indent="-548640">
              <a:lnSpc>
                <a:spcPct val="114000"/>
              </a:lnSpc>
              <a:spcBef>
                <a:spcPts val="300"/>
              </a:spcBef>
              <a:spcAft>
                <a:spcPts val="300"/>
              </a:spcAft>
              <a:buClr>
                <a:srgbClr val="000066"/>
              </a:buClr>
              <a:buFont typeface="+mj-lt"/>
              <a:buAutoNum type="arabicPeriod"/>
              <a:defRPr/>
            </a:pPr>
            <a:r>
              <a:rPr lang="fr-HT" sz="2300" dirty="0">
                <a:solidFill>
                  <a:srgbClr val="000066"/>
                </a:solidFill>
                <a:latin typeface="+mn-lt"/>
              </a:rPr>
              <a:t>Orienter les clients vers un soutien alimentaire ou économique.</a:t>
            </a:r>
          </a:p>
          <a:p>
            <a:pPr marL="548640" indent="-548640">
              <a:lnSpc>
                <a:spcPct val="114000"/>
              </a:lnSpc>
              <a:spcBef>
                <a:spcPts val="300"/>
              </a:spcBef>
              <a:spcAft>
                <a:spcPts val="300"/>
              </a:spcAft>
              <a:buClr>
                <a:srgbClr val="000066"/>
              </a:buClr>
              <a:buFont typeface="+mj-lt"/>
              <a:buAutoNum type="arabicPeriod"/>
              <a:defRPr/>
            </a:pPr>
            <a:r>
              <a:rPr lang="fr-HT" sz="2300" dirty="0">
                <a:solidFill>
                  <a:srgbClr val="000066"/>
                </a:solidFill>
                <a:latin typeface="+mn-lt"/>
              </a:rPr>
              <a:t>Expliquer aux familles et personnes qui s’occupent des enfants l’importance de la nutrition au moment d’une convalescence, pour la productivité et le niveau d’éducation.</a:t>
            </a:r>
          </a:p>
          <a:p>
            <a:pPr marL="548640" indent="-548640">
              <a:lnSpc>
                <a:spcPct val="114000"/>
              </a:lnSpc>
              <a:spcBef>
                <a:spcPts val="300"/>
              </a:spcBef>
              <a:spcAft>
                <a:spcPts val="300"/>
              </a:spcAft>
              <a:buClr>
                <a:srgbClr val="000066"/>
              </a:buClr>
              <a:buFont typeface="+mj-lt"/>
              <a:buAutoNum type="arabicPeriod"/>
              <a:defRPr/>
            </a:pPr>
            <a:r>
              <a:rPr lang="fr-HT" sz="2300" dirty="0">
                <a:solidFill>
                  <a:srgbClr val="000066"/>
                </a:solidFill>
                <a:latin typeface="+mn-lt"/>
              </a:rPr>
              <a:t>Profiter des possibilités de formation pour en apprendre davantage sur la nutrition et les méthodes d’assistance-conseil.</a:t>
            </a:r>
          </a:p>
          <a:p>
            <a:pPr marL="548640" indent="-548640">
              <a:lnSpc>
                <a:spcPct val="114000"/>
              </a:lnSpc>
              <a:spcBef>
                <a:spcPts val="300"/>
              </a:spcBef>
              <a:spcAft>
                <a:spcPts val="300"/>
              </a:spcAft>
              <a:buClr>
                <a:srgbClr val="000066"/>
              </a:buClr>
              <a:buFont typeface="+mj-lt"/>
              <a:buAutoNum type="arabicPeriod"/>
              <a:defRPr/>
            </a:pPr>
            <a:r>
              <a:rPr lang="fr-HT" sz="2300" dirty="0">
                <a:solidFill>
                  <a:srgbClr val="000066"/>
                </a:solidFill>
                <a:latin typeface="+mn-lt"/>
              </a:rPr>
              <a:t>S’entretenir avec les PVVIH en privé et s’assurer que leur information restera confidentielle.</a:t>
            </a:r>
          </a:p>
          <a:p>
            <a:pPr marL="548640" indent="-548640">
              <a:lnSpc>
                <a:spcPct val="114000"/>
              </a:lnSpc>
              <a:spcBef>
                <a:spcPts val="300"/>
              </a:spcBef>
              <a:spcAft>
                <a:spcPts val="300"/>
              </a:spcAft>
              <a:buClr>
                <a:srgbClr val="000066"/>
              </a:buClr>
              <a:buFont typeface="+mj-lt"/>
              <a:buAutoNum type="arabicPeriod"/>
              <a:defRPr/>
            </a:pPr>
            <a:r>
              <a:rPr lang="fr-HT" sz="2300" dirty="0">
                <a:solidFill>
                  <a:srgbClr val="000066"/>
                </a:solidFill>
                <a:latin typeface="+mn-lt"/>
              </a:rPr>
              <a:t>Expliquer aux clients et aux mères comment la nutrition affecte la productivité, les dépenses de soins de santé et l’efficacité des médicaments.</a:t>
            </a:r>
          </a:p>
          <a:p>
            <a:pPr eaLnBrk="1" hangingPunct="1">
              <a:spcBef>
                <a:spcPts val="300"/>
              </a:spcBef>
              <a:buClr>
                <a:srgbClr val="000066"/>
              </a:buClr>
              <a:buFont typeface="Wingdings 3" pitchFamily="18" charset="2"/>
              <a:buNone/>
              <a:defRPr/>
            </a:pPr>
            <a:endParaRPr lang="fr-HT" sz="2800" dirty="0">
              <a:solidFill>
                <a:srgbClr val="000066"/>
              </a:solidFill>
              <a:latin typeface="+mj-lt"/>
            </a:endParaRPr>
          </a:p>
          <a:p>
            <a:pPr eaLnBrk="1" hangingPunct="1">
              <a:spcBef>
                <a:spcPts val="300"/>
              </a:spcBef>
              <a:buClr>
                <a:srgbClr val="000066"/>
              </a:buClr>
              <a:buFont typeface="Wingdings 3" pitchFamily="18" charset="2"/>
              <a:buNone/>
              <a:defRPr/>
            </a:pPr>
            <a:endParaRPr lang="fr-HT" sz="2800" dirty="0">
              <a:solidFill>
                <a:srgbClr val="000066"/>
              </a:solidFill>
              <a:latin typeface="+mj-lt"/>
            </a:endParaRPr>
          </a:p>
        </p:txBody>
      </p:sp>
      <p:sp>
        <p:nvSpPr>
          <p:cNvPr id="5" name="Title 4"/>
          <p:cNvSpPr>
            <a:spLocks noGrp="1"/>
          </p:cNvSpPr>
          <p:nvPr>
            <p:ph type="title"/>
          </p:nvPr>
        </p:nvSpPr>
        <p:spPr>
          <a:xfrm>
            <a:off x="1231492" y="408296"/>
            <a:ext cx="7998233" cy="548318"/>
          </a:xfrm>
        </p:spPr>
        <p:txBody>
          <a:bodyPr/>
          <a:lstStyle/>
          <a:p>
            <a:r>
              <a:rPr lang="fr-HT" sz="2800" dirty="0">
                <a:cs typeface="Arial" charset="0"/>
              </a:rPr>
              <a:t>Relever les défis de l’assistance-conseil</a:t>
            </a:r>
            <a:endParaRPr lang="fr-HT" sz="2800" dirty="0"/>
          </a:p>
        </p:txBody>
      </p:sp>
      <p:sp>
        <p:nvSpPr>
          <p:cNvPr id="7" name="TextBox 6"/>
          <p:cNvSpPr txBox="1"/>
          <p:nvPr/>
        </p:nvSpPr>
        <p:spPr>
          <a:xfrm>
            <a:off x="326011" y="391804"/>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1266824" y="1562684"/>
            <a:ext cx="7419975" cy="4525963"/>
          </a:xfrm>
        </p:spPr>
        <p:txBody>
          <a:bodyPr>
            <a:normAutofit/>
          </a:bodyPr>
          <a:lstStyle/>
          <a:p>
            <a:pPr eaLnBrk="1" hangingPunct="1">
              <a:lnSpc>
                <a:spcPct val="95000"/>
              </a:lnSpc>
              <a:spcBef>
                <a:spcPct val="40000"/>
              </a:spcBef>
              <a:buFont typeface="Wingdings 3" pitchFamily="18" charset="2"/>
              <a:buNone/>
            </a:pPr>
            <a:r>
              <a:rPr lang="fr-HT" altLang="ko-KR" sz="3200" b="1" dirty="0">
                <a:solidFill>
                  <a:srgbClr val="000066"/>
                </a:solidFill>
                <a:latin typeface="Calibri" pitchFamily="34" charset="0"/>
              </a:rPr>
              <a:t>B</a:t>
            </a:r>
            <a:r>
              <a:rPr lang="fr-HT" altLang="ko-KR" sz="3200" dirty="0">
                <a:solidFill>
                  <a:srgbClr val="000066"/>
                </a:solidFill>
                <a:latin typeface="Calibri" pitchFamily="34" charset="0"/>
              </a:rPr>
              <a:t> </a:t>
            </a:r>
            <a:r>
              <a:rPr lang="fr-HT" altLang="ko-KR" dirty="0">
                <a:solidFill>
                  <a:srgbClr val="000066"/>
                </a:solidFill>
                <a:latin typeface="Calibri" pitchFamily="34" charset="0"/>
              </a:rPr>
              <a:t>– Bienvenue</a:t>
            </a:r>
          </a:p>
          <a:p>
            <a:pPr eaLnBrk="1" hangingPunct="1">
              <a:lnSpc>
                <a:spcPct val="95000"/>
              </a:lnSpc>
              <a:spcBef>
                <a:spcPct val="40000"/>
              </a:spcBef>
              <a:buFont typeface="Wingdings 3" pitchFamily="18" charset="2"/>
              <a:buNone/>
            </a:pPr>
            <a:r>
              <a:rPr lang="fr-HT" altLang="ko-KR" sz="3200" b="1" dirty="0">
                <a:solidFill>
                  <a:srgbClr val="000066"/>
                </a:solidFill>
                <a:latin typeface="Calibri" pitchFamily="34" charset="0"/>
              </a:rPr>
              <a:t>E</a:t>
            </a:r>
            <a:r>
              <a:rPr lang="fr-HT" altLang="ko-KR" sz="3200" dirty="0">
                <a:solidFill>
                  <a:srgbClr val="000066"/>
                </a:solidFill>
                <a:latin typeface="Calibri" pitchFamily="34" charset="0"/>
              </a:rPr>
              <a:t> </a:t>
            </a:r>
            <a:r>
              <a:rPr lang="fr-HT" altLang="ko-KR" dirty="0">
                <a:solidFill>
                  <a:srgbClr val="000066"/>
                </a:solidFill>
                <a:latin typeface="Calibri" pitchFamily="34" charset="0"/>
              </a:rPr>
              <a:t>– Entretien</a:t>
            </a:r>
          </a:p>
          <a:p>
            <a:pPr eaLnBrk="1" hangingPunct="1">
              <a:lnSpc>
                <a:spcPct val="95000"/>
              </a:lnSpc>
              <a:spcBef>
                <a:spcPct val="40000"/>
              </a:spcBef>
              <a:buFont typeface="Wingdings 3" pitchFamily="18" charset="2"/>
              <a:buNone/>
            </a:pPr>
            <a:r>
              <a:rPr lang="fr-HT" altLang="ko-KR" sz="3200" b="1" dirty="0">
                <a:solidFill>
                  <a:srgbClr val="000066"/>
                </a:solidFill>
                <a:latin typeface="Calibri" pitchFamily="34" charset="0"/>
              </a:rPr>
              <a:t>R</a:t>
            </a:r>
            <a:r>
              <a:rPr lang="fr-HT" altLang="ko-KR" sz="3200" dirty="0">
                <a:solidFill>
                  <a:srgbClr val="000066"/>
                </a:solidFill>
                <a:latin typeface="Calibri" pitchFamily="34" charset="0"/>
              </a:rPr>
              <a:t> </a:t>
            </a:r>
            <a:r>
              <a:rPr lang="fr-HT" altLang="ko-KR" dirty="0">
                <a:solidFill>
                  <a:srgbClr val="000066"/>
                </a:solidFill>
                <a:latin typeface="Calibri" pitchFamily="34" charset="0"/>
              </a:rPr>
              <a:t>– Renseignement</a:t>
            </a:r>
          </a:p>
          <a:p>
            <a:pPr eaLnBrk="1" hangingPunct="1">
              <a:lnSpc>
                <a:spcPct val="95000"/>
              </a:lnSpc>
              <a:spcBef>
                <a:spcPct val="40000"/>
              </a:spcBef>
              <a:buFont typeface="Wingdings 3" pitchFamily="18" charset="2"/>
              <a:buNone/>
            </a:pPr>
            <a:r>
              <a:rPr lang="fr-HT" altLang="ko-KR" sz="3200" b="1" dirty="0">
                <a:solidFill>
                  <a:srgbClr val="000066"/>
                </a:solidFill>
                <a:latin typeface="Calibri" pitchFamily="34" charset="0"/>
              </a:rPr>
              <a:t>C</a:t>
            </a:r>
            <a:r>
              <a:rPr lang="fr-HT" altLang="ko-KR" sz="3200" dirty="0">
                <a:solidFill>
                  <a:srgbClr val="000066"/>
                </a:solidFill>
                <a:latin typeface="Calibri" pitchFamily="34" charset="0"/>
              </a:rPr>
              <a:t> </a:t>
            </a:r>
            <a:r>
              <a:rPr lang="fr-HT" altLang="ko-KR" dirty="0">
                <a:solidFill>
                  <a:srgbClr val="000066"/>
                </a:solidFill>
                <a:latin typeface="Calibri" pitchFamily="34" charset="0"/>
              </a:rPr>
              <a:t>– Choix</a:t>
            </a:r>
          </a:p>
          <a:p>
            <a:pPr eaLnBrk="1" hangingPunct="1">
              <a:lnSpc>
                <a:spcPct val="95000"/>
              </a:lnSpc>
              <a:spcBef>
                <a:spcPct val="40000"/>
              </a:spcBef>
              <a:buFont typeface="Wingdings 3" pitchFamily="18" charset="2"/>
              <a:buNone/>
            </a:pPr>
            <a:r>
              <a:rPr lang="fr-HT" altLang="ko-KR" sz="3200" b="1" dirty="0">
                <a:solidFill>
                  <a:srgbClr val="000066"/>
                </a:solidFill>
                <a:latin typeface="Calibri" pitchFamily="34" charset="0"/>
              </a:rPr>
              <a:t>E</a:t>
            </a:r>
            <a:r>
              <a:rPr lang="fr-HT" altLang="ko-KR" sz="3200" dirty="0">
                <a:solidFill>
                  <a:srgbClr val="000066"/>
                </a:solidFill>
                <a:latin typeface="Calibri" pitchFamily="34" charset="0"/>
              </a:rPr>
              <a:t> </a:t>
            </a:r>
            <a:r>
              <a:rPr lang="fr-HT" altLang="ko-KR" dirty="0">
                <a:solidFill>
                  <a:srgbClr val="000066"/>
                </a:solidFill>
                <a:latin typeface="Calibri" pitchFamily="34" charset="0"/>
              </a:rPr>
              <a:t>– Explications </a:t>
            </a:r>
          </a:p>
          <a:p>
            <a:pPr eaLnBrk="1" hangingPunct="1">
              <a:lnSpc>
                <a:spcPct val="95000"/>
              </a:lnSpc>
              <a:spcBef>
                <a:spcPct val="40000"/>
              </a:spcBef>
              <a:buFont typeface="Wingdings 3" pitchFamily="18" charset="2"/>
              <a:buNone/>
            </a:pPr>
            <a:r>
              <a:rPr lang="fr-HT" altLang="ko-KR" sz="3200" b="1" dirty="0">
                <a:solidFill>
                  <a:srgbClr val="000066"/>
                </a:solidFill>
                <a:latin typeface="Calibri" pitchFamily="34" charset="0"/>
              </a:rPr>
              <a:t>R</a:t>
            </a:r>
            <a:r>
              <a:rPr lang="fr-HT" altLang="ko-KR" sz="3200" dirty="0">
                <a:solidFill>
                  <a:srgbClr val="000066"/>
                </a:solidFill>
                <a:latin typeface="Calibri" pitchFamily="34" charset="0"/>
              </a:rPr>
              <a:t> </a:t>
            </a:r>
            <a:r>
              <a:rPr lang="fr-HT" altLang="ko-KR" dirty="0">
                <a:solidFill>
                  <a:srgbClr val="000066"/>
                </a:solidFill>
                <a:latin typeface="Calibri" pitchFamily="34" charset="0"/>
              </a:rPr>
              <a:t>– Retour</a:t>
            </a:r>
            <a:endParaRPr lang="fr-HT" dirty="0">
              <a:solidFill>
                <a:srgbClr val="000066"/>
              </a:solidFill>
              <a:latin typeface="Calibri" pitchFamily="34" charset="0"/>
            </a:endParaRPr>
          </a:p>
        </p:txBody>
      </p:sp>
      <p:sp>
        <p:nvSpPr>
          <p:cNvPr id="5" name="Title 4"/>
          <p:cNvSpPr>
            <a:spLocks noGrp="1"/>
          </p:cNvSpPr>
          <p:nvPr>
            <p:ph type="title"/>
          </p:nvPr>
        </p:nvSpPr>
        <p:spPr>
          <a:xfrm>
            <a:off x="1221967" y="282813"/>
            <a:ext cx="7703669" cy="548318"/>
          </a:xfrm>
        </p:spPr>
        <p:txBody>
          <a:bodyPr/>
          <a:lstStyle/>
          <a:p>
            <a:r>
              <a:rPr lang="fr-HT" sz="2800" dirty="0">
                <a:cs typeface="Arial" charset="0"/>
              </a:rPr>
              <a:t>Etapes de l’assistance-conseil selon l’approche BERCER</a:t>
            </a:r>
            <a:endParaRPr lang="fr-HT" sz="2800" dirty="0"/>
          </a:p>
        </p:txBody>
      </p:sp>
      <p:sp>
        <p:nvSpPr>
          <p:cNvPr id="7" name="TextBox 6"/>
          <p:cNvSpPr txBox="1"/>
          <p:nvPr/>
        </p:nvSpPr>
        <p:spPr>
          <a:xfrm>
            <a:off x="326011" y="400050"/>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2"/>
          <p:cNvSpPr>
            <a:spLocks noGrp="1"/>
          </p:cNvSpPr>
          <p:nvPr>
            <p:ph idx="1"/>
          </p:nvPr>
        </p:nvSpPr>
        <p:spPr>
          <a:xfrm>
            <a:off x="457200" y="1540080"/>
            <a:ext cx="8229600" cy="5013120"/>
          </a:xfrm>
        </p:spPr>
        <p:txBody>
          <a:bodyPr>
            <a:normAutofit/>
          </a:bodyPr>
          <a:lstStyle/>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Les maladies transmises par la nourriture et l’eau peuvent affecter les apports et l’absorption des aliments, diminuer la résistance aux infections et augmenter les besoins en nutriments pour lutter contre les infections.  </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Les PVVIH courent un risque élevé de contracter une infection, ont des symptômes plus sévères des maladies transmises par la nourriture et l’eau et peuvent avoir du mal à se remettre de la diarrhée.</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Une bonne hygiène peut prévenir les infections qui sont la cause de la malnutrition.</a:t>
            </a:r>
          </a:p>
        </p:txBody>
      </p:sp>
      <p:sp>
        <p:nvSpPr>
          <p:cNvPr id="5" name="Title 4"/>
          <p:cNvSpPr>
            <a:spLocks noGrp="1"/>
          </p:cNvSpPr>
          <p:nvPr>
            <p:ph type="title"/>
          </p:nvPr>
        </p:nvSpPr>
        <p:spPr>
          <a:xfrm>
            <a:off x="1233920" y="270012"/>
            <a:ext cx="7481455" cy="548318"/>
          </a:xfrm>
        </p:spPr>
        <p:txBody>
          <a:bodyPr/>
          <a:lstStyle/>
          <a:p>
            <a:r>
              <a:rPr lang="fr-HT" sz="2800" dirty="0">
                <a:cs typeface="Arial" charset="0"/>
              </a:rPr>
              <a:t>Importance de l’innocuité des aliments et de l’eau</a:t>
            </a:r>
            <a:endParaRPr lang="fr-HT" sz="2800" dirty="0"/>
          </a:p>
        </p:txBody>
      </p:sp>
      <p:sp>
        <p:nvSpPr>
          <p:cNvPr id="7" name="TextBox 6"/>
          <p:cNvSpPr txBox="1"/>
          <p:nvPr/>
        </p:nvSpPr>
        <p:spPr>
          <a:xfrm>
            <a:off x="326011" y="386402"/>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0687" y="395406"/>
            <a:ext cx="7894738" cy="548318"/>
          </a:xfrm>
        </p:spPr>
        <p:txBody>
          <a:bodyPr/>
          <a:lstStyle/>
          <a:p>
            <a:r>
              <a:rPr lang="fr-HT" sz="3200" dirty="0">
                <a:cs typeface="Arial" charset="0"/>
              </a:rPr>
              <a:t>Interactions médicaments-nourriture</a:t>
            </a:r>
            <a:endParaRPr lang="fr-HT" sz="3200" dirty="0"/>
          </a:p>
        </p:txBody>
      </p:sp>
      <p:sp>
        <p:nvSpPr>
          <p:cNvPr id="51204" name="Content Placeholder 2"/>
          <p:cNvSpPr>
            <a:spLocks noGrp="1"/>
          </p:cNvSpPr>
          <p:nvPr>
            <p:ph idx="4294967295"/>
          </p:nvPr>
        </p:nvSpPr>
        <p:spPr>
          <a:xfrm>
            <a:off x="457200" y="1537932"/>
            <a:ext cx="8229600" cy="5091468"/>
          </a:xfrm>
          <a:prstGeom prst="rect">
            <a:avLst/>
          </a:prstGeom>
        </p:spPr>
        <p:txBody>
          <a:bodyPr>
            <a:normAutofit fontScale="85000" lnSpcReduction="10000"/>
          </a:bodyPr>
          <a:lstStyle/>
          <a:p>
            <a:pPr marL="457200" lvl="4" indent="-347472">
              <a:lnSpc>
                <a:spcPct val="12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Les effets secondaires des médicaments peuvent diminuer l’appétit, freiner l’absorption de nutriments et l’observance de la prise de médicaments.</a:t>
            </a:r>
          </a:p>
          <a:p>
            <a:pPr marL="457200" lvl="4" indent="-347472">
              <a:lnSpc>
                <a:spcPct val="12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Certains aliments peuvent réduire l’efficacité des médicaments.</a:t>
            </a:r>
          </a:p>
          <a:p>
            <a:pPr marL="457200" lvl="4" indent="-347472">
              <a:lnSpc>
                <a:spcPct val="12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Le traitement antirétroviral (TAR) peut provoquer des changements dans la composition du corps (hémoglobine, </a:t>
            </a:r>
            <a:r>
              <a:rPr lang="fr-HT" altLang="ko-KR" sz="2800" dirty="0" err="1">
                <a:solidFill>
                  <a:srgbClr val="000066"/>
                </a:solidFill>
                <a:cs typeface="Arial" pitchFamily="34" charset="0"/>
              </a:rPr>
              <a:t>lipodystrophie</a:t>
            </a:r>
            <a:r>
              <a:rPr lang="fr-HT" altLang="ko-KR" sz="2800" dirty="0">
                <a:solidFill>
                  <a:srgbClr val="000066"/>
                </a:solidFill>
                <a:cs typeface="Arial" pitchFamily="34" charset="0"/>
              </a:rPr>
              <a:t>, redistribution des graisses).</a:t>
            </a:r>
          </a:p>
          <a:p>
            <a:pPr marL="457200" lvl="4" indent="-347472">
              <a:lnSpc>
                <a:spcPct val="12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L’utilisation prolongée du TAR peut entraîner le diabète, l’hypertension, l’ostéoporose ou des problèmes dentaires.  </a:t>
            </a:r>
          </a:p>
        </p:txBody>
      </p:sp>
      <p:sp>
        <p:nvSpPr>
          <p:cNvPr id="7" name="TextBox 6"/>
          <p:cNvSpPr txBox="1"/>
          <p:nvPr/>
        </p:nvSpPr>
        <p:spPr>
          <a:xfrm>
            <a:off x="212291" y="369203"/>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3.10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4196825" y="3439057"/>
            <a:ext cx="4248680" cy="3192414"/>
            <a:chOff x="3034" y="2544"/>
            <a:chExt cx="2294" cy="1545"/>
          </a:xfrm>
        </p:grpSpPr>
        <p:sp>
          <p:nvSpPr>
            <p:cNvPr id="23568" name="Text Box 34"/>
            <p:cNvSpPr txBox="1">
              <a:spLocks noChangeArrowheads="1"/>
            </p:cNvSpPr>
            <p:nvPr/>
          </p:nvSpPr>
          <p:spPr bwMode="auto">
            <a:xfrm>
              <a:off x="3034" y="3940"/>
              <a:ext cx="1920" cy="149"/>
            </a:xfrm>
            <a:prstGeom prst="rect">
              <a:avLst/>
            </a:prstGeom>
            <a:noFill/>
            <a:ln w="9525">
              <a:noFill/>
              <a:miter lim="800000"/>
              <a:headEnd/>
              <a:tailEnd/>
            </a:ln>
          </p:spPr>
          <p:txBody>
            <a:bodyPr>
              <a:spAutoFit/>
            </a:bodyPr>
            <a:lstStyle/>
            <a:p>
              <a:pPr>
                <a:spcBef>
                  <a:spcPct val="50000"/>
                </a:spcBef>
                <a:defRPr/>
              </a:pPr>
              <a:r>
                <a:rPr lang="fr-HT" sz="1400" i="1" dirty="0"/>
                <a:t>Photo: </a:t>
              </a:r>
              <a:r>
                <a:rPr lang="fr-HT" sz="1400" dirty="0"/>
                <a:t>napwa.org.au</a:t>
              </a:r>
            </a:p>
          </p:txBody>
        </p:sp>
        <p:pic>
          <p:nvPicPr>
            <p:cNvPr id="67600" name="Picture 35" descr="Femme, MARCHÉ" title="Femme, MARCHÉ"/>
            <p:cNvPicPr>
              <a:picLocks noChangeAspect="1" noChangeArrowheads="1"/>
            </p:cNvPicPr>
            <p:nvPr/>
          </p:nvPicPr>
          <p:blipFill>
            <a:blip r:embed="rId3" cstate="print"/>
            <a:srcRect/>
            <a:stretch>
              <a:fillRect/>
            </a:stretch>
          </p:blipFill>
          <p:spPr bwMode="auto">
            <a:xfrm>
              <a:off x="3072" y="2544"/>
              <a:ext cx="2256" cy="1396"/>
            </a:xfrm>
            <a:prstGeom prst="rect">
              <a:avLst/>
            </a:prstGeom>
            <a:noFill/>
            <a:ln w="9525">
              <a:noFill/>
              <a:miter lim="800000"/>
              <a:headEnd/>
              <a:tailEnd/>
            </a:ln>
          </p:spPr>
        </p:pic>
      </p:grpSp>
      <p:sp>
        <p:nvSpPr>
          <p:cNvPr id="67590" name="Rectangle 4"/>
          <p:cNvSpPr>
            <a:spLocks noChangeArrowheads="1"/>
          </p:cNvSpPr>
          <p:nvPr/>
        </p:nvSpPr>
        <p:spPr bwMode="auto">
          <a:xfrm>
            <a:off x="533400" y="1600200"/>
            <a:ext cx="3200400" cy="4038600"/>
          </a:xfrm>
          <a:prstGeom prst="rect">
            <a:avLst/>
          </a:prstGeom>
          <a:noFill/>
          <a:ln w="25400" algn="ctr">
            <a:noFill/>
            <a:miter lim="800000"/>
            <a:headEnd/>
            <a:tailEnd/>
          </a:ln>
        </p:spPr>
        <p:txBody>
          <a:bodyPr anchor="ctr"/>
          <a:lstStyle/>
          <a:p>
            <a:pPr algn="ctr"/>
            <a:endParaRPr lang="fr-HT">
              <a:solidFill>
                <a:srgbClr val="FFFFFF"/>
              </a:solidFill>
              <a:latin typeface="Calibri" pitchFamily="34" charset="0"/>
            </a:endParaRPr>
          </a:p>
        </p:txBody>
      </p:sp>
      <p:sp>
        <p:nvSpPr>
          <p:cNvPr id="67591" name="Text Box 8"/>
          <p:cNvSpPr txBox="1">
            <a:spLocks noChangeArrowheads="1"/>
          </p:cNvSpPr>
          <p:nvPr/>
        </p:nvSpPr>
        <p:spPr bwMode="auto">
          <a:xfrm>
            <a:off x="533400" y="1600200"/>
            <a:ext cx="1828800" cy="369332"/>
          </a:xfrm>
          <a:prstGeom prst="rect">
            <a:avLst/>
          </a:prstGeom>
          <a:noFill/>
          <a:ln w="9525">
            <a:noFill/>
            <a:miter lim="800000"/>
            <a:headEnd/>
            <a:tailEnd/>
          </a:ln>
        </p:spPr>
        <p:txBody>
          <a:bodyPr>
            <a:spAutoFit/>
          </a:bodyPr>
          <a:lstStyle/>
          <a:p>
            <a:pPr>
              <a:spcBef>
                <a:spcPct val="50000"/>
              </a:spcBef>
            </a:pPr>
            <a:endParaRPr lang="fr-HT"/>
          </a:p>
        </p:txBody>
      </p:sp>
      <p:sp>
        <p:nvSpPr>
          <p:cNvPr id="67592" name="Text Box 16"/>
          <p:cNvSpPr txBox="1">
            <a:spLocks noChangeArrowheads="1"/>
          </p:cNvSpPr>
          <p:nvPr/>
        </p:nvSpPr>
        <p:spPr bwMode="auto">
          <a:xfrm>
            <a:off x="514350" y="4667250"/>
            <a:ext cx="2667000" cy="307777"/>
          </a:xfrm>
          <a:prstGeom prst="rect">
            <a:avLst/>
          </a:prstGeom>
          <a:noFill/>
          <a:ln w="9525">
            <a:noFill/>
            <a:miter lim="800000"/>
            <a:headEnd/>
            <a:tailEnd/>
          </a:ln>
        </p:spPr>
        <p:txBody>
          <a:bodyPr wrap="square">
            <a:spAutoFit/>
          </a:bodyPr>
          <a:lstStyle/>
          <a:p>
            <a:pPr>
              <a:spcBef>
                <a:spcPct val="50000"/>
              </a:spcBef>
              <a:defRPr/>
            </a:pPr>
            <a:r>
              <a:rPr lang="fr-HT" sz="1400" i="1" dirty="0"/>
              <a:t>Photo: </a:t>
            </a:r>
            <a:r>
              <a:rPr lang="fr-HT" sz="1400" dirty="0"/>
              <a:t>positivenation.co.uk</a:t>
            </a:r>
          </a:p>
        </p:txBody>
      </p:sp>
      <p:grpSp>
        <p:nvGrpSpPr>
          <p:cNvPr id="3" name="Group 30"/>
          <p:cNvGrpSpPr>
            <a:grpSpLocks/>
          </p:cNvGrpSpPr>
          <p:nvPr/>
        </p:nvGrpSpPr>
        <p:grpSpPr bwMode="auto">
          <a:xfrm>
            <a:off x="327025" y="1524000"/>
            <a:ext cx="3683000" cy="5381626"/>
            <a:chOff x="206" y="816"/>
            <a:chExt cx="2320" cy="3390"/>
          </a:xfrm>
        </p:grpSpPr>
        <p:pic>
          <p:nvPicPr>
            <p:cNvPr id="67597" name="Picture 31" descr="Une photo d'une pomme de terre africaine" title="Une photo d'une pomme de terre africaine"/>
            <p:cNvPicPr>
              <a:picLocks noChangeAspect="1" noChangeArrowheads="1"/>
            </p:cNvPicPr>
            <p:nvPr/>
          </p:nvPicPr>
          <p:blipFill>
            <a:blip r:embed="rId4" cstate="print"/>
            <a:srcRect/>
            <a:stretch>
              <a:fillRect/>
            </a:stretch>
          </p:blipFill>
          <p:spPr bwMode="auto">
            <a:xfrm>
              <a:off x="384" y="816"/>
              <a:ext cx="1632" cy="1986"/>
            </a:xfrm>
            <a:prstGeom prst="rect">
              <a:avLst/>
            </a:prstGeom>
            <a:noFill/>
            <a:ln w="9525">
              <a:noFill/>
              <a:miter lim="800000"/>
              <a:headEnd/>
              <a:tailEnd/>
            </a:ln>
          </p:spPr>
        </p:pic>
        <p:sp>
          <p:nvSpPr>
            <p:cNvPr id="23567" name="Text Box 32"/>
            <p:cNvSpPr txBox="1">
              <a:spLocks noChangeArrowheads="1"/>
            </p:cNvSpPr>
            <p:nvPr/>
          </p:nvSpPr>
          <p:spPr bwMode="auto">
            <a:xfrm>
              <a:off x="206" y="2985"/>
              <a:ext cx="2320" cy="1221"/>
            </a:xfrm>
            <a:prstGeom prst="rect">
              <a:avLst/>
            </a:prstGeom>
            <a:noFill/>
            <a:ln w="9525">
              <a:noFill/>
              <a:miter lim="800000"/>
              <a:headEnd/>
              <a:tailEnd/>
            </a:ln>
          </p:spPr>
          <p:txBody>
            <a:bodyPr wrap="square">
              <a:spAutoFit/>
            </a:bodyPr>
            <a:lstStyle/>
            <a:p>
              <a:pPr>
                <a:spcBef>
                  <a:spcPct val="50000"/>
                </a:spcBef>
                <a:defRPr/>
              </a:pPr>
              <a:r>
                <a:rPr lang="fr-HT" sz="2400" dirty="0">
                  <a:solidFill>
                    <a:srgbClr val="000066"/>
                  </a:solidFill>
                  <a:latin typeface="Calibri" pitchFamily="34" charset="0"/>
                  <a:cs typeface="Arial" pitchFamily="34" charset="0"/>
                </a:rPr>
                <a:t>On prétend à tort qu’un composé appelé </a:t>
              </a:r>
              <a:r>
                <a:rPr lang="fr-HT" sz="2400" dirty="0" err="1">
                  <a:solidFill>
                    <a:srgbClr val="000066"/>
                  </a:solidFill>
                  <a:latin typeface="Calibri" pitchFamily="34" charset="0"/>
                  <a:cs typeface="Arial" pitchFamily="34" charset="0"/>
                </a:rPr>
                <a:t>rooperol</a:t>
              </a:r>
              <a:r>
                <a:rPr lang="fr-HT" sz="2400" dirty="0">
                  <a:solidFill>
                    <a:srgbClr val="000066"/>
                  </a:solidFill>
                  <a:latin typeface="Calibri" pitchFamily="34" charset="0"/>
                  <a:cs typeface="Arial" pitchFamily="34" charset="0"/>
                </a:rPr>
                <a:t> dans la pomme de terre africaine sert à lutter contre le VIH</a:t>
              </a:r>
              <a:endParaRPr lang="fr-HT" sz="2400" dirty="0">
                <a:solidFill>
                  <a:srgbClr val="000066"/>
                </a:solidFill>
                <a:latin typeface="Arial" pitchFamily="34" charset="0"/>
                <a:cs typeface="Arial" pitchFamily="34" charset="0"/>
              </a:endParaRPr>
            </a:p>
          </p:txBody>
        </p:sp>
      </p:grpSp>
      <p:sp>
        <p:nvSpPr>
          <p:cNvPr id="23564" name="Text Box 37"/>
          <p:cNvSpPr txBox="1">
            <a:spLocks noChangeArrowheads="1"/>
          </p:cNvSpPr>
          <p:nvPr/>
        </p:nvSpPr>
        <p:spPr bwMode="auto">
          <a:xfrm>
            <a:off x="3505200" y="1524000"/>
            <a:ext cx="3038475" cy="1569660"/>
          </a:xfrm>
          <a:prstGeom prst="rect">
            <a:avLst/>
          </a:prstGeom>
          <a:noFill/>
          <a:ln w="9525">
            <a:noFill/>
            <a:miter lim="800000"/>
            <a:headEnd/>
            <a:tailEnd/>
          </a:ln>
        </p:spPr>
        <p:txBody>
          <a:bodyPr wrap="square">
            <a:spAutoFit/>
          </a:bodyPr>
          <a:lstStyle/>
          <a:p>
            <a:pPr>
              <a:spcBef>
                <a:spcPct val="50000"/>
              </a:spcBef>
              <a:defRPr/>
            </a:pPr>
            <a:r>
              <a:rPr lang="fr-HT" sz="2400" dirty="0">
                <a:solidFill>
                  <a:srgbClr val="000066"/>
                </a:solidFill>
                <a:latin typeface="Calibri" pitchFamily="34" charset="0"/>
                <a:cs typeface="Arial" pitchFamily="34" charset="0"/>
              </a:rPr>
              <a:t>Suppléments nutritionnels vendus comme traitement du VIH</a:t>
            </a:r>
          </a:p>
        </p:txBody>
      </p:sp>
      <p:pic>
        <p:nvPicPr>
          <p:cNvPr id="67596" name="Picture 38" descr="White pill capsules." title="White pill capsules."/>
          <p:cNvPicPr>
            <a:picLocks noChangeAspect="1" noChangeArrowheads="1"/>
          </p:cNvPicPr>
          <p:nvPr/>
        </p:nvPicPr>
        <p:blipFill>
          <a:blip r:embed="rId5" cstate="print"/>
          <a:srcRect/>
          <a:stretch>
            <a:fillRect/>
          </a:stretch>
        </p:blipFill>
        <p:spPr bwMode="auto">
          <a:xfrm>
            <a:off x="6434461" y="1524000"/>
            <a:ext cx="2009227" cy="1554480"/>
          </a:xfrm>
          <a:prstGeom prst="rect">
            <a:avLst/>
          </a:prstGeom>
          <a:noFill/>
          <a:ln w="9525">
            <a:noFill/>
            <a:miter lim="800000"/>
            <a:headEnd/>
            <a:tailEnd/>
          </a:ln>
        </p:spPr>
      </p:pic>
      <p:sp>
        <p:nvSpPr>
          <p:cNvPr id="18" name="Rectangle 17"/>
          <p:cNvSpPr/>
          <p:nvPr/>
        </p:nvSpPr>
        <p:spPr>
          <a:xfrm>
            <a:off x="6362700" y="3067050"/>
            <a:ext cx="2209800" cy="307777"/>
          </a:xfrm>
          <a:prstGeom prst="rect">
            <a:avLst/>
          </a:prstGeom>
        </p:spPr>
        <p:txBody>
          <a:bodyPr wrap="square">
            <a:spAutoFit/>
          </a:bodyPr>
          <a:lstStyle/>
          <a:p>
            <a:pPr>
              <a:defRPr/>
            </a:pPr>
            <a:r>
              <a:rPr lang="fr-HT" sz="1400" i="1" dirty="0"/>
              <a:t>Photo: </a:t>
            </a:r>
            <a:r>
              <a:rPr lang="fr-HT" sz="1400" dirty="0"/>
              <a:t>wb3.indo-work.com</a:t>
            </a:r>
          </a:p>
        </p:txBody>
      </p:sp>
      <p:sp>
        <p:nvSpPr>
          <p:cNvPr id="17" name="Title 16"/>
          <p:cNvSpPr>
            <a:spLocks noGrp="1"/>
          </p:cNvSpPr>
          <p:nvPr>
            <p:ph type="title"/>
          </p:nvPr>
        </p:nvSpPr>
        <p:spPr>
          <a:xfrm>
            <a:off x="1239203" y="273502"/>
            <a:ext cx="7885747" cy="548318"/>
          </a:xfrm>
        </p:spPr>
        <p:txBody>
          <a:bodyPr/>
          <a:lstStyle/>
          <a:p>
            <a:r>
              <a:rPr lang="fr-HT" sz="2800" dirty="0">
                <a:cs typeface="Arial" charset="0"/>
              </a:rPr>
              <a:t>Fausse publicité des moyens de guérison du VIH</a:t>
            </a:r>
            <a:endParaRPr lang="fr-HT" sz="2800" dirty="0"/>
          </a:p>
        </p:txBody>
      </p:sp>
      <p:sp>
        <p:nvSpPr>
          <p:cNvPr id="19" name="TextBox 18"/>
          <p:cNvSpPr txBox="1"/>
          <p:nvPr/>
        </p:nvSpPr>
        <p:spPr>
          <a:xfrm>
            <a:off x="221816" y="381000"/>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Content Placeholder 2"/>
          <p:cNvSpPr>
            <a:spLocks noGrp="1"/>
          </p:cNvSpPr>
          <p:nvPr>
            <p:ph idx="1"/>
          </p:nvPr>
        </p:nvSpPr>
        <p:spPr>
          <a:xfrm>
            <a:off x="485775" y="1537946"/>
            <a:ext cx="8077200" cy="4525963"/>
          </a:xfrm>
        </p:spPr>
        <p:txBody>
          <a:bodyPr>
            <a:noAutofit/>
          </a:bodyPr>
          <a:lstStyle/>
          <a:p>
            <a:pPr marL="342900" lvl="3" indent="-342900">
              <a:lnSpc>
                <a:spcPct val="114000"/>
              </a:lnSpc>
              <a:spcBef>
                <a:spcPts val="300"/>
              </a:spcBef>
              <a:spcAft>
                <a:spcPts val="300"/>
              </a:spcAft>
              <a:buFont typeface="Wingdings" panose="05000000000000000000" pitchFamily="2" charset="2"/>
              <a:buChar char="§"/>
              <a:defRPr/>
            </a:pPr>
            <a:r>
              <a:rPr lang="fr-HT" sz="2200" b="1" dirty="0">
                <a:latin typeface="Calibri" pitchFamily="34" charset="0"/>
                <a:cs typeface="Arial" pitchFamily="34" charset="0"/>
              </a:rPr>
              <a:t>La nourriture </a:t>
            </a:r>
            <a:r>
              <a:rPr lang="fr-HT" sz="2200" dirty="0">
                <a:latin typeface="Calibri" pitchFamily="34" charset="0"/>
                <a:cs typeface="Arial" pitchFamily="34" charset="0"/>
              </a:rPr>
              <a:t>est quelque chose qui peut être mangée et qui apporte des nutriments au corps. </a:t>
            </a:r>
          </a:p>
          <a:p>
            <a:pPr marL="342900" lvl="3" indent="-342900">
              <a:lnSpc>
                <a:spcPct val="114000"/>
              </a:lnSpc>
              <a:spcBef>
                <a:spcPts val="300"/>
              </a:spcBef>
              <a:spcAft>
                <a:spcPts val="300"/>
              </a:spcAft>
              <a:buFont typeface="Wingdings" panose="05000000000000000000" pitchFamily="2" charset="2"/>
              <a:buChar char="§"/>
              <a:defRPr/>
            </a:pPr>
            <a:r>
              <a:rPr lang="fr-HT" sz="2200" b="1" dirty="0">
                <a:latin typeface="Calibri" pitchFamily="34" charset="0"/>
                <a:cs typeface="Arial" pitchFamily="34" charset="0"/>
              </a:rPr>
              <a:t>Les nutriments </a:t>
            </a:r>
            <a:r>
              <a:rPr lang="fr-HT" sz="2200" dirty="0">
                <a:latin typeface="Calibri" pitchFamily="34" charset="0"/>
                <a:cs typeface="Arial" pitchFamily="34" charset="0"/>
              </a:rPr>
              <a:t>sont des substances chimiques dans les aliments libérées pendant la digestion et qui apportent de l’énergie pour maintenir, réparer ou constituer des tissus du corps. </a:t>
            </a:r>
          </a:p>
          <a:p>
            <a:pPr marL="342900" lvl="3" indent="-342900">
              <a:lnSpc>
                <a:spcPct val="114000"/>
              </a:lnSpc>
              <a:spcBef>
                <a:spcPts val="300"/>
              </a:spcBef>
              <a:spcAft>
                <a:spcPts val="300"/>
              </a:spcAft>
              <a:buFont typeface="Wingdings" panose="05000000000000000000" pitchFamily="2" charset="2"/>
              <a:buChar char="§"/>
              <a:defRPr/>
            </a:pPr>
            <a:r>
              <a:rPr lang="fr-HT" sz="2200" dirty="0">
                <a:latin typeface="Calibri" pitchFamily="34" charset="0"/>
                <a:cs typeface="Arial" pitchFamily="34" charset="0"/>
              </a:rPr>
              <a:t>Les nutriments comprennent des </a:t>
            </a:r>
            <a:r>
              <a:rPr lang="fr-HT" sz="2200" b="1" dirty="0">
                <a:latin typeface="Calibri" pitchFamily="34" charset="0"/>
                <a:cs typeface="Arial" pitchFamily="34" charset="0"/>
              </a:rPr>
              <a:t>macronutriments et des micronutriments.</a:t>
            </a:r>
            <a:endParaRPr lang="fr-HT" sz="2200" dirty="0">
              <a:latin typeface="Calibri" pitchFamily="34" charset="0"/>
              <a:cs typeface="Arial" pitchFamily="34" charset="0"/>
            </a:endParaRPr>
          </a:p>
          <a:p>
            <a:pPr marL="682625" lvl="4" indent="-396875">
              <a:lnSpc>
                <a:spcPct val="114000"/>
              </a:lnSpc>
              <a:spcBef>
                <a:spcPts val="300"/>
              </a:spcBef>
              <a:spcAft>
                <a:spcPts val="300"/>
              </a:spcAft>
              <a:buClr>
                <a:srgbClr val="000066"/>
              </a:buClr>
              <a:buFont typeface="Calibri" pitchFamily="34" charset="0"/>
              <a:buChar char="–"/>
              <a:defRPr/>
            </a:pPr>
            <a:r>
              <a:rPr lang="fr-HT" sz="2200" b="1" dirty="0">
                <a:latin typeface="Calibri" pitchFamily="34" charset="0"/>
                <a:cs typeface="Arial" pitchFamily="34" charset="0"/>
              </a:rPr>
              <a:t>Les macronutriments </a:t>
            </a:r>
            <a:r>
              <a:rPr lang="fr-HT" sz="2200" dirty="0">
                <a:latin typeface="Calibri" pitchFamily="34" charset="0"/>
                <a:cs typeface="Arial" pitchFamily="34" charset="0"/>
              </a:rPr>
              <a:t>sont les glucides, les protéines et la graisse (nécessaires en grandes quantités).</a:t>
            </a:r>
          </a:p>
          <a:p>
            <a:pPr marL="682625" lvl="4" indent="-396875">
              <a:lnSpc>
                <a:spcPct val="114000"/>
              </a:lnSpc>
              <a:spcBef>
                <a:spcPts val="300"/>
              </a:spcBef>
              <a:spcAft>
                <a:spcPts val="300"/>
              </a:spcAft>
              <a:buClr>
                <a:srgbClr val="000066"/>
              </a:buClr>
              <a:buFont typeface="Calibri" pitchFamily="34" charset="0"/>
              <a:buChar char="–"/>
              <a:defRPr/>
            </a:pPr>
            <a:r>
              <a:rPr lang="fr-HT" sz="2200" b="1" dirty="0">
                <a:latin typeface="Calibri" pitchFamily="34" charset="0"/>
                <a:cs typeface="Arial" pitchFamily="34" charset="0"/>
              </a:rPr>
              <a:t>Les micronutriments  </a:t>
            </a:r>
            <a:r>
              <a:rPr lang="fr-HT" sz="2200" dirty="0">
                <a:latin typeface="Calibri" pitchFamily="34" charset="0"/>
                <a:cs typeface="Arial" pitchFamily="34" charset="0"/>
              </a:rPr>
              <a:t>sont les vitamines et les minéraux  (nécessaires uniquement en petites quantités).</a:t>
            </a:r>
            <a:r>
              <a:rPr lang="fr-HT" sz="2200" b="1" dirty="0">
                <a:latin typeface="Calibri" pitchFamily="34" charset="0"/>
                <a:cs typeface="Arial" pitchFamily="34" charset="0"/>
              </a:rPr>
              <a:t>	 </a:t>
            </a:r>
          </a:p>
        </p:txBody>
      </p:sp>
      <p:sp>
        <p:nvSpPr>
          <p:cNvPr id="6" name="Title 5"/>
          <p:cNvSpPr>
            <a:spLocks noGrp="1"/>
          </p:cNvSpPr>
          <p:nvPr>
            <p:ph type="title"/>
          </p:nvPr>
        </p:nvSpPr>
        <p:spPr>
          <a:xfrm>
            <a:off x="1221967" y="403648"/>
            <a:ext cx="7481455" cy="548318"/>
          </a:xfrm>
        </p:spPr>
        <p:txBody>
          <a:bodyPr/>
          <a:lstStyle/>
          <a:p>
            <a:r>
              <a:rPr lang="fr-HT" sz="3200" b="1" dirty="0">
                <a:cs typeface="Arial" charset="0"/>
              </a:rPr>
              <a:t>Définition de la nourriture</a:t>
            </a:r>
            <a:endParaRPr lang="fr-HT" sz="3200" b="1" dirty="0"/>
          </a:p>
        </p:txBody>
      </p:sp>
      <p:sp>
        <p:nvSpPr>
          <p:cNvPr id="7" name="TextBox 6"/>
          <p:cNvSpPr txBox="1"/>
          <p:nvPr/>
        </p:nvSpPr>
        <p:spPr>
          <a:xfrm>
            <a:off x="316486" y="390525"/>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457200" y="1530555"/>
            <a:ext cx="8229600" cy="5098845"/>
          </a:xfrm>
        </p:spPr>
        <p:txBody>
          <a:bodyPr>
            <a:normAutofit/>
          </a:bodyPr>
          <a:lstStyle/>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Augmenter la connaissance des services NACS au sein de la communauté.</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Renforcer la recherche de cas et référence à d’autres services de soins.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Augmenter la couverture et le suivi des clients.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Assurer la détection précoce et le suivi pour améliorer les résultats cliniques et alléger les services hospitaliers.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Relier la prévention et le traitement de la malnutrition.</a:t>
            </a:r>
          </a:p>
        </p:txBody>
      </p:sp>
      <p:sp>
        <p:nvSpPr>
          <p:cNvPr id="5" name="Title 4"/>
          <p:cNvSpPr>
            <a:spLocks noGrp="1"/>
          </p:cNvSpPr>
          <p:nvPr>
            <p:ph type="title"/>
          </p:nvPr>
        </p:nvSpPr>
        <p:spPr>
          <a:xfrm>
            <a:off x="1231492" y="376066"/>
            <a:ext cx="7481455" cy="548318"/>
          </a:xfrm>
        </p:spPr>
        <p:txBody>
          <a:bodyPr/>
          <a:lstStyle/>
          <a:p>
            <a:r>
              <a:rPr lang="fr-HT" sz="3200" dirty="0">
                <a:cs typeface="Arial" charset="0"/>
              </a:rPr>
              <a:t>Buts de l’extension communautaire</a:t>
            </a:r>
            <a:endParaRPr lang="fr-HT" sz="3200" dirty="0"/>
          </a:p>
        </p:txBody>
      </p:sp>
      <p:sp>
        <p:nvSpPr>
          <p:cNvPr id="7" name="TextBox 6"/>
          <p:cNvSpPr txBox="1"/>
          <p:nvPr/>
        </p:nvSpPr>
        <p:spPr>
          <a:xfrm>
            <a:off x="221816" y="395355"/>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3.12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5"/>
          <p:cNvSpPr>
            <a:spLocks noGrp="1"/>
          </p:cNvSpPr>
          <p:nvPr>
            <p:ph idx="1"/>
          </p:nvPr>
        </p:nvSpPr>
        <p:spPr>
          <a:xfrm>
            <a:off x="457200" y="1540006"/>
            <a:ext cx="8305800" cy="4525963"/>
          </a:xfrm>
        </p:spPr>
        <p:txBody>
          <a:bodyPr>
            <a:noAutofit/>
          </a:bodyPr>
          <a:lstStyle/>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200" b="1" dirty="0">
                <a:solidFill>
                  <a:srgbClr val="000066"/>
                </a:solidFill>
                <a:cs typeface="Arial" pitchFamily="34" charset="0"/>
              </a:rPr>
              <a:t>Prestataires de service et volontaires communautaires des SAD et OEV :</a:t>
            </a:r>
            <a:r>
              <a:rPr lang="fr-HT" altLang="ko-KR" sz="2200" dirty="0">
                <a:solidFill>
                  <a:srgbClr val="000066"/>
                </a:solidFill>
                <a:cs typeface="Arial" pitchFamily="34" charset="0"/>
              </a:rPr>
              <a:t> Utiliser le périmètre brachial (PB) pour dépister les enfants, adolescents et adultes souffrant de malnutrition et les orienter vers des établissements sanitaires. Encourager les gens à pratiquer les Actions nutritionnelles critiques (ANC).</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200" b="1" dirty="0">
                <a:solidFill>
                  <a:srgbClr val="000066"/>
                </a:solidFill>
                <a:cs typeface="Arial" pitchFamily="34" charset="0"/>
              </a:rPr>
              <a:t>Leaders locaux : </a:t>
            </a:r>
            <a:r>
              <a:rPr lang="fr-HT" altLang="ko-KR" sz="2200" dirty="0">
                <a:solidFill>
                  <a:srgbClr val="000066"/>
                </a:solidFill>
                <a:cs typeface="Arial" pitchFamily="34" charset="0"/>
              </a:rPr>
              <a:t>Mobiliser les communautés pour encourager les gens à utiliser les services NACS.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200" b="1" dirty="0">
                <a:solidFill>
                  <a:srgbClr val="000066"/>
                </a:solidFill>
                <a:cs typeface="Arial" pitchFamily="34" charset="0"/>
              </a:rPr>
              <a:t>Réseaux et groupes de soutien des PVVIH :</a:t>
            </a:r>
            <a:r>
              <a:rPr lang="fr-HT" altLang="ko-KR" sz="2200" dirty="0">
                <a:solidFill>
                  <a:srgbClr val="000066"/>
                </a:solidFill>
                <a:cs typeface="Arial" pitchFamily="34" charset="0"/>
              </a:rPr>
              <a:t> Encourager les membres à pratiquer les ANC, suivre le PB et référer les gens vers les services de NACS. </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200" b="1" dirty="0">
                <a:solidFill>
                  <a:srgbClr val="000066"/>
                </a:solidFill>
                <a:cs typeface="Arial" pitchFamily="34" charset="0"/>
              </a:rPr>
              <a:t>Médias locaux : </a:t>
            </a:r>
            <a:r>
              <a:rPr lang="fr-HT" altLang="ko-KR" sz="2200" dirty="0">
                <a:solidFill>
                  <a:srgbClr val="000066"/>
                </a:solidFill>
                <a:cs typeface="Arial" pitchFamily="34" charset="0"/>
              </a:rPr>
              <a:t>Informer les communautés des services NACS et des critères d’entrée et de sertie de traitement. </a:t>
            </a:r>
          </a:p>
        </p:txBody>
      </p:sp>
      <p:sp>
        <p:nvSpPr>
          <p:cNvPr id="5" name="Title 4"/>
          <p:cNvSpPr>
            <a:spLocks noGrp="1"/>
          </p:cNvSpPr>
          <p:nvPr>
            <p:ph type="title"/>
          </p:nvPr>
        </p:nvSpPr>
        <p:spPr>
          <a:xfrm>
            <a:off x="1232772" y="389246"/>
            <a:ext cx="7481455" cy="548318"/>
          </a:xfrm>
        </p:spPr>
        <p:txBody>
          <a:bodyPr/>
          <a:lstStyle/>
          <a:p>
            <a:r>
              <a:rPr lang="fr-HT" sz="3200" dirty="0">
                <a:cs typeface="Arial" charset="0"/>
              </a:rPr>
              <a:t>Modes d’extension communautaire</a:t>
            </a:r>
            <a:endParaRPr lang="fr-HT" sz="3200" dirty="0"/>
          </a:p>
        </p:txBody>
      </p:sp>
      <p:sp>
        <p:nvSpPr>
          <p:cNvPr id="7" name="TextBox 6"/>
          <p:cNvSpPr txBox="1"/>
          <p:nvPr/>
        </p:nvSpPr>
        <p:spPr>
          <a:xfrm>
            <a:off x="216414" y="367352"/>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3.13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540080"/>
            <a:ext cx="8077200" cy="4525963"/>
          </a:xfrm>
        </p:spPr>
        <p:txBody>
          <a:bodyPr>
            <a:normAutofit/>
          </a:bodyPr>
          <a:lstStyle/>
          <a:p>
            <a:pPr marL="548640" lvl="4" indent="-548640">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Suivi de la croissance à base communautaire </a:t>
            </a:r>
          </a:p>
          <a:p>
            <a:pPr marL="548640" lvl="4" indent="-548640">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sym typeface="Wingdings" pitchFamily="2" charset="2"/>
              </a:rPr>
              <a:t>Mesure à domicile du PB par des volontaires</a:t>
            </a:r>
          </a:p>
          <a:p>
            <a:pPr marL="548640" lvl="4" indent="-548640">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sym typeface="Wingdings" pitchFamily="2" charset="2"/>
              </a:rPr>
              <a:t>Mesure du PB dans des réunions avec les orphelins et enfants vulnérables (OEV) quand ils viennent pour d’autres services </a:t>
            </a:r>
          </a:p>
          <a:p>
            <a:pPr marL="548640" lvl="4" indent="-548640">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sym typeface="Wingdings" pitchFamily="2" charset="2"/>
              </a:rPr>
              <a:t>Mesure du PB lors des soins à domicile (SAD)</a:t>
            </a:r>
          </a:p>
          <a:p>
            <a:pPr marL="548640" lvl="4" indent="-548640">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sym typeface="Wingdings" pitchFamily="2" charset="2"/>
              </a:rPr>
              <a:t>Mesure du PB dans les réunions des groupes de soutien aux PVVIH</a:t>
            </a:r>
            <a:endParaRPr lang="fr-HT" altLang="ko-KR" sz="2800" dirty="0">
              <a:solidFill>
                <a:srgbClr val="000066"/>
              </a:solidFill>
              <a:cs typeface="Arial" pitchFamily="34" charset="0"/>
            </a:endParaRPr>
          </a:p>
        </p:txBody>
      </p:sp>
      <p:sp>
        <p:nvSpPr>
          <p:cNvPr id="6" name="Title 5"/>
          <p:cNvSpPr>
            <a:spLocks noGrp="1"/>
          </p:cNvSpPr>
          <p:nvPr>
            <p:ph type="title"/>
          </p:nvPr>
        </p:nvSpPr>
        <p:spPr>
          <a:xfrm>
            <a:off x="1231492" y="265421"/>
            <a:ext cx="7464833" cy="548318"/>
          </a:xfrm>
        </p:spPr>
        <p:txBody>
          <a:bodyPr/>
          <a:lstStyle/>
          <a:p>
            <a:r>
              <a:rPr lang="fr-HT" sz="2800" dirty="0"/>
              <a:t>Recherche communautaire des cas de MAS</a:t>
            </a:r>
          </a:p>
        </p:txBody>
      </p:sp>
      <p:sp>
        <p:nvSpPr>
          <p:cNvPr id="8" name="TextBox 7"/>
          <p:cNvSpPr txBox="1"/>
          <p:nvPr/>
        </p:nvSpPr>
        <p:spPr>
          <a:xfrm>
            <a:off x="225939" y="377250"/>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3.14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3"/>
          <p:cNvSpPr>
            <a:spLocks noGrp="1" noChangeArrowheads="1"/>
          </p:cNvSpPr>
          <p:nvPr>
            <p:ph idx="1"/>
          </p:nvPr>
        </p:nvSpPr>
        <p:spPr>
          <a:xfrm>
            <a:off x="681236" y="1544203"/>
            <a:ext cx="8005564" cy="4932797"/>
          </a:xfrm>
        </p:spPr>
        <p:txBody>
          <a:bodyPr>
            <a:normAutofit fontScale="92500"/>
          </a:bodyPr>
          <a:lstStyle/>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Mesure du PB</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Evaluation alimentaire</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Evaluation de la disponibilité et de l’utilisation des aliments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Assistance-conseil sur les ANC </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Démonstration sur la préparation de repas nutritifs avec des aliments disponibles localement	</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Démonstration sur la manière de préparer et de donner à manger les produits alimentaires spécialisés</a:t>
            </a:r>
          </a:p>
          <a:p>
            <a:pPr marL="457200" indent="-347472" eaLnBrk="1" hangingPunct="1">
              <a:lnSpc>
                <a:spcPct val="114000"/>
              </a:lnSpc>
              <a:spcBef>
                <a:spcPts val="300"/>
              </a:spcBef>
              <a:spcAft>
                <a:spcPts val="300"/>
              </a:spcAft>
              <a:buClr>
                <a:srgbClr val="000066"/>
              </a:buClr>
              <a:defRPr/>
            </a:pPr>
            <a:endParaRPr lang="fr-HT" sz="2600" dirty="0">
              <a:solidFill>
                <a:srgbClr val="000066"/>
              </a:solidFill>
            </a:endParaRPr>
          </a:p>
          <a:p>
            <a:pPr marL="548640" indent="-548640" eaLnBrk="1" hangingPunct="1">
              <a:lnSpc>
                <a:spcPct val="114000"/>
              </a:lnSpc>
              <a:spcBef>
                <a:spcPts val="300"/>
              </a:spcBef>
              <a:spcAft>
                <a:spcPts val="300"/>
              </a:spcAft>
              <a:buClr>
                <a:srgbClr val="000066"/>
              </a:buClr>
              <a:defRPr/>
            </a:pPr>
            <a:endParaRPr lang="fr-HT" sz="2600" dirty="0">
              <a:solidFill>
                <a:srgbClr val="000066"/>
              </a:solidFill>
            </a:endParaRPr>
          </a:p>
        </p:txBody>
      </p:sp>
      <p:sp>
        <p:nvSpPr>
          <p:cNvPr id="5" name="Title 4"/>
          <p:cNvSpPr>
            <a:spLocks noGrp="1"/>
          </p:cNvSpPr>
          <p:nvPr>
            <p:ph type="title"/>
          </p:nvPr>
        </p:nvSpPr>
        <p:spPr>
          <a:xfrm>
            <a:off x="1239736" y="374319"/>
            <a:ext cx="7481455" cy="548318"/>
          </a:xfrm>
        </p:spPr>
        <p:txBody>
          <a:bodyPr/>
          <a:lstStyle/>
          <a:p>
            <a:r>
              <a:rPr lang="fr-HT" sz="3200" dirty="0">
                <a:cs typeface="Arial" charset="0"/>
              </a:rPr>
              <a:t>Services nutritionnels lors des SAD</a:t>
            </a:r>
            <a:endParaRPr lang="fr-HT" sz="3200" dirty="0"/>
          </a:p>
        </p:txBody>
      </p:sp>
      <p:sp>
        <p:nvSpPr>
          <p:cNvPr id="7" name="TextBox 6"/>
          <p:cNvSpPr txBox="1"/>
          <p:nvPr/>
        </p:nvSpPr>
        <p:spPr>
          <a:xfrm>
            <a:off x="221816" y="376877"/>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3.15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3"/>
          <p:cNvSpPr>
            <a:spLocks noGrp="1" noChangeArrowheads="1"/>
          </p:cNvSpPr>
          <p:nvPr>
            <p:ph idx="1"/>
          </p:nvPr>
        </p:nvSpPr>
        <p:spPr>
          <a:xfrm>
            <a:off x="457200" y="1535673"/>
            <a:ext cx="8229600" cy="4863848"/>
          </a:xfrm>
        </p:spPr>
        <p:txBody>
          <a:bodyPr>
            <a:noAutofit/>
          </a:bodyPr>
          <a:lstStyle/>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latin typeface="+mj-lt"/>
                <a:cs typeface="Arial" pitchFamily="34" charset="0"/>
              </a:rPr>
              <a:t>Mesure du PB</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latin typeface="+mj-lt"/>
                <a:cs typeface="Arial" pitchFamily="34" charset="0"/>
              </a:rPr>
              <a:t>Evaluation alimentaire</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latin typeface="+mj-lt"/>
                <a:cs typeface="Arial" pitchFamily="34" charset="0"/>
              </a:rPr>
              <a:t>Evaluation de la disponibilité et de l’utilisation des aliments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latin typeface="+mj-lt"/>
                <a:cs typeface="Arial" pitchFamily="34" charset="0"/>
              </a:rPr>
              <a:t>Démonstration : Comment utiliser les aliments disponibles localement pour préparer des repas nutritifs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latin typeface="+mj-lt"/>
                <a:cs typeface="Arial" pitchFamily="34" charset="0"/>
              </a:rPr>
              <a:t>Démonstration : Comment préparer et donner à manger des produits alimentaires spécialisés</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latin typeface="+mj-lt"/>
                <a:cs typeface="Arial" pitchFamily="34" charset="0"/>
              </a:rPr>
              <a:t>Programme d’alimentation scolaire</a:t>
            </a:r>
          </a:p>
          <a:p>
            <a:pPr marL="457200" lvl="4" indent="-347472">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latin typeface="+mj-lt"/>
                <a:cs typeface="Arial" pitchFamily="34" charset="0"/>
              </a:rPr>
              <a:t>Jardins dans les écoles </a:t>
            </a:r>
          </a:p>
          <a:p>
            <a:pPr marL="609600" indent="-609600" eaLnBrk="1" hangingPunct="1">
              <a:spcBef>
                <a:spcPts val="600"/>
              </a:spcBef>
              <a:buClr>
                <a:srgbClr val="000066"/>
              </a:buClr>
              <a:defRPr/>
            </a:pPr>
            <a:endParaRPr lang="fr-HT" sz="2800" dirty="0">
              <a:solidFill>
                <a:srgbClr val="000066"/>
              </a:solidFill>
              <a:latin typeface="+mj-lt"/>
            </a:endParaRPr>
          </a:p>
          <a:p>
            <a:pPr marL="609600" indent="-609600" eaLnBrk="1" hangingPunct="1">
              <a:spcBef>
                <a:spcPts val="600"/>
              </a:spcBef>
              <a:buClr>
                <a:srgbClr val="000066"/>
              </a:buClr>
              <a:defRPr/>
            </a:pPr>
            <a:endParaRPr lang="fr-HT" sz="2800" dirty="0">
              <a:solidFill>
                <a:srgbClr val="000066"/>
              </a:solidFill>
              <a:latin typeface="+mj-lt"/>
            </a:endParaRPr>
          </a:p>
        </p:txBody>
      </p:sp>
      <p:sp>
        <p:nvSpPr>
          <p:cNvPr id="5" name="Title 4"/>
          <p:cNvSpPr>
            <a:spLocks noGrp="1"/>
          </p:cNvSpPr>
          <p:nvPr>
            <p:ph type="title"/>
          </p:nvPr>
        </p:nvSpPr>
        <p:spPr>
          <a:xfrm>
            <a:off x="1241017" y="270012"/>
            <a:ext cx="7693433" cy="548318"/>
          </a:xfrm>
        </p:spPr>
        <p:txBody>
          <a:bodyPr/>
          <a:lstStyle/>
          <a:p>
            <a:r>
              <a:rPr lang="fr-HT" sz="2800" spc="200" dirty="0">
                <a:cs typeface="Arial" charset="0"/>
              </a:rPr>
              <a:t>Services nutritionnels dans la prise en charge des OEV</a:t>
            </a:r>
            <a:endParaRPr lang="fr-HT" sz="2800" spc="200" dirty="0"/>
          </a:p>
        </p:txBody>
      </p:sp>
      <p:sp>
        <p:nvSpPr>
          <p:cNvPr id="7" name="TextBox 6"/>
          <p:cNvSpPr txBox="1"/>
          <p:nvPr/>
        </p:nvSpPr>
        <p:spPr>
          <a:xfrm>
            <a:off x="221816" y="386402"/>
            <a:ext cx="918841"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3.16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3302759" y="1619250"/>
            <a:ext cx="5460242" cy="1163868"/>
          </a:xfrm>
        </p:spPr>
        <p:txBody>
          <a:bodyPr/>
          <a:lstStyle/>
          <a:p>
            <a:pPr eaLnBrk="1" hangingPunct="1"/>
            <a:r>
              <a:rPr lang="fr-HT" dirty="0">
                <a:cs typeface="Arial" charset="0"/>
              </a:rPr>
              <a:t>Produits alimentaires spécialisés    pour traiter la malnutrition</a:t>
            </a:r>
            <a:endParaRPr lang="fr-HT" b="0" dirty="0">
              <a:cs typeface="Arial" charset="0"/>
            </a:endParaRPr>
          </a:p>
        </p:txBody>
      </p:sp>
      <p:sp>
        <p:nvSpPr>
          <p:cNvPr id="8" name="TextBox 7"/>
          <p:cNvSpPr txBox="1"/>
          <p:nvPr/>
        </p:nvSpPr>
        <p:spPr>
          <a:xfrm>
            <a:off x="219075" y="1873454"/>
            <a:ext cx="2771775" cy="1785104"/>
          </a:xfrm>
          <a:prstGeom prst="rect">
            <a:avLst/>
          </a:prstGeom>
          <a:noFill/>
        </p:spPr>
        <p:txBody>
          <a:bodyPr wrap="square" rtlCol="0">
            <a:spAutoFit/>
          </a:bodyPr>
          <a:lstStyle/>
          <a:p>
            <a:pPr algn="ctr"/>
            <a:r>
              <a:rPr lang="fr-HT" sz="11000">
                <a:solidFill>
                  <a:srgbClr val="000066"/>
                </a:solidFill>
                <a:latin typeface="Calibri" pitchFamily="34" charset="0"/>
              </a:rPr>
              <a:t>4</a:t>
            </a:r>
          </a:p>
        </p:txBody>
      </p:sp>
      <p:sp>
        <p:nvSpPr>
          <p:cNvPr id="4" name="TextBox 3"/>
          <p:cNvSpPr txBox="1"/>
          <p:nvPr/>
        </p:nvSpPr>
        <p:spPr>
          <a:xfrm>
            <a:off x="326011" y="419100"/>
            <a:ext cx="710451" cy="584775"/>
          </a:xfrm>
          <a:prstGeom prst="rect">
            <a:avLst/>
          </a:prstGeom>
          <a:solidFill>
            <a:srgbClr val="FFC000"/>
          </a:solidFill>
          <a:ln>
            <a:noFill/>
          </a:ln>
        </p:spPr>
        <p:txBody>
          <a:bodyPr wrap="none">
            <a:spAutoFit/>
          </a:bodyPr>
          <a:lstStyle/>
          <a:p>
            <a:pPr algn="ctr">
              <a:defRPr/>
            </a:pPr>
            <a:r>
              <a:rPr lang="fr-HT" sz="3200" b="1">
                <a:solidFill>
                  <a:srgbClr val="000066"/>
                </a:solidFill>
                <a:latin typeface="Calibri" pitchFamily="34" charset="0"/>
                <a:cs typeface="Arial" pitchFamily="34" charset="0"/>
              </a:rPr>
              <a:t>4.1</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3"/>
          <p:cNvSpPr>
            <a:spLocks noGrp="1" noChangeArrowheads="1"/>
          </p:cNvSpPr>
          <p:nvPr>
            <p:ph idx="1"/>
          </p:nvPr>
        </p:nvSpPr>
        <p:spPr>
          <a:xfrm>
            <a:off x="457200" y="1534394"/>
            <a:ext cx="8229600" cy="5095006"/>
          </a:xfrm>
        </p:spPr>
        <p:txBody>
          <a:bodyPr>
            <a:normAutofit fontScale="92500"/>
          </a:bodyPr>
          <a:lstStyle/>
          <a:p>
            <a:pPr marL="548640" lvl="0" indent="-548640">
              <a:lnSpc>
                <a:spcPct val="114000"/>
              </a:lnSpc>
              <a:spcBef>
                <a:spcPts val="300"/>
              </a:spcBef>
              <a:spcAft>
                <a:spcPts val="300"/>
              </a:spcAft>
            </a:pPr>
            <a:r>
              <a:rPr lang="fr-HT" dirty="0"/>
              <a:t>1.	</a:t>
            </a:r>
            <a:r>
              <a:rPr lang="fr-HT" dirty="0">
                <a:latin typeface="+mn-lt"/>
              </a:rPr>
              <a:t>Décrire l’importance du traitement nutritionnel pour les clients souffrant de malnutrition</a:t>
            </a:r>
          </a:p>
          <a:p>
            <a:pPr marL="548640" lvl="0" indent="-548640">
              <a:lnSpc>
                <a:spcPct val="114000"/>
              </a:lnSpc>
              <a:spcBef>
                <a:spcPts val="300"/>
              </a:spcBef>
              <a:spcAft>
                <a:spcPts val="300"/>
              </a:spcAft>
            </a:pPr>
            <a:r>
              <a:rPr lang="fr-HT" dirty="0">
                <a:latin typeface="+mn-lt"/>
              </a:rPr>
              <a:t>2.	Décrire le but et les types de produits alimentaires spécialisés</a:t>
            </a:r>
          </a:p>
          <a:p>
            <a:pPr marL="548640" lvl="0" indent="-548640">
              <a:lnSpc>
                <a:spcPct val="114000"/>
              </a:lnSpc>
              <a:spcBef>
                <a:spcPts val="300"/>
              </a:spcBef>
              <a:spcAft>
                <a:spcPts val="300"/>
              </a:spcAft>
            </a:pPr>
            <a:r>
              <a:rPr lang="fr-HT" dirty="0">
                <a:latin typeface="+mn-lt"/>
              </a:rPr>
              <a:t>3.	Indiquer les critères d’entrée et de sortie du traitement à base de produits alimentaires spécialisés</a:t>
            </a:r>
          </a:p>
          <a:p>
            <a:pPr marL="548640" lvl="0" indent="-548640">
              <a:lnSpc>
                <a:spcPct val="114000"/>
              </a:lnSpc>
              <a:spcBef>
                <a:spcPts val="300"/>
              </a:spcBef>
              <a:spcAft>
                <a:spcPts val="300"/>
              </a:spcAft>
            </a:pPr>
            <a:r>
              <a:rPr lang="fr-HT" dirty="0">
                <a:latin typeface="+mn-lt"/>
              </a:rPr>
              <a:t>4.	Remplir correctement les registres et formulaires sur la distribution des produits alimentaires spécialisés</a:t>
            </a:r>
          </a:p>
          <a:p>
            <a:pPr marL="548640" lvl="0" indent="-548640">
              <a:lnSpc>
                <a:spcPct val="114000"/>
              </a:lnSpc>
              <a:spcBef>
                <a:spcPts val="300"/>
              </a:spcBef>
              <a:spcAft>
                <a:spcPts val="300"/>
              </a:spcAft>
            </a:pPr>
            <a:r>
              <a:rPr lang="fr-HT" dirty="0">
                <a:latin typeface="+mn-lt"/>
              </a:rPr>
              <a:t>5.	Commander et gérer les produits alimentaires spécialisés</a:t>
            </a:r>
          </a:p>
          <a:p>
            <a:pPr>
              <a:buClr>
                <a:srgbClr val="000066"/>
              </a:buClr>
              <a:buFont typeface="+mj-lt"/>
              <a:buAutoNum type="arabicPeriod"/>
              <a:defRPr/>
            </a:pPr>
            <a:endParaRPr lang="fr-HT" dirty="0"/>
          </a:p>
          <a:p>
            <a:pPr marL="514350" indent="-514350">
              <a:buClr>
                <a:srgbClr val="000066"/>
              </a:buClr>
              <a:buFont typeface="+mj-lt"/>
              <a:buAutoNum type="arabicPeriod"/>
              <a:defRPr/>
            </a:pPr>
            <a:endParaRPr lang="fr-HT" sz="2800" dirty="0">
              <a:solidFill>
                <a:srgbClr val="000066"/>
              </a:solidFill>
              <a:latin typeface="+mj-lt"/>
            </a:endParaRPr>
          </a:p>
          <a:p>
            <a:pPr marL="609600" indent="-609600" eaLnBrk="1" hangingPunct="1">
              <a:spcBef>
                <a:spcPct val="35000"/>
              </a:spcBef>
              <a:buClr>
                <a:srgbClr val="000066"/>
              </a:buClr>
              <a:buSzTx/>
              <a:buFont typeface="+mj-lt"/>
              <a:buAutoNum type="arabicPeriod"/>
              <a:defRPr/>
            </a:pPr>
            <a:endParaRPr lang="fr-HT" sz="2800" dirty="0">
              <a:solidFill>
                <a:srgbClr val="000066"/>
              </a:solidFill>
              <a:latin typeface="+mj-lt"/>
            </a:endParaRPr>
          </a:p>
          <a:p>
            <a:pPr marL="609600" indent="-609600" eaLnBrk="1" hangingPunct="1">
              <a:spcBef>
                <a:spcPct val="35000"/>
              </a:spcBef>
              <a:buClr>
                <a:srgbClr val="000066"/>
              </a:buClr>
              <a:buFont typeface="+mj-lt"/>
              <a:buAutoNum type="arabicPeriod"/>
              <a:defRPr/>
            </a:pPr>
            <a:endParaRPr lang="fr-HT" sz="2800" dirty="0">
              <a:solidFill>
                <a:srgbClr val="000066"/>
              </a:solidFill>
              <a:latin typeface="+mj-lt"/>
            </a:endParaRPr>
          </a:p>
          <a:p>
            <a:pPr marL="609600" indent="-609600" eaLnBrk="1" hangingPunct="1">
              <a:spcBef>
                <a:spcPct val="35000"/>
              </a:spcBef>
              <a:buClr>
                <a:srgbClr val="000066"/>
              </a:buClr>
              <a:buFont typeface="+mj-lt"/>
              <a:buAutoNum type="arabicPeriod"/>
              <a:defRPr/>
            </a:pPr>
            <a:endParaRPr lang="fr-HT" sz="2800" dirty="0">
              <a:solidFill>
                <a:srgbClr val="000066"/>
              </a:solidFill>
              <a:latin typeface="+mj-lt"/>
            </a:endParaRPr>
          </a:p>
          <a:p>
            <a:pPr marL="609600" indent="-609600" eaLnBrk="1" hangingPunct="1">
              <a:spcBef>
                <a:spcPct val="35000"/>
              </a:spcBef>
              <a:buClr>
                <a:srgbClr val="000066"/>
              </a:buClr>
              <a:buFont typeface="+mj-lt"/>
              <a:buAutoNum type="arabicPeriod"/>
              <a:defRPr/>
            </a:pPr>
            <a:endParaRPr lang="fr-HT" sz="2800" dirty="0">
              <a:solidFill>
                <a:srgbClr val="000066"/>
              </a:solidFill>
              <a:latin typeface="+mj-lt"/>
            </a:endParaRPr>
          </a:p>
        </p:txBody>
      </p:sp>
      <p:sp>
        <p:nvSpPr>
          <p:cNvPr id="5" name="Title 4"/>
          <p:cNvSpPr>
            <a:spLocks noGrp="1"/>
          </p:cNvSpPr>
          <p:nvPr>
            <p:ph type="title"/>
          </p:nvPr>
        </p:nvSpPr>
        <p:spPr>
          <a:xfrm>
            <a:off x="1223247" y="388725"/>
            <a:ext cx="7481455" cy="548318"/>
          </a:xfrm>
        </p:spPr>
        <p:txBody>
          <a:bodyPr/>
          <a:lstStyle/>
          <a:p>
            <a:r>
              <a:rPr lang="fr-HT" sz="3200" dirty="0">
                <a:cs typeface="Arial" charset="0"/>
              </a:rPr>
              <a:t>Objectifs d’apprentissage</a:t>
            </a:r>
            <a:endParaRPr lang="fr-HT" sz="3200" dirty="0"/>
          </a:p>
        </p:txBody>
      </p:sp>
      <p:sp>
        <p:nvSpPr>
          <p:cNvPr id="7" name="TextBox 6"/>
          <p:cNvSpPr txBox="1"/>
          <p:nvPr/>
        </p:nvSpPr>
        <p:spPr>
          <a:xfrm>
            <a:off x="316486" y="395927"/>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57200" y="1543634"/>
            <a:ext cx="8229600" cy="4525963"/>
          </a:xfrm>
        </p:spPr>
        <p:txBody>
          <a:bodyPr>
            <a:noAutofit/>
          </a:bodyPr>
          <a:lstStyle/>
          <a:p>
            <a:pPr marL="548640" lvl="0" indent="-548640">
              <a:lnSpc>
                <a:spcPct val="114000"/>
              </a:lnSpc>
              <a:spcBef>
                <a:spcPts val="300"/>
              </a:spcBef>
              <a:spcAft>
                <a:spcPts val="300"/>
              </a:spcAft>
              <a:buClr>
                <a:srgbClr val="000066"/>
              </a:buClr>
              <a:buFont typeface="+mj-lt"/>
              <a:buAutoNum type="arabicPeriod"/>
              <a:defRPr/>
            </a:pPr>
            <a:r>
              <a:rPr lang="fr-HT" sz="2400" dirty="0">
                <a:latin typeface="+mj-lt"/>
              </a:rPr>
              <a:t>Dépistage et évaluation nutritionnelle</a:t>
            </a:r>
          </a:p>
          <a:p>
            <a:pPr marL="548640" lvl="0" indent="-548640">
              <a:lnSpc>
                <a:spcPct val="114000"/>
              </a:lnSpc>
              <a:spcBef>
                <a:spcPts val="300"/>
              </a:spcBef>
              <a:spcAft>
                <a:spcPts val="300"/>
              </a:spcAft>
              <a:buClr>
                <a:srgbClr val="000066"/>
              </a:buClr>
              <a:buFont typeface="+mj-lt"/>
              <a:buAutoNum type="arabicPeriod"/>
              <a:defRPr/>
            </a:pPr>
            <a:r>
              <a:rPr lang="fr-HT" sz="2400" dirty="0">
                <a:latin typeface="+mj-lt"/>
              </a:rPr>
              <a:t>Classification de l’état nutritionnel</a:t>
            </a:r>
          </a:p>
          <a:p>
            <a:pPr marL="548640"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mj-lt"/>
              </a:rPr>
              <a:t>Assistance-conseil et éducation nutritionnels</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mj-lt"/>
              </a:rPr>
              <a:t>Plan de soins nutritionnels</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mj-lt"/>
              </a:rPr>
              <a:t>Prescription de produits alimentaires spécialisés pour les clients souffrant de malnutrition</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mj-lt"/>
              </a:rPr>
              <a:t>Promotion du traitement de l’eau </a:t>
            </a:r>
            <a:r>
              <a:rPr lang="fr-HT" sz="2400" dirty="0">
                <a:latin typeface="+mj-lt"/>
              </a:rPr>
              <a:t>à </a:t>
            </a:r>
            <a:r>
              <a:rPr lang="fr-HT" sz="2400" dirty="0">
                <a:solidFill>
                  <a:srgbClr val="000066"/>
                </a:solidFill>
                <a:latin typeface="+mj-lt"/>
              </a:rPr>
              <a:t>domicile</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mj-lt"/>
              </a:rPr>
              <a:t>Supplémentation en nutrition</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mj-lt"/>
              </a:rPr>
              <a:t>Référence vers d’autres services cliniques et communautaires</a:t>
            </a:r>
          </a:p>
        </p:txBody>
      </p:sp>
      <p:sp>
        <p:nvSpPr>
          <p:cNvPr id="5" name="Title 4"/>
          <p:cNvSpPr>
            <a:spLocks noGrp="1"/>
          </p:cNvSpPr>
          <p:nvPr>
            <p:ph type="title"/>
          </p:nvPr>
        </p:nvSpPr>
        <p:spPr>
          <a:xfrm>
            <a:off x="1224395" y="409051"/>
            <a:ext cx="7481455" cy="548318"/>
          </a:xfrm>
        </p:spPr>
        <p:txBody>
          <a:bodyPr/>
          <a:lstStyle/>
          <a:p>
            <a:r>
              <a:rPr lang="fr-HT" sz="3200" dirty="0">
                <a:cs typeface="Arial" charset="0"/>
              </a:rPr>
              <a:t>Composantes NACS</a:t>
            </a:r>
            <a:endParaRPr lang="fr-HT" sz="3200" dirty="0"/>
          </a:p>
        </p:txBody>
      </p:sp>
      <p:sp>
        <p:nvSpPr>
          <p:cNvPr id="7" name="TextBox 6"/>
          <p:cNvSpPr txBox="1"/>
          <p:nvPr/>
        </p:nvSpPr>
        <p:spPr>
          <a:xfrm>
            <a:off x="316486" y="395927"/>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3"/>
          <p:cNvSpPr>
            <a:spLocks noGrp="1" noChangeArrowheads="1"/>
          </p:cNvSpPr>
          <p:nvPr>
            <p:ph idx="1"/>
          </p:nvPr>
        </p:nvSpPr>
        <p:spPr>
          <a:xfrm>
            <a:off x="457200" y="1543634"/>
            <a:ext cx="8229600" cy="5238166"/>
          </a:xfrm>
        </p:spPr>
        <p:txBody>
          <a:bodyPr>
            <a:normAutofit fontScale="47500" lnSpcReduction="20000"/>
          </a:bodyPr>
          <a:lstStyle/>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Femmes enceintes et allaitantes et enfants de moins de 24 mois </a:t>
            </a:r>
          </a:p>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Enfants 24−59 mois </a:t>
            </a:r>
          </a:p>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Adolescentes </a:t>
            </a:r>
          </a:p>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PVVIH</a:t>
            </a:r>
          </a:p>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Patients atteints de TB </a:t>
            </a:r>
          </a:p>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OEV</a:t>
            </a:r>
          </a:p>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Personnes avec maladies non transmissibles associées à la nutrition (diabète, maladie cardiovasculaire)</a:t>
            </a:r>
          </a:p>
          <a:p>
            <a:pPr marL="512064" lvl="4" indent="-347472">
              <a:lnSpc>
                <a:spcPct val="134000"/>
              </a:lnSpc>
              <a:spcBef>
                <a:spcPts val="300"/>
              </a:spcBef>
              <a:spcAft>
                <a:spcPts val="300"/>
              </a:spcAft>
              <a:buClr>
                <a:srgbClr val="000066"/>
              </a:buClr>
              <a:buSzPct val="100000"/>
              <a:buFont typeface="Arial" panose="020B0604020202020204" pitchFamily="34" charset="0"/>
              <a:buChar char="•"/>
              <a:defRPr/>
            </a:pPr>
            <a:r>
              <a:rPr lang="fr-HT" altLang="ko-KR" sz="5500" dirty="0">
                <a:solidFill>
                  <a:srgbClr val="000066"/>
                </a:solidFill>
              </a:rPr>
              <a:t>Tout autre groupe vulnérable à la malnutrition</a:t>
            </a:r>
          </a:p>
          <a:p>
            <a:pPr marL="109538" lvl="4" indent="0">
              <a:lnSpc>
                <a:spcPct val="110000"/>
              </a:lnSpc>
              <a:buClr>
                <a:srgbClr val="000066"/>
              </a:buClr>
              <a:buSzPct val="100000"/>
              <a:buNone/>
              <a:defRPr/>
            </a:pPr>
            <a:endParaRPr lang="fr-HT" altLang="ko-KR" sz="2800" dirty="0">
              <a:solidFill>
                <a:srgbClr val="000066"/>
              </a:solidFill>
              <a:cs typeface="Arial" pitchFamily="34" charset="0"/>
            </a:endParaRPr>
          </a:p>
        </p:txBody>
      </p:sp>
      <p:sp>
        <p:nvSpPr>
          <p:cNvPr id="5" name="Title 4"/>
          <p:cNvSpPr>
            <a:spLocks noGrp="1"/>
          </p:cNvSpPr>
          <p:nvPr>
            <p:ph type="title"/>
          </p:nvPr>
        </p:nvSpPr>
        <p:spPr>
          <a:xfrm>
            <a:off x="1221967" y="407771"/>
            <a:ext cx="7481455" cy="548318"/>
          </a:xfrm>
        </p:spPr>
        <p:txBody>
          <a:bodyPr/>
          <a:lstStyle/>
          <a:p>
            <a:r>
              <a:rPr lang="fr-HT" sz="3200" dirty="0">
                <a:cs typeface="Arial" charset="0"/>
              </a:rPr>
              <a:t>Groupes ciblés NACS</a:t>
            </a:r>
            <a:endParaRPr lang="fr-HT" sz="3200" dirty="0"/>
          </a:p>
        </p:txBody>
      </p:sp>
      <p:sp>
        <p:nvSpPr>
          <p:cNvPr id="7" name="TextBox 6"/>
          <p:cNvSpPr txBox="1"/>
          <p:nvPr/>
        </p:nvSpPr>
        <p:spPr>
          <a:xfrm>
            <a:off x="316486" y="395927"/>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57200" y="1496009"/>
            <a:ext cx="8229600" cy="4828591"/>
          </a:xfrm>
        </p:spPr>
        <p:txBody>
          <a:bodyPr>
            <a:normAutofit fontScale="85000" lnSpcReduction="10000"/>
          </a:bodyPr>
          <a:lstStyle/>
          <a:p>
            <a:pPr marL="548640" lvl="0" indent="-548640">
              <a:lnSpc>
                <a:spcPct val="124000"/>
              </a:lnSpc>
              <a:spcBef>
                <a:spcPts val="300"/>
              </a:spcBef>
              <a:spcAft>
                <a:spcPts val="300"/>
              </a:spcAft>
              <a:buFont typeface="+mj-lt"/>
              <a:buAutoNum type="arabicPeriod"/>
            </a:pPr>
            <a:r>
              <a:rPr lang="fr-HT" dirty="0">
                <a:latin typeface="+mn-lt"/>
              </a:rPr>
              <a:t>Dépistage, évaluation, et classification de l’état nutritionnel</a:t>
            </a:r>
          </a:p>
          <a:p>
            <a:pPr marL="548640" lvl="0" indent="-548640">
              <a:lnSpc>
                <a:spcPct val="124000"/>
              </a:lnSpc>
              <a:spcBef>
                <a:spcPts val="300"/>
              </a:spcBef>
              <a:spcAft>
                <a:spcPts val="300"/>
              </a:spcAft>
              <a:buFont typeface="+mj-lt"/>
              <a:buAutoNum type="arabicPeriod"/>
            </a:pPr>
            <a:r>
              <a:rPr lang="fr-HT" dirty="0">
                <a:latin typeface="+mn-lt"/>
              </a:rPr>
              <a:t>Assistance-conseil et éducation nutritionnels</a:t>
            </a:r>
          </a:p>
          <a:p>
            <a:pPr marL="548640" lvl="0" indent="-548640">
              <a:lnSpc>
                <a:spcPct val="124000"/>
              </a:lnSpc>
              <a:spcBef>
                <a:spcPts val="300"/>
              </a:spcBef>
              <a:spcAft>
                <a:spcPts val="300"/>
              </a:spcAft>
              <a:buFont typeface="+mj-lt"/>
              <a:buAutoNum type="arabicPeriod"/>
            </a:pPr>
            <a:r>
              <a:rPr lang="fr-HT" dirty="0">
                <a:latin typeface="+mn-lt"/>
              </a:rPr>
              <a:t>Soutien nutritionnel</a:t>
            </a:r>
          </a:p>
          <a:p>
            <a:pPr lvl="1">
              <a:lnSpc>
                <a:spcPct val="134000"/>
              </a:lnSpc>
              <a:spcBef>
                <a:spcPts val="300"/>
              </a:spcBef>
              <a:spcAft>
                <a:spcPts val="300"/>
              </a:spcAft>
              <a:buFont typeface="Arial" pitchFamily="34" charset="0"/>
              <a:buChar char="•"/>
            </a:pPr>
            <a:r>
              <a:rPr lang="fr-HT" dirty="0"/>
              <a:t>Traitement de la malnutrition (produits alimentaires spécialisés)</a:t>
            </a:r>
          </a:p>
          <a:p>
            <a:pPr lvl="1">
              <a:lnSpc>
                <a:spcPct val="134000"/>
              </a:lnSpc>
              <a:spcBef>
                <a:spcPts val="300"/>
              </a:spcBef>
              <a:spcAft>
                <a:spcPts val="300"/>
              </a:spcAft>
              <a:buFont typeface="Arial" pitchFamily="34" charset="0"/>
              <a:buChar char="•"/>
            </a:pPr>
            <a:r>
              <a:rPr lang="fr-HT" dirty="0"/>
              <a:t>Supplémentation en micronutriments</a:t>
            </a:r>
          </a:p>
          <a:p>
            <a:pPr lvl="1">
              <a:lnSpc>
                <a:spcPct val="134000"/>
              </a:lnSpc>
              <a:spcBef>
                <a:spcPts val="300"/>
              </a:spcBef>
              <a:spcAft>
                <a:spcPts val="300"/>
              </a:spcAft>
              <a:buFont typeface="Arial" pitchFamily="34" charset="0"/>
              <a:buChar char="•"/>
            </a:pPr>
            <a:r>
              <a:rPr lang="fr-HT" dirty="0"/>
              <a:t>Promotion de la purification de l’eau à domicile</a:t>
            </a:r>
          </a:p>
          <a:p>
            <a:pPr marL="548640" indent="-548640">
              <a:lnSpc>
                <a:spcPct val="124000"/>
              </a:lnSpc>
              <a:spcBef>
                <a:spcPts val="300"/>
              </a:spcBef>
              <a:spcAft>
                <a:spcPts val="300"/>
              </a:spcAft>
              <a:buClr>
                <a:srgbClr val="000066"/>
              </a:buClr>
              <a:buSzTx/>
              <a:buFont typeface="+mj-lt"/>
              <a:buAutoNum type="arabicPeriod"/>
              <a:defRPr/>
            </a:pPr>
            <a:r>
              <a:rPr lang="fr-HT" dirty="0">
                <a:solidFill>
                  <a:srgbClr val="000066"/>
                </a:solidFill>
                <a:latin typeface="+mn-lt"/>
              </a:rPr>
              <a:t>Référence vers d’autres services cliniques et communautaires</a:t>
            </a:r>
          </a:p>
          <a:p>
            <a:pPr marL="548640" lvl="0" indent="-548640">
              <a:lnSpc>
                <a:spcPct val="124000"/>
              </a:lnSpc>
              <a:spcBef>
                <a:spcPts val="300"/>
              </a:spcBef>
              <a:spcAft>
                <a:spcPts val="300"/>
              </a:spcAft>
              <a:buFont typeface="+mj-lt"/>
              <a:buAutoNum type="arabicPeriod"/>
            </a:pPr>
            <a:r>
              <a:rPr lang="fr-HT" dirty="0">
                <a:latin typeface="+mn-lt"/>
              </a:rPr>
              <a:t>Suivi nutritionnel</a:t>
            </a:r>
          </a:p>
        </p:txBody>
      </p:sp>
      <p:sp>
        <p:nvSpPr>
          <p:cNvPr id="5" name="Title 4"/>
          <p:cNvSpPr>
            <a:spLocks noGrp="1"/>
          </p:cNvSpPr>
          <p:nvPr>
            <p:ph type="title"/>
          </p:nvPr>
        </p:nvSpPr>
        <p:spPr>
          <a:xfrm>
            <a:off x="1221967" y="384599"/>
            <a:ext cx="7481455" cy="548318"/>
          </a:xfrm>
        </p:spPr>
        <p:txBody>
          <a:bodyPr/>
          <a:lstStyle/>
          <a:p>
            <a:r>
              <a:rPr lang="fr-HT" sz="3200" dirty="0">
                <a:cs typeface="Arial" charset="0"/>
              </a:rPr>
              <a:t>Etapes </a:t>
            </a:r>
            <a:r>
              <a:rPr lang="fr-HT" sz="3200" dirty="0"/>
              <a:t>des services </a:t>
            </a:r>
            <a:r>
              <a:rPr lang="fr-HT" sz="3200" dirty="0">
                <a:cs typeface="Arial" charset="0"/>
              </a:rPr>
              <a:t>NACS </a:t>
            </a:r>
            <a:endParaRPr lang="fr-HT" sz="3200" dirty="0"/>
          </a:p>
        </p:txBody>
      </p:sp>
      <p:sp>
        <p:nvSpPr>
          <p:cNvPr id="7" name="TextBox 6"/>
          <p:cNvSpPr txBox="1"/>
          <p:nvPr/>
        </p:nvSpPr>
        <p:spPr>
          <a:xfrm>
            <a:off x="316486" y="390525"/>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457200" y="1534109"/>
            <a:ext cx="8229600" cy="4525963"/>
          </a:xfrm>
          <a:prstGeom prst="rect">
            <a:avLst/>
          </a:prstGeom>
        </p:spPr>
        <p:txBody>
          <a:bodyPr>
            <a:normAutofit/>
          </a:bodyPr>
          <a:lstStyle/>
          <a:p>
            <a:pPr marL="341313" lvl="3" indent="-341313">
              <a:lnSpc>
                <a:spcPct val="114000"/>
              </a:lnSpc>
              <a:spcBef>
                <a:spcPts val="300"/>
              </a:spcBef>
              <a:spcAft>
                <a:spcPts val="300"/>
              </a:spcAft>
              <a:buFont typeface="Wingdings" pitchFamily="2" charset="2"/>
              <a:buChar char="§"/>
              <a:defRPr/>
            </a:pPr>
            <a:r>
              <a:rPr lang="fr-HT" sz="3000" b="1" dirty="0">
                <a:latin typeface="Calibri" pitchFamily="34" charset="0"/>
                <a:cs typeface="Arial" pitchFamily="34" charset="0"/>
              </a:rPr>
              <a:t>La nutrition </a:t>
            </a:r>
            <a:r>
              <a:rPr lang="fr-HT" sz="2800" dirty="0">
                <a:latin typeface="Calibri" pitchFamily="34" charset="0"/>
                <a:cs typeface="Arial" pitchFamily="34" charset="0"/>
              </a:rPr>
              <a:t>représente le processus du corps à  </a:t>
            </a:r>
          </a:p>
          <a:p>
            <a:pPr marL="1023938" lvl="4" indent="-396875">
              <a:lnSpc>
                <a:spcPct val="114000"/>
              </a:lnSpc>
              <a:spcBef>
                <a:spcPts val="300"/>
              </a:spcBef>
              <a:spcAft>
                <a:spcPts val="300"/>
              </a:spcAft>
              <a:buClr>
                <a:srgbClr val="000066"/>
              </a:buClr>
              <a:buFont typeface="Arial" pitchFamily="34" charset="0"/>
              <a:buChar char="–"/>
              <a:defRPr/>
            </a:pPr>
            <a:r>
              <a:rPr lang="fr-HT" sz="2800" dirty="0">
                <a:latin typeface="Calibri" pitchFamily="34" charset="0"/>
                <a:cs typeface="Arial" pitchFamily="34" charset="0"/>
              </a:rPr>
              <a:t>Absorber et à digérer la nourriture</a:t>
            </a:r>
          </a:p>
          <a:p>
            <a:pPr marL="1023938" lvl="4" indent="-396875">
              <a:lnSpc>
                <a:spcPct val="114000"/>
              </a:lnSpc>
              <a:spcBef>
                <a:spcPts val="300"/>
              </a:spcBef>
              <a:spcAft>
                <a:spcPts val="300"/>
              </a:spcAft>
              <a:buClr>
                <a:srgbClr val="000066"/>
              </a:buClr>
              <a:buFont typeface="Arial" pitchFamily="34" charset="0"/>
              <a:buChar char="–"/>
              <a:defRPr/>
            </a:pPr>
            <a:r>
              <a:rPr lang="fr-HT" sz="2800" dirty="0">
                <a:latin typeface="Calibri" pitchFamily="34" charset="0"/>
                <a:cs typeface="Arial" pitchFamily="34" charset="0"/>
              </a:rPr>
              <a:t>Utiliser les aliments pour la croissance, la reproduction, l’immunité, la respiration, le travail et la santé </a:t>
            </a:r>
          </a:p>
          <a:p>
            <a:pPr marL="1023938" lvl="4" indent="-396875">
              <a:lnSpc>
                <a:spcPct val="114000"/>
              </a:lnSpc>
              <a:spcBef>
                <a:spcPts val="300"/>
              </a:spcBef>
              <a:spcAft>
                <a:spcPts val="300"/>
              </a:spcAft>
              <a:buClr>
                <a:srgbClr val="000066"/>
              </a:buClr>
              <a:buFont typeface="Arial" pitchFamily="34" charset="0"/>
              <a:buChar char="–"/>
              <a:defRPr/>
            </a:pPr>
            <a:r>
              <a:rPr lang="fr-HT" sz="2800" dirty="0">
                <a:latin typeface="Calibri" pitchFamily="34" charset="0"/>
                <a:cs typeface="Arial" pitchFamily="34" charset="0"/>
              </a:rPr>
              <a:t>Stocker des nutriments et de l’énergie dans des parties appropriées du corps</a:t>
            </a:r>
          </a:p>
          <a:p>
            <a:pPr marL="0" lvl="3" indent="0">
              <a:lnSpc>
                <a:spcPct val="90000"/>
              </a:lnSpc>
              <a:spcAft>
                <a:spcPts val="1200"/>
              </a:spcAft>
              <a:buNone/>
              <a:defRPr/>
            </a:pPr>
            <a:endParaRPr lang="fr-HT" sz="2800" dirty="0">
              <a:latin typeface="Calibri" pitchFamily="34" charset="0"/>
              <a:cs typeface="Arial" pitchFamily="34" charset="0"/>
            </a:endParaRPr>
          </a:p>
        </p:txBody>
      </p:sp>
      <p:sp>
        <p:nvSpPr>
          <p:cNvPr id="5" name="Title 4"/>
          <p:cNvSpPr>
            <a:spLocks noGrp="1"/>
          </p:cNvSpPr>
          <p:nvPr>
            <p:ph type="title"/>
          </p:nvPr>
        </p:nvSpPr>
        <p:spPr>
          <a:xfrm>
            <a:off x="1221967" y="413173"/>
            <a:ext cx="7481455" cy="548318"/>
          </a:xfrm>
        </p:spPr>
        <p:txBody>
          <a:bodyPr/>
          <a:lstStyle/>
          <a:p>
            <a:r>
              <a:rPr lang="fr-HT" sz="3200" b="1" dirty="0">
                <a:cs typeface="Arial" charset="0"/>
              </a:rPr>
              <a:t>Définition de la nutrition</a:t>
            </a:r>
            <a:endParaRPr lang="fr-HT" sz="3200" b="1" dirty="0"/>
          </a:p>
        </p:txBody>
      </p:sp>
      <p:sp>
        <p:nvSpPr>
          <p:cNvPr id="6" name="TextBox 5"/>
          <p:cNvSpPr txBox="1"/>
          <p:nvPr/>
        </p:nvSpPr>
        <p:spPr>
          <a:xfrm>
            <a:off x="316486" y="391804"/>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43552" y="1632487"/>
            <a:ext cx="8229600" cy="4525963"/>
          </a:xfrm>
        </p:spPr>
        <p:txBody>
          <a:bodyPr>
            <a:normAutofit/>
          </a:bodyPr>
          <a:lstStyle/>
          <a:p>
            <a:pPr marL="109538" lvl="4" indent="0">
              <a:lnSpc>
                <a:spcPct val="114000"/>
              </a:lnSpc>
              <a:spcBef>
                <a:spcPts val="300"/>
              </a:spcBef>
              <a:spcAft>
                <a:spcPts val="300"/>
              </a:spcAft>
              <a:buClr>
                <a:srgbClr val="000066"/>
              </a:buClr>
              <a:buSzPct val="100000"/>
              <a:buNone/>
              <a:defRPr/>
            </a:pPr>
            <a:r>
              <a:rPr lang="fr-HT" altLang="ko-KR" sz="2800" dirty="0">
                <a:solidFill>
                  <a:srgbClr val="000066"/>
                </a:solidFill>
                <a:cs typeface="Arial" pitchFamily="34" charset="0"/>
              </a:rPr>
              <a:t>Il s’agit des produits alimentaires qui sont :</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Très nutritifs utilisés pour </a:t>
            </a:r>
            <a:r>
              <a:rPr lang="fr-HT" altLang="ko-KR" sz="2800" b="1" dirty="0">
                <a:solidFill>
                  <a:srgbClr val="000066"/>
                </a:solidFill>
                <a:cs typeface="Arial" pitchFamily="34" charset="0"/>
              </a:rPr>
              <a:t>traiter la malnutrition</a:t>
            </a:r>
            <a:endParaRPr lang="fr-HT" altLang="ko-KR" sz="2800" b="1" strike="sngStrike" dirty="0">
              <a:solidFill>
                <a:srgbClr val="000066"/>
              </a:solidFill>
              <a:cs typeface="Arial" pitchFamily="34" charset="0"/>
            </a:endParaRP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Prescrits comme médicaments en fonction de </a:t>
            </a:r>
            <a:r>
              <a:rPr lang="fr-HT" altLang="ko-KR" sz="2800" b="1" dirty="0">
                <a:solidFill>
                  <a:srgbClr val="000066"/>
                </a:solidFill>
                <a:cs typeface="Arial" pitchFamily="34" charset="0"/>
              </a:rPr>
              <a:t>critères précis d’entrée et sortie </a:t>
            </a:r>
            <a:r>
              <a:rPr lang="fr-HT" altLang="ko-KR" sz="2800" dirty="0">
                <a:solidFill>
                  <a:srgbClr val="000066"/>
                </a:solidFill>
                <a:cs typeface="Arial" pitchFamily="34" charset="0"/>
              </a:rPr>
              <a:t>de traitement, </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Distribués pendant un </a:t>
            </a:r>
            <a:r>
              <a:rPr lang="fr-HT" altLang="ko-KR" sz="2800" b="1" dirty="0">
                <a:solidFill>
                  <a:srgbClr val="000066"/>
                </a:solidFill>
                <a:cs typeface="Arial" pitchFamily="34" charset="0"/>
              </a:rPr>
              <a:t>temps limité</a:t>
            </a:r>
            <a:r>
              <a:rPr lang="fr-HT" altLang="ko-KR" sz="2800" dirty="0">
                <a:solidFill>
                  <a:srgbClr val="000066"/>
                </a:solidFill>
                <a:cs typeface="Arial" pitchFamily="34" charset="0"/>
              </a:rPr>
              <a:t>. </a:t>
            </a:r>
          </a:p>
          <a:p>
            <a:pPr marL="395288" lvl="4" indent="-285750">
              <a:lnSpc>
                <a:spcPct val="114000"/>
              </a:lnSpc>
              <a:spcBef>
                <a:spcPts val="300"/>
              </a:spcBef>
              <a:spcAft>
                <a:spcPts val="300"/>
              </a:spcAft>
              <a:buClr>
                <a:srgbClr val="000066"/>
              </a:buClr>
              <a:buSzPct val="100000"/>
              <a:buFont typeface="Wingdings" pitchFamily="2" charset="2"/>
              <a:buChar char="§"/>
              <a:defRPr/>
            </a:pPr>
            <a:r>
              <a:rPr lang="fr-HT" altLang="ko-KR" sz="2800" dirty="0">
                <a:solidFill>
                  <a:srgbClr val="000066"/>
                </a:solidFill>
                <a:cs typeface="Arial" pitchFamily="34" charset="0"/>
              </a:rPr>
              <a:t>Doivent être consommées par le client malnutri et </a:t>
            </a:r>
            <a:r>
              <a:rPr lang="fr-HT" altLang="ko-KR" sz="2800" b="1" dirty="0">
                <a:solidFill>
                  <a:srgbClr val="000066"/>
                </a:solidFill>
                <a:cs typeface="Arial" pitchFamily="34" charset="0"/>
              </a:rPr>
              <a:t>ne doivent pas être partagées </a:t>
            </a:r>
            <a:r>
              <a:rPr lang="fr-HT" altLang="ko-KR" sz="2800" dirty="0">
                <a:solidFill>
                  <a:srgbClr val="000066"/>
                </a:solidFill>
                <a:cs typeface="Arial" pitchFamily="34" charset="0"/>
              </a:rPr>
              <a:t>avec les autres membres de la famille. </a:t>
            </a:r>
          </a:p>
        </p:txBody>
      </p:sp>
      <p:sp>
        <p:nvSpPr>
          <p:cNvPr id="5" name="Title 4"/>
          <p:cNvSpPr>
            <a:spLocks noGrp="1"/>
          </p:cNvSpPr>
          <p:nvPr>
            <p:ph type="title"/>
          </p:nvPr>
        </p:nvSpPr>
        <p:spPr>
          <a:xfrm>
            <a:off x="1221967" y="400050"/>
            <a:ext cx="7922033" cy="548318"/>
          </a:xfrm>
        </p:spPr>
        <p:txBody>
          <a:bodyPr/>
          <a:lstStyle/>
          <a:p>
            <a:r>
              <a:rPr lang="fr-HT" sz="3200" dirty="0"/>
              <a:t>Produits alimentaires spécialisés</a:t>
            </a:r>
          </a:p>
        </p:txBody>
      </p:sp>
      <p:sp>
        <p:nvSpPr>
          <p:cNvPr id="7" name="TextBox 6"/>
          <p:cNvSpPr txBox="1"/>
          <p:nvPr/>
        </p:nvSpPr>
        <p:spPr>
          <a:xfrm>
            <a:off x="316486" y="390525"/>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4.6</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457200" y="1534109"/>
            <a:ext cx="8229600" cy="4525963"/>
          </a:xfrm>
        </p:spPr>
        <p:txBody>
          <a:bodyPr>
            <a:noAutofit/>
          </a:bodyPr>
          <a:lstStyle/>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Calibri" pitchFamily="34" charset="0"/>
              </a:rPr>
              <a:t>Prévenir et traiter la malnutrition aiguë sévère  (MAS) et la malnutrition aiguë modérée (MAM).</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Calibri" pitchFamily="34" charset="0"/>
              </a:rPr>
              <a:t>Améliorer l’observance de la prise de médicaments.</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Calibri" pitchFamily="34" charset="0"/>
              </a:rPr>
              <a:t>Améliorer l’efficacité du traitement antirétroviral  (TAR) ou le traitement de la tuberculose (TB) et aider à prendre en charge les effets secondaires.</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Calibri" pitchFamily="34" charset="0"/>
              </a:rPr>
              <a:t>Améliorer la santé périnatale et promouvoir la survie du nourrisson et de l’enfant.</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Calibri" pitchFamily="34" charset="0"/>
              </a:rPr>
              <a:t>Assurer une continuité des soins.</a:t>
            </a:r>
          </a:p>
          <a:p>
            <a:pPr marL="548640" indent="-548640">
              <a:lnSpc>
                <a:spcPct val="114000"/>
              </a:lnSpc>
              <a:spcBef>
                <a:spcPts val="300"/>
              </a:spcBef>
              <a:spcAft>
                <a:spcPts val="300"/>
              </a:spcAft>
              <a:buClr>
                <a:srgbClr val="000066"/>
              </a:buClr>
              <a:buSzTx/>
              <a:buFont typeface="+mj-lt"/>
              <a:buAutoNum type="arabicPeriod"/>
              <a:defRPr/>
            </a:pPr>
            <a:r>
              <a:rPr lang="fr-HT" sz="2400" dirty="0">
                <a:solidFill>
                  <a:srgbClr val="000066"/>
                </a:solidFill>
                <a:latin typeface="Calibri" pitchFamily="34" charset="0"/>
              </a:rPr>
              <a:t>Améliorer le fonctionnement et la qualité de la vie.</a:t>
            </a:r>
          </a:p>
        </p:txBody>
      </p:sp>
      <p:sp>
        <p:nvSpPr>
          <p:cNvPr id="5" name="Title 4"/>
          <p:cNvSpPr>
            <a:spLocks noGrp="1"/>
          </p:cNvSpPr>
          <p:nvPr>
            <p:ph type="title"/>
          </p:nvPr>
        </p:nvSpPr>
        <p:spPr>
          <a:xfrm>
            <a:off x="1221967" y="257175"/>
            <a:ext cx="6855233" cy="548318"/>
          </a:xfrm>
        </p:spPr>
        <p:txBody>
          <a:bodyPr/>
          <a:lstStyle/>
          <a:p>
            <a:r>
              <a:rPr lang="fr-HT" sz="2800" dirty="0">
                <a:cs typeface="Arial" charset="0"/>
              </a:rPr>
              <a:t>But des produits alimentaires spécialisés</a:t>
            </a:r>
            <a:endParaRPr lang="fr-HT" sz="2800" dirty="0"/>
          </a:p>
        </p:txBody>
      </p:sp>
      <p:sp>
        <p:nvSpPr>
          <p:cNvPr id="7" name="TextBox 6"/>
          <p:cNvSpPr txBox="1"/>
          <p:nvPr/>
        </p:nvSpPr>
        <p:spPr>
          <a:xfrm>
            <a:off x="326011" y="382279"/>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65789" y="1547473"/>
            <a:ext cx="5200650" cy="5234327"/>
          </a:xfrm>
        </p:spPr>
        <p:txBody>
          <a:bodyPr>
            <a:normAutofit fontScale="77500" lnSpcReduction="20000"/>
          </a:bodyPr>
          <a:lstStyle/>
          <a:p>
            <a:pPr marL="5667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Les aliments thérapeutiques (à l’exception de F-75 et F-100) ainsi que les aliments supplémentaires ne sont ni appropriés ni adéquats sur le plan nutritionnel pour les bébés de moins de 6 mois.  </a:t>
            </a:r>
          </a:p>
          <a:p>
            <a:pPr marL="566738" lvl="4" indent="-457200">
              <a:lnSpc>
                <a:spcPct val="134000"/>
              </a:lnSpc>
              <a:spcBef>
                <a:spcPts val="300"/>
              </a:spcBef>
              <a:spcAft>
                <a:spcPts val="300"/>
              </a:spcAft>
              <a:buClr>
                <a:srgbClr val="000066"/>
              </a:buClr>
              <a:buSzPct val="100000"/>
              <a:buFont typeface="Arial" panose="020B0604020202020204" pitchFamily="34" charset="0"/>
              <a:buChar char="•"/>
              <a:defRPr/>
            </a:pPr>
            <a:r>
              <a:rPr lang="fr-HT" altLang="ko-KR" sz="2800" dirty="0">
                <a:solidFill>
                  <a:srgbClr val="000066"/>
                </a:solidFill>
                <a:cs typeface="Arial" pitchFamily="34" charset="0"/>
              </a:rPr>
              <a:t>Les enfants de cet âge doivent uniquement recevoir du lait maternel (ou lait de remplacement s’il peut être donné dans les bonnes conditions d’hygiène) à moins que ces enfants soient hospitalisés pour MAS. </a:t>
            </a:r>
          </a:p>
        </p:txBody>
      </p:sp>
      <p:sp>
        <p:nvSpPr>
          <p:cNvPr id="8" name="Title 7"/>
          <p:cNvSpPr>
            <a:spLocks noGrp="1"/>
          </p:cNvSpPr>
          <p:nvPr>
            <p:ph type="title"/>
          </p:nvPr>
        </p:nvSpPr>
        <p:spPr>
          <a:xfrm>
            <a:off x="1236894" y="266700"/>
            <a:ext cx="7935681" cy="548318"/>
          </a:xfrm>
        </p:spPr>
        <p:txBody>
          <a:bodyPr/>
          <a:lstStyle/>
          <a:p>
            <a:r>
              <a:rPr lang="fr-HT" sz="2800" dirty="0">
                <a:cs typeface="Arial" charset="0"/>
              </a:rPr>
              <a:t>Avertissement : produits alimentaires spécialisées et nourrissons</a:t>
            </a:r>
          </a:p>
        </p:txBody>
      </p:sp>
      <p:graphicFrame>
        <p:nvGraphicFramePr>
          <p:cNvPr id="2050" name="Object 10" descr="Une photo d'une femme allaitant son enfant." title="Une photo d'une femme allaitant son enfant."/>
          <p:cNvGraphicFramePr>
            <a:graphicFrameLocks noChangeAspect="1"/>
          </p:cNvGraphicFramePr>
          <p:nvPr>
            <p:extLst>
              <p:ext uri="{D42A27DB-BD31-4B8C-83A1-F6EECF244321}">
                <p14:modId xmlns:p14="http://schemas.microsoft.com/office/powerpoint/2010/main" val="2210132747"/>
              </p:ext>
            </p:extLst>
          </p:nvPr>
        </p:nvGraphicFramePr>
        <p:xfrm>
          <a:off x="5715000" y="1685925"/>
          <a:ext cx="2934855" cy="3571305"/>
        </p:xfrm>
        <a:graphic>
          <a:graphicData uri="http://schemas.openxmlformats.org/presentationml/2006/ole">
            <mc:AlternateContent xmlns:mc="http://schemas.openxmlformats.org/markup-compatibility/2006">
              <mc:Choice xmlns:v="urn:schemas-microsoft-com:vml" Requires="v">
                <p:oleObj spid="_x0000_s2298" name="Photo Editor Photo" r:id="rId4" imgW="1838095" imgH="2029108" progId="">
                  <p:embed/>
                </p:oleObj>
              </mc:Choice>
              <mc:Fallback>
                <p:oleObj name="Photo Editor Photo" r:id="rId4" imgW="1838095" imgH="2029108" progId="">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r="4980" b="5554"/>
                      <a:stretch>
                        <a:fillRect/>
                      </a:stretch>
                    </p:blipFill>
                    <p:spPr bwMode="auto">
                      <a:xfrm>
                        <a:off x="5715000" y="1685925"/>
                        <a:ext cx="2934855" cy="357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2055" name="Text Box 11"/>
          <p:cNvSpPr txBox="1">
            <a:spLocks noChangeArrowheads="1"/>
          </p:cNvSpPr>
          <p:nvPr/>
        </p:nvSpPr>
        <p:spPr bwMode="auto">
          <a:xfrm>
            <a:off x="5656569" y="5253677"/>
            <a:ext cx="2926080" cy="307777"/>
          </a:xfrm>
          <a:prstGeom prst="rect">
            <a:avLst/>
          </a:prstGeom>
          <a:noFill/>
          <a:ln w="9525">
            <a:noFill/>
            <a:miter lim="800000"/>
            <a:headEnd/>
            <a:tailEnd/>
          </a:ln>
        </p:spPr>
        <p:txBody>
          <a:bodyPr>
            <a:spAutoFit/>
          </a:bodyPr>
          <a:lstStyle/>
          <a:p>
            <a:pPr>
              <a:spcBef>
                <a:spcPct val="50000"/>
              </a:spcBef>
            </a:pPr>
            <a:r>
              <a:rPr lang="fr-HT" sz="1400" i="1">
                <a:solidFill>
                  <a:srgbClr val="000066"/>
                </a:solidFill>
              </a:rPr>
              <a:t>Photo:</a:t>
            </a:r>
            <a:r>
              <a:rPr lang="fr-HT" sz="1400">
                <a:solidFill>
                  <a:srgbClr val="000066"/>
                </a:solidFill>
              </a:rPr>
              <a:t> Quality Assurance Project</a:t>
            </a:r>
          </a:p>
        </p:txBody>
      </p:sp>
      <p:sp>
        <p:nvSpPr>
          <p:cNvPr id="9" name="TextBox 8"/>
          <p:cNvSpPr txBox="1"/>
          <p:nvPr/>
        </p:nvSpPr>
        <p:spPr>
          <a:xfrm>
            <a:off x="326011" y="387681"/>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idx="1"/>
          </p:nvPr>
        </p:nvSpPr>
        <p:spPr>
          <a:xfrm>
            <a:off x="252483" y="1509656"/>
            <a:ext cx="5588758" cy="4525963"/>
          </a:xfrm>
        </p:spPr>
        <p:txBody>
          <a:bodyPr>
            <a:noAutofit/>
          </a:bodyPr>
          <a:lstStyle/>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u="sng" dirty="0">
                <a:solidFill>
                  <a:srgbClr val="000066"/>
                </a:solidFill>
                <a:cs typeface="Arial" pitchFamily="34" charset="0"/>
              </a:rPr>
              <a:t>Le soutien alimentaire</a:t>
            </a:r>
            <a:r>
              <a:rPr lang="fr-HT" altLang="ko-KR" sz="2400" dirty="0">
                <a:solidFill>
                  <a:srgbClr val="000066"/>
                </a:solidFill>
                <a:cs typeface="Arial" pitchFamily="34" charset="0"/>
              </a:rPr>
              <a:t> vise à renforcer </a:t>
            </a:r>
            <a:r>
              <a:rPr lang="fr-HT" altLang="ko-KR" sz="2400" u="sng" dirty="0">
                <a:solidFill>
                  <a:srgbClr val="000066"/>
                </a:solidFill>
                <a:cs typeface="Arial" pitchFamily="34" charset="0"/>
              </a:rPr>
              <a:t>la sécurité alimentaire</a:t>
            </a:r>
            <a:r>
              <a:rPr lang="fr-HT" altLang="ko-KR" sz="2400" dirty="0">
                <a:solidFill>
                  <a:srgbClr val="000066"/>
                </a:solidFill>
                <a:cs typeface="Arial" pitchFamily="34" charset="0"/>
              </a:rPr>
              <a:t>, donnant aux familles des rations alimentaires composées souvent d’aliments de base. </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u="sng" dirty="0">
                <a:solidFill>
                  <a:srgbClr val="000066"/>
                </a:solidFill>
                <a:cs typeface="Arial" pitchFamily="34" charset="0"/>
              </a:rPr>
              <a:t>Les produits alimentaires spécialisés </a:t>
            </a:r>
            <a:r>
              <a:rPr lang="fr-HT" altLang="ko-KR" sz="2400" dirty="0">
                <a:solidFill>
                  <a:srgbClr val="000066"/>
                </a:solidFill>
                <a:cs typeface="Arial" pitchFamily="34" charset="0"/>
              </a:rPr>
              <a:t>sont prescrits comme médicaments pour </a:t>
            </a:r>
            <a:r>
              <a:rPr lang="fr-HT" altLang="ko-KR" sz="2400" u="sng" dirty="0">
                <a:solidFill>
                  <a:srgbClr val="000066"/>
                </a:solidFill>
                <a:cs typeface="Arial" pitchFamily="34" charset="0"/>
              </a:rPr>
              <a:t>traiter la malnutrition</a:t>
            </a:r>
            <a:r>
              <a:rPr lang="fr-HT" altLang="ko-KR" sz="2400" dirty="0">
                <a:solidFill>
                  <a:srgbClr val="000066"/>
                </a:solidFill>
                <a:cs typeface="Arial" pitchFamily="34" charset="0"/>
              </a:rPr>
              <a:t> ou compléter le régime alimentaire de personnes avec malnutrition détectée par une évaluation nutritionnelle.</a:t>
            </a:r>
          </a:p>
        </p:txBody>
      </p:sp>
      <p:sp>
        <p:nvSpPr>
          <p:cNvPr id="12" name="Title 11"/>
          <p:cNvSpPr>
            <a:spLocks noGrp="1"/>
          </p:cNvSpPr>
          <p:nvPr>
            <p:ph type="title"/>
          </p:nvPr>
        </p:nvSpPr>
        <p:spPr>
          <a:xfrm>
            <a:off x="1167378" y="265421"/>
            <a:ext cx="8072158" cy="548318"/>
          </a:xfrm>
        </p:spPr>
        <p:txBody>
          <a:bodyPr/>
          <a:lstStyle/>
          <a:p>
            <a:pPr>
              <a:spcBef>
                <a:spcPts val="600"/>
              </a:spcBef>
            </a:pPr>
            <a:r>
              <a:rPr lang="fr-HT" sz="2800" dirty="0">
                <a:cs typeface="Arial" charset="0"/>
              </a:rPr>
              <a:t>Produits alimentaires spécialisés et autre soutien alimentaire</a:t>
            </a:r>
            <a:endParaRPr lang="fr-HT" sz="2800" dirty="0"/>
          </a:p>
        </p:txBody>
      </p:sp>
      <p:grpSp>
        <p:nvGrpSpPr>
          <p:cNvPr id="2" name="Group 12"/>
          <p:cNvGrpSpPr>
            <a:grpSpLocks/>
          </p:cNvGrpSpPr>
          <p:nvPr/>
        </p:nvGrpSpPr>
        <p:grpSpPr bwMode="auto">
          <a:xfrm>
            <a:off x="5922962" y="1364777"/>
            <a:ext cx="2947988" cy="5451925"/>
            <a:chOff x="6102351" y="1566863"/>
            <a:chExt cx="2947988" cy="5434013"/>
          </a:xfrm>
        </p:grpSpPr>
        <p:grpSp>
          <p:nvGrpSpPr>
            <p:cNvPr id="3" name="Group 18"/>
            <p:cNvGrpSpPr>
              <a:grpSpLocks/>
            </p:cNvGrpSpPr>
            <p:nvPr/>
          </p:nvGrpSpPr>
          <p:grpSpPr bwMode="auto">
            <a:xfrm>
              <a:off x="6740526" y="1566863"/>
              <a:ext cx="2309813" cy="3343275"/>
              <a:chOff x="4102" y="1227"/>
              <a:chExt cx="1455" cy="2106"/>
            </a:xfrm>
          </p:grpSpPr>
          <p:graphicFrame>
            <p:nvGraphicFramePr>
              <p:cNvPr id="3075" name="Object 19" descr="Une image d'un homme portant un sac de marchandises du PAM sur un vélo." title="Une image d'un homme portant un sac de marchandises du PAM sur un vélo."/>
              <p:cNvGraphicFramePr>
                <a:graphicFrameLocks noChangeAspect="1"/>
              </p:cNvGraphicFramePr>
              <p:nvPr>
                <p:extLst>
                  <p:ext uri="{D42A27DB-BD31-4B8C-83A1-F6EECF244321}">
                    <p14:modId xmlns:p14="http://schemas.microsoft.com/office/powerpoint/2010/main" val="1876607462"/>
                  </p:ext>
                </p:extLst>
              </p:nvPr>
            </p:nvGraphicFramePr>
            <p:xfrm>
              <a:off x="4102" y="1227"/>
              <a:ext cx="1422" cy="1905"/>
            </p:xfrm>
            <a:graphic>
              <a:graphicData uri="http://schemas.openxmlformats.org/presentationml/2006/ole">
                <mc:AlternateContent xmlns:mc="http://schemas.openxmlformats.org/markup-compatibility/2006">
                  <mc:Choice xmlns:v="urn:schemas-microsoft-com:vml" Requires="v">
                    <p:oleObj spid="_x0000_s3574" name="Photo Editor Photo" r:id="rId4" imgW="2857899" imgH="3828571" progId="">
                      <p:embed/>
                    </p:oleObj>
                  </mc:Choice>
                  <mc:Fallback>
                    <p:oleObj name="Photo Editor Photo" r:id="rId4" imgW="2857899" imgH="3828571" progId="">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 y="1227"/>
                            <a:ext cx="1422" cy="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3083" name="Text Box 20"/>
              <p:cNvSpPr txBox="1">
                <a:spLocks noChangeArrowheads="1"/>
              </p:cNvSpPr>
              <p:nvPr/>
            </p:nvSpPr>
            <p:spPr bwMode="auto">
              <a:xfrm>
                <a:off x="4940" y="3159"/>
                <a:ext cx="617" cy="174"/>
              </a:xfrm>
              <a:prstGeom prst="rect">
                <a:avLst/>
              </a:prstGeom>
              <a:noFill/>
              <a:ln w="9525">
                <a:noFill/>
                <a:miter lim="800000"/>
                <a:headEnd/>
                <a:tailEnd/>
              </a:ln>
            </p:spPr>
            <p:txBody>
              <a:bodyPr wrap="square">
                <a:spAutoFit/>
              </a:bodyPr>
              <a:lstStyle/>
              <a:p>
                <a:pPr>
                  <a:spcBef>
                    <a:spcPct val="50000"/>
                  </a:spcBef>
                </a:pPr>
                <a:r>
                  <a:rPr lang="fr-HT" sz="1200" i="1" dirty="0"/>
                  <a:t>Photo: WFP</a:t>
                </a:r>
              </a:p>
            </p:txBody>
          </p:sp>
        </p:grpSp>
        <p:grpSp>
          <p:nvGrpSpPr>
            <p:cNvPr id="4" name="Group 21"/>
            <p:cNvGrpSpPr>
              <a:grpSpLocks/>
            </p:cNvGrpSpPr>
            <p:nvPr/>
          </p:nvGrpSpPr>
          <p:grpSpPr bwMode="auto">
            <a:xfrm>
              <a:off x="6102351" y="3868738"/>
              <a:ext cx="2133600" cy="3132138"/>
              <a:chOff x="3484" y="2485"/>
              <a:chExt cx="1344" cy="1973"/>
            </a:xfrm>
          </p:grpSpPr>
          <p:graphicFrame>
            <p:nvGraphicFramePr>
              <p:cNvPr id="3074" name="Object 22" descr="Une image d'un enfant ouvrant un paquet de nourriture thérapeutique prêt-à-utiliser (Pâte de Plumpy'nut) avec ses dents et souriant." title="Une image d'un enfant ouvrant un paquet de nourriture thérapeutique prêt-à-utiliser (Pâte de Plumpy'nut) avec ses dents et souriant."/>
              <p:cNvGraphicFramePr>
                <a:graphicFrameLocks noChangeAspect="1"/>
              </p:cNvGraphicFramePr>
              <p:nvPr>
                <p:extLst>
                  <p:ext uri="{D42A27DB-BD31-4B8C-83A1-F6EECF244321}">
                    <p14:modId xmlns:p14="http://schemas.microsoft.com/office/powerpoint/2010/main" val="1177237083"/>
                  </p:ext>
                </p:extLst>
              </p:nvPr>
            </p:nvGraphicFramePr>
            <p:xfrm>
              <a:off x="3524" y="2485"/>
              <a:ext cx="1204" cy="1810"/>
            </p:xfrm>
            <a:graphic>
              <a:graphicData uri="http://schemas.openxmlformats.org/presentationml/2006/ole">
                <mc:AlternateContent xmlns:mc="http://schemas.openxmlformats.org/markup-compatibility/2006">
                  <mc:Choice xmlns:v="urn:schemas-microsoft-com:vml" Requires="v">
                    <p:oleObj spid="_x0000_s3575" name="Photo Editor Photo" r:id="rId6" imgW="5714286" imgH="8590476" progId="">
                      <p:embed/>
                    </p:oleObj>
                  </mc:Choice>
                  <mc:Fallback>
                    <p:oleObj name="Photo Editor Photo" r:id="rId6" imgW="5714286" imgH="8590476" progId="">
                      <p:embed/>
                      <p:pic>
                        <p:nvPicPr>
                          <p:cNvPr id="0"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 y="2485"/>
                            <a:ext cx="1204" cy="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3082" name="Text Box 23"/>
              <p:cNvSpPr txBox="1">
                <a:spLocks noChangeArrowheads="1"/>
              </p:cNvSpPr>
              <p:nvPr/>
            </p:nvSpPr>
            <p:spPr bwMode="auto">
              <a:xfrm>
                <a:off x="3484" y="4284"/>
                <a:ext cx="1344" cy="174"/>
              </a:xfrm>
              <a:prstGeom prst="rect">
                <a:avLst/>
              </a:prstGeom>
              <a:noFill/>
              <a:ln w="9525">
                <a:noFill/>
                <a:miter lim="800000"/>
                <a:headEnd/>
                <a:tailEnd/>
              </a:ln>
            </p:spPr>
            <p:txBody>
              <a:bodyPr>
                <a:spAutoFit/>
              </a:bodyPr>
              <a:lstStyle/>
              <a:p>
                <a:pPr>
                  <a:spcBef>
                    <a:spcPct val="50000"/>
                  </a:spcBef>
                </a:pPr>
                <a:r>
                  <a:rPr lang="fr-HT" sz="1200" i="1" dirty="0">
                    <a:solidFill>
                      <a:srgbClr val="000066"/>
                    </a:solidFill>
                  </a:rPr>
                  <a:t>Photo: Julie </a:t>
                </a:r>
                <a:r>
                  <a:rPr lang="fr-HT" sz="1200" i="1" dirty="0" err="1">
                    <a:solidFill>
                      <a:srgbClr val="000066"/>
                    </a:solidFill>
                  </a:rPr>
                  <a:t>Pudlowski</a:t>
                </a:r>
                <a:endParaRPr lang="fr-HT" sz="1200" i="1" dirty="0">
                  <a:solidFill>
                    <a:srgbClr val="000066"/>
                  </a:solidFill>
                </a:endParaRPr>
              </a:p>
            </p:txBody>
          </p:sp>
        </p:grpSp>
      </p:grpSp>
      <p:sp>
        <p:nvSpPr>
          <p:cNvPr id="14" name="TextBox 13"/>
          <p:cNvSpPr txBox="1"/>
          <p:nvPr/>
        </p:nvSpPr>
        <p:spPr>
          <a:xfrm>
            <a:off x="330134" y="391804"/>
            <a:ext cx="71045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idx="1"/>
          </p:nvPr>
        </p:nvSpPr>
        <p:spPr>
          <a:xfrm>
            <a:off x="457200" y="1550600"/>
            <a:ext cx="8229600" cy="4525963"/>
          </a:xfrm>
        </p:spPr>
        <p:txBody>
          <a:bodyPr>
            <a:noAutofit/>
          </a:bodyPr>
          <a:lstStyle/>
          <a:p>
            <a:pPr marL="395288" lvl="4" indent="-395288">
              <a:lnSpc>
                <a:spcPct val="114000"/>
              </a:lnSpc>
              <a:spcBef>
                <a:spcPts val="300"/>
              </a:spcBef>
              <a:spcAft>
                <a:spcPts val="300"/>
              </a:spcAft>
              <a:buClr>
                <a:srgbClr val="000066"/>
              </a:buClr>
              <a:buSzPct val="100000"/>
              <a:buNone/>
              <a:defRPr/>
            </a:pPr>
            <a:r>
              <a:rPr lang="fr-HT" altLang="ko-KR" sz="3000" b="1" dirty="0">
                <a:solidFill>
                  <a:srgbClr val="000066"/>
                </a:solidFill>
                <a:cs typeface="Arial" pitchFamily="34" charset="0"/>
              </a:rPr>
              <a:t>Aliment thérapeutique</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Laits thérapeutiques F-75 et F-100 pour le traitement hospitalier de la MAS</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err="1">
                <a:solidFill>
                  <a:srgbClr val="000066"/>
                </a:solidFill>
                <a:cs typeface="Arial" pitchFamily="34" charset="0"/>
              </a:rPr>
              <a:t>Plumpy’Nut</a:t>
            </a:r>
            <a:r>
              <a:rPr lang="fr-HT" altLang="ko-KR" sz="2400" dirty="0">
                <a:solidFill>
                  <a:srgbClr val="000066"/>
                </a:solidFill>
                <a:cs typeface="Arial" pitchFamily="34" charset="0"/>
              </a:rPr>
              <a:t>® et </a:t>
            </a:r>
            <a:r>
              <a:rPr lang="fr-HT" altLang="ko-KR" sz="2400" dirty="0" err="1">
                <a:solidFill>
                  <a:srgbClr val="000066"/>
                </a:solidFill>
                <a:cs typeface="Arial" pitchFamily="34" charset="0"/>
              </a:rPr>
              <a:t>Medika</a:t>
            </a:r>
            <a:r>
              <a:rPr lang="fr-HT" altLang="ko-KR" sz="2400" dirty="0">
                <a:solidFill>
                  <a:srgbClr val="000066"/>
                </a:solidFill>
                <a:cs typeface="Arial" pitchFamily="34" charset="0"/>
              </a:rPr>
              <a:t> Mamba® dans des </a:t>
            </a:r>
            <a:br>
              <a:rPr lang="fr-HT" altLang="ko-KR" sz="2400" dirty="0">
                <a:solidFill>
                  <a:srgbClr val="000066"/>
                </a:solidFill>
                <a:cs typeface="Arial" pitchFamily="34" charset="0"/>
              </a:rPr>
            </a:br>
            <a:r>
              <a:rPr lang="fr-HT" altLang="ko-KR" sz="2400" dirty="0">
                <a:solidFill>
                  <a:srgbClr val="000066"/>
                </a:solidFill>
                <a:cs typeface="Arial" pitchFamily="34" charset="0"/>
              </a:rPr>
              <a:t>paquets de 92 g qui apportent </a:t>
            </a:r>
            <a:br>
              <a:rPr lang="fr-HT" altLang="ko-KR" sz="2400" dirty="0">
                <a:solidFill>
                  <a:srgbClr val="000066"/>
                </a:solidFill>
                <a:cs typeface="Arial" pitchFamily="34" charset="0"/>
              </a:rPr>
            </a:br>
            <a:r>
              <a:rPr lang="fr-HT" altLang="ko-KR" sz="2400" dirty="0">
                <a:solidFill>
                  <a:srgbClr val="000066"/>
                </a:solidFill>
                <a:cs typeface="Arial" pitchFamily="34" charset="0"/>
              </a:rPr>
              <a:t>500 kilocalories chacun pour  la prise en charge </a:t>
            </a:r>
            <a:br>
              <a:rPr lang="fr-HT" altLang="ko-KR" sz="2400" dirty="0">
                <a:solidFill>
                  <a:srgbClr val="000066"/>
                </a:solidFill>
                <a:cs typeface="Arial" pitchFamily="34" charset="0"/>
              </a:rPr>
            </a:br>
            <a:r>
              <a:rPr lang="fr-HT" altLang="ko-KR" sz="2400" dirty="0">
                <a:solidFill>
                  <a:srgbClr val="000066"/>
                </a:solidFill>
                <a:cs typeface="Arial" pitchFamily="34" charset="0"/>
              </a:rPr>
              <a:t>hospitalière et ambulatoire de la malnutrition sévère</a:t>
            </a:r>
          </a:p>
          <a:p>
            <a:pPr marL="395288" lvl="4" indent="-285750">
              <a:lnSpc>
                <a:spcPct val="114000"/>
              </a:lnSpc>
              <a:spcBef>
                <a:spcPts val="300"/>
              </a:spcBef>
              <a:spcAft>
                <a:spcPts val="300"/>
              </a:spcAft>
              <a:buClr>
                <a:srgbClr val="000066"/>
              </a:buClr>
              <a:buSzPct val="100000"/>
              <a:buNone/>
              <a:defRPr/>
            </a:pPr>
            <a:r>
              <a:rPr lang="fr-HT" altLang="ko-KR" sz="2800" b="1" dirty="0">
                <a:solidFill>
                  <a:srgbClr val="000066"/>
                </a:solidFill>
                <a:cs typeface="Arial" pitchFamily="34" charset="0"/>
              </a:rPr>
              <a:t>Aliment supplémentaire</a:t>
            </a:r>
          </a:p>
          <a:p>
            <a:pPr marL="452438" lvl="4" indent="-342900">
              <a:lnSpc>
                <a:spcPct val="114000"/>
              </a:lnSpc>
              <a:spcBef>
                <a:spcPts val="300"/>
              </a:spcBef>
              <a:spcAft>
                <a:spcPts val="300"/>
              </a:spcAft>
              <a:buClr>
                <a:srgbClr val="000066"/>
              </a:buClr>
              <a:buSzPct val="100000"/>
              <a:buFont typeface="Arial" panose="020B0604020202020204" pitchFamily="34" charset="0"/>
              <a:buChar char="•"/>
              <a:defRPr/>
            </a:pPr>
            <a:r>
              <a:rPr lang="fr-HT" altLang="ko-KR" sz="2400" dirty="0">
                <a:solidFill>
                  <a:srgbClr val="000066"/>
                </a:solidFill>
                <a:cs typeface="Arial" pitchFamily="34" charset="0"/>
              </a:rPr>
              <a:t>Aliment fortifié mélangé pour traiter la malnutrition sévère et la malnutrition modérée</a:t>
            </a:r>
          </a:p>
          <a:p>
            <a:pPr marL="395288" lvl="4" indent="-285750">
              <a:spcBef>
                <a:spcPct val="40000"/>
              </a:spcBef>
              <a:buClr>
                <a:srgbClr val="000066"/>
              </a:buClr>
              <a:buSzPct val="100000"/>
              <a:buFont typeface="Wingdings" pitchFamily="2" charset="2"/>
              <a:buChar char="§"/>
              <a:defRPr/>
            </a:pPr>
            <a:endParaRPr lang="fr-HT" altLang="ko-KR" sz="2800" dirty="0">
              <a:solidFill>
                <a:schemeClr val="bg2">
                  <a:lumMod val="10000"/>
                </a:schemeClr>
              </a:solidFill>
              <a:cs typeface="Arial" pitchFamily="34" charset="0"/>
            </a:endParaRPr>
          </a:p>
          <a:p>
            <a:pPr marL="395288" lvl="4" indent="-285750">
              <a:spcBef>
                <a:spcPct val="40000"/>
              </a:spcBef>
              <a:buClr>
                <a:srgbClr val="000066"/>
              </a:buClr>
              <a:buSzPct val="100000"/>
              <a:buFont typeface="Wingdings" pitchFamily="2" charset="2"/>
              <a:buChar char="§"/>
              <a:defRPr/>
            </a:pPr>
            <a:endParaRPr lang="fr-HT" altLang="ko-KR" sz="2800" dirty="0">
              <a:solidFill>
                <a:schemeClr val="bg2">
                  <a:lumMod val="10000"/>
                </a:schemeClr>
              </a:solidFill>
              <a:cs typeface="Arial" pitchFamily="34" charset="0"/>
            </a:endParaRPr>
          </a:p>
        </p:txBody>
      </p:sp>
      <p:sp>
        <p:nvSpPr>
          <p:cNvPr id="6" name="Title 5"/>
          <p:cNvSpPr>
            <a:spLocks noGrp="1"/>
          </p:cNvSpPr>
          <p:nvPr>
            <p:ph type="title"/>
          </p:nvPr>
        </p:nvSpPr>
        <p:spPr>
          <a:xfrm>
            <a:off x="1221967" y="256364"/>
            <a:ext cx="7922033" cy="548318"/>
          </a:xfrm>
        </p:spPr>
        <p:txBody>
          <a:bodyPr/>
          <a:lstStyle/>
          <a:p>
            <a:r>
              <a:rPr lang="fr-HT" sz="2800" dirty="0">
                <a:cs typeface="Arial" charset="0"/>
              </a:rPr>
              <a:t>Produits alimentaires spécialisés utilisés en Haïti</a:t>
            </a:r>
            <a:endParaRPr lang="fr-HT" sz="2800" strike="sngStrike" dirty="0"/>
          </a:p>
        </p:txBody>
      </p:sp>
      <p:pic>
        <p:nvPicPr>
          <p:cNvPr id="79877" name="Picture 5" descr="Une image d'un sachet ou d'un sachet de Plumpy'nut." title="Une image d'un sachet ou d'un sachet de Plumpy'nut."/>
          <p:cNvPicPr>
            <a:picLocks noChangeAspect="1" noChangeArrowheads="1"/>
          </p:cNvPicPr>
          <p:nvPr/>
        </p:nvPicPr>
        <p:blipFill>
          <a:blip r:embed="rId3" cstate="print"/>
          <a:srcRect/>
          <a:stretch>
            <a:fillRect/>
          </a:stretch>
        </p:blipFill>
        <p:spPr bwMode="auto">
          <a:xfrm rot="1837969">
            <a:off x="6528688" y="3167969"/>
            <a:ext cx="2063886" cy="1089548"/>
          </a:xfrm>
          <a:prstGeom prst="rect">
            <a:avLst/>
          </a:prstGeom>
          <a:noFill/>
          <a:ln w="9525">
            <a:noFill/>
            <a:miter lim="800000"/>
            <a:headEnd/>
            <a:tailEnd/>
          </a:ln>
        </p:spPr>
      </p:pic>
      <p:sp>
        <p:nvSpPr>
          <p:cNvPr id="8" name="TextBox 7"/>
          <p:cNvSpPr txBox="1"/>
          <p:nvPr/>
        </p:nvSpPr>
        <p:spPr>
          <a:xfrm>
            <a:off x="221816" y="377250"/>
            <a:ext cx="918842" cy="584775"/>
          </a:xfrm>
          <a:prstGeom prst="rect">
            <a:avLst/>
          </a:prstGeom>
          <a:noFill/>
          <a:ln>
            <a:noFill/>
          </a:ln>
        </p:spPr>
        <p:txBody>
          <a:bodyPr wrap="none">
            <a:spAutoFit/>
          </a:bodyPr>
          <a:lstStyle/>
          <a:p>
            <a:pPr algn="ctr">
              <a:defRPr/>
            </a:pPr>
            <a:r>
              <a:rPr lang="fr-HT" sz="3200" b="1" dirty="0">
                <a:solidFill>
                  <a:srgbClr val="000066"/>
                </a:solidFill>
                <a:latin typeface="Calibri" pitchFamily="34" charset="0"/>
                <a:cs typeface="Arial" pitchFamily="34" charset="0"/>
              </a:rPr>
              <a:t>4.10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idx="1"/>
          </p:nvPr>
        </p:nvSpPr>
        <p:spPr>
          <a:xfrm>
            <a:off x="457199" y="1543634"/>
            <a:ext cx="8222777" cy="4822904"/>
          </a:xfrm>
        </p:spPr>
        <p:txBody>
          <a:bodyPr>
            <a:noAutofit/>
          </a:bodyPr>
          <a:lstStyle/>
          <a:p>
            <a:pPr marL="548640" lvl="1"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mj-lt"/>
                <a:cs typeface="Arial" pitchFamily="34" charset="0"/>
              </a:rPr>
              <a:t>Classer l’état nutritionnel du client.</a:t>
            </a:r>
          </a:p>
          <a:p>
            <a:pPr marL="548640" lvl="1"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mj-lt"/>
                <a:cs typeface="Arial" pitchFamily="34" charset="0"/>
              </a:rPr>
              <a:t>Faire une évaluation médicale.</a:t>
            </a:r>
          </a:p>
          <a:p>
            <a:pPr marL="548640" lvl="1"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mj-lt"/>
                <a:cs typeface="Arial" pitchFamily="34" charset="0"/>
              </a:rPr>
              <a:t>Décider s’il faut traiter le client dans les soins ambulatoires ou l’orienter vers la prise en charge hospitalière. </a:t>
            </a:r>
          </a:p>
          <a:p>
            <a:pPr marL="548640" lvl="1"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mj-lt"/>
                <a:cs typeface="Arial" pitchFamily="34" charset="0"/>
              </a:rPr>
              <a:t>Indiquer comment consommer les produits alimentaires spécialisés.</a:t>
            </a:r>
          </a:p>
          <a:p>
            <a:pPr marL="548640" lvl="1"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mj-lt"/>
                <a:cs typeface="Arial" pitchFamily="34" charset="0"/>
              </a:rPr>
              <a:t>Noter tous les produits alimentaires spécialisés donnés au client.</a:t>
            </a:r>
          </a:p>
          <a:p>
            <a:pPr marL="548640" lvl="1"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mj-lt"/>
                <a:cs typeface="Arial" pitchFamily="34" charset="0"/>
              </a:rPr>
              <a:t>Faire sortir le client du traitement quand il atteint le poids cible, le périmètre brachial (PB) ou l’indice de la masse corporelle indiqués (IMC).</a:t>
            </a:r>
          </a:p>
        </p:txBody>
      </p:sp>
      <p:sp>
        <p:nvSpPr>
          <p:cNvPr id="6" name="Title 5"/>
          <p:cNvSpPr>
            <a:spLocks noGrp="1"/>
          </p:cNvSpPr>
          <p:nvPr>
            <p:ph type="title"/>
          </p:nvPr>
        </p:nvSpPr>
        <p:spPr>
          <a:xfrm>
            <a:off x="1219200" y="264142"/>
            <a:ext cx="8229600" cy="548318"/>
          </a:xfrm>
        </p:spPr>
        <p:txBody>
          <a:bodyPr/>
          <a:lstStyle/>
          <a:p>
            <a:r>
              <a:rPr lang="fr-HT" sz="2800" dirty="0"/>
              <a:t>Prescrire et suivre les produits alimentaires spécialisés</a:t>
            </a:r>
          </a:p>
        </p:txBody>
      </p:sp>
      <p:sp>
        <p:nvSpPr>
          <p:cNvPr id="7" name="TextBox 6"/>
          <p:cNvSpPr txBox="1"/>
          <p:nvPr/>
        </p:nvSpPr>
        <p:spPr>
          <a:xfrm>
            <a:off x="229879" y="387681"/>
            <a:ext cx="91884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4.11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3334210" y="1640375"/>
            <a:ext cx="5597912" cy="1163868"/>
          </a:xfrm>
        </p:spPr>
        <p:txBody>
          <a:bodyPr/>
          <a:lstStyle/>
          <a:p>
            <a:pPr eaLnBrk="1" hangingPunct="1"/>
            <a:r>
              <a:rPr lang="fr-HT" dirty="0">
                <a:cs typeface="Arial" charset="0"/>
              </a:rPr>
              <a:t>Suivi et rapportage des services NACS</a:t>
            </a:r>
          </a:p>
        </p:txBody>
      </p:sp>
      <p:sp>
        <p:nvSpPr>
          <p:cNvPr id="8" name="TextBox 7"/>
          <p:cNvSpPr txBox="1"/>
          <p:nvPr/>
        </p:nvSpPr>
        <p:spPr>
          <a:xfrm>
            <a:off x="219075" y="1873454"/>
            <a:ext cx="2771775" cy="1785104"/>
          </a:xfrm>
          <a:prstGeom prst="rect">
            <a:avLst/>
          </a:prstGeom>
          <a:noFill/>
        </p:spPr>
        <p:txBody>
          <a:bodyPr wrap="square" rtlCol="0">
            <a:spAutoFit/>
          </a:bodyPr>
          <a:lstStyle/>
          <a:p>
            <a:pPr algn="ctr"/>
            <a:r>
              <a:rPr lang="fr-HT" sz="11000" dirty="0">
                <a:solidFill>
                  <a:srgbClr val="000066"/>
                </a:solidFill>
                <a:latin typeface="Calibri" pitchFamily="34" charset="0"/>
              </a:rPr>
              <a:t>5</a:t>
            </a:r>
          </a:p>
        </p:txBody>
      </p:sp>
      <p:sp>
        <p:nvSpPr>
          <p:cNvPr id="4" name="TextBox 3"/>
          <p:cNvSpPr txBox="1"/>
          <p:nvPr/>
        </p:nvSpPr>
        <p:spPr>
          <a:xfrm>
            <a:off x="326011" y="419100"/>
            <a:ext cx="710451" cy="584775"/>
          </a:xfrm>
          <a:prstGeom prst="rect">
            <a:avLst/>
          </a:prstGeom>
          <a:solidFill>
            <a:srgbClr val="FFC000"/>
          </a:solidFill>
          <a:ln>
            <a:noFill/>
          </a:ln>
        </p:spPr>
        <p:txBody>
          <a:bodyPr wrap="none">
            <a:spAutoFit/>
          </a:bodyPr>
          <a:lstStyle/>
          <a:p>
            <a:pPr algn="ctr">
              <a:defRPr/>
            </a:pPr>
            <a:r>
              <a:rPr lang="fr-HT" sz="3200" b="1" dirty="0">
                <a:solidFill>
                  <a:srgbClr val="000066"/>
                </a:solidFill>
                <a:latin typeface="Calibri" pitchFamily="34" charset="0"/>
                <a:cs typeface="Arial" pitchFamily="34" charset="0"/>
              </a:rPr>
              <a:t>5.1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590266" y="1543634"/>
            <a:ext cx="7963469" cy="4525963"/>
          </a:xfrm>
        </p:spPr>
        <p:txBody>
          <a:bodyPr>
            <a:noAutofit/>
          </a:bodyPr>
          <a:lstStyle/>
          <a:p>
            <a:pPr marL="548640" indent="-548640">
              <a:lnSpc>
                <a:spcPct val="114000"/>
              </a:lnSpc>
              <a:spcBef>
                <a:spcPts val="300"/>
              </a:spcBef>
              <a:spcAft>
                <a:spcPts val="300"/>
              </a:spcAft>
              <a:buClr>
                <a:srgbClr val="000066"/>
              </a:buClr>
              <a:buFont typeface="Arial" charset="0"/>
              <a:buAutoNum type="arabicPeriod"/>
            </a:pPr>
            <a:r>
              <a:rPr lang="fr-HT" sz="2400" dirty="0">
                <a:latin typeface="+mn-lt"/>
              </a:rPr>
              <a:t>Expliquer le but de la collecte des données NACS </a:t>
            </a:r>
          </a:p>
          <a:p>
            <a:pPr marL="548640" lvl="0" indent="-548640">
              <a:lnSpc>
                <a:spcPct val="114000"/>
              </a:lnSpc>
              <a:spcBef>
                <a:spcPts val="300"/>
              </a:spcBef>
              <a:spcAft>
                <a:spcPts val="300"/>
              </a:spcAft>
            </a:pPr>
            <a:r>
              <a:rPr lang="fr-HT" sz="2400" dirty="0">
                <a:latin typeface="+mn-lt"/>
              </a:rPr>
              <a:t>2.	Remplir exactement les formulaires de collecte des données NACS </a:t>
            </a:r>
          </a:p>
          <a:p>
            <a:pPr marL="548640" lvl="0" indent="-548640">
              <a:lnSpc>
                <a:spcPct val="114000"/>
              </a:lnSpc>
              <a:spcBef>
                <a:spcPts val="300"/>
              </a:spcBef>
              <a:spcAft>
                <a:spcPts val="300"/>
              </a:spcAft>
            </a:pPr>
            <a:r>
              <a:rPr lang="fr-HT" sz="2400" dirty="0">
                <a:latin typeface="+mn-lt"/>
              </a:rPr>
              <a:t>3.	Cerner les besoins des services fonctionnels NACS </a:t>
            </a:r>
          </a:p>
          <a:p>
            <a:pPr marL="548640" lvl="0" indent="-548640">
              <a:lnSpc>
                <a:spcPct val="114000"/>
              </a:lnSpc>
              <a:spcBef>
                <a:spcPts val="300"/>
              </a:spcBef>
              <a:spcAft>
                <a:spcPts val="300"/>
              </a:spcAft>
            </a:pPr>
            <a:r>
              <a:rPr lang="fr-HT" sz="2400" dirty="0">
                <a:latin typeface="+mn-lt"/>
              </a:rPr>
              <a:t>4.	Evaluer la qualité des services NACS sur les lieux du travail</a:t>
            </a:r>
          </a:p>
          <a:p>
            <a:pPr marL="548640" lvl="0" indent="-548640">
              <a:lnSpc>
                <a:spcPct val="114000"/>
              </a:lnSpc>
              <a:spcBef>
                <a:spcPts val="300"/>
              </a:spcBef>
              <a:spcAft>
                <a:spcPts val="300"/>
              </a:spcAft>
            </a:pPr>
            <a:r>
              <a:rPr lang="fr-HT" sz="2400" dirty="0">
                <a:latin typeface="+mn-lt"/>
              </a:rPr>
              <a:t>5.	Discuter de la circulation des clients/intégration des services NACS </a:t>
            </a:r>
          </a:p>
          <a:p>
            <a:pPr marL="548640" lvl="0" indent="-548640">
              <a:lnSpc>
                <a:spcPct val="114000"/>
              </a:lnSpc>
              <a:spcBef>
                <a:spcPts val="300"/>
              </a:spcBef>
              <a:spcAft>
                <a:spcPts val="300"/>
              </a:spcAft>
            </a:pPr>
            <a:r>
              <a:rPr lang="fr-HT" sz="2400" dirty="0">
                <a:latin typeface="+mn-lt"/>
              </a:rPr>
              <a:t>6.	Faire la pratique de l’assistance-conseil et de la collecte des données NACS dans une institution de santé</a:t>
            </a:r>
          </a:p>
          <a:p>
            <a:pPr marL="514350" indent="-514350">
              <a:spcBef>
                <a:spcPts val="900"/>
              </a:spcBef>
              <a:buClr>
                <a:srgbClr val="000066"/>
              </a:buClr>
              <a:buFont typeface="Arial" charset="0"/>
              <a:buAutoNum type="arabicPeriod"/>
            </a:pPr>
            <a:endParaRPr lang="fr-HT" sz="2800" dirty="0">
              <a:solidFill>
                <a:srgbClr val="000066"/>
              </a:solidFill>
              <a:latin typeface="Calibri" pitchFamily="34" charset="0"/>
            </a:endParaRPr>
          </a:p>
        </p:txBody>
      </p:sp>
      <p:sp>
        <p:nvSpPr>
          <p:cNvPr id="6" name="Title 5"/>
          <p:cNvSpPr>
            <a:spLocks noGrp="1"/>
          </p:cNvSpPr>
          <p:nvPr>
            <p:ph type="title"/>
          </p:nvPr>
        </p:nvSpPr>
        <p:spPr>
          <a:xfrm>
            <a:off x="1221967" y="403648"/>
            <a:ext cx="7481455" cy="548318"/>
          </a:xfrm>
        </p:spPr>
        <p:txBody>
          <a:bodyPr/>
          <a:lstStyle/>
          <a:p>
            <a:r>
              <a:rPr lang="fr-HT" sz="3200" dirty="0"/>
              <a:t>Objectifs d’apprentissage</a:t>
            </a:r>
          </a:p>
        </p:txBody>
      </p:sp>
      <p:sp>
        <p:nvSpPr>
          <p:cNvPr id="7" name="TextBox 6"/>
          <p:cNvSpPr txBox="1"/>
          <p:nvPr/>
        </p:nvSpPr>
        <p:spPr>
          <a:xfrm>
            <a:off x="325129" y="395927"/>
            <a:ext cx="71045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5.2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idx="1"/>
          </p:nvPr>
        </p:nvSpPr>
        <p:spPr>
          <a:xfrm>
            <a:off x="457200" y="1528666"/>
            <a:ext cx="8229600" cy="4872134"/>
          </a:xfrm>
          <a:prstGeom prst="rect">
            <a:avLst/>
          </a:prstGeom>
        </p:spPr>
        <p:txBody>
          <a:bodyPr>
            <a:normAutofit/>
          </a:bodyPr>
          <a:lstStyle/>
          <a:p>
            <a:pPr marL="5667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Prise en charge et suivi des clients</a:t>
            </a:r>
          </a:p>
          <a:p>
            <a:pPr marL="5667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Plaidoyer pour le soutien des services nutritionnels</a:t>
            </a:r>
          </a:p>
          <a:p>
            <a:pPr marL="5667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Prise de décisions</a:t>
            </a:r>
          </a:p>
          <a:p>
            <a:pPr marL="5667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Octroi de ressources</a:t>
            </a:r>
          </a:p>
          <a:p>
            <a:pPr marL="5667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Suivi des stocks</a:t>
            </a:r>
          </a:p>
          <a:p>
            <a:pPr marL="5667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Evaluation de la politique et de l’impact des services </a:t>
            </a:r>
          </a:p>
          <a:p>
            <a:pPr marL="566738" lvl="4" indent="-457200">
              <a:lnSpc>
                <a:spcPct val="114000"/>
              </a:lnSpc>
              <a:spcBef>
                <a:spcPts val="300"/>
              </a:spcBef>
              <a:spcAft>
                <a:spcPts val="300"/>
              </a:spcAft>
              <a:buClr>
                <a:srgbClr val="000066"/>
              </a:buClr>
              <a:buSzPct val="100000"/>
              <a:buFont typeface="Arial" panose="020B0604020202020204" pitchFamily="34" charset="0"/>
              <a:buChar char="•"/>
              <a:defRPr/>
            </a:pPr>
            <a:r>
              <a:rPr lang="fr-HT" altLang="ko-KR" dirty="0">
                <a:solidFill>
                  <a:srgbClr val="000066"/>
                </a:solidFill>
                <a:cs typeface="Arial" pitchFamily="34" charset="0"/>
              </a:rPr>
              <a:t>Amélioration continue de la qualité des services  NACS </a:t>
            </a:r>
          </a:p>
          <a:p>
            <a:pPr marL="609600" indent="-609600" eaLnBrk="1" hangingPunct="1">
              <a:spcBef>
                <a:spcPts val="900"/>
              </a:spcBef>
              <a:buClr>
                <a:srgbClr val="FFB547"/>
              </a:buClr>
              <a:buSzPct val="125000"/>
              <a:buFont typeface="Wingdings 3" pitchFamily="18" charset="2"/>
              <a:buNone/>
              <a:defRPr/>
            </a:pPr>
            <a:endParaRPr lang="fr-HT" sz="2800" dirty="0"/>
          </a:p>
          <a:p>
            <a:pPr marL="609600" indent="-609600" eaLnBrk="1" hangingPunct="1">
              <a:spcBef>
                <a:spcPts val="900"/>
              </a:spcBef>
              <a:buClr>
                <a:srgbClr val="FFB547"/>
              </a:buClr>
              <a:defRPr/>
            </a:pPr>
            <a:endParaRPr lang="fr-HT" sz="2800" dirty="0"/>
          </a:p>
          <a:p>
            <a:pPr marL="609600" indent="-609600" eaLnBrk="1" hangingPunct="1">
              <a:spcBef>
                <a:spcPts val="900"/>
              </a:spcBef>
              <a:defRPr/>
            </a:pPr>
            <a:endParaRPr lang="fr-HT" sz="2800" dirty="0"/>
          </a:p>
          <a:p>
            <a:pPr marL="609600" indent="-609600" eaLnBrk="1" hangingPunct="1">
              <a:spcBef>
                <a:spcPts val="900"/>
              </a:spcBef>
              <a:buFont typeface="Wingdings 3" pitchFamily="18" charset="2"/>
              <a:buNone/>
              <a:defRPr/>
            </a:pPr>
            <a:endParaRPr lang="fr-HT" sz="2800" dirty="0"/>
          </a:p>
          <a:p>
            <a:pPr marL="609600" indent="-609600" eaLnBrk="1" hangingPunct="1">
              <a:spcBef>
                <a:spcPts val="900"/>
              </a:spcBef>
              <a:defRPr/>
            </a:pPr>
            <a:endParaRPr lang="fr-HT" sz="2800" dirty="0"/>
          </a:p>
        </p:txBody>
      </p:sp>
      <p:sp>
        <p:nvSpPr>
          <p:cNvPr id="5" name="Title 4"/>
          <p:cNvSpPr>
            <a:spLocks noGrp="1"/>
          </p:cNvSpPr>
          <p:nvPr>
            <p:ph type="title"/>
          </p:nvPr>
        </p:nvSpPr>
        <p:spPr>
          <a:xfrm>
            <a:off x="1231492" y="256364"/>
            <a:ext cx="6626633" cy="548318"/>
          </a:xfrm>
        </p:spPr>
        <p:txBody>
          <a:bodyPr/>
          <a:lstStyle/>
          <a:p>
            <a:r>
              <a:rPr lang="fr-HT" sz="2800" dirty="0">
                <a:cs typeface="Arial" charset="0"/>
              </a:rPr>
              <a:t>But du rapportage des données NACS </a:t>
            </a:r>
            <a:endParaRPr lang="fr-HT" sz="2800" dirty="0"/>
          </a:p>
        </p:txBody>
      </p:sp>
      <p:sp>
        <p:nvSpPr>
          <p:cNvPr id="7" name="TextBox 6"/>
          <p:cNvSpPr txBox="1"/>
          <p:nvPr/>
        </p:nvSpPr>
        <p:spPr>
          <a:xfrm>
            <a:off x="338777" y="376305"/>
            <a:ext cx="71045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5.3</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7896"/>
            <a:ext cx="8250072" cy="4525963"/>
          </a:xfrm>
        </p:spPr>
        <p:txBody>
          <a:bodyPr>
            <a:normAutofit/>
          </a:bodyPr>
          <a:lstStyle/>
          <a:p>
            <a:pPr marL="514350" indent="-514350">
              <a:buClr>
                <a:srgbClr val="000066"/>
              </a:buClr>
              <a:buFont typeface="Wingdings 3" pitchFamily="18" charset="2"/>
              <a:buNone/>
              <a:defRPr/>
            </a:pPr>
            <a:endParaRPr lang="fr-HT" sz="2600" dirty="0">
              <a:solidFill>
                <a:srgbClr val="000066"/>
              </a:solidFill>
            </a:endParaRPr>
          </a:p>
          <a:p>
            <a:pPr marL="512064" indent="0">
              <a:lnSpc>
                <a:spcPct val="114000"/>
              </a:lnSpc>
              <a:spcBef>
                <a:spcPts val="300"/>
              </a:spcBef>
              <a:spcAft>
                <a:spcPts val="300"/>
              </a:spcAft>
              <a:buClr>
                <a:srgbClr val="000066"/>
              </a:buClr>
              <a:defRPr/>
            </a:pPr>
            <a:r>
              <a:rPr lang="fr-HT" sz="2600" dirty="0">
                <a:solidFill>
                  <a:srgbClr val="000066"/>
                </a:solidFill>
                <a:latin typeface="+mn-lt"/>
              </a:rPr>
              <a:t>Les données pour chaque indicateur devraient être désagrégées par sexe et groupe (âge, grossesse et statut de post-partum, clientes PTME, clients du traitement VIH et TB, et OEV).</a:t>
            </a:r>
          </a:p>
        </p:txBody>
      </p:sp>
      <p:sp>
        <p:nvSpPr>
          <p:cNvPr id="5" name="Title 4"/>
          <p:cNvSpPr>
            <a:spLocks noGrp="1"/>
          </p:cNvSpPr>
          <p:nvPr>
            <p:ph type="title"/>
          </p:nvPr>
        </p:nvSpPr>
        <p:spPr>
          <a:xfrm>
            <a:off x="1224811" y="390000"/>
            <a:ext cx="7481455" cy="548318"/>
          </a:xfrm>
        </p:spPr>
        <p:txBody>
          <a:bodyPr/>
          <a:lstStyle/>
          <a:p>
            <a:r>
              <a:rPr lang="fr-HT" sz="3200" dirty="0">
                <a:cs typeface="Arial" charset="0"/>
              </a:rPr>
              <a:t>Indicateurs NACS (1)</a:t>
            </a:r>
            <a:endParaRPr lang="fr-HT" sz="3200" dirty="0"/>
          </a:p>
        </p:txBody>
      </p:sp>
      <p:sp>
        <p:nvSpPr>
          <p:cNvPr id="7" name="TextBox 6"/>
          <p:cNvSpPr txBox="1"/>
          <p:nvPr/>
        </p:nvSpPr>
        <p:spPr>
          <a:xfrm>
            <a:off x="334654" y="391804"/>
            <a:ext cx="71045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5.4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3634"/>
            <a:ext cx="8454788" cy="4525963"/>
          </a:xfrm>
        </p:spPr>
        <p:txBody>
          <a:bodyPr>
            <a:noAutofit/>
          </a:bodyPr>
          <a:lstStyle/>
          <a:p>
            <a:pPr marL="342900" lvl="4" indent="-342900">
              <a:lnSpc>
                <a:spcPct val="114000"/>
              </a:lnSpc>
              <a:spcBef>
                <a:spcPts val="300"/>
              </a:spcBef>
              <a:spcAft>
                <a:spcPts val="300"/>
              </a:spcAft>
              <a:buClr>
                <a:srgbClr val="000066"/>
              </a:buClr>
              <a:buFont typeface="Arial" panose="020B0604020202020204" pitchFamily="34" charset="0"/>
              <a:buChar char="•"/>
              <a:defRPr/>
            </a:pPr>
            <a:r>
              <a:rPr lang="fr-HT" sz="2200" dirty="0">
                <a:latin typeface="Calibri" pitchFamily="34" charset="0"/>
                <a:cs typeface="Arial" pitchFamily="34" charset="0"/>
              </a:rPr>
              <a:t>Capacité à obtenir et à manger la bonne qualité et quantité d’aliments pour soutenir et maintenir la santé</a:t>
            </a:r>
          </a:p>
          <a:p>
            <a:pPr marL="342900" lvl="4" indent="-342900">
              <a:lnSpc>
                <a:spcPct val="114000"/>
              </a:lnSpc>
              <a:spcBef>
                <a:spcPts val="300"/>
              </a:spcBef>
              <a:spcAft>
                <a:spcPts val="300"/>
              </a:spcAft>
              <a:buClr>
                <a:srgbClr val="000066"/>
              </a:buClr>
              <a:buFont typeface="Arial" panose="020B0604020202020204" pitchFamily="34" charset="0"/>
              <a:buChar char="•"/>
              <a:defRPr/>
            </a:pPr>
            <a:r>
              <a:rPr lang="fr-HT" sz="2200" dirty="0">
                <a:latin typeface="Calibri" pitchFamily="34" charset="0"/>
                <a:cs typeface="Arial" pitchFamily="34" charset="0"/>
              </a:rPr>
              <a:t>Appétit</a:t>
            </a:r>
          </a:p>
          <a:p>
            <a:pPr marL="342900" lvl="4" indent="-342900">
              <a:lnSpc>
                <a:spcPct val="114000"/>
              </a:lnSpc>
              <a:spcBef>
                <a:spcPts val="300"/>
              </a:spcBef>
              <a:spcAft>
                <a:spcPts val="300"/>
              </a:spcAft>
              <a:buClr>
                <a:srgbClr val="000066"/>
              </a:buClr>
              <a:buFont typeface="Arial" panose="020B0604020202020204" pitchFamily="34" charset="0"/>
              <a:buChar char="•"/>
              <a:defRPr/>
            </a:pPr>
            <a:r>
              <a:rPr lang="fr-HT" sz="2200" dirty="0">
                <a:latin typeface="Calibri" pitchFamily="34" charset="0"/>
                <a:cs typeface="Arial" pitchFamily="34" charset="0"/>
              </a:rPr>
              <a:t>Capacité à mâcher et à avaler la nourriture </a:t>
            </a:r>
          </a:p>
          <a:p>
            <a:pPr marL="342900" lvl="4" indent="-342900">
              <a:lnSpc>
                <a:spcPct val="114000"/>
              </a:lnSpc>
              <a:spcBef>
                <a:spcPts val="300"/>
              </a:spcBef>
              <a:spcAft>
                <a:spcPts val="300"/>
              </a:spcAft>
              <a:buClr>
                <a:srgbClr val="000066"/>
              </a:buClr>
              <a:buFont typeface="Arial" panose="020B0604020202020204" pitchFamily="34" charset="0"/>
              <a:buChar char="•"/>
              <a:defRPr/>
            </a:pPr>
            <a:r>
              <a:rPr lang="fr-HT" sz="2200" dirty="0">
                <a:latin typeface="Calibri" pitchFamily="34" charset="0"/>
                <a:cs typeface="Arial" pitchFamily="34" charset="0"/>
              </a:rPr>
              <a:t>Capacité à digérer et à absorber la nourriture </a:t>
            </a:r>
          </a:p>
          <a:p>
            <a:pPr marL="342900" lvl="4" indent="-342900">
              <a:lnSpc>
                <a:spcPct val="114000"/>
              </a:lnSpc>
              <a:spcBef>
                <a:spcPts val="300"/>
              </a:spcBef>
              <a:spcAft>
                <a:spcPts val="300"/>
              </a:spcAft>
              <a:buClr>
                <a:srgbClr val="000066"/>
              </a:buClr>
              <a:buFont typeface="Arial" panose="020B0604020202020204" pitchFamily="34" charset="0"/>
              <a:buChar char="•"/>
              <a:defRPr/>
            </a:pPr>
            <a:r>
              <a:rPr lang="fr-HT" sz="2200" dirty="0">
                <a:latin typeface="Calibri" pitchFamily="34" charset="0"/>
                <a:cs typeface="Arial" pitchFamily="34" charset="0"/>
              </a:rPr>
              <a:t>Capacité à utiliser la nourriture pour le développement et la croissance des cellules, la reproduction, l’immunité, la respiration, le travail etc. </a:t>
            </a:r>
          </a:p>
          <a:p>
            <a:pPr marL="342900" lvl="4" indent="-342900">
              <a:lnSpc>
                <a:spcPct val="114000"/>
              </a:lnSpc>
              <a:spcBef>
                <a:spcPts val="300"/>
              </a:spcBef>
              <a:spcAft>
                <a:spcPts val="300"/>
              </a:spcAft>
              <a:buClr>
                <a:srgbClr val="000066"/>
              </a:buClr>
              <a:buFont typeface="Arial" panose="020B0604020202020204" pitchFamily="34" charset="0"/>
              <a:buChar char="•"/>
              <a:defRPr/>
            </a:pPr>
            <a:r>
              <a:rPr lang="fr-HT" sz="2200" dirty="0">
                <a:latin typeface="Calibri" pitchFamily="34" charset="0"/>
                <a:cs typeface="Arial" pitchFamily="34" charset="0"/>
              </a:rPr>
              <a:t>Capacité à stocker les différents nutriments/énergie dans les parties appropriées du corps </a:t>
            </a:r>
          </a:p>
          <a:p>
            <a:pPr marL="342900" lvl="4" indent="-342900">
              <a:lnSpc>
                <a:spcPct val="114000"/>
              </a:lnSpc>
              <a:spcBef>
                <a:spcPts val="300"/>
              </a:spcBef>
              <a:spcAft>
                <a:spcPts val="300"/>
              </a:spcAft>
              <a:buClr>
                <a:srgbClr val="000066"/>
              </a:buClr>
              <a:buFont typeface="Arial" panose="020B0604020202020204" pitchFamily="34" charset="0"/>
              <a:buChar char="•"/>
              <a:defRPr/>
            </a:pPr>
            <a:r>
              <a:rPr lang="fr-HT" sz="2200" dirty="0">
                <a:latin typeface="Calibri" pitchFamily="34" charset="0"/>
                <a:cs typeface="Arial" pitchFamily="34" charset="0"/>
              </a:rPr>
              <a:t>Capacité à excréter les toxines/pertes</a:t>
            </a:r>
          </a:p>
          <a:p>
            <a:pPr>
              <a:defRPr/>
            </a:pPr>
            <a:endParaRPr lang="fr-HT" sz="2800" dirty="0"/>
          </a:p>
        </p:txBody>
      </p:sp>
      <p:sp>
        <p:nvSpPr>
          <p:cNvPr id="5" name="Title 4"/>
          <p:cNvSpPr>
            <a:spLocks noGrp="1"/>
          </p:cNvSpPr>
          <p:nvPr>
            <p:ph type="title"/>
          </p:nvPr>
        </p:nvSpPr>
        <p:spPr>
          <a:xfrm>
            <a:off x="1221967" y="390000"/>
            <a:ext cx="7481455" cy="548318"/>
          </a:xfrm>
        </p:spPr>
        <p:txBody>
          <a:bodyPr/>
          <a:lstStyle/>
          <a:p>
            <a:r>
              <a:rPr lang="fr-HT" sz="3200" b="1" dirty="0"/>
              <a:t>Aspects de la nutrition</a:t>
            </a:r>
          </a:p>
        </p:txBody>
      </p:sp>
      <p:sp>
        <p:nvSpPr>
          <p:cNvPr id="7" name="TextBox 6"/>
          <p:cNvSpPr txBox="1"/>
          <p:nvPr/>
        </p:nvSpPr>
        <p:spPr>
          <a:xfrm>
            <a:off x="316486" y="405452"/>
            <a:ext cx="710452" cy="584775"/>
          </a:xfrm>
          <a:prstGeom prst="rect">
            <a:avLst/>
          </a:prstGeom>
          <a:noFill/>
          <a:ln>
            <a:noFill/>
          </a:ln>
        </p:spPr>
        <p:txBody>
          <a:bodyPr wrap="none">
            <a:spAutoFit/>
          </a:bodyPr>
          <a:lstStyle/>
          <a:p>
            <a:pPr algn="ctr">
              <a:defRPr/>
            </a:pPr>
            <a:r>
              <a:rPr lang="en-US" sz="3200" b="1" dirty="0">
                <a:solidFill>
                  <a:srgbClr val="000066"/>
                </a:solidFill>
                <a:latin typeface="Calibri" pitchFamily="34" charset="0"/>
                <a:cs typeface="Arial" pitchFamily="34" charset="0"/>
              </a:rPr>
              <a:t>1.5</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539796"/>
            <a:ext cx="8250072" cy="4937204"/>
          </a:xfrm>
        </p:spPr>
        <p:txBody>
          <a:bodyPr>
            <a:normAutofit fontScale="70000" lnSpcReduction="20000"/>
          </a:bodyPr>
          <a:lstStyle/>
          <a:p>
            <a:pPr marL="548640" lvl="0" indent="-548640">
              <a:lnSpc>
                <a:spcPct val="134000"/>
              </a:lnSpc>
              <a:spcBef>
                <a:spcPts val="300"/>
              </a:spcBef>
              <a:spcAft>
                <a:spcPts val="300"/>
              </a:spcAft>
              <a:buFont typeface="+mj-lt"/>
              <a:buAutoNum type="arabicPeriod"/>
            </a:pPr>
            <a:r>
              <a:rPr lang="fr-HT" dirty="0">
                <a:latin typeface="+mn-lt"/>
              </a:rPr>
              <a:t>Nombre de clients qui ont consulté les services de soins de santé </a:t>
            </a:r>
          </a:p>
          <a:p>
            <a:pPr marL="548640" lvl="0" indent="-548640">
              <a:lnSpc>
                <a:spcPct val="134000"/>
              </a:lnSpc>
              <a:spcBef>
                <a:spcPts val="300"/>
              </a:spcBef>
              <a:spcAft>
                <a:spcPts val="300"/>
              </a:spcAft>
              <a:buFont typeface="+mj-lt"/>
              <a:buAutoNum type="arabicPeriod"/>
            </a:pPr>
            <a:r>
              <a:rPr lang="fr-HT" dirty="0">
                <a:latin typeface="+mn-lt"/>
              </a:rPr>
              <a:t>Nombre de clients qui ont reçu une évaluation nutritionnelle </a:t>
            </a:r>
          </a:p>
          <a:p>
            <a:pPr marL="548640" lvl="0" indent="-548640">
              <a:lnSpc>
                <a:spcPct val="134000"/>
              </a:lnSpc>
              <a:spcBef>
                <a:spcPts val="300"/>
              </a:spcBef>
              <a:spcAft>
                <a:spcPts val="300"/>
              </a:spcAft>
              <a:buFont typeface="+mj-lt"/>
              <a:buAutoNum type="arabicPeriod"/>
            </a:pPr>
            <a:r>
              <a:rPr lang="fr-HT" dirty="0">
                <a:latin typeface="+mn-lt"/>
              </a:rPr>
              <a:t>Nombre de clients avec diagnostic de malnutrition modérée</a:t>
            </a:r>
          </a:p>
          <a:p>
            <a:pPr marL="548640" lvl="0" indent="-548640">
              <a:lnSpc>
                <a:spcPct val="134000"/>
              </a:lnSpc>
              <a:spcBef>
                <a:spcPts val="300"/>
              </a:spcBef>
              <a:spcAft>
                <a:spcPts val="300"/>
              </a:spcAft>
              <a:buFont typeface="+mj-lt"/>
              <a:buAutoNum type="arabicPeriod"/>
            </a:pPr>
            <a:r>
              <a:rPr lang="fr-HT" dirty="0">
                <a:latin typeface="+mn-lt"/>
              </a:rPr>
              <a:t>Nombre de clients avec diagnostic de malnutrition sévère</a:t>
            </a:r>
          </a:p>
          <a:p>
            <a:pPr marL="548640" lvl="0" indent="-548640">
              <a:lnSpc>
                <a:spcPct val="134000"/>
              </a:lnSpc>
              <a:spcBef>
                <a:spcPts val="300"/>
              </a:spcBef>
              <a:spcAft>
                <a:spcPts val="300"/>
              </a:spcAft>
              <a:buFont typeface="+mj-lt"/>
              <a:buAutoNum type="arabicPeriod"/>
            </a:pPr>
            <a:r>
              <a:rPr lang="fr-HT" dirty="0">
                <a:latin typeface="+mn-lt"/>
              </a:rPr>
              <a:t>Nombre de clients qui ont reçu l’assistance-conseil nutritionnelle</a:t>
            </a:r>
          </a:p>
          <a:p>
            <a:pPr marL="548640" lvl="0" indent="-548640">
              <a:lnSpc>
                <a:spcPct val="134000"/>
              </a:lnSpc>
              <a:spcBef>
                <a:spcPts val="300"/>
              </a:spcBef>
              <a:spcAft>
                <a:spcPts val="300"/>
              </a:spcAft>
              <a:buFont typeface="+mj-lt"/>
              <a:buAutoNum type="arabicPeriod"/>
            </a:pPr>
            <a:r>
              <a:rPr lang="fr-HT" dirty="0">
                <a:latin typeface="+mn-lt"/>
              </a:rPr>
              <a:t>Nombre de clients souffrant de malnutrition qui ont reçu des produits alimentaires spécialisés </a:t>
            </a:r>
          </a:p>
          <a:p>
            <a:pPr marL="548640" lvl="0" indent="-548640">
              <a:lnSpc>
                <a:spcPct val="134000"/>
              </a:lnSpc>
              <a:spcBef>
                <a:spcPts val="300"/>
              </a:spcBef>
              <a:spcAft>
                <a:spcPts val="300"/>
              </a:spcAft>
              <a:buFont typeface="+mj-lt"/>
              <a:buAutoNum type="arabicPeriod"/>
            </a:pPr>
            <a:r>
              <a:rPr lang="fr-HT" dirty="0">
                <a:latin typeface="+mn-lt"/>
              </a:rPr>
              <a:t>Nombre de clients souffrant de malnutrition qui sont sortis du traitement à base de produits alimentaires spécialisés, par raison (guéri, perdu de vue, décédé, non-répondant, ou transféré)</a:t>
            </a:r>
          </a:p>
          <a:p>
            <a:pPr marL="548640" lvl="0" indent="-548640">
              <a:lnSpc>
                <a:spcPct val="134000"/>
              </a:lnSpc>
              <a:spcBef>
                <a:spcPts val="300"/>
              </a:spcBef>
              <a:spcAft>
                <a:spcPts val="300"/>
              </a:spcAft>
              <a:buFont typeface="+mj-lt"/>
              <a:buAutoNum type="arabicPeriod"/>
            </a:pPr>
            <a:r>
              <a:rPr lang="fr-HT" dirty="0">
                <a:latin typeface="+mn-lt"/>
              </a:rPr>
              <a:t>Nombre de clients souffrant de malnutrition qui ont été référés pour une évaluation de la sécurité alimentaire. </a:t>
            </a:r>
          </a:p>
          <a:p>
            <a:pPr marL="514350" indent="-514350">
              <a:spcBef>
                <a:spcPts val="600"/>
              </a:spcBef>
              <a:spcAft>
                <a:spcPts val="600"/>
              </a:spcAft>
              <a:buClr>
                <a:srgbClr val="000066"/>
              </a:buClr>
              <a:buFont typeface="Wingdings 3" pitchFamily="18" charset="2"/>
              <a:buNone/>
              <a:defRPr/>
            </a:pPr>
            <a:endParaRPr lang="fr-HT" sz="2600" dirty="0">
              <a:solidFill>
                <a:srgbClr val="000066"/>
              </a:solidFill>
              <a:latin typeface="+mn-lt"/>
            </a:endParaRPr>
          </a:p>
        </p:txBody>
      </p:sp>
      <p:sp>
        <p:nvSpPr>
          <p:cNvPr id="5" name="Title 4"/>
          <p:cNvSpPr>
            <a:spLocks noGrp="1"/>
          </p:cNvSpPr>
          <p:nvPr>
            <p:ph type="title"/>
          </p:nvPr>
        </p:nvSpPr>
        <p:spPr>
          <a:xfrm>
            <a:off x="1224811" y="390000"/>
            <a:ext cx="7481455" cy="548318"/>
          </a:xfrm>
        </p:spPr>
        <p:txBody>
          <a:bodyPr/>
          <a:lstStyle/>
          <a:p>
            <a:r>
              <a:rPr lang="fr-HT" sz="3200" dirty="0">
                <a:cs typeface="Arial" charset="0"/>
              </a:rPr>
              <a:t>Indicateurs NACS (2)</a:t>
            </a:r>
            <a:endParaRPr lang="fr-HT" sz="3200" dirty="0"/>
          </a:p>
        </p:txBody>
      </p:sp>
      <p:sp>
        <p:nvSpPr>
          <p:cNvPr id="7" name="TextBox 6"/>
          <p:cNvSpPr txBox="1"/>
          <p:nvPr/>
        </p:nvSpPr>
        <p:spPr>
          <a:xfrm>
            <a:off x="325129" y="391804"/>
            <a:ext cx="71045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5.5</a:t>
            </a:r>
          </a:p>
        </p:txBody>
      </p:sp>
    </p:spTree>
    <p:extLst>
      <p:ext uri="{BB962C8B-B14F-4D97-AF65-F5344CB8AC3E}">
        <p14:creationId xmlns:p14="http://schemas.microsoft.com/office/powerpoint/2010/main" val="27780314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534109"/>
            <a:ext cx="8229600" cy="5095291"/>
          </a:xfrm>
        </p:spPr>
        <p:txBody>
          <a:bodyPr>
            <a:normAutofit fontScale="70000" lnSpcReduction="20000"/>
          </a:bodyPr>
          <a:lstStyle/>
          <a:p>
            <a:pPr marL="548640" lvl="0" indent="-548640">
              <a:lnSpc>
                <a:spcPct val="134000"/>
              </a:lnSpc>
              <a:spcBef>
                <a:spcPts val="300"/>
              </a:spcBef>
              <a:spcAft>
                <a:spcPts val="300"/>
              </a:spcAft>
              <a:buFont typeface="+mj-lt"/>
              <a:buAutoNum type="arabicPeriod"/>
            </a:pPr>
            <a:r>
              <a:rPr lang="fr-HT" u="sng" dirty="0">
                <a:latin typeface="+mn-lt"/>
              </a:rPr>
              <a:t>Nombre de femmes séropositives enceintes ou post-partum inscrites dans un programme de PTME</a:t>
            </a:r>
          </a:p>
          <a:p>
            <a:pPr marL="548640" indent="-548640">
              <a:lnSpc>
                <a:spcPct val="134000"/>
              </a:lnSpc>
              <a:spcBef>
                <a:spcPts val="300"/>
              </a:spcBef>
              <a:spcAft>
                <a:spcPts val="300"/>
              </a:spcAft>
              <a:buFont typeface="+mj-lt"/>
              <a:buAutoNum type="arabicPeriod"/>
            </a:pPr>
            <a:r>
              <a:rPr lang="fr-HT" dirty="0">
                <a:latin typeface="+mn-lt"/>
              </a:rPr>
              <a:t>Nombre qui ont reçu l’assistance-conseil sur l’ANJE </a:t>
            </a:r>
          </a:p>
          <a:p>
            <a:pPr marL="548640" lvl="0" indent="-548640">
              <a:lnSpc>
                <a:spcPct val="134000"/>
              </a:lnSpc>
              <a:spcBef>
                <a:spcPts val="300"/>
              </a:spcBef>
              <a:spcAft>
                <a:spcPts val="300"/>
              </a:spcAft>
              <a:buFont typeface="+mj-lt"/>
              <a:buAutoNum type="arabicPeriod" startAt="3"/>
            </a:pPr>
            <a:r>
              <a:rPr lang="fr-HT" u="sng" dirty="0">
                <a:latin typeface="+mn-lt"/>
              </a:rPr>
              <a:t>Nombre de nourrissons exposés au VIH de 0−23 mois inscrits dans un programme de PTME</a:t>
            </a:r>
          </a:p>
          <a:p>
            <a:pPr marL="548640" lvl="0" indent="-548640">
              <a:lnSpc>
                <a:spcPct val="134000"/>
              </a:lnSpc>
              <a:spcBef>
                <a:spcPts val="300"/>
              </a:spcBef>
              <a:spcAft>
                <a:spcPts val="300"/>
              </a:spcAft>
              <a:buFont typeface="+mj-lt"/>
              <a:buAutoNum type="arabicPeriod" startAt="3"/>
            </a:pPr>
            <a:r>
              <a:rPr lang="fr-HT" dirty="0">
                <a:latin typeface="+mn-lt"/>
              </a:rPr>
              <a:t>Nombre avec diagnostic de malnutrition aiguë sévère </a:t>
            </a:r>
          </a:p>
          <a:p>
            <a:pPr marL="548640" lvl="0" indent="-548640">
              <a:lnSpc>
                <a:spcPct val="134000"/>
              </a:lnSpc>
              <a:spcBef>
                <a:spcPts val="300"/>
              </a:spcBef>
              <a:spcAft>
                <a:spcPts val="300"/>
              </a:spcAft>
              <a:buFont typeface="+mj-lt"/>
              <a:buAutoNum type="arabicPeriod" startAt="3"/>
            </a:pPr>
            <a:r>
              <a:rPr lang="fr-HT" dirty="0">
                <a:latin typeface="+mn-lt"/>
              </a:rPr>
              <a:t>Nombre avec diagnostic de malnutrition aiguë modérée</a:t>
            </a:r>
          </a:p>
          <a:p>
            <a:pPr marL="548640" lvl="0" indent="-548640">
              <a:lnSpc>
                <a:spcPct val="134000"/>
              </a:lnSpc>
              <a:spcBef>
                <a:spcPts val="300"/>
              </a:spcBef>
              <a:spcAft>
                <a:spcPts val="300"/>
              </a:spcAft>
              <a:buFont typeface="+mj-lt"/>
              <a:buAutoNum type="arabicPeriod" startAt="3"/>
            </a:pPr>
            <a:r>
              <a:rPr lang="fr-HT" dirty="0">
                <a:latin typeface="+mn-lt"/>
              </a:rPr>
              <a:t>Nombre qui ont reçu un allaitement maternel exclusif à l’âge de 3 mois </a:t>
            </a:r>
          </a:p>
          <a:p>
            <a:pPr marL="548640" lvl="0" indent="-548640">
              <a:lnSpc>
                <a:spcPct val="134000"/>
              </a:lnSpc>
              <a:spcBef>
                <a:spcPts val="300"/>
              </a:spcBef>
              <a:spcAft>
                <a:spcPts val="300"/>
              </a:spcAft>
              <a:buFont typeface="+mj-lt"/>
              <a:buAutoNum type="arabicPeriod" startAt="3"/>
            </a:pPr>
            <a:r>
              <a:rPr lang="fr-HT" dirty="0">
                <a:latin typeface="+mn-lt"/>
              </a:rPr>
              <a:t>Nombre qui ont reçu de manière exclusive une alimentation de remplacement à l’âge de 3 mois </a:t>
            </a:r>
          </a:p>
          <a:p>
            <a:pPr marL="548640" lvl="0" indent="-548640">
              <a:lnSpc>
                <a:spcPct val="134000"/>
              </a:lnSpc>
              <a:spcBef>
                <a:spcPts val="300"/>
              </a:spcBef>
              <a:spcAft>
                <a:spcPts val="300"/>
              </a:spcAft>
              <a:buFont typeface="+mj-lt"/>
              <a:buAutoNum type="arabicPeriod" startAt="3"/>
            </a:pPr>
            <a:r>
              <a:rPr lang="fr-HT" dirty="0">
                <a:latin typeface="+mn-lt"/>
              </a:rPr>
              <a:t>Nombre qui ont reçu une alimentation mixte à l’âge de 3 mois</a:t>
            </a:r>
          </a:p>
          <a:p>
            <a:pPr marL="548640" lvl="0" indent="-548640">
              <a:lnSpc>
                <a:spcPct val="134000"/>
              </a:lnSpc>
              <a:spcBef>
                <a:spcPts val="300"/>
              </a:spcBef>
              <a:spcAft>
                <a:spcPts val="300"/>
              </a:spcAft>
              <a:buFont typeface="+mj-lt"/>
              <a:buAutoNum type="arabicPeriod" startAt="3"/>
            </a:pPr>
            <a:r>
              <a:rPr lang="fr-HT" dirty="0">
                <a:latin typeface="+mn-lt"/>
              </a:rPr>
              <a:t>Pourcentage qui sont vivants et séronégatifs à l’âge de 12 mois</a:t>
            </a:r>
          </a:p>
        </p:txBody>
      </p:sp>
      <p:sp>
        <p:nvSpPr>
          <p:cNvPr id="5" name="Title 4"/>
          <p:cNvSpPr>
            <a:spLocks noGrp="1"/>
          </p:cNvSpPr>
          <p:nvPr>
            <p:ph type="title"/>
          </p:nvPr>
        </p:nvSpPr>
        <p:spPr>
          <a:xfrm>
            <a:off x="1221967" y="390525"/>
            <a:ext cx="7481455" cy="799566"/>
          </a:xfrm>
        </p:spPr>
        <p:txBody>
          <a:bodyPr/>
          <a:lstStyle/>
          <a:p>
            <a:r>
              <a:rPr lang="fr-HT" sz="3200" dirty="0">
                <a:cs typeface="Arial" charset="0"/>
              </a:rPr>
              <a:t>Indicateurs NACS (clients PTME)</a:t>
            </a:r>
          </a:p>
        </p:txBody>
      </p:sp>
      <p:sp>
        <p:nvSpPr>
          <p:cNvPr id="7" name="TextBox 6"/>
          <p:cNvSpPr txBox="1"/>
          <p:nvPr/>
        </p:nvSpPr>
        <p:spPr>
          <a:xfrm>
            <a:off x="329252" y="395927"/>
            <a:ext cx="71045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5.6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144" y="1538800"/>
            <a:ext cx="8229600" cy="5090600"/>
          </a:xfrm>
        </p:spPr>
        <p:txBody>
          <a:bodyPr>
            <a:normAutofit/>
          </a:bodyPr>
          <a:lstStyle/>
          <a:p>
            <a:pPr marL="548640"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La collecte de données peut prendre beaucoup de temps.</a:t>
            </a:r>
          </a:p>
          <a:p>
            <a:pPr marL="548640"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De médiocres données ne seront probablement pas utiles pour prendre les décisions. </a:t>
            </a:r>
          </a:p>
          <a:p>
            <a:pPr marL="548640"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L’établissement risque de ne pas recevoir de feedback sur les données qu’il envoie aux niveaux supérieurs.</a:t>
            </a:r>
          </a:p>
          <a:p>
            <a:pPr marL="548640"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Les clients sont parfois inscrits dans plusieurs établissements.</a:t>
            </a:r>
          </a:p>
          <a:p>
            <a:pPr marL="548640"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Les clients risquent d’être perdus de vue. </a:t>
            </a:r>
          </a:p>
          <a:p>
            <a:pPr marL="548640" indent="-548640">
              <a:lnSpc>
                <a:spcPct val="114000"/>
              </a:lnSpc>
              <a:spcBef>
                <a:spcPts val="300"/>
              </a:spcBef>
              <a:spcAft>
                <a:spcPts val="300"/>
              </a:spcAft>
              <a:buClr>
                <a:srgbClr val="000066"/>
              </a:buClr>
              <a:buFont typeface="+mj-lt"/>
              <a:buAutoNum type="arabicPeriod"/>
              <a:defRPr/>
            </a:pPr>
            <a:r>
              <a:rPr lang="fr-HT" sz="2400" dirty="0">
                <a:solidFill>
                  <a:srgbClr val="000066"/>
                </a:solidFill>
                <a:latin typeface="Calibri" pitchFamily="34" charset="0"/>
              </a:rPr>
              <a:t>Les clients ne viennent pas toujours régulièrement au centre de santé.</a:t>
            </a:r>
          </a:p>
        </p:txBody>
      </p:sp>
      <p:sp>
        <p:nvSpPr>
          <p:cNvPr id="5" name="Title 4"/>
          <p:cNvSpPr>
            <a:spLocks noGrp="1"/>
          </p:cNvSpPr>
          <p:nvPr>
            <p:ph type="title"/>
          </p:nvPr>
        </p:nvSpPr>
        <p:spPr>
          <a:xfrm>
            <a:off x="1235899" y="266700"/>
            <a:ext cx="7812851" cy="548318"/>
          </a:xfrm>
        </p:spPr>
        <p:txBody>
          <a:bodyPr/>
          <a:lstStyle/>
          <a:p>
            <a:r>
              <a:rPr lang="fr-HT" sz="2800" dirty="0">
                <a:cs typeface="Arial" charset="0"/>
              </a:rPr>
              <a:t>Défis au niveau de la collecte et le rapportage des données</a:t>
            </a:r>
          </a:p>
        </p:txBody>
      </p:sp>
      <p:sp>
        <p:nvSpPr>
          <p:cNvPr id="7" name="TextBox 6"/>
          <p:cNvSpPr txBox="1"/>
          <p:nvPr/>
        </p:nvSpPr>
        <p:spPr>
          <a:xfrm>
            <a:off x="334654" y="382279"/>
            <a:ext cx="71045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5.7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495300" y="1496009"/>
            <a:ext cx="8229600" cy="4525963"/>
          </a:xfrm>
        </p:spPr>
        <p:txBody>
          <a:bodyPr>
            <a:noAutofit/>
          </a:bodyPr>
          <a:lstStyle/>
          <a:p>
            <a:pPr marL="548640" indent="-548640">
              <a:lnSpc>
                <a:spcPct val="114000"/>
              </a:lnSpc>
              <a:spcBef>
                <a:spcPts val="300"/>
              </a:spcBef>
              <a:spcAft>
                <a:spcPts val="300"/>
              </a:spcAft>
              <a:buClr>
                <a:srgbClr val="000066"/>
              </a:buClr>
              <a:buFont typeface="Arial" charset="0"/>
              <a:buAutoNum type="arabicPeriod"/>
            </a:pPr>
            <a:r>
              <a:rPr lang="fr-HT" sz="2200" dirty="0">
                <a:solidFill>
                  <a:srgbClr val="000066"/>
                </a:solidFill>
                <a:latin typeface="Calibri" pitchFamily="34" charset="0"/>
              </a:rPr>
              <a:t>Apprendre à remplir les formulaires en le faisant régulièrement.</a:t>
            </a:r>
          </a:p>
          <a:p>
            <a:pPr marL="548640" indent="-548640">
              <a:lnSpc>
                <a:spcPct val="114000"/>
              </a:lnSpc>
              <a:spcBef>
                <a:spcPts val="300"/>
              </a:spcBef>
              <a:spcAft>
                <a:spcPts val="300"/>
              </a:spcAft>
              <a:buClr>
                <a:srgbClr val="000066"/>
              </a:buClr>
              <a:buFont typeface="Arial" charset="0"/>
              <a:buAutoNum type="arabicPeriod"/>
            </a:pPr>
            <a:r>
              <a:rPr lang="fr-HT" sz="2200" dirty="0">
                <a:solidFill>
                  <a:srgbClr val="000066"/>
                </a:solidFill>
                <a:latin typeface="Calibri" pitchFamily="34" charset="0"/>
              </a:rPr>
              <a:t>Collecter et noter les données de manière aussi exacte que possible.</a:t>
            </a:r>
          </a:p>
          <a:p>
            <a:pPr marL="548640" indent="-548640">
              <a:lnSpc>
                <a:spcPct val="114000"/>
              </a:lnSpc>
              <a:spcBef>
                <a:spcPts val="300"/>
              </a:spcBef>
              <a:spcAft>
                <a:spcPts val="300"/>
              </a:spcAft>
              <a:buClr>
                <a:srgbClr val="000066"/>
              </a:buClr>
              <a:buFont typeface="Arial" charset="0"/>
              <a:buAutoNum type="arabicPeriod"/>
            </a:pPr>
            <a:r>
              <a:rPr lang="fr-HT" sz="2200" dirty="0">
                <a:solidFill>
                  <a:srgbClr val="000066"/>
                </a:solidFill>
                <a:latin typeface="Calibri" pitchFamily="34" charset="0"/>
              </a:rPr>
              <a:t>Demander au responsable de l’établissement de coordonner avec le département  pour obtenir un feedback sur les rapports. </a:t>
            </a:r>
          </a:p>
          <a:p>
            <a:pPr marL="548640" indent="-548640">
              <a:lnSpc>
                <a:spcPct val="114000"/>
              </a:lnSpc>
              <a:spcBef>
                <a:spcPts val="300"/>
              </a:spcBef>
              <a:spcAft>
                <a:spcPts val="300"/>
              </a:spcAft>
              <a:buClr>
                <a:srgbClr val="000066"/>
              </a:buClr>
              <a:buFont typeface="Arial" charset="0"/>
              <a:buAutoNum type="arabicPeriod"/>
            </a:pPr>
            <a:r>
              <a:rPr lang="fr-HT" sz="2200" dirty="0">
                <a:solidFill>
                  <a:srgbClr val="000066"/>
                </a:solidFill>
                <a:latin typeface="Calibri" pitchFamily="34" charset="0"/>
              </a:rPr>
              <a:t>Noter les numéros d’identification des clients sur les formulaires. </a:t>
            </a:r>
          </a:p>
          <a:p>
            <a:pPr marL="548640" indent="-548640">
              <a:lnSpc>
                <a:spcPct val="114000"/>
              </a:lnSpc>
              <a:spcBef>
                <a:spcPts val="300"/>
              </a:spcBef>
              <a:spcAft>
                <a:spcPts val="300"/>
              </a:spcAft>
              <a:buClr>
                <a:srgbClr val="000066"/>
              </a:buClr>
              <a:buFont typeface="Arial" charset="0"/>
              <a:buAutoNum type="arabicPeriod"/>
            </a:pPr>
            <a:r>
              <a:rPr lang="fr-HT" sz="2200" dirty="0">
                <a:solidFill>
                  <a:srgbClr val="000066"/>
                </a:solidFill>
                <a:latin typeface="Calibri" pitchFamily="34" charset="0"/>
              </a:rPr>
              <a:t>Demander aux agents communautaires de faire des visites à domicile pour collecter l’information manquante auprès des clients qui ne sont pas revenus.</a:t>
            </a:r>
          </a:p>
          <a:p>
            <a:pPr marL="548640" indent="-548640">
              <a:lnSpc>
                <a:spcPct val="114000"/>
              </a:lnSpc>
              <a:spcBef>
                <a:spcPts val="300"/>
              </a:spcBef>
              <a:spcAft>
                <a:spcPts val="300"/>
              </a:spcAft>
              <a:buClr>
                <a:srgbClr val="000066"/>
              </a:buClr>
              <a:buFont typeface="Arial" charset="0"/>
              <a:buAutoNum type="arabicPeriod"/>
            </a:pPr>
            <a:r>
              <a:rPr lang="fr-HT" sz="2200" dirty="0">
                <a:solidFill>
                  <a:srgbClr val="000066"/>
                </a:solidFill>
                <a:latin typeface="Calibri" pitchFamily="34" charset="0"/>
              </a:rPr>
              <a:t>Pendant les séances de l’assistance-conseil, souligner l’importance de visites de suivi régulières.  </a:t>
            </a:r>
          </a:p>
        </p:txBody>
      </p:sp>
      <p:sp>
        <p:nvSpPr>
          <p:cNvPr id="5" name="Title 4"/>
          <p:cNvSpPr>
            <a:spLocks noGrp="1"/>
          </p:cNvSpPr>
          <p:nvPr>
            <p:ph type="title"/>
          </p:nvPr>
        </p:nvSpPr>
        <p:spPr>
          <a:xfrm>
            <a:off x="1231492" y="271291"/>
            <a:ext cx="7481455" cy="548318"/>
          </a:xfrm>
        </p:spPr>
        <p:txBody>
          <a:bodyPr/>
          <a:lstStyle/>
          <a:p>
            <a:r>
              <a:rPr lang="fr-HT" sz="2800" dirty="0">
                <a:cs typeface="Arial" charset="0"/>
              </a:rPr>
              <a:t>Relever les défis liés à la collecte de données</a:t>
            </a:r>
            <a:endParaRPr lang="fr-HT" sz="2800" dirty="0"/>
          </a:p>
        </p:txBody>
      </p:sp>
      <p:sp>
        <p:nvSpPr>
          <p:cNvPr id="6" name="TextBox 5"/>
          <p:cNvSpPr txBox="1"/>
          <p:nvPr/>
        </p:nvSpPr>
        <p:spPr>
          <a:xfrm>
            <a:off x="334654" y="376305"/>
            <a:ext cx="710451" cy="584775"/>
          </a:xfrm>
          <a:prstGeom prst="rect">
            <a:avLst/>
          </a:prstGeom>
          <a:noFill/>
          <a:ln>
            <a:noFill/>
          </a:ln>
        </p:spPr>
        <p:txBody>
          <a:bodyPr wrap="none">
            <a:spAutoFit/>
          </a:bodyPr>
          <a:lstStyle/>
          <a:p>
            <a:pPr>
              <a:defRPr/>
            </a:pPr>
            <a:r>
              <a:rPr lang="fr-HT" sz="3200" b="1" dirty="0">
                <a:solidFill>
                  <a:srgbClr val="000066"/>
                </a:solidFill>
                <a:latin typeface="Calibri" pitchFamily="34" charset="0"/>
                <a:cs typeface="Arial" pitchFamily="34" charset="0"/>
              </a:rPr>
              <a:t>5.8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6" descr="Le logo de FHI 360" title="Le logo de FHI 36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9850" y="747712"/>
            <a:ext cx="17827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ontent Placeholder 2"/>
          <p:cNvSpPr>
            <a:spLocks noGrp="1"/>
          </p:cNvSpPr>
          <p:nvPr>
            <p:ph idx="1"/>
          </p:nvPr>
        </p:nvSpPr>
        <p:spPr>
          <a:xfrm>
            <a:off x="1362075" y="1981200"/>
            <a:ext cx="6419850" cy="3200400"/>
          </a:xfrm>
        </p:spPr>
        <p:txBody>
          <a:bodyPr anchor="ctr" anchorCtr="0">
            <a:normAutofit/>
          </a:bodyPr>
          <a:lstStyle/>
          <a:p>
            <a:pPr marL="0" indent="0">
              <a:lnSpc>
                <a:spcPct val="110000"/>
              </a:lnSpc>
              <a:spcBef>
                <a:spcPts val="0"/>
              </a:spcBef>
              <a:buNone/>
            </a:pPr>
            <a:r>
              <a:rPr lang="fr-HT" sz="1400" dirty="0">
                <a:solidFill>
                  <a:srgbClr val="002060"/>
                </a:solidFill>
                <a:latin typeface="+mn-lt"/>
              </a:rPr>
              <a:t>Cette présentation a pu être réalisé grâce au soutien généreux du peuple américain par le biais de l’Office de santé, maladies infectieuses et nutrition du Bureau pour la santé globale, l’Agence des Etats-Unis pour le développement international (USAID), de l’USAID/</a:t>
            </a:r>
            <a:r>
              <a:rPr lang="fr-FR" altLang="en-US" sz="1400" dirty="0">
                <a:solidFill>
                  <a:srgbClr val="002060"/>
                </a:solidFill>
                <a:latin typeface="+mn-lt"/>
              </a:rPr>
              <a:t>République Démocratique </a:t>
            </a:r>
            <a:r>
              <a:rPr lang="fr-FR" altLang="en-US" sz="1400">
                <a:solidFill>
                  <a:srgbClr val="002060"/>
                </a:solidFill>
                <a:latin typeface="+mn-lt"/>
              </a:rPr>
              <a:t>du Congo</a:t>
            </a:r>
            <a:r>
              <a:rPr lang="fr-HT" sz="1400">
                <a:solidFill>
                  <a:srgbClr val="002060"/>
                </a:solidFill>
                <a:latin typeface="+mn-lt"/>
              </a:rPr>
              <a:t>, </a:t>
            </a:r>
            <a:r>
              <a:rPr lang="fr-HT" sz="1400" dirty="0">
                <a:solidFill>
                  <a:srgbClr val="002060"/>
                </a:solidFill>
                <a:latin typeface="+mn-lt"/>
              </a:rPr>
              <a:t>aux termes des accords collaborateurs No. AID-OAA-A-12-00005, par le truchement du Projet d’assistance technique à l’alimentation et à la nutrition III (FANTA), géré par FHI 360. La responsabilité du contenu incombe à FHI 360 et ne reflète pas forcément les vues de l’USAID ou du Gouvernement des États-Unis.</a:t>
            </a:r>
            <a:endParaRPr lang="fr-HT" sz="1400" dirty="0">
              <a:solidFill>
                <a:srgbClr val="002060"/>
              </a:solidFill>
              <a:latin typeface="+mn-lt"/>
              <a:cs typeface="Calibri" pitchFamily="34" charset="0"/>
            </a:endParaRPr>
          </a:p>
        </p:txBody>
      </p:sp>
      <p:pic>
        <p:nvPicPr>
          <p:cNvPr id="5" name="Picture 4" descr="Le logo de USAID" title="Le logo de USAI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049" y="518548"/>
            <a:ext cx="1399722" cy="1199691"/>
          </a:xfrm>
          <a:prstGeom prst="rect">
            <a:avLst/>
          </a:prstGeom>
        </p:spPr>
      </p:pic>
      <p:sp>
        <p:nvSpPr>
          <p:cNvPr id="6" name="Rectangle 4"/>
          <p:cNvSpPr>
            <a:spLocks noChangeArrowheads="1"/>
          </p:cNvSpPr>
          <p:nvPr/>
        </p:nvSpPr>
        <p:spPr bwMode="auto">
          <a:xfrm>
            <a:off x="0" y="120878"/>
            <a:ext cx="65" cy="215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7333912"/>
      </p:ext>
    </p:extLst>
  </p:cSld>
  <p:clrMapOvr>
    <a:masterClrMapping/>
  </p:clrMapOvr>
</p:sld>
</file>

<file path=ppt/theme/theme1.xml><?xml version="1.0" encoding="utf-8"?>
<a:theme xmlns:a="http://schemas.openxmlformats.org/drawingml/2006/main" name="Office Theme">
  <a:themeElements>
    <a:clrScheme name="text color">
      <a:dk1>
        <a:srgbClr val="00006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ppt/theme/themeOverride2.xml><?xml version="1.0" encoding="utf-8"?>
<a:themeOverride xmlns:a="http://schemas.openxmlformats.org/drawingml/2006/main">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ppt/theme/themeOverride3.xml><?xml version="1.0" encoding="utf-8"?>
<a:themeOverride xmlns:a="http://schemas.openxmlformats.org/drawingml/2006/main">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themeOverride>
</file>

<file path=docProps/app.xml><?xml version="1.0" encoding="utf-8"?>
<Properties xmlns="http://schemas.openxmlformats.org/officeDocument/2006/extended-properties" xmlns:vt="http://schemas.openxmlformats.org/officeDocument/2006/docPropsVTypes">
  <TotalTime>10845</TotalTime>
  <Words>5936</Words>
  <Application>Microsoft Office PowerPoint</Application>
  <PresentationFormat>On-screen Show (4:3)</PresentationFormat>
  <Paragraphs>971</Paragraphs>
  <Slides>94</Slides>
  <Notes>90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94</vt:i4>
      </vt:variant>
    </vt:vector>
  </HeadingPairs>
  <TitlesOfParts>
    <vt:vector size="107" baseType="lpstr">
      <vt:lpstr>Gulim</vt:lpstr>
      <vt:lpstr>Malgun Gothic</vt:lpstr>
      <vt:lpstr>Arial</vt:lpstr>
      <vt:lpstr>Arial Narrow</vt:lpstr>
      <vt:lpstr>Calibri</vt:lpstr>
      <vt:lpstr>Courier New</vt:lpstr>
      <vt:lpstr>Times New Roman</vt:lpstr>
      <vt:lpstr>Wingdings</vt:lpstr>
      <vt:lpstr>Wingdings 3</vt:lpstr>
      <vt:lpstr>Office Theme</vt:lpstr>
      <vt:lpstr>cover</vt:lpstr>
      <vt:lpstr>Default Design</vt:lpstr>
      <vt:lpstr>Photo Editor Photo</vt:lpstr>
      <vt:lpstr>PowerPoint Presentation</vt:lpstr>
      <vt:lpstr>Session d’introduction</vt:lpstr>
      <vt:lpstr>Objectifs d’apprentissage</vt:lpstr>
      <vt:lpstr>Objectifs de l’atelier</vt:lpstr>
      <vt:lpstr>  Vue d’ensemble de la nutrition  </vt:lpstr>
      <vt:lpstr>Objectifs d’apprentissage</vt:lpstr>
      <vt:lpstr>Définition de la nourriture</vt:lpstr>
      <vt:lpstr>Définition de la nutrition</vt:lpstr>
      <vt:lpstr>Aspects de la nutrition</vt:lpstr>
      <vt:lpstr>Définition de la malnutrition</vt:lpstr>
      <vt:lpstr>Types de malnutrition (1)</vt:lpstr>
      <vt:lpstr>Types de malnutrition (2)</vt:lpstr>
      <vt:lpstr>Types de malnutrition (3)</vt:lpstr>
      <vt:lpstr>Groupes alimentaires</vt:lpstr>
      <vt:lpstr>Besoins quotidiens en énergie</vt:lpstr>
      <vt:lpstr>Besoins quotidiens en protéines</vt:lpstr>
      <vt:lpstr>Besoins en énergie des PVVIH</vt:lpstr>
      <vt:lpstr>Besoins en protéine, micronutriments et graisse des PVVIH</vt:lpstr>
      <vt:lpstr>Nutrition et TB</vt:lpstr>
      <vt:lpstr>Coïnfection VIH-TB </vt:lpstr>
      <vt:lpstr>Un cycle vicieux : malnutrition et infection</vt:lpstr>
      <vt:lpstr>Cadre conceptuel de la malnutrition</vt:lpstr>
      <vt:lpstr>Manifestation cliniques de la malnutrition (1)</vt:lpstr>
      <vt:lpstr>Manifestation cliniques de la malnutrition (2)</vt:lpstr>
      <vt:lpstr>Marasme et kwashiorkor</vt:lpstr>
      <vt:lpstr>Conséquences de la malnutrition</vt:lpstr>
      <vt:lpstr>Interventions nutritionnelles</vt:lpstr>
      <vt:lpstr>Prévention et prise en charge de la malnutrition (1)</vt:lpstr>
      <vt:lpstr>Prévention et prise en charge de la malnutrition (2)</vt:lpstr>
      <vt:lpstr>Actions nutritionnelles critiques</vt:lpstr>
      <vt:lpstr>Services nutritionnels dans les établissements de santé</vt:lpstr>
      <vt:lpstr>PowerPoint Presentation</vt:lpstr>
      <vt:lpstr>Objectifs d’apprentissage</vt:lpstr>
      <vt:lpstr>L’importance du dépistage de l’évaluation et de la classification de l’état nutritionnel</vt:lpstr>
      <vt:lpstr>Buts du dépistage, de l’évaluation et de la classification de l’état nutritionnel</vt:lpstr>
      <vt:lpstr>Types d’évaluation nutritionnelle</vt:lpstr>
      <vt:lpstr>Qui devrait être retenu en priorité pour le dépistage nutritionnel ?</vt:lpstr>
      <vt:lpstr>Qui doit être retenu en priorité pour l’évaluation nutritionnelle ? </vt:lpstr>
      <vt:lpstr>Evaluation nutritionnelle clinique</vt:lpstr>
      <vt:lpstr>Anthropométrie</vt:lpstr>
      <vt:lpstr>Types de mesures anthropométriques</vt:lpstr>
      <vt:lpstr>Classifications de l’état nutritionnel</vt:lpstr>
      <vt:lpstr>Classifications de l’état nutritionnel</vt:lpstr>
      <vt:lpstr>Avec quelle fréquence faudrait-il peser les clients?</vt:lpstr>
      <vt:lpstr>Indice de masse corporelle</vt:lpstr>
      <vt:lpstr>Signes physiques de la malnutrition</vt:lpstr>
      <vt:lpstr>Tests chimiques utilisés dans l’évaluation nutritionnelle</vt:lpstr>
      <vt:lpstr>Critères pour MAS</vt:lpstr>
      <vt:lpstr>Enfant avec MAS (1)</vt:lpstr>
      <vt:lpstr>Enfant avec MAS (2) </vt:lpstr>
      <vt:lpstr>Adulte avec MAS </vt:lpstr>
      <vt:lpstr>Soins nutritionnels pour les clients avec MAS</vt:lpstr>
      <vt:lpstr>Critères pour la prise en charge hospitalière de la MAS</vt:lpstr>
      <vt:lpstr>Critères pour la prise en change ambulatoire de la MAS</vt:lpstr>
      <vt:lpstr>Critères pour MAM</vt:lpstr>
      <vt:lpstr>Soins nutrionnels pour les clients avec MAM</vt:lpstr>
      <vt:lpstr>Critères d’un état nutritionnel normal</vt:lpstr>
      <vt:lpstr>Soins nutritionnels pour un état nutritionnel normal</vt:lpstr>
      <vt:lpstr>  Education, Assistance-conseil et Référence en nutrition </vt:lpstr>
      <vt:lpstr>Objectifs d’apprentissage</vt:lpstr>
      <vt:lpstr>Actions nutritionnelles critiques</vt:lpstr>
      <vt:lpstr>Assistance-conseil vs. éducation et conseils</vt:lpstr>
      <vt:lpstr>Compétences qui facilitent l’assistance-conseil</vt:lpstr>
      <vt:lpstr>Défis de l’assistance-conseil en nutrition</vt:lpstr>
      <vt:lpstr>Relever les défis de l’assistance-conseil</vt:lpstr>
      <vt:lpstr>Etapes de l’assistance-conseil selon l’approche BERCER</vt:lpstr>
      <vt:lpstr>Importance de l’innocuité des aliments et de l’eau</vt:lpstr>
      <vt:lpstr>Interactions médicaments-nourriture</vt:lpstr>
      <vt:lpstr>Fausse publicité des moyens de guérison du VIH</vt:lpstr>
      <vt:lpstr>Buts de l’extension communautaire</vt:lpstr>
      <vt:lpstr>Modes d’extension communautaire</vt:lpstr>
      <vt:lpstr>Recherche communautaire des cas de MAS</vt:lpstr>
      <vt:lpstr>Services nutritionnels lors des SAD</vt:lpstr>
      <vt:lpstr>Services nutritionnels dans la prise en charge des OEV</vt:lpstr>
      <vt:lpstr>Produits alimentaires spécialisés    pour traiter la malnutrition</vt:lpstr>
      <vt:lpstr>Objectifs d’apprentissage</vt:lpstr>
      <vt:lpstr>Composantes NACS</vt:lpstr>
      <vt:lpstr>Groupes ciblés NACS</vt:lpstr>
      <vt:lpstr>Etapes des services NACS </vt:lpstr>
      <vt:lpstr>Produits alimentaires spécialisés</vt:lpstr>
      <vt:lpstr>But des produits alimentaires spécialisés</vt:lpstr>
      <vt:lpstr>Avertissement : produits alimentaires spécialisées et nourrissons</vt:lpstr>
      <vt:lpstr>Produits alimentaires spécialisés et autre soutien alimentaire</vt:lpstr>
      <vt:lpstr>Produits alimentaires spécialisés utilisés en Haïti</vt:lpstr>
      <vt:lpstr>Prescrire et suivre les produits alimentaires spécialisés</vt:lpstr>
      <vt:lpstr>Suivi et rapportage des services NACS</vt:lpstr>
      <vt:lpstr>Objectifs d’apprentissage</vt:lpstr>
      <vt:lpstr>But du rapportage des données NACS </vt:lpstr>
      <vt:lpstr>Indicateurs NACS (1)</vt:lpstr>
      <vt:lpstr>Indicateurs NACS (2)</vt:lpstr>
      <vt:lpstr>Indicateurs NACS (clients PTME)</vt:lpstr>
      <vt:lpstr>Défis au niveau de la collecte et le rapportage des données</vt:lpstr>
      <vt:lpstr>Relever les défis liés à la collecte de données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la formation du personnel des établissements sanitaires</dc:title>
  <dc:creator/>
  <cp:lastModifiedBy>Heather Finegan</cp:lastModifiedBy>
  <cp:revision>190</cp:revision>
  <cp:lastPrinted>2013-11-19T18:57:05Z</cp:lastPrinted>
  <dcterms:modified xsi:type="dcterms:W3CDTF">2017-01-10T04:09:19Z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