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92" r:id="rId5"/>
    <p:sldId id="257" r:id="rId6"/>
    <p:sldId id="294" r:id="rId7"/>
    <p:sldId id="295" r:id="rId8"/>
    <p:sldId id="296" r:id="rId9"/>
    <p:sldId id="297" r:id="rId10"/>
    <p:sldId id="298" r:id="rId11"/>
    <p:sldId id="291" r:id="rId12"/>
    <p:sldId id="299" r:id="rId13"/>
    <p:sldId id="285" r:id="rId14"/>
    <p:sldId id="286" r:id="rId15"/>
    <p:sldId id="287" r:id="rId16"/>
    <p:sldId id="288" r:id="rId17"/>
    <p:sldId id="300" r:id="rId18"/>
    <p:sldId id="280" r:id="rId19"/>
    <p:sldId id="282" r:id="rId20"/>
    <p:sldId id="258" r:id="rId21"/>
    <p:sldId id="279" r:id="rId22"/>
    <p:sldId id="260" r:id="rId23"/>
    <p:sldId id="269" r:id="rId24"/>
    <p:sldId id="275" r:id="rId25"/>
    <p:sldId id="272" r:id="rId26"/>
    <p:sldId id="273" r:id="rId27"/>
    <p:sldId id="2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99779C-3E2A-4DAB-8E16-1C5C7D729A7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D822618-BC37-436F-9721-6A0AAB0B55FE}">
      <dgm:prSet phldrT="[Text]" custT="1"/>
      <dgm:spPr/>
      <dgm:t>
        <a:bodyPr/>
        <a:lstStyle/>
        <a:p>
          <a:r>
            <a:rPr lang="en-US" sz="3200" dirty="0">
              <a:latin typeface="+mn-lt"/>
            </a:rPr>
            <a:t>2001</a:t>
          </a:r>
        </a:p>
      </dgm:t>
      <dgm:extLst>
        <a:ext uri="{E40237B7-FDA0-4F09-8148-C483321AD2D9}">
          <dgm14:cNvPr xmlns:dgm14="http://schemas.microsoft.com/office/drawing/2010/diagram" id="0" name="" descr="2001  Hunger Crisis&#10;&#10;2002 CMAM in emergency and operational research in Dowa.&#10;Research Projects by College of Medicine.&#10;&#10;2003 Scale up to one more district for further operational pilot.&#10;Local small scale RUTF production.&#10;"/>
        </a:ext>
      </dgm:extLst>
    </dgm:pt>
    <dgm:pt modelId="{F76F4AFA-1967-40AB-A713-1A3C3087BCF6}" type="parTrans" cxnId="{67A4D5DE-94FE-4E73-9BA9-4D9A408B1A5D}">
      <dgm:prSet/>
      <dgm:spPr/>
      <dgm:t>
        <a:bodyPr/>
        <a:lstStyle/>
        <a:p>
          <a:endParaRPr lang="en-US" sz="2000">
            <a:latin typeface="+mn-lt"/>
          </a:endParaRPr>
        </a:p>
      </dgm:t>
    </dgm:pt>
    <dgm:pt modelId="{D232BEE6-AD10-4EFB-9BE1-0BEA3277426F}" type="sibTrans" cxnId="{67A4D5DE-94FE-4E73-9BA9-4D9A408B1A5D}">
      <dgm:prSet/>
      <dgm:spPr/>
      <dgm:t>
        <a:bodyPr/>
        <a:lstStyle/>
        <a:p>
          <a:endParaRPr lang="en-US" sz="2000">
            <a:latin typeface="+mn-lt"/>
          </a:endParaRPr>
        </a:p>
      </dgm:t>
    </dgm:pt>
    <dgm:pt modelId="{9CDB4331-55A8-4DD8-9E08-C6862DB05B1E}">
      <dgm:prSet phldrT="[Text]" custT="1"/>
      <dgm:spPr/>
      <dgm:t>
        <a:bodyPr/>
        <a:lstStyle/>
        <a:p>
          <a:r>
            <a:rPr lang="en-US" sz="2400" dirty="0">
              <a:latin typeface="+mn-lt"/>
              <a:cs typeface="Arial" pitchFamily="34" charset="0"/>
            </a:rPr>
            <a:t>Hunger Crisis</a:t>
          </a:r>
        </a:p>
      </dgm:t>
      <dgm:extLst>
        <a:ext uri="{E40237B7-FDA0-4F09-8148-C483321AD2D9}">
          <dgm14:cNvPr xmlns:dgm14="http://schemas.microsoft.com/office/drawing/2010/diagram" id="0" name="" descr="2001  Hunger Crisis&#10;&#10;2002 CMAM in emergency and operational research in Dowa.&#10;Research Projects by College of Medicine.&#10;&#10;2003 Scale up to one more district for further operational pilot.&#10;Local small scale RUTF production.&#10;"/>
        </a:ext>
      </dgm:extLst>
    </dgm:pt>
    <dgm:pt modelId="{48088A7E-B010-487F-A45C-E6E86675E6B1}" type="parTrans" cxnId="{5D4BA19B-601E-4F44-AAC3-79F29D37D17B}">
      <dgm:prSet/>
      <dgm:spPr/>
      <dgm:t>
        <a:bodyPr/>
        <a:lstStyle/>
        <a:p>
          <a:endParaRPr lang="en-US" sz="2000">
            <a:latin typeface="+mn-lt"/>
          </a:endParaRPr>
        </a:p>
      </dgm:t>
    </dgm:pt>
    <dgm:pt modelId="{A43C1B42-6F34-43F6-86A5-45422957BBD5}" type="sibTrans" cxnId="{5D4BA19B-601E-4F44-AAC3-79F29D37D17B}">
      <dgm:prSet/>
      <dgm:spPr/>
      <dgm:t>
        <a:bodyPr/>
        <a:lstStyle/>
        <a:p>
          <a:endParaRPr lang="en-US" sz="2000">
            <a:latin typeface="+mn-lt"/>
          </a:endParaRPr>
        </a:p>
      </dgm:t>
    </dgm:pt>
    <dgm:pt modelId="{55E3C84C-F862-4064-966A-DD7AF260769F}">
      <dgm:prSet phldrT="[Text]" custT="1"/>
      <dgm:spPr/>
      <dgm:t>
        <a:bodyPr/>
        <a:lstStyle/>
        <a:p>
          <a:r>
            <a:rPr lang="en-US" sz="3200">
              <a:latin typeface="+mn-lt"/>
            </a:rPr>
            <a:t>2002</a:t>
          </a:r>
        </a:p>
      </dgm:t>
      <dgm:extLst>
        <a:ext uri="{E40237B7-FDA0-4F09-8148-C483321AD2D9}">
          <dgm14:cNvPr xmlns:dgm14="http://schemas.microsoft.com/office/drawing/2010/diagram" id="0" name="" descr="2001  Hunger Crisis&#10;&#10;2002 CMAM in emergency and operational research in Dowa.&#10;Research Projects by College of Medicine.&#10;&#10;2003 Scale up to one more district for further operational pilot.&#10;Local small scale RUTF production.&#10;"/>
        </a:ext>
      </dgm:extLst>
    </dgm:pt>
    <dgm:pt modelId="{5EFAE282-D839-4EC5-A83F-64EB7A3C807E}" type="parTrans" cxnId="{8A890CF5-DBF3-46E3-863A-0EAD11B2C3D7}">
      <dgm:prSet/>
      <dgm:spPr/>
      <dgm:t>
        <a:bodyPr/>
        <a:lstStyle/>
        <a:p>
          <a:endParaRPr lang="en-US" sz="2000">
            <a:latin typeface="+mn-lt"/>
          </a:endParaRPr>
        </a:p>
      </dgm:t>
    </dgm:pt>
    <dgm:pt modelId="{8F19B3D5-7075-41CD-AFDC-DAE18AD64D5F}" type="sibTrans" cxnId="{8A890CF5-DBF3-46E3-863A-0EAD11B2C3D7}">
      <dgm:prSet/>
      <dgm:spPr/>
      <dgm:t>
        <a:bodyPr/>
        <a:lstStyle/>
        <a:p>
          <a:endParaRPr lang="en-US" sz="2000">
            <a:latin typeface="+mn-lt"/>
          </a:endParaRPr>
        </a:p>
      </dgm:t>
    </dgm:pt>
    <dgm:pt modelId="{DA15AAAD-8B82-4D07-93DA-0EDD92355879}">
      <dgm:prSet phldrT="[Text]" custT="1"/>
      <dgm:spPr/>
      <dgm:t>
        <a:bodyPr/>
        <a:lstStyle/>
        <a:p>
          <a:r>
            <a:rPr lang="en-US" sz="2400" b="0" dirty="0">
              <a:solidFill>
                <a:srgbClr val="000000"/>
              </a:solidFill>
              <a:latin typeface="+mn-lt"/>
              <a:ea typeface="Times New Roman"/>
            </a:rPr>
            <a:t>CMAM in emergency and operational research in Dowa</a:t>
          </a:r>
          <a:endParaRPr lang="en-US" sz="2400" b="0" dirty="0">
            <a:latin typeface="+mn-lt"/>
          </a:endParaRPr>
        </a:p>
      </dgm:t>
      <dgm:extLst>
        <a:ext uri="{E40237B7-FDA0-4F09-8148-C483321AD2D9}">
          <dgm14:cNvPr xmlns:dgm14="http://schemas.microsoft.com/office/drawing/2010/diagram" id="0" name="" descr="2001  Hunger Crisis&#10;&#10;2002 CMAM in emergency and operational research in Dowa.&#10;Research Projects by College of Medicine.&#10;&#10;2003 Scale up to one more district for further operational pilot.&#10;Local small scale RUTF production.&#10;"/>
        </a:ext>
      </dgm:extLst>
    </dgm:pt>
    <dgm:pt modelId="{4734D435-6704-4657-B8AB-ECB28EE9B938}" type="parTrans" cxnId="{3888794B-CC7A-4B6D-ACE0-DB913ED674C5}">
      <dgm:prSet/>
      <dgm:spPr/>
      <dgm:t>
        <a:bodyPr/>
        <a:lstStyle/>
        <a:p>
          <a:endParaRPr lang="en-US" sz="2000">
            <a:latin typeface="+mn-lt"/>
          </a:endParaRPr>
        </a:p>
      </dgm:t>
    </dgm:pt>
    <dgm:pt modelId="{F13B28E7-86B1-4F71-9CD7-E660964277E2}" type="sibTrans" cxnId="{3888794B-CC7A-4B6D-ACE0-DB913ED674C5}">
      <dgm:prSet/>
      <dgm:spPr/>
      <dgm:t>
        <a:bodyPr/>
        <a:lstStyle/>
        <a:p>
          <a:endParaRPr lang="en-US" sz="2000">
            <a:latin typeface="+mn-lt"/>
          </a:endParaRPr>
        </a:p>
      </dgm:t>
    </dgm:pt>
    <dgm:pt modelId="{6DCB1E40-D5CA-4CE3-A7F0-07FB2596187A}">
      <dgm:prSet phldrT="[Text]" custT="1"/>
      <dgm:spPr/>
      <dgm:t>
        <a:bodyPr/>
        <a:lstStyle/>
        <a:p>
          <a:r>
            <a:rPr lang="en-US" sz="2400" b="0">
              <a:latin typeface="+mn-lt"/>
            </a:rPr>
            <a:t>Research Projects by College of Medicine</a:t>
          </a:r>
        </a:p>
      </dgm:t>
    </dgm:pt>
    <dgm:pt modelId="{ECBEDEA1-D3AD-4EBD-8BF8-95A1D7090B33}" type="parTrans" cxnId="{F9F2AF31-91AE-465F-B166-37065D4E183E}">
      <dgm:prSet/>
      <dgm:spPr/>
      <dgm:t>
        <a:bodyPr/>
        <a:lstStyle/>
        <a:p>
          <a:endParaRPr lang="en-US" sz="2000">
            <a:latin typeface="+mn-lt"/>
          </a:endParaRPr>
        </a:p>
      </dgm:t>
    </dgm:pt>
    <dgm:pt modelId="{0C61D57B-9491-4E18-84A9-3EEA4A98A270}" type="sibTrans" cxnId="{F9F2AF31-91AE-465F-B166-37065D4E183E}">
      <dgm:prSet/>
      <dgm:spPr/>
      <dgm:t>
        <a:bodyPr/>
        <a:lstStyle/>
        <a:p>
          <a:endParaRPr lang="en-US" sz="2000">
            <a:latin typeface="+mn-lt"/>
          </a:endParaRPr>
        </a:p>
      </dgm:t>
    </dgm:pt>
    <dgm:pt modelId="{5A0226B7-CDE9-4A43-A01D-FE4B07BAAA3E}">
      <dgm:prSet phldrT="[Text]" custT="1"/>
      <dgm:spPr/>
      <dgm:t>
        <a:bodyPr/>
        <a:lstStyle/>
        <a:p>
          <a:r>
            <a:rPr lang="en-US" sz="3200">
              <a:latin typeface="+mn-lt"/>
            </a:rPr>
            <a:t>2003</a:t>
          </a:r>
        </a:p>
      </dgm:t>
      <dgm:extLst>
        <a:ext uri="{E40237B7-FDA0-4F09-8148-C483321AD2D9}">
          <dgm14:cNvPr xmlns:dgm14="http://schemas.microsoft.com/office/drawing/2010/diagram" id="0" name="" descr="2001  Hunger Crisis&#10;&#10;2002 CMAM in emergency and operational research in Dowa.&#10;Research Projects by College of Medicine.&#10;&#10;2003 Scale up to one more district for further operational pilot.&#10;Local small scale RUTF production.&#10;"/>
        </a:ext>
      </dgm:extLst>
    </dgm:pt>
    <dgm:pt modelId="{55706FF1-8EB7-481C-9457-8D017DE96318}" type="parTrans" cxnId="{C6175B8D-A200-49E5-9765-3249AF911FC6}">
      <dgm:prSet/>
      <dgm:spPr/>
      <dgm:t>
        <a:bodyPr/>
        <a:lstStyle/>
        <a:p>
          <a:endParaRPr lang="en-US" sz="2000">
            <a:latin typeface="+mn-lt"/>
          </a:endParaRPr>
        </a:p>
      </dgm:t>
    </dgm:pt>
    <dgm:pt modelId="{1B6F958E-D77A-4D99-9632-1CCDE3C6E175}" type="sibTrans" cxnId="{C6175B8D-A200-49E5-9765-3249AF911FC6}">
      <dgm:prSet/>
      <dgm:spPr/>
      <dgm:t>
        <a:bodyPr/>
        <a:lstStyle/>
        <a:p>
          <a:endParaRPr lang="en-US" sz="2000">
            <a:latin typeface="+mn-lt"/>
          </a:endParaRPr>
        </a:p>
      </dgm:t>
    </dgm:pt>
    <dgm:pt modelId="{BF59A835-9266-4C40-A6C2-9C9CC8CF2D63}">
      <dgm:prSet phldrT="[Text]" custT="1"/>
      <dgm:spPr/>
      <dgm:t>
        <a:bodyPr/>
        <a:lstStyle/>
        <a:p>
          <a:r>
            <a:rPr lang="en-US" sz="2400">
              <a:solidFill>
                <a:srgbClr val="000000"/>
              </a:solidFill>
              <a:latin typeface="+mn-lt"/>
              <a:ea typeface="Times New Roman"/>
            </a:rPr>
            <a:t>Scale up to one more district for further operational pilot</a:t>
          </a:r>
          <a:endParaRPr lang="en-US" sz="2400">
            <a:latin typeface="+mn-lt"/>
          </a:endParaRPr>
        </a:p>
      </dgm:t>
      <dgm:extLst>
        <a:ext uri="{E40237B7-FDA0-4F09-8148-C483321AD2D9}">
          <dgm14:cNvPr xmlns:dgm14="http://schemas.microsoft.com/office/drawing/2010/diagram" id="0" name="" descr="2001  Hunger Crisis&#10;&#10;2002 CMAM in emergency and operational research in Dowa.&#10;Research Projects by College of Medicine.&#10;&#10;2003 Scale up to one more district for further operational pilot.&#10;Local small scale RUTF production.&#10;"/>
        </a:ext>
      </dgm:extLst>
    </dgm:pt>
    <dgm:pt modelId="{418CF475-0654-43D4-99D9-AD717FA408C2}" type="parTrans" cxnId="{7B9BA1E3-4010-43A9-AF58-3F29DF7EDD80}">
      <dgm:prSet/>
      <dgm:spPr/>
      <dgm:t>
        <a:bodyPr/>
        <a:lstStyle/>
        <a:p>
          <a:endParaRPr lang="en-US" sz="2000">
            <a:latin typeface="+mn-lt"/>
          </a:endParaRPr>
        </a:p>
      </dgm:t>
    </dgm:pt>
    <dgm:pt modelId="{D774903D-FEAA-462D-B809-DEA8AD7FB781}" type="sibTrans" cxnId="{7B9BA1E3-4010-43A9-AF58-3F29DF7EDD80}">
      <dgm:prSet/>
      <dgm:spPr/>
      <dgm:t>
        <a:bodyPr/>
        <a:lstStyle/>
        <a:p>
          <a:endParaRPr lang="en-US" sz="2000">
            <a:latin typeface="+mn-lt"/>
          </a:endParaRPr>
        </a:p>
      </dgm:t>
    </dgm:pt>
    <dgm:pt modelId="{A0CD958D-EAFD-493E-92C7-85D1FC6170CD}">
      <dgm:prSet custT="1"/>
      <dgm:spPr/>
      <dgm:t>
        <a:bodyPr/>
        <a:lstStyle/>
        <a:p>
          <a:r>
            <a:rPr lang="en-US" sz="2400">
              <a:solidFill>
                <a:srgbClr val="000000"/>
              </a:solidFill>
              <a:latin typeface="+mn-lt"/>
              <a:ea typeface="Times New Roman"/>
            </a:rPr>
            <a:t>Local small scale RUTF production</a:t>
          </a:r>
          <a:endParaRPr lang="es-AR" sz="2400">
            <a:solidFill>
              <a:srgbClr val="000000"/>
            </a:solidFill>
            <a:latin typeface="+mn-lt"/>
            <a:ea typeface="Times New Roman"/>
          </a:endParaRPr>
        </a:p>
      </dgm:t>
    </dgm:pt>
    <dgm:pt modelId="{24AE2AB8-B3EE-4A85-9EC8-696EDC478945}" type="parTrans" cxnId="{60F154BE-EC2E-4E9B-AFE9-8EF4257BF646}">
      <dgm:prSet/>
      <dgm:spPr/>
      <dgm:t>
        <a:bodyPr/>
        <a:lstStyle/>
        <a:p>
          <a:endParaRPr lang="en-US" sz="2000">
            <a:latin typeface="+mn-lt"/>
          </a:endParaRPr>
        </a:p>
      </dgm:t>
    </dgm:pt>
    <dgm:pt modelId="{80CC2D09-BABE-4DF3-B29F-3608C0A48428}" type="sibTrans" cxnId="{60F154BE-EC2E-4E9B-AFE9-8EF4257BF646}">
      <dgm:prSet/>
      <dgm:spPr/>
      <dgm:t>
        <a:bodyPr/>
        <a:lstStyle/>
        <a:p>
          <a:endParaRPr lang="en-US" sz="2000">
            <a:latin typeface="+mn-lt"/>
          </a:endParaRPr>
        </a:p>
      </dgm:t>
    </dgm:pt>
    <dgm:pt modelId="{FF64B2BB-B28B-4973-B95A-12BE68955C30}" type="pres">
      <dgm:prSet presAssocID="{A399779C-3E2A-4DAB-8E16-1C5C7D729A7E}" presName="linearFlow" presStyleCnt="0">
        <dgm:presLayoutVars>
          <dgm:dir/>
          <dgm:animLvl val="lvl"/>
          <dgm:resizeHandles val="exact"/>
        </dgm:presLayoutVars>
      </dgm:prSet>
      <dgm:spPr/>
    </dgm:pt>
    <dgm:pt modelId="{376DECC6-9D37-4EA3-923B-607B51E94723}" type="pres">
      <dgm:prSet presAssocID="{FD822618-BC37-436F-9721-6A0AAB0B55FE}" presName="composite" presStyleCnt="0"/>
      <dgm:spPr/>
    </dgm:pt>
    <dgm:pt modelId="{C7215918-2EFA-4781-B50B-EC81594D3324}" type="pres">
      <dgm:prSet presAssocID="{FD822618-BC37-436F-9721-6A0AAB0B55FE}" presName="parentText" presStyleLbl="alignNode1" presStyleIdx="0" presStyleCnt="3">
        <dgm:presLayoutVars>
          <dgm:chMax val="1"/>
          <dgm:bulletEnabled val="1"/>
        </dgm:presLayoutVars>
      </dgm:prSet>
      <dgm:spPr/>
    </dgm:pt>
    <dgm:pt modelId="{8F436751-1A29-41FF-A2F6-4D9D18E4DEFA}" type="pres">
      <dgm:prSet presAssocID="{FD822618-BC37-436F-9721-6A0AAB0B55FE}" presName="descendantText" presStyleLbl="alignAcc1" presStyleIdx="0" presStyleCnt="3">
        <dgm:presLayoutVars>
          <dgm:bulletEnabled val="1"/>
        </dgm:presLayoutVars>
      </dgm:prSet>
      <dgm:spPr/>
    </dgm:pt>
    <dgm:pt modelId="{E193AC2E-5C0A-4655-8341-D29AA7F140EB}" type="pres">
      <dgm:prSet presAssocID="{D232BEE6-AD10-4EFB-9BE1-0BEA3277426F}" presName="sp" presStyleCnt="0"/>
      <dgm:spPr/>
    </dgm:pt>
    <dgm:pt modelId="{BC9B8AA6-B660-48D8-842B-24E6BDBD885D}" type="pres">
      <dgm:prSet presAssocID="{55E3C84C-F862-4064-966A-DD7AF260769F}" presName="composite" presStyleCnt="0"/>
      <dgm:spPr/>
    </dgm:pt>
    <dgm:pt modelId="{80B010EF-9B00-4E7A-9DE7-6A67C2851BE7}" type="pres">
      <dgm:prSet presAssocID="{55E3C84C-F862-4064-966A-DD7AF260769F}" presName="parentText" presStyleLbl="alignNode1" presStyleIdx="1" presStyleCnt="3">
        <dgm:presLayoutVars>
          <dgm:chMax val="1"/>
          <dgm:bulletEnabled val="1"/>
        </dgm:presLayoutVars>
      </dgm:prSet>
      <dgm:spPr/>
    </dgm:pt>
    <dgm:pt modelId="{B894615B-C19E-4570-867F-B977D6D87194}" type="pres">
      <dgm:prSet presAssocID="{55E3C84C-F862-4064-966A-DD7AF260769F}" presName="descendantText" presStyleLbl="alignAcc1" presStyleIdx="1" presStyleCnt="3">
        <dgm:presLayoutVars>
          <dgm:bulletEnabled val="1"/>
        </dgm:presLayoutVars>
      </dgm:prSet>
      <dgm:spPr/>
    </dgm:pt>
    <dgm:pt modelId="{69BEE627-2C06-438A-ACD6-00A75C9A15A5}" type="pres">
      <dgm:prSet presAssocID="{8F19B3D5-7075-41CD-AFDC-DAE18AD64D5F}" presName="sp" presStyleCnt="0"/>
      <dgm:spPr/>
    </dgm:pt>
    <dgm:pt modelId="{E26D0C06-B37F-45F7-96F6-DF302138D4DD}" type="pres">
      <dgm:prSet presAssocID="{5A0226B7-CDE9-4A43-A01D-FE4B07BAAA3E}" presName="composite" presStyleCnt="0"/>
      <dgm:spPr/>
    </dgm:pt>
    <dgm:pt modelId="{A80FC1CD-5B04-42FD-BB3A-EFC603B9A7C2}" type="pres">
      <dgm:prSet presAssocID="{5A0226B7-CDE9-4A43-A01D-FE4B07BAAA3E}" presName="parentText" presStyleLbl="alignNode1" presStyleIdx="2" presStyleCnt="3">
        <dgm:presLayoutVars>
          <dgm:chMax val="1"/>
          <dgm:bulletEnabled val="1"/>
        </dgm:presLayoutVars>
      </dgm:prSet>
      <dgm:spPr/>
    </dgm:pt>
    <dgm:pt modelId="{64CD1606-15F8-42C6-A6B4-DCD293A8E48E}" type="pres">
      <dgm:prSet presAssocID="{5A0226B7-CDE9-4A43-A01D-FE4B07BAAA3E}" presName="descendantText" presStyleLbl="alignAcc1" presStyleIdx="2" presStyleCnt="3">
        <dgm:presLayoutVars>
          <dgm:bulletEnabled val="1"/>
        </dgm:presLayoutVars>
      </dgm:prSet>
      <dgm:spPr/>
    </dgm:pt>
  </dgm:ptLst>
  <dgm:cxnLst>
    <dgm:cxn modelId="{B4800929-1F84-4CC4-96C5-34DB50D989D7}" type="presOf" srcId="{6DCB1E40-D5CA-4CE3-A7F0-07FB2596187A}" destId="{B894615B-C19E-4570-867F-B977D6D87194}" srcOrd="0" destOrd="1" presId="urn:microsoft.com/office/officeart/2005/8/layout/chevron2"/>
    <dgm:cxn modelId="{F9F2AF31-91AE-465F-B166-37065D4E183E}" srcId="{55E3C84C-F862-4064-966A-DD7AF260769F}" destId="{6DCB1E40-D5CA-4CE3-A7F0-07FB2596187A}" srcOrd="1" destOrd="0" parTransId="{ECBEDEA1-D3AD-4EBD-8BF8-95A1D7090B33}" sibTransId="{0C61D57B-9491-4E18-84A9-3EEA4A98A270}"/>
    <dgm:cxn modelId="{4CE7465E-BA47-4380-8BF2-51DE6668B26D}" type="presOf" srcId="{BF59A835-9266-4C40-A6C2-9C9CC8CF2D63}" destId="{64CD1606-15F8-42C6-A6B4-DCD293A8E48E}" srcOrd="0" destOrd="0" presId="urn:microsoft.com/office/officeart/2005/8/layout/chevron2"/>
    <dgm:cxn modelId="{3888794B-CC7A-4B6D-ACE0-DB913ED674C5}" srcId="{55E3C84C-F862-4064-966A-DD7AF260769F}" destId="{DA15AAAD-8B82-4D07-93DA-0EDD92355879}" srcOrd="0" destOrd="0" parTransId="{4734D435-6704-4657-B8AB-ECB28EE9B938}" sibTransId="{F13B28E7-86B1-4F71-9CD7-E660964277E2}"/>
    <dgm:cxn modelId="{21779884-6B96-408C-91ED-72BF41F026E1}" type="presOf" srcId="{9CDB4331-55A8-4DD8-9E08-C6862DB05B1E}" destId="{8F436751-1A29-41FF-A2F6-4D9D18E4DEFA}" srcOrd="0" destOrd="0" presId="urn:microsoft.com/office/officeart/2005/8/layout/chevron2"/>
    <dgm:cxn modelId="{C6175B8D-A200-49E5-9765-3249AF911FC6}" srcId="{A399779C-3E2A-4DAB-8E16-1C5C7D729A7E}" destId="{5A0226B7-CDE9-4A43-A01D-FE4B07BAAA3E}" srcOrd="2" destOrd="0" parTransId="{55706FF1-8EB7-481C-9457-8D017DE96318}" sibTransId="{1B6F958E-D77A-4D99-9632-1CCDE3C6E175}"/>
    <dgm:cxn modelId="{FA063E91-CC20-4FFA-B2A2-6B4C969EA8D4}" type="presOf" srcId="{A0CD958D-EAFD-493E-92C7-85D1FC6170CD}" destId="{64CD1606-15F8-42C6-A6B4-DCD293A8E48E}" srcOrd="0" destOrd="1" presId="urn:microsoft.com/office/officeart/2005/8/layout/chevron2"/>
    <dgm:cxn modelId="{5D4BA19B-601E-4F44-AAC3-79F29D37D17B}" srcId="{FD822618-BC37-436F-9721-6A0AAB0B55FE}" destId="{9CDB4331-55A8-4DD8-9E08-C6862DB05B1E}" srcOrd="0" destOrd="0" parTransId="{48088A7E-B010-487F-A45C-E6E86675E6B1}" sibTransId="{A43C1B42-6F34-43F6-86A5-45422957BBD5}"/>
    <dgm:cxn modelId="{6A28B1A6-954B-4F81-B0D7-4F55B96CCB77}" type="presOf" srcId="{A399779C-3E2A-4DAB-8E16-1C5C7D729A7E}" destId="{FF64B2BB-B28B-4973-B95A-12BE68955C30}" srcOrd="0" destOrd="0" presId="urn:microsoft.com/office/officeart/2005/8/layout/chevron2"/>
    <dgm:cxn modelId="{60F154BE-EC2E-4E9B-AFE9-8EF4257BF646}" srcId="{5A0226B7-CDE9-4A43-A01D-FE4B07BAAA3E}" destId="{A0CD958D-EAFD-493E-92C7-85D1FC6170CD}" srcOrd="1" destOrd="0" parTransId="{24AE2AB8-B3EE-4A85-9EC8-696EDC478945}" sibTransId="{80CC2D09-BABE-4DF3-B29F-3608C0A48428}"/>
    <dgm:cxn modelId="{606D75C8-A1D4-4381-9335-DD33E4028DE4}" type="presOf" srcId="{5A0226B7-CDE9-4A43-A01D-FE4B07BAAA3E}" destId="{A80FC1CD-5B04-42FD-BB3A-EFC603B9A7C2}" srcOrd="0" destOrd="0" presId="urn:microsoft.com/office/officeart/2005/8/layout/chevron2"/>
    <dgm:cxn modelId="{E5F8DCD9-53E6-4900-8CF8-2DDFE31FCDC6}" type="presOf" srcId="{DA15AAAD-8B82-4D07-93DA-0EDD92355879}" destId="{B894615B-C19E-4570-867F-B977D6D87194}" srcOrd="0" destOrd="0" presId="urn:microsoft.com/office/officeart/2005/8/layout/chevron2"/>
    <dgm:cxn modelId="{67A4D5DE-94FE-4E73-9BA9-4D9A408B1A5D}" srcId="{A399779C-3E2A-4DAB-8E16-1C5C7D729A7E}" destId="{FD822618-BC37-436F-9721-6A0AAB0B55FE}" srcOrd="0" destOrd="0" parTransId="{F76F4AFA-1967-40AB-A713-1A3C3087BCF6}" sibTransId="{D232BEE6-AD10-4EFB-9BE1-0BEA3277426F}"/>
    <dgm:cxn modelId="{7B9BA1E3-4010-43A9-AF58-3F29DF7EDD80}" srcId="{5A0226B7-CDE9-4A43-A01D-FE4B07BAAA3E}" destId="{BF59A835-9266-4C40-A6C2-9C9CC8CF2D63}" srcOrd="0" destOrd="0" parTransId="{418CF475-0654-43D4-99D9-AD717FA408C2}" sibTransId="{D774903D-FEAA-462D-B809-DEA8AD7FB781}"/>
    <dgm:cxn modelId="{57839BE7-C357-4F44-AA8F-1962AE77D99F}" type="presOf" srcId="{55E3C84C-F862-4064-966A-DD7AF260769F}" destId="{80B010EF-9B00-4E7A-9DE7-6A67C2851BE7}" srcOrd="0" destOrd="0" presId="urn:microsoft.com/office/officeart/2005/8/layout/chevron2"/>
    <dgm:cxn modelId="{6AF7CAF0-84FB-46D7-85DF-00E62D530CC7}" type="presOf" srcId="{FD822618-BC37-436F-9721-6A0AAB0B55FE}" destId="{C7215918-2EFA-4781-B50B-EC81594D3324}" srcOrd="0" destOrd="0" presId="urn:microsoft.com/office/officeart/2005/8/layout/chevron2"/>
    <dgm:cxn modelId="{8A890CF5-DBF3-46E3-863A-0EAD11B2C3D7}" srcId="{A399779C-3E2A-4DAB-8E16-1C5C7D729A7E}" destId="{55E3C84C-F862-4064-966A-DD7AF260769F}" srcOrd="1" destOrd="0" parTransId="{5EFAE282-D839-4EC5-A83F-64EB7A3C807E}" sibTransId="{8F19B3D5-7075-41CD-AFDC-DAE18AD64D5F}"/>
    <dgm:cxn modelId="{FD8DD7B9-FEEB-4B62-98D5-C669F197C8B4}" type="presParOf" srcId="{FF64B2BB-B28B-4973-B95A-12BE68955C30}" destId="{376DECC6-9D37-4EA3-923B-607B51E94723}" srcOrd="0" destOrd="0" presId="urn:microsoft.com/office/officeart/2005/8/layout/chevron2"/>
    <dgm:cxn modelId="{F1DD7173-6588-4ECC-9A60-AEC3B7E198A4}" type="presParOf" srcId="{376DECC6-9D37-4EA3-923B-607B51E94723}" destId="{C7215918-2EFA-4781-B50B-EC81594D3324}" srcOrd="0" destOrd="0" presId="urn:microsoft.com/office/officeart/2005/8/layout/chevron2"/>
    <dgm:cxn modelId="{A0D92AC2-43CA-49A8-A789-B133CCE03AFD}" type="presParOf" srcId="{376DECC6-9D37-4EA3-923B-607B51E94723}" destId="{8F436751-1A29-41FF-A2F6-4D9D18E4DEFA}" srcOrd="1" destOrd="0" presId="urn:microsoft.com/office/officeart/2005/8/layout/chevron2"/>
    <dgm:cxn modelId="{1394C00F-75F4-4171-AD76-C7359EF63B41}" type="presParOf" srcId="{FF64B2BB-B28B-4973-B95A-12BE68955C30}" destId="{E193AC2E-5C0A-4655-8341-D29AA7F140EB}" srcOrd="1" destOrd="0" presId="urn:microsoft.com/office/officeart/2005/8/layout/chevron2"/>
    <dgm:cxn modelId="{70CBED9B-2B5D-4649-96E0-8B96C680FD82}" type="presParOf" srcId="{FF64B2BB-B28B-4973-B95A-12BE68955C30}" destId="{BC9B8AA6-B660-48D8-842B-24E6BDBD885D}" srcOrd="2" destOrd="0" presId="urn:microsoft.com/office/officeart/2005/8/layout/chevron2"/>
    <dgm:cxn modelId="{5E3D8ED4-131F-4C3D-8110-3BE375228603}" type="presParOf" srcId="{BC9B8AA6-B660-48D8-842B-24E6BDBD885D}" destId="{80B010EF-9B00-4E7A-9DE7-6A67C2851BE7}" srcOrd="0" destOrd="0" presId="urn:microsoft.com/office/officeart/2005/8/layout/chevron2"/>
    <dgm:cxn modelId="{382E8F99-C44C-4378-9B46-0C3EBE75353F}" type="presParOf" srcId="{BC9B8AA6-B660-48D8-842B-24E6BDBD885D}" destId="{B894615B-C19E-4570-867F-B977D6D87194}" srcOrd="1" destOrd="0" presId="urn:microsoft.com/office/officeart/2005/8/layout/chevron2"/>
    <dgm:cxn modelId="{3922C4C0-35E3-45F2-AD6A-2CE7D69B6893}" type="presParOf" srcId="{FF64B2BB-B28B-4973-B95A-12BE68955C30}" destId="{69BEE627-2C06-438A-ACD6-00A75C9A15A5}" srcOrd="3" destOrd="0" presId="urn:microsoft.com/office/officeart/2005/8/layout/chevron2"/>
    <dgm:cxn modelId="{7251D603-B2C2-4A5B-822C-779730336B1F}" type="presParOf" srcId="{FF64B2BB-B28B-4973-B95A-12BE68955C30}" destId="{E26D0C06-B37F-45F7-96F6-DF302138D4DD}" srcOrd="4" destOrd="0" presId="urn:microsoft.com/office/officeart/2005/8/layout/chevron2"/>
    <dgm:cxn modelId="{D1BD52A5-9283-4337-A52A-99A6A5E58C15}" type="presParOf" srcId="{E26D0C06-B37F-45F7-96F6-DF302138D4DD}" destId="{A80FC1CD-5B04-42FD-BB3A-EFC603B9A7C2}" srcOrd="0" destOrd="0" presId="urn:microsoft.com/office/officeart/2005/8/layout/chevron2"/>
    <dgm:cxn modelId="{678D9591-E52F-42D5-B055-89BE22B29AAA}" type="presParOf" srcId="{E26D0C06-B37F-45F7-96F6-DF302138D4DD}" destId="{64CD1606-15F8-42C6-A6B4-DCD293A8E48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75138-B972-459E-87B8-2870C62DC18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EDB94E9-3F65-46F7-82CE-03782F571F7B}">
      <dgm:prSet phldrT="[Text]"/>
      <dgm:spPr/>
      <dgm:t>
        <a:bodyPr/>
        <a:lstStyle/>
        <a:p>
          <a:r>
            <a:rPr lang="en-US" dirty="0"/>
            <a:t>2004</a:t>
          </a:r>
        </a:p>
      </dgm:t>
    </dgm:pt>
    <dgm:pt modelId="{F946EC2E-BEFE-4695-B184-EE079AEFFCA7}" type="parTrans" cxnId="{063BAEAE-DE11-4C36-86AA-0791B5DF63B9}">
      <dgm:prSet/>
      <dgm:spPr/>
      <dgm:t>
        <a:bodyPr/>
        <a:lstStyle/>
        <a:p>
          <a:endParaRPr lang="en-US"/>
        </a:p>
      </dgm:t>
    </dgm:pt>
    <dgm:pt modelId="{61B8E6E2-90BA-421A-8EDB-EDF4637A3980}" type="sibTrans" cxnId="{063BAEAE-DE11-4C36-86AA-0791B5DF63B9}">
      <dgm:prSet/>
      <dgm:spPr/>
      <dgm:t>
        <a:bodyPr/>
        <a:lstStyle/>
        <a:p>
          <a:endParaRPr lang="en-US"/>
        </a:p>
      </dgm:t>
    </dgm:pt>
    <dgm:pt modelId="{59FA2152-9CB6-43F5-83A2-B26497F3DA0F}">
      <dgm:prSet phldrT="[Text]" custT="1"/>
      <dgm:spPr/>
      <dgm:t>
        <a:bodyPr/>
        <a:lstStyle/>
        <a:p>
          <a:r>
            <a:rPr lang="en-US" sz="2000"/>
            <a:t>CMAM National dissemination workshop</a:t>
          </a:r>
        </a:p>
      </dgm:t>
      <dgm:extLst>
        <a:ext uri="{E40237B7-FDA0-4F09-8148-C483321AD2D9}">
          <dgm14:cNvPr xmlns:dgm14="http://schemas.microsoft.com/office/drawing/2010/diagram" id="0" name="" descr="2004 &#10;CMAM National dissemination workshop.&#10;&#10;More interest generated among DHOs, partners, and NGOs.&#10;&#10;"/>
        </a:ext>
      </dgm:extLst>
    </dgm:pt>
    <dgm:pt modelId="{49101A02-4510-4F3E-B137-B4FBFA7F4833}" type="parTrans" cxnId="{B1C9D9CE-E7DF-4C7C-958C-F45826E98004}">
      <dgm:prSet/>
      <dgm:spPr/>
      <dgm:t>
        <a:bodyPr/>
        <a:lstStyle/>
        <a:p>
          <a:endParaRPr lang="en-US"/>
        </a:p>
      </dgm:t>
    </dgm:pt>
    <dgm:pt modelId="{EB1FA9E8-3447-4F2A-9138-B4A8F5A62020}" type="sibTrans" cxnId="{B1C9D9CE-E7DF-4C7C-958C-F45826E98004}">
      <dgm:prSet/>
      <dgm:spPr/>
      <dgm:t>
        <a:bodyPr/>
        <a:lstStyle/>
        <a:p>
          <a:endParaRPr lang="en-US"/>
        </a:p>
      </dgm:t>
    </dgm:pt>
    <dgm:pt modelId="{475DEB50-0535-4DD9-A4A6-FAC7EAB4D451}">
      <dgm:prSet phldrT="[Text]"/>
      <dgm:spPr/>
      <dgm:t>
        <a:bodyPr/>
        <a:lstStyle/>
        <a:p>
          <a:r>
            <a:rPr lang="en-US"/>
            <a:t>2005</a:t>
          </a:r>
        </a:p>
      </dgm:t>
    </dgm:pt>
    <dgm:pt modelId="{EFC41D2B-4067-4CC6-A19D-BDD95647F3EF}" type="parTrans" cxnId="{DF2B90BD-E48F-4889-B17A-868133D88A0D}">
      <dgm:prSet/>
      <dgm:spPr/>
      <dgm:t>
        <a:bodyPr/>
        <a:lstStyle/>
        <a:p>
          <a:endParaRPr lang="en-US"/>
        </a:p>
      </dgm:t>
    </dgm:pt>
    <dgm:pt modelId="{0A381187-DEB4-43A5-ACB7-B67A70BBE0D3}" type="sibTrans" cxnId="{DF2B90BD-E48F-4889-B17A-868133D88A0D}">
      <dgm:prSet/>
      <dgm:spPr/>
      <dgm:t>
        <a:bodyPr/>
        <a:lstStyle/>
        <a:p>
          <a:endParaRPr lang="en-US"/>
        </a:p>
      </dgm:t>
    </dgm:pt>
    <dgm:pt modelId="{ACB41658-B1AE-47D9-8C90-3F70638C3AB7}">
      <dgm:prSet phldrT="[Text]" custT="1"/>
      <dgm:spPr/>
      <dgm:t>
        <a:bodyPr/>
        <a:lstStyle/>
        <a:p>
          <a:r>
            <a:rPr lang="en-GB" sz="2000" dirty="0"/>
            <a:t>Another food crisis</a:t>
          </a:r>
          <a:endParaRPr lang="en-US" sz="2000" dirty="0"/>
        </a:p>
      </dgm:t>
      <dgm:extLst>
        <a:ext uri="{E40237B7-FDA0-4F09-8148-C483321AD2D9}">
          <dgm14:cNvPr xmlns:dgm14="http://schemas.microsoft.com/office/drawing/2010/diagram" id="0" name="" descr="2005 &#10;Another food crisis.&#10;&#10;Three additional districts to pilot             &#10;CMAM.&#10;&#10;Second dissemination and consensus meeting.&#10;"/>
        </a:ext>
      </dgm:extLst>
    </dgm:pt>
    <dgm:pt modelId="{0FC011A7-37D6-489B-83EF-CA398894EBF8}" type="parTrans" cxnId="{A3441E11-5698-4C71-A2DE-39C6B0F3EF60}">
      <dgm:prSet/>
      <dgm:spPr/>
      <dgm:t>
        <a:bodyPr/>
        <a:lstStyle/>
        <a:p>
          <a:endParaRPr lang="en-US"/>
        </a:p>
      </dgm:t>
    </dgm:pt>
    <dgm:pt modelId="{EAC4B181-FCB4-4F1C-B0A2-7C0241E4051F}" type="sibTrans" cxnId="{A3441E11-5698-4C71-A2DE-39C6B0F3EF60}">
      <dgm:prSet/>
      <dgm:spPr/>
      <dgm:t>
        <a:bodyPr/>
        <a:lstStyle/>
        <a:p>
          <a:endParaRPr lang="en-US"/>
        </a:p>
      </dgm:t>
    </dgm:pt>
    <dgm:pt modelId="{DB6C2D0D-9716-46CB-8B9B-334B4DD36CD3}">
      <dgm:prSet phldrT="[Text]"/>
      <dgm:spPr/>
      <dgm:t>
        <a:bodyPr/>
        <a:lstStyle/>
        <a:p>
          <a:r>
            <a:rPr lang="en-US"/>
            <a:t>2006</a:t>
          </a:r>
        </a:p>
      </dgm:t>
    </dgm:pt>
    <dgm:pt modelId="{A20A44C4-33F7-4BD5-AD86-588725630EB4}" type="parTrans" cxnId="{A22D8522-F002-4492-A776-F65F7D01702A}">
      <dgm:prSet/>
      <dgm:spPr/>
      <dgm:t>
        <a:bodyPr/>
        <a:lstStyle/>
        <a:p>
          <a:endParaRPr lang="en-US"/>
        </a:p>
      </dgm:t>
    </dgm:pt>
    <dgm:pt modelId="{33078AA9-B61E-4706-8AC5-0D900546391E}" type="sibTrans" cxnId="{A22D8522-F002-4492-A776-F65F7D01702A}">
      <dgm:prSet/>
      <dgm:spPr/>
      <dgm:t>
        <a:bodyPr/>
        <a:lstStyle/>
        <a:p>
          <a:endParaRPr lang="en-US"/>
        </a:p>
      </dgm:t>
    </dgm:pt>
    <dgm:pt modelId="{425847F7-3D4C-4110-B9D2-BEBF7BCE6812}">
      <dgm:prSet phldrT="[Text]" custT="1"/>
      <dgm:spPr/>
      <dgm:t>
        <a:bodyPr/>
        <a:lstStyle/>
        <a:p>
          <a:pPr marL="231775" indent="-231775"/>
          <a:r>
            <a:rPr lang="en-GB" sz="1800" dirty="0"/>
            <a:t>Adopted as a national strategy </a:t>
          </a:r>
          <a:endParaRPr lang="en-US" sz="1800" dirty="0"/>
        </a:p>
      </dgm:t>
      <dgm:extLst>
        <a:ext uri="{E40237B7-FDA0-4F09-8148-C483321AD2D9}">
          <dgm14:cNvPr xmlns:dgm14="http://schemas.microsoft.com/office/drawing/2010/diagram" id="0" name="" descr="2006&#10;&#10;Adopted as a national strategy.&#10; &#10;Integration of CMAM into PHC.&#10;&#10;Formation of the CTC Advisory Service. &#10;&#10;Interim guidelines.&#10;&#10;Intensive advocacy for buy-in within MOH Mgt, DHOs, NGOs, and partners.&#10; &#10;CTC scaled up to 12 districts.&#10;"/>
        </a:ext>
      </dgm:extLst>
    </dgm:pt>
    <dgm:pt modelId="{EA9B739F-98D9-4A96-932A-5F21760EABAB}" type="parTrans" cxnId="{5A85A359-14A6-49E0-B1BD-881209210B42}">
      <dgm:prSet/>
      <dgm:spPr/>
      <dgm:t>
        <a:bodyPr/>
        <a:lstStyle/>
        <a:p>
          <a:endParaRPr lang="en-US"/>
        </a:p>
      </dgm:t>
    </dgm:pt>
    <dgm:pt modelId="{581FFE9E-0A92-4C72-93E5-030592B1DA0B}" type="sibTrans" cxnId="{5A85A359-14A6-49E0-B1BD-881209210B42}">
      <dgm:prSet/>
      <dgm:spPr/>
      <dgm:t>
        <a:bodyPr/>
        <a:lstStyle/>
        <a:p>
          <a:endParaRPr lang="en-US"/>
        </a:p>
      </dgm:t>
    </dgm:pt>
    <dgm:pt modelId="{055D95B4-19BC-4126-B7AE-EB71F3E87074}">
      <dgm:prSet custT="1"/>
      <dgm:spPr/>
      <dgm:t>
        <a:bodyPr/>
        <a:lstStyle/>
        <a:p>
          <a:r>
            <a:rPr lang="en-US" sz="2000" dirty="0"/>
            <a:t>More interest generated among DHOs, partners, and NGOs</a:t>
          </a:r>
          <a:endParaRPr lang="es-AR" sz="2000" dirty="0"/>
        </a:p>
      </dgm:t>
    </dgm:pt>
    <dgm:pt modelId="{8080D3CD-8BD6-43A9-8889-AF1DC9761DED}" type="parTrans" cxnId="{5B677E18-B432-4459-B64C-1B54E4B18561}">
      <dgm:prSet/>
      <dgm:spPr/>
      <dgm:t>
        <a:bodyPr/>
        <a:lstStyle/>
        <a:p>
          <a:endParaRPr lang="en-US"/>
        </a:p>
      </dgm:t>
    </dgm:pt>
    <dgm:pt modelId="{C437B93E-E9C9-4185-A5E7-C67D1B5B7A9B}" type="sibTrans" cxnId="{5B677E18-B432-4459-B64C-1B54E4B18561}">
      <dgm:prSet/>
      <dgm:spPr/>
      <dgm:t>
        <a:bodyPr/>
        <a:lstStyle/>
        <a:p>
          <a:endParaRPr lang="en-US"/>
        </a:p>
      </dgm:t>
    </dgm:pt>
    <dgm:pt modelId="{090CA01B-1B02-452D-B085-727B6389C554}">
      <dgm:prSet custT="1"/>
      <dgm:spPr/>
      <dgm:t>
        <a:bodyPr/>
        <a:lstStyle/>
        <a:p>
          <a:r>
            <a:rPr lang="en-GB" sz="2000" dirty="0"/>
            <a:t>Three additional districts to pilot CMAM</a:t>
          </a:r>
          <a:endParaRPr lang="es-AR" sz="2000" dirty="0"/>
        </a:p>
      </dgm:t>
    </dgm:pt>
    <dgm:pt modelId="{A0CD6D5E-04EB-47E8-B088-905833885363}" type="parTrans" cxnId="{30DC28EE-5CA9-45A2-939A-F12FEC7545BC}">
      <dgm:prSet/>
      <dgm:spPr/>
      <dgm:t>
        <a:bodyPr/>
        <a:lstStyle/>
        <a:p>
          <a:endParaRPr lang="en-US"/>
        </a:p>
      </dgm:t>
    </dgm:pt>
    <dgm:pt modelId="{F20B555F-F09F-4EBF-B399-C9963ABA60C4}" type="sibTrans" cxnId="{30DC28EE-5CA9-45A2-939A-F12FEC7545BC}">
      <dgm:prSet/>
      <dgm:spPr/>
      <dgm:t>
        <a:bodyPr/>
        <a:lstStyle/>
        <a:p>
          <a:endParaRPr lang="en-US"/>
        </a:p>
      </dgm:t>
    </dgm:pt>
    <dgm:pt modelId="{847EE7A0-74A2-48AA-9070-DA8F601EAFEA}">
      <dgm:prSet custT="1"/>
      <dgm:spPr/>
      <dgm:t>
        <a:bodyPr/>
        <a:lstStyle/>
        <a:p>
          <a:r>
            <a:rPr lang="en-GB" sz="2000" dirty="0"/>
            <a:t>Second dissemination and consensus meeting</a:t>
          </a:r>
          <a:endParaRPr lang="es-AR" sz="2000" dirty="0"/>
        </a:p>
      </dgm:t>
    </dgm:pt>
    <dgm:pt modelId="{1C30D580-BB47-450D-A047-246C21602133}" type="parTrans" cxnId="{2EF07C37-D6A2-490D-AB31-9CF0305DB222}">
      <dgm:prSet/>
      <dgm:spPr/>
      <dgm:t>
        <a:bodyPr/>
        <a:lstStyle/>
        <a:p>
          <a:endParaRPr lang="en-US"/>
        </a:p>
      </dgm:t>
    </dgm:pt>
    <dgm:pt modelId="{DA3FA33C-DB6C-4E11-8DF0-AA37E2A96F43}" type="sibTrans" cxnId="{2EF07C37-D6A2-490D-AB31-9CF0305DB222}">
      <dgm:prSet/>
      <dgm:spPr/>
      <dgm:t>
        <a:bodyPr/>
        <a:lstStyle/>
        <a:p>
          <a:endParaRPr lang="en-US"/>
        </a:p>
      </dgm:t>
    </dgm:pt>
    <dgm:pt modelId="{E2EE2F3D-BD31-46D1-8E62-2EA86A6469EC}">
      <dgm:prSet custT="1"/>
      <dgm:spPr/>
      <dgm:t>
        <a:bodyPr/>
        <a:lstStyle/>
        <a:p>
          <a:pPr marL="231775" indent="-231775"/>
          <a:r>
            <a:rPr lang="en-GB" sz="1800" dirty="0"/>
            <a:t>Formation of the CTC Advisory Service </a:t>
          </a:r>
          <a:endParaRPr lang="es-AR" sz="1800" dirty="0"/>
        </a:p>
      </dgm:t>
    </dgm:pt>
    <dgm:pt modelId="{24ED5F1F-7D5E-43DB-966B-7B3A53151B24}" type="parTrans" cxnId="{A66886D8-1634-4204-97F7-71C69998FAA2}">
      <dgm:prSet/>
      <dgm:spPr/>
      <dgm:t>
        <a:bodyPr/>
        <a:lstStyle/>
        <a:p>
          <a:endParaRPr lang="en-US"/>
        </a:p>
      </dgm:t>
    </dgm:pt>
    <dgm:pt modelId="{C7D04E68-8BB2-42A1-9D01-9F1E6F136230}" type="sibTrans" cxnId="{A66886D8-1634-4204-97F7-71C69998FAA2}">
      <dgm:prSet/>
      <dgm:spPr/>
      <dgm:t>
        <a:bodyPr/>
        <a:lstStyle/>
        <a:p>
          <a:endParaRPr lang="en-US"/>
        </a:p>
      </dgm:t>
    </dgm:pt>
    <dgm:pt modelId="{FA71A48F-3754-464C-AB82-D9505ACCFAEB}">
      <dgm:prSet custT="1"/>
      <dgm:spPr/>
      <dgm:t>
        <a:bodyPr/>
        <a:lstStyle/>
        <a:p>
          <a:pPr marL="231775" indent="-231775"/>
          <a:r>
            <a:rPr lang="en-GB" sz="1800" dirty="0"/>
            <a:t>CTC scaled up to 12 districts</a:t>
          </a:r>
          <a:endParaRPr lang="en-US" sz="1800" dirty="0"/>
        </a:p>
      </dgm:t>
    </dgm:pt>
    <dgm:pt modelId="{87EFF49C-0E93-4DE9-B663-B6EB6FD5F7BB}" type="sibTrans" cxnId="{3DDD155B-FE56-4261-BC70-71F212684141}">
      <dgm:prSet/>
      <dgm:spPr/>
      <dgm:t>
        <a:bodyPr/>
        <a:lstStyle/>
        <a:p>
          <a:endParaRPr lang="en-US"/>
        </a:p>
      </dgm:t>
    </dgm:pt>
    <dgm:pt modelId="{A8B9D362-15A1-453B-910F-944A630AC5BC}" type="parTrans" cxnId="{3DDD155B-FE56-4261-BC70-71F212684141}">
      <dgm:prSet/>
      <dgm:spPr/>
      <dgm:t>
        <a:bodyPr/>
        <a:lstStyle/>
        <a:p>
          <a:endParaRPr lang="en-US"/>
        </a:p>
      </dgm:t>
    </dgm:pt>
    <dgm:pt modelId="{B3674739-0C16-4A89-AA70-352242A1E537}">
      <dgm:prSet custT="1"/>
      <dgm:spPr/>
      <dgm:t>
        <a:bodyPr/>
        <a:lstStyle/>
        <a:p>
          <a:pPr marL="231775" indent="-231775"/>
          <a:r>
            <a:rPr lang="en-GB" sz="1800"/>
            <a:t>Intensive advocacy for buy-in within MOH Mgt, DHOs, NGOs, and partners </a:t>
          </a:r>
          <a:endParaRPr lang="es-AR" sz="1800"/>
        </a:p>
      </dgm:t>
    </dgm:pt>
    <dgm:pt modelId="{003011A2-87AE-454D-A7F1-DD95914F0AE5}" type="sibTrans" cxnId="{F22510C8-1F11-4C95-BEAC-CA2B0392A521}">
      <dgm:prSet/>
      <dgm:spPr/>
      <dgm:t>
        <a:bodyPr/>
        <a:lstStyle/>
        <a:p>
          <a:endParaRPr lang="en-US"/>
        </a:p>
      </dgm:t>
    </dgm:pt>
    <dgm:pt modelId="{BD42274C-A05F-4D9D-ADB7-F98DCE32C53A}" type="parTrans" cxnId="{F22510C8-1F11-4C95-BEAC-CA2B0392A521}">
      <dgm:prSet/>
      <dgm:spPr/>
      <dgm:t>
        <a:bodyPr/>
        <a:lstStyle/>
        <a:p>
          <a:endParaRPr lang="en-US"/>
        </a:p>
      </dgm:t>
    </dgm:pt>
    <dgm:pt modelId="{DB974E0B-D2EB-42CB-9851-FEE28F42EA48}">
      <dgm:prSet custT="1"/>
      <dgm:spPr/>
      <dgm:t>
        <a:bodyPr/>
        <a:lstStyle/>
        <a:p>
          <a:pPr marL="231775" indent="-231775"/>
          <a:r>
            <a:rPr lang="en-GB" sz="1800" dirty="0"/>
            <a:t>Interim guidelines</a:t>
          </a:r>
          <a:endParaRPr lang="es-AR" sz="1800" dirty="0"/>
        </a:p>
      </dgm:t>
    </dgm:pt>
    <dgm:pt modelId="{EF565D3A-64D7-4822-90DC-0A9A61F3978C}" type="sibTrans" cxnId="{167AA431-95F1-4682-BC6A-8CDF1AC34C67}">
      <dgm:prSet/>
      <dgm:spPr/>
      <dgm:t>
        <a:bodyPr/>
        <a:lstStyle/>
        <a:p>
          <a:endParaRPr lang="en-US"/>
        </a:p>
      </dgm:t>
    </dgm:pt>
    <dgm:pt modelId="{804DC495-31DF-4D0F-AE4A-D9939B1D6174}" type="parTrans" cxnId="{167AA431-95F1-4682-BC6A-8CDF1AC34C67}">
      <dgm:prSet/>
      <dgm:spPr/>
      <dgm:t>
        <a:bodyPr/>
        <a:lstStyle/>
        <a:p>
          <a:endParaRPr lang="en-US"/>
        </a:p>
      </dgm:t>
    </dgm:pt>
    <dgm:pt modelId="{E9284F3B-9799-4B1A-A571-7A158833FFB9}">
      <dgm:prSet custT="1"/>
      <dgm:spPr/>
      <dgm:t>
        <a:bodyPr/>
        <a:lstStyle/>
        <a:p>
          <a:pPr marL="231775" indent="-231775"/>
          <a:r>
            <a:rPr lang="es-AR" sz="1800"/>
            <a:t>Integration of CMAM into PHC</a:t>
          </a:r>
        </a:p>
      </dgm:t>
    </dgm:pt>
    <dgm:pt modelId="{3115AAF5-E72E-44EC-95F9-147EBEE13EF2}" type="parTrans" cxnId="{B870F3A7-CF00-4A8E-B4FF-CC94CBA5A24B}">
      <dgm:prSet/>
      <dgm:spPr/>
      <dgm:t>
        <a:bodyPr/>
        <a:lstStyle/>
        <a:p>
          <a:endParaRPr lang="en-US"/>
        </a:p>
      </dgm:t>
    </dgm:pt>
    <dgm:pt modelId="{76E13A35-D076-4D07-997E-D44D5E154DDE}" type="sibTrans" cxnId="{B870F3A7-CF00-4A8E-B4FF-CC94CBA5A24B}">
      <dgm:prSet/>
      <dgm:spPr/>
      <dgm:t>
        <a:bodyPr/>
        <a:lstStyle/>
        <a:p>
          <a:endParaRPr lang="en-US"/>
        </a:p>
      </dgm:t>
    </dgm:pt>
    <dgm:pt modelId="{5056905A-54D9-4E49-82D3-974314FAB067}" type="pres">
      <dgm:prSet presAssocID="{38475138-B972-459E-87B8-2870C62DC188}" presName="linearFlow" presStyleCnt="0">
        <dgm:presLayoutVars>
          <dgm:dir/>
          <dgm:animLvl val="lvl"/>
          <dgm:resizeHandles val="exact"/>
        </dgm:presLayoutVars>
      </dgm:prSet>
      <dgm:spPr/>
    </dgm:pt>
    <dgm:pt modelId="{3D088931-5794-4F2A-AD27-41EA4C76D407}" type="pres">
      <dgm:prSet presAssocID="{3EDB94E9-3F65-46F7-82CE-03782F571F7B}" presName="composite" presStyleCnt="0"/>
      <dgm:spPr/>
    </dgm:pt>
    <dgm:pt modelId="{780CACB7-6C08-4F5E-A3BA-736C8834E7F9}" type="pres">
      <dgm:prSet presAssocID="{3EDB94E9-3F65-46F7-82CE-03782F571F7B}" presName="parentText" presStyleLbl="alignNode1" presStyleIdx="0" presStyleCnt="3">
        <dgm:presLayoutVars>
          <dgm:chMax val="1"/>
          <dgm:bulletEnabled val="1"/>
        </dgm:presLayoutVars>
      </dgm:prSet>
      <dgm:spPr/>
    </dgm:pt>
    <dgm:pt modelId="{FB86FC8A-2716-4239-A1DD-3D06A2D8D090}" type="pres">
      <dgm:prSet presAssocID="{3EDB94E9-3F65-46F7-82CE-03782F571F7B}" presName="descendantText" presStyleLbl="alignAcc1" presStyleIdx="0" presStyleCnt="3">
        <dgm:presLayoutVars>
          <dgm:bulletEnabled val="1"/>
        </dgm:presLayoutVars>
      </dgm:prSet>
      <dgm:spPr/>
    </dgm:pt>
    <dgm:pt modelId="{727B41D4-EE93-4EEE-BF2E-4326695EC1A2}" type="pres">
      <dgm:prSet presAssocID="{61B8E6E2-90BA-421A-8EDB-EDF4637A3980}" presName="sp" presStyleCnt="0"/>
      <dgm:spPr/>
    </dgm:pt>
    <dgm:pt modelId="{4F645DD8-3CC2-44FB-A31E-3C1ABCD751EB}" type="pres">
      <dgm:prSet presAssocID="{475DEB50-0535-4DD9-A4A6-FAC7EAB4D451}" presName="composite" presStyleCnt="0"/>
      <dgm:spPr/>
    </dgm:pt>
    <dgm:pt modelId="{776C560D-B3DE-4E81-ADCA-F7C06CE81F9E}" type="pres">
      <dgm:prSet presAssocID="{475DEB50-0535-4DD9-A4A6-FAC7EAB4D451}" presName="parentText" presStyleLbl="alignNode1" presStyleIdx="1" presStyleCnt="3">
        <dgm:presLayoutVars>
          <dgm:chMax val="1"/>
          <dgm:bulletEnabled val="1"/>
        </dgm:presLayoutVars>
      </dgm:prSet>
      <dgm:spPr/>
    </dgm:pt>
    <dgm:pt modelId="{9E7C72D3-E8F7-4399-A575-16719E3D41CF}" type="pres">
      <dgm:prSet presAssocID="{475DEB50-0535-4DD9-A4A6-FAC7EAB4D451}" presName="descendantText" presStyleLbl="alignAcc1" presStyleIdx="1" presStyleCnt="3">
        <dgm:presLayoutVars>
          <dgm:bulletEnabled val="1"/>
        </dgm:presLayoutVars>
      </dgm:prSet>
      <dgm:spPr/>
    </dgm:pt>
    <dgm:pt modelId="{991F0304-15FA-43A8-9819-21104D3111E4}" type="pres">
      <dgm:prSet presAssocID="{0A381187-DEB4-43A5-ACB7-B67A70BBE0D3}" presName="sp" presStyleCnt="0"/>
      <dgm:spPr/>
    </dgm:pt>
    <dgm:pt modelId="{058F5763-81C6-4970-8B94-D7927592AD54}" type="pres">
      <dgm:prSet presAssocID="{DB6C2D0D-9716-46CB-8B9B-334B4DD36CD3}" presName="composite" presStyleCnt="0"/>
      <dgm:spPr/>
    </dgm:pt>
    <dgm:pt modelId="{49CE9083-BB42-4C79-A71E-627955E1E034}" type="pres">
      <dgm:prSet presAssocID="{DB6C2D0D-9716-46CB-8B9B-334B4DD36CD3}" presName="parentText" presStyleLbl="alignNode1" presStyleIdx="2" presStyleCnt="3">
        <dgm:presLayoutVars>
          <dgm:chMax val="1"/>
          <dgm:bulletEnabled val="1"/>
        </dgm:presLayoutVars>
      </dgm:prSet>
      <dgm:spPr/>
    </dgm:pt>
    <dgm:pt modelId="{4F44A79F-3F83-4363-B0B2-0CECC903E6D9}" type="pres">
      <dgm:prSet presAssocID="{DB6C2D0D-9716-46CB-8B9B-334B4DD36CD3}" presName="descendantText" presStyleLbl="alignAcc1" presStyleIdx="2" presStyleCnt="3" custScaleY="185327">
        <dgm:presLayoutVars>
          <dgm:bulletEnabled val="1"/>
        </dgm:presLayoutVars>
      </dgm:prSet>
      <dgm:spPr/>
    </dgm:pt>
  </dgm:ptLst>
  <dgm:cxnLst>
    <dgm:cxn modelId="{A3441E11-5698-4C71-A2DE-39C6B0F3EF60}" srcId="{475DEB50-0535-4DD9-A4A6-FAC7EAB4D451}" destId="{ACB41658-B1AE-47D9-8C90-3F70638C3AB7}" srcOrd="0" destOrd="0" parTransId="{0FC011A7-37D6-489B-83EF-CA398894EBF8}" sibTransId="{EAC4B181-FCB4-4F1C-B0A2-7C0241E4051F}"/>
    <dgm:cxn modelId="{5B677E18-B432-4459-B64C-1B54E4B18561}" srcId="{3EDB94E9-3F65-46F7-82CE-03782F571F7B}" destId="{055D95B4-19BC-4126-B7AE-EB71F3E87074}" srcOrd="1" destOrd="0" parTransId="{8080D3CD-8BD6-43A9-8889-AF1DC9761DED}" sibTransId="{C437B93E-E9C9-4185-A5E7-C67D1B5B7A9B}"/>
    <dgm:cxn modelId="{EE4E471E-7E39-4FDE-91A0-B56872B392B5}" type="presOf" srcId="{847EE7A0-74A2-48AA-9070-DA8F601EAFEA}" destId="{9E7C72D3-E8F7-4399-A575-16719E3D41CF}" srcOrd="0" destOrd="2" presId="urn:microsoft.com/office/officeart/2005/8/layout/chevron2"/>
    <dgm:cxn modelId="{A22D8522-F002-4492-A776-F65F7D01702A}" srcId="{38475138-B972-459E-87B8-2870C62DC188}" destId="{DB6C2D0D-9716-46CB-8B9B-334B4DD36CD3}" srcOrd="2" destOrd="0" parTransId="{A20A44C4-33F7-4BD5-AD86-588725630EB4}" sibTransId="{33078AA9-B61E-4706-8AC5-0D900546391E}"/>
    <dgm:cxn modelId="{167AA431-95F1-4682-BC6A-8CDF1AC34C67}" srcId="{425847F7-3D4C-4110-B9D2-BEBF7BCE6812}" destId="{DB974E0B-D2EB-42CB-9851-FEE28F42EA48}" srcOrd="2" destOrd="0" parTransId="{804DC495-31DF-4D0F-AE4A-D9939B1D6174}" sibTransId="{EF565D3A-64D7-4822-90DC-0A9A61F3978C}"/>
    <dgm:cxn modelId="{A82A0D35-9861-493A-BAF3-F373AAC247E6}" type="presOf" srcId="{ACB41658-B1AE-47D9-8C90-3F70638C3AB7}" destId="{9E7C72D3-E8F7-4399-A575-16719E3D41CF}" srcOrd="0" destOrd="0" presId="urn:microsoft.com/office/officeart/2005/8/layout/chevron2"/>
    <dgm:cxn modelId="{2EF07C37-D6A2-490D-AB31-9CF0305DB222}" srcId="{475DEB50-0535-4DD9-A4A6-FAC7EAB4D451}" destId="{847EE7A0-74A2-48AA-9070-DA8F601EAFEA}" srcOrd="2" destOrd="0" parTransId="{1C30D580-BB47-450D-A047-246C21602133}" sibTransId="{DA3FA33C-DB6C-4E11-8DF0-AA37E2A96F43}"/>
    <dgm:cxn modelId="{C7F35638-F6C4-42B7-BB58-4495E5485E54}" type="presOf" srcId="{090CA01B-1B02-452D-B085-727B6389C554}" destId="{9E7C72D3-E8F7-4399-A575-16719E3D41CF}" srcOrd="0" destOrd="1" presId="urn:microsoft.com/office/officeart/2005/8/layout/chevron2"/>
    <dgm:cxn modelId="{CB85E73B-AE6C-4B2E-A3C6-3B20DC2A4019}" type="presOf" srcId="{425847F7-3D4C-4110-B9D2-BEBF7BCE6812}" destId="{4F44A79F-3F83-4363-B0B2-0CECC903E6D9}" srcOrd="0" destOrd="0" presId="urn:microsoft.com/office/officeart/2005/8/layout/chevron2"/>
    <dgm:cxn modelId="{3DDD155B-FE56-4261-BC70-71F212684141}" srcId="{425847F7-3D4C-4110-B9D2-BEBF7BCE6812}" destId="{FA71A48F-3754-464C-AB82-D9505ACCFAEB}" srcOrd="4" destOrd="0" parTransId="{A8B9D362-15A1-453B-910F-944A630AC5BC}" sibTransId="{87EFF49C-0E93-4DE9-B663-B6EB6FD5F7BB}"/>
    <dgm:cxn modelId="{830A1B62-A79C-466C-B458-F59E301D377D}" type="presOf" srcId="{DB974E0B-D2EB-42CB-9851-FEE28F42EA48}" destId="{4F44A79F-3F83-4363-B0B2-0CECC903E6D9}" srcOrd="0" destOrd="3" presId="urn:microsoft.com/office/officeart/2005/8/layout/chevron2"/>
    <dgm:cxn modelId="{5C69D144-A961-4747-8FC8-EAB316D1368F}" type="presOf" srcId="{E2EE2F3D-BD31-46D1-8E62-2EA86A6469EC}" destId="{4F44A79F-3F83-4363-B0B2-0CECC903E6D9}" srcOrd="0" destOrd="2" presId="urn:microsoft.com/office/officeart/2005/8/layout/chevron2"/>
    <dgm:cxn modelId="{BC52FB64-E30F-4B2E-840B-3949BBF0E885}" type="presOf" srcId="{E9284F3B-9799-4B1A-A571-7A158833FFB9}" destId="{4F44A79F-3F83-4363-B0B2-0CECC903E6D9}" srcOrd="0" destOrd="1" presId="urn:microsoft.com/office/officeart/2005/8/layout/chevron2"/>
    <dgm:cxn modelId="{0CFACB55-2BBD-4893-864E-5C615F518106}" type="presOf" srcId="{DB6C2D0D-9716-46CB-8B9B-334B4DD36CD3}" destId="{49CE9083-BB42-4C79-A71E-627955E1E034}" srcOrd="0" destOrd="0" presId="urn:microsoft.com/office/officeart/2005/8/layout/chevron2"/>
    <dgm:cxn modelId="{43399958-63F7-4376-8802-A95C326685E0}" type="presOf" srcId="{38475138-B972-459E-87B8-2870C62DC188}" destId="{5056905A-54D9-4E49-82D3-974314FAB067}" srcOrd="0" destOrd="0" presId="urn:microsoft.com/office/officeart/2005/8/layout/chevron2"/>
    <dgm:cxn modelId="{D944BA78-A6C1-4AF3-B0DE-DD36343471EA}" type="presOf" srcId="{055D95B4-19BC-4126-B7AE-EB71F3E87074}" destId="{FB86FC8A-2716-4239-A1DD-3D06A2D8D090}" srcOrd="0" destOrd="1" presId="urn:microsoft.com/office/officeart/2005/8/layout/chevron2"/>
    <dgm:cxn modelId="{5A85A359-14A6-49E0-B1BD-881209210B42}" srcId="{DB6C2D0D-9716-46CB-8B9B-334B4DD36CD3}" destId="{425847F7-3D4C-4110-B9D2-BEBF7BCE6812}" srcOrd="0" destOrd="0" parTransId="{EA9B739F-98D9-4A96-932A-5F21760EABAB}" sibTransId="{581FFE9E-0A92-4C72-93E5-030592B1DA0B}"/>
    <dgm:cxn modelId="{9B8CAA7B-EFC8-474E-8DD3-9EB2748B079F}" type="presOf" srcId="{3EDB94E9-3F65-46F7-82CE-03782F571F7B}" destId="{780CACB7-6C08-4F5E-A3BA-736C8834E7F9}" srcOrd="0" destOrd="0" presId="urn:microsoft.com/office/officeart/2005/8/layout/chevron2"/>
    <dgm:cxn modelId="{5CC8D195-231D-49E6-AD65-6162083918F5}" type="presOf" srcId="{FA71A48F-3754-464C-AB82-D9505ACCFAEB}" destId="{4F44A79F-3F83-4363-B0B2-0CECC903E6D9}" srcOrd="0" destOrd="5" presId="urn:microsoft.com/office/officeart/2005/8/layout/chevron2"/>
    <dgm:cxn modelId="{B870F3A7-CF00-4A8E-B4FF-CC94CBA5A24B}" srcId="{425847F7-3D4C-4110-B9D2-BEBF7BCE6812}" destId="{E9284F3B-9799-4B1A-A571-7A158833FFB9}" srcOrd="0" destOrd="0" parTransId="{3115AAF5-E72E-44EC-95F9-147EBEE13EF2}" sibTransId="{76E13A35-D076-4D07-997E-D44D5E154DDE}"/>
    <dgm:cxn modelId="{4B5217AC-3948-4946-86ED-B0B974C0DACF}" type="presOf" srcId="{475DEB50-0535-4DD9-A4A6-FAC7EAB4D451}" destId="{776C560D-B3DE-4E81-ADCA-F7C06CE81F9E}" srcOrd="0" destOrd="0" presId="urn:microsoft.com/office/officeart/2005/8/layout/chevron2"/>
    <dgm:cxn modelId="{063BAEAE-DE11-4C36-86AA-0791B5DF63B9}" srcId="{38475138-B972-459E-87B8-2870C62DC188}" destId="{3EDB94E9-3F65-46F7-82CE-03782F571F7B}" srcOrd="0" destOrd="0" parTransId="{F946EC2E-BEFE-4695-B184-EE079AEFFCA7}" sibTransId="{61B8E6E2-90BA-421A-8EDB-EDF4637A3980}"/>
    <dgm:cxn modelId="{FC9BE9B2-8C07-4403-B8DF-DDCEA35F335C}" type="presOf" srcId="{59FA2152-9CB6-43F5-83A2-B26497F3DA0F}" destId="{FB86FC8A-2716-4239-A1DD-3D06A2D8D090}" srcOrd="0" destOrd="0" presId="urn:microsoft.com/office/officeart/2005/8/layout/chevron2"/>
    <dgm:cxn modelId="{9722ECB3-3C26-4C27-93A8-035F2820FFDF}" type="presOf" srcId="{B3674739-0C16-4A89-AA70-352242A1E537}" destId="{4F44A79F-3F83-4363-B0B2-0CECC903E6D9}" srcOrd="0" destOrd="4" presId="urn:microsoft.com/office/officeart/2005/8/layout/chevron2"/>
    <dgm:cxn modelId="{DF2B90BD-E48F-4889-B17A-868133D88A0D}" srcId="{38475138-B972-459E-87B8-2870C62DC188}" destId="{475DEB50-0535-4DD9-A4A6-FAC7EAB4D451}" srcOrd="1" destOrd="0" parTransId="{EFC41D2B-4067-4CC6-A19D-BDD95647F3EF}" sibTransId="{0A381187-DEB4-43A5-ACB7-B67A70BBE0D3}"/>
    <dgm:cxn modelId="{F22510C8-1F11-4C95-BEAC-CA2B0392A521}" srcId="{425847F7-3D4C-4110-B9D2-BEBF7BCE6812}" destId="{B3674739-0C16-4A89-AA70-352242A1E537}" srcOrd="3" destOrd="0" parTransId="{BD42274C-A05F-4D9D-ADB7-F98DCE32C53A}" sibTransId="{003011A2-87AE-454D-A7F1-DD95914F0AE5}"/>
    <dgm:cxn modelId="{B1C9D9CE-E7DF-4C7C-958C-F45826E98004}" srcId="{3EDB94E9-3F65-46F7-82CE-03782F571F7B}" destId="{59FA2152-9CB6-43F5-83A2-B26497F3DA0F}" srcOrd="0" destOrd="0" parTransId="{49101A02-4510-4F3E-B137-B4FBFA7F4833}" sibTransId="{EB1FA9E8-3447-4F2A-9138-B4A8F5A62020}"/>
    <dgm:cxn modelId="{A66886D8-1634-4204-97F7-71C69998FAA2}" srcId="{425847F7-3D4C-4110-B9D2-BEBF7BCE6812}" destId="{E2EE2F3D-BD31-46D1-8E62-2EA86A6469EC}" srcOrd="1" destOrd="0" parTransId="{24ED5F1F-7D5E-43DB-966B-7B3A53151B24}" sibTransId="{C7D04E68-8BB2-42A1-9D01-9F1E6F136230}"/>
    <dgm:cxn modelId="{30DC28EE-5CA9-45A2-939A-F12FEC7545BC}" srcId="{475DEB50-0535-4DD9-A4A6-FAC7EAB4D451}" destId="{090CA01B-1B02-452D-B085-727B6389C554}" srcOrd="1" destOrd="0" parTransId="{A0CD6D5E-04EB-47E8-B088-905833885363}" sibTransId="{F20B555F-F09F-4EBF-B399-C9963ABA60C4}"/>
    <dgm:cxn modelId="{AA514405-8373-48BB-AF98-F7F65AE0593F}" type="presParOf" srcId="{5056905A-54D9-4E49-82D3-974314FAB067}" destId="{3D088931-5794-4F2A-AD27-41EA4C76D407}" srcOrd="0" destOrd="0" presId="urn:microsoft.com/office/officeart/2005/8/layout/chevron2"/>
    <dgm:cxn modelId="{023A2B02-1CE4-4FD8-9B2F-533AC5AAF2A7}" type="presParOf" srcId="{3D088931-5794-4F2A-AD27-41EA4C76D407}" destId="{780CACB7-6C08-4F5E-A3BA-736C8834E7F9}" srcOrd="0" destOrd="0" presId="urn:microsoft.com/office/officeart/2005/8/layout/chevron2"/>
    <dgm:cxn modelId="{4C561562-F3CC-43EA-83EB-7D386E75B0BB}" type="presParOf" srcId="{3D088931-5794-4F2A-AD27-41EA4C76D407}" destId="{FB86FC8A-2716-4239-A1DD-3D06A2D8D090}" srcOrd="1" destOrd="0" presId="urn:microsoft.com/office/officeart/2005/8/layout/chevron2"/>
    <dgm:cxn modelId="{D21099BF-3408-4CD4-B673-B76242AADE3E}" type="presParOf" srcId="{5056905A-54D9-4E49-82D3-974314FAB067}" destId="{727B41D4-EE93-4EEE-BF2E-4326695EC1A2}" srcOrd="1" destOrd="0" presId="urn:microsoft.com/office/officeart/2005/8/layout/chevron2"/>
    <dgm:cxn modelId="{6D4C2BE6-7484-4F5E-8F67-06C1018C3448}" type="presParOf" srcId="{5056905A-54D9-4E49-82D3-974314FAB067}" destId="{4F645DD8-3CC2-44FB-A31E-3C1ABCD751EB}" srcOrd="2" destOrd="0" presId="urn:microsoft.com/office/officeart/2005/8/layout/chevron2"/>
    <dgm:cxn modelId="{34F52270-45F0-4391-80A3-FD065C0C7383}" type="presParOf" srcId="{4F645DD8-3CC2-44FB-A31E-3C1ABCD751EB}" destId="{776C560D-B3DE-4E81-ADCA-F7C06CE81F9E}" srcOrd="0" destOrd="0" presId="urn:microsoft.com/office/officeart/2005/8/layout/chevron2"/>
    <dgm:cxn modelId="{F321D58B-6846-437E-A797-3ABADE262B5F}" type="presParOf" srcId="{4F645DD8-3CC2-44FB-A31E-3C1ABCD751EB}" destId="{9E7C72D3-E8F7-4399-A575-16719E3D41CF}" srcOrd="1" destOrd="0" presId="urn:microsoft.com/office/officeart/2005/8/layout/chevron2"/>
    <dgm:cxn modelId="{EEC9B90E-14FB-4121-A276-CD2FA05CF411}" type="presParOf" srcId="{5056905A-54D9-4E49-82D3-974314FAB067}" destId="{991F0304-15FA-43A8-9819-21104D3111E4}" srcOrd="3" destOrd="0" presId="urn:microsoft.com/office/officeart/2005/8/layout/chevron2"/>
    <dgm:cxn modelId="{DD997E1C-D475-427D-A380-CC113CEF1EF2}" type="presParOf" srcId="{5056905A-54D9-4E49-82D3-974314FAB067}" destId="{058F5763-81C6-4970-8B94-D7927592AD54}" srcOrd="4" destOrd="0" presId="urn:microsoft.com/office/officeart/2005/8/layout/chevron2"/>
    <dgm:cxn modelId="{FC060F56-D4E1-45A7-B774-B38B3806B3C9}" type="presParOf" srcId="{058F5763-81C6-4970-8B94-D7927592AD54}" destId="{49CE9083-BB42-4C79-A71E-627955E1E034}" srcOrd="0" destOrd="0" presId="urn:microsoft.com/office/officeart/2005/8/layout/chevron2"/>
    <dgm:cxn modelId="{067B601A-AB4E-4128-8B4E-440D96958FBF}" type="presParOf" srcId="{058F5763-81C6-4970-8B94-D7927592AD54}" destId="{4F44A79F-3F83-4363-B0B2-0CECC903E6D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06A5A9-D94D-4842-AA3B-79F98347CF3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789D13B6-3962-4EB3-90F5-FA3AD9DCA7C1}">
      <dgm:prSet phldrT="[Text]"/>
      <dgm:spPr/>
      <dgm:t>
        <a:bodyPr/>
        <a:lstStyle/>
        <a:p>
          <a:r>
            <a:rPr lang="en-US" dirty="0"/>
            <a:t>CMAM</a:t>
          </a:r>
        </a:p>
      </dgm:t>
      <dgm:extLst>
        <a:ext uri="{E40237B7-FDA0-4F09-8148-C483321AD2D9}">
          <dgm14:cNvPr xmlns:dgm14="http://schemas.microsoft.com/office/drawing/2010/diagram" id="0" name="" descr="CMAM&#10;"/>
        </a:ext>
      </dgm:extLst>
    </dgm:pt>
    <dgm:pt modelId="{2BEE9E17-BB66-4B00-83FA-A85E108A66AA}" type="parTrans" cxnId="{FFBCC7F9-39EC-4383-A69E-DFAEB9B6C6F6}">
      <dgm:prSet/>
      <dgm:spPr/>
      <dgm:t>
        <a:bodyPr/>
        <a:lstStyle/>
        <a:p>
          <a:endParaRPr lang="en-US"/>
        </a:p>
      </dgm:t>
    </dgm:pt>
    <dgm:pt modelId="{8566C379-522E-43EE-A88C-FB5771D3F97E}" type="sibTrans" cxnId="{FFBCC7F9-39EC-4383-A69E-DFAEB9B6C6F6}">
      <dgm:prSet/>
      <dgm:spPr/>
      <dgm:t>
        <a:bodyPr/>
        <a:lstStyle/>
        <a:p>
          <a:endParaRPr lang="en-US"/>
        </a:p>
      </dgm:t>
    </dgm:pt>
    <dgm:pt modelId="{3AD2CCAA-CCD4-4487-B3D4-A3C917492D50}">
      <dgm:prSet phldrT="[Text]"/>
      <dgm:spPr/>
      <dgm:t>
        <a:bodyPr/>
        <a:lstStyle/>
        <a:p>
          <a:r>
            <a:rPr lang="en-US" dirty="0"/>
            <a:t>CMAM Stakeholders Committee</a:t>
          </a:r>
        </a:p>
      </dgm:t>
      <dgm:extLst>
        <a:ext uri="{E40237B7-FDA0-4F09-8148-C483321AD2D9}">
          <dgm14:cNvPr xmlns:dgm14="http://schemas.microsoft.com/office/drawing/2010/diagram" id="0" name="" descr="CMAM Stakeholders Committee&#10;"/>
        </a:ext>
      </dgm:extLst>
    </dgm:pt>
    <dgm:pt modelId="{33374345-81AC-44CA-9AD7-9E1A9224F644}" type="parTrans" cxnId="{DE8F9CA5-6FCB-4473-B28A-AF679AE2918D}">
      <dgm:prSet/>
      <dgm:spPr/>
      <dgm:t>
        <a:bodyPr/>
        <a:lstStyle/>
        <a:p>
          <a:endParaRPr lang="en-US"/>
        </a:p>
      </dgm:t>
    </dgm:pt>
    <dgm:pt modelId="{E1DEC141-7E43-48F6-8CDF-9A99260C0021}" type="sibTrans" cxnId="{DE8F9CA5-6FCB-4473-B28A-AF679AE2918D}">
      <dgm:prSet/>
      <dgm:spPr/>
      <dgm:t>
        <a:bodyPr/>
        <a:lstStyle/>
        <a:p>
          <a:endParaRPr lang="en-US"/>
        </a:p>
      </dgm:t>
    </dgm:pt>
    <dgm:pt modelId="{F5AADF74-8988-44FF-96B3-43E43F5600EF}">
      <dgm:prSet phldrT="[Text]"/>
      <dgm:spPr/>
      <dgm:t>
        <a:bodyPr/>
        <a:lstStyle/>
        <a:p>
          <a:r>
            <a:rPr lang="en-US" dirty="0"/>
            <a:t>Targeted Nutrition </a:t>
          </a:r>
          <a:r>
            <a:rPr lang="en-US" dirty="0" err="1"/>
            <a:t>Programme</a:t>
          </a:r>
          <a:endParaRPr lang="en-US" dirty="0"/>
        </a:p>
      </dgm:t>
      <dgm:extLst>
        <a:ext uri="{E40237B7-FDA0-4F09-8148-C483321AD2D9}">
          <dgm14:cNvPr xmlns:dgm14="http://schemas.microsoft.com/office/drawing/2010/diagram" id="0" name="" descr="Targeted Nutrition Programme&#10;"/>
        </a:ext>
      </dgm:extLst>
    </dgm:pt>
    <dgm:pt modelId="{51C6109F-24A5-4335-882B-A23615CFD850}" type="parTrans" cxnId="{5D0D1AEC-29A4-4915-AA2C-1D06B0952206}">
      <dgm:prSet/>
      <dgm:spPr/>
      <dgm:t>
        <a:bodyPr/>
        <a:lstStyle/>
        <a:p>
          <a:endParaRPr lang="en-US"/>
        </a:p>
      </dgm:t>
    </dgm:pt>
    <dgm:pt modelId="{58794388-03D0-4491-9E9A-6CC963870BED}" type="sibTrans" cxnId="{5D0D1AEC-29A4-4915-AA2C-1D06B0952206}">
      <dgm:prSet/>
      <dgm:spPr/>
      <dgm:t>
        <a:bodyPr/>
        <a:lstStyle/>
        <a:p>
          <a:endParaRPr lang="en-US"/>
        </a:p>
      </dgm:t>
    </dgm:pt>
    <dgm:pt modelId="{4A6C4AA5-EB96-496C-ACF7-5CB300BFCDD6}">
      <dgm:prSet phldrT="[Text]"/>
      <dgm:spPr/>
      <dgm:t>
        <a:bodyPr/>
        <a:lstStyle/>
        <a:p>
          <a:r>
            <a:rPr lang="en-US" dirty="0"/>
            <a:t>Learning Forum</a:t>
          </a:r>
        </a:p>
      </dgm:t>
      <dgm:extLst>
        <a:ext uri="{E40237B7-FDA0-4F09-8148-C483321AD2D9}">
          <dgm14:cNvPr xmlns:dgm14="http://schemas.microsoft.com/office/drawing/2010/diagram" id="0" name="" descr="Learning Forum&#10;"/>
        </a:ext>
      </dgm:extLst>
    </dgm:pt>
    <dgm:pt modelId="{50395F39-F43B-4146-A5D1-E89E4E3CE5DD}" type="parTrans" cxnId="{4C054421-38A3-4BA7-8108-C6E92F087FB7}">
      <dgm:prSet/>
      <dgm:spPr/>
      <dgm:t>
        <a:bodyPr/>
        <a:lstStyle/>
        <a:p>
          <a:endParaRPr lang="en-US"/>
        </a:p>
      </dgm:t>
    </dgm:pt>
    <dgm:pt modelId="{AC359577-34DD-4147-8E44-1D3514BC3CE6}" type="sibTrans" cxnId="{4C054421-38A3-4BA7-8108-C6E92F087FB7}">
      <dgm:prSet/>
      <dgm:spPr/>
      <dgm:t>
        <a:bodyPr/>
        <a:lstStyle/>
        <a:p>
          <a:endParaRPr lang="en-US"/>
        </a:p>
      </dgm:t>
    </dgm:pt>
    <dgm:pt modelId="{0732505B-A1EE-4718-A809-365E4EF7939F}">
      <dgm:prSet/>
      <dgm:spPr/>
      <dgm:t>
        <a:bodyPr/>
        <a:lstStyle/>
        <a:p>
          <a:r>
            <a:rPr lang="en-US" dirty="0"/>
            <a:t>CMAM Steering Committee</a:t>
          </a:r>
        </a:p>
      </dgm:t>
      <dgm:extLst>
        <a:ext uri="{E40237B7-FDA0-4F09-8148-C483321AD2D9}">
          <dgm14:cNvPr xmlns:dgm14="http://schemas.microsoft.com/office/drawing/2010/diagram" id="0" name="" descr="CMAM Steering Committee&#10;"/>
        </a:ext>
      </dgm:extLst>
    </dgm:pt>
    <dgm:pt modelId="{FE8AA80E-112E-478D-AF45-B70B9E6D0056}" type="parTrans" cxnId="{D187464C-6ADB-4988-B5D3-561FA840D3A1}">
      <dgm:prSet/>
      <dgm:spPr/>
      <dgm:t>
        <a:bodyPr/>
        <a:lstStyle/>
        <a:p>
          <a:endParaRPr lang="en-US"/>
        </a:p>
      </dgm:t>
    </dgm:pt>
    <dgm:pt modelId="{A37A5468-421B-4DDC-8825-CFAAF4BBF207}" type="sibTrans" cxnId="{D187464C-6ADB-4988-B5D3-561FA840D3A1}">
      <dgm:prSet/>
      <dgm:spPr/>
      <dgm:t>
        <a:bodyPr/>
        <a:lstStyle/>
        <a:p>
          <a:endParaRPr lang="en-US"/>
        </a:p>
      </dgm:t>
    </dgm:pt>
    <dgm:pt modelId="{6A23F37F-3606-4D5D-A62F-6121D40C203F}" type="pres">
      <dgm:prSet presAssocID="{1C06A5A9-D94D-4842-AA3B-79F98347CF3E}" presName="cycle" presStyleCnt="0">
        <dgm:presLayoutVars>
          <dgm:chMax val="1"/>
          <dgm:dir/>
          <dgm:animLvl val="ctr"/>
          <dgm:resizeHandles val="exact"/>
        </dgm:presLayoutVars>
      </dgm:prSet>
      <dgm:spPr/>
    </dgm:pt>
    <dgm:pt modelId="{9BD7062E-C7DD-42B1-9E4D-E61DB684F7EF}" type="pres">
      <dgm:prSet presAssocID="{789D13B6-3962-4EB3-90F5-FA3AD9DCA7C1}" presName="centerShape" presStyleLbl="node0" presStyleIdx="0" presStyleCnt="1" custScaleX="123043"/>
      <dgm:spPr/>
    </dgm:pt>
    <dgm:pt modelId="{378A67D9-0F88-48E6-BBE0-23052C90DC84}" type="pres">
      <dgm:prSet presAssocID="{FE8AA80E-112E-478D-AF45-B70B9E6D0056}" presName="Name9" presStyleLbl="parChTrans1D2" presStyleIdx="0" presStyleCnt="4"/>
      <dgm:spPr/>
    </dgm:pt>
    <dgm:pt modelId="{756A2971-2347-4F77-8C29-44EE9303F858}" type="pres">
      <dgm:prSet presAssocID="{FE8AA80E-112E-478D-AF45-B70B9E6D0056}" presName="connTx" presStyleLbl="parChTrans1D2" presStyleIdx="0" presStyleCnt="4"/>
      <dgm:spPr/>
    </dgm:pt>
    <dgm:pt modelId="{57612876-6A5F-4B9F-81B0-4D0AD89E1582}" type="pres">
      <dgm:prSet presAssocID="{0732505B-A1EE-4718-A809-365E4EF7939F}" presName="node" presStyleLbl="node1" presStyleIdx="0" presStyleCnt="4">
        <dgm:presLayoutVars>
          <dgm:bulletEnabled val="1"/>
        </dgm:presLayoutVars>
      </dgm:prSet>
      <dgm:spPr/>
    </dgm:pt>
    <dgm:pt modelId="{5B8E4C62-19FC-45CE-B965-CF65CD2E1A5C}" type="pres">
      <dgm:prSet presAssocID="{33374345-81AC-44CA-9AD7-9E1A9224F644}" presName="Name9" presStyleLbl="parChTrans1D2" presStyleIdx="1" presStyleCnt="4"/>
      <dgm:spPr/>
    </dgm:pt>
    <dgm:pt modelId="{62D40ACC-BD55-4AA5-9AA1-D3B1D1E407FF}" type="pres">
      <dgm:prSet presAssocID="{33374345-81AC-44CA-9AD7-9E1A9224F644}" presName="connTx" presStyleLbl="parChTrans1D2" presStyleIdx="1" presStyleCnt="4"/>
      <dgm:spPr/>
    </dgm:pt>
    <dgm:pt modelId="{0F23C52C-5503-4F06-B8B3-2EAFF37FA594}" type="pres">
      <dgm:prSet presAssocID="{3AD2CCAA-CCD4-4487-B3D4-A3C917492D50}" presName="node" presStyleLbl="node1" presStyleIdx="1" presStyleCnt="4">
        <dgm:presLayoutVars>
          <dgm:bulletEnabled val="1"/>
        </dgm:presLayoutVars>
      </dgm:prSet>
      <dgm:spPr/>
    </dgm:pt>
    <dgm:pt modelId="{BAFE1037-1FF0-4078-ADBB-131D7E131860}" type="pres">
      <dgm:prSet presAssocID="{51C6109F-24A5-4335-882B-A23615CFD850}" presName="Name9" presStyleLbl="parChTrans1D2" presStyleIdx="2" presStyleCnt="4"/>
      <dgm:spPr/>
    </dgm:pt>
    <dgm:pt modelId="{0D436DF8-ECA7-4BD8-BA0D-C6D8A514ECEB}" type="pres">
      <dgm:prSet presAssocID="{51C6109F-24A5-4335-882B-A23615CFD850}" presName="connTx" presStyleLbl="parChTrans1D2" presStyleIdx="2" presStyleCnt="4"/>
      <dgm:spPr/>
    </dgm:pt>
    <dgm:pt modelId="{8A207A18-821E-4A5B-A772-D44F292DA764}" type="pres">
      <dgm:prSet presAssocID="{F5AADF74-8988-44FF-96B3-43E43F5600EF}" presName="node" presStyleLbl="node1" presStyleIdx="2" presStyleCnt="4">
        <dgm:presLayoutVars>
          <dgm:bulletEnabled val="1"/>
        </dgm:presLayoutVars>
      </dgm:prSet>
      <dgm:spPr/>
    </dgm:pt>
    <dgm:pt modelId="{720B1040-4C1F-4EF9-B5A2-DF3E9AA27BBD}" type="pres">
      <dgm:prSet presAssocID="{50395F39-F43B-4146-A5D1-E89E4E3CE5DD}" presName="Name9" presStyleLbl="parChTrans1D2" presStyleIdx="3" presStyleCnt="4"/>
      <dgm:spPr/>
    </dgm:pt>
    <dgm:pt modelId="{4089393B-5277-4371-99A2-4E87C0A717C8}" type="pres">
      <dgm:prSet presAssocID="{50395F39-F43B-4146-A5D1-E89E4E3CE5DD}" presName="connTx" presStyleLbl="parChTrans1D2" presStyleIdx="3" presStyleCnt="4"/>
      <dgm:spPr/>
    </dgm:pt>
    <dgm:pt modelId="{B8F47428-F23E-43D5-8AA6-3360FF5B9A66}" type="pres">
      <dgm:prSet presAssocID="{4A6C4AA5-EB96-496C-ACF7-5CB300BFCDD6}" presName="node" presStyleLbl="node1" presStyleIdx="3" presStyleCnt="4">
        <dgm:presLayoutVars>
          <dgm:bulletEnabled val="1"/>
        </dgm:presLayoutVars>
      </dgm:prSet>
      <dgm:spPr/>
    </dgm:pt>
  </dgm:ptLst>
  <dgm:cxnLst>
    <dgm:cxn modelId="{09C2430F-0C29-4575-B164-24D2926F8A11}" type="presOf" srcId="{50395F39-F43B-4146-A5D1-E89E4E3CE5DD}" destId="{4089393B-5277-4371-99A2-4E87C0A717C8}" srcOrd="1" destOrd="0" presId="urn:microsoft.com/office/officeart/2005/8/layout/radial1"/>
    <dgm:cxn modelId="{B9B67011-8FDE-4B7E-A421-A36D53A11F93}" type="presOf" srcId="{FE8AA80E-112E-478D-AF45-B70B9E6D0056}" destId="{756A2971-2347-4F77-8C29-44EE9303F858}" srcOrd="1" destOrd="0" presId="urn:microsoft.com/office/officeart/2005/8/layout/radial1"/>
    <dgm:cxn modelId="{4C054421-38A3-4BA7-8108-C6E92F087FB7}" srcId="{789D13B6-3962-4EB3-90F5-FA3AD9DCA7C1}" destId="{4A6C4AA5-EB96-496C-ACF7-5CB300BFCDD6}" srcOrd="3" destOrd="0" parTransId="{50395F39-F43B-4146-A5D1-E89E4E3CE5DD}" sibTransId="{AC359577-34DD-4147-8E44-1D3514BC3CE6}"/>
    <dgm:cxn modelId="{4F373F5F-945A-4E62-9A09-65517D55AAF0}" type="presOf" srcId="{1C06A5A9-D94D-4842-AA3B-79F98347CF3E}" destId="{6A23F37F-3606-4D5D-A62F-6121D40C203F}" srcOrd="0" destOrd="0" presId="urn:microsoft.com/office/officeart/2005/8/layout/radial1"/>
    <dgm:cxn modelId="{5E22F068-DB3E-4E95-A08E-BE526ED1303F}" type="presOf" srcId="{33374345-81AC-44CA-9AD7-9E1A9224F644}" destId="{5B8E4C62-19FC-45CE-B965-CF65CD2E1A5C}" srcOrd="0" destOrd="0" presId="urn:microsoft.com/office/officeart/2005/8/layout/radial1"/>
    <dgm:cxn modelId="{D187464C-6ADB-4988-B5D3-561FA840D3A1}" srcId="{789D13B6-3962-4EB3-90F5-FA3AD9DCA7C1}" destId="{0732505B-A1EE-4718-A809-365E4EF7939F}" srcOrd="0" destOrd="0" parTransId="{FE8AA80E-112E-478D-AF45-B70B9E6D0056}" sibTransId="{A37A5468-421B-4DDC-8825-CFAAF4BBF207}"/>
    <dgm:cxn modelId="{AF9F0F74-CABE-4205-BF7C-DFD323E31C84}" type="presOf" srcId="{33374345-81AC-44CA-9AD7-9E1A9224F644}" destId="{62D40ACC-BD55-4AA5-9AA1-D3B1D1E407FF}" srcOrd="1" destOrd="0" presId="urn:microsoft.com/office/officeart/2005/8/layout/radial1"/>
    <dgm:cxn modelId="{99B0C579-297E-4281-8D66-EFF423E036D7}" type="presOf" srcId="{FE8AA80E-112E-478D-AF45-B70B9E6D0056}" destId="{378A67D9-0F88-48E6-BBE0-23052C90DC84}" srcOrd="0" destOrd="0" presId="urn:microsoft.com/office/officeart/2005/8/layout/radial1"/>
    <dgm:cxn modelId="{3053AE89-233D-4F94-B627-CB8585C7C087}" type="presOf" srcId="{3AD2CCAA-CCD4-4487-B3D4-A3C917492D50}" destId="{0F23C52C-5503-4F06-B8B3-2EAFF37FA594}" srcOrd="0" destOrd="0" presId="urn:microsoft.com/office/officeart/2005/8/layout/radial1"/>
    <dgm:cxn modelId="{B3B9918C-D917-485B-9F74-10C6A034026F}" type="presOf" srcId="{4A6C4AA5-EB96-496C-ACF7-5CB300BFCDD6}" destId="{B8F47428-F23E-43D5-8AA6-3360FF5B9A66}" srcOrd="0" destOrd="0" presId="urn:microsoft.com/office/officeart/2005/8/layout/radial1"/>
    <dgm:cxn modelId="{EF6D499A-5C61-49CF-8ED8-60B72C36BE79}" type="presOf" srcId="{50395F39-F43B-4146-A5D1-E89E4E3CE5DD}" destId="{720B1040-4C1F-4EF9-B5A2-DF3E9AA27BBD}" srcOrd="0" destOrd="0" presId="urn:microsoft.com/office/officeart/2005/8/layout/radial1"/>
    <dgm:cxn modelId="{F948B7A1-B57E-440C-B94F-3FB2381BB770}" type="presOf" srcId="{F5AADF74-8988-44FF-96B3-43E43F5600EF}" destId="{8A207A18-821E-4A5B-A772-D44F292DA764}" srcOrd="0" destOrd="0" presId="urn:microsoft.com/office/officeart/2005/8/layout/radial1"/>
    <dgm:cxn modelId="{DE8F9CA5-6FCB-4473-B28A-AF679AE2918D}" srcId="{789D13B6-3962-4EB3-90F5-FA3AD9DCA7C1}" destId="{3AD2CCAA-CCD4-4487-B3D4-A3C917492D50}" srcOrd="1" destOrd="0" parTransId="{33374345-81AC-44CA-9AD7-9E1A9224F644}" sibTransId="{E1DEC141-7E43-48F6-8CDF-9A99260C0021}"/>
    <dgm:cxn modelId="{B10B05A6-DC2D-423B-8DEB-2B8C21B77247}" type="presOf" srcId="{789D13B6-3962-4EB3-90F5-FA3AD9DCA7C1}" destId="{9BD7062E-C7DD-42B1-9E4D-E61DB684F7EF}" srcOrd="0" destOrd="0" presId="urn:microsoft.com/office/officeart/2005/8/layout/radial1"/>
    <dgm:cxn modelId="{093F32CC-1886-4D26-8418-74822265D3C2}" type="presOf" srcId="{51C6109F-24A5-4335-882B-A23615CFD850}" destId="{0D436DF8-ECA7-4BD8-BA0D-C6D8A514ECEB}" srcOrd="1" destOrd="0" presId="urn:microsoft.com/office/officeart/2005/8/layout/radial1"/>
    <dgm:cxn modelId="{AE5329D2-1364-4658-9D6C-21E5501C5E01}" type="presOf" srcId="{51C6109F-24A5-4335-882B-A23615CFD850}" destId="{BAFE1037-1FF0-4078-ADBB-131D7E131860}" srcOrd="0" destOrd="0" presId="urn:microsoft.com/office/officeart/2005/8/layout/radial1"/>
    <dgm:cxn modelId="{5D0D1AEC-29A4-4915-AA2C-1D06B0952206}" srcId="{789D13B6-3962-4EB3-90F5-FA3AD9DCA7C1}" destId="{F5AADF74-8988-44FF-96B3-43E43F5600EF}" srcOrd="2" destOrd="0" parTransId="{51C6109F-24A5-4335-882B-A23615CFD850}" sibTransId="{58794388-03D0-4491-9E9A-6CC963870BED}"/>
    <dgm:cxn modelId="{142629F2-43B0-425F-8DBA-CBD3DCC4251D}" type="presOf" srcId="{0732505B-A1EE-4718-A809-365E4EF7939F}" destId="{57612876-6A5F-4B9F-81B0-4D0AD89E1582}" srcOrd="0" destOrd="0" presId="urn:microsoft.com/office/officeart/2005/8/layout/radial1"/>
    <dgm:cxn modelId="{FFBCC7F9-39EC-4383-A69E-DFAEB9B6C6F6}" srcId="{1C06A5A9-D94D-4842-AA3B-79F98347CF3E}" destId="{789D13B6-3962-4EB3-90F5-FA3AD9DCA7C1}" srcOrd="0" destOrd="0" parTransId="{2BEE9E17-BB66-4B00-83FA-A85E108A66AA}" sibTransId="{8566C379-522E-43EE-A88C-FB5771D3F97E}"/>
    <dgm:cxn modelId="{60E6775D-360C-4E3A-9266-CAA0056853A5}" type="presParOf" srcId="{6A23F37F-3606-4D5D-A62F-6121D40C203F}" destId="{9BD7062E-C7DD-42B1-9E4D-E61DB684F7EF}" srcOrd="0" destOrd="0" presId="urn:microsoft.com/office/officeart/2005/8/layout/radial1"/>
    <dgm:cxn modelId="{77F55692-AE04-4702-B279-12F719596AD5}" type="presParOf" srcId="{6A23F37F-3606-4D5D-A62F-6121D40C203F}" destId="{378A67D9-0F88-48E6-BBE0-23052C90DC84}" srcOrd="1" destOrd="0" presId="urn:microsoft.com/office/officeart/2005/8/layout/radial1"/>
    <dgm:cxn modelId="{8ECCC77A-6682-42E6-9F9B-9B2C69FBB8CC}" type="presParOf" srcId="{378A67D9-0F88-48E6-BBE0-23052C90DC84}" destId="{756A2971-2347-4F77-8C29-44EE9303F858}" srcOrd="0" destOrd="0" presId="urn:microsoft.com/office/officeart/2005/8/layout/radial1"/>
    <dgm:cxn modelId="{AD41F43B-67CB-4D79-900B-416ABA39BF68}" type="presParOf" srcId="{6A23F37F-3606-4D5D-A62F-6121D40C203F}" destId="{57612876-6A5F-4B9F-81B0-4D0AD89E1582}" srcOrd="2" destOrd="0" presId="urn:microsoft.com/office/officeart/2005/8/layout/radial1"/>
    <dgm:cxn modelId="{1EB63738-7E0B-41B7-A067-943A232CB0BE}" type="presParOf" srcId="{6A23F37F-3606-4D5D-A62F-6121D40C203F}" destId="{5B8E4C62-19FC-45CE-B965-CF65CD2E1A5C}" srcOrd="3" destOrd="0" presId="urn:microsoft.com/office/officeart/2005/8/layout/radial1"/>
    <dgm:cxn modelId="{E056DC6E-6DD7-4A5B-B495-6F5D3CBA9580}" type="presParOf" srcId="{5B8E4C62-19FC-45CE-B965-CF65CD2E1A5C}" destId="{62D40ACC-BD55-4AA5-9AA1-D3B1D1E407FF}" srcOrd="0" destOrd="0" presId="urn:microsoft.com/office/officeart/2005/8/layout/radial1"/>
    <dgm:cxn modelId="{379B25BB-F1A3-4A81-9628-55ED4C7ACFDF}" type="presParOf" srcId="{6A23F37F-3606-4D5D-A62F-6121D40C203F}" destId="{0F23C52C-5503-4F06-B8B3-2EAFF37FA594}" srcOrd="4" destOrd="0" presId="urn:microsoft.com/office/officeart/2005/8/layout/radial1"/>
    <dgm:cxn modelId="{BD893F46-8322-45CF-9730-CFCB11E52400}" type="presParOf" srcId="{6A23F37F-3606-4D5D-A62F-6121D40C203F}" destId="{BAFE1037-1FF0-4078-ADBB-131D7E131860}" srcOrd="5" destOrd="0" presId="urn:microsoft.com/office/officeart/2005/8/layout/radial1"/>
    <dgm:cxn modelId="{D7FB8E8E-CDB5-4308-9B08-0727BDFA9B2F}" type="presParOf" srcId="{BAFE1037-1FF0-4078-ADBB-131D7E131860}" destId="{0D436DF8-ECA7-4BD8-BA0D-C6D8A514ECEB}" srcOrd="0" destOrd="0" presId="urn:microsoft.com/office/officeart/2005/8/layout/radial1"/>
    <dgm:cxn modelId="{3061321B-A219-4D14-89AB-DEFBF464AD37}" type="presParOf" srcId="{6A23F37F-3606-4D5D-A62F-6121D40C203F}" destId="{8A207A18-821E-4A5B-A772-D44F292DA764}" srcOrd="6" destOrd="0" presId="urn:microsoft.com/office/officeart/2005/8/layout/radial1"/>
    <dgm:cxn modelId="{A9483DE8-20DE-41ED-A2CF-D14E8AC955C3}" type="presParOf" srcId="{6A23F37F-3606-4D5D-A62F-6121D40C203F}" destId="{720B1040-4C1F-4EF9-B5A2-DF3E9AA27BBD}" srcOrd="7" destOrd="0" presId="urn:microsoft.com/office/officeart/2005/8/layout/radial1"/>
    <dgm:cxn modelId="{1F3F36BB-7A8C-45B1-A948-E442017E64E5}" type="presParOf" srcId="{720B1040-4C1F-4EF9-B5A2-DF3E9AA27BBD}" destId="{4089393B-5277-4371-99A2-4E87C0A717C8}" srcOrd="0" destOrd="0" presId="urn:microsoft.com/office/officeart/2005/8/layout/radial1"/>
    <dgm:cxn modelId="{AE8B5850-54F4-438E-9280-4D0AA97E2161}" type="presParOf" srcId="{6A23F37F-3606-4D5D-A62F-6121D40C203F}" destId="{B8F47428-F23E-43D5-8AA6-3360FF5B9A66}"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5FA3C0-8DAE-4B0A-9B18-275DE70620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3D13D6A-8ABC-4B91-AA6A-DC1DF9EDFEFE}">
      <dgm:prSet phldrT="[Text]" custT="1"/>
      <dgm:spPr/>
      <dgm:t>
        <a:bodyPr/>
        <a:lstStyle/>
        <a:p>
          <a:r>
            <a:rPr lang="en-US" sz="1400" b="1" dirty="0"/>
            <a:t>SCREENING</a:t>
          </a:r>
        </a:p>
        <a:p>
          <a:r>
            <a:rPr lang="en-US" sz="1400" b="1" dirty="0"/>
            <a:t>Community/Health Facility</a:t>
          </a:r>
        </a:p>
      </dgm:t>
      <dgm:extLst>
        <a:ext uri="{E40237B7-FDA0-4F09-8148-C483321AD2D9}">
          <dgm14:cNvPr xmlns:dgm14="http://schemas.microsoft.com/office/drawing/2010/diagram" id="0" name="" descr="SCREENING&#10;Community/Health Facility&#10;"/>
        </a:ext>
      </dgm:extLst>
    </dgm:pt>
    <dgm:pt modelId="{60FEBBE8-6AD3-415D-ACB3-EC594F300B76}" type="parTrans" cxnId="{F8CAB5CA-784D-4BCC-9ED5-8C9569688B7F}">
      <dgm:prSet/>
      <dgm:spPr/>
      <dgm:t>
        <a:bodyPr/>
        <a:lstStyle/>
        <a:p>
          <a:endParaRPr lang="en-US" sz="1400"/>
        </a:p>
      </dgm:t>
    </dgm:pt>
    <dgm:pt modelId="{322FCF47-0909-4F1E-9116-E227DDC9F4C2}" type="sibTrans" cxnId="{F8CAB5CA-784D-4BCC-9ED5-8C9569688B7F}">
      <dgm:prSet/>
      <dgm:spPr/>
      <dgm:t>
        <a:bodyPr/>
        <a:lstStyle/>
        <a:p>
          <a:endParaRPr lang="en-US" sz="1400"/>
        </a:p>
      </dgm:t>
    </dgm:pt>
    <dgm:pt modelId="{3491897D-6EDB-49A1-ACE9-85A44F25A76A}">
      <dgm:prSet phldrT="[Text]" custT="1"/>
      <dgm:spPr/>
      <dgm:t>
        <a:bodyPr/>
        <a:lstStyle/>
        <a:p>
          <a:pPr>
            <a:lnSpc>
              <a:spcPct val="100000"/>
            </a:lnSpc>
            <a:spcAft>
              <a:spcPts val="0"/>
            </a:spcAft>
          </a:pPr>
          <a:r>
            <a:rPr lang="en-US" sz="1200" b="1" dirty="0"/>
            <a:t>No wasting/No </a:t>
          </a:r>
          <a:r>
            <a:rPr lang="en-US" sz="1200" b="1" dirty="0" err="1"/>
            <a:t>Oedema</a:t>
          </a:r>
          <a:endParaRPr lang="en-US" sz="1200" b="1" dirty="0"/>
        </a:p>
        <a:p>
          <a:pPr>
            <a:lnSpc>
              <a:spcPct val="100000"/>
            </a:lnSpc>
            <a:spcAft>
              <a:spcPts val="0"/>
            </a:spcAft>
          </a:pPr>
          <a:r>
            <a:rPr lang="en-US" sz="1200" b="1" dirty="0"/>
            <a:t>(No acute Malnutrition </a:t>
          </a:r>
        </a:p>
      </dgm:t>
      <dgm:extLst>
        <a:ext uri="{E40237B7-FDA0-4F09-8148-C483321AD2D9}">
          <dgm14:cNvPr xmlns:dgm14="http://schemas.microsoft.com/office/drawing/2010/diagram" id="0" name="" descr="No wasting/No Oedema&#10;(No acute Malnutrition &#10;"/>
        </a:ext>
      </dgm:extLst>
    </dgm:pt>
    <dgm:pt modelId="{65F95E33-A9F9-48F3-ADB4-0867942FCC4B}" type="parTrans" cxnId="{849B4AD1-C2CD-4BCB-8613-34D2FF4E642A}">
      <dgm:prSet/>
      <dgm:spPr/>
      <dgm:t>
        <a:bodyPr/>
        <a:lstStyle/>
        <a:p>
          <a:endParaRPr lang="en-US" sz="1400"/>
        </a:p>
      </dgm:t>
    </dgm:pt>
    <dgm:pt modelId="{7A8C68E6-D29A-402D-A71A-48319EFA5C3B}" type="sibTrans" cxnId="{849B4AD1-C2CD-4BCB-8613-34D2FF4E642A}">
      <dgm:prSet/>
      <dgm:spPr/>
      <dgm:t>
        <a:bodyPr/>
        <a:lstStyle/>
        <a:p>
          <a:endParaRPr lang="en-US" sz="1400"/>
        </a:p>
      </dgm:t>
    </dgm:pt>
    <dgm:pt modelId="{7955F006-F5FC-47D4-AB74-F489ED0E93AF}">
      <dgm:prSet phldrT="[Text]" custT="1"/>
      <dgm:spPr/>
      <dgm:t>
        <a:bodyPr/>
        <a:lstStyle/>
        <a:p>
          <a:r>
            <a:rPr lang="en-US" sz="1400" b="1" dirty="0"/>
            <a:t>Home</a:t>
          </a:r>
        </a:p>
      </dgm:t>
      <dgm:extLst>
        <a:ext uri="{E40237B7-FDA0-4F09-8148-C483321AD2D9}">
          <dgm14:cNvPr xmlns:dgm14="http://schemas.microsoft.com/office/drawing/2010/diagram" id="0" name="" descr="Home&#10;"/>
        </a:ext>
      </dgm:extLst>
    </dgm:pt>
    <dgm:pt modelId="{C03028B9-6F8C-41B5-8B33-9BB81B8EFB51}" type="parTrans" cxnId="{347734EE-45F7-45FF-8A1A-3B9DAAA9A281}">
      <dgm:prSet/>
      <dgm:spPr/>
      <dgm:t>
        <a:bodyPr/>
        <a:lstStyle/>
        <a:p>
          <a:endParaRPr lang="en-US" sz="1400"/>
        </a:p>
      </dgm:t>
    </dgm:pt>
    <dgm:pt modelId="{473CE020-A3D2-44C0-9641-9763D1401B18}" type="sibTrans" cxnId="{347734EE-45F7-45FF-8A1A-3B9DAAA9A281}">
      <dgm:prSet/>
      <dgm:spPr/>
      <dgm:t>
        <a:bodyPr/>
        <a:lstStyle/>
        <a:p>
          <a:endParaRPr lang="en-US" sz="1400"/>
        </a:p>
      </dgm:t>
    </dgm:pt>
    <dgm:pt modelId="{E212986C-6968-4389-BB17-E2B993621C88}">
      <dgm:prSet phldrT="[Text]" custT="1"/>
      <dgm:spPr/>
      <dgm:t>
        <a:bodyPr/>
        <a:lstStyle/>
        <a:p>
          <a:pPr>
            <a:lnSpc>
              <a:spcPct val="100000"/>
            </a:lnSpc>
            <a:spcAft>
              <a:spcPts val="0"/>
            </a:spcAft>
          </a:pPr>
          <a:r>
            <a:rPr lang="en-US" sz="1200" b="1" dirty="0"/>
            <a:t>WHZ &lt; -3.0</a:t>
          </a:r>
        </a:p>
        <a:p>
          <a:pPr>
            <a:lnSpc>
              <a:spcPct val="100000"/>
            </a:lnSpc>
            <a:spcAft>
              <a:spcPts val="0"/>
            </a:spcAft>
          </a:pPr>
          <a:r>
            <a:rPr lang="en-US" sz="1200" b="1" dirty="0"/>
            <a:t>Bilateral Pitting </a:t>
          </a:r>
          <a:r>
            <a:rPr lang="en-US" sz="1200" b="1" dirty="0" err="1"/>
            <a:t>Oedema</a:t>
          </a:r>
          <a:endParaRPr lang="en-US" sz="1200" b="1" dirty="0"/>
        </a:p>
        <a:p>
          <a:pPr>
            <a:lnSpc>
              <a:spcPct val="100000"/>
            </a:lnSpc>
            <a:spcAft>
              <a:spcPts val="0"/>
            </a:spcAft>
          </a:pPr>
          <a:r>
            <a:rPr lang="en-US" sz="1200" b="1" dirty="0"/>
            <a:t>MUAC&lt;11.5cm </a:t>
          </a:r>
        </a:p>
        <a:p>
          <a:pPr>
            <a:lnSpc>
              <a:spcPct val="100000"/>
            </a:lnSpc>
            <a:spcAft>
              <a:spcPts val="0"/>
            </a:spcAft>
          </a:pPr>
          <a:r>
            <a:rPr lang="en-US" sz="1200" b="1" i="1" dirty="0"/>
            <a:t>SAM without Medical Complications</a:t>
          </a:r>
        </a:p>
        <a:p>
          <a:pPr>
            <a:lnSpc>
              <a:spcPct val="100000"/>
            </a:lnSpc>
            <a:spcAft>
              <a:spcPts val="0"/>
            </a:spcAft>
          </a:pPr>
          <a:r>
            <a:rPr lang="en-US" sz="1200" b="1" i="1" dirty="0"/>
            <a:t>Good Appetite</a:t>
          </a:r>
        </a:p>
      </dgm:t>
      <dgm:extLst>
        <a:ext uri="{E40237B7-FDA0-4F09-8148-C483321AD2D9}">
          <dgm14:cNvPr xmlns:dgm14="http://schemas.microsoft.com/office/drawing/2010/diagram" id="0" name="" descr="WHZ &lt; -3.0&#10;Bilateral Pitting Oedema&#10;MUAC&lt;11.5cm &#10;SAM without Medical Complications&#10;Good Appetite&#10;"/>
        </a:ext>
      </dgm:extLst>
    </dgm:pt>
    <dgm:pt modelId="{030350DD-EC16-4314-A840-F6E57C2846D8}" type="parTrans" cxnId="{74F0E667-FBBB-43DF-A43A-FFC3F3CA2567}">
      <dgm:prSet/>
      <dgm:spPr/>
      <dgm:t>
        <a:bodyPr/>
        <a:lstStyle/>
        <a:p>
          <a:endParaRPr lang="en-US" sz="1400"/>
        </a:p>
      </dgm:t>
    </dgm:pt>
    <dgm:pt modelId="{A40B2A48-A9EE-4152-AB08-143B1E39D6FA}" type="sibTrans" cxnId="{74F0E667-FBBB-43DF-A43A-FFC3F3CA2567}">
      <dgm:prSet/>
      <dgm:spPr/>
      <dgm:t>
        <a:bodyPr/>
        <a:lstStyle/>
        <a:p>
          <a:endParaRPr lang="en-US" sz="1400"/>
        </a:p>
      </dgm:t>
    </dgm:pt>
    <dgm:pt modelId="{343E5808-78CF-43C2-88C8-3D5131AC86B1}">
      <dgm:prSet phldrT="[Text]" custT="1"/>
      <dgm:spPr/>
      <dgm:t>
        <a:bodyPr/>
        <a:lstStyle/>
        <a:p>
          <a:r>
            <a:rPr lang="en-US" sz="1400" b="1" dirty="0"/>
            <a:t>OTP</a:t>
          </a:r>
        </a:p>
      </dgm:t>
      <dgm:extLst>
        <a:ext uri="{E40237B7-FDA0-4F09-8148-C483321AD2D9}">
          <dgm14:cNvPr xmlns:dgm14="http://schemas.microsoft.com/office/drawing/2010/diagram" id="0" name="" descr="OTP&#10;"/>
        </a:ext>
      </dgm:extLst>
    </dgm:pt>
    <dgm:pt modelId="{2ADCBA30-E6E5-4BA8-9A9F-FEC947381913}" type="parTrans" cxnId="{FA422FC9-F29F-4456-90FB-5C142C0A6022}">
      <dgm:prSet/>
      <dgm:spPr/>
      <dgm:t>
        <a:bodyPr/>
        <a:lstStyle/>
        <a:p>
          <a:endParaRPr lang="en-US" sz="1400"/>
        </a:p>
      </dgm:t>
    </dgm:pt>
    <dgm:pt modelId="{6E0E9017-520F-420C-9EEC-AE573B799D42}" type="sibTrans" cxnId="{FA422FC9-F29F-4456-90FB-5C142C0A6022}">
      <dgm:prSet/>
      <dgm:spPr/>
      <dgm:t>
        <a:bodyPr/>
        <a:lstStyle/>
        <a:p>
          <a:endParaRPr lang="en-US" sz="1400"/>
        </a:p>
      </dgm:t>
    </dgm:pt>
    <dgm:pt modelId="{C9F7DB34-4557-4F50-95EE-D0AB5001415A}">
      <dgm:prSet custT="1"/>
      <dgm:spPr/>
      <dgm:t>
        <a:bodyPr/>
        <a:lstStyle/>
        <a:p>
          <a:pPr>
            <a:lnSpc>
              <a:spcPct val="100000"/>
            </a:lnSpc>
            <a:spcAft>
              <a:spcPts val="0"/>
            </a:spcAft>
          </a:pPr>
          <a:r>
            <a:rPr lang="en-US" sz="1200" b="1" dirty="0"/>
            <a:t>WHZ&gt; -3.0 &lt; -2.0</a:t>
          </a:r>
        </a:p>
        <a:p>
          <a:pPr>
            <a:lnSpc>
              <a:spcPct val="100000"/>
            </a:lnSpc>
            <a:spcAft>
              <a:spcPts val="0"/>
            </a:spcAft>
          </a:pPr>
          <a:r>
            <a:rPr lang="en-US" sz="1200" b="1" dirty="0"/>
            <a:t>MUAC 11.5 - 12.5cm</a:t>
          </a:r>
        </a:p>
        <a:p>
          <a:pPr>
            <a:lnSpc>
              <a:spcPct val="100000"/>
            </a:lnSpc>
            <a:spcAft>
              <a:spcPts val="0"/>
            </a:spcAft>
          </a:pPr>
          <a:r>
            <a:rPr lang="en-US" sz="1200" b="1" dirty="0"/>
            <a:t>PLM &lt;22cm</a:t>
          </a:r>
        </a:p>
        <a:p>
          <a:pPr>
            <a:lnSpc>
              <a:spcPct val="100000"/>
            </a:lnSpc>
            <a:spcAft>
              <a:spcPts val="0"/>
            </a:spcAft>
          </a:pPr>
          <a:r>
            <a:rPr lang="en-US" sz="1200" b="1" i="1" dirty="0"/>
            <a:t>MAM</a:t>
          </a:r>
        </a:p>
        <a:p>
          <a:pPr>
            <a:lnSpc>
              <a:spcPct val="100000"/>
            </a:lnSpc>
            <a:spcAft>
              <a:spcPts val="0"/>
            </a:spcAft>
          </a:pPr>
          <a:endParaRPr lang="en-US" sz="1200" b="1" dirty="0"/>
        </a:p>
      </dgm:t>
      <dgm:extLst>
        <a:ext uri="{E40237B7-FDA0-4F09-8148-C483321AD2D9}">
          <dgm14:cNvPr xmlns:dgm14="http://schemas.microsoft.com/office/drawing/2010/diagram" id="0" name="" descr="WHZ&gt; -3.0 &lt; -2.0&#10;MUAC 11.5 - 12.5cm&#10;PLM &lt;22cm&#10;MAM"/>
        </a:ext>
      </dgm:extLst>
    </dgm:pt>
    <dgm:pt modelId="{F913F577-27E0-47E0-BF89-4E0AFB5CD4B0}" type="parTrans" cxnId="{DFD04C7B-B63B-4F79-A862-695E0EF95A3E}">
      <dgm:prSet/>
      <dgm:spPr/>
      <dgm:t>
        <a:bodyPr/>
        <a:lstStyle/>
        <a:p>
          <a:endParaRPr lang="en-US" sz="1400"/>
        </a:p>
      </dgm:t>
    </dgm:pt>
    <dgm:pt modelId="{6D96A795-6006-4875-98AE-32E2EF6F61B3}" type="sibTrans" cxnId="{DFD04C7B-B63B-4F79-A862-695E0EF95A3E}">
      <dgm:prSet/>
      <dgm:spPr/>
      <dgm:t>
        <a:bodyPr/>
        <a:lstStyle/>
        <a:p>
          <a:endParaRPr lang="en-US" sz="1400"/>
        </a:p>
      </dgm:t>
    </dgm:pt>
    <dgm:pt modelId="{5531D5B8-AB09-4702-B80E-9CEB2D01FC4B}">
      <dgm:prSet custT="1"/>
      <dgm:spPr/>
      <dgm:t>
        <a:bodyPr/>
        <a:lstStyle/>
        <a:p>
          <a:r>
            <a:rPr lang="en-US" sz="1400" b="1" dirty="0"/>
            <a:t>SFP</a:t>
          </a:r>
        </a:p>
      </dgm:t>
      <dgm:extLst>
        <a:ext uri="{E40237B7-FDA0-4F09-8148-C483321AD2D9}">
          <dgm14:cNvPr xmlns:dgm14="http://schemas.microsoft.com/office/drawing/2010/diagram" id="0" name="" descr="SFP&#10;"/>
        </a:ext>
      </dgm:extLst>
    </dgm:pt>
    <dgm:pt modelId="{B3561EC7-D743-4C56-AEA0-B5E4FFF49A9E}" type="parTrans" cxnId="{475E02A7-70C7-4341-A446-B97C1A223C28}">
      <dgm:prSet/>
      <dgm:spPr/>
      <dgm:t>
        <a:bodyPr/>
        <a:lstStyle/>
        <a:p>
          <a:endParaRPr lang="en-US" sz="1400"/>
        </a:p>
      </dgm:t>
    </dgm:pt>
    <dgm:pt modelId="{1AF86D79-1E23-4E94-AD4A-90C89B570BE7}" type="sibTrans" cxnId="{475E02A7-70C7-4341-A446-B97C1A223C28}">
      <dgm:prSet/>
      <dgm:spPr/>
      <dgm:t>
        <a:bodyPr/>
        <a:lstStyle/>
        <a:p>
          <a:endParaRPr lang="en-US" sz="1400"/>
        </a:p>
      </dgm:t>
    </dgm:pt>
    <dgm:pt modelId="{08A7033E-C1B9-4A25-9074-20388A2F4BED}">
      <dgm:prSet custT="1"/>
      <dgm:spPr/>
      <dgm:t>
        <a:bodyPr/>
        <a:lstStyle/>
        <a:p>
          <a:pPr>
            <a:lnSpc>
              <a:spcPct val="100000"/>
            </a:lnSpc>
            <a:spcAft>
              <a:spcPts val="0"/>
            </a:spcAft>
          </a:pPr>
          <a:r>
            <a:rPr lang="en-US" sz="1200" b="1" dirty="0"/>
            <a:t>WHZ &lt;-3.0</a:t>
          </a:r>
        </a:p>
        <a:p>
          <a:pPr>
            <a:lnSpc>
              <a:spcPct val="100000"/>
            </a:lnSpc>
            <a:spcAft>
              <a:spcPts val="0"/>
            </a:spcAft>
          </a:pPr>
          <a:r>
            <a:rPr lang="en-US" sz="1200" b="1" dirty="0"/>
            <a:t>Bilateral Pitting </a:t>
          </a:r>
          <a:r>
            <a:rPr lang="en-US" sz="1200" b="1" dirty="0" err="1"/>
            <a:t>Oedema</a:t>
          </a:r>
          <a:endParaRPr lang="en-US" sz="1200" b="1" dirty="0"/>
        </a:p>
        <a:p>
          <a:pPr>
            <a:lnSpc>
              <a:spcPct val="100000"/>
            </a:lnSpc>
            <a:spcAft>
              <a:spcPts val="0"/>
            </a:spcAft>
          </a:pPr>
          <a:r>
            <a:rPr lang="en-US" sz="1200" b="1" dirty="0"/>
            <a:t>MUAC&lt;11.5cm </a:t>
          </a:r>
        </a:p>
        <a:p>
          <a:pPr>
            <a:lnSpc>
              <a:spcPct val="100000"/>
            </a:lnSpc>
            <a:spcAft>
              <a:spcPts val="0"/>
            </a:spcAft>
          </a:pPr>
          <a:r>
            <a:rPr lang="en-US" sz="1200" b="1" i="1" dirty="0"/>
            <a:t>SAM with Medical Complications or No Appetite</a:t>
          </a:r>
        </a:p>
      </dgm:t>
      <dgm:extLst>
        <a:ext uri="{E40237B7-FDA0-4F09-8148-C483321AD2D9}">
          <dgm14:cNvPr xmlns:dgm14="http://schemas.microsoft.com/office/drawing/2010/diagram" id="0" name="" descr="WHZ &lt;-3.0&#10;Bilateral Pitting Oedema&#10;MUAC&lt;11.5cm &#10;SAM with Medical Complications or No Appetite&#10;"/>
        </a:ext>
      </dgm:extLst>
    </dgm:pt>
    <dgm:pt modelId="{9697DC93-DB16-4816-BA41-B8FCB096B446}" type="parTrans" cxnId="{B6CB5EE9-B274-48EF-A57E-56548A5C4EB4}">
      <dgm:prSet/>
      <dgm:spPr/>
      <dgm:t>
        <a:bodyPr/>
        <a:lstStyle/>
        <a:p>
          <a:endParaRPr lang="en-US" sz="1400"/>
        </a:p>
      </dgm:t>
    </dgm:pt>
    <dgm:pt modelId="{079CC266-C647-47ED-8103-E881CF77B7E1}" type="sibTrans" cxnId="{B6CB5EE9-B274-48EF-A57E-56548A5C4EB4}">
      <dgm:prSet/>
      <dgm:spPr/>
      <dgm:t>
        <a:bodyPr/>
        <a:lstStyle/>
        <a:p>
          <a:endParaRPr lang="en-US" sz="1400"/>
        </a:p>
      </dgm:t>
    </dgm:pt>
    <dgm:pt modelId="{C702732D-7782-402E-AEB1-69CE73E13CEA}">
      <dgm:prSet custT="1"/>
      <dgm:spPr/>
      <dgm:t>
        <a:bodyPr/>
        <a:lstStyle/>
        <a:p>
          <a:r>
            <a:rPr lang="en-US" sz="1400" b="1" dirty="0"/>
            <a:t>NRU/ Inpatient Care</a:t>
          </a:r>
        </a:p>
      </dgm:t>
      <dgm:extLst>
        <a:ext uri="{E40237B7-FDA0-4F09-8148-C483321AD2D9}">
          <dgm14:cNvPr xmlns:dgm14="http://schemas.microsoft.com/office/drawing/2010/diagram" id="0" name="" descr="NRU/ Inpatient Care&#10;"/>
        </a:ext>
      </dgm:extLst>
    </dgm:pt>
    <dgm:pt modelId="{DB0BEA9C-667D-4AEA-8341-DD82940E960D}" type="parTrans" cxnId="{EC711984-5EE8-4EC1-A5CF-2E1D52D696C0}">
      <dgm:prSet/>
      <dgm:spPr/>
      <dgm:t>
        <a:bodyPr/>
        <a:lstStyle/>
        <a:p>
          <a:endParaRPr lang="en-US" sz="1400"/>
        </a:p>
      </dgm:t>
    </dgm:pt>
    <dgm:pt modelId="{8B774DEC-AB90-47E1-BD25-D476DBE864AD}" type="sibTrans" cxnId="{EC711984-5EE8-4EC1-A5CF-2E1D52D696C0}">
      <dgm:prSet/>
      <dgm:spPr/>
      <dgm:t>
        <a:bodyPr/>
        <a:lstStyle/>
        <a:p>
          <a:endParaRPr lang="en-US" sz="1400"/>
        </a:p>
      </dgm:t>
    </dgm:pt>
    <dgm:pt modelId="{3E364C9F-8228-4B41-ADE5-89EE22DADCF8}" type="pres">
      <dgm:prSet presAssocID="{BC5FA3C0-8DAE-4B0A-9B18-275DE70620C5}" presName="hierChild1" presStyleCnt="0">
        <dgm:presLayoutVars>
          <dgm:chPref val="1"/>
          <dgm:dir/>
          <dgm:animOne val="branch"/>
          <dgm:animLvl val="lvl"/>
          <dgm:resizeHandles/>
        </dgm:presLayoutVars>
      </dgm:prSet>
      <dgm:spPr/>
    </dgm:pt>
    <dgm:pt modelId="{B469D0A5-EF1F-4434-ADA7-5CAD9DBE0BE9}" type="pres">
      <dgm:prSet presAssocID="{63D13D6A-8ABC-4B91-AA6A-DC1DF9EDFEFE}" presName="hierRoot1" presStyleCnt="0"/>
      <dgm:spPr/>
    </dgm:pt>
    <dgm:pt modelId="{3DE811A0-C403-4863-AF62-64063D4479A9}" type="pres">
      <dgm:prSet presAssocID="{63D13D6A-8ABC-4B91-AA6A-DC1DF9EDFEFE}" presName="composite" presStyleCnt="0"/>
      <dgm:spPr/>
    </dgm:pt>
    <dgm:pt modelId="{D77FDA6F-2261-4A18-A6F2-E84EB09B4BAC}" type="pres">
      <dgm:prSet presAssocID="{63D13D6A-8ABC-4B91-AA6A-DC1DF9EDFEFE}" presName="background" presStyleLbl="node0" presStyleIdx="0" presStyleCnt="4"/>
      <dgm:spPr/>
    </dgm:pt>
    <dgm:pt modelId="{6896699A-65F7-4B2D-ABE0-8F0E3705374F}" type="pres">
      <dgm:prSet presAssocID="{63D13D6A-8ABC-4B91-AA6A-DC1DF9EDFEFE}" presName="text" presStyleLbl="fgAcc0" presStyleIdx="0" presStyleCnt="4" custScaleX="245351" custScaleY="92745">
        <dgm:presLayoutVars>
          <dgm:chPref val="3"/>
        </dgm:presLayoutVars>
      </dgm:prSet>
      <dgm:spPr/>
    </dgm:pt>
    <dgm:pt modelId="{B2E7C4F3-8EBE-41C5-B472-8564C17A7987}" type="pres">
      <dgm:prSet presAssocID="{63D13D6A-8ABC-4B91-AA6A-DC1DF9EDFEFE}" presName="hierChild2" presStyleCnt="0"/>
      <dgm:spPr/>
    </dgm:pt>
    <dgm:pt modelId="{93D09F54-8632-44FB-B622-DC9567BC972B}" type="pres">
      <dgm:prSet presAssocID="{3491897D-6EDB-49A1-ACE9-85A44F25A76A}" presName="hierRoot1" presStyleCnt="0"/>
      <dgm:spPr/>
    </dgm:pt>
    <dgm:pt modelId="{7F05A029-3883-4F81-8A3F-69C1D46DF02A}" type="pres">
      <dgm:prSet presAssocID="{3491897D-6EDB-49A1-ACE9-85A44F25A76A}" presName="composite" presStyleCnt="0"/>
      <dgm:spPr/>
    </dgm:pt>
    <dgm:pt modelId="{B161A781-BE84-4B21-9F60-3D9009D83575}" type="pres">
      <dgm:prSet presAssocID="{3491897D-6EDB-49A1-ACE9-85A44F25A76A}" presName="background" presStyleLbl="node0" presStyleIdx="1" presStyleCnt="4"/>
      <dgm:spPr/>
    </dgm:pt>
    <dgm:pt modelId="{9D9DD304-2B99-46F7-9CA8-2B49547E6BBC}" type="pres">
      <dgm:prSet presAssocID="{3491897D-6EDB-49A1-ACE9-85A44F25A76A}" presName="text" presStyleLbl="fgAcc0" presStyleIdx="1" presStyleCnt="4" custScaleY="264911">
        <dgm:presLayoutVars>
          <dgm:chPref val="3"/>
        </dgm:presLayoutVars>
      </dgm:prSet>
      <dgm:spPr/>
    </dgm:pt>
    <dgm:pt modelId="{926D8A09-A1B9-41C9-8632-836E105E2C89}" type="pres">
      <dgm:prSet presAssocID="{3491897D-6EDB-49A1-ACE9-85A44F25A76A}" presName="hierChild2" presStyleCnt="0"/>
      <dgm:spPr/>
    </dgm:pt>
    <dgm:pt modelId="{795C3A7D-1C6E-49C6-8605-42BDA30C15EF}" type="pres">
      <dgm:prSet presAssocID="{7955F006-F5FC-47D4-AB74-F489ED0E93AF}" presName="hierRoot1" presStyleCnt="0"/>
      <dgm:spPr/>
    </dgm:pt>
    <dgm:pt modelId="{F27A0BD3-3226-4248-AF0A-A170C44458F8}" type="pres">
      <dgm:prSet presAssocID="{7955F006-F5FC-47D4-AB74-F489ED0E93AF}" presName="composite" presStyleCnt="0"/>
      <dgm:spPr/>
    </dgm:pt>
    <dgm:pt modelId="{35E0AB4B-D613-498E-914F-D628D3FC8A78}" type="pres">
      <dgm:prSet presAssocID="{7955F006-F5FC-47D4-AB74-F489ED0E93AF}" presName="background" presStyleLbl="node0" presStyleIdx="2" presStyleCnt="4"/>
      <dgm:spPr/>
    </dgm:pt>
    <dgm:pt modelId="{27026C3C-1D95-484F-9E76-128AD6ED8ED6}" type="pres">
      <dgm:prSet presAssocID="{7955F006-F5FC-47D4-AB74-F489ED0E93AF}" presName="text" presStyleLbl="fgAcc0" presStyleIdx="2" presStyleCnt="4">
        <dgm:presLayoutVars>
          <dgm:chPref val="3"/>
        </dgm:presLayoutVars>
      </dgm:prSet>
      <dgm:spPr/>
    </dgm:pt>
    <dgm:pt modelId="{AAE91B88-2285-4366-A276-B1DF38AD2EE9}" type="pres">
      <dgm:prSet presAssocID="{7955F006-F5FC-47D4-AB74-F489ED0E93AF}" presName="hierChild2" presStyleCnt="0"/>
      <dgm:spPr/>
    </dgm:pt>
    <dgm:pt modelId="{2FE0E3C0-72F0-4B20-A0E1-728258A445B2}" type="pres">
      <dgm:prSet presAssocID="{C9F7DB34-4557-4F50-95EE-D0AB5001415A}" presName="hierRoot1" presStyleCnt="0"/>
      <dgm:spPr/>
    </dgm:pt>
    <dgm:pt modelId="{E98E9AEB-0016-4515-B698-0BB662AE136F}" type="pres">
      <dgm:prSet presAssocID="{C9F7DB34-4557-4F50-95EE-D0AB5001415A}" presName="composite" presStyleCnt="0"/>
      <dgm:spPr/>
    </dgm:pt>
    <dgm:pt modelId="{719E067A-F3F8-48E7-AE91-9361C590F7B2}" type="pres">
      <dgm:prSet presAssocID="{C9F7DB34-4557-4F50-95EE-D0AB5001415A}" presName="background" presStyleLbl="node0" presStyleIdx="3" presStyleCnt="4"/>
      <dgm:spPr/>
    </dgm:pt>
    <dgm:pt modelId="{EF46C454-01E0-4052-A9A6-8547F38B3E41}" type="pres">
      <dgm:prSet presAssocID="{C9F7DB34-4557-4F50-95EE-D0AB5001415A}" presName="text" presStyleLbl="fgAcc0" presStyleIdx="3" presStyleCnt="4" custScaleY="343915">
        <dgm:presLayoutVars>
          <dgm:chPref val="3"/>
        </dgm:presLayoutVars>
      </dgm:prSet>
      <dgm:spPr/>
    </dgm:pt>
    <dgm:pt modelId="{9A04982C-E8B6-46F5-A4E8-1DEF5B08C7B8}" type="pres">
      <dgm:prSet presAssocID="{C9F7DB34-4557-4F50-95EE-D0AB5001415A}" presName="hierChild2" presStyleCnt="0"/>
      <dgm:spPr/>
    </dgm:pt>
    <dgm:pt modelId="{328CC6CB-0513-47BE-81DD-AD7622514076}" type="pres">
      <dgm:prSet presAssocID="{B3561EC7-D743-4C56-AEA0-B5E4FFF49A9E}" presName="Name10" presStyleLbl="parChTrans1D2" presStyleIdx="0" presStyleCnt="5"/>
      <dgm:spPr/>
    </dgm:pt>
    <dgm:pt modelId="{AC0D6494-12A1-4684-8DDB-9B9BF4559732}" type="pres">
      <dgm:prSet presAssocID="{5531D5B8-AB09-4702-B80E-9CEB2D01FC4B}" presName="hierRoot2" presStyleCnt="0"/>
      <dgm:spPr/>
    </dgm:pt>
    <dgm:pt modelId="{551FDB75-22C2-47B2-9FA9-4BE749AEAB1E}" type="pres">
      <dgm:prSet presAssocID="{5531D5B8-AB09-4702-B80E-9CEB2D01FC4B}" presName="composite2" presStyleCnt="0"/>
      <dgm:spPr/>
    </dgm:pt>
    <dgm:pt modelId="{354B3E79-2B33-4559-9872-0390DB3E7DAD}" type="pres">
      <dgm:prSet presAssocID="{5531D5B8-AB09-4702-B80E-9CEB2D01FC4B}" presName="background2" presStyleLbl="node2" presStyleIdx="0" presStyleCnt="5"/>
      <dgm:spPr/>
    </dgm:pt>
    <dgm:pt modelId="{E3B72C70-5F4E-468C-A768-A992672EB503}" type="pres">
      <dgm:prSet presAssocID="{5531D5B8-AB09-4702-B80E-9CEB2D01FC4B}" presName="text2" presStyleLbl="fgAcc2" presStyleIdx="0" presStyleCnt="5">
        <dgm:presLayoutVars>
          <dgm:chPref val="3"/>
        </dgm:presLayoutVars>
      </dgm:prSet>
      <dgm:spPr/>
    </dgm:pt>
    <dgm:pt modelId="{4A30E9B3-7968-4BAE-A1F3-07BF84DAC230}" type="pres">
      <dgm:prSet presAssocID="{5531D5B8-AB09-4702-B80E-9CEB2D01FC4B}" presName="hierChild3" presStyleCnt="0"/>
      <dgm:spPr/>
    </dgm:pt>
    <dgm:pt modelId="{8A458C51-4937-4EB4-ACFA-1B0F40099C65}" type="pres">
      <dgm:prSet presAssocID="{030350DD-EC16-4314-A840-F6E57C2846D8}" presName="Name10" presStyleLbl="parChTrans1D2" presStyleIdx="1" presStyleCnt="5"/>
      <dgm:spPr/>
    </dgm:pt>
    <dgm:pt modelId="{CE63655D-8CCA-4932-AE7B-FF07BDE80BCF}" type="pres">
      <dgm:prSet presAssocID="{E212986C-6968-4389-BB17-E2B993621C88}" presName="hierRoot2" presStyleCnt="0"/>
      <dgm:spPr/>
    </dgm:pt>
    <dgm:pt modelId="{A27341E7-9775-44CE-BF5F-A3B6F9B604A3}" type="pres">
      <dgm:prSet presAssocID="{E212986C-6968-4389-BB17-E2B993621C88}" presName="composite2" presStyleCnt="0"/>
      <dgm:spPr/>
    </dgm:pt>
    <dgm:pt modelId="{06742437-F1D6-49B7-9699-0BB4D2DC450E}" type="pres">
      <dgm:prSet presAssocID="{E212986C-6968-4389-BB17-E2B993621C88}" presName="background2" presStyleLbl="node2" presStyleIdx="1" presStyleCnt="5"/>
      <dgm:spPr/>
    </dgm:pt>
    <dgm:pt modelId="{7A859872-B49D-4A76-9129-021697064825}" type="pres">
      <dgm:prSet presAssocID="{E212986C-6968-4389-BB17-E2B993621C88}" presName="text2" presStyleLbl="fgAcc2" presStyleIdx="1" presStyleCnt="5" custScaleX="173402" custScaleY="268322">
        <dgm:presLayoutVars>
          <dgm:chPref val="3"/>
        </dgm:presLayoutVars>
      </dgm:prSet>
      <dgm:spPr/>
    </dgm:pt>
    <dgm:pt modelId="{30F9B86E-E22D-4CDC-9F86-B1285C9602B1}" type="pres">
      <dgm:prSet presAssocID="{E212986C-6968-4389-BB17-E2B993621C88}" presName="hierChild3" presStyleCnt="0"/>
      <dgm:spPr/>
    </dgm:pt>
    <dgm:pt modelId="{BCA42E18-BAAA-42F1-A715-C7F5A1FC31DC}" type="pres">
      <dgm:prSet presAssocID="{2ADCBA30-E6E5-4BA8-9A9F-FEC947381913}" presName="Name10" presStyleLbl="parChTrans1D2" presStyleIdx="2" presStyleCnt="5"/>
      <dgm:spPr/>
    </dgm:pt>
    <dgm:pt modelId="{24EA84AB-E98A-470D-B332-DEC64240DCF7}" type="pres">
      <dgm:prSet presAssocID="{343E5808-78CF-43C2-88C8-3D5131AC86B1}" presName="hierRoot2" presStyleCnt="0"/>
      <dgm:spPr/>
    </dgm:pt>
    <dgm:pt modelId="{E8006B50-AB49-4215-ACD1-83CB91A40F27}" type="pres">
      <dgm:prSet presAssocID="{343E5808-78CF-43C2-88C8-3D5131AC86B1}" presName="composite2" presStyleCnt="0"/>
      <dgm:spPr/>
    </dgm:pt>
    <dgm:pt modelId="{00112FC8-B70C-480F-B3D1-593EB77ED6A0}" type="pres">
      <dgm:prSet presAssocID="{343E5808-78CF-43C2-88C8-3D5131AC86B1}" presName="background2" presStyleLbl="node2" presStyleIdx="2" presStyleCnt="5"/>
      <dgm:spPr/>
    </dgm:pt>
    <dgm:pt modelId="{E46CDCB9-320A-4B62-B98A-3C946E1F9A21}" type="pres">
      <dgm:prSet presAssocID="{343E5808-78CF-43C2-88C8-3D5131AC86B1}" presName="text2" presStyleLbl="fgAcc2" presStyleIdx="2" presStyleCnt="5">
        <dgm:presLayoutVars>
          <dgm:chPref val="3"/>
        </dgm:presLayoutVars>
      </dgm:prSet>
      <dgm:spPr/>
    </dgm:pt>
    <dgm:pt modelId="{68376D5C-0FBD-41E9-8D60-F3499E7506C7}" type="pres">
      <dgm:prSet presAssocID="{343E5808-78CF-43C2-88C8-3D5131AC86B1}" presName="hierChild3" presStyleCnt="0"/>
      <dgm:spPr/>
    </dgm:pt>
    <dgm:pt modelId="{3A961FAA-58CE-466C-A98A-9FF09C81B7C4}" type="pres">
      <dgm:prSet presAssocID="{9697DC93-DB16-4816-BA41-B8FCB096B446}" presName="Name10" presStyleLbl="parChTrans1D2" presStyleIdx="3" presStyleCnt="5"/>
      <dgm:spPr/>
    </dgm:pt>
    <dgm:pt modelId="{3B4C79E7-BDBE-4CC8-8B36-4472858A303A}" type="pres">
      <dgm:prSet presAssocID="{08A7033E-C1B9-4A25-9074-20388A2F4BED}" presName="hierRoot2" presStyleCnt="0"/>
      <dgm:spPr/>
    </dgm:pt>
    <dgm:pt modelId="{178C1886-9503-41FF-B31D-449CC8D7728A}" type="pres">
      <dgm:prSet presAssocID="{08A7033E-C1B9-4A25-9074-20388A2F4BED}" presName="composite2" presStyleCnt="0"/>
      <dgm:spPr/>
    </dgm:pt>
    <dgm:pt modelId="{FA117836-3ABC-4FF1-BA87-73EA45E83E51}" type="pres">
      <dgm:prSet presAssocID="{08A7033E-C1B9-4A25-9074-20388A2F4BED}" presName="background2" presStyleLbl="node2" presStyleIdx="3" presStyleCnt="5"/>
      <dgm:spPr/>
    </dgm:pt>
    <dgm:pt modelId="{79A82438-5AFA-4496-8F9E-17FFF4EC486B}" type="pres">
      <dgm:prSet presAssocID="{08A7033E-C1B9-4A25-9074-20388A2F4BED}" presName="text2" presStyleLbl="fgAcc2" presStyleIdx="3" presStyleCnt="5" custScaleX="153782" custScaleY="392615">
        <dgm:presLayoutVars>
          <dgm:chPref val="3"/>
        </dgm:presLayoutVars>
      </dgm:prSet>
      <dgm:spPr/>
    </dgm:pt>
    <dgm:pt modelId="{CB523B65-2BDE-4A24-9EF1-D91130E603BE}" type="pres">
      <dgm:prSet presAssocID="{08A7033E-C1B9-4A25-9074-20388A2F4BED}" presName="hierChild3" presStyleCnt="0"/>
      <dgm:spPr/>
    </dgm:pt>
    <dgm:pt modelId="{6C2E0BB2-AE28-403C-9009-EEEB22397D9F}" type="pres">
      <dgm:prSet presAssocID="{DB0BEA9C-667D-4AEA-8341-DD82940E960D}" presName="Name10" presStyleLbl="parChTrans1D2" presStyleIdx="4" presStyleCnt="5"/>
      <dgm:spPr/>
    </dgm:pt>
    <dgm:pt modelId="{17646A43-3CFD-48EE-B054-8C437EA1FB74}" type="pres">
      <dgm:prSet presAssocID="{C702732D-7782-402E-AEB1-69CE73E13CEA}" presName="hierRoot2" presStyleCnt="0"/>
      <dgm:spPr/>
    </dgm:pt>
    <dgm:pt modelId="{640E4BBD-FEA4-4196-961F-1F1F9718BCCC}" type="pres">
      <dgm:prSet presAssocID="{C702732D-7782-402E-AEB1-69CE73E13CEA}" presName="composite2" presStyleCnt="0"/>
      <dgm:spPr/>
    </dgm:pt>
    <dgm:pt modelId="{0B27B027-1653-4B0C-9E1B-9B04EA4EA41E}" type="pres">
      <dgm:prSet presAssocID="{C702732D-7782-402E-AEB1-69CE73E13CEA}" presName="background2" presStyleLbl="node2" presStyleIdx="4" presStyleCnt="5"/>
      <dgm:spPr/>
    </dgm:pt>
    <dgm:pt modelId="{CB4DA91A-53E8-438D-8EC3-6978B24E84C3}" type="pres">
      <dgm:prSet presAssocID="{C702732D-7782-402E-AEB1-69CE73E13CEA}" presName="text2" presStyleLbl="fgAcc2" presStyleIdx="4" presStyleCnt="5">
        <dgm:presLayoutVars>
          <dgm:chPref val="3"/>
        </dgm:presLayoutVars>
      </dgm:prSet>
      <dgm:spPr/>
    </dgm:pt>
    <dgm:pt modelId="{4823EE41-F3DB-42EB-B900-7F5C8F2327DF}" type="pres">
      <dgm:prSet presAssocID="{C702732D-7782-402E-AEB1-69CE73E13CEA}" presName="hierChild3" presStyleCnt="0"/>
      <dgm:spPr/>
    </dgm:pt>
  </dgm:ptLst>
  <dgm:cxnLst>
    <dgm:cxn modelId="{186E720B-623B-4BBF-AFB6-CD8A4AC61DF8}" type="presOf" srcId="{DB0BEA9C-667D-4AEA-8341-DD82940E960D}" destId="{6C2E0BB2-AE28-403C-9009-EEEB22397D9F}" srcOrd="0" destOrd="0" presId="urn:microsoft.com/office/officeart/2005/8/layout/hierarchy1"/>
    <dgm:cxn modelId="{618E9720-AF18-4558-AACA-55A2AA331C11}" type="presOf" srcId="{7955F006-F5FC-47D4-AB74-F489ED0E93AF}" destId="{27026C3C-1D95-484F-9E76-128AD6ED8ED6}" srcOrd="0" destOrd="0" presId="urn:microsoft.com/office/officeart/2005/8/layout/hierarchy1"/>
    <dgm:cxn modelId="{C3407A37-3DC6-4F80-8EE8-C1A33426A4C0}" type="presOf" srcId="{343E5808-78CF-43C2-88C8-3D5131AC86B1}" destId="{E46CDCB9-320A-4B62-B98A-3C946E1F9A21}" srcOrd="0" destOrd="0" presId="urn:microsoft.com/office/officeart/2005/8/layout/hierarchy1"/>
    <dgm:cxn modelId="{87F4E538-587A-40DC-A24F-A6A2322890F6}" type="presOf" srcId="{5531D5B8-AB09-4702-B80E-9CEB2D01FC4B}" destId="{E3B72C70-5F4E-468C-A768-A992672EB503}" srcOrd="0" destOrd="0" presId="urn:microsoft.com/office/officeart/2005/8/layout/hierarchy1"/>
    <dgm:cxn modelId="{8D8DD05B-7D10-4493-980A-E6B85705AAF2}" type="presOf" srcId="{9697DC93-DB16-4816-BA41-B8FCB096B446}" destId="{3A961FAA-58CE-466C-A98A-9FF09C81B7C4}" srcOrd="0" destOrd="0" presId="urn:microsoft.com/office/officeart/2005/8/layout/hierarchy1"/>
    <dgm:cxn modelId="{D82AD65B-2556-4388-90C5-53A9B7CD503E}" type="presOf" srcId="{63D13D6A-8ABC-4B91-AA6A-DC1DF9EDFEFE}" destId="{6896699A-65F7-4B2D-ABE0-8F0E3705374F}" srcOrd="0" destOrd="0" presId="urn:microsoft.com/office/officeart/2005/8/layout/hierarchy1"/>
    <dgm:cxn modelId="{0774E55C-A465-459C-BA06-7C4205C5AFEC}" type="presOf" srcId="{BC5FA3C0-8DAE-4B0A-9B18-275DE70620C5}" destId="{3E364C9F-8228-4B41-ADE5-89EE22DADCF8}" srcOrd="0" destOrd="0" presId="urn:microsoft.com/office/officeart/2005/8/layout/hierarchy1"/>
    <dgm:cxn modelId="{40084760-FF1D-438F-83AE-00845577E955}" type="presOf" srcId="{3491897D-6EDB-49A1-ACE9-85A44F25A76A}" destId="{9D9DD304-2B99-46F7-9CA8-2B49547E6BBC}" srcOrd="0" destOrd="0" presId="urn:microsoft.com/office/officeart/2005/8/layout/hierarchy1"/>
    <dgm:cxn modelId="{74F0E667-FBBB-43DF-A43A-FFC3F3CA2567}" srcId="{C9F7DB34-4557-4F50-95EE-D0AB5001415A}" destId="{E212986C-6968-4389-BB17-E2B993621C88}" srcOrd="1" destOrd="0" parTransId="{030350DD-EC16-4314-A840-F6E57C2846D8}" sibTransId="{A40B2A48-A9EE-4152-AB08-143B1E39D6FA}"/>
    <dgm:cxn modelId="{FA981573-1CE0-4153-B7AE-0FF32EEDB31A}" type="presOf" srcId="{E212986C-6968-4389-BB17-E2B993621C88}" destId="{7A859872-B49D-4A76-9129-021697064825}" srcOrd="0" destOrd="0" presId="urn:microsoft.com/office/officeart/2005/8/layout/hierarchy1"/>
    <dgm:cxn modelId="{BF9E197A-FD1B-4D3E-A623-5C2A5BA89EB7}" type="presOf" srcId="{2ADCBA30-E6E5-4BA8-9A9F-FEC947381913}" destId="{BCA42E18-BAAA-42F1-A715-C7F5A1FC31DC}" srcOrd="0" destOrd="0" presId="urn:microsoft.com/office/officeart/2005/8/layout/hierarchy1"/>
    <dgm:cxn modelId="{DFD04C7B-B63B-4F79-A862-695E0EF95A3E}" srcId="{BC5FA3C0-8DAE-4B0A-9B18-275DE70620C5}" destId="{C9F7DB34-4557-4F50-95EE-D0AB5001415A}" srcOrd="3" destOrd="0" parTransId="{F913F577-27E0-47E0-BF89-4E0AFB5CD4B0}" sibTransId="{6D96A795-6006-4875-98AE-32E2EF6F61B3}"/>
    <dgm:cxn modelId="{EC711984-5EE8-4EC1-A5CF-2E1D52D696C0}" srcId="{C9F7DB34-4557-4F50-95EE-D0AB5001415A}" destId="{C702732D-7782-402E-AEB1-69CE73E13CEA}" srcOrd="4" destOrd="0" parTransId="{DB0BEA9C-667D-4AEA-8341-DD82940E960D}" sibTransId="{8B774DEC-AB90-47E1-BD25-D476DBE864AD}"/>
    <dgm:cxn modelId="{6B76918A-C76F-48B9-8323-C5FA8B95F132}" type="presOf" srcId="{08A7033E-C1B9-4A25-9074-20388A2F4BED}" destId="{79A82438-5AFA-4496-8F9E-17FFF4EC486B}" srcOrd="0" destOrd="0" presId="urn:microsoft.com/office/officeart/2005/8/layout/hierarchy1"/>
    <dgm:cxn modelId="{3889308C-79DB-45EC-AACE-1CBF6AB694D6}" type="presOf" srcId="{C9F7DB34-4557-4F50-95EE-D0AB5001415A}" destId="{EF46C454-01E0-4052-A9A6-8547F38B3E41}" srcOrd="0" destOrd="0" presId="urn:microsoft.com/office/officeart/2005/8/layout/hierarchy1"/>
    <dgm:cxn modelId="{ED78CF8E-CD64-4FB6-99D6-30A8ACC8C398}" type="presOf" srcId="{B3561EC7-D743-4C56-AEA0-B5E4FFF49A9E}" destId="{328CC6CB-0513-47BE-81DD-AD7622514076}" srcOrd="0" destOrd="0" presId="urn:microsoft.com/office/officeart/2005/8/layout/hierarchy1"/>
    <dgm:cxn modelId="{97258FA0-A233-4D16-A04A-1A0D2990CC81}" type="presOf" srcId="{C702732D-7782-402E-AEB1-69CE73E13CEA}" destId="{CB4DA91A-53E8-438D-8EC3-6978B24E84C3}" srcOrd="0" destOrd="0" presId="urn:microsoft.com/office/officeart/2005/8/layout/hierarchy1"/>
    <dgm:cxn modelId="{475E02A7-70C7-4341-A446-B97C1A223C28}" srcId="{C9F7DB34-4557-4F50-95EE-D0AB5001415A}" destId="{5531D5B8-AB09-4702-B80E-9CEB2D01FC4B}" srcOrd="0" destOrd="0" parTransId="{B3561EC7-D743-4C56-AEA0-B5E4FFF49A9E}" sibTransId="{1AF86D79-1E23-4E94-AD4A-90C89B570BE7}"/>
    <dgm:cxn modelId="{691194B3-36F8-4FD6-BEF9-BA172F2D1DF1}" type="presOf" srcId="{030350DD-EC16-4314-A840-F6E57C2846D8}" destId="{8A458C51-4937-4EB4-ACFA-1B0F40099C65}" srcOrd="0" destOrd="0" presId="urn:microsoft.com/office/officeart/2005/8/layout/hierarchy1"/>
    <dgm:cxn modelId="{FA422FC9-F29F-4456-90FB-5C142C0A6022}" srcId="{C9F7DB34-4557-4F50-95EE-D0AB5001415A}" destId="{343E5808-78CF-43C2-88C8-3D5131AC86B1}" srcOrd="2" destOrd="0" parTransId="{2ADCBA30-E6E5-4BA8-9A9F-FEC947381913}" sibTransId="{6E0E9017-520F-420C-9EEC-AE573B799D42}"/>
    <dgm:cxn modelId="{F8CAB5CA-784D-4BCC-9ED5-8C9569688B7F}" srcId="{BC5FA3C0-8DAE-4B0A-9B18-275DE70620C5}" destId="{63D13D6A-8ABC-4B91-AA6A-DC1DF9EDFEFE}" srcOrd="0" destOrd="0" parTransId="{60FEBBE8-6AD3-415D-ACB3-EC594F300B76}" sibTransId="{322FCF47-0909-4F1E-9116-E227DDC9F4C2}"/>
    <dgm:cxn modelId="{849B4AD1-C2CD-4BCB-8613-34D2FF4E642A}" srcId="{BC5FA3C0-8DAE-4B0A-9B18-275DE70620C5}" destId="{3491897D-6EDB-49A1-ACE9-85A44F25A76A}" srcOrd="1" destOrd="0" parTransId="{65F95E33-A9F9-48F3-ADB4-0867942FCC4B}" sibTransId="{7A8C68E6-D29A-402D-A71A-48319EFA5C3B}"/>
    <dgm:cxn modelId="{B6CB5EE9-B274-48EF-A57E-56548A5C4EB4}" srcId="{C9F7DB34-4557-4F50-95EE-D0AB5001415A}" destId="{08A7033E-C1B9-4A25-9074-20388A2F4BED}" srcOrd="3" destOrd="0" parTransId="{9697DC93-DB16-4816-BA41-B8FCB096B446}" sibTransId="{079CC266-C647-47ED-8103-E881CF77B7E1}"/>
    <dgm:cxn modelId="{347734EE-45F7-45FF-8A1A-3B9DAAA9A281}" srcId="{BC5FA3C0-8DAE-4B0A-9B18-275DE70620C5}" destId="{7955F006-F5FC-47D4-AB74-F489ED0E93AF}" srcOrd="2" destOrd="0" parTransId="{C03028B9-6F8C-41B5-8B33-9BB81B8EFB51}" sibTransId="{473CE020-A3D2-44C0-9641-9763D1401B18}"/>
    <dgm:cxn modelId="{1D4A4E9C-65F6-434E-B93F-6DB5325C42F7}" type="presParOf" srcId="{3E364C9F-8228-4B41-ADE5-89EE22DADCF8}" destId="{B469D0A5-EF1F-4434-ADA7-5CAD9DBE0BE9}" srcOrd="0" destOrd="0" presId="urn:microsoft.com/office/officeart/2005/8/layout/hierarchy1"/>
    <dgm:cxn modelId="{32A006F9-1B47-483B-A9CC-2CB1B5915146}" type="presParOf" srcId="{B469D0A5-EF1F-4434-ADA7-5CAD9DBE0BE9}" destId="{3DE811A0-C403-4863-AF62-64063D4479A9}" srcOrd="0" destOrd="0" presId="urn:microsoft.com/office/officeart/2005/8/layout/hierarchy1"/>
    <dgm:cxn modelId="{4CB7ADB3-7D82-4BF1-ABCD-CB557909DB2C}" type="presParOf" srcId="{3DE811A0-C403-4863-AF62-64063D4479A9}" destId="{D77FDA6F-2261-4A18-A6F2-E84EB09B4BAC}" srcOrd="0" destOrd="0" presId="urn:microsoft.com/office/officeart/2005/8/layout/hierarchy1"/>
    <dgm:cxn modelId="{426B3D91-A091-4950-A5C4-1CC397F2E54C}" type="presParOf" srcId="{3DE811A0-C403-4863-AF62-64063D4479A9}" destId="{6896699A-65F7-4B2D-ABE0-8F0E3705374F}" srcOrd="1" destOrd="0" presId="urn:microsoft.com/office/officeart/2005/8/layout/hierarchy1"/>
    <dgm:cxn modelId="{2414339F-F95A-4D9D-92E1-7FCA74E7EDE1}" type="presParOf" srcId="{B469D0A5-EF1F-4434-ADA7-5CAD9DBE0BE9}" destId="{B2E7C4F3-8EBE-41C5-B472-8564C17A7987}" srcOrd="1" destOrd="0" presId="urn:microsoft.com/office/officeart/2005/8/layout/hierarchy1"/>
    <dgm:cxn modelId="{92A36E26-141B-4B5D-94A7-B171DF2CAD28}" type="presParOf" srcId="{3E364C9F-8228-4B41-ADE5-89EE22DADCF8}" destId="{93D09F54-8632-44FB-B622-DC9567BC972B}" srcOrd="1" destOrd="0" presId="urn:microsoft.com/office/officeart/2005/8/layout/hierarchy1"/>
    <dgm:cxn modelId="{5941000D-6A9A-4B10-9C09-B97D9CFFBB08}" type="presParOf" srcId="{93D09F54-8632-44FB-B622-DC9567BC972B}" destId="{7F05A029-3883-4F81-8A3F-69C1D46DF02A}" srcOrd="0" destOrd="0" presId="urn:microsoft.com/office/officeart/2005/8/layout/hierarchy1"/>
    <dgm:cxn modelId="{CFB9732F-9218-4633-B3AC-663E801F736B}" type="presParOf" srcId="{7F05A029-3883-4F81-8A3F-69C1D46DF02A}" destId="{B161A781-BE84-4B21-9F60-3D9009D83575}" srcOrd="0" destOrd="0" presId="urn:microsoft.com/office/officeart/2005/8/layout/hierarchy1"/>
    <dgm:cxn modelId="{E3768EEF-198F-4C5E-8341-C09236A45F6A}" type="presParOf" srcId="{7F05A029-3883-4F81-8A3F-69C1D46DF02A}" destId="{9D9DD304-2B99-46F7-9CA8-2B49547E6BBC}" srcOrd="1" destOrd="0" presId="urn:microsoft.com/office/officeart/2005/8/layout/hierarchy1"/>
    <dgm:cxn modelId="{C48B4295-A709-4607-826F-63F524169D45}" type="presParOf" srcId="{93D09F54-8632-44FB-B622-DC9567BC972B}" destId="{926D8A09-A1B9-41C9-8632-836E105E2C89}" srcOrd="1" destOrd="0" presId="urn:microsoft.com/office/officeart/2005/8/layout/hierarchy1"/>
    <dgm:cxn modelId="{734564D5-7687-43BC-B6B5-F4B6F5878556}" type="presParOf" srcId="{3E364C9F-8228-4B41-ADE5-89EE22DADCF8}" destId="{795C3A7D-1C6E-49C6-8605-42BDA30C15EF}" srcOrd="2" destOrd="0" presId="urn:microsoft.com/office/officeart/2005/8/layout/hierarchy1"/>
    <dgm:cxn modelId="{25085D64-56B0-4303-BD9E-4028AE70959E}" type="presParOf" srcId="{795C3A7D-1C6E-49C6-8605-42BDA30C15EF}" destId="{F27A0BD3-3226-4248-AF0A-A170C44458F8}" srcOrd="0" destOrd="0" presId="urn:microsoft.com/office/officeart/2005/8/layout/hierarchy1"/>
    <dgm:cxn modelId="{2F0C4FFD-3108-4325-9652-F987DDCC1565}" type="presParOf" srcId="{F27A0BD3-3226-4248-AF0A-A170C44458F8}" destId="{35E0AB4B-D613-498E-914F-D628D3FC8A78}" srcOrd="0" destOrd="0" presId="urn:microsoft.com/office/officeart/2005/8/layout/hierarchy1"/>
    <dgm:cxn modelId="{29884B0A-0945-4128-8877-4B1CB1759C72}" type="presParOf" srcId="{F27A0BD3-3226-4248-AF0A-A170C44458F8}" destId="{27026C3C-1D95-484F-9E76-128AD6ED8ED6}" srcOrd="1" destOrd="0" presId="urn:microsoft.com/office/officeart/2005/8/layout/hierarchy1"/>
    <dgm:cxn modelId="{A13874C2-06C4-4B9F-A331-10A6511ABAE3}" type="presParOf" srcId="{795C3A7D-1C6E-49C6-8605-42BDA30C15EF}" destId="{AAE91B88-2285-4366-A276-B1DF38AD2EE9}" srcOrd="1" destOrd="0" presId="urn:microsoft.com/office/officeart/2005/8/layout/hierarchy1"/>
    <dgm:cxn modelId="{8C0CFEA7-5803-4D36-A771-F398401CC90C}" type="presParOf" srcId="{3E364C9F-8228-4B41-ADE5-89EE22DADCF8}" destId="{2FE0E3C0-72F0-4B20-A0E1-728258A445B2}" srcOrd="3" destOrd="0" presId="urn:microsoft.com/office/officeart/2005/8/layout/hierarchy1"/>
    <dgm:cxn modelId="{96E0D17E-3AA7-4194-BB22-9316F38AA590}" type="presParOf" srcId="{2FE0E3C0-72F0-4B20-A0E1-728258A445B2}" destId="{E98E9AEB-0016-4515-B698-0BB662AE136F}" srcOrd="0" destOrd="0" presId="urn:microsoft.com/office/officeart/2005/8/layout/hierarchy1"/>
    <dgm:cxn modelId="{2438CEF7-D849-4405-8654-105C19B63C97}" type="presParOf" srcId="{E98E9AEB-0016-4515-B698-0BB662AE136F}" destId="{719E067A-F3F8-48E7-AE91-9361C590F7B2}" srcOrd="0" destOrd="0" presId="urn:microsoft.com/office/officeart/2005/8/layout/hierarchy1"/>
    <dgm:cxn modelId="{B6CD5122-1BD3-48E1-84BA-EA0FB9E0FE68}" type="presParOf" srcId="{E98E9AEB-0016-4515-B698-0BB662AE136F}" destId="{EF46C454-01E0-4052-A9A6-8547F38B3E41}" srcOrd="1" destOrd="0" presId="urn:microsoft.com/office/officeart/2005/8/layout/hierarchy1"/>
    <dgm:cxn modelId="{1ECF773D-CC01-48FA-B6D5-486FB6C8E864}" type="presParOf" srcId="{2FE0E3C0-72F0-4B20-A0E1-728258A445B2}" destId="{9A04982C-E8B6-46F5-A4E8-1DEF5B08C7B8}" srcOrd="1" destOrd="0" presId="urn:microsoft.com/office/officeart/2005/8/layout/hierarchy1"/>
    <dgm:cxn modelId="{064CE8F9-35F1-4810-9F46-A702EFD12CF8}" type="presParOf" srcId="{9A04982C-E8B6-46F5-A4E8-1DEF5B08C7B8}" destId="{328CC6CB-0513-47BE-81DD-AD7622514076}" srcOrd="0" destOrd="0" presId="urn:microsoft.com/office/officeart/2005/8/layout/hierarchy1"/>
    <dgm:cxn modelId="{B5D41C3A-792E-4A69-B4FE-DDDABA6C08B4}" type="presParOf" srcId="{9A04982C-E8B6-46F5-A4E8-1DEF5B08C7B8}" destId="{AC0D6494-12A1-4684-8DDB-9B9BF4559732}" srcOrd="1" destOrd="0" presId="urn:microsoft.com/office/officeart/2005/8/layout/hierarchy1"/>
    <dgm:cxn modelId="{65964691-90A7-41F8-B833-80F132D676E4}" type="presParOf" srcId="{AC0D6494-12A1-4684-8DDB-9B9BF4559732}" destId="{551FDB75-22C2-47B2-9FA9-4BE749AEAB1E}" srcOrd="0" destOrd="0" presId="urn:microsoft.com/office/officeart/2005/8/layout/hierarchy1"/>
    <dgm:cxn modelId="{B1349080-C9A8-4F60-919D-797137D9775F}" type="presParOf" srcId="{551FDB75-22C2-47B2-9FA9-4BE749AEAB1E}" destId="{354B3E79-2B33-4559-9872-0390DB3E7DAD}" srcOrd="0" destOrd="0" presId="urn:microsoft.com/office/officeart/2005/8/layout/hierarchy1"/>
    <dgm:cxn modelId="{4CB57B65-D9C1-4B3B-AAE1-D49D25E1E597}" type="presParOf" srcId="{551FDB75-22C2-47B2-9FA9-4BE749AEAB1E}" destId="{E3B72C70-5F4E-468C-A768-A992672EB503}" srcOrd="1" destOrd="0" presId="urn:microsoft.com/office/officeart/2005/8/layout/hierarchy1"/>
    <dgm:cxn modelId="{12AFC942-DFC3-435A-AD2D-28D5C07D5622}" type="presParOf" srcId="{AC0D6494-12A1-4684-8DDB-9B9BF4559732}" destId="{4A30E9B3-7968-4BAE-A1F3-07BF84DAC230}" srcOrd="1" destOrd="0" presId="urn:microsoft.com/office/officeart/2005/8/layout/hierarchy1"/>
    <dgm:cxn modelId="{5987961F-F645-46CD-AA0B-13D00CF81EF3}" type="presParOf" srcId="{9A04982C-E8B6-46F5-A4E8-1DEF5B08C7B8}" destId="{8A458C51-4937-4EB4-ACFA-1B0F40099C65}" srcOrd="2" destOrd="0" presId="urn:microsoft.com/office/officeart/2005/8/layout/hierarchy1"/>
    <dgm:cxn modelId="{D12A1B35-F2F4-4C4A-81F2-6A4BED6FF0F6}" type="presParOf" srcId="{9A04982C-E8B6-46F5-A4E8-1DEF5B08C7B8}" destId="{CE63655D-8CCA-4932-AE7B-FF07BDE80BCF}" srcOrd="3" destOrd="0" presId="urn:microsoft.com/office/officeart/2005/8/layout/hierarchy1"/>
    <dgm:cxn modelId="{F70FF87C-53C2-49D3-AD50-7B96E18C1692}" type="presParOf" srcId="{CE63655D-8CCA-4932-AE7B-FF07BDE80BCF}" destId="{A27341E7-9775-44CE-BF5F-A3B6F9B604A3}" srcOrd="0" destOrd="0" presId="urn:microsoft.com/office/officeart/2005/8/layout/hierarchy1"/>
    <dgm:cxn modelId="{5EAE26B8-9C72-40AB-B069-CA5754C39943}" type="presParOf" srcId="{A27341E7-9775-44CE-BF5F-A3B6F9B604A3}" destId="{06742437-F1D6-49B7-9699-0BB4D2DC450E}" srcOrd="0" destOrd="0" presId="urn:microsoft.com/office/officeart/2005/8/layout/hierarchy1"/>
    <dgm:cxn modelId="{BD25E87B-5208-4B10-8D09-ABBBCE8E2092}" type="presParOf" srcId="{A27341E7-9775-44CE-BF5F-A3B6F9B604A3}" destId="{7A859872-B49D-4A76-9129-021697064825}" srcOrd="1" destOrd="0" presId="urn:microsoft.com/office/officeart/2005/8/layout/hierarchy1"/>
    <dgm:cxn modelId="{75E0969F-86A2-4F98-BFF0-906B9C4E8010}" type="presParOf" srcId="{CE63655D-8CCA-4932-AE7B-FF07BDE80BCF}" destId="{30F9B86E-E22D-4CDC-9F86-B1285C9602B1}" srcOrd="1" destOrd="0" presId="urn:microsoft.com/office/officeart/2005/8/layout/hierarchy1"/>
    <dgm:cxn modelId="{D69DADDA-F170-43AB-92EF-DFEC010E9D54}" type="presParOf" srcId="{9A04982C-E8B6-46F5-A4E8-1DEF5B08C7B8}" destId="{BCA42E18-BAAA-42F1-A715-C7F5A1FC31DC}" srcOrd="4" destOrd="0" presId="urn:microsoft.com/office/officeart/2005/8/layout/hierarchy1"/>
    <dgm:cxn modelId="{5ECB2D8C-B923-4710-B15C-F6AEB48A7EBF}" type="presParOf" srcId="{9A04982C-E8B6-46F5-A4E8-1DEF5B08C7B8}" destId="{24EA84AB-E98A-470D-B332-DEC64240DCF7}" srcOrd="5" destOrd="0" presId="urn:microsoft.com/office/officeart/2005/8/layout/hierarchy1"/>
    <dgm:cxn modelId="{0C075840-7D83-48EB-A830-A95616A2A575}" type="presParOf" srcId="{24EA84AB-E98A-470D-B332-DEC64240DCF7}" destId="{E8006B50-AB49-4215-ACD1-83CB91A40F27}" srcOrd="0" destOrd="0" presId="urn:microsoft.com/office/officeart/2005/8/layout/hierarchy1"/>
    <dgm:cxn modelId="{FAE9C089-2D33-4D2C-9782-2E6BBAB6FBC6}" type="presParOf" srcId="{E8006B50-AB49-4215-ACD1-83CB91A40F27}" destId="{00112FC8-B70C-480F-B3D1-593EB77ED6A0}" srcOrd="0" destOrd="0" presId="urn:microsoft.com/office/officeart/2005/8/layout/hierarchy1"/>
    <dgm:cxn modelId="{5C099874-7866-4AD7-AD0E-B35232DE53DD}" type="presParOf" srcId="{E8006B50-AB49-4215-ACD1-83CB91A40F27}" destId="{E46CDCB9-320A-4B62-B98A-3C946E1F9A21}" srcOrd="1" destOrd="0" presId="urn:microsoft.com/office/officeart/2005/8/layout/hierarchy1"/>
    <dgm:cxn modelId="{FF24520B-3774-4731-A06E-BF81E6D7A63F}" type="presParOf" srcId="{24EA84AB-E98A-470D-B332-DEC64240DCF7}" destId="{68376D5C-0FBD-41E9-8D60-F3499E7506C7}" srcOrd="1" destOrd="0" presId="urn:microsoft.com/office/officeart/2005/8/layout/hierarchy1"/>
    <dgm:cxn modelId="{DEC7B586-E3C1-4F67-8642-43E561281255}" type="presParOf" srcId="{9A04982C-E8B6-46F5-A4E8-1DEF5B08C7B8}" destId="{3A961FAA-58CE-466C-A98A-9FF09C81B7C4}" srcOrd="6" destOrd="0" presId="urn:microsoft.com/office/officeart/2005/8/layout/hierarchy1"/>
    <dgm:cxn modelId="{45271934-E307-4581-8C8D-8731923D04DA}" type="presParOf" srcId="{9A04982C-E8B6-46F5-A4E8-1DEF5B08C7B8}" destId="{3B4C79E7-BDBE-4CC8-8B36-4472858A303A}" srcOrd="7" destOrd="0" presId="urn:microsoft.com/office/officeart/2005/8/layout/hierarchy1"/>
    <dgm:cxn modelId="{C456C4A4-228E-4874-B08E-F39FF823A4FA}" type="presParOf" srcId="{3B4C79E7-BDBE-4CC8-8B36-4472858A303A}" destId="{178C1886-9503-41FF-B31D-449CC8D7728A}" srcOrd="0" destOrd="0" presId="urn:microsoft.com/office/officeart/2005/8/layout/hierarchy1"/>
    <dgm:cxn modelId="{09F21839-BC2F-460B-A514-A30EEC8C7930}" type="presParOf" srcId="{178C1886-9503-41FF-B31D-449CC8D7728A}" destId="{FA117836-3ABC-4FF1-BA87-73EA45E83E51}" srcOrd="0" destOrd="0" presId="urn:microsoft.com/office/officeart/2005/8/layout/hierarchy1"/>
    <dgm:cxn modelId="{D20D2E3B-A3D1-4992-8477-D4914B5C18AC}" type="presParOf" srcId="{178C1886-9503-41FF-B31D-449CC8D7728A}" destId="{79A82438-5AFA-4496-8F9E-17FFF4EC486B}" srcOrd="1" destOrd="0" presId="urn:microsoft.com/office/officeart/2005/8/layout/hierarchy1"/>
    <dgm:cxn modelId="{C293A19E-44F5-47CD-AF60-3F1BD133AEC8}" type="presParOf" srcId="{3B4C79E7-BDBE-4CC8-8B36-4472858A303A}" destId="{CB523B65-2BDE-4A24-9EF1-D91130E603BE}" srcOrd="1" destOrd="0" presId="urn:microsoft.com/office/officeart/2005/8/layout/hierarchy1"/>
    <dgm:cxn modelId="{BB3BF3A4-D6F9-4FEC-BDBD-0DD53315180E}" type="presParOf" srcId="{9A04982C-E8B6-46F5-A4E8-1DEF5B08C7B8}" destId="{6C2E0BB2-AE28-403C-9009-EEEB22397D9F}" srcOrd="8" destOrd="0" presId="urn:microsoft.com/office/officeart/2005/8/layout/hierarchy1"/>
    <dgm:cxn modelId="{9AE65A06-6153-4E9A-A117-783E23393C8D}" type="presParOf" srcId="{9A04982C-E8B6-46F5-A4E8-1DEF5B08C7B8}" destId="{17646A43-3CFD-48EE-B054-8C437EA1FB74}" srcOrd="9" destOrd="0" presId="urn:microsoft.com/office/officeart/2005/8/layout/hierarchy1"/>
    <dgm:cxn modelId="{6D21AEE1-82E4-4F05-B77E-1053CD6E7DCE}" type="presParOf" srcId="{17646A43-3CFD-48EE-B054-8C437EA1FB74}" destId="{640E4BBD-FEA4-4196-961F-1F1F9718BCCC}" srcOrd="0" destOrd="0" presId="urn:microsoft.com/office/officeart/2005/8/layout/hierarchy1"/>
    <dgm:cxn modelId="{E5A73145-F5FA-48E5-B0A0-1449857F2EAD}" type="presParOf" srcId="{640E4BBD-FEA4-4196-961F-1F1F9718BCCC}" destId="{0B27B027-1653-4B0C-9E1B-9B04EA4EA41E}" srcOrd="0" destOrd="0" presId="urn:microsoft.com/office/officeart/2005/8/layout/hierarchy1"/>
    <dgm:cxn modelId="{34CA0900-1A1D-464A-80CB-3CE967B505B5}" type="presParOf" srcId="{640E4BBD-FEA4-4196-961F-1F1F9718BCCC}" destId="{CB4DA91A-53E8-438D-8EC3-6978B24E84C3}" srcOrd="1" destOrd="0" presId="urn:microsoft.com/office/officeart/2005/8/layout/hierarchy1"/>
    <dgm:cxn modelId="{B8743CD4-C4CF-41D4-9480-121A08D4B073}" type="presParOf" srcId="{17646A43-3CFD-48EE-B054-8C437EA1FB74}" destId="{4823EE41-F3DB-42EB-B900-7F5C8F2327D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15918-2EFA-4781-B50B-EC81594D3324}">
      <dsp:nvSpPr>
        <dsp:cNvPr id="0" name=""/>
        <dsp:cNvSpPr/>
      </dsp:nvSpPr>
      <dsp:spPr>
        <a:xfrm rot="5400000">
          <a:off x="-259909" y="263234"/>
          <a:ext cx="1732729" cy="121291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mn-lt"/>
            </a:rPr>
            <a:t>2001</a:t>
          </a:r>
        </a:p>
      </dsp:txBody>
      <dsp:txXfrm rot="-5400000">
        <a:off x="1" y="609779"/>
        <a:ext cx="1212910" cy="519819"/>
      </dsp:txXfrm>
    </dsp:sp>
    <dsp:sp modelId="{8F436751-1A29-41FF-A2F6-4D9D18E4DEFA}">
      <dsp:nvSpPr>
        <dsp:cNvPr id="0" name=""/>
        <dsp:cNvSpPr/>
      </dsp:nvSpPr>
      <dsp:spPr>
        <a:xfrm rot="5400000">
          <a:off x="3986668" y="-2770432"/>
          <a:ext cx="1126273" cy="667378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latin typeface="+mn-lt"/>
              <a:cs typeface="Arial" pitchFamily="34" charset="0"/>
            </a:rPr>
            <a:t>Hunger Crisis</a:t>
          </a:r>
        </a:p>
      </dsp:txBody>
      <dsp:txXfrm rot="-5400000">
        <a:off x="1212910" y="58306"/>
        <a:ext cx="6618809" cy="1016313"/>
      </dsp:txXfrm>
    </dsp:sp>
    <dsp:sp modelId="{80B010EF-9B00-4E7A-9DE7-6A67C2851BE7}">
      <dsp:nvSpPr>
        <dsp:cNvPr id="0" name=""/>
        <dsp:cNvSpPr/>
      </dsp:nvSpPr>
      <dsp:spPr>
        <a:xfrm rot="5400000">
          <a:off x="-259909" y="1803380"/>
          <a:ext cx="1732729" cy="121291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latin typeface="+mn-lt"/>
            </a:rPr>
            <a:t>2002</a:t>
          </a:r>
        </a:p>
      </dsp:txBody>
      <dsp:txXfrm rot="-5400000">
        <a:off x="1" y="2149925"/>
        <a:ext cx="1212910" cy="519819"/>
      </dsp:txXfrm>
    </dsp:sp>
    <dsp:sp modelId="{B894615B-C19E-4570-867F-B977D6D87194}">
      <dsp:nvSpPr>
        <dsp:cNvPr id="0" name=""/>
        <dsp:cNvSpPr/>
      </dsp:nvSpPr>
      <dsp:spPr>
        <a:xfrm rot="5400000">
          <a:off x="3986668" y="-1230286"/>
          <a:ext cx="1126273" cy="667378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a:solidFill>
                <a:srgbClr val="000000"/>
              </a:solidFill>
              <a:latin typeface="+mn-lt"/>
              <a:ea typeface="Times New Roman"/>
            </a:rPr>
            <a:t>CMAM in emergency and operational research in Dowa</a:t>
          </a:r>
          <a:endParaRPr lang="en-US" sz="2400" b="0" kern="1200" dirty="0">
            <a:latin typeface="+mn-lt"/>
          </a:endParaRPr>
        </a:p>
        <a:p>
          <a:pPr marL="228600" lvl="1" indent="-228600" algn="l" defTabSz="1066800">
            <a:lnSpc>
              <a:spcPct val="90000"/>
            </a:lnSpc>
            <a:spcBef>
              <a:spcPct val="0"/>
            </a:spcBef>
            <a:spcAft>
              <a:spcPct val="15000"/>
            </a:spcAft>
            <a:buChar char="•"/>
          </a:pPr>
          <a:r>
            <a:rPr lang="en-US" sz="2400" b="0" kern="1200">
              <a:latin typeface="+mn-lt"/>
            </a:rPr>
            <a:t>Research Projects by College of Medicine</a:t>
          </a:r>
        </a:p>
      </dsp:txBody>
      <dsp:txXfrm rot="-5400000">
        <a:off x="1212910" y="1598452"/>
        <a:ext cx="6618809" cy="1016313"/>
      </dsp:txXfrm>
    </dsp:sp>
    <dsp:sp modelId="{A80FC1CD-5B04-42FD-BB3A-EFC603B9A7C2}">
      <dsp:nvSpPr>
        <dsp:cNvPr id="0" name=""/>
        <dsp:cNvSpPr/>
      </dsp:nvSpPr>
      <dsp:spPr>
        <a:xfrm rot="5400000">
          <a:off x="-259909" y="3343526"/>
          <a:ext cx="1732729" cy="121291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latin typeface="+mn-lt"/>
            </a:rPr>
            <a:t>2003</a:t>
          </a:r>
        </a:p>
      </dsp:txBody>
      <dsp:txXfrm rot="-5400000">
        <a:off x="1" y="3690071"/>
        <a:ext cx="1212910" cy="519819"/>
      </dsp:txXfrm>
    </dsp:sp>
    <dsp:sp modelId="{64CD1606-15F8-42C6-A6B4-DCD293A8E48E}">
      <dsp:nvSpPr>
        <dsp:cNvPr id="0" name=""/>
        <dsp:cNvSpPr/>
      </dsp:nvSpPr>
      <dsp:spPr>
        <a:xfrm rot="5400000">
          <a:off x="3986668" y="309859"/>
          <a:ext cx="1126273" cy="667378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solidFill>
                <a:srgbClr val="000000"/>
              </a:solidFill>
              <a:latin typeface="+mn-lt"/>
              <a:ea typeface="Times New Roman"/>
            </a:rPr>
            <a:t>Scale up to one more district for further operational pilot</a:t>
          </a:r>
          <a:endParaRPr lang="en-US" sz="2400" kern="1200">
            <a:latin typeface="+mn-lt"/>
          </a:endParaRPr>
        </a:p>
        <a:p>
          <a:pPr marL="228600" lvl="1" indent="-228600" algn="l" defTabSz="1066800">
            <a:lnSpc>
              <a:spcPct val="90000"/>
            </a:lnSpc>
            <a:spcBef>
              <a:spcPct val="0"/>
            </a:spcBef>
            <a:spcAft>
              <a:spcPct val="15000"/>
            </a:spcAft>
            <a:buChar char="•"/>
          </a:pPr>
          <a:r>
            <a:rPr lang="en-US" sz="2400" kern="1200">
              <a:solidFill>
                <a:srgbClr val="000000"/>
              </a:solidFill>
              <a:latin typeface="+mn-lt"/>
              <a:ea typeface="Times New Roman"/>
            </a:rPr>
            <a:t>Local small scale RUTF production</a:t>
          </a:r>
          <a:endParaRPr lang="es-AR" sz="2400" kern="1200">
            <a:solidFill>
              <a:srgbClr val="000000"/>
            </a:solidFill>
            <a:latin typeface="+mn-lt"/>
            <a:ea typeface="Times New Roman"/>
          </a:endParaRPr>
        </a:p>
      </dsp:txBody>
      <dsp:txXfrm rot="-5400000">
        <a:off x="1212910" y="3138597"/>
        <a:ext cx="6618809" cy="1016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CACB7-6C08-4F5E-A3BA-736C8834E7F9}">
      <dsp:nvSpPr>
        <dsp:cNvPr id="0" name=""/>
        <dsp:cNvSpPr/>
      </dsp:nvSpPr>
      <dsp:spPr>
        <a:xfrm rot="5400000">
          <a:off x="-254835" y="296872"/>
          <a:ext cx="1698900" cy="11892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2004</a:t>
          </a:r>
        </a:p>
      </dsp:txBody>
      <dsp:txXfrm rot="-5400000">
        <a:off x="0" y="636652"/>
        <a:ext cx="1189230" cy="509670"/>
      </dsp:txXfrm>
    </dsp:sp>
    <dsp:sp modelId="{FB86FC8A-2716-4239-A1DD-3D06A2D8D090}">
      <dsp:nvSpPr>
        <dsp:cNvPr id="0" name=""/>
        <dsp:cNvSpPr/>
      </dsp:nvSpPr>
      <dsp:spPr>
        <a:xfrm rot="5400000">
          <a:off x="3855826" y="-2624558"/>
          <a:ext cx="1104285" cy="64374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a:t>CMAM National dissemination workshop</a:t>
          </a:r>
        </a:p>
        <a:p>
          <a:pPr marL="228600" lvl="1" indent="-228600" algn="l" defTabSz="889000">
            <a:lnSpc>
              <a:spcPct val="90000"/>
            </a:lnSpc>
            <a:spcBef>
              <a:spcPct val="0"/>
            </a:spcBef>
            <a:spcAft>
              <a:spcPct val="15000"/>
            </a:spcAft>
            <a:buChar char="•"/>
          </a:pPr>
          <a:r>
            <a:rPr lang="en-US" sz="2000" kern="1200" dirty="0"/>
            <a:t>More interest generated among DHOs, partners, and NGOs</a:t>
          </a:r>
          <a:endParaRPr lang="es-AR" sz="2000" kern="1200" dirty="0"/>
        </a:p>
      </dsp:txBody>
      <dsp:txXfrm rot="-5400000">
        <a:off x="1189231" y="95944"/>
        <a:ext cx="6383569" cy="996471"/>
      </dsp:txXfrm>
    </dsp:sp>
    <dsp:sp modelId="{776C560D-B3DE-4E81-ADCA-F7C06CE81F9E}">
      <dsp:nvSpPr>
        <dsp:cNvPr id="0" name=""/>
        <dsp:cNvSpPr/>
      </dsp:nvSpPr>
      <dsp:spPr>
        <a:xfrm rot="5400000">
          <a:off x="-254835" y="1824355"/>
          <a:ext cx="1698900" cy="11892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a:t>2005</a:t>
          </a:r>
        </a:p>
      </dsp:txBody>
      <dsp:txXfrm rot="-5400000">
        <a:off x="0" y="2164135"/>
        <a:ext cx="1189230" cy="509670"/>
      </dsp:txXfrm>
    </dsp:sp>
    <dsp:sp modelId="{9E7C72D3-E8F7-4399-A575-16719E3D41CF}">
      <dsp:nvSpPr>
        <dsp:cNvPr id="0" name=""/>
        <dsp:cNvSpPr/>
      </dsp:nvSpPr>
      <dsp:spPr>
        <a:xfrm rot="5400000">
          <a:off x="3855826" y="-1097075"/>
          <a:ext cx="1104285" cy="64374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Another food crisis</a:t>
          </a:r>
          <a:endParaRPr lang="en-US" sz="2000" kern="1200" dirty="0"/>
        </a:p>
        <a:p>
          <a:pPr marL="228600" lvl="1" indent="-228600" algn="l" defTabSz="889000">
            <a:lnSpc>
              <a:spcPct val="90000"/>
            </a:lnSpc>
            <a:spcBef>
              <a:spcPct val="0"/>
            </a:spcBef>
            <a:spcAft>
              <a:spcPct val="15000"/>
            </a:spcAft>
            <a:buChar char="•"/>
          </a:pPr>
          <a:r>
            <a:rPr lang="en-GB" sz="2000" kern="1200" dirty="0"/>
            <a:t>Three additional districts to pilot CMAM</a:t>
          </a:r>
          <a:endParaRPr lang="es-AR" sz="2000" kern="1200" dirty="0"/>
        </a:p>
        <a:p>
          <a:pPr marL="228600" lvl="1" indent="-228600" algn="l" defTabSz="889000">
            <a:lnSpc>
              <a:spcPct val="90000"/>
            </a:lnSpc>
            <a:spcBef>
              <a:spcPct val="0"/>
            </a:spcBef>
            <a:spcAft>
              <a:spcPct val="15000"/>
            </a:spcAft>
            <a:buChar char="•"/>
          </a:pPr>
          <a:r>
            <a:rPr lang="en-GB" sz="2000" kern="1200" dirty="0"/>
            <a:t>Second dissemination and consensus meeting</a:t>
          </a:r>
          <a:endParaRPr lang="es-AR" sz="2000" kern="1200" dirty="0"/>
        </a:p>
      </dsp:txBody>
      <dsp:txXfrm rot="-5400000">
        <a:off x="1189231" y="1623427"/>
        <a:ext cx="6383569" cy="996471"/>
      </dsp:txXfrm>
    </dsp:sp>
    <dsp:sp modelId="{49CE9083-BB42-4C79-A71E-627955E1E034}">
      <dsp:nvSpPr>
        <dsp:cNvPr id="0" name=""/>
        <dsp:cNvSpPr/>
      </dsp:nvSpPr>
      <dsp:spPr>
        <a:xfrm rot="5400000">
          <a:off x="-254835" y="3822964"/>
          <a:ext cx="1698900" cy="11892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a:t>2006</a:t>
          </a:r>
        </a:p>
      </dsp:txBody>
      <dsp:txXfrm rot="-5400000">
        <a:off x="0" y="4162744"/>
        <a:ext cx="1189230" cy="509670"/>
      </dsp:txXfrm>
    </dsp:sp>
    <dsp:sp modelId="{4F44A79F-3F83-4363-B0B2-0CECC903E6D9}">
      <dsp:nvSpPr>
        <dsp:cNvPr id="0" name=""/>
        <dsp:cNvSpPr/>
      </dsp:nvSpPr>
      <dsp:spPr>
        <a:xfrm rot="5400000">
          <a:off x="3384699" y="901534"/>
          <a:ext cx="2046538" cy="64374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231775" lvl="1" indent="-231775" algn="l" defTabSz="800100">
            <a:lnSpc>
              <a:spcPct val="90000"/>
            </a:lnSpc>
            <a:spcBef>
              <a:spcPct val="0"/>
            </a:spcBef>
            <a:spcAft>
              <a:spcPct val="15000"/>
            </a:spcAft>
            <a:buChar char="•"/>
          </a:pPr>
          <a:r>
            <a:rPr lang="en-GB" sz="1800" kern="1200" dirty="0"/>
            <a:t>Adopted as a national strategy </a:t>
          </a:r>
          <a:endParaRPr lang="en-US" sz="1800" kern="1200" dirty="0"/>
        </a:p>
        <a:p>
          <a:pPr marL="231775" lvl="2" indent="-231775" algn="l" defTabSz="800100">
            <a:lnSpc>
              <a:spcPct val="90000"/>
            </a:lnSpc>
            <a:spcBef>
              <a:spcPct val="0"/>
            </a:spcBef>
            <a:spcAft>
              <a:spcPct val="15000"/>
            </a:spcAft>
            <a:buChar char="•"/>
          </a:pPr>
          <a:r>
            <a:rPr lang="es-AR" sz="1800" kern="1200"/>
            <a:t>Integration of CMAM into PHC</a:t>
          </a:r>
        </a:p>
        <a:p>
          <a:pPr marL="231775" lvl="2" indent="-231775" algn="l" defTabSz="800100">
            <a:lnSpc>
              <a:spcPct val="90000"/>
            </a:lnSpc>
            <a:spcBef>
              <a:spcPct val="0"/>
            </a:spcBef>
            <a:spcAft>
              <a:spcPct val="15000"/>
            </a:spcAft>
            <a:buChar char="•"/>
          </a:pPr>
          <a:r>
            <a:rPr lang="en-GB" sz="1800" kern="1200" dirty="0"/>
            <a:t>Formation of the CTC Advisory Service </a:t>
          </a:r>
          <a:endParaRPr lang="es-AR" sz="1800" kern="1200" dirty="0"/>
        </a:p>
        <a:p>
          <a:pPr marL="231775" lvl="2" indent="-231775" algn="l" defTabSz="800100">
            <a:lnSpc>
              <a:spcPct val="90000"/>
            </a:lnSpc>
            <a:spcBef>
              <a:spcPct val="0"/>
            </a:spcBef>
            <a:spcAft>
              <a:spcPct val="15000"/>
            </a:spcAft>
            <a:buChar char="•"/>
          </a:pPr>
          <a:r>
            <a:rPr lang="en-GB" sz="1800" kern="1200" dirty="0"/>
            <a:t>Interim guidelines</a:t>
          </a:r>
          <a:endParaRPr lang="es-AR" sz="1800" kern="1200" dirty="0"/>
        </a:p>
        <a:p>
          <a:pPr marL="231775" lvl="2" indent="-231775" algn="l" defTabSz="800100">
            <a:lnSpc>
              <a:spcPct val="90000"/>
            </a:lnSpc>
            <a:spcBef>
              <a:spcPct val="0"/>
            </a:spcBef>
            <a:spcAft>
              <a:spcPct val="15000"/>
            </a:spcAft>
            <a:buChar char="•"/>
          </a:pPr>
          <a:r>
            <a:rPr lang="en-GB" sz="1800" kern="1200"/>
            <a:t>Intensive advocacy for buy-in within MOH Mgt, DHOs, NGOs, and partners </a:t>
          </a:r>
          <a:endParaRPr lang="es-AR" sz="1800" kern="1200"/>
        </a:p>
        <a:p>
          <a:pPr marL="231775" lvl="2" indent="-231775" algn="l" defTabSz="800100">
            <a:lnSpc>
              <a:spcPct val="90000"/>
            </a:lnSpc>
            <a:spcBef>
              <a:spcPct val="0"/>
            </a:spcBef>
            <a:spcAft>
              <a:spcPct val="15000"/>
            </a:spcAft>
            <a:buChar char="•"/>
          </a:pPr>
          <a:r>
            <a:rPr lang="en-GB" sz="1800" kern="1200" dirty="0"/>
            <a:t>CTC scaled up to 12 districts</a:t>
          </a:r>
          <a:endParaRPr lang="en-US" sz="1800" kern="1200" dirty="0"/>
        </a:p>
      </dsp:txBody>
      <dsp:txXfrm rot="-5400000">
        <a:off x="1189230" y="3196907"/>
        <a:ext cx="6337572" cy="18467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7062E-C7DD-42B1-9E4D-E61DB684F7EF}">
      <dsp:nvSpPr>
        <dsp:cNvPr id="0" name=""/>
        <dsp:cNvSpPr/>
      </dsp:nvSpPr>
      <dsp:spPr>
        <a:xfrm>
          <a:off x="3179299" y="1619000"/>
          <a:ext cx="1528100" cy="12419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CMAM</a:t>
          </a:r>
        </a:p>
      </dsp:txBody>
      <dsp:txXfrm>
        <a:off x="3403084" y="1800876"/>
        <a:ext cx="1080530" cy="878172"/>
      </dsp:txXfrm>
    </dsp:sp>
    <dsp:sp modelId="{378A67D9-0F88-48E6-BBE0-23052C90DC84}">
      <dsp:nvSpPr>
        <dsp:cNvPr id="0" name=""/>
        <dsp:cNvSpPr/>
      </dsp:nvSpPr>
      <dsp:spPr>
        <a:xfrm rot="16200000">
          <a:off x="3756048" y="1417526"/>
          <a:ext cx="374602" cy="28344"/>
        </a:xfrm>
        <a:custGeom>
          <a:avLst/>
          <a:gdLst/>
          <a:ahLst/>
          <a:cxnLst/>
          <a:rect l="0" t="0" r="0" b="0"/>
          <a:pathLst>
            <a:path>
              <a:moveTo>
                <a:pt x="0" y="14172"/>
              </a:moveTo>
              <a:lnTo>
                <a:pt x="374602" y="141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33984" y="1422333"/>
        <a:ext cx="18730" cy="18730"/>
      </dsp:txXfrm>
    </dsp:sp>
    <dsp:sp modelId="{57612876-6A5F-4B9F-81B0-4D0AD89E1582}">
      <dsp:nvSpPr>
        <dsp:cNvPr id="0" name=""/>
        <dsp:cNvSpPr/>
      </dsp:nvSpPr>
      <dsp:spPr>
        <a:xfrm>
          <a:off x="3322387" y="2473"/>
          <a:ext cx="1241924" cy="12419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CMAM Steering Committee</a:t>
          </a:r>
        </a:p>
      </dsp:txBody>
      <dsp:txXfrm>
        <a:off x="3504263" y="184349"/>
        <a:ext cx="878172" cy="878172"/>
      </dsp:txXfrm>
    </dsp:sp>
    <dsp:sp modelId="{5B8E4C62-19FC-45CE-B965-CF65CD2E1A5C}">
      <dsp:nvSpPr>
        <dsp:cNvPr id="0" name=""/>
        <dsp:cNvSpPr/>
      </dsp:nvSpPr>
      <dsp:spPr>
        <a:xfrm>
          <a:off x="4707400" y="2225790"/>
          <a:ext cx="231514" cy="28344"/>
        </a:xfrm>
        <a:custGeom>
          <a:avLst/>
          <a:gdLst/>
          <a:ahLst/>
          <a:cxnLst/>
          <a:rect l="0" t="0" r="0" b="0"/>
          <a:pathLst>
            <a:path>
              <a:moveTo>
                <a:pt x="0" y="14172"/>
              </a:moveTo>
              <a:lnTo>
                <a:pt x="231514" y="141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17369" y="2234174"/>
        <a:ext cx="11575" cy="11575"/>
      </dsp:txXfrm>
    </dsp:sp>
    <dsp:sp modelId="{0F23C52C-5503-4F06-B8B3-2EAFF37FA594}">
      <dsp:nvSpPr>
        <dsp:cNvPr id="0" name=""/>
        <dsp:cNvSpPr/>
      </dsp:nvSpPr>
      <dsp:spPr>
        <a:xfrm>
          <a:off x="4938914" y="1619000"/>
          <a:ext cx="1241924" cy="12419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CMAM Stakeholders Committee</a:t>
          </a:r>
        </a:p>
      </dsp:txBody>
      <dsp:txXfrm>
        <a:off x="5120790" y="1800876"/>
        <a:ext cx="878172" cy="878172"/>
      </dsp:txXfrm>
    </dsp:sp>
    <dsp:sp modelId="{BAFE1037-1FF0-4078-ADBB-131D7E131860}">
      <dsp:nvSpPr>
        <dsp:cNvPr id="0" name=""/>
        <dsp:cNvSpPr/>
      </dsp:nvSpPr>
      <dsp:spPr>
        <a:xfrm rot="5400000">
          <a:off x="3756048" y="3034053"/>
          <a:ext cx="374602" cy="28344"/>
        </a:xfrm>
        <a:custGeom>
          <a:avLst/>
          <a:gdLst/>
          <a:ahLst/>
          <a:cxnLst/>
          <a:rect l="0" t="0" r="0" b="0"/>
          <a:pathLst>
            <a:path>
              <a:moveTo>
                <a:pt x="0" y="14172"/>
              </a:moveTo>
              <a:lnTo>
                <a:pt x="374602" y="141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33984" y="3038860"/>
        <a:ext cx="18730" cy="18730"/>
      </dsp:txXfrm>
    </dsp:sp>
    <dsp:sp modelId="{8A207A18-821E-4A5B-A772-D44F292DA764}">
      <dsp:nvSpPr>
        <dsp:cNvPr id="0" name=""/>
        <dsp:cNvSpPr/>
      </dsp:nvSpPr>
      <dsp:spPr>
        <a:xfrm>
          <a:off x="3322387" y="3235527"/>
          <a:ext cx="1241924" cy="12419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Targeted Nutrition </a:t>
          </a:r>
          <a:r>
            <a:rPr lang="en-US" sz="1300" kern="1200" dirty="0" err="1"/>
            <a:t>Programme</a:t>
          </a:r>
          <a:endParaRPr lang="en-US" sz="1300" kern="1200" dirty="0"/>
        </a:p>
      </dsp:txBody>
      <dsp:txXfrm>
        <a:off x="3504263" y="3417403"/>
        <a:ext cx="878172" cy="878172"/>
      </dsp:txXfrm>
    </dsp:sp>
    <dsp:sp modelId="{720B1040-4C1F-4EF9-B5A2-DF3E9AA27BBD}">
      <dsp:nvSpPr>
        <dsp:cNvPr id="0" name=""/>
        <dsp:cNvSpPr/>
      </dsp:nvSpPr>
      <dsp:spPr>
        <a:xfrm rot="10800000">
          <a:off x="2947785" y="2225790"/>
          <a:ext cx="231514" cy="28344"/>
        </a:xfrm>
        <a:custGeom>
          <a:avLst/>
          <a:gdLst/>
          <a:ahLst/>
          <a:cxnLst/>
          <a:rect l="0" t="0" r="0" b="0"/>
          <a:pathLst>
            <a:path>
              <a:moveTo>
                <a:pt x="0" y="14172"/>
              </a:moveTo>
              <a:lnTo>
                <a:pt x="231514" y="141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057754" y="2234174"/>
        <a:ext cx="11575" cy="11575"/>
      </dsp:txXfrm>
    </dsp:sp>
    <dsp:sp modelId="{B8F47428-F23E-43D5-8AA6-3360FF5B9A66}">
      <dsp:nvSpPr>
        <dsp:cNvPr id="0" name=""/>
        <dsp:cNvSpPr/>
      </dsp:nvSpPr>
      <dsp:spPr>
        <a:xfrm>
          <a:off x="1705860" y="1619000"/>
          <a:ext cx="1241924" cy="12419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Learning Forum</a:t>
          </a:r>
        </a:p>
      </dsp:txBody>
      <dsp:txXfrm>
        <a:off x="1887736" y="1800876"/>
        <a:ext cx="878172" cy="8781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E0BB2-AE28-403C-9009-EEEB22397D9F}">
      <dsp:nvSpPr>
        <dsp:cNvPr id="0" name=""/>
        <dsp:cNvSpPr/>
      </dsp:nvSpPr>
      <dsp:spPr>
        <a:xfrm>
          <a:off x="5518494" y="3317177"/>
          <a:ext cx="3023329" cy="285448"/>
        </a:xfrm>
        <a:custGeom>
          <a:avLst/>
          <a:gdLst/>
          <a:ahLst/>
          <a:cxnLst/>
          <a:rect l="0" t="0" r="0" b="0"/>
          <a:pathLst>
            <a:path>
              <a:moveTo>
                <a:pt x="0" y="0"/>
              </a:moveTo>
              <a:lnTo>
                <a:pt x="0" y="194524"/>
              </a:lnTo>
              <a:lnTo>
                <a:pt x="3023329" y="194524"/>
              </a:lnTo>
              <a:lnTo>
                <a:pt x="3023329" y="285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961FAA-58CE-466C-A98A-9FF09C81B7C4}">
      <dsp:nvSpPr>
        <dsp:cNvPr id="0" name=""/>
        <dsp:cNvSpPr/>
      </dsp:nvSpPr>
      <dsp:spPr>
        <a:xfrm>
          <a:off x="5518494" y="3317177"/>
          <a:ext cx="1559806" cy="285448"/>
        </a:xfrm>
        <a:custGeom>
          <a:avLst/>
          <a:gdLst/>
          <a:ahLst/>
          <a:cxnLst/>
          <a:rect l="0" t="0" r="0" b="0"/>
          <a:pathLst>
            <a:path>
              <a:moveTo>
                <a:pt x="0" y="0"/>
              </a:moveTo>
              <a:lnTo>
                <a:pt x="0" y="194524"/>
              </a:lnTo>
              <a:lnTo>
                <a:pt x="1559806" y="194524"/>
              </a:lnTo>
              <a:lnTo>
                <a:pt x="1559806" y="285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A42E18-BAAA-42F1-A715-C7F5A1FC31DC}">
      <dsp:nvSpPr>
        <dsp:cNvPr id="0" name=""/>
        <dsp:cNvSpPr/>
      </dsp:nvSpPr>
      <dsp:spPr>
        <a:xfrm>
          <a:off x="5518494" y="3317177"/>
          <a:ext cx="96283" cy="285448"/>
        </a:xfrm>
        <a:custGeom>
          <a:avLst/>
          <a:gdLst/>
          <a:ahLst/>
          <a:cxnLst/>
          <a:rect l="0" t="0" r="0" b="0"/>
          <a:pathLst>
            <a:path>
              <a:moveTo>
                <a:pt x="0" y="0"/>
              </a:moveTo>
              <a:lnTo>
                <a:pt x="0" y="194524"/>
              </a:lnTo>
              <a:lnTo>
                <a:pt x="96283" y="194524"/>
              </a:lnTo>
              <a:lnTo>
                <a:pt x="96283" y="285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458C51-4937-4EB4-ACFA-1B0F40099C65}">
      <dsp:nvSpPr>
        <dsp:cNvPr id="0" name=""/>
        <dsp:cNvSpPr/>
      </dsp:nvSpPr>
      <dsp:spPr>
        <a:xfrm>
          <a:off x="4054972" y="3317177"/>
          <a:ext cx="1463522" cy="285448"/>
        </a:xfrm>
        <a:custGeom>
          <a:avLst/>
          <a:gdLst/>
          <a:ahLst/>
          <a:cxnLst/>
          <a:rect l="0" t="0" r="0" b="0"/>
          <a:pathLst>
            <a:path>
              <a:moveTo>
                <a:pt x="1463522" y="0"/>
              </a:moveTo>
              <a:lnTo>
                <a:pt x="1463522" y="194524"/>
              </a:lnTo>
              <a:lnTo>
                <a:pt x="0" y="194524"/>
              </a:lnTo>
              <a:lnTo>
                <a:pt x="0" y="285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8CC6CB-0513-47BE-81DD-AD7622514076}">
      <dsp:nvSpPr>
        <dsp:cNvPr id="0" name=""/>
        <dsp:cNvSpPr/>
      </dsp:nvSpPr>
      <dsp:spPr>
        <a:xfrm>
          <a:off x="2495165" y="3317177"/>
          <a:ext cx="3023329" cy="285448"/>
        </a:xfrm>
        <a:custGeom>
          <a:avLst/>
          <a:gdLst/>
          <a:ahLst/>
          <a:cxnLst/>
          <a:rect l="0" t="0" r="0" b="0"/>
          <a:pathLst>
            <a:path>
              <a:moveTo>
                <a:pt x="3023329" y="0"/>
              </a:moveTo>
              <a:lnTo>
                <a:pt x="3023329" y="194524"/>
              </a:lnTo>
              <a:lnTo>
                <a:pt x="0" y="194524"/>
              </a:lnTo>
              <a:lnTo>
                <a:pt x="0" y="285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7FDA6F-2261-4A18-A6F2-E84EB09B4BAC}">
      <dsp:nvSpPr>
        <dsp:cNvPr id="0" name=""/>
        <dsp:cNvSpPr/>
      </dsp:nvSpPr>
      <dsp:spPr>
        <a:xfrm>
          <a:off x="2379" y="1173752"/>
          <a:ext cx="2408081" cy="5780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96699A-65F7-4B2D-ABE0-8F0E3705374F}">
      <dsp:nvSpPr>
        <dsp:cNvPr id="0" name=""/>
        <dsp:cNvSpPr/>
      </dsp:nvSpPr>
      <dsp:spPr>
        <a:xfrm>
          <a:off x="111433" y="1277353"/>
          <a:ext cx="2408081" cy="5780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SCREENING</a:t>
          </a:r>
        </a:p>
        <a:p>
          <a:pPr marL="0" lvl="0" indent="0" algn="ctr" defTabSz="622300">
            <a:lnSpc>
              <a:spcPct val="90000"/>
            </a:lnSpc>
            <a:spcBef>
              <a:spcPct val="0"/>
            </a:spcBef>
            <a:spcAft>
              <a:spcPct val="35000"/>
            </a:spcAft>
            <a:buNone/>
          </a:pPr>
          <a:r>
            <a:rPr lang="en-US" sz="1400" b="1" kern="1200" dirty="0"/>
            <a:t>Community/Health Facility</a:t>
          </a:r>
        </a:p>
      </dsp:txBody>
      <dsp:txXfrm>
        <a:off x="128363" y="1294283"/>
        <a:ext cx="2374221" cy="544166"/>
      </dsp:txXfrm>
    </dsp:sp>
    <dsp:sp modelId="{B161A781-BE84-4B21-9F60-3D9009D83575}">
      <dsp:nvSpPr>
        <dsp:cNvPr id="0" name=""/>
        <dsp:cNvSpPr/>
      </dsp:nvSpPr>
      <dsp:spPr>
        <a:xfrm>
          <a:off x="2628568" y="1173752"/>
          <a:ext cx="981484" cy="16510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DD304-2B99-46F7-9CA8-2B49547E6BBC}">
      <dsp:nvSpPr>
        <dsp:cNvPr id="0" name=""/>
        <dsp:cNvSpPr/>
      </dsp:nvSpPr>
      <dsp:spPr>
        <a:xfrm>
          <a:off x="2737622" y="1277353"/>
          <a:ext cx="981484" cy="16510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ts val="0"/>
            </a:spcAft>
            <a:buNone/>
          </a:pPr>
          <a:r>
            <a:rPr lang="en-US" sz="1200" b="1" kern="1200" dirty="0"/>
            <a:t>No wasting/No </a:t>
          </a:r>
          <a:r>
            <a:rPr lang="en-US" sz="1200" b="1" kern="1200" dirty="0" err="1"/>
            <a:t>Oedema</a:t>
          </a:r>
          <a:endParaRPr lang="en-US" sz="1200" b="1" kern="1200" dirty="0"/>
        </a:p>
        <a:p>
          <a:pPr marL="0" lvl="0" indent="0" algn="ctr" defTabSz="533400">
            <a:lnSpc>
              <a:spcPct val="100000"/>
            </a:lnSpc>
            <a:spcBef>
              <a:spcPct val="0"/>
            </a:spcBef>
            <a:spcAft>
              <a:spcPts val="0"/>
            </a:spcAft>
            <a:buNone/>
          </a:pPr>
          <a:r>
            <a:rPr lang="en-US" sz="1200" b="1" kern="1200" dirty="0"/>
            <a:t>(No acute Malnutrition </a:t>
          </a:r>
        </a:p>
      </dsp:txBody>
      <dsp:txXfrm>
        <a:off x="2766369" y="1306100"/>
        <a:ext cx="923990" cy="1593543"/>
      </dsp:txXfrm>
    </dsp:sp>
    <dsp:sp modelId="{35E0AB4B-D613-498E-914F-D628D3FC8A78}">
      <dsp:nvSpPr>
        <dsp:cNvPr id="0" name=""/>
        <dsp:cNvSpPr/>
      </dsp:nvSpPr>
      <dsp:spPr>
        <a:xfrm>
          <a:off x="3828160" y="1173752"/>
          <a:ext cx="981484" cy="6232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026C3C-1D95-484F-9E76-128AD6ED8ED6}">
      <dsp:nvSpPr>
        <dsp:cNvPr id="0" name=""/>
        <dsp:cNvSpPr/>
      </dsp:nvSpPr>
      <dsp:spPr>
        <a:xfrm>
          <a:off x="3937214" y="1277353"/>
          <a:ext cx="981484" cy="6232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Home</a:t>
          </a:r>
        </a:p>
      </dsp:txBody>
      <dsp:txXfrm>
        <a:off x="3955468" y="1295607"/>
        <a:ext cx="944976" cy="586734"/>
      </dsp:txXfrm>
    </dsp:sp>
    <dsp:sp modelId="{719E067A-F3F8-48E7-AE91-9361C590F7B2}">
      <dsp:nvSpPr>
        <dsp:cNvPr id="0" name=""/>
        <dsp:cNvSpPr/>
      </dsp:nvSpPr>
      <dsp:spPr>
        <a:xfrm>
          <a:off x="5027752" y="1173752"/>
          <a:ext cx="981484" cy="2143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46C454-01E0-4052-A9A6-8547F38B3E41}">
      <dsp:nvSpPr>
        <dsp:cNvPr id="0" name=""/>
        <dsp:cNvSpPr/>
      </dsp:nvSpPr>
      <dsp:spPr>
        <a:xfrm>
          <a:off x="5136806" y="1277353"/>
          <a:ext cx="981484" cy="2143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ts val="0"/>
            </a:spcAft>
            <a:buNone/>
          </a:pPr>
          <a:r>
            <a:rPr lang="en-US" sz="1200" b="1" kern="1200" dirty="0"/>
            <a:t>WHZ&gt; -3.0 &lt; -2.0</a:t>
          </a:r>
        </a:p>
        <a:p>
          <a:pPr marL="0" lvl="0" indent="0" algn="ctr" defTabSz="533400">
            <a:lnSpc>
              <a:spcPct val="100000"/>
            </a:lnSpc>
            <a:spcBef>
              <a:spcPct val="0"/>
            </a:spcBef>
            <a:spcAft>
              <a:spcPts val="0"/>
            </a:spcAft>
            <a:buNone/>
          </a:pPr>
          <a:r>
            <a:rPr lang="en-US" sz="1200" b="1" kern="1200" dirty="0"/>
            <a:t>MUAC 11.5 - 12.5cm</a:t>
          </a:r>
        </a:p>
        <a:p>
          <a:pPr marL="0" lvl="0" indent="0" algn="ctr" defTabSz="533400">
            <a:lnSpc>
              <a:spcPct val="100000"/>
            </a:lnSpc>
            <a:spcBef>
              <a:spcPct val="0"/>
            </a:spcBef>
            <a:spcAft>
              <a:spcPts val="0"/>
            </a:spcAft>
            <a:buNone/>
          </a:pPr>
          <a:r>
            <a:rPr lang="en-US" sz="1200" b="1" kern="1200" dirty="0"/>
            <a:t>PLM &lt;22cm</a:t>
          </a:r>
        </a:p>
        <a:p>
          <a:pPr marL="0" lvl="0" indent="0" algn="ctr" defTabSz="533400">
            <a:lnSpc>
              <a:spcPct val="100000"/>
            </a:lnSpc>
            <a:spcBef>
              <a:spcPct val="0"/>
            </a:spcBef>
            <a:spcAft>
              <a:spcPts val="0"/>
            </a:spcAft>
            <a:buNone/>
          </a:pPr>
          <a:r>
            <a:rPr lang="en-US" sz="1200" b="1" i="1" kern="1200" dirty="0"/>
            <a:t>MAM</a:t>
          </a:r>
        </a:p>
        <a:p>
          <a:pPr marL="0" lvl="0" indent="0" algn="ctr" defTabSz="533400">
            <a:lnSpc>
              <a:spcPct val="100000"/>
            </a:lnSpc>
            <a:spcBef>
              <a:spcPct val="0"/>
            </a:spcBef>
            <a:spcAft>
              <a:spcPts val="0"/>
            </a:spcAft>
            <a:buNone/>
          </a:pPr>
          <a:endParaRPr lang="en-US" sz="1200" b="1" kern="1200" dirty="0"/>
        </a:p>
      </dsp:txBody>
      <dsp:txXfrm>
        <a:off x="5165553" y="1306100"/>
        <a:ext cx="923990" cy="2085930"/>
      </dsp:txXfrm>
    </dsp:sp>
    <dsp:sp modelId="{354B3E79-2B33-4559-9872-0390DB3E7DAD}">
      <dsp:nvSpPr>
        <dsp:cNvPr id="0" name=""/>
        <dsp:cNvSpPr/>
      </dsp:nvSpPr>
      <dsp:spPr>
        <a:xfrm>
          <a:off x="2004423" y="3602625"/>
          <a:ext cx="981484" cy="6232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B72C70-5F4E-468C-A768-A992672EB503}">
      <dsp:nvSpPr>
        <dsp:cNvPr id="0" name=""/>
        <dsp:cNvSpPr/>
      </dsp:nvSpPr>
      <dsp:spPr>
        <a:xfrm>
          <a:off x="2113477" y="3706226"/>
          <a:ext cx="981484" cy="6232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SFP</a:t>
          </a:r>
        </a:p>
      </dsp:txBody>
      <dsp:txXfrm>
        <a:off x="2131731" y="3724480"/>
        <a:ext cx="944976" cy="586734"/>
      </dsp:txXfrm>
    </dsp:sp>
    <dsp:sp modelId="{06742437-F1D6-49B7-9699-0BB4D2DC450E}">
      <dsp:nvSpPr>
        <dsp:cNvPr id="0" name=""/>
        <dsp:cNvSpPr/>
      </dsp:nvSpPr>
      <dsp:spPr>
        <a:xfrm>
          <a:off x="3204015" y="3602625"/>
          <a:ext cx="1701913" cy="167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859872-B49D-4A76-9129-021697064825}">
      <dsp:nvSpPr>
        <dsp:cNvPr id="0" name=""/>
        <dsp:cNvSpPr/>
      </dsp:nvSpPr>
      <dsp:spPr>
        <a:xfrm>
          <a:off x="3313069" y="3706226"/>
          <a:ext cx="1701913" cy="167229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ts val="0"/>
            </a:spcAft>
            <a:buNone/>
          </a:pPr>
          <a:r>
            <a:rPr lang="en-US" sz="1200" b="1" kern="1200" dirty="0"/>
            <a:t>WHZ &lt; -3.0</a:t>
          </a:r>
        </a:p>
        <a:p>
          <a:pPr marL="0" lvl="0" indent="0" algn="ctr" defTabSz="533400">
            <a:lnSpc>
              <a:spcPct val="100000"/>
            </a:lnSpc>
            <a:spcBef>
              <a:spcPct val="0"/>
            </a:spcBef>
            <a:spcAft>
              <a:spcPts val="0"/>
            </a:spcAft>
            <a:buNone/>
          </a:pPr>
          <a:r>
            <a:rPr lang="en-US" sz="1200" b="1" kern="1200" dirty="0"/>
            <a:t>Bilateral Pitting </a:t>
          </a:r>
          <a:r>
            <a:rPr lang="en-US" sz="1200" b="1" kern="1200" dirty="0" err="1"/>
            <a:t>Oedema</a:t>
          </a:r>
          <a:endParaRPr lang="en-US" sz="1200" b="1" kern="1200" dirty="0"/>
        </a:p>
        <a:p>
          <a:pPr marL="0" lvl="0" indent="0" algn="ctr" defTabSz="533400">
            <a:lnSpc>
              <a:spcPct val="100000"/>
            </a:lnSpc>
            <a:spcBef>
              <a:spcPct val="0"/>
            </a:spcBef>
            <a:spcAft>
              <a:spcPts val="0"/>
            </a:spcAft>
            <a:buNone/>
          </a:pPr>
          <a:r>
            <a:rPr lang="en-US" sz="1200" b="1" kern="1200" dirty="0"/>
            <a:t>MUAC&lt;11.5cm </a:t>
          </a:r>
        </a:p>
        <a:p>
          <a:pPr marL="0" lvl="0" indent="0" algn="ctr" defTabSz="533400">
            <a:lnSpc>
              <a:spcPct val="100000"/>
            </a:lnSpc>
            <a:spcBef>
              <a:spcPct val="0"/>
            </a:spcBef>
            <a:spcAft>
              <a:spcPts val="0"/>
            </a:spcAft>
            <a:buNone/>
          </a:pPr>
          <a:r>
            <a:rPr lang="en-US" sz="1200" b="1" i="1" kern="1200" dirty="0"/>
            <a:t>SAM without Medical Complications</a:t>
          </a:r>
        </a:p>
        <a:p>
          <a:pPr marL="0" lvl="0" indent="0" algn="ctr" defTabSz="533400">
            <a:lnSpc>
              <a:spcPct val="100000"/>
            </a:lnSpc>
            <a:spcBef>
              <a:spcPct val="0"/>
            </a:spcBef>
            <a:spcAft>
              <a:spcPts val="0"/>
            </a:spcAft>
            <a:buNone/>
          </a:pPr>
          <a:r>
            <a:rPr lang="en-US" sz="1200" b="1" i="1" kern="1200" dirty="0"/>
            <a:t>Good Appetite</a:t>
          </a:r>
        </a:p>
      </dsp:txBody>
      <dsp:txXfrm>
        <a:off x="3362049" y="3755206"/>
        <a:ext cx="1603953" cy="1574336"/>
      </dsp:txXfrm>
    </dsp:sp>
    <dsp:sp modelId="{00112FC8-B70C-480F-B3D1-593EB77ED6A0}">
      <dsp:nvSpPr>
        <dsp:cNvPr id="0" name=""/>
        <dsp:cNvSpPr/>
      </dsp:nvSpPr>
      <dsp:spPr>
        <a:xfrm>
          <a:off x="5124036" y="3602625"/>
          <a:ext cx="981484" cy="6232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6CDCB9-320A-4B62-B98A-3C946E1F9A21}">
      <dsp:nvSpPr>
        <dsp:cNvPr id="0" name=""/>
        <dsp:cNvSpPr/>
      </dsp:nvSpPr>
      <dsp:spPr>
        <a:xfrm>
          <a:off x="5233090" y="3706226"/>
          <a:ext cx="981484" cy="6232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OTP</a:t>
          </a:r>
        </a:p>
      </dsp:txBody>
      <dsp:txXfrm>
        <a:off x="5251344" y="3724480"/>
        <a:ext cx="944976" cy="586734"/>
      </dsp:txXfrm>
    </dsp:sp>
    <dsp:sp modelId="{FA117836-3ABC-4FF1-BA87-73EA45E83E51}">
      <dsp:nvSpPr>
        <dsp:cNvPr id="0" name=""/>
        <dsp:cNvSpPr/>
      </dsp:nvSpPr>
      <dsp:spPr>
        <a:xfrm>
          <a:off x="6323628" y="3602625"/>
          <a:ext cx="1509346" cy="24469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A82438-5AFA-4496-8F9E-17FFF4EC486B}">
      <dsp:nvSpPr>
        <dsp:cNvPr id="0" name=""/>
        <dsp:cNvSpPr/>
      </dsp:nvSpPr>
      <dsp:spPr>
        <a:xfrm>
          <a:off x="6432682" y="3706226"/>
          <a:ext cx="1509346" cy="24469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100000"/>
            </a:lnSpc>
            <a:spcBef>
              <a:spcPct val="0"/>
            </a:spcBef>
            <a:spcAft>
              <a:spcPts val="0"/>
            </a:spcAft>
            <a:buNone/>
          </a:pPr>
          <a:r>
            <a:rPr lang="en-US" sz="1200" b="1" kern="1200" dirty="0"/>
            <a:t>WHZ &lt;-3.0</a:t>
          </a:r>
        </a:p>
        <a:p>
          <a:pPr marL="0" lvl="0" indent="0" algn="ctr" defTabSz="533400">
            <a:lnSpc>
              <a:spcPct val="100000"/>
            </a:lnSpc>
            <a:spcBef>
              <a:spcPct val="0"/>
            </a:spcBef>
            <a:spcAft>
              <a:spcPts val="0"/>
            </a:spcAft>
            <a:buNone/>
          </a:pPr>
          <a:r>
            <a:rPr lang="en-US" sz="1200" b="1" kern="1200" dirty="0"/>
            <a:t>Bilateral Pitting </a:t>
          </a:r>
          <a:r>
            <a:rPr lang="en-US" sz="1200" b="1" kern="1200" dirty="0" err="1"/>
            <a:t>Oedema</a:t>
          </a:r>
          <a:endParaRPr lang="en-US" sz="1200" b="1" kern="1200" dirty="0"/>
        </a:p>
        <a:p>
          <a:pPr marL="0" lvl="0" indent="0" algn="ctr" defTabSz="533400">
            <a:lnSpc>
              <a:spcPct val="100000"/>
            </a:lnSpc>
            <a:spcBef>
              <a:spcPct val="0"/>
            </a:spcBef>
            <a:spcAft>
              <a:spcPts val="0"/>
            </a:spcAft>
            <a:buNone/>
          </a:pPr>
          <a:r>
            <a:rPr lang="en-US" sz="1200" b="1" kern="1200" dirty="0"/>
            <a:t>MUAC&lt;11.5cm </a:t>
          </a:r>
        </a:p>
        <a:p>
          <a:pPr marL="0" lvl="0" indent="0" algn="ctr" defTabSz="533400">
            <a:lnSpc>
              <a:spcPct val="100000"/>
            </a:lnSpc>
            <a:spcBef>
              <a:spcPct val="0"/>
            </a:spcBef>
            <a:spcAft>
              <a:spcPts val="0"/>
            </a:spcAft>
            <a:buNone/>
          </a:pPr>
          <a:r>
            <a:rPr lang="en-US" sz="1200" b="1" i="1" kern="1200" dirty="0"/>
            <a:t>SAM with Medical Complications or No Appetite</a:t>
          </a:r>
        </a:p>
      </dsp:txBody>
      <dsp:txXfrm>
        <a:off x="6476889" y="3750433"/>
        <a:ext cx="1420932" cy="2358529"/>
      </dsp:txXfrm>
    </dsp:sp>
    <dsp:sp modelId="{0B27B027-1653-4B0C-9E1B-9B04EA4EA41E}">
      <dsp:nvSpPr>
        <dsp:cNvPr id="0" name=""/>
        <dsp:cNvSpPr/>
      </dsp:nvSpPr>
      <dsp:spPr>
        <a:xfrm>
          <a:off x="8051082" y="3602625"/>
          <a:ext cx="981484" cy="6232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4DA91A-53E8-438D-8EC3-6978B24E84C3}">
      <dsp:nvSpPr>
        <dsp:cNvPr id="0" name=""/>
        <dsp:cNvSpPr/>
      </dsp:nvSpPr>
      <dsp:spPr>
        <a:xfrm>
          <a:off x="8160135" y="3706226"/>
          <a:ext cx="981484" cy="6232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NRU/ Inpatient Care</a:t>
          </a:r>
        </a:p>
      </dsp:txBody>
      <dsp:txXfrm>
        <a:off x="8178389" y="3724480"/>
        <a:ext cx="944976" cy="5867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D3DCD-7650-430C-ABDC-BC65302D0432}" type="datetimeFigureOut">
              <a:rPr lang="en-US" smtClean="0"/>
              <a:t>10/2/2017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B78B4-ABEC-46A6-804C-0C695A102D04}"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521755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defTabSz="957263" eaLnBrk="0" hangingPunct="0">
              <a:defRPr>
                <a:solidFill>
                  <a:schemeClr val="tx1"/>
                </a:solidFill>
                <a:latin typeface="Arial" panose="020B0604020202020204" pitchFamily="34" charset="0"/>
              </a:defRPr>
            </a:lvl1pPr>
            <a:lvl2pPr marL="742950" indent="-285750" defTabSz="957263" eaLnBrk="0" hangingPunct="0">
              <a:defRPr>
                <a:solidFill>
                  <a:schemeClr val="tx1"/>
                </a:solidFill>
                <a:latin typeface="Arial" panose="020B0604020202020204" pitchFamily="34" charset="0"/>
              </a:defRPr>
            </a:lvl2pPr>
            <a:lvl3pPr marL="1143000" indent="-228600" defTabSz="957263" eaLnBrk="0" hangingPunct="0">
              <a:defRPr>
                <a:solidFill>
                  <a:schemeClr val="tx1"/>
                </a:solidFill>
                <a:latin typeface="Arial" panose="020B0604020202020204" pitchFamily="34" charset="0"/>
              </a:defRPr>
            </a:lvl3pPr>
            <a:lvl4pPr marL="1600200" indent="-228600" defTabSz="957263" eaLnBrk="0" hangingPunct="0">
              <a:defRPr>
                <a:solidFill>
                  <a:schemeClr val="tx1"/>
                </a:solidFill>
                <a:latin typeface="Arial" panose="020B0604020202020204" pitchFamily="34" charset="0"/>
              </a:defRPr>
            </a:lvl4pPr>
            <a:lvl5pPr marL="2057400" indent="-228600" defTabSz="957263" eaLnBrk="0" hangingPunct="0">
              <a:defRPr>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1593C99-A4A0-4B3B-A829-B9E9FDBCB453}" type="slidenum">
              <a:rPr lang="en-IE" altLang="en-US" sz="1300"/>
              <a:pPr algn="r" eaLnBrk="1" hangingPunct="1"/>
              <a:t>11</a:t>
            </a:fld>
            <a:endParaRPr lang="en-IE" altLang="en-US" sz="1300"/>
          </a:p>
        </p:txBody>
      </p:sp>
      <p:sp>
        <p:nvSpPr>
          <p:cNvPr id="82947" name="Rectangle 2"/>
          <p:cNvSpPr>
            <a:spLocks noGrp="1" noRot="1" noChangeAspect="1" noChangeArrowheads="1" noTextEdit="1"/>
          </p:cNvSpPr>
          <p:nvPr>
            <p:ph type="sldImg"/>
          </p:nvPr>
        </p:nvSpPr>
        <p:spPr>
          <a:xfrm>
            <a:off x="1371600" y="1143000"/>
            <a:ext cx="4114800" cy="3086100"/>
          </a:xfrm>
          <a:ln/>
        </p:spPr>
      </p:sp>
      <p:sp>
        <p:nvSpPr>
          <p:cNvPr id="8294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63608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t> </a:t>
            </a:r>
          </a:p>
          <a:p>
            <a:r>
              <a:rPr lang="en-US"/>
              <a:t>THIS HAS BEEN EFFECTED</a:t>
            </a:r>
            <a:r>
              <a:rPr lang="en-US" baseline="0"/>
              <a:t> BY DEVELOPING JOB AIDES AND KEY COMPTENCES AT EACH LEVEL FROM COMMUNITY TO TERTIARY FACILITIES.</a:t>
            </a:r>
            <a:endParaRPr lang="en-US"/>
          </a:p>
          <a:p>
            <a:endParaRPr lang="en-US"/>
          </a:p>
        </p:txBody>
      </p:sp>
      <p:sp>
        <p:nvSpPr>
          <p:cNvPr id="4" name="Slide Number Placeholder 3"/>
          <p:cNvSpPr>
            <a:spLocks noGrp="1"/>
          </p:cNvSpPr>
          <p:nvPr>
            <p:ph type="sldNum" sz="quarter" idx="10"/>
          </p:nvPr>
        </p:nvSpPr>
        <p:spPr/>
        <p:txBody>
          <a:bodyPr/>
          <a:lstStyle/>
          <a:p>
            <a:fld id="{7A2B78B4-ABEC-46A6-804C-0C695A102D04}" type="slidenum">
              <a:rPr lang="en-US" smtClean="0"/>
              <a:t>14</a:t>
            </a:fld>
            <a:endParaRPr lang="en-US"/>
          </a:p>
        </p:txBody>
      </p:sp>
    </p:spTree>
    <p:extLst>
      <p:ext uri="{BB962C8B-B14F-4D97-AF65-F5344CB8AC3E}">
        <p14:creationId xmlns:p14="http://schemas.microsoft.com/office/powerpoint/2010/main" val="3751465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2B78B4-ABEC-46A6-804C-0C695A102D04}" type="slidenum">
              <a:rPr lang="en-US" smtClean="0"/>
              <a:t>16</a:t>
            </a:fld>
            <a:endParaRPr lang="en-US"/>
          </a:p>
        </p:txBody>
      </p:sp>
    </p:spTree>
    <p:extLst>
      <p:ext uri="{BB962C8B-B14F-4D97-AF65-F5344CB8AC3E}">
        <p14:creationId xmlns:p14="http://schemas.microsoft.com/office/powerpoint/2010/main" val="1556161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1080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6119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944" eaLnBrk="0" hangingPunct="0">
              <a:defRPr>
                <a:solidFill>
                  <a:schemeClr val="tx1"/>
                </a:solidFill>
                <a:latin typeface="Calibri" pitchFamily="34" charset="0"/>
                <a:cs typeface="Arial" charset="0"/>
              </a:defRPr>
            </a:lvl1pPr>
            <a:lvl2pPr marL="698522" indent="-268662" defTabSz="914944" eaLnBrk="0" hangingPunct="0">
              <a:defRPr>
                <a:solidFill>
                  <a:schemeClr val="tx1"/>
                </a:solidFill>
                <a:latin typeface="Calibri" pitchFamily="34" charset="0"/>
                <a:cs typeface="Arial" charset="0"/>
              </a:defRPr>
            </a:lvl2pPr>
            <a:lvl3pPr marL="1074649" indent="-214930" defTabSz="914944" eaLnBrk="0" hangingPunct="0">
              <a:defRPr>
                <a:solidFill>
                  <a:schemeClr val="tx1"/>
                </a:solidFill>
                <a:latin typeface="Calibri" pitchFamily="34" charset="0"/>
                <a:cs typeface="Arial" charset="0"/>
              </a:defRPr>
            </a:lvl3pPr>
            <a:lvl4pPr marL="1504508" indent="-214930" defTabSz="914944" eaLnBrk="0" hangingPunct="0">
              <a:defRPr>
                <a:solidFill>
                  <a:schemeClr val="tx1"/>
                </a:solidFill>
                <a:latin typeface="Calibri" pitchFamily="34" charset="0"/>
                <a:cs typeface="Arial" charset="0"/>
              </a:defRPr>
            </a:lvl4pPr>
            <a:lvl5pPr marL="1934367" indent="-214930" defTabSz="914944" eaLnBrk="0" hangingPunct="0">
              <a:defRPr>
                <a:solidFill>
                  <a:schemeClr val="tx1"/>
                </a:solidFill>
                <a:latin typeface="Calibri" pitchFamily="34" charset="0"/>
                <a:cs typeface="Arial" charset="0"/>
              </a:defRPr>
            </a:lvl5pPr>
            <a:lvl6pPr marL="2364227" indent="-214930" defTabSz="914944" eaLnBrk="0" fontAlgn="base" hangingPunct="0">
              <a:spcBef>
                <a:spcPct val="0"/>
              </a:spcBef>
              <a:spcAft>
                <a:spcPct val="0"/>
              </a:spcAft>
              <a:defRPr>
                <a:solidFill>
                  <a:schemeClr val="tx1"/>
                </a:solidFill>
                <a:latin typeface="Calibri" pitchFamily="34" charset="0"/>
                <a:cs typeface="Arial" charset="0"/>
              </a:defRPr>
            </a:lvl6pPr>
            <a:lvl7pPr marL="2794086" indent="-214930" defTabSz="914944" eaLnBrk="0" fontAlgn="base" hangingPunct="0">
              <a:spcBef>
                <a:spcPct val="0"/>
              </a:spcBef>
              <a:spcAft>
                <a:spcPct val="0"/>
              </a:spcAft>
              <a:defRPr>
                <a:solidFill>
                  <a:schemeClr val="tx1"/>
                </a:solidFill>
                <a:latin typeface="Calibri" pitchFamily="34" charset="0"/>
                <a:cs typeface="Arial" charset="0"/>
              </a:defRPr>
            </a:lvl7pPr>
            <a:lvl8pPr marL="3223946" indent="-214930" defTabSz="914944" eaLnBrk="0" fontAlgn="base" hangingPunct="0">
              <a:spcBef>
                <a:spcPct val="0"/>
              </a:spcBef>
              <a:spcAft>
                <a:spcPct val="0"/>
              </a:spcAft>
              <a:defRPr>
                <a:solidFill>
                  <a:schemeClr val="tx1"/>
                </a:solidFill>
                <a:latin typeface="Calibri" pitchFamily="34" charset="0"/>
                <a:cs typeface="Arial" charset="0"/>
              </a:defRPr>
            </a:lvl8pPr>
            <a:lvl9pPr marL="3653805" indent="-214930" defTabSz="91494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C201A7-3F83-4928-BDC7-A45963F49B97}" type="slidenum">
              <a:rPr lang="en-GB" altLang="en-US" smtClean="0"/>
              <a:pPr eaLnBrk="1" hangingPunct="1"/>
              <a:t>4</a:t>
            </a:fld>
            <a:endParaRPr lang="en-GB" altLang="en-US"/>
          </a:p>
        </p:txBody>
      </p:sp>
    </p:spTree>
    <p:extLst>
      <p:ext uri="{BB962C8B-B14F-4D97-AF65-F5344CB8AC3E}">
        <p14:creationId xmlns:p14="http://schemas.microsoft.com/office/powerpoint/2010/main" val="358881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39825" y="714375"/>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endParaRPr lang="en-GB" altLang="en-US" b="1">
              <a:solidFill>
                <a:srgbClr val="214E65"/>
              </a:solidFill>
            </a:endParaRPr>
          </a:p>
          <a:p>
            <a:pPr eaLnBrk="1" hangingPunct="1">
              <a:lnSpc>
                <a:spcPct val="90000"/>
              </a:lnSpc>
              <a:spcBef>
                <a:spcPct val="0"/>
              </a:spcBef>
            </a:pPr>
            <a:endParaRPr lang="en-GB" altLang="en-US">
              <a:solidFill>
                <a:srgbClr val="214E65"/>
              </a:solidFill>
            </a:endParaRPr>
          </a:p>
          <a:p>
            <a:pPr eaLnBrk="1" hangingPunct="1">
              <a:lnSpc>
                <a:spcPct val="90000"/>
              </a:lnSpc>
              <a:spcBef>
                <a:spcPct val="0"/>
              </a:spcBef>
            </a:pPr>
            <a:endParaRPr lang="en-GB" altLang="en-US">
              <a:solidFill>
                <a:srgbClr val="214E65"/>
              </a:solidFill>
            </a:endParaRPr>
          </a:p>
          <a:p>
            <a:pPr eaLnBrk="1" hangingPunct="1">
              <a:lnSpc>
                <a:spcPct val="90000"/>
              </a:lnSpc>
              <a:spcBef>
                <a:spcPct val="0"/>
              </a:spcBef>
            </a:pPr>
            <a:endParaRPr lang="en-GB" altLang="en-US" b="1">
              <a:solidFill>
                <a:srgbClr val="214E65"/>
              </a:solidFill>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944" eaLnBrk="0" hangingPunct="0">
              <a:defRPr>
                <a:solidFill>
                  <a:schemeClr val="tx1"/>
                </a:solidFill>
                <a:latin typeface="Calibri" pitchFamily="34" charset="0"/>
                <a:cs typeface="Arial" charset="0"/>
              </a:defRPr>
            </a:lvl1pPr>
            <a:lvl2pPr marL="698522" indent="-268662" defTabSz="914944" eaLnBrk="0" hangingPunct="0">
              <a:defRPr>
                <a:solidFill>
                  <a:schemeClr val="tx1"/>
                </a:solidFill>
                <a:latin typeface="Calibri" pitchFamily="34" charset="0"/>
                <a:cs typeface="Arial" charset="0"/>
              </a:defRPr>
            </a:lvl2pPr>
            <a:lvl3pPr marL="1074649" indent="-214930" defTabSz="914944" eaLnBrk="0" hangingPunct="0">
              <a:defRPr>
                <a:solidFill>
                  <a:schemeClr val="tx1"/>
                </a:solidFill>
                <a:latin typeface="Calibri" pitchFamily="34" charset="0"/>
                <a:cs typeface="Arial" charset="0"/>
              </a:defRPr>
            </a:lvl3pPr>
            <a:lvl4pPr marL="1504508" indent="-214930" defTabSz="914944" eaLnBrk="0" hangingPunct="0">
              <a:defRPr>
                <a:solidFill>
                  <a:schemeClr val="tx1"/>
                </a:solidFill>
                <a:latin typeface="Calibri" pitchFamily="34" charset="0"/>
                <a:cs typeface="Arial" charset="0"/>
              </a:defRPr>
            </a:lvl4pPr>
            <a:lvl5pPr marL="1934367" indent="-214930" defTabSz="914944" eaLnBrk="0" hangingPunct="0">
              <a:defRPr>
                <a:solidFill>
                  <a:schemeClr val="tx1"/>
                </a:solidFill>
                <a:latin typeface="Calibri" pitchFamily="34" charset="0"/>
                <a:cs typeface="Arial" charset="0"/>
              </a:defRPr>
            </a:lvl5pPr>
            <a:lvl6pPr marL="2364227" indent="-214930" defTabSz="914944" eaLnBrk="0" fontAlgn="base" hangingPunct="0">
              <a:spcBef>
                <a:spcPct val="0"/>
              </a:spcBef>
              <a:spcAft>
                <a:spcPct val="0"/>
              </a:spcAft>
              <a:defRPr>
                <a:solidFill>
                  <a:schemeClr val="tx1"/>
                </a:solidFill>
                <a:latin typeface="Calibri" pitchFamily="34" charset="0"/>
                <a:cs typeface="Arial" charset="0"/>
              </a:defRPr>
            </a:lvl6pPr>
            <a:lvl7pPr marL="2794086" indent="-214930" defTabSz="914944" eaLnBrk="0" fontAlgn="base" hangingPunct="0">
              <a:spcBef>
                <a:spcPct val="0"/>
              </a:spcBef>
              <a:spcAft>
                <a:spcPct val="0"/>
              </a:spcAft>
              <a:defRPr>
                <a:solidFill>
                  <a:schemeClr val="tx1"/>
                </a:solidFill>
                <a:latin typeface="Calibri" pitchFamily="34" charset="0"/>
                <a:cs typeface="Arial" charset="0"/>
              </a:defRPr>
            </a:lvl7pPr>
            <a:lvl8pPr marL="3223946" indent="-214930" defTabSz="914944" eaLnBrk="0" fontAlgn="base" hangingPunct="0">
              <a:spcBef>
                <a:spcPct val="0"/>
              </a:spcBef>
              <a:spcAft>
                <a:spcPct val="0"/>
              </a:spcAft>
              <a:defRPr>
                <a:solidFill>
                  <a:schemeClr val="tx1"/>
                </a:solidFill>
                <a:latin typeface="Calibri" pitchFamily="34" charset="0"/>
                <a:cs typeface="Arial" charset="0"/>
              </a:defRPr>
            </a:lvl8pPr>
            <a:lvl9pPr marL="3653805" indent="-214930" defTabSz="91494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24D688B-B0F9-4FFB-BC65-4B71D6D266F7}" type="slidenum">
              <a:rPr lang="en-GB" altLang="en-US" smtClean="0">
                <a:solidFill>
                  <a:srgbClr val="000000"/>
                </a:solidFill>
              </a:rPr>
              <a:pPr eaLnBrk="1" hangingPunct="1"/>
              <a:t>5</a:t>
            </a:fld>
            <a:endParaRPr lang="en-GB" altLang="en-US">
              <a:solidFill>
                <a:srgbClr val="000000"/>
              </a:solidFill>
            </a:endParaRPr>
          </a:p>
        </p:txBody>
      </p:sp>
    </p:spTree>
    <p:extLst>
      <p:ext uri="{BB962C8B-B14F-4D97-AF65-F5344CB8AC3E}">
        <p14:creationId xmlns:p14="http://schemas.microsoft.com/office/powerpoint/2010/main" val="1168789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537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156195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85228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228600" indent="-228600">
              <a:buFont typeface="+mj-lt"/>
              <a:buAutoNum type="arabicPeriod"/>
            </a:pPr>
            <a:endParaRPr lang="en-US"/>
          </a:p>
        </p:txBody>
      </p:sp>
      <p:sp>
        <p:nvSpPr>
          <p:cNvPr id="4" name="Slide Number Placeholder 3"/>
          <p:cNvSpPr>
            <a:spLocks noGrp="1"/>
          </p:cNvSpPr>
          <p:nvPr>
            <p:ph type="sldNum" sz="quarter" idx="10"/>
          </p:nvPr>
        </p:nvSpPr>
        <p:spPr/>
        <p:txBody>
          <a:bodyPr/>
          <a:lstStyle/>
          <a:p>
            <a:fld id="{7A2B78B4-ABEC-46A6-804C-0C695A102D04}" type="slidenum">
              <a:rPr lang="en-US" smtClean="0"/>
              <a:t>9</a:t>
            </a:fld>
            <a:endParaRPr lang="en-US"/>
          </a:p>
        </p:txBody>
      </p:sp>
    </p:spTree>
    <p:extLst>
      <p:ext uri="{BB962C8B-B14F-4D97-AF65-F5344CB8AC3E}">
        <p14:creationId xmlns:p14="http://schemas.microsoft.com/office/powerpoint/2010/main" val="2961160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defTabSz="957263" eaLnBrk="0" hangingPunct="0">
              <a:defRPr>
                <a:solidFill>
                  <a:schemeClr val="tx1"/>
                </a:solidFill>
                <a:latin typeface="Arial" panose="020B0604020202020204" pitchFamily="34" charset="0"/>
              </a:defRPr>
            </a:lvl1pPr>
            <a:lvl2pPr marL="742950" indent="-285750" defTabSz="957263" eaLnBrk="0" hangingPunct="0">
              <a:defRPr>
                <a:solidFill>
                  <a:schemeClr val="tx1"/>
                </a:solidFill>
                <a:latin typeface="Arial" panose="020B0604020202020204" pitchFamily="34" charset="0"/>
              </a:defRPr>
            </a:lvl2pPr>
            <a:lvl3pPr marL="1143000" indent="-228600" defTabSz="957263" eaLnBrk="0" hangingPunct="0">
              <a:defRPr>
                <a:solidFill>
                  <a:schemeClr val="tx1"/>
                </a:solidFill>
                <a:latin typeface="Arial" panose="020B0604020202020204" pitchFamily="34" charset="0"/>
              </a:defRPr>
            </a:lvl3pPr>
            <a:lvl4pPr marL="1600200" indent="-228600" defTabSz="957263" eaLnBrk="0" hangingPunct="0">
              <a:defRPr>
                <a:solidFill>
                  <a:schemeClr val="tx1"/>
                </a:solidFill>
                <a:latin typeface="Arial" panose="020B0604020202020204" pitchFamily="34" charset="0"/>
              </a:defRPr>
            </a:lvl4pPr>
            <a:lvl5pPr marL="2057400" indent="-228600" defTabSz="957263" eaLnBrk="0" hangingPunct="0">
              <a:defRPr>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F68EEEC-E7F5-4739-9CE5-87B0C0B9465F}" type="slidenum">
              <a:rPr lang="en-IE" altLang="en-US" sz="1300"/>
              <a:pPr algn="r" eaLnBrk="1" hangingPunct="1"/>
              <a:t>10</a:t>
            </a:fld>
            <a:endParaRPr lang="en-IE" altLang="en-US" sz="1300"/>
          </a:p>
        </p:txBody>
      </p:sp>
      <p:sp>
        <p:nvSpPr>
          <p:cNvPr id="81923" name="Rectangle 2"/>
          <p:cNvSpPr>
            <a:spLocks noGrp="1" noRot="1" noChangeAspect="1" noChangeArrowheads="1" noTextEdit="1"/>
          </p:cNvSpPr>
          <p:nvPr>
            <p:ph type="sldImg"/>
          </p:nvPr>
        </p:nvSpPr>
        <p:spPr>
          <a:xfrm>
            <a:off x="1371600" y="1143000"/>
            <a:ext cx="4114800" cy="3086100"/>
          </a:xfrm>
          <a:ln/>
        </p:spPr>
      </p:sp>
      <p:sp>
        <p:nvSpPr>
          <p:cNvPr id="81924"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555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10F4FD-7EC2-4AA6-B2DF-9847AE4E5F69}"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00946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F4FD-7EC2-4AA6-B2DF-9847AE4E5F69}"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18453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F4FD-7EC2-4AA6-B2DF-9847AE4E5F69}"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52927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696598"/>
            <a:ext cx="7886700" cy="4480365"/>
          </a:xfrm>
        </p:spPr>
        <p:txBody>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F4FD-7EC2-4AA6-B2DF-9847AE4E5F69}"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288451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10F4FD-7EC2-4AA6-B2DF-9847AE4E5F69}"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29161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10F4FD-7EC2-4AA6-B2DF-9847AE4E5F69}"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114290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10F4FD-7EC2-4AA6-B2DF-9847AE4E5F69}"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185195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10F4FD-7EC2-4AA6-B2DF-9847AE4E5F69}"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2858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0F4FD-7EC2-4AA6-B2DF-9847AE4E5F69}"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7689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10F4FD-7EC2-4AA6-B2DF-9847AE4E5F69}"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144673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10F4FD-7EC2-4AA6-B2DF-9847AE4E5F69}"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2773899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7585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465374"/>
            <a:ext cx="7886700" cy="47115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0F4FD-7EC2-4AA6-B2DF-9847AE4E5F69}" type="datetimeFigureOut">
              <a:rPr lang="en-US" smtClean="0"/>
              <a:t>10/2/2017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54A83-EAE2-4309-89EB-A6C2A7AF644A}" type="slidenum">
              <a:rPr lang="en-US" smtClean="0"/>
              <a:t>‹#›</a:t>
            </a:fld>
            <a:endParaRPr lang="en-US"/>
          </a:p>
        </p:txBody>
      </p:sp>
      <p:cxnSp>
        <p:nvCxnSpPr>
          <p:cNvPr id="7" name="Straight Connector 6"/>
          <p:cNvCxnSpPr/>
          <p:nvPr userDrawn="1"/>
        </p:nvCxnSpPr>
        <p:spPr>
          <a:xfrm flipV="1">
            <a:off x="0" y="1289105"/>
            <a:ext cx="9144000" cy="10885"/>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239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of the Government of Malawi: Ministry of Health along with Cover of Training Course on Impatient Management of Severe Acute Malnutrition. &#10;&#10;Orientation on CMAM, National Strategy and Upates in the 2016 CMAM Guidelin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2888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txBox="1">
            <a:spLocks noGrp="1"/>
          </p:cNvSpPr>
          <p:nvPr/>
        </p:nvSpPr>
        <p:spPr bwMode="auto">
          <a:xfrm>
            <a:off x="6057900" y="554116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B8501C9-12A2-481B-9FDA-87540E05C8BD}" type="slidenum">
              <a:rPr lang="en-GB" altLang="en-US" sz="1050">
                <a:solidFill>
                  <a:schemeClr val="bg1"/>
                </a:solidFill>
              </a:rPr>
              <a:pPr algn="r" eaLnBrk="1" hangingPunct="1"/>
              <a:t>10</a:t>
            </a:fld>
            <a:endParaRPr lang="en-GB" altLang="en-US" sz="1050">
              <a:solidFill>
                <a:schemeClr val="bg1"/>
              </a:solidFill>
            </a:endParaRPr>
          </a:p>
        </p:txBody>
      </p:sp>
      <p:sp>
        <p:nvSpPr>
          <p:cNvPr id="19459" name="Rectangle 2"/>
          <p:cNvSpPr>
            <a:spLocks noGrp="1" noChangeArrowheads="1"/>
          </p:cNvSpPr>
          <p:nvPr>
            <p:ph type="title"/>
          </p:nvPr>
        </p:nvSpPr>
        <p:spPr/>
        <p:txBody>
          <a:bodyPr/>
          <a:lstStyle/>
          <a:p>
            <a:r>
              <a:rPr lang="en-IE" altLang="en-US"/>
              <a:t> Components of CMAM (1)</a:t>
            </a:r>
          </a:p>
        </p:txBody>
      </p:sp>
      <p:sp>
        <p:nvSpPr>
          <p:cNvPr id="19460" name="Rectangle 3"/>
          <p:cNvSpPr>
            <a:spLocks noGrp="1" noChangeArrowheads="1"/>
          </p:cNvSpPr>
          <p:nvPr>
            <p:ph idx="1"/>
          </p:nvPr>
        </p:nvSpPr>
        <p:spPr/>
        <p:txBody>
          <a:bodyPr>
            <a:normAutofit lnSpcReduction="10000"/>
          </a:bodyPr>
          <a:lstStyle/>
          <a:p>
            <a:pPr marL="0" indent="0">
              <a:buNone/>
            </a:pPr>
            <a:r>
              <a:rPr lang="en-IE" altLang="en-US"/>
              <a:t>1) </a:t>
            </a:r>
            <a:r>
              <a:rPr lang="en-IE" altLang="en-US" b="1"/>
              <a:t>Community Outreach</a:t>
            </a:r>
          </a:p>
          <a:p>
            <a:pPr lvl="1"/>
            <a:r>
              <a:rPr lang="en-IE" altLang="en-US"/>
              <a:t>Community assessment</a:t>
            </a:r>
          </a:p>
          <a:p>
            <a:pPr lvl="1"/>
            <a:r>
              <a:rPr lang="en-IE" altLang="en-US"/>
              <a:t>Community mobilisation and involvement</a:t>
            </a:r>
          </a:p>
          <a:p>
            <a:pPr lvl="1"/>
            <a:r>
              <a:rPr lang="en-IE" altLang="en-US"/>
              <a:t>Community outreach workers:</a:t>
            </a:r>
          </a:p>
          <a:p>
            <a:pPr lvl="2"/>
            <a:r>
              <a:rPr lang="en-IE" altLang="en-US"/>
              <a:t>Early identification and referral of children with SAM before the onset of serious complications</a:t>
            </a:r>
          </a:p>
          <a:p>
            <a:pPr lvl="2"/>
            <a:r>
              <a:rPr lang="en-IE" altLang="en-US"/>
              <a:t>Follow-up home visits for problem cases</a:t>
            </a:r>
          </a:p>
          <a:p>
            <a:pPr lvl="1"/>
            <a:r>
              <a:rPr lang="en-IE" altLang="en-US"/>
              <a:t>Community outreach to increase access and coverage</a:t>
            </a:r>
          </a:p>
        </p:txBody>
      </p:sp>
    </p:spTree>
    <p:extLst>
      <p:ext uri="{BB962C8B-B14F-4D97-AF65-F5344CB8AC3E}">
        <p14:creationId xmlns:p14="http://schemas.microsoft.com/office/powerpoint/2010/main" val="2966277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6057900" y="554116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C8008A5-510D-4E6D-A71B-D51C4ED2B261}" type="slidenum">
              <a:rPr lang="en-GB" altLang="en-US" sz="1050">
                <a:solidFill>
                  <a:schemeClr val="bg1"/>
                </a:solidFill>
              </a:rPr>
              <a:pPr algn="r" eaLnBrk="1" hangingPunct="1"/>
              <a:t>11</a:t>
            </a:fld>
            <a:endParaRPr lang="en-GB" altLang="en-US" sz="1050">
              <a:solidFill>
                <a:schemeClr val="bg1"/>
              </a:solidFill>
            </a:endParaRPr>
          </a:p>
        </p:txBody>
      </p:sp>
      <p:sp>
        <p:nvSpPr>
          <p:cNvPr id="20483" name="Rectangle 2"/>
          <p:cNvSpPr>
            <a:spLocks noGrp="1" noChangeArrowheads="1"/>
          </p:cNvSpPr>
          <p:nvPr>
            <p:ph type="title"/>
          </p:nvPr>
        </p:nvSpPr>
        <p:spPr/>
        <p:txBody>
          <a:bodyPr/>
          <a:lstStyle/>
          <a:p>
            <a:r>
              <a:rPr lang="en-IE" altLang="en-US"/>
              <a:t>Component of CMAM (2)</a:t>
            </a:r>
          </a:p>
        </p:txBody>
      </p:sp>
      <p:sp>
        <p:nvSpPr>
          <p:cNvPr id="20484" name="Rectangle 3"/>
          <p:cNvSpPr>
            <a:spLocks noGrp="1" noChangeArrowheads="1"/>
          </p:cNvSpPr>
          <p:nvPr>
            <p:ph idx="1"/>
          </p:nvPr>
        </p:nvSpPr>
        <p:spPr>
          <a:xfrm>
            <a:off x="628650" y="1696598"/>
            <a:ext cx="7886700" cy="5161402"/>
          </a:xfrm>
        </p:spPr>
        <p:txBody>
          <a:bodyPr>
            <a:normAutofit fontScale="92500" lnSpcReduction="20000"/>
          </a:bodyPr>
          <a:lstStyle/>
          <a:p>
            <a:pPr marL="0" indent="0">
              <a:buNone/>
            </a:pPr>
            <a:r>
              <a:rPr lang="en-IE" altLang="en-US"/>
              <a:t>2) </a:t>
            </a:r>
            <a:r>
              <a:rPr lang="en-IE" altLang="en-US" b="1"/>
              <a:t>Outpatient care </a:t>
            </a:r>
            <a:r>
              <a:rPr lang="en-IE" altLang="en-US"/>
              <a:t>for children with SAM without medical complications at decentralised health facilities and at home</a:t>
            </a:r>
          </a:p>
          <a:p>
            <a:pPr lvl="1"/>
            <a:r>
              <a:rPr lang="en-IE" altLang="en-US"/>
              <a:t>Initial medical and anthropometry assessment with the start of medical treatment and nutrition rehabilitation with take home ready-to-use therapeutic food (RUTF)</a:t>
            </a:r>
          </a:p>
          <a:p>
            <a:pPr lvl="1"/>
            <a:r>
              <a:rPr lang="en-IE" altLang="en-US"/>
              <a:t>Weekly or bi-weekly medical and anthropometry assessments monitoring treatment progress</a:t>
            </a:r>
          </a:p>
          <a:p>
            <a:pPr lvl="1"/>
            <a:r>
              <a:rPr lang="en-IE" altLang="en-US"/>
              <a:t>Continued nutrition rehabilitation with RUTF at home</a:t>
            </a:r>
          </a:p>
          <a:p>
            <a:pPr marL="457200" lvl="1" indent="0">
              <a:buNone/>
            </a:pPr>
            <a:r>
              <a:rPr lang="en-IE" altLang="en-US"/>
              <a:t>ESSENTIAL:  a good referral system to inpatient care, based on Action Protocol</a:t>
            </a:r>
          </a:p>
        </p:txBody>
      </p:sp>
    </p:spTree>
    <p:extLst>
      <p:ext uri="{BB962C8B-B14F-4D97-AF65-F5344CB8AC3E}">
        <p14:creationId xmlns:p14="http://schemas.microsoft.com/office/powerpoint/2010/main" val="951511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IE" altLang="en-US"/>
              <a:t>Components of CMAM (3)</a:t>
            </a:r>
            <a:endParaRPr lang="en-US" altLang="en-US"/>
          </a:p>
        </p:txBody>
      </p:sp>
      <p:sp>
        <p:nvSpPr>
          <p:cNvPr id="21508" name="Rectangle 3"/>
          <p:cNvSpPr>
            <a:spLocks noGrp="1" noChangeArrowheads="1"/>
          </p:cNvSpPr>
          <p:nvPr>
            <p:ph idx="1"/>
          </p:nvPr>
        </p:nvSpPr>
        <p:spPr/>
        <p:txBody>
          <a:bodyPr>
            <a:normAutofit/>
          </a:bodyPr>
          <a:lstStyle/>
          <a:p>
            <a:pPr marL="0" indent="0">
              <a:buNone/>
            </a:pPr>
            <a:r>
              <a:rPr lang="en-IE" altLang="en-US"/>
              <a:t>3) </a:t>
            </a:r>
            <a:r>
              <a:rPr lang="en-IE" altLang="en-US" b="1"/>
              <a:t>Inpatient care </a:t>
            </a:r>
            <a:r>
              <a:rPr lang="en-IE" altLang="en-US"/>
              <a:t>for children with SAM with medical complications or no appetite</a:t>
            </a:r>
          </a:p>
          <a:p>
            <a:pPr lvl="1"/>
            <a:r>
              <a:rPr lang="en-IE" altLang="en-US"/>
              <a:t>Child is treated in a hospital to stabilise the medical complication</a:t>
            </a:r>
          </a:p>
          <a:p>
            <a:pPr lvl="1"/>
            <a:r>
              <a:rPr lang="en-IE" altLang="en-US"/>
              <a:t>Child resumes outpatient care when complications are resolved</a:t>
            </a:r>
          </a:p>
          <a:p>
            <a:pPr lvl="1"/>
            <a:endParaRPr lang="en-IE" altLang="en-US"/>
          </a:p>
          <a:p>
            <a:pPr marL="0" indent="0">
              <a:buNone/>
            </a:pPr>
            <a:r>
              <a:rPr lang="en-IE" altLang="en-US"/>
              <a:t>ESSENTIAL:  A good referral system to outpatient care</a:t>
            </a:r>
            <a:endParaRPr lang="en-US" altLang="en-US"/>
          </a:p>
        </p:txBody>
      </p:sp>
      <p:sp>
        <p:nvSpPr>
          <p:cNvPr id="2150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fld id="{37B06F69-6498-4FE2-9672-6A32F14530FA}" type="slidenum">
              <a:rPr lang="en-GB" altLang="en-US" smtClean="0"/>
              <a:pPr/>
              <a:t>12</a:t>
            </a:fld>
            <a:endParaRPr lang="en-GB" altLang="en-US"/>
          </a:p>
        </p:txBody>
      </p:sp>
    </p:spTree>
    <p:extLst>
      <p:ext uri="{BB962C8B-B14F-4D97-AF65-F5344CB8AC3E}">
        <p14:creationId xmlns:p14="http://schemas.microsoft.com/office/powerpoint/2010/main" val="108352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6057900" y="554116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99CD453-38F9-49EF-8317-3F476CE3FF3F}" type="slidenum">
              <a:rPr lang="en-GB" altLang="en-US" sz="1050">
                <a:solidFill>
                  <a:schemeClr val="bg1"/>
                </a:solidFill>
              </a:rPr>
              <a:pPr algn="r" eaLnBrk="1" hangingPunct="1"/>
              <a:t>13</a:t>
            </a:fld>
            <a:endParaRPr lang="en-GB" altLang="en-US" sz="1050">
              <a:solidFill>
                <a:schemeClr val="bg1"/>
              </a:solidFill>
            </a:endParaRPr>
          </a:p>
        </p:txBody>
      </p:sp>
      <p:sp>
        <p:nvSpPr>
          <p:cNvPr id="22531" name="Rectangle 2"/>
          <p:cNvSpPr>
            <a:spLocks noGrp="1" noChangeArrowheads="1"/>
          </p:cNvSpPr>
          <p:nvPr>
            <p:ph type="title"/>
          </p:nvPr>
        </p:nvSpPr>
        <p:spPr/>
        <p:txBody>
          <a:bodyPr/>
          <a:lstStyle/>
          <a:p>
            <a:r>
              <a:rPr lang="en-IE" altLang="en-US"/>
              <a:t>Components of CMAM (4)</a:t>
            </a:r>
            <a:endParaRPr lang="en-US" altLang="en-US"/>
          </a:p>
        </p:txBody>
      </p:sp>
      <p:sp>
        <p:nvSpPr>
          <p:cNvPr id="22532" name="Rectangle 3"/>
          <p:cNvSpPr>
            <a:spLocks noGrp="1" noChangeArrowheads="1"/>
          </p:cNvSpPr>
          <p:nvPr>
            <p:ph idx="1"/>
          </p:nvPr>
        </p:nvSpPr>
        <p:spPr/>
        <p:txBody>
          <a:bodyPr/>
          <a:lstStyle/>
          <a:p>
            <a:pPr marL="0" indent="0">
              <a:buNone/>
            </a:pPr>
            <a:r>
              <a:rPr lang="en-IE" altLang="en-US"/>
              <a:t>4) </a:t>
            </a:r>
            <a:r>
              <a:rPr lang="en-IE" altLang="en-US" b="1"/>
              <a:t>Services or programmes </a:t>
            </a:r>
            <a:r>
              <a:rPr lang="en-IE" altLang="en-US"/>
              <a:t>for the management of moderate acute malnutrition (MAM)</a:t>
            </a:r>
          </a:p>
          <a:p>
            <a:r>
              <a:rPr lang="en-IE" altLang="en-US"/>
              <a:t>Supplementary Feeding</a:t>
            </a:r>
            <a:endParaRPr lang="en-US" altLang="en-US"/>
          </a:p>
        </p:txBody>
      </p:sp>
    </p:spTree>
    <p:extLst>
      <p:ext uri="{BB962C8B-B14F-4D97-AF65-F5344CB8AC3E}">
        <p14:creationId xmlns:p14="http://schemas.microsoft.com/office/powerpoint/2010/main" val="217386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524900" y="1651523"/>
            <a:ext cx="7631623" cy="3978221"/>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 name="Title 1"/>
          <p:cNvSpPr>
            <a:spLocks noGrp="1"/>
          </p:cNvSpPr>
          <p:nvPr>
            <p:ph type="title"/>
          </p:nvPr>
        </p:nvSpPr>
        <p:spPr/>
        <p:txBody>
          <a:bodyPr>
            <a:normAutofit/>
          </a:bodyPr>
          <a:lstStyle/>
          <a:p>
            <a:r>
              <a:rPr lang="en-US" sz="3800" dirty="0"/>
              <a:t>CMAM Emphasis on Service Linkages </a:t>
            </a:r>
          </a:p>
        </p:txBody>
      </p:sp>
      <p:sp>
        <p:nvSpPr>
          <p:cNvPr id="29" name="Oval 28"/>
          <p:cNvSpPr/>
          <p:nvPr/>
        </p:nvSpPr>
        <p:spPr>
          <a:xfrm>
            <a:off x="2486010" y="2596852"/>
            <a:ext cx="3681923" cy="2342390"/>
          </a:xfrm>
          <a:prstGeom prst="ellipse">
            <a:avLst/>
          </a:prstGeom>
          <a:solidFill>
            <a:schemeClr val="accent2">
              <a:lumMod val="40000"/>
              <a:lumOff val="6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Flowchart: Connector 29" descr="In-patient care for SAM with complications&#10;"/>
          <p:cNvSpPr/>
          <p:nvPr/>
        </p:nvSpPr>
        <p:spPr>
          <a:xfrm>
            <a:off x="3173535" y="2644519"/>
            <a:ext cx="1731691" cy="728162"/>
          </a:xfrm>
          <a:prstGeom prst="flowChartConnector">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In-patient care for SAM with complications</a:t>
            </a:r>
          </a:p>
        </p:txBody>
      </p:sp>
      <p:sp>
        <p:nvSpPr>
          <p:cNvPr id="31" name="Flowchart: Connector 30" descr="Services &amp; programees for MAM&#10;"/>
          <p:cNvSpPr/>
          <p:nvPr/>
        </p:nvSpPr>
        <p:spPr>
          <a:xfrm>
            <a:off x="2710741" y="3276244"/>
            <a:ext cx="1354775" cy="922007"/>
          </a:xfrm>
          <a:prstGeom prst="flowChartConnector">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Services &amp; </a:t>
            </a:r>
            <a:r>
              <a:rPr lang="en-US" sz="1200" b="1" dirty="0" err="1"/>
              <a:t>programees</a:t>
            </a:r>
            <a:r>
              <a:rPr lang="en-US" sz="1200" b="1" dirty="0"/>
              <a:t> for MAM</a:t>
            </a:r>
          </a:p>
        </p:txBody>
      </p:sp>
      <p:sp>
        <p:nvSpPr>
          <p:cNvPr id="32" name="Flowchart: Terminator 31" descr="Outpatient care for SAM without complications&#10;"/>
          <p:cNvSpPr/>
          <p:nvPr/>
        </p:nvSpPr>
        <p:spPr>
          <a:xfrm>
            <a:off x="3960673" y="3354678"/>
            <a:ext cx="1604425" cy="661749"/>
          </a:xfrm>
          <a:prstGeom prst="flowChartTerminator">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Outpatient care for SAM without complications</a:t>
            </a:r>
          </a:p>
        </p:txBody>
      </p:sp>
      <p:sp>
        <p:nvSpPr>
          <p:cNvPr id="33" name="Rounded Rectangle 32" descr="LOCAL RUTF PRODUCTION&#10;"/>
          <p:cNvSpPr/>
          <p:nvPr/>
        </p:nvSpPr>
        <p:spPr>
          <a:xfrm>
            <a:off x="919674" y="1804691"/>
            <a:ext cx="1188458" cy="485996"/>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LOCAL RUTF PRODUCTION</a:t>
            </a:r>
          </a:p>
        </p:txBody>
      </p:sp>
      <p:sp>
        <p:nvSpPr>
          <p:cNvPr id="34" name="Rounded Rectangle 33" descr="IGA&#10;MICROFINANCE&#10;"/>
          <p:cNvSpPr/>
          <p:nvPr/>
        </p:nvSpPr>
        <p:spPr>
          <a:xfrm>
            <a:off x="5664501" y="1804846"/>
            <a:ext cx="1375798" cy="423334"/>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IGA</a:t>
            </a:r>
          </a:p>
          <a:p>
            <a:pPr algn="ctr"/>
            <a:r>
              <a:rPr lang="en-US" sz="1200" b="1" dirty="0"/>
              <a:t>MICROFINANCE</a:t>
            </a:r>
          </a:p>
        </p:txBody>
      </p:sp>
      <p:sp>
        <p:nvSpPr>
          <p:cNvPr id="35" name="Rounded Rectangle 34" descr="AGRICUTURE SUPPORT PROGRAMMES&#10;"/>
          <p:cNvSpPr/>
          <p:nvPr/>
        </p:nvSpPr>
        <p:spPr>
          <a:xfrm>
            <a:off x="3476422" y="1765166"/>
            <a:ext cx="1713007" cy="531029"/>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AGRICUTURE SUPPORT PROGRAMMES</a:t>
            </a:r>
          </a:p>
        </p:txBody>
      </p:sp>
      <p:sp>
        <p:nvSpPr>
          <p:cNvPr id="36" name="Rounded Rectangle 35" descr="IYCN / ENA / MATERNAL NUTRITION&#10;"/>
          <p:cNvSpPr/>
          <p:nvPr/>
        </p:nvSpPr>
        <p:spPr>
          <a:xfrm>
            <a:off x="1062428" y="4839102"/>
            <a:ext cx="1692016" cy="518843"/>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IYCN / ENA / MATERNAL NUTRITION</a:t>
            </a:r>
          </a:p>
        </p:txBody>
      </p:sp>
      <p:sp>
        <p:nvSpPr>
          <p:cNvPr id="37" name="Rounded Rectangle 36" descr="HTC/ PMTCT&#10;ART/ TB&#10;"/>
          <p:cNvSpPr/>
          <p:nvPr/>
        </p:nvSpPr>
        <p:spPr>
          <a:xfrm>
            <a:off x="5628727" y="4810562"/>
            <a:ext cx="1188458" cy="563335"/>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HTC/ PMTCT</a:t>
            </a:r>
          </a:p>
          <a:p>
            <a:pPr algn="ctr"/>
            <a:r>
              <a:rPr lang="en-US" sz="1200" b="1" dirty="0"/>
              <a:t>ART/ TB</a:t>
            </a:r>
          </a:p>
        </p:txBody>
      </p:sp>
      <p:sp>
        <p:nvSpPr>
          <p:cNvPr id="38" name="Rounded Rectangle 37" descr="MCHN&#10;U5 CLINIC&#10;"/>
          <p:cNvSpPr/>
          <p:nvPr/>
        </p:nvSpPr>
        <p:spPr>
          <a:xfrm>
            <a:off x="6507909" y="3494122"/>
            <a:ext cx="1188458" cy="522305"/>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MCHN</a:t>
            </a:r>
          </a:p>
          <a:p>
            <a:pPr algn="ctr"/>
            <a:r>
              <a:rPr lang="en-US" sz="1200" b="1" dirty="0"/>
              <a:t>U5 CLINIC</a:t>
            </a:r>
          </a:p>
        </p:txBody>
      </p:sp>
      <p:sp>
        <p:nvSpPr>
          <p:cNvPr id="39" name="Rounded Rectangle 38" descr="GMP / CHD&#10;HEALTH &amp; HYGIENE PROMOTOION&#10;"/>
          <p:cNvSpPr/>
          <p:nvPr/>
        </p:nvSpPr>
        <p:spPr>
          <a:xfrm>
            <a:off x="674558" y="3446148"/>
            <a:ext cx="1514440" cy="648977"/>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GMP / CHD</a:t>
            </a:r>
          </a:p>
          <a:p>
            <a:pPr algn="ctr"/>
            <a:r>
              <a:rPr lang="en-US" sz="1200" b="1" dirty="0"/>
              <a:t>HEALTH &amp; HYGIENE PROMOTOION</a:t>
            </a:r>
          </a:p>
        </p:txBody>
      </p:sp>
      <p:sp>
        <p:nvSpPr>
          <p:cNvPr id="42" name="TextBox 41" descr="COMMUNITY MOBILISATION&#10;"/>
          <p:cNvSpPr txBox="1"/>
          <p:nvPr/>
        </p:nvSpPr>
        <p:spPr>
          <a:xfrm>
            <a:off x="4096267" y="4130506"/>
            <a:ext cx="1322809" cy="507831"/>
          </a:xfrm>
          <a:prstGeom prst="rect">
            <a:avLst/>
          </a:prstGeom>
          <a:noFill/>
        </p:spPr>
        <p:txBody>
          <a:bodyPr wrap="square" rtlCol="0">
            <a:spAutoFit/>
          </a:bodyPr>
          <a:lstStyle/>
          <a:p>
            <a:r>
              <a:rPr lang="en-US" sz="1350" b="1" dirty="0"/>
              <a:t>COMMUNITY MOBILISATION</a:t>
            </a:r>
          </a:p>
        </p:txBody>
      </p:sp>
      <p:sp>
        <p:nvSpPr>
          <p:cNvPr id="43" name="TextBox 42" descr="CMAM&#10;"/>
          <p:cNvSpPr txBox="1"/>
          <p:nvPr/>
        </p:nvSpPr>
        <p:spPr>
          <a:xfrm>
            <a:off x="4857509" y="2968568"/>
            <a:ext cx="1062306" cy="415498"/>
          </a:xfrm>
          <a:prstGeom prst="rect">
            <a:avLst/>
          </a:prstGeom>
          <a:noFill/>
        </p:spPr>
        <p:txBody>
          <a:bodyPr wrap="square" rtlCol="0">
            <a:spAutoFit/>
          </a:bodyPr>
          <a:lstStyle/>
          <a:p>
            <a:r>
              <a:rPr lang="en-US" sz="2100" b="1" dirty="0"/>
              <a:t>CMAM</a:t>
            </a:r>
          </a:p>
        </p:txBody>
      </p:sp>
      <p:cxnSp>
        <p:nvCxnSpPr>
          <p:cNvPr id="45" name="Straight Arrow Connector 44"/>
          <p:cNvCxnSpPr>
            <a:stCxn id="33" idx="3"/>
            <a:endCxn id="35" idx="1"/>
          </p:cNvCxnSpPr>
          <p:nvPr/>
        </p:nvCxnSpPr>
        <p:spPr>
          <a:xfrm flipV="1">
            <a:off x="2108132" y="2030680"/>
            <a:ext cx="1368290" cy="17009"/>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5" idx="3"/>
            <a:endCxn id="34" idx="1"/>
          </p:cNvCxnSpPr>
          <p:nvPr/>
        </p:nvCxnSpPr>
        <p:spPr>
          <a:xfrm flipV="1">
            <a:off x="5189428" y="2016513"/>
            <a:ext cx="475073" cy="14168"/>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9" idx="1"/>
          </p:cNvCxnSpPr>
          <p:nvPr/>
        </p:nvCxnSpPr>
        <p:spPr>
          <a:xfrm>
            <a:off x="1513903" y="2290687"/>
            <a:ext cx="1511312" cy="64920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6" idx="0"/>
            <a:endCxn id="29" idx="3"/>
          </p:cNvCxnSpPr>
          <p:nvPr/>
        </p:nvCxnSpPr>
        <p:spPr>
          <a:xfrm flipV="1">
            <a:off x="1908436" y="4596207"/>
            <a:ext cx="1116779" cy="242896"/>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6167933" y="3755273"/>
            <a:ext cx="55024" cy="1130982"/>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9" idx="6"/>
            <a:endCxn id="38" idx="1"/>
          </p:cNvCxnSpPr>
          <p:nvPr/>
        </p:nvCxnSpPr>
        <p:spPr>
          <a:xfrm flipV="1">
            <a:off x="6167932" y="3755274"/>
            <a:ext cx="339977" cy="12773"/>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39" idx="3"/>
            <a:endCxn id="29" idx="2"/>
          </p:cNvCxnSpPr>
          <p:nvPr/>
        </p:nvCxnSpPr>
        <p:spPr>
          <a:xfrm flipV="1">
            <a:off x="2188998" y="3768047"/>
            <a:ext cx="297013" cy="259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29" idx="0"/>
            <a:endCxn id="34" idx="2"/>
          </p:cNvCxnSpPr>
          <p:nvPr/>
        </p:nvCxnSpPr>
        <p:spPr>
          <a:xfrm flipV="1">
            <a:off x="4326971" y="2228180"/>
            <a:ext cx="2025429" cy="368672"/>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9" idx="0"/>
            <a:endCxn id="35" idx="2"/>
          </p:cNvCxnSpPr>
          <p:nvPr/>
        </p:nvCxnSpPr>
        <p:spPr>
          <a:xfrm flipV="1">
            <a:off x="4326972" y="2296195"/>
            <a:ext cx="5954" cy="300657"/>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2"/>
            <a:endCxn id="36" idx="0"/>
          </p:cNvCxnSpPr>
          <p:nvPr/>
        </p:nvCxnSpPr>
        <p:spPr>
          <a:xfrm>
            <a:off x="1431778" y="4095124"/>
            <a:ext cx="476658" cy="743978"/>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36" idx="3"/>
            <a:endCxn id="37" idx="1"/>
          </p:cNvCxnSpPr>
          <p:nvPr/>
        </p:nvCxnSpPr>
        <p:spPr>
          <a:xfrm flipV="1">
            <a:off x="2754444" y="5092229"/>
            <a:ext cx="2874284" cy="629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7" idx="0"/>
            <a:endCxn id="38" idx="2"/>
          </p:cNvCxnSpPr>
          <p:nvPr/>
        </p:nvCxnSpPr>
        <p:spPr>
          <a:xfrm flipV="1">
            <a:off x="6222956" y="4016427"/>
            <a:ext cx="879182" cy="794135"/>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Rounded Rectangle 105" descr="Services and programmes to prevent malnutrition&#10;"/>
          <p:cNvSpPr/>
          <p:nvPr/>
        </p:nvSpPr>
        <p:spPr>
          <a:xfrm>
            <a:off x="5872100" y="2409573"/>
            <a:ext cx="1890170" cy="685800"/>
          </a:xfrm>
          <a:prstGeom prst="roundRect">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tx1"/>
                </a:solidFill>
              </a:rPr>
              <a:t>Services and </a:t>
            </a:r>
            <a:r>
              <a:rPr lang="en-US" sz="1350" b="1" dirty="0" err="1">
                <a:solidFill>
                  <a:schemeClr val="tx1"/>
                </a:solidFill>
              </a:rPr>
              <a:t>programmes</a:t>
            </a:r>
            <a:r>
              <a:rPr lang="en-US" sz="1350" b="1" dirty="0">
                <a:solidFill>
                  <a:schemeClr val="tx1"/>
                </a:solidFill>
              </a:rPr>
              <a:t> to prevent malnutrition</a:t>
            </a:r>
          </a:p>
        </p:txBody>
      </p:sp>
    </p:spTree>
    <p:extLst>
      <p:ext uri="{BB962C8B-B14F-4D97-AF65-F5344CB8AC3E}">
        <p14:creationId xmlns:p14="http://schemas.microsoft.com/office/powerpoint/2010/main" val="2073214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a:t>4) Highlights of updates in the 2016  CMAM Guidelines</a:t>
            </a:r>
          </a:p>
        </p:txBody>
      </p:sp>
      <p:sp>
        <p:nvSpPr>
          <p:cNvPr id="6" name="Content Placeholder 5"/>
          <p:cNvSpPr>
            <a:spLocks noGrp="1"/>
          </p:cNvSpPr>
          <p:nvPr>
            <p:ph idx="1"/>
          </p:nvPr>
        </p:nvSpPr>
        <p:spPr/>
        <p:txBody>
          <a:bodyPr/>
          <a:lstStyle/>
          <a:p>
            <a:pPr>
              <a:spcAft>
                <a:spcPts val="2400"/>
              </a:spcAft>
            </a:pPr>
            <a:r>
              <a:rPr lang="en-US"/>
              <a:t>Low coverage and poor outcomes</a:t>
            </a:r>
          </a:p>
          <a:p>
            <a:pPr>
              <a:spcAft>
                <a:spcPts val="2400"/>
              </a:spcAft>
            </a:pPr>
            <a:r>
              <a:rPr lang="en-US"/>
              <a:t>Limited pre-service training and orientation</a:t>
            </a:r>
          </a:p>
          <a:p>
            <a:pPr>
              <a:spcAft>
                <a:spcPts val="2400"/>
              </a:spcAft>
            </a:pPr>
            <a:r>
              <a:rPr lang="en-US"/>
              <a:t>Service standards and guidelines </a:t>
            </a:r>
          </a:p>
          <a:p>
            <a:r>
              <a:rPr lang="en-US"/>
              <a:t>Global (WHO) and national updates</a:t>
            </a:r>
          </a:p>
        </p:txBody>
      </p:sp>
    </p:spTree>
    <p:extLst>
      <p:ext uri="{BB962C8B-B14F-4D97-AF65-F5344CB8AC3E}">
        <p14:creationId xmlns:p14="http://schemas.microsoft.com/office/powerpoint/2010/main" val="331692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Admission Criteria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903231"/>
              </p:ext>
            </p:extLst>
          </p:nvPr>
        </p:nvGraphicFramePr>
        <p:xfrm>
          <a:off x="294338" y="1709917"/>
          <a:ext cx="8555324" cy="4706022"/>
        </p:xfrm>
        <a:graphic>
          <a:graphicData uri="http://schemas.openxmlformats.org/drawingml/2006/table">
            <a:tbl>
              <a:tblPr firstRow="1" bandRow="1">
                <a:tableStyleId>{5C22544A-7EE6-4342-B048-85BDC9FD1C3A}</a:tableStyleId>
              </a:tblPr>
              <a:tblGrid>
                <a:gridCol w="2604579">
                  <a:extLst>
                    <a:ext uri="{9D8B030D-6E8A-4147-A177-3AD203B41FA5}">
                      <a16:colId xmlns:a16="http://schemas.microsoft.com/office/drawing/2014/main" val="20000"/>
                    </a:ext>
                  </a:extLst>
                </a:gridCol>
                <a:gridCol w="2450938">
                  <a:extLst>
                    <a:ext uri="{9D8B030D-6E8A-4147-A177-3AD203B41FA5}">
                      <a16:colId xmlns:a16="http://schemas.microsoft.com/office/drawing/2014/main" val="20001"/>
                    </a:ext>
                  </a:extLst>
                </a:gridCol>
                <a:gridCol w="3499807">
                  <a:extLst>
                    <a:ext uri="{9D8B030D-6E8A-4147-A177-3AD203B41FA5}">
                      <a16:colId xmlns:a16="http://schemas.microsoft.com/office/drawing/2014/main" val="20002"/>
                    </a:ext>
                  </a:extLst>
                </a:gridCol>
              </a:tblGrid>
              <a:tr h="390477">
                <a:tc>
                  <a:txBody>
                    <a:bodyPr/>
                    <a:lstStyle/>
                    <a:p>
                      <a:r>
                        <a:rPr lang="en-US" sz="2000" dirty="0"/>
                        <a:t>2012 Protocol</a:t>
                      </a:r>
                    </a:p>
                  </a:txBody>
                  <a:tcPr marL="68580" marR="68580" marT="34290" marB="34290"/>
                </a:tc>
                <a:tc>
                  <a:txBody>
                    <a:bodyPr/>
                    <a:lstStyle/>
                    <a:p>
                      <a:r>
                        <a:rPr lang="en-US" sz="2000"/>
                        <a:t>WHO 2013 update</a:t>
                      </a:r>
                    </a:p>
                  </a:txBody>
                  <a:tcPr marL="68580" marR="68580" marT="34290" marB="34290"/>
                </a:tc>
                <a:tc>
                  <a:txBody>
                    <a:bodyPr/>
                    <a:lstStyle/>
                    <a:p>
                      <a:r>
                        <a:rPr lang="en-US" sz="2000"/>
                        <a:t>Malawi</a:t>
                      </a:r>
                      <a:r>
                        <a:rPr lang="en-US" sz="2000" baseline="0"/>
                        <a:t> 2016 update</a:t>
                      </a:r>
                      <a:endParaRPr lang="en-US" sz="2000"/>
                    </a:p>
                  </a:txBody>
                  <a:tcPr marL="68580" marR="68580" marT="34290" marB="34290"/>
                </a:tc>
                <a:extLst>
                  <a:ext uri="{0D108BD9-81ED-4DB2-BD59-A6C34878D82A}">
                    <a16:rowId xmlns:a16="http://schemas.microsoft.com/office/drawing/2014/main" val="10000"/>
                  </a:ext>
                </a:extLst>
              </a:tr>
              <a:tr h="971093">
                <a:tc>
                  <a:txBody>
                    <a:bodyPr/>
                    <a:lstStyle/>
                    <a:p>
                      <a:pPr marL="0" marR="0">
                        <a:lnSpc>
                          <a:spcPct val="107000"/>
                        </a:lnSpc>
                        <a:spcBef>
                          <a:spcPts val="0"/>
                        </a:spcBef>
                        <a:spcAft>
                          <a:spcPts val="0"/>
                        </a:spcAft>
                      </a:pPr>
                      <a:r>
                        <a:rPr lang="en-US" sz="2000">
                          <a:effectLst/>
                        </a:rPr>
                        <a:t>Includes older children &gt;59mo and adolescents.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rPr>
                        <a:t>Older children and adolescents not included or discussed.</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rPr>
                        <a:t>The</a:t>
                      </a:r>
                      <a:r>
                        <a:rPr lang="en-US" sz="2000" baseline="0">
                          <a:effectLst/>
                        </a:rPr>
                        <a:t> inclusion of older children . 59mo and adolescents has been retained in the revision.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677531">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Includes older children and adolescents.</a:t>
                      </a:r>
                    </a:p>
                  </a:txBody>
                  <a:tcPr marL="51435" marR="51435"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Excluded.</a:t>
                      </a:r>
                    </a:p>
                  </a:txBody>
                  <a:tcPr marL="51435" marR="51435" marT="0" marB="0"/>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Retained older children and adolescents.</a:t>
                      </a:r>
                    </a:p>
                  </a:txBody>
                  <a:tcPr marL="51435" marR="51435" marT="0" marB="0"/>
                </a:tc>
                <a:extLst>
                  <a:ext uri="{0D108BD9-81ED-4DB2-BD59-A6C34878D82A}">
                    <a16:rowId xmlns:a16="http://schemas.microsoft.com/office/drawing/2014/main" val="10002"/>
                  </a:ext>
                </a:extLst>
              </a:tr>
              <a:tr h="677531">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Includes pregnant and lactating women.</a:t>
                      </a:r>
                    </a:p>
                  </a:txBody>
                  <a:tcPr marL="51435" marR="51435" marT="0" marB="0"/>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Excluded.</a:t>
                      </a:r>
                    </a:p>
                  </a:txBody>
                  <a:tcPr marL="51435" marR="51435" marT="0" marB="0"/>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Retained pregnant and lactating women.</a:t>
                      </a:r>
                    </a:p>
                  </a:txBody>
                  <a:tcPr marL="51435" marR="51435" marT="0" marB="0"/>
                </a:tc>
                <a:extLst>
                  <a:ext uri="{0D108BD9-81ED-4DB2-BD59-A6C34878D82A}">
                    <a16:rowId xmlns:a16="http://schemas.microsoft.com/office/drawing/2014/main" val="10003"/>
                  </a:ext>
                </a:extLst>
              </a:tr>
              <a:tr h="677531">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Did not include a section on infants</a:t>
                      </a:r>
                      <a:r>
                        <a:rPr lang="en-US" sz="2000" baseline="0">
                          <a:effectLst/>
                          <a:latin typeface="Calibri" panose="020F0502020204030204" pitchFamily="34" charset="0"/>
                          <a:ea typeface="Calibri" panose="020F0502020204030204" pitchFamily="34" charset="0"/>
                          <a:cs typeface="Times New Roman" panose="02020603050405020304" pitchFamily="18" charset="0"/>
                        </a:rPr>
                        <a:t> &lt; 6 mo.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A section has been added to the 2013 WHO guidelines.</a:t>
                      </a:r>
                    </a:p>
                  </a:txBody>
                  <a:tcPr marL="51435" marR="51435" marT="0" marB="0"/>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Section on infants &lt; 6mo has been added to the new guidelines.</a:t>
                      </a:r>
                    </a:p>
                  </a:txBody>
                  <a:tcPr marL="51435" marR="51435" marT="0" marB="0"/>
                </a:tc>
                <a:extLst>
                  <a:ext uri="{0D108BD9-81ED-4DB2-BD59-A6C34878D82A}">
                    <a16:rowId xmlns:a16="http://schemas.microsoft.com/office/drawing/2014/main" val="10004"/>
                  </a:ext>
                </a:extLst>
              </a:tr>
              <a:tr h="677531">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Include use of BMI as</a:t>
                      </a:r>
                      <a:r>
                        <a:rPr lang="en-US" sz="2000" baseline="0">
                          <a:effectLst/>
                          <a:latin typeface="Calibri" panose="020F0502020204030204" pitchFamily="34" charset="0"/>
                          <a:ea typeface="Calibri" panose="020F0502020204030204" pitchFamily="34" charset="0"/>
                          <a:cs typeface="Times New Roman" panose="02020603050405020304" pitchFamily="18" charset="0"/>
                        </a:rPr>
                        <a:t> admission criteria.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Uses WHZ</a:t>
                      </a:r>
                      <a:r>
                        <a:rPr lang="en-US" sz="2000" baseline="0">
                          <a:effectLst/>
                          <a:latin typeface="Calibri" panose="020F0502020204030204" pitchFamily="34" charset="0"/>
                          <a:ea typeface="Calibri" panose="020F0502020204030204" pitchFamily="34" charset="0"/>
                          <a:cs typeface="Times New Roman" panose="02020603050405020304" pitchFamily="18" charset="0"/>
                        </a:rPr>
                        <a:t> &amp;</a:t>
                      </a:r>
                      <a:r>
                        <a:rPr lang="en-US" sz="2000" baseline="0" err="1">
                          <a:effectLst/>
                          <a:latin typeface="Calibri" panose="020F0502020204030204" pitchFamily="34" charset="0"/>
                          <a:ea typeface="Calibri" panose="020F0502020204030204" pitchFamily="34" charset="0"/>
                          <a:cs typeface="Times New Roman" panose="02020603050405020304" pitchFamily="18" charset="0"/>
                        </a:rPr>
                        <a:t>MUAC</a:t>
                      </a:r>
                      <a:r>
                        <a:rPr lang="en-US" sz="2000" baseline="0">
                          <a:effectLst/>
                          <a:latin typeface="Calibri" panose="020F0502020204030204" pitchFamily="34"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BMI dropped</a:t>
                      </a:r>
                      <a:r>
                        <a:rPr lang="en-US" sz="2000" baseline="0" dirty="0">
                          <a:effectLst/>
                          <a:latin typeface="Calibri" panose="020F0502020204030204" pitchFamily="34" charset="0"/>
                          <a:ea typeface="Calibri" panose="020F0502020204030204" pitchFamily="34" charset="0"/>
                          <a:cs typeface="Times New Roman" panose="02020603050405020304" pitchFamily="18" charset="0"/>
                        </a:rPr>
                        <a:t> from the criteria.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72900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HIV</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0943213"/>
              </p:ext>
            </p:extLst>
          </p:nvPr>
        </p:nvGraphicFramePr>
        <p:xfrm>
          <a:off x="221225" y="1635060"/>
          <a:ext cx="8701549" cy="4762733"/>
        </p:xfrm>
        <a:graphic>
          <a:graphicData uri="http://schemas.openxmlformats.org/drawingml/2006/table">
            <a:tbl>
              <a:tblPr firstRow="1" bandRow="1">
                <a:tableStyleId>{5C22544A-7EE6-4342-B048-85BDC9FD1C3A}</a:tableStyleId>
              </a:tblPr>
              <a:tblGrid>
                <a:gridCol w="2084093">
                  <a:extLst>
                    <a:ext uri="{9D8B030D-6E8A-4147-A177-3AD203B41FA5}">
                      <a16:colId xmlns:a16="http://schemas.microsoft.com/office/drawing/2014/main" val="20000"/>
                    </a:ext>
                  </a:extLst>
                </a:gridCol>
                <a:gridCol w="3057833">
                  <a:extLst>
                    <a:ext uri="{9D8B030D-6E8A-4147-A177-3AD203B41FA5}">
                      <a16:colId xmlns:a16="http://schemas.microsoft.com/office/drawing/2014/main" val="20001"/>
                    </a:ext>
                  </a:extLst>
                </a:gridCol>
                <a:gridCol w="3559623">
                  <a:extLst>
                    <a:ext uri="{9D8B030D-6E8A-4147-A177-3AD203B41FA5}">
                      <a16:colId xmlns:a16="http://schemas.microsoft.com/office/drawing/2014/main" val="20002"/>
                    </a:ext>
                  </a:extLst>
                </a:gridCol>
              </a:tblGrid>
              <a:tr h="354082">
                <a:tc>
                  <a:txBody>
                    <a:bodyPr/>
                    <a:lstStyle/>
                    <a:p>
                      <a:r>
                        <a:rPr lang="en-US" sz="1800"/>
                        <a:t>Current Protocol</a:t>
                      </a:r>
                    </a:p>
                  </a:txBody>
                  <a:tcPr marL="68580" marR="68580" marT="34290" marB="34290"/>
                </a:tc>
                <a:tc>
                  <a:txBody>
                    <a:bodyPr/>
                    <a:lstStyle/>
                    <a:p>
                      <a:r>
                        <a:rPr lang="en-US" sz="1800"/>
                        <a:t>WHO 2013 update</a:t>
                      </a:r>
                    </a:p>
                  </a:txBody>
                  <a:tcPr marL="68580" marR="68580" marT="34290" marB="34290"/>
                </a:tc>
                <a:tc>
                  <a:txBody>
                    <a:bodyPr/>
                    <a:lstStyle/>
                    <a:p>
                      <a:r>
                        <a:rPr lang="en-US" sz="1800"/>
                        <a:t>Malawi</a:t>
                      </a:r>
                      <a:r>
                        <a:rPr lang="en-US" sz="1800" baseline="0"/>
                        <a:t> 2016 update</a:t>
                      </a:r>
                      <a:endParaRPr lang="en-US" sz="1800"/>
                    </a:p>
                  </a:txBody>
                  <a:tcPr marL="68580" marR="68580" marT="34290" marB="34290"/>
                </a:tc>
                <a:extLst>
                  <a:ext uri="{0D108BD9-81ED-4DB2-BD59-A6C34878D82A}">
                    <a16:rowId xmlns:a16="http://schemas.microsoft.com/office/drawing/2014/main" val="10000"/>
                  </a:ext>
                </a:extLst>
              </a:tr>
              <a:tr h="1253883">
                <a:tc>
                  <a:txBody>
                    <a:bodyPr/>
                    <a:lstStyle/>
                    <a:p>
                      <a:r>
                        <a:rPr lang="en-US" sz="1800" kern="1200">
                          <a:solidFill>
                            <a:schemeClr val="dk1"/>
                          </a:solidFill>
                          <a:effectLst/>
                          <a:latin typeface="+mn-lt"/>
                          <a:ea typeface="+mn-ea"/>
                          <a:cs typeface="+mn-cs"/>
                        </a:rPr>
                        <a:t>Does not mention when to start ARTs in children. </a:t>
                      </a:r>
                      <a:endParaRPr lang="en-US" sz="1800"/>
                    </a:p>
                  </a:txBody>
                  <a:tcPr marL="68580" marR="68580" marT="34290" marB="34290"/>
                </a:tc>
                <a:tc>
                  <a:txBody>
                    <a:bodyPr/>
                    <a:lstStyle/>
                    <a:p>
                      <a:r>
                        <a:rPr lang="en-US" sz="1800" kern="1200">
                          <a:solidFill>
                            <a:schemeClr val="dk1"/>
                          </a:solidFill>
                          <a:effectLst/>
                          <a:latin typeface="+mn-lt"/>
                          <a:ea typeface="+mn-ea"/>
                          <a:cs typeface="+mn-cs"/>
                        </a:rPr>
                        <a:t>All HIV-infected infants and children &lt; 2 </a:t>
                      </a:r>
                      <a:r>
                        <a:rPr lang="en-US" sz="1800" kern="1200" err="1">
                          <a:solidFill>
                            <a:schemeClr val="dk1"/>
                          </a:solidFill>
                          <a:effectLst/>
                          <a:latin typeface="+mn-lt"/>
                          <a:ea typeface="+mn-ea"/>
                          <a:cs typeface="+mn-cs"/>
                        </a:rPr>
                        <a:t>yrs</a:t>
                      </a:r>
                      <a:r>
                        <a:rPr lang="en-US" sz="1800" kern="1200">
                          <a:solidFill>
                            <a:schemeClr val="dk1"/>
                          </a:solidFill>
                          <a:effectLst/>
                          <a:latin typeface="+mn-lt"/>
                          <a:ea typeface="+mn-ea"/>
                          <a:cs typeface="+mn-cs"/>
                        </a:rPr>
                        <a:t> should be initiated with ART, irrespective of clinical staging and CD4 count. </a:t>
                      </a:r>
                      <a:endParaRPr lang="en-US" sz="1800"/>
                    </a:p>
                  </a:txBody>
                  <a:tcPr marL="68580" marR="68580" marT="34290" marB="34290"/>
                </a:tc>
                <a:tc rowSpan="2">
                  <a:txBody>
                    <a:bodyPr/>
                    <a:lstStyle/>
                    <a:p>
                      <a:pPr marL="285750" indent="-285750">
                        <a:buFont typeface="Arial" panose="020B0604020202020204" pitchFamily="34" charset="0"/>
                        <a:buChar char="•"/>
                      </a:pPr>
                      <a:r>
                        <a:rPr lang="en-US" sz="1800" kern="1200">
                          <a:solidFill>
                            <a:schemeClr val="dk1"/>
                          </a:solidFill>
                          <a:effectLst/>
                          <a:latin typeface="+mn-lt"/>
                          <a:ea typeface="+mn-ea"/>
                          <a:cs typeface="+mn-cs"/>
                        </a:rPr>
                        <a:t>All HIV positive children should start on ARVs irrespective of staging and CD 4 count</a:t>
                      </a:r>
                      <a:r>
                        <a:rPr lang="en-US" sz="1800" kern="1200" baseline="0">
                          <a:solidFill>
                            <a:schemeClr val="dk1"/>
                          </a:solidFill>
                          <a:effectLst/>
                          <a:latin typeface="+mn-lt"/>
                          <a:ea typeface="+mn-ea"/>
                          <a:cs typeface="+mn-cs"/>
                        </a:rPr>
                        <a:t> </a:t>
                      </a:r>
                      <a:r>
                        <a:rPr lang="en-US" sz="1800" kern="1200">
                          <a:solidFill>
                            <a:schemeClr val="dk1"/>
                          </a:solidFill>
                          <a:effectLst/>
                          <a:latin typeface="+mn-lt"/>
                          <a:ea typeface="+mn-ea"/>
                          <a:cs typeface="+mn-cs"/>
                        </a:rPr>
                        <a:t>(2016 </a:t>
                      </a:r>
                      <a:r>
                        <a:rPr lang="en-US" sz="1800" kern="1200" baseline="0">
                          <a:solidFill>
                            <a:schemeClr val="dk1"/>
                          </a:solidFill>
                          <a:effectLst/>
                          <a:latin typeface="+mn-lt"/>
                          <a:ea typeface="+mn-ea"/>
                          <a:cs typeface="+mn-cs"/>
                        </a:rPr>
                        <a:t>Clinical HIV g</a:t>
                      </a:r>
                      <a:r>
                        <a:rPr lang="en-US" sz="1800" kern="1200">
                          <a:solidFill>
                            <a:schemeClr val="dk1"/>
                          </a:solidFill>
                          <a:effectLst/>
                          <a:latin typeface="+mn-lt"/>
                          <a:ea typeface="+mn-ea"/>
                          <a:cs typeface="+mn-cs"/>
                        </a:rPr>
                        <a:t>uidelines).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a:solidFill>
                            <a:schemeClr val="dk1"/>
                          </a:solidFill>
                          <a:effectLst/>
                          <a:latin typeface="+mn-lt"/>
                          <a:ea typeface="+mn-ea"/>
                          <a:cs typeface="+mn-cs"/>
                        </a:rPr>
                        <a:t>Examine all infants less than 12months of age with confirmed HIV antibodies for PSHD.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a:solidFill>
                            <a:schemeClr val="dk1"/>
                          </a:solidFill>
                          <a:effectLst/>
                          <a:latin typeface="+mn-lt"/>
                          <a:ea typeface="+mn-ea"/>
                          <a:cs typeface="+mn-cs"/>
                        </a:rPr>
                        <a:t>All children &lt; 2 </a:t>
                      </a:r>
                      <a:r>
                        <a:rPr lang="en-US" sz="1800" kern="1200" err="1">
                          <a:solidFill>
                            <a:schemeClr val="dk1"/>
                          </a:solidFill>
                          <a:effectLst/>
                          <a:latin typeface="+mn-lt"/>
                          <a:ea typeface="+mn-ea"/>
                          <a:cs typeface="+mn-cs"/>
                        </a:rPr>
                        <a:t>yrs</a:t>
                      </a:r>
                      <a:r>
                        <a:rPr lang="en-US" sz="1800" kern="1200">
                          <a:solidFill>
                            <a:schemeClr val="dk1"/>
                          </a:solidFill>
                          <a:effectLst/>
                          <a:latin typeface="+mn-lt"/>
                          <a:ea typeface="+mn-ea"/>
                          <a:cs typeface="+mn-cs"/>
                        </a:rPr>
                        <a:t> who start ART should be referred for a new confirmatory DNA-PCR DBS sample. This can be collected on the day of starting ART.</a:t>
                      </a:r>
                    </a:p>
                    <a:p>
                      <a:pPr marL="285750" indent="-285750">
                        <a:buFont typeface="Arial" panose="020B0604020202020204" pitchFamily="34" charset="0"/>
                        <a:buChar char="•"/>
                      </a:pPr>
                      <a:endParaRPr lang="en-US" sz="1800"/>
                    </a:p>
                  </a:txBody>
                  <a:tcPr marL="68580" marR="68580" marT="34290" marB="34290"/>
                </a:tc>
                <a:extLst>
                  <a:ext uri="{0D108BD9-81ED-4DB2-BD59-A6C34878D82A}">
                    <a16:rowId xmlns:a16="http://schemas.microsoft.com/office/drawing/2014/main" val="10001"/>
                  </a:ext>
                </a:extLst>
              </a:tr>
              <a:tr h="2968471">
                <a:tc>
                  <a:txBody>
                    <a:bodyPr/>
                    <a:lstStyle/>
                    <a:p>
                      <a:endParaRPr lang="en-US" sz="1800"/>
                    </a:p>
                  </a:txBody>
                  <a:tcPr marL="68580" marR="68580" marT="34290" marB="34290"/>
                </a:tc>
                <a:tc>
                  <a:txBody>
                    <a:bodyPr/>
                    <a:lstStyle/>
                    <a:p>
                      <a:r>
                        <a:rPr lang="en-US" sz="1800" kern="1200">
                          <a:solidFill>
                            <a:schemeClr val="dk1"/>
                          </a:solidFill>
                          <a:effectLst/>
                          <a:latin typeface="+mn-lt"/>
                          <a:ea typeface="+mn-ea"/>
                          <a:cs typeface="+mn-cs"/>
                        </a:rPr>
                        <a:t>All HIV-infected children &gt; 2 </a:t>
                      </a:r>
                      <a:r>
                        <a:rPr lang="en-US" sz="1800" kern="1200" err="1">
                          <a:solidFill>
                            <a:schemeClr val="dk1"/>
                          </a:solidFill>
                          <a:effectLst/>
                          <a:latin typeface="+mn-lt"/>
                          <a:ea typeface="+mn-ea"/>
                          <a:cs typeface="+mn-cs"/>
                        </a:rPr>
                        <a:t>yrs</a:t>
                      </a:r>
                      <a:r>
                        <a:rPr lang="en-US" sz="1800" kern="1200">
                          <a:solidFill>
                            <a:schemeClr val="dk1"/>
                          </a:solidFill>
                          <a:effectLst/>
                          <a:latin typeface="+mn-lt"/>
                          <a:ea typeface="+mn-ea"/>
                          <a:cs typeface="+mn-cs"/>
                        </a:rPr>
                        <a:t> and &lt;5 </a:t>
                      </a:r>
                      <a:r>
                        <a:rPr lang="en-US" sz="1800" kern="1200" err="1">
                          <a:solidFill>
                            <a:schemeClr val="dk1"/>
                          </a:solidFill>
                          <a:effectLst/>
                          <a:latin typeface="+mn-lt"/>
                          <a:ea typeface="+mn-ea"/>
                          <a:cs typeface="+mn-cs"/>
                        </a:rPr>
                        <a:t>yrs</a:t>
                      </a:r>
                      <a:r>
                        <a:rPr lang="en-US" sz="1800" kern="1200">
                          <a:solidFill>
                            <a:schemeClr val="dk1"/>
                          </a:solidFill>
                          <a:effectLst/>
                          <a:latin typeface="+mn-lt"/>
                          <a:ea typeface="+mn-ea"/>
                          <a:cs typeface="+mn-cs"/>
                        </a:rPr>
                        <a:t> should be started on lifelong antiretroviral drug treatment based on their CD4 count (≤750 cells/mm3) or CD4 percentage (≤25%), or if they have WHO clinical staging 3 or 4 (including severe acute malnutrition).</a:t>
                      </a:r>
                      <a:endParaRPr lang="en-US" sz="1800"/>
                    </a:p>
                  </a:txBody>
                  <a:tcPr marL="68580" marR="68580" marT="34290" marB="34290"/>
                </a:tc>
                <a:tc vMerge="1">
                  <a:txBody>
                    <a:bodyPr/>
                    <a:lstStyle/>
                    <a:p>
                      <a:endParaRPr 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99188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HIV &amp; TB</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0056301"/>
              </p:ext>
            </p:extLst>
          </p:nvPr>
        </p:nvGraphicFramePr>
        <p:xfrm>
          <a:off x="327334" y="1555371"/>
          <a:ext cx="8489331" cy="5014769"/>
        </p:xfrm>
        <a:graphic>
          <a:graphicData uri="http://schemas.openxmlformats.org/drawingml/2006/table">
            <a:tbl>
              <a:tblPr firstRow="1" bandRow="1">
                <a:tableStyleId>{5C22544A-7EE6-4342-B048-85BDC9FD1C3A}</a:tableStyleId>
              </a:tblPr>
              <a:tblGrid>
                <a:gridCol w="2584488">
                  <a:extLst>
                    <a:ext uri="{9D8B030D-6E8A-4147-A177-3AD203B41FA5}">
                      <a16:colId xmlns:a16="http://schemas.microsoft.com/office/drawing/2014/main" val="20000"/>
                    </a:ext>
                  </a:extLst>
                </a:gridCol>
                <a:gridCol w="2793519">
                  <a:extLst>
                    <a:ext uri="{9D8B030D-6E8A-4147-A177-3AD203B41FA5}">
                      <a16:colId xmlns:a16="http://schemas.microsoft.com/office/drawing/2014/main" val="20001"/>
                    </a:ext>
                  </a:extLst>
                </a:gridCol>
                <a:gridCol w="3111324">
                  <a:extLst>
                    <a:ext uri="{9D8B030D-6E8A-4147-A177-3AD203B41FA5}">
                      <a16:colId xmlns:a16="http://schemas.microsoft.com/office/drawing/2014/main" val="20002"/>
                    </a:ext>
                  </a:extLst>
                </a:gridCol>
              </a:tblGrid>
              <a:tr h="318182">
                <a:tc>
                  <a:txBody>
                    <a:bodyPr/>
                    <a:lstStyle/>
                    <a:p>
                      <a:r>
                        <a:rPr lang="en-US" sz="1600"/>
                        <a:t>Current Protocol</a:t>
                      </a:r>
                    </a:p>
                  </a:txBody>
                  <a:tcPr marL="68580" marR="68580" marT="34290" marB="34290"/>
                </a:tc>
                <a:tc>
                  <a:txBody>
                    <a:bodyPr/>
                    <a:lstStyle/>
                    <a:p>
                      <a:r>
                        <a:rPr lang="en-US" sz="1600"/>
                        <a:t>WHO 2013 update</a:t>
                      </a:r>
                    </a:p>
                  </a:txBody>
                  <a:tcPr marL="68580" marR="68580" marT="34290" marB="34290"/>
                </a:tc>
                <a:tc>
                  <a:txBody>
                    <a:bodyPr/>
                    <a:lstStyle/>
                    <a:p>
                      <a:r>
                        <a:rPr lang="en-US" sz="1600"/>
                        <a:t>Malawi</a:t>
                      </a:r>
                      <a:r>
                        <a:rPr lang="en-US" sz="1600" baseline="0"/>
                        <a:t> 2016 update</a:t>
                      </a:r>
                      <a:endParaRPr lang="en-US" sz="1600"/>
                    </a:p>
                  </a:txBody>
                  <a:tcPr marL="68580" marR="68580" marT="34290" marB="34290"/>
                </a:tc>
                <a:extLst>
                  <a:ext uri="{0D108BD9-81ED-4DB2-BD59-A6C34878D82A}">
                    <a16:rowId xmlns:a16="http://schemas.microsoft.com/office/drawing/2014/main" val="10000"/>
                  </a:ext>
                </a:extLst>
              </a:tr>
              <a:tr h="2061012">
                <a:tc>
                  <a:txBody>
                    <a:bodyPr/>
                    <a:lstStyle/>
                    <a:p>
                      <a:pPr marL="0" marR="0">
                        <a:lnSpc>
                          <a:spcPct val="107000"/>
                        </a:lnSpc>
                        <a:spcBef>
                          <a:spcPts val="0"/>
                        </a:spcBef>
                        <a:spcAft>
                          <a:spcPts val="0"/>
                        </a:spcAft>
                      </a:pPr>
                      <a:r>
                        <a:rPr lang="en-US" sz="1600">
                          <a:effectLst/>
                        </a:rPr>
                        <a:t>Does not guide the health worker on when to suspect TB in HIV infected children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Children living with HIV who have any one of the following symptoms—poor weight gain, fever, current cough, or contact history with a TB case—may have TB and should be evaluated for TB and other conditions.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This has been added as part of the assessment for</a:t>
                      </a:r>
                      <a:r>
                        <a:rPr lang="en-US" sz="1600" baseline="0">
                          <a:effectLst/>
                        </a:rPr>
                        <a:t> treatment failure </a:t>
                      </a:r>
                      <a:r>
                        <a:rPr lang="en-US" sz="1600">
                          <a:effectLst/>
                          <a:latin typeface="Calibri" panose="020F0502020204030204" pitchFamily="34" charset="0"/>
                          <a:ea typeface="Calibri" panose="020F0502020204030204" pitchFamily="34" charset="0"/>
                          <a:cs typeface="Times New Roman" panose="02020603050405020304" pitchFamily="18" charset="0"/>
                        </a:rPr>
                        <a:t>(in conformity with the 2016 Clinical HIV guidelines).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2576265">
                <a:tc>
                  <a:txBody>
                    <a:bodyPr/>
                    <a:lstStyle/>
                    <a:p>
                      <a:pPr marL="0" marR="0">
                        <a:lnSpc>
                          <a:spcPct val="107000"/>
                        </a:lnSpc>
                        <a:spcBef>
                          <a:spcPts val="0"/>
                        </a:spcBef>
                        <a:spcAft>
                          <a:spcPts val="0"/>
                        </a:spcAft>
                      </a:pPr>
                      <a:r>
                        <a:rPr lang="en-US" sz="1600">
                          <a:effectLst/>
                        </a:rPr>
                        <a:t>Does not mention when to start ARTs in HIV infected children.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Children with SAM who are HIV infected and qualify for ART should be started on ART after stabilization of metabolic complications and sepsis (indicated by return of appetite and resolution of severe </a:t>
                      </a:r>
                      <a:r>
                        <a:rPr lang="en-US" sz="1600" err="1">
                          <a:effectLst/>
                        </a:rPr>
                        <a:t>oedema</a:t>
                      </a:r>
                      <a:r>
                        <a:rPr lang="en-US" sz="1600">
                          <a:effectLst/>
                        </a:rPr>
                        <a:t>). (Same ART regimens, and doses, as children with HIV without SAM.)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Added to guidelines in section 5.4 on in- patient treatment page 54. (I</a:t>
                      </a:r>
                      <a:r>
                        <a:rPr lang="en-US" sz="1600">
                          <a:effectLst/>
                          <a:latin typeface="Calibri" panose="020F0502020204030204" pitchFamily="34" charset="0"/>
                          <a:ea typeface="Calibri" panose="020F0502020204030204" pitchFamily="34" charset="0"/>
                          <a:cs typeface="Times New Roman" panose="02020603050405020304" pitchFamily="18" charset="0"/>
                        </a:rPr>
                        <a:t>n conformity with the 2016 Clinical HIV guidelines)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7779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Micronutrient Supplementation: Vitamin 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47811896"/>
              </p:ext>
            </p:extLst>
          </p:nvPr>
        </p:nvGraphicFramePr>
        <p:xfrm>
          <a:off x="302341" y="1581128"/>
          <a:ext cx="8539317" cy="4630994"/>
        </p:xfrm>
        <a:graphic>
          <a:graphicData uri="http://schemas.openxmlformats.org/drawingml/2006/table">
            <a:tbl>
              <a:tblPr firstRow="1" bandRow="1">
                <a:tableStyleId>{5C22544A-7EE6-4342-B048-85BDC9FD1C3A}</a:tableStyleId>
              </a:tblPr>
              <a:tblGrid>
                <a:gridCol w="2846439">
                  <a:extLst>
                    <a:ext uri="{9D8B030D-6E8A-4147-A177-3AD203B41FA5}">
                      <a16:colId xmlns:a16="http://schemas.microsoft.com/office/drawing/2014/main" val="20000"/>
                    </a:ext>
                  </a:extLst>
                </a:gridCol>
                <a:gridCol w="2260347">
                  <a:extLst>
                    <a:ext uri="{9D8B030D-6E8A-4147-A177-3AD203B41FA5}">
                      <a16:colId xmlns:a16="http://schemas.microsoft.com/office/drawing/2014/main" val="20001"/>
                    </a:ext>
                  </a:extLst>
                </a:gridCol>
                <a:gridCol w="3432531">
                  <a:extLst>
                    <a:ext uri="{9D8B030D-6E8A-4147-A177-3AD203B41FA5}">
                      <a16:colId xmlns:a16="http://schemas.microsoft.com/office/drawing/2014/main" val="20002"/>
                    </a:ext>
                  </a:extLst>
                </a:gridCol>
              </a:tblGrid>
              <a:tr h="367697">
                <a:tc>
                  <a:txBody>
                    <a:bodyPr/>
                    <a:lstStyle/>
                    <a:p>
                      <a:r>
                        <a:rPr lang="en-US" sz="1800"/>
                        <a:t>Current protocol</a:t>
                      </a:r>
                    </a:p>
                  </a:txBody>
                  <a:tcPr marL="68580" marR="68580" marT="34290" marB="34290"/>
                </a:tc>
                <a:tc>
                  <a:txBody>
                    <a:bodyPr/>
                    <a:lstStyle/>
                    <a:p>
                      <a:r>
                        <a:rPr lang="en-US" sz="1800"/>
                        <a:t>WHO 2013 update</a:t>
                      </a:r>
                    </a:p>
                  </a:txBody>
                  <a:tcPr marL="68580" marR="68580" marT="34290" marB="34290"/>
                </a:tc>
                <a:tc>
                  <a:txBody>
                    <a:bodyPr/>
                    <a:lstStyle/>
                    <a:p>
                      <a:r>
                        <a:rPr lang="en-US" sz="1800"/>
                        <a:t>Malawi</a:t>
                      </a:r>
                      <a:r>
                        <a:rPr lang="en-US" sz="1800" baseline="0"/>
                        <a:t> 2016 update</a:t>
                      </a:r>
                      <a:endParaRPr lang="en-US" sz="1800"/>
                    </a:p>
                  </a:txBody>
                  <a:tcPr marL="68580" marR="68580" marT="34290" marB="34290"/>
                </a:tc>
                <a:extLst>
                  <a:ext uri="{0D108BD9-81ED-4DB2-BD59-A6C34878D82A}">
                    <a16:rowId xmlns:a16="http://schemas.microsoft.com/office/drawing/2014/main" val="10000"/>
                  </a:ext>
                </a:extLst>
              </a:tr>
              <a:tr h="4263297">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Univers"/>
                        </a:rPr>
                        <a:t>Give high dose vitamin A on admission except in children with </a:t>
                      </a:r>
                      <a:r>
                        <a:rPr lang="en-US" sz="1800" err="1">
                          <a:effectLst/>
                          <a:latin typeface="+mn-lt"/>
                          <a:ea typeface="Calibri" panose="020F0502020204030204" pitchFamily="34" charset="0"/>
                          <a:cs typeface="Univers"/>
                        </a:rPr>
                        <a:t>oedema</a:t>
                      </a:r>
                      <a:r>
                        <a:rPr lang="en-US" sz="1800">
                          <a:effectLst/>
                          <a:latin typeface="+mn-lt"/>
                          <a:ea typeface="Calibri" panose="020F0502020204030204" pitchFamily="34" charset="0"/>
                          <a:cs typeface="Univers"/>
                        </a:rPr>
                        <a:t>—page 73 (Annex 4-2 Routine Medicines for SAM in OTP/ NRU) and p</a:t>
                      </a:r>
                      <a:r>
                        <a:rPr lang="en-US" sz="1800">
                          <a:effectLst/>
                          <a:latin typeface="+mn-lt"/>
                          <a:ea typeface="Calibri" panose="020F0502020204030204" pitchFamily="34" charset="0"/>
                          <a:cs typeface="Times New Roman" panose="02020603050405020304" pitchFamily="18" charset="0"/>
                        </a:rPr>
                        <a:t>age 81 (Routine Daily treatment and Prophylaxis, Vitamin A) .</a:t>
                      </a:r>
                      <a:endParaRPr lang="en-US" sz="280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tc>
                <a:tc>
                  <a:txBody>
                    <a:bodyPr/>
                    <a:lstStyle/>
                    <a:p>
                      <a:r>
                        <a:rPr lang="en-US" sz="1800" kern="1200">
                          <a:solidFill>
                            <a:schemeClr val="dk1"/>
                          </a:solidFill>
                          <a:effectLst/>
                          <a:latin typeface="+mn-lt"/>
                          <a:ea typeface="+mn-ea"/>
                          <a:cs typeface="+mn-cs"/>
                        </a:rPr>
                        <a:t>Give low-dose (5000 IU) vitamin A supplementation daily from the time of admission until discharge from treatment. </a:t>
                      </a:r>
                    </a:p>
                    <a:p>
                      <a:r>
                        <a:rPr lang="en-US" sz="1800" i="1" kern="1200">
                          <a:solidFill>
                            <a:schemeClr val="dk1"/>
                          </a:solidFill>
                          <a:effectLst/>
                          <a:latin typeface="+mn-lt"/>
                          <a:ea typeface="+mn-ea"/>
                          <a:cs typeface="+mn-cs"/>
                        </a:rPr>
                        <a:t> </a:t>
                      </a:r>
                      <a:endParaRPr lang="en-US" sz="1800" kern="1200">
                        <a:solidFill>
                          <a:schemeClr val="dk1"/>
                        </a:solidFill>
                        <a:effectLst/>
                        <a:latin typeface="+mn-lt"/>
                        <a:ea typeface="+mn-ea"/>
                        <a:cs typeface="+mn-cs"/>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There is no clear rationale for giving a single high-dose vitamin A supplement, unless children have eye signs of vitamin A deficiency or have had measles recently.</a:t>
                      </a:r>
                      <a:endParaRPr lang="en-US" sz="1800"/>
                    </a:p>
                    <a:p>
                      <a:endParaRPr lang="en-US" sz="1800" kern="1200">
                        <a:solidFill>
                          <a:schemeClr val="dk1"/>
                        </a:solidFill>
                        <a:effectLst/>
                        <a:latin typeface="+mn-lt"/>
                        <a:ea typeface="+mn-ea"/>
                        <a:cs typeface="+mn-cs"/>
                      </a:endParaRPr>
                    </a:p>
                    <a:p>
                      <a:r>
                        <a:rPr lang="en-US" sz="1800" kern="1200">
                          <a:solidFill>
                            <a:schemeClr val="dk1"/>
                          </a:solidFill>
                          <a:effectLst/>
                          <a:latin typeface="+mn-lt"/>
                          <a:ea typeface="+mn-ea"/>
                          <a:cs typeface="+mn-cs"/>
                        </a:rPr>
                        <a:t>(The vitamin A intake of children who are fed therapeutic food [F-75, F-100, or ready-to use therapeutic foods] that complies with WHO specifications exceeds the recommended nutrient intake for well-nourished children and seems adequate for malnourished children.) </a:t>
                      </a:r>
                      <a:endParaRPr lang="en-US" sz="180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4531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atin typeface="+mn-lt"/>
              </a:rPr>
              <a:t>Presentation Outline</a:t>
            </a:r>
          </a:p>
        </p:txBody>
      </p:sp>
      <p:sp>
        <p:nvSpPr>
          <p:cNvPr id="3" name="Content Placeholder 2" descr="1. History of CMAM in Malawi&#10;2.Policy and Strategic Environment&#10;3.Overview of CMAM: Components and the Continuum of Care&#10;4.Updates in the 2016 CMAM Guidelines&#10;"/>
          <p:cNvSpPr>
            <a:spLocks noGrp="1"/>
          </p:cNvSpPr>
          <p:nvPr>
            <p:ph idx="1"/>
          </p:nvPr>
        </p:nvSpPr>
        <p:spPr/>
        <p:txBody>
          <a:bodyPr>
            <a:normAutofit/>
          </a:bodyPr>
          <a:lstStyle/>
          <a:p>
            <a:pPr marL="385763" indent="-385763">
              <a:spcAft>
                <a:spcPts val="1800"/>
              </a:spcAft>
              <a:buFont typeface="+mj-lt"/>
              <a:buAutoNum type="arabicPeriod"/>
            </a:pPr>
            <a:r>
              <a:rPr lang="en-US" altLang="en-US" sz="3200" dirty="0"/>
              <a:t>History of CMAM in Malawi</a:t>
            </a:r>
          </a:p>
          <a:p>
            <a:pPr marL="385763" indent="-385763">
              <a:spcAft>
                <a:spcPts val="1800"/>
              </a:spcAft>
              <a:buFont typeface="+mj-lt"/>
              <a:buAutoNum type="arabicPeriod"/>
            </a:pPr>
            <a:r>
              <a:rPr lang="en-US" altLang="en-US" sz="3200" dirty="0"/>
              <a:t>Policy and Strategic Environment</a:t>
            </a:r>
          </a:p>
          <a:p>
            <a:pPr marL="385763" indent="-385763">
              <a:spcAft>
                <a:spcPts val="1800"/>
              </a:spcAft>
              <a:buFont typeface="+mj-lt"/>
              <a:buAutoNum type="arabicPeriod"/>
            </a:pPr>
            <a:r>
              <a:rPr lang="en-US" altLang="en-US" sz="3200" dirty="0"/>
              <a:t>Overview of CMAM: Components and the Continuum of Care</a:t>
            </a:r>
          </a:p>
          <a:p>
            <a:pPr marL="385763" indent="-385763">
              <a:spcAft>
                <a:spcPts val="1800"/>
              </a:spcAft>
              <a:buFont typeface="+mj-lt"/>
              <a:buAutoNum type="arabicPeriod"/>
            </a:pPr>
            <a:r>
              <a:rPr lang="en-US" altLang="en-US" sz="3200" dirty="0"/>
              <a:t>Updates in the 2016 CMAM Guidelines</a:t>
            </a:r>
            <a:endParaRPr lang="en-US" sz="3200" dirty="0"/>
          </a:p>
        </p:txBody>
      </p:sp>
    </p:spTree>
    <p:extLst>
      <p:ext uri="{BB962C8B-B14F-4D97-AF65-F5344CB8AC3E}">
        <p14:creationId xmlns:p14="http://schemas.microsoft.com/office/powerpoint/2010/main" val="2319096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Micronutrient Supplementation: Vitamin A and Measles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7172538"/>
              </p:ext>
            </p:extLst>
          </p:nvPr>
        </p:nvGraphicFramePr>
        <p:xfrm>
          <a:off x="463640" y="1622738"/>
          <a:ext cx="8268236" cy="3977640"/>
        </p:xfrm>
        <a:graphic>
          <a:graphicData uri="http://schemas.openxmlformats.org/drawingml/2006/table">
            <a:tbl>
              <a:tblPr firstRow="1" bandRow="1">
                <a:tableStyleId>{5C22544A-7EE6-4342-B048-85BDC9FD1C3A}</a:tableStyleId>
              </a:tblPr>
              <a:tblGrid>
                <a:gridCol w="2867566">
                  <a:extLst>
                    <a:ext uri="{9D8B030D-6E8A-4147-A177-3AD203B41FA5}">
                      <a16:colId xmlns:a16="http://schemas.microsoft.com/office/drawing/2014/main" val="20000"/>
                    </a:ext>
                  </a:extLst>
                </a:gridCol>
                <a:gridCol w="2644592">
                  <a:extLst>
                    <a:ext uri="{9D8B030D-6E8A-4147-A177-3AD203B41FA5}">
                      <a16:colId xmlns:a16="http://schemas.microsoft.com/office/drawing/2014/main" val="20001"/>
                    </a:ext>
                  </a:extLst>
                </a:gridCol>
                <a:gridCol w="2756078">
                  <a:extLst>
                    <a:ext uri="{9D8B030D-6E8A-4147-A177-3AD203B41FA5}">
                      <a16:colId xmlns:a16="http://schemas.microsoft.com/office/drawing/2014/main" val="20002"/>
                    </a:ext>
                  </a:extLst>
                </a:gridCol>
              </a:tblGrid>
              <a:tr h="317603">
                <a:tc>
                  <a:txBody>
                    <a:bodyPr/>
                    <a:lstStyle/>
                    <a:p>
                      <a:r>
                        <a:rPr lang="en-US" sz="1800"/>
                        <a:t>Current Protocol</a:t>
                      </a:r>
                    </a:p>
                  </a:txBody>
                  <a:tcPr marL="68580" marR="68580" marT="34290" marB="34290"/>
                </a:tc>
                <a:tc>
                  <a:txBody>
                    <a:bodyPr/>
                    <a:lstStyle/>
                    <a:p>
                      <a:r>
                        <a:rPr lang="en-US" sz="1800"/>
                        <a:t>WHO 2013 update</a:t>
                      </a:r>
                    </a:p>
                  </a:txBody>
                  <a:tcPr marL="68580" marR="68580" marT="34290" marB="34290"/>
                </a:tc>
                <a:tc>
                  <a:txBody>
                    <a:bodyPr/>
                    <a:lstStyle/>
                    <a:p>
                      <a:r>
                        <a:rPr lang="en-US" sz="1800"/>
                        <a:t>Malawi</a:t>
                      </a:r>
                      <a:r>
                        <a:rPr lang="en-US" sz="1800" baseline="0"/>
                        <a:t> 2016 update</a:t>
                      </a:r>
                      <a:endParaRPr lang="en-US" sz="1800"/>
                    </a:p>
                  </a:txBody>
                  <a:tcPr marL="68580" marR="68580" marT="34290" marB="34290"/>
                </a:tc>
                <a:extLst>
                  <a:ext uri="{0D108BD9-81ED-4DB2-BD59-A6C34878D82A}">
                    <a16:rowId xmlns:a16="http://schemas.microsoft.com/office/drawing/2014/main" val="10000"/>
                  </a:ext>
                </a:extLst>
              </a:tr>
              <a:tr h="2537460">
                <a:tc>
                  <a:txBody>
                    <a:bodyPr/>
                    <a:lstStyle/>
                    <a:p>
                      <a:r>
                        <a:rPr lang="en-US" sz="1800" kern="1200">
                          <a:solidFill>
                            <a:schemeClr val="dk1"/>
                          </a:solidFill>
                          <a:effectLst/>
                          <a:latin typeface="+mn-lt"/>
                          <a:ea typeface="+mn-ea"/>
                          <a:cs typeface="+mn-cs"/>
                        </a:rPr>
                        <a:t>The section on measles on page 82  in the current Malawi </a:t>
                      </a:r>
                      <a:r>
                        <a:rPr lang="en-US" sz="1800" kern="1200" err="1">
                          <a:solidFill>
                            <a:schemeClr val="dk1"/>
                          </a:solidFill>
                          <a:effectLst/>
                          <a:latin typeface="+mn-lt"/>
                          <a:ea typeface="+mn-ea"/>
                          <a:cs typeface="+mn-cs"/>
                        </a:rPr>
                        <a:t>CMAM</a:t>
                      </a:r>
                      <a:r>
                        <a:rPr lang="en-US" sz="1800" kern="1200">
                          <a:solidFill>
                            <a:schemeClr val="dk1"/>
                          </a:solidFill>
                          <a:effectLst/>
                          <a:latin typeface="+mn-lt"/>
                          <a:ea typeface="+mn-ea"/>
                          <a:cs typeface="+mn-cs"/>
                        </a:rPr>
                        <a:t> Guidelines discusses giving measles vaccines but not high dose vitamin A </a:t>
                      </a:r>
                      <a:endParaRPr lang="en-US" sz="1800"/>
                    </a:p>
                  </a:txBody>
                  <a:tcPr marL="68580" marR="68580" marT="34290" marB="34290"/>
                </a:tc>
                <a:tc>
                  <a:txBody>
                    <a:bodyPr/>
                    <a:lstStyle/>
                    <a:p>
                      <a:r>
                        <a:rPr lang="en-US" sz="1800" kern="1200">
                          <a:solidFill>
                            <a:schemeClr val="dk1"/>
                          </a:solidFill>
                          <a:effectLst/>
                          <a:latin typeface="+mn-lt"/>
                          <a:ea typeface="+mn-ea"/>
                          <a:cs typeface="+mn-cs"/>
                        </a:rPr>
                        <a:t>A high dose (50 000 IU, 100 000 IU or 200 000 IU, depending on age) of vitamin A should be given to all children with severe acute malnutrition with recent measles on day 1, with a second and a third dose on day 2 and day 15 (or at discharge from the programme), irrespective of the type of therapeutic food they are receiving.</a:t>
                      </a:r>
                      <a:endParaRPr lang="en-US" sz="180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Added to the guidelines.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(High-dose vitamin A supplementation reduces mortality in children with severe acute malnutrition complicated by measles-specific respiratory infections.) </a:t>
                      </a:r>
                    </a:p>
                    <a:p>
                      <a:endParaRPr lang="en-US" sz="180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3363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Micronutrient Supplementation: </a:t>
            </a:r>
            <a:br>
              <a:rPr lang="en-US"/>
            </a:br>
            <a:r>
              <a:rPr lang="en-US"/>
              <a:t>Zinc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9436648"/>
              </p:ext>
            </p:extLst>
          </p:nvPr>
        </p:nvGraphicFramePr>
        <p:xfrm>
          <a:off x="331839" y="1529612"/>
          <a:ext cx="8480322" cy="4572733"/>
        </p:xfrm>
        <a:graphic>
          <a:graphicData uri="http://schemas.openxmlformats.org/drawingml/2006/table">
            <a:tbl>
              <a:tblPr firstRow="1" bandRow="1">
                <a:tableStyleId>{5C22544A-7EE6-4342-B048-85BDC9FD1C3A}</a:tableStyleId>
              </a:tblPr>
              <a:tblGrid>
                <a:gridCol w="2826774">
                  <a:extLst>
                    <a:ext uri="{9D8B030D-6E8A-4147-A177-3AD203B41FA5}">
                      <a16:colId xmlns:a16="http://schemas.microsoft.com/office/drawing/2014/main" val="20000"/>
                    </a:ext>
                  </a:extLst>
                </a:gridCol>
                <a:gridCol w="3421894">
                  <a:extLst>
                    <a:ext uri="{9D8B030D-6E8A-4147-A177-3AD203B41FA5}">
                      <a16:colId xmlns:a16="http://schemas.microsoft.com/office/drawing/2014/main" val="20001"/>
                    </a:ext>
                  </a:extLst>
                </a:gridCol>
                <a:gridCol w="2231654">
                  <a:extLst>
                    <a:ext uri="{9D8B030D-6E8A-4147-A177-3AD203B41FA5}">
                      <a16:colId xmlns:a16="http://schemas.microsoft.com/office/drawing/2014/main" val="20002"/>
                    </a:ext>
                  </a:extLst>
                </a:gridCol>
              </a:tblGrid>
              <a:tr h="332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a:t>Current Protocol</a:t>
                      </a:r>
                    </a:p>
                  </a:txBody>
                  <a:tcPr marL="68580" marR="68580" marT="34290" marB="34290"/>
                </a:tc>
                <a:tc>
                  <a:txBody>
                    <a:bodyPr/>
                    <a:lstStyle/>
                    <a:p>
                      <a:r>
                        <a:rPr lang="en-US" sz="1800"/>
                        <a:t>WHO 2013 update</a:t>
                      </a:r>
                    </a:p>
                  </a:txBody>
                  <a:tcPr marL="68580" marR="68580" marT="34290" marB="34290"/>
                </a:tc>
                <a:tc>
                  <a:txBody>
                    <a:bodyPr/>
                    <a:lstStyle/>
                    <a:p>
                      <a:r>
                        <a:rPr lang="en-US" sz="1800"/>
                        <a:t>Malawi</a:t>
                      </a:r>
                      <a:r>
                        <a:rPr lang="en-US" sz="1800" baseline="0"/>
                        <a:t> 2016 update</a:t>
                      </a:r>
                      <a:endParaRPr lang="en-US" sz="1800"/>
                    </a:p>
                  </a:txBody>
                  <a:tcPr marL="68580" marR="68580" marT="34290" marB="34290"/>
                </a:tc>
                <a:extLst>
                  <a:ext uri="{0D108BD9-81ED-4DB2-BD59-A6C34878D82A}">
                    <a16:rowId xmlns:a16="http://schemas.microsoft.com/office/drawing/2014/main" val="10000"/>
                  </a:ext>
                </a:extLst>
              </a:tr>
              <a:tr h="4229833">
                <a:tc>
                  <a:txBody>
                    <a:bodyPr/>
                    <a:lstStyle/>
                    <a:p>
                      <a:r>
                        <a:rPr lang="en-US" sz="1800" kern="1200">
                          <a:solidFill>
                            <a:schemeClr val="dk1"/>
                          </a:solidFill>
                          <a:effectLst/>
                          <a:latin typeface="+mn-lt"/>
                          <a:ea typeface="+mn-ea"/>
                          <a:cs typeface="+mn-cs"/>
                        </a:rPr>
                        <a:t>Page 97: If clinically indicated add zinc:  0-6 months: 10 mg (1/2 tablets) daily for 10-14 days and &gt; 6months give 20 mg (1 tablet) daily for 10-14 days. Page 99:  For infants &lt; 6 months or &gt; 6 months but &lt;3kgn (breastfed), the current Malawi guideline is silent on the use of F-75 in edematous breastfed young infants. It only discusses the use of F100-D. </a:t>
                      </a:r>
                    </a:p>
                    <a:p>
                      <a:endParaRPr lang="en-US" sz="1800" kern="1200">
                        <a:solidFill>
                          <a:schemeClr val="dk1"/>
                        </a:solidFill>
                        <a:effectLst/>
                        <a:latin typeface="+mn-lt"/>
                        <a:ea typeface="+mn-ea"/>
                        <a:cs typeface="+mn-cs"/>
                      </a:endParaRPr>
                    </a:p>
                  </a:txBody>
                  <a:tcPr marL="68580" marR="68580" marT="34290" marB="34290"/>
                </a:tc>
                <a:tc>
                  <a:txBody>
                    <a:bodyPr/>
                    <a:lstStyle/>
                    <a:p>
                      <a:r>
                        <a:rPr lang="en-US" sz="1800" kern="1200">
                          <a:solidFill>
                            <a:schemeClr val="dk1"/>
                          </a:solidFill>
                          <a:effectLst/>
                          <a:latin typeface="+mn-lt"/>
                          <a:ea typeface="+mn-ea"/>
                          <a:cs typeface="+mn-cs"/>
                        </a:rPr>
                        <a:t>If children with SAM are admitted to hospital and treated with F-75 and subsequently with ready-to-use therapeutic food, they should not receive oral zinc supplements in addition to F-75 or RUTF as these therapeutic foods contain the recommended amounts of zinc for management of diarrhea</a:t>
                      </a:r>
                    </a:p>
                    <a:p>
                      <a:endParaRPr lang="en-US" sz="1800" kern="1200">
                        <a:solidFill>
                          <a:schemeClr val="dk1"/>
                        </a:solidFill>
                        <a:effectLst/>
                        <a:latin typeface="+mn-lt"/>
                        <a:ea typeface="+mn-ea"/>
                        <a:cs typeface="+mn-cs"/>
                      </a:endParaRPr>
                    </a:p>
                    <a:p>
                      <a:r>
                        <a:rPr lang="en-US" sz="1800" kern="1200">
                          <a:solidFill>
                            <a:schemeClr val="dk1"/>
                          </a:solidFill>
                          <a:effectLst/>
                          <a:latin typeface="+mn-lt"/>
                          <a:ea typeface="+mn-ea"/>
                          <a:cs typeface="+mn-cs"/>
                        </a:rPr>
                        <a:t>Recommendation 8.2 (bullet 3):</a:t>
                      </a:r>
                    </a:p>
                    <a:p>
                      <a:r>
                        <a:rPr lang="en-US" sz="1800" kern="1200">
                          <a:solidFill>
                            <a:schemeClr val="dk1"/>
                          </a:solidFill>
                          <a:effectLst/>
                          <a:latin typeface="+mn-lt"/>
                          <a:ea typeface="+mn-ea"/>
                          <a:cs typeface="+mn-cs"/>
                        </a:rPr>
                        <a:t>For infants with severe acute malnutrition and </a:t>
                      </a:r>
                      <a:r>
                        <a:rPr lang="en-US" sz="1800" kern="1200" err="1">
                          <a:solidFill>
                            <a:schemeClr val="dk1"/>
                          </a:solidFill>
                          <a:effectLst/>
                          <a:latin typeface="+mn-lt"/>
                          <a:ea typeface="+mn-ea"/>
                          <a:cs typeface="+mn-cs"/>
                        </a:rPr>
                        <a:t>oedema</a:t>
                      </a:r>
                      <a:r>
                        <a:rPr lang="en-US" sz="1800" kern="1200">
                          <a:solidFill>
                            <a:schemeClr val="dk1"/>
                          </a:solidFill>
                          <a:effectLst/>
                          <a:latin typeface="+mn-lt"/>
                          <a:ea typeface="+mn-ea"/>
                          <a:cs typeface="+mn-cs"/>
                        </a:rPr>
                        <a:t>, infant formula or F-75 should be given as a supplement to breast milk.</a:t>
                      </a:r>
                      <a:endParaRPr lang="en-US" sz="180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Added to the guideline. </a:t>
                      </a:r>
                    </a:p>
                    <a:p>
                      <a:endParaRPr lang="en-US" sz="180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7897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Antibiotics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1942683"/>
              </p:ext>
            </p:extLst>
          </p:nvPr>
        </p:nvGraphicFramePr>
        <p:xfrm>
          <a:off x="319556" y="1439461"/>
          <a:ext cx="8476713" cy="4594860"/>
        </p:xfrm>
        <a:graphic>
          <a:graphicData uri="http://schemas.openxmlformats.org/drawingml/2006/table">
            <a:tbl>
              <a:tblPr firstRow="1" bandRow="1">
                <a:tableStyleId>{5C22544A-7EE6-4342-B048-85BDC9FD1C3A}</a:tableStyleId>
              </a:tblPr>
              <a:tblGrid>
                <a:gridCol w="3119103">
                  <a:extLst>
                    <a:ext uri="{9D8B030D-6E8A-4147-A177-3AD203B41FA5}">
                      <a16:colId xmlns:a16="http://schemas.microsoft.com/office/drawing/2014/main" val="20000"/>
                    </a:ext>
                  </a:extLst>
                </a:gridCol>
                <a:gridCol w="2532039">
                  <a:extLst>
                    <a:ext uri="{9D8B030D-6E8A-4147-A177-3AD203B41FA5}">
                      <a16:colId xmlns:a16="http://schemas.microsoft.com/office/drawing/2014/main" val="20001"/>
                    </a:ext>
                  </a:extLst>
                </a:gridCol>
                <a:gridCol w="2825571">
                  <a:extLst>
                    <a:ext uri="{9D8B030D-6E8A-4147-A177-3AD203B41FA5}">
                      <a16:colId xmlns:a16="http://schemas.microsoft.com/office/drawing/2014/main" val="20002"/>
                    </a:ext>
                  </a:extLst>
                </a:gridCol>
              </a:tblGrid>
              <a:tr h="295504">
                <a:tc>
                  <a:txBody>
                    <a:bodyPr/>
                    <a:lstStyle/>
                    <a:p>
                      <a:r>
                        <a:rPr lang="en-US" sz="1800"/>
                        <a:t>Current Protocol</a:t>
                      </a:r>
                    </a:p>
                  </a:txBody>
                  <a:tcPr marL="68580" marR="68580" marT="34290" marB="34290"/>
                </a:tc>
                <a:tc>
                  <a:txBody>
                    <a:bodyPr/>
                    <a:lstStyle/>
                    <a:p>
                      <a:r>
                        <a:rPr lang="en-US" sz="1800"/>
                        <a:t>WHO 2013 update</a:t>
                      </a:r>
                    </a:p>
                  </a:txBody>
                  <a:tcPr marL="68580" marR="68580" marT="34290" marB="34290"/>
                </a:tc>
                <a:tc>
                  <a:txBody>
                    <a:bodyPr/>
                    <a:lstStyle/>
                    <a:p>
                      <a:r>
                        <a:rPr lang="en-US" sz="1800"/>
                        <a:t>Malawi</a:t>
                      </a:r>
                      <a:r>
                        <a:rPr lang="en-US" sz="1800" baseline="0"/>
                        <a:t> 2016 update</a:t>
                      </a:r>
                      <a:endParaRPr lang="en-US" sz="1800"/>
                    </a:p>
                  </a:txBody>
                  <a:tcPr marL="68580" marR="68580" marT="34290" marB="34290"/>
                </a:tc>
                <a:extLst>
                  <a:ext uri="{0D108BD9-81ED-4DB2-BD59-A6C34878D82A}">
                    <a16:rowId xmlns:a16="http://schemas.microsoft.com/office/drawing/2014/main" val="10000"/>
                  </a:ext>
                </a:extLst>
              </a:tr>
              <a:tr h="1114131">
                <a:tc>
                  <a:txBody>
                    <a:bodyPr/>
                    <a:lstStyle/>
                    <a:p>
                      <a:r>
                        <a:rPr lang="en-US" sz="1800" kern="1200" dirty="0">
                          <a:solidFill>
                            <a:schemeClr val="dk1"/>
                          </a:solidFill>
                          <a:effectLst/>
                          <a:latin typeface="+mn-lt"/>
                          <a:ea typeface="+mn-ea"/>
                          <a:cs typeface="+mn-cs"/>
                        </a:rPr>
                        <a:t>Routine amoxicillin used in ambulatory care</a:t>
                      </a:r>
                    </a:p>
                  </a:txBody>
                  <a:tcPr marL="68580" marR="68580" marT="34290" marB="34290"/>
                </a:tc>
                <a:tc>
                  <a:txBody>
                    <a:bodyPr/>
                    <a:lstStyle/>
                    <a:p>
                      <a:r>
                        <a:rPr lang="en-US" sz="1800"/>
                        <a:t>Routine use of ambulatory antibiotics recommended using either Cotrimoxazole or Ampicillin</a:t>
                      </a:r>
                    </a:p>
                  </a:txBody>
                  <a:tcPr marL="68580" marR="68580" marT="34290" marB="34290"/>
                </a:tc>
                <a:tc>
                  <a:txBody>
                    <a:bodyPr/>
                    <a:lstStyle/>
                    <a:p>
                      <a:r>
                        <a:rPr lang="en-US" sz="1800"/>
                        <a:t>Retained</a:t>
                      </a:r>
                      <a:r>
                        <a:rPr lang="en-US" sz="1800" baseline="0"/>
                        <a:t> use of </a:t>
                      </a:r>
                      <a:r>
                        <a:rPr lang="en-US" sz="1800" baseline="0" err="1"/>
                        <a:t>amoxicylin</a:t>
                      </a:r>
                      <a:r>
                        <a:rPr lang="en-US" sz="1800" baseline="0"/>
                        <a:t> (CT used in HIV programme) for ambulatory care of SAM.</a:t>
                      </a:r>
                      <a:endParaRPr lang="en-US" sz="1050"/>
                    </a:p>
                  </a:txBody>
                  <a:tcPr marL="68580" marR="68580" marT="34290" marB="34290"/>
                </a:tc>
                <a:extLst>
                  <a:ext uri="{0D108BD9-81ED-4DB2-BD59-A6C34878D82A}">
                    <a16:rowId xmlns:a16="http://schemas.microsoft.com/office/drawing/2014/main" val="10001"/>
                  </a:ext>
                </a:extLst>
              </a:tr>
              <a:tr h="2308128">
                <a:tc>
                  <a:txBody>
                    <a:bodyPr/>
                    <a:lstStyle/>
                    <a:p>
                      <a:r>
                        <a:rPr lang="en-US" sz="1800" kern="1200">
                          <a:solidFill>
                            <a:schemeClr val="dk1"/>
                          </a:solidFill>
                          <a:effectLst/>
                          <a:latin typeface="+mn-lt"/>
                          <a:ea typeface="+mn-ea"/>
                          <a:cs typeface="+mn-cs"/>
                        </a:rPr>
                        <a:t>Table 16, Page 82: Give benzyl penicillin 50,000iu/kg 6 hourly IV/IM for 48 hours then oral amoxicillin 15mg/kg 8 hourly for 5 days AND if the child fails to improve within 48 hours add</a:t>
                      </a:r>
                    </a:p>
                    <a:p>
                      <a:r>
                        <a:rPr lang="en-US" sz="1800" kern="1200">
                          <a:solidFill>
                            <a:schemeClr val="dk1"/>
                          </a:solidFill>
                          <a:effectLst/>
                          <a:latin typeface="+mn-lt"/>
                          <a:ea typeface="+mn-ea"/>
                          <a:cs typeface="+mn-cs"/>
                        </a:rPr>
                        <a:t>Gentamycin 7.5mg/kg once a day IV/IM for 7 days or  </a:t>
                      </a:r>
                      <a:r>
                        <a:rPr lang="en-US" sz="1800" b="0" i="0" u="none" strike="noStrike" kern="1200" baseline="0">
                          <a:solidFill>
                            <a:srgbClr val="141313"/>
                          </a:solidFill>
                          <a:effectLst/>
                          <a:latin typeface="Univers"/>
                          <a:ea typeface="+mn-ea"/>
                          <a:cs typeface="+mn-cs"/>
                        </a:rPr>
                        <a:t>C</a:t>
                      </a:r>
                      <a:r>
                        <a:rPr lang="en-US" sz="1800" b="0" i="0" u="none" strike="noStrike" baseline="0">
                          <a:solidFill>
                            <a:srgbClr val="141313"/>
                          </a:solidFill>
                          <a:latin typeface="Univers"/>
                        </a:rPr>
                        <a:t>hloramphenicol 25mg/kg IM/IV 8 hourly for 5 days</a:t>
                      </a:r>
                      <a:endParaRPr lang="en-US" sz="1800" kern="1200">
                        <a:solidFill>
                          <a:srgbClr val="FF0000"/>
                        </a:solidFill>
                        <a:effectLst/>
                        <a:latin typeface="+mn-lt"/>
                        <a:ea typeface="+mn-ea"/>
                        <a:cs typeface="+mn-cs"/>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Antibiotics for the management of complicated malnutrition has not been discussed in the 2013 WHO updates.</a:t>
                      </a:r>
                      <a:endParaRPr lang="en-US" sz="1800"/>
                    </a:p>
                    <a:p>
                      <a:endParaRPr lang="en-US" sz="1800"/>
                    </a:p>
                  </a:txBody>
                  <a:tcPr marL="68580" marR="68580" marT="34290" marB="34290"/>
                </a:tc>
                <a:tc>
                  <a:txBody>
                    <a:bodyPr/>
                    <a:lstStyle/>
                    <a:p>
                      <a:r>
                        <a:rPr lang="en-US" sz="1800" kern="1200" dirty="0">
                          <a:solidFill>
                            <a:schemeClr val="dk1"/>
                          </a:solidFill>
                          <a:effectLst/>
                          <a:latin typeface="+mn-lt"/>
                          <a:ea typeface="+mn-ea"/>
                          <a:cs typeface="+mn-cs"/>
                        </a:rPr>
                        <a:t>Give benzyl penicillin 50,000 </a:t>
                      </a:r>
                      <a:r>
                        <a:rPr lang="en-US" sz="1800" kern="1200" dirty="0" err="1">
                          <a:solidFill>
                            <a:schemeClr val="dk1"/>
                          </a:solidFill>
                          <a:effectLst/>
                          <a:latin typeface="+mn-lt"/>
                          <a:ea typeface="+mn-ea"/>
                          <a:cs typeface="+mn-cs"/>
                        </a:rPr>
                        <a:t>iu</a:t>
                      </a:r>
                      <a:r>
                        <a:rPr lang="en-US" sz="1800" kern="1200" dirty="0">
                          <a:solidFill>
                            <a:schemeClr val="dk1"/>
                          </a:solidFill>
                          <a:effectLst/>
                          <a:latin typeface="+mn-lt"/>
                          <a:ea typeface="+mn-ea"/>
                          <a:cs typeface="+mn-cs"/>
                        </a:rPr>
                        <a:t>/kg 6 hourly IV/IM for 48 hours then oral amoxicillin 25–40 mg/kg 8 hourly for 5 days PLUS  Gentamycin 7.5 mg/kg once a day IV/IM for 7 days.</a:t>
                      </a:r>
                    </a:p>
                    <a:p>
                      <a:r>
                        <a:rPr lang="en-US" sz="1800" kern="1200" dirty="0">
                          <a:solidFill>
                            <a:schemeClr val="dk1"/>
                          </a:solidFill>
                          <a:effectLst/>
                          <a:latin typeface="+mn-lt"/>
                          <a:ea typeface="+mn-ea"/>
                          <a:cs typeface="+mn-cs"/>
                        </a:rPr>
                        <a:t> </a:t>
                      </a:r>
                    </a:p>
                    <a:p>
                      <a:r>
                        <a:rPr lang="en-US" sz="1050" kern="1200" dirty="0">
                          <a:solidFill>
                            <a:schemeClr val="dk1"/>
                          </a:solidFill>
                          <a:effectLst/>
                          <a:latin typeface="+mn-lt"/>
                          <a:ea typeface="+mn-ea"/>
                          <a:cs typeface="+mn-cs"/>
                        </a:rPr>
                        <a:t>(WHO </a:t>
                      </a:r>
                      <a:r>
                        <a:rPr lang="en-US" sz="1050" kern="1200" dirty="0" err="1">
                          <a:solidFill>
                            <a:schemeClr val="dk1"/>
                          </a:solidFill>
                          <a:effectLst/>
                          <a:latin typeface="+mn-lt"/>
                          <a:ea typeface="+mn-ea"/>
                          <a:cs typeface="+mn-cs"/>
                        </a:rPr>
                        <a:t>Paediatric</a:t>
                      </a:r>
                      <a:r>
                        <a:rPr lang="en-US" sz="1050" kern="1200" dirty="0">
                          <a:solidFill>
                            <a:schemeClr val="dk1"/>
                          </a:solidFill>
                          <a:effectLst/>
                          <a:latin typeface="+mn-lt"/>
                          <a:ea typeface="+mn-ea"/>
                          <a:cs typeface="+mn-cs"/>
                        </a:rPr>
                        <a:t> Hospital Care 2013, page 207)</a:t>
                      </a:r>
                      <a:endParaRPr lang="en-US" sz="1050" dirty="0"/>
                    </a:p>
                    <a:p>
                      <a:endParaRPr lang="en-US" sz="1050" dirty="0"/>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53638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Malaria Treatment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95430591"/>
              </p:ext>
            </p:extLst>
          </p:nvPr>
        </p:nvGraphicFramePr>
        <p:xfrm>
          <a:off x="628650" y="1697038"/>
          <a:ext cx="7886700" cy="2411405"/>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422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a:t>Current Protocol</a:t>
                      </a:r>
                    </a:p>
                  </a:txBody>
                  <a:tcPr marL="68580" marR="68580" marT="34290" marB="34290"/>
                </a:tc>
                <a:tc>
                  <a:txBody>
                    <a:bodyPr/>
                    <a:lstStyle/>
                    <a:p>
                      <a:r>
                        <a:rPr lang="en-US" sz="1800"/>
                        <a:t>WHO 2013 update</a:t>
                      </a:r>
                    </a:p>
                  </a:txBody>
                  <a:tcPr marL="68580" marR="68580" marT="34290" marB="34290"/>
                </a:tc>
                <a:tc>
                  <a:txBody>
                    <a:bodyPr/>
                    <a:lstStyle/>
                    <a:p>
                      <a:r>
                        <a:rPr lang="en-US" sz="1800"/>
                        <a:t>Malawi</a:t>
                      </a:r>
                      <a:r>
                        <a:rPr lang="en-US" sz="1800" baseline="0"/>
                        <a:t> 2016 update</a:t>
                      </a:r>
                      <a:endParaRPr lang="en-US" sz="1800"/>
                    </a:p>
                  </a:txBody>
                  <a:tcPr marL="68580" marR="68580" marT="34290" marB="34290"/>
                </a:tc>
                <a:extLst>
                  <a:ext uri="{0D108BD9-81ED-4DB2-BD59-A6C34878D82A}">
                    <a16:rowId xmlns:a16="http://schemas.microsoft.com/office/drawing/2014/main" val="10000"/>
                  </a:ext>
                </a:extLst>
              </a:tr>
              <a:tr h="1682917">
                <a:tc>
                  <a:txBody>
                    <a:bodyPr/>
                    <a:lstStyle/>
                    <a:p>
                      <a:r>
                        <a:rPr lang="en-US" sz="1800" b="0" kern="1200">
                          <a:solidFill>
                            <a:schemeClr val="dk1"/>
                          </a:solidFill>
                          <a:effectLst/>
                          <a:latin typeface="+mn-lt"/>
                          <a:ea typeface="+mn-ea"/>
                          <a:cs typeface="+mn-cs"/>
                        </a:rPr>
                        <a:t>Intravenous infusion of quinine should be used for severe malaria but</a:t>
                      </a:r>
                    </a:p>
                    <a:p>
                      <a:r>
                        <a:rPr lang="en-US" sz="1800" b="0" kern="1200">
                          <a:solidFill>
                            <a:schemeClr val="dk1"/>
                          </a:solidFill>
                          <a:effectLst/>
                          <a:latin typeface="+mn-lt"/>
                          <a:ea typeface="+mn-ea"/>
                          <a:cs typeface="+mn-cs"/>
                        </a:rPr>
                        <a:t>with caution in severe malnutrition. (Page 83)</a:t>
                      </a:r>
                      <a:endParaRPr lang="en-US" sz="1800" b="0"/>
                    </a:p>
                  </a:txBody>
                  <a:tcPr marL="68580" marR="68580" marT="34290" marB="34290"/>
                </a:tc>
                <a:tc>
                  <a:txBody>
                    <a:bodyPr/>
                    <a:lstStyle/>
                    <a:p>
                      <a:endParaRPr lang="en-US" sz="1800" b="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err="1">
                          <a:solidFill>
                            <a:schemeClr val="dk1"/>
                          </a:solidFill>
                          <a:effectLst/>
                          <a:latin typeface="+mn-lt"/>
                          <a:ea typeface="+mn-ea"/>
                          <a:cs typeface="+mn-cs"/>
                        </a:rPr>
                        <a:t>Artesunate</a:t>
                      </a:r>
                      <a:r>
                        <a:rPr lang="en-US" sz="1800" b="0" kern="1200">
                          <a:solidFill>
                            <a:schemeClr val="dk1"/>
                          </a:solidFill>
                          <a:effectLst/>
                          <a:latin typeface="+mn-lt"/>
                          <a:ea typeface="+mn-ea"/>
                          <a:cs typeface="+mn-cs"/>
                        </a:rPr>
                        <a:t> should be used for the treatment of severe malaria.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kern="120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a:solidFill>
                            <a:schemeClr val="dk1"/>
                          </a:solidFill>
                          <a:effectLst/>
                          <a:latin typeface="+mn-lt"/>
                          <a:ea typeface="+mn-ea"/>
                          <a:cs typeface="+mn-cs"/>
                        </a:rPr>
                        <a:t>Malawi 2013 Edition of Malarial treatment Guidelines (page 10).</a:t>
                      </a:r>
                      <a:endParaRPr lang="en-US" sz="1800" b="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1180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5"/>
          <p:cNvSpPr txBox="1">
            <a:spLocks noChangeArrowheads="1"/>
          </p:cNvSpPr>
          <p:nvPr/>
        </p:nvSpPr>
        <p:spPr bwMode="auto">
          <a:xfrm>
            <a:off x="4572000" y="857251"/>
            <a:ext cx="45720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endParaRPr lang="en-US" altLang="en-US" sz="1350"/>
          </a:p>
        </p:txBody>
      </p:sp>
      <p:sp>
        <p:nvSpPr>
          <p:cNvPr id="2" name="Title 1"/>
          <p:cNvSpPr>
            <a:spLocks noGrp="1"/>
          </p:cNvSpPr>
          <p:nvPr>
            <p:ph type="title"/>
          </p:nvPr>
        </p:nvSpPr>
        <p:spPr>
          <a:xfrm>
            <a:off x="628650" y="3043933"/>
            <a:ext cx="7886700" cy="758594"/>
          </a:xfrm>
        </p:spPr>
        <p:txBody>
          <a:bodyPr/>
          <a:lstStyle/>
          <a:p>
            <a:pPr algn="ctr"/>
            <a:r>
              <a:rPr lang="en-US"/>
              <a:t>Thank You</a:t>
            </a:r>
          </a:p>
        </p:txBody>
      </p:sp>
    </p:spTree>
    <p:extLst>
      <p:ext uri="{BB962C8B-B14F-4D97-AF65-F5344CB8AC3E}">
        <p14:creationId xmlns:p14="http://schemas.microsoft.com/office/powerpoint/2010/main" val="2934782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1) History of CMAM in Malawi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8174396"/>
              </p:ext>
            </p:extLst>
          </p:nvPr>
        </p:nvGraphicFramePr>
        <p:xfrm>
          <a:off x="628650" y="1697038"/>
          <a:ext cx="7886700" cy="4819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109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History of CMAM in Malawi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3305177"/>
              </p:ext>
            </p:extLst>
          </p:nvPr>
        </p:nvGraphicFramePr>
        <p:xfrm>
          <a:off x="758646" y="1452340"/>
          <a:ext cx="7626707" cy="5309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962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435974" y="982137"/>
            <a:ext cx="896461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sz="1350">
              <a:solidFill>
                <a:srgbClr val="376092"/>
              </a:solidFill>
            </a:endParaRPr>
          </a:p>
        </p:txBody>
      </p:sp>
      <p:sp>
        <p:nvSpPr>
          <p:cNvPr id="10244" name="Rectangle 9"/>
          <p:cNvSpPr>
            <a:spLocks noGrp="1"/>
          </p:cNvSpPr>
          <p:nvPr>
            <p:ph type="title"/>
          </p:nvPr>
        </p:nvSpPr>
        <p:spPr/>
        <p:txBody>
          <a:bodyPr>
            <a:normAutofit/>
          </a:bodyPr>
          <a:lstStyle/>
          <a:p>
            <a:r>
              <a:rPr lang="en-GB" altLang="en-US"/>
              <a:t>2) Policy &amp; Strategy Environment</a:t>
            </a:r>
          </a:p>
        </p:txBody>
      </p:sp>
      <p:sp>
        <p:nvSpPr>
          <p:cNvPr id="10245" name="Rectangle 10"/>
          <p:cNvSpPr>
            <a:spLocks noGrp="1"/>
          </p:cNvSpPr>
          <p:nvPr>
            <p:ph idx="1"/>
          </p:nvPr>
        </p:nvSpPr>
        <p:spPr/>
        <p:txBody>
          <a:bodyPr>
            <a:normAutofit fontScale="92500" lnSpcReduction="10000"/>
          </a:bodyPr>
          <a:lstStyle/>
          <a:p>
            <a:r>
              <a:rPr lang="en-GB" altLang="en-US"/>
              <a:t>Political commitment and leadership</a:t>
            </a:r>
          </a:p>
          <a:p>
            <a:r>
              <a:rPr lang="en-GB" altLang="en-US"/>
              <a:t>Inclusion of nutrition in National Development policies—MGDS, EHP, ACSD </a:t>
            </a:r>
          </a:p>
          <a:p>
            <a:r>
              <a:rPr lang="en-GB" altLang="en-US"/>
              <a:t>Development of guiding operational tools such as National Nutrition Policy and Strategic Plan, CMAM Guidelines, CMAM M &amp; E tools, CMAM Training Manual</a:t>
            </a:r>
          </a:p>
          <a:p>
            <a:r>
              <a:rPr lang="en-GB" altLang="en-US"/>
              <a:t>Setting up committees to guide scale up and quality implementation—CMAM Steering Committee, CAS, TNP, CMAM Stakeholders Committee, CMAM Taskforce </a:t>
            </a:r>
          </a:p>
          <a:p>
            <a:r>
              <a:rPr lang="en-GB" altLang="en-US"/>
              <a:t>Local Production of RUTF</a:t>
            </a:r>
          </a:p>
        </p:txBody>
      </p:sp>
    </p:spTree>
    <p:extLst>
      <p:ext uri="{BB962C8B-B14F-4D97-AF65-F5344CB8AC3E}">
        <p14:creationId xmlns:p14="http://schemas.microsoft.com/office/powerpoint/2010/main" val="137421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p:cNvSpPr>
          <p:nvPr>
            <p:ph type="title"/>
          </p:nvPr>
        </p:nvSpPr>
        <p:spPr/>
        <p:txBody>
          <a:bodyPr>
            <a:normAutofit fontScale="90000"/>
          </a:bodyPr>
          <a:lstStyle/>
          <a:p>
            <a:r>
              <a:rPr lang="en-GB" altLang="en-US"/>
              <a:t>Policy &amp; Strategy Environment </a:t>
            </a:r>
            <a:r>
              <a:rPr lang="en-GB" altLang="en-US" sz="3100"/>
              <a:t>(continued)</a:t>
            </a:r>
            <a:endParaRPr lang="en-GB" altLang="en-US"/>
          </a:p>
        </p:txBody>
      </p:sp>
      <p:sp>
        <p:nvSpPr>
          <p:cNvPr id="11267" name="Content Placeholder 2"/>
          <p:cNvSpPr>
            <a:spLocks noGrp="1"/>
          </p:cNvSpPr>
          <p:nvPr>
            <p:ph idx="1"/>
          </p:nvPr>
        </p:nvSpPr>
        <p:spPr>
          <a:xfrm>
            <a:off x="628650" y="1696598"/>
            <a:ext cx="7886700" cy="4820112"/>
          </a:xfrm>
        </p:spPr>
        <p:txBody>
          <a:bodyPr>
            <a:normAutofit fontScale="92500" lnSpcReduction="20000"/>
          </a:bodyPr>
          <a:lstStyle/>
          <a:p>
            <a:r>
              <a:rPr lang="en-US" altLang="en-US"/>
              <a:t>Partnership in financing CMAM program</a:t>
            </a:r>
          </a:p>
          <a:p>
            <a:pPr lvl="1"/>
            <a:r>
              <a:rPr lang="en-US" altLang="en-US"/>
              <a:t>Procurement of Supplies: </a:t>
            </a:r>
            <a:r>
              <a:rPr lang="en-US" altLang="en-US" err="1"/>
              <a:t>MoH</a:t>
            </a:r>
            <a:r>
              <a:rPr lang="en-US" altLang="en-US"/>
              <a:t>, UNICEF, WFP, Irish Aid, CIDA, CHAI</a:t>
            </a:r>
          </a:p>
          <a:p>
            <a:pPr lvl="1"/>
            <a:r>
              <a:rPr lang="en-US" altLang="en-US"/>
              <a:t>Other core CMAM activities: </a:t>
            </a:r>
            <a:r>
              <a:rPr lang="en-US" altLang="en-US" err="1"/>
              <a:t>MoH</a:t>
            </a:r>
            <a:r>
              <a:rPr lang="en-US" altLang="en-US"/>
              <a:t>, FANTA, SSDI, UNICEF, WFP, WHO, CHAI</a:t>
            </a:r>
          </a:p>
          <a:p>
            <a:r>
              <a:rPr lang="en-US" altLang="en-US"/>
              <a:t>Coordination</a:t>
            </a:r>
          </a:p>
          <a:p>
            <a:pPr lvl="1"/>
            <a:r>
              <a:rPr lang="en-US" altLang="en-US"/>
              <a:t>CMAM Steering committee, CAS, TNP, CMAM Stakeholders Committee</a:t>
            </a:r>
          </a:p>
          <a:p>
            <a:r>
              <a:rPr lang="en-US" altLang="en-US"/>
              <a:t>Linkages</a:t>
            </a:r>
          </a:p>
          <a:p>
            <a:pPr lvl="1"/>
            <a:r>
              <a:rPr lang="en-US" altLang="en-US"/>
              <a:t>CMAM integrated with other Child Survival </a:t>
            </a:r>
            <a:r>
              <a:rPr lang="en-US" altLang="en-US" err="1"/>
              <a:t>Programmes</a:t>
            </a:r>
            <a:r>
              <a:rPr lang="en-US" altLang="en-US"/>
              <a:t> such as IMCI, HTC/ART, IMCI, PMTCT, IYCN</a:t>
            </a:r>
          </a:p>
        </p:txBody>
      </p:sp>
    </p:spTree>
    <p:extLst>
      <p:ext uri="{BB962C8B-B14F-4D97-AF65-F5344CB8AC3E}">
        <p14:creationId xmlns:p14="http://schemas.microsoft.com/office/powerpoint/2010/main" val="3690741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Coordination and Networking</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6593007"/>
              </p:ext>
            </p:extLst>
          </p:nvPr>
        </p:nvGraphicFramePr>
        <p:xfrm>
          <a:off x="628650" y="1697038"/>
          <a:ext cx="7886700" cy="4479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763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8650" y="365127"/>
            <a:ext cx="8193378" cy="758594"/>
          </a:xfrm>
        </p:spPr>
        <p:txBody>
          <a:bodyPr>
            <a:normAutofit/>
          </a:bodyPr>
          <a:lstStyle/>
          <a:p>
            <a:r>
              <a:rPr lang="en-US" altLang="en-US" sz="4000"/>
              <a:t>3) Overview of CMAM &amp; Rationale</a:t>
            </a:r>
          </a:p>
        </p:txBody>
      </p:sp>
      <p:sp>
        <p:nvSpPr>
          <p:cNvPr id="7171" name="Rectangle 3"/>
          <p:cNvSpPr>
            <a:spLocks noGrp="1" noChangeArrowheads="1"/>
          </p:cNvSpPr>
          <p:nvPr>
            <p:ph idx="1"/>
          </p:nvPr>
        </p:nvSpPr>
        <p:spPr>
          <a:xfrm>
            <a:off x="628650" y="1558344"/>
            <a:ext cx="7886700" cy="5074276"/>
          </a:xfrm>
        </p:spPr>
        <p:txBody>
          <a:bodyPr>
            <a:normAutofit fontScale="85000" lnSpcReduction="20000"/>
          </a:bodyPr>
          <a:lstStyle/>
          <a:p>
            <a:pPr marL="0" indent="0">
              <a:buNone/>
            </a:pPr>
            <a:r>
              <a:rPr lang="en-US" altLang="en-US"/>
              <a:t>Advantages of CMAM</a:t>
            </a:r>
          </a:p>
          <a:p>
            <a:pPr lvl="1"/>
            <a:r>
              <a:rPr lang="en-US" altLang="en-US" err="1"/>
              <a:t>Decentralised</a:t>
            </a:r>
            <a:r>
              <a:rPr lang="en-US" altLang="en-US"/>
              <a:t> to health </a:t>
            </a:r>
            <a:r>
              <a:rPr lang="en-US" altLang="en-US" err="1"/>
              <a:t>centre</a:t>
            </a:r>
            <a:r>
              <a:rPr lang="en-US" altLang="en-US"/>
              <a:t> level</a:t>
            </a:r>
          </a:p>
          <a:p>
            <a:pPr lvl="1"/>
            <a:r>
              <a:rPr lang="en-US" altLang="en-US"/>
              <a:t>Active case-finding through volunteers</a:t>
            </a:r>
          </a:p>
          <a:p>
            <a:pPr lvl="1"/>
            <a:r>
              <a:rPr lang="en-US" altLang="en-US"/>
              <a:t>Lower caseload in NRU</a:t>
            </a:r>
          </a:p>
          <a:p>
            <a:pPr marL="0" indent="0">
              <a:buNone/>
            </a:pPr>
            <a:r>
              <a:rPr lang="en-US" altLang="en-US"/>
              <a:t>Comparison with classical approach</a:t>
            </a:r>
          </a:p>
          <a:p>
            <a:pPr lvl="1"/>
            <a:r>
              <a:rPr lang="en-US" altLang="en-US"/>
              <a:t>Higher coverage</a:t>
            </a:r>
          </a:p>
          <a:p>
            <a:pPr lvl="1"/>
            <a:r>
              <a:rPr lang="en-US" altLang="en-US"/>
              <a:t>Acceptable cure, default, and death rates</a:t>
            </a:r>
          </a:p>
          <a:p>
            <a:pPr lvl="1"/>
            <a:r>
              <a:rPr lang="en-US" altLang="en-US"/>
              <a:t>Earlier presentation of cases</a:t>
            </a:r>
          </a:p>
          <a:p>
            <a:pPr lvl="1"/>
            <a:r>
              <a:rPr lang="en-US" altLang="en-US"/>
              <a:t>Less intensive medical care</a:t>
            </a:r>
          </a:p>
          <a:p>
            <a:pPr lvl="1"/>
            <a:r>
              <a:rPr lang="en-US" altLang="en-US"/>
              <a:t>Reduces cross infections</a:t>
            </a:r>
          </a:p>
          <a:p>
            <a:pPr lvl="1"/>
            <a:r>
              <a:rPr lang="en-US" altLang="en-US"/>
              <a:t>Care giver not removed from the family</a:t>
            </a:r>
          </a:p>
          <a:p>
            <a:pPr lvl="1"/>
            <a:endParaRPr lang="en-US" altLang="en-US"/>
          </a:p>
        </p:txBody>
      </p:sp>
    </p:spTree>
    <p:extLst>
      <p:ext uri="{BB962C8B-B14F-4D97-AF65-F5344CB8AC3E}">
        <p14:creationId xmlns:p14="http://schemas.microsoft.com/office/powerpoint/2010/main" val="1425805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CMAM Components</a:t>
            </a:r>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3985334193"/>
              </p:ext>
            </p:extLst>
          </p:nvPr>
        </p:nvGraphicFramePr>
        <p:xfrm>
          <a:off x="0" y="0"/>
          <a:ext cx="9144000" cy="7326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72485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BA8C92ECEF743899DE227870321D0" ma:contentTypeVersion="4" ma:contentTypeDescription="Create a new document." ma:contentTypeScope="" ma:versionID="140007f4d44da4cc2f1af8cfc863ddb8">
  <xsd:schema xmlns:xsd="http://www.w3.org/2001/XMLSchema" xmlns:xs="http://www.w3.org/2001/XMLSchema" xmlns:p="http://schemas.microsoft.com/office/2006/metadata/properties" xmlns:ns2="03d52e17-7b35-44c1-a601-4442ca4b38df" xmlns:ns3="78589c07-1c09-49b6-b1e2-cd618fb6ceb2" targetNamespace="http://schemas.microsoft.com/office/2006/metadata/properties" ma:root="true" ma:fieldsID="867fc384a059f4d62ebfca7f7877d807" ns2:_="" ns3:_="">
    <xsd:import namespace="03d52e17-7b35-44c1-a601-4442ca4b38df"/>
    <xsd:import namespace="78589c07-1c09-49b6-b1e2-cd618fb6ceb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52e17-7b35-44c1-a601-4442ca4b38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589c07-1c09-49b6-b1e2-cd618fb6ceb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4F576D-367D-468E-AB09-BF5188A9B9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52e17-7b35-44c1-a601-4442ca4b38df"/>
    <ds:schemaRef ds:uri="78589c07-1c09-49b6-b1e2-cd618fb6ce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CBA81A-2681-4791-9796-3E5F8AE903F5}">
  <ds:schemaRefs>
    <ds:schemaRef ds:uri="http://schemas.microsoft.com/office/2006/documentManagement/types"/>
    <ds:schemaRef ds:uri="http://purl.org/dc/elements/1.1/"/>
    <ds:schemaRef ds:uri="03d52e17-7b35-44c1-a601-4442ca4b38df"/>
    <ds:schemaRef ds:uri="http://schemas.microsoft.com/office/infopath/2007/PartnerControls"/>
    <ds:schemaRef ds:uri="http://schemas.openxmlformats.org/package/2006/metadata/core-properties"/>
    <ds:schemaRef ds:uri="http://purl.org/dc/terms/"/>
    <ds:schemaRef ds:uri="http://schemas.microsoft.com/office/2006/metadata/properties"/>
    <ds:schemaRef ds:uri="78589c07-1c09-49b6-b1e2-cd618fb6ceb2"/>
    <ds:schemaRef ds:uri="http://www.w3.org/XML/1998/namespace"/>
    <ds:schemaRef ds:uri="http://purl.org/dc/dcmitype/"/>
  </ds:schemaRefs>
</ds:datastoreItem>
</file>

<file path=customXml/itemProps3.xml><?xml version="1.0" encoding="utf-8"?>
<ds:datastoreItem xmlns:ds="http://schemas.openxmlformats.org/officeDocument/2006/customXml" ds:itemID="{E9D6EA13-097D-436A-AAEC-A6C6E1D242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TotalTime>
  <Words>1886</Words>
  <Application>Microsoft Office PowerPoint</Application>
  <PresentationFormat>On-screen Show (4:3)</PresentationFormat>
  <Paragraphs>236</Paragraphs>
  <Slides>24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Tahoma</vt:lpstr>
      <vt:lpstr>Times New Roman</vt:lpstr>
      <vt:lpstr>Univers</vt:lpstr>
      <vt:lpstr>Office Theme</vt:lpstr>
      <vt:lpstr>PowerPoint Presentation</vt:lpstr>
      <vt:lpstr>Presentation Outline</vt:lpstr>
      <vt:lpstr>1) History of CMAM in Malawi</vt:lpstr>
      <vt:lpstr>History of CMAM in Malawi</vt:lpstr>
      <vt:lpstr>2) Policy &amp; Strategy Environment</vt:lpstr>
      <vt:lpstr>Policy &amp; Strategy Environment (continued)</vt:lpstr>
      <vt:lpstr>Coordination and Networking</vt:lpstr>
      <vt:lpstr>3) Overview of CMAM &amp; Rationale</vt:lpstr>
      <vt:lpstr>CMAM Components</vt:lpstr>
      <vt:lpstr> Components of CMAM (1)</vt:lpstr>
      <vt:lpstr>Component of CMAM (2)</vt:lpstr>
      <vt:lpstr>Components of CMAM (3)</vt:lpstr>
      <vt:lpstr>Components of CMAM (4)</vt:lpstr>
      <vt:lpstr>CMAM Emphasis on Service Linkages </vt:lpstr>
      <vt:lpstr>4) Highlights of updates in the 2016  CMAM Guidelines</vt:lpstr>
      <vt:lpstr>Admission Criteria</vt:lpstr>
      <vt:lpstr> HIV</vt:lpstr>
      <vt:lpstr>HIV &amp; TB</vt:lpstr>
      <vt:lpstr>Micronutrient Supplementation: Vitamin A</vt:lpstr>
      <vt:lpstr>Micronutrient Supplementation: Vitamin A and Measles</vt:lpstr>
      <vt:lpstr>Micronutrient Supplementation:  Zinc</vt:lpstr>
      <vt:lpstr> Antibiotics</vt:lpstr>
      <vt:lpstr>Malaria Treatment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Finegan</dc:creator>
  <cp:lastModifiedBy>Heather Finegan</cp:lastModifiedBy>
  <cp:revision>11</cp:revision>
  <dcterms:modified xsi:type="dcterms:W3CDTF">2017-10-02T12:17:21Z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0x010100597BA8C92ECEF743899DE227870321D0</vt:lpwstr>
  </property>
</Properties>
</file>