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  <p:sldMasterId id="2147483662" r:id="rId2"/>
    <p:sldMasterId id="2147484516" r:id="rId3"/>
    <p:sldMasterId id="2147484528" r:id="rId4"/>
    <p:sldMasterId id="2147483687" r:id="rId5"/>
  </p:sldMasterIdLst>
  <p:notesMasterIdLst>
    <p:notesMasterId r:id="rId28"/>
  </p:notesMasterIdLst>
  <p:handoutMasterIdLst>
    <p:handoutMasterId r:id="rId29"/>
  </p:handoutMasterIdLst>
  <p:sldIdLst>
    <p:sldId id="318" r:id="rId6"/>
    <p:sldId id="336" r:id="rId7"/>
    <p:sldId id="348" r:id="rId8"/>
    <p:sldId id="322" r:id="rId9"/>
    <p:sldId id="346" r:id="rId10"/>
    <p:sldId id="337" r:id="rId11"/>
    <p:sldId id="357" r:id="rId12"/>
    <p:sldId id="355" r:id="rId13"/>
    <p:sldId id="345" r:id="rId14"/>
    <p:sldId id="347" r:id="rId15"/>
    <p:sldId id="338" r:id="rId16"/>
    <p:sldId id="358" r:id="rId17"/>
    <p:sldId id="342" r:id="rId18"/>
    <p:sldId id="341" r:id="rId19"/>
    <p:sldId id="343" r:id="rId20"/>
    <p:sldId id="344" r:id="rId21"/>
    <p:sldId id="352" r:id="rId22"/>
    <p:sldId id="349" r:id="rId23"/>
    <p:sldId id="350" r:id="rId24"/>
    <p:sldId id="351" r:id="rId25"/>
    <p:sldId id="354" r:id="rId26"/>
    <p:sldId id="356" r:id="rId2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CC"/>
    <a:srgbClr val="996633"/>
    <a:srgbClr val="1B42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00" autoAdjust="0"/>
    <p:restoredTop sz="95628" autoAdjust="0"/>
  </p:normalViewPr>
  <p:slideViewPr>
    <p:cSldViewPr>
      <p:cViewPr varScale="1">
        <p:scale>
          <a:sx n="62" d="100"/>
          <a:sy n="62" d="100"/>
        </p:scale>
        <p:origin x="115" y="67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3222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67DCD1-A3E4-4000-B438-E3DEBE92BCA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06E04-1B66-4D40-BC8B-4C056BEE5B7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69840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04D37F-DDE6-474D-9597-8FD06F3E8EF4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EE6047-D9ED-4BE4-AD5E-7B383F62ADC8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557350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altLang="pt-PT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8CEEB9-9ACF-44B1-8C64-D1F7A7A1CD4D}" type="slidenum">
              <a:rPr lang="en-US" altLang="pt-PT" smtClean="0">
                <a:latin typeface="Calibri" panose="020F0502020204030204" pitchFamily="34" charset="0"/>
              </a:rPr>
              <a:pPr/>
              <a:t>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17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PT" altLang="pt-PT"/>
              <a:t>Topico obrigatório – 45 minutos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1A00EA3-7B0F-4F1A-8492-20010441E369}" type="slidenum">
              <a:rPr lang="en-US" altLang="pt-PT" smtClean="0">
                <a:latin typeface="Calibri" panose="020F0502020204030204" pitchFamily="34" charset="0"/>
              </a:rPr>
              <a:pPr/>
              <a:t>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56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altLang="en-US"/>
              <a:t>Pode ser usado o ATPU para o tratamento da desnutrição aguda moderada (DAM), se não houver ASPU que é a primeira linha para o tratamento de DAM ou MAE—que éa primeira alternativa para o tratamento de DAM; e nestas situações deve haver quantidades suficiente de ATPU para suprir o tratamento de DAG assim como o da DAM. </a:t>
            </a: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9F09022-33D7-4B9C-9032-5C92D977FBE8}" type="slidenum">
              <a:rPr lang="en-US" altLang="pt-PT" smtClean="0">
                <a:latin typeface="Calibri" panose="020F0502020204030204" pitchFamily="34" charset="0"/>
              </a:rPr>
              <a:pPr/>
              <a:t>11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92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AD20219-A2A2-4C0D-B7A1-0988CF5354BD}" type="slidenum">
              <a:rPr lang="en-US" altLang="pt-PT" smtClean="0">
                <a:latin typeface="Calibri" panose="020F0502020204030204" pitchFamily="34" charset="0"/>
              </a:rPr>
              <a:pPr/>
              <a:t>14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193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F13F52-A4D9-4FA6-9978-529FB27E44EE}" type="slidenum">
              <a:rPr lang="en-US" altLang="pt-PT" smtClean="0">
                <a:latin typeface="Calibri" panose="020F0502020204030204" pitchFamily="34" charset="0"/>
              </a:rPr>
              <a:pPr/>
              <a:t>16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19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F2846C3-F5C2-471D-9A8E-48B40FE27646}" type="slidenum">
              <a:rPr lang="en-US" altLang="pt-PT" smtClean="0">
                <a:latin typeface="Calibri" panose="020F0502020204030204" pitchFamily="34" charset="0"/>
              </a:rPr>
              <a:pPr/>
              <a:t>22</a:t>
            </a:fld>
            <a:endParaRPr lang="en-US" altLang="pt-P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8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D09B2-631C-4974-B17F-C05E58AC42E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7418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102DF-B1FD-4533-ACC1-F542D2F945D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740255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45AA7-69FF-4660-966E-5FEC9F93136C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39364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40768-95F9-4311-AF50-165EC7DCE04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20007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2915A-10F3-4CC9-A5CD-4A0C60A8A2E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29849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3E069-77E1-4EEE-8479-586F1C1A704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88003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/>
          <p:nvPr userDrawn="1"/>
        </p:nvCxnSpPr>
        <p:spPr>
          <a:xfrm>
            <a:off x="1219200" y="3124200"/>
            <a:ext cx="71691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3" descr="FANTA-2 whiteban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40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1"/>
          <p:cNvSpPr txBox="1">
            <a:spLocks noChangeArrowheads="1"/>
          </p:cNvSpPr>
          <p:nvPr userDrawn="1"/>
        </p:nvSpPr>
        <p:spPr bwMode="auto">
          <a:xfrm>
            <a:off x="1066800" y="4953000"/>
            <a:ext cx="732155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Food and Nutrition Technical Assistance III Project (FANTA)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FHI 360   1825 Connecticut Avenue, NW   Washington, DC 20009</a:t>
            </a:r>
          </a:p>
          <a:p>
            <a:pPr eaLnBrk="1" hangingPunct="1">
              <a:defRPr/>
            </a:pPr>
            <a:r>
              <a:rPr lang="en-US" altLang="pt-PT" sz="1300">
                <a:solidFill>
                  <a:srgbClr val="FFFFFF"/>
                </a:solidFill>
                <a:latin typeface="Calibri" panose="020F0502020204030204" pitchFamily="34" charset="0"/>
              </a:rPr>
              <a:t>Tel: 202-884-8000   Fax: 202-884-8432   Email: fantamail@fhi360.org   Website: www.fantaproject.org </a:t>
            </a:r>
          </a:p>
          <a:p>
            <a:pPr eaLnBrk="1" hangingPunct="1">
              <a:defRPr/>
            </a:pPr>
            <a:endParaRPr lang="en-US" altLang="pt-P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56721"/>
          <a:stretch>
            <a:fillRect/>
          </a:stretch>
        </p:blipFill>
        <p:spPr bwMode="auto">
          <a:xfrm>
            <a:off x="228600" y="6307138"/>
            <a:ext cx="1711325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 descr="Horizontal_RGB_600.gi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272213"/>
            <a:ext cx="17557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 descr="FHI360 Logo_horizonal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6318250"/>
            <a:ext cx="1066800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219200"/>
            <a:ext cx="7124698" cy="2057400"/>
          </a:xfrm>
        </p:spPr>
        <p:txBody>
          <a:bodyPr>
            <a:normAutofit/>
          </a:bodyPr>
          <a:lstStyle>
            <a:lvl1pPr marL="0" indent="0" algn="l"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76600"/>
            <a:ext cx="7124698" cy="277368"/>
          </a:xfr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dirty="0"/>
              <a:t>Faça clique para editar o estilo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0"/>
          </p:nvPr>
        </p:nvSpPr>
        <p:spPr>
          <a:xfrm>
            <a:off x="1219200" y="3581400"/>
            <a:ext cx="6400800" cy="277368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11"/>
          </p:nvPr>
        </p:nvSpPr>
        <p:spPr>
          <a:xfrm>
            <a:off x="1219200" y="3886200"/>
            <a:ext cx="6019800" cy="304800"/>
          </a:xfrm>
        </p:spPr>
        <p:txBody>
          <a:bodyPr>
            <a:noAutofit/>
          </a:bodyPr>
          <a:lstStyle>
            <a:lvl1pPr>
              <a:buNone/>
              <a:defRPr sz="1800">
                <a:solidFill>
                  <a:srgbClr val="1B4298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pt-PT" dirty="0"/>
              <a:t>Clique para editar os estilos</a:t>
            </a:r>
          </a:p>
          <a:p>
            <a:pPr lvl="1"/>
            <a:r>
              <a:rPr lang="pt-PT" dirty="0"/>
              <a:t>Segundo nível</a:t>
            </a:r>
          </a:p>
        </p:txBody>
      </p:sp>
    </p:spTree>
    <p:extLst>
      <p:ext uri="{BB962C8B-B14F-4D97-AF65-F5344CB8AC3E}">
        <p14:creationId xmlns:p14="http://schemas.microsoft.com/office/powerpoint/2010/main" val="73062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Módulo</a:t>
            </a:r>
          </a:p>
        </p:txBody>
      </p:sp>
      <p:sp>
        <p:nvSpPr>
          <p:cNvPr id="5" name="Text Placeholder 12"/>
          <p:cNvSpPr txBox="1">
            <a:spLocks/>
          </p:cNvSpPr>
          <p:nvPr userDrawn="1"/>
        </p:nvSpPr>
        <p:spPr>
          <a:xfrm>
            <a:off x="4735513" y="6446838"/>
            <a:ext cx="3700462" cy="182562"/>
          </a:xfrm>
          <a:prstGeom prst="rect">
            <a:avLst/>
          </a:prstGeom>
        </p:spPr>
        <p:txBody>
          <a:bodyPr wrap="none"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Tx/>
              <a:buNone/>
              <a:defRPr sz="1200" kern="1200" baseline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Myriad Pro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1B4298"/>
                </a:solidFill>
                <a:latin typeface="Myriad Pro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pt-BR" sz="1000" dirty="0">
                <a:solidFill>
                  <a:srgbClr val="0099CC"/>
                </a:solidFill>
              </a:rPr>
              <a:t>Tratamento e Reabilitação Nutricional para Adolescentes e Adultos</a:t>
            </a:r>
            <a:endParaRPr lang="en-US" sz="1000" dirty="0">
              <a:solidFill>
                <a:srgbClr val="0099CC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667500"/>
            <a:ext cx="9144000" cy="190500"/>
          </a:xfrm>
          <a:prstGeom prst="rect">
            <a:avLst/>
          </a:prstGeom>
          <a:pattFill prst="dashHorz">
            <a:fgClr>
              <a:srgbClr val="0099C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ooter Placeholder 1"/>
          <p:cNvSpPr txBox="1">
            <a:spLocks/>
          </p:cNvSpPr>
          <p:nvPr userDrawn="1"/>
        </p:nvSpPr>
        <p:spPr>
          <a:xfrm>
            <a:off x="261938" y="6446838"/>
            <a:ext cx="4448175" cy="182562"/>
          </a:xfrm>
          <a:prstGeom prst="rect">
            <a:avLst/>
          </a:prstGeom>
        </p:spPr>
        <p:txBody>
          <a:bodyPr wrap="none" anchor="ctr"/>
          <a:lstStyle>
            <a:defPPr>
              <a:defRPr lang="pt-P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996633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pt-BR" sz="1000" b="1" dirty="0">
                <a:solidFill>
                  <a:schemeClr val="tx1"/>
                </a:solidFill>
                <a:latin typeface="+mn-lt"/>
              </a:rPr>
              <a:t>Módulo 1: Introdução ao Programa de Reabilitação Nutricional  (PRN)</a:t>
            </a:r>
          </a:p>
        </p:txBody>
      </p:sp>
      <p:sp>
        <p:nvSpPr>
          <p:cNvPr id="8" name="Rectangle 8"/>
          <p:cNvSpPr/>
          <p:nvPr userDrawn="1"/>
        </p:nvSpPr>
        <p:spPr>
          <a:xfrm>
            <a:off x="-19050" y="1276350"/>
            <a:ext cx="9163050" cy="19050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8477250" y="6400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fld id="{7A5BF026-1BDB-4A1B-A2A6-307EE61F3487}" type="slidenum">
              <a:rPr lang="en-US" altLang="en-US" sz="1200" b="1" smtClean="0">
                <a:solidFill>
                  <a:srgbClr val="0099CC"/>
                </a:solidFill>
                <a:latin typeface="Calibri" panose="020F0502020204030204" pitchFamily="34" charset="0"/>
              </a:rPr>
              <a:pPr algn="r">
                <a:defRPr/>
              </a:pPr>
              <a:t>‹#›</a:t>
            </a:fld>
            <a:endParaRPr lang="en-US" altLang="en-US" sz="1200" b="1">
              <a:solidFill>
                <a:srgbClr val="0099CC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417638"/>
          </a:xfrm>
        </p:spPr>
        <p:txBody>
          <a:bodyPr lIns="457200">
            <a:normAutofit/>
          </a:bodyPr>
          <a:lstStyle>
            <a:lvl1pPr algn="l">
              <a:defRPr sz="3200" b="1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>
            <a:lvl1pPr>
              <a:buClr>
                <a:srgbClr val="0099CC"/>
              </a:buCl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1pPr>
            <a:lvl2pPr>
              <a:defRPr sz="2800">
                <a:latin typeface="+mn-lt"/>
                <a:cs typeface="Arial" panose="020B0604020202020204" pitchFamily="34" charset="0"/>
              </a:defRPr>
            </a:lvl2pPr>
            <a:lvl3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4pPr>
            <a:lvl5pPr>
              <a:defRPr sz="2800">
                <a:solidFill>
                  <a:srgbClr val="0099CC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Click</a:t>
            </a:r>
          </a:p>
        </p:txBody>
      </p:sp>
    </p:spTree>
    <p:extLst>
      <p:ext uri="{BB962C8B-B14F-4D97-AF65-F5344CB8AC3E}">
        <p14:creationId xmlns:p14="http://schemas.microsoft.com/office/powerpoint/2010/main" val="3965403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4CDA-9E25-46E3-A74B-09D3E99C2892}" type="slidenum">
              <a:rPr lang="en-US" altLang="pt-PT"/>
              <a:pPr>
                <a:defRPr/>
              </a:pPr>
              <a:t>‹#›</a:t>
            </a:fld>
            <a:endParaRPr lang="en-US" altLang="pt-PT" dirty="0"/>
          </a:p>
        </p:txBody>
      </p:sp>
    </p:spTree>
    <p:extLst>
      <p:ext uri="{BB962C8B-B14F-4D97-AF65-F5344CB8AC3E}">
        <p14:creationId xmlns:p14="http://schemas.microsoft.com/office/powerpoint/2010/main" val="2992876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2261E-DA1F-4226-B79F-21887A3A8DDB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3047939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72270-4018-48AF-A9FC-07162A317EBE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243421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C3850-F6C2-4D42-AFBF-F2D51E83F935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843669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25" y="249238"/>
            <a:ext cx="7772400" cy="11049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35050" y="1676400"/>
            <a:ext cx="772795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ABC8-9444-4B32-A491-9E57A3CC38F5}" type="slidenum">
              <a:rPr lang="fr-FR" altLang="pt-PT"/>
              <a:pPr>
                <a:defRPr/>
              </a:pPr>
              <a:t>‹#›</a:t>
            </a:fld>
            <a:endParaRPr lang="fr-FR" altLang="pt-PT"/>
          </a:p>
        </p:txBody>
      </p:sp>
    </p:spTree>
    <p:extLst>
      <p:ext uri="{BB962C8B-B14F-4D97-AF65-F5344CB8AC3E}">
        <p14:creationId xmlns:p14="http://schemas.microsoft.com/office/powerpoint/2010/main" val="42773800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D49DF-7D8D-4C1D-89D8-D42F02DD6377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8B323-6B41-4B42-B7AD-79991B8F84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112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42D67-A017-4E47-9DE2-CB2BF12BB724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CEE36-5483-4442-A94B-7ECC01EF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69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D2A19-0F48-45F3-9390-D2992630E88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DB682-C894-45CE-9697-27B3FD319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527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A8D20-66E4-4B29-877E-57F48103861E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61B70-FD2E-4E10-A9D9-FC48691FE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00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4D5F-6814-4EB9-8AB1-D6D7699482D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1552-5D3D-4190-942B-2727A6BDC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024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5576C-974F-4696-A8D4-9FA74ADBB581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06900-2078-4D7C-BD02-24FC90BBFD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399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4D1B4-9836-4247-8DF1-3F969A0056D6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8C4D-E224-4C01-AFFE-5F8D4E7BE3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561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19BBE-71AE-449B-8693-CDEB4187B146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EA69D-69AA-453B-92C6-F2481E02A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353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D077-6492-4FBB-A15F-DCDC5C0A3973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52856-1663-46EB-8106-D8E173591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82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DDD39-FE4B-4636-A359-8B027731535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416557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BC0F0-E990-4743-B3D9-5C54499BFEF0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6F825-67F7-4A58-A110-B09580529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65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3E765-FBC1-4F42-8903-6B4947CCBDC7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9E3B-2272-4A8B-ADD0-1ACEBD685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66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717F-C42C-4CF1-B2BE-150391DC913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9E17-47A0-46E1-89E1-2BADACA49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296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1F772-8D36-4B6E-A02B-B4A8AB0829F0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21406-1CBE-42C1-8D0C-6BBC2B577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716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EFB05-6DCF-48D5-AFF9-7436CFD1B58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B4230-91B3-4427-A901-EC72FA13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986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10917-1465-4B8E-A556-3818178BB7A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84960-7710-4BE7-B330-2AC6271F3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5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A2BD9-3D5D-4803-89D2-2D696982387B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4936-6070-4029-A7BA-1F700F71D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75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0BBE5-8862-4C63-A7AF-7E0856F648E4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EA08F-0C23-4214-B57E-274B41B244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65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22855-1AAD-4C92-9500-02284B874F72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00134-6324-477B-A2AA-7E4E61A5A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4536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D1B2-988C-4034-B5CA-7B7F8B75D56F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6553F-06F6-49A7-8217-C18F1C0F1D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C6ED-6729-4E6B-B048-D887B186BA9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814805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CCAAE-C6A6-463A-8629-1FA29696E456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9B09-440E-465F-8FB8-B7A86E42B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9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6678E-EF20-4AB0-BCD2-356CD8AE2309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FC16-54B2-4B8D-A14E-64E36BB44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034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BC08-07C2-4F4C-938B-04C5EE1E1F20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6E02-ABEE-4F80-9737-4F18916C3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585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3228A-DF8C-445F-B20D-DBA9A4992D0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8851820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41AB0-1C33-4D99-B843-E9780B87336F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9301813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EECFE-1D65-4397-B3F5-E82ACC9401E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6613718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E6171-4736-48FE-BB19-004D3169C4F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450893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5123C-2FA6-4C19-905E-8886D6A7FD5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786163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ABB0F-912C-4785-8DE0-A58B3A7E7579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712833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141E-549B-4EC2-8B99-58DCB135199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2493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D90F8-535E-4912-82F8-55A203B6076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7020819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3AF5-7266-4C03-838C-9997CCB2B67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08613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2B1D-968B-4123-8C96-96A36D4B9D2B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5275177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FAD10-61CF-4978-94E4-EEC32D337E96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9315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83FF3-3765-4557-ABA4-4F1AA9345503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9792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124C2-542B-430D-8D55-76BAD8B1E422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2527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F1CE-29FD-4539-AB50-66B1C8EBB3B4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9553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AFC0-690E-4155-8FFC-C88464D3A1C0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9057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EB44-B01B-4D09-88B7-141C7C29A01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41552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2CCEAD-56F5-4D00-A7F6-611CC9F9BD91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69" r:id="rId1"/>
    <p:sldLayoutId id="2147486170" r:id="rId2"/>
    <p:sldLayoutId id="2147486171" r:id="rId3"/>
    <p:sldLayoutId id="2147486172" r:id="rId4"/>
    <p:sldLayoutId id="2147486173" r:id="rId5"/>
    <p:sldLayoutId id="2147486174" r:id="rId6"/>
    <p:sldLayoutId id="2147486175" r:id="rId7"/>
    <p:sldLayoutId id="2147486176" r:id="rId8"/>
    <p:sldLayoutId id="2147486177" r:id="rId9"/>
    <p:sldLayoutId id="2147486178" r:id="rId10"/>
    <p:sldLayoutId id="2147486179" r:id="rId11"/>
    <p:sldLayoutId id="2147486180" r:id="rId12"/>
    <p:sldLayoutId id="2147486181" r:id="rId13"/>
    <p:sldLayoutId id="214748618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0099CC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7F3E7B4-E8A1-44CE-8D4B-85834E2C1746}" type="slidenum">
              <a:rPr lang="en-US" altLang="pt-PT"/>
              <a:pPr>
                <a:defRPr/>
              </a:pPr>
              <a:t>‹#›</a:t>
            </a:fld>
            <a:endParaRPr lang="en-US" alt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7" r:id="rId1"/>
    <p:sldLayoutId id="2147486218" r:id="rId2"/>
    <p:sldLayoutId id="2147486183" r:id="rId3"/>
    <p:sldLayoutId id="2147486219" r:id="rId4"/>
    <p:sldLayoutId id="2147486220" r:id="rId5"/>
    <p:sldLayoutId id="214748622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B4298"/>
          </a:solidFill>
          <a:latin typeface="+mn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1B4298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rgbClr val="1B4298"/>
          </a:solidFill>
          <a:latin typeface="Myriad Pro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BEBFE6-3197-45D6-91CB-DCC75935A9EC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894F4D5-FA2E-4129-AE24-A7DDFA1E2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84" r:id="rId1"/>
    <p:sldLayoutId id="2147486185" r:id="rId2"/>
    <p:sldLayoutId id="2147486186" r:id="rId3"/>
    <p:sldLayoutId id="2147486187" r:id="rId4"/>
    <p:sldLayoutId id="2147486188" r:id="rId5"/>
    <p:sldLayoutId id="2147486189" r:id="rId6"/>
    <p:sldLayoutId id="2147486190" r:id="rId7"/>
    <p:sldLayoutId id="2147486191" r:id="rId8"/>
    <p:sldLayoutId id="2147486192" r:id="rId9"/>
    <p:sldLayoutId id="2147486193" r:id="rId10"/>
    <p:sldLayoutId id="214748619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307EA0D-9DF8-4711-8734-B4D64FB99324}" type="datetimeFigureOut">
              <a:rPr lang="en-US"/>
              <a:pPr>
                <a:defRPr/>
              </a:pPr>
              <a:t>8/9/2017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60384-63B3-44BC-8B00-B04907C31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5" r:id="rId1"/>
    <p:sldLayoutId id="2147486196" r:id="rId2"/>
    <p:sldLayoutId id="2147486197" r:id="rId3"/>
    <p:sldLayoutId id="2147486198" r:id="rId4"/>
    <p:sldLayoutId id="2147486199" r:id="rId5"/>
    <p:sldLayoutId id="2147486200" r:id="rId6"/>
    <p:sldLayoutId id="2147486201" r:id="rId7"/>
    <p:sldLayoutId id="2147486202" r:id="rId8"/>
    <p:sldLayoutId id="2147486203" r:id="rId9"/>
    <p:sldLayoutId id="2147486204" r:id="rId10"/>
    <p:sldLayoutId id="214748620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gradFill>
            <a:gsLst>
              <a:gs pos="28000">
                <a:schemeClr val="accent6">
                  <a:lumMod val="75000"/>
                  <a:alpha val="93000"/>
                </a:schemeClr>
              </a:gs>
              <a:gs pos="57000">
                <a:srgbClr val="FFC000"/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</a:p>
        </p:txBody>
      </p:sp>
      <p:sp>
        <p:nvSpPr>
          <p:cNvPr id="51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B964AD-9BFD-4185-9AC0-3A436217AFEA}" type="slidenum">
              <a:rPr lang="en-US" altLang="pt-PT"/>
              <a:pPr>
                <a:defRPr/>
              </a:pPr>
              <a:t>‹#›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6" r:id="rId1"/>
    <p:sldLayoutId id="2147486207" r:id="rId2"/>
    <p:sldLayoutId id="2147486208" r:id="rId3"/>
    <p:sldLayoutId id="2147486209" r:id="rId4"/>
    <p:sldLayoutId id="2147486210" r:id="rId5"/>
    <p:sldLayoutId id="2147486211" r:id="rId6"/>
    <p:sldLayoutId id="2147486212" r:id="rId7"/>
    <p:sldLayoutId id="2147486213" r:id="rId8"/>
    <p:sldLayoutId id="2147486214" r:id="rId9"/>
    <p:sldLayoutId id="2147486215" r:id="rId10"/>
    <p:sldLayoutId id="2147486216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0" descr="Republica de Mocambique Ministerio de saude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667"/>
          <a:stretch>
            <a:fillRect/>
          </a:stretch>
        </p:blipFill>
        <p:spPr bwMode="auto">
          <a:xfrm>
            <a:off x="4017963" y="228600"/>
            <a:ext cx="1108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21"/>
          <p:cNvSpPr txBox="1">
            <a:spLocks noChangeArrowheads="1"/>
          </p:cNvSpPr>
          <p:nvPr/>
        </p:nvSpPr>
        <p:spPr bwMode="auto">
          <a:xfrm>
            <a:off x="3941763" y="942975"/>
            <a:ext cx="13716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REPÚBLICA DE MOÇAMBIQUE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pt-BR" altLang="pt-PT" sz="600">
                <a:latin typeface="Century Gothic" panose="020B0502020202020204" pitchFamily="34" charset="0"/>
              </a:rPr>
              <a:t>Ministério de Saúde</a:t>
            </a:r>
            <a:endParaRPr lang="en-US" altLang="pt-PT" sz="60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27950" y="0"/>
            <a:ext cx="1416050" cy="1276350"/>
          </a:xfrm>
          <a:prstGeom prst="rect">
            <a:avLst/>
          </a:prstGeom>
          <a:pattFill prst="pct50">
            <a:fgClr>
              <a:schemeClr val="bg2">
                <a:lumMod val="50000"/>
              </a:schemeClr>
            </a:fgClr>
            <a:bgClr>
              <a:schemeClr val="bg1"/>
            </a:bgClr>
          </a:patt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2">
                    <a:lumMod val="25000"/>
                  </a:schemeClr>
                </a:solidFill>
              </a:rPr>
              <a:t>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Módulo</a:t>
            </a:r>
          </a:p>
        </p:txBody>
      </p:sp>
      <p:sp>
        <p:nvSpPr>
          <p:cNvPr id="13317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24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3A7522-60DA-4A93-B1FD-6CEE6297C414}" type="slidenum">
              <a:rPr lang="en-US" altLang="pt-PT" sz="1200" smtClean="0">
                <a:solidFill>
                  <a:srgbClr val="996633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pt-PT" sz="1200">
              <a:solidFill>
                <a:srgbClr val="996633"/>
              </a:solidFill>
              <a:latin typeface="Calibri" panose="020F0502020204030204" pitchFamily="34" charset="0"/>
            </a:endParaRPr>
          </a:p>
        </p:txBody>
      </p:sp>
      <p:sp>
        <p:nvSpPr>
          <p:cNvPr id="13318" name="TextBox 4"/>
          <p:cNvSpPr txBox="1">
            <a:spLocks noChangeArrowheads="1"/>
          </p:cNvSpPr>
          <p:nvPr/>
        </p:nvSpPr>
        <p:spPr bwMode="auto">
          <a:xfrm>
            <a:off x="8382000" y="6400800"/>
            <a:ext cx="381000" cy="1841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276350"/>
            <a:ext cx="9144000" cy="1468438"/>
          </a:xfrm>
          <a:prstGeom prst="rect">
            <a:avLst/>
          </a:prstGeom>
          <a:solidFill>
            <a:srgbClr val="0099CC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anchor="ctr"/>
          <a:lstStyle/>
          <a:p>
            <a:pPr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TRATAMENTO E REABILITAÇÃO NUTRICIONAL </a:t>
            </a:r>
          </a:p>
          <a:p>
            <a:pPr>
              <a:spcBef>
                <a:spcPts val="0"/>
              </a:spcBef>
              <a:defRPr/>
            </a:pPr>
            <a:r>
              <a:rPr lang="pt-BR" sz="2400" dirty="0">
                <a:solidFill>
                  <a:schemeClr val="bg1"/>
                </a:solidFill>
                <a:cs typeface="Arial" pitchFamily="34" charset="0"/>
              </a:rPr>
              <a:t>VOLUMEN II: ADOLESCENTES E ADULTOS</a:t>
            </a:r>
            <a:r>
              <a:rPr lang="pt-BR" sz="2400" dirty="0">
                <a:solidFill>
                  <a:srgbClr val="996633"/>
                </a:solidFill>
              </a:rPr>
              <a:t>                      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2763838"/>
            <a:ext cx="9144000" cy="3865562"/>
          </a:xfrm>
          <a:prstGeom prst="rect">
            <a:avLst/>
          </a:prstGeom>
          <a:gradFill>
            <a:gsLst>
              <a:gs pos="0">
                <a:srgbClr val="E1F7FF"/>
              </a:gs>
              <a:gs pos="80000">
                <a:schemeClr val="bg1"/>
              </a:gs>
              <a:gs pos="100000">
                <a:schemeClr val="bg1"/>
              </a:gs>
            </a:gsLst>
            <a:lin ang="5400000" scaled="0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tIns="457200" rIns="914400"/>
          <a:lstStyle/>
          <a:p>
            <a:pPr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solidFill>
                  <a:srgbClr val="0099CC"/>
                </a:solidFill>
                <a:cs typeface="Arial" pitchFamily="34" charset="0"/>
              </a:rPr>
              <a:t>Introdução ao Programa de Reabilitação Nutricional (PRN)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en-US" sz="3200" dirty="0">
              <a:solidFill>
                <a:srgbClr val="0099CC"/>
              </a:solidFill>
              <a:ea typeface="Times New Roman"/>
              <a:cs typeface="Arial" pitchFamily="34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defRPr/>
            </a:pPr>
            <a:r>
              <a:rPr lang="pt-PT" sz="2800" dirty="0"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lang="en-US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  <a:p>
            <a:pPr>
              <a:spcBef>
                <a:spcPts val="1200"/>
              </a:spcBef>
              <a:defRPr/>
            </a:pPr>
            <a:endParaRPr lang="pt-BR" sz="2400" dirty="0">
              <a:solidFill>
                <a:srgbClr val="9966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627313"/>
            <a:ext cx="9144000" cy="136525"/>
          </a:xfrm>
          <a:prstGeom prst="rect">
            <a:avLst/>
          </a:prstGeom>
          <a:solidFill>
            <a:schemeClr val="tx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 dirty="0">
              <a:solidFill>
                <a:srgbClr val="996633"/>
              </a:solidFill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1.3 Terminologia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Objectivos da Aprendizagem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Conhecer as terminologias que mais se usa no pacote do programa de reabilitação nutricional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Conhecer as abreviaturas mais comumente usadas no programa de reabilitação nutricional</a:t>
            </a:r>
          </a:p>
          <a:p>
            <a:pPr>
              <a:defRPr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Textos de Apoio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Texto de Apoio 1.2 Terminologia usada no PRN II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2"/>
          <p:cNvSpPr>
            <a:spLocks noGrp="1"/>
          </p:cNvSpPr>
          <p:nvPr>
            <p:ph type="title"/>
          </p:nvPr>
        </p:nvSpPr>
        <p:spPr>
          <a:xfrm>
            <a:off x="-11113" y="-228600"/>
            <a:ext cx="7848601" cy="1417638"/>
          </a:xfrm>
        </p:spPr>
        <p:txBody>
          <a:bodyPr/>
          <a:lstStyle/>
          <a:p>
            <a:r>
              <a:rPr lang="en-US" altLang="en-US"/>
              <a:t>Tópico 1.3 Terminologia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458200" cy="4662488"/>
        </p:xfrm>
        <a:graphic>
          <a:graphicData uri="http://schemas.openxmlformats.org/drawingml/2006/table">
            <a:tbl>
              <a:tblPr/>
              <a:tblGrid>
                <a:gridCol w="195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1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2488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Alimento Terapêutico Pronto para Uso (ATPU)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73" marR="26573" marT="26577" marB="2657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Alimento Terapêutico Pronto para Uso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é um alimento maciço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de uso fácil,  composto basicamente por amendoim e outros ingredientes (leite em pó, óleo de vegetais, açúcar) enriquecido com vitaminas e minerais, com densidade energética elevada, de fácil consumo, designado para o tratamento da DAG a partir dos 6 meses de idade. </a:t>
                      </a:r>
                    </a:p>
                    <a:p>
                      <a:pPr marL="0" marR="0" lvl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Vem embalado em saqueta e cada saqueta contém 92 gramas de ATPU com 500 quilocalorias, 12,5 gramas de proteína e 32,86 gramas de gorduras. </a:t>
                      </a:r>
                    </a:p>
                    <a:p>
                      <a:pPr marL="0" marR="0" lvl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composição de nutrientes de ATPU é similar ao F100, mas com uma quantidade acrescida de  ferro.  </a:t>
                      </a:r>
                    </a:p>
                    <a:p>
                      <a:pPr marL="0" marR="0" lvl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Ao contrário do F100, o ATPU não é feito à base de água, não necessita de conservação ao frio, preparo ou adição de água, por isso, torna-se seguro consumi-lo em casa.</a:t>
                      </a:r>
                    </a:p>
                    <a:p>
                      <a:pPr marL="0" marR="0" lvl="0" indent="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 ATPU mais comum em Moçambique é o “</a:t>
                      </a:r>
                      <a:r>
                        <a:rPr lang="pt-PT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Plump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PT" sz="16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nut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.”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6573" marR="26573" marT="26577" marB="26577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608" name="Rectangle 14"/>
          <p:cNvSpPr>
            <a:spLocks noChangeArrowheads="1"/>
          </p:cNvSpPr>
          <p:nvPr/>
        </p:nvSpPr>
        <p:spPr bwMode="auto">
          <a:xfrm>
            <a:off x="2482850" y="1395413"/>
            <a:ext cx="3017838" cy="7937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03508"/>
              </p:ext>
            </p:extLst>
          </p:nvPr>
        </p:nvGraphicFramePr>
        <p:xfrm>
          <a:off x="457200" y="1600200"/>
          <a:ext cx="7848600" cy="4648200"/>
        </p:xfrm>
        <a:graphic>
          <a:graphicData uri="http://schemas.openxmlformats.org/drawingml/2006/table">
            <a:tbl>
              <a:tblPr/>
              <a:tblGrid>
                <a:gridCol w="1815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29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8200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Alimento Suplementar Pronto para o Uso (ASPU)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73" marR="26573" marT="26573" marB="2657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 Alimento Suplementar Pronto para o Uso é um alimento macio, de uso fácil, composto por amendoim, soja isolada, </a:t>
                      </a:r>
                      <a:r>
                        <a:rPr lang="pt-PT" sz="16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maltodextrina</a:t>
                      </a: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e outros ingredientes (proteína do soro do leite, óleo de vegetais, açúcar, cacau), enriquecidos com vitaminas e minerais e tem uma densidade nutricional menor que o ATPU. É especialmente formulado e usado  como a primeira linha de tratamento de pacientes com DAM. </a:t>
                      </a:r>
                    </a:p>
                    <a:p>
                      <a:pPr marL="0" marR="0" lvl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Arial" panose="020B0604020202020204" pitchFamily="34" charset="0"/>
                        <a:buNone/>
                      </a:pP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Vem embalado em saqueta e cada saqueta contém 92 gramas de ASPU com 500 quilocalorias, 12,5 gramas de proteínas e 32,9 gramas de gordura. 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285750" marR="0" lvl="0" indent="-28575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 ser administrado a todos os pacientes com DAM: dos</a:t>
                      </a:r>
                      <a:r>
                        <a:rPr lang="en-US" sz="16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en-US" sz="1600" kern="12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- 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meses a 14 anos,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- Mulheres grávidas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 lactantes</a:t>
                      </a:r>
                      <a:r>
                        <a:rPr lang="pt-PT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até aos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6 meses após</a:t>
                      </a:r>
                      <a:r>
                        <a:rPr lang="pt-PT" sz="16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pt-PT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parto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- </a:t>
                      </a:r>
                      <a:r>
                        <a:rPr lang="pt-PT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Adolescentes e adultos igual ou superior a 15 anos com HIV     e/ou TB.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ASPU mais comum em Moçambique é o “</a:t>
                      </a:r>
                      <a:r>
                        <a:rPr lang="pt-PT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Plump</a:t>
                      </a: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t-PT" sz="16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sup</a:t>
                      </a:r>
                      <a:r>
                        <a:rPr lang="pt-PT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.”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573" marR="26573" marT="26573" marB="26573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99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52400" y="4648200"/>
          <a:ext cx="8229600" cy="23098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8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1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32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F75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3" marR="39383" marT="36836" marB="36836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Leite terapêutico usado para o tratamento da desnutrição aguda grave na fase de estabilização no internamento.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83" marR="39383" marT="36836" marB="3683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656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F100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83" marR="39383" marT="36836" marB="36836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Leite terapêutico usado para o tratamento da desnutrição aguda grave na fase de transição e fase de reabilitação no internamento</a:t>
                      </a:r>
                      <a:r>
                        <a:rPr lang="pt-BR" sz="16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</a:t>
                      </a:r>
                      <a:endParaRPr lang="en-US" sz="16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9383" marR="39383" marT="36836" marB="3683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05547"/>
              </p:ext>
            </p:extLst>
          </p:nvPr>
        </p:nvGraphicFramePr>
        <p:xfrm>
          <a:off x="152400" y="1417638"/>
          <a:ext cx="8534400" cy="3146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6425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PT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Mistura Alimentícia Enriquecida (MAE), mais conhecida por CSB </a:t>
                      </a:r>
                      <a:r>
                        <a:rPr lang="pt-PT" sz="1600" b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Plus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4" marB="36834"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pt-PT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 misturas alimentícias enriquecidas consistem numa mistura de cereais e outros ingredientes (por exemplo: leguminosas (soja e outras), sementes oleaginosas, leite em pó desnatado, açúcar e/ou óleo vegetal) moídos, misturados, pré-cozinhados por extrusão ou torragem e enriquecidos com uma pré-mistura de vitaminas e 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minerais. As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MAEs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mais comum em Moçambique são “CSB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Plus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(CSB+)” que é uma mistura de milho e soja enriquecida com vitaminas e minerais e “CSB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Plus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Plus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” CBS(++) é uma mistura de milho, soja, leite em pó,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açucar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óleo e enriquecida com vitaminas e minerais. </a:t>
                      </a: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pt-PT" sz="14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MAEs</a:t>
                      </a:r>
                      <a:r>
                        <a:rPr lang="pt-PT" sz="14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são usadas para tratam</a:t>
                      </a:r>
                      <a:r>
                        <a:rPr lang="pt-PT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ento da DAM. 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just" defTabSz="914400" rtl="0" eaLnBrk="1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  <a:tabLst>
                          <a:tab pos="228600" algn="l"/>
                        </a:tabLst>
                      </a:pPr>
                      <a:r>
                        <a:rPr lang="pt-PT" sz="14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MAE é a primeira alternativa ao tratamento da desnutrição aguda moderada, isto é, na falta de ASPU os clínicos deverão administrar a MAE, segundo os protocolos orientadores.</a:t>
                      </a:r>
                      <a:endParaRPr lang="en-US" sz="14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6830" marR="36830" marT="36834" marB="3683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6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1.3 Terminologia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4294967295"/>
          </p:nvPr>
        </p:nvGraphicFramePr>
        <p:xfrm>
          <a:off x="304800" y="1524000"/>
          <a:ext cx="8153400" cy="4724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4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67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000" dirty="0">
                          <a:effectLst/>
                        </a:rPr>
                        <a:t>Desnutrição Aguda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</a:rPr>
                        <a:t>A desnutrição aguda nos adolescentes e adultos é usualmente causada pelo aparecimento de uma enfermidade que resulta na perda de peso num período recente e/ou aparecimento de edema bilateral. A desnutrição aguda em adultos está comumente associada ao HIV e/ou Tuberculose. 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PT" sz="1600" dirty="0">
                          <a:effectLst/>
                        </a:rPr>
                        <a:t>Manifesta-se através das seguintes condições clínicas: 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effectLst/>
                        </a:rPr>
                        <a:t>Marasmo (emagrecimento grave)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>
                          <a:srgbClr val="0099CC"/>
                        </a:buClr>
                        <a:buFont typeface="Symbol" panose="05050102010706020507" pitchFamily="18" charset="2"/>
                        <a:buChar char=""/>
                      </a:pPr>
                      <a:r>
                        <a:rPr lang="pt-PT" sz="1600" dirty="0">
                          <a:effectLst/>
                        </a:rPr>
                        <a:t>Desnutrição edematosa (denominada kwashiorkor em crianças, é acompanhada de edema bilateral)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34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000" dirty="0">
                          <a:effectLst/>
                        </a:rPr>
                        <a:t>Desnutrição Aguda Moderada (</a:t>
                      </a:r>
                      <a:r>
                        <a:rPr lang="pt-PT" sz="2000" b="1" dirty="0">
                          <a:effectLst/>
                        </a:rPr>
                        <a:t>DAM</a:t>
                      </a:r>
                      <a:r>
                        <a:rPr lang="pt-PT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pt-PT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</a:rPr>
                        <a:t>DAM é definida como emagrecimento moderado (estágio que precede a desnutrição aguda grave).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3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000" dirty="0">
                          <a:effectLst/>
                        </a:rPr>
                        <a:t>Desnutrição Aguda Grave (</a:t>
                      </a:r>
                      <a:r>
                        <a:rPr lang="pt-PT" sz="2000" b="1" dirty="0">
                          <a:effectLst/>
                        </a:rPr>
                        <a:t>DAG</a:t>
                      </a:r>
                      <a:r>
                        <a:rPr lang="pt-PT" sz="2000" dirty="0">
                          <a:effectLst/>
                        </a:rPr>
                        <a:t>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600" dirty="0">
                          <a:effectLst/>
                        </a:rPr>
                        <a:t>DAG é definida como sendo emagrecimento grave (Marasmo) ou Desnutrição edematosa (denominada Kwashiorkor em crianças, é acompanhada de edema bilateral).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830" marR="36830" marT="36837" marB="36837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1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1.3 Terminologia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09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8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8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2400" dirty="0">
                          <a:effectLst/>
                        </a:rPr>
                        <a:t>Medidas Antropométricas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36830" marB="3683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PT" sz="1800" dirty="0">
                          <a:effectLst/>
                        </a:rPr>
                        <a:t>São medidas do corpo humano usadas para monitorar o estado nutricional de indivíduos ou de um grupo populacional. As medidas antropométricas usadas em vigilância nutricional são: </a:t>
                      </a:r>
                      <a:r>
                        <a:rPr lang="pt-PT" sz="1800" b="1" dirty="0">
                          <a:effectLst/>
                        </a:rPr>
                        <a:t>peso, altura, e perímetro braquial</a:t>
                      </a:r>
                      <a:r>
                        <a:rPr lang="pt-PT" sz="1800" dirty="0">
                          <a:effectLst/>
                        </a:rPr>
                        <a:t>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93" marR="44693" marT="36830" marB="3683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75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1.3 Terminologia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81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4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54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31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</a:rPr>
                        <a:t>Tratamento da Desnutrição no Internamento (TDI)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0" marR="45200" marT="36830" marB="3683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</a:rPr>
                        <a:t>É a componente do PRN que se destina ao tratamento </a:t>
                      </a:r>
                      <a:r>
                        <a:rPr lang="pt-PT" sz="1800" dirty="0">
                          <a:effectLst/>
                        </a:rPr>
                        <a:t>de doentes com DAG sem apetite ou com complicações médicas. Em media dura 4 a 10 dias.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0" marR="45200" marT="36830" marB="3683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3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b="1" dirty="0">
                          <a:effectLst/>
                        </a:rPr>
                        <a:t>Tratamento da Desnutrição em Ambulatório (TDA)</a:t>
                      </a:r>
                      <a:endParaRPr lang="en-US" sz="1800" b="1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0" marR="45200" marT="36830" marB="3683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pt-BR" sz="1800" dirty="0">
                          <a:effectLst/>
                        </a:rPr>
                        <a:t>É a componente do PRN que se destina ao tratamento de doentes sem complicações médicas através de medicamentos de rotina e reabilitação nutricional com ATPU. </a:t>
                      </a:r>
                      <a:r>
                        <a:rPr lang="pt-PT" sz="1800" dirty="0">
                          <a:effectLst/>
                        </a:rPr>
                        <a:t>Os doentes vão regularmente ao TDA (normalmente de 15 em 15 dias até </a:t>
                      </a:r>
                      <a:r>
                        <a:rPr lang="pt-BR" sz="1800" dirty="0">
                          <a:effectLst/>
                        </a:rPr>
                        <a:t>recuperarem o peso adequado). Em média dura 2 meses.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00" marR="45200" marT="36830" marB="3683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78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1.3 Terminologia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1.4 Conceitos chave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Objectivos da Aprendizagem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Saber a diferença entre malnutrição e desnutrição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Saber a diferença entre a desnutrição aguda, crónica, e por micronutrientes </a:t>
            </a:r>
          </a:p>
          <a:p>
            <a:pPr>
              <a:defRPr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Textos de Apoio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Texto de Apoio 1.3 Conceitos chave na desnutrição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1.4 Conceitos chave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pt-BR" sz="2200" dirty="0">
                <a:solidFill>
                  <a:schemeClr val="tx1"/>
                </a:solidFill>
              </a:rPr>
              <a:t>O </a:t>
            </a:r>
            <a:r>
              <a:rPr lang="pt-BR" sz="2200" b="1" dirty="0">
                <a:solidFill>
                  <a:schemeClr val="tx1"/>
                </a:solidFill>
              </a:rPr>
              <a:t>estado nutricional óptimo </a:t>
            </a:r>
            <a:r>
              <a:rPr lang="pt-BR" sz="2200" dirty="0">
                <a:solidFill>
                  <a:schemeClr val="tx1"/>
                </a:solidFill>
              </a:rPr>
              <a:t>de um indivíduo é reflectido pela manutenção dos processos vitais de sobrevivência, crescimento, desenvolvimento, e actividade. Qualquer desvio do estado nutricional óptimo resulta em distúrbios nutricionais referidos como malnutrição.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pt-BR" sz="2200" b="1" dirty="0">
                <a:solidFill>
                  <a:schemeClr val="tx1"/>
                </a:solidFill>
              </a:rPr>
              <a:t>Malnutrição</a:t>
            </a:r>
            <a:r>
              <a:rPr lang="pt-BR" sz="2200" dirty="0">
                <a:solidFill>
                  <a:schemeClr val="tx1"/>
                </a:solidFill>
              </a:rPr>
              <a:t>: é o estado patológico resultante tanto da deficiente ingestão e/ou absorção de nutrientes pelo organismo (desnutrição ou sub-nutrição), como da ingestão e/ou absorção de nutrientes em excesso (sobrenutrição).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None/>
              <a:defRPr/>
            </a:pPr>
            <a:r>
              <a:rPr lang="pt-BR" sz="2200" dirty="0">
                <a:solidFill>
                  <a:schemeClr val="tx1"/>
                </a:solidFill>
              </a:rPr>
              <a:t>O termo desnutrição abrange o </a:t>
            </a:r>
            <a:r>
              <a:rPr lang="pt-BR" sz="2200" b="1" dirty="0">
                <a:solidFill>
                  <a:schemeClr val="tx1"/>
                </a:solidFill>
              </a:rPr>
              <a:t>baixo peso, desnutrição aguda, desnutrição crónica, e deficiencia de micronutrientes</a:t>
            </a:r>
            <a:r>
              <a:rPr lang="pt-BR" sz="2200" dirty="0">
                <a:solidFill>
                  <a:schemeClr val="tx1"/>
                </a:solidFill>
              </a:rPr>
              <a:t>. As diferentes formas de desnutrição podem aparecer isoladas ou combinadas.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1.4 Conceitos chave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525962"/>
          </a:xfrm>
        </p:spPr>
        <p:txBody>
          <a:bodyPr>
            <a:normAutofit fontScale="925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Desnutrição aguda: </a:t>
            </a:r>
            <a:endParaRPr lang="pt-BR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600" dirty="0">
                <a:solidFill>
                  <a:schemeClr val="tx1"/>
                </a:solidFill>
              </a:rPr>
              <a:t>A desnutrição aguda nos adolescentes e adultos é usualmente causada pelo aparecimento de uma enfermidade que resulta na perda de peso num período recente e/ou aparecimento de edema bilateral. A desnutrição aguda em adultos está comummente associada ao HIV e tuberculose.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600" dirty="0">
                <a:solidFill>
                  <a:schemeClr val="tx1"/>
                </a:solidFill>
              </a:rPr>
              <a:t>A desnutrição aguda grave manifesta-se através das seguintes condições clínicas: 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</a:rPr>
              <a:t>Marasmo (emagrecimento grave)</a:t>
            </a:r>
          </a:p>
          <a:p>
            <a:pPr>
              <a:defRPr/>
            </a:pPr>
            <a:r>
              <a:rPr lang="pt-BR" sz="2600" dirty="0">
                <a:solidFill>
                  <a:schemeClr val="tx1"/>
                </a:solidFill>
              </a:rPr>
              <a:t>Desnutrição edematosa (denominada kwashiorkor em crianças, é acompanhada de edema bilateral)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Pré-teste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Visão Geral do Programa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Terminologia 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Conceitos chave</a:t>
            </a: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1.4 Conceitos chave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b="1" dirty="0"/>
              <a:t>Desnutrição crónica: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É um estado nutricional resultante da ingestão de alimentos insuficientes a necessidades do organismo e/ou doenças frequentes ao longo do tempo. E manifesta-se através de baixa estatura-para-idade, avaliada apartir de padrões internacionais de crescimento infantil, especificos para sexo e idade.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b="1" dirty="0"/>
              <a:t>Desnutrição de micronutrientes: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As formas mais comuns de desnutrição de micronutrientes estão relacionadas com as deficiências de ferro, zinco, vitamina A, iodo, e e das vitaminas do complexo B.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7848600" cy="1295400"/>
          </a:xfrm>
        </p:spPr>
        <p:txBody>
          <a:bodyPr/>
          <a:lstStyle/>
          <a:p>
            <a:r>
              <a:rPr lang="en-US" altLang="en-US"/>
              <a:t>Exercício: Conceitos chave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600200"/>
            <a:ext cx="8229600" cy="4508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400" dirty="0"/>
              <a:t>Mariamo de 54 anos de idade, viúva, mãe de dois filhos. O primeiro filho chamava-se João tinha 20 anos de idade e trabalhava na carpintaria do seu pai e era conhecido no bairro com magrizelo da zona. O segundo chamado Pereira tinha 18 anos de idade e era gordo e tinha como trabalho o negócio informal. Ambos viviam na casa da mãe. Com o passar do tempo a mãe notou que o João estava perder muito peso, não tinha apetite, estava fraco e estava a inchar os pés. A mãe e o Pereira levaram o João para o hospital. Pelo caminho a mãe notou que o Pereira cansava-se fácil, não conseguia suportar o seu peso e andava lentamente. Em jeito de brincadeira a mãe diz a Pereira, “Tu andas a comer bastante! Quatro pratos bem cheios por dia. Nem deixas de comer bolachas nem de tomar  refrescos, que tanto te digo para deixares. Veja só o peso que tens.” </a:t>
            </a:r>
          </a:p>
          <a:p>
            <a:pPr algn="just">
              <a:defRPr/>
            </a:pPr>
            <a:r>
              <a:rPr lang="pt-BR" sz="1400" dirty="0"/>
              <a:t>Quando chegaram a Unidade Sanitária o profissional de saúde diz a mãe que ambos os filhos tinha problemas alimentares sérios.</a:t>
            </a:r>
          </a:p>
          <a:p>
            <a:pPr algn="just">
              <a:defRPr/>
            </a:pPr>
            <a:endParaRPr lang="pt-BR" sz="1400" dirty="0"/>
          </a:p>
          <a:p>
            <a:pPr algn="just">
              <a:defRPr/>
            </a:pPr>
            <a:endParaRPr lang="pt-BR" sz="1400" dirty="0"/>
          </a:p>
          <a:p>
            <a:pPr>
              <a:lnSpc>
                <a:spcPct val="150000"/>
              </a:lnSpc>
              <a:defRPr/>
            </a:pPr>
            <a:r>
              <a:rPr lang="pt-BR" sz="1400" dirty="0"/>
              <a:t>Leia atentamente e responda as seguintes perguntas: </a:t>
            </a:r>
          </a:p>
          <a:p>
            <a:pPr>
              <a:lnSpc>
                <a:spcPct val="150000"/>
              </a:lnSpc>
              <a:defRPr/>
            </a:pPr>
            <a:r>
              <a:rPr lang="pt-BR" sz="1400" dirty="0"/>
              <a:t>1)	Qual dos filhos da dona Mariamo está malnutrido? Porquê?</a:t>
            </a:r>
          </a:p>
          <a:p>
            <a:pPr>
              <a:lnSpc>
                <a:spcPct val="150000"/>
              </a:lnSpc>
              <a:defRPr/>
            </a:pPr>
            <a:r>
              <a:rPr lang="pt-BR" sz="1400" dirty="0"/>
              <a:t>2)	De acordo com o texto qual dos filhos da dona Mariamo está desnutrido? Porquê?</a:t>
            </a:r>
          </a:p>
          <a:p>
            <a:pPr>
              <a:lnSpc>
                <a:spcPct val="150000"/>
              </a:lnSpc>
              <a:defRPr/>
            </a:pPr>
            <a:r>
              <a:rPr lang="pt-BR" sz="1400" dirty="0"/>
              <a:t>3)	Guiando-se com o texto acima e em suas palavras diferencia a malnutrição da desnutrição.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66725" y="11207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Myriad Pro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Myriad Pro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1B4298"/>
                </a:solidFill>
                <a:latin typeface="Myriad Pro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1B4298"/>
                </a:solidFill>
                <a:latin typeface="Myriad Pro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1B4298"/>
                </a:solidFill>
                <a:latin typeface="Myriad Pro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457200" y="1600200"/>
            <a:ext cx="8229600" cy="4572000"/>
          </a:xfrm>
          <a:prstGeom prst="rect">
            <a:avLst/>
          </a:prstGeom>
          <a:solidFill>
            <a:srgbClr val="D8D8D8"/>
          </a:solidFill>
          <a:ln w="635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600" b="1" dirty="0" err="1">
                <a:latin typeface="+mj-lt"/>
                <a:ea typeface="Times New Roman" panose="02020603050405020304" pitchFamily="18" charset="0"/>
              </a:rPr>
              <a:t>Respostas</a:t>
            </a:r>
            <a:r>
              <a:rPr lang="en-US" altLang="en-US" sz="1600" b="1" dirty="0">
                <a:latin typeface="+mj-lt"/>
                <a:ea typeface="Times New Roman" panose="02020603050405020304" pitchFamily="18" charset="0"/>
              </a:rPr>
              <a:t>:</a:t>
            </a:r>
            <a:endParaRPr lang="en-US" altLang="en-US" sz="1600" dirty="0"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Qual dos filhos da dona </a:t>
            </a:r>
            <a:r>
              <a:rPr lang="pt-PT" altLang="en-US" sz="1600" dirty="0" err="1">
                <a:latin typeface="+mj-lt"/>
                <a:ea typeface="Calibri" panose="020F0502020204030204" pitchFamily="34" charset="0"/>
              </a:rPr>
              <a:t>Mariamo</a:t>
            </a: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 está malnutrido? Porquê?</a:t>
            </a:r>
            <a:endParaRPr lang="en-US" altLang="en-US" sz="1600" dirty="0">
              <a:latin typeface="+mj-lt"/>
            </a:endParaRPr>
          </a:p>
          <a:p>
            <a:pPr marL="342900" indent="-342900">
              <a:buFont typeface="+mj-lt"/>
              <a:buAutoNum type="arabicPeriod"/>
              <a:defRPr/>
            </a:pPr>
            <a:endParaRPr lang="en-US" altLang="en-US" sz="1600" dirty="0">
              <a:latin typeface="+mj-lt"/>
              <a:ea typeface="Calibri" panose="020F0502020204030204" pitchFamily="34" charset="0"/>
            </a:endParaRPr>
          </a:p>
          <a:p>
            <a:pPr marL="285750" indent="-285750"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R#: Ambos os filhos da dona Mariamo apresentam malnutrição, porque a malnutrição engloba tanto a desnutrição com a sobrenutrição.</a:t>
            </a:r>
          </a:p>
          <a:p>
            <a:pPr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   </a:t>
            </a:r>
            <a:endParaRPr lang="en-US" altLang="en-US" sz="1600" dirty="0">
              <a:latin typeface="+mj-lt"/>
            </a:endParaRPr>
          </a:p>
          <a:p>
            <a:pPr marL="342900" indent="-342900">
              <a:buFontTx/>
              <a:buAutoNum type="arabicPeriod" startAt="2"/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De acordo com o texto qual dos filhos da dona </a:t>
            </a:r>
            <a:r>
              <a:rPr lang="pt-PT" altLang="en-US" sz="1600" dirty="0" err="1">
                <a:latin typeface="+mj-lt"/>
                <a:ea typeface="Calibri" panose="020F0502020204030204" pitchFamily="34" charset="0"/>
              </a:rPr>
              <a:t>Mariamo</a:t>
            </a: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 est</a:t>
            </a:r>
            <a:r>
              <a:rPr lang="pt-PT" sz="1600" dirty="0">
                <a:latin typeface="+mj-lt"/>
                <a:ea typeface="Calibri" panose="020F0502020204030204" pitchFamily="34" charset="0"/>
              </a:rPr>
              <a:t>á</a:t>
            </a: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 desnutrido? Porquê?</a:t>
            </a:r>
          </a:p>
          <a:p>
            <a:pPr>
              <a:defRPr/>
            </a:pPr>
            <a:endParaRPr lang="en-US" altLang="en-US" sz="1600" dirty="0">
              <a:latin typeface="+mj-lt"/>
            </a:endParaRPr>
          </a:p>
          <a:p>
            <a:pPr marL="285750" indent="-285750"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R#: O filho da dona </a:t>
            </a:r>
            <a:r>
              <a:rPr lang="pt-PT" altLang="en-US" sz="1600" dirty="0" err="1">
                <a:latin typeface="+mj-lt"/>
                <a:ea typeface="Calibri" panose="020F0502020204030204" pitchFamily="34" charset="0"/>
              </a:rPr>
              <a:t>Mariamo</a:t>
            </a: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 que está desnutrido é o João, porque ele não se alimenta devidamente, tem falta de apetite, emagrecimento, perda de peso e inchaço dos pés. </a:t>
            </a:r>
            <a:endParaRPr lang="en-US" altLang="en-US" sz="1600" dirty="0">
              <a:latin typeface="+mj-lt"/>
            </a:endParaRPr>
          </a:p>
          <a:p>
            <a:pPr>
              <a:defRPr/>
            </a:pPr>
            <a:endParaRPr lang="pt-PT" altLang="en-US" sz="1600" dirty="0">
              <a:latin typeface="+mj-lt"/>
              <a:ea typeface="Calibri" panose="020F0502020204030204" pitchFamily="34" charset="0"/>
            </a:endParaRPr>
          </a:p>
          <a:p>
            <a:pPr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3. Guiando se com o texto acima e em suas palavras diferencia a malnutrição da desnutrição. </a:t>
            </a:r>
          </a:p>
          <a:p>
            <a:pPr>
              <a:defRPr/>
            </a:pPr>
            <a:endParaRPr lang="en-US" altLang="en-US" sz="1600" dirty="0">
              <a:latin typeface="+mj-lt"/>
            </a:endParaRPr>
          </a:p>
          <a:p>
            <a:pPr marL="285750" indent="-285750">
              <a:defRPr/>
            </a:pP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R#: Desnutrição é um estado patológico devido a carência alimentar </a:t>
            </a:r>
            <a:r>
              <a:rPr lang="pt-PT" sz="1600" dirty="0">
                <a:latin typeface="+mj-lt"/>
              </a:rPr>
              <a:t>e/ou falta de absorção de nutrientes pelo organismo. </a:t>
            </a:r>
            <a:r>
              <a:rPr lang="pt-PT" altLang="en-US" sz="1600" dirty="0">
                <a:latin typeface="+mj-lt"/>
                <a:ea typeface="Calibri" panose="020F0502020204030204" pitchFamily="34" charset="0"/>
              </a:rPr>
              <a:t>Malnutrição é o estado patológico resultante tanto da deficiente ingestão e/ou absorção de nutrientes pelo organismo (desnutrição ou sub-nutrição), como da ingestão e/ou absorção de nutrientes em excesso (sobrenutrição).</a:t>
            </a:r>
          </a:p>
        </p:txBody>
      </p:sp>
      <p:sp>
        <p:nvSpPr>
          <p:cNvPr id="3994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Resolução do exercício: Conceitos chave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pré-teste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Objectivos da Aprendizagem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Perceber a importância de fazer o pré-teste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Tópico 1.1  Pré-teste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O pré-teste serve para uma simples avaliação do facilitador e para garantir a monitoria da progressão do participante em relação aos conteúdos aprendidos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O pré-teste terá uma duração de 30 minutos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O pré-teste deverá ser feito individualmente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No pré-teste, somente uma resposta é que esta correcta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Perguntas ou dúvidas?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Topico 1.2 Visão geral do programa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Objectivos da Aprendizagem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Saber quais são as componentes do PRN II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Conhecer o grupo alvo do PRN II</a:t>
            </a:r>
          </a:p>
          <a:p>
            <a:pPr>
              <a:defRPr/>
            </a:pPr>
            <a:endParaRPr lang="pt-BR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Textos de Apoio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Texto de Apoio 1.1 Visão Geral do Programa de Reabilitação Nutricional Volume II (PRN II)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 descr="Envolvimento Comunitário (Prevenção, identificação, referência, e controlo do tratamento) → Unidade Sanitária → Desnutrição Aguda GRAVE com complicações médicas→ Tratamento da Desnutrição no Internamento (TDI) → Educação nutricional e demonstrações culinárias para a prevenção da desnutrição &#10;Envolvimento Comunitário (Prevenção, identificação, referência, e controlo do tratamento) → Unidade Sanitária → Desnutrição Aguda GRAVE sem complicações médicas → Tratamento da Desnutrição em Ambulatório (TDA)→ Educação nutricional e demonstrações culinárias para a prevenção da desnutrição &#10;Envolvimento Comunitário (Prevenção, identificação, referência, e controlo do tratamento) → Unidade Sanitária → Desnutrição Aguda MODERADA → Tratamento da Desnutrição em Ambulatório (TDA)→ Educação nutricional e demonstrações culinárias para a prevenção da desnutrição &#10;"/>
          <p:cNvGrpSpPr>
            <a:grpSpLocks/>
          </p:cNvGrpSpPr>
          <p:nvPr/>
        </p:nvGrpSpPr>
        <p:grpSpPr bwMode="auto">
          <a:xfrm>
            <a:off x="1817688" y="2125663"/>
            <a:ext cx="5356225" cy="3962400"/>
            <a:chOff x="2412" y="5276"/>
            <a:chExt cx="6753" cy="5168"/>
          </a:xfrm>
        </p:grpSpPr>
        <p:sp>
          <p:nvSpPr>
            <p:cNvPr id="20485" name="AutoShape 1902"/>
            <p:cNvSpPr>
              <a:spLocks noChangeArrowheads="1"/>
            </p:cNvSpPr>
            <p:nvPr/>
          </p:nvSpPr>
          <p:spPr bwMode="auto">
            <a:xfrm>
              <a:off x="2412" y="9670"/>
              <a:ext cx="6753" cy="77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Educação nutricional e demonstrações culinárias para a prevenção da desnutrição </a:t>
              </a:r>
              <a:endPara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486" name="AutoShape 1903"/>
            <p:cNvCxnSpPr>
              <a:cxnSpLocks noChangeShapeType="1"/>
            </p:cNvCxnSpPr>
            <p:nvPr/>
          </p:nvCxnSpPr>
          <p:spPr bwMode="auto">
            <a:xfrm>
              <a:off x="5820" y="6931"/>
              <a:ext cx="1" cy="27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7" name="AutoShape 1904"/>
            <p:cNvCxnSpPr>
              <a:cxnSpLocks noChangeShapeType="1"/>
            </p:cNvCxnSpPr>
            <p:nvPr/>
          </p:nvCxnSpPr>
          <p:spPr bwMode="auto">
            <a:xfrm>
              <a:off x="8265" y="6931"/>
              <a:ext cx="1" cy="27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8" name="AutoShape 1905"/>
            <p:cNvCxnSpPr>
              <a:cxnSpLocks noChangeShapeType="1"/>
            </p:cNvCxnSpPr>
            <p:nvPr/>
          </p:nvCxnSpPr>
          <p:spPr bwMode="auto">
            <a:xfrm>
              <a:off x="3561" y="6931"/>
              <a:ext cx="1" cy="278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489" name="AutoShape 1906"/>
            <p:cNvCxnSpPr>
              <a:cxnSpLocks noChangeShapeType="1"/>
            </p:cNvCxnSpPr>
            <p:nvPr/>
          </p:nvCxnSpPr>
          <p:spPr bwMode="auto">
            <a:xfrm>
              <a:off x="5820" y="5958"/>
              <a:ext cx="1" cy="9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490" name="AutoShape 1907"/>
            <p:cNvSpPr>
              <a:spLocks noChangeArrowheads="1"/>
            </p:cNvSpPr>
            <p:nvPr/>
          </p:nvSpPr>
          <p:spPr bwMode="auto">
            <a:xfrm>
              <a:off x="2841" y="5276"/>
              <a:ext cx="6069" cy="68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Envolvimento Comunitário 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0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(Prevenção, identificação, referência, e controlo do tratamento)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en-US" altLang="en-US" sz="1100" b="1" dirty="0" err="1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tratamento</a:t>
              </a:r>
              <a:r>
                <a:rPr lang="en-US" altLang="en-US" sz="1100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491" name="AutoShape 1908"/>
            <p:cNvSpPr>
              <a:spLocks noChangeArrowheads="1"/>
            </p:cNvSpPr>
            <p:nvPr/>
          </p:nvSpPr>
          <p:spPr bwMode="auto">
            <a:xfrm>
              <a:off x="2412" y="7076"/>
              <a:ext cx="2208" cy="1452"/>
            </a:xfrm>
            <a:prstGeom prst="roundRect">
              <a:avLst>
                <a:gd name="adj" fmla="val 16667"/>
              </a:avLst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BR" alt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Desnutrição Aguda GRAVE</a:t>
              </a:r>
              <a:r>
                <a:rPr lang="pt-BR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altLang="en-US" sz="1100" u="sng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com</a:t>
              </a:r>
              <a:r>
                <a:rPr lang="pt-BR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complicações médicas 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492" name="AutoShape 1909"/>
            <p:cNvSpPr>
              <a:spLocks noChangeArrowheads="1"/>
            </p:cNvSpPr>
            <p:nvPr/>
          </p:nvSpPr>
          <p:spPr bwMode="auto">
            <a:xfrm>
              <a:off x="4695" y="7076"/>
              <a:ext cx="2175" cy="1452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BR" altLang="en-US" sz="11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Desnutrição Aguda GRAVE</a:t>
              </a:r>
              <a:r>
                <a:rPr lang="pt-BR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pt-BR" altLang="en-US" sz="1100" u="sng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sem</a:t>
              </a:r>
              <a:r>
                <a:rPr lang="pt-BR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complicações médicas 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alt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493" name="AutoShape 1910"/>
            <p:cNvSpPr>
              <a:spLocks noChangeArrowheads="1"/>
            </p:cNvSpPr>
            <p:nvPr/>
          </p:nvSpPr>
          <p:spPr bwMode="auto">
            <a:xfrm>
              <a:off x="2841" y="6103"/>
              <a:ext cx="6069" cy="50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en-US" altLang="en-US" sz="110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Unidade Sanitária </a:t>
              </a:r>
              <a:endPara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PT" altLang="en-US" sz="11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494" name="AutoShape 1911"/>
            <p:cNvSpPr>
              <a:spLocks noChangeArrowheads="1"/>
            </p:cNvSpPr>
            <p:nvPr/>
          </p:nvSpPr>
          <p:spPr bwMode="auto">
            <a:xfrm>
              <a:off x="6987" y="7076"/>
              <a:ext cx="2178" cy="1452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200">
                  <a:solidFill>
                    <a:schemeClr val="tx1"/>
                  </a:solidFill>
                  <a:latin typeface="Myriad Pro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1B4298"/>
                  </a:solidFill>
                  <a:latin typeface="Myriad Pro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>
                  <a:solidFill>
                    <a:srgbClr val="1B4298"/>
                  </a:solidFill>
                  <a:latin typeface="Myriad Pro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>
                  <a:solidFill>
                    <a:srgbClr val="1B4298"/>
                  </a:solidFill>
                  <a:latin typeface="Myriad Pro" pitchFamily="34" charset="0"/>
                </a:defRPr>
              </a:lvl9pPr>
            </a:lstStyle>
            <a:p>
              <a:pPr>
                <a:lnSpc>
                  <a:spcPct val="107000"/>
                </a:lnSpc>
                <a:spcBef>
                  <a:spcPct val="0"/>
                </a:spcBef>
                <a:spcAft>
                  <a:spcPts val="800"/>
                </a:spcAft>
                <a:buClrTx/>
                <a:buFontTx/>
                <a:buNone/>
              </a:pPr>
              <a:r>
                <a:rPr lang="pt-BR" altLang="en-US" sz="110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Desnutrição Aguda MODERADA</a:t>
              </a:r>
              <a:r>
                <a:rPr lang="pt-BR" altLang="en-US" sz="11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AutoShape 1912"/>
            <p:cNvSpPr>
              <a:spLocks noChangeArrowheads="1"/>
            </p:cNvSpPr>
            <p:nvPr/>
          </p:nvSpPr>
          <p:spPr bwMode="auto">
            <a:xfrm>
              <a:off x="2412" y="8628"/>
              <a:ext cx="2210" cy="901"/>
            </a:xfrm>
            <a:prstGeom prst="roundRect">
              <a:avLst>
                <a:gd name="adj" fmla="val 16667"/>
              </a:avLst>
            </a:prstGeom>
            <a:solidFill>
              <a:srgbClr val="FF7415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 upright="1"/>
            <a:lstStyle/>
            <a:p>
              <a:pPr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pt-BR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Tratamento da Desnutrição no Internamento (TDI) 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AutoShape 1913"/>
            <p:cNvSpPr>
              <a:spLocks noChangeArrowheads="1"/>
            </p:cNvSpPr>
            <p:nvPr/>
          </p:nvSpPr>
          <p:spPr bwMode="auto">
            <a:xfrm>
              <a:off x="4696" y="8628"/>
              <a:ext cx="2174" cy="901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 upright="1"/>
            <a:lstStyle/>
            <a:p>
              <a:pPr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pt-PT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Tratamento da </a:t>
              </a:r>
              <a:r>
                <a:rPr lang="pt-BR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Desnutrição </a:t>
              </a:r>
              <a:r>
                <a:rPr lang="pt-PT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 Ambulatório (TDA)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AutoShape 1914"/>
            <p:cNvSpPr>
              <a:spLocks noChangeArrowheads="1"/>
            </p:cNvSpPr>
            <p:nvPr/>
          </p:nvSpPr>
          <p:spPr bwMode="auto">
            <a:xfrm>
              <a:off x="6985" y="8628"/>
              <a:ext cx="2180" cy="901"/>
            </a:xfrm>
            <a:prstGeom prst="roundRect">
              <a:avLst>
                <a:gd name="adj" fmla="val 16667"/>
              </a:avLst>
            </a:prstGeom>
            <a:solidFill>
              <a:srgbClr val="FFCC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243F60">
                  <a:alpha val="50000"/>
                </a:srgbClr>
              </a:outerShdw>
            </a:effectLst>
          </p:spPr>
          <p:txBody>
            <a:bodyPr upright="1"/>
            <a:lstStyle/>
            <a:p>
              <a:pPr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pt-PT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Tratamento da </a:t>
              </a:r>
              <a:r>
                <a:rPr lang="pt-BR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Desnutrição </a:t>
              </a:r>
              <a:r>
                <a:rPr lang="pt-PT" sz="950" b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 Ambulatório (TDA)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pt-PT" sz="110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498" name="AutoShape 1915"/>
            <p:cNvCxnSpPr>
              <a:cxnSpLocks noChangeShapeType="1"/>
            </p:cNvCxnSpPr>
            <p:nvPr/>
          </p:nvCxnSpPr>
          <p:spPr bwMode="auto">
            <a:xfrm>
              <a:off x="3561" y="6931"/>
              <a:ext cx="470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8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 dirty="0"/>
              <a:t>Topico 1.2 Visão geral do programa</a:t>
            </a:r>
            <a:endParaRPr lang="en-US" altLang="en-US" dirty="0"/>
          </a:p>
        </p:txBody>
      </p:sp>
      <p:sp>
        <p:nvSpPr>
          <p:cNvPr id="5" name="Content Placeholder 4" descr="Componentes Programa de Reabilitação Nutricional Volume II&#10;"/>
          <p:cNvSpPr>
            <a:spLocks noGrp="1"/>
          </p:cNvSpPr>
          <p:nvPr>
            <p:ph idx="1"/>
          </p:nvPr>
        </p:nvSpPr>
        <p:spPr>
          <a:xfrm>
            <a:off x="381000" y="1501775"/>
            <a:ext cx="8229600" cy="4525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sz="2400" dirty="0"/>
              <a:t>Componentes Programa de Reabilitação Nutricional Volume II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534400" cy="4525962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1400" dirty="0">
                <a:solidFill>
                  <a:schemeClr val="tx1"/>
                </a:solidFill>
              </a:rPr>
              <a:t>O Rodriguês era um rapaz trabalhador de 19 anos de idade seropositivo, que tinha uma grande plantação de batata reno. Ele mal comia, pós passava quase todo tempo na machamba a trabalhar. Não obstante ele estava fazer a medicação antiretroviral. Era aderente a medicação mas, não cumpria com horário das refeições e até por vezes tinha somente uma refeição ao dia. De costume na machamba ele assava batata reno e se alimentava com a mesma durante todo o dia, e dificilmente variava de alimentos. 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PT" sz="1400" dirty="0">
                <a:solidFill>
                  <a:schemeClr val="tx1"/>
                </a:solidFill>
              </a:rPr>
              <a:t>Num certo dia ele começou a notar diferenças em si. Notou que cansava rápido, que o cinto das calças já não o apertavam e os pés começavam a inchar. No início ele pensou que era por causa da medicação que o mesmo se encontrava a fazer, mas o </a:t>
            </a:r>
            <a:r>
              <a:rPr lang="pt-PT" sz="1400" dirty="0" err="1">
                <a:solidFill>
                  <a:schemeClr val="tx1"/>
                </a:solidFill>
              </a:rPr>
              <a:t>activista</a:t>
            </a:r>
            <a:r>
              <a:rPr lang="pt-PT" sz="1400" dirty="0">
                <a:solidFill>
                  <a:schemeClr val="tx1"/>
                </a:solidFill>
              </a:rPr>
              <a:t> comunitário o aconselhou a dirigir-se á unidade sanitária. Quando lá chegou o profissional de saúde avaliou-lhe o seu estado nutricional e de saúde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pt-PT" sz="1400" dirty="0">
                <a:solidFill>
                  <a:schemeClr val="tx1"/>
                </a:solidFill>
              </a:rPr>
              <a:t>e disse que tinha uma desnutrição aguda grave e necessitava de fazer o tratamento da desnutrição no internamento (TDI), porque alem do seu estado nutricional, tinha complicações médicas, incluindo fraqueza extrema e anemia. No internamento fez medicação, primeiro com F75 e depois com F100. Após a melhoria, o médico deu-lhe guia de transferência para TDA (tratamento da desnutrição aguda no ambulatório) e medicou com ATPU para levar á casa enquanto aguardava a consulta no TDA. Além de isso o profissional de saúde deu aconselhamento a ele para melhorar a sua alimentação utilizando os diferentes grupos de alimentos em cada refeição que se encontram disponíveis na sua comunidade. Quando chegou na sua comunidade contou aos seus amigos e familiares sobre tudo que sucedeu</a:t>
            </a:r>
            <a:r>
              <a:rPr lang="en-US" sz="1400" dirty="0">
                <a:solidFill>
                  <a:schemeClr val="tx1"/>
                </a:solidFill>
              </a:rPr>
              <a:t> </a:t>
            </a:r>
            <a:r>
              <a:rPr lang="pt-PT" sz="1400" dirty="0">
                <a:solidFill>
                  <a:schemeClr val="tx1"/>
                </a:solidFill>
              </a:rPr>
              <a:t>e pediu o activista que fizesse demostrações culinárias para se e a sua família. </a:t>
            </a:r>
            <a:r>
              <a:rPr lang="en-US" sz="1400" dirty="0">
                <a:solidFill>
                  <a:schemeClr val="tx1"/>
                </a:solidFill>
              </a:rPr>
              <a:t>  </a:t>
            </a:r>
            <a:endParaRPr lang="en-US" sz="1400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r>
              <a:rPr lang="pt-PT" sz="1400" b="1" dirty="0">
                <a:solidFill>
                  <a:schemeClr val="tx1"/>
                </a:solidFill>
                <a:ea typeface="Times New Roman" panose="02020603050405020304" pitchFamily="18" charset="0"/>
              </a:rPr>
              <a:t>Quais são as componentes que fazem parte do PRN II que se encontram na história de Rodriguês? </a:t>
            </a:r>
            <a:endParaRPr lang="en-US" sz="1400" b="1" dirty="0">
              <a:solidFill>
                <a:schemeClr val="tx1"/>
              </a:solidFill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150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História do Rodriguês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Resolução do exercício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As componentes são: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b="1" dirty="0">
                <a:solidFill>
                  <a:schemeClr val="tx1"/>
                </a:solidFill>
              </a:rPr>
              <a:t>Envolvimento comunitário </a:t>
            </a:r>
            <a:r>
              <a:rPr lang="pt-BR" dirty="0">
                <a:solidFill>
                  <a:schemeClr val="tx1"/>
                </a:solidFill>
              </a:rPr>
              <a:t>– representado na história pelo activista comunitário, que aconselha o Rodriguês a ir á unidade sanitária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b="1" dirty="0">
                <a:solidFill>
                  <a:schemeClr val="tx1"/>
                </a:solidFill>
              </a:rPr>
              <a:t>Tratamento da desnutrição em internamento </a:t>
            </a:r>
            <a:r>
              <a:rPr lang="pt-BR" dirty="0">
                <a:solidFill>
                  <a:schemeClr val="tx1"/>
                </a:solidFill>
              </a:rPr>
              <a:t>– representado na história pelo internamento do Rodriguês.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b="1" dirty="0">
                <a:solidFill>
                  <a:schemeClr val="tx1"/>
                </a:solidFill>
              </a:rPr>
              <a:t>Tratamento da desnutrição em ambulatório </a:t>
            </a:r>
            <a:r>
              <a:rPr lang="pt-BR" dirty="0">
                <a:solidFill>
                  <a:schemeClr val="tx1"/>
                </a:solidFill>
              </a:rPr>
              <a:t>– o local onde o Rodriguês ira continuar o tratamento no ambulatório.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pt-BR" b="1" dirty="0">
                <a:solidFill>
                  <a:schemeClr val="tx1"/>
                </a:solidFill>
              </a:rPr>
              <a:t>Educação nutricional e demonstrações culinárias </a:t>
            </a:r>
            <a:r>
              <a:rPr lang="pt-BR" dirty="0">
                <a:solidFill>
                  <a:schemeClr val="tx1"/>
                </a:solidFill>
              </a:rPr>
              <a:t>– representado na história pelo profissional de saúde que deu aconselhamento a Rodriguês para melhorar a sua alimentação utilizando os diferentes grupos de alimentos em cada refeição, e pelo  pedido do Rodriguês ao activista para fazer demonstrações culinárias. 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en-US"/>
              <a:t>Topico 1.2 Visão geral do programa</a:t>
            </a:r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b="1" dirty="0"/>
              <a:t>Grupo Alvo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t-BR" dirty="0">
                <a:solidFill>
                  <a:schemeClr val="tx1"/>
                </a:solidFill>
              </a:rPr>
              <a:t>O Programa de Tratamento e Reabilitação Nutricional Volume II foi desenvolvido com o propósito de proporcionar um tratamento de qualidade, e adequado para pacientes: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Adolescentes e adultos desnutridos com idade igual ou superior a 15 anos com a devida atençao nos doentes com HIV/SIDA e ou TB </a:t>
            </a:r>
          </a:p>
          <a:p>
            <a:pPr>
              <a:defRPr/>
            </a:pPr>
            <a:r>
              <a:rPr lang="pt-BR" dirty="0">
                <a:solidFill>
                  <a:schemeClr val="tx1"/>
                </a:solidFill>
              </a:rPr>
              <a:t>Mulheres grávidas e lactantes até 6 meses após o parto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NTA-2 or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3872</TotalTime>
  <Words>2030</Words>
  <Application>Microsoft Office PowerPoint</Application>
  <PresentationFormat>On-screen Show (4:3)</PresentationFormat>
  <Paragraphs>174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Myriad Pro</vt:lpstr>
      <vt:lpstr>Symbol</vt:lpstr>
      <vt:lpstr>Times New Roman</vt:lpstr>
      <vt:lpstr>Custom Design</vt:lpstr>
      <vt:lpstr>FANTA-2 orange</vt:lpstr>
      <vt:lpstr>2_Custom Design</vt:lpstr>
      <vt:lpstr>3_Custom Design</vt:lpstr>
      <vt:lpstr>1_Custom Design</vt:lpstr>
      <vt:lpstr>PowerPoint Presentation</vt:lpstr>
      <vt:lpstr>Tópicos</vt:lpstr>
      <vt:lpstr>Tópico pré-teste</vt:lpstr>
      <vt:lpstr>Tópico 1.1  Pré-teste</vt:lpstr>
      <vt:lpstr>Topico 1.2 Visão geral do programa</vt:lpstr>
      <vt:lpstr>Topico 1.2 Visão geral do programa</vt:lpstr>
      <vt:lpstr>História do Rodriguês </vt:lpstr>
      <vt:lpstr>Resolução do exercício </vt:lpstr>
      <vt:lpstr>Topico 1.2 Visão geral do programa</vt:lpstr>
      <vt:lpstr>Tópico 1.3 Terminologia</vt:lpstr>
      <vt:lpstr>Tópico 1.3 Terminologia</vt:lpstr>
      <vt:lpstr>PowerPoint Presentation</vt:lpstr>
      <vt:lpstr>Tópico 1.3 Terminologia</vt:lpstr>
      <vt:lpstr>Tópico 1.3 Terminologia</vt:lpstr>
      <vt:lpstr>Tópico 1.3 Terminologia</vt:lpstr>
      <vt:lpstr>Tópico 1.3 Terminologia</vt:lpstr>
      <vt:lpstr>Tópico 1.4 Conceitos chave</vt:lpstr>
      <vt:lpstr>Tópico 1.4 Conceitos chave</vt:lpstr>
      <vt:lpstr>Tópico 1.4 Conceitos chave</vt:lpstr>
      <vt:lpstr>Tópico 1.4 Conceitos chave</vt:lpstr>
      <vt:lpstr>Exercício: Conceitos chave</vt:lpstr>
      <vt:lpstr>Resolução do exercício: Conceitos chave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Anemia (Iron Deficiency), Maternal and Perinatal – Number of Deaths/Lives Saved  PROFILES Workshop</dc:title>
  <dc:creator>Lesley Oot</dc:creator>
  <cp:lastModifiedBy>Jenn Loving</cp:lastModifiedBy>
  <cp:revision>300</cp:revision>
  <cp:lastPrinted>2016-10-11T09:14:34Z</cp:lastPrinted>
  <dcterms:created xsi:type="dcterms:W3CDTF">2013-08-14T15:09:06Z</dcterms:created>
  <dcterms:modified xsi:type="dcterms:W3CDTF">2017-08-09T16:43:50Z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