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4"/>
    <p:sldMasterId id="2147483662" r:id="rId5"/>
    <p:sldMasterId id="2147483687" r:id="rId6"/>
    <p:sldMasterId id="2147484728" r:id="rId7"/>
  </p:sldMasterIdLst>
  <p:notesMasterIdLst>
    <p:notesMasterId r:id="rId59"/>
  </p:notesMasterIdLst>
  <p:handoutMasterIdLst>
    <p:handoutMasterId r:id="rId60"/>
  </p:handoutMasterIdLst>
  <p:sldIdLst>
    <p:sldId id="318" r:id="rId8"/>
    <p:sldId id="346" r:id="rId9"/>
    <p:sldId id="322" r:id="rId10"/>
    <p:sldId id="323" r:id="rId11"/>
    <p:sldId id="347" r:id="rId12"/>
    <p:sldId id="348" r:id="rId13"/>
    <p:sldId id="324" r:id="rId14"/>
    <p:sldId id="379" r:id="rId15"/>
    <p:sldId id="325" r:id="rId16"/>
    <p:sldId id="326" r:id="rId17"/>
    <p:sldId id="350" r:id="rId18"/>
    <p:sldId id="327" r:id="rId19"/>
    <p:sldId id="370" r:id="rId20"/>
    <p:sldId id="351" r:id="rId21"/>
    <p:sldId id="328" r:id="rId22"/>
    <p:sldId id="352" r:id="rId23"/>
    <p:sldId id="329" r:id="rId24"/>
    <p:sldId id="353" r:id="rId25"/>
    <p:sldId id="371" r:id="rId26"/>
    <p:sldId id="372" r:id="rId27"/>
    <p:sldId id="373" r:id="rId28"/>
    <p:sldId id="374" r:id="rId29"/>
    <p:sldId id="354" r:id="rId30"/>
    <p:sldId id="356" r:id="rId31"/>
    <p:sldId id="380" r:id="rId32"/>
    <p:sldId id="333" r:id="rId33"/>
    <p:sldId id="377" r:id="rId34"/>
    <p:sldId id="375" r:id="rId35"/>
    <p:sldId id="376" r:id="rId36"/>
    <p:sldId id="357" r:id="rId37"/>
    <p:sldId id="358" r:id="rId38"/>
    <p:sldId id="359" r:id="rId39"/>
    <p:sldId id="334" r:id="rId40"/>
    <p:sldId id="360" r:id="rId41"/>
    <p:sldId id="361" r:id="rId42"/>
    <p:sldId id="362" r:id="rId43"/>
    <p:sldId id="337" r:id="rId44"/>
    <p:sldId id="363" r:id="rId45"/>
    <p:sldId id="378" r:id="rId46"/>
    <p:sldId id="339" r:id="rId47"/>
    <p:sldId id="364" r:id="rId48"/>
    <p:sldId id="365" r:id="rId49"/>
    <p:sldId id="366" r:id="rId50"/>
    <p:sldId id="340" r:id="rId51"/>
    <p:sldId id="341" r:id="rId52"/>
    <p:sldId id="342" r:id="rId53"/>
    <p:sldId id="381" r:id="rId54"/>
    <p:sldId id="367" r:id="rId55"/>
    <p:sldId id="368" r:id="rId56"/>
    <p:sldId id="369" r:id="rId57"/>
    <p:sldId id="345" r:id="rId5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na Lloren" initials="TL" lastIdx="1" clrIdx="0">
    <p:extLst>
      <p:ext uri="{19B8F6BF-5375-455C-9EA6-DF929625EA0E}">
        <p15:presenceInfo xmlns:p15="http://schemas.microsoft.com/office/powerpoint/2012/main" userId="S-1-5-21-3803739944-511804359-1636214392-32948" providerId="AD"/>
      </p:ext>
    </p:extLst>
  </p:cmAuthor>
  <p:cmAuthor id="2" name="Stélio Gilton de Helena Albino" initials="SGdHA" lastIdx="1" clrIdx="1">
    <p:extLst>
      <p:ext uri="{19B8F6BF-5375-455C-9EA6-DF929625EA0E}">
        <p15:presenceInfo xmlns:p15="http://schemas.microsoft.com/office/powerpoint/2012/main" userId="S-1-5-21-1243839619-360867507-2608077863-392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FEAFF"/>
    <a:srgbClr val="007CA8"/>
    <a:srgbClr val="0099CC"/>
    <a:srgbClr val="D9D9D9"/>
    <a:srgbClr val="996633"/>
    <a:srgbClr val="1B4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5401" autoAdjust="0"/>
  </p:normalViewPr>
  <p:slideViewPr>
    <p:cSldViewPr>
      <p:cViewPr varScale="1">
        <p:scale>
          <a:sx n="62" d="100"/>
          <a:sy n="62" d="100"/>
        </p:scale>
        <p:origin x="379" y="6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60" d="100"/>
          <a:sy n="60" d="100"/>
        </p:scale>
        <p:origin x="19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theme" Target="theme/theme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22CDE5A-A338-44CF-92F3-4DB2175163FC}" type="datetimeFigureOut">
              <a:rPr lang="en-US"/>
              <a:pPr>
                <a:defRPr/>
              </a:pPr>
              <a:t>8/9/2017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C4F531E-1F11-4816-A82A-AFD0F13B225C}" type="slidenum">
              <a:rPr lang="en-US" altLang="en-US"/>
              <a:pPr>
                <a:defRPr/>
              </a:pPr>
              <a:t>‹#›</a:t>
            </a:fld>
            <a:endParaRPr lang="en-US" altLang="en-US"/>
          </a:p>
        </p:txBody>
      </p:sp>
    </p:spTree>
    <p:extLst>
      <p:ext uri="{BB962C8B-B14F-4D97-AF65-F5344CB8AC3E}">
        <p14:creationId xmlns:p14="http://schemas.microsoft.com/office/powerpoint/2010/main" val="3548489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2393FE2-DDE4-46EA-BA32-B9C197467A53}" type="datetimeFigureOut">
              <a:rPr lang="en-US"/>
              <a:pPr>
                <a:defRPr/>
              </a:pPr>
              <a:t>8/9/2017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8FFAC3B-6C18-419C-B9B1-A0DF059F27AF}" type="slidenum">
              <a:rPr lang="en-US" altLang="en-US"/>
              <a:pPr>
                <a:defRPr/>
              </a:pPr>
              <a:t>‹#›</a:t>
            </a:fld>
            <a:endParaRPr lang="en-US" altLang="en-US"/>
          </a:p>
        </p:txBody>
      </p:sp>
    </p:spTree>
    <p:extLst>
      <p:ext uri="{BB962C8B-B14F-4D97-AF65-F5344CB8AC3E}">
        <p14:creationId xmlns:p14="http://schemas.microsoft.com/office/powerpoint/2010/main" val="2587852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571425-3D87-4628-B18F-979ABA0BD55C}" type="slidenum">
              <a:rPr lang="en-US" altLang="pt-PT" smtClean="0">
                <a:latin typeface="Calibri" panose="020F0502020204030204" pitchFamily="34" charset="0"/>
              </a:rPr>
              <a:pPr/>
              <a:t>1</a:t>
            </a:fld>
            <a:endParaRPr lang="en-US" altLang="pt-PT">
              <a:latin typeface="Calibri" panose="020F0502020204030204" pitchFamily="34" charset="0"/>
            </a:endParaRPr>
          </a:p>
        </p:txBody>
      </p:sp>
    </p:spTree>
    <p:extLst>
      <p:ext uri="{BB962C8B-B14F-4D97-AF65-F5344CB8AC3E}">
        <p14:creationId xmlns:p14="http://schemas.microsoft.com/office/powerpoint/2010/main" val="616181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pt-PT" b="1" dirty="0"/>
              <a:t>Nota:</a:t>
            </a:r>
            <a:r>
              <a:rPr lang="pt-PT" altLang="pt-PT" dirty="0"/>
              <a:t> todos pacientes enquanto estiverem em tratamento de desnutrição aguda com F75, F100, ou ATPU não devem tomar suplementos de ferro nem de ácido fólico, devido ao risco de intoxicação por ferro e ácido fólico uma vez que os produtos terapêuticos F75, F100, e ATPU já contêm quantidades suficientes destes micronutrientes</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458AEA-F9CE-4411-8FC9-7CDBC6B97A5A}" type="slidenum">
              <a:rPr lang="en-US" altLang="pt-PT" smtClean="0">
                <a:latin typeface="Calibri" panose="020F0502020204030204" pitchFamily="34" charset="0"/>
              </a:rPr>
              <a:pPr/>
              <a:t>14</a:t>
            </a:fld>
            <a:endParaRPr lang="en-US" altLang="pt-PT">
              <a:latin typeface="Calibri" panose="020F0502020204030204" pitchFamily="34" charset="0"/>
            </a:endParaRPr>
          </a:p>
        </p:txBody>
      </p:sp>
    </p:spTree>
    <p:extLst>
      <p:ext uri="{BB962C8B-B14F-4D97-AF65-F5344CB8AC3E}">
        <p14:creationId xmlns:p14="http://schemas.microsoft.com/office/powerpoint/2010/main" val="1085382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obrigatório – 15 minutos</a:t>
            </a:r>
            <a:endParaRPr lang="pt-PT" altLang="pt-PT"/>
          </a:p>
          <a:p>
            <a:pPr eaLnBrk="1" hangingPunct="1"/>
            <a:endParaRPr lang="pt-PT" altLang="pt-PT"/>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B1B276-8340-48F0-AF3C-4D7076EE4B5D}" type="slidenum">
              <a:rPr lang="en-US" altLang="pt-PT" smtClean="0">
                <a:latin typeface="Calibri" panose="020F0502020204030204" pitchFamily="34" charset="0"/>
              </a:rPr>
              <a:pPr/>
              <a:t>15</a:t>
            </a:fld>
            <a:endParaRPr lang="en-US" altLang="pt-PT">
              <a:latin typeface="Calibri" panose="020F0502020204030204" pitchFamily="34" charset="0"/>
            </a:endParaRPr>
          </a:p>
        </p:txBody>
      </p:sp>
    </p:spTree>
    <p:extLst>
      <p:ext uri="{BB962C8B-B14F-4D97-AF65-F5344CB8AC3E}">
        <p14:creationId xmlns:p14="http://schemas.microsoft.com/office/powerpoint/2010/main" val="1218849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obrigatório – 45 minutos</a:t>
            </a:r>
            <a:endParaRPr lang="pt-PT" altLang="pt-PT"/>
          </a:p>
          <a:p>
            <a:pPr eaLnBrk="1" hangingPunct="1"/>
            <a:endParaRPr lang="pt-PT" altLang="pt-PT"/>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391BA4-A8C0-4C5D-BF56-E3FF0573234C}" type="slidenum">
              <a:rPr lang="en-US" altLang="pt-PT" smtClean="0">
                <a:latin typeface="Calibri" panose="020F0502020204030204" pitchFamily="34" charset="0"/>
              </a:rPr>
              <a:pPr/>
              <a:t>17</a:t>
            </a:fld>
            <a:endParaRPr lang="en-US" altLang="pt-PT">
              <a:latin typeface="Calibri" panose="020F0502020204030204" pitchFamily="34" charset="0"/>
            </a:endParaRPr>
          </a:p>
        </p:txBody>
      </p:sp>
    </p:spTree>
    <p:extLst>
      <p:ext uri="{BB962C8B-B14F-4D97-AF65-F5344CB8AC3E}">
        <p14:creationId xmlns:p14="http://schemas.microsoft.com/office/powerpoint/2010/main" val="4257352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pt-PT" altLang="pt-PT" b="1"/>
              <a:t>Nota:</a:t>
            </a:r>
            <a:r>
              <a:rPr lang="pt-PT" altLang="pt-PT"/>
              <a:t> </a:t>
            </a:r>
            <a:r>
              <a:rPr lang="pt-PT" altLang="pt-PT" i="1"/>
              <a:t>Se o F75 não estiver disponível na enfermaria este pode ser substituído por F100-diluído. O F100-diluído possui menor osmolaridade do que o F100 não diluído. </a:t>
            </a:r>
            <a:endParaRPr lang="pt-PT" altLang="pt-PT"/>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74E433-0A49-41FB-A8A8-B9827581039E}" type="slidenum">
              <a:rPr lang="en-US" altLang="pt-PT" smtClean="0">
                <a:latin typeface="Calibri" panose="020F0502020204030204" pitchFamily="34" charset="0"/>
              </a:rPr>
              <a:pPr/>
              <a:t>18</a:t>
            </a:fld>
            <a:endParaRPr lang="en-US" altLang="pt-PT">
              <a:latin typeface="Calibri" panose="020F0502020204030204" pitchFamily="34" charset="0"/>
            </a:endParaRPr>
          </a:p>
        </p:txBody>
      </p:sp>
    </p:spTree>
    <p:extLst>
      <p:ext uri="{BB962C8B-B14F-4D97-AF65-F5344CB8AC3E}">
        <p14:creationId xmlns:p14="http://schemas.microsoft.com/office/powerpoint/2010/main" val="265067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284401-84EA-4D8E-9B45-87E6AF4E9106}"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3823418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53C78A-D29E-434B-8817-66B787CD44C4}" type="slidenum">
              <a:rPr lang="en-US" altLang="en-US" smtClean="0">
                <a:latin typeface="Calibri" panose="020F0502020204030204" pitchFamily="34" charset="0"/>
              </a:rPr>
              <a:pPr/>
              <a:t>21</a:t>
            </a:fld>
            <a:endParaRPr lang="en-US" altLang="en-US">
              <a:latin typeface="Calibri" panose="020F0502020204030204" pitchFamily="34" charset="0"/>
            </a:endParaRPr>
          </a:p>
        </p:txBody>
      </p:sp>
    </p:spTree>
    <p:extLst>
      <p:ext uri="{BB962C8B-B14F-4D97-AF65-F5344CB8AC3E}">
        <p14:creationId xmlns:p14="http://schemas.microsoft.com/office/powerpoint/2010/main" val="837422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156F19-23D9-40F2-93A2-EBBA23FDB0E5}" type="slidenum">
              <a:rPr lang="en-US" altLang="en-US" smtClean="0">
                <a:latin typeface="Calibri" panose="020F0502020204030204" pitchFamily="34" charset="0"/>
              </a:rPr>
              <a:pPr/>
              <a:t>22</a:t>
            </a:fld>
            <a:endParaRPr lang="en-US" altLang="en-US">
              <a:latin typeface="Calibri" panose="020F0502020204030204" pitchFamily="34" charset="0"/>
            </a:endParaRPr>
          </a:p>
        </p:txBody>
      </p:sp>
    </p:spTree>
    <p:extLst>
      <p:ext uri="{BB962C8B-B14F-4D97-AF65-F5344CB8AC3E}">
        <p14:creationId xmlns:p14="http://schemas.microsoft.com/office/powerpoint/2010/main" val="1044544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obrigatório – 45 minutos</a:t>
            </a:r>
            <a:endParaRPr lang="pt-PT" altLang="pt-PT"/>
          </a:p>
          <a:p>
            <a:pPr eaLnBrk="1" hangingPunct="1"/>
            <a:endParaRPr lang="pt-PT" altLang="pt-PT"/>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60DBC4-D38D-4845-A2AC-C8AD7C55B09D}" type="slidenum">
              <a:rPr lang="en-US" altLang="pt-PT" smtClean="0">
                <a:latin typeface="Calibri" panose="020F0502020204030204" pitchFamily="34" charset="0"/>
              </a:rPr>
              <a:pPr/>
              <a:t>26</a:t>
            </a:fld>
            <a:endParaRPr lang="en-US" altLang="pt-PT">
              <a:latin typeface="Calibri" panose="020F0502020204030204" pitchFamily="34" charset="0"/>
            </a:endParaRPr>
          </a:p>
        </p:txBody>
      </p:sp>
    </p:spTree>
    <p:extLst>
      <p:ext uri="{BB962C8B-B14F-4D97-AF65-F5344CB8AC3E}">
        <p14:creationId xmlns:p14="http://schemas.microsoft.com/office/powerpoint/2010/main" val="3362261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FFAC3B-6C18-419C-B9B1-A0DF059F27AF}" type="slidenum">
              <a:rPr lang="en-US" altLang="en-US" smtClean="0"/>
              <a:pPr>
                <a:defRPr/>
              </a:pPr>
              <a:t>31</a:t>
            </a:fld>
            <a:endParaRPr lang="en-US" altLang="en-US"/>
          </a:p>
        </p:txBody>
      </p:sp>
    </p:spTree>
    <p:extLst>
      <p:ext uri="{BB962C8B-B14F-4D97-AF65-F5344CB8AC3E}">
        <p14:creationId xmlns:p14="http://schemas.microsoft.com/office/powerpoint/2010/main" val="3975454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40EF9F-7349-4731-B13F-391B5650B4C6}" type="slidenum">
              <a:rPr lang="en-US" altLang="en-US" smtClean="0">
                <a:latin typeface="Calibri" panose="020F0502020204030204" pitchFamily="34" charset="0"/>
              </a:rPr>
              <a:pPr/>
              <a:t>36</a:t>
            </a:fld>
            <a:endParaRPr lang="en-US" altLang="en-US">
              <a:latin typeface="Calibri" panose="020F0502020204030204" pitchFamily="34" charset="0"/>
            </a:endParaRPr>
          </a:p>
        </p:txBody>
      </p:sp>
    </p:spTree>
    <p:extLst>
      <p:ext uri="{BB962C8B-B14F-4D97-AF65-F5344CB8AC3E}">
        <p14:creationId xmlns:p14="http://schemas.microsoft.com/office/powerpoint/2010/main" val="108149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8FFAC3B-6C18-419C-B9B1-A0DF059F27AF}" type="slidenum">
              <a:rPr lang="en-US" altLang="en-US" smtClean="0"/>
              <a:pPr>
                <a:defRPr/>
              </a:pPr>
              <a:t>2</a:t>
            </a:fld>
            <a:endParaRPr lang="en-US" altLang="en-US"/>
          </a:p>
        </p:txBody>
      </p:sp>
    </p:spTree>
    <p:extLst>
      <p:ext uri="{BB962C8B-B14F-4D97-AF65-F5344CB8AC3E}">
        <p14:creationId xmlns:p14="http://schemas.microsoft.com/office/powerpoint/2010/main" val="928570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opcional – 45 minutos</a:t>
            </a:r>
            <a:endParaRPr lang="pt-PT" altLang="pt-PT"/>
          </a:p>
          <a:p>
            <a:pPr eaLnBrk="1" hangingPunct="1"/>
            <a:endParaRPr lang="pt-PT" altLang="pt-PT"/>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AE8682-8D5D-4238-9726-DAC9CF38BF1C}" type="slidenum">
              <a:rPr lang="en-US" altLang="pt-PT" smtClean="0">
                <a:latin typeface="Calibri" panose="020F0502020204030204" pitchFamily="34" charset="0"/>
              </a:rPr>
              <a:pPr/>
              <a:t>37</a:t>
            </a:fld>
            <a:endParaRPr lang="en-US" altLang="pt-PT">
              <a:latin typeface="Calibri" panose="020F0502020204030204" pitchFamily="34" charset="0"/>
            </a:endParaRPr>
          </a:p>
        </p:txBody>
      </p:sp>
    </p:spTree>
    <p:extLst>
      <p:ext uri="{BB962C8B-B14F-4D97-AF65-F5344CB8AC3E}">
        <p14:creationId xmlns:p14="http://schemas.microsoft.com/office/powerpoint/2010/main" val="946646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1B3CB4-4940-4A78-9EF3-51212DC73277}" type="slidenum">
              <a:rPr lang="en-US" altLang="en-US" smtClean="0">
                <a:latin typeface="Calibri" panose="020F0502020204030204" pitchFamily="34" charset="0"/>
              </a:rPr>
              <a:pPr/>
              <a:t>38</a:t>
            </a:fld>
            <a:endParaRPr lang="en-US" altLang="en-US">
              <a:latin typeface="Calibri" panose="020F0502020204030204" pitchFamily="34" charset="0"/>
            </a:endParaRPr>
          </a:p>
        </p:txBody>
      </p:sp>
    </p:spTree>
    <p:extLst>
      <p:ext uri="{BB962C8B-B14F-4D97-AF65-F5344CB8AC3E}">
        <p14:creationId xmlns:p14="http://schemas.microsoft.com/office/powerpoint/2010/main" val="1473130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obrigatório – 40 minutos</a:t>
            </a:r>
            <a:endParaRPr lang="pt-PT" altLang="pt-PT"/>
          </a:p>
          <a:p>
            <a:pPr eaLnBrk="1" hangingPunct="1"/>
            <a:endParaRPr lang="pt-PT" altLang="pt-PT"/>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C466EC-304A-4207-A44D-8E2F6B77A210}" type="slidenum">
              <a:rPr lang="en-US" altLang="pt-PT" smtClean="0">
                <a:latin typeface="Calibri" panose="020F0502020204030204" pitchFamily="34" charset="0"/>
              </a:rPr>
              <a:pPr/>
              <a:t>40</a:t>
            </a:fld>
            <a:endParaRPr lang="en-US" altLang="pt-PT">
              <a:latin typeface="Calibri" panose="020F0502020204030204" pitchFamily="34" charset="0"/>
            </a:endParaRPr>
          </a:p>
        </p:txBody>
      </p:sp>
    </p:spTree>
    <p:extLst>
      <p:ext uri="{BB962C8B-B14F-4D97-AF65-F5344CB8AC3E}">
        <p14:creationId xmlns:p14="http://schemas.microsoft.com/office/powerpoint/2010/main" val="2303949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067C229-AF53-4A09-B42C-4CA3C858C3E5}" type="slidenum">
              <a:rPr lang="en-US" altLang="en-US" smtClean="0">
                <a:latin typeface="Calibri" panose="020F0502020204030204" pitchFamily="34" charset="0"/>
              </a:rPr>
              <a:pPr/>
              <a:t>42</a:t>
            </a:fld>
            <a:endParaRPr lang="en-US" altLang="en-US">
              <a:latin typeface="Calibri" panose="020F0502020204030204" pitchFamily="34" charset="0"/>
            </a:endParaRPr>
          </a:p>
        </p:txBody>
      </p:sp>
    </p:spTree>
    <p:extLst>
      <p:ext uri="{BB962C8B-B14F-4D97-AF65-F5344CB8AC3E}">
        <p14:creationId xmlns:p14="http://schemas.microsoft.com/office/powerpoint/2010/main" val="915416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obrigatório – 20 minutos</a:t>
            </a:r>
            <a:endParaRPr lang="pt-PT" altLang="pt-PT"/>
          </a:p>
          <a:p>
            <a:pPr eaLnBrk="1" hangingPunct="1"/>
            <a:endParaRPr lang="pt-PT" altLang="pt-PT"/>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FCE35C-9507-4BEB-8B30-3F5561CCBDBE}" type="slidenum">
              <a:rPr lang="en-US" altLang="pt-PT" smtClean="0">
                <a:latin typeface="Calibri" panose="020F0502020204030204" pitchFamily="34" charset="0"/>
              </a:rPr>
              <a:pPr/>
              <a:t>44</a:t>
            </a:fld>
            <a:endParaRPr lang="en-US" altLang="pt-PT">
              <a:latin typeface="Calibri" panose="020F0502020204030204" pitchFamily="34" charset="0"/>
            </a:endParaRPr>
          </a:p>
        </p:txBody>
      </p:sp>
    </p:spTree>
    <p:extLst>
      <p:ext uri="{BB962C8B-B14F-4D97-AF65-F5344CB8AC3E}">
        <p14:creationId xmlns:p14="http://schemas.microsoft.com/office/powerpoint/2010/main" val="1609119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obrigatório – 45 minutos</a:t>
            </a:r>
            <a:endParaRPr lang="pt-PT" altLang="pt-PT"/>
          </a:p>
          <a:p>
            <a:pPr eaLnBrk="1" hangingPunct="1"/>
            <a:endParaRPr lang="pt-PT" altLang="pt-PT"/>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98E4A9-8652-4B10-8560-53C8A111A223}" type="slidenum">
              <a:rPr lang="en-US" altLang="pt-PT" smtClean="0">
                <a:latin typeface="Calibri" panose="020F0502020204030204" pitchFamily="34" charset="0"/>
              </a:rPr>
              <a:pPr/>
              <a:t>46</a:t>
            </a:fld>
            <a:endParaRPr lang="en-US" altLang="pt-PT">
              <a:latin typeface="Calibri" panose="020F0502020204030204" pitchFamily="34" charset="0"/>
            </a:endParaRPr>
          </a:p>
        </p:txBody>
      </p:sp>
    </p:spTree>
    <p:extLst>
      <p:ext uri="{BB962C8B-B14F-4D97-AF65-F5344CB8AC3E}">
        <p14:creationId xmlns:p14="http://schemas.microsoft.com/office/powerpoint/2010/main" val="32253798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obrigatório – 45 minutos</a:t>
            </a:r>
            <a:endParaRPr lang="pt-PT" altLang="pt-PT"/>
          </a:p>
          <a:p>
            <a:pPr eaLnBrk="1" hangingPunct="1"/>
            <a:endParaRPr lang="pt-PT" altLang="pt-PT"/>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98E4A9-8652-4B10-8560-53C8A111A223}" type="slidenum">
              <a:rPr lang="en-US" altLang="pt-PT" smtClean="0">
                <a:latin typeface="Calibri" panose="020F0502020204030204" pitchFamily="34" charset="0"/>
              </a:rPr>
              <a:pPr/>
              <a:t>47</a:t>
            </a:fld>
            <a:endParaRPr lang="en-US" altLang="pt-PT">
              <a:latin typeface="Calibri" panose="020F0502020204030204" pitchFamily="34" charset="0"/>
            </a:endParaRPr>
          </a:p>
        </p:txBody>
      </p:sp>
    </p:spTree>
    <p:extLst>
      <p:ext uri="{BB962C8B-B14F-4D97-AF65-F5344CB8AC3E}">
        <p14:creationId xmlns:p14="http://schemas.microsoft.com/office/powerpoint/2010/main" val="4007188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b="1"/>
              <a:t>Nota: </a:t>
            </a:r>
            <a:r>
              <a:rPr lang="en-US" altLang="pt-PT"/>
              <a:t>estes s</a:t>
            </a:r>
            <a:r>
              <a:rPr lang="en-US" altLang="pt-PT">
                <a:latin typeface="Constantia" panose="02030602050306030303" pitchFamily="18" charset="0"/>
              </a:rPr>
              <a:t>ã</a:t>
            </a:r>
            <a:r>
              <a:rPr lang="en-US" altLang="pt-PT"/>
              <a:t>o os p</a:t>
            </a:r>
            <a:r>
              <a:rPr lang="pt-PT" altLang="pt-PT"/>
              <a:t>arâmetros antropométricos de alta do TDI para o TDA enquanto não existir ATPU. </a:t>
            </a:r>
            <a:r>
              <a:rPr lang="pt-PT" altLang="en-US"/>
              <a:t>Estes pacientes devem passar para o TDA e serem suplementados com mistura alimentícia enriquecida (MAE) ou alimento suplementar pronto para uso (ASPU). Se o MAE ou ASPU não estiver disponível estes pacientes devem ser referidos a programas de segurança social e educação nutricional. </a:t>
            </a:r>
            <a:endParaRPr lang="en-US" altLang="en-US"/>
          </a:p>
          <a:p>
            <a:pPr eaLnBrk="1" hangingPunct="1"/>
            <a:endParaRPr lang="pt-PT" altLang="pt-PT"/>
          </a:p>
          <a:p>
            <a:pPr eaLnBrk="1" hangingPunct="1"/>
            <a:endParaRPr lang="pt-PT" altLang="pt-PT" b="1"/>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58C28E-83AE-48ED-8932-9DA0039B0F85}" type="slidenum">
              <a:rPr lang="en-US" altLang="pt-PT" smtClean="0">
                <a:latin typeface="Calibri" panose="020F0502020204030204" pitchFamily="34" charset="0"/>
              </a:rPr>
              <a:pPr/>
              <a:t>49</a:t>
            </a:fld>
            <a:endParaRPr lang="en-US" altLang="pt-PT">
              <a:latin typeface="Calibri" panose="020F0502020204030204" pitchFamily="34" charset="0"/>
            </a:endParaRPr>
          </a:p>
        </p:txBody>
      </p:sp>
    </p:spTree>
    <p:extLst>
      <p:ext uri="{BB962C8B-B14F-4D97-AF65-F5344CB8AC3E}">
        <p14:creationId xmlns:p14="http://schemas.microsoft.com/office/powerpoint/2010/main" val="98059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9F74E6-E5E3-43C6-8857-8A21075962B6}" type="slidenum">
              <a:rPr lang="pt-PT" altLang="pt-PT" smtClean="0">
                <a:latin typeface="Calibri" panose="020F0502020204030204" pitchFamily="34" charset="0"/>
              </a:rPr>
              <a:pPr/>
              <a:t>3</a:t>
            </a:fld>
            <a:endParaRPr lang="pt-PT" altLang="pt-PT">
              <a:latin typeface="Calibri" panose="020F0502020204030204" pitchFamily="34" charset="0"/>
            </a:endParaRPr>
          </a:p>
        </p:txBody>
      </p:sp>
    </p:spTree>
    <p:extLst>
      <p:ext uri="{BB962C8B-B14F-4D97-AF65-F5344CB8AC3E}">
        <p14:creationId xmlns:p14="http://schemas.microsoft.com/office/powerpoint/2010/main" val="161003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Modulo Obrigatorio – 30 minutos</a:t>
            </a:r>
            <a:endParaRPr lang="pt-PT" altLang="pt-PT"/>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FA7127-1AA2-484F-958B-E382296211C4}" type="slidenum">
              <a:rPr lang="en-US" altLang="pt-PT" smtClean="0">
                <a:latin typeface="Calibri" panose="020F0502020204030204" pitchFamily="34" charset="0"/>
              </a:rPr>
              <a:pPr/>
              <a:t>4</a:t>
            </a:fld>
            <a:endParaRPr lang="en-US" altLang="pt-PT">
              <a:latin typeface="Calibri" panose="020F0502020204030204" pitchFamily="34" charset="0"/>
            </a:endParaRPr>
          </a:p>
        </p:txBody>
      </p:sp>
    </p:spTree>
    <p:extLst>
      <p:ext uri="{BB962C8B-B14F-4D97-AF65-F5344CB8AC3E}">
        <p14:creationId xmlns:p14="http://schemas.microsoft.com/office/powerpoint/2010/main" val="2409291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FEA761D-0E0D-4953-BA2B-2FFFD1321074}"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2221322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FFAC3B-6C18-419C-B9B1-A0DF059F27AF}" type="slidenum">
              <a:rPr lang="en-US" altLang="en-US" smtClean="0"/>
              <a:pPr>
                <a:defRPr/>
              </a:pPr>
              <a:t>6</a:t>
            </a:fld>
            <a:endParaRPr lang="en-US" altLang="en-US"/>
          </a:p>
        </p:txBody>
      </p:sp>
    </p:spTree>
    <p:extLst>
      <p:ext uri="{BB962C8B-B14F-4D97-AF65-F5344CB8AC3E}">
        <p14:creationId xmlns:p14="http://schemas.microsoft.com/office/powerpoint/2010/main" val="2653384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15E46A-1ED8-4EBC-94D6-EE5C1CF41504}"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112655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obrigatório – 30 minutos</a:t>
            </a:r>
            <a:endParaRPr lang="pt-PT" altLang="pt-PT"/>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4CCB05-D9E4-44BD-95BD-34147832265B}" type="slidenum">
              <a:rPr lang="en-US" altLang="pt-PT" smtClean="0">
                <a:latin typeface="Calibri" panose="020F0502020204030204" pitchFamily="34" charset="0"/>
              </a:rPr>
              <a:pPr/>
              <a:t>9</a:t>
            </a:fld>
            <a:endParaRPr lang="en-US" altLang="pt-PT">
              <a:latin typeface="Calibri" panose="020F0502020204030204" pitchFamily="34" charset="0"/>
            </a:endParaRPr>
          </a:p>
        </p:txBody>
      </p:sp>
    </p:spTree>
    <p:extLst>
      <p:ext uri="{BB962C8B-B14F-4D97-AF65-F5344CB8AC3E}">
        <p14:creationId xmlns:p14="http://schemas.microsoft.com/office/powerpoint/2010/main" val="1887450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PT"/>
              <a:t>Tópico obrigatório – 30 minutos</a:t>
            </a:r>
            <a:endParaRPr lang="pt-PT" altLang="pt-PT"/>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D00793-FAA2-4B91-9826-64B96F8BC7A6}" type="slidenum">
              <a:rPr lang="en-US" altLang="pt-PT" smtClean="0">
                <a:latin typeface="Calibri" panose="020F0502020204030204" pitchFamily="34" charset="0"/>
              </a:rPr>
              <a:pPr/>
              <a:t>12</a:t>
            </a:fld>
            <a:endParaRPr lang="en-US" altLang="pt-PT">
              <a:latin typeface="Calibri" panose="020F0502020204030204" pitchFamily="34" charset="0"/>
            </a:endParaRPr>
          </a:p>
        </p:txBody>
      </p:sp>
    </p:spTree>
    <p:extLst>
      <p:ext uri="{BB962C8B-B14F-4D97-AF65-F5344CB8AC3E}">
        <p14:creationId xmlns:p14="http://schemas.microsoft.com/office/powerpoint/2010/main" val="3604550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E99811-B871-421C-B577-60A28A22967C}" type="slidenum">
              <a:rPr lang="en-US" altLang="en-US"/>
              <a:pPr>
                <a:defRPr/>
              </a:pPr>
              <a:t>‹#›</a:t>
            </a:fld>
            <a:endParaRPr lang="en-US" altLang="en-US"/>
          </a:p>
        </p:txBody>
      </p:sp>
    </p:spTree>
    <p:extLst>
      <p:ext uri="{BB962C8B-B14F-4D97-AF65-F5344CB8AC3E}">
        <p14:creationId xmlns:p14="http://schemas.microsoft.com/office/powerpoint/2010/main" val="17537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7AAB46-2841-478E-83E3-E47975B5B29E}" type="slidenum">
              <a:rPr lang="en-US" altLang="en-US"/>
              <a:pPr>
                <a:defRPr/>
              </a:pPr>
              <a:t>‹#›</a:t>
            </a:fld>
            <a:endParaRPr lang="en-US" altLang="en-US"/>
          </a:p>
        </p:txBody>
      </p:sp>
    </p:spTree>
    <p:extLst>
      <p:ext uri="{BB962C8B-B14F-4D97-AF65-F5344CB8AC3E}">
        <p14:creationId xmlns:p14="http://schemas.microsoft.com/office/powerpoint/2010/main" val="110207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0F2EB1-1255-4369-88DA-6952077CE98F}" type="slidenum">
              <a:rPr lang="en-US" altLang="en-US"/>
              <a:pPr>
                <a:defRPr/>
              </a:pPr>
              <a:t>‹#›</a:t>
            </a:fld>
            <a:endParaRPr lang="en-US" altLang="en-US"/>
          </a:p>
        </p:txBody>
      </p:sp>
    </p:spTree>
    <p:extLst>
      <p:ext uri="{BB962C8B-B14F-4D97-AF65-F5344CB8AC3E}">
        <p14:creationId xmlns:p14="http://schemas.microsoft.com/office/powerpoint/2010/main" val="1626008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A2D2FCE-8761-4B79-8747-DED91BAE42F2}" type="slidenum">
              <a:rPr lang="en-US" altLang="en-US"/>
              <a:pPr>
                <a:defRPr/>
              </a:pPr>
              <a:t>‹#›</a:t>
            </a:fld>
            <a:endParaRPr lang="en-US" altLang="en-US"/>
          </a:p>
        </p:txBody>
      </p:sp>
    </p:spTree>
    <p:extLst>
      <p:ext uri="{BB962C8B-B14F-4D97-AF65-F5344CB8AC3E}">
        <p14:creationId xmlns:p14="http://schemas.microsoft.com/office/powerpoint/2010/main" val="3192139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FD941EC-8A0D-4BAE-BFC1-C82C2AF19BCD}" type="slidenum">
              <a:rPr lang="en-US" altLang="en-US"/>
              <a:pPr>
                <a:defRPr/>
              </a:pPr>
              <a:t>‹#›</a:t>
            </a:fld>
            <a:endParaRPr lang="en-US" altLang="en-US"/>
          </a:p>
        </p:txBody>
      </p:sp>
    </p:spTree>
    <p:extLst>
      <p:ext uri="{BB962C8B-B14F-4D97-AF65-F5344CB8AC3E}">
        <p14:creationId xmlns:p14="http://schemas.microsoft.com/office/powerpoint/2010/main" val="1443866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6BA2988-D02B-42BB-9093-28DC1A3BCA01}" type="slidenum">
              <a:rPr lang="en-US" altLang="en-US"/>
              <a:pPr>
                <a:defRPr/>
              </a:pPr>
              <a:t>‹#›</a:t>
            </a:fld>
            <a:endParaRPr lang="en-US" altLang="en-US"/>
          </a:p>
        </p:txBody>
      </p:sp>
    </p:spTree>
    <p:extLst>
      <p:ext uri="{BB962C8B-B14F-4D97-AF65-F5344CB8AC3E}">
        <p14:creationId xmlns:p14="http://schemas.microsoft.com/office/powerpoint/2010/main" val="3470261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cxnSp>
        <p:nvCxnSpPr>
          <p:cNvPr id="6" name="Straight Connector 12"/>
          <p:cNvCxnSpPr/>
          <p:nvPr userDrawn="1"/>
        </p:nvCxnSpPr>
        <p:spPr>
          <a:xfrm>
            <a:off x="1219200" y="3124200"/>
            <a:ext cx="7169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13" descr="FANTA-2 whiteband.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69025"/>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1"/>
          <p:cNvSpPr txBox="1">
            <a:spLocks noChangeArrowheads="1"/>
          </p:cNvSpPr>
          <p:nvPr userDrawn="1"/>
        </p:nvSpPr>
        <p:spPr bwMode="auto">
          <a:xfrm>
            <a:off x="1066800" y="4953000"/>
            <a:ext cx="732155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pt-PT" sz="1300">
                <a:solidFill>
                  <a:srgbClr val="FFFFFF"/>
                </a:solidFill>
                <a:latin typeface="Calibri" panose="020F0502020204030204" pitchFamily="34" charset="0"/>
              </a:rPr>
              <a:t>Food and Nutrition Technical Assistance III Project (FANTA)</a:t>
            </a:r>
          </a:p>
          <a:p>
            <a:pPr eaLnBrk="1" hangingPunct="1">
              <a:defRPr/>
            </a:pPr>
            <a:r>
              <a:rPr lang="en-US" altLang="pt-PT" sz="1300">
                <a:solidFill>
                  <a:srgbClr val="FFFFFF"/>
                </a:solidFill>
                <a:latin typeface="Calibri" panose="020F0502020204030204" pitchFamily="34" charset="0"/>
              </a:rPr>
              <a:t>FHI 360   1825 Connecticut Avenue, NW   Washington, DC 20009</a:t>
            </a:r>
          </a:p>
          <a:p>
            <a:pPr eaLnBrk="1" hangingPunct="1">
              <a:defRPr/>
            </a:pPr>
            <a:r>
              <a:rPr lang="en-US" altLang="pt-PT" sz="1300">
                <a:solidFill>
                  <a:srgbClr val="FFFFFF"/>
                </a:solidFill>
                <a:latin typeface="Calibri" panose="020F0502020204030204" pitchFamily="34" charset="0"/>
              </a:rPr>
              <a:t>Tel: 202-884-8000   Fax: 202-884-8432   Email: fantamail@fhi360.org   Website: www.fantaproject.org </a:t>
            </a:r>
          </a:p>
          <a:p>
            <a:pPr eaLnBrk="1" hangingPunct="1">
              <a:defRPr/>
            </a:pPr>
            <a:endParaRPr lang="en-US" altLang="pt-PT">
              <a:solidFill>
                <a:srgbClr val="000000"/>
              </a:solidFill>
              <a:latin typeface="Calibri" panose="020F0502020204030204" pitchFamily="34" charset="0"/>
            </a:endParaRPr>
          </a:p>
        </p:txBody>
      </p:sp>
      <p:pic>
        <p:nvPicPr>
          <p:cNvPr id="9" name="Picture 17"/>
          <p:cNvPicPr>
            <a:picLocks noChangeAspect="1"/>
          </p:cNvPicPr>
          <p:nvPr userDrawn="1"/>
        </p:nvPicPr>
        <p:blipFill>
          <a:blip r:embed="rId4">
            <a:extLst>
              <a:ext uri="{28A0092B-C50C-407E-A947-70E740481C1C}">
                <a14:useLocalDpi xmlns:a14="http://schemas.microsoft.com/office/drawing/2010/main" val="0"/>
              </a:ext>
            </a:extLst>
          </a:blip>
          <a:srcRect t="2" b="56721"/>
          <a:stretch>
            <a:fillRect/>
          </a:stretch>
        </p:blipFill>
        <p:spPr bwMode="auto">
          <a:xfrm>
            <a:off x="228600" y="6307138"/>
            <a:ext cx="17113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Horizontal_RGB_600.gi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39000" y="6272213"/>
            <a:ext cx="17557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FHI360 Logo_horizonal.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803900" y="6318250"/>
            <a:ext cx="10668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219200" y="1219200"/>
            <a:ext cx="7124698" cy="2057400"/>
          </a:xfrm>
        </p:spPr>
        <p:txBody>
          <a:bodyPr>
            <a:normAutofit/>
          </a:bodyPr>
          <a:lstStyle>
            <a:lvl1pPr marL="0" indent="0" algn="l">
              <a:defRPr sz="3000" cap="all"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219200" y="3276600"/>
            <a:ext cx="7124698" cy="277368"/>
          </a:xfrm>
        </p:spPr>
        <p:txBody>
          <a:bodyPr>
            <a:noAutofit/>
          </a:bodyPr>
          <a:lstStyle>
            <a:lvl1pPr marL="0" indent="0" algn="l">
              <a:buNone/>
              <a:defRPr sz="1800">
                <a:solidFill>
                  <a:srgbClr val="1B4298"/>
                </a:solidFill>
                <a:latin typeface="+mn-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a:t>Faça clique para editar o estilo</a:t>
            </a:r>
            <a:endParaRPr lang="en-US" dirty="0"/>
          </a:p>
        </p:txBody>
      </p:sp>
      <p:sp>
        <p:nvSpPr>
          <p:cNvPr id="16" name="Content Placeholder 15"/>
          <p:cNvSpPr>
            <a:spLocks noGrp="1"/>
          </p:cNvSpPr>
          <p:nvPr>
            <p:ph sz="quarter" idx="10"/>
          </p:nvPr>
        </p:nvSpPr>
        <p:spPr>
          <a:xfrm>
            <a:off x="1219200" y="3581400"/>
            <a:ext cx="6400800" cy="277368"/>
          </a:xfrm>
        </p:spPr>
        <p:txBody>
          <a:bodyPr>
            <a:noAutofit/>
          </a:bodyPr>
          <a:lstStyle>
            <a:lvl1pPr>
              <a:buNone/>
              <a:defRPr sz="1800">
                <a:solidFill>
                  <a:srgbClr val="1B4298"/>
                </a:solidFill>
                <a:latin typeface="+mn-lt"/>
                <a:cs typeface="Arial" pitchFamily="34" charset="0"/>
              </a:defRPr>
            </a:lvl1pPr>
          </a:lstStyle>
          <a:p>
            <a:pPr lvl="0"/>
            <a:r>
              <a:rPr lang="pt-PT" dirty="0"/>
              <a:t>Clique para editar os estilos</a:t>
            </a:r>
          </a:p>
        </p:txBody>
      </p:sp>
      <p:sp>
        <p:nvSpPr>
          <p:cNvPr id="17" name="Content Placeholder 15"/>
          <p:cNvSpPr>
            <a:spLocks noGrp="1"/>
          </p:cNvSpPr>
          <p:nvPr>
            <p:ph sz="quarter" idx="11"/>
          </p:nvPr>
        </p:nvSpPr>
        <p:spPr>
          <a:xfrm>
            <a:off x="1219200" y="3886200"/>
            <a:ext cx="6019800" cy="304800"/>
          </a:xfrm>
        </p:spPr>
        <p:txBody>
          <a:bodyPr>
            <a:noAutofit/>
          </a:bodyPr>
          <a:lstStyle>
            <a:lvl1pPr>
              <a:buNone/>
              <a:defRPr sz="1800">
                <a:solidFill>
                  <a:srgbClr val="1B4298"/>
                </a:solidFill>
                <a:latin typeface="+mn-lt"/>
                <a:cs typeface="Arial" pitchFamily="34" charset="0"/>
              </a:defRPr>
            </a:lvl1pPr>
          </a:lstStyle>
          <a:p>
            <a:pPr lvl="0"/>
            <a:r>
              <a:rPr lang="pt-PT" dirty="0"/>
              <a:t>Clique para editar os estilos</a:t>
            </a:r>
          </a:p>
          <a:p>
            <a:pPr lvl="1"/>
            <a:r>
              <a:rPr lang="pt-PT" dirty="0"/>
              <a:t>Segundo nível</a:t>
            </a:r>
          </a:p>
        </p:txBody>
      </p:sp>
    </p:spTree>
    <p:extLst>
      <p:ext uri="{BB962C8B-B14F-4D97-AF65-F5344CB8AC3E}">
        <p14:creationId xmlns:p14="http://schemas.microsoft.com/office/powerpoint/2010/main" val="3793109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6"/>
          <p:cNvSpPr/>
          <p:nvPr/>
        </p:nvSpPr>
        <p:spPr>
          <a:xfrm>
            <a:off x="0" y="6667500"/>
            <a:ext cx="9144000" cy="190500"/>
          </a:xfrm>
          <a:prstGeom prst="rect">
            <a:avLst/>
          </a:prstGeom>
          <a:pattFill prst="dashHorz">
            <a:fgClr>
              <a:schemeClr val="bg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7"/>
          <p:cNvSpPr/>
          <p:nvPr/>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4800" b="1" dirty="0">
                <a:solidFill>
                  <a:schemeClr val="bg2">
                    <a:lumMod val="25000"/>
                  </a:schemeClr>
                </a:solidFill>
              </a:rPr>
              <a:t>3</a:t>
            </a:r>
          </a:p>
          <a:p>
            <a:pPr algn="ctr" eaLnBrk="0" hangingPunct="0">
              <a:defRPr/>
            </a:pPr>
            <a:r>
              <a:rPr lang="en-US" sz="2000" b="1" dirty="0">
                <a:solidFill>
                  <a:schemeClr val="bg2">
                    <a:lumMod val="25000"/>
                  </a:schemeClr>
                </a:solidFill>
              </a:rPr>
              <a:t>M</a:t>
            </a:r>
            <a:r>
              <a:rPr lang="pt-PT" altLang="en-US" sz="2000" b="1" dirty="0">
                <a:solidFill>
                  <a:schemeClr val="bg2">
                    <a:lumMod val="25000"/>
                  </a:schemeClr>
                </a:solidFill>
              </a:rPr>
              <a:t>ó</a:t>
            </a:r>
            <a:r>
              <a:rPr lang="en-US" sz="2000" b="1" dirty="0" err="1">
                <a:solidFill>
                  <a:schemeClr val="bg2">
                    <a:lumMod val="25000"/>
                  </a:schemeClr>
                </a:solidFill>
              </a:rPr>
              <a:t>dulo</a:t>
            </a:r>
            <a:endParaRPr lang="en-US" sz="2000" b="1" dirty="0">
              <a:solidFill>
                <a:schemeClr val="bg2">
                  <a:lumMod val="25000"/>
                </a:schemeClr>
              </a:solidFill>
            </a:endParaRPr>
          </a:p>
        </p:txBody>
      </p:sp>
      <p:sp>
        <p:nvSpPr>
          <p:cNvPr id="6"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
        <p:nvSpPr>
          <p:cNvPr id="8"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 name="Text Placeholder 12"/>
          <p:cNvSpPr txBox="1">
            <a:spLocks/>
          </p:cNvSpPr>
          <p:nvPr/>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2" name="Title 1"/>
          <p:cNvSpPr>
            <a:spLocks noGrp="1"/>
          </p:cNvSpPr>
          <p:nvPr>
            <p:ph type="title"/>
          </p:nvPr>
        </p:nvSpPr>
        <p:spPr>
          <a:xfrm>
            <a:off x="0" y="0"/>
            <a:ext cx="7848600" cy="1417638"/>
          </a:xfrm>
        </p:spPr>
        <p:txBody>
          <a:bodyPr lIns="457200">
            <a:normAutofit/>
          </a:bodyPr>
          <a:lstStyle>
            <a:lvl1pPr algn="l">
              <a:defRPr sz="3200" b="1">
                <a:solidFill>
                  <a:srgbClr val="0099CC"/>
                </a:solidFill>
                <a:latin typeface="+mn-lt"/>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spcAft>
                <a:spcPts val="1000"/>
              </a:spcAft>
              <a:buClr>
                <a:srgbClr val="0099CC"/>
              </a:buClr>
              <a:defRPr sz="2800">
                <a:latin typeface="+mn-lt"/>
                <a:cs typeface="Arial" panose="020B0604020202020204" pitchFamily="34" charset="0"/>
              </a:defRPr>
            </a:lvl1pPr>
            <a:lvl2pPr>
              <a:spcAft>
                <a:spcPts val="1000"/>
              </a:spcAft>
              <a:defRPr sz="2800">
                <a:latin typeface="+mn-lt"/>
                <a:cs typeface="Arial" panose="020B0604020202020204" pitchFamily="34" charset="0"/>
              </a:defRPr>
            </a:lvl2pPr>
            <a:lvl3pPr>
              <a:spcAft>
                <a:spcPts val="1000"/>
              </a:spcAft>
              <a:defRPr sz="2800">
                <a:solidFill>
                  <a:srgbClr val="0099CC"/>
                </a:solidFill>
                <a:latin typeface="+mn-lt"/>
                <a:cs typeface="Arial" panose="020B0604020202020204" pitchFamily="34" charset="0"/>
              </a:defRPr>
            </a:lvl3pPr>
            <a:lvl4pPr>
              <a:spcAft>
                <a:spcPts val="1000"/>
              </a:spcAft>
              <a:defRPr sz="2800">
                <a:solidFill>
                  <a:srgbClr val="0099CC"/>
                </a:solidFill>
                <a:latin typeface="+mn-lt"/>
                <a:cs typeface="Arial" panose="020B0604020202020204" pitchFamily="34" charset="0"/>
              </a:defRPr>
            </a:lvl4pPr>
            <a:lvl5pPr>
              <a:spcAft>
                <a:spcPts val="1000"/>
              </a:spcAft>
              <a:defRPr sz="2800">
                <a:solidFill>
                  <a:srgbClr val="0099CC"/>
                </a:solidFill>
                <a:latin typeface="+mn-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First level</a:t>
            </a:r>
          </a:p>
          <a:p>
            <a:pPr lvl="0"/>
            <a:r>
              <a:rPr lang="en-US" dirty="0"/>
              <a:t>First level</a:t>
            </a:r>
          </a:p>
          <a:p>
            <a:pPr lvl="0"/>
            <a:endParaRPr lang="en-US" dirty="0"/>
          </a:p>
        </p:txBody>
      </p:sp>
      <p:sp>
        <p:nvSpPr>
          <p:cNvPr id="10" name="Slide Number Placeholder 5"/>
          <p:cNvSpPr>
            <a:spLocks noGrp="1"/>
          </p:cNvSpPr>
          <p:nvPr>
            <p:ph type="sldNum" sz="quarter" idx="10"/>
          </p:nvPr>
        </p:nvSpPr>
        <p:spPr>
          <a:xfrm>
            <a:off x="8472488" y="6403975"/>
            <a:ext cx="457200" cy="228600"/>
          </a:xfrm>
        </p:spPr>
        <p:txBody>
          <a:bodyPr/>
          <a:lstStyle>
            <a:lvl1pPr>
              <a:defRPr b="1">
                <a:solidFill>
                  <a:srgbClr val="0099CC"/>
                </a:solidFill>
                <a:latin typeface="+mn-lt"/>
              </a:defRPr>
            </a:lvl1pPr>
          </a:lstStyle>
          <a:p>
            <a:pPr>
              <a:defRPr/>
            </a:pPr>
            <a:fld id="{080AEDDF-9DC8-438E-9C7C-68B8D7802985}" type="slidenum">
              <a:rPr lang="pt-PT" altLang="en-US" smtClean="0"/>
              <a:pPr>
                <a:defRPr/>
              </a:pPr>
              <a:t>‹#›</a:t>
            </a:fld>
            <a:endParaRPr lang="pt-PT" altLang="en-US" dirty="0"/>
          </a:p>
        </p:txBody>
      </p:sp>
      <p:sp>
        <p:nvSpPr>
          <p:cNvPr id="11" name="Footer Placeholder 1"/>
          <p:cNvSpPr txBox="1">
            <a:spLocks/>
          </p:cNvSpPr>
          <p:nvPr userDrawn="1"/>
        </p:nvSpPr>
        <p:spPr>
          <a:xfrm>
            <a:off x="261938" y="6446838"/>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t-BR" sz="1000" b="1" kern="1200" dirty="0">
                <a:solidFill>
                  <a:schemeClr val="tx1"/>
                </a:solidFill>
                <a:latin typeface="+mn-lt"/>
                <a:ea typeface="+mn-ea"/>
                <a:cs typeface="Arial" charset="0"/>
              </a:rPr>
              <a:t>Módulo 3: </a:t>
            </a:r>
            <a:r>
              <a:rPr lang="pt-BR" sz="1000" b="0" kern="1200" dirty="0">
                <a:solidFill>
                  <a:schemeClr val="tx1"/>
                </a:solidFill>
                <a:latin typeface="+mn-lt"/>
                <a:ea typeface="+mn-ea"/>
                <a:cs typeface="Arial" charset="0"/>
              </a:rPr>
              <a:t>Tratamento da Desnutrição no Internamento (TDI)</a:t>
            </a:r>
          </a:p>
        </p:txBody>
      </p:sp>
    </p:spTree>
    <p:extLst>
      <p:ext uri="{BB962C8B-B14F-4D97-AF65-F5344CB8AC3E}">
        <p14:creationId xmlns:p14="http://schemas.microsoft.com/office/powerpoint/2010/main" val="1096814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9"/>
          <p:cNvSpPr/>
          <p:nvPr userDrawn="1"/>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4800" b="1" dirty="0">
                <a:solidFill>
                  <a:schemeClr val="bg2">
                    <a:lumMod val="25000"/>
                  </a:schemeClr>
                </a:solidFill>
              </a:rPr>
              <a:t>3</a:t>
            </a:r>
          </a:p>
          <a:p>
            <a:pPr algn="ctr" eaLnBrk="1" fontAlgn="auto" hangingPunct="1">
              <a:spcBef>
                <a:spcPts val="0"/>
              </a:spcBef>
              <a:spcAft>
                <a:spcPts val="0"/>
              </a:spcAft>
              <a:defRPr/>
            </a:pPr>
            <a:r>
              <a:rPr lang="en-US" sz="2000" b="1" dirty="0">
                <a:solidFill>
                  <a:schemeClr val="bg2">
                    <a:lumMod val="25000"/>
                  </a:schemeClr>
                </a:solidFill>
              </a:rPr>
              <a:t>M</a:t>
            </a:r>
            <a:r>
              <a:rPr lang="pt-PT" altLang="en-US" sz="2000" b="1" dirty="0">
                <a:solidFill>
                  <a:schemeClr val="bg2">
                    <a:lumMod val="25000"/>
                  </a:schemeClr>
                </a:solidFill>
              </a:rPr>
              <a:t>ó</a:t>
            </a:r>
            <a:r>
              <a:rPr lang="en-US" sz="2000" b="1" dirty="0" err="1">
                <a:solidFill>
                  <a:schemeClr val="bg2">
                    <a:lumMod val="25000"/>
                  </a:schemeClr>
                </a:solidFill>
              </a:rPr>
              <a:t>dulo</a:t>
            </a:r>
            <a:endParaRPr lang="en-US" sz="2000" b="1" dirty="0">
              <a:solidFill>
                <a:schemeClr val="bg2">
                  <a:lumMod val="25000"/>
                </a:schemeClr>
              </a:solidFill>
            </a:endParaRPr>
          </a:p>
        </p:txBody>
      </p:sp>
      <p:sp>
        <p:nvSpPr>
          <p:cNvPr id="6" name="Rectangle 10"/>
          <p:cNvSpPr/>
          <p:nvPr userDrawn="1"/>
        </p:nvSpPr>
        <p:spPr>
          <a:xfrm>
            <a:off x="-19050" y="1276350"/>
            <a:ext cx="9163050" cy="19050"/>
          </a:xfrm>
          <a:prstGeom prst="rect">
            <a:avLst/>
          </a:prstGeom>
          <a:solidFill>
            <a:srgbClr val="996633"/>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solidFill>
                <a:srgbClr val="996633"/>
              </a:solidFill>
              <a:cs typeface="Calibri" pitchFamily="34" charset="0"/>
            </a:endParaRPr>
          </a:p>
        </p:txBody>
      </p:sp>
      <p:sp>
        <p:nvSpPr>
          <p:cNvPr id="2" name="Title 1"/>
          <p:cNvSpPr>
            <a:spLocks noGrp="1"/>
          </p:cNvSpPr>
          <p:nvPr>
            <p:ph type="title"/>
          </p:nvPr>
        </p:nvSpPr>
        <p:spPr>
          <a:xfrm>
            <a:off x="0" y="0"/>
            <a:ext cx="7848600" cy="1417638"/>
          </a:xfrm>
        </p:spPr>
        <p:txBody>
          <a:bodyPr lIns="457200">
            <a:normAutofit/>
          </a:bodyPr>
          <a:lstStyle>
            <a:lvl1pPr algn="l">
              <a:defRPr sz="3200" b="1">
                <a:solidFill>
                  <a:srgbClr val="0099CC"/>
                </a:solidFill>
                <a:latin typeface="+mn-lt"/>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spcBef>
                <a:spcPts val="0"/>
              </a:spcBef>
              <a:spcAft>
                <a:spcPts val="1000"/>
              </a:spcAft>
              <a:buClr>
                <a:srgbClr val="0099CC"/>
              </a:buClr>
              <a:defRPr sz="2800">
                <a:latin typeface="+mn-lt"/>
              </a:defRPr>
            </a:lvl1pPr>
            <a:lvl2pPr>
              <a:spcBef>
                <a:spcPts val="0"/>
              </a:spcBef>
              <a:spcAft>
                <a:spcPts val="1000"/>
              </a:spcAft>
              <a:defRPr sz="2800">
                <a:latin typeface="+mn-lt"/>
              </a:defRPr>
            </a:lvl2pPr>
            <a:lvl3pPr>
              <a:spcBef>
                <a:spcPts val="0"/>
              </a:spcBef>
              <a:spcAft>
                <a:spcPts val="1000"/>
              </a:spcAft>
              <a:defRPr sz="2800">
                <a:solidFill>
                  <a:srgbClr val="0099CC"/>
                </a:solidFill>
                <a:latin typeface="+mn-lt"/>
              </a:defRPr>
            </a:lvl3pPr>
            <a:lvl4pPr>
              <a:spcBef>
                <a:spcPts val="0"/>
              </a:spcBef>
              <a:spcAft>
                <a:spcPts val="1000"/>
              </a:spcAft>
              <a:defRPr sz="2800">
                <a:solidFill>
                  <a:srgbClr val="0099CC"/>
                </a:solidFill>
                <a:latin typeface="+mn-lt"/>
              </a:defRPr>
            </a:lvl4pPr>
            <a:lvl5pPr>
              <a:spcBef>
                <a:spcPts val="0"/>
              </a:spcBef>
              <a:spcAft>
                <a:spcPts val="1000"/>
              </a:spcAft>
              <a:defRPr sz="2800">
                <a:solidFill>
                  <a:srgbClr val="0099CC"/>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1"/>
          <p:cNvSpPr txBox="1">
            <a:spLocks/>
          </p:cNvSpPr>
          <p:nvPr userDrawn="1"/>
        </p:nvSpPr>
        <p:spPr>
          <a:xfrm>
            <a:off x="261938" y="6446838"/>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t-BR" sz="1000" b="1" dirty="0">
                <a:solidFill>
                  <a:schemeClr val="tx1"/>
                </a:solidFill>
                <a:latin typeface="+mn-lt"/>
              </a:rPr>
              <a:t>Módulo 3: </a:t>
            </a:r>
            <a:r>
              <a:rPr lang="pt-BR" sz="1000" b="0" dirty="0">
                <a:solidFill>
                  <a:schemeClr val="tx1"/>
                </a:solidFill>
                <a:latin typeface="+mn-lt"/>
              </a:rPr>
              <a:t>Tratamento da Desnutrição no Internamento (TDI)</a:t>
            </a:r>
          </a:p>
        </p:txBody>
      </p:sp>
      <p:sp>
        <p:nvSpPr>
          <p:cNvPr id="11" name="Text Placeholder 12"/>
          <p:cNvSpPr txBox="1">
            <a:spLocks/>
          </p:cNvSpPr>
          <p:nvPr userDrawn="1"/>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12" name="Slide Number Placeholder 5"/>
          <p:cNvSpPr>
            <a:spLocks noGrp="1"/>
          </p:cNvSpPr>
          <p:nvPr>
            <p:ph type="sldNum" sz="quarter" idx="10"/>
          </p:nvPr>
        </p:nvSpPr>
        <p:spPr>
          <a:xfrm>
            <a:off x="8472488" y="6403975"/>
            <a:ext cx="457200" cy="228600"/>
          </a:xfrm>
        </p:spPr>
        <p:txBody>
          <a:bodyPr/>
          <a:lstStyle>
            <a:lvl1pPr>
              <a:defRPr b="1">
                <a:solidFill>
                  <a:srgbClr val="0099CC"/>
                </a:solidFill>
                <a:latin typeface="+mn-lt"/>
              </a:defRPr>
            </a:lvl1pPr>
          </a:lstStyle>
          <a:p>
            <a:pPr>
              <a:defRPr/>
            </a:pPr>
            <a:fld id="{080AEDDF-9DC8-438E-9C7C-68B8D7802985}" type="slidenum">
              <a:rPr lang="pt-PT" altLang="en-US" smtClean="0"/>
              <a:pPr>
                <a:defRPr/>
              </a:pPr>
              <a:t>‹#›</a:t>
            </a:fld>
            <a:endParaRPr lang="pt-PT" altLang="en-US" dirty="0"/>
          </a:p>
        </p:txBody>
      </p:sp>
      <p:sp>
        <p:nvSpPr>
          <p:cNvPr id="13" name="Rectangle 10"/>
          <p:cNvSpPr/>
          <p:nvPr userDrawn="1"/>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617232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a:p>
        </p:txBody>
      </p:sp>
      <p:sp>
        <p:nvSpPr>
          <p:cNvPr id="4" name="Slide Number Placeholder 5"/>
          <p:cNvSpPr>
            <a:spLocks noGrp="1"/>
          </p:cNvSpPr>
          <p:nvPr>
            <p:ph type="sldNum" sz="quarter" idx="11"/>
          </p:nvPr>
        </p:nvSpPr>
        <p:spPr/>
        <p:txBody>
          <a:bodyPr/>
          <a:lstStyle>
            <a:lvl1pPr>
              <a:defRPr/>
            </a:lvl1pPr>
          </a:lstStyle>
          <a:p>
            <a:pPr>
              <a:defRPr/>
            </a:pPr>
            <a:fld id="{2A7211F6-EB3C-4180-9521-605E139D84F8}" type="slidenum">
              <a:rPr lang="en-US" altLang="en-US"/>
              <a:pPr>
                <a:defRPr/>
              </a:pPr>
              <a:t>‹#›</a:t>
            </a:fld>
            <a:endParaRPr lang="en-US" altLang="en-US"/>
          </a:p>
        </p:txBody>
      </p:sp>
    </p:spTree>
    <p:extLst>
      <p:ext uri="{BB962C8B-B14F-4D97-AF65-F5344CB8AC3E}">
        <p14:creationId xmlns:p14="http://schemas.microsoft.com/office/powerpoint/2010/main" val="3818945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Chart Placeholder 2"/>
          <p:cNvSpPr>
            <a:spLocks noGrp="1"/>
          </p:cNvSpPr>
          <p:nvPr>
            <p:ph type="chart" idx="1"/>
          </p:nvPr>
        </p:nvSpPr>
        <p:spPr>
          <a:xfrm>
            <a:off x="1035050" y="1676400"/>
            <a:ext cx="7727950" cy="4114800"/>
          </a:xfrm>
        </p:spPr>
        <p:txBody>
          <a:bodyPr rtlCol="0">
            <a:normAutofit/>
          </a:bodyPr>
          <a:lstStyle/>
          <a:p>
            <a:pPr lvl="0"/>
            <a:endParaRPr lang="en-US" noProof="0"/>
          </a:p>
        </p:txBody>
      </p:sp>
      <p:sp>
        <p:nvSpPr>
          <p:cNvPr id="4" name="Rectangle 5"/>
          <p:cNvSpPr>
            <a:spLocks noGrp="1" noChangeArrowheads="1"/>
          </p:cNvSpPr>
          <p:nvPr>
            <p:ph type="dt" sz="half" idx="10"/>
          </p:nvPr>
        </p:nvSpPr>
        <p:spPr>
          <a:xfrm>
            <a:off x="381000" y="6172200"/>
            <a:ext cx="1905000" cy="457200"/>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fr-FR"/>
          </a:p>
        </p:txBody>
      </p:sp>
      <p:sp>
        <p:nvSpPr>
          <p:cNvPr id="5" name="Rectangle 6"/>
          <p:cNvSpPr>
            <a:spLocks noGrp="1" noChangeArrowheads="1"/>
          </p:cNvSpPr>
          <p:nvPr>
            <p:ph type="ftr" sz="quarter" idx="11"/>
          </p:nvPr>
        </p:nvSpPr>
        <p:spPr/>
        <p:txBody>
          <a:bodyPr/>
          <a:lstStyle>
            <a:lvl1pPr>
              <a:defRPr/>
            </a:lvl1pPr>
          </a:lstStyle>
          <a:p>
            <a:pPr>
              <a:defRPr/>
            </a:pPr>
            <a:endParaRPr lang="fr-FR"/>
          </a:p>
        </p:txBody>
      </p:sp>
      <p:sp>
        <p:nvSpPr>
          <p:cNvPr id="6" name="Rectangle 7"/>
          <p:cNvSpPr>
            <a:spLocks noGrp="1" noChangeArrowheads="1"/>
          </p:cNvSpPr>
          <p:nvPr>
            <p:ph type="sldNum" sz="quarter" idx="12"/>
          </p:nvPr>
        </p:nvSpPr>
        <p:spPr/>
        <p:txBody>
          <a:bodyPr/>
          <a:lstStyle>
            <a:lvl1pPr>
              <a:defRPr/>
            </a:lvl1pPr>
          </a:lstStyle>
          <a:p>
            <a:pPr>
              <a:defRPr/>
            </a:pPr>
            <a:fld id="{E6C0F224-3504-4E2D-A67A-8969930FFC58}" type="slidenum">
              <a:rPr lang="fr-FR" altLang="en-US"/>
              <a:pPr>
                <a:defRPr/>
              </a:pPr>
              <a:t>‹#›</a:t>
            </a:fld>
            <a:endParaRPr lang="fr-FR" altLang="en-US"/>
          </a:p>
        </p:txBody>
      </p:sp>
    </p:spTree>
    <p:extLst>
      <p:ext uri="{BB962C8B-B14F-4D97-AF65-F5344CB8AC3E}">
        <p14:creationId xmlns:p14="http://schemas.microsoft.com/office/powerpoint/2010/main" val="104354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A4F74-1593-419B-A27B-C126C88B577B}" type="slidenum">
              <a:rPr lang="en-US" altLang="en-US"/>
              <a:pPr>
                <a:defRPr/>
              </a:pPr>
              <a:t>‹#›</a:t>
            </a:fld>
            <a:endParaRPr lang="en-US" altLang="en-US"/>
          </a:p>
        </p:txBody>
      </p:sp>
    </p:spTree>
    <p:extLst>
      <p:ext uri="{BB962C8B-B14F-4D97-AF65-F5344CB8AC3E}">
        <p14:creationId xmlns:p14="http://schemas.microsoft.com/office/powerpoint/2010/main" val="34409667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1035050" y="1676400"/>
            <a:ext cx="37877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xfrm>
            <a:off x="381000" y="6172200"/>
            <a:ext cx="1905000" cy="457200"/>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fr-FR"/>
          </a:p>
        </p:txBody>
      </p:sp>
      <p:sp>
        <p:nvSpPr>
          <p:cNvPr id="6" name="Rectangle 6"/>
          <p:cNvSpPr>
            <a:spLocks noGrp="1" noChangeArrowheads="1"/>
          </p:cNvSpPr>
          <p:nvPr>
            <p:ph type="ftr" sz="quarter" idx="11"/>
          </p:nvPr>
        </p:nvSpPr>
        <p:spPr/>
        <p:txBody>
          <a:bodyPr/>
          <a:lstStyle>
            <a:lvl1pPr>
              <a:defRPr/>
            </a:lvl1pPr>
          </a:lstStyle>
          <a:p>
            <a:pPr>
              <a:defRPr/>
            </a:pPr>
            <a:endParaRPr lang="fr-FR"/>
          </a:p>
        </p:txBody>
      </p:sp>
      <p:sp>
        <p:nvSpPr>
          <p:cNvPr id="7" name="Rectangle 7"/>
          <p:cNvSpPr>
            <a:spLocks noGrp="1" noChangeArrowheads="1"/>
          </p:cNvSpPr>
          <p:nvPr>
            <p:ph type="sldNum" sz="quarter" idx="12"/>
          </p:nvPr>
        </p:nvSpPr>
        <p:spPr/>
        <p:txBody>
          <a:bodyPr/>
          <a:lstStyle>
            <a:lvl1pPr>
              <a:defRPr/>
            </a:lvl1pPr>
          </a:lstStyle>
          <a:p>
            <a:pPr>
              <a:defRPr/>
            </a:pPr>
            <a:fld id="{C8A25E59-F20B-4F92-8457-283C0B7E7B0F}" type="slidenum">
              <a:rPr lang="fr-FR" altLang="en-US"/>
              <a:pPr>
                <a:defRPr/>
              </a:pPr>
              <a:t>‹#›</a:t>
            </a:fld>
            <a:endParaRPr lang="fr-FR" altLang="en-US"/>
          </a:p>
        </p:txBody>
      </p:sp>
    </p:spTree>
    <p:extLst>
      <p:ext uri="{BB962C8B-B14F-4D97-AF65-F5344CB8AC3E}">
        <p14:creationId xmlns:p14="http://schemas.microsoft.com/office/powerpoint/2010/main" val="2483895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Table Placeholder 2"/>
          <p:cNvSpPr>
            <a:spLocks noGrp="1"/>
          </p:cNvSpPr>
          <p:nvPr>
            <p:ph type="tbl" idx="1"/>
          </p:nvPr>
        </p:nvSpPr>
        <p:spPr>
          <a:xfrm>
            <a:off x="1035050" y="1676400"/>
            <a:ext cx="7727950" cy="4114800"/>
          </a:xfrm>
        </p:spPr>
        <p:txBody>
          <a:bodyPr rtlCol="0">
            <a:normAutofit/>
          </a:bodyPr>
          <a:lstStyle/>
          <a:p>
            <a:pPr lvl="0"/>
            <a:endParaRPr lang="en-US" noProof="0"/>
          </a:p>
        </p:txBody>
      </p:sp>
      <p:sp>
        <p:nvSpPr>
          <p:cNvPr id="4" name="Rectangle 5"/>
          <p:cNvSpPr>
            <a:spLocks noGrp="1" noChangeArrowheads="1"/>
          </p:cNvSpPr>
          <p:nvPr>
            <p:ph type="dt" sz="half" idx="10"/>
          </p:nvPr>
        </p:nvSpPr>
        <p:spPr>
          <a:xfrm>
            <a:off x="381000" y="6172200"/>
            <a:ext cx="1905000" cy="457200"/>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fr-FR"/>
          </a:p>
        </p:txBody>
      </p:sp>
      <p:sp>
        <p:nvSpPr>
          <p:cNvPr id="5" name="Rectangle 6"/>
          <p:cNvSpPr>
            <a:spLocks noGrp="1" noChangeArrowheads="1"/>
          </p:cNvSpPr>
          <p:nvPr>
            <p:ph type="ftr" sz="quarter" idx="11"/>
          </p:nvPr>
        </p:nvSpPr>
        <p:spPr/>
        <p:txBody>
          <a:bodyPr/>
          <a:lstStyle>
            <a:lvl1pPr>
              <a:defRPr/>
            </a:lvl1pPr>
          </a:lstStyle>
          <a:p>
            <a:pPr>
              <a:defRPr/>
            </a:pPr>
            <a:endParaRPr lang="fr-FR"/>
          </a:p>
        </p:txBody>
      </p:sp>
      <p:sp>
        <p:nvSpPr>
          <p:cNvPr id="6" name="Rectangle 7"/>
          <p:cNvSpPr>
            <a:spLocks noGrp="1" noChangeArrowheads="1"/>
          </p:cNvSpPr>
          <p:nvPr>
            <p:ph type="sldNum" sz="quarter" idx="12"/>
          </p:nvPr>
        </p:nvSpPr>
        <p:spPr/>
        <p:txBody>
          <a:bodyPr/>
          <a:lstStyle>
            <a:lvl1pPr>
              <a:defRPr/>
            </a:lvl1pPr>
          </a:lstStyle>
          <a:p>
            <a:pPr>
              <a:defRPr/>
            </a:pPr>
            <a:fld id="{51C7C191-4024-45B4-9547-CBC252BB49A0}" type="slidenum">
              <a:rPr lang="fr-FR" altLang="en-US"/>
              <a:pPr>
                <a:defRPr/>
              </a:pPr>
              <a:t>‹#›</a:t>
            </a:fld>
            <a:endParaRPr lang="fr-FR" altLang="en-US"/>
          </a:p>
        </p:txBody>
      </p:sp>
    </p:spTree>
    <p:extLst>
      <p:ext uri="{BB962C8B-B14F-4D97-AF65-F5344CB8AC3E}">
        <p14:creationId xmlns:p14="http://schemas.microsoft.com/office/powerpoint/2010/main" val="338420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lvl1pPr eaLnBrk="1" hangingPunct="1">
              <a:defRPr/>
            </a:lvl1pPr>
          </a:lstStyle>
          <a:p>
            <a:pPr>
              <a:defRPr/>
            </a:pPr>
            <a:endParaRPr lang="pt-PT"/>
          </a:p>
        </p:txBody>
      </p:sp>
      <p:sp>
        <p:nvSpPr>
          <p:cNvPr id="3" name="Footer Placeholder 2"/>
          <p:cNvSpPr>
            <a:spLocks noGrp="1"/>
          </p:cNvSpPr>
          <p:nvPr>
            <p:ph type="ftr" sz="quarter" idx="11"/>
          </p:nvPr>
        </p:nvSpPr>
        <p:spPr/>
        <p:txBody>
          <a:bodyPr/>
          <a:lstStyle>
            <a:lvl1pPr>
              <a:defRPr/>
            </a:lvl1pPr>
          </a:lstStyle>
          <a:p>
            <a:pPr>
              <a:defRPr/>
            </a:pPr>
            <a:endParaRPr lang="pt-PT"/>
          </a:p>
        </p:txBody>
      </p:sp>
      <p:sp>
        <p:nvSpPr>
          <p:cNvPr id="4" name="Slide Number Placeholder 3"/>
          <p:cNvSpPr>
            <a:spLocks noGrp="1"/>
          </p:cNvSpPr>
          <p:nvPr>
            <p:ph type="sldNum" sz="quarter" idx="12"/>
          </p:nvPr>
        </p:nvSpPr>
        <p:spPr/>
        <p:txBody>
          <a:bodyPr/>
          <a:lstStyle>
            <a:lvl1pPr>
              <a:defRPr/>
            </a:lvl1pPr>
          </a:lstStyle>
          <a:p>
            <a:pPr>
              <a:defRPr/>
            </a:pPr>
            <a:fld id="{70C88045-F319-4F92-8B1B-25C5D45A993C}" type="slidenum">
              <a:rPr lang="pt-PT" altLang="en-US"/>
              <a:pPr>
                <a:defRPr/>
              </a:pPr>
              <a:t>‹#›</a:t>
            </a:fld>
            <a:endParaRPr lang="pt-PT" altLang="en-US"/>
          </a:p>
        </p:txBody>
      </p:sp>
    </p:spTree>
    <p:extLst>
      <p:ext uri="{BB962C8B-B14F-4D97-AF65-F5344CB8AC3E}">
        <p14:creationId xmlns:p14="http://schemas.microsoft.com/office/powerpoint/2010/main" val="14763145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eaLnBrk="1" hangingPunct="1">
              <a:defRPr/>
            </a:lvl1pPr>
          </a:lstStyle>
          <a:p>
            <a:pPr>
              <a:defRPr/>
            </a:pPr>
            <a:endParaRPr lang="pt-PT"/>
          </a:p>
        </p:txBody>
      </p:sp>
      <p:sp>
        <p:nvSpPr>
          <p:cNvPr id="6" name="Footer Placeholder 5"/>
          <p:cNvSpPr>
            <a:spLocks noGrp="1"/>
          </p:cNvSpPr>
          <p:nvPr>
            <p:ph type="ftr" sz="quarter" idx="11"/>
          </p:nvPr>
        </p:nvSpPr>
        <p:spPr/>
        <p:txBody>
          <a:bodyPr/>
          <a:lstStyle>
            <a:lvl1pPr>
              <a:defRPr/>
            </a:lvl1pPr>
          </a:lstStyle>
          <a:p>
            <a:pPr>
              <a:defRPr/>
            </a:pPr>
            <a:endParaRPr lang="pt-PT"/>
          </a:p>
        </p:txBody>
      </p:sp>
      <p:sp>
        <p:nvSpPr>
          <p:cNvPr id="7" name="Slide Number Placeholder 6"/>
          <p:cNvSpPr>
            <a:spLocks noGrp="1"/>
          </p:cNvSpPr>
          <p:nvPr>
            <p:ph type="sldNum" sz="quarter" idx="12"/>
          </p:nvPr>
        </p:nvSpPr>
        <p:spPr/>
        <p:txBody>
          <a:bodyPr/>
          <a:lstStyle>
            <a:lvl1pPr>
              <a:defRPr/>
            </a:lvl1pPr>
          </a:lstStyle>
          <a:p>
            <a:pPr>
              <a:defRPr/>
            </a:pPr>
            <a:fld id="{97DBFCA7-436F-4E44-B459-824D3FB90E14}" type="slidenum">
              <a:rPr lang="pt-PT" altLang="en-US"/>
              <a:pPr>
                <a:defRPr/>
              </a:pPr>
              <a:t>‹#›</a:t>
            </a:fld>
            <a:endParaRPr lang="pt-PT" altLang="en-US"/>
          </a:p>
        </p:txBody>
      </p:sp>
    </p:spTree>
    <p:extLst>
      <p:ext uri="{BB962C8B-B14F-4D97-AF65-F5344CB8AC3E}">
        <p14:creationId xmlns:p14="http://schemas.microsoft.com/office/powerpoint/2010/main" val="2219472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F9CC26-A5C5-491B-84A0-281216EA1763}" type="slidenum">
              <a:rPr lang="en-US" altLang="en-US"/>
              <a:pPr>
                <a:defRPr/>
              </a:pPr>
              <a:t>‹#›</a:t>
            </a:fld>
            <a:endParaRPr lang="en-US" altLang="en-US"/>
          </a:p>
        </p:txBody>
      </p:sp>
    </p:spTree>
    <p:extLst>
      <p:ext uri="{BB962C8B-B14F-4D97-AF65-F5344CB8AC3E}">
        <p14:creationId xmlns:p14="http://schemas.microsoft.com/office/powerpoint/2010/main" val="4204989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66FF9E-69C8-4848-8A72-0A8A0186C47B}" type="slidenum">
              <a:rPr lang="en-US" altLang="en-US"/>
              <a:pPr>
                <a:defRPr/>
              </a:pPr>
              <a:t>‹#›</a:t>
            </a:fld>
            <a:endParaRPr lang="en-US" altLang="en-US"/>
          </a:p>
        </p:txBody>
      </p:sp>
    </p:spTree>
    <p:extLst>
      <p:ext uri="{BB962C8B-B14F-4D97-AF65-F5344CB8AC3E}">
        <p14:creationId xmlns:p14="http://schemas.microsoft.com/office/powerpoint/2010/main" val="16482618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78E846-6AC9-4C2B-8D63-93F809E7561F}" type="slidenum">
              <a:rPr lang="en-US" altLang="en-US"/>
              <a:pPr>
                <a:defRPr/>
              </a:pPr>
              <a:t>‹#›</a:t>
            </a:fld>
            <a:endParaRPr lang="en-US" altLang="en-US"/>
          </a:p>
        </p:txBody>
      </p:sp>
    </p:spTree>
    <p:extLst>
      <p:ext uri="{BB962C8B-B14F-4D97-AF65-F5344CB8AC3E}">
        <p14:creationId xmlns:p14="http://schemas.microsoft.com/office/powerpoint/2010/main" val="7103589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AD913F-4180-4E26-9E2A-1FEF1C4FACFE}" type="slidenum">
              <a:rPr lang="en-US" altLang="en-US"/>
              <a:pPr>
                <a:defRPr/>
              </a:pPr>
              <a:t>‹#›</a:t>
            </a:fld>
            <a:endParaRPr lang="en-US" altLang="en-US"/>
          </a:p>
        </p:txBody>
      </p:sp>
    </p:spTree>
    <p:extLst>
      <p:ext uri="{BB962C8B-B14F-4D97-AF65-F5344CB8AC3E}">
        <p14:creationId xmlns:p14="http://schemas.microsoft.com/office/powerpoint/2010/main" val="10473806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E1ABBDE-BF04-430F-BA3C-851E75DA4DA2}" type="slidenum">
              <a:rPr lang="en-US" altLang="en-US"/>
              <a:pPr>
                <a:defRPr/>
              </a:pPr>
              <a:t>‹#›</a:t>
            </a:fld>
            <a:endParaRPr lang="en-US" altLang="en-US"/>
          </a:p>
        </p:txBody>
      </p:sp>
    </p:spTree>
    <p:extLst>
      <p:ext uri="{BB962C8B-B14F-4D97-AF65-F5344CB8AC3E}">
        <p14:creationId xmlns:p14="http://schemas.microsoft.com/office/powerpoint/2010/main" val="36144436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5D42E2E-C1D1-44E9-A6F5-BA8598EBD7C2}" type="slidenum">
              <a:rPr lang="en-US" altLang="en-US"/>
              <a:pPr>
                <a:defRPr/>
              </a:pPr>
              <a:t>‹#›</a:t>
            </a:fld>
            <a:endParaRPr lang="en-US" altLang="en-US"/>
          </a:p>
        </p:txBody>
      </p:sp>
    </p:spTree>
    <p:extLst>
      <p:ext uri="{BB962C8B-B14F-4D97-AF65-F5344CB8AC3E}">
        <p14:creationId xmlns:p14="http://schemas.microsoft.com/office/powerpoint/2010/main" val="131127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D7EEF6-E069-4BDE-A26F-D04A511F85FC}" type="slidenum">
              <a:rPr lang="en-US" altLang="en-US"/>
              <a:pPr>
                <a:defRPr/>
              </a:pPr>
              <a:t>‹#›</a:t>
            </a:fld>
            <a:endParaRPr lang="en-US" altLang="en-US"/>
          </a:p>
        </p:txBody>
      </p:sp>
    </p:spTree>
    <p:extLst>
      <p:ext uri="{BB962C8B-B14F-4D97-AF65-F5344CB8AC3E}">
        <p14:creationId xmlns:p14="http://schemas.microsoft.com/office/powerpoint/2010/main" val="33812118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32D1781-F160-4F3F-BA5C-8FB88F2A89A0}" type="slidenum">
              <a:rPr lang="en-US" altLang="en-US"/>
              <a:pPr>
                <a:defRPr/>
              </a:pPr>
              <a:t>‹#›</a:t>
            </a:fld>
            <a:endParaRPr lang="en-US" altLang="en-US"/>
          </a:p>
        </p:txBody>
      </p:sp>
    </p:spTree>
    <p:extLst>
      <p:ext uri="{BB962C8B-B14F-4D97-AF65-F5344CB8AC3E}">
        <p14:creationId xmlns:p14="http://schemas.microsoft.com/office/powerpoint/2010/main" val="16653267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46FB-3104-4E8B-A7CA-068A20DE2E6A}" type="slidenum">
              <a:rPr lang="en-US" altLang="en-US"/>
              <a:pPr>
                <a:defRPr/>
              </a:pPr>
              <a:t>‹#›</a:t>
            </a:fld>
            <a:endParaRPr lang="en-US" altLang="en-US"/>
          </a:p>
        </p:txBody>
      </p:sp>
    </p:spTree>
    <p:extLst>
      <p:ext uri="{BB962C8B-B14F-4D97-AF65-F5344CB8AC3E}">
        <p14:creationId xmlns:p14="http://schemas.microsoft.com/office/powerpoint/2010/main" val="1630309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F7FD76-793D-4374-9B02-589B1C9A82CB}" type="slidenum">
              <a:rPr lang="en-US" altLang="en-US"/>
              <a:pPr>
                <a:defRPr/>
              </a:pPr>
              <a:t>‹#›</a:t>
            </a:fld>
            <a:endParaRPr lang="en-US" altLang="en-US"/>
          </a:p>
        </p:txBody>
      </p:sp>
    </p:spTree>
    <p:extLst>
      <p:ext uri="{BB962C8B-B14F-4D97-AF65-F5344CB8AC3E}">
        <p14:creationId xmlns:p14="http://schemas.microsoft.com/office/powerpoint/2010/main" val="6327124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DC2E49-AAA9-40B5-8DCC-FE02B4D3CCD0}" type="slidenum">
              <a:rPr lang="en-US" altLang="en-US"/>
              <a:pPr>
                <a:defRPr/>
              </a:pPr>
              <a:t>‹#›</a:t>
            </a:fld>
            <a:endParaRPr lang="en-US" altLang="en-US"/>
          </a:p>
        </p:txBody>
      </p:sp>
    </p:spTree>
    <p:extLst>
      <p:ext uri="{BB962C8B-B14F-4D97-AF65-F5344CB8AC3E}">
        <p14:creationId xmlns:p14="http://schemas.microsoft.com/office/powerpoint/2010/main" val="15365301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163535-7830-41B1-985C-1FE7CAE8CE89}" type="slidenum">
              <a:rPr lang="en-US" altLang="en-US"/>
              <a:pPr>
                <a:defRPr/>
              </a:pPr>
              <a:t>‹#›</a:t>
            </a:fld>
            <a:endParaRPr lang="en-US" altLang="en-US"/>
          </a:p>
        </p:txBody>
      </p:sp>
    </p:spTree>
    <p:extLst>
      <p:ext uri="{BB962C8B-B14F-4D97-AF65-F5344CB8AC3E}">
        <p14:creationId xmlns:p14="http://schemas.microsoft.com/office/powerpoint/2010/main" val="41765193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cxnSp>
        <p:nvCxnSpPr>
          <p:cNvPr id="6" name="Straight Connector 6"/>
          <p:cNvCxnSpPr/>
          <p:nvPr/>
        </p:nvCxnSpPr>
        <p:spPr>
          <a:xfrm>
            <a:off x="1219200" y="3124200"/>
            <a:ext cx="7169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7" descr="FANTA-2 whiteband.png"/>
          <p:cNvPicPr>
            <a:picLocks noChangeAspect="1"/>
          </p:cNvPicPr>
          <p:nvPr/>
        </p:nvPicPr>
        <p:blipFill>
          <a:blip r:embed="rId3"/>
          <a:srcRect/>
          <a:stretch>
            <a:fillRect/>
          </a:stretch>
        </p:blipFill>
        <p:spPr bwMode="auto">
          <a:xfrm>
            <a:off x="0" y="6169025"/>
            <a:ext cx="9144000" cy="688975"/>
          </a:xfrm>
          <a:prstGeom prst="rect">
            <a:avLst/>
          </a:prstGeom>
          <a:noFill/>
          <a:ln w="9525">
            <a:noFill/>
            <a:miter lim="800000"/>
            <a:headEnd/>
            <a:tailEnd/>
          </a:ln>
        </p:spPr>
      </p:pic>
      <p:sp>
        <p:nvSpPr>
          <p:cNvPr id="8" name="TextBox 8"/>
          <p:cNvSpPr txBox="1">
            <a:spLocks noChangeArrowheads="1"/>
          </p:cNvSpPr>
          <p:nvPr/>
        </p:nvSpPr>
        <p:spPr bwMode="auto">
          <a:xfrm>
            <a:off x="1066800" y="4953000"/>
            <a:ext cx="732155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defRPr/>
            </a:pPr>
            <a:r>
              <a:rPr lang="en-US" altLang="en-US" sz="1300">
                <a:solidFill>
                  <a:srgbClr val="FFFFFF"/>
                </a:solidFill>
              </a:rPr>
              <a:t>Food and Nutrition Technical Assistance III Project (FANTA)</a:t>
            </a:r>
          </a:p>
          <a:p>
            <a:pPr>
              <a:defRPr/>
            </a:pPr>
            <a:r>
              <a:rPr lang="en-US" altLang="en-US" sz="1300">
                <a:solidFill>
                  <a:srgbClr val="FFFFFF"/>
                </a:solidFill>
              </a:rPr>
              <a:t>FHI 360   1825 Connecticut Avenue, NW   Washington, DC 20009</a:t>
            </a:r>
          </a:p>
          <a:p>
            <a:pPr>
              <a:defRPr/>
            </a:pPr>
            <a:r>
              <a:rPr lang="en-US" altLang="en-US" sz="1300">
                <a:solidFill>
                  <a:srgbClr val="FFFFFF"/>
                </a:solidFill>
              </a:rPr>
              <a:t>Tel: 202-884-8000   Fax: 202-884-8432   Email: fantamail@fhi360.org   Website: www.fantaproject.org </a:t>
            </a:r>
          </a:p>
          <a:p>
            <a:pPr>
              <a:defRPr/>
            </a:pPr>
            <a:endParaRPr lang="en-US" altLang="en-US">
              <a:solidFill>
                <a:srgbClr val="000000"/>
              </a:solidFill>
            </a:endParaRPr>
          </a:p>
        </p:txBody>
      </p:sp>
      <p:pic>
        <p:nvPicPr>
          <p:cNvPr id="9" name="Picture 9"/>
          <p:cNvPicPr>
            <a:picLocks noChangeAspect="1"/>
          </p:cNvPicPr>
          <p:nvPr/>
        </p:nvPicPr>
        <p:blipFill>
          <a:blip r:embed="rId4"/>
          <a:srcRect t="2" b="56721"/>
          <a:stretch>
            <a:fillRect/>
          </a:stretch>
        </p:blipFill>
        <p:spPr bwMode="auto">
          <a:xfrm>
            <a:off x="228600" y="6307138"/>
            <a:ext cx="1711325" cy="374650"/>
          </a:xfrm>
          <a:prstGeom prst="rect">
            <a:avLst/>
          </a:prstGeom>
          <a:noFill/>
          <a:ln w="9525">
            <a:noFill/>
            <a:miter lim="800000"/>
            <a:headEnd/>
            <a:tailEnd/>
          </a:ln>
        </p:spPr>
      </p:pic>
      <p:pic>
        <p:nvPicPr>
          <p:cNvPr id="10" name="Picture 8" descr="Horizontal_RGB_600.gif"/>
          <p:cNvPicPr>
            <a:picLocks noChangeAspect="1"/>
          </p:cNvPicPr>
          <p:nvPr/>
        </p:nvPicPr>
        <p:blipFill>
          <a:blip r:embed="rId5"/>
          <a:srcRect/>
          <a:stretch>
            <a:fillRect/>
          </a:stretch>
        </p:blipFill>
        <p:spPr bwMode="auto">
          <a:xfrm>
            <a:off x="7239000" y="6272213"/>
            <a:ext cx="1755775" cy="536575"/>
          </a:xfrm>
          <a:prstGeom prst="rect">
            <a:avLst/>
          </a:prstGeom>
          <a:noFill/>
          <a:ln w="9525">
            <a:noFill/>
            <a:miter lim="800000"/>
            <a:headEnd/>
            <a:tailEnd/>
          </a:ln>
        </p:spPr>
      </p:pic>
      <p:pic>
        <p:nvPicPr>
          <p:cNvPr id="11" name="Picture 9" descr="FHI360 Logo_horizonal.png"/>
          <p:cNvPicPr>
            <a:picLocks noChangeAspect="1"/>
          </p:cNvPicPr>
          <p:nvPr/>
        </p:nvPicPr>
        <p:blipFill>
          <a:blip r:embed="rId6"/>
          <a:srcRect/>
          <a:stretch>
            <a:fillRect/>
          </a:stretch>
        </p:blipFill>
        <p:spPr bwMode="auto">
          <a:xfrm>
            <a:off x="5803900" y="6318250"/>
            <a:ext cx="1066800" cy="444500"/>
          </a:xfrm>
          <a:prstGeom prst="rect">
            <a:avLst/>
          </a:prstGeom>
          <a:noFill/>
          <a:ln w="9525">
            <a:noFill/>
            <a:miter lim="800000"/>
            <a:headEnd/>
            <a:tailEnd/>
          </a:ln>
        </p:spPr>
      </p:pic>
      <p:sp>
        <p:nvSpPr>
          <p:cNvPr id="2" name="Title 1"/>
          <p:cNvSpPr>
            <a:spLocks noGrp="1"/>
          </p:cNvSpPr>
          <p:nvPr>
            <p:ph type="ctrTitle"/>
          </p:nvPr>
        </p:nvSpPr>
        <p:spPr>
          <a:xfrm>
            <a:off x="1219200" y="1219200"/>
            <a:ext cx="7124698" cy="2057400"/>
          </a:xfrm>
        </p:spPr>
        <p:txBody>
          <a:bodyPr>
            <a:normAutofit/>
          </a:bodyPr>
          <a:lstStyle>
            <a:lvl1pPr marL="0" indent="0" algn="l">
              <a:defRPr sz="3000" cap="all"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219200" y="3276600"/>
            <a:ext cx="7124698" cy="277368"/>
          </a:xfrm>
        </p:spPr>
        <p:txBody>
          <a:bodyPr>
            <a:noAutofit/>
          </a:bodyPr>
          <a:lstStyle>
            <a:lvl1pPr marL="0" indent="0" algn="l">
              <a:buNone/>
              <a:defRPr sz="1800">
                <a:solidFill>
                  <a:srgbClr val="1B4298"/>
                </a:solidFill>
                <a:latin typeface="+mn-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Content Placeholder 15"/>
          <p:cNvSpPr>
            <a:spLocks noGrp="1"/>
          </p:cNvSpPr>
          <p:nvPr>
            <p:ph sz="quarter" idx="10"/>
          </p:nvPr>
        </p:nvSpPr>
        <p:spPr>
          <a:xfrm>
            <a:off x="1219200" y="3581400"/>
            <a:ext cx="6400800" cy="277368"/>
          </a:xfrm>
        </p:spPr>
        <p:txBody>
          <a:bodyPr>
            <a:noAutofit/>
          </a:bodyPr>
          <a:lstStyle>
            <a:lvl1pPr>
              <a:buNone/>
              <a:defRPr sz="1800">
                <a:solidFill>
                  <a:srgbClr val="1B4298"/>
                </a:solidFill>
                <a:latin typeface="+mn-lt"/>
                <a:cs typeface="Arial" pitchFamily="34" charset="0"/>
              </a:defRPr>
            </a:lvl1pPr>
          </a:lstStyle>
          <a:p>
            <a:pPr lvl="0"/>
            <a:r>
              <a:rPr lang="en-US"/>
              <a:t>Click to edit Master text styles</a:t>
            </a:r>
          </a:p>
        </p:txBody>
      </p:sp>
      <p:sp>
        <p:nvSpPr>
          <p:cNvPr id="17" name="Content Placeholder 15"/>
          <p:cNvSpPr>
            <a:spLocks noGrp="1"/>
          </p:cNvSpPr>
          <p:nvPr>
            <p:ph sz="quarter" idx="11"/>
          </p:nvPr>
        </p:nvSpPr>
        <p:spPr>
          <a:xfrm>
            <a:off x="1219200" y="3886200"/>
            <a:ext cx="6019800" cy="304800"/>
          </a:xfrm>
        </p:spPr>
        <p:txBody>
          <a:bodyPr>
            <a:noAutofit/>
          </a:bodyPr>
          <a:lstStyle>
            <a:lvl1pPr>
              <a:buNone/>
              <a:defRPr sz="1800">
                <a:solidFill>
                  <a:srgbClr val="1B4298"/>
                </a:solidFill>
                <a:latin typeface="+mn-lt"/>
                <a:cs typeface="Arial" pitchFamily="34" charset="0"/>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74765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6"/>
          <p:cNvSpPr/>
          <p:nvPr/>
        </p:nvSpPr>
        <p:spPr>
          <a:xfrm>
            <a:off x="0" y="6667500"/>
            <a:ext cx="9144000" cy="190500"/>
          </a:xfrm>
          <a:prstGeom prst="rect">
            <a:avLst/>
          </a:prstGeom>
          <a:pattFill prst="dashHorz">
            <a:fgClr>
              <a:schemeClr val="bg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7"/>
          <p:cNvSpPr/>
          <p:nvPr/>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rgbClr val="EEECE1">
                    <a:lumMod val="25000"/>
                  </a:srgbClr>
                </a:solidFill>
              </a:rPr>
              <a:t>2</a:t>
            </a:r>
          </a:p>
          <a:p>
            <a:pPr algn="ctr">
              <a:defRPr/>
            </a:pPr>
            <a:r>
              <a:rPr lang="en-US" sz="2000" b="1" dirty="0">
                <a:solidFill>
                  <a:srgbClr val="EEECE1">
                    <a:lumMod val="25000"/>
                  </a:srgbClr>
                </a:solidFill>
              </a:rPr>
              <a:t>M</a:t>
            </a:r>
            <a:r>
              <a:rPr lang="pt-PT" altLang="en-US" sz="2000" b="1" dirty="0">
                <a:solidFill>
                  <a:srgbClr val="EEECE1">
                    <a:lumMod val="25000"/>
                  </a:srgbClr>
                </a:solidFill>
              </a:rPr>
              <a:t>ó</a:t>
            </a:r>
            <a:r>
              <a:rPr lang="en-US" sz="2000" b="1" dirty="0" err="1">
                <a:solidFill>
                  <a:srgbClr val="EEECE1">
                    <a:lumMod val="25000"/>
                  </a:srgbClr>
                </a:solidFill>
              </a:rPr>
              <a:t>dulo</a:t>
            </a:r>
            <a:endParaRPr lang="en-US" sz="2000" b="1" dirty="0">
              <a:solidFill>
                <a:srgbClr val="EEECE1">
                  <a:lumMod val="25000"/>
                </a:srgbClr>
              </a:solidFill>
            </a:endParaRPr>
          </a:p>
        </p:txBody>
      </p:sp>
      <p:sp>
        <p:nvSpPr>
          <p:cNvPr id="6"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solidFill>
                <a:srgbClr val="996633"/>
              </a:solidFill>
              <a:cs typeface="Calibri" pitchFamily="34" charset="0"/>
            </a:endParaRPr>
          </a:p>
        </p:txBody>
      </p:sp>
      <p:sp>
        <p:nvSpPr>
          <p:cNvPr id="8"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Text Placeholder 12"/>
          <p:cNvSpPr txBox="1">
            <a:spLocks/>
          </p:cNvSpPr>
          <p:nvPr/>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rgbClr val="4F81BD"/>
              </a:buClr>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2" name="Title 1"/>
          <p:cNvSpPr>
            <a:spLocks noGrp="1"/>
          </p:cNvSpPr>
          <p:nvPr>
            <p:ph type="title"/>
          </p:nvPr>
        </p:nvSpPr>
        <p:spPr>
          <a:xfrm>
            <a:off x="0" y="0"/>
            <a:ext cx="7848600" cy="1417638"/>
          </a:xfrm>
        </p:spPr>
        <p:txBody>
          <a:bodyPr lIns="457200">
            <a:normAutofit/>
          </a:bodyPr>
          <a:lstStyle>
            <a:lvl1pPr algn="l">
              <a:defRPr sz="3200" b="1">
                <a:solidFill>
                  <a:srgbClr val="0099CC"/>
                </a:solidFill>
                <a:latin typeface="+mn-lt"/>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buClr>
                <a:srgbClr val="0099CC"/>
              </a:buClr>
              <a:defRPr sz="2800">
                <a:latin typeface="+mn-lt"/>
                <a:cs typeface="Arial" panose="020B0604020202020204" pitchFamily="34" charset="0"/>
              </a:defRPr>
            </a:lvl1pPr>
            <a:lvl2pPr>
              <a:defRPr sz="2800">
                <a:latin typeface="+mn-lt"/>
                <a:cs typeface="Arial" panose="020B0604020202020204" pitchFamily="34" charset="0"/>
              </a:defRPr>
            </a:lvl2pPr>
            <a:lvl3pPr>
              <a:defRPr sz="2800">
                <a:solidFill>
                  <a:srgbClr val="0099CC"/>
                </a:solidFill>
                <a:latin typeface="+mn-lt"/>
                <a:cs typeface="Arial" panose="020B0604020202020204" pitchFamily="34" charset="0"/>
              </a:defRPr>
            </a:lvl3pPr>
            <a:lvl4pPr>
              <a:defRPr sz="2800">
                <a:solidFill>
                  <a:srgbClr val="0099CC"/>
                </a:solidFill>
                <a:latin typeface="+mn-lt"/>
                <a:cs typeface="Arial" panose="020B0604020202020204" pitchFamily="34" charset="0"/>
              </a:defRPr>
            </a:lvl4pPr>
            <a:lvl5pPr>
              <a:defRPr sz="2800">
                <a:solidFill>
                  <a:srgbClr val="0099CC"/>
                </a:solidFill>
                <a:latin typeface="+mn-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10"/>
          </p:nvPr>
        </p:nvSpPr>
        <p:spPr>
          <a:xfrm>
            <a:off x="8472488" y="6403975"/>
            <a:ext cx="457200" cy="228600"/>
          </a:xfrm>
        </p:spPr>
        <p:txBody>
          <a:bodyPr/>
          <a:lstStyle>
            <a:lvl1pPr>
              <a:defRPr b="1">
                <a:solidFill>
                  <a:srgbClr val="0099CC"/>
                </a:solidFill>
                <a:latin typeface="+mn-lt"/>
              </a:defRPr>
            </a:lvl1pPr>
          </a:lstStyle>
          <a:p>
            <a:pPr>
              <a:defRPr/>
            </a:pPr>
            <a:fld id="{080AEDDF-9DC8-438E-9C7C-68B8D7802985}" type="slidenum">
              <a:rPr lang="pt-PT" altLang="en-US" smtClean="0"/>
              <a:pPr>
                <a:defRPr/>
              </a:pPr>
              <a:t>‹#›</a:t>
            </a:fld>
            <a:endParaRPr lang="pt-PT" altLang="en-US" dirty="0"/>
          </a:p>
        </p:txBody>
      </p:sp>
      <p:sp>
        <p:nvSpPr>
          <p:cNvPr id="11" name="Footer Placeholder 1"/>
          <p:cNvSpPr txBox="1">
            <a:spLocks/>
          </p:cNvSpPr>
          <p:nvPr userDrawn="1"/>
        </p:nvSpPr>
        <p:spPr>
          <a:xfrm>
            <a:off x="261938" y="6446838"/>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t-PT" sz="1000" b="1" dirty="0">
                <a:solidFill>
                  <a:prstClr val="black"/>
                </a:solidFill>
                <a:latin typeface="Calibri"/>
              </a:rPr>
              <a:t>Módulo 2: </a:t>
            </a:r>
            <a:r>
              <a:rPr lang="pt-PT" sz="1000" dirty="0">
                <a:solidFill>
                  <a:prstClr val="black"/>
                </a:solidFill>
                <a:latin typeface="Calibri"/>
              </a:rPr>
              <a:t>Procedimentos na Admissão no Programa de Reabilitação Nutricional</a:t>
            </a:r>
          </a:p>
        </p:txBody>
      </p:sp>
    </p:spTree>
    <p:extLst>
      <p:ext uri="{BB962C8B-B14F-4D97-AF65-F5344CB8AC3E}">
        <p14:creationId xmlns:p14="http://schemas.microsoft.com/office/powerpoint/2010/main" val="38299297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pt-PT">
              <a:solidFill>
                <a:prstClr val="black">
                  <a:tint val="75000"/>
                </a:prstClr>
              </a:solidFill>
            </a:endParaRPr>
          </a:p>
        </p:txBody>
      </p:sp>
      <p:sp>
        <p:nvSpPr>
          <p:cNvPr id="4" name="Slide Number Placeholder 5"/>
          <p:cNvSpPr>
            <a:spLocks noGrp="1"/>
          </p:cNvSpPr>
          <p:nvPr>
            <p:ph type="sldNum" sz="quarter" idx="11"/>
          </p:nvPr>
        </p:nvSpPr>
        <p:spPr/>
        <p:txBody>
          <a:bodyPr/>
          <a:lstStyle>
            <a:lvl1pPr>
              <a:defRPr/>
            </a:lvl1pPr>
          </a:lstStyle>
          <a:p>
            <a:pPr>
              <a:defRPr/>
            </a:pPr>
            <a:fld id="{CA0BD06B-9D86-4AFF-A66B-20887992FBAD}"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26033246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Chart Placeholder 2"/>
          <p:cNvSpPr>
            <a:spLocks noGrp="1"/>
          </p:cNvSpPr>
          <p:nvPr>
            <p:ph type="chart" idx="1"/>
          </p:nvPr>
        </p:nvSpPr>
        <p:spPr>
          <a:xfrm>
            <a:off x="1035050" y="1676400"/>
            <a:ext cx="7727950" cy="4114800"/>
          </a:xfrm>
        </p:spPr>
        <p:txBody>
          <a:bodyPr rtlCol="0">
            <a:normAutofit/>
          </a:bodyPr>
          <a:lstStyle/>
          <a:p>
            <a:pPr lvl="0"/>
            <a:r>
              <a:rPr lang="en-US" noProof="0"/>
              <a:t>Click icon to add chart</a:t>
            </a:r>
          </a:p>
        </p:txBody>
      </p:sp>
      <p:sp>
        <p:nvSpPr>
          <p:cNvPr id="4" name="Rectangle 5"/>
          <p:cNvSpPr>
            <a:spLocks noGrp="1" noChangeArrowheads="1"/>
          </p:cNvSpPr>
          <p:nvPr>
            <p:ph type="dt" sz="half" idx="10"/>
          </p:nvPr>
        </p:nvSpPr>
        <p:spPr>
          <a:xfrm>
            <a:off x="381000" y="6172200"/>
            <a:ext cx="1905000" cy="457200"/>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5" name="Rectangle 6"/>
          <p:cNvSpPr>
            <a:spLocks noGrp="1" noChangeArrowheads="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6" name="Rectangle 7"/>
          <p:cNvSpPr>
            <a:spLocks noGrp="1" noChangeArrowheads="1"/>
          </p:cNvSpPr>
          <p:nvPr>
            <p:ph type="sldNum" sz="quarter" idx="12"/>
          </p:nvPr>
        </p:nvSpPr>
        <p:spPr/>
        <p:txBody>
          <a:bodyPr/>
          <a:lstStyle>
            <a:lvl1pPr>
              <a:defRPr/>
            </a:lvl1pPr>
          </a:lstStyle>
          <a:p>
            <a:pPr>
              <a:defRPr/>
            </a:pPr>
            <a:fld id="{2F2DBE1E-EB4B-4E56-BFB9-F77C4085B91C}"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11881413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1035050" y="1676400"/>
            <a:ext cx="37877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5225" y="1676400"/>
            <a:ext cx="37877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xfrm>
            <a:off x="381000" y="6172200"/>
            <a:ext cx="1905000" cy="457200"/>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6" name="Rectangle 6"/>
          <p:cNvSpPr>
            <a:spLocks noGrp="1" noChangeArrowheads="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7" name="Rectangle 7"/>
          <p:cNvSpPr>
            <a:spLocks noGrp="1" noChangeArrowheads="1"/>
          </p:cNvSpPr>
          <p:nvPr>
            <p:ph type="sldNum" sz="quarter" idx="12"/>
          </p:nvPr>
        </p:nvSpPr>
        <p:spPr/>
        <p:txBody>
          <a:bodyPr/>
          <a:lstStyle>
            <a:lvl1pPr>
              <a:defRPr/>
            </a:lvl1pPr>
          </a:lstStyle>
          <a:p>
            <a:pPr>
              <a:defRPr/>
            </a:pPr>
            <a:fld id="{838622D2-6001-4A15-9A56-BC8E31ECB924}"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1676513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E2871C-43AB-4C49-944F-00FEB4F03A1D}" type="slidenum">
              <a:rPr lang="en-US" altLang="en-US"/>
              <a:pPr>
                <a:defRPr/>
              </a:pPr>
              <a:t>‹#›</a:t>
            </a:fld>
            <a:endParaRPr lang="en-US" altLang="en-US"/>
          </a:p>
        </p:txBody>
      </p:sp>
    </p:spTree>
    <p:extLst>
      <p:ext uri="{BB962C8B-B14F-4D97-AF65-F5344CB8AC3E}">
        <p14:creationId xmlns:p14="http://schemas.microsoft.com/office/powerpoint/2010/main" val="5956464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5625" y="249238"/>
            <a:ext cx="7772400" cy="1104900"/>
          </a:xfrm>
        </p:spPr>
        <p:txBody>
          <a:bodyPr/>
          <a:lstStyle/>
          <a:p>
            <a:r>
              <a:rPr lang="en-US"/>
              <a:t>Click to edit Master title style</a:t>
            </a:r>
          </a:p>
        </p:txBody>
      </p:sp>
      <p:sp>
        <p:nvSpPr>
          <p:cNvPr id="3" name="Table Placeholder 2"/>
          <p:cNvSpPr>
            <a:spLocks noGrp="1"/>
          </p:cNvSpPr>
          <p:nvPr>
            <p:ph type="tbl" idx="1"/>
          </p:nvPr>
        </p:nvSpPr>
        <p:spPr>
          <a:xfrm>
            <a:off x="1035050" y="1676400"/>
            <a:ext cx="7727950" cy="4114800"/>
          </a:xfrm>
        </p:spPr>
        <p:txBody>
          <a:bodyPr rtlCol="0">
            <a:normAutofit/>
          </a:bodyPr>
          <a:lstStyle/>
          <a:p>
            <a:pPr lvl="0"/>
            <a:r>
              <a:rPr lang="en-US" noProof="0"/>
              <a:t>Click icon to add table</a:t>
            </a:r>
          </a:p>
        </p:txBody>
      </p:sp>
      <p:sp>
        <p:nvSpPr>
          <p:cNvPr id="4" name="Rectangle 5"/>
          <p:cNvSpPr>
            <a:spLocks noGrp="1" noChangeArrowheads="1"/>
          </p:cNvSpPr>
          <p:nvPr>
            <p:ph type="dt" sz="half" idx="10"/>
          </p:nvPr>
        </p:nvSpPr>
        <p:spPr>
          <a:xfrm>
            <a:off x="381000" y="6172200"/>
            <a:ext cx="1905000" cy="457200"/>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5" name="Rectangle 6"/>
          <p:cNvSpPr>
            <a:spLocks noGrp="1" noChangeArrowheads="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6" name="Rectangle 7"/>
          <p:cNvSpPr>
            <a:spLocks noGrp="1" noChangeArrowheads="1"/>
          </p:cNvSpPr>
          <p:nvPr>
            <p:ph type="sldNum" sz="quarter" idx="12"/>
          </p:nvPr>
        </p:nvSpPr>
        <p:spPr/>
        <p:txBody>
          <a:bodyPr/>
          <a:lstStyle>
            <a:lvl1pPr>
              <a:defRPr/>
            </a:lvl1pPr>
          </a:lstStyle>
          <a:p>
            <a:pPr>
              <a:defRPr/>
            </a:pPr>
            <a:fld id="{F111EA35-D6B9-40BD-9470-0304E598203C}"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31250253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AFA939-A72E-437C-A353-E67BB5F0F809}"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25154431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eaLnBrk="0" hangingPunct="0">
              <a:defRPr>
                <a:latin typeface="Arial" charset="0"/>
                <a:cs typeface="Arial" charset="0"/>
              </a:defRPr>
            </a:lvl1pPr>
          </a:lstStyle>
          <a:p>
            <a:pPr>
              <a:defRPr/>
            </a:pPr>
            <a:endParaRPr lang="pt-PT">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pt-P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FA4F63-36C2-4980-8613-E4B8057E45A5}"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2211612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E120DEB-8DCF-4731-9219-D40DE6E7BA8B}" type="slidenum">
              <a:rPr lang="en-US" altLang="en-US"/>
              <a:pPr>
                <a:defRPr/>
              </a:pPr>
              <a:t>‹#›</a:t>
            </a:fld>
            <a:endParaRPr lang="en-US" altLang="en-US"/>
          </a:p>
        </p:txBody>
      </p:sp>
    </p:spTree>
    <p:extLst>
      <p:ext uri="{BB962C8B-B14F-4D97-AF65-F5344CB8AC3E}">
        <p14:creationId xmlns:p14="http://schemas.microsoft.com/office/powerpoint/2010/main" val="267479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D9A9B0B-B95E-4FB5-A4CA-2A450772F28F}" type="slidenum">
              <a:rPr lang="en-US" altLang="en-US"/>
              <a:pPr>
                <a:defRPr/>
              </a:pPr>
              <a:t>‹#›</a:t>
            </a:fld>
            <a:endParaRPr lang="en-US" altLang="en-US"/>
          </a:p>
        </p:txBody>
      </p:sp>
    </p:spTree>
    <p:extLst>
      <p:ext uri="{BB962C8B-B14F-4D97-AF65-F5344CB8AC3E}">
        <p14:creationId xmlns:p14="http://schemas.microsoft.com/office/powerpoint/2010/main" val="3061313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187604C-4E05-406A-8AD3-35CFEDEEE4D9}" type="slidenum">
              <a:rPr lang="en-US" altLang="en-US"/>
              <a:pPr>
                <a:defRPr/>
              </a:pPr>
              <a:t>‹#›</a:t>
            </a:fld>
            <a:endParaRPr lang="en-US" altLang="en-US"/>
          </a:p>
        </p:txBody>
      </p:sp>
    </p:spTree>
    <p:extLst>
      <p:ext uri="{BB962C8B-B14F-4D97-AF65-F5344CB8AC3E}">
        <p14:creationId xmlns:p14="http://schemas.microsoft.com/office/powerpoint/2010/main" val="288126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EE4B06-5A00-443A-803B-8E1CA5D0DAEF}" type="slidenum">
              <a:rPr lang="en-US" altLang="en-US"/>
              <a:pPr>
                <a:defRPr/>
              </a:pPr>
              <a:t>‹#›</a:t>
            </a:fld>
            <a:endParaRPr lang="en-US" altLang="en-US"/>
          </a:p>
        </p:txBody>
      </p:sp>
    </p:spTree>
    <p:extLst>
      <p:ext uri="{BB962C8B-B14F-4D97-AF65-F5344CB8AC3E}">
        <p14:creationId xmlns:p14="http://schemas.microsoft.com/office/powerpoint/2010/main" val="207012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EC2204-282A-497A-902D-EF8815A2D659}" type="slidenum">
              <a:rPr lang="en-US" altLang="en-US"/>
              <a:pPr>
                <a:defRPr/>
              </a:pPr>
              <a:t>‹#›</a:t>
            </a:fld>
            <a:endParaRPr lang="en-US" altLang="en-US"/>
          </a:p>
        </p:txBody>
      </p:sp>
    </p:spTree>
    <p:extLst>
      <p:ext uri="{BB962C8B-B14F-4D97-AF65-F5344CB8AC3E}">
        <p14:creationId xmlns:p14="http://schemas.microsoft.com/office/powerpoint/2010/main" val="393455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theme" Target="../theme/theme2.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PT"/>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a:t>Click to edit Master text styles</a:t>
            </a:r>
          </a:p>
          <a:p>
            <a:pPr lvl="1"/>
            <a:r>
              <a:rPr lang="en-US" altLang="pt-PT"/>
              <a:t>Second level</a:t>
            </a:r>
          </a:p>
          <a:p>
            <a:pPr lvl="2"/>
            <a:r>
              <a:rPr lang="en-US" altLang="pt-PT"/>
              <a:t>Third level</a:t>
            </a:r>
          </a:p>
          <a:p>
            <a:pPr lvl="3"/>
            <a:r>
              <a:rPr lang="en-US" altLang="pt-PT"/>
              <a:t>Fourth level</a:t>
            </a:r>
          </a:p>
          <a:p>
            <a:pPr lvl="4"/>
            <a:r>
              <a:rPr lang="en-US" altLang="pt-PT"/>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FD0EB138-19E3-415D-BEF5-1A8D311D818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694" r:id="rId1"/>
    <p:sldLayoutId id="2147484695" r:id="rId2"/>
    <p:sldLayoutId id="2147484696" r:id="rId3"/>
    <p:sldLayoutId id="2147484697" r:id="rId4"/>
    <p:sldLayoutId id="2147484698" r:id="rId5"/>
    <p:sldLayoutId id="2147484699" r:id="rId6"/>
    <p:sldLayoutId id="2147484700" r:id="rId7"/>
    <p:sldLayoutId id="2147484701" r:id="rId8"/>
    <p:sldLayoutId id="2147484702" r:id="rId9"/>
    <p:sldLayoutId id="2147484703" r:id="rId10"/>
    <p:sldLayoutId id="2147484704" r:id="rId11"/>
    <p:sldLayoutId id="2147484705" r:id="rId12"/>
    <p:sldLayoutId id="2147484706" r:id="rId13"/>
    <p:sldLayoutId id="2147484707"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0"/>
            <a:ext cx="82296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PT" dirty="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F8481DBC-A7AB-45CE-817F-DEEAB9EB8383}" type="slidenum">
              <a:rPr lang="en-US" altLang="en-US"/>
              <a:pPr>
                <a:defRPr/>
              </a:pPr>
              <a:t>‹#›</a:t>
            </a:fld>
            <a:endParaRPr lang="en-US" altLang="en-US"/>
          </a:p>
        </p:txBody>
      </p:sp>
      <p:sp>
        <p:nvSpPr>
          <p:cNvPr id="7" name="Rectangle 7"/>
          <p:cNvSpPr/>
          <p:nvPr userDrawn="1"/>
        </p:nvSpPr>
        <p:spPr>
          <a:xfrm>
            <a:off x="7727950" y="0"/>
            <a:ext cx="1416050" cy="1276350"/>
          </a:xfrm>
          <a:prstGeom prst="rect">
            <a:avLst/>
          </a:prstGeom>
          <a:pattFill prst="pct50">
            <a:fgClr>
              <a:schemeClr val="bg2">
                <a:lumMod val="50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4800" b="1" dirty="0">
                <a:solidFill>
                  <a:schemeClr val="bg2">
                    <a:lumMod val="25000"/>
                  </a:schemeClr>
                </a:solidFill>
              </a:rPr>
              <a:t>3</a:t>
            </a:r>
          </a:p>
          <a:p>
            <a:pPr algn="ctr" eaLnBrk="0" hangingPunct="0">
              <a:defRPr/>
            </a:pPr>
            <a:r>
              <a:rPr lang="en-US" sz="2000" b="1" dirty="0">
                <a:solidFill>
                  <a:schemeClr val="bg2">
                    <a:lumMod val="25000"/>
                  </a:schemeClr>
                </a:solidFill>
              </a:rPr>
              <a:t>M</a:t>
            </a:r>
            <a:r>
              <a:rPr lang="pt-PT" altLang="en-US" sz="2000" b="1" dirty="0">
                <a:solidFill>
                  <a:schemeClr val="bg2">
                    <a:lumMod val="25000"/>
                  </a:schemeClr>
                </a:solidFill>
              </a:rPr>
              <a:t>ó</a:t>
            </a:r>
            <a:r>
              <a:rPr lang="en-US" sz="2000" b="1" dirty="0" err="1">
                <a:solidFill>
                  <a:schemeClr val="bg2">
                    <a:lumMod val="25000"/>
                  </a:schemeClr>
                </a:solidFill>
              </a:rPr>
              <a:t>dulo</a:t>
            </a:r>
            <a:endParaRPr lang="en-US" sz="2000" b="1" dirty="0">
              <a:solidFill>
                <a:schemeClr val="bg2">
                  <a:lumMod val="25000"/>
                </a:schemeClr>
              </a:solidFill>
            </a:endParaRPr>
          </a:p>
        </p:txBody>
      </p:sp>
      <p:sp>
        <p:nvSpPr>
          <p:cNvPr id="8" name="Rectangle 8"/>
          <p:cNvSpPr/>
          <p:nvPr userDrawn="1"/>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Tree>
  </p:cSld>
  <p:clrMap bg1="lt1" tx1="dk1" bg2="lt2" tx2="dk2" accent1="accent1" accent2="accent2" accent3="accent3" accent4="accent4" accent5="accent5" accent6="accent6" hlink="hlink" folHlink="folHlink"/>
  <p:sldLayoutIdLst>
    <p:sldLayoutId id="2147484720" r:id="rId1"/>
    <p:sldLayoutId id="2147484727" r:id="rId2"/>
    <p:sldLayoutId id="2147484721" r:id="rId3"/>
    <p:sldLayoutId id="2147484708" r:id="rId4"/>
    <p:sldLayoutId id="2147484722" r:id="rId5"/>
    <p:sldLayoutId id="2147484723" r:id="rId6"/>
    <p:sldLayoutId id="2147484724" r:id="rId7"/>
    <p:sldLayoutId id="2147484725" r:id="rId8"/>
    <p:sldLayoutId id="2147484726" r:id="rId9"/>
  </p:sldLayoutIdLst>
  <p:hf hdr="0" ftr="0" dt="0"/>
  <p:txStyles>
    <p:titleStyle>
      <a:lvl1pPr algn="l" rtl="0" eaLnBrk="0" fontAlgn="base" hangingPunct="0">
        <a:spcBef>
          <a:spcPct val="0"/>
        </a:spcBef>
        <a:spcAft>
          <a:spcPct val="0"/>
        </a:spcAft>
        <a:defRPr sz="3200" b="1" kern="1200">
          <a:solidFill>
            <a:srgbClr val="0099CC"/>
          </a:solidFill>
          <a:latin typeface="+mn-lt"/>
          <a:ea typeface="+mj-ea"/>
          <a:cs typeface="Arial" pitchFamily="34" charset="0"/>
        </a:defRPr>
      </a:lvl1pPr>
      <a:lvl2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2pPr>
      <a:lvl3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3pPr>
      <a:lvl4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4pPr>
      <a:lvl5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5pPr>
      <a:lvl6pPr marL="4572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6pPr>
      <a:lvl7pPr marL="9144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7pPr>
      <a:lvl8pPr marL="13716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8pPr>
      <a:lvl9pPr marL="18288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9pPr>
    </p:titleStyle>
    <p:bodyStyle>
      <a:lvl1pPr marL="342900" indent="-342900" algn="l" rtl="0" eaLnBrk="0" fontAlgn="base" hangingPunct="0">
        <a:spcBef>
          <a:spcPts val="0"/>
        </a:spcBef>
        <a:spcAft>
          <a:spcPts val="1000"/>
        </a:spcAft>
        <a:buClr>
          <a:schemeClr val="accent1"/>
        </a:buClr>
        <a:buFont typeface="Arial" panose="020B0604020202020204" pitchFamily="34" charset="0"/>
        <a:buChar char="•"/>
        <a:defRPr sz="2800" kern="1200">
          <a:solidFill>
            <a:srgbClr val="0099CC"/>
          </a:solidFill>
          <a:latin typeface="+mn-lt"/>
          <a:ea typeface="+mn-ea"/>
          <a:cs typeface="+mn-cs"/>
        </a:defRPr>
      </a:lvl1pPr>
      <a:lvl2pPr marL="742950" indent="-285750" algn="l" rtl="0" eaLnBrk="0" fontAlgn="base" hangingPunct="0">
        <a:spcBef>
          <a:spcPts val="0"/>
        </a:spcBef>
        <a:spcAft>
          <a:spcPts val="100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ts val="0"/>
        </a:spcBef>
        <a:spcAft>
          <a:spcPts val="1000"/>
        </a:spcAft>
        <a:buFont typeface="Arial" panose="020B0604020202020204" pitchFamily="34" charset="0"/>
        <a:buChar char="•"/>
        <a:defRPr sz="2800" kern="1200">
          <a:solidFill>
            <a:srgbClr val="0099CC"/>
          </a:solidFill>
          <a:latin typeface="+mn-lt"/>
          <a:ea typeface="+mn-ea"/>
          <a:cs typeface="+mn-cs"/>
        </a:defRPr>
      </a:lvl3pPr>
      <a:lvl4pPr marL="1600200" indent="-228600" algn="l" rtl="0" eaLnBrk="0" fontAlgn="base" hangingPunct="0">
        <a:spcBef>
          <a:spcPts val="0"/>
        </a:spcBef>
        <a:spcAft>
          <a:spcPts val="1000"/>
        </a:spcAft>
        <a:buFont typeface="Arial" panose="020B0604020202020204" pitchFamily="34" charset="0"/>
        <a:buChar char="–"/>
        <a:defRPr sz="2800" kern="1200">
          <a:solidFill>
            <a:srgbClr val="0099CC"/>
          </a:solidFill>
          <a:latin typeface="+mn-lt"/>
          <a:ea typeface="+mn-ea"/>
          <a:cs typeface="+mn-cs"/>
        </a:defRPr>
      </a:lvl4pPr>
      <a:lvl5pPr marL="2057400" indent="-228600" algn="l" rtl="0" eaLnBrk="0" fontAlgn="base" hangingPunct="0">
        <a:spcBef>
          <a:spcPts val="0"/>
        </a:spcBef>
        <a:spcAft>
          <a:spcPts val="1000"/>
        </a:spcAft>
        <a:buFont typeface="Arial" panose="020B0604020202020204" pitchFamily="34" charset="0"/>
        <a:buChar char="»"/>
        <a:defRPr sz="2800" kern="1200">
          <a:solidFill>
            <a:srgbClr val="0099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6324600"/>
            <a:ext cx="9144000" cy="533400"/>
          </a:xfrm>
          <a:prstGeom prst="rect">
            <a:avLst/>
          </a:prstGeom>
          <a:gradFill>
            <a:gsLst>
              <a:gs pos="28000">
                <a:schemeClr val="accent6">
                  <a:lumMod val="75000"/>
                  <a:alpha val="93000"/>
                </a:schemeClr>
              </a:gs>
              <a:gs pos="57000">
                <a:srgbClr val="FFC000"/>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PT"/>
              <a:t>Click to edit Master title style</a:t>
            </a:r>
          </a:p>
        </p:txBody>
      </p:sp>
      <p:sp>
        <p:nvSpPr>
          <p:cNvPr id="307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a:t>Click to edit Master text styles</a:t>
            </a:r>
          </a:p>
          <a:p>
            <a:pPr lvl="1"/>
            <a:r>
              <a:rPr lang="en-US" altLang="pt-PT"/>
              <a:t>Second level</a:t>
            </a:r>
          </a:p>
          <a:p>
            <a:pPr lvl="2"/>
            <a:r>
              <a:rPr lang="en-US" altLang="pt-PT"/>
              <a:t>Third level</a:t>
            </a:r>
          </a:p>
          <a:p>
            <a:pPr lvl="3"/>
            <a:r>
              <a:rPr lang="en-US" altLang="pt-PT"/>
              <a:t>Fourth level</a:t>
            </a:r>
          </a:p>
          <a:p>
            <a:pPr lvl="4"/>
            <a:r>
              <a:rPr lang="en-US" altLang="pt-PT"/>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BBB1BA2-8AC7-4771-8795-D039A2DF08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09" r:id="rId1"/>
    <p:sldLayoutId id="2147484710" r:id="rId2"/>
    <p:sldLayoutId id="2147484711" r:id="rId3"/>
    <p:sldLayoutId id="2147484712" r:id="rId4"/>
    <p:sldLayoutId id="2147484713" r:id="rId5"/>
    <p:sldLayoutId id="2147484714" r:id="rId6"/>
    <p:sldLayoutId id="2147484715" r:id="rId7"/>
    <p:sldLayoutId id="2147484716" r:id="rId8"/>
    <p:sldLayoutId id="2147484717" r:id="rId9"/>
    <p:sldLayoutId id="2147484718" r:id="rId10"/>
    <p:sldLayoutId id="21474847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0"/>
            <a:ext cx="8229600" cy="1417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cs typeface="Arial" charset="0"/>
              </a:defRPr>
            </a:lvl1pPr>
          </a:lstStyle>
          <a:p>
            <a:pPr>
              <a:defRPr/>
            </a:pPr>
            <a:endParaRPr lang="pt-PT">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Arial" charset="0"/>
                <a:cs typeface="Arial" charset="0"/>
              </a:defRPr>
            </a:lvl1pPr>
          </a:lstStyle>
          <a:p>
            <a:pPr>
              <a:defRPr/>
            </a:pPr>
            <a:fld id="{2C596EFF-233B-4CA8-A482-F1422D06D5F4}" type="slidenum">
              <a:rPr lang="pt-PT" altLang="en-US">
                <a:solidFill>
                  <a:prstClr val="black">
                    <a:tint val="75000"/>
                  </a:prstClr>
                </a:solidFill>
              </a:rPr>
              <a:pPr>
                <a:defRPr/>
              </a:pPr>
              <a:t>‹#›</a:t>
            </a:fld>
            <a:endParaRPr lang="pt-PT" altLang="en-US">
              <a:solidFill>
                <a:prstClr val="black">
                  <a:tint val="75000"/>
                </a:prstClr>
              </a:solidFill>
            </a:endParaRPr>
          </a:p>
        </p:txBody>
      </p:sp>
    </p:spTree>
    <p:extLst>
      <p:ext uri="{BB962C8B-B14F-4D97-AF65-F5344CB8AC3E}">
        <p14:creationId xmlns:p14="http://schemas.microsoft.com/office/powerpoint/2010/main" val="1476600254"/>
      </p:ext>
    </p:extLst>
  </p:cSld>
  <p:clrMap bg1="lt1" tx1="dk1" bg2="lt2" tx2="dk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Lst>
  <p:hf hdr="0" ftr="0" dt="0"/>
  <p:txStyles>
    <p:titleStyle>
      <a:lvl1pPr algn="ctr" rtl="0" eaLnBrk="0" fontAlgn="base" hangingPunct="0">
        <a:spcBef>
          <a:spcPct val="0"/>
        </a:spcBef>
        <a:spcAft>
          <a:spcPct val="0"/>
        </a:spcAft>
        <a:defRPr sz="3200" kern="1200">
          <a:solidFill>
            <a:srgbClr val="1B4298"/>
          </a:solidFill>
          <a:latin typeface="+mn-lt"/>
          <a:ea typeface="+mj-ea"/>
          <a:cs typeface="Arial" pitchFamily="34" charset="0"/>
        </a:defRPr>
      </a:lvl1pPr>
      <a:lvl2pPr algn="ctr" rtl="0" eaLnBrk="0" fontAlgn="base" hangingPunct="0">
        <a:spcBef>
          <a:spcPct val="0"/>
        </a:spcBef>
        <a:spcAft>
          <a:spcPct val="0"/>
        </a:spcAft>
        <a:defRPr sz="3200">
          <a:solidFill>
            <a:srgbClr val="1B4298"/>
          </a:solidFill>
          <a:latin typeface="Calibri" pitchFamily="34" charset="0"/>
          <a:cs typeface="Arial" pitchFamily="34" charset="0"/>
        </a:defRPr>
      </a:lvl2pPr>
      <a:lvl3pPr algn="ctr" rtl="0" eaLnBrk="0" fontAlgn="base" hangingPunct="0">
        <a:spcBef>
          <a:spcPct val="0"/>
        </a:spcBef>
        <a:spcAft>
          <a:spcPct val="0"/>
        </a:spcAft>
        <a:defRPr sz="3200">
          <a:solidFill>
            <a:srgbClr val="1B4298"/>
          </a:solidFill>
          <a:latin typeface="Calibri" pitchFamily="34" charset="0"/>
          <a:cs typeface="Arial" pitchFamily="34" charset="0"/>
        </a:defRPr>
      </a:lvl3pPr>
      <a:lvl4pPr algn="ctr" rtl="0" eaLnBrk="0" fontAlgn="base" hangingPunct="0">
        <a:spcBef>
          <a:spcPct val="0"/>
        </a:spcBef>
        <a:spcAft>
          <a:spcPct val="0"/>
        </a:spcAft>
        <a:defRPr sz="3200">
          <a:solidFill>
            <a:srgbClr val="1B4298"/>
          </a:solidFill>
          <a:latin typeface="Calibri" pitchFamily="34" charset="0"/>
          <a:cs typeface="Arial" pitchFamily="34" charset="0"/>
        </a:defRPr>
      </a:lvl4pPr>
      <a:lvl5pPr algn="ctr" rtl="0" eaLnBrk="0" fontAlgn="base" hangingPunct="0">
        <a:spcBef>
          <a:spcPct val="0"/>
        </a:spcBef>
        <a:spcAft>
          <a:spcPct val="0"/>
        </a:spcAft>
        <a:defRPr sz="3200">
          <a:solidFill>
            <a:srgbClr val="1B4298"/>
          </a:solidFill>
          <a:latin typeface="Calibri" pitchFamily="34" charset="0"/>
          <a:cs typeface="Arial" pitchFamily="34" charset="0"/>
        </a:defRPr>
      </a:lvl5pPr>
      <a:lvl6pPr marL="457200" algn="ctr" rtl="0" fontAlgn="base">
        <a:spcBef>
          <a:spcPct val="0"/>
        </a:spcBef>
        <a:spcAft>
          <a:spcPct val="0"/>
        </a:spcAft>
        <a:defRPr sz="3200">
          <a:solidFill>
            <a:srgbClr val="1B4298"/>
          </a:solidFill>
          <a:latin typeface="Calibri" pitchFamily="34" charset="0"/>
          <a:cs typeface="Arial" pitchFamily="34" charset="0"/>
        </a:defRPr>
      </a:lvl6pPr>
      <a:lvl7pPr marL="914400" algn="ctr" rtl="0" fontAlgn="base">
        <a:spcBef>
          <a:spcPct val="0"/>
        </a:spcBef>
        <a:spcAft>
          <a:spcPct val="0"/>
        </a:spcAft>
        <a:defRPr sz="3200">
          <a:solidFill>
            <a:srgbClr val="1B4298"/>
          </a:solidFill>
          <a:latin typeface="Calibri" pitchFamily="34" charset="0"/>
          <a:cs typeface="Arial" pitchFamily="34" charset="0"/>
        </a:defRPr>
      </a:lvl7pPr>
      <a:lvl8pPr marL="1371600" algn="ctr" rtl="0" fontAlgn="base">
        <a:spcBef>
          <a:spcPct val="0"/>
        </a:spcBef>
        <a:spcAft>
          <a:spcPct val="0"/>
        </a:spcAft>
        <a:defRPr sz="3200">
          <a:solidFill>
            <a:srgbClr val="1B4298"/>
          </a:solidFill>
          <a:latin typeface="Calibri" pitchFamily="34" charset="0"/>
          <a:cs typeface="Arial" pitchFamily="34" charset="0"/>
        </a:defRPr>
      </a:lvl8pPr>
      <a:lvl9pPr marL="1828800" algn="ctr" rtl="0" fontAlgn="base">
        <a:spcBef>
          <a:spcPct val="0"/>
        </a:spcBef>
        <a:spcAft>
          <a:spcPct val="0"/>
        </a:spcAft>
        <a:defRPr sz="3200">
          <a:solidFill>
            <a:srgbClr val="1B4298"/>
          </a:solidFill>
          <a:latin typeface="Calibri" pitchFamily="34" charset="0"/>
          <a:cs typeface="Arial" pitchFamily="34" charset="0"/>
        </a:defRPr>
      </a:lvl9pPr>
    </p:titleStyle>
    <p:bodyStyle>
      <a:lvl1pPr marL="342900" indent="-342900" algn="l" rtl="0" eaLnBrk="0" fontAlgn="base" hangingPunct="0">
        <a:spcBef>
          <a:spcPct val="20000"/>
        </a:spcBef>
        <a:spcAft>
          <a:spcPct val="0"/>
        </a:spcAft>
        <a:buClr>
          <a:schemeClr val="accent1"/>
        </a:buClr>
        <a:buFont typeface="Arial" charset="0"/>
        <a:buChar char="•"/>
        <a:defRPr sz="2200" kern="1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Font typeface="Arial" charset="0"/>
        <a:buChar char="–"/>
        <a:defRPr sz="2200" kern="1200">
          <a:solidFill>
            <a:schemeClr val="tx1"/>
          </a:solidFill>
          <a:latin typeface="Myriad Pro" pitchFamily="34" charset="0"/>
          <a:ea typeface="+mn-ea"/>
          <a:cs typeface="+mn-cs"/>
        </a:defRPr>
      </a:lvl2pPr>
      <a:lvl3pPr marL="1143000" indent="-228600" algn="l" rtl="0" eaLnBrk="0" fontAlgn="base" hangingPunct="0">
        <a:spcBef>
          <a:spcPct val="20000"/>
        </a:spcBef>
        <a:spcAft>
          <a:spcPct val="0"/>
        </a:spcAft>
        <a:buFont typeface="Arial" charset="0"/>
        <a:buChar char="•"/>
        <a:defRPr kern="1200">
          <a:solidFill>
            <a:srgbClr val="1B4298"/>
          </a:solidFill>
          <a:latin typeface="Myriad Pro" pitchFamily="34" charset="0"/>
          <a:ea typeface="+mn-ea"/>
          <a:cs typeface="+mn-cs"/>
        </a:defRPr>
      </a:lvl3pPr>
      <a:lvl4pPr marL="1600200" indent="-228600" algn="l" rtl="0" eaLnBrk="0" fontAlgn="base" hangingPunct="0">
        <a:spcBef>
          <a:spcPct val="20000"/>
        </a:spcBef>
        <a:spcAft>
          <a:spcPct val="0"/>
        </a:spcAft>
        <a:buFont typeface="Arial" charset="0"/>
        <a:buChar char="–"/>
        <a:defRPr kern="1200">
          <a:solidFill>
            <a:srgbClr val="1B4298"/>
          </a:solidFill>
          <a:latin typeface="Myriad Pro" pitchFamily="34" charset="0"/>
          <a:ea typeface="+mn-ea"/>
          <a:cs typeface="+mn-cs"/>
        </a:defRPr>
      </a:lvl4pPr>
      <a:lvl5pPr marL="2057400" indent="-228600" algn="l" rtl="0" eaLnBrk="0" fontAlgn="base" hangingPunct="0">
        <a:spcBef>
          <a:spcPct val="20000"/>
        </a:spcBef>
        <a:spcAft>
          <a:spcPct val="0"/>
        </a:spcAft>
        <a:buFont typeface="Arial" charset="0"/>
        <a:buChar char="»"/>
        <a:defRPr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0" descr="Republica de Mocambique Ministerio de saude logo"/>
          <p:cNvPicPr>
            <a:picLocks noChangeAspect="1"/>
          </p:cNvPicPr>
          <p:nvPr/>
        </p:nvPicPr>
        <p:blipFill>
          <a:blip r:embed="rId3">
            <a:extLst>
              <a:ext uri="{28A0092B-C50C-407E-A947-70E740481C1C}">
                <a14:useLocalDpi xmlns:a14="http://schemas.microsoft.com/office/drawing/2010/main" val="0"/>
              </a:ext>
            </a:extLst>
          </a:blip>
          <a:srcRect b="22667"/>
          <a:stretch>
            <a:fillRect/>
          </a:stretch>
        </p:blipFill>
        <p:spPr bwMode="auto">
          <a:xfrm>
            <a:off x="4017963" y="228600"/>
            <a:ext cx="1108075"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21"/>
          <p:cNvSpPr txBox="1">
            <a:spLocks noChangeArrowheads="1"/>
          </p:cNvSpPr>
          <p:nvPr/>
        </p:nvSpPr>
        <p:spPr bwMode="auto">
          <a:xfrm>
            <a:off x="3941763" y="942975"/>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lgn="ctr" eaLnBrk="1" hangingPunct="1">
              <a:spcBef>
                <a:spcPct val="0"/>
              </a:spcBef>
              <a:buClrTx/>
              <a:buFontTx/>
              <a:buNone/>
            </a:pPr>
            <a:r>
              <a:rPr lang="pt-BR" altLang="pt-PT" sz="600" dirty="0">
                <a:latin typeface="Century Gothic" panose="020B0502020202020204" pitchFamily="34" charset="0"/>
              </a:rPr>
              <a:t>REPÚBLICA DE MOÇAMBIQUE</a:t>
            </a:r>
          </a:p>
          <a:p>
            <a:pPr algn="ctr" eaLnBrk="1" hangingPunct="1">
              <a:spcBef>
                <a:spcPct val="0"/>
              </a:spcBef>
              <a:buClrTx/>
              <a:buFontTx/>
              <a:buNone/>
            </a:pPr>
            <a:r>
              <a:rPr lang="pt-BR" altLang="pt-PT" sz="600" dirty="0">
                <a:latin typeface="Century Gothic" panose="020B0502020202020204" pitchFamily="34" charset="0"/>
              </a:rPr>
              <a:t>Ministério de Saúde</a:t>
            </a:r>
            <a:endParaRPr lang="en-US" altLang="pt-PT" sz="600" dirty="0">
              <a:latin typeface="Century Gothic" panose="020B0502020202020204" pitchFamily="34" charset="0"/>
            </a:endParaRPr>
          </a:p>
        </p:txBody>
      </p:sp>
      <p:sp>
        <p:nvSpPr>
          <p:cNvPr id="26" name="Rectangle 25"/>
          <p:cNvSpPr/>
          <p:nvPr/>
        </p:nvSpPr>
        <p:spPr>
          <a:xfrm>
            <a:off x="-19050" y="1276350"/>
            <a:ext cx="9163050" cy="19050"/>
          </a:xfrm>
          <a:prstGeom prst="rect">
            <a:avLst/>
          </a:prstGeom>
          <a:solidFill>
            <a:srgbClr val="996633"/>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solidFill>
                <a:srgbClr val="996633"/>
              </a:solidFill>
              <a:cs typeface="Calibri" pitchFamily="34" charset="0"/>
            </a:endParaRPr>
          </a:p>
        </p:txBody>
      </p:sp>
      <p:sp>
        <p:nvSpPr>
          <p:cNvPr id="12" name="Rectangle 11"/>
          <p:cNvSpPr/>
          <p:nvPr/>
        </p:nvSpPr>
        <p:spPr>
          <a:xfrm>
            <a:off x="0" y="1275736"/>
            <a:ext cx="9144000" cy="1468438"/>
          </a:xfrm>
          <a:prstGeom prst="rect">
            <a:avLst/>
          </a:prstGeom>
          <a:solidFill>
            <a:srgbClr val="0099CC"/>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anchor="ctr"/>
          <a:lstStyle/>
          <a:p>
            <a:pPr eaLnBrk="0" hangingPunct="0">
              <a:spcBef>
                <a:spcPts val="0"/>
              </a:spcBef>
              <a:defRPr/>
            </a:pPr>
            <a:r>
              <a:rPr lang="pt-BR" sz="2400" dirty="0">
                <a:solidFill>
                  <a:schemeClr val="bg1"/>
                </a:solidFill>
                <a:cs typeface="Arial" pitchFamily="34" charset="0"/>
              </a:rPr>
              <a:t>TRATAMENTO E REABILITAÇÃO NUTRICIONAL </a:t>
            </a:r>
          </a:p>
          <a:p>
            <a:pPr eaLnBrk="0" hangingPunct="0">
              <a:spcBef>
                <a:spcPts val="0"/>
              </a:spcBef>
              <a:defRPr/>
            </a:pPr>
            <a:r>
              <a:rPr lang="pt-BR" sz="2400" dirty="0">
                <a:solidFill>
                  <a:schemeClr val="bg1"/>
                </a:solidFill>
                <a:cs typeface="Arial" pitchFamily="34" charset="0"/>
              </a:rPr>
              <a:t>VOLUMEN II: ADOLESCENTES E ADULTOS</a:t>
            </a:r>
            <a:r>
              <a:rPr lang="pt-BR" sz="2400" dirty="0">
                <a:solidFill>
                  <a:srgbClr val="996633"/>
                </a:solidFill>
              </a:rPr>
              <a:t>                                    </a:t>
            </a:r>
          </a:p>
        </p:txBody>
      </p:sp>
      <p:sp>
        <p:nvSpPr>
          <p:cNvPr id="13" name="Rectangle 12"/>
          <p:cNvSpPr/>
          <p:nvPr/>
        </p:nvSpPr>
        <p:spPr>
          <a:xfrm>
            <a:off x="0" y="2627313"/>
            <a:ext cx="9144000" cy="136525"/>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
        <p:nvSpPr>
          <p:cNvPr id="14" name="Rectangle 13"/>
          <p:cNvSpPr/>
          <p:nvPr/>
        </p:nvSpPr>
        <p:spPr>
          <a:xfrm>
            <a:off x="0" y="2763838"/>
            <a:ext cx="9144000" cy="3865562"/>
          </a:xfrm>
          <a:prstGeom prst="rect">
            <a:avLst/>
          </a:prstGeom>
          <a:gradFill>
            <a:gsLst>
              <a:gs pos="0">
                <a:srgbClr val="E1F7FF"/>
              </a:gs>
              <a:gs pos="80000">
                <a:schemeClr val="bg1"/>
              </a:gs>
              <a:gs pos="100000">
                <a:schemeClr val="bg1"/>
              </a:gs>
            </a:gsLst>
            <a:lin ang="540000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lIns="914400" tIns="457200" rIns="914400"/>
          <a:lstStyle/>
          <a:p>
            <a:pPr>
              <a:spcBef>
                <a:spcPts val="1200"/>
              </a:spcBef>
              <a:defRPr/>
            </a:pPr>
            <a:endParaRPr lang="pt-BR" sz="2400" dirty="0">
              <a:solidFill>
                <a:srgbClr val="996633"/>
              </a:solidFill>
            </a:endParaRPr>
          </a:p>
          <a:p>
            <a:pPr eaLnBrk="1" hangingPunct="1">
              <a:defRPr/>
            </a:pPr>
            <a:r>
              <a:rPr lang="pt-PT" sz="3200" b="1" dirty="0">
                <a:solidFill>
                  <a:srgbClr val="0099CC"/>
                </a:solidFill>
              </a:rPr>
              <a:t>Tratamento</a:t>
            </a:r>
            <a:r>
              <a:rPr lang="pt-PT" sz="3200" dirty="0">
                <a:solidFill>
                  <a:srgbClr val="0099CC"/>
                </a:solidFill>
              </a:rPr>
              <a:t> </a:t>
            </a:r>
            <a:r>
              <a:rPr lang="pt-PT" sz="3200" b="1" dirty="0">
                <a:solidFill>
                  <a:srgbClr val="0099CC"/>
                </a:solidFill>
              </a:rPr>
              <a:t>da Desnutrição no Internamento (TDI)</a:t>
            </a:r>
          </a:p>
          <a:p>
            <a:pPr eaLnBrk="1" hangingPunct="1">
              <a:lnSpc>
                <a:spcPct val="115000"/>
              </a:lnSpc>
              <a:spcBef>
                <a:spcPts val="0"/>
              </a:spcBef>
              <a:spcAft>
                <a:spcPts val="1000"/>
              </a:spcAft>
              <a:defRPr/>
            </a:pPr>
            <a:r>
              <a:rPr lang="pt-PT" sz="2800" dirty="0">
                <a:solidFill>
                  <a:prstClr val="white"/>
                </a:solidFill>
                <a:latin typeface="Arial" pitchFamily="34" charset="0"/>
                <a:ea typeface="Calibri"/>
                <a:cs typeface="Arial" pitchFamily="34" charset="0"/>
              </a:rPr>
              <a:t> </a:t>
            </a:r>
            <a:endParaRPr lang="en-US" sz="2800" dirty="0">
              <a:solidFill>
                <a:prstClr val="white"/>
              </a:solidFill>
              <a:latin typeface="Arial" pitchFamily="34" charset="0"/>
              <a:ea typeface="Calibri"/>
              <a:cs typeface="Arial" pitchFamily="34" charset="0"/>
            </a:endParaRPr>
          </a:p>
          <a:p>
            <a:pPr>
              <a:spcBef>
                <a:spcPts val="1200"/>
              </a:spcBef>
              <a:defRPr/>
            </a:pPr>
            <a:endParaRPr lang="pt-BR" sz="2400" dirty="0">
              <a:solidFill>
                <a:srgbClr val="996633"/>
              </a:solidFill>
            </a:endParaRPr>
          </a:p>
          <a:p>
            <a:pPr>
              <a:spcBef>
                <a:spcPts val="1200"/>
              </a:spcBef>
              <a:defRPr/>
            </a:pPr>
            <a:endParaRPr lang="pt-BR" sz="2400" dirty="0">
              <a:solidFill>
                <a:srgbClr val="99663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1417638"/>
          </a:xfrm>
        </p:spPr>
        <p:txBody>
          <a:bodyPr>
            <a:normAutofit/>
          </a:bodyPr>
          <a:lstStyle/>
          <a:p>
            <a:pPr eaLnBrk="1" hangingPunct="1">
              <a:defRPr/>
            </a:pPr>
            <a:r>
              <a:rPr lang="pt-PT" dirty="0"/>
              <a:t>Tópico 3.2 Abordagem das complicações médicas em doentes internados</a:t>
            </a:r>
          </a:p>
        </p:txBody>
      </p:sp>
      <p:sp>
        <p:nvSpPr>
          <p:cNvPr id="3" name="Content Placeholder 2"/>
          <p:cNvSpPr>
            <a:spLocks noGrp="1"/>
          </p:cNvSpPr>
          <p:nvPr>
            <p:ph idx="1"/>
          </p:nvPr>
        </p:nvSpPr>
        <p:spPr/>
        <p:txBody>
          <a:bodyPr>
            <a:normAutofit/>
          </a:bodyPr>
          <a:lstStyle/>
          <a:p>
            <a:pPr eaLnBrk="1" hangingPunct="1">
              <a:defRPr/>
            </a:pPr>
            <a:r>
              <a:rPr lang="pt-PT" sz="2600" dirty="0">
                <a:solidFill>
                  <a:schemeClr val="tx1"/>
                </a:solidFill>
                <a:cs typeface="Arial" pitchFamily="34" charset="0"/>
              </a:rPr>
              <a:t>O domínio sobre as complicações médicas na desnutrição aguda grave é importante, porque as complicações médicas determinam o tratamento no internamento e a probabilidade de recuperação do doente</a:t>
            </a:r>
            <a:endParaRPr lang="en-US" sz="2600" dirty="0">
              <a:solidFill>
                <a:schemeClr val="tx1"/>
              </a:solidFill>
              <a:cs typeface="Arial" pitchFamily="34" charset="0"/>
            </a:endParaRPr>
          </a:p>
          <a:p>
            <a:pPr eaLnBrk="1" hangingPunct="1">
              <a:defRPr/>
            </a:pPr>
            <a:r>
              <a:rPr lang="pt-PT" sz="2600" dirty="0">
                <a:solidFill>
                  <a:schemeClr val="tx1"/>
                </a:solidFill>
                <a:cs typeface="Arial" pitchFamily="34" charset="0"/>
              </a:rPr>
              <a:t>Durante o tratamento da desnutrição grave, deve-se avaliar e tratar as complicações médicas que possam ou não estar associadas a desnut</a:t>
            </a:r>
            <a:r>
              <a:rPr lang="pt-PT" sz="2600" dirty="0">
                <a:solidFill>
                  <a:schemeClr val="tx1"/>
                </a:solidFill>
              </a:rPr>
              <a:t>rição</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10</a:t>
            </a:fld>
            <a:endParaRPr lang="pt-PT"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pt-PT" dirty="0"/>
              <a:t>Tópico 3.2 Abordagem das complicações médicas em doentes internados</a:t>
            </a:r>
          </a:p>
        </p:txBody>
      </p:sp>
      <p:sp>
        <p:nvSpPr>
          <p:cNvPr id="3" name="Content Placeholder 2"/>
          <p:cNvSpPr>
            <a:spLocks noGrp="1"/>
          </p:cNvSpPr>
          <p:nvPr>
            <p:ph idx="1"/>
          </p:nvPr>
        </p:nvSpPr>
        <p:spPr>
          <a:xfrm>
            <a:off x="457200" y="1600200"/>
            <a:ext cx="3962400" cy="4525963"/>
          </a:xfrm>
        </p:spPr>
        <p:txBody>
          <a:bodyPr>
            <a:normAutofit fontScale="77500" lnSpcReduction="20000"/>
          </a:bodyPr>
          <a:lstStyle/>
          <a:p>
            <a:pPr eaLnBrk="1" hangingPunct="1">
              <a:lnSpc>
                <a:spcPct val="120000"/>
              </a:lnSpc>
              <a:defRPr/>
            </a:pPr>
            <a:r>
              <a:rPr lang="pt-PT" dirty="0">
                <a:solidFill>
                  <a:schemeClr val="tx1"/>
                </a:solidFill>
              </a:rPr>
              <a:t>Perda ou diminuição do nível de consciência</a:t>
            </a:r>
          </a:p>
          <a:p>
            <a:pPr eaLnBrk="1" hangingPunct="1">
              <a:lnSpc>
                <a:spcPct val="120000"/>
              </a:lnSpc>
              <a:defRPr/>
            </a:pPr>
            <a:r>
              <a:rPr lang="pt-PT" dirty="0">
                <a:solidFill>
                  <a:schemeClr val="tx1"/>
                </a:solidFill>
              </a:rPr>
              <a:t>Fraqueza extrema (paciente não mantém-se em pé)</a:t>
            </a:r>
          </a:p>
          <a:p>
            <a:pPr eaLnBrk="1" hangingPunct="1">
              <a:lnSpc>
                <a:spcPct val="120000"/>
              </a:lnSpc>
              <a:defRPr/>
            </a:pPr>
            <a:r>
              <a:rPr lang="pt-PT" dirty="0">
                <a:solidFill>
                  <a:schemeClr val="tx1"/>
                </a:solidFill>
              </a:rPr>
              <a:t>Choque séptico</a:t>
            </a:r>
          </a:p>
          <a:p>
            <a:pPr eaLnBrk="1" hangingPunct="1">
              <a:lnSpc>
                <a:spcPct val="120000"/>
              </a:lnSpc>
              <a:defRPr/>
            </a:pPr>
            <a:r>
              <a:rPr lang="pt-PT" dirty="0">
                <a:solidFill>
                  <a:schemeClr val="tx1"/>
                </a:solidFill>
              </a:rPr>
              <a:t>Desidratação severa</a:t>
            </a:r>
          </a:p>
          <a:p>
            <a:pPr eaLnBrk="1" hangingPunct="1">
              <a:lnSpc>
                <a:spcPct val="120000"/>
              </a:lnSpc>
              <a:defRPr/>
            </a:pPr>
            <a:r>
              <a:rPr lang="pt-PT" dirty="0">
                <a:solidFill>
                  <a:schemeClr val="tx1"/>
                </a:solidFill>
              </a:rPr>
              <a:t>Hipotermia</a:t>
            </a:r>
          </a:p>
          <a:p>
            <a:pPr eaLnBrk="1" hangingPunct="1">
              <a:lnSpc>
                <a:spcPct val="120000"/>
              </a:lnSpc>
              <a:defRPr/>
            </a:pPr>
            <a:r>
              <a:rPr lang="pt-PT" dirty="0">
                <a:solidFill>
                  <a:schemeClr val="tx1"/>
                </a:solidFill>
              </a:rPr>
              <a:t>Vómitos severos</a:t>
            </a:r>
          </a:p>
          <a:p>
            <a:pPr eaLnBrk="1" hangingPunct="1">
              <a:lnSpc>
                <a:spcPct val="120000"/>
              </a:lnSpc>
              <a:defRPr/>
            </a:pPr>
            <a:r>
              <a:rPr lang="pt-PT" dirty="0">
                <a:solidFill>
                  <a:schemeClr val="tx1"/>
                </a:solidFill>
              </a:rPr>
              <a:t>Paciente sem capacidade para engolir</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11</a:t>
            </a:fld>
            <a:endParaRPr lang="pt-PT" altLang="en-US" dirty="0"/>
          </a:p>
        </p:txBody>
      </p:sp>
      <p:sp>
        <p:nvSpPr>
          <p:cNvPr id="6" name="Content Placeholder 2"/>
          <p:cNvSpPr txBox="1">
            <a:spLocks/>
          </p:cNvSpPr>
          <p:nvPr/>
        </p:nvSpPr>
        <p:spPr bwMode="auto">
          <a:xfrm>
            <a:off x="4724400" y="1600200"/>
            <a:ext cx="3962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ts val="0"/>
              </a:spcBef>
              <a:spcAft>
                <a:spcPts val="1000"/>
              </a:spcAft>
              <a:buClr>
                <a:srgbClr val="0099CC"/>
              </a:buClr>
              <a:buFont typeface="Arial" panose="020B0604020202020204" pitchFamily="34" charset="0"/>
              <a:buChar char="•"/>
              <a:defRPr sz="2800" kern="1200">
                <a:solidFill>
                  <a:srgbClr val="0099CC"/>
                </a:solidFill>
                <a:latin typeface="+mn-lt"/>
                <a:ea typeface="+mn-ea"/>
                <a:cs typeface="+mn-cs"/>
              </a:defRPr>
            </a:lvl1pPr>
            <a:lvl2pPr marL="742950" indent="-285750" algn="l" rtl="0" eaLnBrk="0" fontAlgn="base" hangingPunct="0">
              <a:spcBef>
                <a:spcPts val="0"/>
              </a:spcBef>
              <a:spcAft>
                <a:spcPts val="100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ts val="0"/>
              </a:spcBef>
              <a:spcAft>
                <a:spcPts val="1000"/>
              </a:spcAft>
              <a:buFont typeface="Arial" panose="020B0604020202020204" pitchFamily="34" charset="0"/>
              <a:buChar char="•"/>
              <a:defRPr sz="2800" kern="1200">
                <a:solidFill>
                  <a:srgbClr val="0099CC"/>
                </a:solidFill>
                <a:latin typeface="+mn-lt"/>
                <a:ea typeface="+mn-ea"/>
                <a:cs typeface="+mn-cs"/>
              </a:defRPr>
            </a:lvl3pPr>
            <a:lvl4pPr marL="1600200" indent="-228600" algn="l" rtl="0" eaLnBrk="0" fontAlgn="base" hangingPunct="0">
              <a:spcBef>
                <a:spcPts val="0"/>
              </a:spcBef>
              <a:spcAft>
                <a:spcPts val="1000"/>
              </a:spcAft>
              <a:buFont typeface="Arial" panose="020B0604020202020204" pitchFamily="34" charset="0"/>
              <a:buChar char="–"/>
              <a:defRPr sz="2800" kern="1200">
                <a:solidFill>
                  <a:srgbClr val="0099CC"/>
                </a:solidFill>
                <a:latin typeface="+mn-lt"/>
                <a:ea typeface="+mn-ea"/>
                <a:cs typeface="+mn-cs"/>
              </a:defRPr>
            </a:lvl4pPr>
            <a:lvl5pPr marL="2057400" indent="-228600" algn="l" rtl="0" eaLnBrk="0" fontAlgn="base" hangingPunct="0">
              <a:spcBef>
                <a:spcPts val="0"/>
              </a:spcBef>
              <a:spcAft>
                <a:spcPts val="1000"/>
              </a:spcAft>
              <a:buFont typeface="Arial" panose="020B0604020202020204" pitchFamily="34" charset="0"/>
              <a:buChar char="»"/>
              <a:defRPr sz="2800" kern="1200">
                <a:solidFill>
                  <a:srgbClr val="0099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defRPr/>
            </a:pPr>
            <a:r>
              <a:rPr lang="pt-PT" sz="2200" dirty="0">
                <a:solidFill>
                  <a:schemeClr val="tx1"/>
                </a:solidFill>
              </a:rPr>
              <a:t>Paciente com dor abdominal severa</a:t>
            </a:r>
          </a:p>
          <a:p>
            <a:pPr eaLnBrk="1" hangingPunct="1">
              <a:defRPr/>
            </a:pPr>
            <a:r>
              <a:rPr lang="pt-PT" sz="2200" dirty="0">
                <a:solidFill>
                  <a:schemeClr val="tx1"/>
                </a:solidFill>
              </a:rPr>
              <a:t>Anemia</a:t>
            </a:r>
          </a:p>
          <a:p>
            <a:pPr eaLnBrk="1" hangingPunct="1">
              <a:defRPr/>
            </a:pPr>
            <a:r>
              <a:rPr lang="pt-PT" sz="2200" dirty="0">
                <a:solidFill>
                  <a:schemeClr val="tx1"/>
                </a:solidFill>
              </a:rPr>
              <a:t>Diarreia</a:t>
            </a:r>
          </a:p>
          <a:p>
            <a:pPr eaLnBrk="1" hangingPunct="1">
              <a:defRPr/>
            </a:pPr>
            <a:r>
              <a:rPr lang="pt-PT" sz="2200" dirty="0">
                <a:solidFill>
                  <a:schemeClr val="tx1"/>
                </a:solidFill>
              </a:rPr>
              <a:t>Insuficiência cardíaca congestiva</a:t>
            </a:r>
          </a:p>
          <a:p>
            <a:pPr eaLnBrk="1" hangingPunct="1">
              <a:defRPr/>
            </a:pPr>
            <a:r>
              <a:rPr lang="pt-PT" sz="2200" dirty="0">
                <a:solidFill>
                  <a:schemeClr val="tx1"/>
                </a:solidFill>
              </a:rPr>
              <a:t>Edema da realimentação</a:t>
            </a:r>
          </a:p>
          <a:p>
            <a:pPr eaLnBrk="1" hangingPunct="1">
              <a:defRPr/>
            </a:pPr>
            <a:r>
              <a:rPr lang="pt-PT" sz="2200" dirty="0">
                <a:solidFill>
                  <a:schemeClr val="tx1"/>
                </a:solidFill>
              </a:rPr>
              <a:t>Intolerância a glicose da realimentação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pt-PT" dirty="0"/>
              <a:t>Tópico 3.3 Tratamento de rotina para pacientes no internamento</a:t>
            </a:r>
          </a:p>
        </p:txBody>
      </p:sp>
      <p:sp>
        <p:nvSpPr>
          <p:cNvPr id="3" name="Content Placeholder 2"/>
          <p:cNvSpPr>
            <a:spLocks noGrp="1"/>
          </p:cNvSpPr>
          <p:nvPr>
            <p:ph idx="1"/>
          </p:nvPr>
        </p:nvSpPr>
        <p:spPr/>
        <p:txBody>
          <a:bodyPr>
            <a:normAutofit/>
          </a:bodyPr>
          <a:lstStyle/>
          <a:p>
            <a:pPr marL="0" indent="0" eaLnBrk="1" hangingPunct="1">
              <a:buFont typeface="Arial" panose="020B0604020202020204" pitchFamily="34" charset="0"/>
              <a:buNone/>
              <a:defRPr/>
            </a:pPr>
            <a:r>
              <a:rPr lang="pt-PT" sz="2600" b="1" dirty="0">
                <a:cs typeface="Arial" pitchFamily="34" charset="0"/>
              </a:rPr>
              <a:t>Objectivo da Aprendizagem</a:t>
            </a:r>
            <a:endParaRPr lang="pt-PT" sz="2600" dirty="0">
              <a:cs typeface="Arial" pitchFamily="34" charset="0"/>
            </a:endParaRPr>
          </a:p>
          <a:p>
            <a:pPr eaLnBrk="1" hangingPunct="1">
              <a:defRPr/>
            </a:pPr>
            <a:r>
              <a:rPr lang="pt-PT" sz="2600" dirty="0">
                <a:solidFill>
                  <a:schemeClr val="tx1"/>
                </a:solidFill>
                <a:cs typeface="Arial" pitchFamily="34" charset="0"/>
              </a:rPr>
              <a:t>Conhecer os medicamentos de rotina usados no TDI</a:t>
            </a:r>
          </a:p>
          <a:p>
            <a:pPr marL="0" indent="0" eaLnBrk="1" hangingPunct="1">
              <a:buFont typeface="Arial" panose="020B0604020202020204" pitchFamily="34" charset="0"/>
              <a:buNone/>
              <a:defRPr/>
            </a:pPr>
            <a:endParaRPr lang="pt-PT" sz="1400" b="1" dirty="0">
              <a:cs typeface="Arial" pitchFamily="34" charset="0"/>
            </a:endParaRPr>
          </a:p>
          <a:p>
            <a:pPr marL="0" indent="0" eaLnBrk="1" hangingPunct="1">
              <a:buFont typeface="Arial" panose="020B0604020202020204" pitchFamily="34" charset="0"/>
              <a:buNone/>
              <a:defRPr/>
            </a:pPr>
            <a:r>
              <a:rPr lang="pt-PT" sz="2600" b="1" dirty="0">
                <a:cs typeface="Arial" pitchFamily="34" charset="0"/>
              </a:rPr>
              <a:t>Textos de Apoio</a:t>
            </a:r>
            <a:endParaRPr lang="pt-PT" sz="2600" dirty="0">
              <a:cs typeface="Arial" pitchFamily="34" charset="0"/>
            </a:endParaRPr>
          </a:p>
          <a:p>
            <a:pPr eaLnBrk="1" hangingPunct="1">
              <a:defRPr/>
            </a:pPr>
            <a:r>
              <a:rPr lang="pt-PT" sz="2600" dirty="0">
                <a:solidFill>
                  <a:schemeClr val="tx1"/>
                </a:solidFill>
                <a:cs typeface="Arial" pitchFamily="34" charset="0"/>
              </a:rPr>
              <a:t>Texto de Apoio 3.3 Tratamento de rotina para pacientes no internamento</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12</a:t>
            </a:fld>
            <a:endParaRPr lang="pt-PT"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Tópico 3.3 Tratamento de rotina para pacientes no internamento</a:t>
            </a:r>
            <a:endParaRPr lang="en-US" dirty="0"/>
          </a:p>
        </p:txBody>
      </p:sp>
      <p:sp>
        <p:nvSpPr>
          <p:cNvPr id="3" name="Content Placeholder 2"/>
          <p:cNvSpPr>
            <a:spLocks noGrp="1"/>
          </p:cNvSpPr>
          <p:nvPr>
            <p:ph idx="1"/>
          </p:nvPr>
        </p:nvSpPr>
        <p:spPr/>
        <p:txBody>
          <a:bodyPr>
            <a:normAutofit/>
          </a:bodyPr>
          <a:lstStyle/>
          <a:p>
            <a:pPr>
              <a:defRPr/>
            </a:pPr>
            <a:r>
              <a:rPr lang="pt-BR" sz="2600" dirty="0">
                <a:solidFill>
                  <a:schemeClr val="tx1"/>
                </a:solidFill>
                <a:cs typeface="Arial" pitchFamily="34" charset="0"/>
              </a:rPr>
              <a:t>Os medicamentos de rotina são administrados de acordo com as manifestações clinicas do paciente.</a:t>
            </a:r>
          </a:p>
          <a:p>
            <a:pPr>
              <a:defRPr/>
            </a:pPr>
            <a:r>
              <a:rPr lang="pt-BR" sz="2600" dirty="0">
                <a:solidFill>
                  <a:schemeClr val="tx1"/>
                </a:solidFill>
                <a:cs typeface="Arial" pitchFamily="34" charset="0"/>
              </a:rPr>
              <a:t>Medicamentos apresentados na tabela abaixo devem ser administrados mediante os critérios diagnósticos existentes na clínica dos pacientes.</a:t>
            </a:r>
          </a:p>
          <a:p>
            <a:pPr>
              <a:defRPr/>
            </a:pPr>
            <a:r>
              <a:rPr lang="pt-BR" sz="2600" dirty="0">
                <a:solidFill>
                  <a:schemeClr val="tx1"/>
                </a:solidFill>
                <a:cs typeface="Arial" pitchFamily="34" charset="0"/>
              </a:rPr>
              <a:t>Os antibióticos de largo espectro devem ser administrados quase sempre devido ao risco acentuado de infecção a que o paciente malnutrido esta sujeito. </a:t>
            </a:r>
            <a:endParaRPr lang="en-US" sz="2600" dirty="0">
              <a:solidFill>
                <a:schemeClr val="tx1"/>
              </a:solidFill>
              <a:cs typeface="Arial" pitchFamily="34" charset="0"/>
            </a:endParaRP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13</a:t>
            </a:fld>
            <a:endParaRPr lang="pt-PT"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20000" cy="1417638"/>
          </a:xfrm>
        </p:spPr>
        <p:txBody>
          <a:bodyPr>
            <a:normAutofit/>
          </a:bodyPr>
          <a:lstStyle/>
          <a:p>
            <a:pPr eaLnBrk="1" hangingPunct="1">
              <a:defRPr/>
            </a:pPr>
            <a:r>
              <a:rPr lang="pt-PT" dirty="0"/>
              <a:t>Medicamentos de rotina para pacientes no internamento </a:t>
            </a: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14</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2541940608"/>
              </p:ext>
            </p:extLst>
          </p:nvPr>
        </p:nvGraphicFramePr>
        <p:xfrm>
          <a:off x="457200" y="1628968"/>
          <a:ext cx="8229600" cy="3792916"/>
        </p:xfrm>
        <a:graphic>
          <a:graphicData uri="http://schemas.openxmlformats.org/drawingml/2006/table">
            <a:tbl>
              <a:tblPr firstRow="1" firstCol="1" bandRow="1" bandCol="1"/>
              <a:tblGrid>
                <a:gridCol w="1524538">
                  <a:extLst>
                    <a:ext uri="{9D8B030D-6E8A-4147-A177-3AD203B41FA5}">
                      <a16:colId xmlns:a16="http://schemas.microsoft.com/office/drawing/2014/main" val="20000"/>
                    </a:ext>
                  </a:extLst>
                </a:gridCol>
                <a:gridCol w="6705062">
                  <a:extLst>
                    <a:ext uri="{9D8B030D-6E8A-4147-A177-3AD203B41FA5}">
                      <a16:colId xmlns:a16="http://schemas.microsoft.com/office/drawing/2014/main" val="20001"/>
                    </a:ext>
                  </a:extLst>
                </a:gridCol>
              </a:tblGrid>
              <a:tr h="513826">
                <a:tc>
                  <a:txBody>
                    <a:bodyPr/>
                    <a:lstStyle/>
                    <a:p>
                      <a:pPr marL="0" marR="0" algn="l">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Medicamento</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l">
                        <a:lnSpc>
                          <a:spcPct val="105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Dosagem</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804994">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Vitamina 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Apenas se o doente apresentar sinais de deficiência. Tratar de acordo com o protocolo nacional de tratamento de deficiência de vitamina A.</a:t>
                      </a:r>
                      <a:r>
                        <a:rPr lang="pt-PT" sz="18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804994">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Amoxacilina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 mg/kg/dia distribuído em 3 doses por dia de 8 em 8 horas durante 7 a 10 dias.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804994">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Mebendazol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l">
                        <a:lnSpc>
                          <a:spcPct val="105000"/>
                        </a:lnSpc>
                        <a:spcBef>
                          <a:spcPts val="0"/>
                        </a:spcBef>
                        <a:spcAft>
                          <a:spcPts val="0"/>
                        </a:spcAft>
                      </a:pPr>
                      <a:r>
                        <a:rPr lang="pt-B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500 mg numa dose única ou 5 comprimidos de 100 mg . Nas mulheres grávidas deve ser administrado apenas no 2˚ ou 3˚ trimestres. Não é indicado nas mulheres lactantes durante os primeiros 6 meses</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804994">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Antimaláricos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Seguir o protocolo nacional de tratamento de malária.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FEA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eaLnBrk="1" hangingPunct="1">
              <a:defRPr/>
            </a:pPr>
            <a:r>
              <a:rPr lang="pt-PT" dirty="0"/>
              <a:t>Tópico 3.4 </a:t>
            </a:r>
            <a:r>
              <a:rPr lang="en-US" dirty="0" err="1"/>
              <a:t>Tratamento</a:t>
            </a:r>
            <a:r>
              <a:rPr lang="en-US" dirty="0"/>
              <a:t> </a:t>
            </a:r>
            <a:r>
              <a:rPr lang="en-US" dirty="0" err="1"/>
              <a:t>nutricional</a:t>
            </a:r>
            <a:r>
              <a:rPr lang="en-US" dirty="0"/>
              <a:t> </a:t>
            </a:r>
            <a:r>
              <a:rPr lang="en-US" dirty="0" err="1"/>
              <a:t>em</a:t>
            </a:r>
            <a:r>
              <a:rPr lang="en-US" dirty="0"/>
              <a:t> regime de </a:t>
            </a:r>
            <a:r>
              <a:rPr lang="en-US" dirty="0" err="1"/>
              <a:t>internamento</a:t>
            </a:r>
            <a:r>
              <a:rPr lang="en-US" dirty="0"/>
              <a:t> para </a:t>
            </a:r>
            <a:r>
              <a:rPr lang="en-US" dirty="0" err="1"/>
              <a:t>pacientes</a:t>
            </a:r>
            <a:r>
              <a:rPr lang="en-US" dirty="0"/>
              <a:t> com DAG</a:t>
            </a:r>
            <a:endParaRPr lang="pt-PT" dirty="0"/>
          </a:p>
        </p:txBody>
      </p:sp>
      <p:sp>
        <p:nvSpPr>
          <p:cNvPr id="7" name="Content Placeholder 6"/>
          <p:cNvSpPr>
            <a:spLocks noGrp="1"/>
          </p:cNvSpPr>
          <p:nvPr>
            <p:ph idx="1"/>
          </p:nvPr>
        </p:nvSpPr>
        <p:spPr/>
        <p:txBody>
          <a:bodyPr>
            <a:normAutofit fontScale="85000" lnSpcReduction="10000"/>
          </a:bodyPr>
          <a:lstStyle/>
          <a:p>
            <a:pPr marL="0" indent="0" eaLnBrk="1" hangingPunct="1">
              <a:lnSpc>
                <a:spcPct val="120000"/>
              </a:lnSpc>
              <a:buFont typeface="Arial" panose="020B0604020202020204" pitchFamily="34" charset="0"/>
              <a:buNone/>
              <a:defRPr/>
            </a:pPr>
            <a:r>
              <a:rPr lang="pt-PT" b="1" dirty="0"/>
              <a:t>Objectivos da Aprendizagem</a:t>
            </a:r>
            <a:endParaRPr lang="pt-PT" dirty="0"/>
          </a:p>
          <a:p>
            <a:pPr eaLnBrk="1" hangingPunct="1">
              <a:lnSpc>
                <a:spcPct val="120000"/>
              </a:lnSpc>
              <a:defRPr/>
            </a:pPr>
            <a:r>
              <a:rPr lang="pt-PT" dirty="0">
                <a:solidFill>
                  <a:schemeClr val="tx1"/>
                </a:solidFill>
              </a:rPr>
              <a:t>Conhecer as fases de tratamento nutricional em doentes com DAG</a:t>
            </a:r>
          </a:p>
          <a:p>
            <a:pPr eaLnBrk="1" hangingPunct="1">
              <a:lnSpc>
                <a:spcPct val="120000"/>
              </a:lnSpc>
              <a:defRPr/>
            </a:pPr>
            <a:r>
              <a:rPr lang="pt-PT" dirty="0">
                <a:solidFill>
                  <a:schemeClr val="tx1"/>
                </a:solidFill>
              </a:rPr>
              <a:t>Conhecer a abordagem usada para o tratamento dos pacientes com DAG sem complicações médicas durante o período em que o ATPU não se encontra disponível para todos</a:t>
            </a:r>
          </a:p>
          <a:p>
            <a:pPr marL="0" indent="0" eaLnBrk="1" hangingPunct="1">
              <a:lnSpc>
                <a:spcPct val="120000"/>
              </a:lnSpc>
              <a:buFont typeface="Arial" panose="020B0604020202020204" pitchFamily="34" charset="0"/>
              <a:buNone/>
              <a:defRPr/>
            </a:pPr>
            <a:r>
              <a:rPr lang="pt-PT" b="1" dirty="0"/>
              <a:t>Textos de Apoio</a:t>
            </a:r>
            <a:endParaRPr lang="pt-PT" dirty="0"/>
          </a:p>
          <a:p>
            <a:r>
              <a:rPr lang="pt-PT" dirty="0">
                <a:solidFill>
                  <a:schemeClr val="tx1"/>
                </a:solidFill>
              </a:rPr>
              <a:t>Texto de Apoio 3.4 Tratamento nutricional </a:t>
            </a:r>
            <a:r>
              <a:rPr lang="en-US" dirty="0" err="1">
                <a:solidFill>
                  <a:schemeClr val="tx1"/>
                </a:solidFill>
              </a:rPr>
              <a:t>em</a:t>
            </a:r>
            <a:r>
              <a:rPr lang="en-US" dirty="0">
                <a:solidFill>
                  <a:schemeClr val="tx1"/>
                </a:solidFill>
              </a:rPr>
              <a:t> regime de  </a:t>
            </a:r>
            <a:r>
              <a:rPr lang="en-US" dirty="0" err="1">
                <a:solidFill>
                  <a:schemeClr val="tx1"/>
                </a:solidFill>
              </a:rPr>
              <a:t>internamento</a:t>
            </a:r>
            <a:r>
              <a:rPr lang="en-US" dirty="0">
                <a:solidFill>
                  <a:schemeClr val="tx1"/>
                </a:solidFill>
              </a:rPr>
              <a:t>  de </a:t>
            </a:r>
            <a:r>
              <a:rPr lang="en-US" dirty="0" err="1">
                <a:solidFill>
                  <a:schemeClr val="tx1"/>
                </a:solidFill>
              </a:rPr>
              <a:t>pacientes</a:t>
            </a:r>
            <a:r>
              <a:rPr lang="en-US" dirty="0">
                <a:solidFill>
                  <a:schemeClr val="tx1"/>
                </a:solidFill>
              </a:rPr>
              <a:t>, </a:t>
            </a:r>
            <a:r>
              <a:rPr lang="en-US" dirty="0" err="1">
                <a:solidFill>
                  <a:schemeClr val="tx1"/>
                </a:solidFill>
              </a:rPr>
              <a:t>incluindo</a:t>
            </a:r>
            <a:r>
              <a:rPr lang="en-US" dirty="0">
                <a:solidFill>
                  <a:schemeClr val="tx1"/>
                </a:solidFill>
              </a:rPr>
              <a:t> </a:t>
            </a:r>
            <a:r>
              <a:rPr lang="en-US" dirty="0" err="1">
                <a:solidFill>
                  <a:schemeClr val="tx1"/>
                </a:solidFill>
              </a:rPr>
              <a:t>mulheres</a:t>
            </a:r>
            <a:r>
              <a:rPr lang="en-US" dirty="0">
                <a:solidFill>
                  <a:schemeClr val="tx1"/>
                </a:solidFill>
              </a:rPr>
              <a:t> </a:t>
            </a:r>
            <a:r>
              <a:rPr lang="en-US" dirty="0" err="1">
                <a:solidFill>
                  <a:schemeClr val="tx1"/>
                </a:solidFill>
              </a:rPr>
              <a:t>grávidas</a:t>
            </a:r>
            <a:r>
              <a:rPr lang="en-US" dirty="0">
                <a:solidFill>
                  <a:schemeClr val="tx1"/>
                </a:solidFill>
              </a:rPr>
              <a:t> e </a:t>
            </a:r>
            <a:r>
              <a:rPr lang="en-US" dirty="0" err="1">
                <a:solidFill>
                  <a:schemeClr val="tx1"/>
                </a:solidFill>
              </a:rPr>
              <a:t>lactantes</a:t>
            </a:r>
            <a:r>
              <a:rPr lang="en-US" dirty="0">
                <a:solidFill>
                  <a:schemeClr val="tx1"/>
                </a:solidFill>
              </a:rPr>
              <a:t>, com DAG </a:t>
            </a: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15</a:t>
            </a:fld>
            <a:endParaRPr lang="pt-PT"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pt-PT" sz="2800" dirty="0"/>
              <a:t>Tratamento nutricional de pacientes incluindo mulheres grávidas e lactantes com DAG</a:t>
            </a:r>
          </a:p>
        </p:txBody>
      </p:sp>
      <p:sp>
        <p:nvSpPr>
          <p:cNvPr id="3" name="Content Placeholder 2"/>
          <p:cNvSpPr>
            <a:spLocks noGrp="1"/>
          </p:cNvSpPr>
          <p:nvPr>
            <p:ph idx="1"/>
          </p:nvPr>
        </p:nvSpPr>
        <p:spPr/>
        <p:txBody>
          <a:bodyPr/>
          <a:lstStyle/>
          <a:p>
            <a:pPr marL="0" indent="0">
              <a:spcBef>
                <a:spcPts val="0"/>
              </a:spcBef>
              <a:buFont typeface="Arial" panose="020B0604020202020204" pitchFamily="34" charset="0"/>
              <a:buNone/>
              <a:defRPr/>
            </a:pPr>
            <a:r>
              <a:rPr lang="pt-PT" sz="2600" dirty="0">
                <a:solidFill>
                  <a:schemeClr val="tx1"/>
                </a:solidFill>
                <a:ea typeface="Times New Roman"/>
              </a:rPr>
              <a:t>O tratamento nutricional em regime de internamento dos pacientes com DAG é dividido em 3 fases distintas: </a:t>
            </a:r>
            <a:endParaRPr lang="pt-PT" sz="2600" dirty="0">
              <a:solidFill>
                <a:schemeClr val="tx1"/>
              </a:solidFill>
            </a:endParaRPr>
          </a:p>
          <a:p>
            <a:pPr marL="514350" indent="-514350" eaLnBrk="1" hangingPunct="1">
              <a:buFont typeface="+mj-lt"/>
              <a:buAutoNum type="arabicPeriod"/>
              <a:defRPr/>
            </a:pPr>
            <a:r>
              <a:rPr lang="pt-PT" sz="2600" dirty="0">
                <a:solidFill>
                  <a:schemeClr val="tx1"/>
                </a:solidFill>
                <a:cs typeface="Arial" pitchFamily="34" charset="0"/>
              </a:rPr>
              <a:t>Fase de estabilização</a:t>
            </a:r>
          </a:p>
          <a:p>
            <a:pPr marL="514350" indent="-514350" eaLnBrk="1" hangingPunct="1">
              <a:buFont typeface="+mj-lt"/>
              <a:buAutoNum type="arabicPeriod"/>
              <a:defRPr/>
            </a:pPr>
            <a:r>
              <a:rPr lang="pt-PT" sz="2600" dirty="0">
                <a:solidFill>
                  <a:schemeClr val="tx1"/>
                </a:solidFill>
                <a:cs typeface="Arial" pitchFamily="34" charset="0"/>
              </a:rPr>
              <a:t>Fase de transição</a:t>
            </a:r>
          </a:p>
          <a:p>
            <a:pPr marL="514350" indent="-514350" eaLnBrk="1" hangingPunct="1">
              <a:buFont typeface="+mj-lt"/>
              <a:buAutoNum type="arabicPeriod"/>
              <a:defRPr/>
            </a:pPr>
            <a:r>
              <a:rPr lang="pt-PT" sz="2600" dirty="0">
                <a:solidFill>
                  <a:schemeClr val="tx1"/>
                </a:solidFill>
                <a:cs typeface="Arial" pitchFamily="34" charset="0"/>
              </a:rPr>
              <a:t>Fase de reabilitação</a:t>
            </a:r>
          </a:p>
          <a:p>
            <a:pPr marL="514350" indent="-514350" eaLnBrk="1" hangingPunct="1">
              <a:buFont typeface="+mj-lt"/>
              <a:buAutoNum type="arabicPeriod"/>
              <a:defRPr/>
            </a:pPr>
            <a:endParaRPr lang="pt-PT"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16</a:t>
            </a:fld>
            <a:endParaRPr lang="pt-PT"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Tópico 3.5 Fase de estabilização</a:t>
            </a:r>
          </a:p>
        </p:txBody>
      </p:sp>
      <p:sp>
        <p:nvSpPr>
          <p:cNvPr id="3" name="Content Placeholder 2"/>
          <p:cNvSpPr>
            <a:spLocks noGrp="1"/>
          </p:cNvSpPr>
          <p:nvPr>
            <p:ph idx="1"/>
          </p:nvPr>
        </p:nvSpPr>
        <p:spPr>
          <a:xfrm>
            <a:off x="457200" y="1524000"/>
            <a:ext cx="8229600" cy="4602163"/>
          </a:xfrm>
        </p:spPr>
        <p:txBody>
          <a:bodyPr>
            <a:noAutofit/>
          </a:bodyPr>
          <a:lstStyle/>
          <a:p>
            <a:pPr marL="0" indent="0" eaLnBrk="1" hangingPunct="1">
              <a:spcAft>
                <a:spcPts val="600"/>
              </a:spcAft>
              <a:buFont typeface="Arial" panose="020B0604020202020204" pitchFamily="34" charset="0"/>
              <a:buNone/>
              <a:defRPr/>
            </a:pPr>
            <a:r>
              <a:rPr lang="pt-PT" sz="2200" b="1" dirty="0"/>
              <a:t>Objectivos da Aprendizagem</a:t>
            </a:r>
            <a:endParaRPr lang="pt-PT" sz="2200" dirty="0"/>
          </a:p>
          <a:p>
            <a:pPr eaLnBrk="1" hangingPunct="1">
              <a:spcAft>
                <a:spcPts val="600"/>
              </a:spcAft>
              <a:defRPr/>
            </a:pPr>
            <a:r>
              <a:rPr lang="pt-PT" sz="2200" dirty="0">
                <a:solidFill>
                  <a:schemeClr val="tx1"/>
                </a:solidFill>
              </a:rPr>
              <a:t>Conhecer o objectivo da fase de estabilização</a:t>
            </a:r>
          </a:p>
          <a:p>
            <a:pPr eaLnBrk="1" hangingPunct="1">
              <a:spcAft>
                <a:spcPts val="600"/>
              </a:spcAft>
              <a:defRPr/>
            </a:pPr>
            <a:r>
              <a:rPr lang="pt-PT" sz="2200" dirty="0">
                <a:solidFill>
                  <a:schemeClr val="tx1"/>
                </a:solidFill>
              </a:rPr>
              <a:t>Conhecer o protocolo de administração de F75 durante a fase de estabilização</a:t>
            </a:r>
          </a:p>
          <a:p>
            <a:pPr eaLnBrk="1" hangingPunct="1">
              <a:spcAft>
                <a:spcPts val="600"/>
              </a:spcAft>
              <a:defRPr/>
            </a:pPr>
            <a:r>
              <a:rPr lang="pt-PT" sz="2200" dirty="0">
                <a:solidFill>
                  <a:schemeClr val="tx1"/>
                </a:solidFill>
              </a:rPr>
              <a:t>Saber como deve ser feita a monitoria dos pacientes durante a fase de estabilização</a:t>
            </a:r>
          </a:p>
          <a:p>
            <a:pPr eaLnBrk="1" hangingPunct="1">
              <a:spcAft>
                <a:spcPts val="600"/>
              </a:spcAft>
              <a:defRPr/>
            </a:pPr>
            <a:r>
              <a:rPr lang="pt-PT" sz="2200" dirty="0">
                <a:solidFill>
                  <a:schemeClr val="tx1"/>
                </a:solidFill>
              </a:rPr>
              <a:t>Conhecer os critérios para passar da fase de estabilização para a fase de transição</a:t>
            </a:r>
          </a:p>
          <a:p>
            <a:pPr marL="0" indent="0" eaLnBrk="1" hangingPunct="1">
              <a:spcAft>
                <a:spcPts val="600"/>
              </a:spcAft>
              <a:buFont typeface="Arial" panose="020B0604020202020204" pitchFamily="34" charset="0"/>
              <a:buNone/>
              <a:defRPr/>
            </a:pPr>
            <a:r>
              <a:rPr lang="pt-PT" sz="2200" b="1" dirty="0"/>
              <a:t>Textos de Apoio</a:t>
            </a:r>
            <a:endParaRPr lang="pt-PT" sz="2200" dirty="0"/>
          </a:p>
          <a:p>
            <a:pPr eaLnBrk="1" hangingPunct="1">
              <a:spcAft>
                <a:spcPts val="600"/>
              </a:spcAft>
              <a:defRPr/>
            </a:pPr>
            <a:r>
              <a:rPr lang="pt-PT" sz="2200" dirty="0">
                <a:solidFill>
                  <a:schemeClr val="tx1"/>
                </a:solidFill>
              </a:rPr>
              <a:t>Texto de Apoio 3.5 Tratamento nutricional durante a fase de estabilização</a:t>
            </a:r>
          </a:p>
          <a:p>
            <a:pPr eaLnBrk="1" hangingPunct="1">
              <a:spcAft>
                <a:spcPts val="600"/>
              </a:spcAft>
              <a:defRPr/>
            </a:pPr>
            <a:r>
              <a:rPr lang="pt-PT" sz="2200" dirty="0">
                <a:solidFill>
                  <a:schemeClr val="tx1"/>
                </a:solidFill>
              </a:rPr>
              <a:t>Texto de Apoio 3.6 Exercício para determinar a quantidade de F75</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17</a:t>
            </a:fld>
            <a:endParaRPr lang="pt-PT"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90841" y="1571241"/>
            <a:ext cx="4210050" cy="4351338"/>
          </a:xfrm>
        </p:spPr>
        <p:txBody>
          <a:bodyPr/>
          <a:lstStyle/>
          <a:p>
            <a:pPr marL="0" indent="0" eaLnBrk="1" hangingPunct="1">
              <a:buClr>
                <a:schemeClr val="accent6">
                  <a:lumMod val="75000"/>
                </a:schemeClr>
              </a:buClr>
              <a:buFont typeface="Arial" panose="020B0604020202020204" pitchFamily="34" charset="0"/>
              <a:buNone/>
              <a:defRPr/>
            </a:pPr>
            <a:r>
              <a:rPr lang="pt-PT" sz="2200" b="1" dirty="0">
                <a:latin typeface="+mn-lt"/>
              </a:rPr>
              <a:t>Objectivos:</a:t>
            </a:r>
          </a:p>
          <a:p>
            <a:pPr eaLnBrk="1" hangingPunct="1">
              <a:buClr>
                <a:srgbClr val="0099CC"/>
              </a:buClr>
              <a:defRPr/>
            </a:pPr>
            <a:r>
              <a:rPr lang="pt-PT" sz="2200" dirty="0">
                <a:solidFill>
                  <a:schemeClr val="tx1"/>
                </a:solidFill>
                <a:latin typeface="+mn-lt"/>
              </a:rPr>
              <a:t>Tratar as complicações que põem em risco a vida do paciente, isto é, deve-se estabilizar o paciente </a:t>
            </a:r>
          </a:p>
          <a:p>
            <a:pPr eaLnBrk="1" hangingPunct="1">
              <a:buClr>
                <a:srgbClr val="0099CC"/>
              </a:buClr>
              <a:defRPr/>
            </a:pPr>
            <a:r>
              <a:rPr lang="pt-PT" sz="2200" dirty="0">
                <a:solidFill>
                  <a:schemeClr val="tx1"/>
                </a:solidFill>
                <a:latin typeface="+mn-lt"/>
              </a:rPr>
              <a:t>Corrigir as deficiências nutricionais específicas</a:t>
            </a:r>
          </a:p>
          <a:p>
            <a:pPr eaLnBrk="1" hangingPunct="1">
              <a:buClr>
                <a:srgbClr val="0099CC"/>
              </a:buClr>
              <a:defRPr/>
            </a:pPr>
            <a:r>
              <a:rPr lang="pt-PT" sz="2200" dirty="0">
                <a:solidFill>
                  <a:schemeClr val="tx1"/>
                </a:solidFill>
                <a:latin typeface="+mn-lt"/>
              </a:rPr>
              <a:t>Reverter as anormalidades metabólicas</a:t>
            </a:r>
          </a:p>
          <a:p>
            <a:pPr eaLnBrk="1" hangingPunct="1">
              <a:buClr>
                <a:srgbClr val="0099CC"/>
              </a:buClr>
              <a:defRPr/>
            </a:pPr>
            <a:r>
              <a:rPr lang="pt-PT" sz="2200" dirty="0">
                <a:solidFill>
                  <a:schemeClr val="tx1"/>
                </a:solidFill>
                <a:latin typeface="+mn-lt"/>
              </a:rPr>
              <a:t>Iniciar a alimentação com o leite terapêutico </a:t>
            </a:r>
            <a:r>
              <a:rPr lang="pt-PT" sz="2200" dirty="0" err="1">
                <a:solidFill>
                  <a:schemeClr val="tx1"/>
                </a:solidFill>
                <a:latin typeface="+mn-lt"/>
              </a:rPr>
              <a:t>F75</a:t>
            </a:r>
            <a:endParaRPr lang="pt-PT" sz="2200" dirty="0">
              <a:solidFill>
                <a:schemeClr val="tx1"/>
              </a:solidFill>
              <a:latin typeface="+mn-lt"/>
            </a:endParaRPr>
          </a:p>
          <a:p>
            <a:pPr eaLnBrk="1" hangingPunct="1">
              <a:defRPr/>
            </a:pPr>
            <a:endParaRPr lang="pt-PT" dirty="0"/>
          </a:p>
        </p:txBody>
      </p:sp>
      <p:sp>
        <p:nvSpPr>
          <p:cNvPr id="40964" name="Content Placeholder 5"/>
          <p:cNvSpPr>
            <a:spLocks noGrp="1"/>
          </p:cNvSpPr>
          <p:nvPr>
            <p:ph sz="half" idx="2"/>
          </p:nvPr>
        </p:nvSpPr>
        <p:spPr>
          <a:xfrm>
            <a:off x="4648200" y="1828800"/>
            <a:ext cx="4191000" cy="4351338"/>
          </a:xfrm>
        </p:spPr>
        <p:txBody>
          <a:bodyPr/>
          <a:lstStyle/>
          <a:p>
            <a:pPr marL="0" indent="0" eaLnBrk="1" hangingPunct="1">
              <a:buFont typeface="Arial" panose="020B0604020202020204" pitchFamily="34" charset="0"/>
              <a:buNone/>
            </a:pPr>
            <a:r>
              <a:rPr lang="en-US" altLang="pt-PT" sz="2000" b="1" dirty="0" err="1"/>
              <a:t>Tratamento</a:t>
            </a:r>
            <a:r>
              <a:rPr lang="en-US" altLang="pt-PT" sz="2000" b="1" dirty="0"/>
              <a:t> </a:t>
            </a:r>
            <a:r>
              <a:rPr lang="en-US" altLang="pt-PT" sz="2000" b="1" dirty="0" err="1"/>
              <a:t>nutricional</a:t>
            </a:r>
            <a:r>
              <a:rPr lang="en-US" altLang="pt-PT" sz="2000" b="1" dirty="0"/>
              <a:t> com F75 </a:t>
            </a:r>
            <a:r>
              <a:rPr lang="en-US" altLang="pt-PT" sz="2000" b="1" dirty="0" err="1"/>
              <a:t>durante</a:t>
            </a:r>
            <a:r>
              <a:rPr lang="en-US" altLang="pt-PT" sz="2000" b="1" dirty="0"/>
              <a:t> a </a:t>
            </a:r>
            <a:r>
              <a:rPr lang="en-US" altLang="pt-PT" sz="2000" b="1" dirty="0" err="1"/>
              <a:t>fase</a:t>
            </a:r>
            <a:r>
              <a:rPr lang="en-US" altLang="pt-PT" sz="2000" b="1" dirty="0"/>
              <a:t> de </a:t>
            </a:r>
            <a:r>
              <a:rPr lang="en-US" altLang="pt-PT" sz="2000" b="1" dirty="0" err="1"/>
              <a:t>estabilização</a:t>
            </a:r>
            <a:endParaRPr lang="en-US" altLang="pt-PT" sz="2000" b="1" dirty="0"/>
          </a:p>
          <a:p>
            <a:pPr marL="0" indent="0" eaLnBrk="1" hangingPunct="1">
              <a:buFont typeface="Arial" panose="020B0604020202020204" pitchFamily="34" charset="0"/>
              <a:buNone/>
            </a:pPr>
            <a:endParaRPr lang="en-US" altLang="pt-PT" b="1" dirty="0"/>
          </a:p>
          <a:p>
            <a:pPr marL="0" indent="0" eaLnBrk="1" hangingPunct="1">
              <a:buFont typeface="Arial" panose="020B0604020202020204" pitchFamily="34" charset="0"/>
              <a:buNone/>
            </a:pPr>
            <a:endParaRPr lang="pt-PT" altLang="pt-PT" b="1" dirty="0"/>
          </a:p>
        </p:txBody>
      </p:sp>
      <p:sp>
        <p:nvSpPr>
          <p:cNvPr id="4" name="Slide Number Placeholder 3"/>
          <p:cNvSpPr>
            <a:spLocks noGrp="1"/>
          </p:cNvSpPr>
          <p:nvPr>
            <p:ph type="sldNum" sz="quarter" idx="12"/>
          </p:nvPr>
        </p:nvSpPr>
        <p:spPr>
          <a:xfrm>
            <a:off x="6781800" y="6324600"/>
            <a:ext cx="2133600" cy="365125"/>
          </a:xfrm>
        </p:spPr>
        <p:txBody>
          <a:bodyPr/>
          <a:lstStyle/>
          <a:p>
            <a:pPr>
              <a:defRPr/>
            </a:pPr>
            <a:fld id="{97DBFCA7-436F-4E44-B459-824D3FB90E14}" type="slidenum">
              <a:rPr lang="pt-PT" altLang="en-US" smtClean="0">
                <a:solidFill>
                  <a:srgbClr val="0099CC"/>
                </a:solidFill>
              </a:rPr>
              <a:pPr>
                <a:defRPr/>
              </a:pPr>
              <a:t>18</a:t>
            </a:fld>
            <a:endParaRPr lang="pt-PT" altLang="en-US" dirty="0">
              <a:solidFill>
                <a:srgbClr val="0099CC"/>
              </a:solidFill>
            </a:endParaRPr>
          </a:p>
        </p:txBody>
      </p:sp>
      <p:sp>
        <p:nvSpPr>
          <p:cNvPr id="10"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1" name="Footer Placeholder 1"/>
          <p:cNvSpPr txBox="1">
            <a:spLocks/>
          </p:cNvSpPr>
          <p:nvPr/>
        </p:nvSpPr>
        <p:spPr>
          <a:xfrm>
            <a:off x="261938" y="6477000"/>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t-BR" sz="1000" b="1" dirty="0">
                <a:solidFill>
                  <a:schemeClr val="tx1"/>
                </a:solidFill>
                <a:latin typeface="+mn-lt"/>
              </a:rPr>
              <a:t>Módulo 3: </a:t>
            </a:r>
            <a:r>
              <a:rPr lang="pt-BR" sz="1000" b="0" dirty="0">
                <a:solidFill>
                  <a:schemeClr val="tx1"/>
                </a:solidFill>
                <a:latin typeface="+mn-lt"/>
              </a:rPr>
              <a:t>Tratamento da Desnutrição no Internamento (TDI)</a:t>
            </a:r>
          </a:p>
        </p:txBody>
      </p:sp>
      <p:sp>
        <p:nvSpPr>
          <p:cNvPr id="12" name="Text Placeholder 12"/>
          <p:cNvSpPr txBox="1">
            <a:spLocks/>
          </p:cNvSpPr>
          <p:nvPr/>
        </p:nvSpPr>
        <p:spPr>
          <a:xfrm>
            <a:off x="4735513" y="6477000"/>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14"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
        <p:nvSpPr>
          <p:cNvPr id="3" name="Title 2"/>
          <p:cNvSpPr>
            <a:spLocks noGrp="1"/>
          </p:cNvSpPr>
          <p:nvPr>
            <p:ph type="title"/>
          </p:nvPr>
        </p:nvSpPr>
        <p:spPr/>
        <p:txBody>
          <a:bodyPr/>
          <a:lstStyle/>
          <a:p>
            <a:r>
              <a:rPr lang="pt-PT" dirty="0"/>
              <a:t>Fase de estabilização</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18435335"/>
              </p:ext>
            </p:extLst>
          </p:nvPr>
        </p:nvGraphicFramePr>
        <p:xfrm>
          <a:off x="4724401" y="2743200"/>
          <a:ext cx="4114799" cy="3048000"/>
        </p:xfrm>
        <a:graphic>
          <a:graphicData uri="http://schemas.openxmlformats.org/drawingml/2006/table">
            <a:tbl>
              <a:tblPr firstRow="1" firstCol="1" lastRow="1" lastCol="1" bandRow="1" bandCol="1"/>
              <a:tblGrid>
                <a:gridCol w="1234439">
                  <a:extLst>
                    <a:ext uri="{9D8B030D-6E8A-4147-A177-3AD203B41FA5}">
                      <a16:colId xmlns:a16="http://schemas.microsoft.com/office/drawing/2014/main" val="20000"/>
                    </a:ext>
                  </a:extLst>
                </a:gridCol>
                <a:gridCol w="1122219">
                  <a:extLst>
                    <a:ext uri="{9D8B030D-6E8A-4147-A177-3AD203B41FA5}">
                      <a16:colId xmlns:a16="http://schemas.microsoft.com/office/drawing/2014/main" val="20001"/>
                    </a:ext>
                  </a:extLst>
                </a:gridCol>
                <a:gridCol w="1758141">
                  <a:extLst>
                    <a:ext uri="{9D8B030D-6E8A-4147-A177-3AD203B41FA5}">
                      <a16:colId xmlns:a16="http://schemas.microsoft.com/office/drawing/2014/main" val="20002"/>
                    </a:ext>
                  </a:extLst>
                </a:gridCol>
              </a:tblGrid>
              <a:tr h="762000">
                <a:tc>
                  <a:txBody>
                    <a:bodyPr/>
                    <a:lstStyle/>
                    <a:p>
                      <a:pPr marL="0" marR="0" algn="just">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Categoria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just">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Idade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just">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Posologia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762000">
                <a:tc>
                  <a:txBody>
                    <a:bodyPr/>
                    <a:lstStyle/>
                    <a:p>
                      <a:pPr marL="0" marR="0" algn="just">
                        <a:lnSpc>
                          <a:spcPct val="105000"/>
                        </a:lnSpc>
                        <a:spcBef>
                          <a:spcPts val="0"/>
                        </a:spcBef>
                        <a:spcAft>
                          <a:spcPts val="0"/>
                        </a:spcAft>
                      </a:pP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Adolescente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0"/>
                        </a:spcAft>
                      </a:pP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15-18 Anos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0"/>
                        </a:spcAft>
                      </a:pP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65 ml/kg/dia ou </a:t>
                      </a:r>
                    </a:p>
                    <a:p>
                      <a:pPr marL="0" marR="0" algn="just">
                        <a:lnSpc>
                          <a:spcPct val="105000"/>
                        </a:lnSpc>
                        <a:spcBef>
                          <a:spcPts val="0"/>
                        </a:spcBef>
                        <a:spcAft>
                          <a:spcPts val="0"/>
                        </a:spcAft>
                      </a:pP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50 kcal/kg/dia</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762000">
                <a:tc>
                  <a:txBody>
                    <a:bodyPr/>
                    <a:lstStyle/>
                    <a:p>
                      <a:pPr marL="0" marR="0" algn="just">
                        <a:lnSpc>
                          <a:spcPct val="105000"/>
                        </a:lnSpc>
                        <a:spcBef>
                          <a:spcPts val="0"/>
                        </a:spcBef>
                        <a:spcAft>
                          <a:spcPts val="0"/>
                        </a:spcAft>
                      </a:pPr>
                      <a:r>
                        <a:rPr lang="pt-PT" sz="1700">
                          <a:effectLst/>
                          <a:latin typeface="Calibri" panose="020F0502020204030204" pitchFamily="34" charset="0"/>
                          <a:ea typeface="Times New Roman" panose="02020603050405020304" pitchFamily="18" charset="0"/>
                          <a:cs typeface="Times New Roman" panose="02020603050405020304" pitchFamily="18" charset="0"/>
                        </a:rPr>
                        <a:t>Adulto </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0"/>
                        </a:spcAft>
                      </a:pPr>
                      <a:r>
                        <a:rPr lang="pt-PT" sz="1700">
                          <a:effectLst/>
                          <a:latin typeface="Calibri" panose="020F0502020204030204" pitchFamily="34" charset="0"/>
                          <a:ea typeface="Times New Roman" panose="02020603050405020304" pitchFamily="18" charset="0"/>
                          <a:cs typeface="Times New Roman" panose="02020603050405020304" pitchFamily="18" charset="0"/>
                        </a:rPr>
                        <a:t>19-55 Anos</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0"/>
                        </a:spcAft>
                      </a:pPr>
                      <a:r>
                        <a:rPr lang="pt-PT"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 ml/kg/dia ou </a:t>
                      </a:r>
                    </a:p>
                    <a:p>
                      <a:pPr marL="0" marR="0" algn="just">
                        <a:lnSpc>
                          <a:spcPct val="105000"/>
                        </a:lnSpc>
                        <a:spcBef>
                          <a:spcPts val="0"/>
                        </a:spcBef>
                        <a:spcAft>
                          <a:spcPts val="0"/>
                        </a:spcAft>
                      </a:pPr>
                      <a:r>
                        <a:rPr lang="pt-PT"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 kcal/kg/dia</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762000">
                <a:tc>
                  <a:txBody>
                    <a:bodyPr/>
                    <a:lstStyle/>
                    <a:p>
                      <a:pPr marL="0" marR="0" algn="just">
                        <a:lnSpc>
                          <a:spcPct val="105000"/>
                        </a:lnSpc>
                        <a:spcBef>
                          <a:spcPts val="0"/>
                        </a:spcBef>
                        <a:spcAft>
                          <a:spcPts val="0"/>
                        </a:spcAft>
                      </a:pP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Idoso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just">
                        <a:lnSpc>
                          <a:spcPct val="105000"/>
                        </a:lnSpc>
                        <a:spcBef>
                          <a:spcPts val="0"/>
                        </a:spcBef>
                        <a:spcAft>
                          <a:spcPts val="0"/>
                        </a:spcAft>
                      </a:pPr>
                      <a:r>
                        <a:rPr lang="pt-PT" sz="1700">
                          <a:effectLst/>
                          <a:latin typeface="Calibri" panose="020F0502020204030204" pitchFamily="34" charset="0"/>
                          <a:ea typeface="Times New Roman" panose="02020603050405020304" pitchFamily="18" charset="0"/>
                          <a:cs typeface="Times New Roman" panose="02020603050405020304" pitchFamily="18" charset="0"/>
                        </a:rPr>
                        <a:t>&gt; 55 Anos </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just">
                        <a:lnSpc>
                          <a:spcPct val="105000"/>
                        </a:lnSpc>
                        <a:spcBef>
                          <a:spcPts val="0"/>
                        </a:spcBef>
                        <a:spcAft>
                          <a:spcPts val="0"/>
                        </a:spcAft>
                      </a:pPr>
                      <a:r>
                        <a:rPr lang="pt-PT"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 ml/kg/dia ou </a:t>
                      </a:r>
                    </a:p>
                    <a:p>
                      <a:pPr marL="0" marR="0" algn="just">
                        <a:lnSpc>
                          <a:spcPct val="105000"/>
                        </a:lnSpc>
                        <a:spcBef>
                          <a:spcPts val="0"/>
                        </a:spcBef>
                        <a:spcAft>
                          <a:spcPts val="0"/>
                        </a:spcAft>
                      </a:pPr>
                      <a:r>
                        <a:rPr lang="pt-PT" sz="1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 kcal/kg/dia</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Fase de estabilização</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a:defRPr/>
            </a:pPr>
            <a:r>
              <a:rPr lang="pt-PT" sz="2600" dirty="0">
                <a:solidFill>
                  <a:schemeClr val="tx1"/>
                </a:solidFill>
                <a:ea typeface="Times New Roman"/>
              </a:rPr>
              <a:t>Para Mulheres grávidas e lactantes até aos 6 meses após o parto: dar F75 de acordo com a idade e o peso da doente, isto é, a mesma quantidade dada a mulheres ou adolescentes que não estão grávidas e nem no período pós-parto. </a:t>
            </a:r>
          </a:p>
          <a:p>
            <a:pPr>
              <a:defRPr/>
            </a:pPr>
            <a:r>
              <a:rPr lang="pt-BR" sz="2600" dirty="0">
                <a:solidFill>
                  <a:schemeClr val="tx1"/>
                </a:solidFill>
                <a:ea typeface="Times New Roman"/>
              </a:rPr>
              <a:t>Para as mulheres gravidas, não deve-se dar somente o leite terapêutico sem nenhuma comida, porque as quantidades de Vitamina A contidas nos leites terapêuticos quando absorvidas de forma isolada pode levar a um risco de malformação congénita.</a:t>
            </a:r>
            <a:endParaRPr lang="pt-PT" sz="2600" dirty="0">
              <a:solidFill>
                <a:schemeClr val="tx1"/>
              </a:solidFill>
            </a:endParaRPr>
          </a:p>
          <a:p>
            <a:pPr>
              <a:defRPr/>
            </a:pPr>
            <a:r>
              <a:rPr lang="pt-PT" sz="2600" dirty="0">
                <a:solidFill>
                  <a:schemeClr val="tx1"/>
                </a:solidFill>
                <a:ea typeface="Times New Roman"/>
              </a:rPr>
              <a:t>Se o F75 não estiver disponível na enfermaria este pode ser substituído por F100-diluído. </a:t>
            </a:r>
          </a:p>
          <a:p>
            <a:pPr>
              <a:defRPr/>
            </a:pPr>
            <a:r>
              <a:rPr lang="pt-PT" sz="2600" dirty="0">
                <a:solidFill>
                  <a:schemeClr val="tx1"/>
                </a:solidFill>
                <a:ea typeface="Times New Roman"/>
              </a:rPr>
              <a:t>O F100-diluído possui menor osmolaridade do que o F100 não diluído.</a:t>
            </a:r>
            <a:endParaRPr lang="en-US" sz="2600" dirty="0">
              <a:solidFill>
                <a:schemeClr val="tx1"/>
              </a:solidFill>
            </a:endParaRP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19</a:t>
            </a:fld>
            <a:endParaRPr lang="pt-PT"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altLang="en-US" dirty="0"/>
              <a:t>Tópicos</a:t>
            </a:r>
            <a:endParaRPr lang="pt-PT" dirty="0"/>
          </a:p>
        </p:txBody>
      </p:sp>
      <p:sp>
        <p:nvSpPr>
          <p:cNvPr id="3" name="Content Placeholder 2"/>
          <p:cNvSpPr>
            <a:spLocks noGrp="1"/>
          </p:cNvSpPr>
          <p:nvPr>
            <p:ph idx="1"/>
          </p:nvPr>
        </p:nvSpPr>
        <p:spPr/>
        <p:txBody>
          <a:bodyPr>
            <a:noAutofit/>
          </a:bodyPr>
          <a:lstStyle/>
          <a:p>
            <a:pPr eaLnBrk="1" fontAlgn="auto" hangingPunct="1">
              <a:spcAft>
                <a:spcPts val="600"/>
              </a:spcAft>
              <a:buFont typeface="Calibri Light" pitchFamily="34" charset="0"/>
              <a:buAutoNum type="arabicPeriod"/>
              <a:defRPr/>
            </a:pPr>
            <a:r>
              <a:rPr lang="pt-PT" sz="2300" dirty="0">
                <a:solidFill>
                  <a:schemeClr val="tx1"/>
                </a:solidFill>
              </a:rPr>
              <a:t>Tratamento da desnutrição no internamento (TDI)</a:t>
            </a:r>
          </a:p>
          <a:p>
            <a:pPr eaLnBrk="1" fontAlgn="auto" hangingPunct="1">
              <a:spcAft>
                <a:spcPts val="600"/>
              </a:spcAft>
              <a:buFont typeface="Calibri Light" pitchFamily="34" charset="0"/>
              <a:buAutoNum type="arabicPeriod"/>
              <a:defRPr/>
            </a:pPr>
            <a:r>
              <a:rPr lang="pt-PT" sz="2300" dirty="0">
                <a:solidFill>
                  <a:schemeClr val="tx1"/>
                </a:solidFill>
              </a:rPr>
              <a:t>Abordagem das complicações médicas em doentes internados</a:t>
            </a:r>
          </a:p>
          <a:p>
            <a:pPr eaLnBrk="1" fontAlgn="auto" hangingPunct="1">
              <a:spcAft>
                <a:spcPts val="600"/>
              </a:spcAft>
              <a:buFont typeface="Calibri Light" pitchFamily="34" charset="0"/>
              <a:buAutoNum type="arabicPeriod"/>
              <a:defRPr/>
            </a:pPr>
            <a:r>
              <a:rPr lang="pt-PT" sz="2300" dirty="0">
                <a:solidFill>
                  <a:schemeClr val="tx1"/>
                </a:solidFill>
              </a:rPr>
              <a:t>Tratamento de rotina para pacientes no internamento</a:t>
            </a:r>
          </a:p>
          <a:p>
            <a:pPr eaLnBrk="1" fontAlgn="auto" hangingPunct="1">
              <a:spcAft>
                <a:spcPts val="600"/>
              </a:spcAft>
              <a:buFont typeface="Calibri Light" pitchFamily="34" charset="0"/>
              <a:buAutoNum type="arabicPeriod"/>
              <a:defRPr/>
            </a:pPr>
            <a:r>
              <a:rPr lang="pt-PT" sz="2300" dirty="0">
                <a:solidFill>
                  <a:schemeClr val="tx1"/>
                </a:solidFill>
              </a:rPr>
              <a:t>Tratamento nutricional de pacientes com DAG </a:t>
            </a:r>
          </a:p>
          <a:p>
            <a:pPr eaLnBrk="1" fontAlgn="auto" hangingPunct="1">
              <a:spcAft>
                <a:spcPts val="600"/>
              </a:spcAft>
              <a:buFont typeface="Calibri Light" pitchFamily="34" charset="0"/>
              <a:buAutoNum type="arabicPeriod"/>
              <a:defRPr/>
            </a:pPr>
            <a:r>
              <a:rPr lang="pt-PT" sz="2300" dirty="0">
                <a:solidFill>
                  <a:schemeClr val="tx1"/>
                </a:solidFill>
              </a:rPr>
              <a:t>Fase de estabilização</a:t>
            </a:r>
          </a:p>
          <a:p>
            <a:pPr eaLnBrk="1" fontAlgn="auto" hangingPunct="1">
              <a:spcAft>
                <a:spcPts val="600"/>
              </a:spcAft>
              <a:buFont typeface="Calibri Light" pitchFamily="34" charset="0"/>
              <a:buAutoNum type="arabicPeriod"/>
              <a:defRPr/>
            </a:pPr>
            <a:r>
              <a:rPr lang="pt-PT" sz="2300" dirty="0">
                <a:solidFill>
                  <a:schemeClr val="tx1"/>
                </a:solidFill>
              </a:rPr>
              <a:t>Fase de transição </a:t>
            </a:r>
          </a:p>
          <a:p>
            <a:pPr eaLnBrk="1" fontAlgn="auto" hangingPunct="1">
              <a:spcAft>
                <a:spcPts val="600"/>
              </a:spcAft>
              <a:buFont typeface="Calibri Light" pitchFamily="34" charset="0"/>
              <a:buAutoNum type="arabicPeriod"/>
              <a:defRPr/>
            </a:pPr>
            <a:r>
              <a:rPr lang="pt-PT" sz="2300" dirty="0">
                <a:solidFill>
                  <a:schemeClr val="tx1"/>
                </a:solidFill>
              </a:rPr>
              <a:t>Modo de preparação dos leites terapêuticos </a:t>
            </a:r>
          </a:p>
          <a:p>
            <a:pPr eaLnBrk="1" fontAlgn="auto" hangingPunct="1">
              <a:spcAft>
                <a:spcPts val="600"/>
              </a:spcAft>
              <a:buFont typeface="Calibri Light" pitchFamily="34" charset="0"/>
              <a:buAutoNum type="arabicPeriod"/>
              <a:defRPr/>
            </a:pPr>
            <a:r>
              <a:rPr lang="pt-PT" sz="2300" dirty="0">
                <a:solidFill>
                  <a:schemeClr val="tx1"/>
                </a:solidFill>
              </a:rPr>
              <a:t>Fase de reabilitação no internamento</a:t>
            </a:r>
          </a:p>
          <a:p>
            <a:pPr eaLnBrk="1" fontAlgn="auto" hangingPunct="1">
              <a:spcAft>
                <a:spcPts val="600"/>
              </a:spcAft>
              <a:buFont typeface="Calibri Light" pitchFamily="34" charset="0"/>
              <a:buAutoNum type="arabicPeriod"/>
              <a:defRPr/>
            </a:pPr>
            <a:r>
              <a:rPr lang="en-US" sz="2300" dirty="0" err="1">
                <a:solidFill>
                  <a:schemeClr val="tx1"/>
                </a:solidFill>
              </a:rPr>
              <a:t>Monitoria</a:t>
            </a:r>
            <a:r>
              <a:rPr lang="en-US" sz="2300" dirty="0">
                <a:solidFill>
                  <a:schemeClr val="tx1"/>
                </a:solidFill>
              </a:rPr>
              <a:t> dos </a:t>
            </a:r>
            <a:r>
              <a:rPr lang="en-US" sz="2300" dirty="0" err="1">
                <a:solidFill>
                  <a:schemeClr val="tx1"/>
                </a:solidFill>
              </a:rPr>
              <a:t>pacientes</a:t>
            </a:r>
            <a:r>
              <a:rPr lang="en-US" sz="2300" dirty="0">
                <a:solidFill>
                  <a:schemeClr val="tx1"/>
                </a:solidFill>
              </a:rPr>
              <a:t> </a:t>
            </a:r>
            <a:r>
              <a:rPr lang="en-US" sz="2300" dirty="0" err="1">
                <a:solidFill>
                  <a:schemeClr val="tx1"/>
                </a:solidFill>
              </a:rPr>
              <a:t>tratados</a:t>
            </a:r>
            <a:r>
              <a:rPr lang="en-US" sz="2300" dirty="0">
                <a:solidFill>
                  <a:schemeClr val="tx1"/>
                </a:solidFill>
              </a:rPr>
              <a:t> </a:t>
            </a:r>
            <a:r>
              <a:rPr lang="en-US" sz="2300" dirty="0" err="1">
                <a:solidFill>
                  <a:schemeClr val="tx1"/>
                </a:solidFill>
              </a:rPr>
              <a:t>em</a:t>
            </a:r>
            <a:r>
              <a:rPr lang="en-US" sz="2300" dirty="0">
                <a:solidFill>
                  <a:schemeClr val="tx1"/>
                </a:solidFill>
              </a:rPr>
              <a:t> regime de </a:t>
            </a:r>
            <a:r>
              <a:rPr lang="en-US" sz="2300" dirty="0" err="1">
                <a:solidFill>
                  <a:schemeClr val="tx1"/>
                </a:solidFill>
              </a:rPr>
              <a:t>internamento</a:t>
            </a:r>
            <a:endParaRPr lang="pt-PT" sz="2300" dirty="0">
              <a:solidFill>
                <a:schemeClr val="tx1"/>
              </a:solidFill>
            </a:endParaRPr>
          </a:p>
          <a:p>
            <a:pPr eaLnBrk="1" fontAlgn="auto" hangingPunct="1">
              <a:spcAft>
                <a:spcPts val="600"/>
              </a:spcAft>
              <a:buFont typeface="Calibri Light" pitchFamily="34" charset="0"/>
              <a:buAutoNum type="arabicPeriod"/>
              <a:defRPr/>
            </a:pPr>
            <a:r>
              <a:rPr lang="pt-PT" sz="2300" dirty="0">
                <a:solidFill>
                  <a:schemeClr val="tx1"/>
                </a:solidFill>
              </a:rPr>
              <a:t> Critérios de alta do tratamento da desnutrição no internamento (TDI)</a:t>
            </a:r>
          </a:p>
          <a:p>
            <a:pPr eaLnBrk="1" fontAlgn="auto" hangingPunct="1">
              <a:spcAft>
                <a:spcPts val="600"/>
              </a:spcAft>
              <a:buFont typeface="Calibri Light" pitchFamily="34" charset="0"/>
              <a:buAutoNum type="arabicPeriod"/>
              <a:defRPr/>
            </a:pPr>
            <a:endParaRPr lang="pt-PT" sz="2300"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a:t>
            </a:fld>
            <a:endParaRPr lang="pt-PT"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 y="0"/>
            <a:ext cx="7766050" cy="1371600"/>
          </a:xfrm>
        </p:spPr>
        <p:txBody>
          <a:bodyPr/>
          <a:lstStyle/>
          <a:p>
            <a:pPr>
              <a:spcBef>
                <a:spcPts val="0"/>
              </a:spcBef>
              <a:spcAft>
                <a:spcPts val="600"/>
              </a:spcAft>
              <a:defRPr/>
            </a:pPr>
            <a:r>
              <a:rPr lang="pt-PT" dirty="0"/>
              <a:t>Fase de estabilização</a:t>
            </a:r>
            <a:endParaRPr lang="en-US" dirty="0"/>
          </a:p>
        </p:txBody>
      </p:sp>
      <p:sp>
        <p:nvSpPr>
          <p:cNvPr id="44092" name="TextBox 5"/>
          <p:cNvSpPr txBox="1">
            <a:spLocks noChangeArrowheads="1"/>
          </p:cNvSpPr>
          <p:nvPr/>
        </p:nvSpPr>
        <p:spPr bwMode="auto">
          <a:xfrm rot="10800000" flipV="1">
            <a:off x="609600" y="1477139"/>
            <a:ext cx="7162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spcBef>
                <a:spcPct val="0"/>
              </a:spcBef>
              <a:buClrTx/>
              <a:buFontTx/>
              <a:buNone/>
            </a:pPr>
            <a:r>
              <a:rPr lang="pt-PT" altLang="en-US" sz="2000" b="1" dirty="0">
                <a:latin typeface="+mn-lt"/>
                <a:cs typeface="Times New Roman" panose="02020603050405020304" pitchFamily="18" charset="0"/>
              </a:rPr>
              <a:t>Quantidade de F75 para adolescentes (15 – 18 anos</a:t>
            </a:r>
            <a:r>
              <a:rPr lang="en-US" altLang="en-US" sz="2000" b="1" dirty="0">
                <a:latin typeface="+mn-lt"/>
                <a:cs typeface="Times New Roman" panose="02020603050405020304" pitchFamily="18" charset="0"/>
              </a:rPr>
              <a:t>) </a:t>
            </a:r>
            <a:endParaRPr lang="en-US" altLang="en-US" sz="2000" b="1" dirty="0">
              <a:latin typeface="+mn-lt"/>
            </a:endParaRP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20</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120440169"/>
              </p:ext>
            </p:extLst>
          </p:nvPr>
        </p:nvGraphicFramePr>
        <p:xfrm>
          <a:off x="685800" y="1954048"/>
          <a:ext cx="7848598" cy="4218406"/>
        </p:xfrm>
        <a:graphic>
          <a:graphicData uri="http://schemas.openxmlformats.org/drawingml/2006/table">
            <a:tbl>
              <a:tblPr/>
              <a:tblGrid>
                <a:gridCol w="1589452">
                  <a:extLst>
                    <a:ext uri="{9D8B030D-6E8A-4147-A177-3AD203B41FA5}">
                      <a16:colId xmlns:a16="http://schemas.microsoft.com/office/drawing/2014/main" val="20000"/>
                    </a:ext>
                  </a:extLst>
                </a:gridCol>
                <a:gridCol w="1589452">
                  <a:extLst>
                    <a:ext uri="{9D8B030D-6E8A-4147-A177-3AD203B41FA5}">
                      <a16:colId xmlns:a16="http://schemas.microsoft.com/office/drawing/2014/main" val="20001"/>
                    </a:ext>
                  </a:extLst>
                </a:gridCol>
                <a:gridCol w="1589452">
                  <a:extLst>
                    <a:ext uri="{9D8B030D-6E8A-4147-A177-3AD203B41FA5}">
                      <a16:colId xmlns:a16="http://schemas.microsoft.com/office/drawing/2014/main" val="20002"/>
                    </a:ext>
                  </a:extLst>
                </a:gridCol>
                <a:gridCol w="1589452">
                  <a:extLst>
                    <a:ext uri="{9D8B030D-6E8A-4147-A177-3AD203B41FA5}">
                      <a16:colId xmlns:a16="http://schemas.microsoft.com/office/drawing/2014/main" val="20003"/>
                    </a:ext>
                  </a:extLst>
                </a:gridCol>
                <a:gridCol w="1490790">
                  <a:extLst>
                    <a:ext uri="{9D8B030D-6E8A-4147-A177-3AD203B41FA5}">
                      <a16:colId xmlns:a16="http://schemas.microsoft.com/office/drawing/2014/main" val="20004"/>
                    </a:ext>
                  </a:extLst>
                </a:gridCol>
              </a:tblGrid>
              <a:tr h="283802">
                <a:tc rowSpan="2">
                  <a:txBody>
                    <a:bodyPr/>
                    <a:lstStyle/>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Peso</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(kg)</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gridSpan="3">
                  <a:txBody>
                    <a:bodyPr/>
                    <a:lstStyle/>
                    <a:p>
                      <a:pPr marL="0" marR="0" algn="ctr">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Volume de F75 por refeição (ml)</a:t>
                      </a:r>
                      <a:r>
                        <a:rPr lang="pt-PT" sz="1800" b="1" baseline="30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007CA8"/>
                    </a:solidFill>
                  </a:tcPr>
                </a:tc>
                <a:tc hMerge="1">
                  <a:txBody>
                    <a:bodyPr/>
                    <a:lstStyle/>
                    <a:p>
                      <a:endParaRPr lang="en-US"/>
                    </a:p>
                  </a:txBody>
                  <a:tcPr/>
                </a:tc>
                <a:tc hMerge="1">
                  <a:txBody>
                    <a:bodyPr/>
                    <a:lstStyle/>
                    <a:p>
                      <a:endParaRPr lang="en-US"/>
                    </a:p>
                  </a:txBody>
                  <a:tcPr/>
                </a:tc>
                <a:tc rowSpan="2">
                  <a:txBody>
                    <a:bodyPr/>
                    <a:lstStyle/>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Volume total diário</a:t>
                      </a:r>
                      <a:r>
                        <a:rPr lang="pt-PT" sz="1700" b="1" baseline="30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(65 ml/kg)</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729716">
                <a:tc vMerge="1">
                  <a:txBody>
                    <a:bodyPr/>
                    <a:lstStyle/>
                    <a:p>
                      <a:endParaRPr lang="en-US"/>
                    </a:p>
                  </a:txBody>
                  <a:tcPr/>
                </a:tc>
                <a:tc>
                  <a:txBody>
                    <a:bodyPr/>
                    <a:lstStyle/>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cada 2 horas</a:t>
                      </a:r>
                      <a:r>
                        <a:rPr lang="pt-PT" sz="1700" b="1" baseline="30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(12 refeições)</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cada 3 horas</a:t>
                      </a:r>
                      <a:r>
                        <a:rPr lang="pt-PT" sz="1700" b="1" baseline="30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(8 refeições)</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cada 4 horas</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(6 refeições)</a:t>
                      </a:r>
                      <a:endParaRPr lang="en-US" sz="17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vMerge="1">
                  <a:txBody>
                    <a:bodyPr/>
                    <a:lstStyle/>
                    <a:p>
                      <a:endParaRPr lang="en-US"/>
                    </a:p>
                  </a:txBody>
                  <a:tcPr/>
                </a:tc>
                <a:extLst>
                  <a:ext uri="{0D108BD9-81ED-4DB2-BD59-A6C34878D82A}">
                    <a16:rowId xmlns:a16="http://schemas.microsoft.com/office/drawing/2014/main" val="10001"/>
                  </a:ext>
                </a:extLst>
              </a:tr>
              <a:tr h="283802">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&lt;15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940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2"/>
                  </a:ext>
                </a:extLst>
              </a:tr>
              <a:tr h="283802">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 – 19,9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1135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3"/>
                  </a:ext>
                </a:extLst>
              </a:tr>
              <a:tr h="283802">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 24,9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4"/>
                  </a:ext>
                </a:extLst>
              </a:tr>
              <a:tr h="283802">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 – 29,9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1785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5"/>
                  </a:ext>
                </a:extLst>
              </a:tr>
              <a:tr h="283802">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 – 39,9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2270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6"/>
                  </a:ext>
                </a:extLst>
              </a:tr>
              <a:tr h="283802">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 – 59,9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7"/>
                  </a:ext>
                </a:extLst>
              </a:tr>
              <a:tr h="283802">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8"/>
                  </a:ext>
                </a:extLst>
              </a:tr>
              <a:tr h="1119846">
                <a:tc gridSpan="5">
                  <a:txBody>
                    <a:bodyPr/>
                    <a:lstStyle/>
                    <a:p>
                      <a:pPr marL="0" marR="0" algn="just">
                        <a:lnSpc>
                          <a:spcPct val="105000"/>
                        </a:lnSpc>
                        <a:spcBef>
                          <a:spcPts val="600"/>
                        </a:spcBef>
                        <a:spcAft>
                          <a:spcPts val="100"/>
                        </a:spcAft>
                      </a:pPr>
                      <a:r>
                        <a:rPr lang="pt-PT" sz="9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a:t>
                      </a:r>
                      <a:r>
                        <a:rPr lang="pt-PT"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Volumes nestas colunas são arredondados para 5 ml.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100"/>
                        </a:spcAft>
                      </a:pPr>
                      <a:r>
                        <a:rPr lang="pt-PT" sz="9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 </a:t>
                      </a:r>
                      <a:r>
                        <a:rPr lang="pt-PT"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primeiro dia, alimenta-se a cada duas horas. Após redução dos episódios de vómitos e diarreia (menos de 5 fezes líquidas/dia), e se o doente terminar todas as refeições, alimenta-se a cada três horas.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100"/>
                        </a:spcAft>
                      </a:pPr>
                      <a:r>
                        <a:rPr lang="pt-PT" sz="9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 </a:t>
                      </a:r>
                      <a:r>
                        <a:rPr lang="pt-PT"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Após um dia a receber as refeições a cada 3 horas: se não houver episódios de vómitos, a diarreia tiver diminuído, e terminar quase todas as refeições, muda-se para tomadas a cada quatro horas.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0"/>
                        </a:spcAft>
                      </a:pPr>
                      <a:r>
                        <a:rPr lang="pt-PT" sz="9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
                      </a:r>
                      <a:r>
                        <a:rPr lang="pt-PT"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Necessidades de cada doente podem variar em 30% destas </a:t>
                      </a:r>
                      <a:r>
                        <a:rPr lang="pt-PT"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quantidades. Pacientes que consomem outros alimentos poderão tomar ente 50% a 100% destas quantidades, dependendo da sua tolerância ao leite. </a:t>
                      </a:r>
                      <a:r>
                        <a:rPr lang="pt-BR"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Para as mulheres gravidas, não deve-se dar somente o leite terapêutico sem nenhuma comida, porque as quantidades de Vitamina A contidas nos leites terapêuticos quando absorvidas de forma isolada pode levar a um risco de malformação congénita.</a:t>
                      </a:r>
                      <a:endParaRPr lang="en-US" sz="9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a:noFill/>
                    </a:lnB>
                    <a:solidFill>
                      <a:srgbClr val="AFEA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Fase de estabilização</a:t>
            </a:r>
            <a:endParaRPr lang="en-US" dirty="0"/>
          </a:p>
        </p:txBody>
      </p:sp>
      <p:sp>
        <p:nvSpPr>
          <p:cNvPr id="46140" name="Text Box 18"/>
          <p:cNvSpPr txBox="1">
            <a:spLocks noChangeArrowheads="1"/>
          </p:cNvSpPr>
          <p:nvPr/>
        </p:nvSpPr>
        <p:spPr bwMode="auto">
          <a:xfrm>
            <a:off x="609600" y="1462088"/>
            <a:ext cx="6000750" cy="55245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spcBef>
                <a:spcPct val="0"/>
              </a:spcBef>
              <a:buClrTx/>
              <a:buFontTx/>
              <a:buNone/>
            </a:pPr>
            <a:r>
              <a:rPr lang="pt-PT" altLang="en-US" sz="2000" b="1" dirty="0">
                <a:latin typeface="+mn-lt"/>
                <a:cs typeface="Times New Roman" panose="02020603050405020304" pitchFamily="18" charset="0"/>
              </a:rPr>
              <a:t>Quantidade de F75 para adultos (19 – 55 anos) </a:t>
            </a:r>
            <a:endParaRPr lang="pt-PT" altLang="en-US" sz="2000" b="1" dirty="0">
              <a:latin typeface="+mn-lt"/>
            </a:endParaRP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21</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305440125"/>
              </p:ext>
            </p:extLst>
          </p:nvPr>
        </p:nvGraphicFramePr>
        <p:xfrm>
          <a:off x="533402" y="1828800"/>
          <a:ext cx="8077196" cy="3980397"/>
        </p:xfrm>
        <a:graphic>
          <a:graphicData uri="http://schemas.openxmlformats.org/drawingml/2006/table">
            <a:tbl>
              <a:tblPr/>
              <a:tblGrid>
                <a:gridCol w="1635834">
                  <a:extLst>
                    <a:ext uri="{9D8B030D-6E8A-4147-A177-3AD203B41FA5}">
                      <a16:colId xmlns:a16="http://schemas.microsoft.com/office/drawing/2014/main" val="20000"/>
                    </a:ext>
                  </a:extLst>
                </a:gridCol>
                <a:gridCol w="1635834">
                  <a:extLst>
                    <a:ext uri="{9D8B030D-6E8A-4147-A177-3AD203B41FA5}">
                      <a16:colId xmlns:a16="http://schemas.microsoft.com/office/drawing/2014/main" val="20001"/>
                    </a:ext>
                  </a:extLst>
                </a:gridCol>
                <a:gridCol w="1635834">
                  <a:extLst>
                    <a:ext uri="{9D8B030D-6E8A-4147-A177-3AD203B41FA5}">
                      <a16:colId xmlns:a16="http://schemas.microsoft.com/office/drawing/2014/main" val="20002"/>
                    </a:ext>
                  </a:extLst>
                </a:gridCol>
                <a:gridCol w="1635834">
                  <a:extLst>
                    <a:ext uri="{9D8B030D-6E8A-4147-A177-3AD203B41FA5}">
                      <a16:colId xmlns:a16="http://schemas.microsoft.com/office/drawing/2014/main" val="20003"/>
                    </a:ext>
                  </a:extLst>
                </a:gridCol>
                <a:gridCol w="1533860">
                  <a:extLst>
                    <a:ext uri="{9D8B030D-6E8A-4147-A177-3AD203B41FA5}">
                      <a16:colId xmlns:a16="http://schemas.microsoft.com/office/drawing/2014/main" val="20004"/>
                    </a:ext>
                  </a:extLst>
                </a:gridCol>
              </a:tblGrid>
              <a:tr h="282356">
                <a:tc rowSpan="2">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Peso</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(kg)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gridSpan="3">
                  <a:txBody>
                    <a:bodyPr/>
                    <a:lstStyle/>
                    <a:p>
                      <a:pPr marL="0" marR="0" algn="ctr">
                        <a:lnSpc>
                          <a:spcPct val="105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Volume de F75 por refeição (ml)</a:t>
                      </a:r>
                      <a:r>
                        <a:rPr lang="pt-PT" sz="1800" b="1" baseline="30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en-US" sz="18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007CA8"/>
                    </a:solidFill>
                  </a:tcPr>
                </a:tc>
                <a:tc hMerge="1">
                  <a:txBody>
                    <a:bodyPr/>
                    <a:lstStyle/>
                    <a:p>
                      <a:endParaRPr lang="en-US"/>
                    </a:p>
                  </a:txBody>
                  <a:tcPr/>
                </a:tc>
                <a:tc hMerge="1">
                  <a:txBody>
                    <a:bodyPr/>
                    <a:lstStyle/>
                    <a:p>
                      <a:endParaRPr lang="en-US"/>
                    </a:p>
                  </a:txBody>
                  <a:tcPr/>
                </a:tc>
                <a:tc rowSpan="2">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Volume total diário</a:t>
                      </a:r>
                      <a:r>
                        <a:rPr lang="pt-PT" sz="1600" b="1" baseline="30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(55 ml/kg)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702564">
                <a:tc vMerge="1">
                  <a:txBody>
                    <a:bodyPr/>
                    <a:lstStyle/>
                    <a:p>
                      <a:endParaRPr lang="en-US"/>
                    </a:p>
                  </a:txBody>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cada 2 horas</a:t>
                      </a:r>
                      <a:r>
                        <a:rPr lang="pt-PT" sz="1600" b="1" baseline="30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(12 refeições)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cada 3 horas</a:t>
                      </a:r>
                      <a:r>
                        <a:rPr lang="pt-PT" sz="1600" b="1" baseline="30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(8 refeições)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cada 4 horas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(6 refeições)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vMerge="1">
                  <a:txBody>
                    <a:bodyPr/>
                    <a:lstStyle/>
                    <a:p>
                      <a:endParaRPr lang="en-US"/>
                    </a:p>
                  </a:txBody>
                  <a:tcPr/>
                </a:tc>
                <a:extLst>
                  <a:ext uri="{0D108BD9-81ED-4DB2-BD59-A6C34878D82A}">
                    <a16:rowId xmlns:a16="http://schemas.microsoft.com/office/drawing/2014/main" val="10001"/>
                  </a:ext>
                </a:extLst>
              </a:tr>
              <a:tr h="282356">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&lt;15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2"/>
                  </a:ext>
                </a:extLst>
              </a:tr>
              <a:tr h="28235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 – 19,9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3"/>
                  </a:ext>
                </a:extLst>
              </a:tr>
              <a:tr h="28235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 24,9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4"/>
                  </a:ext>
                </a:extLst>
              </a:tr>
              <a:tr h="28235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 – 29,9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1510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5"/>
                  </a:ext>
                </a:extLst>
              </a:tr>
              <a:tr h="28235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 – 39,9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6"/>
                  </a:ext>
                </a:extLst>
              </a:tr>
              <a:tr h="28235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 – 59,9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7"/>
                  </a:ext>
                </a:extLst>
              </a:tr>
              <a:tr h="28235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8"/>
                  </a:ext>
                </a:extLst>
              </a:tr>
              <a:tr h="910327">
                <a:tc gridSpan="5">
                  <a:txBody>
                    <a:bodyPr/>
                    <a:lstStyle/>
                    <a:p>
                      <a:pPr marL="0" marR="0" algn="just">
                        <a:lnSpc>
                          <a:spcPct val="105000"/>
                        </a:lnSpc>
                        <a:spcBef>
                          <a:spcPts val="600"/>
                        </a:spcBef>
                        <a:spcAft>
                          <a:spcPts val="0"/>
                        </a:spcAft>
                      </a:pPr>
                      <a:r>
                        <a:rPr lang="pt-PT" sz="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a:t>
                      </a:r>
                      <a:r>
                        <a:rPr lang="pt-PT"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Volumes nestas colunas são arredondados para 5 ml.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0"/>
                        </a:spcAft>
                      </a:pPr>
                      <a:r>
                        <a:rPr lang="pt-PT" sz="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 </a:t>
                      </a:r>
                      <a:r>
                        <a:rPr lang="pt-PT"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primeiro dia, alimenta-se a cada duas horas. Após redução dos episódios de vómitos e diarreia (menos de 5 fezes líquidas/dia), e se o doente terminar todas as refeições, alimenta-se a cada três horas.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0"/>
                        </a:spcAft>
                      </a:pPr>
                      <a:r>
                        <a:rPr lang="pt-PT" sz="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 </a:t>
                      </a:r>
                      <a:r>
                        <a:rPr lang="pt-PT"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Após um dia a receber as refeições a cada 3 horas: se não houver episódios de vómitos, a diarreia tiver diminuído, e terminar quase todas refeições, muda-se para tomadas a cada quatro horas.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0"/>
                        </a:spcAft>
                      </a:pPr>
                      <a:r>
                        <a:rPr lang="pt-PT" sz="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 </a:t>
                      </a:r>
                      <a:r>
                        <a:rPr lang="pt-PT"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Necessidades de cada doente podem variar em 30% destas quantidades. Pacientes que consomem outros alimentos poderão tomar entre 50% a 100% destas quantidades, dependendo da tolerância do paciente. </a:t>
                      </a:r>
                      <a:r>
                        <a:rPr lang="pt-BR"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Para as mulheres gravidas, não deve-se dar somente o leite terapêutico sem nenhuma comida, porque as quantidades de Vitamina A contidas nos leites terapêuticos quando absorvidas de forma isolada pode levar a um risco de malformação congénita.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a:noFill/>
                    </a:lnB>
                    <a:solidFill>
                      <a:srgbClr val="AFEA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Fase de estabilização</a:t>
            </a:r>
            <a:endParaRPr lang="en-US" dirty="0"/>
          </a:p>
        </p:txBody>
      </p:sp>
      <p:sp>
        <p:nvSpPr>
          <p:cNvPr id="48188" name="Rectangle 5"/>
          <p:cNvSpPr>
            <a:spLocks noChangeArrowheads="1"/>
          </p:cNvSpPr>
          <p:nvPr/>
        </p:nvSpPr>
        <p:spPr bwMode="auto">
          <a:xfrm>
            <a:off x="533400" y="1535113"/>
            <a:ext cx="6096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Myriad Pro" panose="020B0503030403020204" pitchFamily="34" charset="0"/>
              </a:defRPr>
            </a:lvl1pPr>
            <a:lvl2pPr marL="742950" indent="-285750">
              <a:spcBef>
                <a:spcPct val="20000"/>
              </a:spcBef>
              <a:buFont typeface="Arial" panose="020B0604020202020204" pitchFamily="34" charset="0"/>
              <a:buChar char="–"/>
              <a:defRPr sz="2200">
                <a:solidFill>
                  <a:schemeClr val="tx1"/>
                </a:solidFill>
                <a:latin typeface="Myriad Pro" panose="020B0503030403020204" pitchFamily="34" charset="0"/>
              </a:defRPr>
            </a:lvl2pPr>
            <a:lvl3pPr marL="1143000" indent="-228600">
              <a:spcBef>
                <a:spcPct val="20000"/>
              </a:spcBef>
              <a:buFont typeface="Arial" panose="020B0604020202020204" pitchFamily="34" charset="0"/>
              <a:buChar char="•"/>
              <a:defRPr>
                <a:solidFill>
                  <a:srgbClr val="1B4298"/>
                </a:solidFill>
                <a:latin typeface="Myriad Pro" panose="020B0503030403020204" pitchFamily="34" charset="0"/>
              </a:defRPr>
            </a:lvl3pPr>
            <a:lvl4pPr marL="1600200" indent="-228600">
              <a:spcBef>
                <a:spcPct val="20000"/>
              </a:spcBef>
              <a:buFont typeface="Arial" panose="020B0604020202020204" pitchFamily="34" charset="0"/>
              <a:buChar char="–"/>
              <a:defRPr>
                <a:solidFill>
                  <a:srgbClr val="1B4298"/>
                </a:solidFill>
                <a:latin typeface="Myriad Pro" panose="020B0503030403020204" pitchFamily="34" charset="0"/>
              </a:defRPr>
            </a:lvl4pPr>
            <a:lvl5pPr marL="2057400" indent="-228600">
              <a:spcBef>
                <a:spcPct val="20000"/>
              </a:spcBef>
              <a:buFont typeface="Arial" panose="020B0604020202020204" pitchFamily="34" charset="0"/>
              <a:buChar char="»"/>
              <a:defRPr>
                <a:solidFill>
                  <a:srgbClr val="1B4298"/>
                </a:solidFill>
                <a:latin typeface="Myriad Pro" panose="020B0503030403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1B4298"/>
                </a:solidFill>
                <a:latin typeface="Myriad Pro" panose="020B0503030403020204" pitchFamily="34" charset="0"/>
              </a:defRPr>
            </a:lvl9pPr>
          </a:lstStyle>
          <a:p>
            <a:pPr>
              <a:spcBef>
                <a:spcPct val="0"/>
              </a:spcBef>
              <a:buClrTx/>
              <a:buFontTx/>
              <a:buNone/>
            </a:pPr>
            <a:r>
              <a:rPr lang="pt-PT" altLang="en-US" sz="2000" b="1" dirty="0">
                <a:latin typeface="+mn-lt"/>
                <a:cs typeface="Times New Roman" panose="02020603050405020304" pitchFamily="18" charset="0"/>
              </a:rPr>
              <a:t>Quantidade de F75 para idosos (&gt; 55 anos) </a:t>
            </a:r>
            <a:endParaRPr lang="pt-PT" altLang="en-US" sz="2000" b="1" dirty="0">
              <a:latin typeface="+mn-lt"/>
            </a:endParaRP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22</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795604539"/>
              </p:ext>
            </p:extLst>
          </p:nvPr>
        </p:nvGraphicFramePr>
        <p:xfrm>
          <a:off x="533400" y="1905001"/>
          <a:ext cx="7939087" cy="4093666"/>
        </p:xfrm>
        <a:graphic>
          <a:graphicData uri="http://schemas.openxmlformats.org/drawingml/2006/table">
            <a:tbl>
              <a:tblPr/>
              <a:tblGrid>
                <a:gridCol w="1607979">
                  <a:extLst>
                    <a:ext uri="{9D8B030D-6E8A-4147-A177-3AD203B41FA5}">
                      <a16:colId xmlns:a16="http://schemas.microsoft.com/office/drawing/2014/main" val="20000"/>
                    </a:ext>
                  </a:extLst>
                </a:gridCol>
                <a:gridCol w="1607979">
                  <a:extLst>
                    <a:ext uri="{9D8B030D-6E8A-4147-A177-3AD203B41FA5}">
                      <a16:colId xmlns:a16="http://schemas.microsoft.com/office/drawing/2014/main" val="20001"/>
                    </a:ext>
                  </a:extLst>
                </a:gridCol>
                <a:gridCol w="1607979">
                  <a:extLst>
                    <a:ext uri="{9D8B030D-6E8A-4147-A177-3AD203B41FA5}">
                      <a16:colId xmlns:a16="http://schemas.microsoft.com/office/drawing/2014/main" val="20002"/>
                    </a:ext>
                  </a:extLst>
                </a:gridCol>
                <a:gridCol w="1607979">
                  <a:extLst>
                    <a:ext uri="{9D8B030D-6E8A-4147-A177-3AD203B41FA5}">
                      <a16:colId xmlns:a16="http://schemas.microsoft.com/office/drawing/2014/main" val="20003"/>
                    </a:ext>
                  </a:extLst>
                </a:gridCol>
                <a:gridCol w="1507171">
                  <a:extLst>
                    <a:ext uri="{9D8B030D-6E8A-4147-A177-3AD203B41FA5}">
                      <a16:colId xmlns:a16="http://schemas.microsoft.com/office/drawing/2014/main" val="20004"/>
                    </a:ext>
                  </a:extLst>
                </a:gridCol>
              </a:tblGrid>
              <a:tr h="297726">
                <a:tc rowSpan="2">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Peso</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(kg)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gridSpan="3">
                  <a:txBody>
                    <a:bodyPr/>
                    <a:lstStyle/>
                    <a:p>
                      <a:pPr marL="0" marR="0" algn="ctr">
                        <a:lnSpc>
                          <a:spcPct val="105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Volume de F75 por refeição (ml)</a:t>
                      </a:r>
                      <a:r>
                        <a:rPr lang="pt-PT" sz="1800" b="1" baseline="30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en-US" sz="18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007CA8"/>
                    </a:solidFill>
                  </a:tcPr>
                </a:tc>
                <a:tc hMerge="1">
                  <a:txBody>
                    <a:bodyPr/>
                    <a:lstStyle/>
                    <a:p>
                      <a:endParaRPr lang="en-US"/>
                    </a:p>
                  </a:txBody>
                  <a:tcPr/>
                </a:tc>
                <a:tc hMerge="1">
                  <a:txBody>
                    <a:bodyPr/>
                    <a:lstStyle/>
                    <a:p>
                      <a:endParaRPr lang="en-US"/>
                    </a:p>
                  </a:txBody>
                  <a:tcPr/>
                </a:tc>
                <a:tc rowSpan="2">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Volume total diário</a:t>
                      </a:r>
                      <a:r>
                        <a:rPr lang="pt-PT" sz="1600" b="1" baseline="30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(45 ml/kg)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692873">
                <a:tc vMerge="1">
                  <a:txBody>
                    <a:bodyPr/>
                    <a:lstStyle/>
                    <a:p>
                      <a:endParaRPr lang="en-US"/>
                    </a:p>
                  </a:txBody>
                  <a:tcPr/>
                </a:tc>
                <a:tc>
                  <a:txBody>
                    <a:bodyPr/>
                    <a:lstStyle/>
                    <a:p>
                      <a:pPr marL="0" marR="0" algn="ctr">
                        <a:lnSpc>
                          <a:spcPct val="105000"/>
                        </a:lnSpc>
                        <a:spcBef>
                          <a:spcPts val="0"/>
                        </a:spcBef>
                        <a:spcAft>
                          <a:spcPts val="0"/>
                        </a:spcAft>
                      </a:pPr>
                      <a:r>
                        <a:rPr lang="pt-PT" sz="16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cada 2 horas</a:t>
                      </a:r>
                      <a:r>
                        <a:rPr lang="pt-PT" sz="1600" b="1" baseline="30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(12 refeições)</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cada 3 horas</a:t>
                      </a:r>
                      <a:r>
                        <a:rPr lang="pt-PT" sz="1600" b="1" baseline="30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(8 refeições)</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cada 4 horas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(6 refeições)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vMerge="1">
                  <a:txBody>
                    <a:bodyPr/>
                    <a:lstStyle/>
                    <a:p>
                      <a:endParaRPr lang="en-US"/>
                    </a:p>
                  </a:txBody>
                  <a:tcPr/>
                </a:tc>
                <a:extLst>
                  <a:ext uri="{0D108BD9-81ED-4DB2-BD59-A6C34878D82A}">
                    <a16:rowId xmlns:a16="http://schemas.microsoft.com/office/drawing/2014/main" val="10001"/>
                  </a:ext>
                </a:extLst>
              </a:tr>
              <a:tr h="29772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&lt;15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2"/>
                  </a:ext>
                </a:extLst>
              </a:tr>
              <a:tr h="297726">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 – 19,9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3"/>
                  </a:ext>
                </a:extLst>
              </a:tr>
              <a:tr h="29772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 24,9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4"/>
                  </a:ext>
                </a:extLst>
              </a:tr>
              <a:tr h="29772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 – 29,9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5"/>
                  </a:ext>
                </a:extLst>
              </a:tr>
              <a:tr h="29772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 – 39,9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1575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6"/>
                  </a:ext>
                </a:extLst>
              </a:tr>
              <a:tr h="29772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 – 59,9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7"/>
                  </a:ext>
                </a:extLst>
              </a:tr>
              <a:tr h="297726">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3150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8"/>
                  </a:ext>
                </a:extLst>
              </a:tr>
              <a:tr h="926260">
                <a:tc gridSpan="5">
                  <a:txBody>
                    <a:bodyPr/>
                    <a:lstStyle/>
                    <a:p>
                      <a:pPr marL="0" marR="0" algn="just">
                        <a:lnSpc>
                          <a:spcPct val="105000"/>
                        </a:lnSpc>
                        <a:spcBef>
                          <a:spcPts val="600"/>
                        </a:spcBef>
                        <a:spcAft>
                          <a:spcPts val="0"/>
                        </a:spcAft>
                      </a:pPr>
                      <a:r>
                        <a:rPr lang="pt-PT" sz="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a:t>
                      </a:r>
                      <a:r>
                        <a:rPr lang="pt-PT"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Volumes nestas colunas são arredondados para 5 ml.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0"/>
                        </a:spcAft>
                      </a:pPr>
                      <a:r>
                        <a:rPr lang="pt-PT" sz="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 </a:t>
                      </a:r>
                      <a:r>
                        <a:rPr lang="pt-PT"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primeiro dia, alimenta-se a cada duas horas. Após redução dos episódios de vómitos e diarreia (menos de 5 fezes líquidas/dia), e se o doente terminar todas as refeições, alimenta-se a cada três horas.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0"/>
                        </a:spcAft>
                      </a:pPr>
                      <a:r>
                        <a:rPr lang="pt-PT" sz="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 </a:t>
                      </a:r>
                      <a:r>
                        <a:rPr lang="pt-PT"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Após um dia a receber as refeições a cada 3 horas: se não houver episódios de vómitos, a diarreia tiver diminuído, e terminar quase todas refeições, muda-se para tomadas a cada quatro horas.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0"/>
                        </a:spcAft>
                      </a:pPr>
                      <a:r>
                        <a:rPr lang="pt-PT" sz="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 </a:t>
                      </a:r>
                      <a:r>
                        <a:rPr lang="pt-PT"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Necessidades de cada doente podem variar em 30% destas quantidades. Pacientes que consomem outros alimentos poderão tomar entre 50% a 100% destas quantidades, dependendo da tolerância do paciente. </a:t>
                      </a:r>
                      <a:r>
                        <a:rPr lang="pt-BR"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Para as mulheres gravidas, não deve-se dar somente o leite terapêutico sem nenhuma comida, porque as quantidades de Vitamina A contidas nos leites terapêuticos quando absorvidas de forma isolada pode levar a um risco de malformação congénita.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a:noFill/>
                    </a:lnB>
                    <a:solidFill>
                      <a:srgbClr val="AFEA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2"/>
          <p:cNvSpPr txBox="1">
            <a:spLocks noChangeArrowheads="1"/>
          </p:cNvSpPr>
          <p:nvPr/>
        </p:nvSpPr>
        <p:spPr bwMode="auto">
          <a:xfrm>
            <a:off x="457200" y="1600200"/>
            <a:ext cx="8229600" cy="3276600"/>
          </a:xfrm>
          <a:prstGeom prst="rect">
            <a:avLst/>
          </a:prstGeom>
          <a:solidFill>
            <a:srgbClr val="D9D9D9"/>
          </a:solidFill>
          <a:ln w="6350">
            <a:solidFill>
              <a:srgbClr val="FFFFFF"/>
            </a:solidFill>
            <a:miter lim="800000"/>
            <a:headEnd/>
            <a:tailEnd/>
          </a:ln>
        </p:spPr>
        <p:txBody>
          <a:bodyPr lIns="182880" tIns="91440" rIns="182880" bIns="91440" anchor="ctr" anchorCtr="0"/>
          <a:lstStyle/>
          <a:p>
            <a:pPr marL="514350" indent="-514350" algn="just" eaLnBrk="1" hangingPunct="1">
              <a:spcAft>
                <a:spcPts val="1000"/>
              </a:spcAft>
              <a:buFont typeface="+mj-lt"/>
              <a:buAutoNum type="arabicPeriod"/>
              <a:defRPr/>
            </a:pPr>
            <a:r>
              <a:rPr lang="pt-PT" sz="2600" dirty="0">
                <a:solidFill>
                  <a:srgbClr val="000000"/>
                </a:solidFill>
                <a:latin typeface="+mn-lt"/>
              </a:rPr>
              <a:t>Tolerar bem o F75</a:t>
            </a:r>
          </a:p>
          <a:p>
            <a:pPr marL="514350" indent="-514350" eaLnBrk="1" hangingPunct="1">
              <a:spcAft>
                <a:spcPts val="1000"/>
              </a:spcAft>
              <a:buFont typeface="+mj-lt"/>
              <a:buAutoNum type="arabicPeriod"/>
              <a:defRPr/>
            </a:pPr>
            <a:r>
              <a:rPr lang="pt-PT" sz="2600" dirty="0">
                <a:solidFill>
                  <a:srgbClr val="000000"/>
                </a:solidFill>
                <a:latin typeface="+mn-lt"/>
              </a:rPr>
              <a:t>Melhoria do apetite</a:t>
            </a:r>
          </a:p>
          <a:p>
            <a:pPr marL="514350" indent="-514350" eaLnBrk="1" hangingPunct="1">
              <a:spcAft>
                <a:spcPts val="1000"/>
              </a:spcAft>
              <a:buFont typeface="+mj-lt"/>
              <a:buAutoNum type="arabicPeriod"/>
              <a:defRPr/>
            </a:pPr>
            <a:r>
              <a:rPr lang="pt-PT" sz="2600" dirty="0">
                <a:solidFill>
                  <a:srgbClr val="000000"/>
                </a:solidFill>
                <a:latin typeface="+mn-lt"/>
              </a:rPr>
              <a:t>Início da perda de edema (verificado por perda proporcional do peso à medida que o edema começa a desaparecer)</a:t>
            </a:r>
            <a:endParaRPr lang="pt-PT" sz="2800" dirty="0"/>
          </a:p>
        </p:txBody>
      </p:sp>
      <p:sp>
        <p:nvSpPr>
          <p:cNvPr id="4" name="Slide Number Placeholder 3"/>
          <p:cNvSpPr>
            <a:spLocks noGrp="1"/>
          </p:cNvSpPr>
          <p:nvPr>
            <p:ph type="sldNum" sz="quarter" idx="12"/>
          </p:nvPr>
        </p:nvSpPr>
        <p:spPr>
          <a:xfrm>
            <a:off x="6781800" y="6324600"/>
            <a:ext cx="2133600" cy="365125"/>
          </a:xfrm>
        </p:spPr>
        <p:txBody>
          <a:bodyPr/>
          <a:lstStyle/>
          <a:p>
            <a:pPr>
              <a:defRPr/>
            </a:pPr>
            <a:fld id="{70C88045-F319-4F92-8B1B-25C5D45A993C}" type="slidenum">
              <a:rPr lang="pt-PT" altLang="en-US" b="1" smtClean="0">
                <a:solidFill>
                  <a:srgbClr val="0099CC"/>
                </a:solidFill>
              </a:rPr>
              <a:pPr>
                <a:defRPr/>
              </a:pPr>
              <a:t>23</a:t>
            </a:fld>
            <a:endParaRPr lang="pt-PT" altLang="en-US" b="1" dirty="0">
              <a:solidFill>
                <a:srgbClr val="0099CC"/>
              </a:solidFill>
            </a:endParaRPr>
          </a:p>
        </p:txBody>
      </p:sp>
      <p:sp>
        <p:nvSpPr>
          <p:cNvPr id="6"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Footer Placeholder 1"/>
          <p:cNvSpPr txBox="1">
            <a:spLocks/>
          </p:cNvSpPr>
          <p:nvPr/>
        </p:nvSpPr>
        <p:spPr>
          <a:xfrm>
            <a:off x="261938" y="6446838"/>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t-BR" sz="1000" b="1" dirty="0">
                <a:solidFill>
                  <a:schemeClr val="tx1"/>
                </a:solidFill>
                <a:latin typeface="+mn-lt"/>
              </a:rPr>
              <a:t>Módulo 3: </a:t>
            </a:r>
            <a:r>
              <a:rPr lang="pt-BR" sz="1000" b="0" dirty="0">
                <a:solidFill>
                  <a:schemeClr val="tx1"/>
                </a:solidFill>
                <a:latin typeface="+mn-lt"/>
              </a:rPr>
              <a:t>Tratamento da Desnutrição no Internamento (TDI)</a:t>
            </a:r>
          </a:p>
        </p:txBody>
      </p:sp>
      <p:sp>
        <p:nvSpPr>
          <p:cNvPr id="8" name="Text Placeholder 12"/>
          <p:cNvSpPr txBox="1">
            <a:spLocks/>
          </p:cNvSpPr>
          <p:nvPr/>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10" name="Title 1"/>
          <p:cNvSpPr txBox="1">
            <a:spLocks/>
          </p:cNvSpPr>
          <p:nvPr/>
        </p:nvSpPr>
        <p:spPr>
          <a:xfrm>
            <a:off x="152400" y="-76200"/>
            <a:ext cx="7543800" cy="1417638"/>
          </a:xfrm>
          <a:prstGeom prst="rect">
            <a:avLst/>
          </a:prstGeom>
        </p:spPr>
        <p:txBody>
          <a:bodyPr anchor="ctr" anchorCtr="0"/>
          <a:lstStyle>
            <a:lvl1pPr algn="ctr" rtl="0" eaLnBrk="0" fontAlgn="base" hangingPunct="0">
              <a:spcBef>
                <a:spcPct val="0"/>
              </a:spcBef>
              <a:spcAft>
                <a:spcPct val="0"/>
              </a:spcAft>
              <a:defRPr sz="3200" kern="1200">
                <a:solidFill>
                  <a:srgbClr val="1B4298"/>
                </a:solidFill>
                <a:latin typeface="+mn-lt"/>
                <a:ea typeface="+mj-ea"/>
                <a:cs typeface="Arial" pitchFamily="34" charset="0"/>
              </a:defRPr>
            </a:lvl1pPr>
            <a:lvl2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2pPr>
            <a:lvl3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3pPr>
            <a:lvl4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4pPr>
            <a:lvl5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5pPr>
            <a:lvl6pPr marL="4572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6pPr>
            <a:lvl7pPr marL="9144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7pPr>
            <a:lvl8pPr marL="13716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8pPr>
            <a:lvl9pPr marL="18288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9pPr>
          </a:lstStyle>
          <a:p>
            <a:pPr algn="l" eaLnBrk="1" hangingPunct="1">
              <a:spcBef>
                <a:spcPts val="1600"/>
              </a:spcBef>
              <a:spcAft>
                <a:spcPts val="600"/>
              </a:spcAft>
              <a:defRPr/>
            </a:pPr>
            <a:r>
              <a:rPr lang="pt-PT" b="1" dirty="0">
                <a:solidFill>
                  <a:srgbClr val="0099CC"/>
                </a:solidFill>
              </a:rPr>
              <a:t>Critérios para passar da fase de estabilização para a fase de transição </a:t>
            </a:r>
          </a:p>
        </p:txBody>
      </p:sp>
      <p:sp>
        <p:nvSpPr>
          <p:cNvPr id="12"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eaLnBrk="1" hangingPunct="1">
              <a:defRPr/>
            </a:pPr>
            <a:r>
              <a:rPr lang="pt-PT" dirty="0"/>
              <a:t>Exercício para determinar a quantidade de </a:t>
            </a:r>
            <a:r>
              <a:rPr lang="pt-PT" dirty="0" err="1"/>
              <a:t>F75</a:t>
            </a:r>
            <a:endParaRPr lang="pt-PT" dirty="0"/>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24</a:t>
            </a:fld>
            <a:endParaRPr lang="pt-PT" altLang="en-US" dirty="0"/>
          </a:p>
        </p:txBody>
      </p:sp>
      <p:graphicFrame>
        <p:nvGraphicFramePr>
          <p:cNvPr id="2" name="Table 1"/>
          <p:cNvGraphicFramePr>
            <a:graphicFrameLocks noGrp="1"/>
          </p:cNvGraphicFramePr>
          <p:nvPr>
            <p:extLst>
              <p:ext uri="{D42A27DB-BD31-4B8C-83A1-F6EECF244321}">
                <p14:modId xmlns:p14="http://schemas.microsoft.com/office/powerpoint/2010/main" val="2462860929"/>
              </p:ext>
            </p:extLst>
          </p:nvPr>
        </p:nvGraphicFramePr>
        <p:xfrm>
          <a:off x="457200" y="1371600"/>
          <a:ext cx="8229597" cy="5032376"/>
        </p:xfrm>
        <a:graphic>
          <a:graphicData uri="http://schemas.openxmlformats.org/drawingml/2006/table">
            <a:tbl>
              <a:tblPr firstRow="1" firstCol="1" bandRow="1"/>
              <a:tblGrid>
                <a:gridCol w="915130">
                  <a:extLst>
                    <a:ext uri="{9D8B030D-6E8A-4147-A177-3AD203B41FA5}">
                      <a16:colId xmlns:a16="http://schemas.microsoft.com/office/drawing/2014/main" val="20000"/>
                    </a:ext>
                  </a:extLst>
                </a:gridCol>
                <a:gridCol w="873983">
                  <a:extLst>
                    <a:ext uri="{9D8B030D-6E8A-4147-A177-3AD203B41FA5}">
                      <a16:colId xmlns:a16="http://schemas.microsoft.com/office/drawing/2014/main" val="20001"/>
                    </a:ext>
                  </a:extLst>
                </a:gridCol>
                <a:gridCol w="873983">
                  <a:extLst>
                    <a:ext uri="{9D8B030D-6E8A-4147-A177-3AD203B41FA5}">
                      <a16:colId xmlns:a16="http://schemas.microsoft.com/office/drawing/2014/main" val="20002"/>
                    </a:ext>
                  </a:extLst>
                </a:gridCol>
                <a:gridCol w="1346362">
                  <a:extLst>
                    <a:ext uri="{9D8B030D-6E8A-4147-A177-3AD203B41FA5}">
                      <a16:colId xmlns:a16="http://schemas.microsoft.com/office/drawing/2014/main" val="20003"/>
                    </a:ext>
                  </a:extLst>
                </a:gridCol>
                <a:gridCol w="1356238">
                  <a:extLst>
                    <a:ext uri="{9D8B030D-6E8A-4147-A177-3AD203B41FA5}">
                      <a16:colId xmlns:a16="http://schemas.microsoft.com/office/drawing/2014/main" val="20004"/>
                    </a:ext>
                  </a:extLst>
                </a:gridCol>
                <a:gridCol w="1583375">
                  <a:extLst>
                    <a:ext uri="{9D8B030D-6E8A-4147-A177-3AD203B41FA5}">
                      <a16:colId xmlns:a16="http://schemas.microsoft.com/office/drawing/2014/main" val="20005"/>
                    </a:ext>
                  </a:extLst>
                </a:gridCol>
                <a:gridCol w="1280526">
                  <a:extLst>
                    <a:ext uri="{9D8B030D-6E8A-4147-A177-3AD203B41FA5}">
                      <a16:colId xmlns:a16="http://schemas.microsoft.com/office/drawing/2014/main" val="20006"/>
                    </a:ext>
                  </a:extLst>
                </a:gridCol>
              </a:tblGrid>
              <a:tr h="1086044">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Paciente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Peso (kg)</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Idade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Intervalo entre as refeições, em horas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Volume a cada intervalo indicado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Número total de refeições diárias, dado o intervalo indicado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Volume total diário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303564">
                <a:tc>
                  <a:txBody>
                    <a:bodyPr/>
                    <a:lstStyle/>
                    <a:p>
                      <a:pPr marL="0" marR="0" algn="ctr">
                        <a:lnSpc>
                          <a:spcPct val="105000"/>
                        </a:lnSpc>
                        <a:spcBef>
                          <a:spcPts val="0"/>
                        </a:spcBef>
                        <a:spcAft>
                          <a:spcPts val="0"/>
                        </a:spcAft>
                      </a:pPr>
                      <a:r>
                        <a:rPr lang="pt-PT" sz="16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15,9</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16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303564">
                <a:tc>
                  <a:txBody>
                    <a:bodyPr/>
                    <a:lstStyle/>
                    <a:p>
                      <a:pPr marL="0" marR="0" algn="ctr">
                        <a:lnSpc>
                          <a:spcPct val="105000"/>
                        </a:lnSpc>
                        <a:spcBef>
                          <a:spcPts val="0"/>
                        </a:spcBef>
                        <a:spcAft>
                          <a:spcPts val="0"/>
                        </a:spcAft>
                      </a:pPr>
                      <a:r>
                        <a:rPr lang="pt-PT" sz="16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18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60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303564">
                <a:tc>
                  <a:txBody>
                    <a:bodyPr/>
                    <a:lstStyle/>
                    <a:p>
                      <a:pPr marL="0" marR="0" algn="ctr">
                        <a:lnSpc>
                          <a:spcPct val="105000"/>
                        </a:lnSpc>
                        <a:spcBef>
                          <a:spcPts val="0"/>
                        </a:spcBef>
                        <a:spcAft>
                          <a:spcPts val="0"/>
                        </a:spcAft>
                      </a:pPr>
                      <a:r>
                        <a:rPr lang="pt-PT" sz="1600" b="1">
                          <a:effectLst/>
                          <a:latin typeface="Calibri" panose="020F0502020204030204" pitchFamily="34" charset="0"/>
                          <a:ea typeface="Times New Roman" panose="02020603050405020304" pitchFamily="18" charset="0"/>
                          <a:cs typeface="Times New Roman" panose="02020603050405020304" pitchFamily="18" charset="0"/>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16,3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19 anos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4</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303564">
                <a:tc>
                  <a:txBody>
                    <a:bodyPr/>
                    <a:lstStyle/>
                    <a:p>
                      <a:pPr marL="0" marR="0" algn="ctr">
                        <a:lnSpc>
                          <a:spcPct val="105000"/>
                        </a:lnSpc>
                        <a:spcBef>
                          <a:spcPts val="0"/>
                        </a:spcBef>
                        <a:spcAft>
                          <a:spcPts val="0"/>
                        </a:spcAft>
                      </a:pPr>
                      <a:r>
                        <a:rPr lang="pt-PT" sz="16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32,7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25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3</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4"/>
                  </a:ext>
                </a:extLst>
              </a:tr>
              <a:tr h="303564">
                <a:tc>
                  <a:txBody>
                    <a:bodyPr/>
                    <a:lstStyle/>
                    <a:p>
                      <a:pPr marL="0" marR="0" algn="ctr">
                        <a:lnSpc>
                          <a:spcPct val="105000"/>
                        </a:lnSpc>
                        <a:spcBef>
                          <a:spcPts val="0"/>
                        </a:spcBef>
                        <a:spcAft>
                          <a:spcPts val="0"/>
                        </a:spcAft>
                      </a:pPr>
                      <a:r>
                        <a:rPr lang="en-US" sz="1600" b="1">
                          <a:effectLst/>
                          <a:latin typeface="Calibri" panose="020F0502020204030204" pitchFamily="34" charset="0"/>
                          <a:ea typeface="Times New Roman" panose="02020603050405020304" pitchFamily="18" charset="0"/>
                          <a:cs typeface="Times New Roman" panose="02020603050405020304" pitchFamily="18" charset="0"/>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19,9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15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2</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5"/>
                  </a:ext>
                </a:extLst>
              </a:tr>
              <a:tr h="303564">
                <a:tc>
                  <a:txBody>
                    <a:bodyPr/>
                    <a:lstStyle/>
                    <a:p>
                      <a:pPr marL="0" marR="0" algn="ctr">
                        <a:lnSpc>
                          <a:spcPct val="105000"/>
                        </a:lnSpc>
                        <a:spcBef>
                          <a:spcPts val="0"/>
                        </a:spcBef>
                        <a:spcAft>
                          <a:spcPts val="0"/>
                        </a:spcAft>
                      </a:pPr>
                      <a:r>
                        <a:rPr lang="en-US" sz="16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16,8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17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6"/>
                  </a:ext>
                </a:extLst>
              </a:tr>
              <a:tr h="303564">
                <a:tc>
                  <a:txBody>
                    <a:bodyPr/>
                    <a:lstStyle/>
                    <a:p>
                      <a:pPr marL="0" marR="0" algn="ctr">
                        <a:lnSpc>
                          <a:spcPct val="105000"/>
                        </a:lnSpc>
                        <a:spcBef>
                          <a:spcPts val="0"/>
                        </a:spcBef>
                        <a:spcAft>
                          <a:spcPts val="0"/>
                        </a:spcAft>
                      </a:pPr>
                      <a:r>
                        <a:rPr lang="en-US" sz="1600" b="1">
                          <a:effectLst/>
                          <a:latin typeface="Calibri" panose="020F0502020204030204" pitchFamily="34" charset="0"/>
                          <a:ea typeface="Times New Roman" panose="02020603050405020304" pitchFamily="18" charset="0"/>
                          <a:cs typeface="Times New Roman" panose="02020603050405020304" pitchFamily="18" charset="0"/>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47,8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48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7"/>
                  </a:ext>
                </a:extLst>
              </a:tr>
              <a:tr h="303564">
                <a:tc>
                  <a:txBody>
                    <a:bodyPr/>
                    <a:lstStyle/>
                    <a:p>
                      <a:pPr marL="0" marR="0" algn="ctr">
                        <a:lnSpc>
                          <a:spcPct val="105000"/>
                        </a:lnSpc>
                        <a:spcBef>
                          <a:spcPts val="0"/>
                        </a:spcBef>
                        <a:spcAft>
                          <a:spcPts val="0"/>
                        </a:spcAft>
                      </a:pPr>
                      <a:r>
                        <a:rPr lang="en-US" sz="1600" b="1">
                          <a:effectLst/>
                          <a:latin typeface="Calibri" panose="020F0502020204030204" pitchFamily="34" charset="0"/>
                          <a:ea typeface="Times New Roman" panose="02020603050405020304" pitchFamily="18" charset="0"/>
                          <a:cs typeface="Times New Roman" panose="02020603050405020304" pitchFamily="18" charset="0"/>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48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55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8"/>
                  </a:ext>
                </a:extLst>
              </a:tr>
              <a:tr h="303564">
                <a:tc>
                  <a:txBody>
                    <a:bodyPr/>
                    <a:lstStyle/>
                    <a:p>
                      <a:pPr marL="0" marR="0" algn="ctr">
                        <a:lnSpc>
                          <a:spcPct val="105000"/>
                        </a:lnSpc>
                        <a:spcBef>
                          <a:spcPts val="0"/>
                        </a:spcBef>
                        <a:spcAft>
                          <a:spcPts val="0"/>
                        </a:spcAft>
                      </a:pPr>
                      <a:r>
                        <a:rPr lang="en-US" sz="1600" b="1">
                          <a:effectLst/>
                          <a:latin typeface="Calibri" panose="020F0502020204030204" pitchFamily="34" charset="0"/>
                          <a:ea typeface="Times New Roman" panose="02020603050405020304" pitchFamily="18" charset="0"/>
                          <a:cs typeface="Times New Roman" panose="02020603050405020304" pitchFamily="18" charset="0"/>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68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9"/>
                  </a:ext>
                </a:extLst>
              </a:tr>
              <a:tr h="303564">
                <a:tc>
                  <a:txBody>
                    <a:bodyPr/>
                    <a:lstStyle/>
                    <a:p>
                      <a:pPr marL="0" marR="0" algn="ctr">
                        <a:lnSpc>
                          <a:spcPct val="105000"/>
                        </a:lnSpc>
                        <a:spcBef>
                          <a:spcPts val="0"/>
                        </a:spcBef>
                        <a:spcAft>
                          <a:spcPts val="0"/>
                        </a:spcAft>
                      </a:pPr>
                      <a:r>
                        <a:rPr lang="en-US" sz="1600" b="1">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41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38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10"/>
                  </a:ext>
                </a:extLst>
              </a:tr>
              <a:tr h="303564">
                <a:tc>
                  <a:txBody>
                    <a:bodyPr/>
                    <a:lstStyle/>
                    <a:p>
                      <a:pPr marL="0" marR="0" algn="ctr">
                        <a:lnSpc>
                          <a:spcPct val="105000"/>
                        </a:lnSpc>
                        <a:spcBef>
                          <a:spcPts val="0"/>
                        </a:spcBef>
                        <a:spcAft>
                          <a:spcPts val="0"/>
                        </a:spcAft>
                      </a:pPr>
                      <a:r>
                        <a:rPr lang="en-US" sz="1600" b="1">
                          <a:effectLst/>
                          <a:latin typeface="Calibri" panose="020F0502020204030204" pitchFamily="34" charset="0"/>
                          <a:ea typeface="Times New Roman" panose="02020603050405020304" pitchFamily="18" charset="0"/>
                          <a:cs typeface="Times New Roman" panose="02020603050405020304" pitchFamily="18" charset="0"/>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18,5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21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11"/>
                  </a:ext>
                </a:extLst>
              </a:tr>
              <a:tr h="303564">
                <a:tc>
                  <a:txBody>
                    <a:bodyPr/>
                    <a:lstStyle/>
                    <a:p>
                      <a:pPr marL="0" marR="0" algn="ctr">
                        <a:lnSpc>
                          <a:spcPct val="105000"/>
                        </a:lnSpc>
                        <a:spcBef>
                          <a:spcPts val="0"/>
                        </a:spcBef>
                        <a:spcAft>
                          <a:spcPts val="0"/>
                        </a:spcAft>
                      </a:pPr>
                      <a:r>
                        <a:rPr lang="pt-PT" sz="1600" b="1">
                          <a:effectLst/>
                          <a:latin typeface="Calibri" panose="020F0502020204030204" pitchFamily="34" charset="0"/>
                          <a:ea typeface="Times New Roman" panose="02020603050405020304" pitchFamily="18" charset="0"/>
                          <a:cs typeface="Times New Roman" panose="02020603050405020304" pitchFamily="18" charset="0"/>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18,6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22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12"/>
                  </a:ext>
                </a:extLst>
              </a:tr>
              <a:tr h="303564">
                <a:tc>
                  <a:txBody>
                    <a:bodyPr/>
                    <a:lstStyle/>
                    <a:p>
                      <a:pPr marL="0" marR="0" algn="ctr">
                        <a:lnSpc>
                          <a:spcPct val="105000"/>
                        </a:lnSpc>
                        <a:spcBef>
                          <a:spcPts val="0"/>
                        </a:spcBef>
                        <a:spcAft>
                          <a:spcPts val="0"/>
                        </a:spcAft>
                      </a:pPr>
                      <a:r>
                        <a:rPr lang="pt-PT" sz="1600" b="1" dirty="0">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19</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59 anos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05000"/>
                        </a:lnSpc>
                        <a:spcBef>
                          <a:spcPts val="0"/>
                        </a:spcBef>
                        <a:spcAft>
                          <a:spcPts val="0"/>
                        </a:spcAft>
                      </a:pPr>
                      <a:r>
                        <a:rPr lang="pt-PT"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05000"/>
                        </a:lnSpc>
                        <a:spcBef>
                          <a:spcPts val="0"/>
                        </a:spcBef>
                        <a:spcAft>
                          <a:spcPts val="0"/>
                        </a:spcAft>
                      </a:pPr>
                      <a:r>
                        <a:rPr lang="pt-PT"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400"/>
            <a:ext cx="7620000" cy="1077913"/>
          </a:xfrm>
          <a:prstGeom prst="rect">
            <a:avLst/>
          </a:prstGeom>
        </p:spPr>
        <p:txBody>
          <a:bodyPr wrap="square">
            <a:spAutoFit/>
          </a:bodyPr>
          <a:lstStyle/>
          <a:p>
            <a:pPr>
              <a:defRPr/>
            </a:pPr>
            <a:r>
              <a:rPr lang="pt-PT" sz="3200" b="1" dirty="0">
                <a:solidFill>
                  <a:srgbClr val="0099CC"/>
                </a:solidFill>
                <a:latin typeface="Calibri"/>
                <a:ea typeface="+mj-ea"/>
              </a:rPr>
              <a:t>Resolução do exercício para determinar a quantidade de F75</a:t>
            </a:r>
            <a:endParaRPr lang="en-US" dirty="0">
              <a:solidFill>
                <a:srgbClr val="0099CC"/>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25</a:t>
            </a:fld>
            <a:endParaRPr lang="pt-PT" altLang="en-US" dirty="0"/>
          </a:p>
        </p:txBody>
      </p:sp>
      <p:graphicFrame>
        <p:nvGraphicFramePr>
          <p:cNvPr id="2" name="Table 1"/>
          <p:cNvGraphicFramePr>
            <a:graphicFrameLocks noGrp="1"/>
          </p:cNvGraphicFramePr>
          <p:nvPr>
            <p:extLst>
              <p:ext uri="{D42A27DB-BD31-4B8C-83A1-F6EECF244321}">
                <p14:modId xmlns:p14="http://schemas.microsoft.com/office/powerpoint/2010/main" val="3350365637"/>
              </p:ext>
            </p:extLst>
          </p:nvPr>
        </p:nvGraphicFramePr>
        <p:xfrm>
          <a:off x="457200" y="1671479"/>
          <a:ext cx="8229601" cy="4500721"/>
        </p:xfrm>
        <a:graphic>
          <a:graphicData uri="http://schemas.openxmlformats.org/drawingml/2006/table">
            <a:tbl>
              <a:tblPr firstRow="1" firstCol="1" bandRow="1"/>
              <a:tblGrid>
                <a:gridCol w="912991">
                  <a:extLst>
                    <a:ext uri="{9D8B030D-6E8A-4147-A177-3AD203B41FA5}">
                      <a16:colId xmlns:a16="http://schemas.microsoft.com/office/drawing/2014/main" val="20000"/>
                    </a:ext>
                  </a:extLst>
                </a:gridCol>
                <a:gridCol w="874950">
                  <a:extLst>
                    <a:ext uri="{9D8B030D-6E8A-4147-A177-3AD203B41FA5}">
                      <a16:colId xmlns:a16="http://schemas.microsoft.com/office/drawing/2014/main" val="20001"/>
                    </a:ext>
                  </a:extLst>
                </a:gridCol>
                <a:gridCol w="874950">
                  <a:extLst>
                    <a:ext uri="{9D8B030D-6E8A-4147-A177-3AD203B41FA5}">
                      <a16:colId xmlns:a16="http://schemas.microsoft.com/office/drawing/2014/main" val="20002"/>
                    </a:ext>
                  </a:extLst>
                </a:gridCol>
                <a:gridCol w="1344126">
                  <a:extLst>
                    <a:ext uri="{9D8B030D-6E8A-4147-A177-3AD203B41FA5}">
                      <a16:colId xmlns:a16="http://schemas.microsoft.com/office/drawing/2014/main" val="20003"/>
                    </a:ext>
                  </a:extLst>
                </a:gridCol>
                <a:gridCol w="1356806">
                  <a:extLst>
                    <a:ext uri="{9D8B030D-6E8A-4147-A177-3AD203B41FA5}">
                      <a16:colId xmlns:a16="http://schemas.microsoft.com/office/drawing/2014/main" val="20004"/>
                    </a:ext>
                  </a:extLst>
                </a:gridCol>
                <a:gridCol w="1585054">
                  <a:extLst>
                    <a:ext uri="{9D8B030D-6E8A-4147-A177-3AD203B41FA5}">
                      <a16:colId xmlns:a16="http://schemas.microsoft.com/office/drawing/2014/main" val="20005"/>
                    </a:ext>
                  </a:extLst>
                </a:gridCol>
                <a:gridCol w="1280724">
                  <a:extLst>
                    <a:ext uri="{9D8B030D-6E8A-4147-A177-3AD203B41FA5}">
                      <a16:colId xmlns:a16="http://schemas.microsoft.com/office/drawing/2014/main" val="20006"/>
                    </a:ext>
                  </a:extLst>
                </a:gridCol>
              </a:tblGrid>
              <a:tr h="1090295">
                <a:tc>
                  <a:txBody>
                    <a:bodyPr/>
                    <a:lstStyle/>
                    <a:p>
                      <a:pPr marL="0" marR="0" algn="ctr">
                        <a:lnSpc>
                          <a:spcPct val="115000"/>
                        </a:lnSpc>
                        <a:spcBef>
                          <a:spcPts val="0"/>
                        </a:spcBef>
                        <a:spcAft>
                          <a:spcPts val="0"/>
                        </a:spcAft>
                      </a:pPr>
                      <a:r>
                        <a:rPr lang="pt-PT" sz="1200" b="1"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Paciente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15000"/>
                        </a:lnSpc>
                        <a:spcBef>
                          <a:spcPts val="0"/>
                        </a:spcBef>
                        <a:spcAft>
                          <a:spcPts val="0"/>
                        </a:spcAft>
                      </a:pPr>
                      <a:r>
                        <a:rPr lang="pt-PT" sz="1200" b="1"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Peso (kg)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15000"/>
                        </a:lnSpc>
                        <a:spcBef>
                          <a:spcPts val="0"/>
                        </a:spcBef>
                        <a:spcAft>
                          <a:spcPts val="0"/>
                        </a:spcAft>
                      </a:pPr>
                      <a:r>
                        <a:rPr lang="pt-PT" sz="12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Idade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15000"/>
                        </a:lnSpc>
                        <a:spcBef>
                          <a:spcPts val="0"/>
                        </a:spcBef>
                        <a:spcAft>
                          <a:spcPts val="0"/>
                        </a:spcAft>
                      </a:pPr>
                      <a:r>
                        <a:rPr lang="pt-PT" sz="12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Intervalo entre as refeições, em horas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15000"/>
                        </a:lnSpc>
                        <a:spcBef>
                          <a:spcPts val="0"/>
                        </a:spcBef>
                        <a:spcAft>
                          <a:spcPts val="0"/>
                        </a:spcAft>
                      </a:pPr>
                      <a:r>
                        <a:rPr lang="pt-PT" sz="12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Volume a cada intervalo indicado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pt-PT" sz="12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15000"/>
                        </a:lnSpc>
                        <a:spcBef>
                          <a:spcPts val="0"/>
                        </a:spcBef>
                        <a:spcAft>
                          <a:spcPts val="0"/>
                        </a:spcAft>
                      </a:pPr>
                      <a:r>
                        <a:rPr lang="pt-PT" sz="12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Número total de refeições diárias, dado o intervalo indicado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15000"/>
                        </a:lnSpc>
                        <a:spcBef>
                          <a:spcPts val="0"/>
                        </a:spcBef>
                        <a:spcAft>
                          <a:spcPts val="0"/>
                        </a:spcAft>
                      </a:pPr>
                      <a:r>
                        <a:rPr lang="pt-PT" sz="12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Volume total diário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pt-PT" sz="12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259080">
                <a:tc>
                  <a:txBody>
                    <a:bodyPr/>
                    <a:lstStyle/>
                    <a:p>
                      <a:pPr marL="0" marR="0" algn="ctr">
                        <a:lnSpc>
                          <a:spcPct val="115000"/>
                        </a:lnSpc>
                        <a:spcBef>
                          <a:spcPts val="0"/>
                        </a:spcBef>
                        <a:spcAft>
                          <a:spcPts val="0"/>
                        </a:spcAft>
                      </a:pPr>
                      <a:r>
                        <a:rPr lang="pt-PT"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259080">
                <a:tc>
                  <a:txBody>
                    <a:bodyPr/>
                    <a:lstStyle/>
                    <a:p>
                      <a:pPr marL="0" marR="0" algn="ctr">
                        <a:lnSpc>
                          <a:spcPct val="115000"/>
                        </a:lnSpc>
                        <a:spcBef>
                          <a:spcPts val="0"/>
                        </a:spcBef>
                        <a:spcAft>
                          <a:spcPts val="0"/>
                        </a:spcAft>
                      </a:pPr>
                      <a:r>
                        <a:rPr lang="pt-PT"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60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281146">
                <a:tc>
                  <a:txBody>
                    <a:bodyPr/>
                    <a:lstStyle/>
                    <a:p>
                      <a:pPr marL="0" marR="0" algn="ctr">
                        <a:lnSpc>
                          <a:spcPct val="115000"/>
                        </a:lnSpc>
                        <a:spcBef>
                          <a:spcPts val="0"/>
                        </a:spcBef>
                        <a:spcAft>
                          <a:spcPts val="400"/>
                        </a:spcAft>
                      </a:pPr>
                      <a:r>
                        <a:rPr lang="pt-PT"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260985">
                <a:tc>
                  <a:txBody>
                    <a:bodyPr/>
                    <a:lstStyle/>
                    <a:p>
                      <a:pPr marL="0" marR="0" algn="ctr">
                        <a:lnSpc>
                          <a:spcPct val="115000"/>
                        </a:lnSpc>
                        <a:spcBef>
                          <a:spcPts val="0"/>
                        </a:spcBef>
                        <a:spcAft>
                          <a:spcPts val="400"/>
                        </a:spcAft>
                      </a:pPr>
                      <a:r>
                        <a:rPr lang="pt-PT"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 anos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4"/>
                  </a:ext>
                </a:extLst>
              </a:tr>
              <a:tr h="260985">
                <a:tc>
                  <a:txBody>
                    <a:bodyPr/>
                    <a:lstStyle/>
                    <a:p>
                      <a:pPr marL="0" marR="0" algn="ctr">
                        <a:lnSpc>
                          <a:spcPct val="115000"/>
                        </a:lnSpc>
                        <a:spcBef>
                          <a:spcPts val="0"/>
                        </a:spcBef>
                        <a:spcAft>
                          <a:spcPts val="400"/>
                        </a:spcAft>
                      </a:pPr>
                      <a:r>
                        <a:rPr lang="en-US"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5"/>
                  </a:ext>
                </a:extLst>
              </a:tr>
              <a:tr h="259080">
                <a:tc>
                  <a:txBody>
                    <a:bodyPr/>
                    <a:lstStyle/>
                    <a:p>
                      <a:pPr marL="0" marR="0" algn="ctr">
                        <a:lnSpc>
                          <a:spcPct val="115000"/>
                        </a:lnSpc>
                        <a:spcBef>
                          <a:spcPts val="0"/>
                        </a:spcBef>
                        <a:spcAft>
                          <a:spcPts val="400"/>
                        </a:spcAft>
                      </a:pPr>
                      <a:r>
                        <a:rPr lang="en-US"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6"/>
                  </a:ext>
                </a:extLst>
              </a:tr>
              <a:tr h="259080">
                <a:tc>
                  <a:txBody>
                    <a:bodyPr/>
                    <a:lstStyle/>
                    <a:p>
                      <a:pPr marL="0" marR="0" algn="ctr">
                        <a:lnSpc>
                          <a:spcPct val="115000"/>
                        </a:lnSpc>
                        <a:spcBef>
                          <a:spcPts val="0"/>
                        </a:spcBef>
                        <a:spcAft>
                          <a:spcPts val="400"/>
                        </a:spcAft>
                      </a:pPr>
                      <a:r>
                        <a:rPr lang="en-US"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7"/>
                  </a:ext>
                </a:extLst>
              </a:tr>
              <a:tr h="259080">
                <a:tc>
                  <a:txBody>
                    <a:bodyPr/>
                    <a:lstStyle/>
                    <a:p>
                      <a:pPr marL="0" marR="0" algn="ctr">
                        <a:lnSpc>
                          <a:spcPct val="115000"/>
                        </a:lnSpc>
                        <a:spcBef>
                          <a:spcPts val="0"/>
                        </a:spcBef>
                        <a:spcAft>
                          <a:spcPts val="400"/>
                        </a:spcAft>
                      </a:pPr>
                      <a:r>
                        <a:rPr lang="en-US"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55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8"/>
                  </a:ext>
                </a:extLst>
              </a:tr>
              <a:tr h="259080">
                <a:tc>
                  <a:txBody>
                    <a:bodyPr/>
                    <a:lstStyle/>
                    <a:p>
                      <a:pPr marL="0" marR="0" algn="ctr">
                        <a:lnSpc>
                          <a:spcPct val="115000"/>
                        </a:lnSpc>
                        <a:spcBef>
                          <a:spcPts val="0"/>
                        </a:spcBef>
                        <a:spcAft>
                          <a:spcPts val="400"/>
                        </a:spcAft>
                      </a:pPr>
                      <a:r>
                        <a:rPr lang="en-US"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68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9"/>
                  </a:ext>
                </a:extLst>
              </a:tr>
              <a:tr h="259080">
                <a:tc>
                  <a:txBody>
                    <a:bodyPr/>
                    <a:lstStyle/>
                    <a:p>
                      <a:pPr marL="0" marR="0" algn="ctr">
                        <a:lnSpc>
                          <a:spcPct val="115000"/>
                        </a:lnSpc>
                        <a:spcBef>
                          <a:spcPts val="0"/>
                        </a:spcBef>
                        <a:spcAft>
                          <a:spcPts val="400"/>
                        </a:spcAft>
                      </a:pPr>
                      <a:r>
                        <a:rPr lang="en-US"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38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10"/>
                  </a:ext>
                </a:extLst>
              </a:tr>
              <a:tr h="275590">
                <a:tc>
                  <a:txBody>
                    <a:bodyPr/>
                    <a:lstStyle/>
                    <a:p>
                      <a:pPr marL="0" marR="0" algn="ctr">
                        <a:lnSpc>
                          <a:spcPct val="115000"/>
                        </a:lnSpc>
                        <a:spcBef>
                          <a:spcPts val="0"/>
                        </a:spcBef>
                        <a:spcAft>
                          <a:spcPts val="400"/>
                        </a:spcAft>
                      </a:pPr>
                      <a:r>
                        <a:rPr lang="en-US"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11"/>
                  </a:ext>
                </a:extLst>
              </a:tr>
              <a:tr h="259080">
                <a:tc>
                  <a:txBody>
                    <a:bodyPr/>
                    <a:lstStyle/>
                    <a:p>
                      <a:pPr marL="0" marR="0" algn="ctr">
                        <a:lnSpc>
                          <a:spcPct val="115000"/>
                        </a:lnSpc>
                        <a:spcBef>
                          <a:spcPts val="0"/>
                        </a:spcBef>
                        <a:spcAft>
                          <a:spcPts val="400"/>
                        </a:spcAft>
                      </a:pPr>
                      <a:r>
                        <a:rPr lang="pt-PT"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12"/>
                  </a:ext>
                </a:extLst>
              </a:tr>
              <a:tr h="259080">
                <a:tc>
                  <a:txBody>
                    <a:bodyPr/>
                    <a:lstStyle/>
                    <a:p>
                      <a:pPr marL="0" marR="0" algn="ctr">
                        <a:lnSpc>
                          <a:spcPct val="115000"/>
                        </a:lnSpc>
                        <a:spcBef>
                          <a:spcPts val="0"/>
                        </a:spcBef>
                        <a:spcAft>
                          <a:spcPts val="400"/>
                        </a:spcAft>
                      </a:pPr>
                      <a:r>
                        <a:rPr lang="pt-PT"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59 anos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15000"/>
                        </a:lnSpc>
                        <a:spcBef>
                          <a:spcPts val="0"/>
                        </a:spcBef>
                        <a:spcAft>
                          <a:spcPts val="0"/>
                        </a:spcAft>
                      </a:pPr>
                      <a:r>
                        <a:rPr lang="pt-PT"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ctr">
                        <a:lnSpc>
                          <a:spcPct val="115000"/>
                        </a:lnSpc>
                        <a:spcBef>
                          <a:spcPts val="0"/>
                        </a:spcBef>
                        <a:spcAft>
                          <a:spcPts val="0"/>
                        </a:spcAft>
                      </a:pPr>
                      <a:r>
                        <a:rPr lang="pt-PT"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Tópico 3.6 Fase de transição</a:t>
            </a:r>
          </a:p>
        </p:txBody>
      </p:sp>
      <p:sp>
        <p:nvSpPr>
          <p:cNvPr id="3" name="Content Placeholder 2"/>
          <p:cNvSpPr>
            <a:spLocks noGrp="1"/>
          </p:cNvSpPr>
          <p:nvPr>
            <p:ph idx="1"/>
          </p:nvPr>
        </p:nvSpPr>
        <p:spPr>
          <a:xfrm>
            <a:off x="457200" y="1524000"/>
            <a:ext cx="8229600" cy="4602163"/>
          </a:xfrm>
        </p:spPr>
        <p:txBody>
          <a:bodyPr>
            <a:noAutofit/>
          </a:bodyPr>
          <a:lstStyle/>
          <a:p>
            <a:pPr marL="0" indent="0" eaLnBrk="1" hangingPunct="1">
              <a:spcAft>
                <a:spcPts val="600"/>
              </a:spcAft>
              <a:buFont typeface="Arial" panose="020B0604020202020204" pitchFamily="34" charset="0"/>
              <a:buNone/>
              <a:defRPr/>
            </a:pPr>
            <a:r>
              <a:rPr lang="pt-PT" sz="2100" b="1" dirty="0"/>
              <a:t>Objectivos da Aprendizagem</a:t>
            </a:r>
            <a:endParaRPr lang="pt-PT" sz="2100" dirty="0"/>
          </a:p>
          <a:p>
            <a:pPr eaLnBrk="1" hangingPunct="1">
              <a:spcAft>
                <a:spcPts val="600"/>
              </a:spcAft>
              <a:defRPr/>
            </a:pPr>
            <a:r>
              <a:rPr lang="pt-PT" sz="2100" dirty="0">
                <a:solidFill>
                  <a:schemeClr val="tx1"/>
                </a:solidFill>
              </a:rPr>
              <a:t>Conhecer o protocolo para administração de </a:t>
            </a:r>
            <a:r>
              <a:rPr lang="pt-PT" sz="2100" dirty="0" err="1">
                <a:solidFill>
                  <a:schemeClr val="tx1"/>
                </a:solidFill>
              </a:rPr>
              <a:t>F100</a:t>
            </a:r>
            <a:r>
              <a:rPr lang="pt-PT" sz="2100" dirty="0">
                <a:solidFill>
                  <a:schemeClr val="tx1"/>
                </a:solidFill>
              </a:rPr>
              <a:t> durante a fase de transição</a:t>
            </a:r>
          </a:p>
          <a:p>
            <a:pPr eaLnBrk="1" hangingPunct="1">
              <a:spcAft>
                <a:spcPts val="600"/>
              </a:spcAft>
              <a:defRPr/>
            </a:pPr>
            <a:r>
              <a:rPr lang="pt-PT" sz="2100" dirty="0">
                <a:solidFill>
                  <a:schemeClr val="tx1"/>
                </a:solidFill>
              </a:rPr>
              <a:t>Saber como deve ser feita a monitoria dos pacientes durante a fase de transição</a:t>
            </a:r>
          </a:p>
          <a:p>
            <a:pPr eaLnBrk="1" hangingPunct="1">
              <a:spcAft>
                <a:spcPts val="600"/>
              </a:spcAft>
              <a:defRPr/>
            </a:pPr>
            <a:r>
              <a:rPr lang="pt-PT" sz="2100" dirty="0">
                <a:solidFill>
                  <a:schemeClr val="tx1"/>
                </a:solidFill>
              </a:rPr>
              <a:t>Conhecer os critérios de regressão da fase de transição para a fase de estabilização  </a:t>
            </a:r>
          </a:p>
          <a:p>
            <a:pPr eaLnBrk="1" hangingPunct="1">
              <a:spcAft>
                <a:spcPts val="600"/>
              </a:spcAft>
              <a:defRPr/>
            </a:pPr>
            <a:r>
              <a:rPr lang="pt-PT" sz="2100" dirty="0">
                <a:solidFill>
                  <a:schemeClr val="tx1"/>
                </a:solidFill>
              </a:rPr>
              <a:t>Conhecer os critérios de passagem da fase de transição para a fase de reabilitação</a:t>
            </a:r>
          </a:p>
          <a:p>
            <a:pPr marL="0" indent="0" eaLnBrk="1" hangingPunct="1">
              <a:spcAft>
                <a:spcPts val="600"/>
              </a:spcAft>
              <a:buFont typeface="Arial" panose="020B0604020202020204" pitchFamily="34" charset="0"/>
              <a:buNone/>
              <a:defRPr/>
            </a:pPr>
            <a:r>
              <a:rPr lang="pt-PT" sz="2100" b="1" dirty="0"/>
              <a:t>Textos de Apoio:</a:t>
            </a:r>
            <a:endParaRPr lang="pt-PT" sz="2100" dirty="0"/>
          </a:p>
          <a:p>
            <a:pPr eaLnBrk="1" hangingPunct="1">
              <a:spcAft>
                <a:spcPts val="600"/>
              </a:spcAft>
              <a:defRPr/>
            </a:pPr>
            <a:r>
              <a:rPr lang="pt-PT" sz="2100" dirty="0">
                <a:solidFill>
                  <a:schemeClr val="tx1"/>
                </a:solidFill>
              </a:rPr>
              <a:t>Texto de Apoio 3.7 Tratamento nutricional durante a fase de transição</a:t>
            </a:r>
          </a:p>
          <a:p>
            <a:pPr eaLnBrk="1" hangingPunct="1">
              <a:spcAft>
                <a:spcPts val="600"/>
              </a:spcAft>
              <a:defRPr/>
            </a:pPr>
            <a:r>
              <a:rPr lang="pt-PT" sz="2100" dirty="0">
                <a:solidFill>
                  <a:schemeClr val="tx1"/>
                </a:solidFill>
              </a:rPr>
              <a:t>Texto de Apoio 3.8 Estudo de caso: fase de transição</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26</a:t>
            </a:fld>
            <a:endParaRPr lang="pt-PT"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Fase de transição</a:t>
            </a:r>
            <a:endParaRPr lang="en-US" dirty="0"/>
          </a:p>
        </p:txBody>
      </p:sp>
      <p:sp>
        <p:nvSpPr>
          <p:cNvPr id="3" name="Content Placeholder 2"/>
          <p:cNvSpPr>
            <a:spLocks noGrp="1"/>
          </p:cNvSpPr>
          <p:nvPr>
            <p:ph idx="1"/>
          </p:nvPr>
        </p:nvSpPr>
        <p:spPr/>
        <p:txBody>
          <a:bodyPr>
            <a:normAutofit/>
          </a:bodyPr>
          <a:lstStyle/>
          <a:p>
            <a:pPr marL="0" indent="0" eaLnBrk="1" hangingPunct="1">
              <a:buFont typeface="Arial" panose="020B0604020202020204" pitchFamily="34" charset="0"/>
              <a:buNone/>
              <a:defRPr/>
            </a:pPr>
            <a:r>
              <a:rPr lang="pt-PT" b="1" dirty="0"/>
              <a:t>Objectivos de tratamento:</a:t>
            </a:r>
          </a:p>
          <a:p>
            <a:pPr eaLnBrk="1" hangingPunct="1">
              <a:defRPr/>
            </a:pPr>
            <a:r>
              <a:rPr lang="pt-PT" sz="2400" dirty="0">
                <a:solidFill>
                  <a:schemeClr val="tx1"/>
                </a:solidFill>
              </a:rPr>
              <a:t>Avaliação para tolerância ao F75</a:t>
            </a:r>
          </a:p>
          <a:p>
            <a:pPr eaLnBrk="1" hangingPunct="1">
              <a:defRPr/>
            </a:pPr>
            <a:r>
              <a:rPr lang="pt-PT" sz="2400" dirty="0">
                <a:solidFill>
                  <a:schemeClr val="tx1"/>
                </a:solidFill>
              </a:rPr>
              <a:t>Avaliação do apetite</a:t>
            </a:r>
          </a:p>
          <a:p>
            <a:pPr eaLnBrk="1" hangingPunct="1">
              <a:defRPr/>
            </a:pPr>
            <a:r>
              <a:rPr lang="pt-PT" sz="2400" dirty="0">
                <a:solidFill>
                  <a:schemeClr val="tx1"/>
                </a:solidFill>
              </a:rPr>
              <a:t>Avaliação do estado clínico </a:t>
            </a:r>
          </a:p>
          <a:p>
            <a:pPr eaLnBrk="1" hangingPunct="1">
              <a:defRPr/>
            </a:pPr>
            <a:r>
              <a:rPr lang="pt-PT" sz="2400" dirty="0">
                <a:solidFill>
                  <a:schemeClr val="tx1"/>
                </a:solidFill>
              </a:rPr>
              <a:t>Avaliação do edema </a:t>
            </a:r>
          </a:p>
          <a:p>
            <a:pPr eaLnBrk="1" hangingPunct="1">
              <a:defRPr/>
            </a:pPr>
            <a:r>
              <a:rPr lang="pt-PT" sz="2400" dirty="0">
                <a:solidFill>
                  <a:schemeClr val="tx1"/>
                </a:solidFill>
              </a:rPr>
              <a:t>Avaliação do peso </a:t>
            </a:r>
          </a:p>
          <a:p>
            <a:pPr eaLnBrk="1" hangingPunct="1">
              <a:defRPr/>
            </a:pPr>
            <a:r>
              <a:rPr lang="pt-PT" sz="2400" dirty="0">
                <a:solidFill>
                  <a:schemeClr val="tx1"/>
                </a:solidFill>
              </a:rPr>
              <a:t>Substituir o F75 por F100 se o paciente atinge os criterios no Quadro 3.2 do Texto de Apoio 3.5 </a:t>
            </a:r>
          </a:p>
          <a:p>
            <a:pPr eaLnBrk="1" hangingPunct="1">
              <a:defRPr/>
            </a:pPr>
            <a:r>
              <a:rPr lang="pt-PT" sz="2400" dirty="0">
                <a:solidFill>
                  <a:schemeClr val="tx1"/>
                </a:solidFill>
              </a:rPr>
              <a:t>Continuação do tratamento das complicações médicas </a:t>
            </a:r>
          </a:p>
          <a:p>
            <a:pPr>
              <a:defRPr/>
            </a:pPr>
            <a:endParaRPr lang="en-US" dirty="0"/>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27</a:t>
            </a:fld>
            <a:endParaRPr lang="pt-PT"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Fase de transição</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a:spcBef>
                <a:spcPts val="0"/>
              </a:spcBef>
              <a:defRPr/>
            </a:pPr>
            <a:r>
              <a:rPr lang="pt-PT" sz="2600" dirty="0">
                <a:solidFill>
                  <a:schemeClr val="tx1"/>
                </a:solidFill>
                <a:ea typeface="Times New Roman"/>
              </a:rPr>
              <a:t>Quando o paciente tolerar bem o F75, e o seu estado de saúde estiver estabilizado (o edema bilateral a reduzir, a complicação médica a desaparecer e o apetite melhorado), este deve passar para a fase de transição.</a:t>
            </a:r>
          </a:p>
          <a:p>
            <a:pPr>
              <a:spcBef>
                <a:spcPts val="0"/>
              </a:spcBef>
              <a:defRPr/>
            </a:pPr>
            <a:r>
              <a:rPr lang="pt-PT" sz="2600" dirty="0">
                <a:solidFill>
                  <a:schemeClr val="tx1"/>
                </a:solidFill>
                <a:ea typeface="Times New Roman"/>
              </a:rPr>
              <a:t>Na fase de transição, o tratamento médico continua e há mudanças na terapia alimentar.</a:t>
            </a:r>
          </a:p>
          <a:p>
            <a:pPr>
              <a:spcBef>
                <a:spcPts val="0"/>
              </a:spcBef>
              <a:defRPr/>
            </a:pPr>
            <a:r>
              <a:rPr lang="pt-PT" sz="2600" dirty="0">
                <a:solidFill>
                  <a:schemeClr val="tx1"/>
                </a:solidFill>
                <a:ea typeface="Times New Roman"/>
              </a:rPr>
              <a:t>Durante os primeiros dias da fase de transição (1 a 2 dias) deve-se substituir o F75 por F100.</a:t>
            </a: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28</a:t>
            </a:fld>
            <a:endParaRPr lang="pt-PT"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Fase de transição</a:t>
            </a:r>
            <a:endParaRPr lang="en-US" dirty="0"/>
          </a:p>
        </p:txBody>
      </p:sp>
      <p:sp>
        <p:nvSpPr>
          <p:cNvPr id="3" name="Content Placeholder 2"/>
          <p:cNvSpPr>
            <a:spLocks noGrp="1"/>
          </p:cNvSpPr>
          <p:nvPr>
            <p:ph idx="1"/>
          </p:nvPr>
        </p:nvSpPr>
        <p:spPr>
          <a:xfrm>
            <a:off x="457200" y="1676400"/>
            <a:ext cx="8229600" cy="4525963"/>
          </a:xfrm>
        </p:spPr>
        <p:txBody>
          <a:bodyPr/>
          <a:lstStyle/>
          <a:p>
            <a:pPr>
              <a:defRPr/>
            </a:pPr>
            <a:r>
              <a:rPr lang="pt-PT" sz="2600" dirty="0">
                <a:solidFill>
                  <a:schemeClr val="tx1"/>
                </a:solidFill>
                <a:ea typeface="Times New Roman"/>
              </a:rPr>
              <a:t>A transição do F75 para o F100 deve ser gradual para evitar o risco de sobrecarga cardíaca.</a:t>
            </a:r>
          </a:p>
          <a:p>
            <a:pPr>
              <a:defRPr/>
            </a:pPr>
            <a:r>
              <a:rPr lang="pt-PT" sz="2600" dirty="0">
                <a:solidFill>
                  <a:schemeClr val="tx1"/>
                </a:solidFill>
                <a:ea typeface="Times New Roman"/>
              </a:rPr>
              <a:t>Quando o paciente estiver a tolerar bem a quantidade recomendada de F100 e se o ATPU estiver disponível para estes grupos etários (&gt; de 15 anos), o ATPU é progressivamente introduzido.</a:t>
            </a:r>
            <a:endParaRPr lang="en-US" sz="2600" dirty="0">
              <a:solidFill>
                <a:schemeClr val="tx1"/>
              </a:solidFill>
            </a:endParaRPr>
          </a:p>
          <a:p>
            <a:pPr>
              <a:defRPr/>
            </a:pPr>
            <a:endParaRPr lang="en-US" dirty="0">
              <a:solidFill>
                <a:schemeClr val="tx1"/>
              </a:solidFill>
            </a:endParaRP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29</a:t>
            </a:fld>
            <a:endParaRPr lang="pt-PT"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48600" cy="1295400"/>
          </a:xfrm>
        </p:spPr>
        <p:txBody>
          <a:bodyPr/>
          <a:lstStyle/>
          <a:p>
            <a:pPr eaLnBrk="1" hangingPunct="1">
              <a:defRPr/>
            </a:pPr>
            <a:r>
              <a:rPr lang="pt-PT" dirty="0"/>
              <a:t>Módulo 3 – Visão geral</a:t>
            </a:r>
          </a:p>
        </p:txBody>
      </p:sp>
      <p:sp>
        <p:nvSpPr>
          <p:cNvPr id="3" name="Content Placeholder 2"/>
          <p:cNvSpPr>
            <a:spLocks noGrp="1"/>
          </p:cNvSpPr>
          <p:nvPr>
            <p:ph idx="1"/>
          </p:nvPr>
        </p:nvSpPr>
        <p:spPr/>
        <p:txBody>
          <a:bodyPr>
            <a:noAutofit/>
          </a:bodyPr>
          <a:lstStyle/>
          <a:p>
            <a:pPr eaLnBrk="1" hangingPunct="1">
              <a:defRPr/>
            </a:pPr>
            <a:r>
              <a:rPr lang="pt-PT" sz="2500" dirty="0">
                <a:solidFill>
                  <a:schemeClr val="tx1"/>
                </a:solidFill>
                <a:cs typeface="Arial" pitchFamily="34" charset="0"/>
              </a:rPr>
              <a:t>Proporciona uma orientação do tratamento da desnutrição no internamento para a gestão da desnutrição grave com complicações médicas e dá ênfase aos assuntos a serem considerados durante o processo </a:t>
            </a:r>
          </a:p>
          <a:p>
            <a:pPr eaLnBrk="1" hangingPunct="1">
              <a:defRPr/>
            </a:pPr>
            <a:r>
              <a:rPr lang="pt-PT" sz="2500" dirty="0">
                <a:solidFill>
                  <a:schemeClr val="tx1"/>
                </a:solidFill>
                <a:cs typeface="Arial" pitchFamily="34" charset="0"/>
              </a:rPr>
              <a:t>Aborda também os princípios básicos do tratamento médico e reabilitação nutricional, e o processo de referência do internamento para o ambulatório (TDI para TDA)</a:t>
            </a:r>
          </a:p>
          <a:p>
            <a:pPr eaLnBrk="1" hangingPunct="1">
              <a:defRPr/>
            </a:pPr>
            <a:r>
              <a:rPr lang="pt-PT" sz="2500" dirty="0">
                <a:solidFill>
                  <a:schemeClr val="tx1"/>
                </a:solidFill>
                <a:cs typeface="Arial" pitchFamily="34" charset="0"/>
              </a:rPr>
              <a:t>Este não é um guião para os protocolos médicos detalhados no tratamento da desnutrição grave com complicações</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a:t>
            </a:fld>
            <a:endParaRPr lang="pt-PT"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t>Fase</a:t>
            </a:r>
            <a:r>
              <a:rPr lang="en-US" dirty="0"/>
              <a:t> de </a:t>
            </a:r>
            <a:r>
              <a:rPr lang="en-US" dirty="0" err="1"/>
              <a:t>transição</a:t>
            </a:r>
            <a:endParaRPr lang="en-US" dirty="0"/>
          </a:p>
        </p:txBody>
      </p:sp>
      <p:sp>
        <p:nvSpPr>
          <p:cNvPr id="58371" name="Content Placeholder 4"/>
          <p:cNvSpPr>
            <a:spLocks noGrp="1"/>
          </p:cNvSpPr>
          <p:nvPr>
            <p:ph idx="1"/>
          </p:nvPr>
        </p:nvSpPr>
        <p:spPr/>
        <p:txBody>
          <a:bodyPr>
            <a:normAutofit/>
          </a:bodyPr>
          <a:lstStyle/>
          <a:p>
            <a:pPr marL="0" indent="0" eaLnBrk="1" hangingPunct="1">
              <a:buFont typeface="Arial" panose="020B0604020202020204" pitchFamily="34" charset="0"/>
              <a:buNone/>
            </a:pPr>
            <a:r>
              <a:rPr lang="pt-PT" altLang="pt-PT" sz="2000" b="1" dirty="0">
                <a:solidFill>
                  <a:schemeClr val="tx1"/>
                </a:solidFill>
              </a:rPr>
              <a:t>Quantidades de F100 durante a fase de transição</a:t>
            </a:r>
            <a:endParaRPr lang="pt-PT" altLang="pt-PT" sz="2400" b="1" dirty="0">
              <a:solidFill>
                <a:schemeClr val="tx1"/>
              </a:solidFill>
            </a:endParaRPr>
          </a:p>
        </p:txBody>
      </p:sp>
      <p:sp>
        <p:nvSpPr>
          <p:cNvPr id="4" name="Slide Number Placeholder 3"/>
          <p:cNvSpPr>
            <a:spLocks noGrp="1"/>
          </p:cNvSpPr>
          <p:nvPr>
            <p:ph type="sldNum" sz="quarter" idx="10"/>
          </p:nvPr>
        </p:nvSpPr>
        <p:spPr/>
        <p:txBody>
          <a:bodyPr/>
          <a:lstStyle/>
          <a:p>
            <a:pPr>
              <a:defRPr/>
            </a:pPr>
            <a:fld id="{97DBFCA7-436F-4E44-B459-824D3FB90E14}" type="slidenum">
              <a:rPr lang="pt-PT" altLang="en-US" b="1" smtClean="0">
                <a:solidFill>
                  <a:srgbClr val="0099CC"/>
                </a:solidFill>
              </a:rPr>
              <a:pPr>
                <a:defRPr/>
              </a:pPr>
              <a:t>30</a:t>
            </a:fld>
            <a:endParaRPr lang="pt-PT" altLang="en-US" b="1" dirty="0">
              <a:solidFill>
                <a:srgbClr val="0099CC"/>
              </a:solidFill>
            </a:endParaRPr>
          </a:p>
        </p:txBody>
      </p:sp>
      <p:sp>
        <p:nvSpPr>
          <p:cNvPr id="8"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 name="Footer Placeholder 1"/>
          <p:cNvSpPr txBox="1">
            <a:spLocks/>
          </p:cNvSpPr>
          <p:nvPr/>
        </p:nvSpPr>
        <p:spPr>
          <a:xfrm>
            <a:off x="261938" y="6446838"/>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t-BR" sz="1000" b="1" dirty="0">
                <a:solidFill>
                  <a:schemeClr val="tx1"/>
                </a:solidFill>
                <a:latin typeface="+mn-lt"/>
              </a:rPr>
              <a:t>Módulo 3: </a:t>
            </a:r>
            <a:r>
              <a:rPr lang="pt-BR" sz="1000" b="0" dirty="0">
                <a:solidFill>
                  <a:schemeClr val="tx1"/>
                </a:solidFill>
                <a:latin typeface="+mn-lt"/>
              </a:rPr>
              <a:t>Tratamento da Desnutrição no Internamento (TDI)</a:t>
            </a:r>
          </a:p>
        </p:txBody>
      </p:sp>
      <p:sp>
        <p:nvSpPr>
          <p:cNvPr id="10" name="Text Placeholder 12"/>
          <p:cNvSpPr txBox="1">
            <a:spLocks/>
          </p:cNvSpPr>
          <p:nvPr/>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12"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0944488"/>
              </p:ext>
            </p:extLst>
          </p:nvPr>
        </p:nvGraphicFramePr>
        <p:xfrm>
          <a:off x="609600" y="2209800"/>
          <a:ext cx="7620000" cy="2743198"/>
        </p:xfrm>
        <a:graphic>
          <a:graphicData uri="http://schemas.openxmlformats.org/drawingml/2006/table">
            <a:tbl>
              <a:tblPr firstRow="1" firstCol="1" lastRow="1" lastCol="1" bandRow="1" bandCol="1"/>
              <a:tblGrid>
                <a:gridCol w="1668159">
                  <a:extLst>
                    <a:ext uri="{9D8B030D-6E8A-4147-A177-3AD203B41FA5}">
                      <a16:colId xmlns:a16="http://schemas.microsoft.com/office/drawing/2014/main" val="20000"/>
                    </a:ext>
                  </a:extLst>
                </a:gridCol>
                <a:gridCol w="1781444">
                  <a:extLst>
                    <a:ext uri="{9D8B030D-6E8A-4147-A177-3AD203B41FA5}">
                      <a16:colId xmlns:a16="http://schemas.microsoft.com/office/drawing/2014/main" val="20001"/>
                    </a:ext>
                  </a:extLst>
                </a:gridCol>
                <a:gridCol w="4170397">
                  <a:extLst>
                    <a:ext uri="{9D8B030D-6E8A-4147-A177-3AD203B41FA5}">
                      <a16:colId xmlns:a16="http://schemas.microsoft.com/office/drawing/2014/main" val="20002"/>
                    </a:ext>
                  </a:extLst>
                </a:gridCol>
              </a:tblGrid>
              <a:tr h="610847">
                <a:tc>
                  <a:txBody>
                    <a:bodyPr/>
                    <a:lstStyle/>
                    <a:p>
                      <a:pPr marL="0" marR="0" algn="just">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Categoria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just">
                        <a:lnSpc>
                          <a:spcPct val="105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Idade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just">
                        <a:lnSpc>
                          <a:spcPct val="105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Posologia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810720">
                <a:tc>
                  <a:txBody>
                    <a:bodyPr/>
                    <a:lstStyle/>
                    <a:p>
                      <a:pPr marL="0" marR="0" algn="just">
                        <a:lnSpc>
                          <a:spcPct val="105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Adolescente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15-18 Anos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0" marR="0" algn="just">
                        <a:lnSpc>
                          <a:spcPct val="105000"/>
                        </a:lnSpc>
                        <a:spcBef>
                          <a:spcPts val="0"/>
                        </a:spcBef>
                        <a:spcAft>
                          <a:spcPts val="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65 ml/kg/dia ou 65 kcal/kg/dia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710784">
                <a:tc>
                  <a:txBody>
                    <a:bodyPr/>
                    <a:lstStyle/>
                    <a:p>
                      <a:pPr marL="0" marR="0" algn="just">
                        <a:lnSpc>
                          <a:spcPct val="105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Adulto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19-55 Anos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0" marR="0" algn="just">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 ml/kg/dia ou 55 kcal/kg/dia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610847">
                <a:tc>
                  <a:txBody>
                    <a:bodyPr/>
                    <a:lstStyle/>
                    <a:p>
                      <a:pPr marL="0" marR="0" algn="just">
                        <a:lnSpc>
                          <a:spcPct val="105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Idoso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just">
                        <a:lnSpc>
                          <a:spcPct val="105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&gt; 55 Anos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0"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 ml/kg/dia ou 45 kcal/kg/dia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Fase de transição</a:t>
            </a:r>
          </a:p>
        </p:txBody>
      </p:sp>
      <p:sp>
        <p:nvSpPr>
          <p:cNvPr id="3" name="Content Placeholder 2"/>
          <p:cNvSpPr>
            <a:spLocks noGrp="1"/>
          </p:cNvSpPr>
          <p:nvPr>
            <p:ph idx="1"/>
          </p:nvPr>
        </p:nvSpPr>
        <p:spPr/>
        <p:txBody>
          <a:bodyPr/>
          <a:lstStyle/>
          <a:p>
            <a:pPr eaLnBrk="1" hangingPunct="1">
              <a:defRPr/>
            </a:pPr>
            <a:endParaRPr lang="pt-PT" dirty="0"/>
          </a:p>
        </p:txBody>
      </p:sp>
      <p:sp>
        <p:nvSpPr>
          <p:cNvPr id="5" name="Text Box 33"/>
          <p:cNvSpPr txBox="1">
            <a:spLocks noChangeArrowheads="1"/>
          </p:cNvSpPr>
          <p:nvPr/>
        </p:nvSpPr>
        <p:spPr bwMode="auto">
          <a:xfrm>
            <a:off x="457200" y="1600200"/>
            <a:ext cx="8229600" cy="4526280"/>
          </a:xfrm>
          <a:prstGeom prst="rect">
            <a:avLst/>
          </a:prstGeom>
          <a:solidFill>
            <a:srgbClr val="D9D9D9"/>
          </a:solidFill>
          <a:ln>
            <a:noFill/>
          </a:ln>
          <a:extLst>
            <a:ext uri="{91240B29-F687-4F45-9708-019B960494DF}">
              <a14:hiddenLine xmlns:a14="http://schemas.microsoft.com/office/drawing/2010/main" w="6350">
                <a:solidFill>
                  <a:srgbClr val="000000"/>
                </a:solidFill>
                <a:miter lim="800000"/>
                <a:headEnd/>
                <a:tailEnd/>
              </a14:hiddenLine>
            </a:ext>
          </a:extLst>
        </p:spPr>
        <p:txBody>
          <a:bodyPr anchor="ctr" anchorCtr="0"/>
          <a:lstStyle/>
          <a:p>
            <a:pPr eaLnBrk="1" hangingPunct="1">
              <a:spcAft>
                <a:spcPts val="1000"/>
              </a:spcAft>
              <a:defRPr/>
            </a:pPr>
            <a:r>
              <a:rPr lang="pt-BR" sz="2000" b="1" dirty="0">
                <a:latin typeface="+mn-lt"/>
              </a:rPr>
              <a:t>Critério para regredir da fase de transição para a fase de estabilização </a:t>
            </a:r>
            <a:endParaRPr lang="pt-PT" sz="2000" b="1" dirty="0">
              <a:latin typeface="+mn-lt"/>
            </a:endParaRPr>
          </a:p>
          <a:p>
            <a:pPr algn="just" eaLnBrk="1" hangingPunct="1">
              <a:spcAft>
                <a:spcPts val="600"/>
              </a:spcAft>
              <a:defRPr/>
            </a:pPr>
            <a:r>
              <a:rPr lang="pt-PT" sz="2000" dirty="0">
                <a:solidFill>
                  <a:srgbClr val="000000"/>
                </a:solidFill>
                <a:latin typeface="+mn-lt"/>
              </a:rPr>
              <a:t>O paciente deve regressar à fase de estabilização se houver: </a:t>
            </a:r>
          </a:p>
          <a:p>
            <a:pPr marL="342900" indent="-342900" eaLnBrk="1" hangingPunct="1">
              <a:spcAft>
                <a:spcPts val="600"/>
              </a:spcAft>
              <a:buClr>
                <a:srgbClr val="000000"/>
              </a:buClr>
              <a:buFont typeface="Arial" pitchFamily="34" charset="0"/>
              <a:buChar char="•"/>
              <a:defRPr/>
            </a:pPr>
            <a:r>
              <a:rPr lang="pt-PT" sz="2000" dirty="0">
                <a:solidFill>
                  <a:srgbClr val="000000"/>
                </a:solidFill>
                <a:latin typeface="+mn-lt"/>
              </a:rPr>
              <a:t>Uma combinação de aumento do peso brusco e aumento da frequência respiratória (indicativo de excesso de retenção de fluídos)</a:t>
            </a:r>
          </a:p>
          <a:p>
            <a:pPr marL="342900" indent="-342900" eaLnBrk="1" hangingPunct="1">
              <a:spcAft>
                <a:spcPts val="600"/>
              </a:spcAft>
              <a:buClr>
                <a:srgbClr val="000000"/>
              </a:buClr>
              <a:buFont typeface="Arial" pitchFamily="34" charset="0"/>
              <a:buChar char="•"/>
              <a:defRPr/>
            </a:pPr>
            <a:r>
              <a:rPr lang="pt-PT" sz="2000" dirty="0">
                <a:solidFill>
                  <a:srgbClr val="000000"/>
                </a:solidFill>
                <a:latin typeface="+mn-lt"/>
              </a:rPr>
              <a:t>Aumento ou desenvolvimento de edema bilateral</a:t>
            </a:r>
          </a:p>
          <a:p>
            <a:pPr marL="342900" indent="-342900" eaLnBrk="1" hangingPunct="1">
              <a:spcAft>
                <a:spcPts val="600"/>
              </a:spcAft>
              <a:buClr>
                <a:srgbClr val="000000"/>
              </a:buClr>
              <a:buFont typeface="Arial" pitchFamily="34" charset="0"/>
              <a:buChar char="•"/>
              <a:defRPr/>
            </a:pPr>
            <a:r>
              <a:rPr lang="pt-PT" sz="2000" dirty="0">
                <a:solidFill>
                  <a:srgbClr val="000000"/>
                </a:solidFill>
                <a:latin typeface="+mn-lt"/>
              </a:rPr>
              <a:t>Aumento rápido do tamanho do fígado</a:t>
            </a:r>
          </a:p>
          <a:p>
            <a:pPr marL="342900" indent="-342900" eaLnBrk="1" hangingPunct="1">
              <a:spcAft>
                <a:spcPts val="600"/>
              </a:spcAft>
              <a:buClr>
                <a:srgbClr val="000000"/>
              </a:buClr>
              <a:buFont typeface="Arial" pitchFamily="34" charset="0"/>
              <a:buChar char="•"/>
              <a:defRPr/>
            </a:pPr>
            <a:r>
              <a:rPr lang="pt-PT" sz="2000" dirty="0">
                <a:solidFill>
                  <a:srgbClr val="000000"/>
                </a:solidFill>
                <a:latin typeface="+mn-lt"/>
              </a:rPr>
              <a:t>Qualquer sinal de sobrecarga de fluídos</a:t>
            </a:r>
          </a:p>
          <a:p>
            <a:pPr marL="342900" indent="-342900" eaLnBrk="1" hangingPunct="1">
              <a:spcAft>
                <a:spcPts val="600"/>
              </a:spcAft>
              <a:buClr>
                <a:srgbClr val="000000"/>
              </a:buClr>
              <a:buFont typeface="Arial" pitchFamily="34" charset="0"/>
              <a:buChar char="•"/>
              <a:defRPr/>
            </a:pPr>
            <a:r>
              <a:rPr lang="pt-PT" sz="2000" dirty="0">
                <a:solidFill>
                  <a:srgbClr val="000000"/>
                </a:solidFill>
                <a:latin typeface="+mn-lt"/>
              </a:rPr>
              <a:t>Distensão abdominal</a:t>
            </a:r>
          </a:p>
          <a:p>
            <a:pPr marL="342900" indent="-342900" eaLnBrk="1" hangingPunct="1">
              <a:spcAft>
                <a:spcPts val="600"/>
              </a:spcAft>
              <a:buClr>
                <a:srgbClr val="000000"/>
              </a:buClr>
              <a:buFont typeface="Arial" pitchFamily="34" charset="0"/>
              <a:buChar char="•"/>
              <a:defRPr/>
            </a:pPr>
            <a:r>
              <a:rPr lang="pt-PT" sz="2000" dirty="0">
                <a:solidFill>
                  <a:srgbClr val="000000"/>
                </a:solidFill>
                <a:latin typeface="+mn-lt"/>
              </a:rPr>
              <a:t>Aumento significativo da diarreia causando perda de peso</a:t>
            </a:r>
          </a:p>
          <a:p>
            <a:pPr marL="342900" indent="-342900" eaLnBrk="1" hangingPunct="1">
              <a:spcAft>
                <a:spcPts val="600"/>
              </a:spcAft>
              <a:buClr>
                <a:srgbClr val="000000"/>
              </a:buClr>
              <a:buFont typeface="Arial" pitchFamily="34" charset="0"/>
              <a:buChar char="•"/>
              <a:defRPr/>
            </a:pPr>
            <a:r>
              <a:rPr lang="pt-PT" sz="2000" dirty="0">
                <a:solidFill>
                  <a:srgbClr val="000000"/>
                </a:solidFill>
                <a:latin typeface="+mn-lt"/>
              </a:rPr>
              <a:t>Uma complicação que necessita de uma infusão endovenosa</a:t>
            </a:r>
          </a:p>
          <a:p>
            <a:pPr marL="342900" indent="-342900" eaLnBrk="1" hangingPunct="1">
              <a:spcAft>
                <a:spcPts val="1000"/>
              </a:spcAft>
              <a:buClr>
                <a:srgbClr val="000000"/>
              </a:buClr>
              <a:buFont typeface="Arial" pitchFamily="34" charset="0"/>
              <a:buChar char="•"/>
              <a:defRPr/>
            </a:pPr>
            <a:r>
              <a:rPr lang="pt-PT" sz="2000" dirty="0">
                <a:solidFill>
                  <a:srgbClr val="000000"/>
                </a:solidFill>
                <a:latin typeface="+mn-lt"/>
              </a:rPr>
              <a:t>Uma necessidade de alimentação por sonda nasogástrica (SNG) </a:t>
            </a:r>
            <a:endParaRPr lang="pt-PT" sz="2200" dirty="0">
              <a:latin typeface="+mn-lt"/>
            </a:endParaRP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31</a:t>
            </a:fld>
            <a:endParaRPr lang="pt-PT"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Fase de transição</a:t>
            </a:r>
          </a:p>
        </p:txBody>
      </p:sp>
      <p:sp>
        <p:nvSpPr>
          <p:cNvPr id="6" name="Text Box 33"/>
          <p:cNvSpPr txBox="1">
            <a:spLocks noGrp="1" noChangeArrowheads="1"/>
          </p:cNvSpPr>
          <p:nvPr>
            <p:ph idx="1"/>
          </p:nvPr>
        </p:nvSpPr>
        <p:spPr>
          <a:xfrm>
            <a:off x="457200" y="1600201"/>
            <a:ext cx="8229600" cy="3352800"/>
          </a:xfrm>
          <a:solidFill>
            <a:srgbClr val="D9D9D9"/>
          </a:solidFill>
          <a:extLst>
            <a:ext uri="{91240B29-F687-4F45-9708-019B960494DF}">
              <a14:hiddenLine xmlns:a14="http://schemas.microsoft.com/office/drawing/2010/main" w="6350">
                <a:solidFill>
                  <a:srgbClr val="000000"/>
                </a:solidFill>
                <a:miter lim="800000"/>
                <a:headEnd/>
                <a:tailEnd/>
              </a14:hiddenLine>
            </a:ext>
          </a:extLst>
        </p:spPr>
        <p:txBody>
          <a:bodyPr anchor="ctr" anchorCtr="0"/>
          <a:lstStyle/>
          <a:p>
            <a:pPr marL="0" indent="0" eaLnBrk="1" hangingPunct="1">
              <a:spcBef>
                <a:spcPct val="0"/>
              </a:spcBef>
              <a:buClrTx/>
              <a:buFontTx/>
              <a:buNone/>
              <a:defRPr/>
            </a:pPr>
            <a:r>
              <a:rPr lang="pt-PT" sz="2400" b="1" dirty="0">
                <a:solidFill>
                  <a:schemeClr val="tx1"/>
                </a:solidFill>
                <a:cs typeface="Arial" panose="020B0604020202020204" pitchFamily="34" charset="0"/>
              </a:rPr>
              <a:t>Critério para passar da fase de transição para a fase de reabilitação </a:t>
            </a:r>
          </a:p>
          <a:p>
            <a:pPr eaLnBrk="1" hangingPunct="1">
              <a:spcBef>
                <a:spcPct val="0"/>
              </a:spcBef>
              <a:buClrTx/>
              <a:defRPr/>
            </a:pPr>
            <a:r>
              <a:rPr lang="pt-PT" sz="2400" dirty="0">
                <a:solidFill>
                  <a:schemeClr val="tx1"/>
                </a:solidFill>
                <a:cs typeface="Arial" panose="020B0604020202020204" pitchFamily="34" charset="0"/>
              </a:rPr>
              <a:t>Apetite restaurado</a:t>
            </a:r>
          </a:p>
          <a:p>
            <a:pPr eaLnBrk="1" hangingPunct="1">
              <a:spcBef>
                <a:spcPct val="0"/>
              </a:spcBef>
              <a:buClrTx/>
              <a:defRPr/>
            </a:pPr>
            <a:r>
              <a:rPr lang="pt-PT" sz="2400" dirty="0">
                <a:solidFill>
                  <a:schemeClr val="tx1"/>
                </a:solidFill>
                <a:cs typeface="Arial" panose="020B0604020202020204" pitchFamily="34" charset="0"/>
              </a:rPr>
              <a:t>Sem edema</a:t>
            </a:r>
          </a:p>
          <a:p>
            <a:pPr eaLnBrk="1" hangingPunct="1">
              <a:spcBef>
                <a:spcPct val="0"/>
              </a:spcBef>
              <a:buClrTx/>
              <a:defRPr/>
            </a:pPr>
            <a:r>
              <a:rPr lang="pt-PT" sz="2400" dirty="0">
                <a:solidFill>
                  <a:schemeClr val="tx1"/>
                </a:solidFill>
                <a:cs typeface="Arial" panose="020B0604020202020204" pitchFamily="34" charset="0"/>
              </a:rPr>
              <a:t>Ausência de complicações médicas </a:t>
            </a:r>
          </a:p>
          <a:p>
            <a:pPr eaLnBrk="1" hangingPunct="1">
              <a:spcBef>
                <a:spcPct val="0"/>
              </a:spcBef>
              <a:buClrTx/>
              <a:defRPr/>
            </a:pPr>
            <a:r>
              <a:rPr lang="pt-PT" sz="2400" dirty="0">
                <a:solidFill>
                  <a:schemeClr val="tx1"/>
                </a:solidFill>
                <a:cs typeface="Arial" panose="020B0604020202020204" pitchFamily="34" charset="0"/>
              </a:rPr>
              <a:t>Paciente deve estar clinicamente bem e alerta</a:t>
            </a:r>
            <a:endParaRPr lang="pt-PT" sz="2200"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32</a:t>
            </a:fld>
            <a:endParaRPr lang="pt-PT"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Estudo de caso - fase de transição</a:t>
            </a:r>
          </a:p>
        </p:txBody>
      </p:sp>
      <p:sp>
        <p:nvSpPr>
          <p:cNvPr id="3" name="Content Placeholder 2"/>
          <p:cNvSpPr>
            <a:spLocks noGrp="1"/>
          </p:cNvSpPr>
          <p:nvPr>
            <p:ph idx="1"/>
          </p:nvPr>
        </p:nvSpPr>
        <p:spPr>
          <a:xfrm>
            <a:off x="457200" y="1371600"/>
            <a:ext cx="8229600" cy="4800600"/>
          </a:xfrm>
        </p:spPr>
        <p:txBody>
          <a:bodyPr>
            <a:noAutofit/>
          </a:bodyPr>
          <a:lstStyle/>
          <a:p>
            <a:pPr marL="0" indent="0" eaLnBrk="1" hangingPunct="1">
              <a:spcAft>
                <a:spcPts val="600"/>
              </a:spcAft>
              <a:buFont typeface="Arial" panose="020B0604020202020204" pitchFamily="34" charset="0"/>
              <a:buNone/>
              <a:defRPr/>
            </a:pPr>
            <a:r>
              <a:rPr lang="pt-PT" b="1" dirty="0"/>
              <a:t>Parte 1</a:t>
            </a:r>
            <a:endParaRPr lang="pt-PT" dirty="0"/>
          </a:p>
          <a:p>
            <a:pPr marL="0" indent="0" eaLnBrk="1" hangingPunct="1">
              <a:spcAft>
                <a:spcPts val="600"/>
              </a:spcAft>
              <a:buFont typeface="Arial" panose="020B0604020202020204" pitchFamily="34" charset="0"/>
              <a:buNone/>
              <a:defRPr/>
            </a:pPr>
            <a:r>
              <a:rPr lang="pt-PT" sz="2000" dirty="0">
                <a:solidFill>
                  <a:schemeClr val="tx1"/>
                </a:solidFill>
              </a:rPr>
              <a:t>Joana tem 16 anos de idade e pesa 21 kg. Quando chegou na US, ela não passou no teste de apetite e foi admitida no TDI. Porém, agora, o apetite está restabelecido e ela não tem complicações médicas.</a:t>
            </a:r>
          </a:p>
          <a:p>
            <a:pPr marL="0" indent="0" eaLnBrk="1" hangingPunct="1">
              <a:spcAft>
                <a:spcPts val="600"/>
              </a:spcAft>
              <a:buFont typeface="Arial" panose="020B0604020202020204" pitchFamily="34" charset="0"/>
              <a:buNone/>
              <a:defRPr/>
            </a:pPr>
            <a:r>
              <a:rPr lang="pt-PT" sz="2000" b="1" dirty="0">
                <a:solidFill>
                  <a:schemeClr val="tx1"/>
                </a:solidFill>
              </a:rPr>
              <a:t>Pergunta #1:</a:t>
            </a:r>
            <a:r>
              <a:rPr lang="pt-PT" sz="2000" dirty="0">
                <a:solidFill>
                  <a:schemeClr val="tx1"/>
                </a:solidFill>
              </a:rPr>
              <a:t> No seu primeiro dia da fase de transição, se forem dadas 8 refeições diárias à Joana, qual é a quantidade de F100 que ela deverá receber por refeição? </a:t>
            </a:r>
          </a:p>
          <a:p>
            <a:pPr marL="0" indent="0" eaLnBrk="1" hangingPunct="1">
              <a:spcAft>
                <a:spcPts val="600"/>
              </a:spcAft>
              <a:buFont typeface="Arial" panose="020B0604020202020204" pitchFamily="34" charset="0"/>
              <a:buNone/>
              <a:defRPr/>
            </a:pPr>
            <a:r>
              <a:rPr lang="pt-PT" b="1" dirty="0"/>
              <a:t>Parte 2</a:t>
            </a:r>
          </a:p>
          <a:p>
            <a:pPr marL="0" indent="0" eaLnBrk="1" hangingPunct="1">
              <a:spcAft>
                <a:spcPts val="600"/>
              </a:spcAft>
              <a:buFont typeface="Arial" panose="020B0604020202020204" pitchFamily="34" charset="0"/>
              <a:buNone/>
              <a:defRPr/>
            </a:pPr>
            <a:r>
              <a:rPr lang="pt-PT" sz="2000" dirty="0">
                <a:solidFill>
                  <a:schemeClr val="tx1"/>
                </a:solidFill>
              </a:rPr>
              <a:t>Após 2 dias na fase de transição, e após tolerar bem 65 ml de F100 por kg de peso corporal, a enfermeira apercebe-se de que a Joana está a aumentar rapidamente de peso e tem um aumento da taxa respiratória.</a:t>
            </a:r>
          </a:p>
          <a:p>
            <a:pPr marL="0" indent="0" eaLnBrk="1" hangingPunct="1">
              <a:spcAft>
                <a:spcPts val="600"/>
              </a:spcAft>
              <a:buFont typeface="Arial" panose="020B0604020202020204" pitchFamily="34" charset="0"/>
              <a:buNone/>
              <a:defRPr/>
            </a:pPr>
            <a:r>
              <a:rPr lang="pt-PT" sz="2000" b="1" dirty="0">
                <a:solidFill>
                  <a:schemeClr val="tx1"/>
                </a:solidFill>
              </a:rPr>
              <a:t>Pergunta #2:</a:t>
            </a:r>
            <a:r>
              <a:rPr lang="pt-PT" sz="2000" dirty="0">
                <a:solidFill>
                  <a:schemeClr val="tx1"/>
                </a:solidFill>
              </a:rPr>
              <a:t> Qual é o procedimento a ser dado pelo profissional de saúde responsável? </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33</a:t>
            </a:fld>
            <a:endParaRPr lang="pt-PT"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Estudo de caso - fase de transição</a:t>
            </a:r>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pPr marL="0" indent="0" eaLnBrk="1" hangingPunct="1">
              <a:lnSpc>
                <a:spcPct val="120000"/>
              </a:lnSpc>
              <a:buFont typeface="Arial" panose="020B0604020202020204" pitchFamily="34" charset="0"/>
              <a:buNone/>
              <a:defRPr/>
            </a:pPr>
            <a:r>
              <a:rPr lang="pt-PT" sz="4000" b="1" dirty="0"/>
              <a:t>Parte 3</a:t>
            </a:r>
            <a:endParaRPr lang="pt-PT" sz="4000" dirty="0"/>
          </a:p>
          <a:p>
            <a:pPr marL="0" indent="0" eaLnBrk="1" hangingPunct="1">
              <a:lnSpc>
                <a:spcPct val="120000"/>
              </a:lnSpc>
              <a:buFont typeface="Arial" panose="020B0604020202020204" pitchFamily="34" charset="0"/>
              <a:buNone/>
              <a:defRPr/>
            </a:pPr>
            <a:r>
              <a:rPr lang="pt-PT" dirty="0">
                <a:solidFill>
                  <a:schemeClr val="tx1"/>
                </a:solidFill>
              </a:rPr>
              <a:t>Dois dias após o regresso da Joana a fase de transição, a Joana está a consumir toda a quantidade de F100 que lhe é oferecida. Ela não tem edema bilateral ou outras complicações médicas e está a ganhar peso. O irmão da Joana disse que poderia tomar conta da Joana em casa e trazê-la semanalmente para seguimento na Unidade Sanitária.</a:t>
            </a:r>
          </a:p>
          <a:p>
            <a:pPr marL="0" indent="0" eaLnBrk="1" hangingPunct="1">
              <a:lnSpc>
                <a:spcPct val="120000"/>
              </a:lnSpc>
              <a:buFont typeface="Arial" panose="020B0604020202020204" pitchFamily="34" charset="0"/>
              <a:buNone/>
              <a:defRPr/>
            </a:pPr>
            <a:r>
              <a:rPr lang="pt-PT" b="1" dirty="0">
                <a:solidFill>
                  <a:schemeClr val="tx1"/>
                </a:solidFill>
              </a:rPr>
              <a:t>Pergunta #3:</a:t>
            </a:r>
            <a:r>
              <a:rPr lang="pt-PT" dirty="0">
                <a:solidFill>
                  <a:schemeClr val="tx1"/>
                </a:solidFill>
              </a:rPr>
              <a:t> Será que Joana reúne os critérios para passar para a fase de reabilitação no ambulatório?</a:t>
            </a:r>
          </a:p>
          <a:p>
            <a:pPr marL="0" indent="0" eaLnBrk="1" hangingPunct="1">
              <a:lnSpc>
                <a:spcPct val="120000"/>
              </a:lnSpc>
              <a:buFont typeface="Arial" panose="020B0604020202020204" pitchFamily="34" charset="0"/>
              <a:buNone/>
              <a:defRPr/>
            </a:pPr>
            <a:r>
              <a:rPr lang="pt-PT" b="1" dirty="0">
                <a:solidFill>
                  <a:schemeClr val="tx1"/>
                </a:solidFill>
              </a:rPr>
              <a:t>Pergunta #4:</a:t>
            </a:r>
            <a:r>
              <a:rPr lang="pt-PT" dirty="0">
                <a:solidFill>
                  <a:schemeClr val="tx1"/>
                </a:solidFill>
              </a:rPr>
              <a:t> Quais são os critérios para regressar da fase de transição para a fase de estabilização? </a:t>
            </a:r>
          </a:p>
          <a:p>
            <a:pPr marL="0" indent="0" eaLnBrk="1" hangingPunct="1">
              <a:lnSpc>
                <a:spcPct val="120000"/>
              </a:lnSpc>
              <a:buFont typeface="Arial" panose="020B0604020202020204" pitchFamily="34" charset="0"/>
              <a:buNone/>
              <a:defRPr/>
            </a:pPr>
            <a:r>
              <a:rPr lang="pt-PT" b="1" dirty="0">
                <a:solidFill>
                  <a:schemeClr val="tx1"/>
                </a:solidFill>
              </a:rPr>
              <a:t>Pergunta #5:</a:t>
            </a:r>
            <a:r>
              <a:rPr lang="pt-PT" dirty="0">
                <a:solidFill>
                  <a:schemeClr val="tx1"/>
                </a:solidFill>
              </a:rPr>
              <a:t> Quais são os critérios para passar da fase de transição para a fase de reabilitação no internamento?</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34</a:t>
            </a:fld>
            <a:endParaRPr lang="pt-PT"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Respostas do estudo de caso - fase de transição</a:t>
            </a:r>
          </a:p>
        </p:txBody>
      </p:sp>
      <p:sp>
        <p:nvSpPr>
          <p:cNvPr id="3" name="Content Placeholder 2"/>
          <p:cNvSpPr>
            <a:spLocks noGrp="1"/>
          </p:cNvSpPr>
          <p:nvPr>
            <p:ph idx="1"/>
          </p:nvPr>
        </p:nvSpPr>
        <p:spPr/>
        <p:txBody>
          <a:bodyPr>
            <a:normAutofit/>
          </a:bodyPr>
          <a:lstStyle/>
          <a:p>
            <a:pPr marL="0" indent="0" eaLnBrk="1" hangingPunct="1">
              <a:lnSpc>
                <a:spcPct val="110000"/>
              </a:lnSpc>
              <a:buFont typeface="Arial" panose="020B0604020202020204" pitchFamily="34" charset="0"/>
              <a:buNone/>
              <a:defRPr/>
            </a:pPr>
            <a:r>
              <a:rPr lang="pt-PT" b="1" dirty="0"/>
              <a:t>Parte 1</a:t>
            </a:r>
            <a:endParaRPr lang="pt-PT" dirty="0"/>
          </a:p>
          <a:p>
            <a:pPr eaLnBrk="1" hangingPunct="1">
              <a:lnSpc>
                <a:spcPct val="110000"/>
              </a:lnSpc>
              <a:defRPr/>
            </a:pPr>
            <a:r>
              <a:rPr lang="pt-PT" sz="2200" b="1" dirty="0">
                <a:solidFill>
                  <a:schemeClr val="tx1"/>
                </a:solidFill>
              </a:rPr>
              <a:t>Resposta da pergunta #1: </a:t>
            </a:r>
            <a:r>
              <a:rPr lang="pt-PT" sz="2200" dirty="0">
                <a:solidFill>
                  <a:schemeClr val="tx1"/>
                </a:solidFill>
              </a:rPr>
              <a:t>180 ml.</a:t>
            </a:r>
            <a:endParaRPr lang="en-US" sz="2200" dirty="0">
              <a:solidFill>
                <a:schemeClr val="tx1"/>
              </a:solidFill>
            </a:endParaRPr>
          </a:p>
          <a:p>
            <a:pPr marL="0" indent="0" eaLnBrk="1" hangingPunct="1">
              <a:lnSpc>
                <a:spcPct val="110000"/>
              </a:lnSpc>
              <a:buFont typeface="Arial" panose="020B0604020202020204" pitchFamily="34" charset="0"/>
              <a:buNone/>
              <a:defRPr/>
            </a:pPr>
            <a:r>
              <a:rPr lang="pt-PT" b="1" dirty="0"/>
              <a:t>Parte 2</a:t>
            </a:r>
            <a:endParaRPr lang="pt-PT" dirty="0"/>
          </a:p>
          <a:p>
            <a:pPr eaLnBrk="1" hangingPunct="1">
              <a:lnSpc>
                <a:spcPct val="110000"/>
              </a:lnSpc>
              <a:defRPr/>
            </a:pPr>
            <a:r>
              <a:rPr lang="pt-PT" sz="2200" b="1" dirty="0">
                <a:solidFill>
                  <a:schemeClr val="tx1"/>
                </a:solidFill>
              </a:rPr>
              <a:t>Resposta da pergunta #2</a:t>
            </a:r>
            <a:r>
              <a:rPr lang="pt-PT" sz="2200" dirty="0">
                <a:solidFill>
                  <a:schemeClr val="tx1"/>
                </a:solidFill>
              </a:rPr>
              <a:t>: Um aumento rápido de peso combinado</a:t>
            </a:r>
            <a:r>
              <a:rPr lang="pt-PT" sz="2200" i="1" dirty="0">
                <a:solidFill>
                  <a:schemeClr val="tx1"/>
                </a:solidFill>
              </a:rPr>
              <a:t> </a:t>
            </a:r>
            <a:r>
              <a:rPr lang="pt-PT" sz="2200" dirty="0">
                <a:solidFill>
                  <a:schemeClr val="tx1"/>
                </a:solidFill>
              </a:rPr>
              <a:t>com sinais clínicos de sobrecarga hídrica é um indicativo de edema de realimentação. Nesta condição, deve-se parar imediatamente com as refeições por um período de 4 á 6 horas e de seguida reinicie a alimentação com F75 (enquanto isso, é aconselhável administrar água açucarada para prevenir hipoglicémia).</a:t>
            </a:r>
          </a:p>
          <a:p>
            <a:pPr eaLnBrk="1" hangingPunct="1">
              <a:defRPr/>
            </a:pPr>
            <a:endParaRPr lang="pt-PT"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35</a:t>
            </a:fld>
            <a:endParaRPr lang="pt-PT"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Respostas do estudo de caso - fase de transição</a:t>
            </a:r>
          </a:p>
        </p:txBody>
      </p:sp>
      <p:sp>
        <p:nvSpPr>
          <p:cNvPr id="3" name="Content Placeholder 2"/>
          <p:cNvSpPr>
            <a:spLocks noGrp="1"/>
          </p:cNvSpPr>
          <p:nvPr>
            <p:ph idx="1"/>
          </p:nvPr>
        </p:nvSpPr>
        <p:spPr/>
        <p:txBody>
          <a:bodyPr>
            <a:normAutofit fontScale="92500" lnSpcReduction="10000"/>
          </a:bodyPr>
          <a:lstStyle/>
          <a:p>
            <a:pPr marL="0" indent="0" eaLnBrk="1" hangingPunct="1">
              <a:buFont typeface="Arial" panose="020B0604020202020204" pitchFamily="34" charset="0"/>
              <a:buNone/>
              <a:defRPr/>
            </a:pPr>
            <a:r>
              <a:rPr lang="pt-PT" sz="3000" b="1" dirty="0"/>
              <a:t>Parte 3</a:t>
            </a:r>
            <a:endParaRPr lang="pt-PT" sz="3000" dirty="0"/>
          </a:p>
          <a:p>
            <a:pPr marL="0" indent="0" eaLnBrk="1" hangingPunct="1">
              <a:buFont typeface="Arial" panose="020B0604020202020204" pitchFamily="34" charset="0"/>
              <a:buNone/>
              <a:defRPr/>
            </a:pPr>
            <a:r>
              <a:rPr lang="pt-PT" sz="2400" b="1" dirty="0">
                <a:solidFill>
                  <a:schemeClr val="tx1"/>
                </a:solidFill>
              </a:rPr>
              <a:t>Resposta da pergunta #3</a:t>
            </a:r>
            <a:r>
              <a:rPr lang="pt-PT" sz="2400" dirty="0">
                <a:solidFill>
                  <a:schemeClr val="tx1"/>
                </a:solidFill>
              </a:rPr>
              <a:t>: Sim. Ela não tem edema bilateral ou outras complicações médicas, tem apetite, está clinicamente bem e alerta, e está a ganhar peso</a:t>
            </a:r>
            <a:r>
              <a:rPr lang="pt-PT" sz="2400" i="1" dirty="0">
                <a:solidFill>
                  <a:schemeClr val="tx1"/>
                </a:solidFill>
              </a:rPr>
              <a:t>.</a:t>
            </a:r>
            <a:endParaRPr lang="pt-PT" sz="2400" dirty="0">
              <a:solidFill>
                <a:schemeClr val="tx1"/>
              </a:solidFill>
            </a:endParaRPr>
          </a:p>
          <a:p>
            <a:pPr marL="0" indent="0" eaLnBrk="1" hangingPunct="1">
              <a:buFont typeface="Arial" panose="020B0604020202020204" pitchFamily="34" charset="0"/>
              <a:buNone/>
              <a:defRPr/>
            </a:pPr>
            <a:r>
              <a:rPr lang="pt-PT" sz="2400" b="1" dirty="0">
                <a:solidFill>
                  <a:schemeClr val="tx1"/>
                </a:solidFill>
              </a:rPr>
              <a:t>Resposta da pergunta #4</a:t>
            </a:r>
            <a:r>
              <a:rPr lang="pt-PT" sz="2400" dirty="0">
                <a:solidFill>
                  <a:schemeClr val="tx1"/>
                </a:solidFill>
              </a:rPr>
              <a:t>: Veja no Texto de Apoio 3.7 Tratamento nutricional durante a fase de transição, no Quadro 3.3a, na secção sobre “Critérios para regredir da fase de transição para a fase de estabilização”.</a:t>
            </a:r>
          </a:p>
          <a:p>
            <a:pPr marL="0" indent="0" eaLnBrk="1" hangingPunct="1">
              <a:buFont typeface="Arial" panose="020B0604020202020204" pitchFamily="34" charset="0"/>
              <a:buNone/>
              <a:defRPr/>
            </a:pPr>
            <a:r>
              <a:rPr lang="pt-PT" sz="2400" b="1" dirty="0">
                <a:solidFill>
                  <a:schemeClr val="tx1"/>
                </a:solidFill>
              </a:rPr>
              <a:t>Resposta da pergunta #5</a:t>
            </a:r>
            <a:r>
              <a:rPr lang="pt-PT" sz="2400" dirty="0">
                <a:solidFill>
                  <a:schemeClr val="tx1"/>
                </a:solidFill>
              </a:rPr>
              <a:t>: Veja no Texto de Apoio 3.7 Tratamento nutricional durante a fase de transição, no Quadro 3.3b, </a:t>
            </a:r>
            <a:r>
              <a:rPr lang="pt-BR" sz="2400" dirty="0">
                <a:solidFill>
                  <a:schemeClr val="tx1"/>
                </a:solidFill>
              </a:rPr>
              <a:t>na secção sobre “Critérios para passar da fase de transição para a fase de reabilitação”</a:t>
            </a:r>
            <a:r>
              <a:rPr lang="pt-PT" sz="2400" dirty="0">
                <a:solidFill>
                  <a:schemeClr val="tx1"/>
                </a:solidFill>
              </a:rPr>
              <a:t>.</a:t>
            </a:r>
          </a:p>
          <a:p>
            <a:pPr marL="0" indent="0" eaLnBrk="1" hangingPunct="1">
              <a:buFont typeface="Arial" panose="020B0604020202020204" pitchFamily="34" charset="0"/>
              <a:buNone/>
              <a:defRPr/>
            </a:pPr>
            <a:endParaRPr lang="pt-PT"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36</a:t>
            </a:fld>
            <a:endParaRPr lang="pt-PT"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Tópico 3.7 Modo de preparação dos leites terapêuticos</a:t>
            </a:r>
          </a:p>
        </p:txBody>
      </p:sp>
      <p:sp>
        <p:nvSpPr>
          <p:cNvPr id="3" name="Content Placeholder 2"/>
          <p:cNvSpPr>
            <a:spLocks noGrp="1"/>
          </p:cNvSpPr>
          <p:nvPr>
            <p:ph idx="1"/>
          </p:nvPr>
        </p:nvSpPr>
        <p:spPr/>
        <p:txBody>
          <a:bodyPr>
            <a:normAutofit/>
          </a:bodyPr>
          <a:lstStyle/>
          <a:p>
            <a:pPr marL="0" indent="0" eaLnBrk="1" hangingPunct="1">
              <a:buFont typeface="Arial" panose="020B0604020202020204" pitchFamily="34" charset="0"/>
              <a:buNone/>
              <a:defRPr/>
            </a:pPr>
            <a:r>
              <a:rPr lang="pt-PT" sz="2600" b="1" dirty="0"/>
              <a:t>Objectivos da Aprendizagem</a:t>
            </a:r>
            <a:endParaRPr lang="pt-PT" sz="2600" dirty="0"/>
          </a:p>
          <a:p>
            <a:pPr eaLnBrk="1" hangingPunct="1">
              <a:defRPr/>
            </a:pPr>
            <a:r>
              <a:rPr lang="pt-PT" sz="2600" dirty="0">
                <a:solidFill>
                  <a:schemeClr val="tx1"/>
                </a:solidFill>
              </a:rPr>
              <a:t>Saber como preparar os leites terapêuticos</a:t>
            </a:r>
          </a:p>
          <a:p>
            <a:pPr eaLnBrk="1" hangingPunct="1">
              <a:defRPr/>
            </a:pPr>
            <a:r>
              <a:rPr lang="pt-PT" sz="2600" dirty="0">
                <a:solidFill>
                  <a:schemeClr val="tx1"/>
                </a:solidFill>
              </a:rPr>
              <a:t>Saber como preparar o F100-diluído</a:t>
            </a:r>
          </a:p>
          <a:p>
            <a:pPr marL="0" indent="0" eaLnBrk="1" hangingPunct="1">
              <a:buFont typeface="Arial" panose="020B0604020202020204" pitchFamily="34" charset="0"/>
              <a:buNone/>
              <a:defRPr/>
            </a:pPr>
            <a:endParaRPr lang="pt-PT" sz="1400" b="1" dirty="0"/>
          </a:p>
          <a:p>
            <a:pPr marL="0" indent="0" eaLnBrk="1" hangingPunct="1">
              <a:buFont typeface="Arial" panose="020B0604020202020204" pitchFamily="34" charset="0"/>
              <a:buNone/>
              <a:defRPr/>
            </a:pPr>
            <a:r>
              <a:rPr lang="pt-PT" sz="2600" b="1" dirty="0"/>
              <a:t>Texto de Apoio</a:t>
            </a:r>
            <a:endParaRPr lang="pt-PT" sz="2600" dirty="0"/>
          </a:p>
          <a:p>
            <a:pPr eaLnBrk="1" hangingPunct="1">
              <a:defRPr/>
            </a:pPr>
            <a:r>
              <a:rPr lang="pt-PT" sz="2600" dirty="0">
                <a:solidFill>
                  <a:schemeClr val="tx1"/>
                </a:solidFill>
              </a:rPr>
              <a:t>Texto de Apoio 3.9 Modo de preparação dos leites terapêuticos</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37</a:t>
            </a:fld>
            <a:endParaRPr lang="pt-PT"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eaLnBrk="1" hangingPunct="1">
              <a:defRPr/>
            </a:pPr>
            <a:r>
              <a:rPr lang="en-US" b="1" dirty="0" err="1">
                <a:solidFill>
                  <a:srgbClr val="0099CC"/>
                </a:solidFill>
              </a:rPr>
              <a:t>Preparação</a:t>
            </a:r>
            <a:r>
              <a:rPr lang="en-US" b="1" dirty="0">
                <a:solidFill>
                  <a:srgbClr val="0099CC"/>
                </a:solidFill>
              </a:rPr>
              <a:t> dos </a:t>
            </a:r>
            <a:r>
              <a:rPr lang="en-US" b="1" dirty="0" err="1">
                <a:solidFill>
                  <a:srgbClr val="0099CC"/>
                </a:solidFill>
              </a:rPr>
              <a:t>leites</a:t>
            </a:r>
            <a:r>
              <a:rPr lang="en-US" b="1" dirty="0">
                <a:solidFill>
                  <a:srgbClr val="0099CC"/>
                </a:solidFill>
              </a:rPr>
              <a:t> </a:t>
            </a:r>
            <a:r>
              <a:rPr lang="en-US" b="1" dirty="0" err="1">
                <a:solidFill>
                  <a:srgbClr val="0099CC"/>
                </a:solidFill>
              </a:rPr>
              <a:t>terapêuticos</a:t>
            </a:r>
            <a:endParaRPr lang="pt-PT" b="1" dirty="0">
              <a:solidFill>
                <a:srgbClr val="0099CC"/>
              </a:solidFill>
            </a:endParaRPr>
          </a:p>
        </p:txBody>
      </p:sp>
      <p:sp>
        <p:nvSpPr>
          <p:cNvPr id="68611" name="Content Placeholder 5"/>
          <p:cNvSpPr>
            <a:spLocks noGrp="1"/>
          </p:cNvSpPr>
          <p:nvPr>
            <p:ph sz="half" idx="1"/>
          </p:nvPr>
        </p:nvSpPr>
        <p:spPr>
          <a:xfrm>
            <a:off x="457200" y="1887538"/>
            <a:ext cx="4114800" cy="4351338"/>
          </a:xfrm>
        </p:spPr>
        <p:txBody>
          <a:bodyPr/>
          <a:lstStyle/>
          <a:p>
            <a:pPr marL="0" indent="0" eaLnBrk="1" hangingPunct="1">
              <a:buFont typeface="Arial" panose="020B0604020202020204" pitchFamily="34" charset="0"/>
              <a:buNone/>
            </a:pPr>
            <a:r>
              <a:rPr lang="pt-PT" altLang="pt-PT" sz="2200" b="1" dirty="0">
                <a:latin typeface="+mn-lt"/>
              </a:rPr>
              <a:t>Preparação de leite terapêutico F75 (Pacotes de 102,5 g)</a:t>
            </a:r>
            <a:endParaRPr lang="pt-PT" altLang="pt-PT" sz="1400" dirty="0">
              <a:latin typeface="+mn-lt"/>
            </a:endParaRPr>
          </a:p>
          <a:p>
            <a:pPr marL="0" indent="0" eaLnBrk="1" hangingPunct="1">
              <a:buNone/>
            </a:pPr>
            <a:r>
              <a:rPr lang="pt-PT" altLang="pt-PT" sz="2200" dirty="0">
                <a:solidFill>
                  <a:schemeClr val="tx1"/>
                </a:solidFill>
                <a:latin typeface="+mn-lt"/>
              </a:rPr>
              <a:t>Misture 1 pacote de 102,5 g de F75 a 0,5 litros de água fervida ainda quente (70ºC) para produzir 0,6 litros de F75. De seguida arrefeça  o leite contido no recipiente, imergindo o recipiente em água com gelo.</a:t>
            </a:r>
            <a:r>
              <a:rPr lang="pt-BR" altLang="pt-PT" sz="2200" dirty="0">
                <a:solidFill>
                  <a:schemeClr val="tx1"/>
                </a:solidFill>
              </a:rPr>
              <a:t> Se não tiver gelo pode-se fazer o arrefecimento imergindo o recipiente somente em agua fria. </a:t>
            </a:r>
            <a:r>
              <a:rPr lang="pt-PT" altLang="pt-PT" sz="2200" dirty="0">
                <a:solidFill>
                  <a:schemeClr val="tx1"/>
                </a:solidFill>
                <a:latin typeface="+mn-lt"/>
              </a:rPr>
              <a:t> </a:t>
            </a:r>
          </a:p>
          <a:p>
            <a:pPr marL="0" indent="0" eaLnBrk="1" hangingPunct="1">
              <a:buFont typeface="Arial" panose="020B0604020202020204" pitchFamily="34" charset="0"/>
              <a:buNone/>
            </a:pPr>
            <a:endParaRPr lang="pt-PT" altLang="pt-PT" dirty="0"/>
          </a:p>
        </p:txBody>
      </p:sp>
      <p:sp>
        <p:nvSpPr>
          <p:cNvPr id="68612" name="Content Placeholder 6"/>
          <p:cNvSpPr>
            <a:spLocks noGrp="1"/>
          </p:cNvSpPr>
          <p:nvPr>
            <p:ph sz="half" idx="2"/>
          </p:nvPr>
        </p:nvSpPr>
        <p:spPr>
          <a:xfrm>
            <a:off x="4629150" y="1825625"/>
            <a:ext cx="4286250" cy="4351338"/>
          </a:xfrm>
        </p:spPr>
        <p:txBody>
          <a:bodyPr/>
          <a:lstStyle/>
          <a:p>
            <a:pPr marL="0" indent="0" eaLnBrk="1" hangingPunct="1">
              <a:buFont typeface="Arial" panose="020B0604020202020204" pitchFamily="34" charset="0"/>
              <a:buNone/>
            </a:pPr>
            <a:r>
              <a:rPr lang="pt-PT" altLang="pt-PT" sz="2200" b="1" dirty="0">
                <a:latin typeface="+mn-lt"/>
              </a:rPr>
              <a:t>Preparação de leite terapêutico F100 (Pacotes de 114 g)</a:t>
            </a:r>
            <a:endParaRPr lang="pt-PT" altLang="pt-PT" sz="2200" dirty="0">
              <a:latin typeface="+mn-lt"/>
            </a:endParaRPr>
          </a:p>
          <a:p>
            <a:pPr marL="0" indent="0" eaLnBrk="1" hangingPunct="1">
              <a:buFont typeface="Arial" panose="020B0604020202020204" pitchFamily="34" charset="0"/>
              <a:buNone/>
            </a:pPr>
            <a:endParaRPr lang="pt-PT" altLang="pt-PT" sz="1400" dirty="0">
              <a:latin typeface="+mn-lt"/>
            </a:endParaRPr>
          </a:p>
          <a:p>
            <a:pPr marL="0" indent="0" eaLnBrk="1" hangingPunct="1">
              <a:buNone/>
            </a:pPr>
            <a:r>
              <a:rPr lang="pt-PT" altLang="pt-PT" sz="2200" dirty="0">
                <a:solidFill>
                  <a:schemeClr val="tx1"/>
                </a:solidFill>
                <a:latin typeface="+mn-lt"/>
              </a:rPr>
              <a:t>Misture 1 pacote de 114 g de F100 a 0,5 litros de água fervida ainda quente (70ºC), para produzir 0,6 litros de F100. De seguida arrefeça  o leite contido no recipiente, imergindo o recipiente em água com gelo.</a:t>
            </a:r>
            <a:r>
              <a:rPr lang="pt-BR" altLang="pt-PT" sz="2200" dirty="0">
                <a:solidFill>
                  <a:schemeClr val="tx1"/>
                </a:solidFill>
              </a:rPr>
              <a:t> Se não tiver gelo pode-se fazer o arrefecimento imergindo o recipiente somente em agua fria. </a:t>
            </a:r>
            <a:endParaRPr lang="pt-PT" altLang="pt-PT" sz="2200" dirty="0">
              <a:solidFill>
                <a:schemeClr val="tx1"/>
              </a:solidFill>
              <a:latin typeface="+mn-lt"/>
            </a:endParaRPr>
          </a:p>
          <a:p>
            <a:pPr marL="0" indent="0" eaLnBrk="1" hangingPunct="1">
              <a:buFont typeface="Arial" panose="020B0604020202020204" pitchFamily="34" charset="0"/>
              <a:buNone/>
            </a:pPr>
            <a:endParaRPr lang="pt-PT" altLang="pt-PT" dirty="0"/>
          </a:p>
        </p:txBody>
      </p:sp>
      <p:sp>
        <p:nvSpPr>
          <p:cNvPr id="3" name="Slide Number Placeholder 2"/>
          <p:cNvSpPr>
            <a:spLocks noGrp="1"/>
          </p:cNvSpPr>
          <p:nvPr>
            <p:ph type="sldNum" sz="quarter" idx="12"/>
          </p:nvPr>
        </p:nvSpPr>
        <p:spPr>
          <a:xfrm>
            <a:off x="6781800" y="6324600"/>
            <a:ext cx="2133600" cy="365125"/>
          </a:xfrm>
        </p:spPr>
        <p:txBody>
          <a:bodyPr/>
          <a:lstStyle/>
          <a:p>
            <a:pPr>
              <a:defRPr/>
            </a:pPr>
            <a:fld id="{97DBFCA7-436F-4E44-B459-824D3FB90E14}" type="slidenum">
              <a:rPr lang="pt-PT" altLang="en-US" b="1" smtClean="0">
                <a:solidFill>
                  <a:srgbClr val="0099CC"/>
                </a:solidFill>
              </a:rPr>
              <a:pPr>
                <a:defRPr/>
              </a:pPr>
              <a:t>38</a:t>
            </a:fld>
            <a:endParaRPr lang="pt-PT" altLang="en-US" b="1" dirty="0">
              <a:solidFill>
                <a:srgbClr val="0099CC"/>
              </a:solidFill>
            </a:endParaRPr>
          </a:p>
        </p:txBody>
      </p:sp>
      <p:sp>
        <p:nvSpPr>
          <p:cNvPr id="8"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 name="Footer Placeholder 1"/>
          <p:cNvSpPr txBox="1">
            <a:spLocks/>
          </p:cNvSpPr>
          <p:nvPr/>
        </p:nvSpPr>
        <p:spPr>
          <a:xfrm>
            <a:off x="261938" y="6446838"/>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t-BR" sz="1000" b="1" dirty="0">
                <a:solidFill>
                  <a:schemeClr val="tx1"/>
                </a:solidFill>
                <a:latin typeface="+mn-lt"/>
              </a:rPr>
              <a:t>Módulo 3: </a:t>
            </a:r>
            <a:r>
              <a:rPr lang="pt-BR" sz="1000" b="0" dirty="0">
                <a:solidFill>
                  <a:schemeClr val="tx1"/>
                </a:solidFill>
                <a:latin typeface="+mn-lt"/>
              </a:rPr>
              <a:t>Tratamento da Desnutrição no Internamento (TDI)</a:t>
            </a:r>
          </a:p>
        </p:txBody>
      </p:sp>
      <p:sp>
        <p:nvSpPr>
          <p:cNvPr id="10" name="Text Placeholder 12"/>
          <p:cNvSpPr txBox="1">
            <a:spLocks/>
          </p:cNvSpPr>
          <p:nvPr/>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13"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a:t>Preparação</a:t>
            </a:r>
            <a:r>
              <a:rPr lang="en-US" dirty="0"/>
              <a:t> dos </a:t>
            </a:r>
            <a:r>
              <a:rPr lang="en-US" dirty="0" err="1"/>
              <a:t>leites</a:t>
            </a:r>
            <a:r>
              <a:rPr lang="en-US" dirty="0"/>
              <a:t> </a:t>
            </a:r>
            <a:r>
              <a:rPr lang="en-US" dirty="0" err="1"/>
              <a:t>terapêuticos</a:t>
            </a:r>
            <a:endParaRPr lang="en-US" dirty="0"/>
          </a:p>
        </p:txBody>
      </p:sp>
      <p:sp>
        <p:nvSpPr>
          <p:cNvPr id="3" name="Content Placeholder 2"/>
          <p:cNvSpPr>
            <a:spLocks noGrp="1"/>
          </p:cNvSpPr>
          <p:nvPr>
            <p:ph idx="1"/>
          </p:nvPr>
        </p:nvSpPr>
        <p:spPr/>
        <p:txBody>
          <a:bodyPr>
            <a:normAutofit/>
          </a:bodyPr>
          <a:lstStyle/>
          <a:p>
            <a:pPr marL="0" indent="0">
              <a:buNone/>
              <a:defRPr/>
            </a:pPr>
            <a:r>
              <a:rPr lang="pt-PT" altLang="pt-PT" sz="2400" b="1" dirty="0"/>
              <a:t>Preparação de leite terapêutico F100-diluído</a:t>
            </a:r>
            <a:endParaRPr lang="pt-PT" altLang="pt-PT" sz="2400" dirty="0"/>
          </a:p>
          <a:p>
            <a:pPr>
              <a:defRPr/>
            </a:pPr>
            <a:r>
              <a:rPr lang="pt-PT" sz="2600" dirty="0">
                <a:solidFill>
                  <a:schemeClr val="tx1"/>
                </a:solidFill>
                <a:ea typeface="Times New Roman"/>
              </a:rPr>
              <a:t>Se não houver disponibilidade de F75 na fase de estabilização, dilua um pacote de 114 g de F100 em 0,675 litros de água tratada (em vez de 0,5 litros na diluição normal) para se obter o F100-diluído.</a:t>
            </a:r>
          </a:p>
          <a:p>
            <a:pPr>
              <a:defRPr/>
            </a:pPr>
            <a:r>
              <a:rPr lang="pt-PT" sz="2600" dirty="0">
                <a:solidFill>
                  <a:schemeClr val="tx1"/>
                </a:solidFill>
                <a:ea typeface="Times New Roman"/>
              </a:rPr>
              <a:t>Dar as mesmas quantidades dadas quando o F75 é usado. </a:t>
            </a:r>
          </a:p>
          <a:p>
            <a:pPr>
              <a:defRPr/>
            </a:pPr>
            <a:r>
              <a:rPr lang="pt-PT" sz="2600" dirty="0">
                <a:solidFill>
                  <a:schemeClr val="tx1"/>
                </a:solidFill>
                <a:ea typeface="Times New Roman"/>
              </a:rPr>
              <a:t>Esta quantidade reduz a osmolaridade do F100.</a:t>
            </a:r>
            <a:endParaRPr lang="en-US" sz="2600" dirty="0">
              <a:solidFill>
                <a:schemeClr val="tx1"/>
              </a:solidFill>
            </a:endParaRPr>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39</a:t>
            </a:fld>
            <a:endParaRPr lang="pt-PT"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pt-PT" dirty="0"/>
              <a:t>Tópico 3.1 Tratamento da desnutrição no internamento</a:t>
            </a:r>
          </a:p>
        </p:txBody>
      </p:sp>
      <p:sp>
        <p:nvSpPr>
          <p:cNvPr id="3" name="Content Placeholder 2"/>
          <p:cNvSpPr>
            <a:spLocks noGrp="1"/>
          </p:cNvSpPr>
          <p:nvPr>
            <p:ph idx="1"/>
          </p:nvPr>
        </p:nvSpPr>
        <p:spPr/>
        <p:txBody>
          <a:bodyPr/>
          <a:lstStyle/>
          <a:p>
            <a:pPr marL="0" indent="0" eaLnBrk="1" hangingPunct="1">
              <a:buFont typeface="Arial" panose="020B0604020202020204" pitchFamily="34" charset="0"/>
              <a:buNone/>
              <a:defRPr/>
            </a:pPr>
            <a:r>
              <a:rPr lang="pt-PT" sz="2600" b="1" dirty="0">
                <a:cs typeface="Arial" pitchFamily="34" charset="0"/>
              </a:rPr>
              <a:t>Objectivos da Aprendizagem</a:t>
            </a:r>
            <a:endParaRPr lang="pt-PT" sz="2600" dirty="0">
              <a:cs typeface="Arial" pitchFamily="34" charset="0"/>
            </a:endParaRPr>
          </a:p>
          <a:p>
            <a:pPr eaLnBrk="1" hangingPunct="1">
              <a:defRPr/>
            </a:pPr>
            <a:r>
              <a:rPr lang="pt-PT" sz="2600" dirty="0">
                <a:solidFill>
                  <a:schemeClr val="tx1"/>
                </a:solidFill>
                <a:cs typeface="Arial" pitchFamily="34" charset="0"/>
              </a:rPr>
              <a:t>Conhecer os pontos - chave para o tratamento da DAG com complicações médicas no internamento</a:t>
            </a:r>
          </a:p>
          <a:p>
            <a:pPr eaLnBrk="1" hangingPunct="1">
              <a:defRPr/>
            </a:pPr>
            <a:r>
              <a:rPr lang="pt-PT" sz="2600" dirty="0">
                <a:solidFill>
                  <a:schemeClr val="tx1"/>
                </a:solidFill>
                <a:cs typeface="Arial" pitchFamily="34" charset="0"/>
              </a:rPr>
              <a:t>Conhecer os critérios de inclusão para o TDI</a:t>
            </a:r>
          </a:p>
          <a:p>
            <a:pPr marL="0" indent="0" eaLnBrk="1" hangingPunct="1">
              <a:buFont typeface="Arial" panose="020B0604020202020204" pitchFamily="34" charset="0"/>
              <a:buNone/>
              <a:defRPr/>
            </a:pPr>
            <a:endParaRPr lang="pt-PT" sz="1400" b="1" dirty="0">
              <a:cs typeface="Arial" pitchFamily="34" charset="0"/>
            </a:endParaRPr>
          </a:p>
          <a:p>
            <a:pPr marL="0" indent="0" eaLnBrk="1" hangingPunct="1">
              <a:buFont typeface="Arial" panose="020B0604020202020204" pitchFamily="34" charset="0"/>
              <a:buNone/>
              <a:defRPr/>
            </a:pPr>
            <a:r>
              <a:rPr lang="pt-PT" sz="2600" b="1" dirty="0">
                <a:cs typeface="Arial" pitchFamily="34" charset="0"/>
              </a:rPr>
              <a:t>Textos de Apoio</a:t>
            </a:r>
            <a:r>
              <a:rPr lang="pt-PT" sz="2600" dirty="0">
                <a:cs typeface="Arial" pitchFamily="34" charset="0"/>
              </a:rPr>
              <a:t> </a:t>
            </a:r>
          </a:p>
          <a:p>
            <a:pPr eaLnBrk="1" hangingPunct="1">
              <a:defRPr/>
            </a:pPr>
            <a:r>
              <a:rPr lang="pt-PT" sz="2600" dirty="0">
                <a:solidFill>
                  <a:schemeClr val="tx1"/>
                </a:solidFill>
                <a:cs typeface="Arial" pitchFamily="34" charset="0"/>
              </a:rPr>
              <a:t>Texto de Apoio 3.1 Tratamento da desnutrição no internamento (TDI)</a:t>
            </a:r>
          </a:p>
          <a:p>
            <a:pPr marL="0" indent="0" eaLnBrk="1" hangingPunct="1">
              <a:buFont typeface="Arial" panose="020B0604020202020204" pitchFamily="34" charset="0"/>
              <a:buNone/>
              <a:defRPr/>
            </a:pPr>
            <a:endParaRPr lang="pt-PT"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4</a:t>
            </a:fld>
            <a:endParaRPr lang="pt-PT"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Tópico 3.8. Fase de reabilitação</a:t>
            </a:r>
          </a:p>
        </p:txBody>
      </p:sp>
      <p:sp>
        <p:nvSpPr>
          <p:cNvPr id="3" name="Content Placeholder 2"/>
          <p:cNvSpPr>
            <a:spLocks noGrp="1"/>
          </p:cNvSpPr>
          <p:nvPr>
            <p:ph idx="1"/>
          </p:nvPr>
        </p:nvSpPr>
        <p:spPr/>
        <p:txBody>
          <a:bodyPr>
            <a:normAutofit fontScale="92500" lnSpcReduction="10000"/>
          </a:bodyPr>
          <a:lstStyle/>
          <a:p>
            <a:pPr marL="0" indent="0" eaLnBrk="1" hangingPunct="1">
              <a:buFont typeface="Arial" panose="020B0604020202020204" pitchFamily="34" charset="0"/>
              <a:buNone/>
              <a:defRPr/>
            </a:pPr>
            <a:r>
              <a:rPr lang="pt-PT" b="1" dirty="0" err="1"/>
              <a:t>Objectivos</a:t>
            </a:r>
            <a:r>
              <a:rPr lang="pt-PT" b="1" dirty="0"/>
              <a:t> da Aprendizagem</a:t>
            </a:r>
            <a:endParaRPr lang="pt-PT" dirty="0"/>
          </a:p>
          <a:p>
            <a:pPr eaLnBrk="1" hangingPunct="1">
              <a:defRPr/>
            </a:pPr>
            <a:r>
              <a:rPr lang="pt-PT" dirty="0">
                <a:solidFill>
                  <a:schemeClr val="tx1"/>
                </a:solidFill>
              </a:rPr>
              <a:t>Conhecer o protocolo da administração de </a:t>
            </a:r>
            <a:r>
              <a:rPr lang="pt-PT" dirty="0" err="1">
                <a:solidFill>
                  <a:schemeClr val="tx1"/>
                </a:solidFill>
              </a:rPr>
              <a:t>F100</a:t>
            </a:r>
            <a:r>
              <a:rPr lang="pt-PT" dirty="0">
                <a:solidFill>
                  <a:schemeClr val="tx1"/>
                </a:solidFill>
              </a:rPr>
              <a:t> e ATPU durante a fase de reabilitação</a:t>
            </a:r>
          </a:p>
          <a:p>
            <a:pPr eaLnBrk="1" hangingPunct="1">
              <a:lnSpc>
                <a:spcPct val="120000"/>
              </a:lnSpc>
              <a:defRPr/>
            </a:pPr>
            <a:r>
              <a:rPr lang="pt-PT" dirty="0">
                <a:solidFill>
                  <a:schemeClr val="tx1"/>
                </a:solidFill>
              </a:rPr>
              <a:t>Conhecer os passos de monitoria durante a fase de reabilitação</a:t>
            </a:r>
          </a:p>
          <a:p>
            <a:pPr eaLnBrk="1" hangingPunct="1">
              <a:defRPr/>
            </a:pPr>
            <a:r>
              <a:rPr lang="pt-PT" dirty="0">
                <a:solidFill>
                  <a:schemeClr val="tx1"/>
                </a:solidFill>
              </a:rPr>
              <a:t>Conhecer as várias alternativas do consumo do ATPU</a:t>
            </a:r>
            <a:endParaRPr lang="pt-PT" b="1" dirty="0">
              <a:solidFill>
                <a:schemeClr val="tx1"/>
              </a:solidFill>
            </a:endParaRPr>
          </a:p>
          <a:p>
            <a:pPr marL="0" indent="0" eaLnBrk="1" hangingPunct="1">
              <a:buFont typeface="Arial" panose="020B0604020202020204" pitchFamily="34" charset="0"/>
              <a:buNone/>
              <a:defRPr/>
            </a:pPr>
            <a:r>
              <a:rPr lang="pt-PT" b="1" dirty="0"/>
              <a:t>Textos de Apoio</a:t>
            </a:r>
            <a:endParaRPr lang="pt-PT" dirty="0"/>
          </a:p>
          <a:p>
            <a:pPr eaLnBrk="1" hangingPunct="1">
              <a:defRPr/>
            </a:pPr>
            <a:r>
              <a:rPr lang="pt-PT" dirty="0">
                <a:solidFill>
                  <a:schemeClr val="tx1"/>
                </a:solidFill>
              </a:rPr>
              <a:t>Texto de Apoio 3.10 Tratamento nutricional durante a fase de reabilitação no internamento</a:t>
            </a:r>
          </a:p>
          <a:p>
            <a:pPr marL="0" indent="0" eaLnBrk="1" hangingPunct="1">
              <a:buFont typeface="Arial" panose="020B0604020202020204" pitchFamily="34" charset="0"/>
              <a:buNone/>
              <a:defRPr/>
            </a:pPr>
            <a:endParaRPr lang="pt-PT"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40</a:t>
            </a:fld>
            <a:endParaRPr lang="pt-PT"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Fase de reabilitação</a:t>
            </a:r>
          </a:p>
        </p:txBody>
      </p:sp>
      <p:sp>
        <p:nvSpPr>
          <p:cNvPr id="3" name="Content Placeholder 2"/>
          <p:cNvSpPr>
            <a:spLocks noGrp="1"/>
          </p:cNvSpPr>
          <p:nvPr>
            <p:ph idx="1"/>
          </p:nvPr>
        </p:nvSpPr>
        <p:spPr/>
        <p:txBody>
          <a:bodyPr>
            <a:normAutofit fontScale="92500" lnSpcReduction="10000"/>
          </a:bodyPr>
          <a:lstStyle/>
          <a:p>
            <a:pPr eaLnBrk="1" hangingPunct="1">
              <a:lnSpc>
                <a:spcPct val="110000"/>
              </a:lnSpc>
              <a:defRPr/>
            </a:pPr>
            <a:r>
              <a:rPr lang="pt-PT" dirty="0">
                <a:solidFill>
                  <a:schemeClr val="tx1"/>
                </a:solidFill>
              </a:rPr>
              <a:t>A prioridade deve ser introduzir gradualmente uma dieta sólida com base em alimentos disponíveis localmente, enriquecidos com gorduras ou óleos; sem que haja substituição da alimentação com o leite terapêutico F100 ou ATPU</a:t>
            </a:r>
          </a:p>
          <a:p>
            <a:pPr eaLnBrk="1" hangingPunct="1">
              <a:lnSpc>
                <a:spcPct val="110000"/>
              </a:lnSpc>
              <a:defRPr/>
            </a:pPr>
            <a:r>
              <a:rPr lang="pt-BR" dirty="0">
                <a:solidFill>
                  <a:schemeClr val="tx1"/>
                </a:solidFill>
              </a:rPr>
              <a:t>O paciente inicia esta fase do tratamento em regime de internamento quando por razões logísticas (falta de ATPU, falta de serviços de ambulatório,) ou sociais (vivem muito distantes da U.S etc.) não pode passar para o tratamento em ambulatório</a:t>
            </a:r>
            <a:endParaRPr lang="pt-PT" dirty="0">
              <a:solidFill>
                <a:schemeClr val="tx1"/>
              </a:solidFill>
            </a:endParaRPr>
          </a:p>
          <a:p>
            <a:pPr eaLnBrk="1" hangingPunct="1">
              <a:defRPr/>
            </a:pPr>
            <a:endParaRPr lang="en-US" dirty="0">
              <a:solidFill>
                <a:schemeClr val="tx1"/>
              </a:solidFill>
            </a:endParaRPr>
          </a:p>
          <a:p>
            <a:pPr eaLnBrk="1" hangingPunct="1">
              <a:defRPr/>
            </a:pPr>
            <a:endParaRPr lang="en-US" dirty="0">
              <a:solidFill>
                <a:schemeClr val="tx1"/>
              </a:solidFill>
            </a:endParaRPr>
          </a:p>
          <a:p>
            <a:pPr eaLnBrk="1" hangingPunct="1">
              <a:defRPr/>
            </a:pPr>
            <a:endParaRPr lang="pt-PT" dirty="0">
              <a:solidFill>
                <a:schemeClr val="tx1"/>
              </a:solidFill>
            </a:endParaRP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41</a:t>
            </a:fld>
            <a:endParaRPr lang="pt-PT"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Fase de reabilitação</a:t>
            </a:r>
          </a:p>
        </p:txBody>
      </p:sp>
      <p:sp>
        <p:nvSpPr>
          <p:cNvPr id="3" name="Content Placeholder 2"/>
          <p:cNvSpPr>
            <a:spLocks noGrp="1"/>
          </p:cNvSpPr>
          <p:nvPr>
            <p:ph idx="1"/>
          </p:nvPr>
        </p:nvSpPr>
        <p:spPr/>
        <p:txBody>
          <a:bodyPr/>
          <a:lstStyle/>
          <a:p>
            <a:pPr marL="0" indent="0" eaLnBrk="1" hangingPunct="1">
              <a:buFont typeface="Arial" panose="020B0604020202020204" pitchFamily="34" charset="0"/>
              <a:buNone/>
              <a:defRPr/>
            </a:pPr>
            <a:r>
              <a:rPr lang="pt-PT" sz="2400" dirty="0"/>
              <a:t>Quantidade mínima de F100 na fase de reabilitação no internamento </a:t>
            </a:r>
            <a:r>
              <a:rPr lang="pt-BR" sz="2400" dirty="0"/>
              <a:t>quando o paciente estiver a comer maioritariamente comida da familia </a:t>
            </a:r>
            <a:endParaRPr lang="en-US" dirty="0"/>
          </a:p>
          <a:p>
            <a:pPr eaLnBrk="1" hangingPunct="1">
              <a:defRPr/>
            </a:pPr>
            <a:endParaRPr lang="pt-PT" dirty="0"/>
          </a:p>
          <a:p>
            <a:pPr eaLnBrk="1" hangingPunct="1">
              <a:defRPr/>
            </a:pPr>
            <a:endParaRPr lang="pt-PT" dirty="0"/>
          </a:p>
        </p:txBody>
      </p:sp>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42</a:t>
            </a:fld>
            <a:endParaRPr lang="pt-PT" altLang="en-US" dirty="0"/>
          </a:p>
        </p:txBody>
      </p:sp>
      <p:graphicFrame>
        <p:nvGraphicFramePr>
          <p:cNvPr id="7" name="Table 6"/>
          <p:cNvGraphicFramePr>
            <a:graphicFrameLocks noGrp="1"/>
          </p:cNvGraphicFramePr>
          <p:nvPr>
            <p:extLst>
              <p:ext uri="{D42A27DB-BD31-4B8C-83A1-F6EECF244321}">
                <p14:modId xmlns:p14="http://schemas.microsoft.com/office/powerpoint/2010/main" val="3807132323"/>
              </p:ext>
            </p:extLst>
          </p:nvPr>
        </p:nvGraphicFramePr>
        <p:xfrm>
          <a:off x="491359" y="2971800"/>
          <a:ext cx="8229600" cy="1600200"/>
        </p:xfrm>
        <a:graphic>
          <a:graphicData uri="http://schemas.openxmlformats.org/drawingml/2006/table">
            <a:tbl>
              <a:tblPr/>
              <a:tblGrid>
                <a:gridCol w="2161093">
                  <a:extLst>
                    <a:ext uri="{9D8B030D-6E8A-4147-A177-3AD203B41FA5}">
                      <a16:colId xmlns:a16="http://schemas.microsoft.com/office/drawing/2014/main" val="20000"/>
                    </a:ext>
                  </a:extLst>
                </a:gridCol>
                <a:gridCol w="2161093">
                  <a:extLst>
                    <a:ext uri="{9D8B030D-6E8A-4147-A177-3AD203B41FA5}">
                      <a16:colId xmlns:a16="http://schemas.microsoft.com/office/drawing/2014/main" val="20001"/>
                    </a:ext>
                  </a:extLst>
                </a:gridCol>
                <a:gridCol w="2709184">
                  <a:extLst>
                    <a:ext uri="{9D8B030D-6E8A-4147-A177-3AD203B41FA5}">
                      <a16:colId xmlns:a16="http://schemas.microsoft.com/office/drawing/2014/main" val="20002"/>
                    </a:ext>
                  </a:extLst>
                </a:gridCol>
                <a:gridCol w="1198230">
                  <a:extLst>
                    <a:ext uri="{9D8B030D-6E8A-4147-A177-3AD203B41FA5}">
                      <a16:colId xmlns:a16="http://schemas.microsoft.com/office/drawing/2014/main" val="20003"/>
                    </a:ext>
                  </a:extLst>
                </a:gridCol>
              </a:tblGrid>
              <a:tr h="852424">
                <a:tc>
                  <a:txBody>
                    <a:bodyPr/>
                    <a:lstStyle/>
                    <a:p>
                      <a:pPr marL="0" marR="0" algn="just">
                        <a:lnSpc>
                          <a:spcPct val="105000"/>
                        </a:lnSpc>
                        <a:spcBef>
                          <a:spcPts val="0"/>
                        </a:spcBef>
                        <a:spcAft>
                          <a:spcPts val="0"/>
                        </a:spcAft>
                      </a:pPr>
                      <a:r>
                        <a:rPr lang="pt-PT"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0"/>
                        </a:spcAft>
                      </a:pPr>
                      <a:r>
                        <a:rPr lang="pt-PT"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5000"/>
                        </a:lnSpc>
                        <a:spcBef>
                          <a:spcPts val="0"/>
                        </a:spcBef>
                        <a:spcAft>
                          <a:spcPts val="0"/>
                        </a:spcAft>
                      </a:pPr>
                      <a:r>
                        <a:rPr lang="pt-PT"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a:noFill/>
                    </a:lnB>
                    <a:solidFill>
                      <a:srgbClr val="007CA8"/>
                    </a:solidFill>
                  </a:tcPr>
                </a:tc>
                <a:tc>
                  <a:txBody>
                    <a:bodyPr/>
                    <a:lstStyle/>
                    <a:p>
                      <a:pPr marL="0" marR="0" algn="ctr">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Peso (kg)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 F100 por refeição</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 de F100 para 24 horas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736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Leite F100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a:noFill/>
                    </a:lnB>
                    <a:solidFill>
                      <a:srgbClr val="AFEA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Todos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250 ml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 ml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FEAFF"/>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Fase de reabilitação</a:t>
            </a:r>
          </a:p>
        </p:txBody>
      </p:sp>
      <p:sp>
        <p:nvSpPr>
          <p:cNvPr id="3" name="Content Placeholder 2"/>
          <p:cNvSpPr>
            <a:spLocks noGrp="1"/>
          </p:cNvSpPr>
          <p:nvPr>
            <p:ph idx="1"/>
          </p:nvPr>
        </p:nvSpPr>
        <p:spPr/>
        <p:txBody>
          <a:bodyPr>
            <a:normAutofit/>
          </a:bodyPr>
          <a:lstStyle/>
          <a:p>
            <a:pPr marL="0" indent="0" eaLnBrk="1" hangingPunct="1">
              <a:buFont typeface="Arial" panose="020B0604020202020204" pitchFamily="34" charset="0"/>
              <a:buNone/>
              <a:defRPr/>
            </a:pPr>
            <a:r>
              <a:rPr lang="pt-PT" sz="2400" dirty="0"/>
              <a:t>Quantidade de ATPU na fase de reabilitação no internamento </a:t>
            </a:r>
            <a:r>
              <a:rPr lang="pt-BR" sz="2400" dirty="0"/>
              <a:t>quando o paciente estiver a comer maioritariamente à comida da família</a:t>
            </a:r>
            <a:endParaRPr lang="pt-PT" sz="2400" dirty="0"/>
          </a:p>
        </p:txBody>
      </p:sp>
      <p:graphicFrame>
        <p:nvGraphicFramePr>
          <p:cNvPr id="5" name="Table 4"/>
          <p:cNvGraphicFramePr>
            <a:graphicFrameLocks noGrp="1"/>
          </p:cNvGraphicFramePr>
          <p:nvPr>
            <p:extLst>
              <p:ext uri="{D42A27DB-BD31-4B8C-83A1-F6EECF244321}">
                <p14:modId xmlns:p14="http://schemas.microsoft.com/office/powerpoint/2010/main" val="2739165183"/>
              </p:ext>
            </p:extLst>
          </p:nvPr>
        </p:nvGraphicFramePr>
        <p:xfrm>
          <a:off x="381000" y="3124200"/>
          <a:ext cx="2872130" cy="1925638"/>
        </p:xfrm>
        <a:graphic>
          <a:graphicData uri="http://schemas.openxmlformats.org/drawingml/2006/table">
            <a:tbl>
              <a:tblPr/>
              <a:tblGrid>
                <a:gridCol w="2872130">
                  <a:extLst>
                    <a:ext uri="{9D8B030D-6E8A-4147-A177-3AD203B41FA5}">
                      <a16:colId xmlns:a16="http://schemas.microsoft.com/office/drawing/2014/main" val="20000"/>
                    </a:ext>
                  </a:extLst>
                </a:gridCol>
              </a:tblGrid>
              <a:tr h="1925638">
                <a:tc>
                  <a:txBody>
                    <a:bodyPr/>
                    <a:lstStyle/>
                    <a:p>
                      <a:pPr algn="ctr">
                        <a:spcAft>
                          <a:spcPts val="0"/>
                        </a:spcAft>
                      </a:pPr>
                      <a:endParaRPr lang="pt-PT" sz="1800" dirty="0">
                        <a:effectLst/>
                        <a:latin typeface="Arial" panose="020B0604020202020204" pitchFamily="34" charset="0"/>
                        <a:ea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76820" name="Picture 4" descr="Uma barra de porca plum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57600"/>
            <a:ext cx="2286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0"/>
          </p:nvPr>
        </p:nvSpPr>
        <p:spPr/>
        <p:txBody>
          <a:bodyPr/>
          <a:lstStyle/>
          <a:p>
            <a:pPr>
              <a:defRPr/>
            </a:pPr>
            <a:fld id="{080AEDDF-9DC8-438E-9C7C-68B8D7802985}" type="slidenum">
              <a:rPr lang="pt-PT" altLang="en-US" smtClean="0"/>
              <a:pPr>
                <a:defRPr/>
              </a:pPr>
              <a:t>43</a:t>
            </a:fld>
            <a:endParaRPr lang="pt-PT" altLang="en-US" dirty="0"/>
          </a:p>
        </p:txBody>
      </p:sp>
      <p:graphicFrame>
        <p:nvGraphicFramePr>
          <p:cNvPr id="7" name="Table 6"/>
          <p:cNvGraphicFramePr>
            <a:graphicFrameLocks noGrp="1"/>
          </p:cNvGraphicFramePr>
          <p:nvPr>
            <p:extLst>
              <p:ext uri="{D42A27DB-BD31-4B8C-83A1-F6EECF244321}">
                <p14:modId xmlns:p14="http://schemas.microsoft.com/office/powerpoint/2010/main" val="3203741034"/>
              </p:ext>
            </p:extLst>
          </p:nvPr>
        </p:nvGraphicFramePr>
        <p:xfrm>
          <a:off x="3079323" y="2804424"/>
          <a:ext cx="5271353" cy="2117513"/>
        </p:xfrm>
        <a:graphic>
          <a:graphicData uri="http://schemas.openxmlformats.org/drawingml/2006/table">
            <a:tbl>
              <a:tblPr/>
              <a:tblGrid>
                <a:gridCol w="1340872">
                  <a:extLst>
                    <a:ext uri="{9D8B030D-6E8A-4147-A177-3AD203B41FA5}">
                      <a16:colId xmlns:a16="http://schemas.microsoft.com/office/drawing/2014/main" val="20000"/>
                    </a:ext>
                  </a:extLst>
                </a:gridCol>
                <a:gridCol w="1340872">
                  <a:extLst>
                    <a:ext uri="{9D8B030D-6E8A-4147-A177-3AD203B41FA5}">
                      <a16:colId xmlns:a16="http://schemas.microsoft.com/office/drawing/2014/main" val="20001"/>
                    </a:ext>
                  </a:extLst>
                </a:gridCol>
                <a:gridCol w="1340872">
                  <a:extLst>
                    <a:ext uri="{9D8B030D-6E8A-4147-A177-3AD203B41FA5}">
                      <a16:colId xmlns:a16="http://schemas.microsoft.com/office/drawing/2014/main" val="20002"/>
                    </a:ext>
                  </a:extLst>
                </a:gridCol>
                <a:gridCol w="1248737">
                  <a:extLst>
                    <a:ext uri="{9D8B030D-6E8A-4147-A177-3AD203B41FA5}">
                      <a16:colId xmlns:a16="http://schemas.microsoft.com/office/drawing/2014/main" val="20003"/>
                    </a:ext>
                  </a:extLst>
                </a:gridCol>
              </a:tblGrid>
              <a:tr h="1227667">
                <a:tc>
                  <a:txBody>
                    <a:bodyPr/>
                    <a:lstStyle/>
                    <a:p>
                      <a:pPr marL="0" marR="0" algn="ctr">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Peso (kg)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 saquetas de ATPU para 24 horas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 saquetas de ATPU para 7 dias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ctr">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 saquetas de ATPU para 14 dias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677333">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Todos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ctr">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0" marR="0" algn="ctr">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FEAFF"/>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Tópico 3.9 Monitoria dos pacientes em regime de internamento</a:t>
            </a:r>
          </a:p>
        </p:txBody>
      </p:sp>
      <p:sp>
        <p:nvSpPr>
          <p:cNvPr id="3" name="Content Placeholder 2"/>
          <p:cNvSpPr>
            <a:spLocks noGrp="1"/>
          </p:cNvSpPr>
          <p:nvPr>
            <p:ph idx="1"/>
          </p:nvPr>
        </p:nvSpPr>
        <p:spPr/>
        <p:txBody>
          <a:bodyPr>
            <a:normAutofit/>
          </a:bodyPr>
          <a:lstStyle/>
          <a:p>
            <a:pPr marL="0" indent="0" eaLnBrk="1" hangingPunct="1">
              <a:lnSpc>
                <a:spcPct val="110000"/>
              </a:lnSpc>
              <a:buFont typeface="Arial" panose="020B0604020202020204" pitchFamily="34" charset="0"/>
              <a:buNone/>
              <a:defRPr/>
            </a:pPr>
            <a:r>
              <a:rPr lang="pt-PT" sz="2600" b="1" dirty="0"/>
              <a:t>Objectivos da Aprendizagem</a:t>
            </a:r>
            <a:endParaRPr lang="pt-PT" sz="2600" dirty="0"/>
          </a:p>
          <a:p>
            <a:pPr eaLnBrk="1" hangingPunct="1">
              <a:lnSpc>
                <a:spcPct val="110000"/>
              </a:lnSpc>
              <a:defRPr/>
            </a:pPr>
            <a:r>
              <a:rPr lang="pt-PT" sz="2600" dirty="0">
                <a:solidFill>
                  <a:schemeClr val="tx1"/>
                </a:solidFill>
              </a:rPr>
              <a:t>Conhecer os parâmetros que devem ser diariamente monitorados e registados no processo clínico do paciente</a:t>
            </a:r>
          </a:p>
          <a:p>
            <a:pPr eaLnBrk="1" hangingPunct="1">
              <a:lnSpc>
                <a:spcPct val="110000"/>
              </a:lnSpc>
              <a:defRPr/>
            </a:pPr>
            <a:r>
              <a:rPr lang="pt-PT" sz="2600" dirty="0">
                <a:solidFill>
                  <a:schemeClr val="tx1"/>
                </a:solidFill>
              </a:rPr>
              <a:t>Conhecer o protocolo de monitoria do paciente</a:t>
            </a:r>
          </a:p>
          <a:p>
            <a:pPr marL="0" indent="0" eaLnBrk="1" hangingPunct="1">
              <a:lnSpc>
                <a:spcPct val="110000"/>
              </a:lnSpc>
              <a:buFont typeface="Arial" panose="020B0604020202020204" pitchFamily="34" charset="0"/>
              <a:buNone/>
              <a:defRPr/>
            </a:pPr>
            <a:r>
              <a:rPr lang="pt-PT" sz="2600" b="1" dirty="0"/>
              <a:t>Textos de Apoio</a:t>
            </a:r>
            <a:endParaRPr lang="pt-PT" sz="2600" dirty="0"/>
          </a:p>
          <a:p>
            <a:pPr eaLnBrk="1" hangingPunct="1">
              <a:lnSpc>
                <a:spcPct val="110000"/>
              </a:lnSpc>
              <a:defRPr/>
            </a:pPr>
            <a:r>
              <a:rPr lang="pt-PT" sz="2600" dirty="0">
                <a:solidFill>
                  <a:schemeClr val="tx1"/>
                </a:solidFill>
              </a:rPr>
              <a:t>Texto de Apoio 3.11 Monitoria dos pacientes durante o tratamento no internamento</a:t>
            </a:r>
          </a:p>
          <a:p>
            <a:pPr eaLnBrk="1" hangingPunct="1">
              <a:defRPr/>
            </a:pPr>
            <a:endParaRPr lang="pt-PT" dirty="0"/>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44</a:t>
            </a:fld>
            <a:endParaRPr lang="pt-PT"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eaLnBrk="1" hangingPunct="1">
              <a:defRPr/>
            </a:pPr>
            <a:r>
              <a:rPr lang="pt-PT" dirty="0"/>
              <a:t>Monitoria dos pacientes em regime de internamento</a:t>
            </a:r>
          </a:p>
        </p:txBody>
      </p:sp>
      <p:sp>
        <p:nvSpPr>
          <p:cNvPr id="7" name="Content Placeholder 6"/>
          <p:cNvSpPr>
            <a:spLocks noGrp="1"/>
          </p:cNvSpPr>
          <p:nvPr>
            <p:ph idx="1"/>
          </p:nvPr>
        </p:nvSpPr>
        <p:spPr/>
        <p:txBody>
          <a:bodyPr>
            <a:noAutofit/>
          </a:bodyPr>
          <a:lstStyle/>
          <a:p>
            <a:pPr marL="0" indent="0" eaLnBrk="1" hangingPunct="1">
              <a:spcAft>
                <a:spcPts val="600"/>
              </a:spcAft>
              <a:buFont typeface="Arial" panose="020B0604020202020204" pitchFamily="34" charset="0"/>
              <a:buNone/>
              <a:defRPr/>
            </a:pPr>
            <a:r>
              <a:rPr lang="pt-PT" sz="2600" dirty="0"/>
              <a:t>Parâmetros usados para monitoria:</a:t>
            </a:r>
          </a:p>
          <a:p>
            <a:pPr marL="514350" indent="-514350" eaLnBrk="1" hangingPunct="1">
              <a:spcAft>
                <a:spcPts val="600"/>
              </a:spcAft>
              <a:buFont typeface="+mj-lt"/>
              <a:buAutoNum type="arabicPeriod"/>
              <a:defRPr/>
            </a:pPr>
            <a:r>
              <a:rPr lang="pt-PT" sz="2600" dirty="0">
                <a:solidFill>
                  <a:schemeClr val="tx1"/>
                </a:solidFill>
              </a:rPr>
              <a:t>Peso</a:t>
            </a:r>
          </a:p>
          <a:p>
            <a:pPr marL="514350" indent="-514350" eaLnBrk="1" hangingPunct="1">
              <a:spcAft>
                <a:spcPts val="600"/>
              </a:spcAft>
              <a:buFont typeface="+mj-lt"/>
              <a:buAutoNum type="arabicPeriod"/>
              <a:defRPr/>
            </a:pPr>
            <a:r>
              <a:rPr lang="pt-PT" sz="2600" dirty="0">
                <a:solidFill>
                  <a:schemeClr val="tx1"/>
                </a:solidFill>
              </a:rPr>
              <a:t>Grau de edema bilateral (0 a +++)</a:t>
            </a:r>
          </a:p>
          <a:p>
            <a:pPr marL="514350" indent="-514350" eaLnBrk="1" hangingPunct="1">
              <a:spcAft>
                <a:spcPts val="600"/>
              </a:spcAft>
              <a:buFont typeface="+mj-lt"/>
              <a:buAutoNum type="arabicPeriod"/>
              <a:defRPr/>
            </a:pPr>
            <a:r>
              <a:rPr lang="pt-PT" sz="2600" dirty="0">
                <a:solidFill>
                  <a:schemeClr val="tx1"/>
                </a:solidFill>
              </a:rPr>
              <a:t>Volume urinário</a:t>
            </a:r>
          </a:p>
          <a:p>
            <a:pPr marL="514350" indent="-514350" eaLnBrk="1" hangingPunct="1">
              <a:spcAft>
                <a:spcPts val="600"/>
              </a:spcAft>
              <a:buFont typeface="+mj-lt"/>
              <a:buAutoNum type="arabicPeriod"/>
              <a:defRPr/>
            </a:pPr>
            <a:r>
              <a:rPr lang="pt-PT" sz="2600" dirty="0">
                <a:solidFill>
                  <a:schemeClr val="tx1"/>
                </a:solidFill>
              </a:rPr>
              <a:t>Sinais clínicos: urina, fezes, vómitos, desidratação, tosse, respiração </a:t>
            </a:r>
          </a:p>
          <a:p>
            <a:pPr marL="514350" indent="-514350" eaLnBrk="1" hangingPunct="1">
              <a:spcAft>
                <a:spcPts val="600"/>
              </a:spcAft>
              <a:buFont typeface="+mj-lt"/>
              <a:buAutoNum type="arabicPeriod"/>
              <a:defRPr/>
            </a:pPr>
            <a:r>
              <a:rPr lang="pt-PT" sz="2600" dirty="0">
                <a:solidFill>
                  <a:schemeClr val="tx1"/>
                </a:solidFill>
              </a:rPr>
              <a:t>Perímetro braquial semanal (particularmente importante para grávidas e lactantes)</a:t>
            </a:r>
          </a:p>
          <a:p>
            <a:pPr marL="514350" indent="-514350" eaLnBrk="1" hangingPunct="1">
              <a:spcAft>
                <a:spcPts val="600"/>
              </a:spcAft>
              <a:buFont typeface="+mj-lt"/>
              <a:buAutoNum type="arabicPeriod"/>
              <a:defRPr/>
            </a:pPr>
            <a:r>
              <a:rPr lang="pt-PT" sz="2600" dirty="0">
                <a:solidFill>
                  <a:schemeClr val="tx1"/>
                </a:solidFill>
              </a:rPr>
              <a:t>Frequência respiratória e cardíaca</a:t>
            </a:r>
          </a:p>
          <a:p>
            <a:pPr marL="514350" indent="-514350" eaLnBrk="1" hangingPunct="1">
              <a:spcAft>
                <a:spcPts val="600"/>
              </a:spcAft>
              <a:buFont typeface="+mj-lt"/>
              <a:buAutoNum type="arabicPeriod"/>
              <a:defRPr/>
            </a:pPr>
            <a:r>
              <a:rPr lang="pt-PT" sz="2600" dirty="0">
                <a:solidFill>
                  <a:schemeClr val="tx1"/>
                </a:solidFill>
              </a:rPr>
              <a:t>Outros registos: recusa do alimentos, etc.</a:t>
            </a: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45</a:t>
            </a:fld>
            <a:endParaRPr lang="pt-PT"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7696200" cy="1417638"/>
          </a:xfrm>
        </p:spPr>
        <p:txBody>
          <a:bodyPr>
            <a:normAutofit/>
          </a:bodyPr>
          <a:lstStyle/>
          <a:p>
            <a:pPr eaLnBrk="1" hangingPunct="1">
              <a:defRPr/>
            </a:pPr>
            <a:r>
              <a:rPr lang="pt-PT" sz="2700" dirty="0"/>
              <a:t>Tópico 3.10 Critérios de alta do tratamento da desnutrição no internamento (TDI)</a:t>
            </a:r>
          </a:p>
        </p:txBody>
      </p:sp>
      <p:sp>
        <p:nvSpPr>
          <p:cNvPr id="6" name="Content Placeholder 5"/>
          <p:cNvSpPr>
            <a:spLocks noGrp="1"/>
          </p:cNvSpPr>
          <p:nvPr>
            <p:ph idx="1"/>
          </p:nvPr>
        </p:nvSpPr>
        <p:spPr>
          <a:xfrm>
            <a:off x="457200" y="1570038"/>
            <a:ext cx="8229600" cy="4786312"/>
          </a:xfrm>
        </p:spPr>
        <p:txBody>
          <a:bodyPr>
            <a:noAutofit/>
          </a:bodyPr>
          <a:lstStyle/>
          <a:p>
            <a:pPr marL="0" indent="0" algn="just">
              <a:spcAft>
                <a:spcPts val="600"/>
              </a:spcAft>
              <a:buClr>
                <a:srgbClr val="E46C0A"/>
              </a:buClr>
              <a:buFont typeface="Arial" panose="020B0604020202020204" pitchFamily="34" charset="0"/>
              <a:buNone/>
              <a:tabLst>
                <a:tab pos="342900" algn="l"/>
                <a:tab pos="600075" algn="l"/>
              </a:tabLst>
              <a:defRPr/>
            </a:pPr>
            <a:r>
              <a:rPr lang="pt-PT" altLang="en-US" sz="1900" b="1" dirty="0">
                <a:ea typeface="Times New Roman" pitchFamily="18" charset="0"/>
                <a:cs typeface="Tahoma" pitchFamily="34" charset="0"/>
              </a:rPr>
              <a:t>Objectivos da Aprendizagem</a:t>
            </a:r>
          </a:p>
          <a:p>
            <a:pPr>
              <a:spcAft>
                <a:spcPts val="600"/>
              </a:spcAft>
              <a:tabLst>
                <a:tab pos="342900" algn="l"/>
                <a:tab pos="600075" algn="l"/>
              </a:tabLst>
              <a:defRPr/>
            </a:pPr>
            <a:r>
              <a:rPr lang="pt-PT" altLang="en-US" sz="1900" dirty="0">
                <a:solidFill>
                  <a:schemeClr val="tx1"/>
                </a:solidFill>
                <a:ea typeface="Times New Roman" pitchFamily="18" charset="0"/>
                <a:cs typeface="Tahoma" pitchFamily="34" charset="0"/>
              </a:rPr>
              <a:t>Conhecer os critérios de alta do TDI quando existe disponibilidade de ATPU</a:t>
            </a:r>
          </a:p>
          <a:p>
            <a:pPr>
              <a:spcAft>
                <a:spcPts val="600"/>
              </a:spcAft>
              <a:tabLst>
                <a:tab pos="342900" algn="l"/>
                <a:tab pos="600075" algn="l"/>
              </a:tabLst>
              <a:defRPr/>
            </a:pPr>
            <a:r>
              <a:rPr lang="pt-PT" altLang="en-US" sz="1900" dirty="0">
                <a:solidFill>
                  <a:schemeClr val="tx1"/>
                </a:solidFill>
                <a:ea typeface="Times New Roman" pitchFamily="18" charset="0"/>
                <a:cs typeface="Tahoma" pitchFamily="34" charset="0"/>
              </a:rPr>
              <a:t>Conhecer os critérios de alta do TDI quando não existe disponibilidade de ATPU</a:t>
            </a:r>
          </a:p>
          <a:p>
            <a:pPr>
              <a:spcAft>
                <a:spcPts val="600"/>
              </a:spcAft>
              <a:tabLst>
                <a:tab pos="342900" algn="l"/>
                <a:tab pos="600075" algn="l"/>
              </a:tabLst>
              <a:defRPr/>
            </a:pPr>
            <a:r>
              <a:rPr lang="pt-PT" altLang="en-US" sz="1900" dirty="0">
                <a:solidFill>
                  <a:schemeClr val="tx1"/>
                </a:solidFill>
                <a:ea typeface="Times New Roman" pitchFamily="18" charset="0"/>
                <a:cs typeface="Tahoma" pitchFamily="34" charset="0"/>
              </a:rPr>
              <a:t>Conhecer os critérios de alta para pacientes que fazem reabilitação no internamento</a:t>
            </a:r>
            <a:endParaRPr lang="pt-PT" altLang="en-US" sz="1900" b="1" dirty="0">
              <a:solidFill>
                <a:schemeClr val="tx1"/>
              </a:solidFill>
              <a:ea typeface="Times New Roman" pitchFamily="18" charset="0"/>
              <a:cs typeface="Tahoma" pitchFamily="34" charset="0"/>
            </a:endParaRPr>
          </a:p>
          <a:p>
            <a:pPr marL="0" indent="0" algn="just">
              <a:spcAft>
                <a:spcPts val="600"/>
              </a:spcAft>
              <a:buClr>
                <a:srgbClr val="E46C0A"/>
              </a:buClr>
              <a:buFont typeface="Arial" panose="020B0604020202020204" pitchFamily="34" charset="0"/>
              <a:buNone/>
              <a:tabLst>
                <a:tab pos="342900" algn="l"/>
                <a:tab pos="600075" algn="l"/>
              </a:tabLst>
              <a:defRPr/>
            </a:pPr>
            <a:r>
              <a:rPr lang="pt-PT" altLang="en-US" sz="1900" b="1" dirty="0">
                <a:ea typeface="Times New Roman" pitchFamily="18" charset="0"/>
                <a:cs typeface="Tahoma" pitchFamily="34" charset="0"/>
              </a:rPr>
              <a:t>Textos de Apoio: </a:t>
            </a:r>
            <a:endParaRPr lang="pt-PT" altLang="en-US" sz="1900" dirty="0"/>
          </a:p>
          <a:p>
            <a:pPr algn="just">
              <a:spcAft>
                <a:spcPts val="600"/>
              </a:spcAft>
              <a:tabLst>
                <a:tab pos="342900" algn="l"/>
                <a:tab pos="600075" algn="l"/>
              </a:tabLst>
              <a:defRPr/>
            </a:pPr>
            <a:r>
              <a:rPr lang="pt-PT" altLang="en-US" sz="1900" dirty="0">
                <a:solidFill>
                  <a:schemeClr val="tx1"/>
                </a:solidFill>
                <a:cs typeface="Times New Roman" pitchFamily="18" charset="0"/>
              </a:rPr>
              <a:t>Texto de Apoio 3.12 Critérios de alta do tratamento da desnutrição no internamento (TDI)</a:t>
            </a:r>
            <a:endParaRPr lang="pt-PT" altLang="en-US" sz="1900" dirty="0">
              <a:solidFill>
                <a:schemeClr val="tx1"/>
              </a:solidFill>
            </a:endParaRPr>
          </a:p>
          <a:p>
            <a:r>
              <a:rPr lang="pt-PT" sz="2000" dirty="0">
                <a:solidFill>
                  <a:schemeClr val="tx1"/>
                </a:solidFill>
              </a:rPr>
              <a:t>Texto de Apoio 3.13 Critérios de alta do TDI para o tratamento da DAM no ambulatório enquanto não existir ATPU  </a:t>
            </a:r>
            <a:endParaRPr lang="en-US" sz="2000" dirty="0">
              <a:solidFill>
                <a:schemeClr val="tx1"/>
              </a:solidFill>
            </a:endParaRPr>
          </a:p>
          <a:p>
            <a:r>
              <a:rPr lang="pt-PT" sz="2000" dirty="0">
                <a:solidFill>
                  <a:schemeClr val="tx1"/>
                </a:solidFill>
              </a:rPr>
              <a:t>Texto de Apoio 3.14 Critérios de alta do TDI para pacientes que fazem reabilitação do DAG e DAM no internamento</a:t>
            </a:r>
            <a:endParaRPr lang="pt-PT" altLang="en-US" sz="1900" dirty="0">
              <a:solidFill>
                <a:schemeClr val="tx1"/>
              </a:solidFill>
            </a:endParaRP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46</a:t>
            </a:fld>
            <a:endParaRPr lang="pt-PT"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696200" cy="1417638"/>
          </a:xfrm>
        </p:spPr>
        <p:txBody>
          <a:bodyPr>
            <a:normAutofit/>
          </a:bodyPr>
          <a:lstStyle/>
          <a:p>
            <a:pPr eaLnBrk="1" hangingPunct="1">
              <a:defRPr/>
            </a:pPr>
            <a:r>
              <a:rPr lang="pt-PT" sz="2700" dirty="0"/>
              <a:t>Tópico 3.10 Critérios de alta do tratamento da desnutrição no internamento (TDI)</a:t>
            </a:r>
          </a:p>
        </p:txBody>
      </p:sp>
      <p:sp>
        <p:nvSpPr>
          <p:cNvPr id="6" name="Content Placeholder 5"/>
          <p:cNvSpPr>
            <a:spLocks noGrp="1"/>
          </p:cNvSpPr>
          <p:nvPr>
            <p:ph idx="1"/>
          </p:nvPr>
        </p:nvSpPr>
        <p:spPr>
          <a:xfrm>
            <a:off x="457200" y="1570038"/>
            <a:ext cx="8229600" cy="4786312"/>
          </a:xfrm>
        </p:spPr>
        <p:txBody>
          <a:bodyPr>
            <a:noAutofit/>
          </a:bodyPr>
          <a:lstStyle/>
          <a:p>
            <a:pPr marL="0" lvl="0" indent="0">
              <a:buNone/>
            </a:pPr>
            <a:r>
              <a:rPr lang="pt-PT" sz="2200" dirty="0"/>
              <a:t>Há 3 situações da alta do tratamento da desnutrição no internamento: </a:t>
            </a:r>
            <a:endParaRPr lang="en-US" sz="2200" dirty="0"/>
          </a:p>
          <a:p>
            <a:pPr lvl="1"/>
            <a:r>
              <a:rPr lang="pt-PT" sz="2200" dirty="0"/>
              <a:t>Alta do TDI para o tratamento da desnutrição aguda grave no ambulatório enquanto existir ATPU </a:t>
            </a:r>
            <a:endParaRPr lang="en-US" sz="2200" dirty="0"/>
          </a:p>
          <a:p>
            <a:pPr lvl="1"/>
            <a:r>
              <a:rPr lang="pt-PT" sz="2200" dirty="0"/>
              <a:t>Alta do TDI para o tratamento da desnutrição aguda moderada no ambulatório enquanto não existir ATPU</a:t>
            </a:r>
            <a:endParaRPr lang="en-US" sz="2200" dirty="0"/>
          </a:p>
          <a:p>
            <a:pPr lvl="1"/>
            <a:r>
              <a:rPr lang="pt-PT" sz="2200" dirty="0"/>
              <a:t>Alta do TDI para pacientes que fazem reabilitação da desnutrição aguda grave e moderada no internamento</a:t>
            </a:r>
            <a:r>
              <a:rPr lang="en-US" sz="2200" dirty="0"/>
              <a:t> </a:t>
            </a:r>
          </a:p>
          <a:p>
            <a:pPr marL="0" indent="0">
              <a:buNone/>
            </a:pPr>
            <a:r>
              <a:rPr lang="en-US" sz="1200" dirty="0"/>
              <a:t> </a:t>
            </a:r>
            <a:endParaRPr lang="pt-PT" altLang="en-US" sz="1200"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47</a:t>
            </a:fld>
            <a:endParaRPr lang="pt-PT" altLang="en-US" dirty="0"/>
          </a:p>
        </p:txBody>
      </p:sp>
    </p:spTree>
    <p:extLst>
      <p:ext uri="{BB962C8B-B14F-4D97-AF65-F5344CB8AC3E}">
        <p14:creationId xmlns:p14="http://schemas.microsoft.com/office/powerpoint/2010/main" val="4655021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pt-PT" dirty="0"/>
              <a:t>Critérios clínicos de alta do TDI para o TDA (se existir ATPU)</a:t>
            </a:r>
          </a:p>
        </p:txBody>
      </p:sp>
      <p:sp>
        <p:nvSpPr>
          <p:cNvPr id="3" name="Content Placeholder 2"/>
          <p:cNvSpPr>
            <a:spLocks noGrp="1"/>
          </p:cNvSpPr>
          <p:nvPr>
            <p:ph idx="1"/>
          </p:nvPr>
        </p:nvSpPr>
        <p:spPr>
          <a:xfrm>
            <a:off x="457200" y="1600200"/>
            <a:ext cx="8229600" cy="4525963"/>
          </a:xfrm>
        </p:spPr>
        <p:txBody>
          <a:bodyPr>
            <a:normAutofit/>
          </a:bodyPr>
          <a:lstStyle/>
          <a:p>
            <a:pPr eaLnBrk="1" hangingPunct="1">
              <a:defRPr/>
            </a:pPr>
            <a:r>
              <a:rPr lang="pt-PT" sz="2600" dirty="0">
                <a:solidFill>
                  <a:schemeClr val="tx1"/>
                </a:solidFill>
              </a:rPr>
              <a:t>Ausência de edema </a:t>
            </a:r>
          </a:p>
          <a:p>
            <a:pPr eaLnBrk="1" hangingPunct="1">
              <a:defRPr/>
            </a:pPr>
            <a:r>
              <a:rPr lang="pt-PT" sz="2600" dirty="0">
                <a:solidFill>
                  <a:schemeClr val="tx1"/>
                </a:solidFill>
              </a:rPr>
              <a:t>Ganho de peso numa média de 5g/kg/dia ou mais (nestes pacientes deve-se descartar o ganho de peso causado pelo edema da realimentação)</a:t>
            </a:r>
          </a:p>
          <a:p>
            <a:pPr eaLnBrk="1" hangingPunct="1">
              <a:defRPr/>
            </a:pPr>
            <a:r>
              <a:rPr lang="pt-PT" sz="2600" dirty="0">
                <a:solidFill>
                  <a:schemeClr val="tx1"/>
                </a:solidFill>
              </a:rPr>
              <a:t>Ausência de complicação médica </a:t>
            </a:r>
          </a:p>
          <a:p>
            <a:pPr eaLnBrk="1" hangingPunct="1">
              <a:defRPr/>
            </a:pPr>
            <a:r>
              <a:rPr lang="pt-PT" sz="2600" dirty="0">
                <a:solidFill>
                  <a:schemeClr val="tx1"/>
                </a:solidFill>
              </a:rPr>
              <a:t>Clinicamente bem e alerta</a:t>
            </a:r>
          </a:p>
          <a:p>
            <a:pPr eaLnBrk="1" hangingPunct="1">
              <a:defRPr/>
            </a:pPr>
            <a:r>
              <a:rPr lang="pt-PT" sz="2600" dirty="0">
                <a:solidFill>
                  <a:schemeClr val="tx1"/>
                </a:solidFill>
              </a:rPr>
              <a:t>Recuperação do apetite </a:t>
            </a:r>
          </a:p>
          <a:p>
            <a:pPr eaLnBrk="1" hangingPunct="1">
              <a:defRPr/>
            </a:pPr>
            <a:r>
              <a:rPr lang="pt-PT" sz="2600" dirty="0">
                <a:solidFill>
                  <a:schemeClr val="tx1"/>
                </a:solidFill>
              </a:rPr>
              <a:t>Pode comer a comida da família</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48</a:t>
            </a:fld>
            <a:endParaRPr lang="pt-PT"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1417638"/>
          </a:xfrm>
        </p:spPr>
        <p:txBody>
          <a:bodyPr/>
          <a:lstStyle/>
          <a:p>
            <a:pPr algn="just" eaLnBrk="1" hangingPunct="1">
              <a:defRPr/>
            </a:pPr>
            <a:r>
              <a:rPr lang="en-US" dirty="0" err="1"/>
              <a:t>Parâmetros</a:t>
            </a:r>
            <a:r>
              <a:rPr lang="en-US" dirty="0"/>
              <a:t> </a:t>
            </a:r>
            <a:r>
              <a:rPr lang="en-US" dirty="0" err="1"/>
              <a:t>antropométricos</a:t>
            </a:r>
            <a:r>
              <a:rPr lang="en-US" dirty="0"/>
              <a:t> de </a:t>
            </a:r>
            <a:r>
              <a:rPr lang="en-US" dirty="0" err="1"/>
              <a:t>alta</a:t>
            </a:r>
            <a:r>
              <a:rPr lang="en-US" dirty="0"/>
              <a:t> do TDI para TDA</a:t>
            </a:r>
            <a:endParaRPr lang="pt-PT"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49</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1289009245"/>
              </p:ext>
            </p:extLst>
          </p:nvPr>
        </p:nvGraphicFramePr>
        <p:xfrm>
          <a:off x="609600" y="1905000"/>
          <a:ext cx="7772400" cy="4114800"/>
        </p:xfrm>
        <a:graphic>
          <a:graphicData uri="http://schemas.openxmlformats.org/drawingml/2006/table">
            <a:tbl>
              <a:tblPr/>
              <a:tblGrid>
                <a:gridCol w="3335914">
                  <a:extLst>
                    <a:ext uri="{9D8B030D-6E8A-4147-A177-3AD203B41FA5}">
                      <a16:colId xmlns:a16="http://schemas.microsoft.com/office/drawing/2014/main" val="20000"/>
                    </a:ext>
                  </a:extLst>
                </a:gridCol>
                <a:gridCol w="4436486">
                  <a:extLst>
                    <a:ext uri="{9D8B030D-6E8A-4147-A177-3AD203B41FA5}">
                      <a16:colId xmlns:a16="http://schemas.microsoft.com/office/drawing/2014/main" val="20001"/>
                    </a:ext>
                  </a:extLst>
                </a:gridCol>
              </a:tblGrid>
              <a:tr h="762000">
                <a:tc>
                  <a:txBody>
                    <a:bodyPr/>
                    <a:lstStyle/>
                    <a:p>
                      <a:pPr marL="0" marR="0" algn="just">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Grupo populacional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just">
                        <a:lnSpc>
                          <a:spcPct val="105000"/>
                        </a:lnSpc>
                        <a:spcBef>
                          <a:spcPts val="0"/>
                        </a:spcBef>
                        <a:spcAft>
                          <a:spcPts val="0"/>
                        </a:spcAft>
                      </a:pPr>
                      <a:r>
                        <a:rPr lang="pt-PT" sz="1800" b="1" dirty="0">
                          <a:solidFill>
                            <a:srgbClr val="FFFFFF"/>
                          </a:solidFill>
                          <a:effectLst/>
                          <a:latin typeface="Calibri" panose="020F0502020204030204" pitchFamily="34" charset="0"/>
                          <a:ea typeface="MS Mincho" panose="02020609040205080304" pitchFamily="49" charset="-128"/>
                          <a:cs typeface="Times New Roman" panose="02020603050405020304" pitchFamily="18" charset="0"/>
                        </a:rPr>
                        <a:t>Parâmetros antropométricos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762000">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Adolescentes 15 – 18 anos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19685"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IMC/Idade ≥ –3 e &lt; –2 DP </a:t>
                      </a:r>
                      <a:r>
                        <a:rPr lang="pt-PT" sz="18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t>
                      </a: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19685"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PB ≥ 21,0 e &lt; 23,0 cm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1"/>
                  </a:ext>
                </a:extLst>
              </a:tr>
              <a:tr h="762000">
                <a:tc>
                  <a:txBody>
                    <a:bodyPr/>
                    <a:lstStyle/>
                    <a:p>
                      <a:pPr marL="0" marR="0" algn="l">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Adultos 19 – 55 anos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19685"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IMC ≥ 16,0 e &lt; 18.5 kg/m</a:t>
                      </a:r>
                      <a:r>
                        <a:rPr lang="pt-PT" sz="1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a:t>
                      </a:r>
                      <a:r>
                        <a:rPr lang="pt-PT" sz="18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t>
                      </a:r>
                      <a:r>
                        <a:rPr lang="pt-PT"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19685"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PB ≥ 21,0 e &lt; 23,0 cm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2"/>
                  </a:ext>
                </a:extLst>
              </a:tr>
              <a:tr h="762000">
                <a:tc>
                  <a:txBody>
                    <a:bodyPr/>
                    <a:lstStyle/>
                    <a:p>
                      <a:pPr marL="0"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Idosos &gt; 55 anos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19685"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IMC ≥ 18,0 a &lt; 21,0 kg/m</a:t>
                      </a:r>
                      <a:r>
                        <a:rPr lang="pt-PT" sz="1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r>
                        <a:rPr lang="pt-PT" sz="1800" b="1" u="sng" kern="1200" dirty="0">
                          <a:solidFill>
                            <a:schemeClr val="tx1"/>
                          </a:solidFill>
                          <a:effectLst/>
                          <a:latin typeface="+mn-lt"/>
                          <a:ea typeface="+mn-ea"/>
                          <a:cs typeface="+mn-cs"/>
                        </a:rPr>
                        <a:t>e</a:t>
                      </a:r>
                      <a:r>
                        <a:rPr lang="pt-PT" sz="1800" kern="1200" dirty="0">
                          <a:solidFill>
                            <a:schemeClr val="tx1"/>
                          </a:solidFill>
                          <a:effectLst/>
                          <a:latin typeface="+mn-lt"/>
                          <a:ea typeface="+mn-ea"/>
                          <a:cs typeface="+mn-cs"/>
                        </a:rPr>
                        <a:t> </a:t>
                      </a:r>
                    </a:p>
                    <a:p>
                      <a:pPr marL="19685" marR="0" algn="l">
                        <a:lnSpc>
                          <a:spcPct val="105000"/>
                        </a:lnSpc>
                        <a:spcBef>
                          <a:spcPts val="0"/>
                        </a:spcBef>
                        <a:spcAft>
                          <a:spcPts val="0"/>
                        </a:spcAft>
                      </a:pPr>
                      <a:r>
                        <a:rPr lang="pt-PT" sz="1800" kern="1200" dirty="0">
                          <a:solidFill>
                            <a:schemeClr val="tx1"/>
                          </a:solidFill>
                          <a:effectLst/>
                          <a:latin typeface="+mn-lt"/>
                          <a:ea typeface="+mn-ea"/>
                          <a:cs typeface="+mn-cs"/>
                        </a:rPr>
                        <a:t>PB ≥ 18,5 e &lt; 21,0 cm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3"/>
                  </a:ext>
                </a:extLst>
              </a:tr>
              <a:tr h="1066800">
                <a:tc>
                  <a:txBody>
                    <a:bodyPr/>
                    <a:lstStyle/>
                    <a:p>
                      <a:pPr marL="0"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Mulheres grávidas ou lactantes nos 6 meses após o parto</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5F4FF"/>
                    </a:solidFill>
                  </a:tcPr>
                </a:tc>
                <a:tc>
                  <a:txBody>
                    <a:bodyPr/>
                    <a:lstStyle/>
                    <a:p>
                      <a:pPr marL="19685" marR="0" algn="l">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PB ≥ 21,0 e &lt; 23,0 cm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457200" y="1600200"/>
            <a:ext cx="8229600" cy="452628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hangingPunct="1">
              <a:spcAft>
                <a:spcPts val="1000"/>
              </a:spcAft>
              <a:buFont typeface="+mj-lt"/>
              <a:buAutoNum type="arabicPeriod"/>
              <a:defRPr/>
            </a:pPr>
            <a:r>
              <a:rPr lang="pt-PT" sz="2000" dirty="0">
                <a:latin typeface="+mn-lt"/>
              </a:rPr>
              <a:t>Pacientes com desnutrição aguda grave (DAG) com complicações médicas têm alto risco de mortalidade e necessitam de cuidados em internamento, 24 horas por dia até que a sua condição estabilize.</a:t>
            </a:r>
          </a:p>
          <a:p>
            <a:pPr marL="274320" indent="-274320" eaLnBrk="1" hangingPunct="1">
              <a:spcAft>
                <a:spcPts val="1000"/>
              </a:spcAft>
              <a:buFont typeface="+mj-lt"/>
              <a:buAutoNum type="arabicPeriod"/>
              <a:defRPr/>
            </a:pPr>
            <a:r>
              <a:rPr lang="pt-PT" sz="2000" dirty="0">
                <a:latin typeface="+mn-lt"/>
              </a:rPr>
              <a:t>O paciente com desnutrição aguda grave deve ser visto como um todo, isso é, não somente olhar para o seu estado nutricional mais também avaliar e tratar as complicações médicas da desnutrição. </a:t>
            </a:r>
          </a:p>
          <a:p>
            <a:pPr marL="274320" indent="-274320" eaLnBrk="1" hangingPunct="1">
              <a:spcAft>
                <a:spcPts val="1000"/>
              </a:spcAft>
              <a:buFont typeface="+mj-lt"/>
              <a:buAutoNum type="arabicPeriod"/>
              <a:defRPr/>
            </a:pPr>
            <a:r>
              <a:rPr lang="pt-PT" sz="2000" dirty="0">
                <a:latin typeface="+mn-lt"/>
              </a:rPr>
              <a:t>Tratamento da desnutrição no internamento (TDI) é a componente do PRN responsável pelo tratamento médico para pacientes com DAG com complicações médicas, com edema bilateral, ou sem apetite.</a:t>
            </a:r>
          </a:p>
          <a:p>
            <a:pPr marL="274320" indent="-274320" eaLnBrk="1" hangingPunct="1">
              <a:spcAft>
                <a:spcPts val="1000"/>
              </a:spcAft>
              <a:buFont typeface="+mj-lt"/>
              <a:buAutoNum type="arabicPeriod"/>
              <a:defRPr/>
            </a:pPr>
            <a:r>
              <a:rPr lang="pt-PT" sz="2000" dirty="0">
                <a:latin typeface="+mn-lt"/>
              </a:rPr>
              <a:t>Nos casos em que o ATPU não estiver disponível para todos grupos etários, adolescentes e adultos com DAG sem complicações médicas, sem edema bilateral, ou que tenham apetite devem ser tratados em regime de internamento. </a:t>
            </a:r>
          </a:p>
          <a:p>
            <a:pPr marL="274320" indent="-274320" algn="just" eaLnBrk="1" hangingPunct="1">
              <a:spcAft>
                <a:spcPts val="400"/>
              </a:spcAft>
              <a:defRPr/>
            </a:pPr>
            <a:endParaRPr lang="pt-PT" sz="1900" dirty="0">
              <a:latin typeface="+mn-lt"/>
            </a:endParaRPr>
          </a:p>
          <a:p>
            <a:pPr marL="274320" indent="-274320" algn="just" eaLnBrk="1" hangingPunct="1">
              <a:spcAft>
                <a:spcPts val="400"/>
              </a:spcAft>
              <a:defRPr/>
            </a:pPr>
            <a:endParaRPr lang="pt-PT" sz="1900" dirty="0">
              <a:latin typeface="+mn-lt"/>
            </a:endParaRPr>
          </a:p>
          <a:p>
            <a:pPr marL="274320" indent="-274320" algn="just" eaLnBrk="1" hangingPunct="1">
              <a:defRPr/>
            </a:pPr>
            <a:endParaRPr lang="pt-PT" sz="1900" dirty="0">
              <a:latin typeface="+mn-lt"/>
            </a:endParaRPr>
          </a:p>
          <a:p>
            <a:pPr marL="274320" indent="-274320" eaLnBrk="1" hangingPunct="1">
              <a:defRPr/>
            </a:pPr>
            <a:endParaRPr lang="pt-PT" sz="1900" dirty="0">
              <a:latin typeface="+mn-lt"/>
            </a:endParaRPr>
          </a:p>
        </p:txBody>
      </p:sp>
      <p:sp>
        <p:nvSpPr>
          <p:cNvPr id="4" name="Slide Number Placeholder 3"/>
          <p:cNvSpPr>
            <a:spLocks noGrp="1"/>
          </p:cNvSpPr>
          <p:nvPr>
            <p:ph type="sldNum" sz="quarter" idx="12"/>
          </p:nvPr>
        </p:nvSpPr>
        <p:spPr>
          <a:xfrm>
            <a:off x="6781800" y="6324600"/>
            <a:ext cx="2133600" cy="365125"/>
          </a:xfrm>
        </p:spPr>
        <p:txBody>
          <a:bodyPr/>
          <a:lstStyle/>
          <a:p>
            <a:pPr>
              <a:defRPr/>
            </a:pPr>
            <a:fld id="{70C88045-F319-4F92-8B1B-25C5D45A993C}" type="slidenum">
              <a:rPr lang="pt-PT" altLang="en-US" b="1" smtClean="0">
                <a:solidFill>
                  <a:srgbClr val="0099CC"/>
                </a:solidFill>
              </a:rPr>
              <a:pPr>
                <a:defRPr/>
              </a:pPr>
              <a:t>5</a:t>
            </a:fld>
            <a:endParaRPr lang="pt-PT" altLang="en-US" b="1" dirty="0">
              <a:solidFill>
                <a:srgbClr val="0099CC"/>
              </a:solidFill>
            </a:endParaRPr>
          </a:p>
        </p:txBody>
      </p:sp>
      <p:sp>
        <p:nvSpPr>
          <p:cNvPr id="6" name="Footer Placeholder 1"/>
          <p:cNvSpPr txBox="1">
            <a:spLocks/>
          </p:cNvSpPr>
          <p:nvPr/>
        </p:nvSpPr>
        <p:spPr>
          <a:xfrm>
            <a:off x="261938" y="6446838"/>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t-BR" sz="1000" b="1" dirty="0">
                <a:solidFill>
                  <a:schemeClr val="tx1"/>
                </a:solidFill>
                <a:latin typeface="+mn-lt"/>
              </a:rPr>
              <a:t>Módulo 3: </a:t>
            </a:r>
            <a:r>
              <a:rPr lang="pt-BR" sz="1000" b="0" dirty="0">
                <a:solidFill>
                  <a:schemeClr val="tx1"/>
                </a:solidFill>
                <a:latin typeface="+mn-lt"/>
              </a:rPr>
              <a:t>Tratamento da Desnutrição no Internamento (TDI)</a:t>
            </a:r>
          </a:p>
        </p:txBody>
      </p:sp>
      <p:sp>
        <p:nvSpPr>
          <p:cNvPr id="7"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Text Placeholder 12"/>
          <p:cNvSpPr txBox="1">
            <a:spLocks/>
          </p:cNvSpPr>
          <p:nvPr/>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10" name="Title 1"/>
          <p:cNvSpPr txBox="1">
            <a:spLocks/>
          </p:cNvSpPr>
          <p:nvPr/>
        </p:nvSpPr>
        <p:spPr>
          <a:xfrm>
            <a:off x="76200" y="152400"/>
            <a:ext cx="7848600" cy="1265238"/>
          </a:xfrm>
          <a:prstGeom prst="rect">
            <a:avLst/>
          </a:prstGeom>
        </p:spPr>
        <p:txBody>
          <a:bodyPr>
            <a:normAutofit/>
          </a:bodyPr>
          <a:lstStyle>
            <a:lvl1pPr algn="ctr" rtl="0" eaLnBrk="0" fontAlgn="base" hangingPunct="0">
              <a:spcBef>
                <a:spcPct val="0"/>
              </a:spcBef>
              <a:spcAft>
                <a:spcPct val="0"/>
              </a:spcAft>
              <a:defRPr sz="3200" kern="1200">
                <a:solidFill>
                  <a:srgbClr val="1B4298"/>
                </a:solidFill>
                <a:latin typeface="+mn-lt"/>
                <a:ea typeface="+mj-ea"/>
                <a:cs typeface="Arial" pitchFamily="34" charset="0"/>
              </a:defRPr>
            </a:lvl1pPr>
            <a:lvl2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2pPr>
            <a:lvl3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3pPr>
            <a:lvl4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4pPr>
            <a:lvl5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5pPr>
            <a:lvl6pPr marL="4572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6pPr>
            <a:lvl7pPr marL="9144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7pPr>
            <a:lvl8pPr marL="13716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8pPr>
            <a:lvl9pPr marL="18288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9pPr>
          </a:lstStyle>
          <a:p>
            <a:pPr algn="l" eaLnBrk="1" hangingPunct="1">
              <a:lnSpc>
                <a:spcPct val="80000"/>
              </a:lnSpc>
              <a:defRPr/>
            </a:pPr>
            <a:r>
              <a:rPr lang="pt-PT" sz="2800" b="1" dirty="0">
                <a:solidFill>
                  <a:srgbClr val="0099CC"/>
                </a:solidFill>
              </a:rPr>
              <a:t>Pontos-chave para o tratamento da DAG com complicações médicas ou edema bilateral no internamento</a:t>
            </a:r>
          </a:p>
        </p:txBody>
      </p:sp>
      <p:sp>
        <p:nvSpPr>
          <p:cNvPr id="12"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2600" dirty="0" err="1"/>
              <a:t>Parâmetros</a:t>
            </a:r>
            <a:r>
              <a:rPr lang="en-US" sz="2600" dirty="0"/>
              <a:t> </a:t>
            </a:r>
            <a:r>
              <a:rPr lang="en-US" sz="2600" dirty="0" err="1"/>
              <a:t>antropométricos</a:t>
            </a:r>
            <a:r>
              <a:rPr lang="en-US" sz="2600" dirty="0"/>
              <a:t> de </a:t>
            </a:r>
            <a:r>
              <a:rPr lang="en-US" sz="2600" dirty="0" err="1"/>
              <a:t>alta</a:t>
            </a:r>
            <a:r>
              <a:rPr lang="en-US" sz="2600" dirty="0"/>
              <a:t> do TDI para </a:t>
            </a:r>
            <a:r>
              <a:rPr lang="en-US" sz="2600" dirty="0" err="1"/>
              <a:t>pacientes</a:t>
            </a:r>
            <a:r>
              <a:rPr lang="en-US" sz="2600" dirty="0"/>
              <a:t> </a:t>
            </a:r>
            <a:r>
              <a:rPr lang="en-US" sz="2600" dirty="0" err="1"/>
              <a:t>socialmente</a:t>
            </a:r>
            <a:r>
              <a:rPr lang="en-US" sz="2600" dirty="0"/>
              <a:t> </a:t>
            </a:r>
            <a:r>
              <a:rPr lang="en-US" sz="2600" dirty="0" err="1"/>
              <a:t>vulneráveis</a:t>
            </a:r>
            <a:r>
              <a:rPr lang="en-US" sz="2600" dirty="0"/>
              <a:t> </a:t>
            </a:r>
            <a:r>
              <a:rPr lang="en-US" sz="2600" dirty="0" err="1"/>
              <a:t>que</a:t>
            </a:r>
            <a:r>
              <a:rPr lang="en-US" sz="2600" dirty="0"/>
              <a:t> </a:t>
            </a:r>
            <a:r>
              <a:rPr lang="en-US" sz="2600" dirty="0" err="1"/>
              <a:t>fazem</a:t>
            </a:r>
            <a:r>
              <a:rPr lang="en-US" sz="2600" dirty="0"/>
              <a:t> </a:t>
            </a:r>
            <a:r>
              <a:rPr lang="en-US" sz="2600" dirty="0" err="1"/>
              <a:t>reabilitação</a:t>
            </a:r>
            <a:r>
              <a:rPr lang="en-US" sz="2600" dirty="0"/>
              <a:t> do DAG e DAM no </a:t>
            </a:r>
            <a:r>
              <a:rPr lang="en-US" sz="2600" dirty="0" err="1"/>
              <a:t>internamento</a:t>
            </a:r>
            <a:endParaRPr lang="pt-PT" sz="2600" dirty="0"/>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50</a:t>
            </a:fld>
            <a:endParaRPr lang="pt-PT" altLang="en-US" dirty="0"/>
          </a:p>
        </p:txBody>
      </p:sp>
      <p:graphicFrame>
        <p:nvGraphicFramePr>
          <p:cNvPr id="3" name="Table 2"/>
          <p:cNvGraphicFramePr>
            <a:graphicFrameLocks noGrp="1"/>
          </p:cNvGraphicFramePr>
          <p:nvPr>
            <p:extLst>
              <p:ext uri="{D42A27DB-BD31-4B8C-83A1-F6EECF244321}">
                <p14:modId xmlns:p14="http://schemas.microsoft.com/office/powerpoint/2010/main" val="4205937902"/>
              </p:ext>
            </p:extLst>
          </p:nvPr>
        </p:nvGraphicFramePr>
        <p:xfrm>
          <a:off x="609600" y="1752598"/>
          <a:ext cx="7862888" cy="3810001"/>
        </p:xfrm>
        <a:graphic>
          <a:graphicData uri="http://schemas.openxmlformats.org/drawingml/2006/table">
            <a:tbl>
              <a:tblPr/>
              <a:tblGrid>
                <a:gridCol w="3980194">
                  <a:extLst>
                    <a:ext uri="{9D8B030D-6E8A-4147-A177-3AD203B41FA5}">
                      <a16:colId xmlns:a16="http://schemas.microsoft.com/office/drawing/2014/main" val="20000"/>
                    </a:ext>
                  </a:extLst>
                </a:gridCol>
                <a:gridCol w="3882694">
                  <a:extLst>
                    <a:ext uri="{9D8B030D-6E8A-4147-A177-3AD203B41FA5}">
                      <a16:colId xmlns:a16="http://schemas.microsoft.com/office/drawing/2014/main" val="20001"/>
                    </a:ext>
                  </a:extLst>
                </a:gridCol>
              </a:tblGrid>
              <a:tr h="631623">
                <a:tc>
                  <a:txBody>
                    <a:bodyPr/>
                    <a:lstStyle/>
                    <a:p>
                      <a:pPr marL="0" marR="0" algn="just">
                        <a:lnSpc>
                          <a:spcPct val="105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Grupo populacional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CA8"/>
                    </a:solidFill>
                  </a:tcPr>
                </a:tc>
                <a:tc>
                  <a:txBody>
                    <a:bodyPr/>
                    <a:lstStyle/>
                    <a:p>
                      <a:pPr marL="0" marR="0" algn="just">
                        <a:lnSpc>
                          <a:spcPct val="105000"/>
                        </a:lnSpc>
                        <a:spcBef>
                          <a:spcPts val="0"/>
                        </a:spcBef>
                        <a:spcAft>
                          <a:spcPts val="0"/>
                        </a:spcAft>
                      </a:pPr>
                      <a:r>
                        <a:rPr lang="pt-PT" sz="1800" b="1">
                          <a:solidFill>
                            <a:srgbClr val="FFFFFF"/>
                          </a:solidFill>
                          <a:effectLst/>
                          <a:latin typeface="Calibri" panose="020F0502020204030204" pitchFamily="34" charset="0"/>
                          <a:ea typeface="MS Mincho" panose="02020609040205080304" pitchFamily="49" charset="-128"/>
                          <a:cs typeface="Times New Roman" panose="02020603050405020304" pitchFamily="18" charset="0"/>
                        </a:rPr>
                        <a:t>Parâmetros antropométricos</a:t>
                      </a:r>
                      <a:r>
                        <a:rPr lang="pt-PT"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631623">
                <a:tc>
                  <a:txBody>
                    <a:bodyPr/>
                    <a:lstStyle/>
                    <a:p>
                      <a:pPr marL="0" marR="0" algn="just">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Adolescentes 15 – 18 anos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19685"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IMC/Idade ≥ – 2 </a:t>
                      </a:r>
                      <a:r>
                        <a:rPr lang="pt-PT" sz="18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t>
                      </a: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PB ≥ 23,0 cm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1"/>
                  </a:ext>
                </a:extLst>
              </a:tr>
              <a:tr h="631623">
                <a:tc>
                  <a:txBody>
                    <a:bodyPr/>
                    <a:lstStyle/>
                    <a:p>
                      <a:pPr marL="0" marR="0" algn="just">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Adultos 19 – 55 anos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18415"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IMC ≥ 18,5 kg/m</a:t>
                      </a:r>
                      <a:r>
                        <a:rPr lang="pt-PT" sz="1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pt-PT" sz="18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t>
                      </a: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PB ≥ 23,0 cm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2"/>
                  </a:ext>
                </a:extLst>
              </a:tr>
              <a:tr h="631623">
                <a:tc>
                  <a:txBody>
                    <a:bodyPr/>
                    <a:lstStyle/>
                    <a:p>
                      <a:pPr marL="0" marR="0" algn="just">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Idosos &gt; 55 anos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tc>
                  <a:txBody>
                    <a:bodyPr/>
                    <a:lstStyle/>
                    <a:p>
                      <a:pPr marL="19685" marR="0" algn="just">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IMC ≥ 21,0 kg/m</a:t>
                      </a:r>
                      <a:r>
                        <a:rPr lang="pt-PT" sz="180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pt-PT" sz="1800" b="1" u="sng" kern="1200">
                          <a:solidFill>
                            <a:schemeClr val="tx1"/>
                          </a:solidFill>
                          <a:effectLst/>
                          <a:latin typeface="+mn-lt"/>
                          <a:ea typeface="+mn-ea"/>
                          <a:cs typeface="+mn-cs"/>
                        </a:rPr>
                        <a:t>e</a:t>
                      </a:r>
                      <a:r>
                        <a:rPr lang="pt-PT" sz="1800" kern="1200">
                          <a:solidFill>
                            <a:schemeClr val="tx1"/>
                          </a:solidFill>
                          <a:effectLst/>
                          <a:latin typeface="+mn-lt"/>
                          <a:ea typeface="+mn-ea"/>
                          <a:cs typeface="+mn-cs"/>
                        </a:rPr>
                        <a:t> PB ≥ 21,0 cm</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3"/>
                  </a:ext>
                </a:extLst>
              </a:tr>
              <a:tr h="651886">
                <a:tc>
                  <a:txBody>
                    <a:bodyPr/>
                    <a:lstStyle/>
                    <a:p>
                      <a:pPr marL="0" marR="0" algn="just">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Mulheres grávidas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tc>
                  <a:txBody>
                    <a:bodyPr/>
                    <a:lstStyle/>
                    <a:p>
                      <a:pPr marL="19685"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PB ≥ 23,0 cm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9685"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Ganho de peso 1.5-2 kg/mês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4"/>
                  </a:ext>
                </a:extLst>
              </a:tr>
              <a:tr h="631623">
                <a:tc>
                  <a:txBody>
                    <a:bodyPr/>
                    <a:lstStyle/>
                    <a:p>
                      <a:pPr marL="0" marR="0" algn="just">
                        <a:lnSpc>
                          <a:spcPct val="105000"/>
                        </a:lnSpc>
                        <a:spcBef>
                          <a:spcPts val="0"/>
                        </a:spcBef>
                        <a:spcAft>
                          <a:spcPts val="0"/>
                        </a:spcAft>
                      </a:pPr>
                      <a:r>
                        <a:rPr lang="pt-P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Mulheres lactantes nos 6 meses após o parto</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FEAFF"/>
                    </a:solidFill>
                  </a:tcPr>
                </a:tc>
                <a:tc>
                  <a:txBody>
                    <a:bodyPr/>
                    <a:lstStyle/>
                    <a:p>
                      <a:pPr marL="19685" marR="0" algn="just">
                        <a:lnSpc>
                          <a:spcPct val="105000"/>
                        </a:lnSpc>
                        <a:spcBef>
                          <a:spcPts val="0"/>
                        </a:spcBef>
                        <a:spcAft>
                          <a:spcPts val="0"/>
                        </a:spcAft>
                      </a:pPr>
                      <a:r>
                        <a:rPr lang="pt-P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PB ≥ 23,0 cm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FEAF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pt-PT" dirty="0"/>
              <a:t>Tópico 3.11 Revisão do módulo</a:t>
            </a:r>
          </a:p>
        </p:txBody>
      </p:sp>
      <p:sp>
        <p:nvSpPr>
          <p:cNvPr id="4" name="Content Placeholder 3"/>
          <p:cNvSpPr>
            <a:spLocks noGrp="1"/>
          </p:cNvSpPr>
          <p:nvPr>
            <p:ph idx="1"/>
          </p:nvPr>
        </p:nvSpPr>
        <p:spPr/>
        <p:txBody>
          <a:bodyPr>
            <a:normAutofit/>
          </a:bodyPr>
          <a:lstStyle/>
          <a:p>
            <a:pPr eaLnBrk="1" hangingPunct="1">
              <a:defRPr/>
            </a:pPr>
            <a:r>
              <a:rPr lang="pt-PT" sz="2600" dirty="0">
                <a:solidFill>
                  <a:schemeClr val="tx1"/>
                </a:solidFill>
              </a:rPr>
              <a:t>Dúvidas?</a:t>
            </a:r>
          </a:p>
          <a:p>
            <a:pPr eaLnBrk="1" hangingPunct="1">
              <a:defRPr/>
            </a:pPr>
            <a:r>
              <a:rPr lang="pt-PT" sz="2600" dirty="0">
                <a:solidFill>
                  <a:schemeClr val="tx1"/>
                </a:solidFill>
              </a:rPr>
              <a:t>Que tópicos foram abordados neste módulo?</a:t>
            </a:r>
          </a:p>
          <a:p>
            <a:pPr eaLnBrk="1" hangingPunct="1">
              <a:defRPr/>
            </a:pPr>
            <a:r>
              <a:rPr lang="pt-PT" sz="2600" dirty="0">
                <a:solidFill>
                  <a:schemeClr val="tx1"/>
                </a:solidFill>
              </a:rPr>
              <a:t>Qual era o conteúdo de cada tópico?</a:t>
            </a:r>
          </a:p>
        </p:txBody>
      </p:sp>
      <p:sp>
        <p:nvSpPr>
          <p:cNvPr id="5" name="Slide Number Placeholder 4"/>
          <p:cNvSpPr>
            <a:spLocks noGrp="1"/>
          </p:cNvSpPr>
          <p:nvPr>
            <p:ph type="sldNum" sz="quarter" idx="10"/>
          </p:nvPr>
        </p:nvSpPr>
        <p:spPr/>
        <p:txBody>
          <a:bodyPr/>
          <a:lstStyle/>
          <a:p>
            <a:pPr>
              <a:defRPr/>
            </a:pPr>
            <a:fld id="{080AEDDF-9DC8-438E-9C7C-68B8D7802985}" type="slidenum">
              <a:rPr lang="pt-PT" altLang="en-US" smtClean="0"/>
              <a:pPr>
                <a:defRPr/>
              </a:pPr>
              <a:t>51</a:t>
            </a:fld>
            <a:endParaRPr lang="pt-P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61938" y="1417638"/>
            <a:ext cx="8653462" cy="502920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hangingPunct="1">
              <a:spcAft>
                <a:spcPts val="0"/>
              </a:spcAft>
              <a:buFont typeface="+mj-lt"/>
              <a:buAutoNum type="arabicPeriod" startAt="5"/>
              <a:defRPr/>
            </a:pPr>
            <a:r>
              <a:rPr lang="pt-PT" sz="1900" dirty="0">
                <a:latin typeface="+mn-lt"/>
              </a:rPr>
              <a:t>Logo que o ATPU estiver disponível estes pacientes (com DAG sem complicações, sem edema bilateral, ou com apetite) deverão receber tratamento em ambulatório com ATPU. </a:t>
            </a:r>
          </a:p>
          <a:p>
            <a:pPr marL="274320" indent="-274320" eaLnBrk="1" hangingPunct="1">
              <a:spcAft>
                <a:spcPts val="0"/>
              </a:spcAft>
              <a:buFont typeface="+mj-lt"/>
              <a:buAutoNum type="arabicPeriod" startAt="5"/>
              <a:defRPr/>
            </a:pPr>
            <a:endParaRPr lang="pt-PT" sz="1900" dirty="0">
              <a:latin typeface="+mn-lt"/>
            </a:endParaRPr>
          </a:p>
          <a:p>
            <a:pPr marL="274320" indent="-274320" eaLnBrk="1" hangingPunct="1">
              <a:spcAft>
                <a:spcPts val="0"/>
              </a:spcAft>
              <a:buFont typeface="+mj-lt"/>
              <a:buAutoNum type="arabicPeriod" startAt="5"/>
              <a:defRPr/>
            </a:pPr>
            <a:r>
              <a:rPr lang="pt-BR" sz="1900" dirty="0">
                <a:latin typeface="+mn-lt"/>
              </a:rPr>
              <a:t>TDI é um serviço que deve estar localizado em Unidades Sanitárias com internamento.</a:t>
            </a:r>
            <a:r>
              <a:rPr lang="pt-PT" sz="1900" dirty="0">
                <a:latin typeface="+mn-lt"/>
              </a:rPr>
              <a:t> As Unidades Sanitárias devem ter profissionais de saúde de serviço, que tenham sido treinados de acordo com os protocolos do MISAU ou OMS, incluindo o manejo da DAG com complicações médicas.</a:t>
            </a:r>
          </a:p>
          <a:p>
            <a:pPr marL="274320" indent="-274320" eaLnBrk="1" hangingPunct="1">
              <a:spcAft>
                <a:spcPts val="0"/>
              </a:spcAft>
              <a:buFont typeface="+mj-lt"/>
              <a:buAutoNum type="arabicPeriod" startAt="5"/>
              <a:defRPr/>
            </a:pPr>
            <a:endParaRPr lang="pt-PT" sz="1900" dirty="0">
              <a:latin typeface="+mn-lt"/>
            </a:endParaRPr>
          </a:p>
          <a:p>
            <a:pPr marL="274320" indent="-274320" eaLnBrk="1" hangingPunct="1">
              <a:spcAft>
                <a:spcPts val="0"/>
              </a:spcAft>
              <a:buFont typeface="+mj-lt"/>
              <a:buAutoNum type="arabicPeriod" startAt="5"/>
              <a:defRPr/>
            </a:pPr>
            <a:r>
              <a:rPr lang="pt-PT" sz="1900" dirty="0">
                <a:latin typeface="+mn-lt"/>
              </a:rPr>
              <a:t> </a:t>
            </a:r>
            <a:r>
              <a:rPr lang="pt-BR" sz="1900" dirty="0">
                <a:latin typeface="+mn-lt"/>
              </a:rPr>
              <a:t>Em alguns casos, os pacientes poderão permanecer em TDI até que estejam totalmente recuperados. Esses casos incluem: falta de serviços do ambulatório na região, por motivos de segurança, ou incapacidade do paciente em deslocar-se regularmente para as visitas de seguimento, etc. </a:t>
            </a:r>
            <a:endParaRPr lang="pt-PT" sz="1900" dirty="0">
              <a:latin typeface="+mn-lt"/>
            </a:endParaRPr>
          </a:p>
        </p:txBody>
      </p:sp>
      <p:sp>
        <p:nvSpPr>
          <p:cNvPr id="4" name="Slide Number Placeholder 3"/>
          <p:cNvSpPr>
            <a:spLocks noGrp="1"/>
          </p:cNvSpPr>
          <p:nvPr>
            <p:ph type="sldNum" sz="quarter" idx="12"/>
          </p:nvPr>
        </p:nvSpPr>
        <p:spPr>
          <a:xfrm>
            <a:off x="6781800" y="6324600"/>
            <a:ext cx="2133600" cy="365125"/>
          </a:xfrm>
        </p:spPr>
        <p:txBody>
          <a:bodyPr/>
          <a:lstStyle/>
          <a:p>
            <a:pPr>
              <a:defRPr/>
            </a:pPr>
            <a:fld id="{70C88045-F319-4F92-8B1B-25C5D45A993C}" type="slidenum">
              <a:rPr lang="pt-PT" altLang="en-US" b="1" smtClean="0">
                <a:solidFill>
                  <a:srgbClr val="0099CC"/>
                </a:solidFill>
              </a:rPr>
              <a:pPr>
                <a:defRPr/>
              </a:pPr>
              <a:t>6</a:t>
            </a:fld>
            <a:endParaRPr lang="pt-PT" altLang="en-US" b="1" dirty="0">
              <a:solidFill>
                <a:srgbClr val="0099CC"/>
              </a:solidFill>
            </a:endParaRPr>
          </a:p>
        </p:txBody>
      </p:sp>
      <p:sp>
        <p:nvSpPr>
          <p:cNvPr id="6" name="Rectangle 10"/>
          <p:cNvSpPr/>
          <p:nvPr/>
        </p:nvSpPr>
        <p:spPr>
          <a:xfrm>
            <a:off x="0" y="6667500"/>
            <a:ext cx="9144000" cy="190500"/>
          </a:xfrm>
          <a:prstGeom prst="rect">
            <a:avLst/>
          </a:prstGeom>
          <a:pattFill prst="dashHorz">
            <a:fgClr>
              <a:srgbClr val="0099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Footer Placeholder 1"/>
          <p:cNvSpPr txBox="1">
            <a:spLocks/>
          </p:cNvSpPr>
          <p:nvPr/>
        </p:nvSpPr>
        <p:spPr>
          <a:xfrm>
            <a:off x="261938" y="6446838"/>
            <a:ext cx="4448175" cy="182562"/>
          </a:xfrm>
          <a:prstGeom prst="rect">
            <a:avLst/>
          </a:prstGeom>
        </p:spPr>
        <p:txBody>
          <a:bodyPr wrap="none" anchor="ctr"/>
          <a:lstStyle>
            <a:defPPr>
              <a:defRPr lang="pt-PT"/>
            </a:defPPr>
            <a:lvl1pPr algn="ctr" rtl="0" eaLnBrk="0" fontAlgn="base" hangingPunct="0">
              <a:spcBef>
                <a:spcPct val="0"/>
              </a:spcBef>
              <a:spcAft>
                <a:spcPct val="0"/>
              </a:spcAft>
              <a:defRPr sz="1200" kern="1200">
                <a:solidFill>
                  <a:srgbClr val="996633"/>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pt-BR" sz="1000" b="1" dirty="0">
                <a:solidFill>
                  <a:schemeClr val="tx1"/>
                </a:solidFill>
                <a:latin typeface="+mn-lt"/>
              </a:rPr>
              <a:t>Módulo 3: </a:t>
            </a:r>
            <a:r>
              <a:rPr lang="pt-BR" sz="1000" b="0" dirty="0">
                <a:solidFill>
                  <a:schemeClr val="tx1"/>
                </a:solidFill>
                <a:latin typeface="+mn-lt"/>
              </a:rPr>
              <a:t>Tratamento da Desnutrição no Internamento (TDI)</a:t>
            </a:r>
          </a:p>
        </p:txBody>
      </p:sp>
      <p:sp>
        <p:nvSpPr>
          <p:cNvPr id="8" name="Text Placeholder 12"/>
          <p:cNvSpPr txBox="1">
            <a:spLocks/>
          </p:cNvSpPr>
          <p:nvPr/>
        </p:nvSpPr>
        <p:spPr>
          <a:xfrm>
            <a:off x="4735513" y="6446838"/>
            <a:ext cx="3700462" cy="182562"/>
          </a:xfrm>
          <a:prstGeom prst="rect">
            <a:avLst/>
          </a:prstGeom>
        </p:spPr>
        <p:txBody>
          <a:bodyPr wrap="none" anchor="ctr"/>
          <a:lstStyle>
            <a:lvl1pPr marL="0" indent="0" algn="l" defTabSz="914400" rtl="0" eaLnBrk="1" latinLnBrk="0" hangingPunct="1">
              <a:spcBef>
                <a:spcPct val="20000"/>
              </a:spcBef>
              <a:buClr>
                <a:schemeClr val="accent1"/>
              </a:buClr>
              <a:buFontTx/>
              <a:buNone/>
              <a:defRPr sz="1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pt-BR" sz="1000" dirty="0">
                <a:solidFill>
                  <a:srgbClr val="0099CC"/>
                </a:solidFill>
              </a:rPr>
              <a:t>Tratamento e Reabilitação Nutricional para Adolescentes e Adultos</a:t>
            </a:r>
            <a:endParaRPr lang="en-US" sz="1000" dirty="0">
              <a:solidFill>
                <a:srgbClr val="0099CC"/>
              </a:solidFill>
            </a:endParaRPr>
          </a:p>
        </p:txBody>
      </p:sp>
      <p:sp>
        <p:nvSpPr>
          <p:cNvPr id="9" name="Rectangle 8"/>
          <p:cNvSpPr/>
          <p:nvPr/>
        </p:nvSpPr>
        <p:spPr>
          <a:xfrm>
            <a:off x="-19050" y="1276350"/>
            <a:ext cx="9163050" cy="1905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dirty="0">
              <a:solidFill>
                <a:srgbClr val="996633"/>
              </a:solidFill>
              <a:cs typeface="Calibri" pitchFamily="34" charset="0"/>
            </a:endParaRPr>
          </a:p>
        </p:txBody>
      </p:sp>
      <p:sp>
        <p:nvSpPr>
          <p:cNvPr id="10" name="Title 1"/>
          <p:cNvSpPr txBox="1">
            <a:spLocks/>
          </p:cNvSpPr>
          <p:nvPr/>
        </p:nvSpPr>
        <p:spPr>
          <a:xfrm>
            <a:off x="76200" y="152400"/>
            <a:ext cx="7848600" cy="1143000"/>
          </a:xfrm>
          <a:prstGeom prst="rect">
            <a:avLst/>
          </a:prstGeom>
        </p:spPr>
        <p:txBody>
          <a:bodyPr>
            <a:normAutofit/>
          </a:bodyPr>
          <a:lstStyle>
            <a:lvl1pPr algn="ctr" rtl="0" eaLnBrk="0" fontAlgn="base" hangingPunct="0">
              <a:spcBef>
                <a:spcPct val="0"/>
              </a:spcBef>
              <a:spcAft>
                <a:spcPct val="0"/>
              </a:spcAft>
              <a:defRPr sz="3200" kern="1200">
                <a:solidFill>
                  <a:srgbClr val="1B4298"/>
                </a:solidFill>
                <a:latin typeface="+mn-lt"/>
                <a:ea typeface="+mj-ea"/>
                <a:cs typeface="Arial" pitchFamily="34" charset="0"/>
              </a:defRPr>
            </a:lvl1pPr>
            <a:lvl2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2pPr>
            <a:lvl3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3pPr>
            <a:lvl4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4pPr>
            <a:lvl5pPr algn="ctr" rtl="0" eaLnBrk="0" fontAlgn="base" hangingPunct="0">
              <a:spcBef>
                <a:spcPct val="0"/>
              </a:spcBef>
              <a:spcAft>
                <a:spcPct val="0"/>
              </a:spcAft>
              <a:defRPr sz="3200">
                <a:solidFill>
                  <a:srgbClr val="1B4298"/>
                </a:solidFill>
                <a:latin typeface="Calibri" panose="020F0502020204030204" pitchFamily="34" charset="0"/>
                <a:cs typeface="Arial" panose="020B0604020202020204" pitchFamily="34" charset="0"/>
              </a:defRPr>
            </a:lvl5pPr>
            <a:lvl6pPr marL="4572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6pPr>
            <a:lvl7pPr marL="9144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7pPr>
            <a:lvl8pPr marL="13716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8pPr>
            <a:lvl9pPr marL="1828800" algn="ctr" rtl="0" fontAlgn="base">
              <a:spcBef>
                <a:spcPct val="0"/>
              </a:spcBef>
              <a:spcAft>
                <a:spcPct val="0"/>
              </a:spcAft>
              <a:defRPr sz="3200">
                <a:solidFill>
                  <a:srgbClr val="1B4298"/>
                </a:solidFill>
                <a:latin typeface="Calibri" panose="020F0502020204030204" pitchFamily="34" charset="0"/>
                <a:cs typeface="Arial" panose="020B0604020202020204" pitchFamily="34" charset="0"/>
              </a:defRPr>
            </a:lvl9pPr>
          </a:lstStyle>
          <a:p>
            <a:pPr algn="l" eaLnBrk="1" hangingPunct="1">
              <a:lnSpc>
                <a:spcPct val="80000"/>
              </a:lnSpc>
              <a:defRPr/>
            </a:pPr>
            <a:r>
              <a:rPr lang="pt-PT" sz="2800" b="1" dirty="0">
                <a:solidFill>
                  <a:srgbClr val="0099CC"/>
                </a:solidFill>
              </a:rPr>
              <a:t>Pontos-chave para o tratamento da DAG com complicações médicas ou edema bilateral no internamento </a:t>
            </a:r>
            <a:r>
              <a:rPr lang="pt-PT" sz="2800" i="1" dirty="0">
                <a:solidFill>
                  <a:srgbClr val="0099CC"/>
                </a:solidFill>
              </a:rPr>
              <a:t>(continuação) </a:t>
            </a:r>
          </a:p>
          <a:p>
            <a:pPr algn="l" eaLnBrk="1" hangingPunct="1">
              <a:lnSpc>
                <a:spcPct val="80000"/>
              </a:lnSpc>
              <a:defRPr/>
            </a:pPr>
            <a:endParaRPr lang="pt-PT" sz="2800" b="1" dirty="0">
              <a:solidFill>
                <a:srgbClr val="0099C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eaLnBrk="1" hangingPunct="1">
              <a:defRPr/>
            </a:pPr>
            <a:r>
              <a:rPr lang="pt-PT" dirty="0"/>
              <a:t>Critérios de inclusão no TDI</a:t>
            </a: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7</a:t>
            </a:fld>
            <a:endParaRPr lang="pt-PT" altLang="en-US" dirty="0"/>
          </a:p>
        </p:txBody>
      </p:sp>
      <p:graphicFrame>
        <p:nvGraphicFramePr>
          <p:cNvPr id="2" name="Table 1"/>
          <p:cNvGraphicFramePr>
            <a:graphicFrameLocks noGrp="1"/>
          </p:cNvGraphicFramePr>
          <p:nvPr>
            <p:extLst>
              <p:ext uri="{D42A27DB-BD31-4B8C-83A1-F6EECF244321}">
                <p14:modId xmlns:p14="http://schemas.microsoft.com/office/powerpoint/2010/main" val="120102826"/>
              </p:ext>
            </p:extLst>
          </p:nvPr>
        </p:nvGraphicFramePr>
        <p:xfrm>
          <a:off x="609600" y="1621972"/>
          <a:ext cx="7772400" cy="3937878"/>
        </p:xfrm>
        <a:graphic>
          <a:graphicData uri="http://schemas.openxmlformats.org/drawingml/2006/table">
            <a:tbl>
              <a:tblPr firstRow="1" bandRow="1"/>
              <a:tblGrid>
                <a:gridCol w="7772400">
                  <a:extLst>
                    <a:ext uri="{9D8B030D-6E8A-4147-A177-3AD203B41FA5}">
                      <a16:colId xmlns:a16="http://schemas.microsoft.com/office/drawing/2014/main" val="20000"/>
                    </a:ext>
                  </a:extLst>
                </a:gridCol>
              </a:tblGrid>
              <a:tr h="572870">
                <a:tc>
                  <a:txBody>
                    <a:bodyPr/>
                    <a:lstStyle/>
                    <a:p>
                      <a:pPr marL="0" marR="0" algn="ctr">
                        <a:lnSpc>
                          <a:spcPct val="107000"/>
                        </a:lnSpc>
                        <a:spcBef>
                          <a:spcPts val="0"/>
                        </a:spcBef>
                        <a:spcAft>
                          <a:spcPts val="0"/>
                        </a:spcAft>
                      </a:pPr>
                      <a:r>
                        <a:rPr lang="en-US"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pt-PT"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ATPU disponível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759" marR="64759" marT="0" marB="0" anchor="ctr">
                    <a:lnL>
                      <a:noFill/>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762834">
                <a:tc>
                  <a:txBody>
                    <a:bodyPr/>
                    <a:lstStyle/>
                    <a:p>
                      <a:pPr marL="0" marR="0" algn="l">
                        <a:lnSpc>
                          <a:spcPct val="107000"/>
                        </a:lnSpc>
                        <a:spcBef>
                          <a:spcPts val="0"/>
                        </a:spcBef>
                        <a:spcAft>
                          <a:spcPts val="0"/>
                        </a:spcAft>
                      </a:pPr>
                      <a:r>
                        <a:rPr lang="pt-PT" sz="1800" b="1" dirty="0">
                          <a:effectLst/>
                          <a:latin typeface="Calibri" panose="020F0502020204030204" pitchFamily="34" charset="0"/>
                          <a:ea typeface="Times New Roman" panose="02020603050405020304" pitchFamily="18" charset="0"/>
                          <a:cs typeface="Times New Roman" panose="02020603050405020304" pitchFamily="18" charset="0"/>
                        </a:rPr>
                        <a:t>Desnutrição Aguda GRAVE </a:t>
                      </a:r>
                      <a:r>
                        <a:rPr lang="pt-PT" sz="1800" b="1" u="sng" dirty="0">
                          <a:effectLst/>
                          <a:latin typeface="Calibri" panose="020F0502020204030204" pitchFamily="34" charset="0"/>
                          <a:ea typeface="Times New Roman" panose="02020603050405020304" pitchFamily="18" charset="0"/>
                          <a:cs typeface="Times New Roman" panose="02020603050405020304" pitchFamily="18" charset="0"/>
                        </a:rPr>
                        <a:t>com</a:t>
                      </a:r>
                      <a:r>
                        <a:rPr lang="pt-PT" sz="1800" b="1" dirty="0">
                          <a:effectLst/>
                          <a:latin typeface="Calibri" panose="020F0502020204030204" pitchFamily="34" charset="0"/>
                          <a:ea typeface="Times New Roman" panose="02020603050405020304" pitchFamily="18" charset="0"/>
                          <a:cs typeface="Times New Roman" panose="02020603050405020304" pitchFamily="18" charset="0"/>
                        </a:rPr>
                        <a:t> complicações médicas, edema bilateral, ou sem apetite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759" marR="64759"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658801">
                <a:tc>
                  <a:txBody>
                    <a:bodyPr/>
                    <a:lstStyle/>
                    <a:p>
                      <a:pPr marL="0" marR="0" algn="l">
                        <a:lnSpc>
                          <a:spcPct val="107000"/>
                        </a:lnSpc>
                        <a:spcBef>
                          <a:spcPts val="0"/>
                        </a:spcBef>
                        <a:spcAft>
                          <a:spcPts val="0"/>
                        </a:spcAft>
                      </a:pPr>
                      <a:r>
                        <a:rPr lang="pt-PT" sz="1800" u="sng">
                          <a:effectLst/>
                          <a:latin typeface="Calibri" panose="020F0502020204030204" pitchFamily="34" charset="0"/>
                          <a:ea typeface="Times New Roman" panose="02020603050405020304" pitchFamily="18" charset="0"/>
                          <a:cs typeface="Times New Roman" panose="02020603050405020304" pitchFamily="18" charset="0"/>
                        </a:rPr>
                        <a:t>15 -18 anos:</a:t>
                      </a:r>
                      <a:r>
                        <a:rPr lang="pt-PT" sz="1800">
                          <a:effectLst/>
                          <a:latin typeface="Calibri" panose="020F0502020204030204" pitchFamily="34" charset="0"/>
                          <a:ea typeface="Times New Roman" panose="02020603050405020304" pitchFamily="18" charset="0"/>
                          <a:cs typeface="Times New Roman" panose="02020603050405020304" pitchFamily="18" charset="0"/>
                        </a:rPr>
                        <a:t>  IMC/Idade &lt; −3 DP ou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pt-PT" sz="1800">
                          <a:effectLst/>
                          <a:latin typeface="Calibri" panose="020F0502020204030204" pitchFamily="34" charset="0"/>
                          <a:ea typeface="Times New Roman" panose="02020603050405020304" pitchFamily="18" charset="0"/>
                          <a:cs typeface="Times New Roman" panose="02020603050405020304" pitchFamily="18" charset="0"/>
                        </a:rPr>
                        <a:t>                        PB &lt; 21,0 cm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4759" marR="64759"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864676">
                <a:tc>
                  <a:txBody>
                    <a:bodyPr/>
                    <a:lstStyle/>
                    <a:p>
                      <a:pPr marL="0" marR="0" algn="l">
                        <a:lnSpc>
                          <a:spcPct val="107000"/>
                        </a:lnSpc>
                        <a:spcBef>
                          <a:spcPts val="0"/>
                        </a:spcBef>
                        <a:spcAft>
                          <a:spcPts val="0"/>
                        </a:spcAft>
                      </a:pPr>
                      <a:r>
                        <a:rPr lang="pt-PT" sz="1800" u="sng" dirty="0">
                          <a:effectLst/>
                          <a:latin typeface="Calibri" panose="020F0502020204030204" pitchFamily="34" charset="0"/>
                          <a:ea typeface="Times New Roman" panose="02020603050405020304" pitchFamily="18" charset="0"/>
                          <a:cs typeface="Times New Roman" panose="02020603050405020304" pitchFamily="18" charset="0"/>
                        </a:rPr>
                        <a:t>19 - 55 anos:</a:t>
                      </a: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  IMC &lt; 16,0 kg/m</a:t>
                      </a:r>
                      <a:r>
                        <a:rPr lang="pt-PT" sz="1800" baseline="30000" dirty="0">
                          <a:effectLst/>
                          <a:latin typeface="Calibri" panose="020F0502020204030204" pitchFamily="34" charset="0"/>
                          <a:ea typeface="Times New Roman" panose="02020603050405020304" pitchFamily="18" charset="0"/>
                          <a:cs typeface="Times New Roman" panose="02020603050405020304" pitchFamily="18" charset="0"/>
                        </a:rPr>
                        <a:t>2 </a:t>
                      </a: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ou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                         PB &lt; 21,0 cm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759" marR="64759"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421299">
                <a:tc>
                  <a:txBody>
                    <a:bodyPr/>
                    <a:lstStyle/>
                    <a:p>
                      <a:pPr marL="0" marR="0" algn="l">
                        <a:lnSpc>
                          <a:spcPct val="107000"/>
                        </a:lnSpc>
                        <a:spcBef>
                          <a:spcPts val="0"/>
                        </a:spcBef>
                        <a:spcAft>
                          <a:spcPts val="0"/>
                        </a:spcAft>
                      </a:pP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Idosos (&gt; 55 anos):  IMC &lt; 18,0 kg/m</a:t>
                      </a:r>
                      <a:r>
                        <a:rPr lang="pt-PT" sz="1800" baseline="30000" dirty="0">
                          <a:effectLst/>
                          <a:latin typeface="Calibri" panose="020F0502020204030204" pitchFamily="34" charset="0"/>
                          <a:ea typeface="Times New Roman" panose="02020603050405020304" pitchFamily="18" charset="0"/>
                          <a:cs typeface="Times New Roman" panose="02020603050405020304" pitchFamily="18" charset="0"/>
                        </a:rPr>
                        <a:t>2 </a:t>
                      </a:r>
                      <a:r>
                        <a:rPr lang="pt-PT" sz="1800" kern="1200" dirty="0">
                          <a:solidFill>
                            <a:schemeClr val="tx1"/>
                          </a:solidFill>
                          <a:effectLst/>
                          <a:latin typeface="+mn-lt"/>
                          <a:ea typeface="+mn-ea"/>
                          <a:cs typeface="+mn-cs"/>
                        </a:rPr>
                        <a:t>ou </a:t>
                      </a:r>
                    </a:p>
                    <a:p>
                      <a:pPr marL="0" marR="0" algn="l">
                        <a:lnSpc>
                          <a:spcPct val="107000"/>
                        </a:lnSpc>
                        <a:spcBef>
                          <a:spcPts val="0"/>
                        </a:spcBef>
                        <a:spcAft>
                          <a:spcPts val="0"/>
                        </a:spcAft>
                      </a:pPr>
                      <a:r>
                        <a:rPr lang="pt-PT" sz="1800" kern="1200" dirty="0">
                          <a:solidFill>
                            <a:schemeClr val="tx1"/>
                          </a:solidFill>
                          <a:effectLst/>
                          <a:latin typeface="+mn-lt"/>
                          <a:ea typeface="+mn-ea"/>
                          <a:cs typeface="+mn-cs"/>
                        </a:rPr>
                        <a:t>                                    PB &lt; 18,5 cm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759" marR="64759"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4"/>
                  </a:ext>
                </a:extLst>
              </a:tr>
              <a:tr h="477579">
                <a:tc>
                  <a:txBody>
                    <a:bodyPr/>
                    <a:lstStyle/>
                    <a:p>
                      <a:pPr marL="0" marR="0" algn="l">
                        <a:lnSpc>
                          <a:spcPct val="107000"/>
                        </a:lnSpc>
                        <a:spcBef>
                          <a:spcPts val="0"/>
                        </a:spcBef>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Mulheres grávidas ou lactantes até aos 6 meses após</a:t>
                      </a:r>
                      <a:r>
                        <a:rPr lang="pt-BR" sz="1800" baseline="0" dirty="0">
                          <a:effectLst/>
                          <a:latin typeface="Calibri" panose="020F0502020204030204" pitchFamily="34" charset="0"/>
                          <a:ea typeface="Times New Roman" panose="02020603050405020304" pitchFamily="18" charset="0"/>
                          <a:cs typeface="Times New Roman" panose="02020603050405020304" pitchFamily="18" charset="0"/>
                        </a:rPr>
                        <a:t> o </a:t>
                      </a: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parto</a:t>
                      </a:r>
                      <a:r>
                        <a:rPr lang="pt-PT" sz="1800" dirty="0">
                          <a:effectLst/>
                          <a:latin typeface="Calibri" panose="020F0502020204030204" pitchFamily="34" charset="0"/>
                          <a:ea typeface="Times New Roman" panose="02020603050405020304" pitchFamily="18" charset="0"/>
                          <a:cs typeface="Times New Roman" panose="02020603050405020304" pitchFamily="18" charset="0"/>
                        </a:rPr>
                        <a:t>:  PB &lt; 21,0 cm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759" marR="64759" marT="0" marB="0" anchor="ctr">
                    <a:lnL>
                      <a:noFill/>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5"/>
                  </a:ext>
                </a:extLst>
              </a:tr>
            </a:tbl>
          </a:graphicData>
        </a:graphic>
      </p:graphicFrame>
      <p:sp>
        <p:nvSpPr>
          <p:cNvPr id="4" name="Rectangle 1"/>
          <p:cNvSpPr>
            <a:spLocks noChangeArrowheads="1"/>
          </p:cNvSpPr>
          <p:nvPr/>
        </p:nvSpPr>
        <p:spPr bwMode="auto">
          <a:xfrm>
            <a:off x="1620838"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381000"/>
            <a:ext cx="7315200" cy="584200"/>
          </a:xfrm>
          <a:prstGeom prst="rect">
            <a:avLst/>
          </a:prstGeom>
        </p:spPr>
        <p:txBody>
          <a:bodyPr>
            <a:spAutoFit/>
          </a:bodyPr>
          <a:lstStyle/>
          <a:p>
            <a:pPr>
              <a:defRPr/>
            </a:pPr>
            <a:r>
              <a:rPr lang="pt-PT" sz="3200" b="1" dirty="0">
                <a:solidFill>
                  <a:srgbClr val="0099CC"/>
                </a:solidFill>
                <a:latin typeface="Calibri"/>
                <a:ea typeface="+mj-ea"/>
              </a:rPr>
              <a:t>Critérios de inclusão no TDI</a:t>
            </a:r>
            <a:endParaRPr lang="en-US" dirty="0">
              <a:solidFill>
                <a:srgbClr val="0099CC"/>
              </a:solidFill>
            </a:endParaRPr>
          </a:p>
        </p:txBody>
      </p:sp>
      <p:sp>
        <p:nvSpPr>
          <p:cNvPr id="3" name="Slide Number Placeholder 2"/>
          <p:cNvSpPr>
            <a:spLocks noGrp="1"/>
          </p:cNvSpPr>
          <p:nvPr>
            <p:ph type="sldNum" sz="quarter" idx="10"/>
          </p:nvPr>
        </p:nvSpPr>
        <p:spPr/>
        <p:txBody>
          <a:bodyPr/>
          <a:lstStyle/>
          <a:p>
            <a:pPr>
              <a:defRPr/>
            </a:pPr>
            <a:fld id="{080AEDDF-9DC8-438E-9C7C-68B8D7802985}" type="slidenum">
              <a:rPr lang="pt-PT" altLang="en-US" smtClean="0"/>
              <a:pPr>
                <a:defRPr/>
              </a:pPr>
              <a:t>8</a:t>
            </a:fld>
            <a:endParaRPr lang="pt-PT" altLang="en-US" dirty="0"/>
          </a:p>
        </p:txBody>
      </p:sp>
      <p:graphicFrame>
        <p:nvGraphicFramePr>
          <p:cNvPr id="2" name="Table 1"/>
          <p:cNvGraphicFramePr>
            <a:graphicFrameLocks noGrp="1"/>
          </p:cNvGraphicFramePr>
          <p:nvPr>
            <p:extLst>
              <p:ext uri="{D42A27DB-BD31-4B8C-83A1-F6EECF244321}">
                <p14:modId xmlns:p14="http://schemas.microsoft.com/office/powerpoint/2010/main" val="1063509015"/>
              </p:ext>
            </p:extLst>
          </p:nvPr>
        </p:nvGraphicFramePr>
        <p:xfrm>
          <a:off x="533400" y="1593120"/>
          <a:ext cx="7939088" cy="3958141"/>
        </p:xfrm>
        <a:graphic>
          <a:graphicData uri="http://schemas.openxmlformats.org/drawingml/2006/table">
            <a:tbl>
              <a:tblPr firstRow="1" bandRow="1"/>
              <a:tblGrid>
                <a:gridCol w="7939088">
                  <a:extLst>
                    <a:ext uri="{9D8B030D-6E8A-4147-A177-3AD203B41FA5}">
                      <a16:colId xmlns:a16="http://schemas.microsoft.com/office/drawing/2014/main" val="20000"/>
                    </a:ext>
                  </a:extLst>
                </a:gridCol>
              </a:tblGrid>
              <a:tr h="547402">
                <a:tc>
                  <a:txBody>
                    <a:bodyPr/>
                    <a:lstStyle/>
                    <a:p>
                      <a:pPr marL="0" marR="0" algn="l">
                        <a:lnSpc>
                          <a:spcPct val="107000"/>
                        </a:lnSpc>
                        <a:spcBef>
                          <a:spcPts val="0"/>
                        </a:spcBef>
                        <a:spcAft>
                          <a:spcPts val="0"/>
                        </a:spcAft>
                      </a:pPr>
                      <a:r>
                        <a:rPr lang="en-US"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pt-PT" sz="1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ATPU não disponível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14" marR="65814" marT="0" marB="0" anchor="ctr">
                    <a:lnL>
                      <a:noFill/>
                    </a:lnL>
                    <a:lnR>
                      <a:noFill/>
                    </a:lnR>
                    <a:lnT>
                      <a:noFill/>
                    </a:lnT>
                    <a:lnB w="12700" cap="flat" cmpd="sng" algn="ctr">
                      <a:solidFill>
                        <a:srgbClr val="FFFFFF"/>
                      </a:solidFill>
                      <a:prstDash val="solid"/>
                      <a:round/>
                      <a:headEnd type="none" w="med" len="med"/>
                      <a:tailEnd type="none" w="med" len="med"/>
                    </a:lnB>
                    <a:solidFill>
                      <a:srgbClr val="007CA8"/>
                    </a:solidFill>
                  </a:tcPr>
                </a:tc>
                <a:extLst>
                  <a:ext uri="{0D108BD9-81ED-4DB2-BD59-A6C34878D82A}">
                    <a16:rowId xmlns:a16="http://schemas.microsoft.com/office/drawing/2014/main" val="10000"/>
                  </a:ext>
                </a:extLst>
              </a:tr>
              <a:tr h="747998">
                <a:tc>
                  <a:txBody>
                    <a:bodyPr/>
                    <a:lstStyle/>
                    <a:p>
                      <a:pPr marL="0" marR="0" algn="l">
                        <a:lnSpc>
                          <a:spcPct val="107000"/>
                        </a:lnSpc>
                        <a:spcBef>
                          <a:spcPts val="0"/>
                        </a:spcBef>
                        <a:spcAft>
                          <a:spcPts val="0"/>
                        </a:spcAft>
                      </a:pPr>
                      <a:r>
                        <a:rPr lang="pt-PT" sz="1700" b="1" dirty="0">
                          <a:effectLst/>
                          <a:latin typeface="Calibri" panose="020F0502020204030204" pitchFamily="34" charset="0"/>
                          <a:ea typeface="Times New Roman" panose="02020603050405020304" pitchFamily="18" charset="0"/>
                          <a:cs typeface="Times New Roman" panose="02020603050405020304" pitchFamily="18" charset="0"/>
                        </a:rPr>
                        <a:t>Desnutrição Aguda GRAVE </a:t>
                      </a:r>
                      <a:r>
                        <a:rPr lang="pt-PT" sz="1700" b="1" u="sng" dirty="0">
                          <a:effectLst/>
                          <a:latin typeface="Calibri" panose="020F0502020204030204" pitchFamily="34" charset="0"/>
                          <a:ea typeface="Times New Roman" panose="02020603050405020304" pitchFamily="18" charset="0"/>
                          <a:cs typeface="Times New Roman" panose="02020603050405020304" pitchFamily="18" charset="0"/>
                        </a:rPr>
                        <a:t>com ou sem</a:t>
                      </a:r>
                      <a:r>
                        <a:rPr lang="pt-PT" sz="1700" b="1" dirty="0">
                          <a:effectLst/>
                          <a:latin typeface="Calibri" panose="020F0502020204030204" pitchFamily="34" charset="0"/>
                          <a:ea typeface="Times New Roman" panose="02020603050405020304" pitchFamily="18" charset="0"/>
                          <a:cs typeface="Times New Roman" panose="02020603050405020304" pitchFamily="18" charset="0"/>
                        </a:rPr>
                        <a:t> complicações médicas, edema bilateral, </a:t>
                      </a:r>
                      <a:r>
                        <a:rPr lang="pt-PT" sz="17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 com ou sem  apetite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14" marR="65814"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1"/>
                  </a:ext>
                </a:extLst>
              </a:tr>
              <a:tr h="679191">
                <a:tc>
                  <a:txBody>
                    <a:bodyPr/>
                    <a:lstStyle/>
                    <a:p>
                      <a:pPr marL="0" marR="0" algn="l">
                        <a:lnSpc>
                          <a:spcPct val="107000"/>
                        </a:lnSpc>
                        <a:spcBef>
                          <a:spcPts val="0"/>
                        </a:spcBef>
                        <a:spcAft>
                          <a:spcPts val="0"/>
                        </a:spcAft>
                      </a:pPr>
                      <a:r>
                        <a:rPr lang="pt-PT" sz="1700" u="sng" dirty="0">
                          <a:effectLst/>
                          <a:latin typeface="Calibri" panose="020F0502020204030204" pitchFamily="34" charset="0"/>
                          <a:ea typeface="Times New Roman" panose="02020603050405020304" pitchFamily="18" charset="0"/>
                          <a:cs typeface="Times New Roman" panose="02020603050405020304" pitchFamily="18" charset="0"/>
                        </a:rPr>
                        <a:t>15 -18 anos:</a:t>
                      </a: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  IMC/Idade &lt; −3 DP ou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                        PB &lt; 21,0 cm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14" marR="65814"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2"/>
                  </a:ext>
                </a:extLst>
              </a:tr>
              <a:tr h="848374">
                <a:tc>
                  <a:txBody>
                    <a:bodyPr/>
                    <a:lstStyle/>
                    <a:p>
                      <a:pPr marL="0" marR="0" algn="l">
                        <a:lnSpc>
                          <a:spcPct val="107000"/>
                        </a:lnSpc>
                        <a:spcBef>
                          <a:spcPts val="0"/>
                        </a:spcBef>
                        <a:spcAft>
                          <a:spcPts val="0"/>
                        </a:spcAft>
                      </a:pPr>
                      <a:r>
                        <a:rPr lang="pt-PT" sz="1700" u="sng" dirty="0">
                          <a:effectLst/>
                          <a:latin typeface="Calibri" panose="020F0502020204030204" pitchFamily="34" charset="0"/>
                          <a:ea typeface="Times New Roman" panose="02020603050405020304" pitchFamily="18" charset="0"/>
                          <a:cs typeface="Times New Roman" panose="02020603050405020304" pitchFamily="18" charset="0"/>
                        </a:rPr>
                        <a:t>19 - 55 anos:</a:t>
                      </a: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  IMC &lt; 16,0 kg/m</a:t>
                      </a:r>
                      <a:r>
                        <a:rPr lang="pt-PT" sz="1700" baseline="30000" dirty="0">
                          <a:effectLst/>
                          <a:latin typeface="Calibri" panose="020F0502020204030204" pitchFamily="34" charset="0"/>
                          <a:ea typeface="Times New Roman" panose="02020603050405020304" pitchFamily="18" charset="0"/>
                          <a:cs typeface="Times New Roman" panose="02020603050405020304" pitchFamily="18" charset="0"/>
                        </a:rPr>
                        <a:t>2 </a:t>
                      </a: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ou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                         PB &lt; 21,0 cm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14" marR="65814"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F4FF"/>
                    </a:solidFill>
                  </a:tcPr>
                </a:tc>
                <a:extLst>
                  <a:ext uri="{0D108BD9-81ED-4DB2-BD59-A6C34878D82A}">
                    <a16:rowId xmlns:a16="http://schemas.microsoft.com/office/drawing/2014/main" val="10003"/>
                  </a:ext>
                </a:extLst>
              </a:tr>
              <a:tr h="413421">
                <a:tc>
                  <a:txBody>
                    <a:bodyPr/>
                    <a:lstStyle/>
                    <a:p>
                      <a:pPr marL="0" marR="0" algn="l">
                        <a:lnSpc>
                          <a:spcPct val="107000"/>
                        </a:lnSpc>
                        <a:spcBef>
                          <a:spcPts val="0"/>
                        </a:spcBef>
                        <a:spcAft>
                          <a:spcPts val="0"/>
                        </a:spcAft>
                      </a:pP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Idosos (&gt; 55 anos):  IMC &lt; 18,0 kg/m</a:t>
                      </a:r>
                      <a:r>
                        <a:rPr lang="pt-PT" sz="1700" baseline="30000" dirty="0">
                          <a:effectLst/>
                          <a:latin typeface="Calibri" panose="020F0502020204030204" pitchFamily="34" charset="0"/>
                          <a:ea typeface="Times New Roman" panose="02020603050405020304" pitchFamily="18" charset="0"/>
                          <a:cs typeface="Times New Roman" panose="02020603050405020304" pitchFamily="18" charset="0"/>
                        </a:rPr>
                        <a:t>2 </a:t>
                      </a:r>
                      <a:r>
                        <a:rPr lang="pt-PT" sz="1700" baseline="0" dirty="0">
                          <a:effectLst/>
                          <a:latin typeface="Calibri" panose="020F0502020204030204" pitchFamily="34" charset="0"/>
                          <a:ea typeface="Times New Roman" panose="02020603050405020304" pitchFamily="18" charset="0"/>
                          <a:cs typeface="Times New Roman" panose="02020603050405020304" pitchFamily="18" charset="0"/>
                        </a:rPr>
                        <a:t>ou </a:t>
                      </a:r>
                    </a:p>
                    <a:p>
                      <a:pPr marL="0" marR="0" algn="l">
                        <a:lnSpc>
                          <a:spcPct val="107000"/>
                        </a:lnSpc>
                        <a:spcBef>
                          <a:spcPts val="0"/>
                        </a:spcBef>
                        <a:spcAft>
                          <a:spcPts val="0"/>
                        </a:spcAft>
                      </a:pPr>
                      <a:r>
                        <a:rPr lang="pt-PT" sz="1700" baseline="0" dirty="0">
                          <a:effectLst/>
                          <a:latin typeface="Calibri" panose="020F0502020204030204" pitchFamily="34" charset="0"/>
                          <a:ea typeface="Times New Roman" panose="02020603050405020304" pitchFamily="18" charset="0"/>
                          <a:cs typeface="Times New Roman" panose="02020603050405020304" pitchFamily="18" charset="0"/>
                        </a:rPr>
                        <a:t>                                   PB &lt; 18,5 cm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14" marR="65814"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FEAFF"/>
                    </a:solidFill>
                  </a:tcPr>
                </a:tc>
                <a:extLst>
                  <a:ext uri="{0D108BD9-81ED-4DB2-BD59-A6C34878D82A}">
                    <a16:rowId xmlns:a16="http://schemas.microsoft.com/office/drawing/2014/main" val="10004"/>
                  </a:ext>
                </a:extLst>
              </a:tr>
              <a:tr h="573614">
                <a:tc>
                  <a:txBody>
                    <a:bodyPr/>
                    <a:lstStyle/>
                    <a:p>
                      <a:pPr marL="0" marR="0" algn="l">
                        <a:lnSpc>
                          <a:spcPct val="107000"/>
                        </a:lnSpc>
                        <a:spcBef>
                          <a:spcPts val="0"/>
                        </a:spcBef>
                        <a:spcAft>
                          <a:spcPts val="0"/>
                        </a:spcAft>
                      </a:pPr>
                      <a:r>
                        <a:rPr lang="pt-BR" sz="1700" dirty="0">
                          <a:effectLst/>
                          <a:latin typeface="Calibri" panose="020F0502020204030204" pitchFamily="34" charset="0"/>
                          <a:ea typeface="Times New Roman" panose="02020603050405020304" pitchFamily="18" charset="0"/>
                          <a:cs typeface="Times New Roman" panose="02020603050405020304" pitchFamily="18" charset="0"/>
                        </a:rPr>
                        <a:t>Mulheres grávidas ou lactantes até aos 6 meses após</a:t>
                      </a:r>
                      <a:r>
                        <a:rPr lang="pt-BR" sz="1700" baseline="0" dirty="0">
                          <a:effectLst/>
                          <a:latin typeface="Calibri" panose="020F0502020204030204" pitchFamily="34" charset="0"/>
                          <a:ea typeface="Times New Roman" panose="02020603050405020304" pitchFamily="18" charset="0"/>
                          <a:cs typeface="Times New Roman" panose="02020603050405020304" pitchFamily="18" charset="0"/>
                        </a:rPr>
                        <a:t> o </a:t>
                      </a:r>
                      <a:r>
                        <a:rPr lang="pt-BR" sz="1700" dirty="0">
                          <a:effectLst/>
                          <a:latin typeface="Calibri" panose="020F0502020204030204" pitchFamily="34" charset="0"/>
                          <a:ea typeface="Times New Roman" panose="02020603050405020304" pitchFamily="18" charset="0"/>
                          <a:cs typeface="Times New Roman" panose="02020603050405020304" pitchFamily="18" charset="0"/>
                        </a:rPr>
                        <a:t>parto</a:t>
                      </a:r>
                      <a:r>
                        <a:rPr lang="pt-PT" sz="1700" dirty="0">
                          <a:effectLst/>
                          <a:latin typeface="Calibri" panose="020F0502020204030204" pitchFamily="34" charset="0"/>
                          <a:ea typeface="Times New Roman" panose="02020603050405020304" pitchFamily="18" charset="0"/>
                          <a:cs typeface="Times New Roman" panose="02020603050405020304" pitchFamily="18" charset="0"/>
                        </a:rPr>
                        <a:t>:  PB &lt; 21,0 cm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14" marR="65814" marT="0" marB="0" anchor="ctr">
                    <a:lnL>
                      <a:noFill/>
                    </a:lnL>
                    <a:lnR>
                      <a:noFill/>
                    </a:lnR>
                    <a:lnT w="12700" cap="flat" cmpd="sng" algn="ctr">
                      <a:solidFill>
                        <a:srgbClr val="FFFFFF"/>
                      </a:solidFill>
                      <a:prstDash val="solid"/>
                      <a:round/>
                      <a:headEnd type="none" w="med" len="med"/>
                      <a:tailEnd type="none" w="med" len="med"/>
                    </a:lnT>
                    <a:lnB>
                      <a:noFill/>
                    </a:lnB>
                    <a:solidFill>
                      <a:srgbClr val="D5F4F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pt-PT" dirty="0"/>
              <a:t>Tópico 3.2 Abordagem das complicações médicas em doentes internados</a:t>
            </a:r>
          </a:p>
        </p:txBody>
      </p:sp>
      <p:sp>
        <p:nvSpPr>
          <p:cNvPr id="5" name="Content Placeholder 4"/>
          <p:cNvSpPr>
            <a:spLocks noGrp="1"/>
          </p:cNvSpPr>
          <p:nvPr>
            <p:ph idx="1"/>
          </p:nvPr>
        </p:nvSpPr>
        <p:spPr/>
        <p:txBody>
          <a:bodyPr>
            <a:noAutofit/>
          </a:bodyPr>
          <a:lstStyle/>
          <a:p>
            <a:pPr marL="0" indent="0" eaLnBrk="1" hangingPunct="1">
              <a:buFont typeface="Arial" panose="020B0604020202020204" pitchFamily="34" charset="0"/>
              <a:buNone/>
              <a:defRPr/>
            </a:pPr>
            <a:r>
              <a:rPr lang="pt-PT" sz="2600" b="1" dirty="0">
                <a:cs typeface="Arial" pitchFamily="34" charset="0"/>
              </a:rPr>
              <a:t>Objectivo da Aprendizagem</a:t>
            </a:r>
            <a:endParaRPr lang="pt-PT" sz="2600" dirty="0">
              <a:cs typeface="Arial" pitchFamily="34" charset="0"/>
            </a:endParaRPr>
          </a:p>
          <a:p>
            <a:pPr eaLnBrk="1" hangingPunct="1">
              <a:defRPr/>
            </a:pPr>
            <a:r>
              <a:rPr lang="pt-PT" sz="2600" dirty="0">
                <a:solidFill>
                  <a:schemeClr val="tx1"/>
                </a:solidFill>
                <a:cs typeface="Arial" pitchFamily="34" charset="0"/>
              </a:rPr>
              <a:t>Conhecer as complicações médicas mais comuns na DAG</a:t>
            </a:r>
          </a:p>
          <a:p>
            <a:pPr eaLnBrk="1" hangingPunct="1">
              <a:defRPr/>
            </a:pPr>
            <a:r>
              <a:rPr lang="pt-PT" sz="2600" dirty="0">
                <a:solidFill>
                  <a:schemeClr val="tx1"/>
                </a:solidFill>
                <a:cs typeface="Arial" pitchFamily="34" charset="0"/>
              </a:rPr>
              <a:t>Saber identificar as complicações médicas mais comuns na DAG</a:t>
            </a:r>
          </a:p>
          <a:p>
            <a:pPr eaLnBrk="1" hangingPunct="1">
              <a:defRPr/>
            </a:pPr>
            <a:r>
              <a:rPr lang="pt-PT" sz="2600" dirty="0">
                <a:solidFill>
                  <a:schemeClr val="tx1"/>
                </a:solidFill>
                <a:cs typeface="Arial" pitchFamily="34" charset="0"/>
              </a:rPr>
              <a:t>Saber a importância de tratar as complicações médicas da DAG</a:t>
            </a:r>
          </a:p>
          <a:p>
            <a:pPr marL="0" indent="0" eaLnBrk="1" hangingPunct="1">
              <a:buFont typeface="Arial" panose="020B0604020202020204" pitchFamily="34" charset="0"/>
              <a:buNone/>
              <a:defRPr/>
            </a:pPr>
            <a:r>
              <a:rPr lang="pt-PT" sz="2600" b="1" dirty="0">
                <a:cs typeface="Arial" pitchFamily="34" charset="0"/>
              </a:rPr>
              <a:t>Textos de Apoio</a:t>
            </a:r>
            <a:endParaRPr lang="pt-PT" sz="2600" dirty="0">
              <a:cs typeface="Arial" pitchFamily="34" charset="0"/>
            </a:endParaRPr>
          </a:p>
          <a:p>
            <a:pPr eaLnBrk="1" hangingPunct="1">
              <a:defRPr/>
            </a:pPr>
            <a:r>
              <a:rPr lang="pt-PT" sz="2600" dirty="0">
                <a:solidFill>
                  <a:schemeClr val="tx1"/>
                </a:solidFill>
                <a:cs typeface="Arial" pitchFamily="34" charset="0"/>
              </a:rPr>
              <a:t>Texto de Apoio 3.2 Abordagem das complicações médicas em doentes internados</a:t>
            </a:r>
          </a:p>
          <a:p>
            <a:pPr marL="0" indent="0" eaLnBrk="1" hangingPunct="1">
              <a:buFont typeface="Arial" panose="020B0604020202020204" pitchFamily="34" charset="0"/>
              <a:buNone/>
              <a:defRPr/>
            </a:pPr>
            <a:endParaRPr lang="pt-PT" sz="2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080AEDDF-9DC8-438E-9C7C-68B8D7802985}" type="slidenum">
              <a:rPr lang="pt-PT" altLang="en-US" smtClean="0"/>
              <a:pPr>
                <a:defRPr/>
              </a:pPr>
              <a:t>9</a:t>
            </a:fld>
            <a:endParaRPr lang="pt-PT" altLang="en-US"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NTA-2 oran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FANTA-2 oran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37E9E921359A4E87AF4B29E5DB9F62" ma:contentTypeVersion="0" ma:contentTypeDescription="Create a new document." ma:contentTypeScope="" ma:versionID="4115640392a0e8aac599826dc6eda815">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F7924F-7EF0-4677-AE85-28433817FCB7}">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821B668-3BFD-404A-B768-08E2C10F82F2}">
  <ds:schemaRefs>
    <ds:schemaRef ds:uri="http://schemas.microsoft.com/sharepoint/v3/contenttype/forms"/>
  </ds:schemaRefs>
</ds:datastoreItem>
</file>

<file path=customXml/itemProps3.xml><?xml version="1.0" encoding="utf-8"?>
<ds:datastoreItem xmlns:ds="http://schemas.openxmlformats.org/officeDocument/2006/customXml" ds:itemID="{1322EDBB-2748-4520-9C05-56846C2AC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3201</TotalTime>
  <Words>4887</Words>
  <Application>Microsoft Office PowerPoint</Application>
  <PresentationFormat>On-screen Show (4:3)</PresentationFormat>
  <Paragraphs>819</Paragraphs>
  <Slides>51</Slides>
  <Notes>27</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51</vt:i4>
      </vt:variant>
    </vt:vector>
  </HeadingPairs>
  <TitlesOfParts>
    <vt:vector size="64" baseType="lpstr">
      <vt:lpstr>Arial</vt:lpstr>
      <vt:lpstr>Calibri</vt:lpstr>
      <vt:lpstr>Calibri Light</vt:lpstr>
      <vt:lpstr>Century Gothic</vt:lpstr>
      <vt:lpstr>Constantia</vt:lpstr>
      <vt:lpstr>MS Mincho</vt:lpstr>
      <vt:lpstr>Myriad Pro</vt:lpstr>
      <vt:lpstr>Tahoma</vt:lpstr>
      <vt:lpstr>Times New Roman</vt:lpstr>
      <vt:lpstr>Custom Design</vt:lpstr>
      <vt:lpstr>FANTA-2 orange</vt:lpstr>
      <vt:lpstr>1_Custom Design</vt:lpstr>
      <vt:lpstr>3_FANTA-2 orange</vt:lpstr>
      <vt:lpstr>PowerPoint Presentation</vt:lpstr>
      <vt:lpstr>Tópicos</vt:lpstr>
      <vt:lpstr>Módulo 3 – Visão geral</vt:lpstr>
      <vt:lpstr>Tópico 3.1 Tratamento da desnutrição no internamento</vt:lpstr>
      <vt:lpstr>PowerPoint Presentation</vt:lpstr>
      <vt:lpstr>PowerPoint Presentation</vt:lpstr>
      <vt:lpstr>Critérios de inclusão no TDI</vt:lpstr>
      <vt:lpstr>PowerPoint Presentation</vt:lpstr>
      <vt:lpstr>Tópico 3.2 Abordagem das complicações médicas em doentes internados</vt:lpstr>
      <vt:lpstr>Tópico 3.2 Abordagem das complicações médicas em doentes internados</vt:lpstr>
      <vt:lpstr>Tópico 3.2 Abordagem das complicações médicas em doentes internados</vt:lpstr>
      <vt:lpstr>Tópico 3.3 Tratamento de rotina para pacientes no internamento</vt:lpstr>
      <vt:lpstr>Tópico 3.3 Tratamento de rotina para pacientes no internamento</vt:lpstr>
      <vt:lpstr>Medicamentos de rotina para pacientes no internamento </vt:lpstr>
      <vt:lpstr>Tópico 3.4 Tratamento nutricional em regime de internamento para pacientes com DAG</vt:lpstr>
      <vt:lpstr>Tratamento nutricional de pacientes incluindo mulheres grávidas e lactantes com DAG</vt:lpstr>
      <vt:lpstr>Tópico 3.5 Fase de estabilização</vt:lpstr>
      <vt:lpstr>Fase de estabilização</vt:lpstr>
      <vt:lpstr>Fase de estabilização</vt:lpstr>
      <vt:lpstr>Fase de estabilização</vt:lpstr>
      <vt:lpstr>Fase de estabilização</vt:lpstr>
      <vt:lpstr>Fase de estabilização</vt:lpstr>
      <vt:lpstr>PowerPoint Presentation</vt:lpstr>
      <vt:lpstr>Exercício para determinar a quantidade de F75</vt:lpstr>
      <vt:lpstr>PowerPoint Presentation</vt:lpstr>
      <vt:lpstr>Tópico 3.6 Fase de transição</vt:lpstr>
      <vt:lpstr>Fase de transição</vt:lpstr>
      <vt:lpstr>Fase de transição</vt:lpstr>
      <vt:lpstr>Fase de transição</vt:lpstr>
      <vt:lpstr>Fase de transição</vt:lpstr>
      <vt:lpstr>Fase de transição</vt:lpstr>
      <vt:lpstr>Fase de transição</vt:lpstr>
      <vt:lpstr>Estudo de caso - fase de transição</vt:lpstr>
      <vt:lpstr>Estudo de caso - fase de transição</vt:lpstr>
      <vt:lpstr>Respostas do estudo de caso - fase de transição</vt:lpstr>
      <vt:lpstr>Respostas do estudo de caso - fase de transição</vt:lpstr>
      <vt:lpstr>Tópico 3.7 Modo de preparação dos leites terapêuticos</vt:lpstr>
      <vt:lpstr>Preparação dos leites terapêuticos</vt:lpstr>
      <vt:lpstr>Preparação dos leites terapêuticos</vt:lpstr>
      <vt:lpstr>Tópico 3.8. Fase de reabilitação</vt:lpstr>
      <vt:lpstr>Fase de reabilitação</vt:lpstr>
      <vt:lpstr>Fase de reabilitação</vt:lpstr>
      <vt:lpstr>Fase de reabilitação</vt:lpstr>
      <vt:lpstr>Tópico 3.9 Monitoria dos pacientes em regime de internamento</vt:lpstr>
      <vt:lpstr>Monitoria dos pacientes em regime de internamento</vt:lpstr>
      <vt:lpstr>Tópico 3.10 Critérios de alta do tratamento da desnutrição no internamento (TDI)</vt:lpstr>
      <vt:lpstr>Tópico 3.10 Critérios de alta do tratamento da desnutrição no internamento (TDI)</vt:lpstr>
      <vt:lpstr>Critérios clínicos de alta do TDI para o TDA (se existir ATPU)</vt:lpstr>
      <vt:lpstr>Parâmetros antropométricos de alta do TDI para TDA</vt:lpstr>
      <vt:lpstr>Parâmetros antropométricos de alta do TDI para pacientes socialmente vulneráveis que fazem reabilitação do DAG e DAM no internamento</vt:lpstr>
      <vt:lpstr>Tópico 3.11 Revisão do módulo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Anemia (Iron Deficiency), Maternal and Perinatal – Number of Deaths/Lives Saved  PROFILES Workshop</dc:title>
  <dc:creator>Lesley Oot</dc:creator>
  <cp:lastModifiedBy>Jenn Loving</cp:lastModifiedBy>
  <cp:revision>316</cp:revision>
  <dcterms:created xsi:type="dcterms:W3CDTF">2013-08-14T15:09:06Z</dcterms:created>
  <dcterms:modified xsi:type="dcterms:W3CDTF">2017-08-09T16:48:34Z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0x0101005037E9E921359A4E87AF4B29E5DB9F62</vt:lpwstr>
  </property>
  <property fmtid="{D5CDD505-2E9C-101B-9397-08002B2CF9AE}" pid="3" name="_NewReviewCycle">
    <vt:lpwstr/>
  </property>
</Properties>
</file>