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00" r:id="rId4"/>
    <p:sldMasterId id="2147483662" r:id="rId5"/>
    <p:sldMasterId id="2147483687" r:id="rId6"/>
  </p:sldMasterIdLst>
  <p:notesMasterIdLst>
    <p:notesMasterId r:id="rId37"/>
  </p:notesMasterIdLst>
  <p:handoutMasterIdLst>
    <p:handoutMasterId r:id="rId38"/>
  </p:handoutMasterIdLst>
  <p:sldIdLst>
    <p:sldId id="318" r:id="rId7"/>
    <p:sldId id="336" r:id="rId8"/>
    <p:sldId id="322" r:id="rId9"/>
    <p:sldId id="337" r:id="rId10"/>
    <p:sldId id="338" r:id="rId11"/>
    <p:sldId id="339" r:id="rId12"/>
    <p:sldId id="355" r:id="rId13"/>
    <p:sldId id="341" r:id="rId14"/>
    <p:sldId id="325" r:id="rId15"/>
    <p:sldId id="349" r:id="rId16"/>
    <p:sldId id="348" r:id="rId17"/>
    <p:sldId id="350" r:id="rId18"/>
    <p:sldId id="342" r:id="rId19"/>
    <p:sldId id="326" r:id="rId20"/>
    <p:sldId id="351" r:id="rId21"/>
    <p:sldId id="327" r:id="rId22"/>
    <p:sldId id="328" r:id="rId23"/>
    <p:sldId id="343" r:id="rId24"/>
    <p:sldId id="352" r:id="rId25"/>
    <p:sldId id="353" r:id="rId26"/>
    <p:sldId id="354" r:id="rId27"/>
    <p:sldId id="329" r:id="rId28"/>
    <p:sldId id="330" r:id="rId29"/>
    <p:sldId id="331" r:id="rId30"/>
    <p:sldId id="344" r:id="rId31"/>
    <p:sldId id="332" r:id="rId32"/>
    <p:sldId id="333" r:id="rId33"/>
    <p:sldId id="345" r:id="rId34"/>
    <p:sldId id="346" r:id="rId35"/>
    <p:sldId id="34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Woldt" initials="MW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D9D9D9"/>
    <a:srgbClr val="996633"/>
    <a:srgbClr val="1B4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7770" autoAdjust="0"/>
  </p:normalViewPr>
  <p:slideViewPr>
    <p:cSldViewPr>
      <p:cViewPr varScale="1">
        <p:scale>
          <a:sx n="56" d="100"/>
          <a:sy n="56" d="100"/>
        </p:scale>
        <p:origin x="5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34"/>
    </p:cViewPr>
  </p:sorterViewPr>
  <p:notesViewPr>
    <p:cSldViewPr>
      <p:cViewPr varScale="1">
        <p:scale>
          <a:sx n="54" d="100"/>
          <a:sy n="54" d="100"/>
        </p:scale>
        <p:origin x="-284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DB32C-3FE1-4739-836E-12AAEA5B7947}" type="doc">
      <dgm:prSet loTypeId="urn:microsoft.com/office/officeart/2005/8/layout/hierarchy2" loCatId="hierarchy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pt-PT"/>
        </a:p>
      </dgm:t>
    </dgm:pt>
    <dgm:pt modelId="{2D7534BC-5F4C-4A93-8C5A-C117926D65AE}">
      <dgm:prSet phldrT="[Text]"/>
      <dgm:spPr>
        <a:solidFill>
          <a:srgbClr val="00B050"/>
        </a:solidFill>
      </dgm:spPr>
      <dgm:t>
        <a:bodyPr/>
        <a:lstStyle/>
        <a:p>
          <a:r>
            <a:rPr lang="pt-PT" dirty="0"/>
            <a:t>Necessidades nutricionais de pacientes infectados pelo HIV e ou TB</a:t>
          </a:r>
        </a:p>
      </dgm:t>
      <dgm:extLst>
        <a:ext uri="{E40237B7-FDA0-4F09-8148-C483321AD2D9}">
          <dgm14:cNvPr xmlns:dgm14="http://schemas.microsoft.com/office/drawing/2010/diagram" id="0" name="" descr="Necessidades nutricionais de pacientes infectados pelo HIV e ou TB&#10;"/>
        </a:ext>
      </dgm:extLst>
    </dgm:pt>
    <dgm:pt modelId="{FDFD4256-648C-4D1E-8092-34DA96C5DEE0}" type="parTrans" cxnId="{ECBA5251-B2EE-4605-9CC3-DCFB21EAC035}">
      <dgm:prSet/>
      <dgm:spPr/>
      <dgm:t>
        <a:bodyPr/>
        <a:lstStyle/>
        <a:p>
          <a:endParaRPr lang="pt-PT"/>
        </a:p>
      </dgm:t>
    </dgm:pt>
    <dgm:pt modelId="{C9BBDD35-C038-4994-B6AF-607A3A7AC79E}" type="sibTrans" cxnId="{ECBA5251-B2EE-4605-9CC3-DCFB21EAC035}">
      <dgm:prSet/>
      <dgm:spPr/>
      <dgm:t>
        <a:bodyPr/>
        <a:lstStyle/>
        <a:p>
          <a:endParaRPr lang="pt-PT"/>
        </a:p>
      </dgm:t>
    </dgm:pt>
    <dgm:pt modelId="{285C046C-A00D-435B-BF70-575FBBF0F2B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PT" dirty="0"/>
            <a:t>Assintomáticos</a:t>
          </a:r>
        </a:p>
      </dgm:t>
      <dgm:extLst>
        <a:ext uri="{E40237B7-FDA0-4F09-8148-C483321AD2D9}">
          <dgm14:cNvPr xmlns:dgm14="http://schemas.microsoft.com/office/drawing/2010/diagram" id="0" name="" descr="Assintomáticos&#10;"/>
        </a:ext>
      </dgm:extLst>
    </dgm:pt>
    <dgm:pt modelId="{A1FF3A01-68B3-486B-82B2-826D93180DED}" type="parTrans" cxnId="{C57810A1-331F-4B9D-A0F6-1220B97192E5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pt-PT"/>
        </a:p>
      </dgm:t>
    </dgm:pt>
    <dgm:pt modelId="{DB93654B-1A81-4593-8B7F-5E1CD71C8AED}" type="sibTrans" cxnId="{C57810A1-331F-4B9D-A0F6-1220B97192E5}">
      <dgm:prSet/>
      <dgm:spPr/>
      <dgm:t>
        <a:bodyPr/>
        <a:lstStyle/>
        <a:p>
          <a:endParaRPr lang="pt-PT"/>
        </a:p>
      </dgm:t>
    </dgm:pt>
    <dgm:pt modelId="{CC2E4666-703A-47BA-B549-C3BBA24A85D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pt-PT" dirty="0"/>
            <a:t>Aumento de 10% das necessidades energéticas</a:t>
          </a:r>
        </a:p>
      </dgm:t>
      <dgm:extLst>
        <a:ext uri="{E40237B7-FDA0-4F09-8148-C483321AD2D9}">
          <dgm14:cNvPr xmlns:dgm14="http://schemas.microsoft.com/office/drawing/2010/diagram" id="0" name="" descr="Aumento de 10% das necessidades energéticas&#10;"/>
        </a:ext>
      </dgm:extLst>
    </dgm:pt>
    <dgm:pt modelId="{1175B618-44C6-41FC-8369-266A20A4E163}" type="parTrans" cxnId="{501C4158-D34B-4CED-8FC6-1AE3D51E0965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pt-PT"/>
        </a:p>
      </dgm:t>
    </dgm:pt>
    <dgm:pt modelId="{C3B25BCB-6C80-4D78-90FA-DCB4150984D5}" type="sibTrans" cxnId="{501C4158-D34B-4CED-8FC6-1AE3D51E0965}">
      <dgm:prSet/>
      <dgm:spPr/>
      <dgm:t>
        <a:bodyPr/>
        <a:lstStyle/>
        <a:p>
          <a:endParaRPr lang="pt-PT"/>
        </a:p>
      </dgm:t>
    </dgm:pt>
    <dgm:pt modelId="{77A076EC-37F0-4678-9D6F-4EF0D16010D0}">
      <dgm:prSet phldrT="[Text]"/>
      <dgm:spPr>
        <a:solidFill>
          <a:srgbClr val="C00000"/>
        </a:solidFill>
      </dgm:spPr>
      <dgm:t>
        <a:bodyPr/>
        <a:lstStyle/>
        <a:p>
          <a:r>
            <a:rPr lang="pt-PT" dirty="0"/>
            <a:t>Sintomáticos</a:t>
          </a:r>
        </a:p>
      </dgm:t>
      <dgm:extLst>
        <a:ext uri="{E40237B7-FDA0-4F09-8148-C483321AD2D9}">
          <dgm14:cNvPr xmlns:dgm14="http://schemas.microsoft.com/office/drawing/2010/diagram" id="0" name="" descr="Sintomáticos&#10;"/>
        </a:ext>
      </dgm:extLst>
    </dgm:pt>
    <dgm:pt modelId="{18B2659D-46FF-4D36-AF4F-91D30F5665E3}" type="parTrans" cxnId="{EC1E0A0F-1141-48DC-B2AE-E4E83583CF33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pt-PT"/>
        </a:p>
      </dgm:t>
    </dgm:pt>
    <dgm:pt modelId="{46A1D309-381C-4DF6-8EDC-9382D91C6559}" type="sibTrans" cxnId="{EC1E0A0F-1141-48DC-B2AE-E4E83583CF33}">
      <dgm:prSet/>
      <dgm:spPr/>
      <dgm:t>
        <a:bodyPr/>
        <a:lstStyle/>
        <a:p>
          <a:endParaRPr lang="pt-PT"/>
        </a:p>
      </dgm:t>
    </dgm:pt>
    <dgm:pt modelId="{ADAF3334-81E7-46E7-9549-B04DD6FE750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pt-PT" dirty="0"/>
            <a:t>Aumento de 20% a 30% das necessidades energéticas</a:t>
          </a:r>
        </a:p>
      </dgm:t>
      <dgm:extLst>
        <a:ext uri="{E40237B7-FDA0-4F09-8148-C483321AD2D9}">
          <dgm14:cNvPr xmlns:dgm14="http://schemas.microsoft.com/office/drawing/2010/diagram" id="0" name="" descr="Aumento de 20% a 30% das necessidades energéticas&#10;"/>
        </a:ext>
      </dgm:extLst>
    </dgm:pt>
    <dgm:pt modelId="{83750CB1-2CA1-498B-8E7E-91D14F9D19B5}" type="parTrans" cxnId="{7DEC157F-8060-4086-AFE8-340C36DCAFC8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pt-PT"/>
        </a:p>
      </dgm:t>
    </dgm:pt>
    <dgm:pt modelId="{BCEAA8F7-2FAB-442F-9AEF-1052D60FD0B1}" type="sibTrans" cxnId="{7DEC157F-8060-4086-AFE8-340C36DCAFC8}">
      <dgm:prSet/>
      <dgm:spPr/>
      <dgm:t>
        <a:bodyPr/>
        <a:lstStyle/>
        <a:p>
          <a:endParaRPr lang="pt-PT"/>
        </a:p>
      </dgm:t>
    </dgm:pt>
    <dgm:pt modelId="{CD7F1D12-D87F-4D20-BF21-3D8EBC111697}" type="pres">
      <dgm:prSet presAssocID="{3AFDB32C-3FE1-4739-836E-12AAEA5B794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E9B0A4-8986-459B-9932-346551794A9C}" type="pres">
      <dgm:prSet presAssocID="{2D7534BC-5F4C-4A93-8C5A-C117926D65AE}" presName="root1" presStyleCnt="0"/>
      <dgm:spPr/>
    </dgm:pt>
    <dgm:pt modelId="{7710743A-76A8-4415-BEE7-64423E5BD517}" type="pres">
      <dgm:prSet presAssocID="{2D7534BC-5F4C-4A93-8C5A-C117926D65AE}" presName="LevelOneTextNode" presStyleLbl="node0" presStyleIdx="0" presStyleCnt="1" custScaleY="192977">
        <dgm:presLayoutVars>
          <dgm:chPref val="3"/>
        </dgm:presLayoutVars>
      </dgm:prSet>
      <dgm:spPr/>
    </dgm:pt>
    <dgm:pt modelId="{060A62BC-ADA1-442A-BE3B-0D331C9BE005}" type="pres">
      <dgm:prSet presAssocID="{2D7534BC-5F4C-4A93-8C5A-C117926D65AE}" presName="level2hierChild" presStyleCnt="0"/>
      <dgm:spPr/>
    </dgm:pt>
    <dgm:pt modelId="{46B1F6B3-C6B6-40A9-AB3D-B5E7514F975C}" type="pres">
      <dgm:prSet presAssocID="{A1FF3A01-68B3-486B-82B2-826D93180DED}" presName="conn2-1" presStyleLbl="parChTrans1D2" presStyleIdx="0" presStyleCnt="2"/>
      <dgm:spPr/>
    </dgm:pt>
    <dgm:pt modelId="{188F5BA3-34FA-4F3A-AF2F-CA36D5FCC551}" type="pres">
      <dgm:prSet presAssocID="{A1FF3A01-68B3-486B-82B2-826D93180DED}" presName="connTx" presStyleLbl="parChTrans1D2" presStyleIdx="0" presStyleCnt="2"/>
      <dgm:spPr/>
    </dgm:pt>
    <dgm:pt modelId="{4C709957-F240-4126-B95C-CB8AF72A7A9E}" type="pres">
      <dgm:prSet presAssocID="{285C046C-A00D-435B-BF70-575FBBF0F2B2}" presName="root2" presStyleCnt="0"/>
      <dgm:spPr/>
    </dgm:pt>
    <dgm:pt modelId="{8BF1CCF4-B151-4642-A1B1-ADD19AD48703}" type="pres">
      <dgm:prSet presAssocID="{285C046C-A00D-435B-BF70-575FBBF0F2B2}" presName="LevelTwoTextNode" presStyleLbl="node2" presStyleIdx="0" presStyleCnt="2">
        <dgm:presLayoutVars>
          <dgm:chPref val="3"/>
        </dgm:presLayoutVars>
      </dgm:prSet>
      <dgm:spPr/>
    </dgm:pt>
    <dgm:pt modelId="{A318609A-8B3F-4F9F-B576-EBD91458CEC5}" type="pres">
      <dgm:prSet presAssocID="{285C046C-A00D-435B-BF70-575FBBF0F2B2}" presName="level3hierChild" presStyleCnt="0"/>
      <dgm:spPr/>
    </dgm:pt>
    <dgm:pt modelId="{A807B77F-9DEA-4BAE-A330-6D4641402499}" type="pres">
      <dgm:prSet presAssocID="{1175B618-44C6-41FC-8369-266A20A4E163}" presName="conn2-1" presStyleLbl="parChTrans1D3" presStyleIdx="0" presStyleCnt="2"/>
      <dgm:spPr/>
    </dgm:pt>
    <dgm:pt modelId="{4650D220-F394-40D0-8070-6BEB30DE3EBD}" type="pres">
      <dgm:prSet presAssocID="{1175B618-44C6-41FC-8369-266A20A4E163}" presName="connTx" presStyleLbl="parChTrans1D3" presStyleIdx="0" presStyleCnt="2"/>
      <dgm:spPr/>
    </dgm:pt>
    <dgm:pt modelId="{9CC91854-7ED0-4AB1-8F16-3380991C6140}" type="pres">
      <dgm:prSet presAssocID="{CC2E4666-703A-47BA-B549-C3BBA24A85D7}" presName="root2" presStyleCnt="0"/>
      <dgm:spPr/>
    </dgm:pt>
    <dgm:pt modelId="{213F726A-126C-4A0E-8C5D-6A4CB88E4F26}" type="pres">
      <dgm:prSet presAssocID="{CC2E4666-703A-47BA-B549-C3BBA24A85D7}" presName="LevelTwoTextNode" presStyleLbl="node3" presStyleIdx="0" presStyleCnt="2" custScaleX="96748">
        <dgm:presLayoutVars>
          <dgm:chPref val="3"/>
        </dgm:presLayoutVars>
      </dgm:prSet>
      <dgm:spPr/>
    </dgm:pt>
    <dgm:pt modelId="{C1BD2A05-88B3-46B6-B392-35A66AFC0569}" type="pres">
      <dgm:prSet presAssocID="{CC2E4666-703A-47BA-B549-C3BBA24A85D7}" presName="level3hierChild" presStyleCnt="0"/>
      <dgm:spPr/>
    </dgm:pt>
    <dgm:pt modelId="{6FB40658-0268-4849-A87F-452E512E4B5B}" type="pres">
      <dgm:prSet presAssocID="{18B2659D-46FF-4D36-AF4F-91D30F5665E3}" presName="conn2-1" presStyleLbl="parChTrans1D2" presStyleIdx="1" presStyleCnt="2"/>
      <dgm:spPr/>
    </dgm:pt>
    <dgm:pt modelId="{3B49961F-BF51-4989-880B-3552D115CD23}" type="pres">
      <dgm:prSet presAssocID="{18B2659D-46FF-4D36-AF4F-91D30F5665E3}" presName="connTx" presStyleLbl="parChTrans1D2" presStyleIdx="1" presStyleCnt="2"/>
      <dgm:spPr/>
    </dgm:pt>
    <dgm:pt modelId="{2A098B1F-5152-46E5-B01D-36604A35734C}" type="pres">
      <dgm:prSet presAssocID="{77A076EC-37F0-4678-9D6F-4EF0D16010D0}" presName="root2" presStyleCnt="0"/>
      <dgm:spPr/>
    </dgm:pt>
    <dgm:pt modelId="{AEACEF55-D62B-487D-9718-F5833D389A97}" type="pres">
      <dgm:prSet presAssocID="{77A076EC-37F0-4678-9D6F-4EF0D16010D0}" presName="LevelTwoTextNode" presStyleLbl="node2" presStyleIdx="1" presStyleCnt="2">
        <dgm:presLayoutVars>
          <dgm:chPref val="3"/>
        </dgm:presLayoutVars>
      </dgm:prSet>
      <dgm:spPr/>
    </dgm:pt>
    <dgm:pt modelId="{863A0646-57D8-4CCB-89AF-8996860DE847}" type="pres">
      <dgm:prSet presAssocID="{77A076EC-37F0-4678-9D6F-4EF0D16010D0}" presName="level3hierChild" presStyleCnt="0"/>
      <dgm:spPr/>
    </dgm:pt>
    <dgm:pt modelId="{67E7E642-6662-4D56-9F1C-431B0B519478}" type="pres">
      <dgm:prSet presAssocID="{83750CB1-2CA1-498B-8E7E-91D14F9D19B5}" presName="conn2-1" presStyleLbl="parChTrans1D3" presStyleIdx="1" presStyleCnt="2"/>
      <dgm:spPr/>
    </dgm:pt>
    <dgm:pt modelId="{A482403D-C83D-4F59-96F2-99D8ABBBF903}" type="pres">
      <dgm:prSet presAssocID="{83750CB1-2CA1-498B-8E7E-91D14F9D19B5}" presName="connTx" presStyleLbl="parChTrans1D3" presStyleIdx="1" presStyleCnt="2"/>
      <dgm:spPr/>
    </dgm:pt>
    <dgm:pt modelId="{804DC09A-D449-42D3-A640-F205B7B3E564}" type="pres">
      <dgm:prSet presAssocID="{ADAF3334-81E7-46E7-9549-B04DD6FE7505}" presName="root2" presStyleCnt="0"/>
      <dgm:spPr/>
    </dgm:pt>
    <dgm:pt modelId="{7A0A24A3-750B-4E95-817C-9DCF788E33D6}" type="pres">
      <dgm:prSet presAssocID="{ADAF3334-81E7-46E7-9549-B04DD6FE7505}" presName="LevelTwoTextNode" presStyleLbl="node3" presStyleIdx="1" presStyleCnt="2">
        <dgm:presLayoutVars>
          <dgm:chPref val="3"/>
        </dgm:presLayoutVars>
      </dgm:prSet>
      <dgm:spPr/>
    </dgm:pt>
    <dgm:pt modelId="{80C07283-DA27-4C73-B861-004F83E1AF65}" type="pres">
      <dgm:prSet presAssocID="{ADAF3334-81E7-46E7-9549-B04DD6FE7505}" presName="level3hierChild" presStyleCnt="0"/>
      <dgm:spPr/>
    </dgm:pt>
  </dgm:ptLst>
  <dgm:cxnLst>
    <dgm:cxn modelId="{29731CE2-2233-424C-AC51-245770FBB3ED}" type="presOf" srcId="{CC2E4666-703A-47BA-B549-C3BBA24A85D7}" destId="{213F726A-126C-4A0E-8C5D-6A4CB88E4F26}" srcOrd="0" destOrd="0" presId="urn:microsoft.com/office/officeart/2005/8/layout/hierarchy2"/>
    <dgm:cxn modelId="{5AAC3002-FACA-4C1F-8BC7-B3A00D1B31AC}" type="presOf" srcId="{3AFDB32C-3FE1-4739-836E-12AAEA5B7947}" destId="{CD7F1D12-D87F-4D20-BF21-3D8EBC111697}" srcOrd="0" destOrd="0" presId="urn:microsoft.com/office/officeart/2005/8/layout/hierarchy2"/>
    <dgm:cxn modelId="{C3A9AAEE-4921-47D2-A02A-871D21EDC1B3}" type="presOf" srcId="{83750CB1-2CA1-498B-8E7E-91D14F9D19B5}" destId="{A482403D-C83D-4F59-96F2-99D8ABBBF903}" srcOrd="1" destOrd="0" presId="urn:microsoft.com/office/officeart/2005/8/layout/hierarchy2"/>
    <dgm:cxn modelId="{319F8C54-2119-44BF-9E49-1116B33A5F1A}" type="presOf" srcId="{ADAF3334-81E7-46E7-9549-B04DD6FE7505}" destId="{7A0A24A3-750B-4E95-817C-9DCF788E33D6}" srcOrd="0" destOrd="0" presId="urn:microsoft.com/office/officeart/2005/8/layout/hierarchy2"/>
    <dgm:cxn modelId="{4B962E36-7EC7-4CF0-BDD1-765E9A7EEE62}" type="presOf" srcId="{A1FF3A01-68B3-486B-82B2-826D93180DED}" destId="{188F5BA3-34FA-4F3A-AF2F-CA36D5FCC551}" srcOrd="1" destOrd="0" presId="urn:microsoft.com/office/officeart/2005/8/layout/hierarchy2"/>
    <dgm:cxn modelId="{D1EF51C8-4EC1-4CCE-B121-90C01F0FF8AB}" type="presOf" srcId="{285C046C-A00D-435B-BF70-575FBBF0F2B2}" destId="{8BF1CCF4-B151-4642-A1B1-ADD19AD48703}" srcOrd="0" destOrd="0" presId="urn:microsoft.com/office/officeart/2005/8/layout/hierarchy2"/>
    <dgm:cxn modelId="{F4A246AA-20E8-4FE9-BC64-0E92304FE656}" type="presOf" srcId="{18B2659D-46FF-4D36-AF4F-91D30F5665E3}" destId="{6FB40658-0268-4849-A87F-452E512E4B5B}" srcOrd="0" destOrd="0" presId="urn:microsoft.com/office/officeart/2005/8/layout/hierarchy2"/>
    <dgm:cxn modelId="{DB2E77E7-17F9-4119-A61E-2AF5C8EA6D02}" type="presOf" srcId="{18B2659D-46FF-4D36-AF4F-91D30F5665E3}" destId="{3B49961F-BF51-4989-880B-3552D115CD23}" srcOrd="1" destOrd="0" presId="urn:microsoft.com/office/officeart/2005/8/layout/hierarchy2"/>
    <dgm:cxn modelId="{ECBA5251-B2EE-4605-9CC3-DCFB21EAC035}" srcId="{3AFDB32C-3FE1-4739-836E-12AAEA5B7947}" destId="{2D7534BC-5F4C-4A93-8C5A-C117926D65AE}" srcOrd="0" destOrd="0" parTransId="{FDFD4256-648C-4D1E-8092-34DA96C5DEE0}" sibTransId="{C9BBDD35-C038-4994-B6AF-607A3A7AC79E}"/>
    <dgm:cxn modelId="{28413943-269E-4C86-8C98-60B3A67ADCA5}" type="presOf" srcId="{1175B618-44C6-41FC-8369-266A20A4E163}" destId="{4650D220-F394-40D0-8070-6BEB30DE3EBD}" srcOrd="1" destOrd="0" presId="urn:microsoft.com/office/officeart/2005/8/layout/hierarchy2"/>
    <dgm:cxn modelId="{D89D5481-B674-4E2D-A863-DF5AF1BE6261}" type="presOf" srcId="{2D7534BC-5F4C-4A93-8C5A-C117926D65AE}" destId="{7710743A-76A8-4415-BEE7-64423E5BD517}" srcOrd="0" destOrd="0" presId="urn:microsoft.com/office/officeart/2005/8/layout/hierarchy2"/>
    <dgm:cxn modelId="{C57810A1-331F-4B9D-A0F6-1220B97192E5}" srcId="{2D7534BC-5F4C-4A93-8C5A-C117926D65AE}" destId="{285C046C-A00D-435B-BF70-575FBBF0F2B2}" srcOrd="0" destOrd="0" parTransId="{A1FF3A01-68B3-486B-82B2-826D93180DED}" sibTransId="{DB93654B-1A81-4593-8B7F-5E1CD71C8AED}"/>
    <dgm:cxn modelId="{7DEC157F-8060-4086-AFE8-340C36DCAFC8}" srcId="{77A076EC-37F0-4678-9D6F-4EF0D16010D0}" destId="{ADAF3334-81E7-46E7-9549-B04DD6FE7505}" srcOrd="0" destOrd="0" parTransId="{83750CB1-2CA1-498B-8E7E-91D14F9D19B5}" sibTransId="{BCEAA8F7-2FAB-442F-9AEF-1052D60FD0B1}"/>
    <dgm:cxn modelId="{46382D46-A0BC-4D61-9B60-BA05A007BC9E}" type="presOf" srcId="{A1FF3A01-68B3-486B-82B2-826D93180DED}" destId="{46B1F6B3-C6B6-40A9-AB3D-B5E7514F975C}" srcOrd="0" destOrd="0" presId="urn:microsoft.com/office/officeart/2005/8/layout/hierarchy2"/>
    <dgm:cxn modelId="{501C4158-D34B-4CED-8FC6-1AE3D51E0965}" srcId="{285C046C-A00D-435B-BF70-575FBBF0F2B2}" destId="{CC2E4666-703A-47BA-B549-C3BBA24A85D7}" srcOrd="0" destOrd="0" parTransId="{1175B618-44C6-41FC-8369-266A20A4E163}" sibTransId="{C3B25BCB-6C80-4D78-90FA-DCB4150984D5}"/>
    <dgm:cxn modelId="{CCE607F2-9AFF-447A-B77D-FD17FEE7349F}" type="presOf" srcId="{77A076EC-37F0-4678-9D6F-4EF0D16010D0}" destId="{AEACEF55-D62B-487D-9718-F5833D389A97}" srcOrd="0" destOrd="0" presId="urn:microsoft.com/office/officeart/2005/8/layout/hierarchy2"/>
    <dgm:cxn modelId="{EC1E0A0F-1141-48DC-B2AE-E4E83583CF33}" srcId="{2D7534BC-5F4C-4A93-8C5A-C117926D65AE}" destId="{77A076EC-37F0-4678-9D6F-4EF0D16010D0}" srcOrd="1" destOrd="0" parTransId="{18B2659D-46FF-4D36-AF4F-91D30F5665E3}" sibTransId="{46A1D309-381C-4DF6-8EDC-9382D91C6559}"/>
    <dgm:cxn modelId="{2FA903D5-260B-4191-9664-8B337B95BB0F}" type="presOf" srcId="{1175B618-44C6-41FC-8369-266A20A4E163}" destId="{A807B77F-9DEA-4BAE-A330-6D4641402499}" srcOrd="0" destOrd="0" presId="urn:microsoft.com/office/officeart/2005/8/layout/hierarchy2"/>
    <dgm:cxn modelId="{1D4B8E7D-3093-4A89-B1FC-7280642689D7}" type="presOf" srcId="{83750CB1-2CA1-498B-8E7E-91D14F9D19B5}" destId="{67E7E642-6662-4D56-9F1C-431B0B519478}" srcOrd="0" destOrd="0" presId="urn:microsoft.com/office/officeart/2005/8/layout/hierarchy2"/>
    <dgm:cxn modelId="{25D6E0C9-5F7C-486D-86A7-45E2B489D333}" type="presParOf" srcId="{CD7F1D12-D87F-4D20-BF21-3D8EBC111697}" destId="{19E9B0A4-8986-459B-9932-346551794A9C}" srcOrd="0" destOrd="0" presId="urn:microsoft.com/office/officeart/2005/8/layout/hierarchy2"/>
    <dgm:cxn modelId="{99FD44E6-08FE-49C2-9E6F-DCD82B51F6B1}" type="presParOf" srcId="{19E9B0A4-8986-459B-9932-346551794A9C}" destId="{7710743A-76A8-4415-BEE7-64423E5BD517}" srcOrd="0" destOrd="0" presId="urn:microsoft.com/office/officeart/2005/8/layout/hierarchy2"/>
    <dgm:cxn modelId="{E3AD58EE-4FC2-40E7-8C4B-130608D6BA80}" type="presParOf" srcId="{19E9B0A4-8986-459B-9932-346551794A9C}" destId="{060A62BC-ADA1-442A-BE3B-0D331C9BE005}" srcOrd="1" destOrd="0" presId="urn:microsoft.com/office/officeart/2005/8/layout/hierarchy2"/>
    <dgm:cxn modelId="{C3B7DF2A-C200-45B9-BB4D-7E15C8F7B01B}" type="presParOf" srcId="{060A62BC-ADA1-442A-BE3B-0D331C9BE005}" destId="{46B1F6B3-C6B6-40A9-AB3D-B5E7514F975C}" srcOrd="0" destOrd="0" presId="urn:microsoft.com/office/officeart/2005/8/layout/hierarchy2"/>
    <dgm:cxn modelId="{0B9FDBBE-5DC7-4002-AF0E-500F37F06B0F}" type="presParOf" srcId="{46B1F6B3-C6B6-40A9-AB3D-B5E7514F975C}" destId="{188F5BA3-34FA-4F3A-AF2F-CA36D5FCC551}" srcOrd="0" destOrd="0" presId="urn:microsoft.com/office/officeart/2005/8/layout/hierarchy2"/>
    <dgm:cxn modelId="{26EFD6A3-E28B-4E70-891C-8074DAEB5A80}" type="presParOf" srcId="{060A62BC-ADA1-442A-BE3B-0D331C9BE005}" destId="{4C709957-F240-4126-B95C-CB8AF72A7A9E}" srcOrd="1" destOrd="0" presId="urn:microsoft.com/office/officeart/2005/8/layout/hierarchy2"/>
    <dgm:cxn modelId="{B94CC3E4-0F9B-48B0-8516-422595D2F7BA}" type="presParOf" srcId="{4C709957-F240-4126-B95C-CB8AF72A7A9E}" destId="{8BF1CCF4-B151-4642-A1B1-ADD19AD48703}" srcOrd="0" destOrd="0" presId="urn:microsoft.com/office/officeart/2005/8/layout/hierarchy2"/>
    <dgm:cxn modelId="{1CF000B9-09E8-423D-9BEB-D6A44E52F266}" type="presParOf" srcId="{4C709957-F240-4126-B95C-CB8AF72A7A9E}" destId="{A318609A-8B3F-4F9F-B576-EBD91458CEC5}" srcOrd="1" destOrd="0" presId="urn:microsoft.com/office/officeart/2005/8/layout/hierarchy2"/>
    <dgm:cxn modelId="{DD68C8F8-CE5E-4645-AEEF-C86252B4AAA6}" type="presParOf" srcId="{A318609A-8B3F-4F9F-B576-EBD91458CEC5}" destId="{A807B77F-9DEA-4BAE-A330-6D4641402499}" srcOrd="0" destOrd="0" presId="urn:microsoft.com/office/officeart/2005/8/layout/hierarchy2"/>
    <dgm:cxn modelId="{510DD499-CEAD-4F41-9215-8CA2A997FACC}" type="presParOf" srcId="{A807B77F-9DEA-4BAE-A330-6D4641402499}" destId="{4650D220-F394-40D0-8070-6BEB30DE3EBD}" srcOrd="0" destOrd="0" presId="urn:microsoft.com/office/officeart/2005/8/layout/hierarchy2"/>
    <dgm:cxn modelId="{3E1028E5-BA9A-4A2A-9967-A2EA35CFB7AD}" type="presParOf" srcId="{A318609A-8B3F-4F9F-B576-EBD91458CEC5}" destId="{9CC91854-7ED0-4AB1-8F16-3380991C6140}" srcOrd="1" destOrd="0" presId="urn:microsoft.com/office/officeart/2005/8/layout/hierarchy2"/>
    <dgm:cxn modelId="{10DFF865-573A-4032-BAB7-A389CB900840}" type="presParOf" srcId="{9CC91854-7ED0-4AB1-8F16-3380991C6140}" destId="{213F726A-126C-4A0E-8C5D-6A4CB88E4F26}" srcOrd="0" destOrd="0" presId="urn:microsoft.com/office/officeart/2005/8/layout/hierarchy2"/>
    <dgm:cxn modelId="{B510AB5E-188E-4E6F-BC93-7AE6AE9E3AB9}" type="presParOf" srcId="{9CC91854-7ED0-4AB1-8F16-3380991C6140}" destId="{C1BD2A05-88B3-46B6-B392-35A66AFC0569}" srcOrd="1" destOrd="0" presId="urn:microsoft.com/office/officeart/2005/8/layout/hierarchy2"/>
    <dgm:cxn modelId="{4717137D-AA65-4511-ABF3-914ECD3019FD}" type="presParOf" srcId="{060A62BC-ADA1-442A-BE3B-0D331C9BE005}" destId="{6FB40658-0268-4849-A87F-452E512E4B5B}" srcOrd="2" destOrd="0" presId="urn:microsoft.com/office/officeart/2005/8/layout/hierarchy2"/>
    <dgm:cxn modelId="{08C7F4A8-E7ED-4EA7-95B7-2F856EB51DB1}" type="presParOf" srcId="{6FB40658-0268-4849-A87F-452E512E4B5B}" destId="{3B49961F-BF51-4989-880B-3552D115CD23}" srcOrd="0" destOrd="0" presId="urn:microsoft.com/office/officeart/2005/8/layout/hierarchy2"/>
    <dgm:cxn modelId="{16EC1790-67C1-4533-AEAA-A7D6832C204C}" type="presParOf" srcId="{060A62BC-ADA1-442A-BE3B-0D331C9BE005}" destId="{2A098B1F-5152-46E5-B01D-36604A35734C}" srcOrd="3" destOrd="0" presId="urn:microsoft.com/office/officeart/2005/8/layout/hierarchy2"/>
    <dgm:cxn modelId="{25D9378C-DF49-4ECE-8F9F-7F067E3F847D}" type="presParOf" srcId="{2A098B1F-5152-46E5-B01D-36604A35734C}" destId="{AEACEF55-D62B-487D-9718-F5833D389A97}" srcOrd="0" destOrd="0" presId="urn:microsoft.com/office/officeart/2005/8/layout/hierarchy2"/>
    <dgm:cxn modelId="{D76145B0-6146-473A-909D-14B23556AAA0}" type="presParOf" srcId="{2A098B1F-5152-46E5-B01D-36604A35734C}" destId="{863A0646-57D8-4CCB-89AF-8996860DE847}" srcOrd="1" destOrd="0" presId="urn:microsoft.com/office/officeart/2005/8/layout/hierarchy2"/>
    <dgm:cxn modelId="{4A3F20A3-9881-4610-A039-8A1230FDB497}" type="presParOf" srcId="{863A0646-57D8-4CCB-89AF-8996860DE847}" destId="{67E7E642-6662-4D56-9F1C-431B0B519478}" srcOrd="0" destOrd="0" presId="urn:microsoft.com/office/officeart/2005/8/layout/hierarchy2"/>
    <dgm:cxn modelId="{3347D88F-F18F-4E32-978D-B5BCF54EF4D8}" type="presParOf" srcId="{67E7E642-6662-4D56-9F1C-431B0B519478}" destId="{A482403D-C83D-4F59-96F2-99D8ABBBF903}" srcOrd="0" destOrd="0" presId="urn:microsoft.com/office/officeart/2005/8/layout/hierarchy2"/>
    <dgm:cxn modelId="{E2CC7E09-0860-4527-8B97-CC657BE6D7FE}" type="presParOf" srcId="{863A0646-57D8-4CCB-89AF-8996860DE847}" destId="{804DC09A-D449-42D3-A640-F205B7B3E564}" srcOrd="1" destOrd="0" presId="urn:microsoft.com/office/officeart/2005/8/layout/hierarchy2"/>
    <dgm:cxn modelId="{BD9E440D-D27F-4B87-A58A-39B1B22CFAEA}" type="presParOf" srcId="{804DC09A-D449-42D3-A640-F205B7B3E564}" destId="{7A0A24A3-750B-4E95-817C-9DCF788E33D6}" srcOrd="0" destOrd="0" presId="urn:microsoft.com/office/officeart/2005/8/layout/hierarchy2"/>
    <dgm:cxn modelId="{6C0A88AB-5216-424D-83DE-472353B92D61}" type="presParOf" srcId="{804DC09A-D449-42D3-A640-F205B7B3E564}" destId="{80C07283-DA27-4C73-B861-004F83E1AF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0743A-76A8-4415-BEE7-64423E5BD517}">
      <dsp:nvSpPr>
        <dsp:cNvPr id="0" name=""/>
        <dsp:cNvSpPr/>
      </dsp:nvSpPr>
      <dsp:spPr>
        <a:xfrm>
          <a:off x="4085" y="1219200"/>
          <a:ext cx="2163534" cy="2087561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Necessidades nutricionais de pacientes infectados pelo HIV e ou TB</a:t>
          </a:r>
        </a:p>
      </dsp:txBody>
      <dsp:txXfrm>
        <a:off x="65228" y="1280343"/>
        <a:ext cx="2041248" cy="1965275"/>
      </dsp:txXfrm>
    </dsp:sp>
    <dsp:sp modelId="{46B1F6B3-C6B6-40A9-AB3D-B5E7514F975C}">
      <dsp:nvSpPr>
        <dsp:cNvPr id="0" name=""/>
        <dsp:cNvSpPr/>
      </dsp:nvSpPr>
      <dsp:spPr>
        <a:xfrm rot="19457599">
          <a:off x="2067446" y="1930462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2573682" y="1925329"/>
        <a:ext cx="53288" cy="53288"/>
      </dsp:txXfrm>
    </dsp:sp>
    <dsp:sp modelId="{8BF1CCF4-B151-4642-A1B1-ADD19AD48703}">
      <dsp:nvSpPr>
        <dsp:cNvPr id="0" name=""/>
        <dsp:cNvSpPr/>
      </dsp:nvSpPr>
      <dsp:spPr>
        <a:xfrm>
          <a:off x="3033032" y="1100081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Assintomáticos</a:t>
          </a:r>
        </a:p>
      </dsp:txBody>
      <dsp:txXfrm>
        <a:off x="3064716" y="1131765"/>
        <a:ext cx="2100166" cy="1018399"/>
      </dsp:txXfrm>
    </dsp:sp>
    <dsp:sp modelId="{A807B77F-9DEA-4BAE-A330-6D4641402499}">
      <dsp:nvSpPr>
        <dsp:cNvPr id="0" name=""/>
        <dsp:cNvSpPr/>
      </dsp:nvSpPr>
      <dsp:spPr>
        <a:xfrm>
          <a:off x="5196567" y="1619454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5607638" y="1619330"/>
        <a:ext cx="43270" cy="43270"/>
      </dsp:txXfrm>
    </dsp:sp>
    <dsp:sp modelId="{213F726A-126C-4A0E-8C5D-6A4CB88E4F26}">
      <dsp:nvSpPr>
        <dsp:cNvPr id="0" name=""/>
        <dsp:cNvSpPr/>
      </dsp:nvSpPr>
      <dsp:spPr>
        <a:xfrm>
          <a:off x="6061980" y="1100081"/>
          <a:ext cx="2093175" cy="108176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Aumento de 10% das necessidades energéticas</a:t>
          </a:r>
        </a:p>
      </dsp:txBody>
      <dsp:txXfrm>
        <a:off x="6093664" y="1131765"/>
        <a:ext cx="2029807" cy="1018399"/>
      </dsp:txXfrm>
    </dsp:sp>
    <dsp:sp modelId="{6FB40658-0268-4849-A87F-452E512E4B5B}">
      <dsp:nvSpPr>
        <dsp:cNvPr id="0" name=""/>
        <dsp:cNvSpPr/>
      </dsp:nvSpPr>
      <dsp:spPr>
        <a:xfrm rot="2142401">
          <a:off x="2067446" y="2552478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2573682" y="2547345"/>
        <a:ext cx="53288" cy="53288"/>
      </dsp:txXfrm>
    </dsp:sp>
    <dsp:sp modelId="{AEACEF55-D62B-487D-9718-F5833D389A97}">
      <dsp:nvSpPr>
        <dsp:cNvPr id="0" name=""/>
        <dsp:cNvSpPr/>
      </dsp:nvSpPr>
      <dsp:spPr>
        <a:xfrm>
          <a:off x="3033032" y="2344114"/>
          <a:ext cx="2163534" cy="108176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Sintomáticos</a:t>
          </a:r>
        </a:p>
      </dsp:txBody>
      <dsp:txXfrm>
        <a:off x="3064716" y="2375798"/>
        <a:ext cx="2100166" cy="1018399"/>
      </dsp:txXfrm>
    </dsp:sp>
    <dsp:sp modelId="{67E7E642-6662-4D56-9F1C-431B0B519478}">
      <dsp:nvSpPr>
        <dsp:cNvPr id="0" name=""/>
        <dsp:cNvSpPr/>
      </dsp:nvSpPr>
      <dsp:spPr>
        <a:xfrm>
          <a:off x="5196567" y="2863486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5607638" y="2863362"/>
        <a:ext cx="43270" cy="43270"/>
      </dsp:txXfrm>
    </dsp:sp>
    <dsp:sp modelId="{7A0A24A3-750B-4E95-817C-9DCF788E33D6}">
      <dsp:nvSpPr>
        <dsp:cNvPr id="0" name=""/>
        <dsp:cNvSpPr/>
      </dsp:nvSpPr>
      <dsp:spPr>
        <a:xfrm>
          <a:off x="6061980" y="2344114"/>
          <a:ext cx="2163534" cy="108176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Aumento de 20% a 30% das necessidades energéticas</a:t>
          </a:r>
        </a:p>
      </dsp:txBody>
      <dsp:txXfrm>
        <a:off x="6093664" y="2375798"/>
        <a:ext cx="2100166" cy="1018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06FB36-EE72-4AE4-9E95-29B7C23813D1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C76095-E9CB-4625-A117-803DA907EA8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92072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4DE872-3E59-42B2-8D2A-2985A0B656F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F35A41-4F75-45A9-99AD-D62099D296D8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959605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1A0C1F-9BD4-4722-ADC8-BF7045E1166E}" type="slidenum">
              <a:rPr lang="en-US" altLang="pt-PT" smtClean="0">
                <a:latin typeface="Calibri" panose="020F0502020204030204" pitchFamily="34" charset="0"/>
              </a:rPr>
              <a:pPr/>
              <a:t>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76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6F870E-FDB3-4F6C-88E6-C43B78DB5AC5}" type="slidenum">
              <a:rPr lang="en-US" altLang="pt-PT" smtClean="0">
                <a:latin typeface="Calibri" panose="020F0502020204030204" pitchFamily="34" charset="0"/>
              </a:rPr>
              <a:pPr/>
              <a:t>23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8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Tópico obrigatório – 35 minutos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E5652E-90D7-43C8-9E54-9827FA74DC0E}" type="slidenum">
              <a:rPr lang="en-US" altLang="pt-PT" smtClean="0">
                <a:latin typeface="Calibri" panose="020F0502020204030204" pitchFamily="34" charset="0"/>
              </a:rPr>
              <a:pPr/>
              <a:t>24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7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Refira os participantes para o Texto de Apoio 8.6 para informações sobre os cuidados que as mulheres gravidas e lactantes, que sejam seropositivas, devem ter.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11C6-E730-4925-96D8-3E91C23719A0}" type="slidenum">
              <a:rPr lang="en-US" altLang="pt-PT" smtClean="0">
                <a:latin typeface="Calibri" panose="020F0502020204030204" pitchFamily="34" charset="0"/>
              </a:rPr>
              <a:pPr/>
              <a:t>25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76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25 minutos para resoluç</a:t>
            </a:r>
            <a:r>
              <a:rPr lang="pt-PT" altLang="en-US">
                <a:latin typeface="Constantia" panose="02030602050306030303" pitchFamily="18" charset="0"/>
              </a:rPr>
              <a:t>ã</a:t>
            </a:r>
            <a:r>
              <a:rPr lang="pt-PT" altLang="en-US"/>
              <a:t>o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097134-C5FC-43B2-8B2D-A561986917DD}" type="slidenum">
              <a:rPr lang="en-US" altLang="pt-PT" smtClean="0">
                <a:latin typeface="Calibri" panose="020F0502020204030204" pitchFamily="34" charset="0"/>
              </a:rPr>
              <a:pPr/>
              <a:t>26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54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Tópico obrigatório – 35 minutos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2D800C-4ECB-4A23-8F19-5DFE9A45D19D}" type="slidenum">
              <a:rPr lang="en-US" altLang="pt-PT" smtClean="0">
                <a:latin typeface="Calibri" panose="020F0502020204030204" pitchFamily="34" charset="0"/>
              </a:rPr>
              <a:pPr/>
              <a:t>27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45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Topico opcional – 30 minutos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F06592-A048-4A48-BF16-AA83A1B6A6C0}" type="slidenum">
              <a:rPr lang="en-US" altLang="pt-PT" smtClean="0">
                <a:latin typeface="Calibri" panose="020F0502020204030204" pitchFamily="34" charset="0"/>
              </a:rPr>
              <a:pPr/>
              <a:t>29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41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Jogo.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A56D15-79FC-47AD-9D64-52FEEBDE32EA}" type="slidenum">
              <a:rPr lang="en-US" altLang="pt-PT" smtClean="0">
                <a:latin typeface="Calibri" panose="020F0502020204030204" pitchFamily="34" charset="0"/>
              </a:rPr>
              <a:pPr/>
              <a:t>30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6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Topico obrigatório – 40 minutos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02B860-1C5D-437E-B28E-738327A02C8C}" type="slidenum">
              <a:rPr lang="en-US" altLang="pt-PT" smtClean="0">
                <a:latin typeface="Calibri" panose="020F0502020204030204" pitchFamily="34" charset="0"/>
              </a:rPr>
              <a:pPr/>
              <a:t>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67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Tópico obrigatório – 40 minutos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9A345E-7A5B-426B-9CB8-BCA57C8E62BE}" type="slidenum">
              <a:rPr lang="en-US" altLang="pt-PT" smtClean="0">
                <a:latin typeface="Calibri" panose="020F0502020204030204" pitchFamily="34" charset="0"/>
              </a:rPr>
              <a:pPr/>
              <a:t>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5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A alimentação equilibrada é aquela que contém uma grande variedade de alimentos, nas quantidades necessárias para satisfazer as necessidades diárias do corpo.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644725-A7BA-48A6-A9C2-86AB61769406}" type="slidenum">
              <a:rPr lang="en-US" altLang="pt-PT" smtClean="0">
                <a:latin typeface="Calibri" panose="020F0502020204030204" pitchFamily="34" charset="0"/>
              </a:rPr>
              <a:pPr/>
              <a:t>13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4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10 minutos para resolução.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077BA-5D52-4589-9B44-A758CC0B7C11}" type="slidenum">
              <a:rPr lang="en-US" altLang="pt-PT" smtClean="0">
                <a:latin typeface="Calibri" panose="020F0502020204030204" pitchFamily="34" charset="0"/>
              </a:rPr>
              <a:pPr/>
              <a:t>14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2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48E19-54C0-41EF-B73E-8D54380F7F76}" type="slidenum">
              <a:rPr lang="en-US" altLang="pt-PT" smtClean="0">
                <a:latin typeface="Calibri" panose="020F0502020204030204" pitchFamily="34" charset="0"/>
              </a:rPr>
              <a:pPr/>
              <a:t>16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6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Tópico obrigatório – 35 minutos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8EEEC9-6030-47E4-91DD-11F78EC01BA3}" type="slidenum">
              <a:rPr lang="en-US" altLang="pt-PT" smtClean="0">
                <a:latin typeface="Calibri" panose="020F0502020204030204" pitchFamily="34" charset="0"/>
              </a:rPr>
              <a:pPr/>
              <a:t>17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1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F78627-0441-49CA-BF45-D19046ED90D4}" type="slidenum">
              <a:rPr lang="en-US" altLang="pt-PT" smtClean="0">
                <a:latin typeface="Calibri" panose="020F0502020204030204" pitchFamily="34" charset="0"/>
              </a:rPr>
              <a:pPr/>
              <a:t>18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en-US"/>
              <a:t>Tópico obrigatório – 40 minutos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94E9A0-750A-4A9D-B644-624E294A8A49}" type="slidenum">
              <a:rPr lang="en-US" altLang="pt-PT" smtClean="0">
                <a:latin typeface="Calibri" panose="020F0502020204030204" pitchFamily="34" charset="0"/>
              </a:rPr>
              <a:pPr/>
              <a:t>22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5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FANTA-2 whiteban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Food and Nutrition Technical Assistance III Project (FANTA)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FHI 360   1825 Connecticut Avenue, NW   Washington, DC 20009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Tel: 202-884-8000   Fax: 202-884-8432   Email: fantamail@fhi360.org   Website: www.fantaproject.org </a:t>
            </a:r>
          </a:p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orizontal_RGB_6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FHI360 Logo_horizona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2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5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/>
          <p:nvPr userDrawn="1"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FANTA-2 whiteba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/>
          <p:cNvSpPr txBox="1">
            <a:spLocks noChangeArrowheads="1"/>
          </p:cNvSpPr>
          <p:nvPr userDrawn="1"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300">
                <a:solidFill>
                  <a:srgbClr val="FFFFFF"/>
                </a:solidFill>
                <a:latin typeface="Calibri" pitchFamily="34" charset="0"/>
              </a:rPr>
              <a:t>Food and Nutrition Technical Assistance III Project (FANTA)</a:t>
            </a:r>
          </a:p>
          <a:p>
            <a:pPr eaLnBrk="1" hangingPunct="1">
              <a:defRPr/>
            </a:pPr>
            <a:r>
              <a:rPr lang="en-US" sz="1300">
                <a:solidFill>
                  <a:srgbClr val="FFFFFF"/>
                </a:solidFill>
                <a:latin typeface="Calibri" pitchFamily="34" charset="0"/>
              </a:rPr>
              <a:t>FHI 360   1825 Connecticut Avenue, NW   Washington, DC 20009</a:t>
            </a:r>
          </a:p>
          <a:p>
            <a:pPr eaLnBrk="1" hangingPunct="1">
              <a:defRPr/>
            </a:pPr>
            <a:r>
              <a:rPr lang="en-US" sz="1300">
                <a:solidFill>
                  <a:srgbClr val="FFFFFF"/>
                </a:solidFill>
                <a:latin typeface="Calibri" pitchFamily="34" charset="0"/>
              </a:rPr>
              <a:t>Tel: 202-884-8000   Fax: 202-884-8432   Email: fantamail@fhi360.org   Website: www.fantaproject.org </a:t>
            </a:r>
          </a:p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orizontal_RGB_600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FHI360 Logo_horizona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15556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Constantia" panose="02030602050306030303" pitchFamily="18" charset="0"/>
              </a:rPr>
              <a:t>ó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dulo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10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rgbClr val="99663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7" name="Text Placeholder 12"/>
          <p:cNvSpPr txBox="1">
            <a:spLocks/>
          </p:cNvSpPr>
          <p:nvPr userDrawn="1"/>
        </p:nvSpPr>
        <p:spPr>
          <a:xfrm>
            <a:off x="2286000" y="6446838"/>
            <a:ext cx="3700463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pt-BR" sz="1000" dirty="0"/>
              <a:t>Tratamento e Reabilitação Nutricional para Adolescentes e Adultos</a:t>
            </a:r>
            <a:endParaRPr lang="en-US" sz="1000"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261938" y="6446838"/>
            <a:ext cx="4448175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pt-PT" sz="1000" b="1" dirty="0">
                <a:latin typeface="+mn-lt"/>
              </a:rPr>
              <a:t>Módulo 8: </a:t>
            </a:r>
            <a:r>
              <a:rPr lang="en-US" sz="1000" dirty="0" err="1">
                <a:latin typeface="+mn-lt"/>
              </a:rPr>
              <a:t>Educação</a:t>
            </a:r>
            <a:r>
              <a:rPr lang="en-US" sz="1000" dirty="0">
                <a:latin typeface="+mn-lt"/>
              </a:rPr>
              <a:t> </a:t>
            </a:r>
            <a:r>
              <a:rPr lang="en-US" sz="1000" dirty="0" err="1">
                <a:latin typeface="+mn-lt"/>
              </a:rPr>
              <a:t>Nutricional</a:t>
            </a:r>
            <a:endParaRPr lang="en-US" sz="10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40475"/>
            <a:ext cx="2133600" cy="365125"/>
          </a:xfrm>
        </p:spPr>
        <p:txBody>
          <a:bodyPr/>
          <a:lstStyle>
            <a:lvl1pPr>
              <a:defRPr b="1">
                <a:solidFill>
                  <a:srgbClr val="996633"/>
                </a:solidFill>
              </a:defRPr>
            </a:lvl1pPr>
          </a:lstStyle>
          <a:p>
            <a:pPr>
              <a:defRPr/>
            </a:pPr>
            <a:fld id="{9D642D93-AA5C-43E3-8AED-C41A8068CBCD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18825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460E-709B-4985-8DEC-B4E5C19A997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341163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7D345-DC60-436D-84D9-F52162A1AE8F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2169932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98F5-DB7B-418C-815E-EF30DA9E864C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2507879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A953-97DE-430E-83F3-D51C1FD6221B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130205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9DAA-8FEB-49F0-BEC5-4E7B038757F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881600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8D2F-F806-4E38-870B-F8E8DE526C7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637586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DD615-36EB-484B-9483-D2DDB966123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11880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E6FF3-90FB-4EB3-BE73-0BF6986A152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5185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8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4735513" y="6446838"/>
            <a:ext cx="3700462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defRPr/>
            </a:pPr>
            <a:r>
              <a:rPr lang="pt-BR" sz="1000" dirty="0">
                <a:solidFill>
                  <a:srgbClr val="0099CC"/>
                </a:solidFill>
              </a:rPr>
              <a:t>Tratamento e Reabilitação Nutricional para Adolescentes e Adultos</a:t>
            </a:r>
            <a:endParaRPr lang="en-US" sz="1000" dirty="0">
              <a:solidFill>
                <a:srgbClr val="0099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0099CC"/>
              </a:buCl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72488" y="6403975"/>
            <a:ext cx="457200" cy="228600"/>
          </a:xfrm>
        </p:spPr>
        <p:txBody>
          <a:bodyPr/>
          <a:lstStyle>
            <a:lvl1pPr>
              <a:defRPr b="1">
                <a:solidFill>
                  <a:srgbClr val="0099CC"/>
                </a:solidFill>
                <a:latin typeface="+mn-lt"/>
              </a:defRPr>
            </a:lvl1pPr>
          </a:lstStyle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‹#›</a:t>
            </a:fld>
            <a:endParaRPr lang="pt-PT" altLang="en-US" dirty="0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838200" y="6446838"/>
            <a:ext cx="3871913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pt-PT" sz="1000" b="1" dirty="0">
                <a:solidFill>
                  <a:prstClr val="black"/>
                </a:solidFill>
                <a:latin typeface="Calibri"/>
              </a:rPr>
              <a:t>Módulo 8: </a:t>
            </a:r>
            <a:r>
              <a:rPr lang="pt-PT" sz="1000" dirty="0">
                <a:solidFill>
                  <a:prstClr val="black"/>
                </a:solidFill>
                <a:latin typeface="Calibri"/>
              </a:rPr>
              <a:t>Educação Nutricional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841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C735-8439-4878-B362-2CD0EA706C13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91354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7E4D2-7248-4DE6-A86F-6E5FFF34702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43448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0A2F-0D48-406E-A3C1-FEC689F2728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869588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66F5-05DF-4DE9-80A3-80AAC70F5AC7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623144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DB59-8E59-4A13-A664-99DA6E41764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753967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891-AE05-45AD-B5C7-538D6BC3539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751647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3047-E5BC-4217-A703-D49F81C32717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53020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596EFF-233B-4CA8-A482-F1422D06D5F4}" type="slidenum">
              <a:rPr lang="pt-PT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28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US" sz="2800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0" name="Rectangle 10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0038" y="1576388"/>
            <a:ext cx="7761287" cy="962025"/>
          </a:xfrm>
        </p:spPr>
        <p:txBody>
          <a:bodyPr/>
          <a:lstStyle>
            <a:lvl1pPr marL="0" indent="0" eaLnBrk="0" hangingPunct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MASTER TEXT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06488" y="3670300"/>
            <a:ext cx="7051675" cy="2225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016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D06B-9D86-4AFF-A66B-20887992FBAD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8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  <a:latin typeface="+mn-lt"/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  <a:latin typeface="+mn-lt"/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  <a:latin typeface="+mn-lt"/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96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BE1E-EB4B-4E56-BFB9-F77C4085B91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22D2-6001-4A15-9A56-BC8E31ECB92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1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EA35-D6B9-40BD-9470-0304E598203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5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A939-A72E-437C-A353-E67BB5F0F809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6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F63-36C2-4980-8613-E4B8057E45A5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67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596EFF-233B-4CA8-A482-F1422D06D5F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0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8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1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99CC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ts val="1000"/>
        </a:spcAft>
        <a:buClr>
          <a:schemeClr val="accent1"/>
        </a:buClr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rgbClr val="0099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»"/>
        <a:defRPr sz="2800" kern="1200">
          <a:solidFill>
            <a:srgbClr val="0099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EE9CBD-42AE-4E08-AF67-E351D5E7AA4D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83" r:id="rId3"/>
    <p:sldLayoutId id="2147484297" r:id="rId4"/>
    <p:sldLayoutId id="2147484298" r:id="rId5"/>
    <p:sldLayoutId id="2147484299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B4298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28000">
                <a:schemeClr val="accent6">
                  <a:lumMod val="75000"/>
                  <a:alpha val="93000"/>
                </a:schemeClr>
              </a:gs>
              <a:gs pos="57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116DB54-838D-47A2-85EC-A03E9D05442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0" descr="Republica de Mocambique Ministerio de saude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1"/>
          <p:cNvSpPr txBox="1">
            <a:spLocks noChangeArrowheads="1"/>
          </p:cNvSpPr>
          <p:nvPr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Ministério de Saúde</a:t>
            </a:r>
            <a:endParaRPr lang="en-US" altLang="pt-PT" sz="60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Módulo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74" name="TextBox 4"/>
          <p:cNvSpPr txBox="1">
            <a:spLocks noChangeArrowheads="1"/>
          </p:cNvSpPr>
          <p:nvPr/>
        </p:nvSpPr>
        <p:spPr bwMode="auto">
          <a:xfrm>
            <a:off x="8382000" y="6400800"/>
            <a:ext cx="381000" cy="184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TRATAMENTO E REABILITAÇÃO NUTRICIONAL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VOLUMEN II: ADOLESCENTES E ADULTOS</a:t>
            </a:r>
            <a:r>
              <a:rPr lang="pt-BR" sz="2400" dirty="0">
                <a:solidFill>
                  <a:srgbClr val="996633"/>
                </a:solidFill>
              </a:rPr>
              <a:t>                      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0" hangingPunct="0">
              <a:spcBef>
                <a:spcPts val="1200"/>
              </a:spcBef>
              <a:defRPr/>
            </a:pPr>
            <a:endParaRPr lang="pt-BR" sz="3200" dirty="0">
              <a:solidFill>
                <a:srgbClr val="0099CC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3200" b="1" dirty="0">
                <a:solidFill>
                  <a:srgbClr val="0099CC"/>
                </a:solidFill>
              </a:rPr>
              <a:t>Educação Nutricional</a:t>
            </a:r>
            <a:r>
              <a:rPr lang="pt-PT" sz="3200" dirty="0">
                <a:solidFill>
                  <a:srgbClr val="0099CC"/>
                </a:solidFill>
                <a:ea typeface="Calibri"/>
                <a:cs typeface="Arial" pitchFamily="34" charset="0"/>
              </a:rPr>
              <a:t> </a:t>
            </a:r>
            <a:endParaRPr lang="en-US" sz="3200" dirty="0">
              <a:solidFill>
                <a:srgbClr val="0099CC"/>
              </a:solidFill>
              <a:ea typeface="Calibri"/>
              <a:cs typeface="Arial" pitchFamily="34" charset="0"/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4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Alimentação equilibrada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t-PT" sz="2500" b="1" dirty="0">
                <a:solidFill>
                  <a:schemeClr val="tx1"/>
                </a:solidFill>
                <a:ea typeface="Times New Roman"/>
              </a:rPr>
              <a:t>Alimentação equilibrada </a:t>
            </a:r>
            <a:r>
              <a:rPr lang="pt-PT" sz="2500" dirty="0">
                <a:solidFill>
                  <a:schemeClr val="tx1"/>
                </a:solidFill>
                <a:ea typeface="Times New Roman"/>
              </a:rPr>
              <a:t>é aquela que contém uma grande variedade de alimentos, nas quantidades necessárias para satisfazer as necessidades diárias do corpo. Cada refeição principal deve conter alimentos de todos os grupos de alimentos. 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10</a:t>
            </a:fld>
            <a:endParaRPr lang="pt-PT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Alimentação equilibrada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t-PT" sz="2600" b="1" dirty="0">
                <a:solidFill>
                  <a:schemeClr val="tx1"/>
                </a:solidFill>
                <a:ea typeface="Times New Roman"/>
              </a:rPr>
              <a:t>Alimentos de base</a:t>
            </a:r>
            <a:r>
              <a:rPr lang="pt-PT" sz="2600" dirty="0">
                <a:solidFill>
                  <a:schemeClr val="tx1"/>
                </a:solidFill>
                <a:ea typeface="Times New Roman"/>
              </a:rPr>
              <a:t> – dão energia para permitir que se realizem as actividades diárias. Incluem, por exemplo, a farinha de milho, mapira, pão, arroz, batata-doce, e banana verde, e são os que devem ser consumidos em maior quantidade, diariamente.</a:t>
            </a:r>
            <a:endParaRPr lang="en-US" sz="2600" dirty="0">
              <a:solidFill>
                <a:schemeClr val="tx1"/>
              </a:solidFill>
              <a:ea typeface="Times New Roman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PT" sz="2600" b="1" dirty="0">
                <a:solidFill>
                  <a:schemeClr val="tx1"/>
                </a:solidFill>
                <a:ea typeface="Times New Roman"/>
              </a:rPr>
              <a:t>Alimentos de crescimento</a:t>
            </a:r>
            <a:r>
              <a:rPr lang="pt-PT" sz="2600" dirty="0">
                <a:solidFill>
                  <a:schemeClr val="tx1"/>
                </a:solidFill>
                <a:ea typeface="Times New Roman"/>
              </a:rPr>
              <a:t> – ajudam a construir os tecidos do corpo, em particular os músculos. Incluem, por examplo, a carne de vaca, galinha, leite, ovos, peixe, feijão, e amendoím, e devem complementar os alimentos de base nas principais refeições.</a:t>
            </a:r>
            <a:endParaRPr lang="en-US" sz="2600" dirty="0">
              <a:solidFill>
                <a:schemeClr val="tx1"/>
              </a:solidFill>
              <a:ea typeface="Times New Roman"/>
            </a:endParaRPr>
          </a:p>
          <a:p>
            <a:pPr>
              <a:lnSpc>
                <a:spcPct val="150000"/>
              </a:lnSpc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11</a:t>
            </a:fld>
            <a:endParaRPr lang="pt-PT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Alimentação equilibrada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pt-PT" b="1" dirty="0">
                <a:solidFill>
                  <a:schemeClr val="tx1"/>
                </a:solidFill>
                <a:ea typeface="Times New Roman"/>
              </a:rPr>
              <a:t>Alimentos protectores</a:t>
            </a:r>
            <a:r>
              <a:rPr lang="pt-PT" dirty="0">
                <a:solidFill>
                  <a:schemeClr val="tx1"/>
                </a:solidFill>
                <a:ea typeface="Times New Roman"/>
              </a:rPr>
              <a:t> – ajudam a fortalecer as defesas do corpo contra o que é prejudicial para a saúde. Incluem, por exemplo, as frutas como a banana, manga, papaia, e os vegetais como as folhas verdes (de mandioca, moringa), e feijão-verde, e devem ser incluídos sempre que possível nas refeições e lanches.</a:t>
            </a:r>
            <a:endParaRPr lang="en-US" dirty="0">
              <a:solidFill>
                <a:schemeClr val="tx1"/>
              </a:solidFill>
              <a:ea typeface="Times New Roman"/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pt-PT" b="1" dirty="0">
                <a:solidFill>
                  <a:schemeClr val="tx1"/>
                </a:solidFill>
                <a:ea typeface="Times New Roman"/>
              </a:rPr>
              <a:t>Alimentos de energia concentrada</a:t>
            </a:r>
            <a:r>
              <a:rPr lang="pt-PT" dirty="0">
                <a:solidFill>
                  <a:schemeClr val="tx1"/>
                </a:solidFill>
                <a:ea typeface="Times New Roman"/>
              </a:rPr>
              <a:t> – enriquecem o valor energético das refeições, sem aumentar o seu volume. Incluem, por exemplo, óleos vegetais, gorduras animais, açúcar, e amendoim e são particularmente importantes para a recuperação do peso em adolescentes e adultos desnutridos. </a:t>
            </a:r>
            <a:endParaRPr lang="en-US" dirty="0">
              <a:solidFill>
                <a:schemeClr val="tx1"/>
              </a:solidFill>
              <a:ea typeface="Times New Roman"/>
            </a:endParaRPr>
          </a:p>
          <a:p>
            <a:pPr>
              <a:lnSpc>
                <a:spcPct val="15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12</a:t>
            </a:fld>
            <a:endParaRPr lang="pt-PT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Alimentação equilibrada</a:t>
            </a:r>
          </a:p>
        </p:txBody>
      </p:sp>
      <p:pic>
        <p:nvPicPr>
          <p:cNvPr id="26627" name="Picture 10" descr="A Nossa Alimentação - Umai magem de Alimentos de base, Alimentos de crescimento, Alimentos protetores, Alimentos de energia concentrada.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5" r="6281" b="1004"/>
          <a:stretch>
            <a:fillRect/>
          </a:stretch>
        </p:blipFill>
        <p:spPr bwMode="auto">
          <a:xfrm>
            <a:off x="2590800" y="1676400"/>
            <a:ext cx="38100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13</a:t>
            </a:fld>
            <a:endParaRPr lang="pt-PT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Texto de Apoio 8.3 Exercício: alimentação equilibrada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 anchor="ctr" anchorCtr="0"/>
          <a:lstStyle/>
          <a:p>
            <a:endParaRPr lang="en-US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6280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lIns="182880" tIns="91440" rIns="182880" bIns="91440" anchor="ctr" anchorCtr="0"/>
          <a:lstStyle/>
          <a:p>
            <a:pPr eaLnBrk="1" hangingPunct="1">
              <a:spcAft>
                <a:spcPts val="1000"/>
              </a:spcAft>
              <a:defRPr/>
            </a:pPr>
            <a:r>
              <a:rPr lang="pt-PT" altLang="pt-PT" sz="2400" dirty="0">
                <a:latin typeface="+mn-lt"/>
              </a:rPr>
              <a:t>Responda com V as afirmações verdadeiras e F as falsas: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A alimentação equilibrada é aquela que contém uma grande variedade de alimentos em quantidades inferiores às necessidades diárias do corpo. </a:t>
            </a:r>
            <a:endParaRPr lang="pt-PT" altLang="pt-PT" sz="2400" b="1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Alimentos protectores enriquecem o valor energético das refeições, sem aumentar o seu volume. 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Alimentos de base dão energia para permitir que se realizem as actividades diárias. </a:t>
            </a:r>
          </a:p>
          <a:p>
            <a:pPr marL="342900" indent="-342900" eaLnBrk="1" hangingPunct="1">
              <a:spcAft>
                <a:spcPts val="10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 Alimentos protectores incluem frutas e vegetais.</a:t>
            </a:r>
            <a:r>
              <a:rPr lang="pt-PT" altLang="pt-PT" sz="2400" b="1" dirty="0">
                <a:solidFill>
                  <a:srgbClr val="000000"/>
                </a:solidFill>
                <a:latin typeface="+mn-lt"/>
              </a:rPr>
              <a:t> </a:t>
            </a:r>
            <a:endParaRPr lang="pt-PT" alt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14</a:t>
            </a:fld>
            <a:endParaRPr lang="pt-P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Exercício </a:t>
            </a:r>
            <a:r>
              <a:rPr lang="pt-PT" dirty="0" err="1"/>
              <a:t>cont</a:t>
            </a:r>
            <a:r>
              <a:rPr lang="pt-PT" dirty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6280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lIns="182880" tIns="91440" rIns="182880" bIns="0" anchor="ctr" anchorCtr="0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pt-PT" altLang="pt-PT" sz="2400" dirty="0">
                <a:latin typeface="+mn-lt"/>
              </a:rPr>
              <a:t>Responda com V as afirmações verdadeiras e F as falsas: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+mj-lt"/>
              <a:buAutoNum type="alphaLcParenR" startAt="5"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A alimentação da família deve consistir de 3 refeições principais (matabicho, almoço, e jantar) e 2 lanches entre as refeições.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+mj-lt"/>
              <a:buAutoNum type="alphaLcParenR" startAt="5"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Entre os adolescentes e os adultos, as mulheres em idade fértil são as menos vulneráveis à desnutrição.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+mj-lt"/>
              <a:buAutoNum type="alphaLcParenR" startAt="5"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O amendoím e a castanha de caju tanto são alimentos de crescimento como são alimentos de energia concentrada.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+mj-lt"/>
              <a:buAutoNum type="alphaLcParenR" startAt="5"/>
            </a:pPr>
            <a:r>
              <a:rPr lang="pt-PT" altLang="pt-PT" sz="2400" dirty="0">
                <a:solidFill>
                  <a:srgbClr val="000000"/>
                </a:solidFill>
                <a:latin typeface="+mn-lt"/>
              </a:rPr>
              <a:t>Uma refeição equilibrada é aquela que contém pelo menos um alimento de cada grupo de alimentos.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15</a:t>
            </a:fld>
            <a:endParaRPr lang="pt-PT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Respostas do Exercício do </a:t>
            </a:r>
            <a:br>
              <a:rPr lang="pt-PT" dirty="0"/>
            </a:br>
            <a:r>
              <a:rPr lang="pt-PT" dirty="0"/>
              <a:t>Texto de Apoio 8.3 alimentação equilibrada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 anchor="ctr" anchorCtr="0"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anchor="ctr" anchorCtr="0"/>
          <a:lstStyle/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A alimentação equilibrada é aquela que contém uma grande variedade de alimentos em quantidades inferiores às necessidades diárias do corpo.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Falsa</a:t>
            </a: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Alimentos </a:t>
            </a:r>
            <a:r>
              <a:rPr lang="pt-PT" altLang="pt-PT" sz="1700" dirty="0" err="1">
                <a:solidFill>
                  <a:srgbClr val="000000"/>
                </a:solidFill>
                <a:latin typeface="+mn-lt"/>
              </a:rPr>
              <a:t>protectores</a:t>
            </a: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 enriquecem o valor energético das refeições, sem aumentar o seu volume.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Falsa</a:t>
            </a: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Alimentos de base dão energia para permitir que se realizem as </a:t>
            </a:r>
            <a:r>
              <a:rPr lang="pt-PT" altLang="pt-PT" sz="1700" dirty="0" err="1">
                <a:solidFill>
                  <a:srgbClr val="000000"/>
                </a:solidFill>
                <a:latin typeface="+mn-lt"/>
              </a:rPr>
              <a:t>actividades</a:t>
            </a: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 diárias.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Verdadeira</a:t>
            </a: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Alimentos protectores incluem frutas e vegetais.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 Verdadeira</a:t>
            </a:r>
            <a:endParaRPr lang="pt-PT" altLang="pt-PT" sz="1700" dirty="0">
              <a:solidFill>
                <a:srgbClr val="000000"/>
              </a:solidFill>
              <a:latin typeface="+mn-lt"/>
            </a:endParaRP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A alimentação da família deve consistir de 3 refeições principais (matabicho, almoço, e jantar) e 2 lanches entre as refeições.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Verdadeira</a:t>
            </a: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Entre os adolescentes e os adultos, as mulheres em idade fértil são as menos vulneráveis à desnutrição.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Falsa</a:t>
            </a: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O </a:t>
            </a:r>
            <a:r>
              <a:rPr lang="pt-PT" altLang="pt-PT" sz="1700" dirty="0" err="1">
                <a:solidFill>
                  <a:srgbClr val="000000"/>
                </a:solidFill>
                <a:latin typeface="+mn-lt"/>
              </a:rPr>
              <a:t>amendoím</a:t>
            </a: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 e a castanha de caju tanto são alimentos de crescimento como são alimentos de energia concentrada.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Verdadeira</a:t>
            </a:r>
          </a:p>
          <a:p>
            <a:pPr marL="274320" indent="-274320" eaLnBrk="1" hangingPunct="1"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  <a:defRPr/>
            </a:pPr>
            <a:r>
              <a:rPr lang="pt-PT" altLang="pt-PT" sz="1700" dirty="0">
                <a:solidFill>
                  <a:srgbClr val="000000"/>
                </a:solidFill>
                <a:latin typeface="+mn-lt"/>
              </a:rPr>
              <a:t>Uma refeição equilibrada é aquela que contém pelo menos um alimento de cada grupo de alimentos. </a:t>
            </a:r>
            <a:r>
              <a:rPr lang="pt-PT" altLang="pt-PT" sz="1700" b="1" dirty="0">
                <a:solidFill>
                  <a:srgbClr val="000000"/>
                </a:solidFill>
                <a:latin typeface="+mn-lt"/>
              </a:rPr>
              <a:t>Falsa</a:t>
            </a:r>
            <a:endParaRPr lang="pt-PT" altLang="pt-PT" sz="17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16</a:t>
            </a:fld>
            <a:endParaRPr lang="pt-PT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2700" dirty="0"/>
              <a:t>Tópico 8.4 Alimentação e cuidados especiais para adolescentes e adultos portadores de HIV e/ou TB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b="1" dirty="0"/>
              <a:t>Objectivos da Aprendizagem </a:t>
            </a:r>
            <a:endParaRPr lang="pt-PT" dirty="0"/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Descrever as necessidades nutricionais de adolescentes e adultos com HIV e/ou TB</a:t>
            </a:r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Identificar as mensagens nutricionais que devem constar das sessões de educação nutricional para pacientes adultos ou adolescentes portadores de HIV e/ou TB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b="1" dirty="0"/>
              <a:t>Textos de Apoio</a:t>
            </a:r>
            <a:endParaRPr lang="pt-PT" dirty="0"/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Texto de Apoio 8.4 Alimentação e cuidados especiais para adolescentes e adultos portadores de HIV e/ou 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17</a:t>
            </a:fld>
            <a:endParaRPr lang="pt-PT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2700" dirty="0"/>
              <a:t>Tópico 8.4 Alimentação e cuidados especiais para adolescentes e adultos portadores de HIV e/ou TB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3024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18</a:t>
            </a:fld>
            <a:endParaRPr lang="pt-P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2700" dirty="0"/>
              <a:t>Alimentação e cuidados especiais para adolescentes e adultos portadores de HIV e/ou TB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Para além da educação nutricional que deve ser dada a todos os adolescentes e adultos no geral, as sessões de educação nutricional para portadores de HIV e/ou TB devem conter as seguintes mensagens:</a:t>
            </a:r>
            <a:endParaRPr lang="en-US" sz="2600" dirty="0">
              <a:solidFill>
                <a:schemeClr val="tx1"/>
              </a:solidFill>
              <a:ea typeface="Times New Roman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Comer uma quantidade maior de alimentos, fazendo pequenas refeições frequentes ao longo do dia.</a:t>
            </a:r>
            <a:endParaRPr lang="en-US" sz="26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ea typeface="Times New Roman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De preferência consumir no mínimo 3 refeições principais e 2 lanches.</a:t>
            </a:r>
            <a:endParaRPr lang="en-US" sz="26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19</a:t>
            </a:fld>
            <a:endParaRPr lang="pt-PT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600"/>
              </a:spcAft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Actividades Educativas sobre Saúde, Alimentação, e Nutrição</a:t>
            </a:r>
          </a:p>
          <a:p>
            <a:pPr eaLnBrk="1" fontAlgn="auto" hangingPunct="1">
              <a:spcAft>
                <a:spcPts val="600"/>
              </a:spcAft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Alimentação Equilibrada</a:t>
            </a:r>
          </a:p>
          <a:p>
            <a:pPr eaLnBrk="1" fontAlgn="auto" hangingPunct="1">
              <a:spcAft>
                <a:spcPts val="600"/>
              </a:spcAft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Alimentação e Cuidados Especiais para Adolescentes e Adultos Portadores de HIV e/ou TB</a:t>
            </a:r>
          </a:p>
          <a:p>
            <a:pPr eaLnBrk="1" fontAlgn="auto" hangingPunct="1">
              <a:spcAft>
                <a:spcPts val="600"/>
              </a:spcAft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Alimentação e Cuidados de Saúde da Mulher Grávida e Lactante</a:t>
            </a:r>
          </a:p>
          <a:p>
            <a:pPr eaLnBrk="1" fontAlgn="auto" hangingPunct="1">
              <a:spcAft>
                <a:spcPts val="600"/>
              </a:spcAft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Alimentação e Cuidados de Saúde da Mulher Grávida e Lactante Seropositivas</a:t>
            </a:r>
          </a:p>
          <a:p>
            <a:pPr eaLnBrk="1" fontAlgn="auto" hangingPunct="1">
              <a:spcAft>
                <a:spcPts val="600"/>
              </a:spcAft>
              <a:buFont typeface="Calibri Light" pitchFamily="34" charset="0"/>
              <a:buAutoNum type="arabicPeriod"/>
              <a:defRPr/>
            </a:pPr>
            <a:r>
              <a:rPr lang="pt-PT" sz="2600" dirty="0">
                <a:solidFill>
                  <a:schemeClr val="tx1"/>
                </a:solidFill>
              </a:rPr>
              <a:t>Importância das Hortas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</a:t>
            </a:fld>
            <a:endParaRPr lang="pt-PT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Comer refeições enriquecidas com alimentos de energia concentrada, pois isto permitirá aumentar o valor energético da refeição sem aumentar o seu volume.</a:t>
            </a:r>
            <a:endParaRPr lang="en-US" sz="26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ea typeface="Times New Roman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Comer uma variedade de alimentos, para que possa dar ao corpo todos os nutrientes de que precisa.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Fazer consultas e avaliações nutricionais regulares, pois a perda de peso grave pode ser um sinal de deterioração do estado de saúde.</a:t>
            </a:r>
          </a:p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latin typeface="Arial"/>
              <a:ea typeface="Times New Roman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Symbol"/>
              <a:buChar char=""/>
              <a:defRPr/>
            </a:pPr>
            <a:endParaRPr lang="en-US" sz="24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latin typeface="Arial"/>
              <a:ea typeface="Times New Roman"/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20</a:t>
            </a:fld>
            <a:endParaRPr lang="pt-PT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7848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99CC"/>
                </a:solidFill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1B4298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pt-PT" sz="2700" dirty="0"/>
              <a:t>Alimentação e cuidados especiais para adolescentes e adultos portadores de HIV e/ou TB</a:t>
            </a:r>
            <a:endParaRPr lang="en-US" sz="27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Beber muita água tratada (</a:t>
            </a:r>
            <a:r>
              <a:rPr lang="pt-BR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fervida, filtrada, ou tratada com hipoclorito de sódio, e.g. Certeza</a:t>
            </a: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 ) e armazenada de forma segura, sempre que tiver sede, entre as refeições e ao longo do dia. Beber água imprópria aumenta o risco de contrair infecções oportunistas, o que debilita ainda mais o estado de saúde.</a:t>
            </a:r>
            <a:endParaRPr lang="en-US" sz="26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ea typeface="Times New Roman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  <a:ea typeface="Times New Roman"/>
              </a:rPr>
              <a:t>Exercitar regularmente e continuar com as actividades diárias, pois isto torna-o mais alerta, alivia a preocupação (stress), estimula o apetite, fortalece e desenvolve os músculos e ossos, e fortalece o sistema de defesa.</a:t>
            </a:r>
            <a:endParaRPr lang="en-US" sz="26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  <a:ea typeface="Times New Roman"/>
            </a:endParaRPr>
          </a:p>
          <a:p>
            <a:pPr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21</a:t>
            </a:fld>
            <a:endParaRPr lang="pt-PT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PT" sz="2700" dirty="0"/>
              <a:t>Alimentação e cuidados especiais para adolescentes e adultos portadores de HIV e/ou TB</a:t>
            </a:r>
            <a:endParaRPr lang="en-US" sz="27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Tópico 8.4 Alimentação e cuidados de saúde da mulher grávida e lactante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b="1" dirty="0"/>
              <a:t>Objectivos da Aprendizagem</a:t>
            </a:r>
            <a:endParaRPr lang="pt-PT" sz="2600" dirty="0"/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Identificar as mensagens-chave para a educação nutricional das mulheres grávidas e lactantes</a:t>
            </a:r>
          </a:p>
          <a:p>
            <a:pPr eaLnBrk="1" hangingPunct="1">
              <a:defRPr/>
            </a:pPr>
            <a:endParaRPr lang="pt-PT" sz="1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b="1" dirty="0"/>
              <a:t>Textos de Apoio</a:t>
            </a:r>
            <a:r>
              <a:rPr lang="pt-PT" sz="2600" dirty="0"/>
              <a:t> </a:t>
            </a:r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Texto de Apoio 8.5 Alimentação e cuidados de saúde da mulher grávida e lactante</a:t>
            </a:r>
          </a:p>
          <a:p>
            <a:pPr eaLnBrk="1" hangingPunct="1">
              <a:defRPr/>
            </a:pPr>
            <a:endParaRPr lang="pt-PT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22</a:t>
            </a:fld>
            <a:endParaRPr lang="pt-PT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Tópico 8.4 Alimentação e cuidados de saúde da mulher grávida e lactante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A gravidez e o período de amamentação exigem muito da mãe, pois ela tem de alimentar a si e à criança. </a:t>
            </a:r>
          </a:p>
          <a:p>
            <a:pPr eaLnBrk="1" hangingPunct="1">
              <a:defRPr/>
            </a:pPr>
            <a:r>
              <a:rPr lang="pt-BR" dirty="0">
                <a:solidFill>
                  <a:schemeClr val="tx1"/>
                </a:solidFill>
              </a:rPr>
              <a:t>Uma mãe adolescente precisa de se alimentar ainda melhor pois os nutrientes precisam de ser suficientes para promover o crescimento da mãe e do bebé.</a:t>
            </a:r>
            <a:endParaRPr lang="pt-PT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pt-PT" dirty="0">
                <a:solidFill>
                  <a:schemeClr val="tx1"/>
                </a:solidFill>
              </a:rPr>
              <a:t>As mulheres gravidas e lactantes para alem das mensagens dadas nas sessões de educação nutricional devem receber mensagens educativas específicas para cada uma destas fases (gravidez e lactação).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23</a:t>
            </a:fld>
            <a:endParaRPr lang="pt-PT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50" dirty="0" err="1"/>
              <a:t>Tópico</a:t>
            </a:r>
            <a:r>
              <a:rPr lang="en-US" sz="2850" dirty="0"/>
              <a:t> 8.5 </a:t>
            </a:r>
            <a:r>
              <a:rPr lang="en-US" sz="2850" dirty="0" err="1"/>
              <a:t>Cuidados</a:t>
            </a:r>
            <a:r>
              <a:rPr lang="en-US" sz="2850" dirty="0"/>
              <a:t> </a:t>
            </a:r>
            <a:r>
              <a:rPr lang="en-US" sz="2850" dirty="0" err="1"/>
              <a:t>nutricionais</a:t>
            </a:r>
            <a:r>
              <a:rPr lang="en-US" sz="2850" dirty="0"/>
              <a:t> </a:t>
            </a:r>
            <a:r>
              <a:rPr lang="en-US" sz="2850" dirty="0" err="1"/>
              <a:t>especiais</a:t>
            </a:r>
            <a:r>
              <a:rPr lang="en-US" sz="2850" dirty="0"/>
              <a:t> para </a:t>
            </a:r>
            <a:r>
              <a:rPr lang="en-US" sz="2850" dirty="0" err="1"/>
              <a:t>mulheres</a:t>
            </a:r>
            <a:r>
              <a:rPr lang="en-US" sz="2850" dirty="0"/>
              <a:t> </a:t>
            </a:r>
            <a:r>
              <a:rPr lang="en-US" sz="2850" dirty="0" err="1"/>
              <a:t>grávidas</a:t>
            </a:r>
            <a:r>
              <a:rPr lang="en-US" sz="2850" dirty="0"/>
              <a:t> e </a:t>
            </a:r>
            <a:r>
              <a:rPr lang="en-US" sz="2850" dirty="0" err="1"/>
              <a:t>lactantes</a:t>
            </a:r>
            <a:r>
              <a:rPr lang="en-US" sz="2850" dirty="0"/>
              <a:t> </a:t>
            </a:r>
            <a:r>
              <a:rPr lang="en-US" sz="2850" dirty="0" err="1"/>
              <a:t>seropositivas</a:t>
            </a:r>
            <a:endParaRPr lang="pt-PT" sz="28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b="1" dirty="0"/>
              <a:t>Objectivos da Aprendizagem</a:t>
            </a:r>
            <a:endParaRPr lang="pt-PT" sz="2600" dirty="0"/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Conhecer os cuidados nutricionais que devem ser oferecidos as mulheres grávidas e lactantes seropositivas</a:t>
            </a:r>
          </a:p>
          <a:p>
            <a:pPr eaLnBrk="1" hangingPunct="1">
              <a:defRPr/>
            </a:pPr>
            <a:endParaRPr lang="pt-PT" sz="1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b="1" dirty="0"/>
              <a:t>Textos de Apoio</a:t>
            </a:r>
            <a:endParaRPr lang="pt-PT" sz="2600" dirty="0"/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Texto de Apoio 8.6 Cuidados nutricionais especiais para mulheres grávidas e lactantes seropositivas</a:t>
            </a:r>
          </a:p>
          <a:p>
            <a:pPr eaLnBrk="1" hangingPunct="1">
              <a:defRPr/>
            </a:pPr>
            <a:endParaRPr lang="pt-PT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24</a:t>
            </a:fld>
            <a:endParaRPr lang="pt-PT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/>
              <a:t>Tópico</a:t>
            </a:r>
            <a:r>
              <a:rPr lang="en-US" dirty="0"/>
              <a:t> 8.5 </a:t>
            </a:r>
            <a:r>
              <a:rPr lang="en-US" dirty="0" err="1"/>
              <a:t>Cuidados</a:t>
            </a:r>
            <a:r>
              <a:rPr lang="en-US" dirty="0"/>
              <a:t> </a:t>
            </a:r>
            <a:r>
              <a:rPr lang="en-US" dirty="0" err="1"/>
              <a:t>nutricionais</a:t>
            </a:r>
            <a:r>
              <a:rPr lang="en-US" dirty="0"/>
              <a:t> </a:t>
            </a:r>
            <a:r>
              <a:rPr lang="en-US" dirty="0" err="1"/>
              <a:t>especiais</a:t>
            </a:r>
            <a:r>
              <a:rPr lang="en-US" dirty="0"/>
              <a:t> para </a:t>
            </a:r>
            <a:r>
              <a:rPr lang="en-US" dirty="0" err="1"/>
              <a:t>mulheres</a:t>
            </a:r>
            <a:r>
              <a:rPr lang="en-US" dirty="0"/>
              <a:t> </a:t>
            </a:r>
            <a:r>
              <a:rPr lang="en-US" dirty="0" err="1"/>
              <a:t>grávidas</a:t>
            </a:r>
            <a:r>
              <a:rPr lang="en-US" dirty="0"/>
              <a:t> e </a:t>
            </a:r>
            <a:r>
              <a:rPr lang="en-US" dirty="0" err="1"/>
              <a:t>lactantes</a:t>
            </a:r>
            <a:r>
              <a:rPr lang="en-US" dirty="0"/>
              <a:t> </a:t>
            </a:r>
            <a:r>
              <a:rPr lang="en-US" dirty="0" err="1"/>
              <a:t>seropositivas</a:t>
            </a:r>
            <a:endParaRPr lang="pt-PT" dirty="0"/>
          </a:p>
        </p:txBody>
      </p:sp>
      <p:pic>
        <p:nvPicPr>
          <p:cNvPr id="47107" name="Picture 3" descr=" Uma Muhler com HIV que esteja gravida ou a amamentar precisa de manter o seu estado nutricional bom, para o bem-estar e desenvolvimento do bebe, e para a saude dela mesma. Uma imagem de uma mulher grávida com HIV comendo nutritivo.  Uma imagem de uma mulher com HIV amamentando o bebê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696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25</a:t>
            </a:fld>
            <a:endParaRPr lang="pt-PT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Jogo de </a:t>
            </a:r>
            <a:r>
              <a:rPr lang="en-US" dirty="0" err="1"/>
              <a:t>memorização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Que mensagens constam no Texto de Apoio 8.6?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26</a:t>
            </a:fld>
            <a:endParaRPr lang="pt-PT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8.6 Importância das hortas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b="1" dirty="0"/>
              <a:t>Objectivos da Aprendizagem</a:t>
            </a:r>
            <a:endParaRPr lang="pt-PT" sz="2600" dirty="0"/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Saber a importância das hortas familiares</a:t>
            </a:r>
          </a:p>
          <a:p>
            <a:pPr eaLnBrk="1" hangingPunct="1">
              <a:defRPr/>
            </a:pPr>
            <a:endParaRPr lang="pt-PT" sz="1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b="1" dirty="0"/>
              <a:t>Textos de Apoio</a:t>
            </a:r>
            <a:endParaRPr lang="pt-PT" sz="2600" dirty="0"/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Texto de Apoio 8.7 Importância das hortas familiares</a:t>
            </a:r>
          </a:p>
          <a:p>
            <a:pPr eaLnBrk="1" hangingPunct="1">
              <a:defRPr/>
            </a:pPr>
            <a:endParaRPr lang="pt-PT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27</a:t>
            </a:fld>
            <a:endParaRPr lang="pt-PT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Importância das hortas familiares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Podem assegurar a produção e ingestão de alimentos ricos em vitaminas e minerais</a:t>
            </a:r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Podem permitir a produção de alimentos suficientes para o consumo da família e para venda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28</a:t>
            </a:fld>
            <a:endParaRPr lang="pt-PT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8.7 Revisão do módulo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Dúvidas?</a:t>
            </a:r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Que tópicos foram abordados neste módulo?</a:t>
            </a:r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</a:rPr>
              <a:t>Qual era o conteúdo de cada tópico?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29</a:t>
            </a:fld>
            <a:endParaRPr lang="pt-PT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8.1 Actividades educativas sobre saúde, alimentação, e nutrição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900" b="1" dirty="0"/>
              <a:t>Objectivos da Aprendizagem</a:t>
            </a:r>
            <a:endParaRPr lang="pt-PT" sz="2900" dirty="0"/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pt-PT" sz="2900" dirty="0">
                <a:solidFill>
                  <a:schemeClr val="tx1"/>
                </a:solidFill>
              </a:rPr>
              <a:t>Identificar os objectivos das actividades educativas sobre saúde, alimentação, e nutrição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pt-PT" sz="2900" dirty="0">
                <a:solidFill>
                  <a:schemeClr val="tx1"/>
                </a:solidFill>
              </a:rPr>
              <a:t>Identificar os realizadores e os beneficiários das actividades educativas sobre saúde, alimentação, e nutrição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pt-PT" sz="2900" dirty="0">
                <a:solidFill>
                  <a:schemeClr val="tx1"/>
                </a:solidFill>
              </a:rPr>
              <a:t>Enumerar os temas que devem ser abordados nas actividades educativas sobre saúde, alimentação, e nutrição</a:t>
            </a:r>
          </a:p>
          <a:p>
            <a:pPr marL="0" indent="0" eaLnBrk="1" hangingPunct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900" b="1" dirty="0"/>
              <a:t>Textos de Apoio</a:t>
            </a:r>
            <a:r>
              <a:rPr lang="pt-PT" sz="2900" dirty="0"/>
              <a:t> 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pt-PT" sz="2900" dirty="0">
                <a:solidFill>
                  <a:schemeClr val="tx1"/>
                </a:solidFill>
              </a:rPr>
              <a:t>Texto de Apoio 8.1 Actividades educativas sobre saúde, alimentação, e nutrição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</a:t>
            </a:fld>
            <a:endParaRPr lang="pt-PT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8.7 Revisão do módulo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dirty="0"/>
          </a:p>
          <a:p>
            <a:pPr marL="0" indent="0" eaLnBrk="1" hangingPunct="1">
              <a:buNone/>
              <a:defRPr/>
            </a:pPr>
            <a:r>
              <a:rPr lang="pt-PT" sz="2600" dirty="0"/>
              <a:t>Complete a frase:</a:t>
            </a:r>
          </a:p>
          <a:p>
            <a:pPr eaLnBrk="1" hangingPunct="1">
              <a:defRPr/>
            </a:pPr>
            <a:endParaRPr lang="pt-PT" sz="26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PT" sz="2600" dirty="0"/>
              <a:t>“A partir de hoje, para melhorar a educação nutricional dos pacientes desnutridos, eu…”.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30</a:t>
            </a:fld>
            <a:endParaRPr lang="pt-PT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Actividades educativas sobre saúde, alimentação, e nutrição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500" b="1" dirty="0">
                <a:ea typeface="+mj-ea"/>
              </a:rPr>
              <a:t>Objectivos das actividades educativas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500" dirty="0">
                <a:solidFill>
                  <a:schemeClr val="tx1"/>
                </a:solidFill>
              </a:rPr>
              <a:t>Promover a mudança de comportamentos prejudiciais à saúde e a adopção de comportamentos saudáveis para permitir que o adolescente ou adulto curado não tenha reincidência de desnutrição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500" dirty="0">
                <a:solidFill>
                  <a:schemeClr val="tx1"/>
                </a:solidFill>
              </a:rPr>
              <a:t>Promover o bem estar e a produtividade do adolescente ou adulto, através de uma boa nutrição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500" dirty="0">
                <a:solidFill>
                  <a:schemeClr val="tx1"/>
                </a:solidFill>
              </a:rPr>
              <a:t>Melhorar a compreensão da importância da nutrição como factor fundamental para a promoção e protecção da saúde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BR" sz="2500" dirty="0">
                <a:solidFill>
                  <a:schemeClr val="tx1"/>
                </a:solidFill>
              </a:rPr>
              <a:t>Contribuir para a melhoria do estado de saúde e de nutricão do paciente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</a:t>
            </a:fld>
            <a:endParaRPr lang="pt-PT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Actividades educativas sobre saúde, alimentação, e nutrição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sz="2400" b="1" dirty="0"/>
              <a:t>Sugestão de temas para as actividades educativas (exemplos)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Alimentação equilibrada para a família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Aproveitamento e processamento dos alimentos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Alimentação durante a gravidez e lactação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Cuidados pré-natais e importância do acompanhamento pós-parto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Planeamento familiar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Suplementação com micronutrientes e desparasitação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Tratamento com </a:t>
            </a:r>
            <a:r>
              <a:rPr lang="pt-PT" sz="2400" dirty="0" err="1">
                <a:solidFill>
                  <a:schemeClr val="tx1"/>
                </a:solidFill>
              </a:rPr>
              <a:t>ARVs</a:t>
            </a:r>
            <a:r>
              <a:rPr lang="pt-PT" sz="2400" dirty="0">
                <a:solidFill>
                  <a:schemeClr val="tx1"/>
                </a:solidFill>
              </a:rPr>
              <a:t> e </a:t>
            </a:r>
            <a:r>
              <a:rPr lang="pt-PT" sz="2400" dirty="0" err="1">
                <a:solidFill>
                  <a:schemeClr val="tx1"/>
                </a:solidFill>
              </a:rPr>
              <a:t>anti-tuberculostáticos</a:t>
            </a:r>
            <a:endParaRPr lang="pt-PT" sz="2400" dirty="0">
              <a:solidFill>
                <a:schemeClr val="tx1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</a:rPr>
              <a:t>Interacções entre os medicamentos e os alimentos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5</a:t>
            </a:fld>
            <a:endParaRPr lang="pt-P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/>
              <a:t>Actividades educativas sobre saúde, alimentação, e nutrição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pt-PT" sz="2600" dirty="0">
                <a:solidFill>
                  <a:schemeClr val="tx1"/>
                </a:solidFill>
              </a:rPr>
              <a:t>As sessões de educação nutricional devem ser acompanhadas por demonstrações práticas onde são confeccionadas refeições equilibradas, com base em alimentos localmente disponíveis.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6</a:t>
            </a:fld>
            <a:endParaRPr lang="pt-PT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Actividades educativas sobre saúde, alimentação, e nutrição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sz="2900" dirty="0"/>
              <a:t>Durante as demonstrações culinárias, deve-se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pt-BR" sz="2900" dirty="0">
                <a:solidFill>
                  <a:schemeClr val="tx1"/>
                </a:solidFill>
              </a:rPr>
              <a:t>Explicar o valor nutritivo dos alimentos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pt-BR" sz="2900" dirty="0">
                <a:solidFill>
                  <a:schemeClr val="tx1"/>
                </a:solidFill>
              </a:rPr>
              <a:t>Explicar como se compõe uma alimentação equilibrada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pt-BR" sz="2900" dirty="0">
                <a:solidFill>
                  <a:schemeClr val="tx1"/>
                </a:solidFill>
              </a:rPr>
              <a:t>Ensinar sobre os cuidados de higiene pessoal e higiene durante a preparação dos alimentos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pt-BR" sz="2900" dirty="0">
                <a:solidFill>
                  <a:schemeClr val="tx1"/>
                </a:solidFill>
              </a:rPr>
              <a:t>Discutir sobre cuidados a ter com água, e o tratamento e armazenamento da água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pt-BR" sz="2900" dirty="0">
                <a:solidFill>
                  <a:schemeClr val="tx1"/>
                </a:solidFill>
              </a:rPr>
              <a:t>Discutir sobre a valorização dos alimentos da região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pt-BR" sz="2900" dirty="0">
                <a:solidFill>
                  <a:schemeClr val="tx1"/>
                </a:solidFill>
              </a:rPr>
              <a:t>Discutir sobre tabus e crenças culturais incluindo a distribuição de alimentos/refeições dentro da família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7</a:t>
            </a:fld>
            <a:endParaRPr lang="pt-PT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Jogo da batata quente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sz="2500" dirty="0">
                <a:solidFill>
                  <a:schemeClr val="tx1"/>
                </a:solidFill>
              </a:rPr>
              <a:t>Diga um tema que pode ser abordado nas sessões educativas de saúde, alimentação, e nutrição.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8</a:t>
            </a:fld>
            <a:endParaRPr lang="pt-PT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 8.2 Alimentação equilibrada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b="1" dirty="0"/>
              <a:t>Objectivos da Aprendizagem</a:t>
            </a:r>
            <a:endParaRPr lang="pt-PT" dirty="0"/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defRPr/>
            </a:pPr>
            <a:r>
              <a:rPr lang="pt-PT" dirty="0">
                <a:solidFill>
                  <a:schemeClr val="tx1"/>
                </a:solidFill>
              </a:rPr>
              <a:t>Descrever o que é uma alimentação equilibrada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defRPr/>
            </a:pPr>
            <a:r>
              <a:rPr lang="pt-PT" dirty="0">
                <a:solidFill>
                  <a:schemeClr val="tx1"/>
                </a:solidFill>
              </a:rPr>
              <a:t>Identificar os diferentes grupos de alimentos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defRPr/>
            </a:pPr>
            <a:r>
              <a:rPr lang="pt-PT" dirty="0">
                <a:solidFill>
                  <a:schemeClr val="tx1"/>
                </a:solidFill>
              </a:rPr>
              <a:t>Descrever a importância de cada grupo de alimentos para a saúde</a:t>
            </a:r>
          </a:p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b="1" dirty="0"/>
              <a:t>Textos de Apoio</a:t>
            </a:r>
            <a:endParaRPr lang="pt-PT" dirty="0"/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defRPr/>
            </a:pPr>
            <a:r>
              <a:rPr lang="pt-PT" dirty="0">
                <a:solidFill>
                  <a:schemeClr val="tx1"/>
                </a:solidFill>
              </a:rPr>
              <a:t>Texto de Apoio 8.2 Alimentação equilibrada para a família 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defRPr/>
            </a:pPr>
            <a:r>
              <a:rPr lang="pt-PT" dirty="0">
                <a:solidFill>
                  <a:schemeClr val="tx1"/>
                </a:solidFill>
              </a:rPr>
              <a:t>Texto de Apoio 8.3 Exercícios</a:t>
            </a:r>
          </a:p>
          <a:p>
            <a:pPr eaLnBrk="1" hangingPunct="1">
              <a:defRPr/>
            </a:pP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9</a:t>
            </a:fld>
            <a:endParaRPr lang="pt-PT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FANTA-2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NTA-2 or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7E9E921359A4E87AF4B29E5DB9F62" ma:contentTypeVersion="0" ma:contentTypeDescription="Create a new document." ma:contentTypeScope="" ma:versionID="4115640392a0e8aac599826dc6eda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C8485A-03F4-4047-BC06-85CF5A23C9F9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353D18-2395-43CF-90A1-3DEE6C4B7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C1D60C-67F2-4712-8A63-4488B301D8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1818</Words>
  <Application>Microsoft Office PowerPoint</Application>
  <PresentationFormat>On-screen Show (4:3)</PresentationFormat>
  <Paragraphs>206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Century Gothic</vt:lpstr>
      <vt:lpstr>Constantia</vt:lpstr>
      <vt:lpstr>Myriad Pro</vt:lpstr>
      <vt:lpstr>Symbol</vt:lpstr>
      <vt:lpstr>Times New Roman</vt:lpstr>
      <vt:lpstr>3_FANTA-2 blue</vt:lpstr>
      <vt:lpstr>FANTA-2 orange</vt:lpstr>
      <vt:lpstr>1_Custom Design</vt:lpstr>
      <vt:lpstr>PowerPoint Presentation</vt:lpstr>
      <vt:lpstr>Tópicos</vt:lpstr>
      <vt:lpstr>Tópico 8.1 Actividades educativas sobre saúde, alimentação, e nutrição</vt:lpstr>
      <vt:lpstr>Actividades educativas sobre saúde, alimentação, e nutrição</vt:lpstr>
      <vt:lpstr>Actividades educativas sobre saúde, alimentação, e nutrição</vt:lpstr>
      <vt:lpstr>Actividades educativas sobre saúde, alimentação, e nutrição</vt:lpstr>
      <vt:lpstr>Actividades educativas sobre saúde, alimentação, e nutrição</vt:lpstr>
      <vt:lpstr>Jogo da batata quente</vt:lpstr>
      <vt:lpstr>Tópico 8.2 Alimentação equilibrada</vt:lpstr>
      <vt:lpstr>Alimentação equilibrada</vt:lpstr>
      <vt:lpstr>Alimentação equilibrada</vt:lpstr>
      <vt:lpstr>Alimentação equilibrada</vt:lpstr>
      <vt:lpstr>Alimentação equilibrada</vt:lpstr>
      <vt:lpstr>Texto de Apoio 8.3 Exercício: alimentação equilibrada</vt:lpstr>
      <vt:lpstr>Exercício cont..</vt:lpstr>
      <vt:lpstr>Respostas do Exercício do  Texto de Apoio 8.3 alimentação equilibrada</vt:lpstr>
      <vt:lpstr>Tópico 8.4 Alimentação e cuidados especiais para adolescentes e adultos portadores de HIV e/ou TB</vt:lpstr>
      <vt:lpstr>Tópico 8.4 Alimentação e cuidados especiais para adolescentes e adultos portadores de HIV e/ou TB</vt:lpstr>
      <vt:lpstr>Alimentação e cuidados especiais para adolescentes e adultos portadores de HIV e/ou TB</vt:lpstr>
      <vt:lpstr>PowerPoint Presentation</vt:lpstr>
      <vt:lpstr>Alimentação e cuidados especiais para adolescentes e adultos portadores de HIV e/ou TB</vt:lpstr>
      <vt:lpstr>Tópico 8.4 Alimentação e cuidados de saúde da mulher grávida e lactante</vt:lpstr>
      <vt:lpstr>Tópico 8.4 Alimentação e cuidados de saúde da mulher grávida e lactante</vt:lpstr>
      <vt:lpstr>Tópico 8.5 Cuidados nutricionais especiais para mulheres grávidas e lactantes seropositivas</vt:lpstr>
      <vt:lpstr>Tópico 8.5 Cuidados nutricionais especiais para mulheres grávidas e lactantes seropositivas</vt:lpstr>
      <vt:lpstr>Jogo de memorização</vt:lpstr>
      <vt:lpstr>Tópico 8.6 Importância das hortas</vt:lpstr>
      <vt:lpstr>Importância das hortas familiares</vt:lpstr>
      <vt:lpstr>Tópico 8.7 Revisão do módulo</vt:lpstr>
      <vt:lpstr>Tópico 8.7 Revisão do módulo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Anemia (Iron Deficiency), Maternal and Perinatal – Number of Deaths/Lives Saved  PROFILES Workshop</dc:title>
  <dc:creator>Lesley Oot</dc:creator>
  <cp:lastModifiedBy>Jenn Loving</cp:lastModifiedBy>
  <cp:revision>186</cp:revision>
  <dcterms:created xsi:type="dcterms:W3CDTF">2013-08-14T15:09:06Z</dcterms:created>
  <dcterms:modified xsi:type="dcterms:W3CDTF">2017-08-09T16:52:16Z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0x0101005037E9E921359A4E87AF4B29E5DB9F62</vt:lpwstr>
  </property>
  <property fmtid="{D5CDD505-2E9C-101B-9397-08002B2CF9AE}" pid="3" name="_NewReviewCycle">
    <vt:lpwstr/>
  </property>
</Properties>
</file>