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4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5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6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7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8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notesSlides/notesSlide9.xml" ContentType="application/vnd.openxmlformats-officedocument.presentationml.notesSl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10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notesSlides/notesSlide11.xml" ContentType="application/vnd.openxmlformats-officedocument.presentationml.notesSlide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notesSlides/notesSlide12.xml" ContentType="application/vnd.openxmlformats-officedocument.presentationml.notesSlide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notesSlides/notesSlide14.xml" ContentType="application/vnd.openxmlformats-officedocument.presentationml.notesSlide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notesSlides/notesSlide15.xml" ContentType="application/vnd.openxmlformats-officedocument.presentationml.notesSlide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notesSlides/notesSlide16.xml" ContentType="application/vnd.openxmlformats-officedocument.presentationml.notesSlide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notesSlides/notesSlide17.xml" ContentType="application/vnd.openxmlformats-officedocument.presentationml.notesSlide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18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notesSlides/notesSlide19.xml" ContentType="application/vnd.openxmlformats-officedocument.presentationml.notesSlide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notesSlides/notesSlide20.xml" ContentType="application/vnd.openxmlformats-officedocument.presentationml.notesSlide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notesSlides/notesSlide21.xml" ContentType="application/vnd.openxmlformats-officedocument.presentationml.notesSlide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notesSlides/notesSlide22.xml" ContentType="application/vnd.openxmlformats-officedocument.presentationml.notesSlide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notesSlides/notesSlide23.xml" ContentType="application/vnd.openxmlformats-officedocument.presentationml.notesSlide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notesSlides/notesSlide24.xml" ContentType="application/vnd.openxmlformats-officedocument.presentationml.notesSlide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notesSlides/notesSlide25.xml" ContentType="application/vnd.openxmlformats-officedocument.presentationml.notesSlide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notesSlides/notesSlide26.xml" ContentType="application/vnd.openxmlformats-officedocument.presentationml.notesSlide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notesSlides/notesSlide27.xml" ContentType="application/vnd.openxmlformats-officedocument.presentationml.notesSlide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notesSlides/notesSlide28.xml" ContentType="application/vnd.openxmlformats-officedocument.presentationml.notesSlide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notesSlides/notesSlide29.xml" ContentType="application/vnd.openxmlformats-officedocument.presentationml.notesSlide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60" r:id="rId4"/>
    <p:sldId id="296" r:id="rId5"/>
    <p:sldId id="308" r:id="rId6"/>
    <p:sldId id="262" r:id="rId7"/>
    <p:sldId id="263" r:id="rId8"/>
    <p:sldId id="319" r:id="rId9"/>
    <p:sldId id="313" r:id="rId10"/>
    <p:sldId id="322" r:id="rId11"/>
    <p:sldId id="318" r:id="rId12"/>
    <p:sldId id="271" r:id="rId13"/>
    <p:sldId id="311" r:id="rId14"/>
    <p:sldId id="272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312" r:id="rId26"/>
    <p:sldId id="285" r:id="rId27"/>
    <p:sldId id="317" r:id="rId28"/>
    <p:sldId id="315" r:id="rId29"/>
    <p:sldId id="298" r:id="rId30"/>
  </p:sldIdLst>
  <p:sldSz cx="9144000" cy="6858000" type="screen4x3"/>
  <p:notesSz cx="6881813" cy="92964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ss of 2008" initials="Co2" lastIdx="3" clrIdx="0"/>
  <p:cmAuthor id="1" name="GFR" initials="GFR" lastIdx="0" clrIdx="1"/>
  <p:cmAuthor id="2" name="Pamela Velez-Vega" initials="PV" lastIdx="9" clrIdx="2">
    <p:extLst>
      <p:ext uri="{19B8F6BF-5375-455C-9EA6-DF929625EA0E}">
        <p15:presenceInfo xmlns:p15="http://schemas.microsoft.com/office/powerpoint/2012/main" userId="S-1-5-21-3803739944-511804359-1636214392-20967" providerId="AD"/>
      </p:ext>
    </p:extLst>
  </p:cmAuthor>
  <p:cmAuthor id="3" name="Anna Lisi" initials="AL" lastIdx="12" clrIdx="3">
    <p:extLst>
      <p:ext uri="{19B8F6BF-5375-455C-9EA6-DF929625EA0E}">
        <p15:presenceInfo xmlns:p15="http://schemas.microsoft.com/office/powerpoint/2012/main" userId="S-1-5-21-3803739944-511804359-1636214392-25798" providerId="AD"/>
      </p:ext>
    </p:extLst>
  </p:cmAuthor>
  <p:cmAuthor id="4" name="L T" initials="LT" lastIdx="19" clrIdx="4">
    <p:extLst>
      <p:ext uri="{19B8F6BF-5375-455C-9EA6-DF929625EA0E}">
        <p15:presenceInfo xmlns:p15="http://schemas.microsoft.com/office/powerpoint/2012/main" userId="db9570e0275cc9c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FBCAA2"/>
    <a:srgbClr val="8F301D"/>
    <a:srgbClr val="A93923"/>
    <a:srgbClr val="1B4298"/>
    <a:srgbClr val="FFCC00"/>
    <a:srgbClr val="ACE946"/>
    <a:srgbClr val="00FF00"/>
    <a:srgbClr val="F89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8" autoAdjust="0"/>
    <p:restoredTop sz="95405" autoAdjust="0"/>
  </p:normalViewPr>
  <p:slideViewPr>
    <p:cSldViewPr>
      <p:cViewPr varScale="1">
        <p:scale>
          <a:sx n="88" d="100"/>
          <a:sy n="88" d="100"/>
        </p:scale>
        <p:origin x="6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986" y="-10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B67C6-6AE8-482D-8DCC-D5549A773E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2B530A-25A1-4BFC-8E49-26AF27C344D6}">
      <dgm:prSet phldrT="[Text]" custT="1"/>
      <dgm:spPr/>
      <dgm:t>
        <a:bodyPr/>
        <a:lstStyle/>
        <a:p>
          <a:r>
            <a:rPr lang="en-US" sz="2400" dirty="0" err="1" smtClean="0"/>
            <a:t>Indicateurs</a:t>
          </a:r>
          <a:r>
            <a:rPr lang="en-US" sz="2400" dirty="0" smtClean="0"/>
            <a:t> </a:t>
          </a:r>
          <a:r>
            <a:rPr lang="en-US" sz="2400" dirty="0" err="1" smtClean="0"/>
            <a:t>d’impact</a:t>
          </a:r>
          <a:r>
            <a:rPr lang="en-US" sz="2400" dirty="0" smtClean="0"/>
            <a:t> et </a:t>
          </a:r>
          <a:r>
            <a:rPr lang="en-US" sz="2400" dirty="0" err="1" smtClean="0"/>
            <a:t>indicateurs</a:t>
          </a:r>
          <a:r>
            <a:rPr lang="en-US" sz="2400" dirty="0" smtClean="0"/>
            <a:t> de </a:t>
          </a:r>
          <a:r>
            <a:rPr lang="en-US" sz="2400" dirty="0" err="1" smtClean="0"/>
            <a:t>résultats</a:t>
          </a:r>
          <a:endParaRPr lang="en-US" sz="2400" dirty="0"/>
        </a:p>
      </dgm:t>
    </dgm:pt>
    <dgm:pt modelId="{F8AB1CF7-08BE-4788-B6FF-1ACDA07DD484}" type="parTrans" cxnId="{E64669F6-C779-4A28-A921-622B31889C0D}">
      <dgm:prSet/>
      <dgm:spPr/>
      <dgm:t>
        <a:bodyPr/>
        <a:lstStyle/>
        <a:p>
          <a:endParaRPr lang="en-US" sz="2400"/>
        </a:p>
      </dgm:t>
    </dgm:pt>
    <dgm:pt modelId="{ED6CB75F-50B5-4F50-B6FF-E1AB0050D11B}" type="sibTrans" cxnId="{E64669F6-C779-4A28-A921-622B31889C0D}">
      <dgm:prSet/>
      <dgm:spPr/>
      <dgm:t>
        <a:bodyPr/>
        <a:lstStyle/>
        <a:p>
          <a:endParaRPr lang="en-US" sz="2400"/>
        </a:p>
      </dgm:t>
    </dgm:pt>
    <dgm:pt modelId="{FF14F1CD-F09E-4F00-8414-78E36A26775C}">
      <dgm:prSet phldrT="[Text]" custT="1"/>
      <dgm:spPr/>
      <dgm:t>
        <a:bodyPr/>
        <a:lstStyle/>
        <a:p>
          <a:r>
            <a:rPr lang="en-US" sz="2400" dirty="0" err="1" smtClean="0"/>
            <a:t>Indicateurs</a:t>
          </a:r>
          <a:r>
            <a:rPr lang="en-US" sz="2400" dirty="0" smtClean="0"/>
            <a:t> de </a:t>
          </a:r>
          <a:r>
            <a:rPr lang="en-US" sz="2400" dirty="0" err="1" smtClean="0"/>
            <a:t>résultats</a:t>
          </a:r>
          <a:endParaRPr lang="en-US" sz="2400" dirty="0"/>
        </a:p>
      </dgm:t>
    </dgm:pt>
    <dgm:pt modelId="{FABF0B57-A990-4745-A9F7-2DB912B16F1F}" type="parTrans" cxnId="{05E28B34-5284-42DA-BF16-E3B81364DB5B}">
      <dgm:prSet/>
      <dgm:spPr/>
      <dgm:t>
        <a:bodyPr/>
        <a:lstStyle/>
        <a:p>
          <a:endParaRPr lang="en-US" sz="2400"/>
        </a:p>
      </dgm:t>
    </dgm:pt>
    <dgm:pt modelId="{9B1E525D-7781-45BE-AE5C-5EC290FF5C4C}" type="sibTrans" cxnId="{05E28B34-5284-42DA-BF16-E3B81364DB5B}">
      <dgm:prSet/>
      <dgm:spPr/>
      <dgm:t>
        <a:bodyPr/>
        <a:lstStyle/>
        <a:p>
          <a:endParaRPr lang="en-US" sz="2400"/>
        </a:p>
      </dgm:t>
    </dgm:pt>
    <dgm:pt modelId="{DEE9B29E-79F9-4DEC-851D-16CAB55E7363}">
      <dgm:prSet phldrT="[Text]" custT="1"/>
      <dgm:spPr/>
      <dgm:t>
        <a:bodyPr/>
        <a:lstStyle/>
        <a:p>
          <a:r>
            <a:rPr lang="en-US" sz="2400" dirty="0" smtClean="0"/>
            <a:t>Sous-</a:t>
          </a:r>
          <a:r>
            <a:rPr lang="en-US" sz="2400" dirty="0" err="1" smtClean="0"/>
            <a:t>objectifs</a:t>
          </a:r>
          <a:endParaRPr lang="en-US" sz="2400" dirty="0"/>
        </a:p>
      </dgm:t>
    </dgm:pt>
    <dgm:pt modelId="{8F21C5F9-A603-4F60-9972-98D534006AD0}" type="parTrans" cxnId="{888B9CBD-1619-4C92-BE29-F2292B7E782F}">
      <dgm:prSet/>
      <dgm:spPr/>
      <dgm:t>
        <a:bodyPr/>
        <a:lstStyle/>
        <a:p>
          <a:endParaRPr lang="en-US" sz="2400"/>
        </a:p>
      </dgm:t>
    </dgm:pt>
    <dgm:pt modelId="{43576615-885D-4BE6-9C7F-FBAD2B609432}" type="sibTrans" cxnId="{888B9CBD-1619-4C92-BE29-F2292B7E782F}">
      <dgm:prSet/>
      <dgm:spPr/>
      <dgm:t>
        <a:bodyPr/>
        <a:lstStyle/>
        <a:p>
          <a:endParaRPr lang="en-US" sz="2400"/>
        </a:p>
      </dgm:t>
    </dgm:pt>
    <dgm:pt modelId="{4B6D4E63-DB59-43BD-8743-E822D3565896}">
      <dgm:prSet phldrT="[Text]" custT="1"/>
      <dgm:spPr/>
      <dgm:t>
        <a:bodyPr/>
        <a:lstStyle/>
        <a:p>
          <a:r>
            <a:rPr lang="en-US" sz="2400" dirty="0" err="1" smtClean="0"/>
            <a:t>Résultats</a:t>
          </a:r>
          <a:r>
            <a:rPr lang="en-US" sz="2400" dirty="0" smtClean="0"/>
            <a:t> </a:t>
          </a:r>
          <a:r>
            <a:rPr lang="en-US" sz="2400" dirty="0" err="1" smtClean="0"/>
            <a:t>immédiats</a:t>
          </a:r>
          <a:endParaRPr lang="en-US" sz="2400" dirty="0"/>
        </a:p>
      </dgm:t>
    </dgm:pt>
    <dgm:pt modelId="{8F403D2D-8B03-4143-A3B5-3ED51562C163}" type="parTrans" cxnId="{73DCFA15-2001-4991-BEDF-8A2BF942A91F}">
      <dgm:prSet/>
      <dgm:spPr/>
      <dgm:t>
        <a:bodyPr/>
        <a:lstStyle/>
        <a:p>
          <a:endParaRPr lang="en-US" sz="2400"/>
        </a:p>
      </dgm:t>
    </dgm:pt>
    <dgm:pt modelId="{40AAC83B-989F-40D9-975D-E32893996FD9}" type="sibTrans" cxnId="{73DCFA15-2001-4991-BEDF-8A2BF942A91F}">
      <dgm:prSet/>
      <dgm:spPr/>
      <dgm:t>
        <a:bodyPr/>
        <a:lstStyle/>
        <a:p>
          <a:endParaRPr lang="en-US" sz="2400"/>
        </a:p>
      </dgm:t>
    </dgm:pt>
    <dgm:pt modelId="{82271BC9-6436-4BA7-85D0-E46812827783}">
      <dgm:prSet phldrT="[Text]" custT="1"/>
      <dgm:spPr/>
      <dgm:t>
        <a:bodyPr/>
        <a:lstStyle/>
        <a:p>
          <a:r>
            <a:rPr lang="en-US" sz="2400" dirty="0" err="1" smtClean="0"/>
            <a:t>Indicateurs</a:t>
          </a:r>
          <a:r>
            <a:rPr lang="en-US" sz="2400" dirty="0" smtClean="0"/>
            <a:t> </a:t>
          </a:r>
          <a:r>
            <a:rPr lang="en-US" sz="2400" dirty="0" err="1" smtClean="0"/>
            <a:t>relatifs</a:t>
          </a:r>
          <a:r>
            <a:rPr lang="en-US" sz="2400" dirty="0" smtClean="0"/>
            <a:t> aux </a:t>
          </a:r>
          <a:r>
            <a:rPr lang="en-US" sz="2400" dirty="0" err="1" smtClean="0"/>
            <a:t>extrants</a:t>
          </a:r>
          <a:r>
            <a:rPr lang="en-US" sz="2400" dirty="0" smtClean="0"/>
            <a:t> et aux </a:t>
          </a:r>
          <a:r>
            <a:rPr lang="en-US" sz="2400" dirty="0" err="1" smtClean="0"/>
            <a:t>processus</a:t>
          </a:r>
          <a:endParaRPr lang="en-US" sz="2400" dirty="0"/>
        </a:p>
      </dgm:t>
    </dgm:pt>
    <dgm:pt modelId="{EF1A2A82-07D2-4D01-B38A-F5004FF15661}" type="parTrans" cxnId="{032B2318-A4D8-4F5B-A9A9-4EEB555448D7}">
      <dgm:prSet/>
      <dgm:spPr/>
      <dgm:t>
        <a:bodyPr/>
        <a:lstStyle/>
        <a:p>
          <a:endParaRPr lang="en-US" sz="2400"/>
        </a:p>
      </dgm:t>
    </dgm:pt>
    <dgm:pt modelId="{5AE5E400-4DFD-4964-876C-B27A6B8F8167}" type="sibTrans" cxnId="{032B2318-A4D8-4F5B-A9A9-4EEB555448D7}">
      <dgm:prSet/>
      <dgm:spPr/>
      <dgm:t>
        <a:bodyPr/>
        <a:lstStyle/>
        <a:p>
          <a:endParaRPr lang="en-US" sz="2400"/>
        </a:p>
      </dgm:t>
    </dgm:pt>
    <dgm:pt modelId="{380D13DA-0FEE-41A2-987C-A4FD971E14CD}">
      <dgm:prSet phldrT="[Text]" custT="1"/>
      <dgm:spPr/>
      <dgm:t>
        <a:bodyPr/>
        <a:lstStyle/>
        <a:p>
          <a:r>
            <a:rPr lang="en-US" sz="2400" dirty="0" err="1" smtClean="0"/>
            <a:t>Extrants</a:t>
          </a:r>
          <a:endParaRPr lang="en-US" sz="2400" dirty="0"/>
        </a:p>
      </dgm:t>
    </dgm:pt>
    <dgm:pt modelId="{184CD86B-5703-42BC-A197-5968C798C645}" type="parTrans" cxnId="{74784E81-9704-4C93-8C05-C4C0E1A62E2E}">
      <dgm:prSet/>
      <dgm:spPr/>
      <dgm:t>
        <a:bodyPr/>
        <a:lstStyle/>
        <a:p>
          <a:endParaRPr lang="en-US" sz="2400"/>
        </a:p>
      </dgm:t>
    </dgm:pt>
    <dgm:pt modelId="{F2998E44-1810-4FDF-A93A-1B2FA376C953}" type="sibTrans" cxnId="{74784E81-9704-4C93-8C05-C4C0E1A62E2E}">
      <dgm:prSet/>
      <dgm:spPr/>
      <dgm:t>
        <a:bodyPr/>
        <a:lstStyle/>
        <a:p>
          <a:endParaRPr lang="en-US" sz="2400"/>
        </a:p>
      </dgm:t>
    </dgm:pt>
    <dgm:pt modelId="{3F7E3A17-D2A6-4469-A8C9-0B3796D6F783}">
      <dgm:prSet phldrT="[Text]" custT="1"/>
      <dgm:spPr/>
      <dgm:t>
        <a:bodyPr/>
        <a:lstStyle/>
        <a:p>
          <a:r>
            <a:rPr lang="en-US" sz="2400" dirty="0" err="1" smtClean="0"/>
            <a:t>Intrants</a:t>
          </a:r>
          <a:endParaRPr lang="en-US" sz="2400" dirty="0"/>
        </a:p>
      </dgm:t>
    </dgm:pt>
    <dgm:pt modelId="{FA6F9B7A-4E75-4C92-AD96-C78ED7A033FB}" type="parTrans" cxnId="{5CBD0C94-1554-4A36-AEE0-3793AD332A04}">
      <dgm:prSet/>
      <dgm:spPr/>
      <dgm:t>
        <a:bodyPr/>
        <a:lstStyle/>
        <a:p>
          <a:endParaRPr lang="en-US" sz="2400"/>
        </a:p>
      </dgm:t>
    </dgm:pt>
    <dgm:pt modelId="{397FF2EA-CF8F-4865-A110-352F3776B80E}" type="sibTrans" cxnId="{5CBD0C94-1554-4A36-AEE0-3793AD332A04}">
      <dgm:prSet/>
      <dgm:spPr/>
      <dgm:t>
        <a:bodyPr/>
        <a:lstStyle/>
        <a:p>
          <a:endParaRPr lang="en-US" sz="2400"/>
        </a:p>
      </dgm:t>
    </dgm:pt>
    <dgm:pt modelId="{78E433AD-61C0-4E94-A1EC-C3CAD660F5D8}">
      <dgm:prSet phldrT="[Text]" custT="1"/>
      <dgm:spPr/>
      <dgm:t>
        <a:bodyPr/>
        <a:lstStyle/>
        <a:p>
          <a:r>
            <a:rPr lang="en-US" sz="2400" dirty="0" err="1" smtClean="0"/>
            <a:t>Objectif</a:t>
          </a:r>
          <a:endParaRPr lang="en-US" sz="2400" dirty="0"/>
        </a:p>
      </dgm:t>
    </dgm:pt>
    <dgm:pt modelId="{10D685B7-6B3B-4076-9F98-C72BC61D5E1E}" type="parTrans" cxnId="{40479B02-D78F-41B4-B29A-6EBD23985F08}">
      <dgm:prSet/>
      <dgm:spPr/>
      <dgm:t>
        <a:bodyPr/>
        <a:lstStyle/>
        <a:p>
          <a:endParaRPr lang="en-US" sz="2400"/>
        </a:p>
      </dgm:t>
    </dgm:pt>
    <dgm:pt modelId="{F7259A5E-4085-4409-9F1B-B30367AB64FA}" type="sibTrans" cxnId="{40479B02-D78F-41B4-B29A-6EBD23985F08}">
      <dgm:prSet/>
      <dgm:spPr/>
      <dgm:t>
        <a:bodyPr/>
        <a:lstStyle/>
        <a:p>
          <a:endParaRPr lang="en-US" sz="2400"/>
        </a:p>
      </dgm:t>
    </dgm:pt>
    <dgm:pt modelId="{15E9F548-694B-4F79-A853-F601566C2E95}">
      <dgm:prSet phldrT="[Text]" custT="1"/>
      <dgm:spPr/>
      <dgm:t>
        <a:bodyPr/>
        <a:lstStyle/>
        <a:p>
          <a:r>
            <a:rPr lang="en-US" sz="2400" dirty="0" smtClean="0"/>
            <a:t>But</a:t>
          </a:r>
          <a:endParaRPr lang="en-US" sz="2400" dirty="0"/>
        </a:p>
      </dgm:t>
    </dgm:pt>
    <dgm:pt modelId="{506A2317-C2AB-4C08-B00A-8D0CCFF32A66}" type="parTrans" cxnId="{D14E585C-48AE-439D-8D16-00D54775247E}">
      <dgm:prSet/>
      <dgm:spPr/>
      <dgm:t>
        <a:bodyPr/>
        <a:lstStyle/>
        <a:p>
          <a:endParaRPr lang="en-US" sz="2400"/>
        </a:p>
      </dgm:t>
    </dgm:pt>
    <dgm:pt modelId="{7AA95A8B-77ED-4800-8B76-0A49D7C1DB41}" type="sibTrans" cxnId="{D14E585C-48AE-439D-8D16-00D54775247E}">
      <dgm:prSet/>
      <dgm:spPr/>
      <dgm:t>
        <a:bodyPr/>
        <a:lstStyle/>
        <a:p>
          <a:endParaRPr lang="en-US" sz="2400"/>
        </a:p>
      </dgm:t>
    </dgm:pt>
    <dgm:pt modelId="{D2ED87A8-2AB1-4F6C-BFAA-4780EF6DFA46}" type="pres">
      <dgm:prSet presAssocID="{3E0B67C6-6AE8-482D-8DCC-D5549A773E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0526DB-4214-47B6-A021-3E26FB5FBA91}" type="pres">
      <dgm:prSet presAssocID="{F92B530A-25A1-4BFC-8E49-26AF27C344D6}" presName="linNode" presStyleCnt="0"/>
      <dgm:spPr/>
      <dgm:t>
        <a:bodyPr/>
        <a:lstStyle/>
        <a:p>
          <a:endParaRPr lang="en-US"/>
        </a:p>
      </dgm:t>
    </dgm:pt>
    <dgm:pt modelId="{4A71B097-969D-4B16-B682-F0756899A451}" type="pres">
      <dgm:prSet presAssocID="{F92B530A-25A1-4BFC-8E49-26AF27C344D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A67D7E-CE2E-422D-AF7F-E19E47E36F5F}" type="pres">
      <dgm:prSet presAssocID="{F92B530A-25A1-4BFC-8E49-26AF27C344D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A601C-D62B-4F7A-AEAC-520E27669A9B}" type="pres">
      <dgm:prSet presAssocID="{ED6CB75F-50B5-4F50-B6FF-E1AB0050D11B}" presName="sp" presStyleCnt="0"/>
      <dgm:spPr/>
      <dgm:t>
        <a:bodyPr/>
        <a:lstStyle/>
        <a:p>
          <a:endParaRPr lang="en-US"/>
        </a:p>
      </dgm:t>
    </dgm:pt>
    <dgm:pt modelId="{5F5AF5C5-3625-4DBD-B6EA-295BEDEEED3A}" type="pres">
      <dgm:prSet presAssocID="{FF14F1CD-F09E-4F00-8414-78E36A26775C}" presName="linNode" presStyleCnt="0"/>
      <dgm:spPr/>
      <dgm:t>
        <a:bodyPr/>
        <a:lstStyle/>
        <a:p>
          <a:endParaRPr lang="en-US"/>
        </a:p>
      </dgm:t>
    </dgm:pt>
    <dgm:pt modelId="{8326AE8F-EF94-4A4A-9A1C-856EC103C86B}" type="pres">
      <dgm:prSet presAssocID="{FF14F1CD-F09E-4F00-8414-78E36A26775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CA034-5827-4434-B8F4-702FC836CF09}" type="pres">
      <dgm:prSet presAssocID="{FF14F1CD-F09E-4F00-8414-78E36A26775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A9730-9ACE-45E6-ABE2-4D616C0323CC}" type="pres">
      <dgm:prSet presAssocID="{9B1E525D-7781-45BE-AE5C-5EC290FF5C4C}" presName="sp" presStyleCnt="0"/>
      <dgm:spPr/>
      <dgm:t>
        <a:bodyPr/>
        <a:lstStyle/>
        <a:p>
          <a:endParaRPr lang="en-US"/>
        </a:p>
      </dgm:t>
    </dgm:pt>
    <dgm:pt modelId="{1AF31ABF-10F0-4A4A-A61C-B25751B591C5}" type="pres">
      <dgm:prSet presAssocID="{82271BC9-6436-4BA7-85D0-E46812827783}" presName="linNode" presStyleCnt="0"/>
      <dgm:spPr/>
      <dgm:t>
        <a:bodyPr/>
        <a:lstStyle/>
        <a:p>
          <a:endParaRPr lang="en-US"/>
        </a:p>
      </dgm:t>
    </dgm:pt>
    <dgm:pt modelId="{03077E46-F17D-4C70-98BF-039583CEAF2A}" type="pres">
      <dgm:prSet presAssocID="{82271BC9-6436-4BA7-85D0-E4681282778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39070-534B-48BC-9620-366A955D54EC}" type="pres">
      <dgm:prSet presAssocID="{82271BC9-6436-4BA7-85D0-E4681282778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E7865-AA61-4FC5-90CF-502CA88564D2}" type="presOf" srcId="{82271BC9-6436-4BA7-85D0-E46812827783}" destId="{03077E46-F17D-4C70-98BF-039583CEAF2A}" srcOrd="0" destOrd="0" presId="urn:microsoft.com/office/officeart/2005/8/layout/vList5"/>
    <dgm:cxn modelId="{7E7368FB-660E-4CED-A62E-B50F1E2074A8}" type="presOf" srcId="{78E433AD-61C0-4E94-A1EC-C3CAD660F5D8}" destId="{0FA67D7E-CE2E-422D-AF7F-E19E47E36F5F}" srcOrd="0" destOrd="1" presId="urn:microsoft.com/office/officeart/2005/8/layout/vList5"/>
    <dgm:cxn modelId="{6664F360-7F5C-4634-ADD4-AE6A03594B35}" type="presOf" srcId="{3E0B67C6-6AE8-482D-8DCC-D5549A773E48}" destId="{D2ED87A8-2AB1-4F6C-BFAA-4780EF6DFA46}" srcOrd="0" destOrd="0" presId="urn:microsoft.com/office/officeart/2005/8/layout/vList5"/>
    <dgm:cxn modelId="{5CBD0C94-1554-4A36-AEE0-3793AD332A04}" srcId="{82271BC9-6436-4BA7-85D0-E46812827783}" destId="{3F7E3A17-D2A6-4469-A8C9-0B3796D6F783}" srcOrd="1" destOrd="0" parTransId="{FA6F9B7A-4E75-4C92-AD96-C78ED7A033FB}" sibTransId="{397FF2EA-CF8F-4865-A110-352F3776B80E}"/>
    <dgm:cxn modelId="{032B2318-A4D8-4F5B-A9A9-4EEB555448D7}" srcId="{3E0B67C6-6AE8-482D-8DCC-D5549A773E48}" destId="{82271BC9-6436-4BA7-85D0-E46812827783}" srcOrd="2" destOrd="0" parTransId="{EF1A2A82-07D2-4D01-B38A-F5004FF15661}" sibTransId="{5AE5E400-4DFD-4964-876C-B27A6B8F8167}"/>
    <dgm:cxn modelId="{D14E585C-48AE-439D-8D16-00D54775247E}" srcId="{F92B530A-25A1-4BFC-8E49-26AF27C344D6}" destId="{15E9F548-694B-4F79-A853-F601566C2E95}" srcOrd="0" destOrd="0" parTransId="{506A2317-C2AB-4C08-B00A-8D0CCFF32A66}" sibTransId="{7AA95A8B-77ED-4800-8B76-0A49D7C1DB41}"/>
    <dgm:cxn modelId="{2F3850F6-A75F-439E-87A5-79D6C92A4A72}" type="presOf" srcId="{4B6D4E63-DB59-43BD-8743-E822D3565896}" destId="{85ACA034-5827-4434-B8F4-702FC836CF09}" srcOrd="0" destOrd="1" presId="urn:microsoft.com/office/officeart/2005/8/layout/vList5"/>
    <dgm:cxn modelId="{87BD4057-4892-439D-BAB2-9A27F9BED524}" type="presOf" srcId="{FF14F1CD-F09E-4F00-8414-78E36A26775C}" destId="{8326AE8F-EF94-4A4A-9A1C-856EC103C86B}" srcOrd="0" destOrd="0" presId="urn:microsoft.com/office/officeart/2005/8/layout/vList5"/>
    <dgm:cxn modelId="{15097F97-9873-431A-B6F6-F1E95DD9CAA6}" type="presOf" srcId="{DEE9B29E-79F9-4DEC-851D-16CAB55E7363}" destId="{85ACA034-5827-4434-B8F4-702FC836CF09}" srcOrd="0" destOrd="0" presId="urn:microsoft.com/office/officeart/2005/8/layout/vList5"/>
    <dgm:cxn modelId="{40479B02-D78F-41B4-B29A-6EBD23985F08}" srcId="{F92B530A-25A1-4BFC-8E49-26AF27C344D6}" destId="{78E433AD-61C0-4E94-A1EC-C3CAD660F5D8}" srcOrd="1" destOrd="0" parTransId="{10D685B7-6B3B-4076-9F98-C72BC61D5E1E}" sibTransId="{F7259A5E-4085-4409-9F1B-B30367AB64FA}"/>
    <dgm:cxn modelId="{E64669F6-C779-4A28-A921-622B31889C0D}" srcId="{3E0B67C6-6AE8-482D-8DCC-D5549A773E48}" destId="{F92B530A-25A1-4BFC-8E49-26AF27C344D6}" srcOrd="0" destOrd="0" parTransId="{F8AB1CF7-08BE-4788-B6FF-1ACDA07DD484}" sibTransId="{ED6CB75F-50B5-4F50-B6FF-E1AB0050D11B}"/>
    <dgm:cxn modelId="{3C1E9885-ED05-474A-9A1C-93E4C0924DA0}" type="presOf" srcId="{380D13DA-0FEE-41A2-987C-A4FD971E14CD}" destId="{D6539070-534B-48BC-9620-366A955D54EC}" srcOrd="0" destOrd="0" presId="urn:microsoft.com/office/officeart/2005/8/layout/vList5"/>
    <dgm:cxn modelId="{924F1873-AB2C-424C-8503-DBE88F3E6350}" type="presOf" srcId="{3F7E3A17-D2A6-4469-A8C9-0B3796D6F783}" destId="{D6539070-534B-48BC-9620-366A955D54EC}" srcOrd="0" destOrd="1" presId="urn:microsoft.com/office/officeart/2005/8/layout/vList5"/>
    <dgm:cxn modelId="{4343C8B8-7C7C-483C-ADEF-EFA4EFE77F43}" type="presOf" srcId="{15E9F548-694B-4F79-A853-F601566C2E95}" destId="{0FA67D7E-CE2E-422D-AF7F-E19E47E36F5F}" srcOrd="0" destOrd="0" presId="urn:microsoft.com/office/officeart/2005/8/layout/vList5"/>
    <dgm:cxn modelId="{888B9CBD-1619-4C92-BE29-F2292B7E782F}" srcId="{FF14F1CD-F09E-4F00-8414-78E36A26775C}" destId="{DEE9B29E-79F9-4DEC-851D-16CAB55E7363}" srcOrd="0" destOrd="0" parTransId="{8F21C5F9-A603-4F60-9972-98D534006AD0}" sibTransId="{43576615-885D-4BE6-9C7F-FBAD2B609432}"/>
    <dgm:cxn modelId="{05E28B34-5284-42DA-BF16-E3B81364DB5B}" srcId="{3E0B67C6-6AE8-482D-8DCC-D5549A773E48}" destId="{FF14F1CD-F09E-4F00-8414-78E36A26775C}" srcOrd="1" destOrd="0" parTransId="{FABF0B57-A990-4745-A9F7-2DB912B16F1F}" sibTransId="{9B1E525D-7781-45BE-AE5C-5EC290FF5C4C}"/>
    <dgm:cxn modelId="{4B9FB615-2A5C-4AA8-A685-97DE8AC6C84C}" type="presOf" srcId="{F92B530A-25A1-4BFC-8E49-26AF27C344D6}" destId="{4A71B097-969D-4B16-B682-F0756899A451}" srcOrd="0" destOrd="0" presId="urn:microsoft.com/office/officeart/2005/8/layout/vList5"/>
    <dgm:cxn modelId="{73DCFA15-2001-4991-BEDF-8A2BF942A91F}" srcId="{FF14F1CD-F09E-4F00-8414-78E36A26775C}" destId="{4B6D4E63-DB59-43BD-8743-E822D3565896}" srcOrd="1" destOrd="0" parTransId="{8F403D2D-8B03-4143-A3B5-3ED51562C163}" sibTransId="{40AAC83B-989F-40D9-975D-E32893996FD9}"/>
    <dgm:cxn modelId="{74784E81-9704-4C93-8C05-C4C0E1A62E2E}" srcId="{82271BC9-6436-4BA7-85D0-E46812827783}" destId="{380D13DA-0FEE-41A2-987C-A4FD971E14CD}" srcOrd="0" destOrd="0" parTransId="{184CD86B-5703-42BC-A197-5968C798C645}" sibTransId="{F2998E44-1810-4FDF-A93A-1B2FA376C953}"/>
    <dgm:cxn modelId="{9D2808B0-CD0B-435D-88E7-DAD8DE0FD59B}" type="presParOf" srcId="{D2ED87A8-2AB1-4F6C-BFAA-4780EF6DFA46}" destId="{F90526DB-4214-47B6-A021-3E26FB5FBA91}" srcOrd="0" destOrd="0" presId="urn:microsoft.com/office/officeart/2005/8/layout/vList5"/>
    <dgm:cxn modelId="{AD35F622-65F8-467E-8552-93BC2614B689}" type="presParOf" srcId="{F90526DB-4214-47B6-A021-3E26FB5FBA91}" destId="{4A71B097-969D-4B16-B682-F0756899A451}" srcOrd="0" destOrd="0" presId="urn:microsoft.com/office/officeart/2005/8/layout/vList5"/>
    <dgm:cxn modelId="{06034E03-713C-456C-88B6-8929E85A43BC}" type="presParOf" srcId="{F90526DB-4214-47B6-A021-3E26FB5FBA91}" destId="{0FA67D7E-CE2E-422D-AF7F-E19E47E36F5F}" srcOrd="1" destOrd="0" presId="urn:microsoft.com/office/officeart/2005/8/layout/vList5"/>
    <dgm:cxn modelId="{69E4A521-6F84-4C00-9089-404C1B5E4437}" type="presParOf" srcId="{D2ED87A8-2AB1-4F6C-BFAA-4780EF6DFA46}" destId="{2D3A601C-D62B-4F7A-AEAC-520E27669A9B}" srcOrd="1" destOrd="0" presId="urn:microsoft.com/office/officeart/2005/8/layout/vList5"/>
    <dgm:cxn modelId="{02A3BEED-FB0D-4555-87BE-FBBE0F1F5FC9}" type="presParOf" srcId="{D2ED87A8-2AB1-4F6C-BFAA-4780EF6DFA46}" destId="{5F5AF5C5-3625-4DBD-B6EA-295BEDEEED3A}" srcOrd="2" destOrd="0" presId="urn:microsoft.com/office/officeart/2005/8/layout/vList5"/>
    <dgm:cxn modelId="{23BD373B-A9F4-422F-ADD5-97B8FE100BB2}" type="presParOf" srcId="{5F5AF5C5-3625-4DBD-B6EA-295BEDEEED3A}" destId="{8326AE8F-EF94-4A4A-9A1C-856EC103C86B}" srcOrd="0" destOrd="0" presId="urn:microsoft.com/office/officeart/2005/8/layout/vList5"/>
    <dgm:cxn modelId="{127646EB-4B37-4FB9-A82B-245FF34C59AF}" type="presParOf" srcId="{5F5AF5C5-3625-4DBD-B6EA-295BEDEEED3A}" destId="{85ACA034-5827-4434-B8F4-702FC836CF09}" srcOrd="1" destOrd="0" presId="urn:microsoft.com/office/officeart/2005/8/layout/vList5"/>
    <dgm:cxn modelId="{7F97ABFE-ACD6-4CE2-945D-D14F323B5DC7}" type="presParOf" srcId="{D2ED87A8-2AB1-4F6C-BFAA-4780EF6DFA46}" destId="{496A9730-9ACE-45E6-ABE2-4D616C0323CC}" srcOrd="3" destOrd="0" presId="urn:microsoft.com/office/officeart/2005/8/layout/vList5"/>
    <dgm:cxn modelId="{DC17BA9F-62E1-437B-AABA-421F285C3B8D}" type="presParOf" srcId="{D2ED87A8-2AB1-4F6C-BFAA-4780EF6DFA46}" destId="{1AF31ABF-10F0-4A4A-A61C-B25751B591C5}" srcOrd="4" destOrd="0" presId="urn:microsoft.com/office/officeart/2005/8/layout/vList5"/>
    <dgm:cxn modelId="{CC227190-58D6-4585-9B0D-F4DB7DC356B0}" type="presParOf" srcId="{1AF31ABF-10F0-4A4A-A61C-B25751B591C5}" destId="{03077E46-F17D-4C70-98BF-039583CEAF2A}" srcOrd="0" destOrd="0" presId="urn:microsoft.com/office/officeart/2005/8/layout/vList5"/>
    <dgm:cxn modelId="{A8AD9477-2D92-4960-8383-60DF6E9C3373}" type="presParOf" srcId="{1AF31ABF-10F0-4A4A-A61C-B25751B591C5}" destId="{D6539070-534B-48BC-9620-366A955D54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67D7E-CE2E-422D-AF7F-E19E47E36F5F}">
      <dsp:nvSpPr>
        <dsp:cNvPr id="0" name=""/>
        <dsp:cNvSpPr/>
      </dsp:nvSpPr>
      <dsp:spPr>
        <a:xfrm rot="5400000">
          <a:off x="4589537" y="-1736661"/>
          <a:ext cx="1080492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But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Objectif</a:t>
          </a:r>
          <a:endParaRPr lang="en-US" sz="2400" kern="1200" dirty="0"/>
        </a:p>
      </dsp:txBody>
      <dsp:txXfrm rot="-5400000">
        <a:off x="2715768" y="189853"/>
        <a:ext cx="4775287" cy="975002"/>
      </dsp:txXfrm>
    </dsp:sp>
    <dsp:sp modelId="{4A71B097-969D-4B16-B682-F0756899A451}">
      <dsp:nvSpPr>
        <dsp:cNvPr id="0" name=""/>
        <dsp:cNvSpPr/>
      </dsp:nvSpPr>
      <dsp:spPr>
        <a:xfrm>
          <a:off x="0" y="2046"/>
          <a:ext cx="2715768" cy="1350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Indicateurs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d’impact</a:t>
          </a:r>
          <a:r>
            <a:rPr lang="en-US" sz="2400" kern="1200" dirty="0" smtClean="0"/>
            <a:t> et </a:t>
          </a:r>
          <a:r>
            <a:rPr lang="en-US" sz="2400" kern="1200" dirty="0" err="1" smtClean="0"/>
            <a:t>indicateurs</a:t>
          </a:r>
          <a:r>
            <a:rPr lang="en-US" sz="2400" kern="1200" dirty="0" smtClean="0"/>
            <a:t> de </a:t>
          </a:r>
          <a:r>
            <a:rPr lang="en-US" sz="2400" kern="1200" dirty="0" err="1" smtClean="0"/>
            <a:t>résultats</a:t>
          </a:r>
          <a:endParaRPr lang="en-US" sz="2400" kern="1200" dirty="0"/>
        </a:p>
      </dsp:txBody>
      <dsp:txXfrm>
        <a:off x="65932" y="67978"/>
        <a:ext cx="2583904" cy="1218751"/>
      </dsp:txXfrm>
    </dsp:sp>
    <dsp:sp modelId="{85ACA034-5827-4434-B8F4-702FC836CF09}">
      <dsp:nvSpPr>
        <dsp:cNvPr id="0" name=""/>
        <dsp:cNvSpPr/>
      </dsp:nvSpPr>
      <dsp:spPr>
        <a:xfrm rot="5400000">
          <a:off x="4589537" y="-318516"/>
          <a:ext cx="1080492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Sous-</a:t>
          </a:r>
          <a:r>
            <a:rPr lang="en-US" sz="2400" kern="1200" dirty="0" err="1" smtClean="0"/>
            <a:t>objectifs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Résultats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immédiats</a:t>
          </a:r>
          <a:endParaRPr lang="en-US" sz="2400" kern="1200" dirty="0"/>
        </a:p>
      </dsp:txBody>
      <dsp:txXfrm rot="-5400000">
        <a:off x="2715768" y="1607998"/>
        <a:ext cx="4775287" cy="975002"/>
      </dsp:txXfrm>
    </dsp:sp>
    <dsp:sp modelId="{8326AE8F-EF94-4A4A-9A1C-856EC103C86B}">
      <dsp:nvSpPr>
        <dsp:cNvPr id="0" name=""/>
        <dsp:cNvSpPr/>
      </dsp:nvSpPr>
      <dsp:spPr>
        <a:xfrm>
          <a:off x="0" y="1420192"/>
          <a:ext cx="2715768" cy="1350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Indicateurs</a:t>
          </a:r>
          <a:r>
            <a:rPr lang="en-US" sz="2400" kern="1200" dirty="0" smtClean="0"/>
            <a:t> de </a:t>
          </a:r>
          <a:r>
            <a:rPr lang="en-US" sz="2400" kern="1200" dirty="0" err="1" smtClean="0"/>
            <a:t>résultats</a:t>
          </a:r>
          <a:endParaRPr lang="en-US" sz="2400" kern="1200" dirty="0"/>
        </a:p>
      </dsp:txBody>
      <dsp:txXfrm>
        <a:off x="65932" y="1486124"/>
        <a:ext cx="2583904" cy="1218751"/>
      </dsp:txXfrm>
    </dsp:sp>
    <dsp:sp modelId="{D6539070-534B-48BC-9620-366A955D54EC}">
      <dsp:nvSpPr>
        <dsp:cNvPr id="0" name=""/>
        <dsp:cNvSpPr/>
      </dsp:nvSpPr>
      <dsp:spPr>
        <a:xfrm rot="5400000">
          <a:off x="4589537" y="1099629"/>
          <a:ext cx="1080492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Extrants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Intrants</a:t>
          </a:r>
          <a:endParaRPr lang="en-US" sz="2400" kern="1200" dirty="0"/>
        </a:p>
      </dsp:txBody>
      <dsp:txXfrm rot="-5400000">
        <a:off x="2715768" y="3026144"/>
        <a:ext cx="4775287" cy="975002"/>
      </dsp:txXfrm>
    </dsp:sp>
    <dsp:sp modelId="{03077E46-F17D-4C70-98BF-039583CEAF2A}">
      <dsp:nvSpPr>
        <dsp:cNvPr id="0" name=""/>
        <dsp:cNvSpPr/>
      </dsp:nvSpPr>
      <dsp:spPr>
        <a:xfrm>
          <a:off x="0" y="2838338"/>
          <a:ext cx="2715768" cy="1350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Indicateurs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relatifs</a:t>
          </a:r>
          <a:r>
            <a:rPr lang="en-US" sz="2400" kern="1200" dirty="0" smtClean="0"/>
            <a:t> aux </a:t>
          </a:r>
          <a:r>
            <a:rPr lang="en-US" sz="2400" kern="1200" dirty="0" err="1" smtClean="0"/>
            <a:t>extrants</a:t>
          </a:r>
          <a:r>
            <a:rPr lang="en-US" sz="2400" kern="1200" dirty="0" smtClean="0"/>
            <a:t> et aux </a:t>
          </a:r>
          <a:r>
            <a:rPr lang="en-US" sz="2400" kern="1200" dirty="0" err="1" smtClean="0"/>
            <a:t>processus</a:t>
          </a:r>
          <a:endParaRPr lang="en-US" sz="2400" kern="1200" dirty="0"/>
        </a:p>
      </dsp:txBody>
      <dsp:txXfrm>
        <a:off x="65932" y="2904270"/>
        <a:ext cx="2583904" cy="1218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F90F15-04C1-451F-8B52-AB9BDCAFD0CB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F6CAB3-CB6A-4EEE-BCC2-5C994BD281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98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50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2FEFCC-32A6-4A5B-8B64-5CC8F9572A98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29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500" y="8829429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BA1A6F-4F34-4668-9750-F8152A7F46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3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" Target="../slides/slide1.xml"/><Relationship Id="rId4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5" Type="http://schemas.openxmlformats.org/officeDocument/2006/relationships/slide" Target="../slides/slide10.xml"/><Relationship Id="rId4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5" Type="http://schemas.openxmlformats.org/officeDocument/2006/relationships/slide" Target="../slides/slide11.xml"/><Relationship Id="rId4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Relationship Id="rId5" Type="http://schemas.openxmlformats.org/officeDocument/2006/relationships/slide" Target="../slides/slide12.xml"/><Relationship Id="rId4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5" Type="http://schemas.openxmlformats.org/officeDocument/2006/relationships/slide" Target="../slides/slide13.xml"/><Relationship Id="rId4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09.xml"/><Relationship Id="rId2" Type="http://schemas.openxmlformats.org/officeDocument/2006/relationships/tags" Target="../tags/tag208.xml"/><Relationship Id="rId1" Type="http://schemas.openxmlformats.org/officeDocument/2006/relationships/tags" Target="../tags/tag207.xml"/><Relationship Id="rId5" Type="http://schemas.openxmlformats.org/officeDocument/2006/relationships/slide" Target="../slides/slide14.xml"/><Relationship Id="rId4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17.xml"/><Relationship Id="rId2" Type="http://schemas.openxmlformats.org/officeDocument/2006/relationships/tags" Target="../tags/tag216.xml"/><Relationship Id="rId1" Type="http://schemas.openxmlformats.org/officeDocument/2006/relationships/tags" Target="../tags/tag215.xml"/><Relationship Id="rId5" Type="http://schemas.openxmlformats.org/officeDocument/2006/relationships/slide" Target="../slides/slide15.xml"/><Relationship Id="rId4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27.xml"/><Relationship Id="rId2" Type="http://schemas.openxmlformats.org/officeDocument/2006/relationships/tags" Target="../tags/tag226.xml"/><Relationship Id="rId1" Type="http://schemas.openxmlformats.org/officeDocument/2006/relationships/tags" Target="../tags/tag225.xml"/><Relationship Id="rId5" Type="http://schemas.openxmlformats.org/officeDocument/2006/relationships/slide" Target="../slides/slide16.xml"/><Relationship Id="rId4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38.xml"/><Relationship Id="rId2" Type="http://schemas.openxmlformats.org/officeDocument/2006/relationships/tags" Target="../tags/tag237.xml"/><Relationship Id="rId1" Type="http://schemas.openxmlformats.org/officeDocument/2006/relationships/tags" Target="../tags/tag236.xml"/><Relationship Id="rId5" Type="http://schemas.openxmlformats.org/officeDocument/2006/relationships/slide" Target="../slides/slide17.xml"/><Relationship Id="rId4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49.xml"/><Relationship Id="rId2" Type="http://schemas.openxmlformats.org/officeDocument/2006/relationships/tags" Target="../tags/tag248.xml"/><Relationship Id="rId1" Type="http://schemas.openxmlformats.org/officeDocument/2006/relationships/tags" Target="../tags/tag247.xml"/><Relationship Id="rId5" Type="http://schemas.openxmlformats.org/officeDocument/2006/relationships/slide" Target="../slides/slide18.xml"/><Relationship Id="rId4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260.xml"/><Relationship Id="rId2" Type="http://schemas.openxmlformats.org/officeDocument/2006/relationships/tags" Target="../tags/tag259.xml"/><Relationship Id="rId1" Type="http://schemas.openxmlformats.org/officeDocument/2006/relationships/tags" Target="../tags/tag258.xml"/><Relationship Id="rId5" Type="http://schemas.openxmlformats.org/officeDocument/2006/relationships/slide" Target="../slides/slide19.xml"/><Relationship Id="rId4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slide" Target="../slides/slide2.xml"/><Relationship Id="rId4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70.xml"/><Relationship Id="rId2" Type="http://schemas.openxmlformats.org/officeDocument/2006/relationships/tags" Target="../tags/tag269.xml"/><Relationship Id="rId1" Type="http://schemas.openxmlformats.org/officeDocument/2006/relationships/tags" Target="../tags/tag268.xml"/><Relationship Id="rId5" Type="http://schemas.openxmlformats.org/officeDocument/2006/relationships/slide" Target="../slides/slide20.xml"/><Relationship Id="rId4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280.xml"/><Relationship Id="rId2" Type="http://schemas.openxmlformats.org/officeDocument/2006/relationships/tags" Target="../tags/tag279.xml"/><Relationship Id="rId1" Type="http://schemas.openxmlformats.org/officeDocument/2006/relationships/tags" Target="../tags/tag278.xml"/><Relationship Id="rId5" Type="http://schemas.openxmlformats.org/officeDocument/2006/relationships/slide" Target="../slides/slide21.xml"/><Relationship Id="rId4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90.xml"/><Relationship Id="rId2" Type="http://schemas.openxmlformats.org/officeDocument/2006/relationships/tags" Target="../tags/tag289.xml"/><Relationship Id="rId1" Type="http://schemas.openxmlformats.org/officeDocument/2006/relationships/tags" Target="../tags/tag288.xml"/><Relationship Id="rId5" Type="http://schemas.openxmlformats.org/officeDocument/2006/relationships/slide" Target="../slides/slide22.xml"/><Relationship Id="rId4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05.xml"/><Relationship Id="rId2" Type="http://schemas.openxmlformats.org/officeDocument/2006/relationships/tags" Target="../tags/tag304.xml"/><Relationship Id="rId1" Type="http://schemas.openxmlformats.org/officeDocument/2006/relationships/tags" Target="../tags/tag303.xml"/><Relationship Id="rId5" Type="http://schemas.openxmlformats.org/officeDocument/2006/relationships/slide" Target="../slides/slide23.xml"/><Relationship Id="rId4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320.xml"/><Relationship Id="rId2" Type="http://schemas.openxmlformats.org/officeDocument/2006/relationships/tags" Target="../tags/tag319.xml"/><Relationship Id="rId1" Type="http://schemas.openxmlformats.org/officeDocument/2006/relationships/tags" Target="../tags/tag318.xml"/><Relationship Id="rId5" Type="http://schemas.openxmlformats.org/officeDocument/2006/relationships/slide" Target="../slides/slide24.xml"/><Relationship Id="rId4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331.xml"/><Relationship Id="rId2" Type="http://schemas.openxmlformats.org/officeDocument/2006/relationships/tags" Target="../tags/tag330.xml"/><Relationship Id="rId1" Type="http://schemas.openxmlformats.org/officeDocument/2006/relationships/tags" Target="../tags/tag329.xml"/><Relationship Id="rId5" Type="http://schemas.openxmlformats.org/officeDocument/2006/relationships/slide" Target="../slides/slide25.xml"/><Relationship Id="rId4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342.xml"/><Relationship Id="rId2" Type="http://schemas.openxmlformats.org/officeDocument/2006/relationships/tags" Target="../tags/tag341.xml"/><Relationship Id="rId1" Type="http://schemas.openxmlformats.org/officeDocument/2006/relationships/tags" Target="../tags/tag340.xml"/><Relationship Id="rId5" Type="http://schemas.openxmlformats.org/officeDocument/2006/relationships/slide" Target="../slides/slide26.xml"/><Relationship Id="rId4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352.xml"/><Relationship Id="rId2" Type="http://schemas.openxmlformats.org/officeDocument/2006/relationships/tags" Target="../tags/tag351.xml"/><Relationship Id="rId1" Type="http://schemas.openxmlformats.org/officeDocument/2006/relationships/tags" Target="../tags/tag350.xml"/><Relationship Id="rId5" Type="http://schemas.openxmlformats.org/officeDocument/2006/relationships/slide" Target="../slides/slide27.xml"/><Relationship Id="rId4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357.xml"/><Relationship Id="rId2" Type="http://schemas.openxmlformats.org/officeDocument/2006/relationships/tags" Target="../tags/tag356.xml"/><Relationship Id="rId1" Type="http://schemas.openxmlformats.org/officeDocument/2006/relationships/tags" Target="../tags/tag355.xml"/><Relationship Id="rId5" Type="http://schemas.openxmlformats.org/officeDocument/2006/relationships/slide" Target="../slides/slide28.xml"/><Relationship Id="rId4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364.xml"/><Relationship Id="rId2" Type="http://schemas.openxmlformats.org/officeDocument/2006/relationships/tags" Target="../tags/tag363.xml"/><Relationship Id="rId1" Type="http://schemas.openxmlformats.org/officeDocument/2006/relationships/tags" Target="../tags/tag362.xml"/><Relationship Id="rId5" Type="http://schemas.openxmlformats.org/officeDocument/2006/relationships/slide" Target="../slides/slide29.xml"/><Relationship Id="rId4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slide" Target="../slides/slide3.xml"/><Relationship Id="rId4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slide" Target="../slides/slide4.xml"/><Relationship Id="rId4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slide" Target="../slides/slide5.xml"/><Relationship Id="rId4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" Target="../slides/slide6.xml"/><Relationship Id="rId4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5" Type="http://schemas.openxmlformats.org/officeDocument/2006/relationships/slide" Target="../slides/slide7.xml"/><Relationship Id="rId4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5" Type="http://schemas.openxmlformats.org/officeDocument/2006/relationships/slide" Target="../slides/slide8.xml"/><Relationship Id="rId4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5" Type="http://schemas.openxmlformats.org/officeDocument/2006/relationships/slide" Target="../slides/slide9.xml"/><Relationship Id="rId4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28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/>
          <p:cNvSpPr>
            <a:spLocks noGrp="1" noChangeArrowheads="1"/>
          </p:cNvSpPr>
          <p:nvPr>
            <p:ph type="sldNum" sz="quarter" idx="5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D860E53B-32EA-401B-B48C-93F7EEF52123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  <p:custDataLst>
              <p:tags r:id="rId2"/>
            </p:custDataLst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09835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BFD75740-BE0E-4A62-915C-80BFD6BE1E4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Notes Placeholder 2"/>
          <p:cNvSpPr>
            <a:spLocks noGrp="1"/>
          </p:cNvSpPr>
          <p:nvPr>
            <p:ph type="body" idx="3"/>
            <p:custDataLst>
              <p:tags r:id="rId3"/>
            </p:custDataLst>
          </p:nvPr>
        </p:nvSpPr>
        <p:spPr>
          <a:xfrm>
            <a:off x="718415" y="4560889"/>
            <a:ext cx="5744194" cy="4319587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7230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35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/>
          <p:cNvSpPr>
            <a:spLocks noGrp="1" noChangeArrowheads="1"/>
          </p:cNvSpPr>
          <p:nvPr>
            <p:ph type="sldNum" sz="quarter" idx="5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52BADA77-57BC-47CF-9068-348914895F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  <p:custDataLst>
              <p:tags r:id="rId2"/>
            </p:custDataLst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19200" y="3258019"/>
            <a:ext cx="6705600" cy="3085866"/>
          </a:xfrm>
          <a:noFill/>
          <a:ln/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564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621182" indent="-621182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01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95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3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9636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41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82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253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43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6050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666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778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09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44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977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958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235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BFD75740-BE0E-4A62-915C-80BFD6BE1E4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0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91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BFD75740-BE0E-4A62-915C-80BFD6BE1E4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Notes Placeholder 2"/>
          <p:cNvSpPr>
            <a:spLocks noGrp="1"/>
          </p:cNvSpPr>
          <p:nvPr>
            <p:ph type="body" idx="3"/>
            <p:custDataLst>
              <p:tags r:id="rId3"/>
            </p:custDataLst>
          </p:nvPr>
        </p:nvSpPr>
        <p:spPr>
          <a:xfrm>
            <a:off x="718415" y="4560889"/>
            <a:ext cx="5744194" cy="4319587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052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5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535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A5BA1A6F-4F34-4668-9750-F8152A7F464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97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BFD75740-BE0E-4A62-915C-80BFD6BE1E4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Notes Placeholder 2"/>
          <p:cNvSpPr>
            <a:spLocks noGrp="1"/>
          </p:cNvSpPr>
          <p:nvPr>
            <p:ph type="body" idx="3"/>
            <p:custDataLst>
              <p:tags r:id="rId3"/>
            </p:custDataLst>
          </p:nvPr>
        </p:nvSpPr>
        <p:spPr>
          <a:xfrm>
            <a:off x="718415" y="4560889"/>
            <a:ext cx="5744194" cy="4319587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3251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/>
          <p:cNvSpPr>
            <a:spLocks noGrp="1" noChangeArrowheads="1"/>
          </p:cNvSpPr>
          <p:nvPr>
            <p:ph type="sldNum" sz="quarter" idx="5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52BADA77-57BC-47CF-9068-348914895F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  <p:custDataLst>
              <p:tags r:id="rId2"/>
            </p:custDataLst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19200" y="3258019"/>
            <a:ext cx="6705600" cy="3085866"/>
          </a:xfrm>
          <a:noFill/>
          <a:ln/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659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4114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81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1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6"/>
          <p:cNvCxnSpPr/>
          <p:nvPr/>
        </p:nvCxnSpPr>
        <p:spPr>
          <a:xfrm>
            <a:off x="914400" y="3124200"/>
            <a:ext cx="685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0"/>
          <p:cNvSpPr txBox="1"/>
          <p:nvPr/>
        </p:nvSpPr>
        <p:spPr>
          <a:xfrm>
            <a:off x="838200" y="4724400"/>
            <a:ext cx="7010400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  <a:cs typeface="Arial" pitchFamily="34" charset="0"/>
              </a:rPr>
              <a:t>Food and Nutrition Technical Assistance III Project (FANTA)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  <a:cs typeface="Arial" pitchFamily="34" charset="0"/>
              </a:rPr>
              <a:t>FHI 360   1825 Connecticut Ave., NW   Washington, DC 20009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Tél</a:t>
            </a:r>
            <a:r>
              <a:rPr lang="en-US" sz="140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.</a:t>
            </a:r>
            <a:r>
              <a:rPr lang="en-US" sz="1400" baseline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: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Arial" pitchFamily="34" charset="0"/>
              </a:rPr>
              <a:t>202-884-8000   </a:t>
            </a:r>
            <a:r>
              <a:rPr lang="en-US" sz="140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Fax :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Arial" pitchFamily="34" charset="0"/>
              </a:rPr>
              <a:t>202-884-8432   </a:t>
            </a:r>
            <a:r>
              <a:rPr lang="en-US" sz="140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                                                                                         Email :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Arial" pitchFamily="34" charset="0"/>
              </a:rPr>
              <a:t>fantamail@fhi360.org   </a:t>
            </a:r>
            <a:r>
              <a:rPr lang="en-US" sz="140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Site Web : </a:t>
            </a:r>
            <a:r>
              <a:rPr lang="en-US" sz="1400" dirty="0">
                <a:solidFill>
                  <a:schemeClr val="tx2"/>
                </a:solidFill>
                <a:latin typeface="+mn-lt"/>
                <a:cs typeface="Arial" pitchFamily="34" charset="0"/>
              </a:rPr>
              <a:t>www.fantaproject.org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162800" cy="1600200"/>
          </a:xfrm>
        </p:spPr>
        <p:txBody>
          <a:bodyPr>
            <a:normAutofit/>
          </a:bodyPr>
          <a:lstStyle>
            <a:lvl1pPr marL="0" indent="0" algn="l">
              <a:defRPr sz="3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70" y="6172200"/>
            <a:ext cx="9160669" cy="685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6670" y="5867400"/>
            <a:ext cx="9160670" cy="9906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Horizontal_RGB_600.gif" title="USAID 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80" y="6115733"/>
            <a:ext cx="175574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FHI360 Logo_horizonal.png" title="FHI 360 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088" y="6160183"/>
            <a:ext cx="1066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title="FANTA logo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6096000"/>
            <a:ext cx="1157288" cy="57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1687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9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17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9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05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2200"/>
            <a:ext cx="9144000" cy="685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234949" y="6365401"/>
            <a:ext cx="7791451" cy="3994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Tips for Assessing Midterm Evaluation (MTE) Scopes of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Work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(SOWs) and Reports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173071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7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52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5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11/3/2014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040CA-120F-4EFD-87A8-A6B6B2F6F81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3" y="6170461"/>
            <a:ext cx="9148763" cy="687539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7791451" cy="39946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4765" y="6163733"/>
            <a:ext cx="9148763" cy="685800"/>
          </a:xfrm>
          <a:prstGeom prst="rect">
            <a:avLst/>
          </a:prstGeom>
          <a:solidFill>
            <a:srgbClr val="F89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5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13" Type="http://schemas.openxmlformats.org/officeDocument/2006/relationships/tags" Target="../tags/tag160.xml"/><Relationship Id="rId18" Type="http://schemas.openxmlformats.org/officeDocument/2006/relationships/tags" Target="../tags/tag165.xml"/><Relationship Id="rId3" Type="http://schemas.openxmlformats.org/officeDocument/2006/relationships/tags" Target="../tags/tag150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54.xml"/><Relationship Id="rId12" Type="http://schemas.openxmlformats.org/officeDocument/2006/relationships/tags" Target="../tags/tag159.xml"/><Relationship Id="rId17" Type="http://schemas.openxmlformats.org/officeDocument/2006/relationships/tags" Target="../tags/tag164.xml"/><Relationship Id="rId2" Type="http://schemas.openxmlformats.org/officeDocument/2006/relationships/tags" Target="../tags/tag149.xml"/><Relationship Id="rId16" Type="http://schemas.openxmlformats.org/officeDocument/2006/relationships/tags" Target="../tags/tag163.xml"/><Relationship Id="rId20" Type="http://schemas.openxmlformats.org/officeDocument/2006/relationships/tags" Target="../tags/tag167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11" Type="http://schemas.openxmlformats.org/officeDocument/2006/relationships/tags" Target="../tags/tag158.xml"/><Relationship Id="rId5" Type="http://schemas.openxmlformats.org/officeDocument/2006/relationships/tags" Target="../tags/tag152.xml"/><Relationship Id="rId15" Type="http://schemas.openxmlformats.org/officeDocument/2006/relationships/tags" Target="../tags/tag162.xml"/><Relationship Id="rId10" Type="http://schemas.openxmlformats.org/officeDocument/2006/relationships/tags" Target="../tags/tag157.xml"/><Relationship Id="rId19" Type="http://schemas.openxmlformats.org/officeDocument/2006/relationships/tags" Target="../tags/tag166.xml"/><Relationship Id="rId4" Type="http://schemas.openxmlformats.org/officeDocument/2006/relationships/tags" Target="../tags/tag151.xml"/><Relationship Id="rId9" Type="http://schemas.openxmlformats.org/officeDocument/2006/relationships/tags" Target="../tags/tag156.xml"/><Relationship Id="rId14" Type="http://schemas.openxmlformats.org/officeDocument/2006/relationships/tags" Target="../tags/tag161.xml"/><Relationship Id="rId2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3" Type="http://schemas.openxmlformats.org/officeDocument/2006/relationships/tags" Target="../tags/tag17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5" Type="http://schemas.openxmlformats.org/officeDocument/2006/relationships/tags" Target="../tags/tag175.xml"/><Relationship Id="rId4" Type="http://schemas.openxmlformats.org/officeDocument/2006/relationships/tags" Target="../tags/tag17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82.xml"/><Relationship Id="rId7" Type="http://schemas.openxmlformats.org/officeDocument/2006/relationships/tags" Target="../tags/tag186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Relationship Id="rId9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diagramColors" Target="../diagrams/colors1.xml"/><Relationship Id="rId3" Type="http://schemas.openxmlformats.org/officeDocument/2006/relationships/tags" Target="../tags/tag192.xml"/><Relationship Id="rId7" Type="http://schemas.openxmlformats.org/officeDocument/2006/relationships/tags" Target="../tags/tag196.xml"/><Relationship Id="rId12" Type="http://schemas.openxmlformats.org/officeDocument/2006/relationships/diagramQuickStyle" Target="../diagrams/quickStyle1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11" Type="http://schemas.openxmlformats.org/officeDocument/2006/relationships/diagramLayout" Target="../diagrams/layout1.xml"/><Relationship Id="rId5" Type="http://schemas.openxmlformats.org/officeDocument/2006/relationships/tags" Target="../tags/tag194.xml"/><Relationship Id="rId10" Type="http://schemas.openxmlformats.org/officeDocument/2006/relationships/diagramData" Target="../diagrams/data1.xml"/><Relationship Id="rId4" Type="http://schemas.openxmlformats.org/officeDocument/2006/relationships/tags" Target="../tags/tag193.xml"/><Relationship Id="rId9" Type="http://schemas.openxmlformats.org/officeDocument/2006/relationships/notesSlide" Target="../notesSlides/notesSlide13.xml"/><Relationship Id="rId14" Type="http://schemas.microsoft.com/office/2007/relationships/diagramDrawing" Target="../diagrams/drawing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02.xml"/><Relationship Id="rId7" Type="http://schemas.openxmlformats.org/officeDocument/2006/relationships/tags" Target="../tags/tag206.xml"/><Relationship Id="rId2" Type="http://schemas.openxmlformats.org/officeDocument/2006/relationships/tags" Target="../tags/tag201.xml"/><Relationship Id="rId1" Type="http://schemas.openxmlformats.org/officeDocument/2006/relationships/tags" Target="../tags/tag200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" Type="http://schemas.openxmlformats.org/officeDocument/2006/relationships/tags" Target="../tags/tag203.xml"/><Relationship Id="rId9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12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211.xml"/><Relationship Id="rId1" Type="http://schemas.openxmlformats.org/officeDocument/2006/relationships/tags" Target="../tags/tag2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4.xml"/><Relationship Id="rId4" Type="http://schemas.openxmlformats.org/officeDocument/2006/relationships/tags" Target="../tags/tag2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20.xml"/><Relationship Id="rId7" Type="http://schemas.openxmlformats.org/officeDocument/2006/relationships/tags" Target="../tags/tag224.xml"/><Relationship Id="rId2" Type="http://schemas.openxmlformats.org/officeDocument/2006/relationships/tags" Target="../tags/tag219.xml"/><Relationship Id="rId1" Type="http://schemas.openxmlformats.org/officeDocument/2006/relationships/tags" Target="../tags/tag218.xml"/><Relationship Id="rId6" Type="http://schemas.openxmlformats.org/officeDocument/2006/relationships/tags" Target="../tags/tag223.xml"/><Relationship Id="rId5" Type="http://schemas.openxmlformats.org/officeDocument/2006/relationships/tags" Target="../tags/tag222.xml"/><Relationship Id="rId4" Type="http://schemas.openxmlformats.org/officeDocument/2006/relationships/tags" Target="../tags/tag221.xml"/><Relationship Id="rId9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3" Type="http://schemas.openxmlformats.org/officeDocument/2006/relationships/tags" Target="../tags/tag230.xml"/><Relationship Id="rId7" Type="http://schemas.openxmlformats.org/officeDocument/2006/relationships/tags" Target="../tags/tag234.xml"/><Relationship Id="rId2" Type="http://schemas.openxmlformats.org/officeDocument/2006/relationships/tags" Target="../tags/tag229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11" Type="http://schemas.openxmlformats.org/officeDocument/2006/relationships/image" Target="../media/image8.wmf"/><Relationship Id="rId5" Type="http://schemas.openxmlformats.org/officeDocument/2006/relationships/tags" Target="../tags/tag232.xml"/><Relationship Id="rId10" Type="http://schemas.openxmlformats.org/officeDocument/2006/relationships/notesSlide" Target="../notesSlides/notesSlide17.xml"/><Relationship Id="rId4" Type="http://schemas.openxmlformats.org/officeDocument/2006/relationships/tags" Target="../tags/tag231.xml"/><Relationship Id="rId9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246.xml"/><Relationship Id="rId3" Type="http://schemas.openxmlformats.org/officeDocument/2006/relationships/tags" Target="../tags/tag241.xml"/><Relationship Id="rId7" Type="http://schemas.openxmlformats.org/officeDocument/2006/relationships/tags" Target="../tags/tag245.xml"/><Relationship Id="rId2" Type="http://schemas.openxmlformats.org/officeDocument/2006/relationships/tags" Target="../tags/tag240.xml"/><Relationship Id="rId1" Type="http://schemas.openxmlformats.org/officeDocument/2006/relationships/tags" Target="../tags/tag239.xml"/><Relationship Id="rId6" Type="http://schemas.openxmlformats.org/officeDocument/2006/relationships/tags" Target="../tags/tag244.xml"/><Relationship Id="rId11" Type="http://schemas.openxmlformats.org/officeDocument/2006/relationships/image" Target="../media/image9.jpeg"/><Relationship Id="rId5" Type="http://schemas.openxmlformats.org/officeDocument/2006/relationships/tags" Target="../tags/tag243.xml"/><Relationship Id="rId10" Type="http://schemas.openxmlformats.org/officeDocument/2006/relationships/notesSlide" Target="../notesSlides/notesSlide18.xml"/><Relationship Id="rId4" Type="http://schemas.openxmlformats.org/officeDocument/2006/relationships/tags" Target="../tags/tag242.xml"/><Relationship Id="rId9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57.xml"/><Relationship Id="rId3" Type="http://schemas.openxmlformats.org/officeDocument/2006/relationships/tags" Target="../tags/tag252.xml"/><Relationship Id="rId7" Type="http://schemas.openxmlformats.org/officeDocument/2006/relationships/tags" Target="../tags/tag256.xml"/><Relationship Id="rId2" Type="http://schemas.openxmlformats.org/officeDocument/2006/relationships/tags" Target="../tags/tag251.xml"/><Relationship Id="rId1" Type="http://schemas.openxmlformats.org/officeDocument/2006/relationships/tags" Target="../tags/tag250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10" Type="http://schemas.openxmlformats.org/officeDocument/2006/relationships/notesSlide" Target="../notesSlides/notesSlide19.xml"/><Relationship Id="rId4" Type="http://schemas.openxmlformats.org/officeDocument/2006/relationships/tags" Target="../tags/tag253.xml"/><Relationship Id="rId9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63.xml"/><Relationship Id="rId7" Type="http://schemas.openxmlformats.org/officeDocument/2006/relationships/tags" Target="../tags/tag267.xml"/><Relationship Id="rId2" Type="http://schemas.openxmlformats.org/officeDocument/2006/relationships/tags" Target="../tags/tag262.xml"/><Relationship Id="rId1" Type="http://schemas.openxmlformats.org/officeDocument/2006/relationships/tags" Target="../tags/tag261.xml"/><Relationship Id="rId6" Type="http://schemas.openxmlformats.org/officeDocument/2006/relationships/tags" Target="../tags/tag266.xml"/><Relationship Id="rId5" Type="http://schemas.openxmlformats.org/officeDocument/2006/relationships/tags" Target="../tags/tag265.xml"/><Relationship Id="rId4" Type="http://schemas.openxmlformats.org/officeDocument/2006/relationships/tags" Target="../tags/tag264.xml"/><Relationship Id="rId9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73.xml"/><Relationship Id="rId7" Type="http://schemas.openxmlformats.org/officeDocument/2006/relationships/tags" Target="../tags/tag277.xml"/><Relationship Id="rId2" Type="http://schemas.openxmlformats.org/officeDocument/2006/relationships/tags" Target="../tags/tag272.xml"/><Relationship Id="rId1" Type="http://schemas.openxmlformats.org/officeDocument/2006/relationships/tags" Target="../tags/tag271.xml"/><Relationship Id="rId6" Type="http://schemas.openxmlformats.org/officeDocument/2006/relationships/tags" Target="../tags/tag276.xml"/><Relationship Id="rId5" Type="http://schemas.openxmlformats.org/officeDocument/2006/relationships/tags" Target="../tags/tag275.xml"/><Relationship Id="rId4" Type="http://schemas.openxmlformats.org/officeDocument/2006/relationships/tags" Target="../tags/tag274.xml"/><Relationship Id="rId9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83.xml"/><Relationship Id="rId7" Type="http://schemas.openxmlformats.org/officeDocument/2006/relationships/tags" Target="../tags/tag287.xml"/><Relationship Id="rId2" Type="http://schemas.openxmlformats.org/officeDocument/2006/relationships/tags" Target="../tags/tag282.xml"/><Relationship Id="rId1" Type="http://schemas.openxmlformats.org/officeDocument/2006/relationships/tags" Target="../tags/tag281.xml"/><Relationship Id="rId6" Type="http://schemas.openxmlformats.org/officeDocument/2006/relationships/tags" Target="../tags/tag286.xml"/><Relationship Id="rId5" Type="http://schemas.openxmlformats.org/officeDocument/2006/relationships/tags" Target="../tags/tag285.xml"/><Relationship Id="rId4" Type="http://schemas.openxmlformats.org/officeDocument/2006/relationships/tags" Target="../tags/tag284.xml"/><Relationship Id="rId9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98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293.xml"/><Relationship Id="rId7" Type="http://schemas.openxmlformats.org/officeDocument/2006/relationships/tags" Target="../tags/tag297.xml"/><Relationship Id="rId12" Type="http://schemas.openxmlformats.org/officeDocument/2006/relationships/tags" Target="../tags/tag302.xml"/><Relationship Id="rId2" Type="http://schemas.openxmlformats.org/officeDocument/2006/relationships/tags" Target="../tags/tag292.xml"/><Relationship Id="rId1" Type="http://schemas.openxmlformats.org/officeDocument/2006/relationships/tags" Target="../tags/tag291.xml"/><Relationship Id="rId6" Type="http://schemas.openxmlformats.org/officeDocument/2006/relationships/tags" Target="../tags/tag296.xml"/><Relationship Id="rId11" Type="http://schemas.openxmlformats.org/officeDocument/2006/relationships/tags" Target="../tags/tag301.xml"/><Relationship Id="rId5" Type="http://schemas.openxmlformats.org/officeDocument/2006/relationships/tags" Target="../tags/tag295.xml"/><Relationship Id="rId10" Type="http://schemas.openxmlformats.org/officeDocument/2006/relationships/tags" Target="../tags/tag300.xml"/><Relationship Id="rId4" Type="http://schemas.openxmlformats.org/officeDocument/2006/relationships/tags" Target="../tags/tag294.xml"/><Relationship Id="rId9" Type="http://schemas.openxmlformats.org/officeDocument/2006/relationships/tags" Target="../tags/tag299.xml"/><Relationship Id="rId14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313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308.xml"/><Relationship Id="rId7" Type="http://schemas.openxmlformats.org/officeDocument/2006/relationships/tags" Target="../tags/tag312.xml"/><Relationship Id="rId12" Type="http://schemas.openxmlformats.org/officeDocument/2006/relationships/tags" Target="../tags/tag317.xml"/><Relationship Id="rId2" Type="http://schemas.openxmlformats.org/officeDocument/2006/relationships/tags" Target="../tags/tag307.xml"/><Relationship Id="rId1" Type="http://schemas.openxmlformats.org/officeDocument/2006/relationships/tags" Target="../tags/tag306.xml"/><Relationship Id="rId6" Type="http://schemas.openxmlformats.org/officeDocument/2006/relationships/tags" Target="../tags/tag311.xml"/><Relationship Id="rId11" Type="http://schemas.openxmlformats.org/officeDocument/2006/relationships/tags" Target="../tags/tag316.xml"/><Relationship Id="rId5" Type="http://schemas.openxmlformats.org/officeDocument/2006/relationships/tags" Target="../tags/tag310.xml"/><Relationship Id="rId10" Type="http://schemas.openxmlformats.org/officeDocument/2006/relationships/tags" Target="../tags/tag315.xml"/><Relationship Id="rId4" Type="http://schemas.openxmlformats.org/officeDocument/2006/relationships/tags" Target="../tags/tag309.xml"/><Relationship Id="rId9" Type="http://schemas.openxmlformats.org/officeDocument/2006/relationships/tags" Target="../tags/tag314.xml"/><Relationship Id="rId1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328.xml"/><Relationship Id="rId3" Type="http://schemas.openxmlformats.org/officeDocument/2006/relationships/tags" Target="../tags/tag323.xml"/><Relationship Id="rId7" Type="http://schemas.openxmlformats.org/officeDocument/2006/relationships/tags" Target="../tags/tag327.xml"/><Relationship Id="rId2" Type="http://schemas.openxmlformats.org/officeDocument/2006/relationships/tags" Target="../tags/tag322.xml"/><Relationship Id="rId1" Type="http://schemas.openxmlformats.org/officeDocument/2006/relationships/tags" Target="../tags/tag321.xml"/><Relationship Id="rId6" Type="http://schemas.openxmlformats.org/officeDocument/2006/relationships/tags" Target="../tags/tag326.xml"/><Relationship Id="rId5" Type="http://schemas.openxmlformats.org/officeDocument/2006/relationships/tags" Target="../tags/tag325.xml"/><Relationship Id="rId10" Type="http://schemas.openxmlformats.org/officeDocument/2006/relationships/notesSlide" Target="../notesSlides/notesSlide25.xml"/><Relationship Id="rId4" Type="http://schemas.openxmlformats.org/officeDocument/2006/relationships/tags" Target="../tags/tag324.xml"/><Relationship Id="rId9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339.xml"/><Relationship Id="rId3" Type="http://schemas.openxmlformats.org/officeDocument/2006/relationships/tags" Target="../tags/tag334.xml"/><Relationship Id="rId7" Type="http://schemas.openxmlformats.org/officeDocument/2006/relationships/tags" Target="../tags/tag338.xml"/><Relationship Id="rId2" Type="http://schemas.openxmlformats.org/officeDocument/2006/relationships/tags" Target="../tags/tag333.xml"/><Relationship Id="rId1" Type="http://schemas.openxmlformats.org/officeDocument/2006/relationships/tags" Target="../tags/tag332.xml"/><Relationship Id="rId6" Type="http://schemas.openxmlformats.org/officeDocument/2006/relationships/tags" Target="../tags/tag337.xml"/><Relationship Id="rId11" Type="http://schemas.openxmlformats.org/officeDocument/2006/relationships/image" Target="../media/image8.wmf"/><Relationship Id="rId5" Type="http://schemas.openxmlformats.org/officeDocument/2006/relationships/tags" Target="../tags/tag336.xml"/><Relationship Id="rId10" Type="http://schemas.openxmlformats.org/officeDocument/2006/relationships/notesSlide" Target="../notesSlides/notesSlide26.xml"/><Relationship Id="rId4" Type="http://schemas.openxmlformats.org/officeDocument/2006/relationships/tags" Target="../tags/tag335.xml"/><Relationship Id="rId9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45.xml"/><Relationship Id="rId7" Type="http://schemas.openxmlformats.org/officeDocument/2006/relationships/tags" Target="../tags/tag349.xml"/><Relationship Id="rId2" Type="http://schemas.openxmlformats.org/officeDocument/2006/relationships/tags" Target="../tags/tag344.xml"/><Relationship Id="rId1" Type="http://schemas.openxmlformats.org/officeDocument/2006/relationships/tags" Target="../tags/tag343.xml"/><Relationship Id="rId6" Type="http://schemas.openxmlformats.org/officeDocument/2006/relationships/tags" Target="../tags/tag348.xml"/><Relationship Id="rId5" Type="http://schemas.openxmlformats.org/officeDocument/2006/relationships/tags" Target="../tags/tag347.xml"/><Relationship Id="rId4" Type="http://schemas.openxmlformats.org/officeDocument/2006/relationships/tags" Target="../tags/tag346.xml"/><Relationship Id="rId9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4.xml"/><Relationship Id="rId1" Type="http://schemas.openxmlformats.org/officeDocument/2006/relationships/tags" Target="../tags/tag353.xml"/><Relationship Id="rId4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tags" Target="../tags/tag360.xml"/><Relationship Id="rId7" Type="http://schemas.openxmlformats.org/officeDocument/2006/relationships/image" Target="../media/image10.gif"/><Relationship Id="rId2" Type="http://schemas.openxmlformats.org/officeDocument/2006/relationships/tags" Target="../tags/tag359.xml"/><Relationship Id="rId1" Type="http://schemas.openxmlformats.org/officeDocument/2006/relationships/tags" Target="../tags/tag358.xml"/><Relationship Id="rId6" Type="http://schemas.openxmlformats.org/officeDocument/2006/relationships/notesSlide" Target="../notesSlides/notesSlide2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6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notesSlide" Target="../notesSlides/notesSlide4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7.xml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tags" Target="../tags/tag48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17" Type="http://schemas.openxmlformats.org/officeDocument/2006/relationships/notesSlide" Target="../notesSlides/notesSlide5.xml"/><Relationship Id="rId2" Type="http://schemas.openxmlformats.org/officeDocument/2006/relationships/tags" Target="../tags/tag37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5" Type="http://schemas.openxmlformats.org/officeDocument/2006/relationships/tags" Target="../tags/tag40.xml"/><Relationship Id="rId15" Type="http://schemas.openxmlformats.org/officeDocument/2006/relationships/tags" Target="../tags/tag50.xml"/><Relationship Id="rId10" Type="http://schemas.openxmlformats.org/officeDocument/2006/relationships/tags" Target="../tags/tag45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tags" Target="../tags/tag4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7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73.xml"/><Relationship Id="rId18" Type="http://schemas.openxmlformats.org/officeDocument/2006/relationships/tags" Target="../tags/tag78.xml"/><Relationship Id="rId26" Type="http://schemas.openxmlformats.org/officeDocument/2006/relationships/tags" Target="../tags/tag86.xml"/><Relationship Id="rId39" Type="http://schemas.openxmlformats.org/officeDocument/2006/relationships/tags" Target="../tags/tag99.xml"/><Relationship Id="rId21" Type="http://schemas.openxmlformats.org/officeDocument/2006/relationships/tags" Target="../tags/tag81.xml"/><Relationship Id="rId34" Type="http://schemas.openxmlformats.org/officeDocument/2006/relationships/tags" Target="../tags/tag94.xml"/><Relationship Id="rId42" Type="http://schemas.openxmlformats.org/officeDocument/2006/relationships/tags" Target="../tags/tag102.xml"/><Relationship Id="rId47" Type="http://schemas.openxmlformats.org/officeDocument/2006/relationships/tags" Target="../tags/tag107.xml"/><Relationship Id="rId50" Type="http://schemas.openxmlformats.org/officeDocument/2006/relationships/tags" Target="../tags/tag110.xml"/><Relationship Id="rId55" Type="http://schemas.openxmlformats.org/officeDocument/2006/relationships/tags" Target="../tags/tag115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tags" Target="../tags/tag77.xml"/><Relationship Id="rId25" Type="http://schemas.openxmlformats.org/officeDocument/2006/relationships/tags" Target="../tags/tag85.xml"/><Relationship Id="rId33" Type="http://schemas.openxmlformats.org/officeDocument/2006/relationships/tags" Target="../tags/tag93.xml"/><Relationship Id="rId38" Type="http://schemas.openxmlformats.org/officeDocument/2006/relationships/tags" Target="../tags/tag98.xml"/><Relationship Id="rId46" Type="http://schemas.openxmlformats.org/officeDocument/2006/relationships/tags" Target="../tags/tag106.xml"/><Relationship Id="rId59" Type="http://schemas.openxmlformats.org/officeDocument/2006/relationships/notesSlide" Target="../notesSlides/notesSlide7.xml"/><Relationship Id="rId2" Type="http://schemas.openxmlformats.org/officeDocument/2006/relationships/tags" Target="../tags/tag62.xml"/><Relationship Id="rId16" Type="http://schemas.openxmlformats.org/officeDocument/2006/relationships/tags" Target="../tags/tag76.xml"/><Relationship Id="rId20" Type="http://schemas.openxmlformats.org/officeDocument/2006/relationships/tags" Target="../tags/tag80.xml"/><Relationship Id="rId29" Type="http://schemas.openxmlformats.org/officeDocument/2006/relationships/tags" Target="../tags/tag89.xml"/><Relationship Id="rId41" Type="http://schemas.openxmlformats.org/officeDocument/2006/relationships/tags" Target="../tags/tag101.xml"/><Relationship Id="rId54" Type="http://schemas.openxmlformats.org/officeDocument/2006/relationships/tags" Target="../tags/tag114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24" Type="http://schemas.openxmlformats.org/officeDocument/2006/relationships/tags" Target="../tags/tag84.xml"/><Relationship Id="rId32" Type="http://schemas.openxmlformats.org/officeDocument/2006/relationships/tags" Target="../tags/tag92.xml"/><Relationship Id="rId37" Type="http://schemas.openxmlformats.org/officeDocument/2006/relationships/tags" Target="../tags/tag97.xml"/><Relationship Id="rId40" Type="http://schemas.openxmlformats.org/officeDocument/2006/relationships/tags" Target="../tags/tag100.xml"/><Relationship Id="rId45" Type="http://schemas.openxmlformats.org/officeDocument/2006/relationships/tags" Target="../tags/tag105.xml"/><Relationship Id="rId53" Type="http://schemas.openxmlformats.org/officeDocument/2006/relationships/tags" Target="../tags/tag113.xml"/><Relationship Id="rId58" Type="http://schemas.openxmlformats.org/officeDocument/2006/relationships/slideLayout" Target="../slideLayouts/slideLayout2.xml"/><Relationship Id="rId5" Type="http://schemas.openxmlformats.org/officeDocument/2006/relationships/tags" Target="../tags/tag65.xml"/><Relationship Id="rId15" Type="http://schemas.openxmlformats.org/officeDocument/2006/relationships/tags" Target="../tags/tag75.xml"/><Relationship Id="rId23" Type="http://schemas.openxmlformats.org/officeDocument/2006/relationships/tags" Target="../tags/tag83.xml"/><Relationship Id="rId28" Type="http://schemas.openxmlformats.org/officeDocument/2006/relationships/tags" Target="../tags/tag88.xml"/><Relationship Id="rId36" Type="http://schemas.openxmlformats.org/officeDocument/2006/relationships/tags" Target="../tags/tag96.xml"/><Relationship Id="rId49" Type="http://schemas.openxmlformats.org/officeDocument/2006/relationships/tags" Target="../tags/tag109.xml"/><Relationship Id="rId57" Type="http://schemas.openxmlformats.org/officeDocument/2006/relationships/tags" Target="../tags/tag117.xml"/><Relationship Id="rId10" Type="http://schemas.openxmlformats.org/officeDocument/2006/relationships/tags" Target="../tags/tag70.xml"/><Relationship Id="rId19" Type="http://schemas.openxmlformats.org/officeDocument/2006/relationships/tags" Target="../tags/tag79.xml"/><Relationship Id="rId31" Type="http://schemas.openxmlformats.org/officeDocument/2006/relationships/tags" Target="../tags/tag91.xml"/><Relationship Id="rId44" Type="http://schemas.openxmlformats.org/officeDocument/2006/relationships/tags" Target="../tags/tag104.xml"/><Relationship Id="rId52" Type="http://schemas.openxmlformats.org/officeDocument/2006/relationships/tags" Target="../tags/tag112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Relationship Id="rId22" Type="http://schemas.openxmlformats.org/officeDocument/2006/relationships/tags" Target="../tags/tag82.xml"/><Relationship Id="rId27" Type="http://schemas.openxmlformats.org/officeDocument/2006/relationships/tags" Target="../tags/tag87.xml"/><Relationship Id="rId30" Type="http://schemas.openxmlformats.org/officeDocument/2006/relationships/tags" Target="../tags/tag90.xml"/><Relationship Id="rId35" Type="http://schemas.openxmlformats.org/officeDocument/2006/relationships/tags" Target="../tags/tag95.xml"/><Relationship Id="rId43" Type="http://schemas.openxmlformats.org/officeDocument/2006/relationships/tags" Target="../tags/tag103.xml"/><Relationship Id="rId48" Type="http://schemas.openxmlformats.org/officeDocument/2006/relationships/tags" Target="../tags/tag108.xml"/><Relationship Id="rId56" Type="http://schemas.openxmlformats.org/officeDocument/2006/relationships/tags" Target="../tags/tag116.xml"/><Relationship Id="rId8" Type="http://schemas.openxmlformats.org/officeDocument/2006/relationships/tags" Target="../tags/tag68.xml"/><Relationship Id="rId51" Type="http://schemas.openxmlformats.org/officeDocument/2006/relationships/tags" Target="../tags/tag111.xml"/><Relationship Id="rId3" Type="http://schemas.openxmlformats.org/officeDocument/2006/relationships/tags" Target="../tags/tag6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28.xml"/><Relationship Id="rId3" Type="http://schemas.openxmlformats.org/officeDocument/2006/relationships/tags" Target="../tags/tag123.xml"/><Relationship Id="rId7" Type="http://schemas.openxmlformats.org/officeDocument/2006/relationships/tags" Target="../tags/tag127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11" Type="http://schemas.openxmlformats.org/officeDocument/2006/relationships/notesSlide" Target="../notesSlides/notesSlide8.xml"/><Relationship Id="rId5" Type="http://schemas.openxmlformats.org/officeDocument/2006/relationships/tags" Target="../tags/tag12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24.xml"/><Relationship Id="rId9" Type="http://schemas.openxmlformats.org/officeDocument/2006/relationships/tags" Target="../tags/tag1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35.xml"/><Relationship Id="rId7" Type="http://schemas.openxmlformats.org/officeDocument/2006/relationships/tags" Target="../tags/tag139.xml"/><Relationship Id="rId12" Type="http://schemas.openxmlformats.org/officeDocument/2006/relationships/tags" Target="../tags/tag144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11" Type="http://schemas.openxmlformats.org/officeDocument/2006/relationships/tags" Target="../tags/tag143.xml"/><Relationship Id="rId5" Type="http://schemas.openxmlformats.org/officeDocument/2006/relationships/tags" Target="../tags/tag137.xml"/><Relationship Id="rId10" Type="http://schemas.openxmlformats.org/officeDocument/2006/relationships/tags" Target="../tags/tag142.xml"/><Relationship Id="rId4" Type="http://schemas.openxmlformats.org/officeDocument/2006/relationships/tags" Target="../tags/tag136.xml"/><Relationship Id="rId9" Type="http://schemas.openxmlformats.org/officeDocument/2006/relationships/tags" Target="../tags/tag141.xml"/><Relationship Id="rId1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>
            <p:custDataLst>
              <p:tags r:id="rId2"/>
            </p:custDataLst>
          </p:nvPr>
        </p:nvSpPr>
        <p:spPr>
          <a:xfrm>
            <a:off x="849217" y="35052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838200" y="1066800"/>
            <a:ext cx="80772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0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cap="none" dirty="0" smtClean="0">
                <a:solidFill>
                  <a:schemeClr val="tx2"/>
                </a:solidFill>
              </a:rPr>
              <a:t>TABLEAU DE SUIVI DES INDICATEURS DE PERFORMANCE (IPTT)</a:t>
            </a:r>
            <a:endParaRPr lang="pt-BR" b="1" i="1" cap="none" dirty="0">
              <a:solidFill>
                <a:schemeClr val="tx2"/>
              </a:solidFill>
            </a:endParaRPr>
          </a:p>
        </p:txBody>
      </p:sp>
      <p:sp>
        <p:nvSpPr>
          <p:cNvPr id="5" name="Content Placeholder 3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838200" y="609600"/>
            <a:ext cx="7924800" cy="304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fr-CA" sz="8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Formation sur le suivi-évaluation des projets de sécurité alimentaire relevant du Bureau de l’alimentation pour la paix (FFP)</a:t>
            </a:r>
            <a:endParaRPr lang="fr-CA" sz="48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92" name="Rectangle 17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057400" y="104201"/>
            <a:ext cx="6781800" cy="1132462"/>
          </a:xfrm>
        </p:spPr>
        <p:txBody>
          <a:bodyPr wrap="square">
            <a:normAutofit fontScale="90000"/>
          </a:bodyPr>
          <a:lstStyle/>
          <a:p>
            <a:r>
              <a:rPr lang="fr-CA" sz="3600" b="1" dirty="0">
                <a:solidFill>
                  <a:srgbClr val="1F497D"/>
                </a:solidFill>
                <a:latin typeface="Calibri" panose="020F0502020204030204" pitchFamily="34" charset="0"/>
              </a:rPr>
              <a:t>Faire un suivi à chaque niveau peut aider à localiser certains </a:t>
            </a:r>
            <a:r>
              <a:rPr lang="fr-CA" sz="3600" b="1" dirty="0" smtClean="0">
                <a:solidFill>
                  <a:srgbClr val="1F497D"/>
                </a:solidFill>
                <a:latin typeface="Calibri" panose="020F0502020204030204" pitchFamily="34" charset="0"/>
              </a:rPr>
              <a:t>obstacles.</a:t>
            </a:r>
            <a:endParaRPr lang="fr-CA" sz="13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09367" y="5299741"/>
            <a:ext cx="48679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</a:rPr>
              <a:t>1 sac de graines et </a:t>
            </a: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5 sacs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</a:rPr>
              <a:t>d’engrais sont distribués à </a:t>
            </a: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50 ménages ;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</a:rPr>
              <a:t>50 ménages sont formés à la culture d’une nouvelle variété de culture.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272829" y="3130150"/>
            <a:ext cx="269434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Seulement 5 ménages </a:t>
            </a:r>
            <a:b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sur 50 ont cultivé la nouvelle variété.</a:t>
            </a:r>
            <a:r>
              <a:rPr lang="en-US" dirty="0" smtClean="0">
                <a:latin typeface="+mn-lt"/>
              </a:rPr>
              <a:t> </a:t>
            </a:r>
            <a:endParaRPr lang="fr-FR" dirty="0">
              <a:latin typeface="+mn-lt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431735" y="2073441"/>
            <a:ext cx="26456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Les revenus des ménages n’ont pas changé.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3" name="Line 1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7154375" y="3710083"/>
            <a:ext cx="82821" cy="428951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Oval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760922" y="4040658"/>
            <a:ext cx="2209800" cy="1219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square" anchor="ctr"/>
          <a:lstStyle/>
          <a:p>
            <a:pPr lvl="0" algn="ctr"/>
            <a:r>
              <a:rPr lang="fr-FR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Les </a:t>
            </a:r>
            <a:r>
              <a:rPr lang="fr-FR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familles ont </a:t>
            </a:r>
            <a:r>
              <a:rPr lang="fr-FR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dû consommer les graines pendant </a:t>
            </a:r>
            <a:r>
              <a:rPr lang="fr-FR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la </a:t>
            </a:r>
            <a:r>
              <a:rPr lang="fr-FR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période </a:t>
            </a:r>
            <a:r>
              <a:rPr lang="fr-FR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de </a:t>
            </a:r>
            <a:r>
              <a:rPr lang="fr-FR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soudure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5" name="Rounded Rectangle 24"/>
          <p:cNvSpPr/>
          <p:nvPr>
            <p:custDataLst>
              <p:tags r:id="rId8"/>
            </p:custDataLst>
          </p:nvPr>
        </p:nvSpPr>
        <p:spPr>
          <a:xfrm>
            <a:off x="197847" y="5105400"/>
            <a:ext cx="3890124" cy="108564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Extrants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/I</a:t>
            </a:r>
            <a:r>
              <a:rPr lang="fr-CA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ntrants</a:t>
            </a:r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 :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</a:rPr>
              <a:t>Nous formons des cultivateurs de </a:t>
            </a: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50 ménages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</a:rPr>
              <a:t>à cultiver de nouvelles </a:t>
            </a: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graines ; </a:t>
            </a: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</a:rPr>
              <a:t>nous distribuons ces graines et de l’engrais</a:t>
            </a: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6" name="Rounded Rectangle 25"/>
          <p:cNvSpPr/>
          <p:nvPr>
            <p:custDataLst>
              <p:tags r:id="rId9"/>
            </p:custDataLst>
          </p:nvPr>
        </p:nvSpPr>
        <p:spPr>
          <a:xfrm>
            <a:off x="2735749" y="3014682"/>
            <a:ext cx="3505200" cy="8830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pPr>
              <a:buNone/>
            </a:pPr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Sous-objectif : </a:t>
            </a: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Augmentation </a:t>
            </a:r>
            <a:b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 la production de variétés non traditionnelles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7" name="Rounded Rectangle 26"/>
          <p:cNvSpPr/>
          <p:nvPr>
            <p:custDataLst>
              <p:tags r:id="rId10"/>
            </p:custDataLst>
          </p:nvPr>
        </p:nvSpPr>
        <p:spPr>
          <a:xfrm>
            <a:off x="4012861" y="2098115"/>
            <a:ext cx="2393949" cy="712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r>
              <a:rPr lang="fr-CA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Objectif : </a:t>
            </a: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Augmentation des revenus des exploitations agricoles</a:t>
            </a:r>
            <a:endParaRPr lang="fr-CA" sz="11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8" name="Rounded Rectangle 27"/>
          <p:cNvSpPr/>
          <p:nvPr>
            <p:custDataLst>
              <p:tags r:id="rId11"/>
            </p:custDataLst>
          </p:nvPr>
        </p:nvSpPr>
        <p:spPr>
          <a:xfrm>
            <a:off x="4491226" y="1178317"/>
            <a:ext cx="2332964" cy="712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But : </a:t>
            </a: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Réduction de la pauvreté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31" name="Straight Arrow Connector 30"/>
          <p:cNvCxnSpPr>
            <a:stCxn id="27" idx="0"/>
            <a:endCxn id="28" idx="2"/>
          </p:cNvCxnSpPr>
          <p:nvPr>
            <p:custDataLst>
              <p:tags r:id="rId12"/>
            </p:custDataLst>
          </p:nvPr>
        </p:nvCxnSpPr>
        <p:spPr>
          <a:xfrm flipV="1">
            <a:off x="5209836" y="1890637"/>
            <a:ext cx="447872" cy="207478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2"/>
          </p:cNvCxnSpPr>
          <p:nvPr>
            <p:custDataLst>
              <p:tags r:id="rId13"/>
            </p:custDataLst>
          </p:nvPr>
        </p:nvCxnSpPr>
        <p:spPr>
          <a:xfrm flipV="1">
            <a:off x="4849458" y="2810435"/>
            <a:ext cx="360378" cy="19401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6" idx="2"/>
          </p:cNvCxnSpPr>
          <p:nvPr>
            <p:custDataLst>
              <p:tags r:id="rId14"/>
            </p:custDataLst>
          </p:nvPr>
        </p:nvCxnSpPr>
        <p:spPr>
          <a:xfrm flipV="1">
            <a:off x="4087971" y="3897712"/>
            <a:ext cx="400378" cy="24132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>
            <p:custDataLst>
              <p:tags r:id="rId15"/>
            </p:custDataLst>
          </p:nvPr>
        </p:nvSpPr>
        <p:spPr>
          <a:xfrm>
            <a:off x="1421943" y="4018123"/>
            <a:ext cx="3149226" cy="991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pPr>
              <a:buNone/>
            </a:pPr>
            <a:r>
              <a:rPr lang="fr-CA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Résultat immédiat : </a:t>
            </a: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Accroissement des connaissances relatives à la culture de nouvelles variétés de graines</a:t>
            </a:r>
            <a:endParaRPr lang="fr-CA" sz="11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33" name="Straight Arrow Connector 32"/>
          <p:cNvCxnSpPr/>
          <p:nvPr>
            <p:custDataLst>
              <p:tags r:id="rId16"/>
            </p:custDataLst>
          </p:nvPr>
        </p:nvCxnSpPr>
        <p:spPr>
          <a:xfrm flipV="1">
            <a:off x="2514600" y="4980464"/>
            <a:ext cx="239611" cy="14926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4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57012" y="4131321"/>
            <a:ext cx="269434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80 % des agriculteurs </a:t>
            </a:r>
            <a:b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 souvenaient de</a:t>
            </a:r>
            <a:endParaRPr lang="en-US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 qu’ils ont appris.</a:t>
            </a:r>
            <a:r>
              <a:rPr lang="en-US" dirty="0" smtClean="0">
                <a:latin typeface="+mn-lt"/>
              </a:rPr>
              <a:t> </a:t>
            </a:r>
            <a:endParaRPr lang="fr-FR" dirty="0">
              <a:latin typeface="+mn-lt"/>
            </a:endParaRPr>
          </a:p>
        </p:txBody>
      </p:sp>
      <p:grpSp>
        <p:nvGrpSpPr>
          <p:cNvPr id="35" name="Group 34"/>
          <p:cNvGrpSpPr/>
          <p:nvPr>
            <p:custDataLst>
              <p:tags r:id="rId18"/>
            </p:custDataLst>
          </p:nvPr>
        </p:nvGrpSpPr>
        <p:grpSpPr>
          <a:xfrm>
            <a:off x="76200" y="71668"/>
            <a:ext cx="1828800" cy="1404566"/>
            <a:chOff x="7557505" y="0"/>
            <a:chExt cx="2214296" cy="2214333"/>
          </a:xfrm>
        </p:grpSpPr>
        <p:sp>
          <p:nvSpPr>
            <p:cNvPr id="36" name="Snip Diagonal Corner Rectangle 35"/>
            <p:cNvSpPr/>
            <p:nvPr>
              <p:custDataLst>
                <p:tags r:id="rId19"/>
              </p:custDataLst>
            </p:nvPr>
          </p:nvSpPr>
          <p:spPr>
            <a:xfrm>
              <a:off x="7557505" y="0"/>
              <a:ext cx="2214296" cy="2214333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7" name="Snip Diagonal Corner Rectangle 4"/>
            <p:cNvSpPr/>
            <p:nvPr>
              <p:custDataLst>
                <p:tags r:id="rId20"/>
              </p:custDataLst>
            </p:nvPr>
          </p:nvSpPr>
          <p:spPr>
            <a:xfrm>
              <a:off x="7742033" y="184528"/>
              <a:ext cx="1845239" cy="18452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kern="1200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Cadres logiques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sp>
        <p:nvSpPr>
          <p:cNvPr id="38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6462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 animBg="1"/>
      <p:bldP spid="24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28600" y="233170"/>
            <a:ext cx="8686800" cy="932701"/>
          </a:xfrm>
        </p:spPr>
        <p:txBody>
          <a:bodyPr>
            <a:normAutofit/>
          </a:bodyPr>
          <a:lstStyle/>
          <a:p>
            <a:pPr defTabSz="1155700">
              <a:lnSpc>
                <a:spcPct val="90000"/>
              </a:lnSpc>
              <a:spcAft>
                <a:spcPct val="35000"/>
              </a:spcAft>
            </a:pPr>
            <a:r>
              <a:rPr lang="en-US" sz="2400" dirty="0"/>
              <a:t/>
            </a:r>
            <a:br>
              <a:rPr lang="en-US" sz="2400" dirty="0"/>
            </a:br>
            <a:endParaRPr lang="en-US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5" name="Straight Connector 84"/>
          <p:cNvCxnSpPr/>
          <p:nvPr>
            <p:custDataLst>
              <p:tags r:id="rId3"/>
            </p:custDataLst>
          </p:nvPr>
        </p:nvCxnSpPr>
        <p:spPr>
          <a:xfrm>
            <a:off x="533400" y="1244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>
            <p:custDataLst>
              <p:tags r:id="rId4"/>
            </p:custDataLst>
          </p:nvPr>
        </p:nvGrpSpPr>
        <p:grpSpPr>
          <a:xfrm>
            <a:off x="990600" y="1746134"/>
            <a:ext cx="6934200" cy="2305812"/>
            <a:chOff x="5290701" y="0"/>
            <a:chExt cx="2305650" cy="2305812"/>
          </a:xfrm>
        </p:grpSpPr>
        <p:sp>
          <p:nvSpPr>
            <p:cNvPr id="105" name="Snip Diagonal Corner Rectangle 104"/>
            <p:cNvSpPr/>
            <p:nvPr>
              <p:custDataLst>
                <p:tags r:id="rId5"/>
              </p:custDataLst>
            </p:nvPr>
          </p:nvSpPr>
          <p:spPr>
            <a:xfrm>
              <a:off x="5290701" y="0"/>
              <a:ext cx="2305650" cy="2305812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6" name="Snip Diagonal Corner Rectangle 4"/>
            <p:cNvSpPr/>
            <p:nvPr>
              <p:custDataLst>
                <p:tags r:id="rId6"/>
              </p:custDataLst>
            </p:nvPr>
          </p:nvSpPr>
          <p:spPr>
            <a:xfrm>
              <a:off x="5482842" y="192141"/>
              <a:ext cx="1921368" cy="19215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4000" kern="1200" dirty="0" smtClean="0">
                  <a:solidFill>
                    <a:srgbClr val="376092"/>
                  </a:solidFill>
                  <a:latin typeface="Franklin Gothic Medium" panose="020B0603020102020204" pitchFamily="34" charset="0"/>
                </a:rPr>
                <a:t>Liste de contrôle relative à l’IPTT :</a:t>
              </a:r>
              <a:endParaRPr lang="en-US" sz="4000" kern="1200" dirty="0" smtClean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endParaRPr>
            </a:p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8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Questions à se poser pendant l’élaboration ou l’évaluation d’un IPTT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sp>
        <p:nvSpPr>
          <p:cNvPr id="8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972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33600" y="274638"/>
            <a:ext cx="6553200" cy="1143000"/>
          </a:xfrm>
        </p:spPr>
        <p:txBody>
          <a:bodyPr wrap="square">
            <a:norm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Quels rôles vos indicateurs peuvent-ils remplir ?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endParaRPr lang="en-US" sz="3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219200" y="2059074"/>
            <a:ext cx="7864851" cy="4114713"/>
          </a:xfrm>
        </p:spPr>
        <p:txBody>
          <a:bodyPr wrap="square"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en-US" sz="2400" b="1" dirty="0" smtClean="0"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Ils permettent d’améliorer votre projet.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Ils remplissent des exigences en matière de présentation de rapports.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Ils vous aident à décrire votre projet.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cs typeface="Arial" pitchFamily="34" charset="0"/>
            </a:endParaRPr>
          </a:p>
          <a:p>
            <a:pPr>
              <a:buNone/>
            </a:pPr>
            <a:endParaRPr lang="en-US" dirty="0">
              <a:cs typeface="Arial" pitchFamily="34" charset="0"/>
            </a:endParaRPr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152401" y="76200"/>
            <a:ext cx="1752600" cy="1341438"/>
            <a:chOff x="1058412" y="0"/>
            <a:chExt cx="2337213" cy="2337330"/>
          </a:xfrm>
        </p:grpSpPr>
        <p:sp>
          <p:nvSpPr>
            <p:cNvPr id="7" name="Snip Diagonal Corner Rectangle 6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9" name="Straight Connector 8"/>
          <p:cNvCxnSpPr/>
          <p:nvPr>
            <p:custDataLst>
              <p:tags r:id="rId5"/>
            </p:custDataLst>
          </p:nvPr>
        </p:nvCxnSpPr>
        <p:spPr>
          <a:xfrm>
            <a:off x="381000" y="1600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8" name="Rectangle 3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80929" y="457200"/>
            <a:ext cx="693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</a:rPr>
              <a:t>Corrélation approximative entre les niveaux du cadre logique et les niveaux d’indicateurs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52401" y="76200"/>
            <a:ext cx="1752600" cy="1295444"/>
            <a:chOff x="1058412" y="0"/>
            <a:chExt cx="2337213" cy="2337330"/>
          </a:xfrm>
        </p:grpSpPr>
        <p:sp>
          <p:nvSpPr>
            <p:cNvPr id="6" name="Snip Diagonal Corner Rectangle 5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9" name="Straight Connector 8"/>
          <p:cNvCxnSpPr/>
          <p:nvPr>
            <p:custDataLst>
              <p:tags r:id="rId4"/>
            </p:custDataLst>
          </p:nvPr>
        </p:nvCxnSpPr>
        <p:spPr>
          <a:xfrm>
            <a:off x="381000" y="1600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665963120"/>
              </p:ext>
            </p:extLst>
          </p:nvPr>
        </p:nvGraphicFramePr>
        <p:xfrm>
          <a:off x="762000" y="1740354"/>
          <a:ext cx="75438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7618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057400" y="274638"/>
            <a:ext cx="6400800" cy="1173162"/>
          </a:xfrm>
        </p:spPr>
        <p:txBody>
          <a:bodyPr wrap="square">
            <a:norm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L’indicateur est-il précis et bien défini ?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endParaRPr lang="en-US" sz="3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1000" y="2209800"/>
            <a:ext cx="8077200" cy="3238677"/>
          </a:xfrm>
        </p:spPr>
        <p:txBody>
          <a:bodyPr wrap="square">
            <a:normAutofit lnSpcReduction="10000"/>
          </a:bodyPr>
          <a:lstStyle/>
          <a:p>
            <a:pPr marL="609600" indent="-609600">
              <a:spcBef>
                <a:spcPts val="0"/>
              </a:spcBef>
              <a:spcAft>
                <a:spcPts val="600"/>
              </a:spcAft>
              <a:buNone/>
            </a:pPr>
            <a:r>
              <a:rPr lang="fr-CA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Lequel de ces deux indicateurs est le plus précis ?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744538" indent="-51911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«</a:t>
            </a:r>
            <a:r>
              <a:rPr lang="fr-CA" sz="28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pourcentage </a:t>
            </a:r>
            <a:r>
              <a:rPr lang="fr-CA" sz="2800" dirty="0">
                <a:solidFill>
                  <a:srgbClr val="000000"/>
                </a:solidFill>
                <a:latin typeface="Calibri" panose="020F0502020204030204" pitchFamily="34" charset="0"/>
              </a:rPr>
              <a:t>d’enfants </a:t>
            </a: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souffrant de malnutrition »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OU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744538" indent="-519113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pourcentage d’enfants âgés de 0 à 59 mois de la population cible présentant une insuffisance pondérale (Indice Poids pour taille </a:t>
            </a:r>
            <a:r>
              <a:rPr lang="fr-CA" sz="2800" dirty="0"/>
              <a:t>&lt; -</a:t>
            </a:r>
            <a:r>
              <a:rPr lang="fr-CA" sz="2800" dirty="0" smtClean="0"/>
              <a:t>2)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endParaRPr lang="en-US" dirty="0"/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152401" y="76200"/>
            <a:ext cx="1752600" cy="1371600"/>
            <a:chOff x="1058412" y="0"/>
            <a:chExt cx="2337213" cy="2337330"/>
          </a:xfrm>
        </p:grpSpPr>
        <p:sp>
          <p:nvSpPr>
            <p:cNvPr id="7" name="Snip Diagonal Corner Rectangle 6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9" name="Straight Connector 8"/>
          <p:cNvCxnSpPr/>
          <p:nvPr>
            <p:custDataLst>
              <p:tags r:id="rId5"/>
            </p:custDataLst>
          </p:nvPr>
        </p:nvCxnSpPr>
        <p:spPr>
          <a:xfrm>
            <a:off x="381000" y="1600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920_businessmen_giving_up_and_surrendering_to_the_mountain_of_paperwork"/>
          <p:cNvPicPr>
            <a:picLocks noGrp="1" noChangeAspect="1" noChangeArrowheads="1"/>
          </p:cNvPicPr>
          <p:nvPr>
            <p:ph idx="1"/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4045729" y="3329283"/>
            <a:ext cx="1052542" cy="1067797"/>
          </a:xfrm>
        </p:spPr>
      </p:pic>
      <p:grpSp>
        <p:nvGrpSpPr>
          <p:cNvPr id="6" name="Group 5"/>
          <p:cNvGrpSpPr/>
          <p:nvPr>
            <p:custDataLst>
              <p:tags r:id="rId3"/>
            </p:custDataLst>
          </p:nvPr>
        </p:nvGrpSpPr>
        <p:grpSpPr>
          <a:xfrm>
            <a:off x="457200" y="533400"/>
            <a:ext cx="8229600" cy="2756990"/>
            <a:chOff x="1058412" y="0"/>
            <a:chExt cx="2337213" cy="2337330"/>
          </a:xfrm>
        </p:grpSpPr>
        <p:sp>
          <p:nvSpPr>
            <p:cNvPr id="7" name="Snip Diagonal Corner Rectangle 6"/>
            <p:cNvSpPr/>
            <p:nvPr>
              <p:custDataLst>
                <p:tags r:id="rId4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5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3400" b="1" dirty="0" smtClean="0">
                  <a:solidFill>
                    <a:srgbClr val="376092"/>
                  </a:solidFill>
                  <a:latin typeface="Calibri" panose="020F0502020204030204" pitchFamily="34" charset="0"/>
                  <a:cs typeface="Arial" charset="0"/>
                </a:rPr>
                <a:t>Liste de contrôle relative à l’IPTT :</a:t>
              </a:r>
              <a:endParaRPr lang="fr-CA" sz="1200" b="1" dirty="0" smtClean="0">
                <a:solidFill>
                  <a:srgbClr val="990099"/>
                </a:solidFill>
                <a:latin typeface="Courier New" panose="02070309020205020404" pitchFamily="49" charset="0"/>
                <a:cs typeface="Arial" charset="0"/>
              </a:endParaRP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32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La collecte et l’analyse de données </a:t>
              </a:r>
              <a:br>
                <a:rPr lang="fr-CA" sz="32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</a:br>
              <a:r>
                <a:rPr lang="fr-CA" sz="32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pour chacun des indicateurs </a:t>
              </a:r>
              <a:br>
                <a:rPr lang="fr-CA" sz="32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</a:br>
              <a:r>
                <a:rPr lang="fr-CA" sz="32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sont-elles REALISTES ?</a:t>
              </a:r>
              <a:endParaRPr lang="fr-CA" sz="1200" b="1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sp>
        <p:nvSpPr>
          <p:cNvPr id="9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005268" y="274638"/>
            <a:ext cx="6681532" cy="1325562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La collecte et l’analyse de données pour chacun des indicateurs </a:t>
            </a:r>
            <a:b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sont-elles REALISTES ?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2057400"/>
            <a:ext cx="8077200" cy="4068763"/>
          </a:xfrm>
        </p:spPr>
        <p:txBody>
          <a:bodyPr wrap="square">
            <a:normAutofit fontScale="85000" lnSpcReduction="10000"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Enquête auprès des ménages fondée sur la population OU dossiers du projet</a:t>
            </a:r>
            <a:endParaRPr lang="en-US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Expertise nécessaire pour mesurer les indicateurs</a:t>
            </a:r>
            <a:endParaRPr lang="fr-CA" sz="14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Calendrier de la collecte des données</a:t>
            </a:r>
            <a:endParaRPr lang="fr-CA" sz="13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Taille d’échantillon nécessaire afin d’obtenir des résultats fiables</a:t>
            </a:r>
            <a:endParaRPr lang="fr-CA" sz="14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Période de référence</a:t>
            </a:r>
            <a:endParaRPr lang="fr-CA" sz="14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Indicateurs de substitution</a:t>
            </a:r>
            <a:endParaRPr lang="fr-CA" sz="14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fr-CA" sz="33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Utilité par rapport au coût</a:t>
            </a:r>
            <a:endParaRPr lang="en-US" sz="2800" dirty="0" smtClean="0"/>
          </a:p>
          <a:p>
            <a:endParaRPr lang="en-US" sz="4000" dirty="0"/>
          </a:p>
        </p:txBody>
      </p:sp>
      <p:grpSp>
        <p:nvGrpSpPr>
          <p:cNvPr id="5" name="Group 4"/>
          <p:cNvGrpSpPr/>
          <p:nvPr>
            <p:custDataLst>
              <p:tags r:id="rId4"/>
            </p:custDataLst>
          </p:nvPr>
        </p:nvGrpSpPr>
        <p:grpSpPr>
          <a:xfrm>
            <a:off x="152401" y="76200"/>
            <a:ext cx="1752600" cy="1371600"/>
            <a:chOff x="1058412" y="0"/>
            <a:chExt cx="2337213" cy="2337330"/>
          </a:xfrm>
        </p:grpSpPr>
        <p:sp>
          <p:nvSpPr>
            <p:cNvPr id="6" name="Snip Diagonal Corner Rectangle 5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8" name="Straight Connector 7"/>
          <p:cNvCxnSpPr/>
          <p:nvPr>
            <p:custDataLst>
              <p:tags r:id="rId5"/>
            </p:custDataLst>
          </p:nvPr>
        </p:nvCxnSpPr>
        <p:spPr>
          <a:xfrm>
            <a:off x="381000" y="1600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038600" y="2362200"/>
            <a:ext cx="4267200" cy="2667000"/>
          </a:xfrm>
        </p:spPr>
        <p:txBody>
          <a:bodyPr wrap="square">
            <a:normAutofit fontScale="92500" lnSpcReduction="20000"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Sont-elles suffisamment ambitieuses ?</a:t>
            </a:r>
            <a:endParaRPr lang="fr-CA" sz="14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fr-CA" dirty="0">
                <a:solidFill>
                  <a:srgbClr val="000000"/>
                </a:solidFill>
                <a:latin typeface="Calibri" panose="020F0502020204030204" pitchFamily="34" charset="0"/>
              </a:rPr>
              <a:t>Sont-elles fixées sur la base de résultats antérieurs ?</a:t>
            </a:r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endParaRPr lang="en-US" sz="3600" dirty="0"/>
          </a:p>
        </p:txBody>
      </p:sp>
      <p:pic>
        <p:nvPicPr>
          <p:cNvPr id="4" name="Picture 2" descr="C:\Documents and Settings\vmichener\Local Settings\Temporary Internet Files\Content.IE5\OJ4NITK7\MC900353988[1].wmf" title="target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" y="2370667"/>
            <a:ext cx="25415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005268" y="533400"/>
            <a:ext cx="6681532" cy="106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Les cibles sont-elles réalistes ?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7" name="Group 6"/>
          <p:cNvGrpSpPr/>
          <p:nvPr>
            <p:custDataLst>
              <p:tags r:id="rId5"/>
            </p:custDataLst>
          </p:nvPr>
        </p:nvGrpSpPr>
        <p:grpSpPr>
          <a:xfrm>
            <a:off x="152401" y="76200"/>
            <a:ext cx="1752600" cy="1371600"/>
            <a:chOff x="1058412" y="0"/>
            <a:chExt cx="2337213" cy="2337330"/>
          </a:xfrm>
        </p:grpSpPr>
        <p:sp>
          <p:nvSpPr>
            <p:cNvPr id="8" name="Snip Diagonal Corner Rectangle 7"/>
            <p:cNvSpPr/>
            <p:nvPr>
              <p:custDataLst>
                <p:tags r:id="rId7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Oval 4"/>
            <p:cNvSpPr/>
            <p:nvPr>
              <p:custDataLst>
                <p:tags r:id="rId8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10" name="Straight Connector 9"/>
          <p:cNvCxnSpPr/>
          <p:nvPr>
            <p:custDataLst>
              <p:tags r:id="rId6"/>
            </p:custDataLst>
          </p:nvPr>
        </p:nvCxnSpPr>
        <p:spPr>
          <a:xfrm>
            <a:off x="381000" y="1600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33600" y="274638"/>
            <a:ext cx="6553200" cy="1477962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L’IPTT comprend-il trop </a:t>
            </a:r>
            <a:b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ou trop peu d’indicateurs ?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endParaRPr lang="en-US" sz="3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124200" y="2667000"/>
            <a:ext cx="5146675" cy="3119880"/>
          </a:xfrm>
        </p:spPr>
        <p:txBody>
          <a:bodyPr wrap="square"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fr-CA" sz="28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« </a:t>
            </a:r>
            <a:r>
              <a:rPr lang="fr-FR" sz="2800" i="1" dirty="0">
                <a:solidFill>
                  <a:srgbClr val="000000"/>
                </a:solidFill>
                <a:latin typeface="Calibri" panose="020F0502020204030204" pitchFamily="34" charset="0"/>
              </a:rPr>
              <a:t>Ce qui compte ne peut pas toujours être compté, et ce qui peut être compté ne compte pas forcément</a:t>
            </a:r>
            <a:r>
              <a:rPr lang="fr-CA" sz="28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. » </a:t>
            </a: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(Einstein)</a:t>
            </a:r>
            <a:endParaRPr lang="en-US" sz="2800" dirty="0" smtClean="0"/>
          </a:p>
          <a:p>
            <a:pPr marL="533400" indent="-533400">
              <a:buNone/>
            </a:pPr>
            <a:endParaRPr lang="en-US" sz="1800" b="1" dirty="0" smtClean="0"/>
          </a:p>
          <a:p>
            <a:endParaRPr lang="en-US" dirty="0"/>
          </a:p>
        </p:txBody>
      </p:sp>
      <p:pic>
        <p:nvPicPr>
          <p:cNvPr id="4" name="Picture 4" descr="einstein" title="Albert Einstein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35038" y="2209800"/>
            <a:ext cx="19399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>
            <p:custDataLst>
              <p:tags r:id="rId5"/>
            </p:custDataLst>
          </p:nvPr>
        </p:nvGrpSpPr>
        <p:grpSpPr>
          <a:xfrm>
            <a:off x="152401" y="76200"/>
            <a:ext cx="1752600" cy="1371601"/>
            <a:chOff x="1058412" y="0"/>
            <a:chExt cx="2337213" cy="2337330"/>
          </a:xfrm>
        </p:grpSpPr>
        <p:sp>
          <p:nvSpPr>
            <p:cNvPr id="7" name="Snip Diagonal Corner Rectangle 6"/>
            <p:cNvSpPr/>
            <p:nvPr>
              <p:custDataLst>
                <p:tags r:id="rId7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8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9" name="Straight Connector 8"/>
          <p:cNvCxnSpPr/>
          <p:nvPr>
            <p:custDataLst>
              <p:tags r:id="rId6"/>
            </p:custDataLst>
          </p:nvPr>
        </p:nvCxnSpPr>
        <p:spPr>
          <a:xfrm>
            <a:off x="381000" y="1600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80929" y="381000"/>
            <a:ext cx="7186871" cy="1036638"/>
          </a:xfrm>
        </p:spPr>
        <p:txBody>
          <a:bodyPr wrap="square">
            <a:noAutofit/>
          </a:bodyPr>
          <a:lstStyle/>
          <a:p>
            <a:r>
              <a:rPr lang="fr-CA" sz="2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L’IPTT affiche-t-il un équilibre parmi les différents types d’indicateurs ? (indicateurs relatifs aux extrants, aux résultats et indicateurs d’impact)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722438"/>
            <a:ext cx="8229600" cy="1401674"/>
          </a:xfrm>
        </p:spPr>
        <p:txBody>
          <a:bodyPr wrap="square">
            <a:normAutofit fontScale="92500" lnSpcReduction="10000"/>
          </a:bodyPr>
          <a:lstStyle/>
          <a:p>
            <a:pPr marL="338138" lvl="1" indent="-280988"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 devrait comprendre le fonctionnement du projet en suivant vers le haut ou vers le bas les niveaux de la théorie du projet ou la hiérarchie du cadre logique.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338138" lvl="1" indent="-280988"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5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Evitez</a:t>
            </a:r>
            <a:r>
              <a:rPr lang="fr-CA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de « surcharger » l’IPTT d’indicateurs relatifs aux extrants. </a:t>
            </a:r>
            <a:endParaRPr lang="fr-CA" sz="14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4" name="Group 70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42877206"/>
              </p:ext>
            </p:extLst>
          </p:nvPr>
        </p:nvGraphicFramePr>
        <p:xfrm>
          <a:off x="152405" y="3141318"/>
          <a:ext cx="8915395" cy="2888380"/>
        </p:xfrm>
        <a:graphic>
          <a:graphicData uri="http://schemas.openxmlformats.org/drawingml/2006/table">
            <a:tbl>
              <a:tblPr/>
              <a:tblGrid>
                <a:gridCol w="4114797"/>
                <a:gridCol w="457200"/>
                <a:gridCol w="685800"/>
                <a:gridCol w="609600"/>
                <a:gridCol w="533400"/>
                <a:gridCol w="609600"/>
                <a:gridCol w="533400"/>
                <a:gridCol w="685800"/>
                <a:gridCol w="685798"/>
              </a:tblGrid>
              <a:tr h="377805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BUT DU PROJET: Réduire l’insécurité alimentaire chez les populations vulnérables de la province de l’Ouest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989">
                <a:tc gridSpan="9"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Objectif 1 : Amélioration de l’état de santé des enfants de moins de 5 ans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9231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+/-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  <a:b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(an 2)</a:t>
                      </a:r>
                      <a:endParaRPr kumimoji="0" lang="fr-C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Cible</a:t>
                      </a:r>
                      <a:br>
                        <a:rPr kumimoji="0" lang="fr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fr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(an 3)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  <a:b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(an 4)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8773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Pourcentage d’enfants âgés de 0 à 5 mois vivant dans la zone de mise en œuvre qui sont nourris exclusivement au sein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(+)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8773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Pourcentage de nourrissons âgés de 0 à 5 mois faisant partie des bénéficiaires qui sont nourris exclusivement au sein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(+)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>
            <p:custDataLst>
              <p:tags r:id="rId5"/>
            </p:custDataLst>
          </p:nvPr>
        </p:nvGrpSpPr>
        <p:grpSpPr>
          <a:xfrm>
            <a:off x="152401" y="76200"/>
            <a:ext cx="1752600" cy="1341438"/>
            <a:chOff x="1058412" y="0"/>
            <a:chExt cx="2337213" cy="2337330"/>
          </a:xfrm>
        </p:grpSpPr>
        <p:sp>
          <p:nvSpPr>
            <p:cNvPr id="7" name="Snip Diagonal Corner Rectangle 6"/>
            <p:cNvSpPr/>
            <p:nvPr>
              <p:custDataLst>
                <p:tags r:id="rId7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8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9" name="Straight Connector 8"/>
          <p:cNvCxnSpPr/>
          <p:nvPr>
            <p:custDataLst>
              <p:tags r:id="rId6"/>
            </p:custDataLst>
          </p:nvPr>
        </p:nvCxnSpPr>
        <p:spPr>
          <a:xfrm>
            <a:off x="685800" y="1600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Objectifs de la présentation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63650"/>
            <a:ext cx="8229600" cy="4984750"/>
          </a:xfrm>
        </p:spPr>
        <p:txBody>
          <a:bodyPr wrap="square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la fin de la présentation, les participants auront :</a:t>
            </a:r>
            <a:endParaRPr lang="en-US" b="1" dirty="0"/>
          </a:p>
          <a:p>
            <a:pPr marL="576263" lvl="0" indent="-350838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compris la différence entre notions suivantes : indicateur, cible, indicateur relatif aux extrants, indicateur relatif aux résultats, indicateur d’impact</a:t>
            </a:r>
            <a:endParaRPr lang="en-US" dirty="0"/>
          </a:p>
          <a:p>
            <a:pPr marL="576263" lvl="0" indent="-350838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passé en revue la liste de contrôle relative à l’IPTT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5" name="Straight Connector 4"/>
          <p:cNvCxnSpPr/>
          <p:nvPr>
            <p:custDataLst>
              <p:tags r:id="rId4"/>
            </p:custDataLst>
          </p:nvPr>
        </p:nvCxnSpPr>
        <p:spPr>
          <a:xfrm>
            <a:off x="609600" y="1219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57131" y="140404"/>
            <a:ext cx="7034469" cy="1484402"/>
          </a:xfrm>
        </p:spPr>
        <p:txBody>
          <a:bodyPr wrap="square">
            <a:noAutofit/>
          </a:bodyPr>
          <a:lstStyle/>
          <a:p>
            <a:r>
              <a:rPr lang="fr-CA" sz="32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L’IPTT comprend-il des indicateurs requis relatifs au genre?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charset="0"/>
              </a:rPr>
              <a:t> 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2057400"/>
            <a:ext cx="8229600" cy="3611563"/>
          </a:xfrm>
        </p:spPr>
        <p:txBody>
          <a:bodyPr wrap="square">
            <a:noAutofit/>
          </a:bodyPr>
          <a:lstStyle/>
          <a:p>
            <a:pPr marL="457200" indent="-457200">
              <a:spcBef>
                <a:spcPct val="0"/>
              </a:spcBef>
              <a:spcAft>
                <a:spcPts val="600"/>
              </a:spcAft>
              <a:buNone/>
            </a:pPr>
            <a:r>
              <a:rPr lang="fr-CA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L’IPTT devrait comprendre :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CA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8 indicateurs relatifs au genre exigés par le FFP à mesurer dans le sondage de référence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et </a:t>
            </a:r>
            <a:r>
              <a:rPr lang="en-US" sz="2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dans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 </a:t>
            </a:r>
            <a:r>
              <a:rPr lang="en-US" sz="2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sondage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de l</a:t>
            </a:r>
            <a:r>
              <a:rPr lang="fr-CA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’évaluation finale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CA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indicateur de suivi annuel exigé par le FFP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CA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Ventilation des données relatives au genre pour les indicateurs exigés par le FFP (étude de référence et évaluation finale) et pour les indicateurs de suivi annuel (le cas échéant)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None/>
            </a:pPr>
            <a:endParaRPr lang="en-US" sz="2200" dirty="0"/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152401" y="76200"/>
            <a:ext cx="1752600" cy="1293813"/>
            <a:chOff x="1058412" y="0"/>
            <a:chExt cx="2337213" cy="2337330"/>
          </a:xfrm>
        </p:grpSpPr>
        <p:sp>
          <p:nvSpPr>
            <p:cNvPr id="7" name="Snip Diagonal Corner Rectangle 6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9" name="Straight Connector 8"/>
          <p:cNvCxnSpPr/>
          <p:nvPr>
            <p:custDataLst>
              <p:tags r:id="rId5"/>
            </p:custDataLst>
          </p:nvPr>
        </p:nvCxnSpPr>
        <p:spPr>
          <a:xfrm>
            <a:off x="609600" y="1596584"/>
            <a:ext cx="83058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68420" y="583142"/>
            <a:ext cx="6958269" cy="1093258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Indicateurs standard internationaux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905000"/>
            <a:ext cx="8229600" cy="4419600"/>
          </a:xfrm>
        </p:spPr>
        <p:txBody>
          <a:bodyPr wrap="square">
            <a:normAutofit/>
          </a:bodyPr>
          <a:lstStyle/>
          <a:p>
            <a:pPr marL="609600" indent="-609600">
              <a:spcBef>
                <a:spcPts val="0"/>
              </a:spcBef>
              <a:spcAft>
                <a:spcPts val="600"/>
              </a:spcAft>
              <a:buNone/>
            </a:pPr>
            <a:r>
              <a:rPr lang="fr-CA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L’utilisation d’indicateurs standard internationaux :</a:t>
            </a:r>
            <a:endParaRPr lang="fr-CA" sz="11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63550" indent="-238125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fait usage de ressources internationales</a:t>
            </a:r>
            <a:endParaRPr lang="fr-CA" sz="11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63550" indent="-238125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fournit des définitions faciles à accepter</a:t>
            </a:r>
            <a:endParaRPr lang="fr-CA" sz="11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63550" indent="-238125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permet de comparer les résultats de différents projets relevant du FFP et ceux d’autres pays</a:t>
            </a:r>
            <a:endParaRPr lang="fr-CA" sz="11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63550" indent="-238125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permet plus facilement de </a:t>
            </a:r>
            <a:r>
              <a:rPr lang="fr-CA" sz="2400" dirty="0">
                <a:solidFill>
                  <a:srgbClr val="000000"/>
                </a:solidFill>
                <a:latin typeface="Calibri" panose="020F0502020204030204" pitchFamily="34" charset="0"/>
              </a:rPr>
              <a:t>tirer </a:t>
            </a: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des </a:t>
            </a:r>
            <a:r>
              <a:rPr lang="fr-CA" sz="2400" dirty="0">
                <a:solidFill>
                  <a:srgbClr val="000000"/>
                </a:solidFill>
                <a:latin typeface="Calibri" panose="020F0502020204030204" pitchFamily="34" charset="0"/>
              </a:rPr>
              <a:t>leçons </a:t>
            </a: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des résultats d’autres projets</a:t>
            </a:r>
            <a:endParaRPr lang="fr-CA" sz="11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63550" indent="-238125"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75000"/>
                </a:schemeClr>
              </a:buClr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permet de réaliser des économies.</a:t>
            </a:r>
            <a:endParaRPr lang="fr-CA" sz="11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609600" indent="-60960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CA" sz="28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 n’est pas la peine de réinventer la roue !</a:t>
            </a:r>
            <a:endParaRPr lang="fr-CA" sz="1200" b="1" i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endParaRPr lang="en-US" sz="2800" dirty="0"/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152401" y="76200"/>
            <a:ext cx="1752600" cy="1371600"/>
            <a:chOff x="1058412" y="0"/>
            <a:chExt cx="2337213" cy="2337330"/>
          </a:xfrm>
        </p:grpSpPr>
        <p:sp>
          <p:nvSpPr>
            <p:cNvPr id="7" name="Snip Diagonal Corner Rectangle 6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9" name="Straight Connector 8"/>
          <p:cNvCxnSpPr/>
          <p:nvPr>
            <p:custDataLst>
              <p:tags r:id="rId5"/>
            </p:custDataLst>
          </p:nvPr>
        </p:nvCxnSpPr>
        <p:spPr>
          <a:xfrm>
            <a:off x="609600" y="1596584"/>
            <a:ext cx="81534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68420" y="583142"/>
            <a:ext cx="6958269" cy="1093258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Indicateurs standard internationaux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828800"/>
            <a:ext cx="8229600" cy="4419600"/>
          </a:xfrm>
        </p:spPr>
        <p:txBody>
          <a:bodyPr wrap="square">
            <a:normAutofit fontScale="70000" lnSpcReduction="20000"/>
          </a:bodyPr>
          <a:lstStyle/>
          <a:p>
            <a:pPr marL="609600" indent="-6096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Voici quelques sources d’indicateurs standard internationaux :</a:t>
            </a:r>
            <a:endParaRPr lang="en-US" b="1" dirty="0" smtClean="0"/>
          </a:p>
          <a:p>
            <a:pPr marL="519113" indent="-2936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en-US" sz="3100" dirty="0" smtClean="0"/>
              <a:t>Base </a:t>
            </a:r>
            <a:r>
              <a:rPr lang="en-US" sz="3100" dirty="0"/>
              <a:t>de </a:t>
            </a:r>
            <a:r>
              <a:rPr lang="en-US" sz="3100" dirty="0" err="1"/>
              <a:t>données</a:t>
            </a:r>
            <a:r>
              <a:rPr lang="en-US" sz="3100" dirty="0"/>
              <a:t> </a:t>
            </a:r>
            <a:r>
              <a:rPr lang="en-US" sz="3100" dirty="0" smtClean="0"/>
              <a:t>agro-genre</a:t>
            </a:r>
          </a:p>
          <a:p>
            <a:pPr marL="519113" indent="-2936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3100" dirty="0" smtClean="0">
                <a:solidFill>
                  <a:prstClr val="black"/>
                </a:solidFill>
              </a:rPr>
              <a:t>Description d’un module agricole dans le cadre d’un recensement de la population et des habitations (</a:t>
            </a:r>
            <a:r>
              <a:rPr lang="fr-CA" sz="3100" i="1" dirty="0" smtClean="0">
                <a:solidFill>
                  <a:prstClr val="black"/>
                </a:solidFill>
              </a:rPr>
              <a:t>Description </a:t>
            </a:r>
            <a:r>
              <a:rPr lang="fr-CA" sz="3100" i="1" dirty="0">
                <a:solidFill>
                  <a:prstClr val="black"/>
                </a:solidFill>
              </a:rPr>
              <a:t>of an Agricultural Module for the Population and </a:t>
            </a:r>
            <a:r>
              <a:rPr lang="fr-CA" sz="3100" i="1" dirty="0" err="1">
                <a:solidFill>
                  <a:prstClr val="black"/>
                </a:solidFill>
              </a:rPr>
              <a:t>Housing</a:t>
            </a:r>
            <a:r>
              <a:rPr lang="fr-CA" sz="3100" i="1" dirty="0">
                <a:solidFill>
                  <a:prstClr val="black"/>
                </a:solidFill>
              </a:rPr>
              <a:t> </a:t>
            </a:r>
            <a:r>
              <a:rPr lang="fr-CA" sz="3100" i="1" dirty="0" err="1" smtClean="0">
                <a:solidFill>
                  <a:prstClr val="black"/>
                </a:solidFill>
              </a:rPr>
              <a:t>Census</a:t>
            </a:r>
            <a:r>
              <a:rPr lang="fr-CA" sz="3100" i="1" dirty="0" smtClean="0">
                <a:solidFill>
                  <a:prstClr val="black"/>
                </a:solidFill>
              </a:rPr>
              <a:t>)</a:t>
            </a:r>
            <a:r>
              <a:rPr lang="en-US" sz="3100" dirty="0" smtClean="0"/>
              <a:t> </a:t>
            </a:r>
          </a:p>
          <a:p>
            <a:pPr marL="519113" indent="-2936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Enquêtes démographiques et sanitaires</a:t>
            </a:r>
            <a:endParaRPr lang="en-US" sz="3100" dirty="0" smtClean="0"/>
          </a:p>
          <a:p>
            <a:pPr marL="519113" indent="-2936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Enquêtes sur les connaissances, sur les pratiques et enquêtes de couverture</a:t>
            </a:r>
          </a:p>
          <a:p>
            <a:pPr marL="519113" indent="-2936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FR" sz="3000" dirty="0">
                <a:solidFill>
                  <a:srgbClr val="000000"/>
                </a:solidFill>
                <a:latin typeface="Calibri" panose="020F0502020204030204" pitchFamily="34" charset="0"/>
              </a:rPr>
              <a:t>Programme commun OMS/UNICEF de surveillance de l'approvisionnement en eau et de </a:t>
            </a:r>
            <a:r>
              <a:rPr lang="fr-FR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l'assainissement</a:t>
            </a:r>
          </a:p>
          <a:p>
            <a:pPr marL="519113" indent="-2936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FR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WASHplus</a:t>
            </a:r>
            <a:endParaRPr lang="fr-CA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52401" y="76200"/>
            <a:ext cx="1752600" cy="1444184"/>
            <a:chOff x="1058412" y="0"/>
            <a:chExt cx="2337213" cy="2337330"/>
          </a:xfrm>
        </p:grpSpPr>
        <p:sp>
          <p:nvSpPr>
            <p:cNvPr id="9" name="Snip Diagonal Corner Rectangle 8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11" name="Straight Connector 10"/>
          <p:cNvCxnSpPr/>
          <p:nvPr>
            <p:custDataLst>
              <p:tags r:id="rId5"/>
            </p:custDataLst>
          </p:nvPr>
        </p:nvCxnSpPr>
        <p:spPr>
          <a:xfrm>
            <a:off x="609600" y="1596584"/>
            <a:ext cx="81534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57131" y="405915"/>
            <a:ext cx="6958269" cy="1093258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Les indicateurs sont-ils clairement numérotés et identifiés ?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63198"/>
            <a:ext cx="8382000" cy="2340901"/>
          </a:xfrm>
        </p:spPr>
        <p:txBody>
          <a:bodyPr wrap="square">
            <a:noAutofit/>
          </a:bodyPr>
          <a:lstStyle/>
          <a:p>
            <a:pPr marL="225425" indent="-225425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Le bailleur de fonds demande-t-il que les indicateurs soient identifiés en fonction des exigences ?</a:t>
            </a:r>
            <a:r>
              <a:rPr lang="en-US" sz="1600" dirty="0" smtClean="0">
                <a:cs typeface="Arial" pitchFamily="34" charset="0"/>
              </a:rPr>
              <a:t> </a:t>
            </a: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(p. ex., FFP, Mission, ONG)</a:t>
            </a:r>
            <a:endParaRPr lang="fr-CA" sz="1050" b="1" dirty="0" smtClean="0">
              <a:solidFill>
                <a:srgbClr val="990099"/>
              </a:solidFill>
              <a:latin typeface="Courier New" panose="02070309020205020404" pitchFamily="49" charset="0"/>
              <a:cs typeface="Arial" pitchFamily="34" charset="0"/>
            </a:endParaRPr>
          </a:p>
          <a:p>
            <a:pPr marL="225425" indent="-225425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Les indicateurs sont-ils clairement numérotés et comprennent-ils les indicateurs « requis » et « requis s’ils sont applicables » ? (avec un numéro d’identification unique pour chaque indicateur)</a:t>
            </a:r>
            <a:r>
              <a:rPr lang="en-US" sz="1600" dirty="0" smtClean="0">
                <a:cs typeface="Arial" pitchFamily="34" charset="0"/>
              </a:rPr>
              <a:t> </a:t>
            </a:r>
          </a:p>
          <a:p>
            <a:pPr marL="225425" indent="-225425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La formulation du libellé de chaque indicateur est-elle neutre ?</a:t>
            </a:r>
            <a:r>
              <a:rPr lang="en-US" sz="1600" dirty="0" smtClean="0">
                <a:cs typeface="Arial" pitchFamily="34" charset="0"/>
              </a:rPr>
              <a:t> </a:t>
            </a: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(p. ex., « pourcentage d’enfants nourris exclusivement au sein jusqu’à l’âge de 6 mois » et NON « </a:t>
            </a:r>
            <a:r>
              <a:rPr lang="fr-CA" sz="1600" i="1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augmentation </a:t>
            </a:r>
            <a:r>
              <a:rPr lang="fr-CA" sz="160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du pourcentage d’enfants nourris exclusivement au sein jusqu’à l’âge de 6 mois »)</a:t>
            </a:r>
            <a:endParaRPr lang="fr-CA" sz="1050" b="1" dirty="0" smtClean="0">
              <a:solidFill>
                <a:srgbClr val="990099"/>
              </a:solidFill>
              <a:latin typeface="Courier New" panose="02070309020205020404" pitchFamily="49" charset="0"/>
              <a:cs typeface="Arial" pitchFamily="34" charset="0"/>
            </a:endParaRPr>
          </a:p>
        </p:txBody>
      </p:sp>
      <p:graphicFrame>
        <p:nvGraphicFramePr>
          <p:cNvPr id="12" name="Group 66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99742560"/>
              </p:ext>
            </p:extLst>
          </p:nvPr>
        </p:nvGraphicFramePr>
        <p:xfrm>
          <a:off x="623711" y="3937703"/>
          <a:ext cx="7766459" cy="2072640"/>
        </p:xfrm>
        <a:graphic>
          <a:graphicData uri="http://schemas.openxmlformats.org/drawingml/2006/table">
            <a:tbl>
              <a:tblPr/>
              <a:tblGrid>
                <a:gridCol w="4058970"/>
                <a:gridCol w="463882"/>
                <a:gridCol w="503134"/>
                <a:gridCol w="422847"/>
                <a:gridCol w="463882"/>
                <a:gridCol w="463882"/>
                <a:gridCol w="462098"/>
                <a:gridCol w="463882"/>
                <a:gridCol w="463882"/>
              </a:tblGrid>
              <a:tr h="405239">
                <a:tc gridSpan="9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BUT DU PROJET: Réduire l’insécurité alimentaire chez les populations vulnérables de la province de l’Ouest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 gridSpan="9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Objectif 1 : Renforcement de la capacité des ménages vulnérables à subvenir à leurs besoins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1.2</a:t>
                      </a: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Diversité nutritionnelle moyenne des ménages (FFP)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(+)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1.3   Pourcentage de bénéficiaires ayant été formés qui ont obtenu un résultat de 70 % ou plus au test effectué après l’intervention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(+)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Oval 13"/>
          <p:cNvSpPr>
            <a:spLocks noChangeAspect="1"/>
          </p:cNvSpPr>
          <p:nvPr>
            <p:custDataLst>
              <p:tags r:id="rId5"/>
            </p:custDataLst>
          </p:nvPr>
        </p:nvSpPr>
        <p:spPr bwMode="auto">
          <a:xfrm>
            <a:off x="640112" y="4746522"/>
            <a:ext cx="373841" cy="3377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>
            <p:custDataLst>
              <p:tags r:id="rId6"/>
            </p:custDataLst>
          </p:nvPr>
        </p:nvSpPr>
        <p:spPr bwMode="auto">
          <a:xfrm>
            <a:off x="640113" y="5254313"/>
            <a:ext cx="373840" cy="3377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>
            <p:custDataLst>
              <p:tags r:id="rId7"/>
            </p:custDataLst>
          </p:nvPr>
        </p:nvSpPr>
        <p:spPr bwMode="auto">
          <a:xfrm>
            <a:off x="1013953" y="4950943"/>
            <a:ext cx="467300" cy="3377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3131574" y="5486400"/>
            <a:ext cx="457200" cy="3304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24" name="Group 23"/>
          <p:cNvGrpSpPr/>
          <p:nvPr>
            <p:custDataLst>
              <p:tags r:id="rId9"/>
            </p:custDataLst>
          </p:nvPr>
        </p:nvGrpSpPr>
        <p:grpSpPr>
          <a:xfrm>
            <a:off x="152401" y="76200"/>
            <a:ext cx="1752600" cy="1422973"/>
            <a:chOff x="1058412" y="0"/>
            <a:chExt cx="2337213" cy="2337330"/>
          </a:xfrm>
        </p:grpSpPr>
        <p:sp>
          <p:nvSpPr>
            <p:cNvPr id="25" name="Snip Diagonal Corner Rectangle 24"/>
            <p:cNvSpPr/>
            <p:nvPr>
              <p:custDataLst>
                <p:tags r:id="rId11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Oval 4"/>
            <p:cNvSpPr/>
            <p:nvPr>
              <p:custDataLst>
                <p:tags r:id="rId12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27" name="Straight Connector 26"/>
          <p:cNvCxnSpPr/>
          <p:nvPr>
            <p:custDataLst>
              <p:tags r:id="rId10"/>
            </p:custDataLst>
          </p:nvPr>
        </p:nvCxnSpPr>
        <p:spPr>
          <a:xfrm>
            <a:off x="609600" y="1596584"/>
            <a:ext cx="81534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oup 705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5047851"/>
              </p:ext>
            </p:extLst>
          </p:nvPr>
        </p:nvGraphicFramePr>
        <p:xfrm>
          <a:off x="152405" y="3141318"/>
          <a:ext cx="8915395" cy="2888380"/>
        </p:xfrm>
        <a:graphic>
          <a:graphicData uri="http://schemas.openxmlformats.org/drawingml/2006/table">
            <a:tbl>
              <a:tblPr/>
              <a:tblGrid>
                <a:gridCol w="4114797"/>
                <a:gridCol w="457200"/>
                <a:gridCol w="685800"/>
                <a:gridCol w="609600"/>
                <a:gridCol w="533400"/>
                <a:gridCol w="609600"/>
                <a:gridCol w="533400"/>
                <a:gridCol w="685800"/>
                <a:gridCol w="685798"/>
              </a:tblGrid>
              <a:tr h="377805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BUT DU PROJET : Réduire l’insécurité alimentaire chez les populations vulnérables de la province de l’Ouest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989">
                <a:tc gridSpan="9"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Objectif 1 : Amélioration de l’état de santé des enfants de moins de 5 ans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9231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+/-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  <a:b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(an 2)</a:t>
                      </a:r>
                      <a:endParaRPr kumimoji="0" lang="fr-CA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Cible</a:t>
                      </a:r>
                      <a:br>
                        <a:rPr kumimoji="0" lang="fr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fr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(an 3)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  <a:b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(an 4)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8773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Pourcentage d’enfants âgés de 0 à 5 mois vivant dans la zone de mise en œuvre qui sont nourris exclusivement au sein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(+)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8773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Pourcentage de nourrissons âgés de 0 à 5 mois faisant partie des bénéficiaires qui sont nourris exclusivement au sein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(+)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1925026" y="503326"/>
            <a:ext cx="6958269" cy="1093258"/>
          </a:xfrm>
        </p:spPr>
        <p:txBody>
          <a:bodyPr wrap="square">
            <a:noAutofit/>
          </a:bodyPr>
          <a:lstStyle/>
          <a:p>
            <a:r>
              <a:rPr lang="fr-CA" sz="3200" b="1" dirty="0" smtClean="0">
                <a:solidFill>
                  <a:srgbClr val="376092"/>
                </a:solidFill>
                <a:latin typeface="Calibri" panose="020F0502020204030204" pitchFamily="34" charset="0"/>
              </a:rPr>
              <a:t>Les cibles sont-elles toutes </a:t>
            </a:r>
            <a:br>
              <a:rPr lang="fr-CA" sz="3200" b="1" dirty="0" smtClean="0">
                <a:solidFill>
                  <a:srgbClr val="376092"/>
                </a:solidFill>
                <a:latin typeface="Calibri" panose="020F0502020204030204" pitchFamily="34" charset="0"/>
              </a:rPr>
            </a:br>
            <a:r>
              <a:rPr lang="fr-CA" sz="3200" b="1" dirty="0" smtClean="0">
                <a:solidFill>
                  <a:srgbClr val="376092"/>
                </a:solidFill>
                <a:latin typeface="Calibri" panose="020F0502020204030204" pitchFamily="34" charset="0"/>
              </a:rPr>
              <a:t>au bon endroit ?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 bwMode="auto">
          <a:xfrm>
            <a:off x="204531" y="4800600"/>
            <a:ext cx="3810000" cy="380999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 bwMode="auto">
          <a:xfrm>
            <a:off x="975853" y="5555226"/>
            <a:ext cx="990600" cy="204788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Oval 8"/>
          <p:cNvSpPr/>
          <p:nvPr>
            <p:custDataLst>
              <p:tags r:id="rId6"/>
            </p:custDataLst>
          </p:nvPr>
        </p:nvSpPr>
        <p:spPr bwMode="auto">
          <a:xfrm>
            <a:off x="4661824" y="4397381"/>
            <a:ext cx="3466175" cy="5369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>
            <p:custDataLst>
              <p:tags r:id="rId7"/>
            </p:custDataLst>
          </p:nvPr>
        </p:nvSpPr>
        <p:spPr bwMode="auto">
          <a:xfrm>
            <a:off x="5334000" y="5200424"/>
            <a:ext cx="1752600" cy="4571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4" name="Group 13"/>
          <p:cNvGrpSpPr/>
          <p:nvPr>
            <p:custDataLst>
              <p:tags r:id="rId8"/>
            </p:custDataLst>
          </p:nvPr>
        </p:nvGrpSpPr>
        <p:grpSpPr>
          <a:xfrm>
            <a:off x="152401" y="76200"/>
            <a:ext cx="1752600" cy="1371600"/>
            <a:chOff x="1058412" y="0"/>
            <a:chExt cx="2337213" cy="2337330"/>
          </a:xfrm>
        </p:grpSpPr>
        <p:sp>
          <p:nvSpPr>
            <p:cNvPr id="15" name="Snip Diagonal Corner Rectangle 14"/>
            <p:cNvSpPr/>
            <p:nvPr>
              <p:custDataLst>
                <p:tags r:id="rId11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6" name="Oval 4"/>
            <p:cNvSpPr/>
            <p:nvPr>
              <p:custDataLst>
                <p:tags r:id="rId12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17" name="Straight Connector 16"/>
          <p:cNvCxnSpPr/>
          <p:nvPr>
            <p:custDataLst>
              <p:tags r:id="rId9"/>
            </p:custDataLst>
          </p:nvPr>
        </p:nvCxnSpPr>
        <p:spPr>
          <a:xfrm>
            <a:off x="609600" y="1596584"/>
            <a:ext cx="81534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>
            <p:custDataLst>
              <p:tags r:id="rId10"/>
            </p:custDataLst>
          </p:nvPr>
        </p:nvSpPr>
        <p:spPr>
          <a:xfrm>
            <a:off x="609600" y="1721989"/>
            <a:ext cx="751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Cibles annuelles</a:t>
            </a:r>
            <a:endParaRPr lang="fr-CA" sz="105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Cibles de l’étude de référence</a:t>
            </a:r>
            <a:endParaRPr lang="fr-CA" sz="105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Cibles de l’évaluation de mi-parcours</a:t>
            </a:r>
            <a:endParaRPr lang="fr-CA" sz="105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Cibles de l’évaluation finale</a:t>
            </a:r>
            <a:endParaRPr lang="fr-CA" sz="105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68420" y="583142"/>
            <a:ext cx="6958269" cy="1093258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Fournissez la ventilation de toutes les données pertinentes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  <a:cs typeface="Arial" charset="0"/>
            </a:endParaRPr>
          </a:p>
        </p:txBody>
      </p:sp>
      <p:graphicFrame>
        <p:nvGraphicFramePr>
          <p:cNvPr id="4" name="Group 63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56726249"/>
              </p:ext>
            </p:extLst>
          </p:nvPr>
        </p:nvGraphicFramePr>
        <p:xfrm>
          <a:off x="757591" y="2349500"/>
          <a:ext cx="7696201" cy="3108960"/>
        </p:xfrm>
        <a:graphic>
          <a:graphicData uri="http://schemas.openxmlformats.org/drawingml/2006/table">
            <a:tbl>
              <a:tblPr/>
              <a:tblGrid>
                <a:gridCol w="3357209"/>
                <a:gridCol w="457200"/>
                <a:gridCol w="457200"/>
                <a:gridCol w="609600"/>
                <a:gridCol w="457200"/>
                <a:gridCol w="609600"/>
                <a:gridCol w="533400"/>
                <a:gridCol w="609600"/>
                <a:gridCol w="605192"/>
              </a:tblGrid>
              <a:tr h="393700">
                <a:tc gridSpan="9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BUT DU PROJET : Réduire l’insécurité alimentaire chez les populations vulnérables de la province de l’Ouest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4313">
                <a:tc gridSpan="9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Objectif 1 : Un état de santé amélioré chez les enfants de moins de 5 ans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+/-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(an 2)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(an 3)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Cible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(an 4)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Pourcentage de nourrissons âgés de 0 à 5 mois faisant partie des bénéficiaires directs qui sont nourris exclusivement au sein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(+)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42900" marR="0" lvl="0" indent="-60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Garçons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42900" marR="0" lvl="0" indent="-60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C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Filles</a:t>
                      </a:r>
                      <a:endParaRPr kumimoji="0" lang="fr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>
            <p:custDataLst>
              <p:tags r:id="rId4"/>
            </p:custDataLst>
          </p:nvPr>
        </p:nvSpPr>
        <p:spPr bwMode="auto">
          <a:xfrm>
            <a:off x="1026371" y="4419600"/>
            <a:ext cx="1042986" cy="1066800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0" name="Group 9"/>
          <p:cNvGrpSpPr/>
          <p:nvPr>
            <p:custDataLst>
              <p:tags r:id="rId5"/>
            </p:custDataLst>
          </p:nvPr>
        </p:nvGrpSpPr>
        <p:grpSpPr>
          <a:xfrm>
            <a:off x="162107" y="76200"/>
            <a:ext cx="1752600" cy="1295400"/>
            <a:chOff x="1058412" y="0"/>
            <a:chExt cx="2337213" cy="2337330"/>
          </a:xfrm>
        </p:grpSpPr>
        <p:sp>
          <p:nvSpPr>
            <p:cNvPr id="13" name="Snip Diagonal Corner Rectangle 12"/>
            <p:cNvSpPr/>
            <p:nvPr>
              <p:custDataLst>
                <p:tags r:id="rId7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/>
            <p:nvPr>
              <p:custDataLst>
                <p:tags r:id="rId8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15" name="Straight Connector 14"/>
          <p:cNvCxnSpPr/>
          <p:nvPr>
            <p:custDataLst>
              <p:tags r:id="rId6"/>
            </p:custDataLst>
          </p:nvPr>
        </p:nvCxnSpPr>
        <p:spPr>
          <a:xfrm>
            <a:off x="609600" y="1596584"/>
            <a:ext cx="81534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1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20442" y="761999"/>
            <a:ext cx="6958269" cy="719491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Cibles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060877" y="2096293"/>
            <a:ext cx="5654145" cy="3763963"/>
          </a:xfrm>
        </p:spPr>
        <p:txBody>
          <a:bodyPr wrap="square"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Précisez-vous clairement quand les cibles sont cumulatives et quand elles ne le sont pas ?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Les cibles des indicateurs sont-elles fournies dans la bonne unité ou dans le même format ?</a:t>
            </a:r>
            <a:r>
              <a:rPr lang="en-US" sz="2800" dirty="0" smtClean="0"/>
              <a:t> </a:t>
            </a:r>
            <a:r>
              <a:rPr lang="fr-CA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(écueil à éviter : un indicateur dit « Nombre de… » et sa cible dit « 50 % »)</a:t>
            </a:r>
            <a:endParaRPr lang="fr-CA" sz="13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19100" indent="-419100"/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2" descr="C:\Documents and Settings\vmichener\Local Settings\Temporary Internet Files\Content.IE5\OJ4NITK7\MC900353988[1].wmf" title="target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1067" y="2590800"/>
            <a:ext cx="25415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>
            <p:custDataLst>
              <p:tags r:id="rId5"/>
            </p:custDataLst>
          </p:nvPr>
        </p:nvGrpSpPr>
        <p:grpSpPr>
          <a:xfrm>
            <a:off x="152401" y="64325"/>
            <a:ext cx="1752600" cy="1307275"/>
            <a:chOff x="1058412" y="0"/>
            <a:chExt cx="2337213" cy="2337330"/>
          </a:xfrm>
        </p:grpSpPr>
        <p:sp>
          <p:nvSpPr>
            <p:cNvPr id="14" name="Snip Diagonal Corner Rectangle 13"/>
            <p:cNvSpPr/>
            <p:nvPr>
              <p:custDataLst>
                <p:tags r:id="rId7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Oval 4"/>
            <p:cNvSpPr/>
            <p:nvPr>
              <p:custDataLst>
                <p:tags r:id="rId8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16" name="Straight Connector 15"/>
          <p:cNvCxnSpPr/>
          <p:nvPr>
            <p:custDataLst>
              <p:tags r:id="rId6"/>
            </p:custDataLst>
          </p:nvPr>
        </p:nvCxnSpPr>
        <p:spPr>
          <a:xfrm>
            <a:off x="609600" y="1596584"/>
            <a:ext cx="81534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20442" y="761999"/>
            <a:ext cx="6958269" cy="719491"/>
          </a:xfrm>
        </p:spPr>
        <p:txBody>
          <a:bodyPr wrap="square">
            <a:no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Application de la liste de contrôle relative à l’IPTT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1" y="2096293"/>
            <a:ext cx="8105422" cy="3763963"/>
          </a:xfrm>
        </p:spPr>
        <p:txBody>
          <a:bodyPr wrap="square">
            <a:normAutofit/>
          </a:bodyPr>
          <a:lstStyle/>
          <a:p>
            <a:pPr marL="0" indent="0">
              <a:buNone/>
            </a:pPr>
            <a:r>
              <a:rPr lang="fr-CA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 min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r>
              <a:rPr lang="fr-CA" sz="2800" dirty="0"/>
              <a:t> (</a:t>
            </a:r>
            <a:r>
              <a:rPr lang="fr-CA" sz="2800" dirty="0" smtClean="0"/>
              <a:t>15 min</a:t>
            </a:r>
            <a:r>
              <a:rPr lang="fr-CA" sz="2800" dirty="0"/>
              <a:t>) En groupes de deux, choisissez un petit nombre d’indicateurs </a:t>
            </a:r>
            <a:r>
              <a:rPr lang="fr-CA" sz="2800" dirty="0" smtClean="0"/>
              <a:t>issus de </a:t>
            </a:r>
            <a:r>
              <a:rPr lang="fr-CA" sz="2800" dirty="0"/>
              <a:t>votre propre IPTT </a:t>
            </a:r>
            <a:r>
              <a:rPr lang="fr-CA" sz="2800" dirty="0" smtClean="0"/>
              <a:t/>
            </a:r>
            <a:br>
              <a:rPr lang="fr-CA" sz="2800" dirty="0" smtClean="0"/>
            </a:br>
            <a:r>
              <a:rPr lang="fr-CA" sz="2800" dirty="0" smtClean="0"/>
              <a:t>(</a:t>
            </a:r>
            <a:r>
              <a:rPr lang="fr-CA" sz="2800" dirty="0"/>
              <a:t>p. ex., </a:t>
            </a:r>
            <a:r>
              <a:rPr lang="fr-CA" sz="2800" dirty="0" smtClean="0"/>
              <a:t>5 indicateurs</a:t>
            </a:r>
            <a:r>
              <a:rPr lang="fr-CA" sz="2800" dirty="0"/>
              <a:t>) et appliquez la liste de contrôle.</a:t>
            </a:r>
            <a:endParaRPr lang="en-US" sz="2800" dirty="0"/>
          </a:p>
          <a:p>
            <a:r>
              <a:rPr lang="fr-CA" sz="2800" dirty="0"/>
              <a:t> (</a:t>
            </a:r>
            <a:r>
              <a:rPr lang="fr-CA" sz="2800" dirty="0" smtClean="0"/>
              <a:t>5 min</a:t>
            </a:r>
            <a:r>
              <a:rPr lang="fr-CA" sz="2800" dirty="0"/>
              <a:t>) Mettez en commun vos questions avec le reste du groupe. </a:t>
            </a:r>
          </a:p>
          <a:p>
            <a:endParaRPr lang="en-US" sz="2800" dirty="0"/>
          </a:p>
          <a:p>
            <a:pPr marL="419100" indent="-419100"/>
            <a:endParaRPr lang="en-US" sz="2400" dirty="0" smtClean="0"/>
          </a:p>
          <a:p>
            <a:endParaRPr lang="en-US" dirty="0"/>
          </a:p>
        </p:txBody>
      </p:sp>
      <p:grpSp>
        <p:nvGrpSpPr>
          <p:cNvPr id="13" name="Group 12"/>
          <p:cNvGrpSpPr/>
          <p:nvPr>
            <p:custDataLst>
              <p:tags r:id="rId4"/>
            </p:custDataLst>
          </p:nvPr>
        </p:nvGrpSpPr>
        <p:grpSpPr>
          <a:xfrm>
            <a:off x="152401" y="64325"/>
            <a:ext cx="1752600" cy="1307275"/>
            <a:chOff x="1058412" y="0"/>
            <a:chExt cx="2337213" cy="2337330"/>
          </a:xfrm>
        </p:grpSpPr>
        <p:sp>
          <p:nvSpPr>
            <p:cNvPr id="14" name="Snip Diagonal Corner Rectangle 13"/>
            <p:cNvSpPr/>
            <p:nvPr>
              <p:custDataLst>
                <p:tags r:id="rId6"/>
              </p:custDataLst>
            </p:nvPr>
          </p:nvSpPr>
          <p:spPr>
            <a:xfrm>
              <a:off x="1058412" y="0"/>
              <a:ext cx="2337213" cy="2337330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Oval 4"/>
            <p:cNvSpPr/>
            <p:nvPr>
              <p:custDataLst>
                <p:tags r:id="rId7"/>
              </p:custDataLst>
            </p:nvPr>
          </p:nvSpPr>
          <p:spPr>
            <a:xfrm>
              <a:off x="1127931" y="115730"/>
              <a:ext cx="2166074" cy="1916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IPTT : Liste de contrôle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16" name="Straight Connector 15"/>
          <p:cNvCxnSpPr/>
          <p:nvPr>
            <p:custDataLst>
              <p:tags r:id="rId5"/>
            </p:custDataLst>
          </p:nvPr>
        </p:nvCxnSpPr>
        <p:spPr>
          <a:xfrm>
            <a:off x="609600" y="1596584"/>
            <a:ext cx="8153400" cy="3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87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/>
          <a:lstStyle/>
          <a:p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Exemple d’IPTT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3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28750" y="1981200"/>
            <a:ext cx="6286500" cy="3200400"/>
          </a:xfrm>
        </p:spPr>
        <p:txBody>
          <a:bodyPr wrap="square"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fr-CA" sz="1700" dirty="0" smtClean="0">
                <a:solidFill>
                  <a:srgbClr val="1B4298"/>
                </a:solidFill>
                <a:cs typeface="Arial" pitchFamily="34" charset="0"/>
              </a:rPr>
              <a:t>Cette </a:t>
            </a:r>
            <a:r>
              <a:rPr lang="fr-CA" sz="1700" dirty="0">
                <a:solidFill>
                  <a:srgbClr val="1B4298"/>
                </a:solidFill>
                <a:cs typeface="Arial" pitchFamily="34" charset="0"/>
              </a:rPr>
              <a:t>présentation a été rendue possible grâce au généreux soutien du peuple américain par le biais du soutien des organismes et des services </a:t>
            </a:r>
            <a:r>
              <a:rPr lang="fr-CA" sz="1700" dirty="0" smtClean="0">
                <a:solidFill>
                  <a:srgbClr val="1B4298"/>
                </a:solidFill>
                <a:cs typeface="Arial" pitchFamily="34" charset="0"/>
              </a:rPr>
              <a:t>suivants : </a:t>
            </a:r>
            <a:r>
              <a:rPr lang="fr-CA" sz="1700" i="1" dirty="0">
                <a:solidFill>
                  <a:srgbClr val="1B4298"/>
                </a:solidFill>
                <a:cs typeface="Arial" pitchFamily="34" charset="0"/>
              </a:rPr>
              <a:t>Office of </a:t>
            </a:r>
            <a:r>
              <a:rPr lang="fr-CA" sz="1700" i="1" dirty="0" err="1">
                <a:solidFill>
                  <a:srgbClr val="1B4298"/>
                </a:solidFill>
                <a:cs typeface="Arial" pitchFamily="34" charset="0"/>
              </a:rPr>
              <a:t>Health</a:t>
            </a:r>
            <a:r>
              <a:rPr lang="fr-CA" sz="1700" i="1" dirty="0">
                <a:solidFill>
                  <a:srgbClr val="1B4298"/>
                </a:solidFill>
                <a:cs typeface="Arial" pitchFamily="34" charset="0"/>
              </a:rPr>
              <a:t>, </a:t>
            </a:r>
            <a:r>
              <a:rPr lang="fr-CA" sz="1700" i="1" dirty="0" err="1">
                <a:solidFill>
                  <a:srgbClr val="1B4298"/>
                </a:solidFill>
                <a:cs typeface="Arial" pitchFamily="34" charset="0"/>
              </a:rPr>
              <a:t>Infectious</a:t>
            </a:r>
            <a:r>
              <a:rPr lang="fr-CA" sz="1700" i="1" dirty="0">
                <a:solidFill>
                  <a:srgbClr val="1B4298"/>
                </a:solidFill>
                <a:cs typeface="Arial" pitchFamily="34" charset="0"/>
              </a:rPr>
              <a:t> </a:t>
            </a:r>
            <a:r>
              <a:rPr lang="fr-CA" sz="1700" i="1" dirty="0" err="1">
                <a:solidFill>
                  <a:srgbClr val="1B4298"/>
                </a:solidFill>
                <a:cs typeface="Arial" pitchFamily="34" charset="0"/>
              </a:rPr>
              <a:t>Diseases</a:t>
            </a:r>
            <a:r>
              <a:rPr lang="fr-CA" sz="1700" i="1" dirty="0">
                <a:solidFill>
                  <a:srgbClr val="1B4298"/>
                </a:solidFill>
                <a:cs typeface="Arial" pitchFamily="34" charset="0"/>
              </a:rPr>
              <a:t> and Nutrition; Bureau for Global </a:t>
            </a:r>
            <a:r>
              <a:rPr lang="fr-CA" sz="1700" i="1" dirty="0" err="1">
                <a:solidFill>
                  <a:srgbClr val="1B4298"/>
                </a:solidFill>
                <a:cs typeface="Arial" pitchFamily="34" charset="0"/>
              </a:rPr>
              <a:t>Health</a:t>
            </a:r>
            <a:r>
              <a:rPr lang="fr-CA" sz="1700" i="1" dirty="0">
                <a:solidFill>
                  <a:srgbClr val="1B4298"/>
                </a:solidFill>
                <a:cs typeface="Arial" pitchFamily="34" charset="0"/>
              </a:rPr>
              <a:t>; </a:t>
            </a:r>
            <a:r>
              <a:rPr lang="fr-CA" sz="1700" i="1" dirty="0">
                <a:solidFill>
                  <a:srgbClr val="1B429A"/>
                </a:solidFill>
                <a:cs typeface="Arial" pitchFamily="34" charset="0"/>
              </a:rPr>
              <a:t>Office of Food for </a:t>
            </a:r>
            <a:r>
              <a:rPr lang="fr-CA" sz="1700" i="1" dirty="0" err="1">
                <a:solidFill>
                  <a:srgbClr val="1B429A"/>
                </a:solidFill>
                <a:cs typeface="Arial" pitchFamily="34" charset="0"/>
              </a:rPr>
              <a:t>Peace</a:t>
            </a:r>
            <a:r>
              <a:rPr lang="fr-CA" sz="1700" i="1" dirty="0">
                <a:solidFill>
                  <a:srgbClr val="1B429A"/>
                </a:solidFill>
                <a:cs typeface="Arial" pitchFamily="34" charset="0"/>
              </a:rPr>
              <a:t>; Bureau for </a:t>
            </a:r>
            <a:r>
              <a:rPr lang="fr-CA" sz="1700" i="1" dirty="0" err="1">
                <a:solidFill>
                  <a:srgbClr val="1B429A"/>
                </a:solidFill>
                <a:cs typeface="Arial" pitchFamily="34" charset="0"/>
              </a:rPr>
              <a:t>Democracy</a:t>
            </a:r>
            <a:r>
              <a:rPr lang="fr-CA" sz="1700" i="1" dirty="0">
                <a:solidFill>
                  <a:srgbClr val="1B429A"/>
                </a:solidFill>
                <a:cs typeface="Arial" pitchFamily="34" charset="0"/>
              </a:rPr>
              <a:t>, </a:t>
            </a:r>
            <a:r>
              <a:rPr lang="fr-CA" sz="1700" i="1" dirty="0" err="1">
                <a:solidFill>
                  <a:srgbClr val="1B429A"/>
                </a:solidFill>
                <a:cs typeface="Arial" pitchFamily="34" charset="0"/>
              </a:rPr>
              <a:t>Conflict</a:t>
            </a:r>
            <a:r>
              <a:rPr lang="fr-CA" sz="1700" i="1" dirty="0">
                <a:solidFill>
                  <a:srgbClr val="1B429A"/>
                </a:solidFill>
                <a:cs typeface="Arial" pitchFamily="34" charset="0"/>
              </a:rPr>
              <a:t> and </a:t>
            </a:r>
            <a:r>
              <a:rPr lang="fr-CA" sz="1700" i="1" dirty="0" err="1">
                <a:solidFill>
                  <a:srgbClr val="1B429A"/>
                </a:solidFill>
                <a:cs typeface="Arial" pitchFamily="34" charset="0"/>
              </a:rPr>
              <a:t>Humanitarian</a:t>
            </a:r>
            <a:r>
              <a:rPr lang="fr-CA" sz="1700" i="1" dirty="0">
                <a:solidFill>
                  <a:srgbClr val="1B429A"/>
                </a:solidFill>
                <a:cs typeface="Arial" pitchFamily="34" charset="0"/>
              </a:rPr>
              <a:t> Assistance; </a:t>
            </a:r>
            <a:r>
              <a:rPr lang="fr-CA" sz="1700" i="1" dirty="0">
                <a:solidFill>
                  <a:srgbClr val="1B4298"/>
                </a:solidFill>
                <a:cs typeface="Arial" pitchFamily="34" charset="0"/>
              </a:rPr>
              <a:t>United States Agency for International </a:t>
            </a:r>
            <a:r>
              <a:rPr lang="fr-CA" sz="1700" i="1" dirty="0" err="1">
                <a:solidFill>
                  <a:srgbClr val="1B4298"/>
                </a:solidFill>
                <a:cs typeface="Arial" pitchFamily="34" charset="0"/>
              </a:rPr>
              <a:t>Developmen</a:t>
            </a:r>
            <a:r>
              <a:rPr lang="fr-CA" sz="1700" dirty="0" err="1">
                <a:solidFill>
                  <a:srgbClr val="1B4298"/>
                </a:solidFill>
                <a:cs typeface="Arial" pitchFamily="34" charset="0"/>
              </a:rPr>
              <a:t>t</a:t>
            </a:r>
            <a:r>
              <a:rPr lang="fr-CA" sz="1700" dirty="0">
                <a:solidFill>
                  <a:srgbClr val="1B4298"/>
                </a:solidFill>
                <a:cs typeface="Arial" pitchFamily="34" charset="0"/>
              </a:rPr>
              <a:t> (USAID), au terme de l’entente coopérative n</a:t>
            </a:r>
            <a:r>
              <a:rPr lang="fr-CA" sz="1700" baseline="30000" dirty="0">
                <a:solidFill>
                  <a:srgbClr val="1B4298"/>
                </a:solidFill>
                <a:cs typeface="Arial" pitchFamily="34" charset="0"/>
              </a:rPr>
              <a:t>o</a:t>
            </a:r>
            <a:r>
              <a:rPr lang="fr-CA" sz="1700" dirty="0">
                <a:solidFill>
                  <a:srgbClr val="1B4298"/>
                </a:solidFill>
                <a:cs typeface="Arial" pitchFamily="34" charset="0"/>
              </a:rPr>
              <a:t> AID-OAA-A-12-00005, par l’intermédiaire de FANTA, une entité gérée par </a:t>
            </a:r>
            <a:r>
              <a:rPr lang="fr-CA" sz="1700" dirty="0" smtClean="0">
                <a:solidFill>
                  <a:srgbClr val="1B4298"/>
                </a:solidFill>
                <a:cs typeface="Arial" pitchFamily="34" charset="0"/>
              </a:rPr>
              <a:t>FHI 360</a:t>
            </a:r>
            <a:r>
              <a:rPr lang="fr-CA" sz="1700" dirty="0">
                <a:solidFill>
                  <a:srgbClr val="1B4298"/>
                </a:solidFill>
                <a:cs typeface="Arial" pitchFamily="34" charset="0"/>
              </a:rPr>
              <a:t>. Le contenu de cette présentation relève de la seule responsabilité de </a:t>
            </a:r>
            <a:r>
              <a:rPr lang="fr-CA" sz="1700" dirty="0" smtClean="0">
                <a:solidFill>
                  <a:srgbClr val="1B4298"/>
                </a:solidFill>
                <a:cs typeface="Arial" pitchFamily="34" charset="0"/>
              </a:rPr>
              <a:t>FHI 360 </a:t>
            </a:r>
            <a:r>
              <a:rPr lang="fr-CA" sz="1700" dirty="0">
                <a:solidFill>
                  <a:srgbClr val="1B4298"/>
                </a:solidFill>
                <a:cs typeface="Arial" pitchFamily="34" charset="0"/>
              </a:rPr>
              <a:t>et ne reflète pas nécessairement les opinions de l’USAID ou du gouvernement des </a:t>
            </a:r>
            <a:r>
              <a:rPr lang="fr-CA" sz="1700" dirty="0" err="1">
                <a:solidFill>
                  <a:srgbClr val="1B4298"/>
                </a:solidFill>
                <a:cs typeface="Arial" pitchFamily="34" charset="0"/>
              </a:rPr>
              <a:t>Etats-Unis</a:t>
            </a:r>
            <a:r>
              <a:rPr lang="fr-CA" sz="1700" dirty="0">
                <a:solidFill>
                  <a:srgbClr val="1B4298"/>
                </a:solidFill>
                <a:cs typeface="Arial" pitchFamily="34" charset="0"/>
              </a:rPr>
              <a:t>.</a:t>
            </a:r>
            <a:endParaRPr lang="fr-CA" sz="1200" b="1" dirty="0">
              <a:solidFill>
                <a:srgbClr val="990099"/>
              </a:solidFill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endParaRPr lang="en-US" sz="1700" dirty="0">
              <a:solidFill>
                <a:srgbClr val="1B4298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pitchFamily="34" charset="0"/>
              <a:buNone/>
            </a:pPr>
            <a:endParaRPr lang="en-US" sz="1700" dirty="0" smtClean="0">
              <a:solidFill>
                <a:srgbClr val="1B4298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Horizontal_RGB_600.gif" title="USAID logo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914400" y="472440"/>
            <a:ext cx="2697675" cy="822960"/>
          </a:xfrm>
          <a:prstGeom prst="rect">
            <a:avLst/>
          </a:prstGeom>
        </p:spPr>
      </p:pic>
      <p:pic>
        <p:nvPicPr>
          <p:cNvPr id="7" name="Picture 6" descr="FHI360 logo_horizonal.jpg" title="FHI 360 logo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6419088" y="484632"/>
            <a:ext cx="1783080" cy="740664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Plan de la présentation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447800"/>
            <a:ext cx="7924800" cy="4525963"/>
          </a:xfrm>
        </p:spPr>
        <p:txBody>
          <a:bodyPr wrap="square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Introduction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Lien entre les indicateurs et les cadres logiques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 de contrôle relative à l’IPTT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5" name="Straight Connector 4"/>
          <p:cNvCxnSpPr/>
          <p:nvPr>
            <p:custDataLst>
              <p:tags r:id="rId4"/>
            </p:custDataLst>
          </p:nvPr>
        </p:nvCxnSpPr>
        <p:spPr>
          <a:xfrm>
            <a:off x="609600" y="1219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28600" y="530871"/>
            <a:ext cx="8686800" cy="635000"/>
          </a:xfrm>
        </p:spPr>
        <p:txBody>
          <a:bodyPr wrap="square">
            <a:normAutofit/>
          </a:bodyPr>
          <a:lstStyle/>
          <a:p>
            <a:pPr eaLnBrk="1" hangingPunct="1"/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</a:rPr>
              <a:t>L’IPTT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85" name="Straight Connector 84"/>
          <p:cNvCxnSpPr/>
          <p:nvPr>
            <p:custDataLst>
              <p:tags r:id="rId3"/>
            </p:custDataLst>
          </p:nvPr>
        </p:nvCxnSpPr>
        <p:spPr>
          <a:xfrm>
            <a:off x="533400" y="1244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>
            <p:custDataLst>
              <p:tags r:id="rId4"/>
            </p:custDataLst>
          </p:nvPr>
        </p:nvGrpSpPr>
        <p:grpSpPr>
          <a:xfrm>
            <a:off x="1447800" y="1734510"/>
            <a:ext cx="1421915" cy="1110992"/>
            <a:chOff x="1182725" y="1561895"/>
            <a:chExt cx="2510479" cy="2305812"/>
          </a:xfrm>
        </p:grpSpPr>
        <p:sp>
          <p:nvSpPr>
            <p:cNvPr id="99" name="Snip Diagonal Corner Rectangle 98"/>
            <p:cNvSpPr/>
            <p:nvPr>
              <p:custDataLst>
                <p:tags r:id="rId9"/>
              </p:custDataLst>
            </p:nvPr>
          </p:nvSpPr>
          <p:spPr>
            <a:xfrm>
              <a:off x="1387674" y="1561895"/>
              <a:ext cx="2305530" cy="2305812"/>
            </a:xfrm>
            <a:prstGeom prst="snip2DiagRect">
              <a:avLst/>
            </a:prstGeom>
            <a:solidFill>
              <a:srgbClr val="FBCAA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0" name="Snip Diagonal Corner Rectangle 4"/>
            <p:cNvSpPr/>
            <p:nvPr>
              <p:custDataLst>
                <p:tags r:id="rId10"/>
              </p:custDataLst>
            </p:nvPr>
          </p:nvSpPr>
          <p:spPr>
            <a:xfrm>
              <a:off x="1182725" y="1729980"/>
              <a:ext cx="1921268" cy="19215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>
                  <a:solidFill>
                    <a:schemeClr val="accent1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/>
              </a:r>
              <a:br>
                <a:rPr lang="en-US" sz="2500" kern="1200" dirty="0" smtClean="0">
                  <a:solidFill>
                    <a:schemeClr val="accent1">
                      <a:lumMod val="75000"/>
                    </a:schemeClr>
                  </a:solidFill>
                  <a:latin typeface="Franklin Gothic Medium" panose="020B0603020102020204" pitchFamily="34" charset="0"/>
                </a:rPr>
              </a:br>
              <a:r>
                <a:rPr lang="fr-CA" sz="2000" b="1" kern="1200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Cadre logique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104" name="Group 103"/>
          <p:cNvGrpSpPr/>
          <p:nvPr>
            <p:custDataLst>
              <p:tags r:id="rId5"/>
            </p:custDataLst>
          </p:nvPr>
        </p:nvGrpSpPr>
        <p:grpSpPr>
          <a:xfrm>
            <a:off x="2699530" y="1746134"/>
            <a:ext cx="2305650" cy="2305812"/>
            <a:chOff x="5290701" y="0"/>
            <a:chExt cx="2305650" cy="2305812"/>
          </a:xfrm>
        </p:grpSpPr>
        <p:sp>
          <p:nvSpPr>
            <p:cNvPr id="105" name="Snip Diagonal Corner Rectangle 104"/>
            <p:cNvSpPr/>
            <p:nvPr>
              <p:custDataLst>
                <p:tags r:id="rId7"/>
              </p:custDataLst>
            </p:nvPr>
          </p:nvSpPr>
          <p:spPr>
            <a:xfrm>
              <a:off x="5290701" y="0"/>
              <a:ext cx="2305650" cy="2305812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6" name="Snip Diagonal Corner Rectangle 4"/>
            <p:cNvSpPr/>
            <p:nvPr>
              <p:custDataLst>
                <p:tags r:id="rId8"/>
              </p:custDataLst>
            </p:nvPr>
          </p:nvSpPr>
          <p:spPr>
            <a:xfrm>
              <a:off x="5482842" y="192141"/>
              <a:ext cx="1921368" cy="19215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500" kern="1200" dirty="0" smtClean="0">
                  <a:solidFill>
                    <a:srgbClr val="376092"/>
                  </a:solidFill>
                  <a:latin typeface="Franklin Gothic Medium" panose="020B0603020102020204" pitchFamily="34" charset="0"/>
                </a:rPr>
                <a:t>IPTT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sp>
        <p:nvSpPr>
          <p:cNvPr id="122" name="Snip Diagonal Corner Rectangle 4"/>
          <p:cNvSpPr/>
          <p:nvPr>
            <p:custDataLst>
              <p:tags r:id="rId6"/>
            </p:custDataLst>
          </p:nvPr>
        </p:nvSpPr>
        <p:spPr>
          <a:xfrm>
            <a:off x="4163551" y="4026417"/>
            <a:ext cx="2024199" cy="19004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kern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457200"/>
            <a:ext cx="8229600" cy="914400"/>
          </a:xfrm>
        </p:spPr>
        <p:txBody>
          <a:bodyPr wrap="square">
            <a:norm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</a:rPr>
              <a:t>L’IPTT est un document évolutif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AutoShape 7" descr="Your converted image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AutoShape 10" descr="Your converted image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AutoShape 12" descr="data:image/png;base64,iVBORw0KGgoAAAANSUhEUgAAAGQAAABkCAYAAABw4pVUAAAAIGNIUk0AAHomAACAhAAA+gAAAIDoAAB1MAAA6mAAADqYAAAXcJy6UTwAAAAEZ0FNQQAAsY58+1GTAAAAAXNSR0IArs4c6QAAAAZiS0dEAP8A/wD/oL2nkwAAAAlwSFlzAAAOxAAADsQBlSsOGwAADGlJREFUeNrtXX1sVWcZf9t7LRUraZZmaWZDKjazcXXeIFs6rKQzbOKsOggu+0AtynRTtrGgTrMQRwjhjxFRG6SELY6wpW6DDALLnEAAAS1at6LVNdqZirVBrXHWSmq99+Lv1/tcPJyec+/5eM/9OPc8ydvzcc95z+nze5+v933e9ygVUdlSbSwWuxvbpogVwVHMxbXJy5cvj1VVVe2srq6+Gftv4NxkxMLiAUKaRjmM8mWAsh3gLAQw5yNgigfIrKRAdf0LW6qvdoBCcP4IYH4VsdM/xd3eAOY/AeY/LvdOA5CHUqnUDyNWFklCAMYAQKBhTwgoF3DuOCVH87s1APyt2H4D23fiGT+PALGmGTDnEEEAMMtwvALb1VBjb6bT6RFN79UEEH4mdTdjex2etzsCJDdRMl4Ew9aRgdhfg/0Utj/x+U6NAOMsts1GqcSmrxIAqfZx7xIw7jS29TwAGP2QkGctrmt3Y6tQ5w4jGFL3RKXYED+AvIVyDGVKjqnvR80XgZkbweQ9DkHpQFltUUcbNnVmG8NGEY/HOy1+K1uq0lBHMxj+CN1g8bj2m1r8BmzY6nshQQ/mkY4ebNbb/DwG1TWCa+qwpVPRaPhtAnV/GNvhSrYhVyQFDHoV5XkAsgIMazLGJNiP4/zn2ZqxrcLxyRwe3Ak4B6fA3AW4tMUkwQuyBt5CIubjvkO47w8RIP+nSTIbZRz7aYMbfAmM/Lrsd2L/n7imX47bACDB2sL4hl4VCn/fRJBx7c04vtbBs3shmT2RynJuqH+PTUs20kfZjnInSmsO+7SJTgJa/lGAsyRH9UO47haDLYskJC/qmZZ+o8GR6BCjbEe1KHfgvjow+35sV+H4GqtuHPx+G+1LxXad5JGEXWjNbPUTYGK2xbKHuBnnvVS5HnX+GUxfie3r5vdFnUcoIVFgaG+Uz4FxD0sEn5DC/YV53GeqMAaUi1FqTL93MkqntEh9Rsk7KN02ESA2dAkMOgBQOsUbckLbIQE04ifA4HkEwCx4OD+Da57G9oum3xI491/c+5rS35dWdoGhHV2Ex3NrLvc2h9qcZ3NNFwq7T8wRO6XmSTSAX8D4d0USYk8zKAeogiSeyEVs5fNQPor9DTZ27RoAvBmMv8tG8uga34vff4nrfhcZ9auJnYPdYPCnJKLOR2zl38ondfwDtTWFenPZsJZylxDdgNSLN9To0auyY/SQGPFGm0vYZbITgPVGgBj1Xyy2AsyzYhrH4nslEm/14E4/DbsUZ18WDkcBzEVxp8/j/CD2R1RISLeETFsEhewm2S3Dvl5Uyoh0WDLr5RMiMSqspBUQMO4IpGRAujrohm7GPgPEHuWxixyAbgqLS+vo/w2gTnZ7EJAxqJrHsH3AR12DsAs3VRIgQXhZVFtDkJRXIB3tvlpLVdXmSgIjKEDaIRl9AKPZZz1DVIGqwkgnIHEZHdwiakv5lI5vVpp06ASkDgx8UdxapQGMAUjHj1QFkg5AOOr3kkeX1s5be7ASpcM3IDDc62ArdiiNWR+o76DKdCT6ISbaMXvlhoDspE5igsYV9ez5ZWUw6gHdb4c6t/qsogPvRvXZWCZCwV4HepNTXgGph47v02UvTGDs9ykd7EvrKxMwZruTIB1XwPACSELsRXMAL8iukc1+KsC7bVPlM8PrOwLGVd1NjsdDYC9WQzIOBNj6XgAguzwbw3h8Oe7/tgpm0C0I6gA/v4pSi/f+NY4vOQZE4gtmn88P8AU5Pn7C472Me4JsLEE6Vcs46Qn/+1Hsj+dTWbW4eJ+yyLcNgDwzU1RVWxl7u2NOjDqNN6cbLC/EG+E5CY+qqhO6eH2ZAcDxmzP4n08h5jqpDEnqdoBwGJbqo7VQbwiRTYhBdpP0Vgswesog1jD3QtxiF/hW24BxupBgZBsHnrvRparaUW6qSsaKWh1H6kCwR2c3iEvawPmLeGl2nUzk86ogHes0PHMYz7tYKj0kVgNUnO+xRmV6bYtFo3iH+5PJ5DGb3+uYi+VXigH+SqiPg6Xmds1hBlrMh3Kl2xSAmtH6j3JxAnMkK6qqR4NKpWGtQ3zVXYh/SJIxBvM2Eotz7WJDSsVQjgCUjwkDGaB2o8HsUWVkyMV27Ef5tGtAIBkvodxZYv8Pu1U4PpLEu3WVGRj0pp5i/nI+u2ilshLyD5dcRFui75XXFgIIpi45njIRM3kubaKbawPuJqkUYnC9CuVtkHAGf5OuAOGkSdzItP93qLnTAiLyRhy8Ww6ePsypfdm0WNvYysYd/HjER/3qS1lkdjpxe+MyLS0inwEnCtNoz0HzMNZxFHxaAZJQIVoZoYh0DEA85PamOSoLeq4r4qUWYr5Bg45I/b1h5RCn2cE+jhbocdPKw9x5q87FV2UeBpfwawkRGByRXFnqUxnmAJJKpZ4RYDoczA8sG8L/wrVWOO99WAWQhJdMJqfFiOsFxEBhW6OKg189MLSBVA6gGce9W1ksUeXLqBse8HJklx0TFz941C8YcyJ1k84dhIhztbj2iN/2mgrl+5CM+8CvH+uoMJbHEHKJJAaJbRHvrRUJ+JOGNvmTzI9PBwqIgELVxV7g6yP+29qmu8Cfz6K8XdYCSwcGiIjlYbSC25Xz9UsqkajeuVDOTiVZiJ68QTcPlEUBmiPeX0UjYm/Pw5ZwCt6gn8rcDpy3ApRXIlBmVfkxFPZVaV14021i8rCMgOleTm9CFiNLFoKROmIsBs5BvK+X1YD+GovFXsc/tlrpG9uej3+QK/p8T2VGLAMbreRzUNaqzJJPNX6CaqYi6f4qhOdcH05PwMv0Kb0JB5Q8JgN8TplWj9MsJcwAeTQej/vqGkomkwO6tYWv5Cu0EHYx7wqgFa8Fwzg/cIMKKMNEVjLtVyVGMZ8tjZ+uYEJEh+b3YhrSPpkK8ckgQEFjSkh+V3gAEVCOB9TFQh1/AS35MdTfqayXifVD1wGUN0vty0BalviTlUEXBxDNL6UEAhRm/C3C/vt01y/fJZkJFSDSVcCpyMtkfXadxAWYrwfj7kPdf8H+R5TeFSjSPqbSlSwgWVBezrEKtR8jz4CU0w8eB/OY6nq7dFXoIH4CcK8qkS/NBbFuLxl2r9KfudJEIDhTlwwEQEuVninQTFO9lu8dRkBI/ErCKfZ+5lItYOhtuI6BmZuu/UbUu4afWkJ5UoLJJTrUovRqj4cRENI4AkeuoXu3XfcMfruR0wzA1H+oTNqqU7tAvb8K93OBtB9wbXixKzU+35k92X1hBYSB1wgY9zdxX+1aezWu2yauc5cLNcfrKB2UlNdETa7wY7voIXJAThX5SwuBfq5CAscqZZ+4vVQmzPdj+5zKfIXHqZfGEbrnZX9CgrxWn64xn70vtIAIKExOm12xwMqUsNeUGfcqkyjwHI5rnET+uG634Us9s11LlBic/7c8y6wC2fIXmM5x7KLRUOciiakuhBYQAYV+fptN622Q9T4oKYwJjsMu/Ab7d+SyCzIjadziWT+VXACC0mC4/l3iBCw2OBb3YHNKGsB8OXeaA06hBkSIX5nmx4wXWcUCcAJOg2mjwtTfil1YrqzzY/khso3Kfux6XOa5/EdsDY97UA7jOWfxHHbBN6RSqe/KQNMeSjG2k/wshipiTlqhp9rmms7M6V/vV4bubH6Cgky0kIIj2VWuw0aFXspoSmbUjlr9pkxjC2jBwzb246wKKRVjbSkupv81i/N7ra5VFrOOAOrJCBC9Rv4DZpsAJj9jcSk9J/OXD6aVz8yOCJC5Kse85FOvnSEFeGOm437lYK5eBIhzistSTEYVtDcHeCOm434VYioGIOwMrDUGjip3btPfTYCciwDR+cDMJ/WMx3vzqLcxk+d1JgJEr0H/oInBbgz0VJjtR6Ejda5Utw0tvtskAfUA6ZBN1M3ORq4al+3FrcHxQgkW02EEpBCROtdh/5LKMU1Y1iG8x+Di1uKeLXJPnYWUMdHtM2GUliAB4Tj4V7Bdp5x9T4TrYt0Ui8U6ZIH/ljy25QxAXKlCNhcyCEA49r1DkpGnaZTB6IsSe9Sb7MFWmTdeB+b2A8BHBECnNCif756IAHFrrK7uKHxLGDkgntYT2GwUSRrjijkAikzutojSed6Y3DAqeVsDESDuXV4y/gv8PrqBgU0AKwEJoXs7pAwp/gDlsHHhMub8yjz6FtTFIdv3yABXE+q8VWmeqxF6QLIG24UxbpJZW3QGngXT16qQf3knVoRnumHoJAB5AxKwQLyqGRVRRIWk/wE7nxJ9a4IuWQAAAABJRU5ErkJggg==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Rounded Rectangle 16"/>
          <p:cNvSpPr/>
          <p:nvPr>
            <p:custDataLst>
              <p:tags r:id="rId6"/>
            </p:custDataLst>
          </p:nvPr>
        </p:nvSpPr>
        <p:spPr>
          <a:xfrm>
            <a:off x="747210" y="1770926"/>
            <a:ext cx="1971313" cy="12192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pPr algn="ctr">
              <a:buNone/>
            </a:pPr>
            <a:r>
              <a:rPr lang="fr-CA" sz="2000" dirty="0" smtClean="0">
                <a:solidFill>
                  <a:srgbClr val="254061"/>
                </a:solidFill>
                <a:latin typeface="Calibri" panose="020F0502020204030204" pitchFamily="34" charset="0"/>
              </a:rPr>
              <a:t>ELABORÉ dès le lancement du projet</a:t>
            </a:r>
            <a:endParaRPr lang="fr-CA" sz="11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8" name="Rounded Rectangle 17"/>
          <p:cNvSpPr/>
          <p:nvPr>
            <p:custDataLst>
              <p:tags r:id="rId7"/>
            </p:custDataLst>
          </p:nvPr>
        </p:nvSpPr>
        <p:spPr>
          <a:xfrm>
            <a:off x="6324600" y="1770926"/>
            <a:ext cx="2247900" cy="12192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pPr algn="ctr">
              <a:buNone/>
            </a:pPr>
            <a:r>
              <a:rPr lang="fr-CA" sz="2000" dirty="0" smtClean="0">
                <a:solidFill>
                  <a:srgbClr val="254061"/>
                </a:solidFill>
                <a:latin typeface="Calibri" panose="020F0502020204030204" pitchFamily="34" charset="0"/>
              </a:rPr>
              <a:t>MIS À JOUR chaque année</a:t>
            </a:r>
            <a:endParaRPr lang="fr-CA" sz="11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1" name="Round Single Corner Rectangle 10"/>
          <p:cNvSpPr/>
          <p:nvPr>
            <p:custDataLst>
              <p:tags r:id="rId8"/>
            </p:custDataLst>
          </p:nvPr>
        </p:nvSpPr>
        <p:spPr>
          <a:xfrm>
            <a:off x="6477000" y="4038122"/>
            <a:ext cx="2003213" cy="795699"/>
          </a:xfrm>
          <a:prstGeom prst="round1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lang="fr-CA" sz="1600" dirty="0" smtClean="0">
                <a:solidFill>
                  <a:srgbClr val="254061"/>
                </a:solidFill>
                <a:latin typeface="Calibri" panose="020F0502020204030204" pitchFamily="34" charset="0"/>
              </a:rPr>
              <a:t>Collectons-nous les données dont nous avons besoin ?</a:t>
            </a:r>
            <a:endParaRPr lang="fr-CA" sz="11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1" name="Round Single Corner Rectangle 20"/>
          <p:cNvSpPr/>
          <p:nvPr>
            <p:custDataLst>
              <p:tags r:id="rId9"/>
            </p:custDataLst>
          </p:nvPr>
        </p:nvSpPr>
        <p:spPr>
          <a:xfrm>
            <a:off x="6477000" y="3286931"/>
            <a:ext cx="1981200" cy="612178"/>
          </a:xfrm>
          <a:prstGeom prst="round1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lang="fr-CA" dirty="0" smtClean="0">
                <a:solidFill>
                  <a:srgbClr val="254061"/>
                </a:solidFill>
                <a:latin typeface="Calibri" panose="020F0502020204030204" pitchFamily="34" charset="0"/>
              </a:rPr>
              <a:t>Les indicateurs conviennent-ils ?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2" name="Round Single Corner Rectangle 21"/>
          <p:cNvSpPr/>
          <p:nvPr>
            <p:custDataLst>
              <p:tags r:id="rId10"/>
            </p:custDataLst>
          </p:nvPr>
        </p:nvSpPr>
        <p:spPr>
          <a:xfrm>
            <a:off x="6477000" y="4947105"/>
            <a:ext cx="1981200" cy="616350"/>
          </a:xfrm>
          <a:prstGeom prst="round1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lang="fr-CA" dirty="0" smtClean="0">
                <a:solidFill>
                  <a:srgbClr val="254061"/>
                </a:solidFill>
                <a:latin typeface="Calibri" panose="020F0502020204030204" pitchFamily="34" charset="0"/>
              </a:rPr>
              <a:t>Que pourrions-nous améliorer ?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3" name="Rounded Rectangle 22"/>
          <p:cNvSpPr/>
          <p:nvPr>
            <p:custDataLst>
              <p:tags r:id="rId11"/>
            </p:custDataLst>
          </p:nvPr>
        </p:nvSpPr>
        <p:spPr>
          <a:xfrm>
            <a:off x="3350690" y="1770926"/>
            <a:ext cx="2288110" cy="12192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/>
          <a:lstStyle/>
          <a:p>
            <a:pPr algn="ctr">
              <a:buNone/>
            </a:pPr>
            <a:r>
              <a:rPr lang="fr-CA" sz="2000" dirty="0" smtClean="0">
                <a:solidFill>
                  <a:srgbClr val="254061"/>
                </a:solidFill>
                <a:latin typeface="Calibri" panose="020F0502020204030204" pitchFamily="34" charset="0"/>
              </a:rPr>
              <a:t>UTILISÉ</a:t>
            </a:r>
            <a:endParaRPr lang="fr-CA" sz="11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algn="ctr">
              <a:buNone/>
            </a:pPr>
            <a:r>
              <a:rPr lang="fr-CA" sz="2000" dirty="0" smtClean="0">
                <a:solidFill>
                  <a:srgbClr val="254061"/>
                </a:solidFill>
                <a:latin typeface="Calibri" panose="020F0502020204030204" pitchFamily="34" charset="0"/>
              </a:rPr>
              <a:t>pendant la mise en œuvre du projet</a:t>
            </a:r>
            <a:endParaRPr lang="fr-CA" sz="11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4" name="Round Single Corner Rectangle 23"/>
          <p:cNvSpPr/>
          <p:nvPr>
            <p:custDataLst>
              <p:tags r:id="rId12"/>
            </p:custDataLst>
          </p:nvPr>
        </p:nvSpPr>
        <p:spPr>
          <a:xfrm>
            <a:off x="3657602" y="3286931"/>
            <a:ext cx="1678512" cy="555438"/>
          </a:xfrm>
          <a:prstGeom prst="round1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lang="fr-CA" dirty="0" smtClean="0">
                <a:solidFill>
                  <a:srgbClr val="254061"/>
                </a:solidFill>
                <a:latin typeface="Calibri" panose="020F0502020204030204" pitchFamily="34" charset="0"/>
              </a:rPr>
              <a:t>Suivi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5" name="Round Single Corner Rectangle 24"/>
          <p:cNvSpPr/>
          <p:nvPr>
            <p:custDataLst>
              <p:tags r:id="rId13"/>
            </p:custDataLst>
          </p:nvPr>
        </p:nvSpPr>
        <p:spPr>
          <a:xfrm>
            <a:off x="3657601" y="4005379"/>
            <a:ext cx="1678512" cy="555438"/>
          </a:xfrm>
          <a:prstGeom prst="round1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lang="fr-CA" dirty="0" smtClean="0">
                <a:solidFill>
                  <a:srgbClr val="254061"/>
                </a:solidFill>
                <a:latin typeface="Calibri" panose="020F0502020204030204" pitchFamily="34" charset="0"/>
              </a:rPr>
              <a:t>Analyse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26" name="Round Single Corner Rectangle 25"/>
          <p:cNvSpPr/>
          <p:nvPr>
            <p:custDataLst>
              <p:tags r:id="rId14"/>
            </p:custDataLst>
          </p:nvPr>
        </p:nvSpPr>
        <p:spPr>
          <a:xfrm>
            <a:off x="3657600" y="4713217"/>
            <a:ext cx="1678512" cy="555438"/>
          </a:xfrm>
          <a:prstGeom prst="round1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/>
            <a:r>
              <a:rPr lang="fr-CA" dirty="0" smtClean="0">
                <a:solidFill>
                  <a:srgbClr val="254061"/>
                </a:solidFill>
                <a:latin typeface="Calibri" panose="020F0502020204030204" pitchFamily="34" charset="0"/>
              </a:rPr>
              <a:t>Préparation de rapports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16" name="Straight Connector 15"/>
          <p:cNvCxnSpPr/>
          <p:nvPr>
            <p:custDataLst>
              <p:tags r:id="rId15"/>
            </p:custDataLst>
          </p:nvPr>
        </p:nvCxnSpPr>
        <p:spPr>
          <a:xfrm>
            <a:off x="533400" y="1244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84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Liste de contrôle relative à l’IPTT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CA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Elle fournit des critères permettant d’évaluer l’IPTT pour faire en sorte qu’il :</a:t>
            </a:r>
            <a:endParaRPr lang="en-US" sz="3200" b="1" dirty="0" smtClean="0"/>
          </a:p>
          <a:p>
            <a:pPr marL="576263" indent="-350838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vous aide à améliorer votre projet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576263" indent="-350838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vous aide à remplir des exigences en matière de présentation de rapports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576263" indent="-350838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fr-CA" dirty="0" smtClean="0">
                <a:solidFill>
                  <a:srgbClr val="000000"/>
                </a:solidFill>
                <a:latin typeface="Calibri" panose="020F0502020204030204" pitchFamily="34" charset="0"/>
              </a:rPr>
              <a:t>vous aide à décrire votre projet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>
            <p:custDataLst>
              <p:tags r:id="rId4"/>
            </p:custDataLst>
          </p:nvPr>
        </p:nvCxnSpPr>
        <p:spPr>
          <a:xfrm>
            <a:off x="533400" y="1244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414655"/>
            <a:ext cx="8229600" cy="829945"/>
          </a:xfrm>
        </p:spPr>
        <p:txBody>
          <a:bodyPr wrap="square">
            <a:normAutofit fontScale="90000"/>
          </a:bodyPr>
          <a:lstStyle/>
          <a:p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  <a:cs typeface="Arial" charset="0"/>
              </a:rPr>
              <a:t>Principaux termes utilisés en suivi-évaluation applicables aux projets relevant du FFP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>
            <p:custDataLst>
              <p:tags r:id="rId3"/>
            </p:custDataLst>
          </p:nvPr>
        </p:nvCxnSpPr>
        <p:spPr>
          <a:xfrm>
            <a:off x="533400" y="1244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83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3424741" y="1708098"/>
            <a:ext cx="2081050" cy="5544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CA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Facteurs externes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algn="ctr"/>
            <a:r>
              <a:rPr lang="fr-CA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Pluie, politiques, prix, etc.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Rectangle 184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936251" y="2711578"/>
            <a:ext cx="1446369" cy="1248496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186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2494580" y="2711578"/>
            <a:ext cx="1222785" cy="1248496"/>
          </a:xfrm>
          <a:prstGeom prst="rect">
            <a:avLst/>
          </a:prstGeom>
          <a:noFill/>
          <a:ln w="3174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>
            <p:custDataLst>
              <p:tags r:id="rId7"/>
            </p:custDataLst>
          </p:nvPr>
        </p:nvGrpSpPr>
        <p:grpSpPr>
          <a:xfrm>
            <a:off x="2382621" y="3188230"/>
            <a:ext cx="161063" cy="194843"/>
            <a:chOff x="2678050" y="2432678"/>
            <a:chExt cx="128299" cy="148037"/>
          </a:xfrm>
        </p:grpSpPr>
        <p:sp>
          <p:nvSpPr>
            <p:cNvPr id="65" name="Freeform 185"/>
            <p:cNvSpPr>
              <a:spLocks/>
            </p:cNvSpPr>
            <p:nvPr>
              <p:custDataLst>
                <p:tags r:id="rId56"/>
              </p:custDataLst>
            </p:nvPr>
          </p:nvSpPr>
          <p:spPr bwMode="auto">
            <a:xfrm>
              <a:off x="2678050" y="2507014"/>
              <a:ext cx="71771" cy="12707"/>
            </a:xfrm>
            <a:custGeom>
              <a:avLst/>
              <a:gdLst>
                <a:gd name="T0" fmla="*/ 0 w 113"/>
                <a:gd name="T1" fmla="*/ 0 h 20"/>
                <a:gd name="T2" fmla="*/ 112 w 113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" h="20">
                  <a:moveTo>
                    <a:pt x="0" y="0"/>
                  </a:moveTo>
                  <a:lnTo>
                    <a:pt x="112" y="0"/>
                  </a:ln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87"/>
            <p:cNvSpPr>
              <a:spLocks/>
            </p:cNvSpPr>
            <p:nvPr>
              <p:custDataLst>
                <p:tags r:id="rId57"/>
              </p:custDataLst>
            </p:nvPr>
          </p:nvSpPr>
          <p:spPr bwMode="auto">
            <a:xfrm>
              <a:off x="2726956" y="2432678"/>
              <a:ext cx="79393" cy="148037"/>
            </a:xfrm>
            <a:custGeom>
              <a:avLst/>
              <a:gdLst>
                <a:gd name="T0" fmla="*/ 0 w 125"/>
                <a:gd name="T1" fmla="*/ 0 h 233"/>
                <a:gd name="T2" fmla="*/ 0 w 125"/>
                <a:gd name="T3" fmla="*/ 232 h 233"/>
                <a:gd name="T4" fmla="*/ 125 w 125"/>
                <a:gd name="T5" fmla="*/ 116 h 233"/>
                <a:gd name="T6" fmla="*/ 0 w 125"/>
                <a:gd name="T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233">
                  <a:moveTo>
                    <a:pt x="0" y="0"/>
                  </a:moveTo>
                  <a:lnTo>
                    <a:pt x="0" y="232"/>
                  </a:lnTo>
                  <a:lnTo>
                    <a:pt x="125" y="11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Rectangle 189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3830756" y="2711578"/>
            <a:ext cx="1228266" cy="1248496"/>
          </a:xfrm>
          <a:prstGeom prst="rect">
            <a:avLst/>
          </a:prstGeom>
          <a:noFill/>
          <a:ln w="3174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" name="Group 13"/>
          <p:cNvGrpSpPr/>
          <p:nvPr>
            <p:custDataLst>
              <p:tags r:id="rId9"/>
            </p:custDataLst>
          </p:nvPr>
        </p:nvGrpSpPr>
        <p:grpSpPr>
          <a:xfrm>
            <a:off x="3718161" y="3196593"/>
            <a:ext cx="150697" cy="194006"/>
            <a:chOff x="3741910" y="2439032"/>
            <a:chExt cx="120042" cy="147401"/>
          </a:xfrm>
        </p:grpSpPr>
        <p:sp>
          <p:nvSpPr>
            <p:cNvPr id="63" name="Freeform 188"/>
            <p:cNvSpPr>
              <a:spLocks/>
            </p:cNvSpPr>
            <p:nvPr>
              <p:custDataLst>
                <p:tags r:id="rId54"/>
              </p:custDataLst>
            </p:nvPr>
          </p:nvSpPr>
          <p:spPr bwMode="auto">
            <a:xfrm>
              <a:off x="3741910" y="2512732"/>
              <a:ext cx="63514" cy="12707"/>
            </a:xfrm>
            <a:custGeom>
              <a:avLst/>
              <a:gdLst>
                <a:gd name="T0" fmla="*/ 0 w 100"/>
                <a:gd name="T1" fmla="*/ 0 h 20"/>
                <a:gd name="T2" fmla="*/ 99 w 100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0" h="20">
                  <a:moveTo>
                    <a:pt x="0" y="0"/>
                  </a:moveTo>
                  <a:lnTo>
                    <a:pt x="99" y="0"/>
                  </a:ln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90"/>
            <p:cNvSpPr>
              <a:spLocks/>
            </p:cNvSpPr>
            <p:nvPr>
              <p:custDataLst>
                <p:tags r:id="rId55"/>
              </p:custDataLst>
            </p:nvPr>
          </p:nvSpPr>
          <p:spPr bwMode="auto">
            <a:xfrm>
              <a:off x="3782559" y="2439032"/>
              <a:ext cx="79393" cy="147401"/>
            </a:xfrm>
            <a:custGeom>
              <a:avLst/>
              <a:gdLst>
                <a:gd name="T0" fmla="*/ 0 w 125"/>
                <a:gd name="T1" fmla="*/ 0 h 232"/>
                <a:gd name="T2" fmla="*/ 0 w 125"/>
                <a:gd name="T3" fmla="*/ 232 h 232"/>
                <a:gd name="T4" fmla="*/ 125 w 125"/>
                <a:gd name="T5" fmla="*/ 116 h 232"/>
                <a:gd name="T6" fmla="*/ 0 w 125"/>
                <a:gd name="T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232">
                  <a:moveTo>
                    <a:pt x="0" y="0"/>
                  </a:moveTo>
                  <a:lnTo>
                    <a:pt x="0" y="232"/>
                  </a:lnTo>
                  <a:lnTo>
                    <a:pt x="125" y="11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Rectangle 192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5171209" y="2711578"/>
            <a:ext cx="1228266" cy="1248496"/>
          </a:xfrm>
          <a:prstGeom prst="rect">
            <a:avLst/>
          </a:prstGeom>
          <a:noFill/>
          <a:ln w="3174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/>
          <p:cNvGrpSpPr/>
          <p:nvPr>
            <p:custDataLst>
              <p:tags r:id="rId11"/>
            </p:custDataLst>
          </p:nvPr>
        </p:nvGrpSpPr>
        <p:grpSpPr>
          <a:xfrm>
            <a:off x="5052106" y="3199937"/>
            <a:ext cx="171429" cy="194006"/>
            <a:chOff x="4804499" y="2441573"/>
            <a:chExt cx="136556" cy="147401"/>
          </a:xfrm>
        </p:grpSpPr>
        <p:sp>
          <p:nvSpPr>
            <p:cNvPr id="61" name="Freeform 191"/>
            <p:cNvSpPr>
              <a:spLocks/>
            </p:cNvSpPr>
            <p:nvPr>
              <p:custDataLst>
                <p:tags r:id="rId52"/>
              </p:custDataLst>
            </p:nvPr>
          </p:nvSpPr>
          <p:spPr bwMode="auto">
            <a:xfrm>
              <a:off x="4804499" y="2515274"/>
              <a:ext cx="80028" cy="12707"/>
            </a:xfrm>
            <a:custGeom>
              <a:avLst/>
              <a:gdLst>
                <a:gd name="T0" fmla="*/ 0 w 126"/>
                <a:gd name="T1" fmla="*/ 0 h 20"/>
                <a:gd name="T2" fmla="*/ 126 w 126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6" h="20">
                  <a:moveTo>
                    <a:pt x="0" y="0"/>
                  </a:moveTo>
                  <a:lnTo>
                    <a:pt x="126" y="0"/>
                  </a:ln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93"/>
            <p:cNvSpPr>
              <a:spLocks/>
            </p:cNvSpPr>
            <p:nvPr>
              <p:custDataLst>
                <p:tags r:id="rId53"/>
              </p:custDataLst>
            </p:nvPr>
          </p:nvSpPr>
          <p:spPr bwMode="auto">
            <a:xfrm>
              <a:off x="4861662" y="2441573"/>
              <a:ext cx="79393" cy="147401"/>
            </a:xfrm>
            <a:custGeom>
              <a:avLst/>
              <a:gdLst>
                <a:gd name="T0" fmla="*/ 0 w 125"/>
                <a:gd name="T1" fmla="*/ 0 h 232"/>
                <a:gd name="T2" fmla="*/ 0 w 125"/>
                <a:gd name="T3" fmla="*/ 232 h 232"/>
                <a:gd name="T4" fmla="*/ 125 w 125"/>
                <a:gd name="T5" fmla="*/ 116 h 232"/>
                <a:gd name="T6" fmla="*/ 0 w 125"/>
                <a:gd name="T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232">
                  <a:moveTo>
                    <a:pt x="0" y="0"/>
                  </a:moveTo>
                  <a:lnTo>
                    <a:pt x="0" y="232"/>
                  </a:lnTo>
                  <a:lnTo>
                    <a:pt x="125" y="11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Rectangle 195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6517911" y="2711578"/>
            <a:ext cx="1630036" cy="1248496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>
            <p:custDataLst>
              <p:tags r:id="rId13"/>
            </p:custDataLst>
          </p:nvPr>
        </p:nvGrpSpPr>
        <p:grpSpPr>
          <a:xfrm>
            <a:off x="6405188" y="3199937"/>
            <a:ext cx="160266" cy="194006"/>
            <a:chOff x="5882332" y="2441573"/>
            <a:chExt cx="127664" cy="147401"/>
          </a:xfrm>
        </p:grpSpPr>
        <p:sp>
          <p:nvSpPr>
            <p:cNvPr id="59" name="Freeform 194"/>
            <p:cNvSpPr>
              <a:spLocks/>
            </p:cNvSpPr>
            <p:nvPr>
              <p:custDataLst>
                <p:tags r:id="rId50"/>
              </p:custDataLst>
            </p:nvPr>
          </p:nvSpPr>
          <p:spPr bwMode="auto">
            <a:xfrm>
              <a:off x="5882332" y="2515274"/>
              <a:ext cx="70501" cy="12707"/>
            </a:xfrm>
            <a:custGeom>
              <a:avLst/>
              <a:gdLst>
                <a:gd name="T0" fmla="*/ 0 w 111"/>
                <a:gd name="T1" fmla="*/ 0 h 20"/>
                <a:gd name="T2" fmla="*/ 111 w 111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20">
                  <a:moveTo>
                    <a:pt x="0" y="0"/>
                  </a:moveTo>
                  <a:lnTo>
                    <a:pt x="111" y="0"/>
                  </a:ln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96"/>
            <p:cNvSpPr>
              <a:spLocks/>
            </p:cNvSpPr>
            <p:nvPr>
              <p:custDataLst>
                <p:tags r:id="rId51"/>
              </p:custDataLst>
            </p:nvPr>
          </p:nvSpPr>
          <p:spPr bwMode="auto">
            <a:xfrm>
              <a:off x="5930603" y="2441573"/>
              <a:ext cx="79393" cy="147401"/>
            </a:xfrm>
            <a:custGeom>
              <a:avLst/>
              <a:gdLst>
                <a:gd name="T0" fmla="*/ 0 w 125"/>
                <a:gd name="T1" fmla="*/ 0 h 232"/>
                <a:gd name="T2" fmla="*/ 0 w 125"/>
                <a:gd name="T3" fmla="*/ 232 h 232"/>
                <a:gd name="T4" fmla="*/ 125 w 125"/>
                <a:gd name="T5" fmla="*/ 116 h 232"/>
                <a:gd name="T6" fmla="*/ 0 w 125"/>
                <a:gd name="T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232">
                  <a:moveTo>
                    <a:pt x="0" y="0"/>
                  </a:moveTo>
                  <a:lnTo>
                    <a:pt x="0" y="232"/>
                  </a:lnTo>
                  <a:lnTo>
                    <a:pt x="125" y="11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 197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1729602" y="2285934"/>
            <a:ext cx="2705366" cy="429824"/>
          </a:xfrm>
          <a:custGeom>
            <a:avLst/>
            <a:gdLst>
              <a:gd name="T0" fmla="*/ 3393 w 3393"/>
              <a:gd name="T1" fmla="*/ 0 h 514"/>
              <a:gd name="T2" fmla="*/ 0 w 3393"/>
              <a:gd name="T3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93" h="514">
                <a:moveTo>
                  <a:pt x="3393" y="0"/>
                </a:moveTo>
                <a:lnTo>
                  <a:pt x="0" y="513"/>
                </a:lnTo>
              </a:path>
            </a:pathLst>
          </a:custGeom>
          <a:noFill/>
          <a:ln w="12700">
            <a:solidFill>
              <a:schemeClr val="accent1">
                <a:lumMod val="40000"/>
                <a:lumOff val="60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98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1697708" y="2683981"/>
            <a:ext cx="60598" cy="65225"/>
          </a:xfrm>
          <a:custGeom>
            <a:avLst/>
            <a:gdLst>
              <a:gd name="T0" fmla="*/ 50 w 76"/>
              <a:gd name="T1" fmla="*/ 0 h 78"/>
              <a:gd name="T2" fmla="*/ 24 w 76"/>
              <a:gd name="T3" fmla="*/ 3 h 78"/>
              <a:gd name="T4" fmla="*/ 7 w 76"/>
              <a:gd name="T5" fmla="*/ 15 h 78"/>
              <a:gd name="T6" fmla="*/ 0 w 76"/>
              <a:gd name="T7" fmla="*/ 32 h 78"/>
              <a:gd name="T8" fmla="*/ 4 w 76"/>
              <a:gd name="T9" fmla="*/ 56 h 78"/>
              <a:gd name="T10" fmla="*/ 18 w 76"/>
              <a:gd name="T11" fmla="*/ 72 h 78"/>
              <a:gd name="T12" fmla="*/ 38 w 76"/>
              <a:gd name="T13" fmla="*/ 78 h 78"/>
              <a:gd name="T14" fmla="*/ 39 w 76"/>
              <a:gd name="T15" fmla="*/ 78 h 78"/>
              <a:gd name="T16" fmla="*/ 60 w 76"/>
              <a:gd name="T17" fmla="*/ 72 h 78"/>
              <a:gd name="T18" fmla="*/ 75 w 76"/>
              <a:gd name="T19" fmla="*/ 56 h 78"/>
              <a:gd name="T20" fmla="*/ 74 w 76"/>
              <a:gd name="T21" fmla="*/ 28 h 78"/>
              <a:gd name="T22" fmla="*/ 65 w 76"/>
              <a:gd name="T23" fmla="*/ 9 h 78"/>
              <a:gd name="T24" fmla="*/ 50 w 76"/>
              <a:gd name="T2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6" h="78">
                <a:moveTo>
                  <a:pt x="50" y="0"/>
                </a:moveTo>
                <a:lnTo>
                  <a:pt x="24" y="3"/>
                </a:lnTo>
                <a:lnTo>
                  <a:pt x="7" y="15"/>
                </a:lnTo>
                <a:lnTo>
                  <a:pt x="0" y="32"/>
                </a:lnTo>
                <a:lnTo>
                  <a:pt x="4" y="56"/>
                </a:lnTo>
                <a:lnTo>
                  <a:pt x="18" y="72"/>
                </a:lnTo>
                <a:lnTo>
                  <a:pt x="38" y="78"/>
                </a:lnTo>
                <a:lnTo>
                  <a:pt x="39" y="78"/>
                </a:lnTo>
                <a:lnTo>
                  <a:pt x="60" y="72"/>
                </a:lnTo>
                <a:lnTo>
                  <a:pt x="75" y="56"/>
                </a:lnTo>
                <a:lnTo>
                  <a:pt x="74" y="28"/>
                </a:lnTo>
                <a:lnTo>
                  <a:pt x="65" y="9"/>
                </a:lnTo>
                <a:lnTo>
                  <a:pt x="5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99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130523" y="2296806"/>
            <a:ext cx="1302051" cy="418953"/>
          </a:xfrm>
          <a:custGeom>
            <a:avLst/>
            <a:gdLst>
              <a:gd name="T0" fmla="*/ 1633 w 1633"/>
              <a:gd name="T1" fmla="*/ 0 h 501"/>
              <a:gd name="T2" fmla="*/ 0 w 1633"/>
              <a:gd name="T3" fmla="*/ 500 h 5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33" h="501">
                <a:moveTo>
                  <a:pt x="1633" y="0"/>
                </a:moveTo>
                <a:lnTo>
                  <a:pt x="0" y="500"/>
                </a:lnTo>
              </a:path>
            </a:pathLst>
          </a:custGeom>
          <a:noFill/>
          <a:ln w="12700">
            <a:solidFill>
              <a:schemeClr val="accent1">
                <a:lumMod val="40000"/>
                <a:lumOff val="60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00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98631" y="2683981"/>
            <a:ext cx="59801" cy="65225"/>
          </a:xfrm>
          <a:custGeom>
            <a:avLst/>
            <a:gdLst>
              <a:gd name="T0" fmla="*/ 50 w 75"/>
              <a:gd name="T1" fmla="*/ 0 h 78"/>
              <a:gd name="T2" fmla="*/ 24 w 75"/>
              <a:gd name="T3" fmla="*/ 3 h 78"/>
              <a:gd name="T4" fmla="*/ 7 w 75"/>
              <a:gd name="T5" fmla="*/ 15 h 78"/>
              <a:gd name="T6" fmla="*/ 0 w 75"/>
              <a:gd name="T7" fmla="*/ 32 h 78"/>
              <a:gd name="T8" fmla="*/ 4 w 75"/>
              <a:gd name="T9" fmla="*/ 56 h 78"/>
              <a:gd name="T10" fmla="*/ 18 w 75"/>
              <a:gd name="T11" fmla="*/ 72 h 78"/>
              <a:gd name="T12" fmla="*/ 38 w 75"/>
              <a:gd name="T13" fmla="*/ 78 h 78"/>
              <a:gd name="T14" fmla="*/ 39 w 75"/>
              <a:gd name="T15" fmla="*/ 78 h 78"/>
              <a:gd name="T16" fmla="*/ 60 w 75"/>
              <a:gd name="T17" fmla="*/ 72 h 78"/>
              <a:gd name="T18" fmla="*/ 75 w 75"/>
              <a:gd name="T19" fmla="*/ 56 h 78"/>
              <a:gd name="T20" fmla="*/ 74 w 75"/>
              <a:gd name="T21" fmla="*/ 28 h 78"/>
              <a:gd name="T22" fmla="*/ 65 w 75"/>
              <a:gd name="T23" fmla="*/ 9 h 78"/>
              <a:gd name="T24" fmla="*/ 50 w 75"/>
              <a:gd name="T2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5" h="78">
                <a:moveTo>
                  <a:pt x="50" y="0"/>
                </a:moveTo>
                <a:lnTo>
                  <a:pt x="24" y="3"/>
                </a:lnTo>
                <a:lnTo>
                  <a:pt x="7" y="15"/>
                </a:lnTo>
                <a:lnTo>
                  <a:pt x="0" y="32"/>
                </a:lnTo>
                <a:lnTo>
                  <a:pt x="4" y="56"/>
                </a:lnTo>
                <a:lnTo>
                  <a:pt x="18" y="72"/>
                </a:lnTo>
                <a:lnTo>
                  <a:pt x="38" y="78"/>
                </a:lnTo>
                <a:lnTo>
                  <a:pt x="39" y="78"/>
                </a:lnTo>
                <a:lnTo>
                  <a:pt x="60" y="72"/>
                </a:lnTo>
                <a:lnTo>
                  <a:pt x="75" y="56"/>
                </a:lnTo>
                <a:lnTo>
                  <a:pt x="74" y="28"/>
                </a:lnTo>
                <a:lnTo>
                  <a:pt x="65" y="9"/>
                </a:lnTo>
                <a:lnTo>
                  <a:pt x="5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01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4448522" y="2258339"/>
            <a:ext cx="15947" cy="457420"/>
          </a:xfrm>
          <a:custGeom>
            <a:avLst/>
            <a:gdLst>
              <a:gd name="T0" fmla="*/ 0 w 20"/>
              <a:gd name="T1" fmla="*/ 0 h 547"/>
              <a:gd name="T2" fmla="*/ 0 w 20"/>
              <a:gd name="T3" fmla="*/ 547 h 5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547">
                <a:moveTo>
                  <a:pt x="0" y="0"/>
                </a:moveTo>
                <a:lnTo>
                  <a:pt x="0" y="547"/>
                </a:lnTo>
              </a:path>
            </a:pathLst>
          </a:custGeom>
          <a:noFill/>
          <a:ln w="12700">
            <a:solidFill>
              <a:schemeClr val="accent1">
                <a:lumMod val="40000"/>
                <a:lumOff val="60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02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4416629" y="2683981"/>
            <a:ext cx="59801" cy="65225"/>
          </a:xfrm>
          <a:custGeom>
            <a:avLst/>
            <a:gdLst>
              <a:gd name="T0" fmla="*/ 50 w 75"/>
              <a:gd name="T1" fmla="*/ 0 h 78"/>
              <a:gd name="T2" fmla="*/ 24 w 75"/>
              <a:gd name="T3" fmla="*/ 3 h 78"/>
              <a:gd name="T4" fmla="*/ 7 w 75"/>
              <a:gd name="T5" fmla="*/ 15 h 78"/>
              <a:gd name="T6" fmla="*/ 0 w 75"/>
              <a:gd name="T7" fmla="*/ 32 h 78"/>
              <a:gd name="T8" fmla="*/ 4 w 75"/>
              <a:gd name="T9" fmla="*/ 56 h 78"/>
              <a:gd name="T10" fmla="*/ 18 w 75"/>
              <a:gd name="T11" fmla="*/ 72 h 78"/>
              <a:gd name="T12" fmla="*/ 38 w 75"/>
              <a:gd name="T13" fmla="*/ 78 h 78"/>
              <a:gd name="T14" fmla="*/ 39 w 75"/>
              <a:gd name="T15" fmla="*/ 78 h 78"/>
              <a:gd name="T16" fmla="*/ 60 w 75"/>
              <a:gd name="T17" fmla="*/ 72 h 78"/>
              <a:gd name="T18" fmla="*/ 75 w 75"/>
              <a:gd name="T19" fmla="*/ 56 h 78"/>
              <a:gd name="T20" fmla="*/ 74 w 75"/>
              <a:gd name="T21" fmla="*/ 28 h 78"/>
              <a:gd name="T22" fmla="*/ 65 w 75"/>
              <a:gd name="T23" fmla="*/ 9 h 78"/>
              <a:gd name="T24" fmla="*/ 50 w 75"/>
              <a:gd name="T2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5" h="78">
                <a:moveTo>
                  <a:pt x="50" y="0"/>
                </a:moveTo>
                <a:lnTo>
                  <a:pt x="24" y="3"/>
                </a:lnTo>
                <a:lnTo>
                  <a:pt x="7" y="15"/>
                </a:lnTo>
                <a:lnTo>
                  <a:pt x="0" y="32"/>
                </a:lnTo>
                <a:lnTo>
                  <a:pt x="4" y="56"/>
                </a:lnTo>
                <a:lnTo>
                  <a:pt x="18" y="72"/>
                </a:lnTo>
                <a:lnTo>
                  <a:pt x="38" y="78"/>
                </a:lnTo>
                <a:lnTo>
                  <a:pt x="39" y="78"/>
                </a:lnTo>
                <a:lnTo>
                  <a:pt x="60" y="72"/>
                </a:lnTo>
                <a:lnTo>
                  <a:pt x="75" y="56"/>
                </a:lnTo>
                <a:lnTo>
                  <a:pt x="74" y="28"/>
                </a:lnTo>
                <a:lnTo>
                  <a:pt x="65" y="9"/>
                </a:lnTo>
                <a:lnTo>
                  <a:pt x="5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03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4452509" y="2297642"/>
            <a:ext cx="1355473" cy="418116"/>
          </a:xfrm>
          <a:custGeom>
            <a:avLst/>
            <a:gdLst>
              <a:gd name="T0" fmla="*/ 0 w 1700"/>
              <a:gd name="T1" fmla="*/ 0 h 500"/>
              <a:gd name="T2" fmla="*/ 1700 w 1700"/>
              <a:gd name="T3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00" h="500">
                <a:moveTo>
                  <a:pt x="0" y="0"/>
                </a:moveTo>
                <a:lnTo>
                  <a:pt x="1700" y="500"/>
                </a:lnTo>
              </a:path>
            </a:pathLst>
          </a:custGeom>
          <a:noFill/>
          <a:ln w="12700">
            <a:solidFill>
              <a:schemeClr val="accent1">
                <a:lumMod val="40000"/>
                <a:lumOff val="60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04"/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5776088" y="2683981"/>
            <a:ext cx="60598" cy="65225"/>
          </a:xfrm>
          <a:custGeom>
            <a:avLst/>
            <a:gdLst>
              <a:gd name="T0" fmla="*/ 50 w 76"/>
              <a:gd name="T1" fmla="*/ 0 h 78"/>
              <a:gd name="T2" fmla="*/ 24 w 76"/>
              <a:gd name="T3" fmla="*/ 3 h 78"/>
              <a:gd name="T4" fmla="*/ 7 w 76"/>
              <a:gd name="T5" fmla="*/ 15 h 78"/>
              <a:gd name="T6" fmla="*/ 0 w 76"/>
              <a:gd name="T7" fmla="*/ 32 h 78"/>
              <a:gd name="T8" fmla="*/ 4 w 76"/>
              <a:gd name="T9" fmla="*/ 56 h 78"/>
              <a:gd name="T10" fmla="*/ 18 w 76"/>
              <a:gd name="T11" fmla="*/ 72 h 78"/>
              <a:gd name="T12" fmla="*/ 38 w 76"/>
              <a:gd name="T13" fmla="*/ 78 h 78"/>
              <a:gd name="T14" fmla="*/ 39 w 76"/>
              <a:gd name="T15" fmla="*/ 78 h 78"/>
              <a:gd name="T16" fmla="*/ 60 w 76"/>
              <a:gd name="T17" fmla="*/ 72 h 78"/>
              <a:gd name="T18" fmla="*/ 75 w 76"/>
              <a:gd name="T19" fmla="*/ 56 h 78"/>
              <a:gd name="T20" fmla="*/ 74 w 76"/>
              <a:gd name="T21" fmla="*/ 28 h 78"/>
              <a:gd name="T22" fmla="*/ 65 w 76"/>
              <a:gd name="T23" fmla="*/ 9 h 78"/>
              <a:gd name="T24" fmla="*/ 50 w 76"/>
              <a:gd name="T2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6" h="78">
                <a:moveTo>
                  <a:pt x="50" y="0"/>
                </a:moveTo>
                <a:lnTo>
                  <a:pt x="24" y="3"/>
                </a:lnTo>
                <a:lnTo>
                  <a:pt x="7" y="15"/>
                </a:lnTo>
                <a:lnTo>
                  <a:pt x="0" y="32"/>
                </a:lnTo>
                <a:lnTo>
                  <a:pt x="4" y="56"/>
                </a:lnTo>
                <a:lnTo>
                  <a:pt x="18" y="72"/>
                </a:lnTo>
                <a:lnTo>
                  <a:pt x="38" y="78"/>
                </a:lnTo>
                <a:lnTo>
                  <a:pt x="39" y="78"/>
                </a:lnTo>
                <a:lnTo>
                  <a:pt x="60" y="72"/>
                </a:lnTo>
                <a:lnTo>
                  <a:pt x="75" y="56"/>
                </a:lnTo>
                <a:lnTo>
                  <a:pt x="74" y="28"/>
                </a:lnTo>
                <a:lnTo>
                  <a:pt x="65" y="9"/>
                </a:lnTo>
                <a:lnTo>
                  <a:pt x="5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05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4439751" y="2285934"/>
            <a:ext cx="2794667" cy="429824"/>
          </a:xfrm>
          <a:custGeom>
            <a:avLst/>
            <a:gdLst>
              <a:gd name="T0" fmla="*/ 0 w 3505"/>
              <a:gd name="T1" fmla="*/ 0 h 514"/>
              <a:gd name="T2" fmla="*/ 3504 w 3505"/>
              <a:gd name="T3" fmla="*/ 513 h 51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505" h="514">
                <a:moveTo>
                  <a:pt x="0" y="0"/>
                </a:moveTo>
                <a:lnTo>
                  <a:pt x="3504" y="513"/>
                </a:lnTo>
              </a:path>
            </a:pathLst>
          </a:custGeom>
          <a:noFill/>
          <a:ln w="12700">
            <a:solidFill>
              <a:schemeClr val="accent1">
                <a:lumMod val="40000"/>
                <a:lumOff val="60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06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7202525" y="2683981"/>
            <a:ext cx="59801" cy="65225"/>
          </a:xfrm>
          <a:custGeom>
            <a:avLst/>
            <a:gdLst>
              <a:gd name="T0" fmla="*/ 50 w 75"/>
              <a:gd name="T1" fmla="*/ 0 h 78"/>
              <a:gd name="T2" fmla="*/ 24 w 75"/>
              <a:gd name="T3" fmla="*/ 3 h 78"/>
              <a:gd name="T4" fmla="*/ 7 w 75"/>
              <a:gd name="T5" fmla="*/ 15 h 78"/>
              <a:gd name="T6" fmla="*/ 0 w 75"/>
              <a:gd name="T7" fmla="*/ 32 h 78"/>
              <a:gd name="T8" fmla="*/ 4 w 75"/>
              <a:gd name="T9" fmla="*/ 56 h 78"/>
              <a:gd name="T10" fmla="*/ 18 w 75"/>
              <a:gd name="T11" fmla="*/ 72 h 78"/>
              <a:gd name="T12" fmla="*/ 38 w 75"/>
              <a:gd name="T13" fmla="*/ 78 h 78"/>
              <a:gd name="T14" fmla="*/ 39 w 75"/>
              <a:gd name="T15" fmla="*/ 78 h 78"/>
              <a:gd name="T16" fmla="*/ 60 w 75"/>
              <a:gd name="T17" fmla="*/ 72 h 78"/>
              <a:gd name="T18" fmla="*/ 75 w 75"/>
              <a:gd name="T19" fmla="*/ 56 h 78"/>
              <a:gd name="T20" fmla="*/ 74 w 75"/>
              <a:gd name="T21" fmla="*/ 28 h 78"/>
              <a:gd name="T22" fmla="*/ 65 w 75"/>
              <a:gd name="T23" fmla="*/ 9 h 78"/>
              <a:gd name="T24" fmla="*/ 50 w 75"/>
              <a:gd name="T2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5" h="78">
                <a:moveTo>
                  <a:pt x="50" y="0"/>
                </a:moveTo>
                <a:lnTo>
                  <a:pt x="24" y="3"/>
                </a:lnTo>
                <a:lnTo>
                  <a:pt x="7" y="15"/>
                </a:lnTo>
                <a:lnTo>
                  <a:pt x="0" y="32"/>
                </a:lnTo>
                <a:lnTo>
                  <a:pt x="4" y="56"/>
                </a:lnTo>
                <a:lnTo>
                  <a:pt x="18" y="72"/>
                </a:lnTo>
                <a:lnTo>
                  <a:pt x="38" y="78"/>
                </a:lnTo>
                <a:lnTo>
                  <a:pt x="39" y="78"/>
                </a:lnTo>
                <a:lnTo>
                  <a:pt x="60" y="72"/>
                </a:lnTo>
                <a:lnTo>
                  <a:pt x="75" y="56"/>
                </a:lnTo>
                <a:lnTo>
                  <a:pt x="74" y="28"/>
                </a:lnTo>
                <a:lnTo>
                  <a:pt x="65" y="9"/>
                </a:lnTo>
                <a:lnTo>
                  <a:pt x="5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"/>
          <p:cNvSpPr/>
          <p:nvPr>
            <p:custDataLst>
              <p:tags r:id="rId24"/>
            </p:custDataLst>
          </p:nvPr>
        </p:nvSpPr>
        <p:spPr>
          <a:xfrm>
            <a:off x="838200" y="2780500"/>
            <a:ext cx="1593879" cy="802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marR="252095" algn="ctr">
              <a:lnSpc>
                <a:spcPct val="107000"/>
              </a:lnSpc>
              <a:spcBef>
                <a:spcPts val="100"/>
              </a:spcBef>
              <a:spcAft>
                <a:spcPts val="0"/>
              </a:spcAft>
            </a:pPr>
            <a:r>
              <a:rPr lang="fr-CA" sz="900" b="1" dirty="0" smtClean="0">
                <a:solidFill>
                  <a:srgbClr val="231F2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INTRANTS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Bef>
                <a:spcPts val="15"/>
              </a:spcBef>
            </a:pPr>
            <a:r>
              <a:rPr lang="en-US" sz="500" dirty="0">
                <a:solidFill>
                  <a:srgbClr val="000000"/>
                </a:solidFill>
                <a:latin typeface="Alright Sans Regular" panose="02000503040000020004" pitchFamily="50" charset="0"/>
                <a:ea typeface="Times New Roman" panose="02020603050405020304" pitchFamily="18" charset="0"/>
                <a:cs typeface="Alright Sans Regular" panose="02000503040000020004" pitchFamily="50" charset="0"/>
              </a:rPr>
              <a:t> </a:t>
            </a: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215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Ressources humaines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215" marR="0">
              <a:lnSpc>
                <a:spcPct val="107000"/>
              </a:lnSpc>
              <a:spcBef>
                <a:spcPts val="390"/>
              </a:spcBef>
              <a:spcAft>
                <a:spcPts val="0"/>
              </a:spcAft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Ressources financières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215" marR="0">
              <a:lnSpc>
                <a:spcPct val="107000"/>
              </a:lnSpc>
              <a:spcBef>
                <a:spcPts val="390"/>
              </a:spcBef>
              <a:spcAft>
                <a:spcPts val="0"/>
              </a:spcAft>
            </a:pPr>
            <a:r>
              <a:rPr lang="fr-CA" sz="800" dirty="0" err="1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Equipement</a:t>
            </a:r>
            <a:r>
              <a:rPr lang="en-US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/</a:t>
            </a:r>
            <a:r>
              <a:rPr lang="en-US" sz="800" dirty="0" err="1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Matériel</a:t>
            </a:r>
            <a:endParaRPr lang="fr-CA" sz="1200" b="1" dirty="0">
              <a:solidFill>
                <a:srgbClr val="990099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>
            <p:custDataLst>
              <p:tags r:id="rId25"/>
            </p:custDataLst>
          </p:nvPr>
        </p:nvSpPr>
        <p:spPr>
          <a:xfrm>
            <a:off x="2487030" y="2790465"/>
            <a:ext cx="1267978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265" marR="0">
              <a:lnSpc>
                <a:spcPct val="107000"/>
              </a:lnSpc>
              <a:spcBef>
                <a:spcPts val="100"/>
              </a:spcBef>
              <a:spcAft>
                <a:spcPts val="0"/>
              </a:spcAft>
            </a:pPr>
            <a:r>
              <a:rPr lang="fr-CA" sz="900" b="1" dirty="0" smtClean="0">
                <a:solidFill>
                  <a:srgbClr val="231F2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PROCESSUS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Bef>
                <a:spcPts val="15"/>
              </a:spcBef>
            </a:pPr>
            <a:r>
              <a:rPr lang="en-US" sz="500" dirty="0">
                <a:solidFill>
                  <a:srgbClr val="000000"/>
                </a:solidFill>
                <a:latin typeface="Alright Sans Regular" panose="02000503040000020004" pitchFamily="50" charset="0"/>
                <a:ea typeface="Times New Roman" panose="02020603050405020304" pitchFamily="18" charset="0"/>
                <a:cs typeface="Alright Sans Regular" panose="02000503040000020004" pitchFamily="50" charset="0"/>
              </a:rPr>
              <a:t> </a:t>
            </a: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Formation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marR="0" indent="-114300">
              <a:lnSpc>
                <a:spcPts val="900"/>
              </a:lnSpc>
              <a:spcBef>
                <a:spcPts val="435"/>
              </a:spcBef>
              <a:spcAft>
                <a:spcPts val="0"/>
              </a:spcAft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Renforcement de l’infrastructure</a:t>
            </a:r>
            <a:endParaRPr lang="fr-CA" sz="1200" b="1" dirty="0">
              <a:solidFill>
                <a:srgbClr val="990099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>
            <p:custDataLst>
              <p:tags r:id="rId26"/>
            </p:custDataLst>
          </p:nvPr>
        </p:nvSpPr>
        <p:spPr>
          <a:xfrm>
            <a:off x="3809057" y="2766468"/>
            <a:ext cx="1403801" cy="843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4305" marR="0">
              <a:lnSpc>
                <a:spcPct val="107000"/>
              </a:lnSpc>
              <a:spcBef>
                <a:spcPts val="100"/>
              </a:spcBef>
              <a:spcAft>
                <a:spcPts val="600"/>
              </a:spcAft>
            </a:pPr>
            <a:r>
              <a:rPr lang="fr-CA" sz="900" b="1" dirty="0" smtClean="0">
                <a:solidFill>
                  <a:srgbClr val="231F2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EXTRANTS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marR="27940" indent="-11430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Nombre de personnes formées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marR="0" indent="-114300">
              <a:lnSpc>
                <a:spcPts val="900"/>
              </a:lnSpc>
              <a:spcBef>
                <a:spcPts val="450"/>
              </a:spcBef>
              <a:spcAft>
                <a:spcPts val="0"/>
              </a:spcAft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Kilomètres de route construits</a:t>
            </a:r>
            <a:endParaRPr lang="fr-CA" sz="1200" b="1" dirty="0">
              <a:solidFill>
                <a:srgbClr val="990099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>
            <p:custDataLst>
              <p:tags r:id="rId27"/>
            </p:custDataLst>
          </p:nvPr>
        </p:nvSpPr>
        <p:spPr>
          <a:xfrm>
            <a:off x="5187152" y="2786873"/>
            <a:ext cx="1255676" cy="843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885" marR="0">
              <a:lnSpc>
                <a:spcPct val="107000"/>
              </a:lnSpc>
              <a:spcBef>
                <a:spcPts val="100"/>
              </a:spcBef>
              <a:spcAft>
                <a:spcPts val="600"/>
              </a:spcAft>
            </a:pPr>
            <a:r>
              <a:rPr lang="fr-CA" sz="900" b="1" dirty="0" smtClean="0">
                <a:solidFill>
                  <a:srgbClr val="231F2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RESULTATS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marR="90805" indent="-11430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Accroissement des connaissances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marR="160020" indent="-114300">
              <a:lnSpc>
                <a:spcPts val="900"/>
              </a:lnSpc>
              <a:spcBef>
                <a:spcPts val="450"/>
              </a:spcBef>
              <a:spcAft>
                <a:spcPts val="0"/>
              </a:spcAft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Amélioration des pratiques</a:t>
            </a:r>
            <a:endParaRPr lang="fr-CA" sz="1200" b="1" dirty="0">
              <a:solidFill>
                <a:srgbClr val="990099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>
            <p:custDataLst>
              <p:tags r:id="rId28"/>
            </p:custDataLst>
          </p:nvPr>
        </p:nvSpPr>
        <p:spPr>
          <a:xfrm>
            <a:off x="6519537" y="2785149"/>
            <a:ext cx="1710063" cy="946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1310" marR="333375" algn="ctr">
              <a:lnSpc>
                <a:spcPct val="107000"/>
              </a:lnSpc>
              <a:spcBef>
                <a:spcPts val="100"/>
              </a:spcBef>
              <a:spcAft>
                <a:spcPts val="600"/>
              </a:spcAft>
            </a:pPr>
            <a:r>
              <a:rPr lang="fr-CA" sz="900" b="1" dirty="0" smtClean="0">
                <a:solidFill>
                  <a:srgbClr val="231F2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IMPACTS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Recul de la malnutrition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90"/>
              </a:spcBef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Amélioration des perspectives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90"/>
              </a:spcBef>
            </a:pPr>
            <a:r>
              <a:rPr lang="fr-CA" sz="800" dirty="0" smtClean="0">
                <a:solidFill>
                  <a:srgbClr val="000000"/>
                </a:solidFill>
                <a:latin typeface="Alright Sans Regular" panose="02000503040000020004"/>
                <a:ea typeface="Times New Roman" panose="02020603050405020304" pitchFamily="18" charset="0"/>
                <a:cs typeface="Alright Sans Regular" panose="02000503040000020004" pitchFamily="50" charset="0"/>
              </a:rPr>
              <a:t>Accroissement des rendements agricoles</a:t>
            </a:r>
            <a:endParaRPr lang="fr-CA" sz="1200" b="1" dirty="0">
              <a:solidFill>
                <a:srgbClr val="990099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>
            <p:custDataLst>
              <p:tags r:id="rId29"/>
            </p:custDataLst>
          </p:nvPr>
        </p:nvGrpSpPr>
        <p:grpSpPr>
          <a:xfrm>
            <a:off x="936251" y="4108649"/>
            <a:ext cx="7215052" cy="1057058"/>
            <a:chOff x="936251" y="4108649"/>
            <a:chExt cx="7215052" cy="1057058"/>
          </a:xfrm>
        </p:grpSpPr>
        <p:grpSp>
          <p:nvGrpSpPr>
            <p:cNvPr id="29" name="Group 28"/>
            <p:cNvGrpSpPr/>
            <p:nvPr/>
          </p:nvGrpSpPr>
          <p:grpSpPr>
            <a:xfrm>
              <a:off x="947762" y="4108649"/>
              <a:ext cx="7203541" cy="330206"/>
              <a:chOff x="1540510" y="3131991"/>
              <a:chExt cx="5738172" cy="250883"/>
            </a:xfrm>
          </p:grpSpPr>
          <p:sp>
            <p:nvSpPr>
              <p:cNvPr id="46" name="Freeform 208"/>
              <p:cNvSpPr>
                <a:spLocks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540510" y="3254533"/>
                <a:ext cx="3252470" cy="12671"/>
              </a:xfrm>
              <a:custGeom>
                <a:avLst/>
                <a:gdLst>
                  <a:gd name="T0" fmla="*/ 0 w 5122"/>
                  <a:gd name="T1" fmla="*/ 0 h 20"/>
                  <a:gd name="T2" fmla="*/ 5121 w 5122"/>
                  <a:gd name="T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122" h="20">
                    <a:moveTo>
                      <a:pt x="0" y="0"/>
                    </a:moveTo>
                    <a:lnTo>
                      <a:pt x="5121" y="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209"/>
              <p:cNvSpPr>
                <a:spLocks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551628" y="3132624"/>
                <a:ext cx="12700" cy="127342"/>
              </a:xfrm>
              <a:custGeom>
                <a:avLst/>
                <a:gdLst>
                  <a:gd name="T0" fmla="*/ 0 w 20"/>
                  <a:gd name="T1" fmla="*/ 0 h 201"/>
                  <a:gd name="T2" fmla="*/ 0 w 20"/>
                  <a:gd name="T3" fmla="*/ 20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01">
                    <a:moveTo>
                      <a:pt x="0" y="0"/>
                    </a:moveTo>
                    <a:lnTo>
                      <a:pt x="0" y="20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210"/>
              <p:cNvSpPr>
                <a:spLocks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4785393" y="3131991"/>
                <a:ext cx="12700" cy="127342"/>
              </a:xfrm>
              <a:custGeom>
                <a:avLst/>
                <a:gdLst>
                  <a:gd name="T0" fmla="*/ 0 w 20"/>
                  <a:gd name="T1" fmla="*/ 0 h 201"/>
                  <a:gd name="T2" fmla="*/ 0 w 20"/>
                  <a:gd name="T3" fmla="*/ 20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01">
                    <a:moveTo>
                      <a:pt x="0" y="0"/>
                    </a:moveTo>
                    <a:lnTo>
                      <a:pt x="0" y="20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11"/>
              <p:cNvSpPr>
                <a:spLocks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183255" y="3254533"/>
                <a:ext cx="12700" cy="126709"/>
              </a:xfrm>
              <a:custGeom>
                <a:avLst/>
                <a:gdLst>
                  <a:gd name="T0" fmla="*/ 0 w 20"/>
                  <a:gd name="T1" fmla="*/ 0 h 200"/>
                  <a:gd name="T2" fmla="*/ 0 w 20"/>
                  <a:gd name="T3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00">
                    <a:moveTo>
                      <a:pt x="0" y="0"/>
                    </a:moveTo>
                    <a:lnTo>
                      <a:pt x="0" y="20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212"/>
              <p:cNvSpPr>
                <a:spLocks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967605" y="3254533"/>
                <a:ext cx="2299335" cy="12671"/>
              </a:xfrm>
              <a:custGeom>
                <a:avLst/>
                <a:gdLst>
                  <a:gd name="T0" fmla="*/ 0 w 3621"/>
                  <a:gd name="T1" fmla="*/ 0 h 20"/>
                  <a:gd name="T2" fmla="*/ 3620 w 3621"/>
                  <a:gd name="T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21" h="20">
                    <a:moveTo>
                      <a:pt x="0" y="0"/>
                    </a:moveTo>
                    <a:lnTo>
                      <a:pt x="3620" y="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213"/>
              <p:cNvSpPr>
                <a:spLocks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975192" y="3131991"/>
                <a:ext cx="12700" cy="127342"/>
              </a:xfrm>
              <a:custGeom>
                <a:avLst/>
                <a:gdLst>
                  <a:gd name="T0" fmla="*/ 0 w 20"/>
                  <a:gd name="T1" fmla="*/ 0 h 201"/>
                  <a:gd name="T2" fmla="*/ 0 w 20"/>
                  <a:gd name="T3" fmla="*/ 20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01">
                    <a:moveTo>
                      <a:pt x="0" y="0"/>
                    </a:moveTo>
                    <a:lnTo>
                      <a:pt x="0" y="20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14"/>
              <p:cNvSpPr>
                <a:spLocks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7265982" y="3137176"/>
                <a:ext cx="12700" cy="127342"/>
              </a:xfrm>
              <a:custGeom>
                <a:avLst/>
                <a:gdLst>
                  <a:gd name="T0" fmla="*/ 0 w 20"/>
                  <a:gd name="T1" fmla="*/ 0 h 201"/>
                  <a:gd name="T2" fmla="*/ 0 w 20"/>
                  <a:gd name="T3" fmla="*/ 20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01">
                    <a:moveTo>
                      <a:pt x="0" y="0"/>
                    </a:moveTo>
                    <a:lnTo>
                      <a:pt x="0" y="20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15"/>
              <p:cNvSpPr>
                <a:spLocks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5964555" y="3256165"/>
                <a:ext cx="12700" cy="126709"/>
              </a:xfrm>
              <a:custGeom>
                <a:avLst/>
                <a:gdLst>
                  <a:gd name="T0" fmla="*/ 0 w 20"/>
                  <a:gd name="T1" fmla="*/ 0 h 200"/>
                  <a:gd name="T2" fmla="*/ 0 w 20"/>
                  <a:gd name="T3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200">
                    <a:moveTo>
                      <a:pt x="0" y="0"/>
                    </a:moveTo>
                    <a:lnTo>
                      <a:pt x="0" y="200"/>
                    </a:lnTo>
                  </a:path>
                </a:pathLst>
              </a:custGeom>
              <a:noFill/>
              <a:ln w="25400">
                <a:solidFill>
                  <a:srgbClr val="231F2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3888105" y="3149481"/>
                <a:ext cx="2002155" cy="222891"/>
                <a:chOff x="3888105" y="3149481"/>
                <a:chExt cx="2002155" cy="222891"/>
              </a:xfrm>
            </p:grpSpPr>
            <p:sp>
              <p:nvSpPr>
                <p:cNvPr id="55" name="Freeform 216"/>
                <p:cNvSpPr>
                  <a:spLocks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3888105" y="3325124"/>
                  <a:ext cx="1989455" cy="12671"/>
                </a:xfrm>
                <a:custGeom>
                  <a:avLst/>
                  <a:gdLst>
                    <a:gd name="T0" fmla="*/ 0 w 3133"/>
                    <a:gd name="T1" fmla="*/ 0 h 20"/>
                    <a:gd name="T2" fmla="*/ 3133 w 3133"/>
                    <a:gd name="T3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133" h="20">
                      <a:moveTo>
                        <a:pt x="0" y="0"/>
                      </a:moveTo>
                      <a:lnTo>
                        <a:pt x="3133" y="0"/>
                      </a:lnTo>
                    </a:path>
                  </a:pathLst>
                </a:custGeom>
                <a:noFill/>
                <a:ln w="254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17"/>
                <p:cNvSpPr>
                  <a:spLocks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5877560" y="3149481"/>
                  <a:ext cx="12700" cy="184995"/>
                </a:xfrm>
                <a:custGeom>
                  <a:avLst/>
                  <a:gdLst>
                    <a:gd name="T0" fmla="*/ 0 w 20"/>
                    <a:gd name="T1" fmla="*/ 0 h 292"/>
                    <a:gd name="T2" fmla="*/ 0 w 20"/>
                    <a:gd name="T3" fmla="*/ 291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0" h="292">
                      <a:moveTo>
                        <a:pt x="0" y="0"/>
                      </a:moveTo>
                      <a:lnTo>
                        <a:pt x="0" y="291"/>
                      </a:lnTo>
                    </a:path>
                  </a:pathLst>
                </a:custGeom>
                <a:noFill/>
                <a:ln w="254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18"/>
                <p:cNvSpPr>
                  <a:spLocks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>
                  <a:off x="3888105" y="3149481"/>
                  <a:ext cx="12700" cy="184995"/>
                </a:xfrm>
                <a:custGeom>
                  <a:avLst/>
                  <a:gdLst>
                    <a:gd name="T0" fmla="*/ 0 w 20"/>
                    <a:gd name="T1" fmla="*/ 0 h 292"/>
                    <a:gd name="T2" fmla="*/ 0 w 20"/>
                    <a:gd name="T3" fmla="*/ 291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0" h="292">
                      <a:moveTo>
                        <a:pt x="0" y="0"/>
                      </a:moveTo>
                      <a:lnTo>
                        <a:pt x="0" y="291"/>
                      </a:lnTo>
                    </a:path>
                  </a:pathLst>
                </a:custGeom>
                <a:noFill/>
                <a:ln w="254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19"/>
                <p:cNvSpPr>
                  <a:spLocks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4880610" y="3317254"/>
                  <a:ext cx="12700" cy="55118"/>
                </a:xfrm>
                <a:custGeom>
                  <a:avLst/>
                  <a:gdLst>
                    <a:gd name="T0" fmla="*/ 0 w 20"/>
                    <a:gd name="T1" fmla="*/ 0 h 87"/>
                    <a:gd name="T2" fmla="*/ 0 w 20"/>
                    <a:gd name="T3" fmla="*/ 87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0" h="87">
                      <a:moveTo>
                        <a:pt x="0" y="0"/>
                      </a:moveTo>
                      <a:lnTo>
                        <a:pt x="0" y="87"/>
                      </a:lnTo>
                    </a:path>
                  </a:pathLst>
                </a:custGeom>
                <a:noFill/>
                <a:ln w="254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0" name="Group 29"/>
            <p:cNvGrpSpPr/>
            <p:nvPr/>
          </p:nvGrpSpPr>
          <p:grpSpPr>
            <a:xfrm>
              <a:off x="936251" y="4904097"/>
              <a:ext cx="7199109" cy="261610"/>
              <a:chOff x="838200" y="4675497"/>
              <a:chExt cx="6641986" cy="261610"/>
            </a:xfrm>
          </p:grpSpPr>
          <p:sp>
            <p:nvSpPr>
              <p:cNvPr id="39" name="Rectangle 227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838200" y="4675497"/>
                <a:ext cx="6641986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120900" algn="l"/>
                    <a:tab pos="40894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fr-CA" altLang="en-US" sz="1100" b="1" dirty="0" smtClean="0">
                    <a:solidFill>
                      <a:srgbClr val="4F81BD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NIVEAU DU PROJET </a:t>
                </a:r>
                <a:r>
                  <a:rPr lang="fr-CA" altLang="en-US" sz="1100" b="1" dirty="0">
                    <a:solidFill>
                      <a:srgbClr val="4F81BD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	      </a:t>
                </a:r>
                <a:r>
                  <a:rPr lang="fr-CA" altLang="en-US" sz="1100" b="1" dirty="0" smtClean="0">
                    <a:solidFill>
                      <a:srgbClr val="4F81BD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 NIVEAU DES BENEFICIAIRES</a:t>
                </a:r>
                <a:r>
                  <a:rPr lang="fr-CA" altLang="en-US" sz="1100" dirty="0" smtClean="0">
                    <a:solidFill>
                      <a:srgbClr val="D96042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</a:t>
                </a:r>
                <a:r>
                  <a:rPr lang="fr-CA" altLang="en-US" sz="1100" b="1" dirty="0" smtClean="0">
                    <a:solidFill>
                      <a:srgbClr val="4F81BD"/>
                    </a:solidFill>
                    <a:ea typeface="Times New Roman" panose="02020603050405020304" pitchFamily="18" charset="0"/>
                    <a:cs typeface="Arial" panose="020B0604020202020204" pitchFamily="34" charset="0"/>
                  </a:rPr>
                  <a:t>NIVEAU DE LA POPULATION</a:t>
                </a:r>
                <a:endParaRPr kumimoji="0" lang="fr-CA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990099"/>
                  </a:solidFill>
                  <a:effectLst/>
                  <a:latin typeface="Courier New" panose="02070309020205020404" pitchFamily="49" charset="0"/>
                </a:endParaRPr>
              </a:p>
            </p:txBody>
          </p:sp>
          <p:grpSp>
            <p:nvGrpSpPr>
              <p:cNvPr id="40" name="Group 223"/>
              <p:cNvGrpSpPr>
                <a:grpSpLocks/>
              </p:cNvGrpSpPr>
              <p:nvPr/>
            </p:nvGrpSpPr>
            <p:grpSpPr bwMode="auto">
              <a:xfrm>
                <a:off x="2600380" y="4692227"/>
                <a:ext cx="537945" cy="203612"/>
                <a:chOff x="4933" y="9"/>
                <a:chExt cx="679" cy="244"/>
              </a:xfrm>
              <a:solidFill>
                <a:schemeClr val="accent1"/>
              </a:solidFill>
            </p:grpSpPr>
            <p:sp>
              <p:nvSpPr>
                <p:cNvPr id="44" name="Freeform 225"/>
                <p:cNvSpPr>
                  <a:spLocks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4933" y="131"/>
                  <a:ext cx="482" cy="20"/>
                </a:xfrm>
                <a:custGeom>
                  <a:avLst/>
                  <a:gdLst>
                    <a:gd name="T0" fmla="*/ 0 w 482"/>
                    <a:gd name="T1" fmla="*/ 0 h 20"/>
                    <a:gd name="T2" fmla="*/ 482 w 482"/>
                    <a:gd name="T3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482" h="20">
                      <a:moveTo>
                        <a:pt x="0" y="0"/>
                      </a:moveTo>
                      <a:lnTo>
                        <a:pt x="482" y="0"/>
                      </a:lnTo>
                    </a:path>
                  </a:pathLst>
                </a:custGeom>
                <a:grpFill/>
                <a:ln w="50800">
                  <a:solidFill>
                    <a:schemeClr val="accent1"/>
                  </a:solidFill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44"/>
                <p:cNvSpPr>
                  <a:spLocks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5277" y="9"/>
                  <a:ext cx="335" cy="244"/>
                </a:xfrm>
                <a:custGeom>
                  <a:avLst/>
                  <a:gdLst>
                    <a:gd name="T0" fmla="*/ 0 w 335"/>
                    <a:gd name="T1" fmla="*/ 0 h 244"/>
                    <a:gd name="T2" fmla="*/ 0 w 335"/>
                    <a:gd name="T3" fmla="*/ 244 h 244"/>
                    <a:gd name="T4" fmla="*/ 335 w 335"/>
                    <a:gd name="T5" fmla="*/ 122 h 244"/>
                    <a:gd name="T6" fmla="*/ 0 w 335"/>
                    <a:gd name="T7" fmla="*/ 0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5" h="244">
                      <a:moveTo>
                        <a:pt x="0" y="0"/>
                      </a:moveTo>
                      <a:lnTo>
                        <a:pt x="0" y="244"/>
                      </a:lnTo>
                      <a:lnTo>
                        <a:pt x="335" y="122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" name="Group 220"/>
              <p:cNvGrpSpPr>
                <a:grpSpLocks/>
              </p:cNvGrpSpPr>
              <p:nvPr/>
            </p:nvGrpSpPr>
            <p:grpSpPr bwMode="auto">
              <a:xfrm>
                <a:off x="5014255" y="4695980"/>
                <a:ext cx="534155" cy="203612"/>
                <a:chOff x="7027" y="-5"/>
                <a:chExt cx="676" cy="244"/>
              </a:xfrm>
              <a:solidFill>
                <a:schemeClr val="accent1"/>
              </a:solidFill>
            </p:grpSpPr>
            <p:sp>
              <p:nvSpPr>
                <p:cNvPr id="42" name="Freeform 222"/>
                <p:cNvSpPr>
                  <a:spLocks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7027" y="117"/>
                  <a:ext cx="479" cy="20"/>
                </a:xfrm>
                <a:custGeom>
                  <a:avLst/>
                  <a:gdLst>
                    <a:gd name="T0" fmla="*/ 0 w 479"/>
                    <a:gd name="T1" fmla="*/ 0 h 20"/>
                    <a:gd name="T2" fmla="*/ 478 w 479"/>
                    <a:gd name="T3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479" h="20">
                      <a:moveTo>
                        <a:pt x="0" y="0"/>
                      </a:moveTo>
                      <a:lnTo>
                        <a:pt x="478" y="0"/>
                      </a:lnTo>
                    </a:path>
                  </a:pathLst>
                </a:custGeom>
                <a:grpFill/>
                <a:ln w="50800">
                  <a:solidFill>
                    <a:schemeClr val="accent1"/>
                  </a:solidFill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Freeform 221"/>
                <p:cNvSpPr>
                  <a:spLocks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7367" y="-5"/>
                  <a:ext cx="336" cy="244"/>
                </a:xfrm>
                <a:custGeom>
                  <a:avLst/>
                  <a:gdLst>
                    <a:gd name="T0" fmla="*/ 0 w 336"/>
                    <a:gd name="T1" fmla="*/ 0 h 244"/>
                    <a:gd name="T2" fmla="*/ 0 w 336"/>
                    <a:gd name="T3" fmla="*/ 244 h 244"/>
                    <a:gd name="T4" fmla="*/ 335 w 336"/>
                    <a:gd name="T5" fmla="*/ 122 h 244"/>
                    <a:gd name="T6" fmla="*/ 0 w 336"/>
                    <a:gd name="T7" fmla="*/ 0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6" h="244">
                      <a:moveTo>
                        <a:pt x="0" y="0"/>
                      </a:moveTo>
                      <a:lnTo>
                        <a:pt x="0" y="244"/>
                      </a:lnTo>
                      <a:lnTo>
                        <a:pt x="335" y="122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6" name="TextBox 35"/>
            <p:cNvSpPr txBox="1"/>
            <p:nvPr>
              <p:custDataLst>
                <p:tags r:id="rId30"/>
              </p:custDataLst>
            </p:nvPr>
          </p:nvSpPr>
          <p:spPr>
            <a:xfrm>
              <a:off x="2203652" y="4455461"/>
              <a:ext cx="160854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900" b="1" i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Suivi</a:t>
              </a:r>
              <a:endParaRPr lang="fr-CA" sz="1200" b="1" i="1" dirty="0" smtClean="0">
                <a:solidFill>
                  <a:srgbClr val="990099"/>
                </a:solidFill>
                <a:latin typeface="Courier New" panose="02070309020205020404" pitchFamily="49" charset="0"/>
              </a:endParaRPr>
            </a:p>
            <a:p>
              <a:pPr algn="ctr"/>
              <a:r>
                <a:rPr lang="fr-CA" sz="1200" b="1" i="1" dirty="0" smtClean="0">
                  <a:solidFill>
                    <a:srgbClr val="990099"/>
                  </a:solidFill>
                  <a:latin typeface="Courier New" panose="02070309020205020404" pitchFamily="49" charset="0"/>
                </a:rPr>
                <a:t> </a:t>
              </a:r>
              <a:r>
                <a:rPr lang="fr-CA" sz="900" b="1" i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(mesures annuelles)</a:t>
              </a:r>
              <a:endParaRPr lang="fr-CA" sz="1200" b="1" i="1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7" name="TextBox 36"/>
            <p:cNvSpPr txBox="1"/>
            <p:nvPr>
              <p:custDataLst>
                <p:tags r:id="rId31"/>
              </p:custDataLst>
            </p:nvPr>
          </p:nvSpPr>
          <p:spPr>
            <a:xfrm>
              <a:off x="4336556" y="4452319"/>
              <a:ext cx="16085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CA" sz="900" b="1" i="1" dirty="0" err="1" smtClean="0">
                  <a:solidFill>
                    <a:srgbClr val="4F81BD"/>
                  </a:solidFill>
                  <a:latin typeface="Calibri" panose="020F0502020204030204" pitchFamily="34" charset="0"/>
                </a:rPr>
                <a:t>Evaluation</a:t>
              </a:r>
              <a:r>
                <a:rPr lang="fr-CA" sz="900" b="1" i="1" dirty="0" smtClean="0">
                  <a:solidFill>
                    <a:srgbClr val="4F81BD"/>
                  </a:solidFill>
                  <a:latin typeface="Calibri" panose="020F0502020204030204" pitchFamily="34" charset="0"/>
                </a:rPr>
                <a:t> de mi-parcours</a:t>
              </a:r>
              <a:endParaRPr lang="fr-CA" sz="1200" b="1" i="1" dirty="0" smtClean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8" name="TextBox 37"/>
            <p:cNvSpPr txBox="1"/>
            <p:nvPr>
              <p:custDataLst>
                <p:tags r:id="rId32"/>
              </p:custDataLst>
            </p:nvPr>
          </p:nvSpPr>
          <p:spPr>
            <a:xfrm>
              <a:off x="5901322" y="4447785"/>
              <a:ext cx="1237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CA" sz="900" b="1" i="1" dirty="0" err="1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Etude</a:t>
              </a:r>
              <a:r>
                <a:rPr lang="fr-CA" sz="900" b="1" i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de référence</a:t>
              </a:r>
              <a:r>
                <a:rPr lang="en-US" sz="900" b="1" i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/</a:t>
              </a:r>
              <a:br>
                <a:rPr lang="en-US" sz="900" b="1" i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</a:br>
              <a:r>
                <a:rPr lang="en-US" sz="900" b="1" i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Evaluation </a:t>
              </a:r>
              <a:r>
                <a:rPr lang="fr-CA" sz="900" b="1" i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finale</a:t>
              </a:r>
              <a:endParaRPr lang="en-US" sz="900" b="1" i="1" dirty="0" smtClean="0"/>
            </a:p>
          </p:txBody>
        </p:sp>
      </p:grpSp>
      <p:sp>
        <p:nvSpPr>
          <p:cNvPr id="67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28600" y="530871"/>
            <a:ext cx="8686800" cy="635000"/>
          </a:xfrm>
        </p:spPr>
        <p:txBody>
          <a:bodyPr wrap="square">
            <a:normAutofit/>
          </a:bodyPr>
          <a:lstStyle/>
          <a:p>
            <a:pPr lvl="0" defTabSz="1066800">
              <a:lnSpc>
                <a:spcPct val="90000"/>
              </a:lnSpc>
              <a:spcAft>
                <a:spcPct val="35000"/>
              </a:spcAft>
            </a:pPr>
            <a:r>
              <a:rPr lang="fr-CA" sz="3200" b="1" dirty="0" smtClean="0">
                <a:solidFill>
                  <a:srgbClr val="376092"/>
                </a:solidFill>
                <a:latin typeface="Calibri" panose="020F0502020204030204" pitchFamily="34" charset="0"/>
              </a:rPr>
              <a:t>Lien entre les indicateurs et les cadres logiques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85" name="Straight Connector 84"/>
          <p:cNvCxnSpPr/>
          <p:nvPr>
            <p:custDataLst>
              <p:tags r:id="rId3"/>
            </p:custDataLst>
          </p:nvPr>
        </p:nvCxnSpPr>
        <p:spPr>
          <a:xfrm>
            <a:off x="533400" y="1244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>
            <p:custDataLst>
              <p:tags r:id="rId4"/>
            </p:custDataLst>
          </p:nvPr>
        </p:nvGrpSpPr>
        <p:grpSpPr>
          <a:xfrm>
            <a:off x="2286388" y="1759794"/>
            <a:ext cx="2341942" cy="2317436"/>
            <a:chOff x="1330782" y="1561895"/>
            <a:chExt cx="2362422" cy="2305812"/>
          </a:xfrm>
        </p:grpSpPr>
        <p:sp>
          <p:nvSpPr>
            <p:cNvPr id="99" name="Snip Diagonal Corner Rectangle 98"/>
            <p:cNvSpPr/>
            <p:nvPr>
              <p:custDataLst>
                <p:tags r:id="rId8"/>
              </p:custDataLst>
            </p:nvPr>
          </p:nvSpPr>
          <p:spPr>
            <a:xfrm>
              <a:off x="1387674" y="1561895"/>
              <a:ext cx="2305530" cy="2305812"/>
            </a:xfrm>
            <a:prstGeom prst="snip2DiagRect">
              <a:avLst/>
            </a:prstGeom>
            <a:solidFill>
              <a:srgbClr val="FBCAA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0" name="Snip Diagonal Corner Rectangle 4"/>
            <p:cNvSpPr/>
            <p:nvPr>
              <p:custDataLst>
                <p:tags r:id="rId9"/>
              </p:custDataLst>
            </p:nvPr>
          </p:nvSpPr>
          <p:spPr>
            <a:xfrm>
              <a:off x="1330782" y="1604449"/>
              <a:ext cx="1921268" cy="19215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>
                  <a:solidFill>
                    <a:schemeClr val="accent1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/>
              </a:r>
              <a:br>
                <a:rPr lang="en-US" sz="2500" kern="1200" dirty="0" smtClean="0">
                  <a:solidFill>
                    <a:schemeClr val="accent1">
                      <a:lumMod val="75000"/>
                    </a:schemeClr>
                  </a:solidFill>
                  <a:latin typeface="Franklin Gothic Medium" panose="020B0603020102020204" pitchFamily="34" charset="0"/>
                </a:rPr>
              </a:br>
              <a:r>
                <a:rPr lang="fr-CA" sz="2000" b="1" kern="1200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Cadre logique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104" name="Group 103"/>
          <p:cNvGrpSpPr/>
          <p:nvPr>
            <p:custDataLst>
              <p:tags r:id="rId5"/>
            </p:custDataLst>
          </p:nvPr>
        </p:nvGrpSpPr>
        <p:grpSpPr>
          <a:xfrm>
            <a:off x="4247550" y="1771418"/>
            <a:ext cx="2305650" cy="2305812"/>
            <a:chOff x="5290701" y="0"/>
            <a:chExt cx="2305650" cy="2305812"/>
          </a:xfrm>
        </p:grpSpPr>
        <p:sp>
          <p:nvSpPr>
            <p:cNvPr id="105" name="Snip Diagonal Corner Rectangle 104"/>
            <p:cNvSpPr/>
            <p:nvPr>
              <p:custDataLst>
                <p:tags r:id="rId6"/>
              </p:custDataLst>
            </p:nvPr>
          </p:nvSpPr>
          <p:spPr>
            <a:xfrm>
              <a:off x="5290701" y="0"/>
              <a:ext cx="2305650" cy="2305812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6" name="Snip Diagonal Corner Rectangle 4"/>
            <p:cNvSpPr/>
            <p:nvPr>
              <p:custDataLst>
                <p:tags r:id="rId7"/>
              </p:custDataLst>
            </p:nvPr>
          </p:nvSpPr>
          <p:spPr>
            <a:xfrm>
              <a:off x="5482842" y="192141"/>
              <a:ext cx="1921368" cy="19215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500" kern="1200" dirty="0" smtClean="0">
                  <a:solidFill>
                    <a:srgbClr val="376092"/>
                  </a:solidFill>
                  <a:latin typeface="Franklin Gothic Medium" panose="020B0603020102020204" pitchFamily="34" charset="0"/>
                </a:rPr>
                <a:t>IPTT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sp>
        <p:nvSpPr>
          <p:cNvPr id="11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322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>
            <p:custDataLst>
              <p:tags r:id="rId2"/>
            </p:custDataLst>
          </p:nvPr>
        </p:nvSpPr>
        <p:spPr>
          <a:xfrm>
            <a:off x="4343400" y="4894718"/>
            <a:ext cx="3657600" cy="9181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marL="457200" lvl="0" indent="-284163">
              <a:buFont typeface="Arial" panose="020B0604020202020204" pitchFamily="34" charset="0"/>
              <a:buChar char="•"/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Extrants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lvl="0" indent="-284163">
              <a:buFont typeface="Arial" panose="020B0604020202020204" pitchFamily="34" charset="0"/>
              <a:buChar char="•"/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Intrants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5" name="Rounded Rectangle 14"/>
          <p:cNvSpPr/>
          <p:nvPr>
            <p:custDataLst>
              <p:tags r:id="rId3"/>
            </p:custDataLst>
          </p:nvPr>
        </p:nvSpPr>
        <p:spPr>
          <a:xfrm>
            <a:off x="4343400" y="3560533"/>
            <a:ext cx="3657600" cy="9181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marL="457200" lvl="0" indent="-284163">
              <a:buFont typeface="Arial" panose="020B0604020202020204" pitchFamily="34" charset="0"/>
              <a:buChar char="•"/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Sous-objectif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lvl="0" indent="-284163">
              <a:buFont typeface="Arial" panose="020B0604020202020204" pitchFamily="34" charset="0"/>
              <a:buChar char="•"/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Résultats immédiats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4" name="Rounded Rectangle 13"/>
          <p:cNvSpPr/>
          <p:nvPr>
            <p:custDataLst>
              <p:tags r:id="rId4"/>
            </p:custDataLst>
          </p:nvPr>
        </p:nvSpPr>
        <p:spPr>
          <a:xfrm>
            <a:off x="4343400" y="2226349"/>
            <a:ext cx="3657600" cy="9181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marL="457200" lvl="0" indent="-284163">
              <a:buFont typeface="Arial" panose="020B0604020202020204" pitchFamily="34" charset="0"/>
              <a:buChar char="•"/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But</a:t>
            </a:r>
            <a:endParaRPr lang="fr-CA" sz="1200" b="1" dirty="0" smtClean="0">
              <a:solidFill>
                <a:srgbClr val="990099"/>
              </a:solidFill>
              <a:latin typeface="Courier New" panose="02070309020205020404" pitchFamily="49" charset="0"/>
            </a:endParaRPr>
          </a:p>
          <a:p>
            <a:pPr marL="457200" lvl="0" indent="-284163">
              <a:buFont typeface="Arial" panose="020B0604020202020204" pitchFamily="34" charset="0"/>
              <a:buChar char="•"/>
            </a:pPr>
            <a:r>
              <a:rPr lang="fr-CA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Objectif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24938" name="Rectangle 3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9462" y="566967"/>
            <a:ext cx="6858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fr-CA" sz="3400" b="1" dirty="0" smtClean="0">
                <a:solidFill>
                  <a:srgbClr val="376092"/>
                </a:solidFill>
                <a:latin typeface="Calibri" panose="020F0502020204030204" pitchFamily="34" charset="0"/>
              </a:rPr>
              <a:t>Corrélation approximative entre les niveaux du cadre logique et les niveaux d’indicateurs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8" name="Group 7"/>
          <p:cNvGrpSpPr/>
          <p:nvPr>
            <p:custDataLst>
              <p:tags r:id="rId6"/>
            </p:custDataLst>
          </p:nvPr>
        </p:nvGrpSpPr>
        <p:grpSpPr>
          <a:xfrm>
            <a:off x="76200" y="71667"/>
            <a:ext cx="1828800" cy="1452333"/>
            <a:chOff x="7557505" y="0"/>
            <a:chExt cx="2214296" cy="2214333"/>
          </a:xfrm>
        </p:grpSpPr>
        <p:sp>
          <p:nvSpPr>
            <p:cNvPr id="9" name="Snip Diagonal Corner Rectangle 8"/>
            <p:cNvSpPr/>
            <p:nvPr>
              <p:custDataLst>
                <p:tags r:id="rId11"/>
              </p:custDataLst>
            </p:nvPr>
          </p:nvSpPr>
          <p:spPr>
            <a:xfrm>
              <a:off x="7557505" y="0"/>
              <a:ext cx="2214296" cy="2214333"/>
            </a:xfrm>
            <a:prstGeom prst="snip2Diag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Snip Diagonal Corner Rectangle 4"/>
            <p:cNvSpPr/>
            <p:nvPr>
              <p:custDataLst>
                <p:tags r:id="rId12"/>
              </p:custDataLst>
            </p:nvPr>
          </p:nvSpPr>
          <p:spPr>
            <a:xfrm>
              <a:off x="7742033" y="184528"/>
              <a:ext cx="1845240" cy="18452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400" b="1" kern="1200" dirty="0" smtClean="0">
                  <a:solidFill>
                    <a:srgbClr val="376092"/>
                  </a:solidFill>
                  <a:latin typeface="Calibri" panose="020F0502020204030204" pitchFamily="34" charset="0"/>
                </a:rPr>
                <a:t>Cadres logiques</a:t>
              </a:r>
              <a:endParaRPr lang="fr-CA" sz="1200" b="1" kern="1200" dirty="0">
                <a:solidFill>
                  <a:srgbClr val="990099"/>
                </a:solidFill>
                <a:latin typeface="Courier New" panose="02070309020205020404" pitchFamily="49" charset="0"/>
              </a:endParaRPr>
            </a:p>
          </p:txBody>
        </p:sp>
      </p:grpSp>
      <p:cxnSp>
        <p:nvCxnSpPr>
          <p:cNvPr id="11" name="Straight Connector 10"/>
          <p:cNvCxnSpPr/>
          <p:nvPr>
            <p:custDataLst>
              <p:tags r:id="rId7"/>
            </p:custDataLst>
          </p:nvPr>
        </p:nvCxnSpPr>
        <p:spPr>
          <a:xfrm>
            <a:off x="609600" y="1647568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>
            <p:custDataLst>
              <p:tags r:id="rId8"/>
            </p:custDataLst>
          </p:nvPr>
        </p:nvSpPr>
        <p:spPr>
          <a:xfrm>
            <a:off x="1066800" y="2147400"/>
            <a:ext cx="3429000" cy="107606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fr-CA" sz="2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Indicateurs d’impact </a:t>
            </a:r>
            <a:br>
              <a:rPr lang="fr-CA" sz="2400" dirty="0" smtClean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fr-CA" sz="2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et de résultats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>
            <p:custDataLst>
              <p:tags r:id="rId9"/>
            </p:custDataLst>
          </p:nvPr>
        </p:nvSpPr>
        <p:spPr>
          <a:xfrm>
            <a:off x="1083276" y="3481585"/>
            <a:ext cx="3429000" cy="107606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fr-CA" sz="2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Indicateurs de résultats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3" name="Rounded Rectangle 12"/>
          <p:cNvSpPr/>
          <p:nvPr>
            <p:custDataLst>
              <p:tags r:id="rId10"/>
            </p:custDataLst>
          </p:nvPr>
        </p:nvSpPr>
        <p:spPr>
          <a:xfrm>
            <a:off x="1066800" y="4815770"/>
            <a:ext cx="3429000" cy="107606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fr-CA" sz="2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Indicateurs relatifs aux extrants et aux processus</a:t>
            </a:r>
            <a:endParaRPr lang="fr-CA" sz="1200" b="1" dirty="0">
              <a:solidFill>
                <a:srgbClr val="990099"/>
              </a:solidFill>
              <a:latin typeface="Courier New" panose="02070309020205020404" pitchFamily="49" charset="0"/>
            </a:endParaRPr>
          </a:p>
        </p:txBody>
      </p:sp>
      <p:sp>
        <p:nvSpPr>
          <p:cNvPr id="17" name="Footer Placeholder 4"/>
          <p:cNvSpPr txBox="1">
            <a:spLocks/>
          </p:cNvSpPr>
          <p:nvPr/>
        </p:nvSpPr>
        <p:spPr>
          <a:xfrm>
            <a:off x="234949" y="6365401"/>
            <a:ext cx="8070851" cy="3560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>
                <a:solidFill>
                  <a:schemeClr val="tx2"/>
                </a:solidFill>
              </a:rPr>
              <a:t>TABLEAU DE SUIVI DES INDICATEURS DE PERFORMANCE (IPTT)</a:t>
            </a:r>
            <a:endParaRPr lang="pt-BR" sz="1600" b="1" i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7990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4" grpId="0" animBg="1"/>
      <p:bldP spid="2" grpId="0" animBg="1"/>
      <p:bldP spid="12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CURRENTROW}" val="6"/>
  <p:tag name="{FUSIONTAGCURRENTCOLUMN}" val="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"/>
  <p:tag name="NUM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6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7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8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9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"/>
  <p:tag name="NUM" val="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9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6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7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0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"/>
  <p:tag name="NUM" val="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1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12,1,1,[&lt;1,1,1,1,100&gt;])(SlideShape_116,1,1,[&lt;1,1,1,1,100&gt;])(SlideShape_118,1,1,[&lt;1,1,1,1,100&gt;])}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12"/>
  <p:tag name="NUM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14"/>
  <p:tag name="NUM" val="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1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18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1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19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2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2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22,2,2,[&lt;1,1,1,1,100&gt;&lt;2,2,2,2,0&gt;])(SlideShape_123,2,2,[&lt;1,1,1,1,0&gt;&lt;2,2,2,2,0&gt;])(SlideShape_124,2,2,[&lt;1,1,1,1,0&gt;&lt;2,2,2,2,0&gt;])(SlideShape_125,1,1,[&lt;1,1,1,1,0&gt;])(SlideShape_128,1,1,[&lt;1,1,1,1,0&gt;])(SlideShape_130,1,1,[&lt;1,1,1,1,0&gt;])(SlideShape_131,1,1,[&lt;1,1,1,1,0&gt;])(SlideShape_132,1,1,[&lt;1,1,1,1,0&gt;])}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22"/>
  <p:tag name="NUM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23"/>
  <p:tag name="NUM" val="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24"/>
  <p:tag name="NUM" val="3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25"/>
  <p:tag name="NUM" val="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29"/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30"/>
  <p:tag name="NUM" val="8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31"/>
  <p:tag name="NUM" val="9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32"/>
  <p:tag name="NUM" val="1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27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28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33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34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3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36,1,1,[&lt;1,1,1,1,0&gt;])(SlideShape_138,1,1,[&lt;1,1,1,1,0&gt;])(SlideShape_139,1,1,[&lt;1,1,1,1,0&gt;])(SlideShape_140,1,1,[&lt;1,1,1,1,0&gt;])(SlideShape_142,3,1,[&lt;1,3,1,1,0&gt;])(SlideShape_143,1,1,[&lt;1,1,1,1,0&gt;])(SlideShape_144,1,1,[&lt;1,1,1,1,99&gt;])(SlideShape_145,1,1,[&lt;1,1,1,1,99&gt;])(SlideShape_146,1,1,[&lt;1,1,1,1,99&gt;])(SlideShape_150,1,1,[&lt;1,1,1,1,99&gt;])(SlideShape_152,2,2,[&lt;1,1,1,1,99&gt;&lt;2,2,2,2,99&gt;])(SlideShape_154,1,1,[&lt;1,1,1,1,100&gt;])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36"/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3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38"/>
  <p:tag name="NUM" val="3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39"/>
  <p:tag name="NUM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0"/>
  <p:tag name="NUM" val="5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1"/>
  <p:tag name="NUM" val="6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2"/>
  <p:tag name="NUM" val="7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3"/>
  <p:tag name="NUM" val="8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4"/>
  <p:tag name="NUM" val="9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5"/>
  <p:tag name="NUM" val="10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6"/>
  <p:tag name="NUM" val="1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7"/>
  <p:tag name="NUM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4,1,1,[&lt;1,1,1,1,100&gt;])(SlideShape_15,3,3,[&lt;1,1,1,1,0&gt;&lt;2,2,2,2,0&gt;&lt;3,3,3,3,0&gt;])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8"/>
  <p:tag name="NUM" val="13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9"/>
  <p:tag name="NUM" val="14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50"/>
  <p:tag name="NUM" val="1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51"/>
  <p:tag name="NUM" val="16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52"/>
  <p:tag name="NUM" val="17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53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5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5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5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4"/>
  <p:tag name="NUM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57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62,2,2,[&lt;1,1,1,1,100&gt;&lt;2,2,2,2,0&gt;])}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58"/>
  <p:tag name="NUM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60"/>
  <p:tag name="NUM" val="3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6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62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6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64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6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5"/>
  <p:tag name="NUM" val="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66,1,1,[&lt;1,1,1,1,0&gt;])(SlideShape_167,3,3,[&lt;1,1,1,1,0&gt;&lt;2,2,2,2,0&gt;&lt;3,3,3,3,0&gt;])(SlideShape_171,1,1,[&lt;1,1,1,1,100&gt;])}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66"/>
  <p:tag name="NUM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67"/>
  <p:tag name="NUM" val="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72"/>
  <p:tag name="NUM" val="6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7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7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73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74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7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7"/>
  <p:tag name="NUM" val="4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76,1,1,[&lt;1,1,1,1,100&gt;])(SlideShape_180,1,1,[&lt;1,1,1,1,100&gt;])}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76"/>
  <p:tag name="NUM" val="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81"/>
  <p:tag name="NUM" val="4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5"/>
  <p:tag name="NUM" val="5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79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80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8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83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8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3,2,2,[&lt;1,1,1,1,100&gt;&lt;2,2,2,2,100&gt;])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8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85,1,1,[&lt;1,1,1,1,0&gt;])(SlideShape_186,4,4,[&lt;1,1,1,1,0&gt;&lt;2,2,2,2,0&gt;&lt;3,3,3,3,100&gt;&lt;4,4,4,4,0&gt;])(SlideShape_189,1,1,[&lt;1,1,1,1,100&gt;])}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85"/>
  <p:tag name="NUM" val="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86"/>
  <p:tag name="NUM" val="2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90"/>
  <p:tag name="NUM" val="5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88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89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91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92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9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9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197,2,2,[&lt;1,1,1,1,100&gt;&lt;2,2,2,2,0&gt;])}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94"/>
  <p:tag name="NUM" val="1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96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97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98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199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00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01,1,1,[&lt;1,1,1,1,100&gt;])(SlideShape_202,9,7,[&lt;1,2,1,1,0&gt;&lt;3,3,2,2,0&gt;&lt;4,4,3,3,76&gt;&lt;5,5,4,4,0&gt;&lt;6,6,5,5,0&gt;&lt;7,7,6,6,0&gt;&lt;8,9,7,7,0&gt;])(SlideShape_205,1,1,[&lt;1,1,1,1,100&gt;])}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01"/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0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02"/>
  <p:tag name="NUM" val="2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06"/>
  <p:tag name="NUM" val="5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04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05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07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08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09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10,2,2,[&lt;1,1,1,1,0&gt;&lt;2,2,2,2,0&gt;])(SlideShape_213,1,1,[&lt;1,1,1,1,0&gt;])(SlideShape_215,1,1,[&lt;1,1,1,1,100&gt;])}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10"/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1,1,1,[&lt;1,1,1,1,0&gt;])(SlideShape_25,1,1,[&lt;1,1,1,1,0&gt;])(SlideShape_27,1,1,[&lt;1,1,1,1,0&gt;])}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12"/>
  <p:tag name="NUM" val="3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13"/>
  <p:tag name="NUM" val="4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16"/>
  <p:tag name="NUM" val="6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14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15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17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18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19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20,1,1,[&lt;1,1,1,1,0&gt;])(SlideShape_221,3,2,[&lt;1,3,1,2,0&gt;])(SlideShape_225,1,1,[&lt;1,1,1,1,100&gt;])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1"/>
  <p:tag name="NUM" val="1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20"/>
  <p:tag name="NUM" val="1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21"/>
  <p:tag name="NUM" val="2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23"/>
  <p:tag name="NUM" val="4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26"/>
  <p:tag name="NUM" val="6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24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25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27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28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2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"/>
  <p:tag name="NUM" val="3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30,1,2,[&lt;1,1,1,2,0&gt;])(SlideShape_231,2,2,[&lt;1,1,1,1,0&gt;&lt;2,2,2,2,0&gt;])(SlideShape_233_r1_c1,1,1,[&lt;1,1,1,1,0&gt;])(SlideShape_233_r2_c1,1,1,[&lt;1,1,1,1,0&gt;])(SlideShape_233_r3_c1,1,1,[&lt;1,1,1,1,0&gt;])(SlideShape_233_r3_c3,1,1,[&lt;1,1,1,1,0&gt;])(SlideShape_233_r3_c4,2,2,[&lt;1,1,1,1,0&gt;&lt;2,2,2,2,0&gt;])(SlideShape_233_r3_c6,2,2,[&lt;1,1,1,1,100&gt;&lt;2,2,2,2,100&gt;])(SlideShape_233_r3_c8,2,2,[&lt;1,1,1,1,0&gt;&lt;2,2,2,2,100&gt;])(SlideShape_233_r4_c1,1,1,[&lt;1,1,1,1,0&gt;])(SlideShape_233_r5_c1,1,1,[&lt;1,1,1,1,0&gt;])(SlideShape_235,1,1,[&lt;1,1,1,1,100&gt;])}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0"/>
  <p:tag name="NUM" val="1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1"/>
  <p:tag name="NUM" val="2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3"/>
  <p:tag name="NUM" val="4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6"/>
  <p:tag name="NUM" val="6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4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5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37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3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39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40,1,1,[&lt;1,1,1,1,0&gt;])(SlideShape_241,3,3,[&lt;1,1,1,1,80&gt;&lt;2,2,2,2,0&gt;&lt;3,3,3,3,0&gt;])(SlideShape_244,1,1,[&lt;1,1,1,1,100&gt;])}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40"/>
  <p:tag name="NUM" val="1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41"/>
  <p:tag name="NUM" val="2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45"/>
  <p:tag name="NUM" val="5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43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44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46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4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48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49,1,1,[&lt;1,1,1,1,0&gt;])(SlideShape_250,7,7,[&lt;1,1,1,1,0&gt;&lt;2,2,2,2,0&gt;&lt;3,3,3,3,0&gt;&lt;4,4,4,4,0&gt;&lt;5,5,5,5,0&gt;&lt;6,6,6,6,0&gt;&lt;7,7,7,7,0&gt;])(SlideShape_253,1,1,[&lt;1,1,1,1,100&gt;])}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49"/>
  <p:tag name="NUM" val="1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50"/>
  <p:tag name="NUM" val="2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54"/>
  <p:tag name="NUM" val="5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52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53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55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5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"/>
  <p:tag name="NUM" val="6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57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58,1,1,[&lt;1,1,1,1,100&gt;])(SlideShape_259,6,6,[&lt;1,1,1,1,0&gt;&lt;2,2,2,2,0&gt;&lt;3,3,3,3,0&gt;&lt;4,4,4,4,0&gt;&lt;5,5,5,5,0&gt;&lt;6,6,6,6,0&gt;])(SlideShape_262,1,1,[&lt;1,1,1,1,100&gt;])}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58"/>
  <p:tag name="NUM" val="1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59"/>
  <p:tag name="NUM" val="2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63"/>
  <p:tag name="NUM" val="5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61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62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64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6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6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66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67,1,1,[&lt;1,1,1,1,0&gt;])(SlideShape_268,6,6,[&lt;1,1,1,1,0&gt;&lt;2,2,2,2,0&gt;&lt;3,3,3,3,0&gt;&lt;4,4,4,4,0&gt;&lt;5,5,5,5,0&gt;&lt;6,6,6,6,0&gt;])(SlideShape_270_r1_c1,1,1,[&lt;1,1,1,1,100&gt;])(SlideShape_270_r2_c1,1,1,[&lt;1,1,1,1,0&gt;])(SlideShape_270_r3_c1,1,1,[&lt;1,1,1,1,0&gt;])(SlideShape_270_r4_c1,1,1,[&lt;1,1,1,1,0&gt;])(SlideShape_276,1,1,[&lt;1,1,1,1,100&gt;])}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67"/>
  <p:tag name="NUM" val="1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68"/>
  <p:tag name="NUM" val="2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0"/>
  <p:tag name="NUM" val="4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1"/>
  <p:tag name="NUM" val="5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2"/>
  <p:tag name="NUM" val="6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3"/>
  <p:tag name="NUM" val="7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4"/>
  <p:tag name="NUM" val="8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"/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7"/>
  <p:tag name="NUM" val="10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5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76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78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79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80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81,1,1,[&lt;1,1,1,1,0&gt;])(SlideShape_283_r1_c1,1,1,[&lt;1,1,1,1,100&gt;])(SlideShape_283_r2_c1,1,1,[&lt;1,1,1,1,99&gt;])(SlideShape_283_r3_c1,1,1,[&lt;1,1,1,1,100&gt;])(SlideShape_283_r3_c3,1,1,[&lt;1,1,1,1,100&gt;])(SlideShape_283_r3_c4,2,2,[&lt;1,1,1,1,100&gt;&lt;2,2,2,2,100&gt;])(SlideShape_283_r3_c6,2,2,[&lt;1,1,1,1,100&gt;&lt;2,2,2,2,100&gt;])(SlideShape_283_r3_c8,2,2,[&lt;1,1,1,1,100&gt;&lt;2,2,2,2,100&gt;])(SlideShape_283_r4_c1,1,1,[&lt;1,1,1,1,99&gt;])(SlideShape_283_r5_c1,1,1,[&lt;1,1,1,1,0&gt;])(SlideShape_289,1,1,[&lt;1,1,1,1,100&gt;])(SlideShape_291,4,4,[&lt;1,1,1,1,100&gt;&lt;2,2,2,2,0&gt;&lt;3,3,3,3,78&gt;&lt;4,4,4,4,76&gt;])}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33"/>
  <p:tag name="NUM" val="1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1"/>
  <p:tag name="NUM" val="2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4"/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4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5"/>
  <p:tag name="NUM" val="5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6"/>
  <p:tag name="NUM" val="6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7"/>
  <p:tag name="NUM" val="7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90"/>
  <p:tag name="NUM" val="9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91"/>
  <p:tag name="NUM" val="10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8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89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92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9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5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94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295,1,1,[&lt;1,1,1,1,0&gt;])(SlideShape_297_r1_c1,1,1,[&lt;1,1,1,1,100&gt;])(SlideShape_297_r2_c1,1,1,[&lt;1,1,1,1,99&gt;])(SlideShape_297_r3_c1,1,1,[&lt;1,1,1,1,100&gt;])(SlideShape_297_r3_c3,1,1,[&lt;1,1,1,1,100&gt;])(SlideShape_297_r3_c4,2,2,[&lt;1,1,1,1,100&gt;&lt;2,2,2,2,100&gt;])(SlideShape_297_r3_c6,2,2,[&lt;1,1,1,1,100&gt;&lt;2,2,2,2,100&gt;])(SlideShape_297_r3_c8,2,2,[&lt;1,1,1,1,100&gt;&lt;2,2,2,2,100&gt;])(SlideShape_297_r4_c1,1,1,[&lt;1,1,1,1,99&gt;])(SlideShape_297_r5_c1,1,1,[&lt;1,1,1,1,0&gt;])(SlideShape_297_r6_c1,1,1,[&lt;1,1,1,1,0&gt;])(SlideShape_300,1,1,[&lt;1,1,1,1,100&gt;])}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95"/>
  <p:tag name="NUM" val="1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97"/>
  <p:tag name="NUM" val="3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98"/>
  <p:tag name="NUM" val="4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01"/>
  <p:tag name="NUM" val="6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99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00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0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29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03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04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305,1,1,[&lt;1,1,1,1,0&gt;])(SlideShape_306,3,3,[&lt;1,1,1,1,0&gt;&lt;2,2,2,2,0&gt;&lt;3,3,3,3,0&gt;])(SlideShape_310,1,1,[&lt;1,1,1,1,100&gt;])}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05"/>
  <p:tag name="NUM" val="1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06"/>
  <p:tag name="NUM" val="2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08"/>
  <p:tag name="NUM" val="4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11"/>
  <p:tag name="NUM" val="6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09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1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0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12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13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14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315,1,1,[&lt;1,1,1,1,0&gt;])(SlideShape_316,4,3,[&lt;1,1,1,1,0&gt;&lt;2,3,2,2,0&gt;&lt;4,4,3,3,0&gt;])(SlideShape_319,1,1,[&lt;1,1,1,1,100&gt;])}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15"/>
  <p:tag name="NUM" val="1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16"/>
  <p:tag name="NUM" val="2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20"/>
  <p:tag name="NUM" val="5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18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1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1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21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22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23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324,1,1,[&lt;1,1,1,1,0&gt;])}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24"/>
  <p:tag name="NUM" val="1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27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28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29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330,2,1,[&lt;1,2,1,1,98&gt;])}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30"/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32,1,1,[&lt;1,1,1,1,0&gt;])(SlideShape_37,1,1,[&lt;1,1,1,1,0&gt;])(SlideShape_38,1,1,[&lt;1,1,1,1,0&gt;])(SlideShape_39,1,1,[&lt;1,1,1,1,0&gt;])(SlideShape_40,1,1,[&lt;1,1,1,1,0&gt;])(SlideShape_41,1,1,[&lt;1,1,1,1,0&gt;])(SlideShape_42,2,2,[&lt;1,1,1,1,0&gt;&lt;2,2,2,2,0&gt;])(SlideShape_43,1,1,[&lt;1,1,1,1,0&gt;])(SlideShape_44,1,1,[&lt;1,1,1,1,0&gt;])(SlideShape_45,1,1,[&lt;1,1,1,1,0&gt;])}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32"/>
  <p:tag name="NUM" val="3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33"/>
  <p:tag name="NUM" val="4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34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35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33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2"/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4"/>
  <p:tag name="NUM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5"/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2"/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6"/>
  <p:tag name="NUM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7"/>
  <p:tag name="NUM" val="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8"/>
  <p:tag name="NUM" val="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9"/>
  <p:tag name="NUM" val="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40"/>
  <p:tag name="NUM" val="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41"/>
  <p:tag name="NUM" val="1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42"/>
  <p:tag name="NUM" val="1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43"/>
  <p:tag name="NUM" val="1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44"/>
  <p:tag name="NUM" val="1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45"/>
  <p:tag name="NUM" val="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3"/>
  <p:tag name="NUM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46"/>
  <p:tag name="NUM" val="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47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4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50,1,1,[&lt;1,1,1,1,100&gt;])(SlideShape_51,4,4,[&lt;1,1,1,1,0&gt;&lt;2,2,2,2,0&gt;&lt;3,3,3,3,0&gt;&lt;4,4,4,4,0&gt;])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50"/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51"/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53"/>
  <p:tag name="NUM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5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5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57,1,1,[&lt;1,1,1,1,0&gt;])(SlideShape_60,2,2,[&lt;1,1,1,1,0&gt;&lt;2,2,2,2,0&gt;])(SlideShape_96,1,1,[&lt;1,1,1,1,0&gt;])(SlideShape_101,4,4,[&lt;1,1,1,1,0&gt;&lt;2,2,2,2,0&gt;&lt;3,3,3,3,0&gt;&lt;4,4,4,4,0&gt;])(SlideShape_102,3,3,[&lt;1,1,1,1,0&gt;&lt;2,2,2,2,0&gt;&lt;3,3,3,3,0&gt;])(SlideShape_103,3,3,[&lt;1,1,1,1,0&gt;&lt;2,2,2,2,0&gt;&lt;3,3,3,3,0&gt;])(SlideShape_104,3,3,[&lt;1,1,1,1,0&gt;&lt;2,2,2,2,0&gt;&lt;3,3,3,3,0&gt;])(SlideShape_105,4,4,[&lt;1,1,1,1,0&gt;&lt;2,2,2,2,0&gt;&lt;3,3,3,3,0&gt;&lt;4,4,4,4,0&gt;])(SlideShape_106,2,2,[&lt;1,1,1,1,100&gt;&lt;2,2,2,2,0&gt;])(SlideShape_107,2,1,[&lt;1,2,1,1,0&gt;])(SlideShape_108,2,1,[&lt;1,2,1,1,0&gt;])}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57"/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59"/>
  <p:tag name="NUM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0"/>
  <p:tag name="NUM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1"/>
  <p:tag name="NUM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2"/>
  <p:tag name="NUM" val="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5"/>
  <p:tag name="NUM" val="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68"/>
  <p:tag name="NUM" val="1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1"/>
  <p:tag name="NUM" val="1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4"/>
  <p:tag name="NUM" val="1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5"/>
  <p:tag name="NUM" val="1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6"/>
  <p:tag name="NUM" val="16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7"/>
  <p:tag name="NUM" val="17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8"/>
  <p:tag name="NUM" val="1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79"/>
  <p:tag name="NUM" val="1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NotesShape_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0"/>
  <p:tag name="NUM" val="2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1"/>
  <p:tag name="NUM" val="2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2"/>
  <p:tag name="NUM" val="2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3"/>
  <p:tag name="NUM" val="2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1"/>
  <p:tag name="NUM" val="2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2"/>
  <p:tag name="NUM" val="2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3"/>
  <p:tag name="NUM" val="2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4"/>
  <p:tag name="NUM" val="2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5"/>
  <p:tag name="NUM" val="2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LIDEMAPPINGINFO}" val="{(SlideShape_7,1,1,[&lt;1,1,1,1,100&gt;])(SlideShape_8,3,3,[&lt;1,1,1,1,94&gt;&lt;2,2,2,2,0&gt;&lt;3,3,3,3,0&gt;])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7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6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10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7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9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{FUSIONTAGSHAPEID}" val="SlideShape_85"/>
</p:tagLst>
</file>

<file path=ppt/theme/theme1.xml><?xml version="1.0" encoding="utf-8"?>
<a:theme xmlns:a="http://schemas.openxmlformats.org/drawingml/2006/main" name="M&amp;E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&amp;E PPT" id="{FBCE8FA5-AE99-4E8B-B7FD-C3E7DF7653FE}" vid="{A0900A74-ABED-40AA-9B3A-97DDF81881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8015</TotalTime>
  <Words>1259</Words>
  <Application>Microsoft Office PowerPoint</Application>
  <PresentationFormat>On-screen Show (4:3)</PresentationFormat>
  <Paragraphs>313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Alright Sans Regular</vt:lpstr>
      <vt:lpstr>Arial</vt:lpstr>
      <vt:lpstr>Calibri</vt:lpstr>
      <vt:lpstr>Courier New</vt:lpstr>
      <vt:lpstr>Franklin Gothic Medium</vt:lpstr>
      <vt:lpstr>Times New Roman</vt:lpstr>
      <vt:lpstr>M&amp;E PPT</vt:lpstr>
      <vt:lpstr>PowerPoint Presentation</vt:lpstr>
      <vt:lpstr>Objectifs de la présentation</vt:lpstr>
      <vt:lpstr>Plan de la présentation</vt:lpstr>
      <vt:lpstr>L’IPTT</vt:lpstr>
      <vt:lpstr>L’IPTT est un document évolutif</vt:lpstr>
      <vt:lpstr>Liste de contrôle relative à l’IPTT</vt:lpstr>
      <vt:lpstr>Principaux termes utilisés en suivi-évaluation applicables aux projets relevant du FFP</vt:lpstr>
      <vt:lpstr>Lien entre les indicateurs et les cadres logiques</vt:lpstr>
      <vt:lpstr>PowerPoint Presentation</vt:lpstr>
      <vt:lpstr>Faire un suivi à chaque niveau peut aider à localiser certains obstacles.</vt:lpstr>
      <vt:lpstr> </vt:lpstr>
      <vt:lpstr>Quels rôles vos indicateurs peuvent-ils remplir ? </vt:lpstr>
      <vt:lpstr>PowerPoint Presentation</vt:lpstr>
      <vt:lpstr>L’indicateur est-il précis et bien défini ? </vt:lpstr>
      <vt:lpstr>PowerPoint Presentation</vt:lpstr>
      <vt:lpstr>La collecte et l’analyse de données pour chacun des indicateurs  sont-elles REALISTES ?</vt:lpstr>
      <vt:lpstr>PowerPoint Presentation</vt:lpstr>
      <vt:lpstr>L’IPTT comprend-il trop  ou trop peu d’indicateurs ? </vt:lpstr>
      <vt:lpstr>L’IPTT affiche-t-il un équilibre parmi les différents types d’indicateurs ? (indicateurs relatifs aux extrants, aux résultats et indicateurs d’impact) </vt:lpstr>
      <vt:lpstr>L’IPTT comprend-il des indicateurs requis relatifs au genre? </vt:lpstr>
      <vt:lpstr>Indicateurs standard internationaux</vt:lpstr>
      <vt:lpstr>Indicateurs standard internationaux</vt:lpstr>
      <vt:lpstr>Les indicateurs sont-ils clairement numérotés et identifiés ?</vt:lpstr>
      <vt:lpstr>Les cibles sont-elles toutes  au bon endroit ?</vt:lpstr>
      <vt:lpstr>Fournissez la ventilation de toutes les données pertinentes</vt:lpstr>
      <vt:lpstr>Cibles</vt:lpstr>
      <vt:lpstr>Application de la liste de contrôle relative à l’IPTT</vt:lpstr>
      <vt:lpstr>Exemple d’IPTT</vt:lpstr>
      <vt:lpstr>PowerPoint Presentation</vt:lpstr>
    </vt:vector>
  </TitlesOfParts>
  <Company>FHI 360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SUIVI DES INDICATEURS DE PERFORMANCE (IPTT)</dc:title>
  <dc:creator>FANTA/FHI 360</dc:creator>
  <cp:lastModifiedBy>Heather Finegan</cp:lastModifiedBy>
  <cp:revision>999</cp:revision>
  <cp:lastPrinted>2013-08-14T17:18:30Z</cp:lastPrinted>
  <dcterms:created xsi:type="dcterms:W3CDTF">2011-04-29T18:09:37Z</dcterms:created>
  <dcterms:modified xsi:type="dcterms:W3CDTF">2014-11-03T05:13:19Z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-162463686</vt:i4>
  </property>
  <property fmtid="{D5CDD505-2E9C-101B-9397-08002B2CF9AE}" pid="3" name="_NewReviewCycle">
    <vt:lpwstr/>
  </property>
  <property fmtid="{D5CDD505-2E9C-101B-9397-08002B2CF9AE}" pid="4" name="_EmailSubject">
    <vt:lpwstr>Sylvie Clamageran - FHi 360 PO 8456 - ** Request for editable graphic files **</vt:lpwstr>
  </property>
  <property fmtid="{D5CDD505-2E9C-101B-9397-08002B2CF9AE}" pid="5" name="_AuthorEmail">
    <vt:lpwstr>jfeldmesser@fhi360.org</vt:lpwstr>
  </property>
  <property fmtid="{D5CDD505-2E9C-101B-9397-08002B2CF9AE}" pid="6" name="_AuthorEmailDisplayName">
    <vt:lpwstr>Jeff Feldmesser</vt:lpwstr>
  </property>
  <property fmtid="{D5CDD505-2E9C-101B-9397-08002B2CF9AE}" pid="7" name="_PreviousAdHocReviewCycleID">
    <vt:i4>1695518909</vt:i4>
  </property>
</Properties>
</file>