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handoutMasterIdLst>
    <p:handoutMasterId r:id="rId31"/>
  </p:handoutMasterIdLst>
  <p:sldIdLst>
    <p:sldId id="328" r:id="rId3"/>
    <p:sldId id="332" r:id="rId4"/>
    <p:sldId id="392" r:id="rId5"/>
    <p:sldId id="377" r:id="rId6"/>
    <p:sldId id="362" r:id="rId7"/>
    <p:sldId id="364" r:id="rId8"/>
    <p:sldId id="398" r:id="rId9"/>
    <p:sldId id="363" r:id="rId10"/>
    <p:sldId id="393" r:id="rId11"/>
    <p:sldId id="357" r:id="rId12"/>
    <p:sldId id="381" r:id="rId13"/>
    <p:sldId id="365" r:id="rId14"/>
    <p:sldId id="360" r:id="rId15"/>
    <p:sldId id="361" r:id="rId16"/>
    <p:sldId id="383" r:id="rId17"/>
    <p:sldId id="367" r:id="rId18"/>
    <p:sldId id="394" r:id="rId19"/>
    <p:sldId id="382" r:id="rId20"/>
    <p:sldId id="395" r:id="rId21"/>
    <p:sldId id="335" r:id="rId22"/>
    <p:sldId id="380" r:id="rId23"/>
    <p:sldId id="347" r:id="rId24"/>
    <p:sldId id="386" r:id="rId25"/>
    <p:sldId id="396" r:id="rId26"/>
    <p:sldId id="388" r:id="rId27"/>
    <p:sldId id="397" r:id="rId28"/>
    <p:sldId id="390"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TAIII" initials="F" lastIdx="20" clrIdx="0">
    <p:extLst/>
  </p:cmAuthor>
  <p:cmAuthor id="2" name="Lesley Oot" initials="LO" lastIdx="148" clrIdx="1"/>
  <p:cmAuthor id="3" name="E" initials="E" lastIdx="6" clrIdx="2"/>
  <p:cmAuthor id="4" name="Kavita Sethuraman" initials="" lastIdx="6" clrIdx="3"/>
  <p:cmAuthor id="5" name="Kavita Sethuraman" initials="KS" lastIdx="1" clrIdx="4">
    <p:extLst/>
  </p:cmAuthor>
  <p:cmAuthor id="10" name="Tara Kovach" initials="TK" lastIdx="13" clrIdx="5">
    <p:extLst/>
  </p:cmAuthor>
  <p:cmAuthor id="11" name="Anna Lisi" initials="AL" lastIdx="9" clrIdx="6">
    <p:extLst/>
  </p:cmAuthor>
  <p:cmAuthor id="12" name="Monica Woldt" initials="Monica" lastIdx="16" clrIdx="7">
    <p:extLst/>
  </p:cmAuthor>
  <p:cmAuthor id="13" name="Katherine Sanchez" initials="KS" lastIdx="11" clrIdx="8">
    <p:extLst/>
  </p:cmAuthor>
  <p:cmAuthor id="14" name="Katherine Sanchez" initials="KS [2]" lastIdx="1" clrIdx="9">
    <p:extLst/>
  </p:cmAuthor>
  <p:cmAuthor id="15" name="Katherine Sanchez" initials="KS [3]" lastIdx="1" clrIdx="10">
    <p:extLst/>
  </p:cmAuthor>
  <p:cmAuthor id="16" name="Katherine Sanchez" initials="KS [4]" lastIdx="1" clrIdx="11">
    <p:extLst/>
  </p:cmAuthor>
  <p:cmAuthor id="17" name="Katherine Sanchez" initials="KS [5]" lastIdx="1" clrIdx="12">
    <p:extLst/>
  </p:cmAuthor>
  <p:cmAuthor id="18" name="Katherine Sanchez" initials="KS [6]" lastIdx="1" clrIdx="13">
    <p:extLst/>
  </p:cmAuthor>
  <p:cmAuthor id="19" name="Katherine Sanchez" initials="KS [7]" lastIdx="1" clrIdx="14">
    <p:extLst/>
  </p:cmAuthor>
  <p:cmAuthor id="20" name="Katherine Sanchez" initials="KS [8]" lastIdx="1" clrIdx="15">
    <p:extLst/>
  </p:cmAuthor>
  <p:cmAuthor id="21" name="Katherine Sanchez" initials="KS [9]" lastIdx="1" clrIdx="16">
    <p:extLst/>
  </p:cmAuthor>
  <p:cmAuthor id="22" name="Katherine Sanchez" initials="KS [10]" lastIdx="1" clrIdx="17">
    <p:extLst/>
  </p:cmAuthor>
  <p:cmAuthor id="23" name="Katherine Sanchez" initials="KS [11]" lastIdx="1" clrIdx="18">
    <p:extLst/>
  </p:cmAuthor>
  <p:cmAuthor id="24" name="Katherine Sanchez" initials="KS [12]" lastIdx="1" clrIdx="19">
    <p:extLst/>
  </p:cmAuthor>
  <p:cmAuthor id="25" name="Katherine Sanchez" initials="KS [13]" lastIdx="1" clrIdx="20">
    <p:extLst/>
  </p:cmAuthor>
  <p:cmAuthor id="26" name="Katherine Sanchez" initials="KS [14]" lastIdx="1" clrIdx="21">
    <p:extLst/>
  </p:cmAuthor>
  <p:cmAuthor id="27" name="Katherine Sanchez" initials="KS [15]" lastIdx="1" clrIdx="22">
    <p:extLst/>
  </p:cmAuthor>
  <p:cmAuthor id="28" name="Katherine Sanchez" initials="KS [16]" lastIdx="1" clrIdx="23">
    <p:extLst/>
  </p:cmAuthor>
  <p:cmAuthor id="29" name="Katherine Sanchez" initials="KS [17]" lastIdx="1" clrIdx="24">
    <p:extLst/>
  </p:cmAuthor>
  <p:cmAuthor id="30" name="Katherine Sanchez" initials="KS [18]" lastIdx="1" clrIdx="25">
    <p:extLst/>
  </p:cmAuthor>
  <p:cmAuthor id="31" name="Katherine Sanchez" initials="KS [19]" lastIdx="1" clrIdx="26">
    <p:extLst/>
  </p:cmAuthor>
  <p:cmAuthor id="32" name="Katherine Sanchez" initials="KS [20]" lastIdx="1" clrIdx="27">
    <p:extLst/>
  </p:cmAuthor>
  <p:cmAuthor id="33" name="Katherine Sanchez" initials="KS [21]" lastIdx="1" clrIdx="28">
    <p:extLst/>
  </p:cmAuthor>
  <p:cmAuthor id="34" name="Katherine Sanchez" initials="KS [22]" lastIdx="1" clrIdx="29">
    <p:extLst/>
  </p:cmAuthor>
  <p:cmAuthor id="35" name="Katherine Sanchez" initials="KS [23]" lastIdx="1" clrIdx="30">
    <p:extLst/>
  </p:cmAuthor>
  <p:cmAuthor id="36" name="Katherine Sanchez" initials="KS [24]" lastIdx="1" clrIdx="31">
    <p:extLst/>
  </p:cmAuthor>
  <p:cmAuthor id="37" name="Katherine Sanchez" initials="KS [25]" lastIdx="1" clrIdx="32">
    <p:extLst/>
  </p:cmAuthor>
  <p:cmAuthor id="38" name="Katherine Sanchez" initials="KS [26]" lastIdx="1" clrIdx="33">
    <p:extLst/>
  </p:cmAuthor>
  <p:cmAuthor id="39" name="FANTA" initials="FANTA" lastIdx="21" clrIdx="34">
    <p:extLst/>
  </p:cmAuthor>
  <p:cmAuthor id="40" name="Katherine Sanchez" initials="K" lastIdx="1" clrIdx="35"/>
  <p:cmAuthor id="41" name="Heather Finegan" initials="HF" lastIdx="2" clrIdx="36">
    <p:extLst>
      <p:ext uri="{19B8F6BF-5375-455C-9EA6-DF929625EA0E}">
        <p15:presenceInfo xmlns:p15="http://schemas.microsoft.com/office/powerpoint/2012/main" userId="S-1-5-21-3003367119-45151493-406046460-39674" providerId="AD"/>
      </p:ext>
    </p:extLst>
  </p:cmAuthor>
  <p:cmAuthor id="42" name="Monica Woldt" initials="MW" lastIdx="8" clrIdx="37">
    <p:extLst>
      <p:ext uri="{19B8F6BF-5375-455C-9EA6-DF929625EA0E}">
        <p15:presenceInfo xmlns:p15="http://schemas.microsoft.com/office/powerpoint/2012/main" userId="Monica Wol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9933"/>
    <a:srgbClr val="FFCC00"/>
    <a:srgbClr val="00FFFF"/>
    <a:srgbClr val="7BA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78689" autoAdjust="0"/>
  </p:normalViewPr>
  <p:slideViewPr>
    <p:cSldViewPr snapToGrid="0">
      <p:cViewPr varScale="1">
        <p:scale>
          <a:sx n="67" d="100"/>
          <a:sy n="67" d="100"/>
        </p:scale>
        <p:origin x="187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tmoore\Desktop\Guatemala%20PROFILES%20PowerPoints\costing%20table%20calculations%20for%20brief.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Chronic malnutrition</c:v>
                </c:pt>
              </c:strCache>
            </c:strRef>
          </c:tx>
          <c:spPr>
            <a:ln w="28575" cap="rnd">
              <a:solidFill>
                <a:schemeClr val="accent1"/>
              </a:solidFill>
              <a:round/>
            </a:ln>
            <a:effectLst/>
          </c:spPr>
          <c:marker>
            <c:symbol val="none"/>
          </c:marker>
          <c:dLbls>
            <c:dLbl>
              <c:idx val="4"/>
              <c:layout>
                <c:manualLayout>
                  <c:x val="-3.5706550075385902E-2"/>
                  <c:y val="-2.32909192720029E-2"/>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A9-4855-AF8D-85D50ACE5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 6 months</c:v>
                </c:pt>
                <c:pt idx="1">
                  <c:v>6–8 months</c:v>
                </c:pt>
                <c:pt idx="2">
                  <c:v>9–11 months</c:v>
                </c:pt>
                <c:pt idx="3">
                  <c:v>12–17 months</c:v>
                </c:pt>
                <c:pt idx="4">
                  <c:v>18–23 months</c:v>
                </c:pt>
                <c:pt idx="5">
                  <c:v>24–35 months</c:v>
                </c:pt>
                <c:pt idx="6">
                  <c:v>26–47 months</c:v>
                </c:pt>
                <c:pt idx="7">
                  <c:v>48–59 months</c:v>
                </c:pt>
              </c:strCache>
            </c:strRef>
          </c:cat>
          <c:val>
            <c:numRef>
              <c:f>Sheet1!$B$2:$B$9</c:f>
              <c:numCache>
                <c:formatCode>General</c:formatCode>
                <c:ptCount val="8"/>
                <c:pt idx="0">
                  <c:v>29.8</c:v>
                </c:pt>
                <c:pt idx="1">
                  <c:v>32.299999999999997</c:v>
                </c:pt>
                <c:pt idx="2">
                  <c:v>37.4</c:v>
                </c:pt>
                <c:pt idx="3">
                  <c:v>47.2</c:v>
                </c:pt>
                <c:pt idx="4">
                  <c:v>54.8</c:v>
                </c:pt>
                <c:pt idx="5">
                  <c:v>51.5</c:v>
                </c:pt>
                <c:pt idx="6">
                  <c:v>51.4</c:v>
                </c:pt>
                <c:pt idx="7">
                  <c:v>45.8</c:v>
                </c:pt>
              </c:numCache>
            </c:numRef>
          </c:val>
          <c:smooth val="0"/>
          <c:extLst>
            <c:ext xmlns:c16="http://schemas.microsoft.com/office/drawing/2014/chart" uri="{C3380CC4-5D6E-409C-BE32-E72D297353CC}">
              <c16:uniqueId val="{00000000-752D-4202-9B9F-AB0AA3D5A013}"/>
            </c:ext>
          </c:extLst>
        </c:ser>
        <c:ser>
          <c:idx val="1"/>
          <c:order val="1"/>
          <c:tx>
            <c:strRef>
              <c:f>Sheet1!$C$1</c:f>
              <c:strCache>
                <c:ptCount val="1"/>
                <c:pt idx="0">
                  <c:v>Acute malnutritrion</c:v>
                </c:pt>
              </c:strCache>
            </c:strRef>
          </c:tx>
          <c:spPr>
            <a:ln w="28575" cap="rnd">
              <a:solidFill>
                <a:schemeClr val="accent2"/>
              </a:solidFill>
              <a:round/>
            </a:ln>
            <a:effectLst/>
          </c:spPr>
          <c:marker>
            <c:symbol val="none"/>
          </c:marker>
          <c:dLbls>
            <c:dLbl>
              <c:idx val="4"/>
              <c:layout>
                <c:manualLayout>
                  <c:x val="-2.54994039442452E-2"/>
                  <c:y val="-2.58787991911144E-2"/>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A9-4855-AF8D-85D50ACE5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 6 months</c:v>
                </c:pt>
                <c:pt idx="1">
                  <c:v>6–8 months</c:v>
                </c:pt>
                <c:pt idx="2">
                  <c:v>9–11 months</c:v>
                </c:pt>
                <c:pt idx="3">
                  <c:v>12–17 months</c:v>
                </c:pt>
                <c:pt idx="4">
                  <c:v>18–23 months</c:v>
                </c:pt>
                <c:pt idx="5">
                  <c:v>24–35 months</c:v>
                </c:pt>
                <c:pt idx="6">
                  <c:v>26–47 months</c:v>
                </c:pt>
                <c:pt idx="7">
                  <c:v>48–59 months</c:v>
                </c:pt>
              </c:strCache>
            </c:strRef>
          </c:cat>
          <c:val>
            <c:numRef>
              <c:f>Sheet1!$C$2:$C$9</c:f>
              <c:numCache>
                <c:formatCode>General</c:formatCode>
                <c:ptCount val="8"/>
                <c:pt idx="0">
                  <c:v>1</c:v>
                </c:pt>
                <c:pt idx="1">
                  <c:v>0.5</c:v>
                </c:pt>
                <c:pt idx="2">
                  <c:v>1.3</c:v>
                </c:pt>
                <c:pt idx="3">
                  <c:v>0.9</c:v>
                </c:pt>
                <c:pt idx="4">
                  <c:v>1.2</c:v>
                </c:pt>
                <c:pt idx="5">
                  <c:v>0.7</c:v>
                </c:pt>
                <c:pt idx="6">
                  <c:v>0.6</c:v>
                </c:pt>
                <c:pt idx="7">
                  <c:v>0.4</c:v>
                </c:pt>
              </c:numCache>
            </c:numRef>
          </c:val>
          <c:smooth val="0"/>
          <c:extLst>
            <c:ext xmlns:c16="http://schemas.microsoft.com/office/drawing/2014/chart" uri="{C3380CC4-5D6E-409C-BE32-E72D297353CC}">
              <c16:uniqueId val="{00000001-752D-4202-9B9F-AB0AA3D5A013}"/>
            </c:ext>
          </c:extLst>
        </c:ser>
        <c:dLbls>
          <c:showLegendKey val="0"/>
          <c:showVal val="0"/>
          <c:showCatName val="0"/>
          <c:showSerName val="0"/>
          <c:showPercent val="0"/>
          <c:showBubbleSize val="0"/>
        </c:dLbls>
        <c:smooth val="0"/>
        <c:axId val="2137616440"/>
        <c:axId val="-2121399128"/>
      </c:lineChart>
      <c:catAx>
        <c:axId val="213761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399128"/>
        <c:crosses val="autoZero"/>
        <c:auto val="1"/>
        <c:lblAlgn val="ctr"/>
        <c:lblOffset val="100"/>
        <c:noMultiLvlLbl val="0"/>
      </c:catAx>
      <c:valAx>
        <c:axId val="-212139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61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ENSMI 2008–2009</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Guatemala (total)</c:v>
                </c:pt>
                <c:pt idx="1">
                  <c:v>Lowest wealth quintile</c:v>
                </c:pt>
                <c:pt idx="2">
                  <c:v>Second wealth quintile</c:v>
                </c:pt>
                <c:pt idx="3">
                  <c:v>Middle wealth quintile</c:v>
                </c:pt>
                <c:pt idx="4">
                  <c:v>Fourth wealth quintile</c:v>
                </c:pt>
                <c:pt idx="5">
                  <c:v>Highest wealth quintile</c:v>
                </c:pt>
              </c:strCache>
            </c:strRef>
          </c:cat>
          <c:val>
            <c:numRef>
              <c:f>Sheet1!$B$2:$B$7</c:f>
              <c:numCache>
                <c:formatCode>General</c:formatCode>
                <c:ptCount val="6"/>
                <c:pt idx="0">
                  <c:v>11.4</c:v>
                </c:pt>
                <c:pt idx="1">
                  <c:v>11.6</c:v>
                </c:pt>
                <c:pt idx="2">
                  <c:v>10.8</c:v>
                </c:pt>
                <c:pt idx="3">
                  <c:v>11.8</c:v>
                </c:pt>
                <c:pt idx="4">
                  <c:v>10.7</c:v>
                </c:pt>
                <c:pt idx="5">
                  <c:v>12.7</c:v>
                </c:pt>
              </c:numCache>
            </c:numRef>
          </c:val>
          <c:extLst>
            <c:ext xmlns:c16="http://schemas.microsoft.com/office/drawing/2014/chart" uri="{C3380CC4-5D6E-409C-BE32-E72D297353CC}">
              <c16:uniqueId val="{00000000-A0E6-4BF4-B494-EC1420733635}"/>
            </c:ext>
          </c:extLst>
        </c:ser>
        <c:ser>
          <c:idx val="1"/>
          <c:order val="1"/>
          <c:tx>
            <c:strRef>
              <c:f>Sheet1!$C$1</c:f>
              <c:strCache>
                <c:ptCount val="1"/>
                <c:pt idx="0">
                  <c:v>ENSMI 2014–2015</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Guatemala (total)</c:v>
                </c:pt>
                <c:pt idx="1">
                  <c:v>Lowest wealth quintile</c:v>
                </c:pt>
                <c:pt idx="2">
                  <c:v>Second wealth quintile</c:v>
                </c:pt>
                <c:pt idx="3">
                  <c:v>Middle wealth quintile</c:v>
                </c:pt>
                <c:pt idx="4">
                  <c:v>Fourth wealth quintile</c:v>
                </c:pt>
                <c:pt idx="5">
                  <c:v>Highest wealth quintile</c:v>
                </c:pt>
              </c:strCache>
            </c:strRef>
          </c:cat>
          <c:val>
            <c:numRef>
              <c:f>Sheet1!$C$2:$C$7</c:f>
              <c:numCache>
                <c:formatCode>General</c:formatCode>
                <c:ptCount val="6"/>
                <c:pt idx="0">
                  <c:v>14.6</c:v>
                </c:pt>
                <c:pt idx="1">
                  <c:v>16.100000000000001</c:v>
                </c:pt>
                <c:pt idx="2">
                  <c:v>15.6</c:v>
                </c:pt>
                <c:pt idx="3">
                  <c:v>13</c:v>
                </c:pt>
                <c:pt idx="4">
                  <c:v>13.8</c:v>
                </c:pt>
                <c:pt idx="5">
                  <c:v>13.8</c:v>
                </c:pt>
              </c:numCache>
            </c:numRef>
          </c:val>
          <c:extLst>
            <c:ext xmlns:c16="http://schemas.microsoft.com/office/drawing/2014/chart" uri="{C3380CC4-5D6E-409C-BE32-E72D297353CC}">
              <c16:uniqueId val="{00000001-A0E6-4BF4-B494-EC1420733635}"/>
            </c:ext>
          </c:extLst>
        </c:ser>
        <c:dLbls>
          <c:showLegendKey val="0"/>
          <c:showVal val="0"/>
          <c:showCatName val="0"/>
          <c:showSerName val="0"/>
          <c:showPercent val="0"/>
          <c:showBubbleSize val="0"/>
        </c:dLbls>
        <c:gapWidth val="219"/>
        <c:overlap val="-27"/>
        <c:axId val="2137427688"/>
        <c:axId val="2137415928"/>
      </c:barChart>
      <c:catAx>
        <c:axId val="213742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415928"/>
        <c:crosses val="autoZero"/>
        <c:auto val="1"/>
        <c:lblAlgn val="ctr"/>
        <c:lblOffset val="100"/>
        <c:noMultiLvlLbl val="0"/>
      </c:catAx>
      <c:valAx>
        <c:axId val="2137415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427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 &lt; 5 yrs</c:v>
                </c:pt>
                <c:pt idx="1">
                  <c:v>6-8 mos</c:v>
                </c:pt>
                <c:pt idx="2">
                  <c:v>9-11 mos</c:v>
                </c:pt>
                <c:pt idx="3">
                  <c:v>12-17 mos</c:v>
                </c:pt>
                <c:pt idx="4">
                  <c:v>18-23 mos</c:v>
                </c:pt>
                <c:pt idx="5">
                  <c:v>24-35 mos</c:v>
                </c:pt>
              </c:strCache>
            </c:strRef>
          </c:cat>
          <c:val>
            <c:numRef>
              <c:f>Sheet1!$B$4:$B$9</c:f>
              <c:numCache>
                <c:formatCode>General</c:formatCode>
                <c:ptCount val="6"/>
                <c:pt idx="0">
                  <c:v>32.4</c:v>
                </c:pt>
                <c:pt idx="1">
                  <c:v>71.2</c:v>
                </c:pt>
                <c:pt idx="2">
                  <c:v>70.099999999999994</c:v>
                </c:pt>
                <c:pt idx="3">
                  <c:v>57.8</c:v>
                </c:pt>
                <c:pt idx="4">
                  <c:v>40.1</c:v>
                </c:pt>
                <c:pt idx="5">
                  <c:v>26.8</c:v>
                </c:pt>
              </c:numCache>
            </c:numRef>
          </c:val>
          <c:extLst>
            <c:ext xmlns:c16="http://schemas.microsoft.com/office/drawing/2014/chart" uri="{C3380CC4-5D6E-409C-BE32-E72D297353CC}">
              <c16:uniqueId val="{00000000-1824-4FF2-8221-E915BA459006}"/>
            </c:ext>
          </c:extLst>
        </c:ser>
        <c:dLbls>
          <c:showLegendKey val="0"/>
          <c:showVal val="0"/>
          <c:showCatName val="0"/>
          <c:showSerName val="0"/>
          <c:showPercent val="0"/>
          <c:showBubbleSize val="0"/>
        </c:dLbls>
        <c:gapWidth val="219"/>
        <c:overlap val="-27"/>
        <c:axId val="2137377960"/>
        <c:axId val="2137362472"/>
      </c:barChart>
      <c:catAx>
        <c:axId val="21373779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362472"/>
        <c:crosses val="autoZero"/>
        <c:auto val="1"/>
        <c:lblAlgn val="ctr"/>
        <c:lblOffset val="100"/>
        <c:noMultiLvlLbl val="0"/>
      </c:catAx>
      <c:valAx>
        <c:axId val="2137362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377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Sheet2!$A$4:$A$8</c:f>
              <c:strCache>
                <c:ptCount val="5"/>
                <c:pt idx="0">
                  <c:v>Lowest wealth quintile</c:v>
                </c:pt>
                <c:pt idx="1">
                  <c:v>2nd wealth quintile</c:v>
                </c:pt>
                <c:pt idx="2">
                  <c:v>Middle wealth quintile</c:v>
                </c:pt>
                <c:pt idx="3">
                  <c:v>4th wealth quintile</c:v>
                </c:pt>
                <c:pt idx="4">
                  <c:v>Highest wealth quintile</c:v>
                </c:pt>
              </c:strCache>
            </c:strRef>
          </c:cat>
          <c:val>
            <c:numRef>
              <c:f>Sheet2!$B$4:$B$8</c:f>
              <c:numCache>
                <c:formatCode>General</c:formatCode>
                <c:ptCount val="5"/>
                <c:pt idx="0">
                  <c:v>37.9</c:v>
                </c:pt>
                <c:pt idx="1">
                  <c:v>34.800000000000011</c:v>
                </c:pt>
                <c:pt idx="2">
                  <c:v>32.700000000000003</c:v>
                </c:pt>
                <c:pt idx="3">
                  <c:v>27.4</c:v>
                </c:pt>
                <c:pt idx="4">
                  <c:v>23.7</c:v>
                </c:pt>
              </c:numCache>
            </c:numRef>
          </c:val>
          <c:extLst>
            <c:ext xmlns:c16="http://schemas.microsoft.com/office/drawing/2014/chart" uri="{C3380CC4-5D6E-409C-BE32-E72D297353CC}">
              <c16:uniqueId val="{00000000-5F74-4EA1-A560-04364C1BD0F5}"/>
            </c:ext>
          </c:extLst>
        </c:ser>
        <c:dLbls>
          <c:showLegendKey val="0"/>
          <c:showVal val="0"/>
          <c:showCatName val="0"/>
          <c:showSerName val="0"/>
          <c:showPercent val="0"/>
          <c:showBubbleSize val="0"/>
        </c:dLbls>
        <c:gapWidth val="219"/>
        <c:overlap val="-27"/>
        <c:axId val="2137340152"/>
        <c:axId val="2137324280"/>
      </c:barChart>
      <c:catAx>
        <c:axId val="213734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324280"/>
        <c:crosses val="autoZero"/>
        <c:auto val="1"/>
        <c:lblAlgn val="ctr"/>
        <c:lblOffset val="100"/>
        <c:noMultiLvlLbl val="0"/>
      </c:catAx>
      <c:valAx>
        <c:axId val="2137324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34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ENSMI 2008–2009</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Anemia in pregnant women</c:v>
                </c:pt>
                <c:pt idx="1">
                  <c:v>Anemia in non-pregnant women</c:v>
                </c:pt>
                <c:pt idx="2">
                  <c:v>Height less than 145 cm</c:v>
                </c:pt>
                <c:pt idx="3">
                  <c:v>Overweight</c:v>
                </c:pt>
                <c:pt idx="4">
                  <c:v>Obesity</c:v>
                </c:pt>
              </c:strCache>
            </c:strRef>
          </c:cat>
          <c:val>
            <c:numRef>
              <c:f>Sheet1!$B$2:$B$6</c:f>
              <c:numCache>
                <c:formatCode>General</c:formatCode>
                <c:ptCount val="5"/>
                <c:pt idx="0">
                  <c:v>29.1</c:v>
                </c:pt>
                <c:pt idx="1">
                  <c:v>21.4</c:v>
                </c:pt>
                <c:pt idx="2">
                  <c:v>31.2</c:v>
                </c:pt>
                <c:pt idx="3" formatCode="0.0">
                  <c:v>35.1</c:v>
                </c:pt>
                <c:pt idx="4">
                  <c:v>15.4</c:v>
                </c:pt>
              </c:numCache>
            </c:numRef>
          </c:val>
          <c:extLst>
            <c:ext xmlns:c16="http://schemas.microsoft.com/office/drawing/2014/chart" uri="{C3380CC4-5D6E-409C-BE32-E72D297353CC}">
              <c16:uniqueId val="{00000000-8A4F-4333-ADFF-5A06F0568676}"/>
            </c:ext>
          </c:extLst>
        </c:ser>
        <c:ser>
          <c:idx val="1"/>
          <c:order val="1"/>
          <c:tx>
            <c:strRef>
              <c:f>Sheet1!$C$1</c:f>
              <c:strCache>
                <c:ptCount val="1"/>
                <c:pt idx="0">
                  <c:v>ENSMI 2014–2015</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Anemia in pregnant women</c:v>
                </c:pt>
                <c:pt idx="1">
                  <c:v>Anemia in non-pregnant women</c:v>
                </c:pt>
                <c:pt idx="2">
                  <c:v>Height less than 145 cm</c:v>
                </c:pt>
                <c:pt idx="3">
                  <c:v>Overweight</c:v>
                </c:pt>
                <c:pt idx="4">
                  <c:v>Obesity</c:v>
                </c:pt>
              </c:strCache>
            </c:strRef>
          </c:cat>
          <c:val>
            <c:numRef>
              <c:f>Sheet1!$C$2:$C$6</c:f>
              <c:numCache>
                <c:formatCode>0.0</c:formatCode>
                <c:ptCount val="5"/>
                <c:pt idx="0">
                  <c:v>24.2</c:v>
                </c:pt>
                <c:pt idx="1">
                  <c:v>14.5</c:v>
                </c:pt>
                <c:pt idx="2">
                  <c:v>25.3</c:v>
                </c:pt>
                <c:pt idx="3">
                  <c:v>31.9</c:v>
                </c:pt>
                <c:pt idx="4">
                  <c:v>20</c:v>
                </c:pt>
              </c:numCache>
            </c:numRef>
          </c:val>
          <c:extLst>
            <c:ext xmlns:c16="http://schemas.microsoft.com/office/drawing/2014/chart" uri="{C3380CC4-5D6E-409C-BE32-E72D297353CC}">
              <c16:uniqueId val="{00000001-8A4F-4333-ADFF-5A06F0568676}"/>
            </c:ext>
          </c:extLst>
        </c:ser>
        <c:dLbls>
          <c:showLegendKey val="0"/>
          <c:showVal val="0"/>
          <c:showCatName val="0"/>
          <c:showSerName val="0"/>
          <c:showPercent val="0"/>
          <c:showBubbleSize val="0"/>
        </c:dLbls>
        <c:gapWidth val="219"/>
        <c:overlap val="-27"/>
        <c:axId val="2137427688"/>
        <c:axId val="2137415928"/>
      </c:barChart>
      <c:catAx>
        <c:axId val="213742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415928"/>
        <c:crosses val="autoZero"/>
        <c:auto val="1"/>
        <c:lblAlgn val="ctr"/>
        <c:lblOffset val="100"/>
        <c:noMultiLvlLbl val="0"/>
      </c:catAx>
      <c:valAx>
        <c:axId val="2137415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427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Sheet2!$A$14</c:f>
              <c:strCache>
                <c:ptCount val="1"/>
                <c:pt idx="0">
                  <c:v>Funding needed for Nutrition-Specific Interventions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Sheet2!$B$13:$J$13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Sheet2!$B$14:$J$14</c:f>
              <c:numCache>
                <c:formatCode>#,##0</c:formatCode>
                <c:ptCount val="9"/>
                <c:pt idx="0">
                  <c:v>1420</c:v>
                </c:pt>
                <c:pt idx="1">
                  <c:v>1566</c:v>
                </c:pt>
                <c:pt idx="2">
                  <c:v>1723</c:v>
                </c:pt>
                <c:pt idx="3">
                  <c:v>1893</c:v>
                </c:pt>
                <c:pt idx="4">
                  <c:v>2065</c:v>
                </c:pt>
                <c:pt idx="5">
                  <c:v>2233</c:v>
                </c:pt>
                <c:pt idx="6">
                  <c:v>2407</c:v>
                </c:pt>
                <c:pt idx="7">
                  <c:v>2619</c:v>
                </c:pt>
                <c:pt idx="8">
                  <c:v>2858</c:v>
                </c:pt>
              </c:numCache>
            </c:numRef>
          </c:val>
          <c:smooth val="0"/>
          <c:extLst>
            <c:ext xmlns:c16="http://schemas.microsoft.com/office/drawing/2014/chart" uri="{C3380CC4-5D6E-409C-BE32-E72D297353CC}">
              <c16:uniqueId val="{00000000-3468-41F2-8C00-CF5CC6942238}"/>
            </c:ext>
          </c:extLst>
        </c:ser>
        <c:ser>
          <c:idx val="1"/>
          <c:order val="1"/>
          <c:tx>
            <c:strRef>
              <c:f>Sheet2!$A$15</c:f>
              <c:strCache>
                <c:ptCount val="1"/>
                <c:pt idx="0">
                  <c:v>Current projected budget allocation for nutrition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Sheet2!$B$13:$J$13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Sheet2!$B$15:$J$15</c:f>
              <c:numCache>
                <c:formatCode>General</c:formatCode>
                <c:ptCount val="9"/>
                <c:pt idx="0">
                  <c:v>637</c:v>
                </c:pt>
                <c:pt idx="1">
                  <c:v>665</c:v>
                </c:pt>
                <c:pt idx="2">
                  <c:v>694</c:v>
                </c:pt>
                <c:pt idx="3">
                  <c:v>724</c:v>
                </c:pt>
                <c:pt idx="4">
                  <c:v>754</c:v>
                </c:pt>
                <c:pt idx="5">
                  <c:v>784</c:v>
                </c:pt>
                <c:pt idx="6">
                  <c:v>815</c:v>
                </c:pt>
                <c:pt idx="7">
                  <c:v>848</c:v>
                </c:pt>
                <c:pt idx="8">
                  <c:v>882</c:v>
                </c:pt>
              </c:numCache>
            </c:numRef>
          </c:val>
          <c:smooth val="0"/>
          <c:extLst>
            <c:ext xmlns:c16="http://schemas.microsoft.com/office/drawing/2014/chart" uri="{C3380CC4-5D6E-409C-BE32-E72D297353CC}">
              <c16:uniqueId val="{00000001-3468-41F2-8C00-CF5CC6942238}"/>
            </c:ext>
          </c:extLst>
        </c:ser>
        <c:ser>
          <c:idx val="2"/>
          <c:order val="2"/>
          <c:tx>
            <c:strRef>
              <c:f>Sheet2!$A$16</c:f>
              <c:strCache>
                <c:ptCount val="1"/>
                <c:pt idx="0">
                  <c:v>Total funding needed for nutrition-specific interventions and immunizations and water surveillance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Sheet2!$B$13:$J$13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Sheet2!$B$16:$J$16</c:f>
              <c:numCache>
                <c:formatCode>#,##0</c:formatCode>
                <c:ptCount val="9"/>
                <c:pt idx="0">
                  <c:v>1834</c:v>
                </c:pt>
                <c:pt idx="1">
                  <c:v>2037</c:v>
                </c:pt>
                <c:pt idx="2">
                  <c:v>2255</c:v>
                </c:pt>
                <c:pt idx="3">
                  <c:v>2495</c:v>
                </c:pt>
                <c:pt idx="4">
                  <c:v>2740</c:v>
                </c:pt>
                <c:pt idx="5">
                  <c:v>2986</c:v>
                </c:pt>
                <c:pt idx="6">
                  <c:v>3242</c:v>
                </c:pt>
                <c:pt idx="7">
                  <c:v>3538</c:v>
                </c:pt>
                <c:pt idx="8">
                  <c:v>3869</c:v>
                </c:pt>
              </c:numCache>
            </c:numRef>
          </c:val>
          <c:smooth val="0"/>
          <c:extLst>
            <c:ext xmlns:c16="http://schemas.microsoft.com/office/drawing/2014/chart" uri="{C3380CC4-5D6E-409C-BE32-E72D297353CC}">
              <c16:uniqueId val="{00000002-3468-41F2-8C00-CF5CC6942238}"/>
            </c:ext>
          </c:extLst>
        </c:ser>
        <c:dLbls>
          <c:showLegendKey val="0"/>
          <c:showVal val="0"/>
          <c:showCatName val="0"/>
          <c:showSerName val="0"/>
          <c:showPercent val="0"/>
          <c:showBubbleSize val="0"/>
        </c:dLbls>
        <c:smooth val="0"/>
        <c:axId val="180138192"/>
        <c:axId val="180138584"/>
      </c:lineChart>
      <c:catAx>
        <c:axId val="1801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38584"/>
        <c:crosses val="autoZero"/>
        <c:auto val="1"/>
        <c:lblAlgn val="ctr"/>
        <c:lblOffset val="100"/>
        <c:noMultiLvlLbl val="0"/>
      </c:catAx>
      <c:valAx>
        <c:axId val="180138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3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56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970938" y="1"/>
            <a:ext cx="3037840" cy="466568"/>
          </a:xfrm>
          <a:prstGeom prst="rect">
            <a:avLst/>
          </a:prstGeom>
        </p:spPr>
        <p:txBody>
          <a:bodyPr vert="horz" lIns="91440" tIns="45720" rIns="91440" bIns="45720" rtlCol="0"/>
          <a:lstStyle>
            <a:lvl1pPr algn="r">
              <a:defRPr sz="1200"/>
            </a:lvl1pPr>
          </a:lstStyle>
          <a:p>
            <a:fld id="{AE022E42-C5B4-4B40-81CE-E0AAE4B585C5}" type="datetimeFigureOut">
              <a:rPr lang="en-IE" smtClean="0"/>
              <a:pPr/>
              <a:t>31/10/2017</a:t>
            </a:fld>
            <a:endParaRPr lang="en-IE"/>
          </a:p>
        </p:txBody>
      </p:sp>
      <p:sp>
        <p:nvSpPr>
          <p:cNvPr id="4" name="Footer Placeholder 3"/>
          <p:cNvSpPr>
            <a:spLocks noGrp="1"/>
          </p:cNvSpPr>
          <p:nvPr>
            <p:ph type="ftr" sz="quarter" idx="2"/>
          </p:nvPr>
        </p:nvSpPr>
        <p:spPr>
          <a:xfrm>
            <a:off x="0" y="8829832"/>
            <a:ext cx="3037840" cy="46656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970938" y="8829832"/>
            <a:ext cx="3037840" cy="466568"/>
          </a:xfrm>
          <a:prstGeom prst="rect">
            <a:avLst/>
          </a:prstGeom>
        </p:spPr>
        <p:txBody>
          <a:bodyPr vert="horz" lIns="91440" tIns="45720" rIns="91440" bIns="45720" rtlCol="0" anchor="b"/>
          <a:lstStyle>
            <a:lvl1pPr algn="r">
              <a:defRPr sz="1200"/>
            </a:lvl1pPr>
          </a:lstStyle>
          <a:p>
            <a:fld id="{4A8E6C96-5389-4997-ACB4-BF4214820AB9}" type="slidenum">
              <a:rPr lang="en-IE" smtClean="0"/>
              <a:pPr/>
              <a:t>‹#›</a:t>
            </a:fld>
            <a:endParaRPr lang="en-IE"/>
          </a:p>
        </p:txBody>
      </p:sp>
    </p:spTree>
    <p:extLst>
      <p:ext uri="{BB962C8B-B14F-4D97-AF65-F5344CB8AC3E}">
        <p14:creationId xmlns:p14="http://schemas.microsoft.com/office/powerpoint/2010/main" val="1298335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CAEADAD9-F2CC-4AC4-BB0D-5C6EFE576B62}" type="datetimeFigureOut">
              <a:rPr lang="en-US" smtClean="0"/>
              <a:pPr/>
              <a:t>10/31/2017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67ACA78B-C864-4D40-A553-3A1D74284735}" type="slidenum">
              <a:rPr lang="en-US" smtClean="0"/>
              <a:pPr/>
              <a:t>‹#›</a:t>
            </a:fld>
            <a:endParaRPr lang="en-US"/>
          </a:p>
        </p:txBody>
      </p:sp>
    </p:spTree>
    <p:extLst>
      <p:ext uri="{BB962C8B-B14F-4D97-AF65-F5344CB8AC3E}">
        <p14:creationId xmlns:p14="http://schemas.microsoft.com/office/powerpoint/2010/main" val="298998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a:t>
            </a:r>
            <a:r>
              <a:rPr lang="en-US" baseline="0" dirty="0"/>
              <a:t> a template. You can adjust the title and date as needed.</a:t>
            </a:r>
            <a:endParaRPr lang="en-US" dirty="0"/>
          </a:p>
          <a:p>
            <a:endParaRPr lang="en-US" dirty="0"/>
          </a:p>
        </p:txBody>
      </p:sp>
      <p:sp>
        <p:nvSpPr>
          <p:cNvPr id="4" name="Marcador de número de diapositiva 3"/>
          <p:cNvSpPr>
            <a:spLocks noGrp="1"/>
          </p:cNvSpPr>
          <p:nvPr>
            <p:ph type="sldNum" sz="quarter" idx="10"/>
          </p:nvPr>
        </p:nvSpPr>
        <p:spPr/>
        <p:txBody>
          <a:bodyPr/>
          <a:lstStyle/>
          <a:p>
            <a:fld id="{67ACA78B-C864-4D40-A553-3A1D74284735}" type="slidenum">
              <a:rPr lang="en-US" smtClean="0"/>
              <a:pPr/>
              <a:t>1</a:t>
            </a:fld>
            <a:endParaRPr lang="en-US" dirty="0"/>
          </a:p>
        </p:txBody>
      </p:sp>
    </p:spTree>
    <p:extLst>
      <p:ext uri="{BB962C8B-B14F-4D97-AF65-F5344CB8AC3E}">
        <p14:creationId xmlns:p14="http://schemas.microsoft.com/office/powerpoint/2010/main" val="262396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Talking Points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By 2026, with no change in nutrition, more than 38,000 children in Guatemala will die related to stunting alone.</a:t>
            </a:r>
            <a:r>
              <a:rPr lang="en-US" dirty="0"/>
              <a:t> </a:t>
            </a:r>
            <a:br>
              <a:rPr lang="en-US" dirty="0"/>
            </a:b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11</a:t>
            </a:fld>
            <a:endParaRPr lang="en-US"/>
          </a:p>
        </p:txBody>
      </p:sp>
    </p:spTree>
    <p:extLst>
      <p:ext uri="{BB962C8B-B14F-4D97-AF65-F5344CB8AC3E}">
        <p14:creationId xmlns:p14="http://schemas.microsoft.com/office/powerpoint/2010/main" val="266280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a:t>
            </a:r>
          </a:p>
          <a:p>
            <a:pPr marL="171450" indent="-171450">
              <a:buFont typeface="Arial" panose="020B0604020202020204" pitchFamily="34" charset="0"/>
              <a:buChar char="•"/>
            </a:pPr>
            <a:r>
              <a:rPr lang="en-US" dirty="0"/>
              <a:t>If there</a:t>
            </a:r>
            <a:r>
              <a:rPr lang="en-US" baseline="0" dirty="0"/>
              <a:t> is no change or improvement in </a:t>
            </a:r>
            <a:r>
              <a:rPr lang="en-US" dirty="0"/>
              <a:t>low birth weight in Guatemala, by 2026, 30,542 children will die from causes directly</a:t>
            </a:r>
            <a:r>
              <a:rPr lang="en-US" baseline="0" dirty="0"/>
              <a:t> related to</a:t>
            </a:r>
            <a:r>
              <a:rPr lang="en-US" dirty="0"/>
              <a:t> low birth weight. This is equal to losing the number of children who</a:t>
            </a:r>
            <a:r>
              <a:rPr lang="en-US" baseline="0" dirty="0"/>
              <a:t> would</a:t>
            </a:r>
            <a:r>
              <a:rPr lang="en-US" dirty="0"/>
              <a:t> fit in the National </a:t>
            </a:r>
            <a:r>
              <a:rPr lang="en-US" dirty="0" err="1"/>
              <a:t>Doroteo</a:t>
            </a:r>
            <a:r>
              <a:rPr lang="en-US" dirty="0"/>
              <a:t> </a:t>
            </a:r>
            <a:r>
              <a:rPr lang="en-US" dirty="0" err="1"/>
              <a:t>Guamuch</a:t>
            </a:r>
            <a:r>
              <a:rPr lang="en-US" dirty="0"/>
              <a:t> Flores Stadium.</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12</a:t>
            </a:fld>
            <a:endParaRPr lang="en-US"/>
          </a:p>
        </p:txBody>
      </p:sp>
    </p:spTree>
    <p:extLst>
      <p:ext uri="{BB962C8B-B14F-4D97-AF65-F5344CB8AC3E}">
        <p14:creationId xmlns:p14="http://schemas.microsoft.com/office/powerpoint/2010/main" val="190409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a:t>
            </a:r>
            <a:r>
              <a:rPr lang="en-US" baseline="0" dirty="0"/>
              <a:t>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practices of exclusive breastfeeding and continued breastfeeding are inadequate in Guatemala.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breastfeeding practices do not change or improve by 2026, more than 70,000 children under 2 years of age will lose their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would be like losing nearly a school full of 200 children each day for a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80% of these deaths occur in the first 6 months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According</a:t>
            </a:r>
            <a:r>
              <a:rPr lang="en-US" baseline="0" dirty="0"/>
              <a:t> </a:t>
            </a:r>
            <a:r>
              <a:rPr lang="en-US" dirty="0"/>
              <a:t>to the ENSMI 2014–2015, the prevalence</a:t>
            </a:r>
            <a:r>
              <a:rPr lang="en-US" baseline="0" dirty="0"/>
              <a:t> of e</a:t>
            </a:r>
            <a:r>
              <a:rPr lang="en-US" dirty="0"/>
              <a:t>xclusive breastfeeding among children under</a:t>
            </a:r>
            <a:r>
              <a:rPr lang="en-US" baseline="0" dirty="0"/>
              <a:t> 6 months of age</a:t>
            </a:r>
            <a:r>
              <a:rPr lang="en-US" dirty="0"/>
              <a:t> is 53.1%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13</a:t>
            </a:fld>
            <a:endParaRPr lang="en-US"/>
          </a:p>
        </p:txBody>
      </p:sp>
    </p:spTree>
    <p:extLst>
      <p:ext uri="{BB962C8B-B14F-4D97-AF65-F5344CB8AC3E}">
        <p14:creationId xmlns:p14="http://schemas.microsoft.com/office/powerpoint/2010/main" val="279642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Children who are stunted learn to sit, stand, and walk later; have poorer cognitive function; perform worse in school; are more likely to repeat grades; miss more days of school due to illness; and are more likely to drop out of school than well-nourished children.</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14</a:t>
            </a:fld>
            <a:endParaRPr lang="en-US"/>
          </a:p>
        </p:txBody>
      </p:sp>
    </p:spTree>
    <p:extLst>
      <p:ext uri="{BB962C8B-B14F-4D97-AF65-F5344CB8AC3E}">
        <p14:creationId xmlns:p14="http://schemas.microsoft.com/office/powerpoint/2010/main" val="384760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If chronic malnutrition is NOT REDUCED, 33 million school years of</a:t>
            </a:r>
            <a:r>
              <a:rPr lang="en-US" baseline="0" dirty="0"/>
              <a:t> learning </a:t>
            </a:r>
            <a:r>
              <a:rPr lang="en-US" dirty="0"/>
              <a:t>will be lost in the next 10 years in Guatemala. (1 school year = 180 days according to the Ministry of Education, MINEDUC). </a:t>
            </a:r>
          </a:p>
          <a:p>
            <a:pPr marL="171450" indent="-171450">
              <a:buFont typeface="Arial" panose="020B0604020202020204" pitchFamily="34" charset="0"/>
              <a:buChar char="•"/>
            </a:pPr>
            <a:r>
              <a:rPr lang="en-US" dirty="0"/>
              <a:t>This has great consequences,</a:t>
            </a:r>
            <a:r>
              <a:rPr lang="en-US" baseline="0" dirty="0"/>
              <a:t> including</a:t>
            </a:r>
            <a:r>
              <a:rPr lang="en-US" dirty="0"/>
              <a:t> reduced future income and lost productivity.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Conversely, if stunting IS reduced over the time period, 3.6 million equivalent school years of learning will be gained.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These gains in learning ability mean that children who are 2 years of age in 2026 will gain an average of 1.7 equivalent school years of learning </a:t>
            </a:r>
            <a:r>
              <a:rPr lang="en-GB" sz="1200" b="0" kern="1200" dirty="0">
                <a:solidFill>
                  <a:schemeClr val="tx1"/>
                </a:solidFill>
                <a:effectLst/>
                <a:latin typeface="+mn-lt"/>
                <a:ea typeface="+mn-ea"/>
                <a:cs typeface="+mn-cs"/>
              </a:rPr>
              <a:t>by around 12 years of age. </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This gain in learning ability can be transformative for children because they would be able to learn at a higher and more advanced level both in school, outside</a:t>
            </a:r>
            <a:r>
              <a:rPr lang="en-GB" sz="1200" b="0" kern="1200" baseline="0" dirty="0">
                <a:solidFill>
                  <a:schemeClr val="tx1"/>
                </a:solidFill>
                <a:effectLst/>
                <a:latin typeface="+mn-lt"/>
                <a:ea typeface="+mn-ea"/>
                <a:cs typeface="+mn-cs"/>
              </a:rPr>
              <a:t> of school, and in future years</a:t>
            </a:r>
            <a:r>
              <a:rPr lang="en-GB"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CA78B-C864-4D40-A553-3A1D74284735}" type="slidenum">
              <a:rPr lang="en-US" smtClean="0"/>
              <a:pPr/>
              <a:t>15</a:t>
            </a:fld>
            <a:endParaRPr lang="en-US"/>
          </a:p>
        </p:txBody>
      </p:sp>
    </p:spTree>
    <p:extLst>
      <p:ext uri="{BB962C8B-B14F-4D97-AF65-F5344CB8AC3E}">
        <p14:creationId xmlns:p14="http://schemas.microsoft.com/office/powerpoint/2010/main" val="148567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a:t>
            </a:r>
            <a:endParaRPr lang="en-US" dirty="0"/>
          </a:p>
          <a:p>
            <a:pPr marL="171450" indent="-171450">
              <a:buFont typeface="Arial" panose="020B0604020202020204" pitchFamily="34" charset="0"/>
              <a:buChar char="•"/>
            </a:pPr>
            <a:r>
              <a:rPr lang="en-US" dirty="0"/>
              <a:t>Malnutrition weakens Guatemala's economic productivity. Iron deficiency anemia and stunting reduce labor productivity, which affects agricultural and industrial production and delays national development. </a:t>
            </a:r>
          </a:p>
          <a:p>
            <a:pPr marL="171450" indent="-171450">
              <a:buFont typeface="Arial" panose="020B0604020202020204" pitchFamily="34" charset="0"/>
              <a:buChar char="•"/>
            </a:pPr>
            <a:r>
              <a:rPr lang="en-US" dirty="0"/>
              <a:t>Stunting in children in Guatemala is also associated with lower wages in the future during adulthood.</a:t>
            </a:r>
          </a:p>
          <a:p>
            <a:pPr marL="171450" indent="-171450">
              <a:buFont typeface="Arial" panose="020B0604020202020204" pitchFamily="34" charset="0"/>
              <a:buChar char="•"/>
            </a:pPr>
            <a:r>
              <a:rPr lang="en-US" dirty="0"/>
              <a:t>As an adult, an undernourished child will earn less than his/her healthy counterpart. </a:t>
            </a:r>
          </a:p>
          <a:p>
            <a:pPr marL="171450" indent="-171450">
              <a:buFont typeface="Arial" panose="020B0604020202020204" pitchFamily="34" charset="0"/>
              <a:buChar char="•"/>
            </a:pPr>
            <a:r>
              <a:rPr lang="en-US" dirty="0"/>
              <a:t>Productivity losses from chronic malnutrition include losses that would result from no change or improvement related to chronic malnutrition and no change or improvement in low birth weight.</a:t>
            </a:r>
          </a:p>
        </p:txBody>
      </p:sp>
      <p:sp>
        <p:nvSpPr>
          <p:cNvPr id="4" name="Slide Number Placeholder 3"/>
          <p:cNvSpPr>
            <a:spLocks noGrp="1"/>
          </p:cNvSpPr>
          <p:nvPr>
            <p:ph type="sldNum" sz="quarter" idx="10"/>
          </p:nvPr>
        </p:nvSpPr>
        <p:spPr/>
        <p:txBody>
          <a:bodyPr/>
          <a:lstStyle/>
          <a:p>
            <a:fld id="{67ACA78B-C864-4D40-A553-3A1D74284735}" type="slidenum">
              <a:rPr lang="en-US" smtClean="0"/>
              <a:pPr/>
              <a:t>16</a:t>
            </a:fld>
            <a:endParaRPr lang="en-US"/>
          </a:p>
        </p:txBody>
      </p:sp>
    </p:spTree>
    <p:extLst>
      <p:ext uri="{BB962C8B-B14F-4D97-AF65-F5344CB8AC3E}">
        <p14:creationId xmlns:p14="http://schemas.microsoft.com/office/powerpoint/2010/main" val="210472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Guatemala ranks sixth in the world for chronic malnutrition and it has the highest prevalence of chronic malnutrition in the Western Hemisphere.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Nearly half of the children under 5 in Guatemala are chronically malnourished, a higher percentage than is found on average in Africa, Asia, and Latin America and the Caribbean. The percentage rises to 53% in rural areas and to 58% among indigenous populations.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18</a:t>
            </a:fld>
            <a:endParaRPr lang="en-US"/>
          </a:p>
        </p:txBody>
      </p:sp>
    </p:spTree>
    <p:extLst>
      <p:ext uri="{BB962C8B-B14F-4D97-AF65-F5344CB8AC3E}">
        <p14:creationId xmlns:p14="http://schemas.microsoft.com/office/powerpoint/2010/main" val="4111549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noProof="0" dirty="0"/>
              <a:t>Talking Points</a:t>
            </a:r>
          </a:p>
          <a:p>
            <a:pPr marL="171450" indent="-171450">
              <a:buFont typeface="Arial" panose="020B0604020202020204" pitchFamily="34" charset="0"/>
              <a:buChar char="•"/>
            </a:pPr>
            <a:r>
              <a:rPr lang="en-US" baseline="0" noProof="0" dirty="0"/>
              <a:t>Guatemala is a signatory to the Sustainable Development Goals (SDGs), which aim to eliminate malnutrition by the year 2030. </a:t>
            </a:r>
          </a:p>
          <a:p>
            <a:pPr marL="171450" indent="-171450">
              <a:buFont typeface="Arial" panose="020B0604020202020204" pitchFamily="34" charset="0"/>
              <a:buChar char="•"/>
            </a:pPr>
            <a:r>
              <a:rPr lang="en-US" baseline="0" noProof="0" dirty="0"/>
              <a:t>At the current level of decline, it will take 100 years (instead of 13) to eradicate chronic malnutrition in Guatemala. </a:t>
            </a:r>
          </a:p>
          <a:p>
            <a:pPr marL="171450" indent="-171450">
              <a:buFont typeface="Arial" panose="020B0604020202020204" pitchFamily="34" charset="0"/>
              <a:buChar char="•"/>
            </a:pPr>
            <a:r>
              <a:rPr lang="en-US" baseline="0" noProof="0" dirty="0"/>
              <a:t>Can we wait that long? Investment in nutrition is essential to achieve greater advances in health and economic growth and to achieve Guatemala’s commitments to the SDGs and the World Health Assembly 2025 targets.</a:t>
            </a:r>
          </a:p>
          <a:p>
            <a:endParaRPr lang="en-US" baseline="0" noProof="0" dirty="0"/>
          </a:p>
          <a:p>
            <a:r>
              <a:rPr lang="en-US" baseline="0" noProof="0" dirty="0"/>
              <a:t>Additional Information</a:t>
            </a:r>
          </a:p>
          <a:p>
            <a:pPr marL="171450" indent="-171450">
              <a:buFont typeface="Arial" panose="020B0604020202020204" pitchFamily="34" charset="0"/>
              <a:buChar char="•"/>
            </a:pPr>
            <a:r>
              <a:rPr lang="en-US" baseline="0" noProof="0" dirty="0"/>
              <a:t>Objectives of the World Health Assembly include, by 2025:</a:t>
            </a:r>
          </a:p>
          <a:p>
            <a:pPr marL="628650" lvl="1" indent="-171450">
              <a:buFont typeface="Arial" panose="020B0604020202020204" pitchFamily="34" charset="0"/>
              <a:buChar char="•"/>
            </a:pPr>
            <a:r>
              <a:rPr lang="en-US" baseline="0" noProof="0" dirty="0"/>
              <a:t>40% reduction in the number of children under 5 years of age with chronic malnutrition</a:t>
            </a:r>
          </a:p>
          <a:p>
            <a:pPr marL="628650" lvl="1" indent="-171450">
              <a:buFont typeface="Arial" panose="020B0604020202020204" pitchFamily="34" charset="0"/>
              <a:buChar char="•"/>
            </a:pPr>
            <a:r>
              <a:rPr lang="en-US" baseline="0" noProof="0" dirty="0"/>
              <a:t>50% reduction in anemia in women of childbearing age</a:t>
            </a:r>
          </a:p>
          <a:p>
            <a:pPr marL="628650" lvl="1" indent="-171450">
              <a:buFont typeface="Arial" panose="020B0604020202020204" pitchFamily="34" charset="0"/>
              <a:buChar char="•"/>
            </a:pPr>
            <a:r>
              <a:rPr lang="en-US" baseline="0" noProof="0" dirty="0"/>
              <a:t>30% reduction in low birth-weight births</a:t>
            </a:r>
            <a:endParaRPr lang="es-GT" baseline="0" noProof="0" dirty="0"/>
          </a:p>
          <a:p>
            <a:endParaRPr lang="es-GT" dirty="0"/>
          </a:p>
        </p:txBody>
      </p:sp>
      <p:sp>
        <p:nvSpPr>
          <p:cNvPr id="4" name="Marcador de número de diapositiva 3"/>
          <p:cNvSpPr>
            <a:spLocks noGrp="1"/>
          </p:cNvSpPr>
          <p:nvPr>
            <p:ph type="sldNum" sz="quarter" idx="10"/>
          </p:nvPr>
        </p:nvSpPr>
        <p:spPr/>
        <p:txBody>
          <a:bodyPr/>
          <a:lstStyle/>
          <a:p>
            <a:fld id="{D5EF01D0-CEA2-4D17-8459-5173BDF62DAC}" type="slidenum">
              <a:rPr lang="en-US" smtClean="0"/>
              <a:t>20</a:t>
            </a:fld>
            <a:endParaRPr lang="en-US"/>
          </a:p>
        </p:txBody>
      </p:sp>
    </p:spTree>
    <p:extLst>
      <p:ext uri="{BB962C8B-B14F-4D97-AF65-F5344CB8AC3E}">
        <p14:creationId xmlns:p14="http://schemas.microsoft.com/office/powerpoint/2010/main" val="920950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The malnutrition problem</a:t>
            </a:r>
            <a:r>
              <a:rPr lang="en-US" baseline="0" dirty="0"/>
              <a:t> </a:t>
            </a:r>
            <a:r>
              <a:rPr lang="en-US" dirty="0"/>
              <a:t>is multi-causal and requires a multi-sectoral response, involving not only the implementation of nutrition-specific interventions by the Ministry of Health, but also the implementation of nutrition</a:t>
            </a:r>
            <a:r>
              <a:rPr lang="en-US" baseline="0" dirty="0"/>
              <a:t>-sensitive </a:t>
            </a:r>
            <a:r>
              <a:rPr lang="en-US" dirty="0"/>
              <a:t>programs by other sectors, such as the Ministry of Agriculture, Ministry of Education, and the Ministry of Social Development. </a:t>
            </a:r>
          </a:p>
          <a:p>
            <a:pPr marL="171450" indent="-171450">
              <a:buFont typeface="Arial" panose="020B0604020202020204" pitchFamily="34" charset="0"/>
              <a:buChar char="•"/>
            </a:pPr>
            <a:r>
              <a:rPr lang="en-US" dirty="0"/>
              <a:t>It also requires SESAN, the Ministry of Finance, and Municipalities to build an enabling environment that strengthens and facilitates, through policies, governance, and the social and economic context, an improvement</a:t>
            </a:r>
            <a:r>
              <a:rPr lang="en-US" baseline="0" dirty="0"/>
              <a:t> in</a:t>
            </a:r>
            <a:r>
              <a:rPr lang="en-US" dirty="0"/>
              <a:t> nutritional status for the entire population.</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21</a:t>
            </a:fld>
            <a:endParaRPr lang="en-US"/>
          </a:p>
        </p:txBody>
      </p:sp>
    </p:spTree>
    <p:extLst>
      <p:ext uri="{BB962C8B-B14F-4D97-AF65-F5344CB8AC3E}">
        <p14:creationId xmlns:p14="http://schemas.microsoft.com/office/powerpoint/2010/main" val="3671625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r>
              <a:rPr lang="en-US" baseline="0" dirty="0"/>
              <a:t> </a:t>
            </a:r>
          </a:p>
          <a:p>
            <a:pPr marL="171450" indent="-171450">
              <a:buFont typeface="Arial" panose="020B0604020202020204" pitchFamily="34" charset="0"/>
              <a:buChar char="•"/>
            </a:pPr>
            <a:r>
              <a:rPr lang="en-US" dirty="0"/>
              <a:t>An important question is how much investment</a:t>
            </a:r>
            <a:r>
              <a:rPr lang="en-US" baseline="0" dirty="0"/>
              <a:t> </a:t>
            </a:r>
            <a:r>
              <a:rPr lang="en-US" dirty="0"/>
              <a:t>is necessary to improve the nutrition of the population in Guatemala, and what is the gap between what is now invested and what is necessary to reduce malnutrition. </a:t>
            </a:r>
          </a:p>
          <a:p>
            <a:pPr marL="171450" indent="-171450">
              <a:buFont typeface="Arial" panose="020B0604020202020204" pitchFamily="34" charset="0"/>
              <a:buChar char="•"/>
            </a:pPr>
            <a:r>
              <a:rPr lang="en-US" dirty="0"/>
              <a:t>In 2013–2014, FANTA, with the Ministry of Health, Ministry of Finance, and ICEFI (Central American Institute of Fiscal Studies [Instituto </a:t>
            </a:r>
            <a:r>
              <a:rPr lang="en-US" dirty="0" err="1"/>
              <a:t>Centroamericano</a:t>
            </a:r>
            <a:r>
              <a:rPr lang="en-US" dirty="0"/>
              <a:t> de </a:t>
            </a:r>
            <a:r>
              <a:rPr lang="en-US" dirty="0" err="1"/>
              <a:t>Estudios</a:t>
            </a:r>
            <a:r>
              <a:rPr lang="en-US" dirty="0"/>
              <a:t> </a:t>
            </a:r>
            <a:r>
              <a:rPr lang="en-US" dirty="0" err="1"/>
              <a:t>Fiscales</a:t>
            </a:r>
            <a:r>
              <a:rPr lang="en-US" dirty="0"/>
              <a:t>]), conducted a costing study on nutrition interventions. </a:t>
            </a:r>
          </a:p>
          <a:p>
            <a:pPr marL="171450" indent="-171450">
              <a:buFont typeface="Arial" panose="020B0604020202020204" pitchFamily="34" charset="0"/>
              <a:buChar char="•"/>
            </a:pPr>
            <a:r>
              <a:rPr lang="en-US" dirty="0"/>
              <a:t>The study covered 7 nutrition-specific interventions and 2 nutrition-sensitive interventions. </a:t>
            </a:r>
          </a:p>
          <a:p>
            <a:pPr marL="171450" indent="-171450">
              <a:buFont typeface="Arial" panose="020B0604020202020204" pitchFamily="34" charset="0"/>
              <a:buChar char="•"/>
            </a:pPr>
            <a:r>
              <a:rPr lang="en-US" dirty="0"/>
              <a:t>A significant gap was identified between the current budget and what is needed to provide quality health services as well as to reduce chronic malnutrition.</a:t>
            </a:r>
          </a:p>
          <a:p>
            <a:pPr marL="171450" indent="-171450">
              <a:buFont typeface="Arial" panose="020B0604020202020204" pitchFamily="34" charset="0"/>
              <a:buChar char="•"/>
            </a:pPr>
            <a:r>
              <a:rPr lang="en-US" dirty="0"/>
              <a:t>In Guatemala, the government invests only 2.4% of its gross domestic product (GDP) in health. This level of investment is the lowest in Latin America.</a:t>
            </a:r>
          </a:p>
          <a:p>
            <a:pPr marL="171450" indent="-171450">
              <a:buFont typeface="Arial" panose="020B0604020202020204" pitchFamily="34" charset="0"/>
              <a:buChar char="•"/>
            </a:pPr>
            <a:r>
              <a:rPr lang="en-US" dirty="0"/>
              <a:t>In 2013, the Government of Guatemala invested Q637.2 million in nutrition, only one third of what was required to provide nutrition services nationwide.</a:t>
            </a:r>
          </a:p>
          <a:p>
            <a:pPr marL="171450" indent="-171450">
              <a:buFont typeface="Arial" panose="020B0604020202020204" pitchFamily="34" charset="0"/>
              <a:buChar char="•"/>
            </a:pPr>
            <a:r>
              <a:rPr lang="en-US" dirty="0"/>
              <a:t>In 2016, only an estimated 0.15% of GDP was to be invested in nutrition, which is not enough. About 0.50% of GDP, or Q2,495 million, would be needed to implement the essential actions in nutrition with the quality and necessary coverage to improve the nutritional indicators.</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22</a:t>
            </a:fld>
            <a:endParaRPr lang="en-US"/>
          </a:p>
        </p:txBody>
      </p:sp>
    </p:spTree>
    <p:extLst>
      <p:ext uri="{BB962C8B-B14F-4D97-AF65-F5344CB8AC3E}">
        <p14:creationId xmlns:p14="http://schemas.microsoft.com/office/powerpoint/2010/main" val="426231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 to slide]</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a:t>
            </a:fld>
            <a:endParaRPr lang="en-US"/>
          </a:p>
        </p:txBody>
      </p:sp>
    </p:spTree>
    <p:extLst>
      <p:ext uri="{BB962C8B-B14F-4D97-AF65-F5344CB8AC3E}">
        <p14:creationId xmlns:p14="http://schemas.microsoft.com/office/powerpoint/2010/main" val="418068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[Refer to slides]</a:t>
            </a:r>
          </a:p>
        </p:txBody>
      </p:sp>
      <p:sp>
        <p:nvSpPr>
          <p:cNvPr id="4" name="Slide Number Placeholder 3"/>
          <p:cNvSpPr>
            <a:spLocks noGrp="1"/>
          </p:cNvSpPr>
          <p:nvPr>
            <p:ph type="sldNum" sz="quarter" idx="10"/>
          </p:nvPr>
        </p:nvSpPr>
        <p:spPr/>
        <p:txBody>
          <a:bodyPr/>
          <a:lstStyle/>
          <a:p>
            <a:pPr>
              <a:defRPr/>
            </a:pPr>
            <a:fld id="{AC0F8797-8D26-4373-AC12-88F1F9211C00}" type="slidenum">
              <a:rPr lang="en-US" smtClean="0"/>
              <a:pPr>
                <a:defRPr/>
              </a:pPr>
              <a:t>23</a:t>
            </a:fld>
            <a:endParaRPr lang="en-US"/>
          </a:p>
        </p:txBody>
      </p:sp>
    </p:spTree>
    <p:extLst>
      <p:ext uri="{BB962C8B-B14F-4D97-AF65-F5344CB8AC3E}">
        <p14:creationId xmlns:p14="http://schemas.microsoft.com/office/powerpoint/2010/main" val="287260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Evidence-based studies have shown that both nutrition-specific and nutrition-sensitive interventions work to prevent chronic malnutrition. </a:t>
            </a:r>
          </a:p>
          <a:p>
            <a:pPr marL="171450" indent="-171450">
              <a:buFont typeface="Arial" panose="020B0604020202020204" pitchFamily="34" charset="0"/>
              <a:buChar char="•"/>
            </a:pPr>
            <a:r>
              <a:rPr lang="en-US" dirty="0"/>
              <a:t>Now is the time to invest in the scale-up of high-quality actions in these areas.</a:t>
            </a:r>
          </a:p>
          <a:p>
            <a:pPr marL="171450" indent="-171450">
              <a:buFont typeface="Arial" panose="020B0604020202020204" pitchFamily="34" charset="0"/>
              <a:buChar char="•"/>
            </a:pPr>
            <a:r>
              <a:rPr lang="en-US" dirty="0"/>
              <a:t>[Refer</a:t>
            </a:r>
            <a:r>
              <a:rPr lang="en-US" baseline="0" dirty="0"/>
              <a:t> to specific desired changes for each target audience in slide]</a:t>
            </a:r>
            <a:endParaRPr lang="en-US" dirty="0"/>
          </a:p>
          <a:p>
            <a:endParaRPr lang="en-US"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25</a:t>
            </a:fld>
            <a:endParaRPr lang="en-US"/>
          </a:p>
        </p:txBody>
      </p:sp>
    </p:spTree>
    <p:extLst>
      <p:ext uri="{BB962C8B-B14F-4D97-AF65-F5344CB8AC3E}">
        <p14:creationId xmlns:p14="http://schemas.microsoft.com/office/powerpoint/2010/main" val="20150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Talking Points</a:t>
            </a:r>
          </a:p>
          <a:p>
            <a:pPr marL="171450" indent="-171450">
              <a:buFont typeface="Arial" panose="020B0604020202020204" pitchFamily="34" charset="0"/>
              <a:buChar char="•"/>
            </a:pPr>
            <a:r>
              <a:rPr lang="en-US" baseline="0" dirty="0"/>
              <a:t>Chronic malnutrition begins early in life. </a:t>
            </a:r>
          </a:p>
          <a:p>
            <a:pPr marL="171450" indent="-171450">
              <a:buFont typeface="Arial" panose="020B0604020202020204" pitchFamily="34" charset="0"/>
              <a:buChar char="•"/>
            </a:pPr>
            <a:r>
              <a:rPr lang="en-US" baseline="0" dirty="0"/>
              <a:t>Nearly a third of children under 6 months of age already suffer from chronic malnutrition, which indicates that chronic malnutrition is already affecting children at birth. The percentage of children affected by chronic malnutrition continues to increase from 6 months of age until 2 years of age. At 2 years of age, the prevalence of chronic malnutrition reaches its peak and remains very high among children from 2 to 5 years of age.  </a:t>
            </a:r>
          </a:p>
          <a:p>
            <a:pPr marL="171450" indent="-171450">
              <a:buFont typeface="Arial" panose="020B0604020202020204" pitchFamily="34" charset="0"/>
              <a:buChar char="•"/>
            </a:pPr>
            <a:r>
              <a:rPr lang="en-US" baseline="0" dirty="0"/>
              <a:t>The percentage of children with chronic malnutrition almost doubles between 6 and 24 months of age.  </a:t>
            </a:r>
          </a:p>
          <a:p>
            <a:pPr marL="171450" indent="-171450">
              <a:buFont typeface="Arial" panose="020B0604020202020204" pitchFamily="34" charset="0"/>
              <a:buChar char="•"/>
            </a:pPr>
            <a:r>
              <a:rPr lang="en-US" dirty="0"/>
              <a:t>In Guatemala,</a:t>
            </a:r>
            <a:r>
              <a:rPr lang="en-US" baseline="0" dirty="0"/>
              <a:t> c</a:t>
            </a:r>
            <a:r>
              <a:rPr lang="en-US" dirty="0"/>
              <a:t>hronic malnutrition is a severe public health problem, yet it often receives less attention than acute malnutrition, which is not a public health problem</a:t>
            </a:r>
            <a:r>
              <a:rPr lang="en-US" baseline="0" dirty="0"/>
              <a:t> in the country.</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4</a:t>
            </a:fld>
            <a:endParaRPr lang="en-US"/>
          </a:p>
        </p:txBody>
      </p:sp>
    </p:spTree>
    <p:extLst>
      <p:ext uri="{BB962C8B-B14F-4D97-AF65-F5344CB8AC3E}">
        <p14:creationId xmlns:p14="http://schemas.microsoft.com/office/powerpoint/2010/main" val="261856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Talking</a:t>
            </a:r>
            <a:r>
              <a:rPr lang="en-US" baseline="0" noProof="0" dirty="0"/>
              <a:t> Points</a:t>
            </a:r>
          </a:p>
          <a:p>
            <a:pPr marL="171450" indent="-171450">
              <a:buFont typeface="Arial" panose="020B0604020202020204" pitchFamily="34" charset="0"/>
              <a:buChar char="•"/>
            </a:pPr>
            <a:r>
              <a:rPr lang="en-US" baseline="0" noProof="0" dirty="0"/>
              <a:t>In Guatemala, low birth weight has increased since 2008 across all wealth quintiles.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Babies with low birth weight are five times more likely to die within the first month of life than normal birth weight babies (Katz et al. 2013. “Mortality risk in preterm and small-for-gestational-age infants in low-income and middle-income countries: a pooled country analysis.” </a:t>
            </a:r>
            <a:r>
              <a:rPr lang="en-US" sz="1200" b="0" i="1" u="none" strike="noStrike" kern="1200" baseline="0" dirty="0">
                <a:solidFill>
                  <a:schemeClr val="tx1"/>
                </a:solidFill>
                <a:latin typeface="+mn-lt"/>
                <a:ea typeface="+mn-ea"/>
                <a:cs typeface="+mn-cs"/>
              </a:rPr>
              <a:t>T</a:t>
            </a:r>
            <a:r>
              <a:rPr lang="it-IT" sz="1200" b="0" i="1" kern="1200" dirty="0">
                <a:solidFill>
                  <a:schemeClr val="tx1"/>
                </a:solidFill>
                <a:effectLst/>
                <a:latin typeface="+mn-lt"/>
                <a:ea typeface="+mn-ea"/>
                <a:cs typeface="+mn-cs"/>
              </a:rPr>
              <a:t>he Lancet</a:t>
            </a:r>
            <a:r>
              <a:rPr lang="it-IT" sz="1200" b="0" i="0" kern="1200" dirty="0">
                <a:solidFill>
                  <a:schemeClr val="tx1"/>
                </a:solidFill>
                <a:effectLst/>
                <a:latin typeface="+mn-lt"/>
                <a:ea typeface="+mn-ea"/>
                <a:cs typeface="+mn-cs"/>
              </a:rPr>
              <a:t>, </a:t>
            </a:r>
            <a:r>
              <a:rPr lang="it-IT" sz="1200" b="0" i="1" kern="1200" dirty="0">
                <a:solidFill>
                  <a:schemeClr val="tx1"/>
                </a:solidFill>
                <a:effectLst/>
                <a:latin typeface="+mn-lt"/>
                <a:ea typeface="+mn-ea"/>
                <a:cs typeface="+mn-cs"/>
              </a:rPr>
              <a:t>382</a:t>
            </a:r>
            <a:r>
              <a:rPr lang="it-IT" sz="1200" b="0" i="0" kern="1200" dirty="0">
                <a:solidFill>
                  <a:schemeClr val="tx1"/>
                </a:solidFill>
                <a:effectLst/>
                <a:latin typeface="+mn-lt"/>
                <a:ea typeface="+mn-ea"/>
                <a:cs typeface="+mn-cs"/>
              </a:rPr>
              <a:t>(9890), 417-425.</a:t>
            </a:r>
            <a:r>
              <a:rPr lang="en-US" sz="1200" b="0" i="0" u="none" strike="noStrike" kern="1200" baseline="0" dirty="0">
                <a:solidFill>
                  <a:schemeClr val="tx1"/>
                </a:solidFill>
                <a:latin typeface="+mn-lt"/>
                <a:ea typeface="+mn-ea"/>
                <a:cs typeface="+mn-cs"/>
              </a:rPr>
              <a:t>)</a:t>
            </a:r>
          </a:p>
          <a:p>
            <a:pPr marL="0" indent="0">
              <a:buFont typeface="Arial" panose="020B0604020202020204" pitchFamily="34" charset="0"/>
              <a:buNone/>
            </a:pPr>
            <a:endParaRPr lang="en-US" baseline="0" noProof="0" dirty="0"/>
          </a:p>
          <a:p>
            <a:r>
              <a:rPr lang="en-US" noProof="0" dirty="0"/>
              <a:t>Additional Information</a:t>
            </a:r>
          </a:p>
          <a:p>
            <a:pPr marL="171450" indent="-171450">
              <a:buFont typeface="Arial" panose="020B0604020202020204" pitchFamily="34" charset="0"/>
              <a:buChar char="•"/>
            </a:pPr>
            <a:r>
              <a:rPr lang="en-US" noProof="0" dirty="0"/>
              <a:t>In</a:t>
            </a:r>
            <a:r>
              <a:rPr lang="en-US" baseline="0" noProof="0" dirty="0"/>
              <a:t> the </a:t>
            </a:r>
            <a:r>
              <a:rPr lang="en-US" noProof="0" dirty="0"/>
              <a:t>ENSMI</a:t>
            </a:r>
            <a:r>
              <a:rPr lang="en-US" baseline="0" noProof="0" dirty="0"/>
              <a:t> 2008–2009, less than 0.5% of the more than 9,000 mothers did not have information about the birth weight of their child.  </a:t>
            </a:r>
          </a:p>
          <a:p>
            <a:pPr marL="171450" indent="-171450">
              <a:buFont typeface="Arial" panose="020B0604020202020204" pitchFamily="34" charset="0"/>
              <a:buChar char="•"/>
            </a:pPr>
            <a:r>
              <a:rPr lang="en-US" baseline="0" noProof="0" dirty="0"/>
              <a:t>In the ENSMI 2014–2015, 94% of mothers had information about the birth weight of their child from the child’s health card or other written source of information or from the mother’s memory. </a:t>
            </a:r>
            <a:endParaRPr lang="en-US" noProof="0"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5</a:t>
            </a:fld>
            <a:endParaRPr lang="en-US"/>
          </a:p>
        </p:txBody>
      </p:sp>
    </p:spTree>
    <p:extLst>
      <p:ext uri="{BB962C8B-B14F-4D97-AF65-F5344CB8AC3E}">
        <p14:creationId xmlns:p14="http://schemas.microsoft.com/office/powerpoint/2010/main" val="197001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Talking Points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Anemia prevalence is alarming, affecting 32% of children under 5, and over 70% of children 6–11 months of age. </a:t>
            </a:r>
          </a:p>
          <a:p>
            <a:endParaRPr lang="en-US" noProof="0" dirty="0"/>
          </a:p>
          <a:p>
            <a:endParaRPr lang="en-US" noProof="0"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6</a:t>
            </a:fld>
            <a:endParaRPr lang="en-US"/>
          </a:p>
        </p:txBody>
      </p:sp>
    </p:spTree>
    <p:extLst>
      <p:ext uri="{BB962C8B-B14F-4D97-AF65-F5344CB8AC3E}">
        <p14:creationId xmlns:p14="http://schemas.microsoft.com/office/powerpoint/2010/main" val="369240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Talking Points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you can see, anemia affects children under 5 years of age in all socio-economic levels.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Anemia in young children increases the risk of infectious diseases. Anemia during pregnancy is associated with maternal and neonatal deaths and is a major cause of low birth weight (Black et al. 2013. “Maternal and child undernutrition and overweight in low-income and middle-income countries.”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 Lancet.</a:t>
            </a:r>
            <a:r>
              <a:rPr lang="en-US" sz="1200" b="0" i="0" kern="1200" dirty="0">
                <a:solidFill>
                  <a:schemeClr val="tx1"/>
                </a:solidFill>
                <a:effectLst/>
                <a:latin typeface="+mn-lt"/>
                <a:ea typeface="+mn-ea"/>
                <a:cs typeface="+mn-cs"/>
              </a:rPr>
              <a:t> 382(9890): 427–451.</a:t>
            </a:r>
            <a:r>
              <a:rPr lang="en-US" sz="1200" b="0" i="0" u="none" strike="noStrike" kern="1200" baseline="0" dirty="0">
                <a:solidFill>
                  <a:schemeClr val="tx1"/>
                </a:solidFill>
                <a:latin typeface="+mn-lt"/>
                <a:ea typeface="+mn-ea"/>
                <a:cs typeface="+mn-cs"/>
              </a:rPr>
              <a:t>) </a:t>
            </a:r>
          </a:p>
          <a:p>
            <a:endParaRPr lang="en-US" noProof="0"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7</a:t>
            </a:fld>
            <a:endParaRPr lang="en-US"/>
          </a:p>
        </p:txBody>
      </p:sp>
    </p:spTree>
    <p:extLst>
      <p:ext uri="{BB962C8B-B14F-4D97-AF65-F5344CB8AC3E}">
        <p14:creationId xmlns:p14="http://schemas.microsoft.com/office/powerpoint/2010/main" val="216876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Talking</a:t>
            </a:r>
            <a:r>
              <a:rPr lang="en-US" baseline="0" dirty="0"/>
              <a:t> Points</a:t>
            </a:r>
            <a:endParaRPr lang="en-US" dirty="0"/>
          </a:p>
          <a:p>
            <a:pPr marL="171450" indent="-171450">
              <a:buFont typeface="Arial" panose="020B0604020202020204" pitchFamily="34" charset="0"/>
              <a:buChar char="•"/>
            </a:pPr>
            <a:r>
              <a:rPr lang="en-US" sz="1200" dirty="0"/>
              <a:t>Anemia among women continues to be a public health problem and obesity among women is increasing in Guatemala. </a:t>
            </a:r>
            <a:endParaRPr lang="en-US" dirty="0"/>
          </a:p>
          <a:p>
            <a:pPr marL="171450" indent="-171450">
              <a:buFont typeface="Arial" panose="020B0604020202020204" pitchFamily="34" charset="0"/>
              <a:buChar char="•"/>
            </a:pPr>
            <a:r>
              <a:rPr lang="en-US" dirty="0"/>
              <a:t>In women, the prevalence of anemia has declined in recent years, but it remains a public health problem. Anemia in pregnant women increases the risk of maternal and neonatal mortality.</a:t>
            </a:r>
          </a:p>
          <a:p>
            <a:pPr marL="171450" indent="-171450">
              <a:buFont typeface="Arial" panose="020B0604020202020204" pitchFamily="34" charset="0"/>
              <a:buChar char="•"/>
            </a:pPr>
            <a:r>
              <a:rPr lang="en-US" dirty="0"/>
              <a:t>A quarter of women of reproductive</a:t>
            </a:r>
            <a:r>
              <a:rPr lang="en-US" baseline="0" dirty="0"/>
              <a:t> age are </a:t>
            </a:r>
            <a:r>
              <a:rPr lang="en-US" dirty="0"/>
              <a:t>less than 145 cm tall. Low height in women is related to a high risk of complications in pregnancy.</a:t>
            </a:r>
          </a:p>
          <a:p>
            <a:pPr marL="171450" indent="-171450">
              <a:buFont typeface="Arial" panose="020B0604020202020204" pitchFamily="34" charset="0"/>
              <a:buChar char="•"/>
            </a:pPr>
            <a:r>
              <a:rPr lang="en-US" dirty="0"/>
              <a:t>Over half of women 15-49 years of age in Guatemala are</a:t>
            </a:r>
            <a:r>
              <a:rPr lang="en-US" baseline="0" dirty="0"/>
              <a:t> overweight or obese. </a:t>
            </a:r>
            <a:r>
              <a:rPr lang="en-US" dirty="0"/>
              <a:t>Overweight and obesity contribute to increased risk of noncommunicable diseases such as diabetes, hypertension, and cardiovascular disease. These are among the leading causes of death and illness in adults in Guatemala, according to Ministry</a:t>
            </a:r>
            <a:r>
              <a:rPr lang="en-US" baseline="0" dirty="0"/>
              <a:t> of Health </a:t>
            </a:r>
            <a:r>
              <a:rPr lang="en-US" dirty="0"/>
              <a:t>records.</a:t>
            </a:r>
          </a:p>
          <a:p>
            <a:pPr marL="171450" indent="-171450">
              <a:buFont typeface="Arial" panose="020B0604020202020204" pitchFamily="34" charset="0"/>
              <a:buChar char="•"/>
            </a:pPr>
            <a:r>
              <a:rPr lang="en-US" dirty="0"/>
              <a:t>In 39% of households with children with chronic malnutrition there is also an overweight or obese mother, demonstrating the double burden of underweight</a:t>
            </a:r>
            <a:r>
              <a:rPr lang="en-US" baseline="0" dirty="0"/>
              <a:t> and obesity in the country (ENSMI 2014-2015, </a:t>
            </a:r>
            <a:r>
              <a:rPr lang="en-US" dirty="0"/>
              <a:t>p.292.) </a:t>
            </a:r>
          </a:p>
          <a:p>
            <a:pPr marL="171450" indent="-171450">
              <a:buFont typeface="Arial" panose="020B0604020202020204" pitchFamily="34" charset="0"/>
              <a:buChar char="•"/>
            </a:pPr>
            <a:r>
              <a:rPr lang="en-US" dirty="0"/>
              <a:t>In addition, a mother may have anemia or other nutrient deficiencies at the same time that she is overweight or obese. Overweight / obesity does not mean "well nourished".</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8</a:t>
            </a:fld>
            <a:endParaRPr lang="en-US"/>
          </a:p>
        </p:txBody>
      </p:sp>
    </p:spTree>
    <p:extLst>
      <p:ext uri="{BB962C8B-B14F-4D97-AF65-F5344CB8AC3E}">
        <p14:creationId xmlns:p14="http://schemas.microsoft.com/office/powerpoint/2010/main" val="2815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9</a:t>
            </a:fld>
            <a:endParaRPr lang="en-US"/>
          </a:p>
        </p:txBody>
      </p:sp>
    </p:spTree>
    <p:extLst>
      <p:ext uri="{BB962C8B-B14F-4D97-AF65-F5344CB8AC3E}">
        <p14:creationId xmlns:p14="http://schemas.microsoft.com/office/powerpoint/2010/main" val="9002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Malnutrition is the underlying cause of up to 45% of child deaths in Guatemala.</a:t>
            </a:r>
          </a:p>
          <a:p>
            <a:pPr marL="171450" indent="-171450">
              <a:buFont typeface="Arial" panose="020B0604020202020204" pitchFamily="34" charset="0"/>
              <a:buChar char="•"/>
            </a:pPr>
            <a:r>
              <a:rPr lang="en-US" dirty="0"/>
              <a:t>Children with malnutrition are more likely to suffer and die from childhood illnesses, such as diarrhea and pneumonia, and are more likely to develop chronic diseases such as cardiovascular diseases in adulthood.</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10</a:t>
            </a:fld>
            <a:endParaRPr lang="en-US"/>
          </a:p>
        </p:txBody>
      </p:sp>
    </p:spTree>
    <p:extLst>
      <p:ext uri="{BB962C8B-B14F-4D97-AF65-F5344CB8AC3E}">
        <p14:creationId xmlns:p14="http://schemas.microsoft.com/office/powerpoint/2010/main" val="222191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77880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9692EF9-AE1F-4678-8608-4B0848A62617}" type="datetimeFigureOut">
              <a:rPr lang="es-GT" smtClean="0"/>
              <a:t>31/10/2017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182769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69692EF9-AE1F-4678-8608-4B0848A62617}" type="datetimeFigureOut">
              <a:rPr lang="es-GT" smtClean="0"/>
              <a:t>31/10/2017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25634380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69692EF9-AE1F-4678-8608-4B0848A62617}" type="datetimeFigureOut">
              <a:rPr lang="es-GT" smtClean="0"/>
              <a:t>31/10/2017</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19782608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69692EF9-AE1F-4678-8608-4B0848A62617}" type="datetimeFigureOut">
              <a:rPr lang="es-GT" smtClean="0"/>
              <a:t>31/10/2017</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39019406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923052-4A7B-4960-8C47-B201BBBC7DBF}" type="datetimeFigureOut">
              <a:rPr lang="es-GT" smtClean="0"/>
              <a:t>31/10/2017</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3D2C5DCC-FE8D-4E82-AF5B-F59288D14E65}" type="slidenum">
              <a:rPr lang="es-GT" smtClean="0"/>
              <a:t>‹#›</a:t>
            </a:fld>
            <a:endParaRPr lang="es-GT"/>
          </a:p>
        </p:txBody>
      </p:sp>
    </p:spTree>
    <p:extLst>
      <p:ext uri="{BB962C8B-B14F-4D97-AF65-F5344CB8AC3E}">
        <p14:creationId xmlns:p14="http://schemas.microsoft.com/office/powerpoint/2010/main" val="256023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GT"/>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69692EF9-AE1F-4678-8608-4B0848A62617}" type="datetimeFigureOut">
              <a:rPr lang="es-GT" smtClean="0"/>
              <a:t>31/10/2017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119095190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GT"/>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69692EF9-AE1F-4678-8608-4B0848A62617}" type="datetimeFigureOut">
              <a:rPr lang="es-GT" smtClean="0"/>
              <a:t>31/10/2017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9989349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31/10/2017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13612079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31/10/2017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0423738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80925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8" name="Rectangle 7"/>
          <p:cNvSpPr>
            <a:spLocks noChangeArrowheads="1"/>
          </p:cNvSpPr>
          <p:nvPr/>
        </p:nvSpPr>
        <p:spPr bwMode="white">
          <a:xfrm>
            <a:off x="0" y="2"/>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10" name="Rectangle 9"/>
          <p:cNvSpPr/>
          <p:nvPr/>
        </p:nvSpPr>
        <p:spPr>
          <a:xfrm>
            <a:off x="152400" y="609600"/>
            <a:ext cx="2743200" cy="5867400"/>
          </a:xfrm>
          <a:prstGeom prst="rect">
            <a:avLst/>
          </a:prstGeom>
          <a:solidFill>
            <a:schemeClr val="accent1">
              <a:alpha val="8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165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4"/>
          <p:cNvSpPr>
            <a:spLocks noGrp="1"/>
          </p:cNvSpPr>
          <p:nvPr>
            <p:ph type="dt" sz="half" idx="11"/>
          </p:nvPr>
        </p:nvSpPr>
        <p:spPr>
          <a:xfrm>
            <a:off x="5791201" y="6405565"/>
            <a:ext cx="3044825" cy="365125"/>
          </a:xfrm>
          <a:prstGeom prst="rect">
            <a:avLst/>
          </a:prstGeom>
        </p:spPr>
        <p:txBody>
          <a:bodyPr/>
          <a:lstStyle>
            <a:lvl1pPr>
              <a:defRPr smtClean="0">
                <a:latin typeface="Arial" charset="0"/>
                <a:cs typeface="+mn-cs"/>
              </a:defRPr>
            </a:lvl1pPr>
          </a:lstStyle>
          <a:p>
            <a:pPr fontAlgn="base">
              <a:spcBef>
                <a:spcPct val="0"/>
              </a:spcBef>
              <a:spcAft>
                <a:spcPct val="0"/>
              </a:spcAft>
              <a:defRPr/>
            </a:pPr>
            <a:fld id="{09BFA21F-A808-4C06-A973-95D77CFBEE57}" type="datetime1">
              <a:rPr lang="en-US" smtClean="0">
                <a:solidFill>
                  <a:prstClr val="black"/>
                </a:solidFill>
              </a:rPr>
              <a:pPr fontAlgn="base">
                <a:spcBef>
                  <a:spcPct val="0"/>
                </a:spcBef>
                <a:spcAft>
                  <a:spcPct val="0"/>
                </a:spcAft>
                <a:defRPr/>
              </a:pPr>
              <a:t>10/31/2017</a:t>
            </a:fld>
            <a:endParaRPr lang="en-US">
              <a:solidFill>
                <a:prstClr val="black"/>
              </a:solidFill>
            </a:endParaRPr>
          </a:p>
        </p:txBody>
      </p:sp>
      <p:sp>
        <p:nvSpPr>
          <p:cNvPr id="18" name="Footer Placeholder 5"/>
          <p:cNvSpPr>
            <a:spLocks noGrp="1"/>
          </p:cNvSpPr>
          <p:nvPr>
            <p:ph type="ftr" sz="quarter" idx="12"/>
          </p:nvPr>
        </p:nvSpPr>
        <p:spPr>
          <a:xfrm>
            <a:off x="301626" y="6410327"/>
            <a:ext cx="3382963" cy="366713"/>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266288217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5243"/>
          </a:xfrm>
        </p:spPr>
        <p:txBody>
          <a:bodyPr lIns="457200"/>
          <a:lstStyle>
            <a:lvl1pPr>
              <a:defRPr>
                <a:solidFill>
                  <a:srgbClr val="454D88"/>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
        <p:nvSpPr>
          <p:cNvPr id="8" name="Text Placeholder 2"/>
          <p:cNvSpPr>
            <a:spLocks noGrp="1"/>
          </p:cNvSpPr>
          <p:nvPr>
            <p:ph idx="1"/>
          </p:nvPr>
        </p:nvSpPr>
        <p:spPr>
          <a:xfrm>
            <a:off x="0" y="1465243"/>
            <a:ext cx="9144000" cy="4891108"/>
          </a:xfrm>
          <a:prstGeom prst="rect">
            <a:avLst/>
          </a:prstGeom>
        </p:spPr>
        <p:txBody>
          <a:bodyPr vert="horz" lIns="457200" tIns="45720" rIns="45720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6153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latin typeface="+mn-lt"/>
              </a:defRPr>
            </a:lvl1pPr>
          </a:lstStyle>
          <a:p>
            <a:r>
              <a:rPr lang="en-US" dirty="0"/>
              <a:t>Click to edit Master title style</a:t>
            </a:r>
          </a:p>
        </p:txBody>
      </p:sp>
      <p:sp>
        <p:nvSpPr>
          <p:cNvPr id="8" name="Content Placeholder 7"/>
          <p:cNvSpPr>
            <a:spLocks noGrp="1"/>
          </p:cNvSpPr>
          <p:nvPr>
            <p:ph sz="quarter" idx="1"/>
          </p:nvPr>
        </p:nvSpPr>
        <p:spPr>
          <a:xfrm>
            <a:off x="301752" y="1527048"/>
            <a:ext cx="8503920" cy="4572000"/>
          </a:xfrm>
        </p:spPr>
        <p:txBody>
          <a:bodyPr/>
          <a:lstStyle>
            <a:lvl1pPr>
              <a:buClr>
                <a:schemeClr val="accent1"/>
              </a:buCl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362450" y="1027115"/>
            <a:ext cx="457200" cy="441325"/>
          </a:xfrm>
          <a:prstGeom prst="rect">
            <a:avLst/>
          </a:prstGeom>
        </p:spPr>
        <p:txBody>
          <a:bodyPr/>
          <a:lstStyle>
            <a:lvl1pPr>
              <a:defRPr>
                <a:latin typeface="Arial" charset="0"/>
                <a:cs typeface="+mn-cs"/>
              </a:defRPr>
            </a:lvl1pPr>
          </a:lstStyle>
          <a:p>
            <a:pPr fontAlgn="base">
              <a:spcBef>
                <a:spcPct val="0"/>
              </a:spcBef>
              <a:spcAft>
                <a:spcPct val="0"/>
              </a:spcAft>
              <a:defRPr/>
            </a:pPr>
            <a:fld id="{38D61889-7099-493A-A368-8FA02C1D7123}"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7894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6"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2" name="Title 1"/>
          <p:cNvSpPr>
            <a:spLocks noGrp="1"/>
          </p:cNvSpPr>
          <p:nvPr>
            <p:ph type="title"/>
          </p:nvPr>
        </p:nvSpPr>
        <p:spPr>
          <a:xfrm>
            <a:off x="301752" y="228600"/>
            <a:ext cx="8534400" cy="758952"/>
          </a:xfrm>
          <a:prstGeom prst="rect">
            <a:avLst/>
          </a:prstGeom>
        </p:spPr>
        <p:txBody>
          <a:bodyPr/>
          <a:lstStyle>
            <a:lvl1pPr>
              <a:defRPr b="1">
                <a:solidFill>
                  <a:schemeClr val="accent1"/>
                </a:solidFill>
              </a:defRPr>
            </a:lvl1pPr>
          </a:lstStyle>
          <a:p>
            <a:r>
              <a:rPr lang="en-US" dirty="0"/>
              <a:t>Click to edit Master title style</a:t>
            </a:r>
          </a:p>
        </p:txBody>
      </p:sp>
      <p:sp>
        <p:nvSpPr>
          <p:cNvPr id="10" name="Content Placeholder 9"/>
          <p:cNvSpPr>
            <a:spLocks noGrp="1"/>
          </p:cNvSpPr>
          <p:nvPr>
            <p:ph sz="half" idx="1"/>
          </p:nvPr>
        </p:nvSpPr>
        <p:spPr>
          <a:xfrm>
            <a:off x="301752" y="1371600"/>
            <a:ext cx="4038600" cy="4681728"/>
          </a:xfrm>
          <a:prstGeom prst="rect">
            <a:avLst/>
          </a:prstGeom>
          <a:noFill/>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1" y="6410327"/>
            <a:ext cx="3044825" cy="365125"/>
          </a:xfrm>
          <a:prstGeom prst="rect">
            <a:avLst/>
          </a:prstGeom>
        </p:spPr>
        <p:txBody>
          <a:bodyPr/>
          <a:lstStyle>
            <a:lvl1pPr>
              <a:defRPr smtClean="0">
                <a:latin typeface="Arial" charset="0"/>
                <a:cs typeface="+mn-cs"/>
              </a:defRPr>
            </a:lvl1pPr>
          </a:lstStyle>
          <a:p>
            <a:pPr fontAlgn="base">
              <a:spcBef>
                <a:spcPct val="0"/>
              </a:spcBef>
              <a:spcAft>
                <a:spcPct val="0"/>
              </a:spcAft>
              <a:defRPr/>
            </a:pPr>
            <a:fld id="{F5D558AE-E45B-4D76-9551-63BA281C415C}" type="datetime1">
              <a:rPr lang="en-US" smtClean="0">
                <a:solidFill>
                  <a:prstClr val="black"/>
                </a:solidFill>
              </a:rPr>
              <a:pPr fontAlgn="base">
                <a:spcBef>
                  <a:spcPct val="0"/>
                </a:spcBef>
                <a:spcAft>
                  <a:spcPct val="0"/>
                </a:spcAft>
                <a:defRPr/>
              </a:pPr>
              <a:t>10/31/2017</a:t>
            </a:fld>
            <a:endParaRPr lang="en-US">
              <a:solidFill>
                <a:prstClr val="black"/>
              </a:solidFill>
            </a:endParaRPr>
          </a:p>
        </p:txBody>
      </p:sp>
      <p:sp>
        <p:nvSpPr>
          <p:cNvPr id="7" name="Footer Placeholder 5"/>
          <p:cNvSpPr>
            <a:spLocks noGrp="1"/>
          </p:cNvSpPr>
          <p:nvPr>
            <p:ph type="ftr" sz="quarter" idx="11"/>
          </p:nvPr>
        </p:nvSpPr>
        <p:spPr>
          <a:xfrm>
            <a:off x="304800" y="6410327"/>
            <a:ext cx="3581400" cy="366713"/>
          </a:xfrm>
          <a:prstGeom prst="rect">
            <a:avLst/>
          </a:prstGeom>
        </p:spPr>
        <p:txBody>
          <a:bodyPr/>
          <a:lstStyle>
            <a:lvl1pPr>
              <a:defRPr dirty="0">
                <a:latin typeface="Arial" charset="0"/>
                <a:cs typeface="+mn-cs"/>
              </a:defRPr>
            </a:lvl1pPr>
          </a:lstStyle>
          <a:p>
            <a:pPr fontAlgn="base">
              <a:spcBef>
                <a:spcPct val="0"/>
              </a:spcBef>
              <a:spcAft>
                <a:spcPct val="0"/>
              </a:spcAft>
              <a:defRPr/>
            </a:pPr>
            <a:endParaRPr lang="en-US">
              <a:solidFill>
                <a:prstClr val="black"/>
              </a:solidFill>
            </a:endParaRPr>
          </a:p>
        </p:txBody>
      </p:sp>
      <p:sp>
        <p:nvSpPr>
          <p:cNvPr id="8" name="Slide Number Placeholder 6"/>
          <p:cNvSpPr>
            <a:spLocks noGrp="1"/>
          </p:cNvSpPr>
          <p:nvPr>
            <p:ph type="sldNum" sz="quarter" idx="12"/>
          </p:nvPr>
        </p:nvSpPr>
        <p:spPr>
          <a:xfrm>
            <a:off x="4343400" y="1039815"/>
            <a:ext cx="457200" cy="441325"/>
          </a:xfrm>
          <a:prstGeom prst="rect">
            <a:avLst/>
          </a:prstGeom>
        </p:spPr>
        <p:txBody>
          <a:bodyPr/>
          <a:lstStyle>
            <a:lvl1pPr>
              <a:defRPr>
                <a:latin typeface="Arial" charset="0"/>
                <a:cs typeface="+mn-cs"/>
              </a:defRPr>
            </a:lvl1pPr>
          </a:lstStyle>
          <a:p>
            <a:pPr fontAlgn="base">
              <a:spcBef>
                <a:spcPct val="0"/>
              </a:spcBef>
              <a:spcAft>
                <a:spcPct val="0"/>
              </a:spcAft>
              <a:defRPr/>
            </a:pPr>
            <a:fld id="{13F7DD2B-9179-45C6-95AE-F1F6A1E91938}"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4273148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7494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98350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923052-4A7B-4960-8C47-B201BBBC7DBF}" type="datetimeFigureOut">
              <a:rPr lang="es-GT" smtClean="0"/>
              <a:t>31/10/2017</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3D2C5DCC-FE8D-4E82-AF5B-F59288D14E65}" type="slidenum">
              <a:rPr lang="es-GT" smtClean="0"/>
              <a:t>‹#›</a:t>
            </a:fld>
            <a:endParaRPr lang="es-GT"/>
          </a:p>
        </p:txBody>
      </p:sp>
    </p:spTree>
    <p:extLst>
      <p:ext uri="{BB962C8B-B14F-4D97-AF65-F5344CB8AC3E}">
        <p14:creationId xmlns:p14="http://schemas.microsoft.com/office/powerpoint/2010/main" val="376421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GT"/>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31/10/2017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7324479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31/10/2017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054845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239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1" fontAlgn="base" hangingPunct="1">
        <a:spcBef>
          <a:spcPct val="0"/>
        </a:spcBef>
        <a:spcAft>
          <a:spcPct val="0"/>
        </a:spcAft>
        <a:defRPr sz="3300" b="1" kern="1200">
          <a:solidFill>
            <a:schemeClr val="accent1"/>
          </a:solidFill>
          <a:latin typeface="+mn-lt"/>
          <a:ea typeface="+mj-ea"/>
          <a:cs typeface="Arial" pitchFamily="34" charset="0"/>
        </a:defRPr>
      </a:lvl1pPr>
      <a:lvl2pPr algn="ctr" rtl="0" eaLnBrk="1" fontAlgn="base" hangingPunct="1">
        <a:spcBef>
          <a:spcPct val="0"/>
        </a:spcBef>
        <a:spcAft>
          <a:spcPct val="0"/>
        </a:spcAft>
        <a:defRPr sz="3300">
          <a:solidFill>
            <a:schemeClr val="tx1"/>
          </a:solidFill>
          <a:latin typeface="Arial" charset="0"/>
          <a:cs typeface="Arial" charset="0"/>
        </a:defRPr>
      </a:lvl2pPr>
      <a:lvl3pPr algn="ctr" rtl="0" eaLnBrk="1" fontAlgn="base" hangingPunct="1">
        <a:spcBef>
          <a:spcPct val="0"/>
        </a:spcBef>
        <a:spcAft>
          <a:spcPct val="0"/>
        </a:spcAft>
        <a:defRPr sz="3300">
          <a:solidFill>
            <a:schemeClr val="tx1"/>
          </a:solidFill>
          <a:latin typeface="Arial" charset="0"/>
          <a:cs typeface="Arial" charset="0"/>
        </a:defRPr>
      </a:lvl3pPr>
      <a:lvl4pPr algn="ctr" rtl="0" eaLnBrk="1" fontAlgn="base" hangingPunct="1">
        <a:spcBef>
          <a:spcPct val="0"/>
        </a:spcBef>
        <a:spcAft>
          <a:spcPct val="0"/>
        </a:spcAft>
        <a:defRPr sz="3300">
          <a:solidFill>
            <a:schemeClr val="tx1"/>
          </a:solidFill>
          <a:latin typeface="Arial" charset="0"/>
          <a:cs typeface="Arial" charset="0"/>
        </a:defRPr>
      </a:lvl4pPr>
      <a:lvl5pPr algn="ctr" rtl="0" eaLnBrk="1" fontAlgn="base" hangingPunct="1">
        <a:spcBef>
          <a:spcPct val="0"/>
        </a:spcBef>
        <a:spcAft>
          <a:spcPct val="0"/>
        </a:spcAft>
        <a:defRPr sz="3300">
          <a:solidFill>
            <a:schemeClr val="tx1"/>
          </a:solidFill>
          <a:latin typeface="Arial" charset="0"/>
          <a:cs typeface="Arial"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557213" indent="-214313" algn="l" rtl="0" eaLnBrk="1" fontAlgn="base" hangingPunct="1">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2pPr>
      <a:lvl3pPr marL="857250" indent="-17145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200150" indent="-17145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mn-ea"/>
          <a:cs typeface="Arial" pitchFamily="34" charset="0"/>
        </a:defRPr>
      </a:lvl4pPr>
      <a:lvl5pPr marL="1543050" indent="-17145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692EF9-AE1F-4678-8608-4B0848A62617}" type="datetimeFigureOut">
              <a:rPr lang="es-GT" smtClean="0"/>
              <a:t>31/10/2017</a:t>
            </a:fld>
            <a:endParaRPr lang="es-GT"/>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586998-6E9C-40E7-A95F-383FD20E11C3}" type="slidenum">
              <a:rPr lang="es-GT" smtClean="0"/>
              <a:t>‹#›</a:t>
            </a:fld>
            <a:endParaRPr lang="es-GT"/>
          </a:p>
        </p:txBody>
      </p:sp>
    </p:spTree>
    <p:extLst>
      <p:ext uri="{BB962C8B-B14F-4D97-AF65-F5344CB8AC3E}">
        <p14:creationId xmlns:p14="http://schemas.microsoft.com/office/powerpoint/2010/main" val="3493665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G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mailto:analuisa.guillen@sesan.gob.gt"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ver Slide&#10;Government of Guatemala logo, USAID logo, FANTA logo,&#10; FHI 360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995172" y="1887252"/>
            <a:ext cx="5204022" cy="830997"/>
          </a:xfrm>
          <a:prstGeom prst="rect">
            <a:avLst/>
          </a:prstGeom>
          <a:noFill/>
        </p:spPr>
        <p:txBody>
          <a:bodyPr wrap="square" rtlCol="0">
            <a:spAutoFit/>
          </a:bodyPr>
          <a:lstStyle/>
          <a:p>
            <a:pPr algn="ctr"/>
            <a:r>
              <a:rPr lang="en-US" sz="2400" dirty="0">
                <a:latin typeface="Trajan Pro" panose="02020502050506020301" pitchFamily="18" charset="0"/>
              </a:rPr>
              <a:t>Nutrition Early in Life, An </a:t>
            </a:r>
            <a:r>
              <a:rPr lang="en-US" sz="2400">
                <a:latin typeface="Trajan Pro" panose="02020502050506020301" pitchFamily="18" charset="0"/>
              </a:rPr>
              <a:t>Investment for </a:t>
            </a:r>
            <a:r>
              <a:rPr lang="en-US" sz="2400" dirty="0">
                <a:latin typeface="Trajan Pro" panose="02020502050506020301" pitchFamily="18" charset="0"/>
              </a:rPr>
              <a:t>the Future:  </a:t>
            </a:r>
          </a:p>
        </p:txBody>
      </p:sp>
      <p:sp>
        <p:nvSpPr>
          <p:cNvPr id="10" name="TextBox 9"/>
          <p:cNvSpPr txBox="1"/>
          <p:nvPr/>
        </p:nvSpPr>
        <p:spPr>
          <a:xfrm>
            <a:off x="2223249" y="3355976"/>
            <a:ext cx="4773478" cy="1200329"/>
          </a:xfrm>
          <a:prstGeom prst="rect">
            <a:avLst/>
          </a:prstGeom>
          <a:noFill/>
        </p:spPr>
        <p:txBody>
          <a:bodyPr wrap="square" rtlCol="0">
            <a:spAutoFit/>
          </a:bodyPr>
          <a:lstStyle/>
          <a:p>
            <a:pPr algn="ctr"/>
            <a:r>
              <a:rPr lang="en-US" sz="2400" dirty="0">
                <a:latin typeface="Trajan Pro" panose="02020502050506020301" pitchFamily="18" charset="0"/>
              </a:rPr>
              <a:t>Advocating for a Guatemala without Chronic Malnutrition</a:t>
            </a:r>
          </a:p>
        </p:txBody>
      </p:sp>
      <p:sp>
        <p:nvSpPr>
          <p:cNvPr id="11" name="TextBox 10"/>
          <p:cNvSpPr txBox="1"/>
          <p:nvPr/>
        </p:nvSpPr>
        <p:spPr>
          <a:xfrm>
            <a:off x="2223249" y="2648298"/>
            <a:ext cx="4773478" cy="707886"/>
          </a:xfrm>
          <a:prstGeom prst="rect">
            <a:avLst/>
          </a:prstGeom>
          <a:noFill/>
        </p:spPr>
        <p:txBody>
          <a:bodyPr wrap="square" rtlCol="0">
            <a:spAutoFit/>
          </a:bodyPr>
          <a:lstStyle/>
          <a:p>
            <a:pPr algn="ctr"/>
            <a:r>
              <a:rPr lang="en-US" sz="4000" dirty="0">
                <a:latin typeface="Trajan Pro" panose="02020502050506020301" pitchFamily="18" charset="0"/>
              </a:rPr>
              <a:t>PROFILES</a:t>
            </a:r>
          </a:p>
        </p:txBody>
      </p:sp>
      <p:sp>
        <p:nvSpPr>
          <p:cNvPr id="17" name="TextBox 16"/>
          <p:cNvSpPr txBox="1"/>
          <p:nvPr/>
        </p:nvSpPr>
        <p:spPr>
          <a:xfrm>
            <a:off x="1310598" y="5040016"/>
            <a:ext cx="6711997" cy="677108"/>
          </a:xfrm>
          <a:prstGeom prst="rect">
            <a:avLst/>
          </a:prstGeom>
          <a:solidFill>
            <a:schemeClr val="accent4"/>
          </a:solidFill>
        </p:spPr>
        <p:txBody>
          <a:bodyPr wrap="square" rtlCol="0">
            <a:spAutoFit/>
          </a:bodyPr>
          <a:lstStyle/>
          <a:p>
            <a:pPr algn="ctr"/>
            <a:endParaRPr lang="en-US" sz="1000" dirty="0"/>
          </a:p>
          <a:p>
            <a:pPr lvl="0" algn="ctr">
              <a:defRPr/>
            </a:pPr>
            <a:r>
              <a:rPr lang="en-US" i="1" dirty="0"/>
              <a:t>This is a template. Please adjust the title, date, and logos as needed.</a:t>
            </a:r>
          </a:p>
          <a:p>
            <a:pPr algn="ctr"/>
            <a:endParaRPr lang="en-US" sz="1000" dirty="0"/>
          </a:p>
        </p:txBody>
      </p:sp>
      <p:sp>
        <p:nvSpPr>
          <p:cNvPr id="18" name="TextBox 17"/>
          <p:cNvSpPr txBox="1"/>
          <p:nvPr/>
        </p:nvSpPr>
        <p:spPr>
          <a:xfrm>
            <a:off x="2223249" y="4583479"/>
            <a:ext cx="4773478" cy="369332"/>
          </a:xfrm>
          <a:prstGeom prst="rect">
            <a:avLst/>
          </a:prstGeom>
          <a:noFill/>
        </p:spPr>
        <p:txBody>
          <a:bodyPr wrap="square" rtlCol="0">
            <a:spAutoFit/>
          </a:bodyPr>
          <a:lstStyle/>
          <a:p>
            <a:pPr algn="ctr"/>
            <a:r>
              <a:rPr lang="en-US" dirty="0">
                <a:latin typeface="Trajan Pro" panose="02020502050506020301" pitchFamily="18" charset="0"/>
              </a:rPr>
              <a:t>Location, Date</a:t>
            </a:r>
          </a:p>
        </p:txBody>
      </p:sp>
    </p:spTree>
    <p:extLst>
      <p:ext uri="{BB962C8B-B14F-4D97-AF65-F5344CB8AC3E}">
        <p14:creationId xmlns:p14="http://schemas.microsoft.com/office/powerpoint/2010/main" val="419143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5155"/>
            <a:ext cx="7886700" cy="929434"/>
          </a:xfrm>
        </p:spPr>
        <p:txBody>
          <a:bodyPr>
            <a:normAutofit/>
          </a:bodyPr>
          <a:lstStyle/>
          <a:p>
            <a:pPr algn="ctr"/>
            <a:r>
              <a:rPr lang="en-US" sz="3600" b="1" dirty="0"/>
              <a:t>Malnutrition: Impact on health</a:t>
            </a:r>
          </a:p>
        </p:txBody>
      </p:sp>
      <p:sp>
        <p:nvSpPr>
          <p:cNvPr id="3" name="Content Placeholder 2"/>
          <p:cNvSpPr>
            <a:spLocks noGrp="1"/>
          </p:cNvSpPr>
          <p:nvPr>
            <p:ph idx="1"/>
          </p:nvPr>
        </p:nvSpPr>
        <p:spPr/>
        <p:txBody>
          <a:bodyPr/>
          <a:lstStyle/>
          <a:p>
            <a:endParaRPr lang="es-GT" dirty="0"/>
          </a:p>
          <a:p>
            <a:endParaRPr lang="es-GT" dirty="0"/>
          </a:p>
        </p:txBody>
      </p:sp>
      <p:sp>
        <p:nvSpPr>
          <p:cNvPr id="4" name="Explosion: 14 Points 3"/>
          <p:cNvSpPr/>
          <p:nvPr/>
        </p:nvSpPr>
        <p:spPr>
          <a:xfrm>
            <a:off x="375892" y="1100550"/>
            <a:ext cx="4109610" cy="2920867"/>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Up to </a:t>
            </a:r>
            <a:r>
              <a:rPr lang="en-US" sz="3200" b="1" dirty="0"/>
              <a:t>45% </a:t>
            </a:r>
            <a:r>
              <a:rPr lang="en-US" b="1" dirty="0"/>
              <a:t>of deaths among  children &lt; 5 years of age </a:t>
            </a:r>
          </a:p>
        </p:txBody>
      </p:sp>
      <p:sp>
        <p:nvSpPr>
          <p:cNvPr id="5" name="Explosion: 8 Points 4"/>
          <p:cNvSpPr/>
          <p:nvPr/>
        </p:nvSpPr>
        <p:spPr>
          <a:xfrm>
            <a:off x="5386166" y="658878"/>
            <a:ext cx="3539797" cy="3804210"/>
          </a:xfrm>
          <a:prstGeom prst="irregularSeal1">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More illnesses like </a:t>
            </a:r>
            <a:r>
              <a:rPr lang="en-US" sz="2800" dirty="0">
                <a:solidFill>
                  <a:schemeClr val="tx1"/>
                </a:solidFill>
              </a:rPr>
              <a:t>diarrhea</a:t>
            </a:r>
            <a:r>
              <a:rPr lang="en-US" sz="2000" dirty="0">
                <a:solidFill>
                  <a:schemeClr val="tx1"/>
                </a:solidFill>
              </a:rPr>
              <a:t> and </a:t>
            </a:r>
            <a:r>
              <a:rPr lang="en-US" sz="2800" dirty="0">
                <a:solidFill>
                  <a:schemeClr val="tx1"/>
                </a:solidFill>
              </a:rPr>
              <a:t>pneumonia</a:t>
            </a:r>
          </a:p>
        </p:txBody>
      </p:sp>
      <p:sp>
        <p:nvSpPr>
          <p:cNvPr id="6" name="Explosion: 14 Points 5"/>
          <p:cNvSpPr/>
          <p:nvPr/>
        </p:nvSpPr>
        <p:spPr>
          <a:xfrm>
            <a:off x="248908" y="3093523"/>
            <a:ext cx="7125194" cy="376447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a:t>
            </a:r>
            <a:r>
              <a:rPr lang="en-US" sz="2800" dirty="0"/>
              <a:t>chronic diseases </a:t>
            </a:r>
            <a:r>
              <a:rPr lang="en-US" dirty="0"/>
              <a:t>in adulthood --like  </a:t>
            </a:r>
            <a:r>
              <a:rPr lang="en-US" sz="2800" dirty="0"/>
              <a:t>cardiovascular diseases</a:t>
            </a:r>
          </a:p>
        </p:txBody>
      </p:sp>
    </p:spTree>
    <p:extLst>
      <p:ext uri="{BB962C8B-B14F-4D97-AF65-F5344CB8AC3E}">
        <p14:creationId xmlns:p14="http://schemas.microsoft.com/office/powerpoint/2010/main" val="9421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descr="A photo of a Guatemalan boy hugging the wall and staring at the camera."/>
          <p:cNvGrpSpPr/>
          <p:nvPr/>
        </p:nvGrpSpPr>
        <p:grpSpPr>
          <a:xfrm>
            <a:off x="0" y="-9287"/>
            <a:ext cx="9144001" cy="6867287"/>
            <a:chOff x="-1" y="-361474"/>
            <a:chExt cx="10080626" cy="7570708"/>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51235"/>
              <a:ext cx="9144000" cy="7560469"/>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71878" t="6695"/>
            <a:stretch/>
          </p:blipFill>
          <p:spPr>
            <a:xfrm>
              <a:off x="7509164" y="-361474"/>
              <a:ext cx="2571461" cy="7570708"/>
            </a:xfrm>
            <a:prstGeom prst="rect">
              <a:avLst/>
            </a:prstGeom>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l="71878" t="89958"/>
            <a:stretch/>
          </p:blipFill>
          <p:spPr>
            <a:xfrm>
              <a:off x="7509164" y="6179126"/>
              <a:ext cx="2571461" cy="665037"/>
            </a:xfrm>
            <a:prstGeom prst="rect">
              <a:avLst/>
            </a:prstGeom>
          </p:spPr>
        </p:pic>
        <p:sp>
          <p:nvSpPr>
            <p:cNvPr id="7" name="Content Placeholder 2"/>
            <p:cNvSpPr txBox="1">
              <a:spLocks/>
            </p:cNvSpPr>
            <p:nvPr/>
          </p:nvSpPr>
          <p:spPr>
            <a:xfrm>
              <a:off x="6273800" y="3167648"/>
              <a:ext cx="3806825" cy="4041586"/>
            </a:xfrm>
            <a:prstGeom prst="rect">
              <a:avLst/>
            </a:prstGeom>
            <a:solidFill>
              <a:schemeClr val="bg1">
                <a:lumMod val="75000"/>
              </a:schemeClr>
            </a:solidFill>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dirty="0">
                  <a:latin typeface="Arial Black" panose="020B0A04020102020204" pitchFamily="34" charset="0"/>
                </a:rPr>
                <a:t>By 2026, with </a:t>
              </a:r>
              <a:r>
                <a:rPr lang="en-US" u="sng" dirty="0">
                  <a:latin typeface="Arial Black" panose="020B0A04020102020204" pitchFamily="34" charset="0"/>
                </a:rPr>
                <a:t>no change in nutrition, </a:t>
              </a:r>
            </a:p>
            <a:p>
              <a:pPr marL="0" indent="0" algn="ctr">
                <a:buNone/>
              </a:pPr>
              <a:r>
                <a:rPr lang="en-US" dirty="0">
                  <a:latin typeface="Arial Black" panose="020B0A04020102020204" pitchFamily="34" charset="0"/>
                </a:rPr>
                <a:t>more than</a:t>
              </a:r>
            </a:p>
            <a:p>
              <a:pPr marL="0" indent="0" algn="ctr">
                <a:buNone/>
              </a:pPr>
              <a:r>
                <a:rPr lang="en-US" sz="3200" dirty="0">
                  <a:solidFill>
                    <a:srgbClr val="C00000"/>
                  </a:solidFill>
                  <a:latin typeface="Arial Black" panose="020B0A04020102020204" pitchFamily="34" charset="0"/>
                </a:rPr>
                <a:t>38,000</a:t>
              </a:r>
              <a:r>
                <a:rPr lang="en-US" dirty="0">
                  <a:solidFill>
                    <a:srgbClr val="C00000"/>
                  </a:solidFill>
                  <a:latin typeface="Arial Black" panose="020B0A04020102020204" pitchFamily="34" charset="0"/>
                </a:rPr>
                <a:t> </a:t>
              </a:r>
            </a:p>
            <a:p>
              <a:pPr marL="0" indent="0" algn="ctr">
                <a:buNone/>
              </a:pPr>
              <a:r>
                <a:rPr lang="en-US" dirty="0">
                  <a:solidFill>
                    <a:srgbClr val="C00000"/>
                  </a:solidFill>
                  <a:latin typeface="Arial Black" panose="020B0A04020102020204" pitchFamily="34" charset="0"/>
                </a:rPr>
                <a:t>LIVES WILL BE LOST      </a:t>
              </a:r>
              <a:r>
                <a:rPr lang="en-US" dirty="0">
                  <a:solidFill>
                    <a:schemeClr val="bg1"/>
                  </a:solidFill>
                  <a:latin typeface="Arial Black" panose="020B0A04020102020204" pitchFamily="34" charset="0"/>
                </a:rPr>
                <a:t>       </a:t>
              </a:r>
              <a:r>
                <a:rPr lang="en-US" dirty="0">
                  <a:latin typeface="Arial Black" panose="020B0A04020102020204" pitchFamily="34" charset="0"/>
                </a:rPr>
                <a:t>due to stunting among children &lt; 5 years of age  </a:t>
              </a:r>
            </a:p>
          </p:txBody>
        </p:sp>
      </p:grpSp>
    </p:spTree>
    <p:extLst>
      <p:ext uri="{BB962C8B-B14F-4D97-AF65-F5344CB8AC3E}">
        <p14:creationId xmlns:p14="http://schemas.microsoft.com/office/powerpoint/2010/main" val="389109401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uatemala's national stadium."/>
          <p:cNvPicPr>
            <a:picLocks noChangeAspect="1"/>
          </p:cNvPicPr>
          <p:nvPr/>
        </p:nvPicPr>
        <p:blipFill rotWithShape="1">
          <a:blip r:embed="rId3">
            <a:extLst>
              <a:ext uri="{28A0092B-C50C-407E-A947-70E740481C1C}">
                <a14:useLocalDpi xmlns:a14="http://schemas.microsoft.com/office/drawing/2010/main" val="0"/>
              </a:ext>
            </a:extLst>
          </a:blip>
          <a:srcRect t="12266" b="28203"/>
          <a:stretch/>
        </p:blipFill>
        <p:spPr>
          <a:xfrm>
            <a:off x="0" y="1925270"/>
            <a:ext cx="9144000" cy="3629025"/>
          </a:xfrm>
          <a:prstGeom prst="rect">
            <a:avLst/>
          </a:prstGeom>
        </p:spPr>
      </p:pic>
      <p:sp>
        <p:nvSpPr>
          <p:cNvPr id="2" name="Title 1"/>
          <p:cNvSpPr>
            <a:spLocks noGrp="1"/>
          </p:cNvSpPr>
          <p:nvPr>
            <p:ph type="title"/>
          </p:nvPr>
        </p:nvSpPr>
        <p:spPr>
          <a:xfrm>
            <a:off x="806115" y="303375"/>
            <a:ext cx="7471611" cy="1621895"/>
          </a:xfrm>
        </p:spPr>
        <p:txBody>
          <a:bodyPr>
            <a:normAutofit/>
          </a:bodyPr>
          <a:lstStyle/>
          <a:p>
            <a:r>
              <a:rPr lang="en-US" sz="3200" dirty="0"/>
              <a:t>By 2026, more than </a:t>
            </a:r>
            <a:r>
              <a:rPr lang="en-US" sz="4000" dirty="0">
                <a:solidFill>
                  <a:srgbClr val="FF0000"/>
                </a:solidFill>
              </a:rPr>
              <a:t>30,000 children </a:t>
            </a:r>
            <a:r>
              <a:rPr lang="en-US" sz="3200" dirty="0"/>
              <a:t>will die from causes related to low birth weight in Guatemala.</a:t>
            </a:r>
          </a:p>
        </p:txBody>
      </p:sp>
      <p:sp>
        <p:nvSpPr>
          <p:cNvPr id="4" name="TextBox 3"/>
          <p:cNvSpPr txBox="1"/>
          <p:nvPr/>
        </p:nvSpPr>
        <p:spPr>
          <a:xfrm>
            <a:off x="3213847" y="5136776"/>
            <a:ext cx="5325035" cy="1569660"/>
          </a:xfrm>
          <a:prstGeom prst="rect">
            <a:avLst/>
          </a:prstGeom>
          <a:solidFill>
            <a:schemeClr val="tx2">
              <a:lumMod val="20000"/>
              <a:lumOff val="80000"/>
            </a:schemeClr>
          </a:solidFill>
          <a:ln>
            <a:noFill/>
          </a:ln>
        </p:spPr>
        <p:txBody>
          <a:bodyPr wrap="square" rtlCol="0">
            <a:spAutoFit/>
          </a:bodyPr>
          <a:lstStyle/>
          <a:p>
            <a:pPr algn="ctr"/>
            <a:r>
              <a:rPr lang="en-US" sz="3200" dirty="0"/>
              <a:t>This is the same as losing the number of children who could fit in the national stadium. </a:t>
            </a:r>
          </a:p>
        </p:txBody>
      </p:sp>
    </p:spTree>
    <p:extLst>
      <p:ext uri="{BB962C8B-B14F-4D97-AF65-F5344CB8AC3E}">
        <p14:creationId xmlns:p14="http://schemas.microsoft.com/office/powerpoint/2010/main" val="28569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117" y="887925"/>
            <a:ext cx="3233843" cy="5080512"/>
          </a:xfrm>
        </p:spPr>
        <p:txBody>
          <a:bodyPr>
            <a:normAutofit/>
          </a:bodyPr>
          <a:lstStyle/>
          <a:p>
            <a:pPr marL="0" indent="0" algn="ctr">
              <a:buNone/>
            </a:pPr>
            <a:r>
              <a:rPr lang="en-US" sz="3200" b="1" dirty="0"/>
              <a:t>By 2026, more than </a:t>
            </a:r>
            <a:r>
              <a:rPr lang="en-US" sz="4400" b="1" dirty="0"/>
              <a:t>70,000</a:t>
            </a:r>
            <a:r>
              <a:rPr lang="en-US" sz="3600" b="1" dirty="0"/>
              <a:t> </a:t>
            </a:r>
            <a:r>
              <a:rPr lang="en-US" sz="3200" b="1" dirty="0"/>
              <a:t>children under 2 years of age will die from causes related to inadequate breastfeeding  practices in Guatemala.</a:t>
            </a:r>
          </a:p>
          <a:p>
            <a:pPr marL="0" indent="0" algn="ctr">
              <a:buNone/>
            </a:pPr>
            <a:endParaRPr lang="es-GT" sz="3200" b="1" dirty="0">
              <a:solidFill>
                <a:schemeClr val="tx2"/>
              </a:solidFill>
            </a:endParaRPr>
          </a:p>
          <a:p>
            <a:pPr marL="0" indent="0" algn="ctr">
              <a:buNone/>
            </a:pPr>
            <a:endParaRPr lang="es-GT" sz="3200" b="1" dirty="0">
              <a:solidFill>
                <a:schemeClr val="tx2"/>
              </a:solidFill>
            </a:endParaRPr>
          </a:p>
          <a:p>
            <a:pPr marL="0" indent="0" algn="ctr">
              <a:buNone/>
            </a:pPr>
            <a:endParaRPr lang="es-GT" sz="3200" b="1" dirty="0">
              <a:solidFill>
                <a:schemeClr val="tx2"/>
              </a:solidFill>
            </a:endParaRPr>
          </a:p>
          <a:p>
            <a:pPr marL="0" indent="0" algn="ctr">
              <a:buNone/>
            </a:pPr>
            <a:endParaRPr lang="es-GT" sz="3200" b="1" dirty="0">
              <a:solidFill>
                <a:schemeClr val="tx2"/>
              </a:solidFill>
            </a:endParaRPr>
          </a:p>
          <a:p>
            <a:pPr marL="0" indent="0" algn="ctr">
              <a:buNone/>
            </a:pPr>
            <a:endParaRPr lang="es-GT" sz="3200" b="1" dirty="0">
              <a:solidFill>
                <a:schemeClr val="tx2"/>
              </a:solidFill>
            </a:endParaRPr>
          </a:p>
        </p:txBody>
      </p:sp>
      <p:pic>
        <p:nvPicPr>
          <p:cNvPr id="2050" name="Picture 2" descr="Resultado de imagen para escu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418" y="586255"/>
            <a:ext cx="5200650" cy="47053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uadroTexto 4"/>
          <p:cNvSpPr txBox="1"/>
          <p:nvPr/>
        </p:nvSpPr>
        <p:spPr>
          <a:xfrm>
            <a:off x="3616960" y="5429828"/>
            <a:ext cx="5364480" cy="1077218"/>
          </a:xfrm>
          <a:prstGeom prst="rect">
            <a:avLst/>
          </a:prstGeom>
          <a:noFill/>
        </p:spPr>
        <p:txBody>
          <a:bodyPr wrap="square" rtlCol="0">
            <a:spAutoFit/>
          </a:bodyPr>
          <a:lstStyle/>
          <a:p>
            <a:pPr algn="ctr"/>
            <a:r>
              <a:rPr lang="en-US" sz="3200" b="1" dirty="0"/>
              <a:t>Nearly 200 children each day for a year</a:t>
            </a:r>
          </a:p>
        </p:txBody>
      </p:sp>
      <p:sp>
        <p:nvSpPr>
          <p:cNvPr id="2" name="Rectangle: Rounded Corners 1"/>
          <p:cNvSpPr/>
          <p:nvPr/>
        </p:nvSpPr>
        <p:spPr>
          <a:xfrm>
            <a:off x="5260770" y="2600696"/>
            <a:ext cx="1864426" cy="391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risten ITC" panose="03050502040202030202" pitchFamily="66" charset="0"/>
              </a:rPr>
              <a:t>SCHOOL</a:t>
            </a:r>
          </a:p>
        </p:txBody>
      </p:sp>
    </p:spTree>
    <p:extLst>
      <p:ext uri="{BB962C8B-B14F-4D97-AF65-F5344CB8AC3E}">
        <p14:creationId xmlns:p14="http://schemas.microsoft.com/office/powerpoint/2010/main" val="182663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19542"/>
          </a:xfrm>
        </p:spPr>
        <p:txBody>
          <a:bodyPr>
            <a:normAutofit/>
          </a:bodyPr>
          <a:lstStyle/>
          <a:p>
            <a:pPr algn="ctr"/>
            <a:r>
              <a:rPr lang="en-US" sz="3600" b="1" dirty="0"/>
              <a:t>Malnutrition: Impact on education</a:t>
            </a:r>
          </a:p>
        </p:txBody>
      </p:sp>
      <p:sp>
        <p:nvSpPr>
          <p:cNvPr id="3" name="Content Placeholder 2"/>
          <p:cNvSpPr>
            <a:spLocks noGrp="1"/>
          </p:cNvSpPr>
          <p:nvPr>
            <p:ph idx="1"/>
          </p:nvPr>
        </p:nvSpPr>
        <p:spPr/>
        <p:txBody>
          <a:bodyPr/>
          <a:lstStyle/>
          <a:p>
            <a:endParaRPr lang="es-GT" dirty="0"/>
          </a:p>
          <a:p>
            <a:endParaRPr lang="es-GT" dirty="0"/>
          </a:p>
        </p:txBody>
      </p:sp>
      <p:sp>
        <p:nvSpPr>
          <p:cNvPr id="4" name="Explosion: 14 Points 3"/>
          <p:cNvSpPr/>
          <p:nvPr/>
        </p:nvSpPr>
        <p:spPr>
          <a:xfrm>
            <a:off x="628650" y="1345201"/>
            <a:ext cx="3491345" cy="2505694"/>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Poor cognitive capacity</a:t>
            </a:r>
          </a:p>
        </p:txBody>
      </p:sp>
      <p:sp>
        <p:nvSpPr>
          <p:cNvPr id="5" name="Explosion: 8 Points 4"/>
          <p:cNvSpPr/>
          <p:nvPr/>
        </p:nvSpPr>
        <p:spPr>
          <a:xfrm>
            <a:off x="4912349" y="1047801"/>
            <a:ext cx="3539797" cy="3244495"/>
          </a:xfrm>
          <a:prstGeom prst="irregularSeal1">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Poor school performance</a:t>
            </a:r>
          </a:p>
        </p:txBody>
      </p:sp>
      <p:sp>
        <p:nvSpPr>
          <p:cNvPr id="6" name="Explosion: 14 Points 5"/>
          <p:cNvSpPr/>
          <p:nvPr/>
        </p:nvSpPr>
        <p:spPr>
          <a:xfrm>
            <a:off x="331559" y="3370471"/>
            <a:ext cx="4904509" cy="316857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Increased grade repetition in school</a:t>
            </a:r>
          </a:p>
        </p:txBody>
      </p:sp>
      <p:sp>
        <p:nvSpPr>
          <p:cNvPr id="7" name="Explosion: 8 Points 6"/>
          <p:cNvSpPr/>
          <p:nvPr/>
        </p:nvSpPr>
        <p:spPr>
          <a:xfrm>
            <a:off x="5104016" y="3573425"/>
            <a:ext cx="3539797" cy="3244495"/>
          </a:xfrm>
          <a:prstGeom prst="irregularSeal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Increased risk of dropping out of school</a:t>
            </a:r>
          </a:p>
        </p:txBody>
      </p:sp>
    </p:spTree>
    <p:extLst>
      <p:ext uri="{BB962C8B-B14F-4D97-AF65-F5344CB8AC3E}">
        <p14:creationId xmlns:p14="http://schemas.microsoft.com/office/powerpoint/2010/main" val="115895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47" y="123476"/>
            <a:ext cx="7736306" cy="1325563"/>
          </a:xfrm>
        </p:spPr>
        <p:txBody>
          <a:bodyPr>
            <a:noAutofit/>
          </a:bodyPr>
          <a:lstStyle/>
          <a:p>
            <a:pPr algn="ctr"/>
            <a:r>
              <a:rPr lang="en-US" sz="3200" b="1" dirty="0"/>
              <a:t>Human capital losses in learning related to chronic malnutrition: 2017–2026</a:t>
            </a:r>
          </a:p>
        </p:txBody>
      </p:sp>
      <p:sp>
        <p:nvSpPr>
          <p:cNvPr id="3" name="Content Placeholder 2"/>
          <p:cNvSpPr>
            <a:spLocks noGrp="1"/>
          </p:cNvSpPr>
          <p:nvPr>
            <p:ph idx="1"/>
          </p:nvPr>
        </p:nvSpPr>
        <p:spPr>
          <a:xfrm>
            <a:off x="4263081" y="2213811"/>
            <a:ext cx="4485401" cy="4001354"/>
          </a:xfrm>
        </p:spPr>
        <p:txBody>
          <a:bodyPr>
            <a:normAutofit/>
          </a:bodyPr>
          <a:lstStyle/>
          <a:p>
            <a:pPr marL="0" lvl="0" indent="0">
              <a:buClr>
                <a:srgbClr val="194881"/>
              </a:buClr>
              <a:buNone/>
            </a:pPr>
            <a:r>
              <a:rPr lang="en-US" sz="2800" b="1" dirty="0">
                <a:solidFill>
                  <a:prstClr val="black"/>
                </a:solidFill>
                <a:latin typeface="Calibri"/>
              </a:rPr>
              <a:t>What does 33 million equivalent school years of learning lost mean?  </a:t>
            </a:r>
          </a:p>
          <a:p>
            <a:pPr marL="0" lvl="0" indent="0">
              <a:buClr>
                <a:srgbClr val="194881"/>
              </a:buClr>
              <a:buNone/>
            </a:pPr>
            <a:endParaRPr lang="en-US" sz="800" dirty="0">
              <a:solidFill>
                <a:prstClr val="black"/>
              </a:solidFill>
              <a:latin typeface="Calibri"/>
            </a:endParaRPr>
          </a:p>
          <a:p>
            <a:pPr marL="0" lvl="0" indent="0">
              <a:buClr>
                <a:srgbClr val="194881"/>
              </a:buClr>
              <a:buNone/>
            </a:pPr>
            <a:r>
              <a:rPr lang="en-US" sz="2800" dirty="0">
                <a:solidFill>
                  <a:prstClr val="black"/>
                </a:solidFill>
                <a:latin typeface="Calibri"/>
              </a:rPr>
              <a:t>Children with chronic malnutrition on average achieve fewer years of learning than well-nourished children.</a:t>
            </a:r>
          </a:p>
          <a:p>
            <a:endParaRPr lang="es-GT" sz="2400" dirty="0"/>
          </a:p>
        </p:txBody>
      </p:sp>
      <p:pic>
        <p:nvPicPr>
          <p:cNvPr id="7" name="Content Placeholder 6"/>
          <p:cNvPicPr>
            <a:picLocks noGrp="1" noChangeAspect="1"/>
          </p:cNvPicPr>
          <p:nvPr>
            <p:ph sz="half" idx="4294967295"/>
          </p:nvPr>
        </p:nvPicPr>
        <p:blipFill>
          <a:blip r:embed="rId3"/>
          <a:stretch>
            <a:fillRect/>
          </a:stretch>
        </p:blipFill>
        <p:spPr>
          <a:xfrm>
            <a:off x="913220" y="1573909"/>
            <a:ext cx="2854991" cy="4243962"/>
          </a:xfrm>
          <a:prstGeom prst="rect">
            <a:avLst/>
          </a:prstGeom>
        </p:spPr>
      </p:pic>
      <p:sp>
        <p:nvSpPr>
          <p:cNvPr id="10" name="Freeform 13"/>
          <p:cNvSpPr/>
          <p:nvPr/>
        </p:nvSpPr>
        <p:spPr>
          <a:xfrm>
            <a:off x="1240045" y="1959024"/>
            <a:ext cx="2204495" cy="1799612"/>
          </a:xfrm>
          <a:custGeom>
            <a:avLst/>
            <a:gdLst>
              <a:gd name="connsiteX0" fmla="*/ 0 w 947797"/>
              <a:gd name="connsiteY0" fmla="*/ 94780 h 1121985"/>
              <a:gd name="connsiteX1" fmla="*/ 94780 w 947797"/>
              <a:gd name="connsiteY1" fmla="*/ 0 h 1121985"/>
              <a:gd name="connsiteX2" fmla="*/ 853017 w 947797"/>
              <a:gd name="connsiteY2" fmla="*/ 0 h 1121985"/>
              <a:gd name="connsiteX3" fmla="*/ 947797 w 947797"/>
              <a:gd name="connsiteY3" fmla="*/ 94780 h 1121985"/>
              <a:gd name="connsiteX4" fmla="*/ 947797 w 947797"/>
              <a:gd name="connsiteY4" fmla="*/ 1027205 h 1121985"/>
              <a:gd name="connsiteX5" fmla="*/ 853017 w 947797"/>
              <a:gd name="connsiteY5" fmla="*/ 1121985 h 1121985"/>
              <a:gd name="connsiteX6" fmla="*/ 94780 w 947797"/>
              <a:gd name="connsiteY6" fmla="*/ 1121985 h 1121985"/>
              <a:gd name="connsiteX7" fmla="*/ 0 w 947797"/>
              <a:gd name="connsiteY7" fmla="*/ 1027205 h 1121985"/>
              <a:gd name="connsiteX8" fmla="*/ 0 w 947797"/>
              <a:gd name="connsiteY8" fmla="*/ 94780 h 11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21985">
                <a:moveTo>
                  <a:pt x="0" y="94780"/>
                </a:moveTo>
                <a:cubicBezTo>
                  <a:pt x="0" y="42434"/>
                  <a:pt x="42434" y="0"/>
                  <a:pt x="94780" y="0"/>
                </a:cubicBezTo>
                <a:lnTo>
                  <a:pt x="853017" y="0"/>
                </a:lnTo>
                <a:cubicBezTo>
                  <a:pt x="905363" y="0"/>
                  <a:pt x="947797" y="42434"/>
                  <a:pt x="947797" y="94780"/>
                </a:cubicBezTo>
                <a:lnTo>
                  <a:pt x="947797" y="1027205"/>
                </a:lnTo>
                <a:cubicBezTo>
                  <a:pt x="947797" y="1079551"/>
                  <a:pt x="905363" y="1121985"/>
                  <a:pt x="853017" y="1121985"/>
                </a:cubicBezTo>
                <a:lnTo>
                  <a:pt x="94780" y="1121985"/>
                </a:lnTo>
                <a:cubicBezTo>
                  <a:pt x="42434" y="1121985"/>
                  <a:pt x="0" y="1079551"/>
                  <a:pt x="0" y="1027205"/>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622300">
              <a:spcAft>
                <a:spcPts val="0"/>
              </a:spcAft>
            </a:pPr>
            <a:r>
              <a:rPr lang="en-US" sz="2000" dirty="0">
                <a:solidFill>
                  <a:schemeClr val="bg1"/>
                </a:solidFill>
              </a:rPr>
              <a:t>Equivalent school years of learning lost</a:t>
            </a:r>
          </a:p>
        </p:txBody>
      </p:sp>
      <p:sp>
        <p:nvSpPr>
          <p:cNvPr id="11" name="Freeform 14"/>
          <p:cNvSpPr/>
          <p:nvPr/>
        </p:nvSpPr>
        <p:spPr>
          <a:xfrm>
            <a:off x="1236892" y="4040826"/>
            <a:ext cx="2207648" cy="1237079"/>
          </a:xfrm>
          <a:custGeom>
            <a:avLst/>
            <a:gdLst>
              <a:gd name="connsiteX0" fmla="*/ 0 w 952810"/>
              <a:gd name="connsiteY0" fmla="*/ 95281 h 1188716"/>
              <a:gd name="connsiteX1" fmla="*/ 95281 w 952810"/>
              <a:gd name="connsiteY1" fmla="*/ 0 h 1188716"/>
              <a:gd name="connsiteX2" fmla="*/ 857529 w 952810"/>
              <a:gd name="connsiteY2" fmla="*/ 0 h 1188716"/>
              <a:gd name="connsiteX3" fmla="*/ 952810 w 952810"/>
              <a:gd name="connsiteY3" fmla="*/ 95281 h 1188716"/>
              <a:gd name="connsiteX4" fmla="*/ 952810 w 952810"/>
              <a:gd name="connsiteY4" fmla="*/ 1093435 h 1188716"/>
              <a:gd name="connsiteX5" fmla="*/ 857529 w 952810"/>
              <a:gd name="connsiteY5" fmla="*/ 1188716 h 1188716"/>
              <a:gd name="connsiteX6" fmla="*/ 95281 w 952810"/>
              <a:gd name="connsiteY6" fmla="*/ 1188716 h 1188716"/>
              <a:gd name="connsiteX7" fmla="*/ 0 w 952810"/>
              <a:gd name="connsiteY7" fmla="*/ 1093435 h 1188716"/>
              <a:gd name="connsiteX8" fmla="*/ 0 w 952810"/>
              <a:gd name="connsiteY8" fmla="*/ 95281 h 11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6">
                <a:moveTo>
                  <a:pt x="0" y="95281"/>
                </a:moveTo>
                <a:cubicBezTo>
                  <a:pt x="0" y="42659"/>
                  <a:pt x="42659" y="0"/>
                  <a:pt x="95281" y="0"/>
                </a:cubicBezTo>
                <a:lnTo>
                  <a:pt x="857529" y="0"/>
                </a:lnTo>
                <a:cubicBezTo>
                  <a:pt x="910151" y="0"/>
                  <a:pt x="952810" y="42659"/>
                  <a:pt x="952810" y="95281"/>
                </a:cubicBezTo>
                <a:lnTo>
                  <a:pt x="952810" y="1093435"/>
                </a:lnTo>
                <a:cubicBezTo>
                  <a:pt x="952810" y="1146057"/>
                  <a:pt x="910151" y="1188716"/>
                  <a:pt x="857529" y="1188716"/>
                </a:cubicBezTo>
                <a:lnTo>
                  <a:pt x="95281" y="1188716"/>
                </a:lnTo>
                <a:cubicBezTo>
                  <a:pt x="42659" y="1188716"/>
                  <a:pt x="0" y="1146057"/>
                  <a:pt x="0" y="1093435"/>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pPr>
            <a:r>
              <a:rPr lang="en-US" b="1" dirty="0"/>
              <a:t>33</a:t>
            </a:r>
            <a:r>
              <a:rPr lang="en-US" sz="2000" dirty="0">
                <a:solidFill>
                  <a:sysClr val="window" lastClr="FFFFFF"/>
                </a:solidFill>
              </a:rPr>
              <a:t> </a:t>
            </a:r>
          </a:p>
          <a:p>
            <a:pPr lvl="0" algn="ctr" defTabSz="622300">
              <a:lnSpc>
                <a:spcPct val="90000"/>
              </a:lnSpc>
            </a:pPr>
            <a:r>
              <a:rPr lang="en-US" sz="2000" dirty="0">
                <a:solidFill>
                  <a:sysClr val="window" lastClr="FFFFFF"/>
                </a:solidFill>
              </a:rPr>
              <a:t>millions of years  </a:t>
            </a:r>
          </a:p>
        </p:txBody>
      </p:sp>
    </p:spTree>
    <p:extLst>
      <p:ext uri="{BB962C8B-B14F-4D97-AF65-F5344CB8AC3E}">
        <p14:creationId xmlns:p14="http://schemas.microsoft.com/office/powerpoint/2010/main" val="179313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0" y="795866"/>
            <a:ext cx="4256461" cy="5353979"/>
          </a:xfrm>
        </p:spPr>
        <p:txBody>
          <a:bodyPr>
            <a:normAutofit fontScale="92500" lnSpcReduction="10000"/>
          </a:bodyPr>
          <a:lstStyle/>
          <a:p>
            <a:pPr marL="0" indent="0" algn="ctr">
              <a:lnSpc>
                <a:spcPct val="110000"/>
              </a:lnSpc>
              <a:spcBef>
                <a:spcPts val="0"/>
              </a:spcBef>
              <a:buNone/>
            </a:pPr>
            <a:r>
              <a:rPr lang="en-US" sz="3600" b="1" dirty="0"/>
              <a:t>By 2026, without additional efforts to improve nutrition, losses in economic productivity in Guatemala will exceed </a:t>
            </a:r>
          </a:p>
          <a:p>
            <a:pPr marL="0" indent="0" algn="ctr">
              <a:lnSpc>
                <a:spcPct val="110000"/>
              </a:lnSpc>
              <a:spcBef>
                <a:spcPts val="0"/>
              </a:spcBef>
              <a:buNone/>
            </a:pPr>
            <a:r>
              <a:rPr lang="en-US" sz="3600" b="1" dirty="0"/>
              <a:t>Q146,207 million </a:t>
            </a:r>
          </a:p>
          <a:p>
            <a:pPr marL="0" indent="0" algn="ctr">
              <a:lnSpc>
                <a:spcPct val="110000"/>
              </a:lnSpc>
              <a:spcBef>
                <a:spcPts val="0"/>
              </a:spcBef>
              <a:buNone/>
            </a:pPr>
            <a:r>
              <a:rPr lang="en-US" sz="3600" b="1" dirty="0"/>
              <a:t>(US$19,437 million)</a:t>
            </a:r>
          </a:p>
          <a:p>
            <a:pPr marL="0" indent="0" algn="ctr">
              <a:lnSpc>
                <a:spcPct val="110000"/>
              </a:lnSpc>
              <a:spcBef>
                <a:spcPts val="0"/>
              </a:spcBef>
              <a:buNone/>
            </a:pPr>
            <a:r>
              <a:rPr lang="en-US" sz="3600" b="1" dirty="0"/>
              <a:t>related to stunting alone.</a:t>
            </a:r>
          </a:p>
          <a:p>
            <a:pPr algn="ctr"/>
            <a:endParaRPr lang="es-GT" sz="3200" b="1" dirty="0">
              <a:solidFill>
                <a:schemeClr val="tx2"/>
              </a:solidFill>
            </a:endParaRPr>
          </a:p>
        </p:txBody>
      </p:sp>
      <p:pic>
        <p:nvPicPr>
          <p:cNvPr id="5" name="Picture 4" descr="A picture of 4 men in a Guatemalan field."/>
          <p:cNvPicPr>
            <a:picLocks noChangeAspect="1"/>
          </p:cNvPicPr>
          <p:nvPr/>
        </p:nvPicPr>
        <p:blipFill>
          <a:blip r:embed="rId3"/>
          <a:stretch>
            <a:fillRect/>
          </a:stretch>
        </p:blipFill>
        <p:spPr>
          <a:xfrm>
            <a:off x="4558212" y="1745896"/>
            <a:ext cx="4443765" cy="3351037"/>
          </a:xfrm>
          <a:prstGeom prst="rect">
            <a:avLst/>
          </a:prstGeom>
        </p:spPr>
      </p:pic>
    </p:spTree>
    <p:extLst>
      <p:ext uri="{BB962C8B-B14F-4D97-AF65-F5344CB8AC3E}">
        <p14:creationId xmlns:p14="http://schemas.microsoft.com/office/powerpoint/2010/main" val="294214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3244646"/>
          </a:xfrm>
        </p:spPr>
        <p:txBody>
          <a:bodyPr/>
          <a:lstStyle/>
          <a:p>
            <a:pPr algn="ctr"/>
            <a:r>
              <a:rPr lang="en-US" dirty="0"/>
              <a:t>How is Guatemala positioned in the world in terms of malnutrition? </a:t>
            </a:r>
            <a:br>
              <a:rPr lang="en-US"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17</a:t>
            </a:fld>
            <a:endParaRPr lang="es-GT"/>
          </a:p>
        </p:txBody>
      </p:sp>
    </p:spTree>
    <p:extLst>
      <p:ext uri="{BB962C8B-B14F-4D97-AF65-F5344CB8AC3E}">
        <p14:creationId xmlns:p14="http://schemas.microsoft.com/office/powerpoint/2010/main" val="151832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fontAlgn="base">
              <a:spcBef>
                <a:spcPct val="0"/>
              </a:spcBef>
              <a:spcAft>
                <a:spcPct val="0"/>
              </a:spcAft>
              <a:defRPr/>
            </a:pPr>
            <a:fld id="{38D61889-7099-493A-A368-8FA02C1D7123}" type="slidenum">
              <a:rPr lang="en-US" smtClean="0">
                <a:solidFill>
                  <a:prstClr val="black"/>
                </a:solidFill>
              </a:rPr>
              <a:pPr fontAlgn="base">
                <a:spcBef>
                  <a:spcPct val="0"/>
                </a:spcBef>
                <a:spcAft>
                  <a:spcPct val="0"/>
                </a:spcAft>
                <a:defRPr/>
              </a:pPr>
              <a:t>18</a:t>
            </a:fld>
            <a:endParaRPr lang="en-US">
              <a:solidFill>
                <a:prstClr val="black"/>
              </a:solidFill>
            </a:endParaRPr>
          </a:p>
        </p:txBody>
      </p:sp>
      <p:pic>
        <p:nvPicPr>
          <p:cNvPr id="7" name="Imagen 6"/>
          <p:cNvPicPr>
            <a:picLocks noChangeAspect="1"/>
          </p:cNvPicPr>
          <p:nvPr/>
        </p:nvPicPr>
        <p:blipFill rotWithShape="1">
          <a:blip r:embed="rId3"/>
          <a:srcRect t="21072" b="9047"/>
          <a:stretch/>
        </p:blipFill>
        <p:spPr>
          <a:xfrm>
            <a:off x="144378" y="959325"/>
            <a:ext cx="5757333" cy="3017520"/>
          </a:xfrm>
          <a:prstGeom prst="rect">
            <a:avLst/>
          </a:prstGeom>
        </p:spPr>
      </p:pic>
      <p:pic>
        <p:nvPicPr>
          <p:cNvPr id="8" name="Imagen 7"/>
          <p:cNvPicPr>
            <a:picLocks noChangeAspect="1"/>
          </p:cNvPicPr>
          <p:nvPr/>
        </p:nvPicPr>
        <p:blipFill rotWithShape="1">
          <a:blip r:embed="rId4"/>
          <a:srcRect l="9" t="19178" r="-9" b="6163"/>
          <a:stretch/>
        </p:blipFill>
        <p:spPr>
          <a:xfrm>
            <a:off x="4331369" y="4173188"/>
            <a:ext cx="4572396" cy="2560320"/>
          </a:xfrm>
          <a:prstGeom prst="rect">
            <a:avLst/>
          </a:prstGeom>
        </p:spPr>
      </p:pic>
      <p:sp>
        <p:nvSpPr>
          <p:cNvPr id="2" name="TextBox 1"/>
          <p:cNvSpPr txBox="1"/>
          <p:nvPr/>
        </p:nvSpPr>
        <p:spPr>
          <a:xfrm>
            <a:off x="574158" y="5263116"/>
            <a:ext cx="2604977" cy="1215717"/>
          </a:xfrm>
          <a:prstGeom prst="rect">
            <a:avLst/>
          </a:prstGeom>
          <a:noFill/>
        </p:spPr>
        <p:txBody>
          <a:bodyPr wrap="square" rtlCol="0">
            <a:spAutoFit/>
          </a:bodyPr>
          <a:lstStyle/>
          <a:p>
            <a:r>
              <a:rPr lang="en-US" sz="1100" dirty="0"/>
              <a:t>Source: UNICEF. 2016. The State of the World’s Children 2016 Statistical Tables. Available at: http://data.unicef.org/resources/state-worlds-children-2016-statistical-tables/</a:t>
            </a:r>
          </a:p>
          <a:p>
            <a:endParaRPr lang="en-US" dirty="0"/>
          </a:p>
        </p:txBody>
      </p:sp>
      <p:sp>
        <p:nvSpPr>
          <p:cNvPr id="3" name="TextBox 2"/>
          <p:cNvSpPr txBox="1"/>
          <p:nvPr/>
        </p:nvSpPr>
        <p:spPr>
          <a:xfrm>
            <a:off x="574158" y="412722"/>
            <a:ext cx="4358939" cy="831303"/>
          </a:xfrm>
          <a:prstGeom prst="rect">
            <a:avLst/>
          </a:prstGeom>
          <a:noFill/>
        </p:spPr>
        <p:txBody>
          <a:bodyPr wrap="square" rtlCol="0">
            <a:spAutoFit/>
          </a:bodyPr>
          <a:lstStyle/>
          <a:p>
            <a:pPr algn="ctr"/>
            <a:r>
              <a:rPr lang="en-US" sz="2400" b="1" dirty="0">
                <a:solidFill>
                  <a:schemeClr val="accent5">
                    <a:lumMod val="75000"/>
                  </a:schemeClr>
                </a:solidFill>
              </a:rPr>
              <a:t>Guatemala ranks 6</a:t>
            </a:r>
            <a:r>
              <a:rPr lang="en-US" sz="2400" b="1" baseline="30000" dirty="0">
                <a:solidFill>
                  <a:schemeClr val="accent5">
                    <a:lumMod val="75000"/>
                  </a:schemeClr>
                </a:solidFill>
              </a:rPr>
              <a:t>th</a:t>
            </a:r>
            <a:r>
              <a:rPr lang="en-US" sz="2400" b="1" dirty="0">
                <a:solidFill>
                  <a:schemeClr val="accent5">
                    <a:lumMod val="75000"/>
                  </a:schemeClr>
                </a:solidFill>
              </a:rPr>
              <a:t> </a:t>
            </a:r>
            <a:r>
              <a:rPr lang="en-US" sz="2400" b="1" dirty="0">
                <a:solidFill>
                  <a:srgbClr val="FF0000"/>
                </a:solidFill>
              </a:rPr>
              <a:t>in the world </a:t>
            </a:r>
            <a:r>
              <a:rPr lang="en-US" sz="2400" b="1" dirty="0">
                <a:solidFill>
                  <a:schemeClr val="accent5">
                    <a:lumMod val="75000"/>
                  </a:schemeClr>
                </a:solidFill>
              </a:rPr>
              <a:t>for chronic malnutrition</a:t>
            </a:r>
          </a:p>
        </p:txBody>
      </p:sp>
      <p:sp>
        <p:nvSpPr>
          <p:cNvPr id="9" name="TextBox 8"/>
          <p:cNvSpPr txBox="1"/>
          <p:nvPr/>
        </p:nvSpPr>
        <p:spPr>
          <a:xfrm>
            <a:off x="3794888" y="3561347"/>
            <a:ext cx="5326123" cy="830997"/>
          </a:xfrm>
          <a:prstGeom prst="rect">
            <a:avLst/>
          </a:prstGeom>
          <a:noFill/>
        </p:spPr>
        <p:txBody>
          <a:bodyPr wrap="square" rtlCol="0">
            <a:spAutoFit/>
          </a:bodyPr>
          <a:lstStyle/>
          <a:p>
            <a:pPr algn="ctr"/>
            <a:r>
              <a:rPr lang="en-US" sz="2400" b="1" dirty="0">
                <a:solidFill>
                  <a:schemeClr val="accent5">
                    <a:lumMod val="75000"/>
                  </a:schemeClr>
                </a:solidFill>
              </a:rPr>
              <a:t>Guatemala has the highest prevalence of chronic malnutrition </a:t>
            </a:r>
            <a:r>
              <a:rPr lang="en-US" sz="2400" b="1" dirty="0">
                <a:solidFill>
                  <a:srgbClr val="FF0000"/>
                </a:solidFill>
              </a:rPr>
              <a:t>in the Americas</a:t>
            </a:r>
            <a:endParaRPr lang="en-US" sz="2400" b="1" dirty="0">
              <a:solidFill>
                <a:schemeClr val="accent5">
                  <a:lumMod val="75000"/>
                </a:schemeClr>
              </a:solidFill>
            </a:endParaRPr>
          </a:p>
        </p:txBody>
      </p:sp>
    </p:spTree>
    <p:extLst>
      <p:ext uri="{BB962C8B-B14F-4D97-AF65-F5344CB8AC3E}">
        <p14:creationId xmlns:p14="http://schemas.microsoft.com/office/powerpoint/2010/main" val="331307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invest in nutrition and                 why now?  </a:t>
            </a:r>
            <a:br>
              <a:rPr lang="en-US"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19</a:t>
            </a:fld>
            <a:endParaRPr lang="es-GT"/>
          </a:p>
        </p:txBody>
      </p:sp>
    </p:spTree>
    <p:extLst>
      <p:ext uri="{BB962C8B-B14F-4D97-AF65-F5344CB8AC3E}">
        <p14:creationId xmlns:p14="http://schemas.microsoft.com/office/powerpoint/2010/main" val="75268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8846"/>
          </a:xfrm>
        </p:spPr>
        <p:txBody>
          <a:bodyPr>
            <a:normAutofit/>
          </a:bodyPr>
          <a:lstStyle/>
          <a:p>
            <a:pPr algn="ctr"/>
            <a:r>
              <a:rPr lang="en-US" sz="4400" b="1" dirty="0"/>
              <a:t>Summary </a:t>
            </a:r>
          </a:p>
        </p:txBody>
      </p:sp>
      <p:sp>
        <p:nvSpPr>
          <p:cNvPr id="3" name="Content Placeholder 2"/>
          <p:cNvSpPr>
            <a:spLocks noGrp="1"/>
          </p:cNvSpPr>
          <p:nvPr>
            <p:ph idx="1"/>
          </p:nvPr>
        </p:nvSpPr>
        <p:spPr>
          <a:xfrm>
            <a:off x="1734051" y="4403555"/>
            <a:ext cx="5844339" cy="2454445"/>
          </a:xfrm>
        </p:spPr>
        <p:txBody>
          <a:bodyPr>
            <a:normAutofit/>
          </a:bodyPr>
          <a:lstStyle/>
          <a:p>
            <a:pPr lvl="0">
              <a:spcBef>
                <a:spcPts val="0"/>
              </a:spcBef>
              <a:spcAft>
                <a:spcPts val="600"/>
              </a:spcAft>
            </a:pPr>
            <a:r>
              <a:rPr lang="en-US" dirty="0"/>
              <a:t>What is the malnutrition situation in Guatemala? </a:t>
            </a:r>
          </a:p>
          <a:p>
            <a:pPr lvl="0">
              <a:spcBef>
                <a:spcPts val="0"/>
              </a:spcBef>
              <a:spcAft>
                <a:spcPts val="600"/>
              </a:spcAft>
            </a:pPr>
            <a:r>
              <a:rPr lang="en-US" dirty="0"/>
              <a:t>Why does nutrition matter?</a:t>
            </a:r>
          </a:p>
          <a:p>
            <a:pPr lvl="0">
              <a:spcBef>
                <a:spcPts val="0"/>
              </a:spcBef>
              <a:spcAft>
                <a:spcPts val="600"/>
              </a:spcAft>
            </a:pPr>
            <a:r>
              <a:rPr lang="en-US" dirty="0"/>
              <a:t>How is Guatemala positioned in the world in terms of malnutrition? </a:t>
            </a:r>
          </a:p>
          <a:p>
            <a:pPr lvl="0">
              <a:spcBef>
                <a:spcPts val="0"/>
              </a:spcBef>
              <a:spcAft>
                <a:spcPts val="600"/>
              </a:spcAft>
            </a:pPr>
            <a:r>
              <a:rPr lang="en-US" dirty="0"/>
              <a:t>Why invest in nutrition and why now?  </a:t>
            </a:r>
          </a:p>
          <a:p>
            <a:pPr lvl="0">
              <a:spcBef>
                <a:spcPts val="0"/>
              </a:spcBef>
              <a:spcAft>
                <a:spcPts val="600"/>
              </a:spcAft>
            </a:pPr>
            <a:r>
              <a:rPr lang="en-US" dirty="0"/>
              <a:t>What can you do to improve nutrition?  </a:t>
            </a:r>
          </a:p>
        </p:txBody>
      </p:sp>
      <p:sp>
        <p:nvSpPr>
          <p:cNvPr id="4" name="TextBox 3"/>
          <p:cNvSpPr txBox="1"/>
          <p:nvPr/>
        </p:nvSpPr>
        <p:spPr>
          <a:xfrm rot="16200000">
            <a:off x="6097093" y="2387793"/>
            <a:ext cx="2741456" cy="461665"/>
          </a:xfrm>
          <a:prstGeom prst="rect">
            <a:avLst/>
          </a:prstGeom>
          <a:noFill/>
        </p:spPr>
        <p:txBody>
          <a:bodyPr wrap="none" rtlCol="0">
            <a:spAutoFit/>
          </a:bodyPr>
          <a:lstStyle/>
          <a:p>
            <a:r>
              <a:rPr lang="en-US" sz="1050" dirty="0"/>
              <a:t>Photo Credit: Armando Marcelino </a:t>
            </a:r>
            <a:r>
              <a:rPr lang="en-US" sz="1050" dirty="0" err="1"/>
              <a:t>Barreno</a:t>
            </a:r>
            <a:r>
              <a:rPr lang="en-US" sz="1050" dirty="0"/>
              <a:t> </a:t>
            </a:r>
            <a:r>
              <a:rPr lang="en-US" sz="1050" dirty="0" err="1"/>
              <a:t>Sut</a:t>
            </a:r>
            <a:r>
              <a:rPr lang="en-US" sz="1050" dirty="0"/>
              <a:t>.</a:t>
            </a:r>
          </a:p>
          <a:p>
            <a:endParaRPr lang="en-US" sz="1350" dirty="0"/>
          </a:p>
        </p:txBody>
      </p:sp>
      <p:pic>
        <p:nvPicPr>
          <p:cNvPr id="6" name="Imagen 5" descr="A photo of 7 boys standing in line to wash their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004" y="1113905"/>
            <a:ext cx="5329989" cy="3049374"/>
          </a:xfrm>
          <a:prstGeom prst="rect">
            <a:avLst/>
          </a:prstGeom>
        </p:spPr>
      </p:pic>
    </p:spTree>
    <p:extLst>
      <p:ext uri="{BB962C8B-B14F-4D97-AF65-F5344CB8AC3E}">
        <p14:creationId xmlns:p14="http://schemas.microsoft.com/office/powerpoint/2010/main" val="502567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9232" y="36896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300" b="1" dirty="0"/>
              <a:t>Chronic malnutrition has decreased only 0.5 percentage points per year in the last 3 decades</a:t>
            </a:r>
          </a:p>
        </p:txBody>
      </p:sp>
      <p:pic>
        <p:nvPicPr>
          <p:cNvPr id="9" name="Imagen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9030" y="1295400"/>
            <a:ext cx="7727726" cy="4791775"/>
          </a:xfrm>
          <a:prstGeom prst="rect">
            <a:avLst/>
          </a:prstGeom>
          <a:ln w="38100">
            <a:noFill/>
          </a:ln>
          <a:effectLst/>
        </p:spPr>
      </p:pic>
      <p:sp>
        <p:nvSpPr>
          <p:cNvPr id="4" name="Rectangle 3"/>
          <p:cNvSpPr/>
          <p:nvPr/>
        </p:nvSpPr>
        <p:spPr>
          <a:xfrm>
            <a:off x="1600200" y="5440680"/>
            <a:ext cx="630936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97380" y="5408582"/>
            <a:ext cx="6000750" cy="369332"/>
          </a:xfrm>
          <a:prstGeom prst="rect">
            <a:avLst/>
          </a:prstGeom>
          <a:noFill/>
        </p:spPr>
        <p:txBody>
          <a:bodyPr wrap="square" rtlCol="0">
            <a:spAutoFit/>
          </a:bodyPr>
          <a:lstStyle/>
          <a:p>
            <a:r>
              <a:rPr lang="en-US" dirty="0">
                <a:latin typeface="Gill Sans MT Condensed" panose="020B0506020104020203" pitchFamily="34" charset="0"/>
              </a:rPr>
              <a:t>1987	 1995     1998–1999	    2002	  2008–2009   2014–2015</a:t>
            </a:r>
          </a:p>
        </p:txBody>
      </p:sp>
      <p:sp>
        <p:nvSpPr>
          <p:cNvPr id="6" name="TextBox 5">
            <a:extLst>
              <a:ext uri="{FF2B5EF4-FFF2-40B4-BE49-F238E27FC236}">
                <a16:creationId xmlns:a16="http://schemas.microsoft.com/office/drawing/2014/main" id="{3422021B-CBCE-4644-8EB5-B5FC821A130E}"/>
              </a:ext>
            </a:extLst>
          </p:cNvPr>
          <p:cNvSpPr txBox="1"/>
          <p:nvPr/>
        </p:nvSpPr>
        <p:spPr>
          <a:xfrm>
            <a:off x="3461540" y="1344011"/>
            <a:ext cx="2586680" cy="400110"/>
          </a:xfrm>
          <a:prstGeom prst="rect">
            <a:avLst/>
          </a:prstGeom>
          <a:solidFill>
            <a:schemeClr val="bg1"/>
          </a:solidFill>
        </p:spPr>
        <p:txBody>
          <a:bodyPr wrap="square" rtlCol="0">
            <a:spAutoFit/>
          </a:bodyPr>
          <a:lstStyle/>
          <a:p>
            <a:pPr algn="ctr"/>
            <a:r>
              <a:rPr lang="en-US" sz="2000" dirty="0"/>
              <a:t>ENSMI 2014–2015</a:t>
            </a:r>
          </a:p>
        </p:txBody>
      </p:sp>
      <p:sp>
        <p:nvSpPr>
          <p:cNvPr id="7" name="Rectangle 6">
            <a:extLst>
              <a:ext uri="{FF2B5EF4-FFF2-40B4-BE49-F238E27FC236}">
                <a16:creationId xmlns:a16="http://schemas.microsoft.com/office/drawing/2014/main" id="{EC28D0DC-0892-4D2A-A0D0-3B1EB70DC760}"/>
              </a:ext>
            </a:extLst>
          </p:cNvPr>
          <p:cNvSpPr/>
          <p:nvPr/>
        </p:nvSpPr>
        <p:spPr>
          <a:xfrm>
            <a:off x="629979" y="6176963"/>
            <a:ext cx="2369559" cy="230832"/>
          </a:xfrm>
          <a:prstGeom prst="rect">
            <a:avLst/>
          </a:prstGeom>
        </p:spPr>
        <p:txBody>
          <a:bodyPr wrap="none">
            <a:spAutoFit/>
          </a:bodyPr>
          <a:lstStyle/>
          <a:p>
            <a:pPr lvl="0"/>
            <a:r>
              <a:rPr lang="en-US" sz="900" dirty="0">
                <a:solidFill>
                  <a:prstClr val="black"/>
                </a:solidFill>
              </a:rPr>
              <a:t>Source: MSPAS et al. 2017. ENSMI 2014-2015.</a:t>
            </a:r>
          </a:p>
        </p:txBody>
      </p:sp>
    </p:spTree>
    <p:extLst>
      <p:ext uri="{BB962C8B-B14F-4D97-AF65-F5344CB8AC3E}">
        <p14:creationId xmlns:p14="http://schemas.microsoft.com/office/powerpoint/2010/main" val="214664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296898" y="6452683"/>
            <a:ext cx="1767269" cy="365125"/>
          </a:xfrm>
        </p:spPr>
        <p:txBody>
          <a:bodyPr/>
          <a:lstStyle/>
          <a:p>
            <a:pPr fontAlgn="base">
              <a:spcBef>
                <a:spcPct val="0"/>
              </a:spcBef>
              <a:spcAft>
                <a:spcPct val="0"/>
              </a:spcAft>
              <a:defRPr/>
            </a:pPr>
            <a:r>
              <a:rPr lang="en-US" dirty="0">
                <a:solidFill>
                  <a:prstClr val="black"/>
                </a:solidFill>
              </a:rPr>
              <a:t>Adapted from Black et al 2013.</a:t>
            </a:r>
          </a:p>
        </p:txBody>
      </p:sp>
      <p:sp>
        <p:nvSpPr>
          <p:cNvPr id="5" name="Título 1"/>
          <p:cNvSpPr txBox="1">
            <a:spLocks/>
          </p:cNvSpPr>
          <p:nvPr/>
        </p:nvSpPr>
        <p:spPr bwMode="auto">
          <a:xfrm>
            <a:off x="1244727" y="219610"/>
            <a:ext cx="6637614" cy="640473"/>
          </a:xfrm>
          <a:prstGeom prst="rect">
            <a:avLst/>
          </a:prstGeom>
          <a:solidFill>
            <a:schemeClr val="bg1"/>
          </a:solidFill>
          <a:ln>
            <a:noFill/>
          </a:ln>
        </p:spPr>
        <p:txBody>
          <a:bodyP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kumimoji="0" lang="en-US" altLang="es-GT" sz="3600" b="1" dirty="0">
                <a:latin typeface="+mj-lt"/>
                <a:ea typeface="Calibri" panose="020F0502020204030204" pitchFamily="34" charset="0"/>
                <a:cs typeface="Times New Roman" panose="02020603050405020304" pitchFamily="18" charset="0"/>
              </a:rPr>
              <a:t>Benefits of improved nutrition during the life course</a:t>
            </a:r>
            <a:br>
              <a:rPr kumimoji="0" lang="en-US" altLang="es-GT" sz="4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endParaRPr kumimoji="0" lang="es-ES" altLang="es-GT" sz="40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
          <p:cNvGrpSpPr>
            <a:grpSpLocks/>
          </p:cNvGrpSpPr>
          <p:nvPr/>
        </p:nvGrpSpPr>
        <p:grpSpPr bwMode="auto">
          <a:xfrm>
            <a:off x="152401" y="1234890"/>
            <a:ext cx="8822266" cy="5318306"/>
            <a:chOff x="972" y="3429"/>
            <a:chExt cx="10227" cy="7778"/>
          </a:xfrm>
        </p:grpSpPr>
        <p:sp>
          <p:nvSpPr>
            <p:cNvPr id="7" name="Rectangle 4"/>
            <p:cNvSpPr>
              <a:spLocks noChangeArrowheads="1"/>
            </p:cNvSpPr>
            <p:nvPr/>
          </p:nvSpPr>
          <p:spPr bwMode="auto">
            <a:xfrm>
              <a:off x="1071" y="4771"/>
              <a:ext cx="2738" cy="6345"/>
            </a:xfrm>
            <a:prstGeom prst="rect">
              <a:avLst/>
            </a:prstGeom>
            <a:solidFill>
              <a:schemeClr val="accent5">
                <a:lumMod val="20000"/>
                <a:lumOff val="80000"/>
              </a:schemeClr>
            </a:solidFill>
            <a:ln w="28575">
              <a:solidFill>
                <a:schemeClr val="accent5"/>
              </a:solidFill>
              <a:miter lim="800000"/>
              <a:headEnd/>
              <a:tailEnd/>
            </a:ln>
          </p:spPr>
          <p:txBody>
            <a:bodyPr lIns="51435" tIns="25718" rIns="51435" bIns="25718" anchor="ctr" upright="1"/>
            <a:lstStyle/>
            <a:p>
              <a:pPr algn="ctr">
                <a:spcBef>
                  <a:spcPts val="563"/>
                </a:spcBef>
                <a:defRPr/>
              </a:pPr>
              <a:r>
                <a:rPr lang="en-US" b="1" dirty="0">
                  <a:latin typeface="Calibri" panose="020F0502020204030204" pitchFamily="34" charset="0"/>
                  <a:ea typeface="Calibri" panose="020F0502020204030204" pitchFamily="34" charset="0"/>
                  <a:cs typeface="Times New Roman" panose="02020603050405020304" pitchFamily="18" charset="0"/>
                </a:rPr>
                <a:t>Nutrition-specific interventions and programs</a:t>
              </a:r>
            </a:p>
            <a:p>
              <a:pPr algn="ctr">
                <a:spcBef>
                  <a:spcPts val="563"/>
                </a:spcBef>
                <a:defRPr/>
              </a:pPr>
              <a:r>
                <a:rPr kumimoji="1" lang="en-US" sz="2200" b="1" dirty="0">
                  <a:latin typeface="Calibri" panose="020F0502020204030204" pitchFamily="34" charset="0"/>
                  <a:ea typeface="Calibri" panose="020F0502020204030204" pitchFamily="34" charset="0"/>
                  <a:cs typeface="Times New Roman" panose="02020603050405020304" pitchFamily="18" charset="0"/>
                </a:rPr>
                <a:t>MSPAS</a:t>
              </a:r>
            </a:p>
          </p:txBody>
        </p:sp>
        <p:sp>
          <p:nvSpPr>
            <p:cNvPr id="8" name="Rectangle 5"/>
            <p:cNvSpPr>
              <a:spLocks noChangeArrowheads="1"/>
            </p:cNvSpPr>
            <p:nvPr/>
          </p:nvSpPr>
          <p:spPr bwMode="auto">
            <a:xfrm>
              <a:off x="8556" y="4863"/>
              <a:ext cx="2643" cy="340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ts val="563"/>
                </a:spcBef>
                <a:buClrTx/>
                <a:buSzTx/>
                <a:buNone/>
              </a:pPr>
              <a:r>
                <a:rPr kumimoji="0" lang="en-US" altLang="es-GT" sz="1600" b="1" dirty="0">
                  <a:latin typeface="Calibri" panose="020F0502020204030204" pitchFamily="34" charset="0"/>
                  <a:ea typeface="Calibri" panose="020F0502020204030204" pitchFamily="34" charset="0"/>
                  <a:cs typeface="Times New Roman" panose="02020603050405020304" pitchFamily="18" charset="0"/>
                </a:rPr>
                <a:t>Nutrition-sensitive programs and approaches</a:t>
              </a:r>
            </a:p>
            <a:p>
              <a:pPr algn="ctr">
                <a:spcBef>
                  <a:spcPts val="563"/>
                </a:spcBef>
                <a:buClrTx/>
                <a:buSzTx/>
                <a:buNone/>
                <a:defRPr/>
              </a:pPr>
              <a:r>
                <a:rPr lang="en-US" altLang="es-GT" sz="2200" b="1" dirty="0">
                  <a:latin typeface="Calibri" panose="020F0502020204030204" pitchFamily="34" charset="0"/>
                  <a:ea typeface="Calibri" panose="020F0502020204030204" pitchFamily="34" charset="0"/>
                  <a:cs typeface="Times New Roman" panose="02020603050405020304" pitchFamily="18" charset="0"/>
                </a:rPr>
                <a:t>MAGA, MINEDUC, MIDES</a:t>
              </a:r>
            </a:p>
          </p:txBody>
        </p:sp>
        <p:sp>
          <p:nvSpPr>
            <p:cNvPr id="9" name="Rectangle 6"/>
            <p:cNvSpPr>
              <a:spLocks noChangeArrowheads="1"/>
            </p:cNvSpPr>
            <p:nvPr/>
          </p:nvSpPr>
          <p:spPr bwMode="auto">
            <a:xfrm>
              <a:off x="8556" y="8419"/>
              <a:ext cx="2643" cy="2788"/>
            </a:xfrm>
            <a:prstGeom prst="rect">
              <a:avLst/>
            </a:prstGeom>
            <a:solidFill>
              <a:schemeClr val="accent6">
                <a:lumMod val="40000"/>
                <a:lumOff val="60000"/>
              </a:schemeClr>
            </a:solidFill>
            <a:ln w="28575">
              <a:solidFill>
                <a:schemeClr val="accent6">
                  <a:lumMod val="75000"/>
                </a:schemeClr>
              </a:solidFill>
              <a:miter lim="800000"/>
              <a:headEnd/>
              <a:tailEnd/>
            </a:ln>
          </p:spPr>
          <p:txBody>
            <a:bodyPr lIns="51435" tIns="25718" rIns="51435" bIns="25718" anchor="ctr" upright="1"/>
            <a:lstStyle/>
            <a:p>
              <a:pPr algn="ctr">
                <a:defRPr/>
              </a:pPr>
              <a:r>
                <a:rPr lang="en-US" sz="1600" b="1" dirty="0">
                  <a:latin typeface="Calibri" panose="020F0502020204030204" pitchFamily="34" charset="0"/>
                  <a:ea typeface="Calibri" panose="020F0502020204030204" pitchFamily="34" charset="0"/>
                  <a:cs typeface="Times New Roman" panose="02020603050405020304" pitchFamily="18" charset="0"/>
                </a:rPr>
                <a:t>Building an enabling environment</a:t>
              </a:r>
            </a:p>
            <a:p>
              <a:pPr algn="ctr">
                <a:spcBef>
                  <a:spcPts val="563"/>
                </a:spcBef>
                <a:defRPr/>
              </a:pPr>
              <a:r>
                <a:rPr kumimoji="1" lang="en-US" altLang="es-GT" sz="2200" b="1" dirty="0">
                  <a:latin typeface="Calibri" panose="020F0502020204030204" pitchFamily="34" charset="0"/>
                  <a:ea typeface="Calibri" panose="020F0502020204030204" pitchFamily="34" charset="0"/>
                  <a:cs typeface="Times New Roman" panose="02020603050405020304" pitchFamily="18" charset="0"/>
                </a:rPr>
                <a:t>SESAN, MINFIN, Municipalities</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auto">
            <a:xfrm>
              <a:off x="3990" y="9470"/>
              <a:ext cx="4090" cy="1737"/>
            </a:xfrm>
            <a:prstGeom prst="rect">
              <a:avLst/>
            </a:prstGeom>
            <a:solidFill>
              <a:schemeClr val="accent6">
                <a:lumMod val="40000"/>
                <a:lumOff val="60000"/>
              </a:schemeClr>
            </a:solidFill>
            <a:ln w="28575">
              <a:solidFill>
                <a:schemeClr val="accent6">
                  <a:lumMod val="75000"/>
                </a:schemeClr>
              </a:solidFill>
              <a:miter lim="800000"/>
              <a:headEnd/>
              <a:tailEnd/>
            </a:ln>
          </p:spPr>
          <p:txBody>
            <a:bodyPr lIns="51435" tIns="25718" rIns="51435" bIns="25718" upright="1"/>
            <a:lstStyle/>
            <a:p>
              <a:pPr algn="ctr">
                <a:defRPr/>
              </a:pPr>
              <a:r>
                <a:rPr lang="es-ES_tradnl" sz="1100" b="1" dirty="0">
                  <a:latin typeface="Calibri" panose="020F0502020204030204" pitchFamily="34" charset="0"/>
                  <a:ea typeface="Calibri" panose="020F0502020204030204" pitchFamily="34"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1200" b="1" dirty="0">
                  <a:latin typeface="Calibri" panose="020F0502020204030204" pitchFamily="34" charset="0"/>
                  <a:ea typeface="Calibri" panose="020F0502020204030204" pitchFamily="34" charset="0"/>
                  <a:cs typeface="Times New Roman" panose="02020603050405020304" pitchFamily="18" charset="0"/>
                </a:rPr>
                <a:t>Knowledge and evidence</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1200" b="1" dirty="0">
                  <a:latin typeface="Calibri" panose="020F0502020204030204" pitchFamily="34" charset="0"/>
                  <a:ea typeface="Calibri" panose="020F0502020204030204" pitchFamily="34" charset="0"/>
                  <a:cs typeface="Times New Roman" panose="02020603050405020304" pitchFamily="18" charset="0"/>
                </a:rPr>
                <a:t>Politics and governance</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1200" b="1" dirty="0">
                  <a:latin typeface="Calibri" panose="020F0502020204030204" pitchFamily="34" charset="0"/>
                  <a:ea typeface="Calibri" panose="020F0502020204030204" pitchFamily="34" charset="0"/>
                  <a:cs typeface="Times New Roman" panose="02020603050405020304" pitchFamily="18" charset="0"/>
                </a:rPr>
                <a:t>Leadership, capacity, and financial resources</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1200" b="1" dirty="0">
                  <a:latin typeface="Calibri" panose="020F0502020204030204" pitchFamily="34" charset="0"/>
                  <a:ea typeface="Calibri" panose="020F0502020204030204" pitchFamily="34" charset="0"/>
                  <a:cs typeface="Times New Roman" panose="02020603050405020304" pitchFamily="18" charset="0"/>
                </a:rPr>
                <a:t>Social, economic, political, and environmental context </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8"/>
            <p:cNvSpPr>
              <a:spLocks noChangeArrowheads="1"/>
            </p:cNvSpPr>
            <p:nvPr/>
          </p:nvSpPr>
          <p:spPr bwMode="auto">
            <a:xfrm>
              <a:off x="4084" y="7772"/>
              <a:ext cx="1235" cy="142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200" b="1" dirty="0">
                  <a:latin typeface="Calibri" panose="020F0502020204030204" pitchFamily="34" charset="0"/>
                  <a:ea typeface="Calibri" panose="020F0502020204030204" pitchFamily="34" charset="0"/>
                  <a:cs typeface="Times New Roman" panose="02020603050405020304" pitchFamily="18" charset="0"/>
                </a:rPr>
                <a:t>Food security</a:t>
              </a:r>
            </a:p>
          </p:txBody>
        </p:sp>
        <p:sp>
          <p:nvSpPr>
            <p:cNvPr id="12" name="Rectangle 9"/>
            <p:cNvSpPr>
              <a:spLocks noChangeArrowheads="1"/>
            </p:cNvSpPr>
            <p:nvPr/>
          </p:nvSpPr>
          <p:spPr bwMode="auto">
            <a:xfrm>
              <a:off x="5484" y="7772"/>
              <a:ext cx="1235" cy="142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200" b="1" dirty="0">
                  <a:latin typeface="Calibri" panose="020F0502020204030204" pitchFamily="34" charset="0"/>
                  <a:ea typeface="Calibri" panose="020F0502020204030204" pitchFamily="34" charset="0"/>
                  <a:cs typeface="Times New Roman" panose="02020603050405020304" pitchFamily="18" charset="0"/>
                </a:rPr>
                <a:t>Feeding and caregiving resources (household &amp; community</a:t>
              </a:r>
            </a:p>
          </p:txBody>
        </p:sp>
        <p:sp>
          <p:nvSpPr>
            <p:cNvPr id="13" name="Rectangle 10"/>
            <p:cNvSpPr>
              <a:spLocks noChangeArrowheads="1"/>
            </p:cNvSpPr>
            <p:nvPr/>
          </p:nvSpPr>
          <p:spPr bwMode="auto">
            <a:xfrm>
              <a:off x="6844" y="7772"/>
              <a:ext cx="1236" cy="142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200" b="1" dirty="0">
                  <a:latin typeface="Calibri" panose="020F0502020204030204" pitchFamily="34" charset="0"/>
                  <a:ea typeface="Calibri" panose="020F0502020204030204" pitchFamily="34" charset="0"/>
                  <a:cs typeface="Times New Roman" panose="02020603050405020304" pitchFamily="18" charset="0"/>
                </a:rPr>
                <a:t>Access to and use of health services, water, and  sanitation</a:t>
              </a:r>
              <a:endParaRPr kumimoji="0" lang="en-US" altLang="es-GT"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p:cNvSpPr>
              <a:spLocks noChangeArrowheads="1"/>
            </p:cNvSpPr>
            <p:nvPr/>
          </p:nvSpPr>
          <p:spPr bwMode="auto">
            <a:xfrm>
              <a:off x="4084" y="5962"/>
              <a:ext cx="1235" cy="1554"/>
            </a:xfrm>
            <a:prstGeom prst="rect">
              <a:avLst/>
            </a:prstGeom>
            <a:solidFill>
              <a:schemeClr val="accent5">
                <a:lumMod val="20000"/>
                <a:lumOff val="80000"/>
              </a:schemeClr>
            </a:solidFill>
            <a:ln w="28575">
              <a:solidFill>
                <a:schemeClr val="accent1"/>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200" b="1" dirty="0">
                  <a:latin typeface="Calibri" panose="020F0502020204030204" pitchFamily="34" charset="0"/>
                  <a:ea typeface="Calibri" panose="020F0502020204030204" pitchFamily="34" charset="0"/>
                  <a:cs typeface="Times New Roman" panose="02020603050405020304" pitchFamily="18" charset="0"/>
                </a:rPr>
                <a:t>Breastfeeding</a:t>
              </a:r>
            </a:p>
          </p:txBody>
        </p:sp>
        <p:sp>
          <p:nvSpPr>
            <p:cNvPr id="15" name="Rectangle 12"/>
            <p:cNvSpPr>
              <a:spLocks noChangeArrowheads="1"/>
            </p:cNvSpPr>
            <p:nvPr/>
          </p:nvSpPr>
          <p:spPr bwMode="auto">
            <a:xfrm>
              <a:off x="5484" y="5949"/>
              <a:ext cx="1235" cy="1554"/>
            </a:xfrm>
            <a:prstGeom prst="rect">
              <a:avLst/>
            </a:prstGeom>
            <a:solidFill>
              <a:schemeClr val="accent5">
                <a:lumMod val="20000"/>
                <a:lumOff val="80000"/>
              </a:schemeClr>
            </a:solidFill>
            <a:ln w="28575">
              <a:solidFill>
                <a:schemeClr val="accent1"/>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200" b="1" dirty="0">
                  <a:latin typeface="Calibri" panose="020F0502020204030204" pitchFamily="34" charset="0"/>
                  <a:ea typeface="Calibri" panose="020F0502020204030204" pitchFamily="34" charset="0"/>
                  <a:cs typeface="Times New Roman" panose="02020603050405020304" pitchFamily="18" charset="0"/>
                </a:rPr>
                <a:t>Child feeding and caregiving practices</a:t>
              </a:r>
            </a:p>
          </p:txBody>
        </p:sp>
        <p:sp>
          <p:nvSpPr>
            <p:cNvPr id="16" name="Rectangle 13"/>
            <p:cNvSpPr>
              <a:spLocks noChangeArrowheads="1"/>
            </p:cNvSpPr>
            <p:nvPr/>
          </p:nvSpPr>
          <p:spPr bwMode="auto">
            <a:xfrm>
              <a:off x="6844" y="5962"/>
              <a:ext cx="1331" cy="1554"/>
            </a:xfrm>
            <a:prstGeom prst="rect">
              <a:avLst/>
            </a:prstGeom>
            <a:solidFill>
              <a:schemeClr val="accent5">
                <a:lumMod val="20000"/>
                <a:lumOff val="80000"/>
              </a:schemeClr>
            </a:solidFill>
            <a:ln w="28575">
              <a:solidFill>
                <a:schemeClr val="accent1"/>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200" b="1" dirty="0">
                  <a:latin typeface="Calibri" panose="020F0502020204030204" pitchFamily="34" charset="0"/>
                  <a:ea typeface="Calibri" panose="020F0502020204030204" pitchFamily="34" charset="0"/>
                  <a:cs typeface="Times New Roman" panose="02020603050405020304" pitchFamily="18" charset="0"/>
                </a:rPr>
                <a:t>Low burden of infectious disease</a:t>
              </a:r>
            </a:p>
          </p:txBody>
        </p:sp>
        <p:sp>
          <p:nvSpPr>
            <p:cNvPr id="17" name="Rectangle 14"/>
            <p:cNvSpPr>
              <a:spLocks noChangeArrowheads="1"/>
            </p:cNvSpPr>
            <p:nvPr/>
          </p:nvSpPr>
          <p:spPr bwMode="auto">
            <a:xfrm>
              <a:off x="3990" y="4863"/>
              <a:ext cx="4090" cy="687"/>
            </a:xfrm>
            <a:prstGeom prst="rect">
              <a:avLst/>
            </a:prstGeom>
            <a:solidFill>
              <a:srgbClr val="FFFF66"/>
            </a:solidFill>
            <a:ln w="9525">
              <a:solidFill>
                <a:srgbClr val="000000"/>
              </a:solidFill>
              <a:miter lim="800000"/>
              <a:headEnd/>
              <a:tailEnd/>
            </a:ln>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800" dirty="0">
                  <a:latin typeface="Calibri" panose="020F0502020204030204" pitchFamily="34" charset="0"/>
                  <a:ea typeface="Calibri" panose="020F0502020204030204" pitchFamily="34" charset="0"/>
                  <a:cs typeface="Times New Roman" panose="02020603050405020304" pitchFamily="18" charset="0"/>
                </a:rPr>
                <a:t>Optimal nutrition and development</a:t>
              </a:r>
            </a:p>
          </p:txBody>
        </p:sp>
        <p:sp>
          <p:nvSpPr>
            <p:cNvPr id="18" name="Rectangle 15"/>
            <p:cNvSpPr>
              <a:spLocks noChangeArrowheads="1"/>
            </p:cNvSpPr>
            <p:nvPr/>
          </p:nvSpPr>
          <p:spPr bwMode="auto">
            <a:xfrm>
              <a:off x="972" y="3429"/>
              <a:ext cx="10227" cy="1131"/>
            </a:xfrm>
            <a:prstGeom prst="rect">
              <a:avLst/>
            </a:prstGeom>
            <a:solidFill>
              <a:schemeClr val="accent6"/>
            </a:solidFill>
            <a:ln w="9525">
              <a:solidFill>
                <a:srgbClr val="000000"/>
              </a:solidFill>
              <a:miter lim="800000"/>
              <a:headEnd/>
              <a:tailEnd/>
            </a:ln>
          </p:spPr>
          <p:txBody>
            <a:bodyPr lIns="51435" tIns="25718" rIns="51435" bIns="25718" upright="1"/>
            <a:lstStyle/>
            <a:p>
              <a:pPr algn="ctr">
                <a:defRPr/>
              </a:pPr>
              <a:endParaRPr 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51"/>
            <p:cNvSpPr txBox="1">
              <a:spLocks noChangeArrowheads="1"/>
            </p:cNvSpPr>
            <p:nvPr/>
          </p:nvSpPr>
          <p:spPr bwMode="auto">
            <a:xfrm>
              <a:off x="1048" y="3652"/>
              <a:ext cx="2025" cy="7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100" b="1" dirty="0">
                  <a:latin typeface="Calibri" panose="020F0502020204030204" pitchFamily="34" charset="0"/>
                  <a:ea typeface="Calibri" panose="020F0502020204030204" pitchFamily="34" charset="0"/>
                  <a:cs typeface="Times New Roman" panose="02020603050405020304" pitchFamily="18" charset="0"/>
                </a:rPr>
                <a:t>Decreased morbidity and mortality in childhood</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52"/>
            <p:cNvSpPr txBox="1">
              <a:spLocks noChangeArrowheads="1"/>
            </p:cNvSpPr>
            <p:nvPr/>
          </p:nvSpPr>
          <p:spPr bwMode="auto">
            <a:xfrm>
              <a:off x="3122" y="3665"/>
              <a:ext cx="1803" cy="76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100" b="1" dirty="0">
                  <a:latin typeface="Calibri" panose="020F0502020204030204" pitchFamily="34" charset="0"/>
                  <a:ea typeface="Calibri" panose="020F0502020204030204" pitchFamily="34" charset="0"/>
                  <a:cs typeface="Times New Roman" panose="02020603050405020304" pitchFamily="18" charset="0"/>
                </a:rPr>
                <a:t>Improved cognitive, motor, and socio-emotional development</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53"/>
            <p:cNvSpPr txBox="1">
              <a:spLocks noChangeArrowheads="1"/>
            </p:cNvSpPr>
            <p:nvPr/>
          </p:nvSpPr>
          <p:spPr bwMode="auto">
            <a:xfrm>
              <a:off x="5006" y="3652"/>
              <a:ext cx="2017" cy="7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100" b="1" dirty="0">
                  <a:latin typeface="Calibri" panose="020F0502020204030204" pitchFamily="34" charset="0"/>
                  <a:ea typeface="Calibri" panose="020F0502020204030204" pitchFamily="34" charset="0"/>
                  <a:cs typeface="Times New Roman" panose="02020603050405020304" pitchFamily="18" charset="0"/>
                </a:rPr>
                <a:t>Improved school performance and learning capacity</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54"/>
            <p:cNvSpPr txBox="1">
              <a:spLocks noChangeArrowheads="1"/>
            </p:cNvSpPr>
            <p:nvPr/>
          </p:nvSpPr>
          <p:spPr bwMode="auto">
            <a:xfrm>
              <a:off x="7107" y="3652"/>
              <a:ext cx="2185" cy="7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100" b="1" dirty="0">
                  <a:latin typeface="Calibri" panose="020F0502020204030204" pitchFamily="34" charset="0"/>
                  <a:ea typeface="Calibri" panose="020F0502020204030204" pitchFamily="34" charset="0"/>
                  <a:cs typeface="Times New Roman" panose="02020603050405020304" pitchFamily="18" charset="0"/>
                </a:rPr>
                <a:t>Increased adult stature</a:t>
              </a:r>
              <a:r>
                <a:rPr kumimoji="0" lang="en-US" altLang="es-GT" sz="1100" b="1">
                  <a:latin typeface="Calibri" panose="020F0502020204030204" pitchFamily="34" charset="0"/>
                  <a:ea typeface="Calibri" panose="020F0502020204030204" pitchFamily="34" charset="0"/>
                  <a:cs typeface="Times New Roman" panose="02020603050405020304" pitchFamily="18" charset="0"/>
                </a:rPr>
                <a:t>, lower </a:t>
              </a:r>
              <a:r>
                <a:rPr kumimoji="0" lang="en-US" altLang="es-GT" sz="1100" b="1" dirty="0">
                  <a:latin typeface="Calibri" panose="020F0502020204030204" pitchFamily="34" charset="0"/>
                  <a:ea typeface="Calibri" panose="020F0502020204030204" pitchFamily="34" charset="0"/>
                  <a:cs typeface="Times New Roman" panose="02020603050405020304" pitchFamily="18" charset="0"/>
                </a:rPr>
                <a:t>risk of obesity and NCDs</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155"/>
            <p:cNvSpPr txBox="1">
              <a:spLocks noChangeArrowheads="1"/>
            </p:cNvSpPr>
            <p:nvPr/>
          </p:nvSpPr>
          <p:spPr bwMode="auto">
            <a:xfrm>
              <a:off x="9338" y="3665"/>
              <a:ext cx="1736" cy="73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n-US" altLang="es-GT" sz="1100" b="1" dirty="0">
                  <a:latin typeface="Calibri" panose="020F0502020204030204" pitchFamily="34" charset="0"/>
                  <a:ea typeface="Calibri" panose="020F0502020204030204" pitchFamily="34" charset="0"/>
                  <a:cs typeface="Times New Roman" panose="02020603050405020304" pitchFamily="18" charset="0"/>
                </a:rPr>
                <a:t>Increased work capacity and productivity</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AutoShape 156"/>
            <p:cNvCxnSpPr>
              <a:cxnSpLocks noChangeShapeType="1"/>
            </p:cNvCxnSpPr>
            <p:nvPr/>
          </p:nvCxnSpPr>
          <p:spPr bwMode="auto">
            <a:xfrm flipH="1">
              <a:off x="8080" y="10224"/>
              <a:ext cx="476"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5" name="AutoShape 157"/>
            <p:cNvCxnSpPr>
              <a:cxnSpLocks noChangeShapeType="1"/>
            </p:cNvCxnSpPr>
            <p:nvPr/>
          </p:nvCxnSpPr>
          <p:spPr bwMode="auto">
            <a:xfrm flipH="1">
              <a:off x="8080" y="8082"/>
              <a:ext cx="476"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6" name="AutoShape 158"/>
            <p:cNvCxnSpPr>
              <a:cxnSpLocks noChangeShapeType="1"/>
            </p:cNvCxnSpPr>
            <p:nvPr/>
          </p:nvCxnSpPr>
          <p:spPr bwMode="auto">
            <a:xfrm>
              <a:off x="3709" y="6991"/>
              <a:ext cx="375"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7" name="AutoShape 159"/>
            <p:cNvCxnSpPr>
              <a:cxnSpLocks noChangeShapeType="1"/>
            </p:cNvCxnSpPr>
            <p:nvPr/>
          </p:nvCxnSpPr>
          <p:spPr bwMode="auto">
            <a:xfrm flipV="1">
              <a:off x="4616" y="920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8" name="AutoShape 160"/>
            <p:cNvCxnSpPr>
              <a:cxnSpLocks noChangeShapeType="1"/>
            </p:cNvCxnSpPr>
            <p:nvPr/>
          </p:nvCxnSpPr>
          <p:spPr bwMode="auto">
            <a:xfrm flipV="1">
              <a:off x="6007" y="920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9" name="AutoShape 161"/>
            <p:cNvCxnSpPr>
              <a:cxnSpLocks noChangeShapeType="1"/>
            </p:cNvCxnSpPr>
            <p:nvPr/>
          </p:nvCxnSpPr>
          <p:spPr bwMode="auto">
            <a:xfrm flipV="1">
              <a:off x="7446" y="920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0" name="AutoShape 162"/>
            <p:cNvCxnSpPr>
              <a:cxnSpLocks noChangeShapeType="1"/>
            </p:cNvCxnSpPr>
            <p:nvPr/>
          </p:nvCxnSpPr>
          <p:spPr bwMode="auto">
            <a:xfrm flipV="1">
              <a:off x="6117" y="749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1" name="AutoShape 163"/>
            <p:cNvCxnSpPr>
              <a:cxnSpLocks noChangeShapeType="1"/>
            </p:cNvCxnSpPr>
            <p:nvPr/>
          </p:nvCxnSpPr>
          <p:spPr bwMode="auto">
            <a:xfrm flipV="1">
              <a:off x="4694" y="749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2" name="AutoShape 164"/>
            <p:cNvCxnSpPr>
              <a:cxnSpLocks noChangeShapeType="1"/>
            </p:cNvCxnSpPr>
            <p:nvPr/>
          </p:nvCxnSpPr>
          <p:spPr bwMode="auto">
            <a:xfrm flipV="1">
              <a:off x="4694" y="5693"/>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165"/>
            <p:cNvCxnSpPr>
              <a:cxnSpLocks noChangeShapeType="1"/>
            </p:cNvCxnSpPr>
            <p:nvPr/>
          </p:nvCxnSpPr>
          <p:spPr bwMode="auto">
            <a:xfrm flipV="1">
              <a:off x="7368" y="7476"/>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4" name="AutoShape 166"/>
            <p:cNvCxnSpPr>
              <a:cxnSpLocks noChangeShapeType="1"/>
            </p:cNvCxnSpPr>
            <p:nvPr/>
          </p:nvCxnSpPr>
          <p:spPr bwMode="auto">
            <a:xfrm flipV="1">
              <a:off x="6117" y="5679"/>
              <a:ext cx="0" cy="27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5" name="AutoShape 167"/>
            <p:cNvCxnSpPr>
              <a:cxnSpLocks noChangeShapeType="1"/>
            </p:cNvCxnSpPr>
            <p:nvPr/>
          </p:nvCxnSpPr>
          <p:spPr bwMode="auto">
            <a:xfrm flipV="1">
              <a:off x="7446" y="5679"/>
              <a:ext cx="0" cy="27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6" name="AutoShape 168"/>
            <p:cNvCxnSpPr>
              <a:cxnSpLocks noChangeShapeType="1"/>
            </p:cNvCxnSpPr>
            <p:nvPr/>
          </p:nvCxnSpPr>
          <p:spPr bwMode="auto">
            <a:xfrm flipV="1">
              <a:off x="6117" y="4648"/>
              <a:ext cx="1" cy="202"/>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50884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02" y="125760"/>
            <a:ext cx="8229600" cy="1278922"/>
          </a:xfrm>
        </p:spPr>
        <p:txBody>
          <a:bodyPr>
            <a:normAutofit fontScale="90000"/>
          </a:bodyPr>
          <a:lstStyle/>
          <a:p>
            <a:pPr algn="ctr"/>
            <a:br>
              <a:rPr lang="en-US" b="1" dirty="0"/>
            </a:br>
            <a:r>
              <a:rPr lang="en-US" b="1" dirty="0"/>
              <a:t>Funding gap at the national level for</a:t>
            </a:r>
            <a:br>
              <a:rPr lang="en-US" b="1" dirty="0"/>
            </a:br>
            <a:r>
              <a:rPr lang="en-US" b="1" dirty="0"/>
              <a:t>nutrition interventions: Projected budget versus</a:t>
            </a:r>
            <a:br>
              <a:rPr lang="en-US" b="1" dirty="0"/>
            </a:br>
            <a:r>
              <a:rPr lang="en-US" b="1" dirty="0"/>
              <a:t>funding needed by year (millions of </a:t>
            </a:r>
            <a:r>
              <a:rPr lang="en-US" b="1" dirty="0" err="1"/>
              <a:t>quetzales</a:t>
            </a:r>
            <a:r>
              <a:rPr lang="en-US" b="1" dirty="0"/>
              <a:t>)</a:t>
            </a:r>
            <a:r>
              <a:rPr lang="en-US" sz="3200" b="1" dirty="0"/>
              <a:t> </a:t>
            </a:r>
            <a:br>
              <a:rPr lang="en-US" sz="3200" b="1" dirty="0"/>
            </a:br>
            <a:endParaRPr lang="en-US" b="1" dirty="0"/>
          </a:p>
        </p:txBody>
      </p:sp>
      <p:graphicFrame>
        <p:nvGraphicFramePr>
          <p:cNvPr id="9" name="Content Placeholder 8">
            <a:extLst>
              <a:ext uri="{FF2B5EF4-FFF2-40B4-BE49-F238E27FC236}">
                <a16:creationId xmlns:a16="http://schemas.microsoft.com/office/drawing/2014/main" id="{00000000-0008-0000-0100-000004000000}"/>
              </a:ext>
            </a:extLst>
          </p:cNvPr>
          <p:cNvGraphicFramePr>
            <a:graphicFrameLocks noGrp="1"/>
          </p:cNvGraphicFramePr>
          <p:nvPr>
            <p:ph idx="1"/>
            <p:extLst>
              <p:ext uri="{D42A27DB-BD31-4B8C-83A1-F6EECF244321}">
                <p14:modId xmlns:p14="http://schemas.microsoft.com/office/powerpoint/2010/main" val="147484028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a:cxnSpLocks/>
          </p:cNvCxnSpPr>
          <p:nvPr/>
        </p:nvCxnSpPr>
        <p:spPr>
          <a:xfrm flipV="1">
            <a:off x="8515350" y="2455051"/>
            <a:ext cx="0" cy="182880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DA18D4B6-DAFF-4963-B6DC-565BA613D1EA}"/>
              </a:ext>
            </a:extLst>
          </p:cNvPr>
          <p:cNvSpPr/>
          <p:nvPr/>
        </p:nvSpPr>
        <p:spPr>
          <a:xfrm>
            <a:off x="629979" y="6176963"/>
            <a:ext cx="6287299" cy="230832"/>
          </a:xfrm>
          <a:prstGeom prst="rect">
            <a:avLst/>
          </a:prstGeom>
        </p:spPr>
        <p:txBody>
          <a:bodyPr wrap="none">
            <a:spAutoFit/>
          </a:bodyPr>
          <a:lstStyle/>
          <a:p>
            <a:pPr lvl="0"/>
            <a:r>
              <a:rPr lang="en-US" sz="900" dirty="0">
                <a:solidFill>
                  <a:prstClr val="black"/>
                </a:solidFill>
              </a:rPr>
              <a:t>Source: FANTA 2017. Malnutrition in Guatemala Holding our Country Back A Call to Action for Government to Invest in Nutrition.</a:t>
            </a:r>
          </a:p>
        </p:txBody>
      </p:sp>
    </p:spTree>
    <p:extLst>
      <p:ext uri="{BB962C8B-B14F-4D97-AF65-F5344CB8AC3E}">
        <p14:creationId xmlns:p14="http://schemas.microsoft.com/office/powerpoint/2010/main" val="1716466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3682" y="1113905"/>
            <a:ext cx="8151668" cy="5134052"/>
          </a:xfrm>
        </p:spPr>
        <p:txBody>
          <a:bodyPr>
            <a:noAutofit/>
          </a:bodyPr>
          <a:lstStyle/>
          <a:p>
            <a:pPr>
              <a:spcBef>
                <a:spcPts val="0"/>
              </a:spcBef>
              <a:spcAft>
                <a:spcPts val="1200"/>
              </a:spcAft>
            </a:pPr>
            <a:r>
              <a:rPr lang="en-US" sz="2800" dirty="0"/>
              <a:t>Nutrition is </a:t>
            </a:r>
            <a:r>
              <a:rPr lang="en-US" sz="2800" b="1" dirty="0"/>
              <a:t>central to development </a:t>
            </a:r>
            <a:r>
              <a:rPr lang="en-US" sz="2800" dirty="0"/>
              <a:t>and necessary for Guatemala to improve several key development outcomes:</a:t>
            </a:r>
          </a:p>
          <a:p>
            <a:pPr lvl="1">
              <a:spcBef>
                <a:spcPts val="0"/>
              </a:spcBef>
              <a:spcAft>
                <a:spcPts val="1200"/>
              </a:spcAft>
              <a:buFont typeface="Wingdings" pitchFamily="2" charset="2"/>
              <a:buChar char="§"/>
            </a:pPr>
            <a:r>
              <a:rPr lang="en-US" sz="2800" b="1" dirty="0"/>
              <a:t>Save children’s and women’s lives</a:t>
            </a:r>
          </a:p>
          <a:p>
            <a:pPr lvl="1">
              <a:spcBef>
                <a:spcPts val="0"/>
              </a:spcBef>
              <a:spcAft>
                <a:spcPts val="1200"/>
              </a:spcAft>
              <a:buFont typeface="Wingdings" pitchFamily="2" charset="2"/>
              <a:buChar char="§"/>
            </a:pPr>
            <a:r>
              <a:rPr lang="en-US" sz="2800" b="1" dirty="0"/>
              <a:t>Improve child development, cognitive function, and educational outcomes </a:t>
            </a:r>
          </a:p>
          <a:p>
            <a:pPr lvl="1">
              <a:spcBef>
                <a:spcPts val="0"/>
              </a:spcBef>
              <a:spcAft>
                <a:spcPts val="1200"/>
              </a:spcAft>
              <a:buFont typeface="Wingdings" pitchFamily="2" charset="2"/>
              <a:buChar char="§"/>
            </a:pPr>
            <a:r>
              <a:rPr lang="en-US" sz="2800" b="1" dirty="0"/>
              <a:t>Increase economic productivity</a:t>
            </a:r>
          </a:p>
          <a:p>
            <a:pPr>
              <a:spcBef>
                <a:spcPts val="0"/>
              </a:spcBef>
              <a:spcAft>
                <a:spcPts val="1200"/>
              </a:spcAft>
            </a:pPr>
            <a:r>
              <a:rPr lang="en-US" sz="2800" dirty="0"/>
              <a:t>Investment in nutrition is needed to </a:t>
            </a:r>
            <a:r>
              <a:rPr lang="en-US" sz="2800" b="1" dirty="0"/>
              <a:t>achieve further progress </a:t>
            </a:r>
            <a:r>
              <a:rPr lang="en-US" sz="2800" dirty="0"/>
              <a:t>toward Guatemala’s </a:t>
            </a:r>
            <a:r>
              <a:rPr lang="en-US" sz="2800" dirty="0" err="1"/>
              <a:t>K´atun</a:t>
            </a:r>
            <a:r>
              <a:rPr lang="en-US" sz="2800" dirty="0"/>
              <a:t> 32</a:t>
            </a:r>
          </a:p>
          <a:p>
            <a:pPr>
              <a:spcBef>
                <a:spcPts val="0"/>
              </a:spcBef>
              <a:spcAft>
                <a:spcPts val="1200"/>
              </a:spcAft>
            </a:pPr>
            <a:r>
              <a:rPr lang="en-US" sz="2800" dirty="0"/>
              <a:t>Despite being a priority in the national government's plans, nutrition in Guatemala does not have sufficient funds</a:t>
            </a:r>
          </a:p>
        </p:txBody>
      </p:sp>
      <p:sp>
        <p:nvSpPr>
          <p:cNvPr id="5" name="Title 1"/>
          <p:cNvSpPr>
            <a:spLocks noGrp="1"/>
          </p:cNvSpPr>
          <p:nvPr>
            <p:ph type="title"/>
          </p:nvPr>
        </p:nvSpPr>
        <p:spPr>
          <a:xfrm>
            <a:off x="628650" y="365126"/>
            <a:ext cx="7886700" cy="748779"/>
          </a:xfrm>
        </p:spPr>
        <p:txBody>
          <a:bodyPr>
            <a:normAutofit/>
          </a:bodyPr>
          <a:lstStyle/>
          <a:p>
            <a:pPr algn="ctr"/>
            <a:r>
              <a:rPr lang="en-US" sz="4400" b="1" dirty="0"/>
              <a:t>Summary </a:t>
            </a:r>
          </a:p>
        </p:txBody>
      </p:sp>
    </p:spTree>
    <p:extLst>
      <p:ext uri="{BB962C8B-B14F-4D97-AF65-F5344CB8AC3E}">
        <p14:creationId xmlns:p14="http://schemas.microsoft.com/office/powerpoint/2010/main" val="1429998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you do to improve nutrition?  </a:t>
            </a:r>
            <a:br>
              <a:rPr lang="en-US"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24</a:t>
            </a:fld>
            <a:endParaRPr lang="es-GT"/>
          </a:p>
        </p:txBody>
      </p:sp>
    </p:spTree>
    <p:extLst>
      <p:ext uri="{BB962C8B-B14F-4D97-AF65-F5344CB8AC3E}">
        <p14:creationId xmlns:p14="http://schemas.microsoft.com/office/powerpoint/2010/main" val="372103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4787"/>
          </a:xfrm>
          <a:noFill/>
        </p:spPr>
        <p:txBody>
          <a:bodyPr>
            <a:noAutofit/>
          </a:bodyPr>
          <a:lstStyle/>
          <a:p>
            <a:pPr algn="ctr"/>
            <a:r>
              <a:rPr lang="en-US" sz="3600" b="1" dirty="0"/>
              <a:t>What can you do to improve nutrition in Guatemala?</a:t>
            </a:r>
          </a:p>
        </p:txBody>
      </p:sp>
      <p:sp>
        <p:nvSpPr>
          <p:cNvPr id="3" name="Content Placeholder 2"/>
          <p:cNvSpPr>
            <a:spLocks noGrp="1"/>
          </p:cNvSpPr>
          <p:nvPr>
            <p:ph idx="1"/>
          </p:nvPr>
        </p:nvSpPr>
        <p:spPr>
          <a:xfrm>
            <a:off x="628650" y="1546167"/>
            <a:ext cx="7886700" cy="5311833"/>
          </a:xfrm>
        </p:spPr>
        <p:txBody>
          <a:bodyPr>
            <a:noAutofit/>
          </a:bodyPr>
          <a:lstStyle/>
          <a:p>
            <a:pPr marL="0" indent="0">
              <a:buNone/>
            </a:pPr>
            <a:r>
              <a:rPr lang="en-US" sz="2400" dirty="0"/>
              <a:t>[</a:t>
            </a:r>
            <a:r>
              <a:rPr lang="en-US" sz="2400" b="1" dirty="0"/>
              <a:t>Insert desired changes from the Guatemala Nutrition Advocacy Plan depending on the target audience of the PPT. For example</a:t>
            </a:r>
            <a:r>
              <a:rPr lang="en-US" sz="2400" dirty="0"/>
              <a:t>:] </a:t>
            </a:r>
          </a:p>
          <a:p>
            <a:pPr marL="0" indent="0">
              <a:buNone/>
            </a:pPr>
            <a:r>
              <a:rPr lang="en-US" sz="2400" dirty="0"/>
              <a:t>In the annual operational plan of your institution:</a:t>
            </a:r>
          </a:p>
          <a:p>
            <a:pPr>
              <a:buFont typeface="Wingdings" panose="05000000000000000000" pitchFamily="2" charset="2"/>
              <a:buChar char="ü"/>
            </a:pPr>
            <a:r>
              <a:rPr lang="en-US" sz="2400" dirty="0"/>
              <a:t>Generate the budget structure needed to allocate specific funds for nutrition</a:t>
            </a:r>
          </a:p>
          <a:p>
            <a:pPr>
              <a:buFont typeface="Wingdings" panose="05000000000000000000" pitchFamily="2" charset="2"/>
              <a:buChar char="ü"/>
            </a:pPr>
            <a:r>
              <a:rPr lang="en-US" sz="2400" dirty="0"/>
              <a:t>Define the budget necessary to implement interventions promoting nutrition within the framework of the ENPDC</a:t>
            </a:r>
          </a:p>
          <a:p>
            <a:pPr>
              <a:buFont typeface="Wingdings" panose="05000000000000000000" pitchFamily="2" charset="2"/>
              <a:buChar char="ü"/>
            </a:pPr>
            <a:r>
              <a:rPr lang="en-US" sz="2400" dirty="0"/>
              <a:t>Include goals and indicators related to nutrition within annual institutional operational planning within the “results-based management“ framework</a:t>
            </a:r>
          </a:p>
          <a:p>
            <a:pPr>
              <a:buFont typeface="Wingdings" panose="05000000000000000000" pitchFamily="2" charset="2"/>
              <a:buChar char="ü"/>
            </a:pPr>
            <a:r>
              <a:rPr lang="en-US" sz="2400" dirty="0"/>
              <a:t>Monitor progress toward implementing activities and make timely decisions based on results</a:t>
            </a:r>
            <a:endParaRPr lang="es-GT" sz="2400" dirty="0"/>
          </a:p>
          <a:p>
            <a:pPr>
              <a:buFont typeface="Wingdings" panose="05000000000000000000" pitchFamily="2" charset="2"/>
              <a:buChar char="ü"/>
            </a:pPr>
            <a:endParaRPr lang="en-US" sz="2400" dirty="0"/>
          </a:p>
          <a:p>
            <a:pPr>
              <a:buFont typeface="Wingdings" panose="05000000000000000000" pitchFamily="2" charset="2"/>
              <a:buChar char="ü"/>
            </a:pPr>
            <a:endParaRPr lang="en-US" sz="1200" dirty="0"/>
          </a:p>
          <a:p>
            <a:pPr>
              <a:buFont typeface="Wingdings" panose="05000000000000000000" pitchFamily="2" charset="2"/>
              <a:buChar char="ü"/>
            </a:pPr>
            <a:endParaRPr lang="en-US" sz="1200" dirty="0"/>
          </a:p>
          <a:p>
            <a:pPr>
              <a:buFont typeface="Wingdings" panose="05000000000000000000" pitchFamily="2" charset="2"/>
              <a:buChar char="ü"/>
            </a:pPr>
            <a:endParaRPr lang="es-GT" sz="1200" dirty="0"/>
          </a:p>
          <a:p>
            <a:pPr marL="0" indent="0">
              <a:buNone/>
            </a:pPr>
            <a:endParaRPr lang="es-GT" sz="1200" dirty="0">
              <a:latin typeface="+mj-lt"/>
            </a:endParaRPr>
          </a:p>
        </p:txBody>
      </p:sp>
    </p:spTree>
    <p:extLst>
      <p:ext uri="{BB962C8B-B14F-4D97-AF65-F5344CB8AC3E}">
        <p14:creationId xmlns:p14="http://schemas.microsoft.com/office/powerpoint/2010/main" val="1333533811"/>
      </p:ext>
    </p:extLst>
  </p:cSld>
  <p:clrMapOvr>
    <a:masterClrMapping/>
  </p:clrMapOvr>
  <mc:AlternateContent xmlns:mc="http://schemas.openxmlformats.org/markup-compatibility/2006" xmlns:p14="http://schemas.microsoft.com/office/powerpoint/2010/main">
    <mc:Choice Requires="p14">
      <p:transition spd="med" p14:dur="700" advClick="0" advTm="40000">
        <p:fade/>
      </p:transition>
    </mc:Choice>
    <mc:Fallback xmlns="">
      <p:transition spd="med" advClick="0" advTm="4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For more information, contact</a:t>
            </a:r>
            <a:r>
              <a:rPr lang="en-US" sz="3600" dirty="0"/>
              <a:t>:</a:t>
            </a:r>
          </a:p>
        </p:txBody>
      </p:sp>
      <p:sp>
        <p:nvSpPr>
          <p:cNvPr id="3" name="Content Placeholder 2"/>
          <p:cNvSpPr>
            <a:spLocks noGrp="1"/>
          </p:cNvSpPr>
          <p:nvPr>
            <p:ph idx="1"/>
          </p:nvPr>
        </p:nvSpPr>
        <p:spPr/>
        <p:txBody>
          <a:bodyPr>
            <a:normAutofit/>
          </a:bodyPr>
          <a:lstStyle/>
          <a:p>
            <a:pPr marL="0" indent="0">
              <a:buNone/>
            </a:pPr>
            <a:r>
              <a:rPr lang="en-US" sz="3200" dirty="0"/>
              <a:t>Analuisa Guillen </a:t>
            </a:r>
            <a:r>
              <a:rPr lang="en-US" sz="3200" dirty="0" err="1"/>
              <a:t>Krische</a:t>
            </a:r>
            <a:r>
              <a:rPr lang="en-US" sz="3200" dirty="0"/>
              <a:t>, Institutional Strengthening, Food Security and Nutrition Secretariat (SESAN)</a:t>
            </a:r>
            <a:r>
              <a:rPr lang="en-US" sz="3200" dirty="0">
                <a:hlinkClick r:id="rId2"/>
              </a:rPr>
              <a:t> </a:t>
            </a:r>
            <a:r>
              <a:rPr lang="fi-FI" sz="3200" dirty="0">
                <a:hlinkClick r:id="rId2"/>
              </a:rPr>
              <a:t>analuisa.guillen@sesan.gob.gt</a:t>
            </a:r>
            <a:endParaRPr lang="en-US" sz="3200" dirty="0"/>
          </a:p>
        </p:txBody>
      </p:sp>
      <p:sp>
        <p:nvSpPr>
          <p:cNvPr id="4" name="Slide Number Placeholder 3"/>
          <p:cNvSpPr>
            <a:spLocks noGrp="1"/>
          </p:cNvSpPr>
          <p:nvPr>
            <p:ph type="sldNum" sz="quarter" idx="12"/>
          </p:nvPr>
        </p:nvSpPr>
        <p:spPr/>
        <p:txBody>
          <a:bodyPr/>
          <a:lstStyle/>
          <a:p>
            <a:fld id="{D8586998-6E9C-40E7-A95F-383FD20E11C3}" type="slidenum">
              <a:rPr lang="es-GT" smtClean="0"/>
              <a:t>26</a:t>
            </a:fld>
            <a:endParaRPr lang="es-GT"/>
          </a:p>
        </p:txBody>
      </p:sp>
    </p:spTree>
    <p:extLst>
      <p:ext uri="{BB962C8B-B14F-4D97-AF65-F5344CB8AC3E}">
        <p14:creationId xmlns:p14="http://schemas.microsoft.com/office/powerpoint/2010/main" val="260797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USAID logo" title="USAID 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924" y="484188"/>
            <a:ext cx="3023994" cy="92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FHI 360 logo" title="FHI 360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681" y="574492"/>
            <a:ext cx="1782763" cy="741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463920" y="2215661"/>
            <a:ext cx="6286500" cy="3200400"/>
          </a:xfrm>
        </p:spPr>
        <p:txBody>
          <a:bodyPr>
            <a:normAutofit lnSpcReduction="10000"/>
          </a:bodyPr>
          <a:lstStyle/>
          <a:p>
            <a:pPr marL="0" indent="0">
              <a:lnSpc>
                <a:spcPct val="110000"/>
              </a:lnSpc>
              <a:spcBef>
                <a:spcPts val="0"/>
              </a:spcBef>
              <a:buNone/>
            </a:pPr>
            <a:r>
              <a:rPr lang="en-US" sz="1700" dirty="0">
                <a:latin typeface="Calibri" pitchFamily="34" charset="0"/>
                <a:cs typeface="Calibri" pitchFamily="34" charset="0"/>
              </a:rPr>
              <a:t>This presentation is made possible by the generous support of the American people through the support of the Office of Health, Infectious Diseases and Nutrition, Bureau for Global Health, U.S. Agency for International Development (USAID), and USAID/Guatemala under terms of Cooperative Agreement No</a:t>
            </a:r>
            <a:r>
              <a:rPr lang="en-US" sz="1700" i="1" dirty="0">
                <a:latin typeface="Calibri" pitchFamily="34" charset="0"/>
                <a:cs typeface="Calibri" pitchFamily="34" charset="0"/>
              </a:rPr>
              <a:t>. </a:t>
            </a:r>
            <a:r>
              <a:rPr lang="en-US" sz="1700" dirty="0">
                <a:latin typeface="Calibri" pitchFamily="34" charset="0"/>
                <a:cs typeface="Calibri" pitchFamily="34" charset="0"/>
              </a:rPr>
              <a:t>AID-OAA-A-12-00005</a:t>
            </a:r>
            <a:r>
              <a:rPr lang="en-US" sz="1700" i="1" dirty="0">
                <a:latin typeface="Calibri" pitchFamily="34" charset="0"/>
                <a:cs typeface="Calibri" pitchFamily="34" charset="0"/>
              </a:rPr>
              <a:t>,</a:t>
            </a:r>
            <a:r>
              <a:rPr lang="en-US" sz="1700" dirty="0">
                <a:latin typeface="Calibri" pitchFamily="34" charset="0"/>
                <a:cs typeface="Calibri" pitchFamily="34" charset="0"/>
              </a:rPr>
              <a:t> through the Food and Nutrition Technical Assistance III Project (FANTA), managed by FHI 360. </a:t>
            </a:r>
          </a:p>
          <a:p>
            <a:pPr marL="0" indent="0">
              <a:lnSpc>
                <a:spcPct val="110000"/>
              </a:lnSpc>
              <a:spcBef>
                <a:spcPts val="0"/>
              </a:spcBef>
              <a:buNone/>
            </a:pPr>
            <a:endParaRPr lang="en-US" sz="1700">
              <a:latin typeface="Calibri" pitchFamily="34" charset="0"/>
              <a:cs typeface="Calibri" pitchFamily="34" charset="0"/>
            </a:endParaRPr>
          </a:p>
          <a:p>
            <a:pPr marL="0" indent="0">
              <a:lnSpc>
                <a:spcPct val="110000"/>
              </a:lnSpc>
              <a:spcBef>
                <a:spcPts val="0"/>
              </a:spcBef>
              <a:buNone/>
            </a:pPr>
            <a:r>
              <a:rPr lang="en-US" sz="1700">
                <a:latin typeface="Calibri" pitchFamily="34" charset="0"/>
                <a:cs typeface="Calibri" pitchFamily="34" charset="0"/>
              </a:rPr>
              <a:t>The </a:t>
            </a:r>
            <a:r>
              <a:rPr lang="en-US" sz="1700" dirty="0">
                <a:latin typeface="Calibri" pitchFamily="34" charset="0"/>
                <a:cs typeface="Calibri" pitchFamily="34" charset="0"/>
              </a:rPr>
              <a:t>contents are the responsibility of FHI 360 and do not necessarily reflect the views of USAID or the United States Government.</a:t>
            </a:r>
          </a:p>
          <a:p>
            <a:pPr marL="0" indent="0">
              <a:lnSpc>
                <a:spcPct val="110000"/>
              </a:lnSpc>
              <a:spcBef>
                <a:spcPct val="0"/>
              </a:spcBef>
              <a:buFont typeface="Arial" pitchFamily="34" charset="0"/>
              <a:buNone/>
            </a:pPr>
            <a:endParaRPr lang="en-US" sz="1700" dirty="0">
              <a:solidFill>
                <a:srgbClr val="1B4298"/>
              </a:solidFill>
              <a:latin typeface="Calibri" pitchFamily="34" charset="0"/>
              <a:cs typeface="Calibri" pitchFamily="34" charset="0"/>
            </a:endParaRPr>
          </a:p>
        </p:txBody>
      </p:sp>
    </p:spTree>
    <p:extLst>
      <p:ext uri="{BB962C8B-B14F-4D97-AF65-F5344CB8AC3E}">
        <p14:creationId xmlns:p14="http://schemas.microsoft.com/office/powerpoint/2010/main" val="46361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the malnutrition situation in Guatemala? </a:t>
            </a:r>
            <a:br>
              <a:rPr lang="en-US"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3</a:t>
            </a:fld>
            <a:endParaRPr lang="es-GT"/>
          </a:p>
        </p:txBody>
      </p:sp>
    </p:spTree>
    <p:extLst>
      <p:ext uri="{BB962C8B-B14F-4D97-AF65-F5344CB8AC3E}">
        <p14:creationId xmlns:p14="http://schemas.microsoft.com/office/powerpoint/2010/main" val="201323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28650" y="315884"/>
            <a:ext cx="7886700" cy="947651"/>
          </a:xfrm>
        </p:spPr>
        <p:txBody>
          <a:bodyPr>
            <a:noAutofit/>
          </a:bodyPr>
          <a:lstStyle/>
          <a:p>
            <a:pPr algn="ctr"/>
            <a:r>
              <a:rPr lang="en-US" sz="3200" b="1" dirty="0"/>
              <a:t>Chronic malnutrition affects almost half of children under 5 years of age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6360157"/>
              </p:ext>
            </p:extLst>
          </p:nvPr>
        </p:nvGraphicFramePr>
        <p:xfrm>
          <a:off x="485775" y="1417638"/>
          <a:ext cx="8320088" cy="50170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56E7495-2F33-49AA-8B91-0645CBF9D8F5}"/>
              </a:ext>
            </a:extLst>
          </p:cNvPr>
          <p:cNvSpPr/>
          <p:nvPr/>
        </p:nvSpPr>
        <p:spPr>
          <a:xfrm>
            <a:off x="301625" y="6434667"/>
            <a:ext cx="2369559" cy="230832"/>
          </a:xfrm>
          <a:prstGeom prst="rect">
            <a:avLst/>
          </a:prstGeom>
        </p:spPr>
        <p:txBody>
          <a:bodyPr wrap="none">
            <a:spAutoFit/>
          </a:bodyPr>
          <a:lstStyle/>
          <a:p>
            <a:pPr lvl="0"/>
            <a:r>
              <a:rPr lang="en-US" sz="900" dirty="0">
                <a:solidFill>
                  <a:prstClr val="black"/>
                </a:solidFill>
              </a:rPr>
              <a:t>Source: MSPAS et al. 2017. ENSMI 2014-2015.</a:t>
            </a:r>
          </a:p>
        </p:txBody>
      </p:sp>
      <p:sp>
        <p:nvSpPr>
          <p:cNvPr id="5" name="TextBox 4"/>
          <p:cNvSpPr txBox="1"/>
          <p:nvPr/>
        </p:nvSpPr>
        <p:spPr>
          <a:xfrm rot="16200000">
            <a:off x="-364988" y="3163595"/>
            <a:ext cx="1333228" cy="492443"/>
          </a:xfrm>
          <a:prstGeom prst="rect">
            <a:avLst/>
          </a:prstGeom>
          <a:solidFill>
            <a:schemeClr val="bg1"/>
          </a:solidFill>
        </p:spPr>
        <p:txBody>
          <a:bodyPr wrap="square" rtlCol="0">
            <a:spAutoFit/>
          </a:bodyPr>
          <a:lstStyle/>
          <a:p>
            <a:r>
              <a:rPr lang="en-US" dirty="0"/>
              <a:t>Percent</a:t>
            </a:r>
          </a:p>
          <a:p>
            <a:endParaRPr lang="en-US" sz="800" dirty="0"/>
          </a:p>
        </p:txBody>
      </p:sp>
      <p:sp>
        <p:nvSpPr>
          <p:cNvPr id="6" name="TextBox 5"/>
          <p:cNvSpPr txBox="1"/>
          <p:nvPr/>
        </p:nvSpPr>
        <p:spPr>
          <a:xfrm>
            <a:off x="4401850" y="6303861"/>
            <a:ext cx="2301766" cy="492443"/>
          </a:xfrm>
          <a:prstGeom prst="rect">
            <a:avLst/>
          </a:prstGeom>
          <a:solidFill>
            <a:schemeClr val="bg1"/>
          </a:solidFill>
        </p:spPr>
        <p:txBody>
          <a:bodyPr wrap="square" rtlCol="0">
            <a:spAutoFit/>
          </a:bodyPr>
          <a:lstStyle/>
          <a:p>
            <a:r>
              <a:rPr lang="en-US" dirty="0"/>
              <a:t>Age</a:t>
            </a:r>
          </a:p>
          <a:p>
            <a:endParaRPr lang="en-US" sz="800" dirty="0"/>
          </a:p>
        </p:txBody>
      </p:sp>
    </p:spTree>
    <p:extLst>
      <p:ext uri="{BB962C8B-B14F-4D97-AF65-F5344CB8AC3E}">
        <p14:creationId xmlns:p14="http://schemas.microsoft.com/office/powerpoint/2010/main" val="333858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53374"/>
          </a:xfrm>
        </p:spPr>
        <p:txBody>
          <a:bodyPr>
            <a:noAutofit/>
          </a:bodyPr>
          <a:lstStyle/>
          <a:p>
            <a:pPr algn="ctr"/>
            <a:r>
              <a:rPr lang="en-US" sz="3600" b="1" dirty="0"/>
              <a:t>The prevalence of low birth weight has increased and affects all economic levels </a:t>
            </a:r>
            <a:endParaRPr lang="es-GT"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838439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8940194-3FF3-44F7-A045-1FB094FF374E}"/>
              </a:ext>
            </a:extLst>
          </p:cNvPr>
          <p:cNvSpPr/>
          <p:nvPr/>
        </p:nvSpPr>
        <p:spPr>
          <a:xfrm>
            <a:off x="457200" y="6474576"/>
            <a:ext cx="4156907" cy="230832"/>
          </a:xfrm>
          <a:prstGeom prst="rect">
            <a:avLst/>
          </a:prstGeom>
        </p:spPr>
        <p:txBody>
          <a:bodyPr wrap="none">
            <a:spAutoFit/>
          </a:bodyPr>
          <a:lstStyle/>
          <a:p>
            <a:pPr lvl="0"/>
            <a:r>
              <a:rPr lang="en-US" sz="900" dirty="0">
                <a:solidFill>
                  <a:prstClr val="black"/>
                </a:solidFill>
              </a:rPr>
              <a:t>Sources: MSPAS et al. 2010. ENSMI 2008-2009; MSPAS et al. 2017. ENSMI 2014-2015. </a:t>
            </a:r>
          </a:p>
        </p:txBody>
      </p:sp>
      <p:sp>
        <p:nvSpPr>
          <p:cNvPr id="5" name="TextBox 4"/>
          <p:cNvSpPr txBox="1"/>
          <p:nvPr/>
        </p:nvSpPr>
        <p:spPr>
          <a:xfrm rot="16200000">
            <a:off x="-452226" y="3076452"/>
            <a:ext cx="1669312" cy="492443"/>
          </a:xfrm>
          <a:prstGeom prst="rect">
            <a:avLst/>
          </a:prstGeom>
          <a:solidFill>
            <a:schemeClr val="bg1"/>
          </a:solidFill>
        </p:spPr>
        <p:txBody>
          <a:bodyPr wrap="square" rtlCol="0">
            <a:spAutoFit/>
          </a:bodyPr>
          <a:lstStyle/>
          <a:p>
            <a:r>
              <a:rPr lang="en-US" dirty="0"/>
              <a:t>Percent</a:t>
            </a:r>
          </a:p>
          <a:p>
            <a:endParaRPr lang="en-US" sz="800" dirty="0"/>
          </a:p>
        </p:txBody>
      </p:sp>
    </p:spTree>
    <p:extLst>
      <p:ext uri="{BB962C8B-B14F-4D97-AF65-F5344CB8AC3E}">
        <p14:creationId xmlns:p14="http://schemas.microsoft.com/office/powerpoint/2010/main" val="230512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0905"/>
            <a:ext cx="7886700" cy="1325563"/>
          </a:xfrm>
        </p:spPr>
        <p:txBody>
          <a:bodyPr>
            <a:normAutofit/>
          </a:bodyPr>
          <a:lstStyle/>
          <a:p>
            <a:pPr algn="ctr"/>
            <a:r>
              <a:rPr lang="en-US" sz="3600" b="1" dirty="0"/>
              <a:t>Anemia affects children &lt; 5 years of age, and especially children &lt; 1 year of age</a:t>
            </a:r>
          </a:p>
        </p:txBody>
      </p:sp>
      <p:graphicFrame>
        <p:nvGraphicFramePr>
          <p:cNvPr id="5" name="Content Placeholder 4">
            <a:extLst>
              <a:ext uri="{FF2B5EF4-FFF2-40B4-BE49-F238E27FC236}">
                <a16:creationId xmlns:a16="http://schemas.microsoft.com/office/drawing/2014/main" id="{F41A5E51-1562-4F9F-877A-70A6F269EB3C}"/>
              </a:ext>
            </a:extLst>
          </p:cNvPr>
          <p:cNvGraphicFramePr>
            <a:graphicFrameLocks noGrp="1"/>
          </p:cNvGraphicFramePr>
          <p:nvPr>
            <p:ph idx="1"/>
            <p:extLst>
              <p:ext uri="{D42A27DB-BD31-4B8C-83A1-F6EECF244321}">
                <p14:modId xmlns:p14="http://schemas.microsoft.com/office/powerpoint/2010/main" val="227723621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99970E7-0C33-4EEC-8387-05C90D88E56B}"/>
              </a:ext>
            </a:extLst>
          </p:cNvPr>
          <p:cNvSpPr/>
          <p:nvPr/>
        </p:nvSpPr>
        <p:spPr>
          <a:xfrm>
            <a:off x="628650" y="6176963"/>
            <a:ext cx="2369559" cy="230832"/>
          </a:xfrm>
          <a:prstGeom prst="rect">
            <a:avLst/>
          </a:prstGeom>
        </p:spPr>
        <p:txBody>
          <a:bodyPr wrap="none">
            <a:spAutoFit/>
          </a:bodyPr>
          <a:lstStyle/>
          <a:p>
            <a:pPr lvl="0"/>
            <a:r>
              <a:rPr lang="en-US" sz="900" dirty="0">
                <a:solidFill>
                  <a:prstClr val="black"/>
                </a:solidFill>
              </a:rPr>
              <a:t>Source: MSPAS et al. 2017. ENSMI 2014-2015.</a:t>
            </a:r>
          </a:p>
        </p:txBody>
      </p:sp>
    </p:spTree>
    <p:extLst>
      <p:ext uri="{BB962C8B-B14F-4D97-AF65-F5344CB8AC3E}">
        <p14:creationId xmlns:p14="http://schemas.microsoft.com/office/powerpoint/2010/main" val="239003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9030"/>
            <a:ext cx="7886700" cy="1325563"/>
          </a:xfrm>
        </p:spPr>
        <p:txBody>
          <a:bodyPr>
            <a:normAutofit/>
          </a:bodyPr>
          <a:lstStyle/>
          <a:p>
            <a:pPr algn="ctr"/>
            <a:r>
              <a:rPr lang="en-US" sz="3600" b="1" dirty="0"/>
              <a:t>Anemia affects children &lt; 5 years of age in all socio-economic levels </a:t>
            </a:r>
          </a:p>
        </p:txBody>
      </p:sp>
      <p:graphicFrame>
        <p:nvGraphicFramePr>
          <p:cNvPr id="5" name="Content Placeholder 4">
            <a:extLst>
              <a:ext uri="{FF2B5EF4-FFF2-40B4-BE49-F238E27FC236}">
                <a16:creationId xmlns:a16="http://schemas.microsoft.com/office/drawing/2014/main" id="{F860D613-F0BC-4325-A4B2-7D2B3713CEE1}"/>
              </a:ext>
            </a:extLst>
          </p:cNvPr>
          <p:cNvGraphicFramePr>
            <a:graphicFrameLocks noGrp="1"/>
          </p:cNvGraphicFramePr>
          <p:nvPr>
            <p:ph idx="1"/>
            <p:extLst>
              <p:ext uri="{D42A27DB-BD31-4B8C-83A1-F6EECF244321}">
                <p14:modId xmlns:p14="http://schemas.microsoft.com/office/powerpoint/2010/main" val="85451500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39B8DC9-C950-4BAF-924A-6C6E68166876}"/>
              </a:ext>
            </a:extLst>
          </p:cNvPr>
          <p:cNvSpPr/>
          <p:nvPr/>
        </p:nvSpPr>
        <p:spPr>
          <a:xfrm>
            <a:off x="629979" y="6176963"/>
            <a:ext cx="2369559" cy="230832"/>
          </a:xfrm>
          <a:prstGeom prst="rect">
            <a:avLst/>
          </a:prstGeom>
        </p:spPr>
        <p:txBody>
          <a:bodyPr wrap="none">
            <a:spAutoFit/>
          </a:bodyPr>
          <a:lstStyle/>
          <a:p>
            <a:pPr lvl="0"/>
            <a:r>
              <a:rPr lang="en-US" sz="900" dirty="0">
                <a:solidFill>
                  <a:prstClr val="black"/>
                </a:solidFill>
              </a:rPr>
              <a:t>Source: MSPAS et al. 2017. ENSMI 2014-2015.</a:t>
            </a:r>
          </a:p>
        </p:txBody>
      </p:sp>
    </p:spTree>
    <p:extLst>
      <p:ext uri="{BB962C8B-B14F-4D97-AF65-F5344CB8AC3E}">
        <p14:creationId xmlns:p14="http://schemas.microsoft.com/office/powerpoint/2010/main" val="366830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185738"/>
            <a:ext cx="8619067" cy="1143000"/>
          </a:xfrm>
        </p:spPr>
        <p:txBody>
          <a:bodyPr>
            <a:normAutofit/>
          </a:bodyPr>
          <a:lstStyle/>
          <a:p>
            <a:pPr algn="ctr"/>
            <a:r>
              <a:rPr lang="en-US" sz="3200" b="1" dirty="0"/>
              <a:t>Nutritional problems among women in Guatemala</a:t>
            </a:r>
          </a:p>
        </p:txBody>
      </p:sp>
      <p:sp>
        <p:nvSpPr>
          <p:cNvPr id="6" name="Rectangle 5"/>
          <p:cNvSpPr/>
          <p:nvPr/>
        </p:nvSpPr>
        <p:spPr>
          <a:xfrm>
            <a:off x="321733" y="6340135"/>
            <a:ext cx="4214615" cy="230832"/>
          </a:xfrm>
          <a:prstGeom prst="rect">
            <a:avLst/>
          </a:prstGeom>
        </p:spPr>
        <p:txBody>
          <a:bodyPr wrap="none">
            <a:spAutoFit/>
          </a:bodyPr>
          <a:lstStyle/>
          <a:p>
            <a:pPr lvl="0"/>
            <a:r>
              <a:rPr lang="en-US" sz="900" dirty="0">
                <a:solidFill>
                  <a:prstClr val="black"/>
                </a:solidFill>
              </a:rPr>
              <a:t>Sources: MSPAS et al. 2010. ENSMI 2008–2009; MSPAS et al. 2017. ENSMI 2014–2015.</a:t>
            </a:r>
          </a:p>
        </p:txBody>
      </p:sp>
      <p:graphicFrame>
        <p:nvGraphicFramePr>
          <p:cNvPr id="7" name="Content Placeholder 5"/>
          <p:cNvGraphicFramePr>
            <a:graphicFrameLocks/>
          </p:cNvGraphicFramePr>
          <p:nvPr>
            <p:extLst>
              <p:ext uri="{D42A27DB-BD31-4B8C-83A1-F6EECF244321}">
                <p14:modId xmlns:p14="http://schemas.microsoft.com/office/powerpoint/2010/main" val="44747171"/>
              </p:ext>
            </p:extLst>
          </p:nvPr>
        </p:nvGraphicFramePr>
        <p:xfrm>
          <a:off x="687916" y="165798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234265" y="2972347"/>
            <a:ext cx="1482366" cy="492443"/>
          </a:xfrm>
          <a:prstGeom prst="rect">
            <a:avLst/>
          </a:prstGeom>
          <a:solidFill>
            <a:schemeClr val="bg1"/>
          </a:solidFill>
        </p:spPr>
        <p:txBody>
          <a:bodyPr wrap="square" rtlCol="0">
            <a:spAutoFit/>
          </a:bodyPr>
          <a:lstStyle/>
          <a:p>
            <a:r>
              <a:rPr lang="en-US" dirty="0"/>
              <a:t>Percent</a:t>
            </a:r>
          </a:p>
          <a:p>
            <a:endParaRPr lang="en-US" sz="800" dirty="0"/>
          </a:p>
        </p:txBody>
      </p:sp>
    </p:spTree>
    <p:extLst>
      <p:ext uri="{BB962C8B-B14F-4D97-AF65-F5344CB8AC3E}">
        <p14:creationId xmlns:p14="http://schemas.microsoft.com/office/powerpoint/2010/main" val="346999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446625"/>
          </a:xfrm>
        </p:spPr>
        <p:txBody>
          <a:bodyPr/>
          <a:lstStyle/>
          <a:p>
            <a:pPr algn="ctr"/>
            <a:r>
              <a:rPr lang="en-US" dirty="0"/>
              <a:t>Why does nutrition matter?</a:t>
            </a:r>
            <a:br>
              <a:rPr lang="en-US"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9</a:t>
            </a:fld>
            <a:endParaRPr lang="es-GT"/>
          </a:p>
        </p:txBody>
      </p:sp>
    </p:spTree>
    <p:extLst>
      <p:ext uri="{BB962C8B-B14F-4D97-AF65-F5344CB8AC3E}">
        <p14:creationId xmlns:p14="http://schemas.microsoft.com/office/powerpoint/2010/main" val="2342664226"/>
      </p:ext>
    </p:extLst>
  </p:cSld>
  <p:clrMapOvr>
    <a:masterClrMapping/>
  </p:clrMapOvr>
</p:sld>
</file>

<file path=ppt/theme/theme1.xml><?xml version="1.0" encoding="utf-8"?>
<a:theme xmlns:a="http://schemas.openxmlformats.org/drawingml/2006/main" name="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7448</TotalTime>
  <Words>2677</Words>
  <Application>Microsoft Office PowerPoint</Application>
  <PresentationFormat>On-screen Show (4:3)</PresentationFormat>
  <Paragraphs>234</Paragraphs>
  <Slides>27</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Arial Black</vt:lpstr>
      <vt:lpstr>Calibri</vt:lpstr>
      <vt:lpstr>Calibri Light</vt:lpstr>
      <vt:lpstr>Gill Sans MT Condensed</vt:lpstr>
      <vt:lpstr>Kristen ITC</vt:lpstr>
      <vt:lpstr>Monotype Sorts</vt:lpstr>
      <vt:lpstr>Times New Roman</vt:lpstr>
      <vt:lpstr>Trajan Pro</vt:lpstr>
      <vt:lpstr>Wingdings</vt:lpstr>
      <vt:lpstr>C-Change Regular Slide</vt:lpstr>
      <vt:lpstr>Tema de Office</vt:lpstr>
      <vt:lpstr>PowerPoint Presentation</vt:lpstr>
      <vt:lpstr>Summary </vt:lpstr>
      <vt:lpstr>What is the malnutrition situation in Guatemala?  </vt:lpstr>
      <vt:lpstr>Chronic malnutrition affects almost half of children under 5 years of age</vt:lpstr>
      <vt:lpstr>The prevalence of low birth weight has increased and affects all economic levels </vt:lpstr>
      <vt:lpstr>Anemia affects children &lt; 5 years of age, and especially children &lt; 1 year of age</vt:lpstr>
      <vt:lpstr>Anemia affects children &lt; 5 years of age in all socio-economic levels </vt:lpstr>
      <vt:lpstr>Nutritional problems among women in Guatemala</vt:lpstr>
      <vt:lpstr>Why does nutrition matter? </vt:lpstr>
      <vt:lpstr>Malnutrition: Impact on health</vt:lpstr>
      <vt:lpstr>PowerPoint Presentation</vt:lpstr>
      <vt:lpstr>By 2026, more than 30,000 children will die from causes related to low birth weight in Guatemala.</vt:lpstr>
      <vt:lpstr>PowerPoint Presentation</vt:lpstr>
      <vt:lpstr>Malnutrition: Impact on education</vt:lpstr>
      <vt:lpstr>Human capital losses in learning related to chronic malnutrition: 2017–2026</vt:lpstr>
      <vt:lpstr>PowerPoint Presentation</vt:lpstr>
      <vt:lpstr>How is Guatemala positioned in the world in terms of malnutrition?  </vt:lpstr>
      <vt:lpstr>PowerPoint Presentation</vt:lpstr>
      <vt:lpstr>Why invest in nutrition and                 why now?   </vt:lpstr>
      <vt:lpstr>PowerPoint Presentation</vt:lpstr>
      <vt:lpstr>PowerPoint Presentation</vt:lpstr>
      <vt:lpstr> Funding gap at the national level for nutrition interventions: Projected budget versus funding needed by year (millions of quetzales)  </vt:lpstr>
      <vt:lpstr>Summary </vt:lpstr>
      <vt:lpstr>What can you do to improve nutrition?   </vt:lpstr>
      <vt:lpstr>What can you do to improve nutrition in Guatemala?</vt:lpstr>
      <vt:lpstr>For more information, 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Early in Life, An Investment for the Future: Advocating for a Guatemala without Chronic Malnutrition</dc:title>
  <dc:creator>FANTAIII</dc:creator>
  <cp:lastModifiedBy>Heather Finegan</cp:lastModifiedBy>
  <cp:revision>928</cp:revision>
  <cp:lastPrinted>2015-11-04T17:03:15Z</cp:lastPrinted>
  <dcterms:created xsi:type="dcterms:W3CDTF">2015-11-04T16:45:45Z</dcterms:created>
  <dcterms:modified xsi:type="dcterms:W3CDTF">2017-11-01T01:39:04Z</dcterms:modified>
</cp:coreProperties>
</file>