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1"/>
  </p:notesMasterIdLst>
  <p:handoutMasterIdLst>
    <p:handoutMasterId r:id="rId172"/>
  </p:handoutMasterIdLst>
  <p:sldIdLst>
    <p:sldId id="259" r:id="rId2"/>
    <p:sldId id="488" r:id="rId3"/>
    <p:sldId id="489" r:id="rId4"/>
    <p:sldId id="490" r:id="rId5"/>
    <p:sldId id="491" r:id="rId6"/>
    <p:sldId id="492" r:id="rId7"/>
    <p:sldId id="493" r:id="rId8"/>
    <p:sldId id="306" r:id="rId9"/>
    <p:sldId id="307" r:id="rId10"/>
    <p:sldId id="308" r:id="rId11"/>
    <p:sldId id="311" r:id="rId12"/>
    <p:sldId id="313" r:id="rId13"/>
    <p:sldId id="314" r:id="rId14"/>
    <p:sldId id="316" r:id="rId15"/>
    <p:sldId id="341" r:id="rId16"/>
    <p:sldId id="322" r:id="rId17"/>
    <p:sldId id="318" r:id="rId18"/>
    <p:sldId id="320" r:id="rId19"/>
    <p:sldId id="342" r:id="rId20"/>
    <p:sldId id="346" r:id="rId21"/>
    <p:sldId id="343" r:id="rId22"/>
    <p:sldId id="344" r:id="rId23"/>
    <p:sldId id="345" r:id="rId24"/>
    <p:sldId id="33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77" r:id="rId94"/>
    <p:sldId id="416" r:id="rId95"/>
    <p:sldId id="417" r:id="rId96"/>
    <p:sldId id="418" r:id="rId97"/>
    <p:sldId id="419" r:id="rId98"/>
    <p:sldId id="478" r:id="rId99"/>
    <p:sldId id="421" r:id="rId100"/>
    <p:sldId id="422" r:id="rId101"/>
    <p:sldId id="423" r:id="rId102"/>
    <p:sldId id="479" r:id="rId103"/>
    <p:sldId id="425" r:id="rId104"/>
    <p:sldId id="426" r:id="rId105"/>
    <p:sldId id="427" r:id="rId106"/>
    <p:sldId id="480" r:id="rId107"/>
    <p:sldId id="429" r:id="rId108"/>
    <p:sldId id="430" r:id="rId109"/>
    <p:sldId id="431" r:id="rId110"/>
    <p:sldId id="432" r:id="rId111"/>
    <p:sldId id="433" r:id="rId112"/>
    <p:sldId id="434" r:id="rId113"/>
    <p:sldId id="435" r:id="rId114"/>
    <p:sldId id="436" r:id="rId115"/>
    <p:sldId id="437" r:id="rId116"/>
    <p:sldId id="494" r:id="rId117"/>
    <p:sldId id="495" r:id="rId118"/>
    <p:sldId id="496" r:id="rId119"/>
    <p:sldId id="497" r:id="rId120"/>
    <p:sldId id="498" r:id="rId121"/>
    <p:sldId id="499" r:id="rId122"/>
    <p:sldId id="500" r:id="rId123"/>
    <p:sldId id="501" r:id="rId124"/>
    <p:sldId id="502" r:id="rId125"/>
    <p:sldId id="503" r:id="rId126"/>
    <p:sldId id="504" r:id="rId127"/>
    <p:sldId id="505" r:id="rId128"/>
    <p:sldId id="506" r:id="rId129"/>
    <p:sldId id="507" r:id="rId130"/>
    <p:sldId id="508" r:id="rId131"/>
    <p:sldId id="438" r:id="rId132"/>
    <p:sldId id="439" r:id="rId133"/>
    <p:sldId id="440" r:id="rId134"/>
    <p:sldId id="441" r:id="rId135"/>
    <p:sldId id="442" r:id="rId136"/>
    <p:sldId id="443" r:id="rId137"/>
    <p:sldId id="444" r:id="rId138"/>
    <p:sldId id="445" r:id="rId139"/>
    <p:sldId id="481" r:id="rId140"/>
    <p:sldId id="482" r:id="rId141"/>
    <p:sldId id="448" r:id="rId142"/>
    <p:sldId id="449" r:id="rId143"/>
    <p:sldId id="450" r:id="rId144"/>
    <p:sldId id="451" r:id="rId145"/>
    <p:sldId id="483" r:id="rId146"/>
    <p:sldId id="453" r:id="rId147"/>
    <p:sldId id="484" r:id="rId148"/>
    <p:sldId id="455" r:id="rId149"/>
    <p:sldId id="485" r:id="rId150"/>
    <p:sldId id="457" r:id="rId151"/>
    <p:sldId id="458" r:id="rId152"/>
    <p:sldId id="459" r:id="rId153"/>
    <p:sldId id="460" r:id="rId154"/>
    <p:sldId id="461" r:id="rId155"/>
    <p:sldId id="462" r:id="rId156"/>
    <p:sldId id="486" r:id="rId157"/>
    <p:sldId id="464" r:id="rId158"/>
    <p:sldId id="465" r:id="rId159"/>
    <p:sldId id="466" r:id="rId160"/>
    <p:sldId id="467" r:id="rId161"/>
    <p:sldId id="468" r:id="rId162"/>
    <p:sldId id="469" r:id="rId163"/>
    <p:sldId id="470" r:id="rId164"/>
    <p:sldId id="487" r:id="rId165"/>
    <p:sldId id="472" r:id="rId166"/>
    <p:sldId id="473" r:id="rId167"/>
    <p:sldId id="474" r:id="rId168"/>
    <p:sldId id="475" r:id="rId169"/>
    <p:sldId id="476" r:id="rId17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rcy" initials="JM" lastIdx="12" clrIdx="0">
    <p:extLst>
      <p:ext uri="{19B8F6BF-5375-455C-9EA6-DF929625EA0E}">
        <p15:presenceInfo xmlns:p15="http://schemas.microsoft.com/office/powerpoint/2012/main" userId="S-1-5-21-3803739944-511804359-1636214392-26539" providerId="AD"/>
      </p:ext>
    </p:extLst>
  </p:cmAuthor>
  <p:cmAuthor id="2" name="Pam Sutton" initials="PS" lastIdx="12" clrIdx="1">
    <p:extLst>
      <p:ext uri="{19B8F6BF-5375-455C-9EA6-DF929625EA0E}">
        <p15:presenceInfo xmlns:p15="http://schemas.microsoft.com/office/powerpoint/2012/main" userId="Pam Sutton" providerId="None"/>
      </p:ext>
    </p:extLst>
  </p:cmAuthor>
  <p:cmAuthor id="3" name="Alice Nkoroi" initials="AN" lastIdx="2" clrIdx="2">
    <p:extLst>
      <p:ext uri="{19B8F6BF-5375-455C-9EA6-DF929625EA0E}">
        <p15:presenceInfo xmlns:p15="http://schemas.microsoft.com/office/powerpoint/2012/main" userId="S-1-5-21-1243839619-360867507-2608077863-17426" providerId="AD"/>
      </p:ext>
    </p:extLst>
  </p:cmAuthor>
  <p:cmAuthor id="4" name="Alice Nkoroi" initials="AN [2]" lastIdx="4" clrIdx="3">
    <p:extLst>
      <p:ext uri="{19B8F6BF-5375-455C-9EA6-DF929625EA0E}">
        <p15:presenceInfo xmlns:p15="http://schemas.microsoft.com/office/powerpoint/2012/main" userId="S-1-5-21-3003367119-45151493-406046460-49552" providerId="AD"/>
      </p:ext>
    </p:extLst>
  </p:cmAuthor>
  <p:cmAuthor id="5" name="Heather Finegan" initials="HF" lastIdx="2" clrIdx="4">
    <p:extLst>
      <p:ext uri="{19B8F6BF-5375-455C-9EA6-DF929625EA0E}">
        <p15:presenceInfo xmlns:p15="http://schemas.microsoft.com/office/powerpoint/2012/main" userId="S-1-5-21-3003367119-45151493-406046460-39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2990"/>
    <a:srgbClr val="006666"/>
    <a:srgbClr val="11205C"/>
    <a:srgbClr val="5C6F7C"/>
    <a:srgbClr val="6C0000"/>
    <a:srgbClr val="007CAB"/>
    <a:srgbClr val="9C304F"/>
    <a:srgbClr val="993366"/>
    <a:srgbClr val="CC0066"/>
    <a:srgbClr val="3A7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85" d="100"/>
          <a:sy n="85" d="100"/>
        </p:scale>
        <p:origin x="7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2060"/>
                </a:solidFill>
              </a:defRPr>
            </a:pPr>
            <a:r>
              <a:rPr lang="en-US" dirty="0">
                <a:solidFill>
                  <a:srgbClr val="002060"/>
                </a:solidFill>
              </a:rPr>
              <a:t>Results of assessment and categorization at Kalembo H/C, Jan 13-Mar 14</a:t>
            </a:r>
          </a:p>
        </c:rich>
      </c:tx>
      <c:layout>
        <c:manualLayout>
          <c:xMode val="edge"/>
          <c:yMode val="edge"/>
          <c:x val="3.2852994070185673E-2"/>
          <c:y val="0"/>
        </c:manualLayout>
      </c:layout>
      <c:overlay val="1"/>
    </c:title>
    <c:autoTitleDeleted val="0"/>
    <c:plotArea>
      <c:layout>
        <c:manualLayout>
          <c:layoutTarget val="inner"/>
          <c:xMode val="edge"/>
          <c:yMode val="edge"/>
          <c:x val="0.18030053675722968"/>
          <c:y val="0.15071167828159412"/>
          <c:w val="0.74491810051521334"/>
          <c:h val="0.63279919555510111"/>
        </c:manualLayout>
      </c:layout>
      <c:lineChart>
        <c:grouping val="standard"/>
        <c:varyColors val="0"/>
        <c:ser>
          <c:idx val="0"/>
          <c:order val="0"/>
          <c:tx>
            <c:strRef>
              <c:f>'Series Charts'!$B$27</c:f>
              <c:strCache>
                <c:ptCount val="1"/>
                <c:pt idx="0">
                  <c:v># seen</c:v>
                </c:pt>
              </c:strCache>
            </c:strRef>
          </c:tx>
          <c:spPr>
            <a:ln w="28575">
              <a:noFill/>
            </a:ln>
          </c:spPr>
          <c:marker>
            <c:symbol val="none"/>
          </c:marker>
          <c:cat>
            <c:strRef>
              <c:f>'Series Charts'!$C$26:$Q$26</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14-Jan</c:v>
                </c:pt>
                <c:pt idx="13">
                  <c:v>14-Feb</c:v>
                </c:pt>
                <c:pt idx="14">
                  <c:v>14-Mar</c:v>
                </c:pt>
              </c:strCache>
            </c:strRef>
          </c:cat>
          <c:val>
            <c:numRef>
              <c:f>'Series Charts'!$C$27:$Q$27</c:f>
              <c:numCache>
                <c:formatCode>General</c:formatCode>
                <c:ptCount val="15"/>
                <c:pt idx="0">
                  <c:v>606</c:v>
                </c:pt>
                <c:pt idx="1">
                  <c:v>641</c:v>
                </c:pt>
                <c:pt idx="2">
                  <c:v>448</c:v>
                </c:pt>
                <c:pt idx="3">
                  <c:v>390</c:v>
                </c:pt>
                <c:pt idx="4">
                  <c:v>627</c:v>
                </c:pt>
                <c:pt idx="5">
                  <c:v>935</c:v>
                </c:pt>
                <c:pt idx="6">
                  <c:v>1217</c:v>
                </c:pt>
                <c:pt idx="7">
                  <c:v>1309</c:v>
                </c:pt>
                <c:pt idx="8">
                  <c:v>1145</c:v>
                </c:pt>
                <c:pt idx="9">
                  <c:v>1572</c:v>
                </c:pt>
                <c:pt idx="10">
                  <c:v>1047</c:v>
                </c:pt>
                <c:pt idx="11">
                  <c:v>1121</c:v>
                </c:pt>
                <c:pt idx="12">
                  <c:v>1203</c:v>
                </c:pt>
                <c:pt idx="13">
                  <c:v>1134</c:v>
                </c:pt>
                <c:pt idx="14">
                  <c:v>900</c:v>
                </c:pt>
              </c:numCache>
            </c:numRef>
          </c:val>
          <c:smooth val="0"/>
          <c:extLst>
            <c:ext xmlns:c16="http://schemas.microsoft.com/office/drawing/2014/chart" uri="{C3380CC4-5D6E-409C-BE32-E72D297353CC}">
              <c16:uniqueId val="{00000000-3EDF-4FA6-9FDE-967648D6BA01}"/>
            </c:ext>
          </c:extLst>
        </c:ser>
        <c:ser>
          <c:idx val="1"/>
          <c:order val="1"/>
          <c:tx>
            <c:strRef>
              <c:f>'Series Charts'!$B$28</c:f>
              <c:strCache>
                <c:ptCount val="1"/>
                <c:pt idx="0">
                  <c:v># assessed</c:v>
                </c:pt>
              </c:strCache>
            </c:strRef>
          </c:tx>
          <c:spPr>
            <a:ln w="28575">
              <a:noFill/>
            </a:ln>
          </c:spPr>
          <c:marker>
            <c:symbol val="none"/>
          </c:marker>
          <c:cat>
            <c:strRef>
              <c:f>'Series Charts'!$C$26:$Q$26</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14-Jan</c:v>
                </c:pt>
                <c:pt idx="13">
                  <c:v>14-Feb</c:v>
                </c:pt>
                <c:pt idx="14">
                  <c:v>14-Mar</c:v>
                </c:pt>
              </c:strCache>
            </c:strRef>
          </c:cat>
          <c:val>
            <c:numRef>
              <c:f>'Series Charts'!$C$28:$Q$28</c:f>
              <c:numCache>
                <c:formatCode>General</c:formatCode>
                <c:ptCount val="15"/>
                <c:pt idx="0">
                  <c:v>4</c:v>
                </c:pt>
                <c:pt idx="1">
                  <c:v>0</c:v>
                </c:pt>
                <c:pt idx="2">
                  <c:v>208</c:v>
                </c:pt>
                <c:pt idx="3">
                  <c:v>177</c:v>
                </c:pt>
                <c:pt idx="4">
                  <c:v>525</c:v>
                </c:pt>
                <c:pt idx="5">
                  <c:v>758</c:v>
                </c:pt>
                <c:pt idx="6">
                  <c:v>951</c:v>
                </c:pt>
                <c:pt idx="7">
                  <c:v>1309</c:v>
                </c:pt>
                <c:pt idx="8">
                  <c:v>1145</c:v>
                </c:pt>
                <c:pt idx="9">
                  <c:v>1572</c:v>
                </c:pt>
                <c:pt idx="10">
                  <c:v>1047</c:v>
                </c:pt>
                <c:pt idx="11">
                  <c:v>1121</c:v>
                </c:pt>
                <c:pt idx="12">
                  <c:v>1203</c:v>
                </c:pt>
                <c:pt idx="13">
                  <c:v>1134</c:v>
                </c:pt>
                <c:pt idx="14">
                  <c:v>900</c:v>
                </c:pt>
              </c:numCache>
            </c:numRef>
          </c:val>
          <c:smooth val="0"/>
          <c:extLst>
            <c:ext xmlns:c16="http://schemas.microsoft.com/office/drawing/2014/chart" uri="{C3380CC4-5D6E-409C-BE32-E72D297353CC}">
              <c16:uniqueId val="{00000001-3EDF-4FA6-9FDE-967648D6BA01}"/>
            </c:ext>
          </c:extLst>
        </c:ser>
        <c:ser>
          <c:idx val="2"/>
          <c:order val="2"/>
          <c:tx>
            <c:strRef>
              <c:f>'Series Charts'!$B$29</c:f>
              <c:strCache>
                <c:ptCount val="1"/>
                <c:pt idx="0">
                  <c:v>% assessed</c:v>
                </c:pt>
              </c:strCache>
            </c:strRef>
          </c:tx>
          <c:spPr>
            <a:ln w="34925">
              <a:solidFill>
                <a:srgbClr val="1F497D"/>
              </a:solidFill>
            </a:ln>
          </c:spPr>
          <c:marker>
            <c:symbol val="triangle"/>
            <c:size val="7"/>
            <c:spPr>
              <a:solidFill>
                <a:srgbClr val="1F497D"/>
              </a:solidFill>
              <a:ln>
                <a:solidFill>
                  <a:srgbClr val="1F497D"/>
                </a:solidFill>
              </a:ln>
            </c:spPr>
          </c:marker>
          <c:cat>
            <c:strRef>
              <c:f>'Series Charts'!$C$26:$Q$26</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14-Jan</c:v>
                </c:pt>
                <c:pt idx="13">
                  <c:v>14-Feb</c:v>
                </c:pt>
                <c:pt idx="14">
                  <c:v>14-Mar</c:v>
                </c:pt>
              </c:strCache>
            </c:strRef>
          </c:cat>
          <c:val>
            <c:numRef>
              <c:f>'Series Charts'!$C$29:$Q$29</c:f>
              <c:numCache>
                <c:formatCode>0%</c:formatCode>
                <c:ptCount val="15"/>
                <c:pt idx="0">
                  <c:v>6.6006600660066007E-3</c:v>
                </c:pt>
                <c:pt idx="1">
                  <c:v>0</c:v>
                </c:pt>
                <c:pt idx="2">
                  <c:v>0.4642857142857143</c:v>
                </c:pt>
                <c:pt idx="3">
                  <c:v>0.45384615384615384</c:v>
                </c:pt>
                <c:pt idx="4">
                  <c:v>0.83732057416267947</c:v>
                </c:pt>
                <c:pt idx="5">
                  <c:v>0.81069518716577538</c:v>
                </c:pt>
                <c:pt idx="6">
                  <c:v>0.7814297452752671</c:v>
                </c:pt>
                <c:pt idx="7">
                  <c:v>1</c:v>
                </c:pt>
                <c:pt idx="8">
                  <c:v>1</c:v>
                </c:pt>
                <c:pt idx="9">
                  <c:v>1</c:v>
                </c:pt>
                <c:pt idx="10">
                  <c:v>1</c:v>
                </c:pt>
                <c:pt idx="11">
                  <c:v>1</c:v>
                </c:pt>
                <c:pt idx="12">
                  <c:v>1</c:v>
                </c:pt>
                <c:pt idx="13">
                  <c:v>1</c:v>
                </c:pt>
                <c:pt idx="14">
                  <c:v>1</c:v>
                </c:pt>
              </c:numCache>
            </c:numRef>
          </c:val>
          <c:smooth val="0"/>
          <c:extLst>
            <c:ext xmlns:c16="http://schemas.microsoft.com/office/drawing/2014/chart" uri="{C3380CC4-5D6E-409C-BE32-E72D297353CC}">
              <c16:uniqueId val="{00000002-3EDF-4FA6-9FDE-967648D6BA01}"/>
            </c:ext>
          </c:extLst>
        </c:ser>
        <c:dLbls>
          <c:showLegendKey val="0"/>
          <c:showVal val="0"/>
          <c:showCatName val="0"/>
          <c:showSerName val="0"/>
          <c:showPercent val="0"/>
          <c:showBubbleSize val="0"/>
        </c:dLbls>
        <c:smooth val="0"/>
        <c:axId val="318997680"/>
        <c:axId val="318998072"/>
      </c:lineChart>
      <c:catAx>
        <c:axId val="318997680"/>
        <c:scaling>
          <c:orientation val="minMax"/>
        </c:scaling>
        <c:delete val="0"/>
        <c:axPos val="b"/>
        <c:numFmt formatCode="General" sourceLinked="0"/>
        <c:majorTickMark val="out"/>
        <c:minorTickMark val="none"/>
        <c:tickLblPos val="nextTo"/>
        <c:crossAx val="318998072"/>
        <c:crosses val="autoZero"/>
        <c:auto val="1"/>
        <c:lblAlgn val="ctr"/>
        <c:lblOffset val="100"/>
        <c:noMultiLvlLbl val="0"/>
      </c:catAx>
      <c:valAx>
        <c:axId val="318998072"/>
        <c:scaling>
          <c:orientation val="minMax"/>
          <c:max val="1"/>
        </c:scaling>
        <c:delete val="0"/>
        <c:axPos val="l"/>
        <c:majorGridlines/>
        <c:title>
          <c:tx>
            <c:rich>
              <a:bodyPr rot="-5400000" vert="horz"/>
              <a:lstStyle/>
              <a:p>
                <a:pPr>
                  <a:defRPr/>
                </a:pPr>
                <a:r>
                  <a:rPr lang="en-US" dirty="0"/>
                  <a:t>% of clients</a:t>
                </a:r>
              </a:p>
            </c:rich>
          </c:tx>
          <c:layout>
            <c:manualLayout>
              <c:xMode val="edge"/>
              <c:yMode val="edge"/>
              <c:x val="7.407407407407407E-2"/>
              <c:y val="0.39162032976254185"/>
            </c:manualLayout>
          </c:layout>
          <c:overlay val="0"/>
        </c:title>
        <c:numFmt formatCode="0%" sourceLinked="0"/>
        <c:majorTickMark val="out"/>
        <c:minorTickMark val="none"/>
        <c:tickLblPos val="nextTo"/>
        <c:crossAx val="318997680"/>
        <c:crosses val="autoZero"/>
        <c:crossBetween val="between"/>
      </c:valAx>
      <c:dTable>
        <c:showHorzBorder val="1"/>
        <c:showVertBorder val="1"/>
        <c:showOutline val="1"/>
        <c:showKeys val="1"/>
      </c:dTable>
      <c:spPr>
        <a:solidFill>
          <a:srgbClr val="4F81BD">
            <a:lumMod val="20000"/>
            <a:lumOff val="80000"/>
          </a:srgbClr>
        </a:solidFill>
      </c:spPr>
    </c:plotArea>
    <c:plotVisOnly val="1"/>
    <c:dispBlanksAs val="gap"/>
    <c:showDLblsOverMax val="0"/>
  </c:chart>
  <c:txPr>
    <a:bodyPr/>
    <a:lstStyle/>
    <a:p>
      <a:pPr>
        <a:defRPr sz="14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'NCST-No OPD'!$A$13</c:f>
              <c:strCache>
                <c:ptCount val="1"/>
                <c:pt idx="0">
                  <c:v>% Clients assessed with normal nutritional status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'NCST-No OPD'!$H$12:$O$12</c:f>
              <c:numCache>
                <c:formatCode>mmm\-yy</c:formatCode>
                <c:ptCount val="8"/>
                <c:pt idx="0">
                  <c:v>42552</c:v>
                </c:pt>
                <c:pt idx="1">
                  <c:v>42583</c:v>
                </c:pt>
                <c:pt idx="2">
                  <c:v>42614</c:v>
                </c:pt>
                <c:pt idx="3">
                  <c:v>42644</c:v>
                </c:pt>
                <c:pt idx="4">
                  <c:v>42675</c:v>
                </c:pt>
                <c:pt idx="5">
                  <c:v>42705</c:v>
                </c:pt>
                <c:pt idx="6">
                  <c:v>42736</c:v>
                </c:pt>
                <c:pt idx="7">
                  <c:v>42767</c:v>
                </c:pt>
              </c:numCache>
            </c:numRef>
          </c:cat>
          <c:val>
            <c:numRef>
              <c:f>'NCST-No OPD'!$H$13:$O$13</c:f>
              <c:numCache>
                <c:formatCode>0.0</c:formatCode>
                <c:ptCount val="8"/>
                <c:pt idx="0">
                  <c:v>80.810469016330345</c:v>
                </c:pt>
                <c:pt idx="1">
                  <c:v>81.589263478300978</c:v>
                </c:pt>
                <c:pt idx="2">
                  <c:v>89.114172212763762</c:v>
                </c:pt>
                <c:pt idx="3">
                  <c:v>97.429278261804882</c:v>
                </c:pt>
                <c:pt idx="4">
                  <c:v>90.832072617246595</c:v>
                </c:pt>
                <c:pt idx="5">
                  <c:v>83.080578656789427</c:v>
                </c:pt>
                <c:pt idx="6">
                  <c:v>83.657373440939111</c:v>
                </c:pt>
                <c:pt idx="7">
                  <c:v>78.728997599725687</c:v>
                </c:pt>
              </c:numCache>
            </c:numRef>
          </c:val>
          <c:extLst>
            <c:ext xmlns:c16="http://schemas.microsoft.com/office/drawing/2014/chart" uri="{C3380CC4-5D6E-409C-BE32-E72D297353CC}">
              <c16:uniqueId val="{00000000-0FE4-4EC9-AB38-BB57C7B70428}"/>
            </c:ext>
          </c:extLst>
        </c:ser>
        <c:ser>
          <c:idx val="1"/>
          <c:order val="1"/>
          <c:tx>
            <c:strRef>
              <c:f>'NCST-No OPD'!$A$14</c:f>
              <c:strCache>
                <c:ptCount val="1"/>
                <c:pt idx="0">
                  <c:v>% Clients assessed with moderate undernutrition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'NCST-No OPD'!$H$12:$O$12</c:f>
              <c:numCache>
                <c:formatCode>mmm\-yy</c:formatCode>
                <c:ptCount val="8"/>
                <c:pt idx="0">
                  <c:v>42552</c:v>
                </c:pt>
                <c:pt idx="1">
                  <c:v>42583</c:v>
                </c:pt>
                <c:pt idx="2">
                  <c:v>42614</c:v>
                </c:pt>
                <c:pt idx="3">
                  <c:v>42644</c:v>
                </c:pt>
                <c:pt idx="4">
                  <c:v>42675</c:v>
                </c:pt>
                <c:pt idx="5">
                  <c:v>42705</c:v>
                </c:pt>
                <c:pt idx="6">
                  <c:v>42736</c:v>
                </c:pt>
                <c:pt idx="7">
                  <c:v>42767</c:v>
                </c:pt>
              </c:numCache>
            </c:numRef>
          </c:cat>
          <c:val>
            <c:numRef>
              <c:f>'NCST-No OPD'!$H$14:$O$14</c:f>
              <c:numCache>
                <c:formatCode>0.0</c:formatCode>
                <c:ptCount val="8"/>
                <c:pt idx="0">
                  <c:v>10.067630725243305</c:v>
                </c:pt>
                <c:pt idx="1">
                  <c:v>7.8817506802564221</c:v>
                </c:pt>
                <c:pt idx="2">
                  <c:v>6.3251302687922406</c:v>
                </c:pt>
                <c:pt idx="3">
                  <c:v>6.475207056039582</c:v>
                </c:pt>
                <c:pt idx="4">
                  <c:v>10.279878971255673</c:v>
                </c:pt>
                <c:pt idx="5">
                  <c:v>11.873645957089943</c:v>
                </c:pt>
                <c:pt idx="6">
                  <c:v>8.9010585892464107</c:v>
                </c:pt>
                <c:pt idx="7">
                  <c:v>11.02297405417762</c:v>
                </c:pt>
              </c:numCache>
            </c:numRef>
          </c:val>
          <c:extLst>
            <c:ext xmlns:c16="http://schemas.microsoft.com/office/drawing/2014/chart" uri="{C3380CC4-5D6E-409C-BE32-E72D297353CC}">
              <c16:uniqueId val="{00000001-0FE4-4EC9-AB38-BB57C7B70428}"/>
            </c:ext>
          </c:extLst>
        </c:ser>
        <c:ser>
          <c:idx val="2"/>
          <c:order val="2"/>
          <c:tx>
            <c:strRef>
              <c:f>'NCST-No OPD'!$A$15</c:f>
              <c:strCache>
                <c:ptCount val="1"/>
                <c:pt idx="0">
                  <c:v>% Clients assessed with severe undernutrition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'NCST-No OPD'!$H$12:$O$12</c:f>
              <c:numCache>
                <c:formatCode>mmm\-yy</c:formatCode>
                <c:ptCount val="8"/>
                <c:pt idx="0">
                  <c:v>42552</c:v>
                </c:pt>
                <c:pt idx="1">
                  <c:v>42583</c:v>
                </c:pt>
                <c:pt idx="2">
                  <c:v>42614</c:v>
                </c:pt>
                <c:pt idx="3">
                  <c:v>42644</c:v>
                </c:pt>
                <c:pt idx="4">
                  <c:v>42675</c:v>
                </c:pt>
                <c:pt idx="5">
                  <c:v>42705</c:v>
                </c:pt>
                <c:pt idx="6">
                  <c:v>42736</c:v>
                </c:pt>
                <c:pt idx="7">
                  <c:v>42767</c:v>
                </c:pt>
              </c:numCache>
            </c:numRef>
          </c:cat>
          <c:val>
            <c:numRef>
              <c:f>'NCST-No OPD'!$H$15:$O$15</c:f>
              <c:numCache>
                <c:formatCode>0.0</c:formatCode>
                <c:ptCount val="8"/>
                <c:pt idx="0">
                  <c:v>2.012426458459339</c:v>
                </c:pt>
                <c:pt idx="1">
                  <c:v>1.4112438315731219</c:v>
                </c:pt>
                <c:pt idx="2">
                  <c:v>1.4239281844915648</c:v>
                </c:pt>
                <c:pt idx="3">
                  <c:v>0.92502957943422603</c:v>
                </c:pt>
                <c:pt idx="4">
                  <c:v>1.8078668683812404</c:v>
                </c:pt>
                <c:pt idx="5">
                  <c:v>1.264938150814173</c:v>
                </c:pt>
                <c:pt idx="6">
                  <c:v>1.359920343779478</c:v>
                </c:pt>
                <c:pt idx="7">
                  <c:v>1.9110755514915991</c:v>
                </c:pt>
              </c:numCache>
            </c:numRef>
          </c:val>
          <c:extLst>
            <c:ext xmlns:c16="http://schemas.microsoft.com/office/drawing/2014/chart" uri="{C3380CC4-5D6E-409C-BE32-E72D297353CC}">
              <c16:uniqueId val="{00000002-0FE4-4EC9-AB38-BB57C7B70428}"/>
            </c:ext>
          </c:extLst>
        </c:ser>
        <c:ser>
          <c:idx val="3"/>
          <c:order val="3"/>
          <c:tx>
            <c:strRef>
              <c:f>'NCST-No OPD'!$A$16</c:f>
              <c:strCache>
                <c:ptCount val="1"/>
                <c:pt idx="0">
                  <c:v>% Clients assessed with overweight and obesity</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'NCST-No OPD'!$H$12:$O$12</c:f>
              <c:numCache>
                <c:formatCode>mmm\-yy</c:formatCode>
                <c:ptCount val="8"/>
                <c:pt idx="0">
                  <c:v>42552</c:v>
                </c:pt>
                <c:pt idx="1">
                  <c:v>42583</c:v>
                </c:pt>
                <c:pt idx="2">
                  <c:v>42614</c:v>
                </c:pt>
                <c:pt idx="3">
                  <c:v>42644</c:v>
                </c:pt>
                <c:pt idx="4">
                  <c:v>42675</c:v>
                </c:pt>
                <c:pt idx="5">
                  <c:v>42705</c:v>
                </c:pt>
                <c:pt idx="6">
                  <c:v>42736</c:v>
                </c:pt>
                <c:pt idx="7">
                  <c:v>42767</c:v>
                </c:pt>
              </c:numCache>
            </c:numRef>
          </c:cat>
          <c:val>
            <c:numRef>
              <c:f>'NCST-No OPD'!$H$16:$O$16</c:f>
              <c:numCache>
                <c:formatCode>0.0</c:formatCode>
                <c:ptCount val="8"/>
                <c:pt idx="0">
                  <c:v>6.2132292296695448</c:v>
                </c:pt>
                <c:pt idx="1">
                  <c:v>4.7225937370290083</c:v>
                </c:pt>
                <c:pt idx="2">
                  <c:v>6.4799050714543673</c:v>
                </c:pt>
                <c:pt idx="3">
                  <c:v>5.9696676347208779</c:v>
                </c:pt>
                <c:pt idx="4">
                  <c:v>4.7049924357034794</c:v>
                </c:pt>
                <c:pt idx="5">
                  <c:v>5.5210007687469425</c:v>
                </c:pt>
                <c:pt idx="6">
                  <c:v>8.450372078398491</c:v>
                </c:pt>
                <c:pt idx="7">
                  <c:v>11.26071551034404</c:v>
                </c:pt>
              </c:numCache>
            </c:numRef>
          </c:val>
          <c:extLst>
            <c:ext xmlns:c16="http://schemas.microsoft.com/office/drawing/2014/chart" uri="{C3380CC4-5D6E-409C-BE32-E72D297353CC}">
              <c16:uniqueId val="{00000003-0FE4-4EC9-AB38-BB57C7B70428}"/>
            </c:ext>
          </c:extLst>
        </c:ser>
        <c:dLbls>
          <c:showLegendKey val="0"/>
          <c:showVal val="0"/>
          <c:showCatName val="0"/>
          <c:showSerName val="0"/>
          <c:showPercent val="0"/>
          <c:showBubbleSize val="0"/>
        </c:dLbls>
        <c:gapWidth val="219"/>
        <c:overlap val="-27"/>
        <c:axId val="242915152"/>
        <c:axId val="320664304"/>
      </c:barChart>
      <c:dateAx>
        <c:axId val="2429151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664304"/>
        <c:crosses val="autoZero"/>
        <c:auto val="1"/>
        <c:lblOffset val="100"/>
        <c:baseTimeUnit val="months"/>
      </c:dateAx>
      <c:valAx>
        <c:axId val="320664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1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solidFill>
                  <a:srgbClr val="006699"/>
                </a:solidFill>
              </a:rPr>
              <a:t>Proportion of patients assessed and categorized at  Kaporo Rural Hospital, Jan13</a:t>
            </a:r>
            <a:r>
              <a:rPr lang="en-US" sz="1200" dirty="0">
                <a:solidFill>
                  <a:srgbClr val="006699"/>
                </a:solidFill>
                <a:latin typeface="Times New Roman" panose="02020603050405020304" pitchFamily="18" charset="0"/>
                <a:cs typeface="Times New Roman" panose="02020603050405020304" pitchFamily="18" charset="0"/>
              </a:rPr>
              <a:t>–</a:t>
            </a:r>
            <a:r>
              <a:rPr lang="en-US" sz="1200" dirty="0">
                <a:solidFill>
                  <a:srgbClr val="006699"/>
                </a:solidFill>
              </a:rPr>
              <a:t>Mar14</a:t>
            </a:r>
          </a:p>
        </c:rich>
      </c:tx>
      <c:overlay val="0"/>
      <c:spPr>
        <a:solidFill>
          <a:schemeClr val="bg1"/>
        </a:solidFill>
        <a:ln w="9525"/>
      </c:spPr>
    </c:title>
    <c:autoTitleDeleted val="0"/>
    <c:plotArea>
      <c:layout/>
      <c:lineChart>
        <c:grouping val="standard"/>
        <c:varyColors val="0"/>
        <c:ser>
          <c:idx val="0"/>
          <c:order val="0"/>
          <c:tx>
            <c:strRef>
              <c:f>Sheet1!$E$7</c:f>
              <c:strCache>
                <c:ptCount val="1"/>
                <c:pt idx="0">
                  <c:v># assessed</c:v>
                </c:pt>
              </c:strCache>
            </c:strRef>
          </c:tx>
          <c:spPr>
            <a:ln>
              <a:noFill/>
            </a:ln>
          </c:spPr>
          <c:marker>
            <c:symbol val="none"/>
          </c:marker>
          <c:cat>
            <c:numRef>
              <c:f>Sheet1!$F$6:$T$6</c:f>
              <c:numCache>
                <c:formatCode>[$-409]mmm\-yy;@</c:formatCode>
                <c:ptCount val="15"/>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numCache>
            </c:numRef>
          </c:cat>
          <c:val>
            <c:numRef>
              <c:f>Sheet1!$F$7:$T$7</c:f>
              <c:numCache>
                <c:formatCode>General</c:formatCode>
                <c:ptCount val="15"/>
                <c:pt idx="0">
                  <c:v>0</c:v>
                </c:pt>
                <c:pt idx="1">
                  <c:v>0</c:v>
                </c:pt>
                <c:pt idx="2">
                  <c:v>167</c:v>
                </c:pt>
                <c:pt idx="3">
                  <c:v>125</c:v>
                </c:pt>
                <c:pt idx="4">
                  <c:v>438</c:v>
                </c:pt>
                <c:pt idx="5">
                  <c:v>289</c:v>
                </c:pt>
                <c:pt idx="6">
                  <c:v>392</c:v>
                </c:pt>
                <c:pt idx="7">
                  <c:v>764</c:v>
                </c:pt>
                <c:pt idx="8">
                  <c:v>681</c:v>
                </c:pt>
                <c:pt idx="9">
                  <c:v>645</c:v>
                </c:pt>
                <c:pt idx="10">
                  <c:v>939</c:v>
                </c:pt>
                <c:pt idx="11">
                  <c:v>850</c:v>
                </c:pt>
                <c:pt idx="12">
                  <c:v>802</c:v>
                </c:pt>
                <c:pt idx="13">
                  <c:v>553</c:v>
                </c:pt>
                <c:pt idx="14">
                  <c:v>734</c:v>
                </c:pt>
              </c:numCache>
            </c:numRef>
          </c:val>
          <c:smooth val="0"/>
          <c:extLst>
            <c:ext xmlns:c16="http://schemas.microsoft.com/office/drawing/2014/chart" uri="{C3380CC4-5D6E-409C-BE32-E72D297353CC}">
              <c16:uniqueId val="{00000000-05DB-42CD-B19C-DD4E8333343C}"/>
            </c:ext>
          </c:extLst>
        </c:ser>
        <c:ser>
          <c:idx val="1"/>
          <c:order val="1"/>
          <c:tx>
            <c:strRef>
              <c:f>Sheet1!$E$8</c:f>
              <c:strCache>
                <c:ptCount val="1"/>
                <c:pt idx="0">
                  <c:v># seen</c:v>
                </c:pt>
              </c:strCache>
            </c:strRef>
          </c:tx>
          <c:spPr>
            <a:ln>
              <a:noFill/>
            </a:ln>
          </c:spPr>
          <c:marker>
            <c:symbol val="none"/>
          </c:marker>
          <c:cat>
            <c:numRef>
              <c:f>Sheet1!$F$6:$T$6</c:f>
              <c:numCache>
                <c:formatCode>[$-409]mmm\-yy;@</c:formatCode>
                <c:ptCount val="15"/>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numCache>
            </c:numRef>
          </c:cat>
          <c:val>
            <c:numRef>
              <c:f>Sheet1!$F$8:$T$8</c:f>
              <c:numCache>
                <c:formatCode>General</c:formatCode>
                <c:ptCount val="15"/>
                <c:pt idx="0">
                  <c:v>222</c:v>
                </c:pt>
                <c:pt idx="1">
                  <c:v>287</c:v>
                </c:pt>
                <c:pt idx="2">
                  <c:v>366</c:v>
                </c:pt>
                <c:pt idx="3">
                  <c:v>606</c:v>
                </c:pt>
                <c:pt idx="4">
                  <c:v>689</c:v>
                </c:pt>
                <c:pt idx="5">
                  <c:v>831</c:v>
                </c:pt>
                <c:pt idx="6">
                  <c:v>734</c:v>
                </c:pt>
                <c:pt idx="7">
                  <c:v>1005</c:v>
                </c:pt>
                <c:pt idx="8">
                  <c:v>684</c:v>
                </c:pt>
                <c:pt idx="9">
                  <c:v>648</c:v>
                </c:pt>
                <c:pt idx="10">
                  <c:v>970</c:v>
                </c:pt>
                <c:pt idx="11">
                  <c:v>861</c:v>
                </c:pt>
                <c:pt idx="12">
                  <c:v>804</c:v>
                </c:pt>
                <c:pt idx="13">
                  <c:v>555</c:v>
                </c:pt>
                <c:pt idx="14">
                  <c:v>736</c:v>
                </c:pt>
              </c:numCache>
            </c:numRef>
          </c:val>
          <c:smooth val="0"/>
          <c:extLst>
            <c:ext xmlns:c16="http://schemas.microsoft.com/office/drawing/2014/chart" uri="{C3380CC4-5D6E-409C-BE32-E72D297353CC}">
              <c16:uniqueId val="{00000001-05DB-42CD-B19C-DD4E8333343C}"/>
            </c:ext>
          </c:extLst>
        </c:ser>
        <c:ser>
          <c:idx val="2"/>
          <c:order val="2"/>
          <c:tx>
            <c:strRef>
              <c:f>Sheet1!$E$9</c:f>
              <c:strCache>
                <c:ptCount val="1"/>
                <c:pt idx="0">
                  <c:v>% assessed</c:v>
                </c:pt>
              </c:strCache>
            </c:strRef>
          </c:tx>
          <c:spPr>
            <a:ln w="50800">
              <a:solidFill>
                <a:schemeClr val="tx2"/>
              </a:solidFill>
            </a:ln>
          </c:spPr>
          <c:marker>
            <c:spPr>
              <a:solidFill>
                <a:schemeClr val="tx2"/>
              </a:solidFill>
              <a:ln>
                <a:solidFill>
                  <a:schemeClr val="tx2"/>
                </a:solidFill>
              </a:ln>
            </c:spPr>
          </c:marker>
          <c:cat>
            <c:numRef>
              <c:f>Sheet1!$F$6:$T$6</c:f>
              <c:numCache>
                <c:formatCode>[$-409]mmm\-yy;@</c:formatCode>
                <c:ptCount val="15"/>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numCache>
            </c:numRef>
          </c:cat>
          <c:val>
            <c:numRef>
              <c:f>Sheet1!$F$9:$T$9</c:f>
              <c:numCache>
                <c:formatCode>0%</c:formatCode>
                <c:ptCount val="15"/>
                <c:pt idx="0">
                  <c:v>0</c:v>
                </c:pt>
                <c:pt idx="1">
                  <c:v>0</c:v>
                </c:pt>
                <c:pt idx="2">
                  <c:v>0.45628415300546449</c:v>
                </c:pt>
                <c:pt idx="3">
                  <c:v>0.20627062706270627</c:v>
                </c:pt>
                <c:pt idx="4">
                  <c:v>0.63570391872278664</c:v>
                </c:pt>
                <c:pt idx="5">
                  <c:v>0.34777376654632974</c:v>
                </c:pt>
                <c:pt idx="6">
                  <c:v>0.5340599455040872</c:v>
                </c:pt>
                <c:pt idx="7">
                  <c:v>0.76019900497512438</c:v>
                </c:pt>
                <c:pt idx="8">
                  <c:v>0.99561403508771928</c:v>
                </c:pt>
                <c:pt idx="9">
                  <c:v>0.99537037037037035</c:v>
                </c:pt>
                <c:pt idx="10">
                  <c:v>0.96804123711340206</c:v>
                </c:pt>
                <c:pt idx="11">
                  <c:v>0.98722415795586527</c:v>
                </c:pt>
                <c:pt idx="12">
                  <c:v>0.99751243781094523</c:v>
                </c:pt>
                <c:pt idx="13">
                  <c:v>0.99639639639639643</c:v>
                </c:pt>
                <c:pt idx="14">
                  <c:v>0.99728260869565222</c:v>
                </c:pt>
              </c:numCache>
            </c:numRef>
          </c:val>
          <c:smooth val="0"/>
          <c:extLst>
            <c:ext xmlns:c16="http://schemas.microsoft.com/office/drawing/2014/chart" uri="{C3380CC4-5D6E-409C-BE32-E72D297353CC}">
              <c16:uniqueId val="{00000002-05DB-42CD-B19C-DD4E8333343C}"/>
            </c:ext>
          </c:extLst>
        </c:ser>
        <c:dLbls>
          <c:showLegendKey val="0"/>
          <c:showVal val="0"/>
          <c:showCatName val="0"/>
          <c:showSerName val="0"/>
          <c:showPercent val="0"/>
          <c:showBubbleSize val="0"/>
        </c:dLbls>
        <c:smooth val="0"/>
        <c:axId val="243854768"/>
        <c:axId val="243855160"/>
      </c:lineChart>
      <c:dateAx>
        <c:axId val="243854768"/>
        <c:scaling>
          <c:orientation val="minMax"/>
        </c:scaling>
        <c:delete val="0"/>
        <c:axPos val="b"/>
        <c:numFmt formatCode="[$-409]mmm\-yy;@" sourceLinked="1"/>
        <c:majorTickMark val="out"/>
        <c:minorTickMark val="none"/>
        <c:tickLblPos val="nextTo"/>
        <c:txPr>
          <a:bodyPr/>
          <a:lstStyle/>
          <a:p>
            <a:pPr>
              <a:defRPr sz="600"/>
            </a:pPr>
            <a:endParaRPr lang="en-US"/>
          </a:p>
        </c:txPr>
        <c:crossAx val="243855160"/>
        <c:crosses val="autoZero"/>
        <c:auto val="1"/>
        <c:lblOffset val="100"/>
        <c:baseTimeUnit val="months"/>
      </c:dateAx>
      <c:valAx>
        <c:axId val="243855160"/>
        <c:scaling>
          <c:orientation val="minMax"/>
          <c:max val="1"/>
        </c:scaling>
        <c:delete val="0"/>
        <c:axPos val="l"/>
        <c:majorGridlines/>
        <c:numFmt formatCode="0%" sourceLinked="0"/>
        <c:majorTickMark val="out"/>
        <c:minorTickMark val="none"/>
        <c:tickLblPos val="nextTo"/>
        <c:txPr>
          <a:bodyPr/>
          <a:lstStyle/>
          <a:p>
            <a:pPr>
              <a:defRPr sz="700"/>
            </a:pPr>
            <a:endParaRPr lang="en-US"/>
          </a:p>
        </c:txPr>
        <c:crossAx val="243854768"/>
        <c:crosses val="autoZero"/>
        <c:crossBetween val="between"/>
        <c:minorUnit val="0.2"/>
      </c:valAx>
      <c:spPr>
        <a:noFill/>
        <a:ln>
          <a:solidFill>
            <a:schemeClr val="accent1"/>
          </a:solidFill>
        </a:ln>
      </c:spPr>
    </c:plotArea>
    <c:plotVisOnly val="1"/>
    <c:dispBlanksAs val="gap"/>
    <c:showDLblsOverMax val="0"/>
  </c:chart>
  <c:spPr>
    <a:solidFill>
      <a:schemeClr val="bg1"/>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rgbClr val="006699"/>
                </a:solidFill>
              </a:rPr>
              <a:t>Results of assessment and categorization at Kalembo H/C, Jan 13-Mar 14</a:t>
            </a:r>
          </a:p>
        </c:rich>
      </c:tx>
      <c:layout>
        <c:manualLayout>
          <c:xMode val="edge"/>
          <c:yMode val="edge"/>
          <c:x val="3.2852994070185673E-2"/>
          <c:y val="0"/>
        </c:manualLayout>
      </c:layout>
      <c:overlay val="1"/>
    </c:title>
    <c:autoTitleDeleted val="0"/>
    <c:plotArea>
      <c:layout>
        <c:manualLayout>
          <c:layoutTarget val="inner"/>
          <c:xMode val="edge"/>
          <c:yMode val="edge"/>
          <c:x val="0.18030053675722968"/>
          <c:y val="0.15071167828159412"/>
          <c:w val="0.74491810051521334"/>
          <c:h val="0.63279919555510111"/>
        </c:manualLayout>
      </c:layout>
      <c:lineChart>
        <c:grouping val="standard"/>
        <c:varyColors val="0"/>
        <c:ser>
          <c:idx val="0"/>
          <c:order val="0"/>
          <c:tx>
            <c:strRef>
              <c:f>'Series Charts'!$B$27</c:f>
              <c:strCache>
                <c:ptCount val="1"/>
                <c:pt idx="0">
                  <c:v># seen</c:v>
                </c:pt>
              </c:strCache>
            </c:strRef>
          </c:tx>
          <c:spPr>
            <a:ln w="28575">
              <a:noFill/>
            </a:ln>
          </c:spPr>
          <c:marker>
            <c:symbol val="none"/>
          </c:marker>
          <c:cat>
            <c:strRef>
              <c:f>'Series Charts'!$C$26:$Q$26</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14-Jan</c:v>
                </c:pt>
                <c:pt idx="13">
                  <c:v>14-Feb</c:v>
                </c:pt>
                <c:pt idx="14">
                  <c:v>14-Mar</c:v>
                </c:pt>
              </c:strCache>
            </c:strRef>
          </c:cat>
          <c:val>
            <c:numRef>
              <c:f>'Series Charts'!$C$27:$Q$27</c:f>
              <c:numCache>
                <c:formatCode>General</c:formatCode>
                <c:ptCount val="15"/>
                <c:pt idx="0">
                  <c:v>606</c:v>
                </c:pt>
                <c:pt idx="1">
                  <c:v>641</c:v>
                </c:pt>
                <c:pt idx="2">
                  <c:v>448</c:v>
                </c:pt>
                <c:pt idx="3">
                  <c:v>390</c:v>
                </c:pt>
                <c:pt idx="4">
                  <c:v>627</c:v>
                </c:pt>
                <c:pt idx="5">
                  <c:v>935</c:v>
                </c:pt>
                <c:pt idx="6">
                  <c:v>1217</c:v>
                </c:pt>
                <c:pt idx="7">
                  <c:v>1309</c:v>
                </c:pt>
                <c:pt idx="8">
                  <c:v>1145</c:v>
                </c:pt>
                <c:pt idx="9">
                  <c:v>1572</c:v>
                </c:pt>
                <c:pt idx="10">
                  <c:v>1047</c:v>
                </c:pt>
                <c:pt idx="11">
                  <c:v>1121</c:v>
                </c:pt>
                <c:pt idx="12">
                  <c:v>1203</c:v>
                </c:pt>
                <c:pt idx="13">
                  <c:v>1134</c:v>
                </c:pt>
                <c:pt idx="14">
                  <c:v>900</c:v>
                </c:pt>
              </c:numCache>
            </c:numRef>
          </c:val>
          <c:smooth val="0"/>
          <c:extLst>
            <c:ext xmlns:c16="http://schemas.microsoft.com/office/drawing/2014/chart" uri="{C3380CC4-5D6E-409C-BE32-E72D297353CC}">
              <c16:uniqueId val="{00000000-5CBA-4181-983A-D09DF88CE576}"/>
            </c:ext>
          </c:extLst>
        </c:ser>
        <c:ser>
          <c:idx val="1"/>
          <c:order val="1"/>
          <c:tx>
            <c:strRef>
              <c:f>'Series Charts'!$B$28</c:f>
              <c:strCache>
                <c:ptCount val="1"/>
                <c:pt idx="0">
                  <c:v># assessed</c:v>
                </c:pt>
              </c:strCache>
            </c:strRef>
          </c:tx>
          <c:spPr>
            <a:ln w="28575">
              <a:noFill/>
            </a:ln>
          </c:spPr>
          <c:marker>
            <c:symbol val="none"/>
          </c:marker>
          <c:cat>
            <c:strRef>
              <c:f>'Series Charts'!$C$26:$Q$26</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14-Jan</c:v>
                </c:pt>
                <c:pt idx="13">
                  <c:v>14-Feb</c:v>
                </c:pt>
                <c:pt idx="14">
                  <c:v>14-Mar</c:v>
                </c:pt>
              </c:strCache>
            </c:strRef>
          </c:cat>
          <c:val>
            <c:numRef>
              <c:f>'Series Charts'!$C$28:$Q$28</c:f>
              <c:numCache>
                <c:formatCode>General</c:formatCode>
                <c:ptCount val="15"/>
                <c:pt idx="0">
                  <c:v>4</c:v>
                </c:pt>
                <c:pt idx="1">
                  <c:v>0</c:v>
                </c:pt>
                <c:pt idx="2">
                  <c:v>208</c:v>
                </c:pt>
                <c:pt idx="3">
                  <c:v>177</c:v>
                </c:pt>
                <c:pt idx="4">
                  <c:v>525</c:v>
                </c:pt>
                <c:pt idx="5">
                  <c:v>758</c:v>
                </c:pt>
                <c:pt idx="6">
                  <c:v>951</c:v>
                </c:pt>
                <c:pt idx="7">
                  <c:v>1309</c:v>
                </c:pt>
                <c:pt idx="8">
                  <c:v>1145</c:v>
                </c:pt>
                <c:pt idx="9">
                  <c:v>1572</c:v>
                </c:pt>
                <c:pt idx="10">
                  <c:v>1047</c:v>
                </c:pt>
                <c:pt idx="11">
                  <c:v>1121</c:v>
                </c:pt>
                <c:pt idx="12">
                  <c:v>1203</c:v>
                </c:pt>
                <c:pt idx="13">
                  <c:v>1134</c:v>
                </c:pt>
                <c:pt idx="14">
                  <c:v>900</c:v>
                </c:pt>
              </c:numCache>
            </c:numRef>
          </c:val>
          <c:smooth val="0"/>
          <c:extLst>
            <c:ext xmlns:c16="http://schemas.microsoft.com/office/drawing/2014/chart" uri="{C3380CC4-5D6E-409C-BE32-E72D297353CC}">
              <c16:uniqueId val="{00000001-5CBA-4181-983A-D09DF88CE576}"/>
            </c:ext>
          </c:extLst>
        </c:ser>
        <c:ser>
          <c:idx val="2"/>
          <c:order val="2"/>
          <c:tx>
            <c:strRef>
              <c:f>'Series Charts'!$B$29</c:f>
              <c:strCache>
                <c:ptCount val="1"/>
                <c:pt idx="0">
                  <c:v>% assessed</c:v>
                </c:pt>
              </c:strCache>
            </c:strRef>
          </c:tx>
          <c:spPr>
            <a:ln w="34925">
              <a:solidFill>
                <a:srgbClr val="1F497D"/>
              </a:solidFill>
            </a:ln>
          </c:spPr>
          <c:marker>
            <c:symbol val="triangle"/>
            <c:size val="7"/>
            <c:spPr>
              <a:solidFill>
                <a:srgbClr val="1F497D"/>
              </a:solidFill>
              <a:ln>
                <a:solidFill>
                  <a:srgbClr val="1F497D"/>
                </a:solidFill>
              </a:ln>
            </c:spPr>
          </c:marker>
          <c:cat>
            <c:strRef>
              <c:f>'Series Charts'!$C$26:$Q$26</c:f>
              <c:strCache>
                <c:ptCount val="15"/>
                <c:pt idx="0">
                  <c:v>Jan</c:v>
                </c:pt>
                <c:pt idx="1">
                  <c:v>Feb</c:v>
                </c:pt>
                <c:pt idx="2">
                  <c:v>Mar</c:v>
                </c:pt>
                <c:pt idx="3">
                  <c:v>Apr</c:v>
                </c:pt>
                <c:pt idx="4">
                  <c:v>May</c:v>
                </c:pt>
                <c:pt idx="5">
                  <c:v>Jun</c:v>
                </c:pt>
                <c:pt idx="6">
                  <c:v>Jul</c:v>
                </c:pt>
                <c:pt idx="7">
                  <c:v>Aug</c:v>
                </c:pt>
                <c:pt idx="8">
                  <c:v>Sep</c:v>
                </c:pt>
                <c:pt idx="9">
                  <c:v>Oct</c:v>
                </c:pt>
                <c:pt idx="10">
                  <c:v>Nov</c:v>
                </c:pt>
                <c:pt idx="11">
                  <c:v>Dec</c:v>
                </c:pt>
                <c:pt idx="12">
                  <c:v>14-Jan</c:v>
                </c:pt>
                <c:pt idx="13">
                  <c:v>14-Feb</c:v>
                </c:pt>
                <c:pt idx="14">
                  <c:v>14-Mar</c:v>
                </c:pt>
              </c:strCache>
            </c:strRef>
          </c:cat>
          <c:val>
            <c:numRef>
              <c:f>'Series Charts'!$C$29:$Q$29</c:f>
              <c:numCache>
                <c:formatCode>0%</c:formatCode>
                <c:ptCount val="15"/>
                <c:pt idx="0">
                  <c:v>6.6006600660066007E-3</c:v>
                </c:pt>
                <c:pt idx="1">
                  <c:v>0</c:v>
                </c:pt>
                <c:pt idx="2">
                  <c:v>0.4642857142857143</c:v>
                </c:pt>
                <c:pt idx="3">
                  <c:v>0.45384615384615384</c:v>
                </c:pt>
                <c:pt idx="4">
                  <c:v>0.83732057416267947</c:v>
                </c:pt>
                <c:pt idx="5">
                  <c:v>0.81069518716577538</c:v>
                </c:pt>
                <c:pt idx="6">
                  <c:v>0.7814297452752671</c:v>
                </c:pt>
                <c:pt idx="7">
                  <c:v>1</c:v>
                </c:pt>
                <c:pt idx="8">
                  <c:v>1</c:v>
                </c:pt>
                <c:pt idx="9">
                  <c:v>1</c:v>
                </c:pt>
                <c:pt idx="10">
                  <c:v>1</c:v>
                </c:pt>
                <c:pt idx="11">
                  <c:v>1</c:v>
                </c:pt>
                <c:pt idx="12">
                  <c:v>1</c:v>
                </c:pt>
                <c:pt idx="13">
                  <c:v>1</c:v>
                </c:pt>
                <c:pt idx="14">
                  <c:v>1</c:v>
                </c:pt>
              </c:numCache>
            </c:numRef>
          </c:val>
          <c:smooth val="0"/>
          <c:extLst>
            <c:ext xmlns:c16="http://schemas.microsoft.com/office/drawing/2014/chart" uri="{C3380CC4-5D6E-409C-BE32-E72D297353CC}">
              <c16:uniqueId val="{00000002-5CBA-4181-983A-D09DF88CE576}"/>
            </c:ext>
          </c:extLst>
        </c:ser>
        <c:dLbls>
          <c:showLegendKey val="0"/>
          <c:showVal val="0"/>
          <c:showCatName val="0"/>
          <c:showSerName val="0"/>
          <c:showPercent val="0"/>
          <c:showBubbleSize val="0"/>
        </c:dLbls>
        <c:smooth val="0"/>
        <c:axId val="241847984"/>
        <c:axId val="241848376"/>
      </c:lineChart>
      <c:catAx>
        <c:axId val="241847984"/>
        <c:scaling>
          <c:orientation val="minMax"/>
        </c:scaling>
        <c:delete val="0"/>
        <c:axPos val="b"/>
        <c:numFmt formatCode="General" sourceLinked="0"/>
        <c:majorTickMark val="out"/>
        <c:minorTickMark val="none"/>
        <c:tickLblPos val="nextTo"/>
        <c:crossAx val="241848376"/>
        <c:crosses val="autoZero"/>
        <c:auto val="1"/>
        <c:lblAlgn val="ctr"/>
        <c:lblOffset val="100"/>
        <c:noMultiLvlLbl val="0"/>
      </c:catAx>
      <c:valAx>
        <c:axId val="241848376"/>
        <c:scaling>
          <c:orientation val="minMax"/>
          <c:max val="1"/>
        </c:scaling>
        <c:delete val="0"/>
        <c:axPos val="l"/>
        <c:majorGridlines/>
        <c:title>
          <c:tx>
            <c:rich>
              <a:bodyPr rot="-5400000" vert="horz"/>
              <a:lstStyle/>
              <a:p>
                <a:pPr>
                  <a:defRPr/>
                </a:pPr>
                <a:r>
                  <a:rPr lang="en-US" dirty="0"/>
                  <a:t>% of clients</a:t>
                </a:r>
              </a:p>
            </c:rich>
          </c:tx>
          <c:layout>
            <c:manualLayout>
              <c:xMode val="edge"/>
              <c:yMode val="edge"/>
              <c:x val="7.407407407407407E-2"/>
              <c:y val="0.39162032976254185"/>
            </c:manualLayout>
          </c:layout>
          <c:overlay val="0"/>
        </c:title>
        <c:numFmt formatCode="0%" sourceLinked="0"/>
        <c:majorTickMark val="out"/>
        <c:minorTickMark val="none"/>
        <c:tickLblPos val="nextTo"/>
        <c:crossAx val="241847984"/>
        <c:crosses val="autoZero"/>
        <c:crossBetween val="between"/>
      </c:valAx>
      <c:dTable>
        <c:showHorzBorder val="1"/>
        <c:showVertBorder val="1"/>
        <c:showOutline val="1"/>
        <c:showKeys val="1"/>
      </c:dTable>
      <c:spPr>
        <a:solidFill>
          <a:srgbClr val="4F81BD">
            <a:lumMod val="20000"/>
            <a:lumOff val="80000"/>
          </a:srgbClr>
        </a:solidFill>
      </c:spPr>
    </c:plotArea>
    <c:plotVisOnly val="1"/>
    <c:dispBlanksAs val="gap"/>
    <c:showDLblsOverMax val="0"/>
  </c:chart>
  <c:txPr>
    <a:bodyPr/>
    <a:lstStyle/>
    <a:p>
      <a:pPr>
        <a:defRPr sz="14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A3A4B-08F2-4729-AD8A-EB4B9978FF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3D4A9CC-A965-4A7C-89A0-EFF24F5756A8}">
      <dgm:prSet phldrT="[Text]" custT="1"/>
      <dgm:spPr/>
      <dgm:t>
        <a:bodyPr/>
        <a:lstStyle/>
        <a:p>
          <a:endParaRPr lang="en-US" sz="1600" dirty="0"/>
        </a:p>
      </dgm:t>
    </dgm:pt>
    <dgm:pt modelId="{F398E8E4-41E8-46AB-A04B-4B8A2F88CC04}" type="parTrans" cxnId="{3AE63688-8FF4-4253-AEAA-AAD1C7D02202}">
      <dgm:prSet/>
      <dgm:spPr/>
      <dgm:t>
        <a:bodyPr/>
        <a:lstStyle/>
        <a:p>
          <a:endParaRPr lang="en-US"/>
        </a:p>
      </dgm:t>
    </dgm:pt>
    <dgm:pt modelId="{5AB56307-4132-4513-AE13-CE40E7E45A10}" type="sibTrans" cxnId="{3AE63688-8FF4-4253-AEAA-AAD1C7D02202}">
      <dgm:prSet/>
      <dgm:spPr/>
      <dgm:t>
        <a:bodyPr/>
        <a:lstStyle/>
        <a:p>
          <a:endParaRPr lang="en-US"/>
        </a:p>
      </dgm:t>
    </dgm:pt>
    <dgm:pt modelId="{23B40DFB-E712-4BD4-AA20-2ABBF3C8908E}">
      <dgm:prSet phldrT="[Text]" custT="1"/>
      <dgm:spPr/>
      <dgm:t>
        <a:bodyPr lIns="0" rIns="0"/>
        <a:lstStyle/>
        <a:p>
          <a:pPr algn="l"/>
          <a:endParaRPr lang="en-US" sz="1600" dirty="0"/>
        </a:p>
      </dgm:t>
    </dgm:pt>
    <dgm:pt modelId="{FC9410CF-D83C-4F9F-851F-1CA93CF8A377}" type="parTrans" cxnId="{E8DBA5D5-4393-4E08-A85F-D1ED536D04F0}">
      <dgm:prSet/>
      <dgm:spPr/>
      <dgm:t>
        <a:bodyPr/>
        <a:lstStyle/>
        <a:p>
          <a:endParaRPr lang="en-US"/>
        </a:p>
      </dgm:t>
    </dgm:pt>
    <dgm:pt modelId="{61A3B391-299D-421B-BB80-3593D1BFA3DB}" type="sibTrans" cxnId="{E8DBA5D5-4393-4E08-A85F-D1ED536D04F0}">
      <dgm:prSet/>
      <dgm:spPr/>
      <dgm:t>
        <a:bodyPr/>
        <a:lstStyle/>
        <a:p>
          <a:endParaRPr lang="en-US"/>
        </a:p>
      </dgm:t>
    </dgm:pt>
    <dgm:pt modelId="{C6C0A16F-12C0-4AF5-956A-EFEA526CD34E}">
      <dgm:prSet phldrT="[Text]" custT="1"/>
      <dgm:spPr/>
      <dgm:t>
        <a:bodyPr/>
        <a:lstStyle/>
        <a:p>
          <a:endParaRPr lang="en-US" sz="1600" dirty="0"/>
        </a:p>
      </dgm:t>
    </dgm:pt>
    <dgm:pt modelId="{6753133C-DCB8-43DE-B0D5-E3A246A74B64}" type="parTrans" cxnId="{54ED28FD-8F96-4156-AE0F-C3C7E7960AF7}">
      <dgm:prSet/>
      <dgm:spPr/>
      <dgm:t>
        <a:bodyPr/>
        <a:lstStyle/>
        <a:p>
          <a:endParaRPr lang="en-US"/>
        </a:p>
      </dgm:t>
    </dgm:pt>
    <dgm:pt modelId="{09471EF8-70D7-4AC4-B8CB-0032C3E2E03D}" type="sibTrans" cxnId="{54ED28FD-8F96-4156-AE0F-C3C7E7960AF7}">
      <dgm:prSet/>
      <dgm:spPr/>
      <dgm:t>
        <a:bodyPr/>
        <a:lstStyle/>
        <a:p>
          <a:endParaRPr lang="en-US"/>
        </a:p>
      </dgm:t>
    </dgm:pt>
    <dgm:pt modelId="{4C951DFD-6F00-4F6A-875B-CB90C08AFB69}">
      <dgm:prSet phldrT="[Text]" custT="1"/>
      <dgm:spPr/>
      <dgm:t>
        <a:bodyPr/>
        <a:lstStyle/>
        <a:p>
          <a:pPr algn="ctr"/>
          <a:endParaRPr lang="en-US" sz="1600" dirty="0"/>
        </a:p>
      </dgm:t>
    </dgm:pt>
    <dgm:pt modelId="{88EE5407-A648-462E-BEA5-14EDA788731D}" type="parTrans" cxnId="{E3A631A4-6BB1-44FE-BF46-1A2ACA675892}">
      <dgm:prSet/>
      <dgm:spPr/>
      <dgm:t>
        <a:bodyPr/>
        <a:lstStyle/>
        <a:p>
          <a:endParaRPr lang="en-US"/>
        </a:p>
      </dgm:t>
    </dgm:pt>
    <dgm:pt modelId="{35348296-F09D-4452-9A7D-87130B779456}" type="sibTrans" cxnId="{E3A631A4-6BB1-44FE-BF46-1A2ACA675892}">
      <dgm:prSet/>
      <dgm:spPr/>
      <dgm:t>
        <a:bodyPr/>
        <a:lstStyle/>
        <a:p>
          <a:endParaRPr lang="en-US"/>
        </a:p>
      </dgm:t>
    </dgm:pt>
    <dgm:pt modelId="{23F86570-9BCF-4DAF-B441-7CA7DFE6E375}" type="pres">
      <dgm:prSet presAssocID="{9EDA3A4B-08F2-4729-AD8A-EB4B9978FFC4}" presName="compositeShape" presStyleCnt="0">
        <dgm:presLayoutVars>
          <dgm:chMax val="7"/>
          <dgm:dir/>
          <dgm:resizeHandles val="exact"/>
        </dgm:presLayoutVars>
      </dgm:prSet>
      <dgm:spPr/>
    </dgm:pt>
    <dgm:pt modelId="{526D6556-85E0-4561-9F20-D79972DFF23A}" type="pres">
      <dgm:prSet presAssocID="{63D4A9CC-A965-4A7C-89A0-EFF24F5756A8}" presName="circ1" presStyleLbl="vennNode1" presStyleIdx="0" presStyleCnt="4" custScaleX="317439" custScaleY="165138" custLinFactNeighborX="-6804" custLinFactNeighborY="356"/>
      <dgm:spPr/>
    </dgm:pt>
    <dgm:pt modelId="{A8132621-A2FB-402B-9824-4AECADD13E5A}" type="pres">
      <dgm:prSet presAssocID="{63D4A9CC-A965-4A7C-89A0-EFF24F5756A8}" presName="circ1Tx" presStyleLbl="revTx" presStyleIdx="0" presStyleCnt="0">
        <dgm:presLayoutVars>
          <dgm:chMax val="0"/>
          <dgm:chPref val="0"/>
          <dgm:bulletEnabled val="1"/>
        </dgm:presLayoutVars>
      </dgm:prSet>
      <dgm:spPr/>
    </dgm:pt>
    <dgm:pt modelId="{0B87AC71-FAC8-4D52-BD3B-E20DDA91C4D1}" type="pres">
      <dgm:prSet presAssocID="{23B40DFB-E712-4BD4-AA20-2ABBF3C8908E}" presName="circ2" presStyleLbl="vennNode1" presStyleIdx="1" presStyleCnt="4" custScaleX="153569" custScaleY="159482" custLinFactNeighborX="-25346" custLinFactNeighborY="-9563"/>
      <dgm:spPr/>
    </dgm:pt>
    <dgm:pt modelId="{B6A25162-AFFA-4A24-955C-049B1FDFDFAF}" type="pres">
      <dgm:prSet presAssocID="{23B40DFB-E712-4BD4-AA20-2ABBF3C8908E}" presName="circ2Tx" presStyleLbl="revTx" presStyleIdx="0" presStyleCnt="0">
        <dgm:presLayoutVars>
          <dgm:chMax val="0"/>
          <dgm:chPref val="0"/>
          <dgm:bulletEnabled val="1"/>
        </dgm:presLayoutVars>
      </dgm:prSet>
      <dgm:spPr/>
    </dgm:pt>
    <dgm:pt modelId="{71E68B10-6492-4413-95EE-A098821F2E2D}" type="pres">
      <dgm:prSet presAssocID="{C6C0A16F-12C0-4AF5-956A-EFEA526CD34E}" presName="circ3" presStyleLbl="vennNode1" presStyleIdx="2" presStyleCnt="4" custScaleX="153870" custScaleY="78717" custLinFactNeighborX="-61478" custLinFactNeighborY="-72875"/>
      <dgm:spPr/>
    </dgm:pt>
    <dgm:pt modelId="{D1F6C33B-EB9B-4248-92DA-D5662E27CC37}" type="pres">
      <dgm:prSet presAssocID="{C6C0A16F-12C0-4AF5-956A-EFEA526CD34E}" presName="circ3Tx" presStyleLbl="revTx" presStyleIdx="0" presStyleCnt="0">
        <dgm:presLayoutVars>
          <dgm:chMax val="0"/>
          <dgm:chPref val="0"/>
          <dgm:bulletEnabled val="1"/>
        </dgm:presLayoutVars>
      </dgm:prSet>
      <dgm:spPr/>
    </dgm:pt>
    <dgm:pt modelId="{C868F070-4275-430C-BD1B-83CC3E379C15}" type="pres">
      <dgm:prSet presAssocID="{4C951DFD-6F00-4F6A-875B-CB90C08AFB69}" presName="circ4" presStyleLbl="vennNode1" presStyleIdx="3" presStyleCnt="4" custScaleX="126368" custScaleY="82577" custLinFactNeighborX="62428" custLinFactNeighborY="-45628"/>
      <dgm:spPr/>
    </dgm:pt>
    <dgm:pt modelId="{B9B273A2-B35D-4618-AFE9-887A1285ACCC}" type="pres">
      <dgm:prSet presAssocID="{4C951DFD-6F00-4F6A-875B-CB90C08AFB69}" presName="circ4Tx" presStyleLbl="revTx" presStyleIdx="0" presStyleCnt="0">
        <dgm:presLayoutVars>
          <dgm:chMax val="0"/>
          <dgm:chPref val="0"/>
          <dgm:bulletEnabled val="1"/>
        </dgm:presLayoutVars>
      </dgm:prSet>
      <dgm:spPr/>
    </dgm:pt>
  </dgm:ptLst>
  <dgm:cxnLst>
    <dgm:cxn modelId="{19508731-5195-4193-835D-7738D43E23B7}" type="presOf" srcId="{C6C0A16F-12C0-4AF5-956A-EFEA526CD34E}" destId="{71E68B10-6492-4413-95EE-A098821F2E2D}" srcOrd="0" destOrd="0" presId="urn:microsoft.com/office/officeart/2005/8/layout/venn1"/>
    <dgm:cxn modelId="{EC19BE42-87E0-4D57-894C-95F68583E73B}" type="presOf" srcId="{23B40DFB-E712-4BD4-AA20-2ABBF3C8908E}" destId="{B6A25162-AFFA-4A24-955C-049B1FDFDFAF}" srcOrd="1" destOrd="0" presId="urn:microsoft.com/office/officeart/2005/8/layout/venn1"/>
    <dgm:cxn modelId="{D11B3065-9C72-42C0-9446-5A916EEBEC11}" type="presOf" srcId="{63D4A9CC-A965-4A7C-89A0-EFF24F5756A8}" destId="{526D6556-85E0-4561-9F20-D79972DFF23A}" srcOrd="0" destOrd="0" presId="urn:microsoft.com/office/officeart/2005/8/layout/venn1"/>
    <dgm:cxn modelId="{D81FF556-B9D9-438F-92E9-282E659EE0B1}" type="presOf" srcId="{63D4A9CC-A965-4A7C-89A0-EFF24F5756A8}" destId="{A8132621-A2FB-402B-9824-4AECADD13E5A}" srcOrd="1" destOrd="0" presId="urn:microsoft.com/office/officeart/2005/8/layout/venn1"/>
    <dgm:cxn modelId="{BDA1AE7E-73AC-4329-B37F-E48DB56488B1}" type="presOf" srcId="{C6C0A16F-12C0-4AF5-956A-EFEA526CD34E}" destId="{D1F6C33B-EB9B-4248-92DA-D5662E27CC37}" srcOrd="1" destOrd="0" presId="urn:microsoft.com/office/officeart/2005/8/layout/venn1"/>
    <dgm:cxn modelId="{31026E87-A213-4878-A361-1AFC798EAB9A}" type="presOf" srcId="{23B40DFB-E712-4BD4-AA20-2ABBF3C8908E}" destId="{0B87AC71-FAC8-4D52-BD3B-E20DDA91C4D1}" srcOrd="0" destOrd="0" presId="urn:microsoft.com/office/officeart/2005/8/layout/venn1"/>
    <dgm:cxn modelId="{3AE63688-8FF4-4253-AEAA-AAD1C7D02202}" srcId="{9EDA3A4B-08F2-4729-AD8A-EB4B9978FFC4}" destId="{63D4A9CC-A965-4A7C-89A0-EFF24F5756A8}" srcOrd="0" destOrd="0" parTransId="{F398E8E4-41E8-46AB-A04B-4B8A2F88CC04}" sibTransId="{5AB56307-4132-4513-AE13-CE40E7E45A10}"/>
    <dgm:cxn modelId="{F51F5C92-5968-4BD9-99D4-8457BC972797}" type="presOf" srcId="{4C951DFD-6F00-4F6A-875B-CB90C08AFB69}" destId="{B9B273A2-B35D-4618-AFE9-887A1285ACCC}" srcOrd="1" destOrd="0" presId="urn:microsoft.com/office/officeart/2005/8/layout/venn1"/>
    <dgm:cxn modelId="{3967A4A0-97F8-401A-8333-E2C16882C5C0}" type="presOf" srcId="{9EDA3A4B-08F2-4729-AD8A-EB4B9978FFC4}" destId="{23F86570-9BCF-4DAF-B441-7CA7DFE6E375}" srcOrd="0" destOrd="0" presId="urn:microsoft.com/office/officeart/2005/8/layout/venn1"/>
    <dgm:cxn modelId="{E3A631A4-6BB1-44FE-BF46-1A2ACA675892}" srcId="{9EDA3A4B-08F2-4729-AD8A-EB4B9978FFC4}" destId="{4C951DFD-6F00-4F6A-875B-CB90C08AFB69}" srcOrd="3" destOrd="0" parTransId="{88EE5407-A648-462E-BEA5-14EDA788731D}" sibTransId="{35348296-F09D-4452-9A7D-87130B779456}"/>
    <dgm:cxn modelId="{0CB3E9A5-AF17-4791-A644-884D58E0ECF1}" type="presOf" srcId="{4C951DFD-6F00-4F6A-875B-CB90C08AFB69}" destId="{C868F070-4275-430C-BD1B-83CC3E379C15}" srcOrd="0" destOrd="0" presId="urn:microsoft.com/office/officeart/2005/8/layout/venn1"/>
    <dgm:cxn modelId="{E8DBA5D5-4393-4E08-A85F-D1ED536D04F0}" srcId="{9EDA3A4B-08F2-4729-AD8A-EB4B9978FFC4}" destId="{23B40DFB-E712-4BD4-AA20-2ABBF3C8908E}" srcOrd="1" destOrd="0" parTransId="{FC9410CF-D83C-4F9F-851F-1CA93CF8A377}" sibTransId="{61A3B391-299D-421B-BB80-3593D1BFA3DB}"/>
    <dgm:cxn modelId="{54ED28FD-8F96-4156-AE0F-C3C7E7960AF7}" srcId="{9EDA3A4B-08F2-4729-AD8A-EB4B9978FFC4}" destId="{C6C0A16F-12C0-4AF5-956A-EFEA526CD34E}" srcOrd="2" destOrd="0" parTransId="{6753133C-DCB8-43DE-B0D5-E3A246A74B64}" sibTransId="{09471EF8-70D7-4AC4-B8CB-0032C3E2E03D}"/>
    <dgm:cxn modelId="{D62D400A-6C5E-4B6A-B24A-B455E2FCEEDF}" type="presParOf" srcId="{23F86570-9BCF-4DAF-B441-7CA7DFE6E375}" destId="{526D6556-85E0-4561-9F20-D79972DFF23A}" srcOrd="0" destOrd="0" presId="urn:microsoft.com/office/officeart/2005/8/layout/venn1"/>
    <dgm:cxn modelId="{F6E3C1A2-7997-48F3-9958-7610BD3C2767}" type="presParOf" srcId="{23F86570-9BCF-4DAF-B441-7CA7DFE6E375}" destId="{A8132621-A2FB-402B-9824-4AECADD13E5A}" srcOrd="1" destOrd="0" presId="urn:microsoft.com/office/officeart/2005/8/layout/venn1"/>
    <dgm:cxn modelId="{B553ADC4-6A74-4614-835F-65376149FFC3}" type="presParOf" srcId="{23F86570-9BCF-4DAF-B441-7CA7DFE6E375}" destId="{0B87AC71-FAC8-4D52-BD3B-E20DDA91C4D1}" srcOrd="2" destOrd="0" presId="urn:microsoft.com/office/officeart/2005/8/layout/venn1"/>
    <dgm:cxn modelId="{E259B71E-108B-4FB9-BB35-8EBE06D5F042}" type="presParOf" srcId="{23F86570-9BCF-4DAF-B441-7CA7DFE6E375}" destId="{B6A25162-AFFA-4A24-955C-049B1FDFDFAF}" srcOrd="3" destOrd="0" presId="urn:microsoft.com/office/officeart/2005/8/layout/venn1"/>
    <dgm:cxn modelId="{C5E3E532-35BB-4E30-8FB3-1E2B55DE7786}" type="presParOf" srcId="{23F86570-9BCF-4DAF-B441-7CA7DFE6E375}" destId="{71E68B10-6492-4413-95EE-A098821F2E2D}" srcOrd="4" destOrd="0" presId="urn:microsoft.com/office/officeart/2005/8/layout/venn1"/>
    <dgm:cxn modelId="{1594D5CE-0BED-4E6E-8C4B-0BD2AE54E422}" type="presParOf" srcId="{23F86570-9BCF-4DAF-B441-7CA7DFE6E375}" destId="{D1F6C33B-EB9B-4248-92DA-D5662E27CC37}" srcOrd="5" destOrd="0" presId="urn:microsoft.com/office/officeart/2005/8/layout/venn1"/>
    <dgm:cxn modelId="{4266BC9A-3B94-48A8-B536-0DF13ECFEA19}" type="presParOf" srcId="{23F86570-9BCF-4DAF-B441-7CA7DFE6E375}" destId="{C868F070-4275-430C-BD1B-83CC3E379C15}" srcOrd="6" destOrd="0" presId="urn:microsoft.com/office/officeart/2005/8/layout/venn1"/>
    <dgm:cxn modelId="{765449E9-64A0-4055-B7BD-6A918BCBFE7F}" type="presParOf" srcId="{23F86570-9BCF-4DAF-B441-7CA7DFE6E375}" destId="{B9B273A2-B35D-4618-AFE9-887A1285ACC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AAE4C-05F8-4EFD-9F3E-24346BEEACDD}"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A025797B-66DE-4127-B02D-E5F8E007C29D}">
      <dgm:prSet phldrT="[Text]" custT="1"/>
      <dgm:spPr/>
      <dgm:t>
        <a:bodyPr/>
        <a:lstStyle/>
        <a:p>
          <a:r>
            <a:rPr lang="en-US" sz="1400" dirty="0"/>
            <a:t>Enabling environment: Laws, economy, religion </a:t>
          </a:r>
        </a:p>
      </dgm:t>
    </dgm:pt>
    <dgm:pt modelId="{AF1145A9-C2A0-477E-A099-F32860227030}" type="parTrans" cxnId="{00F00210-54EC-4F7D-B35F-4496B6314E0C}">
      <dgm:prSet/>
      <dgm:spPr/>
      <dgm:t>
        <a:bodyPr/>
        <a:lstStyle/>
        <a:p>
          <a:endParaRPr lang="en-US"/>
        </a:p>
      </dgm:t>
    </dgm:pt>
    <dgm:pt modelId="{883D063B-92B9-459E-B39C-67B510D433DE}" type="sibTrans" cxnId="{00F00210-54EC-4F7D-B35F-4496B6314E0C}">
      <dgm:prSet/>
      <dgm:spPr/>
      <dgm:t>
        <a:bodyPr/>
        <a:lstStyle/>
        <a:p>
          <a:endParaRPr lang="en-US"/>
        </a:p>
      </dgm:t>
    </dgm:pt>
    <dgm:pt modelId="{1B28DCD5-FCD3-412C-8001-13AC4D0DE87A}">
      <dgm:prSet phldrT="[Text]" custT="1"/>
      <dgm:spPr/>
      <dgm:t>
        <a:bodyPr/>
        <a:lstStyle/>
        <a:p>
          <a:r>
            <a:rPr lang="en-US" sz="1400" dirty="0"/>
            <a:t>Family, household, and peers</a:t>
          </a:r>
        </a:p>
      </dgm:t>
    </dgm:pt>
    <dgm:pt modelId="{A9F52765-30EC-4AF5-939F-C62894638A8C}" type="parTrans" cxnId="{D05157A4-3D25-4C1F-84AB-F626DE723245}">
      <dgm:prSet/>
      <dgm:spPr/>
      <dgm:t>
        <a:bodyPr/>
        <a:lstStyle/>
        <a:p>
          <a:endParaRPr lang="en-US"/>
        </a:p>
      </dgm:t>
    </dgm:pt>
    <dgm:pt modelId="{826A9D9F-7191-462F-825E-983EC6F411DF}" type="sibTrans" cxnId="{D05157A4-3D25-4C1F-84AB-F626DE723245}">
      <dgm:prSet/>
      <dgm:spPr/>
      <dgm:t>
        <a:bodyPr/>
        <a:lstStyle/>
        <a:p>
          <a:endParaRPr lang="en-US"/>
        </a:p>
      </dgm:t>
    </dgm:pt>
    <dgm:pt modelId="{B28EB687-80E3-4087-98F4-C9B070435F36}">
      <dgm:prSet phldrT="[Text]" custT="1"/>
      <dgm:spPr/>
      <dgm:t>
        <a:bodyPr/>
        <a:lstStyle/>
        <a:p>
          <a:r>
            <a:rPr lang="en-US" sz="1800" dirty="0"/>
            <a:t>Individual</a:t>
          </a:r>
          <a:endParaRPr lang="en-US" sz="1100" dirty="0"/>
        </a:p>
      </dgm:t>
    </dgm:pt>
    <dgm:pt modelId="{1ECEE4B3-A84D-4860-A967-FF8F2F2C7EAE}" type="parTrans" cxnId="{D7BFCE69-9E35-420D-80FD-7AEFF3158A2C}">
      <dgm:prSet/>
      <dgm:spPr/>
      <dgm:t>
        <a:bodyPr/>
        <a:lstStyle/>
        <a:p>
          <a:endParaRPr lang="en-US"/>
        </a:p>
      </dgm:t>
    </dgm:pt>
    <dgm:pt modelId="{6317124F-45C5-486F-BE33-86D624A3FACF}" type="sibTrans" cxnId="{D7BFCE69-9E35-420D-80FD-7AEFF3158A2C}">
      <dgm:prSet/>
      <dgm:spPr/>
      <dgm:t>
        <a:bodyPr/>
        <a:lstStyle/>
        <a:p>
          <a:endParaRPr lang="en-US"/>
        </a:p>
      </dgm:t>
    </dgm:pt>
    <dgm:pt modelId="{5ADC1C4E-8A9F-49F2-B3B5-CB3CE719B900}">
      <dgm:prSet phldrT="[Text]" custT="1"/>
      <dgm:spPr/>
      <dgm:t>
        <a:bodyPr/>
        <a:lstStyle/>
        <a:p>
          <a:r>
            <a:rPr lang="en-US" sz="1400" dirty="0"/>
            <a:t>Community: Services, social norms, CBOs </a:t>
          </a:r>
        </a:p>
      </dgm:t>
    </dgm:pt>
    <dgm:pt modelId="{E024AFA2-1F6F-4308-8722-F3F17E12E805}" type="sibTrans" cxnId="{664E0114-CA31-4AED-82C8-E655130B646F}">
      <dgm:prSet/>
      <dgm:spPr/>
      <dgm:t>
        <a:bodyPr/>
        <a:lstStyle/>
        <a:p>
          <a:endParaRPr lang="en-US"/>
        </a:p>
      </dgm:t>
    </dgm:pt>
    <dgm:pt modelId="{392C31F3-4BCE-4095-A78E-A807F8C473FF}" type="parTrans" cxnId="{664E0114-CA31-4AED-82C8-E655130B646F}">
      <dgm:prSet/>
      <dgm:spPr/>
      <dgm:t>
        <a:bodyPr/>
        <a:lstStyle/>
        <a:p>
          <a:endParaRPr lang="en-US"/>
        </a:p>
      </dgm:t>
    </dgm:pt>
    <dgm:pt modelId="{63B0E1F2-DE76-4DFD-87D8-7C1EDC8266BD}" type="pres">
      <dgm:prSet presAssocID="{9A5AAE4C-05F8-4EFD-9F3E-24346BEEACDD}" presName="Name0" presStyleCnt="0">
        <dgm:presLayoutVars>
          <dgm:chMax val="7"/>
          <dgm:resizeHandles val="exact"/>
        </dgm:presLayoutVars>
      </dgm:prSet>
      <dgm:spPr/>
    </dgm:pt>
    <dgm:pt modelId="{EA3337C8-C3F1-4218-A1C7-D1EB694AC655}" type="pres">
      <dgm:prSet presAssocID="{9A5AAE4C-05F8-4EFD-9F3E-24346BEEACDD}" presName="comp1" presStyleCnt="0"/>
      <dgm:spPr/>
    </dgm:pt>
    <dgm:pt modelId="{06D5D9D8-1FA6-44E8-9ED6-CCDA44E548F8}" type="pres">
      <dgm:prSet presAssocID="{9A5AAE4C-05F8-4EFD-9F3E-24346BEEACDD}" presName="circle1" presStyleLbl="node1" presStyleIdx="0" presStyleCnt="4" custLinFactNeighborX="-3455" custLinFactNeighborY="-9382"/>
      <dgm:spPr/>
    </dgm:pt>
    <dgm:pt modelId="{3700D3DB-FF30-4194-9F30-AEACA27EF4D9}" type="pres">
      <dgm:prSet presAssocID="{9A5AAE4C-05F8-4EFD-9F3E-24346BEEACDD}" presName="c1text" presStyleLbl="node1" presStyleIdx="0" presStyleCnt="4">
        <dgm:presLayoutVars>
          <dgm:bulletEnabled val="1"/>
        </dgm:presLayoutVars>
      </dgm:prSet>
      <dgm:spPr/>
    </dgm:pt>
    <dgm:pt modelId="{DF39EEB7-6A12-4157-82EE-ED2CB3696A45}" type="pres">
      <dgm:prSet presAssocID="{9A5AAE4C-05F8-4EFD-9F3E-24346BEEACDD}" presName="comp2" presStyleCnt="0"/>
      <dgm:spPr/>
    </dgm:pt>
    <dgm:pt modelId="{DFF0DD26-4809-43E9-99D8-695D6278C155}" type="pres">
      <dgm:prSet presAssocID="{9A5AAE4C-05F8-4EFD-9F3E-24346BEEACDD}" presName="circle2" presStyleLbl="node1" presStyleIdx="1" presStyleCnt="4" custScaleY="90753"/>
      <dgm:spPr/>
    </dgm:pt>
    <dgm:pt modelId="{69AA3E9C-14B0-4224-9FFD-FCFB0BE1065F}" type="pres">
      <dgm:prSet presAssocID="{9A5AAE4C-05F8-4EFD-9F3E-24346BEEACDD}" presName="c2text" presStyleLbl="node1" presStyleIdx="1" presStyleCnt="4">
        <dgm:presLayoutVars>
          <dgm:bulletEnabled val="1"/>
        </dgm:presLayoutVars>
      </dgm:prSet>
      <dgm:spPr/>
    </dgm:pt>
    <dgm:pt modelId="{C070D2B4-8897-4C56-905D-8F1187EFC7CD}" type="pres">
      <dgm:prSet presAssocID="{9A5AAE4C-05F8-4EFD-9F3E-24346BEEACDD}" presName="comp3" presStyleCnt="0"/>
      <dgm:spPr/>
    </dgm:pt>
    <dgm:pt modelId="{155D7C04-BD4E-4BBA-9FF0-EA93F4E71276}" type="pres">
      <dgm:prSet presAssocID="{9A5AAE4C-05F8-4EFD-9F3E-24346BEEACDD}" presName="circle3" presStyleLbl="node1" presStyleIdx="2" presStyleCnt="4" custScaleY="94582"/>
      <dgm:spPr/>
    </dgm:pt>
    <dgm:pt modelId="{E67E4C20-B9D8-4C85-910A-DD9D39B0E1ED}" type="pres">
      <dgm:prSet presAssocID="{9A5AAE4C-05F8-4EFD-9F3E-24346BEEACDD}" presName="c3text" presStyleLbl="node1" presStyleIdx="2" presStyleCnt="4">
        <dgm:presLayoutVars>
          <dgm:bulletEnabled val="1"/>
        </dgm:presLayoutVars>
      </dgm:prSet>
      <dgm:spPr/>
    </dgm:pt>
    <dgm:pt modelId="{E9AA9155-6983-47A4-9A87-AB20FC693E2E}" type="pres">
      <dgm:prSet presAssocID="{9A5AAE4C-05F8-4EFD-9F3E-24346BEEACDD}" presName="comp4" presStyleCnt="0"/>
      <dgm:spPr/>
    </dgm:pt>
    <dgm:pt modelId="{416B94A1-91CF-4856-B73F-2C2ED3D9ADEA}" type="pres">
      <dgm:prSet presAssocID="{9A5AAE4C-05F8-4EFD-9F3E-24346BEEACDD}" presName="circle4" presStyleLbl="node1" presStyleIdx="3" presStyleCnt="4"/>
      <dgm:spPr/>
    </dgm:pt>
    <dgm:pt modelId="{4651137B-CDD5-4B97-8999-50DA7BCA30FE}" type="pres">
      <dgm:prSet presAssocID="{9A5AAE4C-05F8-4EFD-9F3E-24346BEEACDD}" presName="c4text" presStyleLbl="node1" presStyleIdx="3" presStyleCnt="4">
        <dgm:presLayoutVars>
          <dgm:bulletEnabled val="1"/>
        </dgm:presLayoutVars>
      </dgm:prSet>
      <dgm:spPr/>
    </dgm:pt>
  </dgm:ptLst>
  <dgm:cxnLst>
    <dgm:cxn modelId="{07C88901-FED7-42AA-825E-1445D7C06901}" type="presOf" srcId="{A025797B-66DE-4127-B02D-E5F8E007C29D}" destId="{06D5D9D8-1FA6-44E8-9ED6-CCDA44E548F8}" srcOrd="0" destOrd="0" presId="urn:microsoft.com/office/officeart/2005/8/layout/venn2"/>
    <dgm:cxn modelId="{00F00210-54EC-4F7D-B35F-4496B6314E0C}" srcId="{9A5AAE4C-05F8-4EFD-9F3E-24346BEEACDD}" destId="{A025797B-66DE-4127-B02D-E5F8E007C29D}" srcOrd="0" destOrd="0" parTransId="{AF1145A9-C2A0-477E-A099-F32860227030}" sibTransId="{883D063B-92B9-459E-B39C-67B510D433DE}"/>
    <dgm:cxn modelId="{664E0114-CA31-4AED-82C8-E655130B646F}" srcId="{9A5AAE4C-05F8-4EFD-9F3E-24346BEEACDD}" destId="{5ADC1C4E-8A9F-49F2-B3B5-CB3CE719B900}" srcOrd="1" destOrd="0" parTransId="{392C31F3-4BCE-4095-A78E-A807F8C473FF}" sibTransId="{E024AFA2-1F6F-4308-8722-F3F17E12E805}"/>
    <dgm:cxn modelId="{CE94EA14-E300-48E1-B72F-B9BADA4EAE6B}" type="presOf" srcId="{9A5AAE4C-05F8-4EFD-9F3E-24346BEEACDD}" destId="{63B0E1F2-DE76-4DFD-87D8-7C1EDC8266BD}" srcOrd="0" destOrd="0" presId="urn:microsoft.com/office/officeart/2005/8/layout/venn2"/>
    <dgm:cxn modelId="{73A65E30-7B41-4AD6-A02F-1A889389B640}" type="presOf" srcId="{B28EB687-80E3-4087-98F4-C9B070435F36}" destId="{416B94A1-91CF-4856-B73F-2C2ED3D9ADEA}" srcOrd="0" destOrd="0" presId="urn:microsoft.com/office/officeart/2005/8/layout/venn2"/>
    <dgm:cxn modelId="{DD0DF946-AC11-4ECD-BBAC-E6059E5D6922}" type="presOf" srcId="{5ADC1C4E-8A9F-49F2-B3B5-CB3CE719B900}" destId="{69AA3E9C-14B0-4224-9FFD-FCFB0BE1065F}" srcOrd="1" destOrd="0" presId="urn:microsoft.com/office/officeart/2005/8/layout/venn2"/>
    <dgm:cxn modelId="{D7BFCE69-9E35-420D-80FD-7AEFF3158A2C}" srcId="{9A5AAE4C-05F8-4EFD-9F3E-24346BEEACDD}" destId="{B28EB687-80E3-4087-98F4-C9B070435F36}" srcOrd="3" destOrd="0" parTransId="{1ECEE4B3-A84D-4860-A967-FF8F2F2C7EAE}" sibTransId="{6317124F-45C5-486F-BE33-86D624A3FACF}"/>
    <dgm:cxn modelId="{52EC466A-455E-481D-84CA-A7CC9B77256E}" type="presOf" srcId="{A025797B-66DE-4127-B02D-E5F8E007C29D}" destId="{3700D3DB-FF30-4194-9F30-AEACA27EF4D9}" srcOrd="1" destOrd="0" presId="urn:microsoft.com/office/officeart/2005/8/layout/venn2"/>
    <dgm:cxn modelId="{FF5F4657-9191-432E-BB98-50324DF7A83D}" type="presOf" srcId="{B28EB687-80E3-4087-98F4-C9B070435F36}" destId="{4651137B-CDD5-4B97-8999-50DA7BCA30FE}" srcOrd="1" destOrd="0" presId="urn:microsoft.com/office/officeart/2005/8/layout/venn2"/>
    <dgm:cxn modelId="{D05157A4-3D25-4C1F-84AB-F626DE723245}" srcId="{9A5AAE4C-05F8-4EFD-9F3E-24346BEEACDD}" destId="{1B28DCD5-FCD3-412C-8001-13AC4D0DE87A}" srcOrd="2" destOrd="0" parTransId="{A9F52765-30EC-4AF5-939F-C62894638A8C}" sibTransId="{826A9D9F-7191-462F-825E-983EC6F411DF}"/>
    <dgm:cxn modelId="{683CC4A9-02A4-426B-978D-DC72D429341C}" type="presOf" srcId="{1B28DCD5-FCD3-412C-8001-13AC4D0DE87A}" destId="{E67E4C20-B9D8-4C85-910A-DD9D39B0E1ED}" srcOrd="1" destOrd="0" presId="urn:microsoft.com/office/officeart/2005/8/layout/venn2"/>
    <dgm:cxn modelId="{958766EE-FBAF-4595-AD7C-AA2B79D5144A}" type="presOf" srcId="{1B28DCD5-FCD3-412C-8001-13AC4D0DE87A}" destId="{155D7C04-BD4E-4BBA-9FF0-EA93F4E71276}" srcOrd="0" destOrd="0" presId="urn:microsoft.com/office/officeart/2005/8/layout/venn2"/>
    <dgm:cxn modelId="{8D8BA5FD-C187-4F81-A815-7CB3B5FAAD2E}" type="presOf" srcId="{5ADC1C4E-8A9F-49F2-B3B5-CB3CE719B900}" destId="{DFF0DD26-4809-43E9-99D8-695D6278C155}" srcOrd="0" destOrd="0" presId="urn:microsoft.com/office/officeart/2005/8/layout/venn2"/>
    <dgm:cxn modelId="{3388AC4F-5D22-436B-AB0F-C647012F8B7F}" type="presParOf" srcId="{63B0E1F2-DE76-4DFD-87D8-7C1EDC8266BD}" destId="{EA3337C8-C3F1-4218-A1C7-D1EB694AC655}" srcOrd="0" destOrd="0" presId="urn:microsoft.com/office/officeart/2005/8/layout/venn2"/>
    <dgm:cxn modelId="{AA8B1EAC-374D-4D3B-A138-0C051A5D28FC}" type="presParOf" srcId="{EA3337C8-C3F1-4218-A1C7-D1EB694AC655}" destId="{06D5D9D8-1FA6-44E8-9ED6-CCDA44E548F8}" srcOrd="0" destOrd="0" presId="urn:microsoft.com/office/officeart/2005/8/layout/venn2"/>
    <dgm:cxn modelId="{2496401B-4013-40E9-B214-23D2B7143D47}" type="presParOf" srcId="{EA3337C8-C3F1-4218-A1C7-D1EB694AC655}" destId="{3700D3DB-FF30-4194-9F30-AEACA27EF4D9}" srcOrd="1" destOrd="0" presId="urn:microsoft.com/office/officeart/2005/8/layout/venn2"/>
    <dgm:cxn modelId="{310C440A-C0DC-4E61-99E0-B8953740F1F7}" type="presParOf" srcId="{63B0E1F2-DE76-4DFD-87D8-7C1EDC8266BD}" destId="{DF39EEB7-6A12-4157-82EE-ED2CB3696A45}" srcOrd="1" destOrd="0" presId="urn:microsoft.com/office/officeart/2005/8/layout/venn2"/>
    <dgm:cxn modelId="{926DD898-FB56-4E1B-BCE9-58A7BB14A163}" type="presParOf" srcId="{DF39EEB7-6A12-4157-82EE-ED2CB3696A45}" destId="{DFF0DD26-4809-43E9-99D8-695D6278C155}" srcOrd="0" destOrd="0" presId="urn:microsoft.com/office/officeart/2005/8/layout/venn2"/>
    <dgm:cxn modelId="{4D9F483A-1080-4C40-99AA-F2490CE6A6C6}" type="presParOf" srcId="{DF39EEB7-6A12-4157-82EE-ED2CB3696A45}" destId="{69AA3E9C-14B0-4224-9FFD-FCFB0BE1065F}" srcOrd="1" destOrd="0" presId="urn:microsoft.com/office/officeart/2005/8/layout/venn2"/>
    <dgm:cxn modelId="{48694982-8501-4E1E-B832-4A14DFEE3D7C}" type="presParOf" srcId="{63B0E1F2-DE76-4DFD-87D8-7C1EDC8266BD}" destId="{C070D2B4-8897-4C56-905D-8F1187EFC7CD}" srcOrd="2" destOrd="0" presId="urn:microsoft.com/office/officeart/2005/8/layout/venn2"/>
    <dgm:cxn modelId="{D6100E30-9140-40F8-88E3-052A8E15367E}" type="presParOf" srcId="{C070D2B4-8897-4C56-905D-8F1187EFC7CD}" destId="{155D7C04-BD4E-4BBA-9FF0-EA93F4E71276}" srcOrd="0" destOrd="0" presId="urn:microsoft.com/office/officeart/2005/8/layout/venn2"/>
    <dgm:cxn modelId="{13206AC8-95D6-4FDD-A1E5-43CB646DB8BB}" type="presParOf" srcId="{C070D2B4-8897-4C56-905D-8F1187EFC7CD}" destId="{E67E4C20-B9D8-4C85-910A-DD9D39B0E1ED}" srcOrd="1" destOrd="0" presId="urn:microsoft.com/office/officeart/2005/8/layout/venn2"/>
    <dgm:cxn modelId="{32203721-E6C5-45B0-A4A3-BAD6FF7431C5}" type="presParOf" srcId="{63B0E1F2-DE76-4DFD-87D8-7C1EDC8266BD}" destId="{E9AA9155-6983-47A4-9A87-AB20FC693E2E}" srcOrd="3" destOrd="0" presId="urn:microsoft.com/office/officeart/2005/8/layout/venn2"/>
    <dgm:cxn modelId="{42D422FF-4264-4600-94F2-24567C42AD5B}" type="presParOf" srcId="{E9AA9155-6983-47A4-9A87-AB20FC693E2E}" destId="{416B94A1-91CF-4856-B73F-2C2ED3D9ADEA}" srcOrd="0" destOrd="0" presId="urn:microsoft.com/office/officeart/2005/8/layout/venn2"/>
    <dgm:cxn modelId="{D4906F9A-5124-4550-AC1C-2F67CB951594}" type="presParOf" srcId="{E9AA9155-6983-47A4-9A87-AB20FC693E2E}" destId="{4651137B-CDD5-4B97-8999-50DA7BCA30F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6556-85E0-4561-9F20-D79972DFF23A}">
      <dsp:nvSpPr>
        <dsp:cNvPr id="0" name=""/>
        <dsp:cNvSpPr/>
      </dsp:nvSpPr>
      <dsp:spPr>
        <a:xfrm>
          <a:off x="-746095" y="-217132"/>
          <a:ext cx="7936534" cy="41287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69658" y="338659"/>
        <a:ext cx="6105026" cy="1310081"/>
      </dsp:txXfrm>
    </dsp:sp>
    <dsp:sp modelId="{0B87AC71-FAC8-4D52-BD3B-E20DDA91C4D1}">
      <dsp:nvSpPr>
        <dsp:cNvPr id="0" name=""/>
        <dsp:cNvSpPr/>
      </dsp:nvSpPr>
      <dsp:spPr>
        <a:xfrm>
          <a:off x="1774576" y="711427"/>
          <a:ext cx="3839495" cy="39873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3841996" y="1171504"/>
        <a:ext cx="1476729" cy="3067177"/>
      </dsp:txXfrm>
    </dsp:sp>
    <dsp:sp modelId="{71E68B10-6492-4413-95EE-A098821F2E2D}">
      <dsp:nvSpPr>
        <dsp:cNvPr id="0" name=""/>
        <dsp:cNvSpPr/>
      </dsp:nvSpPr>
      <dsp:spPr>
        <a:xfrm>
          <a:off x="0" y="1243996"/>
          <a:ext cx="3847020" cy="19680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43887" y="2322647"/>
        <a:ext cx="2959246" cy="624481"/>
      </dsp:txXfrm>
    </dsp:sp>
    <dsp:sp modelId="{C868F070-4275-430C-BD1B-83CC3E379C15}">
      <dsp:nvSpPr>
        <dsp:cNvPr id="0" name=""/>
        <dsp:cNvSpPr/>
      </dsp:nvSpPr>
      <dsp:spPr>
        <a:xfrm>
          <a:off x="2097423" y="771119"/>
          <a:ext cx="3159422" cy="20645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340455" y="1009338"/>
        <a:ext cx="1215162" cy="1588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5D9D8-1FA6-44E8-9ED6-CCDA44E548F8}">
      <dsp:nvSpPr>
        <dsp:cNvPr id="0" name=""/>
        <dsp:cNvSpPr/>
      </dsp:nvSpPr>
      <dsp:spPr>
        <a:xfrm>
          <a:off x="0" y="0"/>
          <a:ext cx="4630142" cy="4630142"/>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Enabling environment: Laws, economy, religion </a:t>
          </a:r>
        </a:p>
      </dsp:txBody>
      <dsp:txXfrm>
        <a:off x="1667777" y="231507"/>
        <a:ext cx="1294587" cy="694521"/>
      </dsp:txXfrm>
    </dsp:sp>
    <dsp:sp modelId="{DFF0DD26-4809-43E9-99D8-695D6278C155}">
      <dsp:nvSpPr>
        <dsp:cNvPr id="0" name=""/>
        <dsp:cNvSpPr/>
      </dsp:nvSpPr>
      <dsp:spPr>
        <a:xfrm>
          <a:off x="600686" y="1097288"/>
          <a:ext cx="3704113" cy="3361594"/>
        </a:xfrm>
        <a:prstGeom prst="ellipse">
          <a:avLst/>
        </a:prstGeom>
        <a:solidFill>
          <a:schemeClr val="accent1">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Community: Services, social norms, CBOs </a:t>
          </a:r>
        </a:p>
      </dsp:txBody>
      <dsp:txXfrm>
        <a:off x="1805449" y="1298983"/>
        <a:ext cx="1294587" cy="605086"/>
      </dsp:txXfrm>
    </dsp:sp>
    <dsp:sp modelId="{155D7C04-BD4E-4BBA-9FF0-EA93F4E71276}">
      <dsp:nvSpPr>
        <dsp:cNvPr id="0" name=""/>
        <dsp:cNvSpPr/>
      </dsp:nvSpPr>
      <dsp:spPr>
        <a:xfrm>
          <a:off x="1063700" y="1927315"/>
          <a:ext cx="2778085" cy="2627568"/>
        </a:xfrm>
        <a:prstGeom prst="ellipse">
          <a:avLst/>
        </a:prstGeom>
        <a:solidFill>
          <a:schemeClr val="accent1">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Family, household, and peers</a:t>
          </a:r>
        </a:p>
      </dsp:txBody>
      <dsp:txXfrm>
        <a:off x="1805449" y="2124382"/>
        <a:ext cx="1294587" cy="591202"/>
      </dsp:txXfrm>
    </dsp:sp>
    <dsp:sp modelId="{416B94A1-91CF-4856-B73F-2C2ED3D9ADEA}">
      <dsp:nvSpPr>
        <dsp:cNvPr id="0" name=""/>
        <dsp:cNvSpPr/>
      </dsp:nvSpPr>
      <dsp:spPr>
        <a:xfrm>
          <a:off x="1526715" y="2778085"/>
          <a:ext cx="1852056" cy="1852056"/>
        </a:xfrm>
        <a:prstGeom prst="ellipse">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Individual</a:t>
          </a:r>
          <a:endParaRPr lang="en-US" sz="1100" kern="1200" dirty="0"/>
        </a:p>
      </dsp:txBody>
      <dsp:txXfrm>
        <a:off x="1797942" y="3241099"/>
        <a:ext cx="1309601" cy="9260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0.38889</cdr:x>
      <cdr:y>0.3791</cdr:y>
    </cdr:from>
    <cdr:to>
      <cdr:x>0.55619</cdr:x>
      <cdr:y>0.57698</cdr:y>
    </cdr:to>
    <cdr:sp macro="" textlink="">
      <cdr:nvSpPr>
        <cdr:cNvPr id="3" name="Rectangular Callout 2"/>
        <cdr:cNvSpPr/>
      </cdr:nvSpPr>
      <cdr:spPr>
        <a:xfrm xmlns:a="http://schemas.openxmlformats.org/drawingml/2006/main">
          <a:off x="3200400" y="1915510"/>
          <a:ext cx="1376813" cy="999858"/>
        </a:xfrm>
        <a:prstGeom xmlns:a="http://schemas.openxmlformats.org/drawingml/2006/main" prst="wedgeRectCallout">
          <a:avLst>
            <a:gd name="adj1" fmla="val -40240"/>
            <a:gd name="adj2" fmla="val -130220"/>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wrap="square">
          <a:noAutofit/>
        </a:bodyPr>
        <a:lstStyle xmlns:a="http://schemas.openxmlformats.org/drawingml/2006/main"/>
        <a:p xmlns:a="http://schemas.openxmlformats.org/drawingml/2006/main">
          <a:r>
            <a:rPr lang="en-US" sz="1200" dirty="0"/>
            <a:t>HSAs</a:t>
          </a:r>
          <a:r>
            <a:rPr lang="en-US" sz="1200" baseline="0" dirty="0"/>
            <a:t> at TB and maids at PMTCT not always available</a:t>
          </a:r>
          <a:endParaRPr lang="en-US" sz="1200" dirty="0"/>
        </a:p>
      </cdr:txBody>
    </cdr:sp>
  </cdr:relSizeAnchor>
  <cdr:relSizeAnchor xmlns:cdr="http://schemas.openxmlformats.org/drawingml/2006/chartDrawing">
    <cdr:from>
      <cdr:x>0.55556</cdr:x>
      <cdr:y>0.20073</cdr:y>
    </cdr:from>
    <cdr:to>
      <cdr:x>0.75168</cdr:x>
      <cdr:y>0.41981</cdr:y>
    </cdr:to>
    <cdr:sp macro="" textlink="">
      <cdr:nvSpPr>
        <cdr:cNvPr id="4" name="Rectangular Callout 3"/>
        <cdr:cNvSpPr/>
      </cdr:nvSpPr>
      <cdr:spPr>
        <a:xfrm xmlns:a="http://schemas.openxmlformats.org/drawingml/2006/main">
          <a:off x="4572000" y="1014248"/>
          <a:ext cx="1613990" cy="1106978"/>
        </a:xfrm>
        <a:prstGeom xmlns:a="http://schemas.openxmlformats.org/drawingml/2006/main" prst="wedgeRectCallout">
          <a:avLst>
            <a:gd name="adj1" fmla="val -52174"/>
            <a:gd name="adj2" fmla="val -80260"/>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wrap="square">
          <a:noAutofit/>
        </a:bodyPr>
        <a:lstStyle xmlns:a="http://schemas.openxmlformats.org/drawingml/2006/main"/>
        <a:p xmlns:a="http://schemas.openxmlformats.org/drawingml/2006/main">
          <a:r>
            <a:rPr lang="en-US" sz="1200" dirty="0"/>
            <a:t>Reallocated ART counsellor to</a:t>
          </a:r>
          <a:r>
            <a:rPr lang="en-US" sz="1200" baseline="0" dirty="0"/>
            <a:t> PMTCT and assigned TB officer to assess clients</a:t>
          </a:r>
          <a:endParaRPr lang="en-US"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0.38889</cdr:x>
      <cdr:y>0.3791</cdr:y>
    </cdr:from>
    <cdr:to>
      <cdr:x>0.55619</cdr:x>
      <cdr:y>0.57698</cdr:y>
    </cdr:to>
    <cdr:sp macro="" textlink="">
      <cdr:nvSpPr>
        <cdr:cNvPr id="3" name="Rectangular Callout 2"/>
        <cdr:cNvSpPr/>
      </cdr:nvSpPr>
      <cdr:spPr>
        <a:xfrm xmlns:a="http://schemas.openxmlformats.org/drawingml/2006/main">
          <a:off x="3200400" y="1915510"/>
          <a:ext cx="1376813" cy="999858"/>
        </a:xfrm>
        <a:prstGeom xmlns:a="http://schemas.openxmlformats.org/drawingml/2006/main" prst="wedgeRectCallout">
          <a:avLst>
            <a:gd name="adj1" fmla="val -40240"/>
            <a:gd name="adj2" fmla="val -130220"/>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wrap="square">
          <a:noAutofit/>
        </a:bodyPr>
        <a:lstStyle xmlns:a="http://schemas.openxmlformats.org/drawingml/2006/main"/>
        <a:p xmlns:a="http://schemas.openxmlformats.org/drawingml/2006/main">
          <a:r>
            <a:rPr lang="en-US" sz="1200" dirty="0"/>
            <a:t>HSAs</a:t>
          </a:r>
          <a:r>
            <a:rPr lang="en-US" sz="1200" baseline="0" dirty="0"/>
            <a:t> at TB and maids at PMTCT not always available</a:t>
          </a:r>
          <a:endParaRPr lang="en-US" sz="1200" dirty="0"/>
        </a:p>
      </cdr:txBody>
    </cdr:sp>
  </cdr:relSizeAnchor>
  <cdr:relSizeAnchor xmlns:cdr="http://schemas.openxmlformats.org/drawingml/2006/chartDrawing">
    <cdr:from>
      <cdr:x>0.55556</cdr:x>
      <cdr:y>0.20073</cdr:y>
    </cdr:from>
    <cdr:to>
      <cdr:x>0.75168</cdr:x>
      <cdr:y>0.41981</cdr:y>
    </cdr:to>
    <cdr:sp macro="" textlink="">
      <cdr:nvSpPr>
        <cdr:cNvPr id="4" name="Rectangular Callout 3"/>
        <cdr:cNvSpPr/>
      </cdr:nvSpPr>
      <cdr:spPr>
        <a:xfrm xmlns:a="http://schemas.openxmlformats.org/drawingml/2006/main">
          <a:off x="4572000" y="1014248"/>
          <a:ext cx="1613990" cy="1106978"/>
        </a:xfrm>
        <a:prstGeom xmlns:a="http://schemas.openxmlformats.org/drawingml/2006/main" prst="wedgeRectCallout">
          <a:avLst>
            <a:gd name="adj1" fmla="val -52174"/>
            <a:gd name="adj2" fmla="val -80260"/>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wrap="square">
          <a:noAutofit/>
        </a:bodyPr>
        <a:lstStyle xmlns:a="http://schemas.openxmlformats.org/drawingml/2006/main"/>
        <a:p xmlns:a="http://schemas.openxmlformats.org/drawingml/2006/main">
          <a:r>
            <a:rPr lang="en-US" sz="1200" dirty="0"/>
            <a:t>Reallocated ART counsellor to</a:t>
          </a:r>
          <a:r>
            <a:rPr lang="en-US" sz="1200" baseline="0" dirty="0"/>
            <a:t> PMTCT and assigned TB officer to assess clients</a:t>
          </a:r>
          <a:endParaRPr lang="en-US"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342" tIns="46671" rIns="93342" bIns="46671" rtlCol="0"/>
          <a:lstStyle>
            <a:lvl1pPr algn="l">
              <a:defRPr sz="1200"/>
            </a:lvl1pPr>
          </a:lstStyle>
          <a:p>
            <a:endParaRPr lang="en-IE"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3342" tIns="46671" rIns="93342" bIns="46671" rtlCol="0"/>
          <a:lstStyle>
            <a:lvl1pPr algn="r">
              <a:defRPr sz="1200"/>
            </a:lvl1pPr>
          </a:lstStyle>
          <a:p>
            <a:fld id="{5FE0FC4D-9F13-45AA-94CF-D0488DDDEE2F}" type="datetimeFigureOut">
              <a:rPr lang="en-IE" smtClean="0"/>
              <a:t>10/01/2018</a:t>
            </a:fld>
            <a:endParaRPr lang="en-IE" dirty="0"/>
          </a:p>
        </p:txBody>
      </p:sp>
      <p:sp>
        <p:nvSpPr>
          <p:cNvPr id="4" name="Footer Placeholder 3"/>
          <p:cNvSpPr>
            <a:spLocks noGrp="1"/>
          </p:cNvSpPr>
          <p:nvPr>
            <p:ph type="ftr" sz="quarter" idx="2"/>
          </p:nvPr>
        </p:nvSpPr>
        <p:spPr>
          <a:xfrm>
            <a:off x="0" y="8917423"/>
            <a:ext cx="3077739" cy="471053"/>
          </a:xfrm>
          <a:prstGeom prst="rect">
            <a:avLst/>
          </a:prstGeom>
        </p:spPr>
        <p:txBody>
          <a:bodyPr vert="horz" lIns="93342" tIns="46671" rIns="93342" bIns="46671" rtlCol="0" anchor="b"/>
          <a:lstStyle>
            <a:lvl1pPr algn="l">
              <a:defRPr sz="1200"/>
            </a:lvl1pPr>
          </a:lstStyle>
          <a:p>
            <a:endParaRPr lang="en-IE" dirty="0"/>
          </a:p>
        </p:txBody>
      </p:sp>
      <p:sp>
        <p:nvSpPr>
          <p:cNvPr id="5" name="Slide Number Placeholder 4"/>
          <p:cNvSpPr>
            <a:spLocks noGrp="1"/>
          </p:cNvSpPr>
          <p:nvPr>
            <p:ph type="sldNum" sz="quarter" idx="3"/>
          </p:nvPr>
        </p:nvSpPr>
        <p:spPr>
          <a:xfrm>
            <a:off x="4023092" y="8917423"/>
            <a:ext cx="3077739" cy="471053"/>
          </a:xfrm>
          <a:prstGeom prst="rect">
            <a:avLst/>
          </a:prstGeom>
        </p:spPr>
        <p:txBody>
          <a:bodyPr vert="horz" lIns="93342" tIns="46671" rIns="93342" bIns="46671" rtlCol="0" anchor="b"/>
          <a:lstStyle>
            <a:lvl1pPr algn="r">
              <a:defRPr sz="1200"/>
            </a:lvl1pPr>
          </a:lstStyle>
          <a:p>
            <a:fld id="{B8AD650A-A942-49DB-80AD-0223DD430E35}" type="slidenum">
              <a:rPr lang="en-IE" smtClean="0"/>
              <a:t>‹#›</a:t>
            </a:fld>
            <a:endParaRPr lang="en-IE" dirty="0"/>
          </a:p>
        </p:txBody>
      </p:sp>
    </p:spTree>
    <p:extLst>
      <p:ext uri="{BB962C8B-B14F-4D97-AF65-F5344CB8AC3E}">
        <p14:creationId xmlns:p14="http://schemas.microsoft.com/office/powerpoint/2010/main" val="1006421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342" tIns="46671" rIns="93342" bIns="46671" rtlCol="0"/>
          <a:lstStyle>
            <a:lvl1pPr algn="l">
              <a:defRPr sz="1200"/>
            </a:lvl1pPr>
          </a:lstStyle>
          <a:p>
            <a:endParaRPr lang="en-IE" dirty="0"/>
          </a:p>
        </p:txBody>
      </p:sp>
      <p:sp>
        <p:nvSpPr>
          <p:cNvPr id="3" name="Date Placeholder 2"/>
          <p:cNvSpPr>
            <a:spLocks noGrp="1"/>
          </p:cNvSpPr>
          <p:nvPr>
            <p:ph type="dt" idx="1"/>
          </p:nvPr>
        </p:nvSpPr>
        <p:spPr>
          <a:xfrm>
            <a:off x="4023092" y="0"/>
            <a:ext cx="3077739" cy="471054"/>
          </a:xfrm>
          <a:prstGeom prst="rect">
            <a:avLst/>
          </a:prstGeom>
        </p:spPr>
        <p:txBody>
          <a:bodyPr vert="horz" lIns="93342" tIns="46671" rIns="93342" bIns="46671" rtlCol="0"/>
          <a:lstStyle>
            <a:lvl1pPr algn="r">
              <a:defRPr sz="1200"/>
            </a:lvl1pPr>
          </a:lstStyle>
          <a:p>
            <a:fld id="{5949572E-807C-4F31-9400-BDC350F32130}" type="datetimeFigureOut">
              <a:rPr lang="en-IE" smtClean="0"/>
              <a:t>10/01/2018</a:t>
            </a:fld>
            <a:endParaRPr lang="en-IE"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3342" tIns="46671" rIns="93342" bIns="46671" rtlCol="0" anchor="ctr"/>
          <a:lstStyle/>
          <a:p>
            <a:endParaRPr lang="en-IE"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917423"/>
            <a:ext cx="3077739" cy="471053"/>
          </a:xfrm>
          <a:prstGeom prst="rect">
            <a:avLst/>
          </a:prstGeom>
        </p:spPr>
        <p:txBody>
          <a:bodyPr vert="horz" lIns="93342" tIns="46671" rIns="93342" bIns="46671" rtlCol="0" anchor="b"/>
          <a:lstStyle>
            <a:lvl1pPr algn="l">
              <a:defRPr sz="1200"/>
            </a:lvl1pPr>
          </a:lstStyle>
          <a:p>
            <a:endParaRPr lang="en-IE"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3342" tIns="46671" rIns="93342" bIns="46671" rtlCol="0" anchor="b"/>
          <a:lstStyle>
            <a:lvl1pPr algn="r">
              <a:defRPr sz="1200"/>
            </a:lvl1pPr>
          </a:lstStyle>
          <a:p>
            <a:fld id="{C0374032-4C39-4CB5-B95F-AD5528D30E9F}" type="slidenum">
              <a:rPr lang="en-IE" smtClean="0"/>
              <a:t>‹#›</a:t>
            </a:fld>
            <a:endParaRPr lang="en-IE" dirty="0"/>
          </a:p>
        </p:txBody>
      </p:sp>
    </p:spTree>
    <p:extLst>
      <p:ext uri="{BB962C8B-B14F-4D97-AF65-F5344CB8AC3E}">
        <p14:creationId xmlns:p14="http://schemas.microsoft.com/office/powerpoint/2010/main" val="62508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74750" y="714375"/>
            <a:ext cx="4776788" cy="3581400"/>
          </a:xfrm>
          <a:ln/>
        </p:spPr>
      </p:sp>
      <p:sp>
        <p:nvSpPr>
          <p:cNvPr id="9011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395E1E92-C8BF-4610-ACF2-5A2A782A9226}" type="slidenum">
              <a:rPr lang="en-US" smtClean="0"/>
              <a:pPr>
                <a:defRPr/>
              </a:pPr>
              <a:t>1</a:t>
            </a:fld>
            <a:endParaRPr lang="en-US" dirty="0"/>
          </a:p>
        </p:txBody>
      </p:sp>
    </p:spTree>
    <p:extLst>
      <p:ext uri="{BB962C8B-B14F-4D97-AF65-F5344CB8AC3E}">
        <p14:creationId xmlns:p14="http://schemas.microsoft.com/office/powerpoint/2010/main" val="66633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47</a:t>
            </a:fld>
            <a:endParaRPr lang="en-US" dirty="0"/>
          </a:p>
        </p:txBody>
      </p:sp>
    </p:spTree>
    <p:extLst>
      <p:ext uri="{BB962C8B-B14F-4D97-AF65-F5344CB8AC3E}">
        <p14:creationId xmlns:p14="http://schemas.microsoft.com/office/powerpoint/2010/main" val="10867378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24BE9F19-17F4-4C63-9A1C-2EC4A0475DD3}" type="slidenum">
              <a:rPr lang="en-US" smtClean="0">
                <a:solidFill>
                  <a:prstClr val="black"/>
                </a:solidFill>
              </a:rPr>
              <a:pPr/>
              <a:t>167</a:t>
            </a:fld>
            <a:endParaRPr lang="en-US" dirty="0">
              <a:solidFill>
                <a:prstClr val="black"/>
              </a:solidFill>
            </a:endParaRPr>
          </a:p>
        </p:txBody>
      </p:sp>
    </p:spTree>
    <p:extLst>
      <p:ext uri="{BB962C8B-B14F-4D97-AF65-F5344CB8AC3E}">
        <p14:creationId xmlns:p14="http://schemas.microsoft.com/office/powerpoint/2010/main" val="35435019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882650" y="727075"/>
            <a:ext cx="4945063" cy="3709988"/>
          </a:xfrm>
          <a:noFill/>
          <a:ln>
            <a:solidFill>
              <a:srgbClr val="000000"/>
            </a:solidFill>
            <a:miter lim="800000"/>
            <a:headEnd/>
            <a:tailEnd/>
          </a:ln>
        </p:spPr>
      </p:sp>
      <p:sp>
        <p:nvSpPr>
          <p:cNvPr id="49155" name="Rectangle 3"/>
          <p:cNvSpPr>
            <a:spLocks noGrp="1" noChangeArrowheads="1"/>
          </p:cNvSpPr>
          <p:nvPr>
            <p:ph type="body" idx="1"/>
          </p:nvPr>
        </p:nvSpPr>
        <p:spPr bwMode="auto">
          <a:xfrm>
            <a:off x="876274" y="4676222"/>
            <a:ext cx="4959829" cy="4438128"/>
          </a:xfrm>
          <a:noFill/>
        </p:spPr>
        <p:txBody>
          <a:bodyPr wrap="square" lIns="93309" tIns="46655" rIns="93309" bIns="46655" numCol="1" anchor="t" anchorCtr="0" compatLnSpc="1">
            <a:prstTxWarp prst="textNoShape">
              <a:avLst/>
            </a:prstTxWarp>
          </a:bodyPr>
          <a:lstStyle/>
          <a:p>
            <a:pPr eaLnBrk="1" hangingPunct="1">
              <a:spcBef>
                <a:spcPct val="0"/>
              </a:spcBef>
            </a:pPr>
            <a:endParaRPr lang="en-US" b="1" dirty="0"/>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7685222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169</a:t>
            </a:fld>
            <a:endParaRPr lang="en-US" dirty="0"/>
          </a:p>
        </p:txBody>
      </p:sp>
    </p:spTree>
    <p:extLst>
      <p:ext uri="{BB962C8B-B14F-4D97-AF65-F5344CB8AC3E}">
        <p14:creationId xmlns:p14="http://schemas.microsoft.com/office/powerpoint/2010/main" val="25979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48</a:t>
            </a:fld>
            <a:endParaRPr lang="en-US" dirty="0"/>
          </a:p>
        </p:txBody>
      </p:sp>
    </p:spTree>
    <p:extLst>
      <p:ext uri="{BB962C8B-B14F-4D97-AF65-F5344CB8AC3E}">
        <p14:creationId xmlns:p14="http://schemas.microsoft.com/office/powerpoint/2010/main" val="88243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marL="5029" lvl="0"/>
            <a:endParaRPr lang="en-US" baseline="0" dirty="0"/>
          </a:p>
        </p:txBody>
      </p:sp>
      <p:sp>
        <p:nvSpPr>
          <p:cNvPr id="4" name="Slide Number Placeholder 3"/>
          <p:cNvSpPr>
            <a:spLocks noGrp="1"/>
          </p:cNvSpPr>
          <p:nvPr>
            <p:ph type="sldNum" sz="quarter" idx="10"/>
          </p:nvPr>
        </p:nvSpPr>
        <p:spPr/>
        <p:txBody>
          <a:bodyPr/>
          <a:lstStyle/>
          <a:p>
            <a:fld id="{A5A1E6EA-D52B-4DDF-9018-4292A8BC5306}" type="slidenum">
              <a:rPr lang="en-US" smtClean="0"/>
              <a:t>49</a:t>
            </a:fld>
            <a:endParaRPr lang="en-US" dirty="0"/>
          </a:p>
        </p:txBody>
      </p:sp>
    </p:spTree>
    <p:extLst>
      <p:ext uri="{BB962C8B-B14F-4D97-AF65-F5344CB8AC3E}">
        <p14:creationId xmlns:p14="http://schemas.microsoft.com/office/powerpoint/2010/main" val="333834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marL="285750" indent="-285750" defTabSz="924458">
              <a:buFontTx/>
              <a:buChar char="-"/>
              <a:defRPr/>
            </a:pPr>
            <a:endParaRPr lang="en-US" sz="1400"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50</a:t>
            </a:fld>
            <a:endParaRPr lang="en-US" dirty="0"/>
          </a:p>
        </p:txBody>
      </p:sp>
    </p:spTree>
    <p:extLst>
      <p:ext uri="{BB962C8B-B14F-4D97-AF65-F5344CB8AC3E}">
        <p14:creationId xmlns:p14="http://schemas.microsoft.com/office/powerpoint/2010/main" val="34740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51</a:t>
            </a:fld>
            <a:endParaRPr lang="en-US" dirty="0"/>
          </a:p>
        </p:txBody>
      </p:sp>
    </p:spTree>
    <p:extLst>
      <p:ext uri="{BB962C8B-B14F-4D97-AF65-F5344CB8AC3E}">
        <p14:creationId xmlns:p14="http://schemas.microsoft.com/office/powerpoint/2010/main" val="195132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5A1E6EA-D52B-4DDF-9018-4292A8BC5306}" type="slidenum">
              <a:rPr lang="en-US" smtClean="0"/>
              <a:t>52</a:t>
            </a:fld>
            <a:endParaRPr lang="en-US" dirty="0"/>
          </a:p>
        </p:txBody>
      </p:sp>
    </p:spTree>
    <p:extLst>
      <p:ext uri="{BB962C8B-B14F-4D97-AF65-F5344CB8AC3E}">
        <p14:creationId xmlns:p14="http://schemas.microsoft.com/office/powerpoint/2010/main" val="69879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a:xfrm>
            <a:off x="694873" y="4857591"/>
            <a:ext cx="5558988" cy="472966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53</a:t>
            </a:fld>
            <a:endParaRPr lang="en-US" dirty="0"/>
          </a:p>
        </p:txBody>
      </p:sp>
    </p:spTree>
    <p:extLst>
      <p:ext uri="{BB962C8B-B14F-4D97-AF65-F5344CB8AC3E}">
        <p14:creationId xmlns:p14="http://schemas.microsoft.com/office/powerpoint/2010/main" val="201136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54</a:t>
            </a:fld>
            <a:endParaRPr lang="en-US" dirty="0"/>
          </a:p>
        </p:txBody>
      </p:sp>
    </p:spTree>
    <p:extLst>
      <p:ext uri="{BB962C8B-B14F-4D97-AF65-F5344CB8AC3E}">
        <p14:creationId xmlns:p14="http://schemas.microsoft.com/office/powerpoint/2010/main" val="2131924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defTabSz="952385">
              <a:defRPr/>
            </a:pPr>
            <a:endParaRPr lang="en-US" sz="1400"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55</a:t>
            </a:fld>
            <a:endParaRPr lang="en-US" dirty="0"/>
          </a:p>
        </p:txBody>
      </p:sp>
    </p:spTree>
    <p:extLst>
      <p:ext uri="{BB962C8B-B14F-4D97-AF65-F5344CB8AC3E}">
        <p14:creationId xmlns:p14="http://schemas.microsoft.com/office/powerpoint/2010/main" val="2400752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56</a:t>
            </a:fld>
            <a:endParaRPr lang="en-US" dirty="0"/>
          </a:p>
        </p:txBody>
      </p:sp>
    </p:spTree>
    <p:extLst>
      <p:ext uri="{BB962C8B-B14F-4D97-AF65-F5344CB8AC3E}">
        <p14:creationId xmlns:p14="http://schemas.microsoft.com/office/powerpoint/2010/main" val="305500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57E828B-D530-4AB2-981D-43861E4E772C}" type="slidenum">
              <a:rPr lang="en-US" smtClean="0"/>
              <a:pPr/>
              <a:t>19</a:t>
            </a:fld>
            <a:endParaRPr lang="en-US" dirty="0"/>
          </a:p>
        </p:txBody>
      </p:sp>
      <p:sp>
        <p:nvSpPr>
          <p:cNvPr id="151555" name="Slide Image Placeholder 1"/>
          <p:cNvSpPr>
            <a:spLocks noGrp="1" noRot="1" noChangeAspect="1" noTextEdit="1"/>
          </p:cNvSpPr>
          <p:nvPr>
            <p:ph type="sldImg"/>
          </p:nvPr>
        </p:nvSpPr>
        <p:spPr>
          <a:ln/>
        </p:spPr>
      </p:sp>
      <p:sp>
        <p:nvSpPr>
          <p:cNvPr id="151556" name="Notes Placeholder 2"/>
          <p:cNvSpPr>
            <a:spLocks noGrp="1"/>
          </p:cNvSpPr>
          <p:nvPr>
            <p:ph type="body" idx="1"/>
          </p:nvPr>
        </p:nvSpPr>
        <p:spPr>
          <a:noFill/>
          <a:ln/>
        </p:spPr>
        <p:txBody>
          <a:bodyPr/>
          <a:lstStyle/>
          <a:p>
            <a:pPr eaLnBrk="1" hangingPunct="1"/>
            <a:endParaRPr lang="fr-FR" dirty="0"/>
          </a:p>
        </p:txBody>
      </p:sp>
      <p:sp>
        <p:nvSpPr>
          <p:cNvPr id="151557" name="Slide Number Placeholder 3"/>
          <p:cNvSpPr txBox="1">
            <a:spLocks noGrp="1"/>
          </p:cNvSpPr>
          <p:nvPr/>
        </p:nvSpPr>
        <p:spPr bwMode="auto">
          <a:xfrm>
            <a:off x="4119948" y="9078431"/>
            <a:ext cx="3151833" cy="477901"/>
          </a:xfrm>
          <a:prstGeom prst="rect">
            <a:avLst/>
          </a:prstGeom>
          <a:noFill/>
          <a:ln w="9525">
            <a:noFill/>
            <a:miter lim="800000"/>
            <a:headEnd/>
            <a:tailEnd/>
          </a:ln>
        </p:spPr>
        <p:txBody>
          <a:bodyPr lIns="97075" tIns="48538" rIns="97075" bIns="48538" anchor="b"/>
          <a:lstStyle/>
          <a:p>
            <a:pPr algn="r"/>
            <a:fld id="{9BAC1BE1-51A8-428B-B474-E6FEDBFD88D5}" type="slidenum">
              <a:rPr lang="en-US" sz="1200"/>
              <a:pPr algn="r"/>
              <a:t>19</a:t>
            </a:fld>
            <a:endParaRPr lang="en-US" sz="1200" dirty="0"/>
          </a:p>
        </p:txBody>
      </p:sp>
    </p:spTree>
    <p:extLst>
      <p:ext uri="{BB962C8B-B14F-4D97-AF65-F5344CB8AC3E}">
        <p14:creationId xmlns:p14="http://schemas.microsoft.com/office/powerpoint/2010/main" val="2788494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defTabSz="934627">
              <a:defRPr/>
            </a:pPr>
            <a:endParaRPr lang="en-US"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57</a:t>
            </a:fld>
            <a:endParaRPr lang="en-US" dirty="0"/>
          </a:p>
        </p:txBody>
      </p:sp>
    </p:spTree>
    <p:extLst>
      <p:ext uri="{BB962C8B-B14F-4D97-AF65-F5344CB8AC3E}">
        <p14:creationId xmlns:p14="http://schemas.microsoft.com/office/powerpoint/2010/main" val="411618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58</a:t>
            </a:fld>
            <a:endParaRPr lang="en-US" dirty="0"/>
          </a:p>
        </p:txBody>
      </p:sp>
    </p:spTree>
    <p:extLst>
      <p:ext uri="{BB962C8B-B14F-4D97-AF65-F5344CB8AC3E}">
        <p14:creationId xmlns:p14="http://schemas.microsoft.com/office/powerpoint/2010/main" val="3157775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59</a:t>
            </a:fld>
            <a:endParaRPr lang="en-US" dirty="0"/>
          </a:p>
        </p:txBody>
      </p:sp>
    </p:spTree>
    <p:extLst>
      <p:ext uri="{BB962C8B-B14F-4D97-AF65-F5344CB8AC3E}">
        <p14:creationId xmlns:p14="http://schemas.microsoft.com/office/powerpoint/2010/main" val="618703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60</a:t>
            </a:fld>
            <a:endParaRPr lang="en-US" dirty="0"/>
          </a:p>
        </p:txBody>
      </p:sp>
    </p:spTree>
    <p:extLst>
      <p:ext uri="{BB962C8B-B14F-4D97-AF65-F5344CB8AC3E}">
        <p14:creationId xmlns:p14="http://schemas.microsoft.com/office/powerpoint/2010/main" val="2090307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0FE1F3-C376-475E-975E-C55343E5AFF2}" type="slidenum">
              <a:rPr lang="en-US" smtClean="0"/>
              <a:t>61</a:t>
            </a:fld>
            <a:endParaRPr lang="en-US" dirty="0"/>
          </a:p>
        </p:txBody>
      </p:sp>
    </p:spTree>
    <p:extLst>
      <p:ext uri="{BB962C8B-B14F-4D97-AF65-F5344CB8AC3E}">
        <p14:creationId xmlns:p14="http://schemas.microsoft.com/office/powerpoint/2010/main" val="92646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0FE1F3-C376-475E-975E-C55343E5AFF2}" type="slidenum">
              <a:rPr lang="en-US" smtClean="0"/>
              <a:t>62</a:t>
            </a:fld>
            <a:endParaRPr lang="en-US" dirty="0"/>
          </a:p>
        </p:txBody>
      </p:sp>
    </p:spTree>
    <p:extLst>
      <p:ext uri="{BB962C8B-B14F-4D97-AF65-F5344CB8AC3E}">
        <p14:creationId xmlns:p14="http://schemas.microsoft.com/office/powerpoint/2010/main" val="2554860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E0FE1F3-C376-475E-975E-C55343E5AFF2}" type="slidenum">
              <a:rPr lang="en-US" smtClean="0"/>
              <a:t>63</a:t>
            </a:fld>
            <a:endParaRPr lang="en-US" dirty="0"/>
          </a:p>
        </p:txBody>
      </p:sp>
    </p:spTree>
    <p:extLst>
      <p:ext uri="{BB962C8B-B14F-4D97-AF65-F5344CB8AC3E}">
        <p14:creationId xmlns:p14="http://schemas.microsoft.com/office/powerpoint/2010/main" val="2935206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E0FE1F3-C376-475E-975E-C55343E5AFF2}" type="slidenum">
              <a:rPr lang="en-US" smtClean="0"/>
              <a:t>64</a:t>
            </a:fld>
            <a:endParaRPr lang="en-US" dirty="0"/>
          </a:p>
        </p:txBody>
      </p:sp>
    </p:spTree>
    <p:extLst>
      <p:ext uri="{BB962C8B-B14F-4D97-AF65-F5344CB8AC3E}">
        <p14:creationId xmlns:p14="http://schemas.microsoft.com/office/powerpoint/2010/main" val="51294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E0FE1F3-C376-475E-975E-C55343E5AFF2}" type="slidenum">
              <a:rPr lang="en-US" smtClean="0"/>
              <a:t>65</a:t>
            </a:fld>
            <a:endParaRPr lang="en-US" dirty="0"/>
          </a:p>
        </p:txBody>
      </p:sp>
    </p:spTree>
    <p:extLst>
      <p:ext uri="{BB962C8B-B14F-4D97-AF65-F5344CB8AC3E}">
        <p14:creationId xmlns:p14="http://schemas.microsoft.com/office/powerpoint/2010/main" val="2668628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66</a:t>
            </a:fld>
            <a:endParaRPr lang="en-US" dirty="0"/>
          </a:p>
        </p:txBody>
      </p:sp>
    </p:spTree>
    <p:extLst>
      <p:ext uri="{BB962C8B-B14F-4D97-AF65-F5344CB8AC3E}">
        <p14:creationId xmlns:p14="http://schemas.microsoft.com/office/powerpoint/2010/main" val="3834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31D01DD-D502-43F3-9F07-46BC63AB6B7C}" type="slidenum">
              <a:rPr lang="en-US" smtClean="0"/>
              <a:pPr/>
              <a:t>20</a:t>
            </a:fld>
            <a:endParaRPr lang="en-US" dirty="0"/>
          </a:p>
        </p:txBody>
      </p:sp>
      <p:sp>
        <p:nvSpPr>
          <p:cNvPr id="122883" name="Slide Image Placeholder 1"/>
          <p:cNvSpPr>
            <a:spLocks noGrp="1" noRot="1" noChangeAspect="1" noTextEdit="1"/>
          </p:cNvSpPr>
          <p:nvPr>
            <p:ph type="sldImg"/>
          </p:nvPr>
        </p:nvSpPr>
        <p:spPr>
          <a:ln/>
        </p:spPr>
      </p:sp>
      <p:sp>
        <p:nvSpPr>
          <p:cNvPr id="122884" name="Notes Placeholder 2"/>
          <p:cNvSpPr>
            <a:spLocks noGrp="1"/>
          </p:cNvSpPr>
          <p:nvPr>
            <p:ph type="body" idx="1"/>
          </p:nvPr>
        </p:nvSpPr>
        <p:spPr>
          <a:noFill/>
          <a:ln/>
        </p:spPr>
        <p:txBody>
          <a:bodyPr/>
          <a:lstStyle/>
          <a:p>
            <a:pPr eaLnBrk="1" hangingPunct="1">
              <a:spcBef>
                <a:spcPct val="0"/>
              </a:spcBef>
            </a:pPr>
            <a:endParaRPr lang="fr-FR" dirty="0"/>
          </a:p>
        </p:txBody>
      </p:sp>
      <p:sp>
        <p:nvSpPr>
          <p:cNvPr id="122885" name="Slide Number Placeholder 3"/>
          <p:cNvSpPr txBox="1">
            <a:spLocks noGrp="1"/>
          </p:cNvSpPr>
          <p:nvPr/>
        </p:nvSpPr>
        <p:spPr bwMode="auto">
          <a:xfrm>
            <a:off x="4137639" y="8929604"/>
            <a:ext cx="3165369" cy="470065"/>
          </a:xfrm>
          <a:prstGeom prst="rect">
            <a:avLst/>
          </a:prstGeom>
          <a:noFill/>
          <a:ln w="9525">
            <a:noFill/>
            <a:miter lim="800000"/>
            <a:headEnd/>
            <a:tailEnd/>
          </a:ln>
        </p:spPr>
        <p:txBody>
          <a:bodyPr lIns="95442" tIns="47721" rIns="95442" bIns="47721" anchor="b"/>
          <a:lstStyle/>
          <a:p>
            <a:pPr algn="r"/>
            <a:fld id="{C25E009A-2DCE-4DAC-B96E-8971960CDC00}" type="slidenum">
              <a:rPr lang="en-US" sz="1200"/>
              <a:pPr algn="r"/>
              <a:t>20</a:t>
            </a:fld>
            <a:endParaRPr lang="en-US" sz="1200" dirty="0"/>
          </a:p>
        </p:txBody>
      </p:sp>
    </p:spTree>
    <p:extLst>
      <p:ext uri="{BB962C8B-B14F-4D97-AF65-F5344CB8AC3E}">
        <p14:creationId xmlns:p14="http://schemas.microsoft.com/office/powerpoint/2010/main" val="2013060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FE1F3-C376-475E-975E-C55343E5AFF2}" type="slidenum">
              <a:rPr lang="en-US" smtClean="0"/>
              <a:t>67</a:t>
            </a:fld>
            <a:endParaRPr lang="en-US" dirty="0"/>
          </a:p>
        </p:txBody>
      </p:sp>
    </p:spTree>
    <p:extLst>
      <p:ext uri="{BB962C8B-B14F-4D97-AF65-F5344CB8AC3E}">
        <p14:creationId xmlns:p14="http://schemas.microsoft.com/office/powerpoint/2010/main" val="469293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68</a:t>
            </a:fld>
            <a:endParaRPr lang="en-US" dirty="0"/>
          </a:p>
        </p:txBody>
      </p:sp>
    </p:spTree>
    <p:extLst>
      <p:ext uri="{BB962C8B-B14F-4D97-AF65-F5344CB8AC3E}">
        <p14:creationId xmlns:p14="http://schemas.microsoft.com/office/powerpoint/2010/main" val="2255255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69</a:t>
            </a:fld>
            <a:endParaRPr lang="en-US" dirty="0"/>
          </a:p>
        </p:txBody>
      </p:sp>
    </p:spTree>
    <p:extLst>
      <p:ext uri="{BB962C8B-B14F-4D97-AF65-F5344CB8AC3E}">
        <p14:creationId xmlns:p14="http://schemas.microsoft.com/office/powerpoint/2010/main" val="589034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70</a:t>
            </a:fld>
            <a:endParaRPr lang="en-US" dirty="0"/>
          </a:p>
        </p:txBody>
      </p:sp>
    </p:spTree>
    <p:extLst>
      <p:ext uri="{BB962C8B-B14F-4D97-AF65-F5344CB8AC3E}">
        <p14:creationId xmlns:p14="http://schemas.microsoft.com/office/powerpoint/2010/main" val="3342114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0FE1F3-C376-475E-975E-C55343E5AFF2}" type="slidenum">
              <a:rPr lang="en-US" smtClean="0"/>
              <a:t>71</a:t>
            </a:fld>
            <a:endParaRPr lang="en-US" dirty="0"/>
          </a:p>
        </p:txBody>
      </p:sp>
    </p:spTree>
    <p:extLst>
      <p:ext uri="{BB962C8B-B14F-4D97-AF65-F5344CB8AC3E}">
        <p14:creationId xmlns:p14="http://schemas.microsoft.com/office/powerpoint/2010/main" val="4135961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72</a:t>
            </a:fld>
            <a:endParaRPr lang="en-US" dirty="0"/>
          </a:p>
        </p:txBody>
      </p:sp>
    </p:spTree>
    <p:extLst>
      <p:ext uri="{BB962C8B-B14F-4D97-AF65-F5344CB8AC3E}">
        <p14:creationId xmlns:p14="http://schemas.microsoft.com/office/powerpoint/2010/main" val="3061512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lvl="0"/>
            <a:endParaRPr lang="en-US" dirty="0"/>
          </a:p>
          <a:p>
            <a:pPr lvl="0"/>
            <a:endParaRPr lang="en-US" dirty="0"/>
          </a:p>
          <a:p>
            <a:pPr marL="235505" indent="-235505">
              <a:buAutoNum type="arabicParenR"/>
            </a:pP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1E0FE1F3-C376-475E-975E-C55343E5AFF2}" type="slidenum">
              <a:rPr lang="en-US" smtClean="0"/>
              <a:t>73</a:t>
            </a:fld>
            <a:endParaRPr lang="en-US" dirty="0"/>
          </a:p>
        </p:txBody>
      </p:sp>
    </p:spTree>
    <p:extLst>
      <p:ext uri="{BB962C8B-B14F-4D97-AF65-F5344CB8AC3E}">
        <p14:creationId xmlns:p14="http://schemas.microsoft.com/office/powerpoint/2010/main" val="2629091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FE1F3-C376-475E-975E-C55343E5AFF2}" type="slidenum">
              <a:rPr lang="en-US" smtClean="0"/>
              <a:t>74</a:t>
            </a:fld>
            <a:endParaRPr lang="en-US" dirty="0"/>
          </a:p>
        </p:txBody>
      </p:sp>
    </p:spTree>
    <p:extLst>
      <p:ext uri="{BB962C8B-B14F-4D97-AF65-F5344CB8AC3E}">
        <p14:creationId xmlns:p14="http://schemas.microsoft.com/office/powerpoint/2010/main" val="2474258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75</a:t>
            </a:fld>
            <a:endParaRPr lang="en-US" dirty="0"/>
          </a:p>
        </p:txBody>
      </p:sp>
    </p:spTree>
    <p:extLst>
      <p:ext uri="{BB962C8B-B14F-4D97-AF65-F5344CB8AC3E}">
        <p14:creationId xmlns:p14="http://schemas.microsoft.com/office/powerpoint/2010/main" val="2175960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0FE1F3-C376-475E-975E-C55343E5AFF2}" type="slidenum">
              <a:rPr lang="en-US" smtClean="0"/>
              <a:t>76</a:t>
            </a:fld>
            <a:endParaRPr lang="en-US" dirty="0"/>
          </a:p>
        </p:txBody>
      </p:sp>
    </p:spTree>
    <p:extLst>
      <p:ext uri="{BB962C8B-B14F-4D97-AF65-F5344CB8AC3E}">
        <p14:creationId xmlns:p14="http://schemas.microsoft.com/office/powerpoint/2010/main" val="211163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57E828B-D530-4AB2-981D-43861E4E772C}" type="slidenum">
              <a:rPr lang="en-US" smtClean="0"/>
              <a:pPr/>
              <a:t>21</a:t>
            </a:fld>
            <a:endParaRPr lang="en-US" dirty="0"/>
          </a:p>
        </p:txBody>
      </p:sp>
      <p:sp>
        <p:nvSpPr>
          <p:cNvPr id="151555" name="Slide Image Placeholder 1"/>
          <p:cNvSpPr>
            <a:spLocks noGrp="1" noRot="1" noChangeAspect="1" noTextEdit="1"/>
          </p:cNvSpPr>
          <p:nvPr>
            <p:ph type="sldImg"/>
          </p:nvPr>
        </p:nvSpPr>
        <p:spPr>
          <a:ln/>
        </p:spPr>
      </p:sp>
      <p:sp>
        <p:nvSpPr>
          <p:cNvPr id="151556" name="Notes Placeholder 2"/>
          <p:cNvSpPr>
            <a:spLocks noGrp="1"/>
          </p:cNvSpPr>
          <p:nvPr>
            <p:ph type="body" idx="1"/>
          </p:nvPr>
        </p:nvSpPr>
        <p:spPr>
          <a:noFill/>
          <a:ln/>
        </p:spPr>
        <p:txBody>
          <a:bodyPr/>
          <a:lstStyle/>
          <a:p>
            <a:pPr eaLnBrk="1" hangingPunct="1"/>
            <a:endParaRPr lang="fr-FR" dirty="0"/>
          </a:p>
        </p:txBody>
      </p:sp>
      <p:sp>
        <p:nvSpPr>
          <p:cNvPr id="151557" name="Slide Number Placeholder 3"/>
          <p:cNvSpPr txBox="1">
            <a:spLocks noGrp="1"/>
          </p:cNvSpPr>
          <p:nvPr/>
        </p:nvSpPr>
        <p:spPr bwMode="auto">
          <a:xfrm>
            <a:off x="4119948" y="9078431"/>
            <a:ext cx="3151833" cy="477901"/>
          </a:xfrm>
          <a:prstGeom prst="rect">
            <a:avLst/>
          </a:prstGeom>
          <a:noFill/>
          <a:ln w="9525">
            <a:noFill/>
            <a:miter lim="800000"/>
            <a:headEnd/>
            <a:tailEnd/>
          </a:ln>
        </p:spPr>
        <p:txBody>
          <a:bodyPr lIns="97075" tIns="48538" rIns="97075" bIns="48538" anchor="b"/>
          <a:lstStyle/>
          <a:p>
            <a:pPr algn="r"/>
            <a:fld id="{9BAC1BE1-51A8-428B-B474-E6FEDBFD88D5}" type="slidenum">
              <a:rPr lang="en-US" sz="1200"/>
              <a:pPr algn="r"/>
              <a:t>21</a:t>
            </a:fld>
            <a:endParaRPr lang="en-US" sz="1200" dirty="0"/>
          </a:p>
        </p:txBody>
      </p:sp>
    </p:spTree>
    <p:extLst>
      <p:ext uri="{BB962C8B-B14F-4D97-AF65-F5344CB8AC3E}">
        <p14:creationId xmlns:p14="http://schemas.microsoft.com/office/powerpoint/2010/main" val="2952127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77</a:t>
            </a:fld>
            <a:endParaRPr lang="en-US" dirty="0"/>
          </a:p>
        </p:txBody>
      </p:sp>
    </p:spTree>
    <p:extLst>
      <p:ext uri="{BB962C8B-B14F-4D97-AF65-F5344CB8AC3E}">
        <p14:creationId xmlns:p14="http://schemas.microsoft.com/office/powerpoint/2010/main" val="889392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E0FE1F3-C376-475E-975E-C55343E5AFF2}" type="slidenum">
              <a:rPr lang="en-US" smtClean="0"/>
              <a:t>78</a:t>
            </a:fld>
            <a:endParaRPr lang="en-US" dirty="0"/>
          </a:p>
        </p:txBody>
      </p:sp>
    </p:spTree>
    <p:extLst>
      <p:ext uri="{BB962C8B-B14F-4D97-AF65-F5344CB8AC3E}">
        <p14:creationId xmlns:p14="http://schemas.microsoft.com/office/powerpoint/2010/main" val="1984883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79</a:t>
            </a:fld>
            <a:endParaRPr lang="en-US" dirty="0"/>
          </a:p>
        </p:txBody>
      </p:sp>
    </p:spTree>
    <p:extLst>
      <p:ext uri="{BB962C8B-B14F-4D97-AF65-F5344CB8AC3E}">
        <p14:creationId xmlns:p14="http://schemas.microsoft.com/office/powerpoint/2010/main" val="868783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10"/>
          </p:nvPr>
        </p:nvSpPr>
        <p:spPr/>
        <p:txBody>
          <a:bodyPr/>
          <a:lstStyle/>
          <a:p>
            <a:fld id="{1E0FE1F3-C376-475E-975E-C55343E5AFF2}" type="slidenum">
              <a:rPr lang="en-US" smtClean="0"/>
              <a:t>80</a:t>
            </a:fld>
            <a:endParaRPr lang="en-US" dirty="0"/>
          </a:p>
        </p:txBody>
      </p:sp>
    </p:spTree>
    <p:extLst>
      <p:ext uri="{BB962C8B-B14F-4D97-AF65-F5344CB8AC3E}">
        <p14:creationId xmlns:p14="http://schemas.microsoft.com/office/powerpoint/2010/main" val="3512753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a:xfrm>
            <a:off x="694873" y="4857591"/>
            <a:ext cx="5558988" cy="4729668"/>
          </a:xfrm>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81</a:t>
            </a:fld>
            <a:endParaRPr lang="en-US" dirty="0"/>
          </a:p>
        </p:txBody>
      </p:sp>
    </p:spTree>
    <p:extLst>
      <p:ext uri="{BB962C8B-B14F-4D97-AF65-F5344CB8AC3E}">
        <p14:creationId xmlns:p14="http://schemas.microsoft.com/office/powerpoint/2010/main" val="15284643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28713" y="1262063"/>
            <a:ext cx="4540250" cy="3405187"/>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82</a:t>
            </a:fld>
            <a:endParaRPr lang="en-US" dirty="0"/>
          </a:p>
        </p:txBody>
      </p:sp>
    </p:spTree>
    <p:extLst>
      <p:ext uri="{BB962C8B-B14F-4D97-AF65-F5344CB8AC3E}">
        <p14:creationId xmlns:p14="http://schemas.microsoft.com/office/powerpoint/2010/main" val="1193413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83</a:t>
            </a:fld>
            <a:endParaRPr lang="en-US" dirty="0"/>
          </a:p>
        </p:txBody>
      </p:sp>
    </p:spTree>
    <p:extLst>
      <p:ext uri="{BB962C8B-B14F-4D97-AF65-F5344CB8AC3E}">
        <p14:creationId xmlns:p14="http://schemas.microsoft.com/office/powerpoint/2010/main" val="2542508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84</a:t>
            </a:fld>
            <a:endParaRPr lang="en-US" dirty="0"/>
          </a:p>
        </p:txBody>
      </p:sp>
    </p:spTree>
    <p:extLst>
      <p:ext uri="{BB962C8B-B14F-4D97-AF65-F5344CB8AC3E}">
        <p14:creationId xmlns:p14="http://schemas.microsoft.com/office/powerpoint/2010/main" val="1190844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4BE9F19-17F4-4C63-9A1C-2EC4A0475DD3}" type="slidenum">
              <a:rPr lang="en-US" smtClean="0"/>
              <a:pPr/>
              <a:t>85</a:t>
            </a:fld>
            <a:endParaRPr lang="en-US" dirty="0"/>
          </a:p>
        </p:txBody>
      </p:sp>
    </p:spTree>
    <p:extLst>
      <p:ext uri="{BB962C8B-B14F-4D97-AF65-F5344CB8AC3E}">
        <p14:creationId xmlns:p14="http://schemas.microsoft.com/office/powerpoint/2010/main" val="2828492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86</a:t>
            </a:fld>
            <a:endParaRPr lang="en-US" dirty="0"/>
          </a:p>
        </p:txBody>
      </p:sp>
    </p:spTree>
    <p:extLst>
      <p:ext uri="{BB962C8B-B14F-4D97-AF65-F5344CB8AC3E}">
        <p14:creationId xmlns:p14="http://schemas.microsoft.com/office/powerpoint/2010/main" val="180263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57E828B-D530-4AB2-981D-43861E4E772C}" type="slidenum">
              <a:rPr lang="en-US" smtClean="0"/>
              <a:pPr/>
              <a:t>22</a:t>
            </a:fld>
            <a:endParaRPr lang="en-US" dirty="0"/>
          </a:p>
        </p:txBody>
      </p:sp>
      <p:sp>
        <p:nvSpPr>
          <p:cNvPr id="151555" name="Slide Image Placeholder 1"/>
          <p:cNvSpPr>
            <a:spLocks noGrp="1" noRot="1" noChangeAspect="1" noTextEdit="1"/>
          </p:cNvSpPr>
          <p:nvPr>
            <p:ph type="sldImg"/>
          </p:nvPr>
        </p:nvSpPr>
        <p:spPr>
          <a:ln/>
        </p:spPr>
      </p:sp>
      <p:sp>
        <p:nvSpPr>
          <p:cNvPr id="151556" name="Notes Placeholder 2"/>
          <p:cNvSpPr>
            <a:spLocks noGrp="1"/>
          </p:cNvSpPr>
          <p:nvPr>
            <p:ph type="body" idx="1"/>
          </p:nvPr>
        </p:nvSpPr>
        <p:spPr>
          <a:noFill/>
          <a:ln/>
        </p:spPr>
        <p:txBody>
          <a:bodyPr/>
          <a:lstStyle/>
          <a:p>
            <a:pPr eaLnBrk="1" hangingPunct="1"/>
            <a:endParaRPr lang="fr-FR" dirty="0"/>
          </a:p>
        </p:txBody>
      </p:sp>
      <p:sp>
        <p:nvSpPr>
          <p:cNvPr id="151557" name="Slide Number Placeholder 3"/>
          <p:cNvSpPr txBox="1">
            <a:spLocks noGrp="1"/>
          </p:cNvSpPr>
          <p:nvPr/>
        </p:nvSpPr>
        <p:spPr bwMode="auto">
          <a:xfrm>
            <a:off x="4119948" y="9078431"/>
            <a:ext cx="3151833" cy="477901"/>
          </a:xfrm>
          <a:prstGeom prst="rect">
            <a:avLst/>
          </a:prstGeom>
          <a:noFill/>
          <a:ln w="9525">
            <a:noFill/>
            <a:miter lim="800000"/>
            <a:headEnd/>
            <a:tailEnd/>
          </a:ln>
        </p:spPr>
        <p:txBody>
          <a:bodyPr lIns="97075" tIns="48538" rIns="97075" bIns="48538" anchor="b"/>
          <a:lstStyle/>
          <a:p>
            <a:pPr algn="r"/>
            <a:fld id="{9BAC1BE1-51A8-428B-B474-E6FEDBFD88D5}" type="slidenum">
              <a:rPr lang="en-US" sz="1200"/>
              <a:pPr algn="r"/>
              <a:t>22</a:t>
            </a:fld>
            <a:endParaRPr lang="en-US" sz="1200" dirty="0"/>
          </a:p>
        </p:txBody>
      </p:sp>
    </p:spTree>
    <p:extLst>
      <p:ext uri="{BB962C8B-B14F-4D97-AF65-F5344CB8AC3E}">
        <p14:creationId xmlns:p14="http://schemas.microsoft.com/office/powerpoint/2010/main" val="1115689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87</a:t>
            </a:fld>
            <a:endParaRPr lang="en-US" dirty="0"/>
          </a:p>
        </p:txBody>
      </p:sp>
    </p:spTree>
    <p:extLst>
      <p:ext uri="{BB962C8B-B14F-4D97-AF65-F5344CB8AC3E}">
        <p14:creationId xmlns:p14="http://schemas.microsoft.com/office/powerpoint/2010/main" val="2706893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88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381715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89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45690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bwMode="auto">
          <a:xfrm>
            <a:off x="671513" y="774700"/>
            <a:ext cx="5283200" cy="3963988"/>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864889" y="4994910"/>
            <a:ext cx="4899093" cy="4738804"/>
          </a:xfrm>
          <a:prstGeom prst="rect">
            <a:avLst/>
          </a:prstGeom>
          <a:solidFill>
            <a:srgbClr val="FFFFFF"/>
          </a:solidFill>
          <a:ln>
            <a:solidFill>
              <a:srgbClr val="000000"/>
            </a:solidFill>
            <a:miter lim="800000"/>
            <a:headEnd/>
            <a:tailEnd/>
          </a:ln>
        </p:spPr>
        <p:txBody>
          <a:bodyPr lIns="91413" tIns="45707" rIns="91413" bIns="45707"/>
          <a:lstStyle/>
          <a:p>
            <a:endParaRPr lang="en-US" dirty="0"/>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407213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93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77056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24BE9F19-17F4-4C63-9A1C-2EC4A0475DD3}" type="slidenum">
              <a:rPr lang="en-US" smtClean="0">
                <a:solidFill>
                  <a:prstClr val="black"/>
                </a:solidFill>
              </a:rPr>
              <a:pPr/>
              <a:t>94</a:t>
            </a:fld>
            <a:endParaRPr lang="en-US" dirty="0">
              <a:solidFill>
                <a:prstClr val="black"/>
              </a:solidFill>
            </a:endParaRPr>
          </a:p>
        </p:txBody>
      </p:sp>
    </p:spTree>
    <p:extLst>
      <p:ext uri="{BB962C8B-B14F-4D97-AF65-F5344CB8AC3E}">
        <p14:creationId xmlns:p14="http://schemas.microsoft.com/office/powerpoint/2010/main" val="115934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4CA47D0-D110-4881-9289-058750B071FC}" type="slidenum">
              <a:rPr lang="en-US" smtClean="0"/>
              <a:pPr>
                <a:defRPr/>
              </a:pPr>
              <a:t>95</a:t>
            </a:fld>
            <a:endParaRPr lang="en-US" dirty="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99724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98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6214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102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6945280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104</a:t>
            </a:fld>
            <a:endParaRPr lang="en-US" dirty="0"/>
          </a:p>
        </p:txBody>
      </p:sp>
    </p:spTree>
    <p:extLst>
      <p:ext uri="{BB962C8B-B14F-4D97-AF65-F5344CB8AC3E}">
        <p14:creationId xmlns:p14="http://schemas.microsoft.com/office/powerpoint/2010/main" val="330293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5637"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43</a:t>
            </a:fld>
            <a:endParaRPr lang="en-US" dirty="0"/>
          </a:p>
        </p:txBody>
      </p:sp>
    </p:spTree>
    <p:extLst>
      <p:ext uri="{BB962C8B-B14F-4D97-AF65-F5344CB8AC3E}">
        <p14:creationId xmlns:p14="http://schemas.microsoft.com/office/powerpoint/2010/main" val="2985743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107</a:t>
            </a:fld>
            <a:endParaRPr lang="en-US" dirty="0"/>
          </a:p>
        </p:txBody>
      </p:sp>
    </p:spTree>
    <p:extLst>
      <p:ext uri="{BB962C8B-B14F-4D97-AF65-F5344CB8AC3E}">
        <p14:creationId xmlns:p14="http://schemas.microsoft.com/office/powerpoint/2010/main" val="1206986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solidFill>
                  <a:prstClr val="black"/>
                </a:solidFill>
              </a:rPr>
              <a:pPr>
                <a:defRPr/>
              </a:pPr>
              <a:t>108</a:t>
            </a:fld>
            <a:endParaRPr lang="en-US" dirty="0">
              <a:solidFill>
                <a:prstClr val="black"/>
              </a:solidFill>
            </a:endParaRPr>
          </a:p>
        </p:txBody>
      </p:sp>
    </p:spTree>
    <p:extLst>
      <p:ext uri="{BB962C8B-B14F-4D97-AF65-F5344CB8AC3E}">
        <p14:creationId xmlns:p14="http://schemas.microsoft.com/office/powerpoint/2010/main" val="2471844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1E6EA-D52B-4DDF-9018-4292A8BC5306}" type="slidenum">
              <a:rPr lang="en-US" smtClean="0"/>
              <a:t>109</a:t>
            </a:fld>
            <a:endParaRPr lang="en-US" dirty="0"/>
          </a:p>
        </p:txBody>
      </p:sp>
    </p:spTree>
    <p:extLst>
      <p:ext uri="{BB962C8B-B14F-4D97-AF65-F5344CB8AC3E}">
        <p14:creationId xmlns:p14="http://schemas.microsoft.com/office/powerpoint/2010/main" val="28525125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110</a:t>
            </a:fld>
            <a:endParaRPr lang="en-US" dirty="0"/>
          </a:p>
        </p:txBody>
      </p:sp>
    </p:spTree>
    <p:extLst>
      <p:ext uri="{BB962C8B-B14F-4D97-AF65-F5344CB8AC3E}">
        <p14:creationId xmlns:p14="http://schemas.microsoft.com/office/powerpoint/2010/main" val="8117946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solidFill>
                  <a:prstClr val="black"/>
                </a:solidFill>
              </a:rPr>
              <a:pPr>
                <a:defRPr/>
              </a:pPr>
              <a:t>111</a:t>
            </a:fld>
            <a:endParaRPr lang="en-US" dirty="0">
              <a:solidFill>
                <a:prstClr val="black"/>
              </a:solidFill>
            </a:endParaRPr>
          </a:p>
        </p:txBody>
      </p:sp>
    </p:spTree>
    <p:extLst>
      <p:ext uri="{BB962C8B-B14F-4D97-AF65-F5344CB8AC3E}">
        <p14:creationId xmlns:p14="http://schemas.microsoft.com/office/powerpoint/2010/main" val="13213800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solidFill>
                  <a:prstClr val="black"/>
                </a:solidFill>
              </a:rPr>
              <a:pPr>
                <a:defRPr/>
              </a:pPr>
              <a:t>112</a:t>
            </a:fld>
            <a:endParaRPr lang="en-US" dirty="0">
              <a:solidFill>
                <a:prstClr val="black"/>
              </a:solidFill>
            </a:endParaRPr>
          </a:p>
        </p:txBody>
      </p:sp>
    </p:spTree>
    <p:extLst>
      <p:ext uri="{BB962C8B-B14F-4D97-AF65-F5344CB8AC3E}">
        <p14:creationId xmlns:p14="http://schemas.microsoft.com/office/powerpoint/2010/main" val="2905681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solidFill>
                  <a:prstClr val="black"/>
                </a:solidFill>
              </a:rPr>
              <a:pPr>
                <a:defRPr/>
              </a:pPr>
              <a:t>113</a:t>
            </a:fld>
            <a:endParaRPr lang="en-US" dirty="0">
              <a:solidFill>
                <a:prstClr val="black"/>
              </a:solidFill>
            </a:endParaRPr>
          </a:p>
        </p:txBody>
      </p:sp>
    </p:spTree>
    <p:extLst>
      <p:ext uri="{BB962C8B-B14F-4D97-AF65-F5344CB8AC3E}">
        <p14:creationId xmlns:p14="http://schemas.microsoft.com/office/powerpoint/2010/main" val="4224135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solidFill>
                  <a:prstClr val="black"/>
                </a:solidFill>
              </a:rPr>
              <a:pPr>
                <a:defRPr/>
              </a:pPr>
              <a:t>114</a:t>
            </a:fld>
            <a:endParaRPr lang="en-US" dirty="0">
              <a:solidFill>
                <a:prstClr val="black"/>
              </a:solidFill>
            </a:endParaRPr>
          </a:p>
        </p:txBody>
      </p:sp>
    </p:spTree>
    <p:extLst>
      <p:ext uri="{BB962C8B-B14F-4D97-AF65-F5344CB8AC3E}">
        <p14:creationId xmlns:p14="http://schemas.microsoft.com/office/powerpoint/2010/main" val="327007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38263" y="1162050"/>
            <a:ext cx="4181475" cy="3136900"/>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solidFill>
                  <a:prstClr val="black"/>
                </a:solidFill>
              </a:rPr>
              <a:pPr>
                <a:defRPr/>
              </a:pPr>
              <a:t>115</a:t>
            </a:fld>
            <a:endParaRPr lang="en-US" dirty="0">
              <a:solidFill>
                <a:prstClr val="black"/>
              </a:solidFill>
            </a:endParaRPr>
          </a:p>
        </p:txBody>
      </p:sp>
    </p:spTree>
    <p:extLst>
      <p:ext uri="{BB962C8B-B14F-4D97-AF65-F5344CB8AC3E}">
        <p14:creationId xmlns:p14="http://schemas.microsoft.com/office/powerpoint/2010/main" val="24282399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118</a:t>
            </a:fld>
            <a:endParaRPr lang="en-IE" dirty="0"/>
          </a:p>
        </p:txBody>
      </p:sp>
    </p:spTree>
    <p:extLst>
      <p:ext uri="{BB962C8B-B14F-4D97-AF65-F5344CB8AC3E}">
        <p14:creationId xmlns:p14="http://schemas.microsoft.com/office/powerpoint/2010/main" val="342745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28713" y="1262063"/>
            <a:ext cx="4540250" cy="3405187"/>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44</a:t>
            </a:fld>
            <a:endParaRPr lang="en-US" dirty="0"/>
          </a:p>
        </p:txBody>
      </p:sp>
    </p:spTree>
    <p:extLst>
      <p:ext uri="{BB962C8B-B14F-4D97-AF65-F5344CB8AC3E}">
        <p14:creationId xmlns:p14="http://schemas.microsoft.com/office/powerpoint/2010/main" val="11693679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119</a:t>
            </a:fld>
            <a:endParaRPr lang="en-IE" dirty="0"/>
          </a:p>
        </p:txBody>
      </p:sp>
    </p:spTree>
    <p:extLst>
      <p:ext uri="{BB962C8B-B14F-4D97-AF65-F5344CB8AC3E}">
        <p14:creationId xmlns:p14="http://schemas.microsoft.com/office/powerpoint/2010/main" val="9222172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120</a:t>
            </a:fld>
            <a:endParaRPr lang="en-IE" dirty="0"/>
          </a:p>
        </p:txBody>
      </p:sp>
    </p:spTree>
    <p:extLst>
      <p:ext uri="{BB962C8B-B14F-4D97-AF65-F5344CB8AC3E}">
        <p14:creationId xmlns:p14="http://schemas.microsoft.com/office/powerpoint/2010/main" val="3205772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121</a:t>
            </a:fld>
            <a:endParaRPr lang="en-IE" dirty="0"/>
          </a:p>
        </p:txBody>
      </p:sp>
    </p:spTree>
    <p:extLst>
      <p:ext uri="{BB962C8B-B14F-4D97-AF65-F5344CB8AC3E}">
        <p14:creationId xmlns:p14="http://schemas.microsoft.com/office/powerpoint/2010/main" val="645308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122</a:t>
            </a:fld>
            <a:endParaRPr lang="en-IE" dirty="0"/>
          </a:p>
        </p:txBody>
      </p:sp>
    </p:spTree>
    <p:extLst>
      <p:ext uri="{BB962C8B-B14F-4D97-AF65-F5344CB8AC3E}">
        <p14:creationId xmlns:p14="http://schemas.microsoft.com/office/powerpoint/2010/main" val="33693792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123</a:t>
            </a:fld>
            <a:endParaRPr lang="en-IE" dirty="0"/>
          </a:p>
        </p:txBody>
      </p:sp>
    </p:spTree>
    <p:extLst>
      <p:ext uri="{BB962C8B-B14F-4D97-AF65-F5344CB8AC3E}">
        <p14:creationId xmlns:p14="http://schemas.microsoft.com/office/powerpoint/2010/main" val="33606973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124</a:t>
            </a:fld>
            <a:endParaRPr lang="en-IE" dirty="0"/>
          </a:p>
        </p:txBody>
      </p:sp>
    </p:spTree>
    <p:extLst>
      <p:ext uri="{BB962C8B-B14F-4D97-AF65-F5344CB8AC3E}">
        <p14:creationId xmlns:p14="http://schemas.microsoft.com/office/powerpoint/2010/main" val="37570281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125</a:t>
            </a:fld>
            <a:endParaRPr lang="en-IE" dirty="0"/>
          </a:p>
        </p:txBody>
      </p:sp>
    </p:spTree>
    <p:extLst>
      <p:ext uri="{BB962C8B-B14F-4D97-AF65-F5344CB8AC3E}">
        <p14:creationId xmlns:p14="http://schemas.microsoft.com/office/powerpoint/2010/main" val="5532203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3B44541-6A47-4700-B139-AE55E4AA12B0}" type="slidenum">
              <a:rPr lang="en-IE" smtClean="0"/>
              <a:t>126</a:t>
            </a:fld>
            <a:endParaRPr lang="en-IE" dirty="0"/>
          </a:p>
        </p:txBody>
      </p:sp>
    </p:spTree>
    <p:extLst>
      <p:ext uri="{BB962C8B-B14F-4D97-AF65-F5344CB8AC3E}">
        <p14:creationId xmlns:p14="http://schemas.microsoft.com/office/powerpoint/2010/main" val="4151910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132</a:t>
            </a:fld>
            <a:endParaRPr lang="en-US" dirty="0"/>
          </a:p>
        </p:txBody>
      </p:sp>
    </p:spTree>
    <p:extLst>
      <p:ext uri="{BB962C8B-B14F-4D97-AF65-F5344CB8AC3E}">
        <p14:creationId xmlns:p14="http://schemas.microsoft.com/office/powerpoint/2010/main" val="41385484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4BE9F19-17F4-4C63-9A1C-2EC4A0475DD3}" type="slidenum">
              <a:rPr lang="en-US" smtClean="0"/>
              <a:pPr/>
              <a:t>134</a:t>
            </a:fld>
            <a:endParaRPr lang="en-US" dirty="0"/>
          </a:p>
        </p:txBody>
      </p:sp>
    </p:spTree>
    <p:extLst>
      <p:ext uri="{BB962C8B-B14F-4D97-AF65-F5344CB8AC3E}">
        <p14:creationId xmlns:p14="http://schemas.microsoft.com/office/powerpoint/2010/main" val="298546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28713" y="1262063"/>
            <a:ext cx="4540250" cy="3405187"/>
          </a:xfrm>
          <a:ln/>
        </p:spPr>
      </p:sp>
      <p:sp>
        <p:nvSpPr>
          <p:cNvPr id="14336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45</a:t>
            </a:fld>
            <a:endParaRPr lang="en-US" dirty="0"/>
          </a:p>
        </p:txBody>
      </p:sp>
    </p:spTree>
    <p:extLst>
      <p:ext uri="{BB962C8B-B14F-4D97-AF65-F5344CB8AC3E}">
        <p14:creationId xmlns:p14="http://schemas.microsoft.com/office/powerpoint/2010/main" val="16174912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135</a:t>
            </a:fld>
            <a:endParaRPr lang="en-US" dirty="0"/>
          </a:p>
        </p:txBody>
      </p:sp>
    </p:spTree>
    <p:extLst>
      <p:ext uri="{BB962C8B-B14F-4D97-AF65-F5344CB8AC3E}">
        <p14:creationId xmlns:p14="http://schemas.microsoft.com/office/powerpoint/2010/main" val="6509928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9BDAA8BE-600D-499D-869E-8C00409F1492}" type="slidenum">
              <a:rPr lang="en-US" smtClean="0"/>
              <a:pPr>
                <a:defRPr/>
              </a:pPr>
              <a:t>136</a:t>
            </a:fld>
            <a:endParaRPr lang="en-US" dirty="0"/>
          </a:p>
        </p:txBody>
      </p:sp>
    </p:spTree>
    <p:extLst>
      <p:ext uri="{BB962C8B-B14F-4D97-AF65-F5344CB8AC3E}">
        <p14:creationId xmlns:p14="http://schemas.microsoft.com/office/powerpoint/2010/main" val="21857563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1C67E-31FC-46C1-A271-ECE891123EA7}" type="slidenum">
              <a:rPr lang="en-US" smtClean="0">
                <a:latin typeface="Arial" pitchFamily="34" charset="0"/>
                <a:cs typeface="Arial" pitchFamily="34" charset="0"/>
              </a:rPr>
              <a:pPr fontAlgn="base">
                <a:spcBef>
                  <a:spcPct val="0"/>
                </a:spcBef>
                <a:spcAft>
                  <a:spcPct val="0"/>
                </a:spcAft>
              </a:pPr>
              <a:t>137</a:t>
            </a:fld>
            <a:endParaRPr lang="en-US" dirty="0">
              <a:latin typeface="Arial" pitchFamily="34" charset="0"/>
              <a:cs typeface="Arial" pitchFamily="34" charset="0"/>
            </a:endParaRP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037895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139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6426865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140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7336792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141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4153120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319931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881063" y="725488"/>
            <a:ext cx="4948237" cy="3711575"/>
          </a:xfrm>
          <a:prstGeom prst="rect">
            <a:avLst/>
          </a:prstGeom>
          <a:noFill/>
          <a:ln>
            <a:miter lim="800000"/>
            <a:headEnd/>
            <a:tailEnd/>
          </a:ln>
        </p:spPr>
      </p:sp>
      <p:sp>
        <p:nvSpPr>
          <p:cNvPr id="101379" name="Rectangle 3"/>
          <p:cNvSpPr>
            <a:spLocks noGrp="1" noChangeArrowheads="1"/>
          </p:cNvSpPr>
          <p:nvPr>
            <p:ph type="body" idx="1"/>
          </p:nvPr>
        </p:nvSpPr>
        <p:spPr bwMode="auto">
          <a:xfrm>
            <a:off x="875595" y="4677039"/>
            <a:ext cx="4959731" cy="4437230"/>
          </a:xfrm>
          <a:prstGeom prst="rect">
            <a:avLst/>
          </a:prstGeom>
          <a:noFill/>
          <a:ln>
            <a:miter lim="800000"/>
            <a:headEnd/>
            <a:tailEnd/>
          </a:ln>
        </p:spPr>
        <p:txBody>
          <a:bodyPr/>
          <a:lstStyle/>
          <a:p>
            <a:endParaRPr lang="en-US" dirty="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578817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bwMode="auto">
          <a:xfrm>
            <a:off x="671513" y="774700"/>
            <a:ext cx="5283200" cy="3963988"/>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864889" y="4994910"/>
            <a:ext cx="4899093" cy="4738804"/>
          </a:xfrm>
          <a:prstGeom prst="rect">
            <a:avLst/>
          </a:prstGeom>
          <a:solidFill>
            <a:srgbClr val="FFFFFF"/>
          </a:solidFill>
          <a:ln>
            <a:solidFill>
              <a:srgbClr val="000000"/>
            </a:solidFill>
            <a:miter lim="800000"/>
            <a:headEnd/>
            <a:tailEnd/>
          </a:ln>
        </p:spPr>
        <p:txBody>
          <a:bodyPr lIns="91413" tIns="45707" rIns="91413" bIns="45707"/>
          <a:lstStyle/>
          <a:p>
            <a:endParaRPr lang="en-US" dirty="0"/>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0711057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147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2706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28713" y="1262063"/>
            <a:ext cx="4540250" cy="3405187"/>
          </a:xfrm>
          <a:ln/>
        </p:spPr>
      </p:sp>
      <p:sp>
        <p:nvSpPr>
          <p:cNvPr id="143363" name="Notes Placeholder 2"/>
          <p:cNvSpPr>
            <a:spLocks noGrp="1"/>
          </p:cNvSpPr>
          <p:nvPr>
            <p:ph type="body" idx="1"/>
          </p:nvPr>
        </p:nvSpPr>
        <p:spPr>
          <a:noFill/>
          <a:ln/>
        </p:spPr>
        <p:txBody>
          <a:bodyPr/>
          <a:lstStyle/>
          <a:p>
            <a:pPr defTabSz="924458">
              <a:defRPr/>
            </a:pPr>
            <a:endParaRPr lang="en-US" dirty="0"/>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46</a:t>
            </a:fld>
            <a:endParaRPr lang="en-US" dirty="0"/>
          </a:p>
        </p:txBody>
      </p:sp>
    </p:spTree>
    <p:extLst>
      <p:ext uri="{BB962C8B-B14F-4D97-AF65-F5344CB8AC3E}">
        <p14:creationId xmlns:p14="http://schemas.microsoft.com/office/powerpoint/2010/main" val="19778456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24BE9F19-17F4-4C63-9A1C-2EC4A0475DD3}" type="slidenum">
              <a:rPr lang="en-US" smtClean="0">
                <a:solidFill>
                  <a:prstClr val="black"/>
                </a:solidFill>
              </a:rPr>
              <a:pPr/>
              <a:t>148</a:t>
            </a:fld>
            <a:endParaRPr lang="en-US" dirty="0">
              <a:solidFill>
                <a:prstClr val="black"/>
              </a:solidFill>
            </a:endParaRPr>
          </a:p>
        </p:txBody>
      </p:sp>
    </p:spTree>
    <p:extLst>
      <p:ext uri="{BB962C8B-B14F-4D97-AF65-F5344CB8AC3E}">
        <p14:creationId xmlns:p14="http://schemas.microsoft.com/office/powerpoint/2010/main" val="1250733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4CA47D0-D110-4881-9289-058750B071FC}" type="slidenum">
              <a:rPr lang="en-US" smtClean="0"/>
              <a:pPr>
                <a:defRPr/>
              </a:pPr>
              <a:t>149</a:t>
            </a:fld>
            <a:endParaRPr lang="en-US" dirty="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362277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882650" y="725488"/>
            <a:ext cx="4946650" cy="3711575"/>
          </a:xfrm>
          <a:prstGeom prst="rect">
            <a:avLst/>
          </a:prstGeom>
          <a:noFill/>
          <a:ln>
            <a:miter lim="800000"/>
            <a:headEnd/>
            <a:tailEnd/>
          </a:ln>
        </p:spPr>
      </p:sp>
      <p:sp>
        <p:nvSpPr>
          <p:cNvPr id="105475" name="Rectangle 3"/>
          <p:cNvSpPr>
            <a:spLocks noGrp="1" noChangeArrowheads="1"/>
          </p:cNvSpPr>
          <p:nvPr>
            <p:ph type="body" idx="1"/>
          </p:nvPr>
        </p:nvSpPr>
        <p:spPr bwMode="auto">
          <a:xfrm>
            <a:off x="875595" y="4677039"/>
            <a:ext cx="4959731" cy="4437230"/>
          </a:xfrm>
          <a:prstGeom prst="rect">
            <a:avLst/>
          </a:prstGeom>
          <a:noFill/>
          <a:ln>
            <a:miter lim="800000"/>
            <a:headEnd/>
            <a:tailEnd/>
          </a:ln>
        </p:spPr>
        <p:txBody>
          <a:bodyPr/>
          <a:lstStyle/>
          <a:p>
            <a:pPr marL="228706" indent="-228706"/>
            <a:endParaRPr lang="en-US" dirty="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753674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4BE9F19-17F4-4C63-9A1C-2EC4A0475DD3}" type="slidenum">
              <a:rPr lang="en-US" smtClean="0"/>
              <a:pPr/>
              <a:t>151</a:t>
            </a:fld>
            <a:endParaRPr lang="en-US" dirty="0"/>
          </a:p>
        </p:txBody>
      </p:sp>
    </p:spTree>
    <p:extLst>
      <p:ext uri="{BB962C8B-B14F-4D97-AF65-F5344CB8AC3E}">
        <p14:creationId xmlns:p14="http://schemas.microsoft.com/office/powerpoint/2010/main" val="38896796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4BE9F19-17F4-4C63-9A1C-2EC4A0475DD3}" type="slidenum">
              <a:rPr lang="en-US" smtClean="0"/>
              <a:pPr/>
              <a:t>152</a:t>
            </a:fld>
            <a:endParaRPr lang="en-US" dirty="0"/>
          </a:p>
        </p:txBody>
      </p:sp>
    </p:spTree>
    <p:extLst>
      <p:ext uri="{BB962C8B-B14F-4D97-AF65-F5344CB8AC3E}">
        <p14:creationId xmlns:p14="http://schemas.microsoft.com/office/powerpoint/2010/main" val="6041901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a:solidFill>
                  <a:srgbClr val="000000"/>
                </a:solidFill>
              </a:rPr>
              <a:pPr/>
              <a:t>155</a:t>
            </a:fld>
            <a:endParaRPr lang="en-US" dirty="0">
              <a:solidFill>
                <a:srgbClr val="000000"/>
              </a:solidFill>
            </a:endParaRPr>
          </a:p>
        </p:txBody>
      </p:sp>
      <p:sp>
        <p:nvSpPr>
          <p:cNvPr id="5" name="Date Placeholder 4"/>
          <p:cNvSpPr>
            <a:spLocks noGrp="1"/>
          </p:cNvSpPr>
          <p:nvPr>
            <p:ph type="dt" idx="11"/>
          </p:nvPr>
        </p:nvSpPr>
        <p:spPr/>
        <p:txBody>
          <a:bodyPr/>
          <a:lstStyle/>
          <a:p>
            <a:endParaRPr lang="en-US" dirty="0">
              <a:solidFill>
                <a:srgbClr val="000000"/>
              </a:solidFill>
            </a:endParaRPr>
          </a:p>
        </p:txBody>
      </p:sp>
    </p:spTree>
    <p:extLst>
      <p:ext uri="{BB962C8B-B14F-4D97-AF65-F5344CB8AC3E}">
        <p14:creationId xmlns:p14="http://schemas.microsoft.com/office/powerpoint/2010/main" val="35222009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156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2228272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xfrm>
            <a:off x="881063" y="725488"/>
            <a:ext cx="4948237" cy="3711575"/>
          </a:xfrm>
          <a:prstGeom prst="rect">
            <a:avLst/>
          </a:prstGeom>
          <a:noFill/>
          <a:ln>
            <a:miter lim="800000"/>
            <a:headEnd/>
            <a:tailEnd/>
          </a:ln>
        </p:spPr>
      </p:sp>
      <p:sp>
        <p:nvSpPr>
          <p:cNvPr id="177155" name="Rectangle 3"/>
          <p:cNvSpPr>
            <a:spLocks noGrp="1" noChangeArrowheads="1"/>
          </p:cNvSpPr>
          <p:nvPr>
            <p:ph type="body" idx="1"/>
          </p:nvPr>
        </p:nvSpPr>
        <p:spPr bwMode="auto">
          <a:xfrm>
            <a:off x="875593" y="4677037"/>
            <a:ext cx="4959731" cy="4437231"/>
          </a:xfrm>
          <a:prstGeom prst="rect">
            <a:avLst/>
          </a:prstGeom>
          <a:noFill/>
          <a:ln>
            <a:miter lim="800000"/>
            <a:headEnd/>
            <a:tailEnd/>
          </a:ln>
        </p:spPr>
        <p:txBody>
          <a:bodyPr lIns="91431" tIns="45716" rIns="91431" bIns="45716"/>
          <a:lstStyle/>
          <a:p>
            <a:endParaRPr lang="en-US" altLang="en-US" dirty="0"/>
          </a:p>
        </p:txBody>
      </p:sp>
    </p:spTree>
    <p:extLst>
      <p:ext uri="{BB962C8B-B14F-4D97-AF65-F5344CB8AC3E}">
        <p14:creationId xmlns:p14="http://schemas.microsoft.com/office/powerpoint/2010/main" val="21608412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E9F19-17F4-4C63-9A1C-2EC4A0475DD3}" type="slidenum">
              <a:rPr lang="en-US" smtClean="0">
                <a:solidFill>
                  <a:prstClr val="black"/>
                </a:solidFill>
              </a:rPr>
              <a:pPr/>
              <a:t>164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7785442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881063" y="727075"/>
            <a:ext cx="4946650" cy="3709988"/>
          </a:xfrm>
          <a:noFill/>
          <a:ln>
            <a:solidFill>
              <a:srgbClr val="000000"/>
            </a:solidFill>
            <a:miter lim="800000"/>
            <a:headEnd/>
            <a:tailEnd/>
          </a:ln>
        </p:spPr>
      </p:sp>
      <p:sp>
        <p:nvSpPr>
          <p:cNvPr id="48131" name="Rectangle 3"/>
          <p:cNvSpPr>
            <a:spLocks noGrp="1" noChangeArrowheads="1"/>
          </p:cNvSpPr>
          <p:nvPr>
            <p:ph type="body" idx="1"/>
          </p:nvPr>
        </p:nvSpPr>
        <p:spPr bwMode="auto">
          <a:xfrm>
            <a:off x="876274" y="4676222"/>
            <a:ext cx="4959829" cy="4438128"/>
          </a:xfrm>
          <a:noFill/>
        </p:spPr>
        <p:txBody>
          <a:bodyPr wrap="square" lIns="93309" tIns="46655" rIns="93309" bIns="46655" numCol="1" anchor="t" anchorCtr="0" compatLnSpc="1">
            <a:prstTxWarp prst="textNoShape">
              <a:avLst/>
            </a:prstTxWarp>
          </a:bodyPr>
          <a:lstStyle/>
          <a:p>
            <a:pPr eaLnBrk="1" hangingPunct="1">
              <a:spcBef>
                <a:spcPct val="0"/>
              </a:spcBef>
            </a:pPr>
            <a:endParaRPr lang="en-US" dirty="0"/>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86337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108712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403740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110275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fld id="{20958F8F-FCAA-4305-9683-9F3029A33C6D}" type="slidenum">
              <a:rPr lang="en-IE" smtClean="0"/>
              <a:pPr/>
              <a:t>‹#›</a:t>
            </a:fld>
            <a:endParaRPr lang="en-IE" dirty="0"/>
          </a:p>
        </p:txBody>
      </p:sp>
      <p:cxnSp>
        <p:nvCxnSpPr>
          <p:cNvPr id="7" name="Straight Connector 6"/>
          <p:cNvCxnSpPr/>
          <p:nvPr userDrawn="1"/>
        </p:nvCxnSpPr>
        <p:spPr>
          <a:xfrm>
            <a:off x="0" y="1330804"/>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99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273626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320659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292883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304621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425737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214323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DBB68CC-90B2-4E71-87B5-E38CBB8D161A}" type="datetimeFigureOut">
              <a:rPr lang="en-IE" smtClean="0"/>
              <a:t>10/01/2018</a:t>
            </a:fld>
            <a:endParaRPr lang="en-IE"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IE"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0958F8F-FCAA-4305-9683-9F3029A33C6D}" type="slidenum">
              <a:rPr lang="en-IE" smtClean="0"/>
              <a:t>‹#›</a:t>
            </a:fld>
            <a:endParaRPr lang="en-IE" dirty="0"/>
          </a:p>
        </p:txBody>
      </p:sp>
    </p:spTree>
    <p:extLst>
      <p:ext uri="{BB962C8B-B14F-4D97-AF65-F5344CB8AC3E}">
        <p14:creationId xmlns:p14="http://schemas.microsoft.com/office/powerpoint/2010/main" val="409553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2025"/>
          </a:xfrm>
          <a:prstGeom prst="rect">
            <a:avLst/>
          </a:prstGeom>
        </p:spPr>
        <p:txBody>
          <a:bodyPr vert="horz" lIns="182880" tIns="182880" rIns="18288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1345"/>
            <a:ext cx="7886700" cy="46456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457950" y="6356351"/>
            <a:ext cx="2057400" cy="365125"/>
          </a:xfrm>
          <a:prstGeom prst="rect">
            <a:avLst/>
          </a:prstGeom>
        </p:spPr>
        <p:txBody>
          <a:bodyPr/>
          <a:lstStyle>
            <a:lvl1pPr algn="r">
              <a:defRPr sz="1400" b="1">
                <a:solidFill>
                  <a:srgbClr val="2F5597"/>
                </a:solidFill>
              </a:defRPr>
            </a:lvl1pPr>
          </a:lstStyle>
          <a:p>
            <a:fld id="{20958F8F-FCAA-4305-9683-9F3029A33C6D}" type="slidenum">
              <a:rPr lang="en-IE" smtClean="0"/>
              <a:pPr/>
              <a:t>‹#›</a:t>
            </a:fld>
            <a:endParaRPr lang="en-IE" dirty="0"/>
          </a:p>
        </p:txBody>
      </p:sp>
    </p:spTree>
    <p:extLst>
      <p:ext uri="{BB962C8B-B14F-4D97-AF65-F5344CB8AC3E}">
        <p14:creationId xmlns:p14="http://schemas.microsoft.com/office/powerpoint/2010/main" val="2148047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000" b="1" kern="1200">
          <a:solidFill>
            <a:srgbClr val="006699"/>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1000"/>
        </a:spcAft>
        <a:buFont typeface="Arial" panose="020B0604020202020204" pitchFamily="34" charset="0"/>
        <a:buChar char="•"/>
        <a:defRPr sz="2800" kern="1200">
          <a:solidFill>
            <a:srgbClr val="006699"/>
          </a:solidFill>
          <a:latin typeface="+mn-lt"/>
          <a:ea typeface="+mn-ea"/>
          <a:cs typeface="+mn-cs"/>
        </a:defRPr>
      </a:lvl1pPr>
      <a:lvl2pPr marL="685800" indent="-228600" algn="l" defTabSz="914400" rtl="0" eaLnBrk="1" latinLnBrk="0" hangingPunct="1">
        <a:lnSpc>
          <a:spcPct val="100000"/>
        </a:lnSpc>
        <a:spcBef>
          <a:spcPts val="0"/>
        </a:spcBef>
        <a:spcAft>
          <a:spcPts val="1000"/>
        </a:spcAft>
        <a:buFont typeface="Calibri" panose="020F0502020204030204" pitchFamily="34" charset="0"/>
        <a:buChar char="–"/>
        <a:defRPr sz="2800" kern="1200">
          <a:solidFill>
            <a:srgbClr val="006699"/>
          </a:solidFill>
          <a:latin typeface="+mn-lt"/>
          <a:ea typeface="+mn-ea"/>
          <a:cs typeface="+mn-cs"/>
        </a:defRPr>
      </a:lvl2pPr>
      <a:lvl3pPr marL="1143000" indent="-228600" algn="l" defTabSz="914400" rtl="0" eaLnBrk="1" latinLnBrk="0" hangingPunct="1">
        <a:lnSpc>
          <a:spcPct val="100000"/>
        </a:lnSpc>
        <a:spcBef>
          <a:spcPts val="0"/>
        </a:spcBef>
        <a:spcAft>
          <a:spcPts val="1000"/>
        </a:spcAft>
        <a:buFont typeface="Arial" panose="020B0604020202020204" pitchFamily="34" charset="0"/>
        <a:buChar char="•"/>
        <a:defRPr sz="2800" kern="1200">
          <a:solidFill>
            <a:srgbClr val="006699"/>
          </a:solidFill>
          <a:latin typeface="+mn-lt"/>
          <a:ea typeface="+mn-ea"/>
          <a:cs typeface="+mn-cs"/>
        </a:defRPr>
      </a:lvl3pPr>
      <a:lvl4pPr marL="1600200" indent="-228600" algn="l" defTabSz="914400" rtl="0" eaLnBrk="1" latinLnBrk="0" hangingPunct="1">
        <a:lnSpc>
          <a:spcPct val="100000"/>
        </a:lnSpc>
        <a:spcBef>
          <a:spcPts val="0"/>
        </a:spcBef>
        <a:spcAft>
          <a:spcPts val="1000"/>
        </a:spcAft>
        <a:buFont typeface="Arial" panose="020B0604020202020204" pitchFamily="34" charset="0"/>
        <a:buChar char="•"/>
        <a:defRPr sz="2800" kern="1200">
          <a:solidFill>
            <a:srgbClr val="006699"/>
          </a:solidFill>
          <a:latin typeface="+mn-lt"/>
          <a:ea typeface="+mn-ea"/>
          <a:cs typeface="+mn-cs"/>
        </a:defRPr>
      </a:lvl4pPr>
      <a:lvl5pPr marL="2057400" indent="-228600" algn="l" defTabSz="914400" rtl="0" eaLnBrk="1" latinLnBrk="0" hangingPunct="1">
        <a:lnSpc>
          <a:spcPct val="100000"/>
        </a:lnSpc>
        <a:spcBef>
          <a:spcPts val="0"/>
        </a:spcBef>
        <a:spcAft>
          <a:spcPts val="1000"/>
        </a:spcAft>
        <a:buFont typeface="Arial" panose="020B0604020202020204" pitchFamily="34" charset="0"/>
        <a:buChar char="•"/>
        <a:defRPr sz="2800" kern="1200">
          <a:solidFill>
            <a:srgbClr val="0066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who.int/growthref/e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slide" Target="slide38.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35000" y="1394126"/>
            <a:ext cx="7874000" cy="1102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00066"/>
              </a:solidFill>
            </a:endParaRPr>
          </a:p>
        </p:txBody>
      </p:sp>
      <p:pic>
        <p:nvPicPr>
          <p:cNvPr id="4" name="Picture 3" descr="Government of Malawi Ministry of Health crest.&#10;&#10;Nutrition care, support, and treatment (NCST) for adolescents and adults.&#10;&#10;Training for facility based service providers.&#10;&#10;November 2017">
            <a:extLst>
              <a:ext uri="{FF2B5EF4-FFF2-40B4-BE49-F238E27FC236}">
                <a16:creationId xmlns:a16="http://schemas.microsoft.com/office/drawing/2014/main" id="{51FE349B-993D-45E2-B044-20290FDF5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736"/>
            <a:ext cx="9144000" cy="6684264"/>
          </a:xfrm>
          <a:prstGeom prst="rect">
            <a:avLst/>
          </a:prstGeom>
        </p:spPr>
      </p:pic>
    </p:spTree>
    <p:extLst>
      <p:ext uri="{BB962C8B-B14F-4D97-AF65-F5344CB8AC3E}">
        <p14:creationId xmlns:p14="http://schemas.microsoft.com/office/powerpoint/2010/main" val="11044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and Nutrients</a:t>
            </a:r>
            <a:endParaRPr lang="en-IE" dirty="0"/>
          </a:p>
        </p:txBody>
      </p:sp>
      <p:sp>
        <p:nvSpPr>
          <p:cNvPr id="5" name="Content Placeholder 4"/>
          <p:cNvSpPr>
            <a:spLocks noGrp="1"/>
          </p:cNvSpPr>
          <p:nvPr>
            <p:ph idx="1"/>
          </p:nvPr>
        </p:nvSpPr>
        <p:spPr/>
        <p:txBody>
          <a:bodyPr>
            <a:normAutofit fontScale="92500"/>
          </a:bodyPr>
          <a:lstStyle/>
          <a:p>
            <a:r>
              <a:rPr lang="en-GB" b="1" dirty="0"/>
              <a:t>Food</a:t>
            </a:r>
            <a:r>
              <a:rPr lang="en-GB" dirty="0"/>
              <a:t> is anything eaten or drunk that provides the body with nutrients. </a:t>
            </a:r>
          </a:p>
          <a:p>
            <a:r>
              <a:rPr lang="en-GB" b="1" dirty="0"/>
              <a:t>Nutrients </a:t>
            </a:r>
            <a:r>
              <a:rPr lang="en-GB" dirty="0"/>
              <a:t>are chemical substances in food that are released during digestion and provide energy and nourishment to maintain, repair, or build body tissues. Nutrients include macronutrients and micronutrients.</a:t>
            </a:r>
          </a:p>
          <a:p>
            <a:pPr lvl="1"/>
            <a:r>
              <a:rPr lang="en-GB" b="1" dirty="0"/>
              <a:t>Macronutrients</a:t>
            </a:r>
            <a:r>
              <a:rPr lang="en-GB" dirty="0"/>
              <a:t> include carbohydrates, protein, and fat (needed in large amounts).</a:t>
            </a:r>
          </a:p>
          <a:p>
            <a:pPr lvl="1"/>
            <a:r>
              <a:rPr lang="en-GB" b="1" dirty="0"/>
              <a:t>Micronutrients</a:t>
            </a:r>
            <a:r>
              <a:rPr lang="en-GB" dirty="0"/>
              <a:t> include vitamins and minerals (needed only in small amounts).	</a:t>
            </a:r>
            <a:endParaRPr lang="en-US" dirty="0"/>
          </a:p>
          <a:p>
            <a:endParaRPr lang="en-IE" dirty="0"/>
          </a:p>
        </p:txBody>
      </p:sp>
      <p:sp>
        <p:nvSpPr>
          <p:cNvPr id="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1.3</a:t>
            </a:r>
          </a:p>
        </p:txBody>
      </p:sp>
    </p:spTree>
    <p:extLst>
      <p:ext uri="{BB962C8B-B14F-4D97-AF65-F5344CB8AC3E}">
        <p14:creationId xmlns:p14="http://schemas.microsoft.com/office/powerpoint/2010/main" val="38747900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Measuring Improvement</a:t>
            </a:r>
            <a:endParaRPr lang="en-US" dirty="0"/>
          </a:p>
        </p:txBody>
      </p:sp>
      <p:sp>
        <p:nvSpPr>
          <p:cNvPr id="3" name="Content Placeholder 2"/>
          <p:cNvSpPr>
            <a:spLocks noGrp="1"/>
          </p:cNvSpPr>
          <p:nvPr>
            <p:ph idx="1"/>
          </p:nvPr>
        </p:nvSpPr>
        <p:spPr/>
        <p:txBody>
          <a:bodyPr/>
          <a:lstStyle/>
          <a:p>
            <a:pPr marL="0" indent="0">
              <a:buNone/>
            </a:pPr>
            <a:r>
              <a:rPr lang="en-US" b="1" dirty="0"/>
              <a:t>Measurement indicators:</a:t>
            </a:r>
          </a:p>
          <a:p>
            <a:r>
              <a:rPr lang="en-US" dirty="0"/>
              <a:t>Should be linked to the intended change </a:t>
            </a:r>
          </a:p>
          <a:p>
            <a:r>
              <a:rPr lang="en-US" dirty="0"/>
              <a:t>Help determine if the change led to improvement</a:t>
            </a:r>
          </a:p>
          <a:p>
            <a:r>
              <a:rPr lang="en-US" dirty="0"/>
              <a:t>Should be integrated into the health facility team’s daily routine</a:t>
            </a:r>
          </a:p>
          <a:p>
            <a:endParaRPr lang="en-US" dirty="0"/>
          </a:p>
        </p:txBody>
      </p:sp>
      <p:sp>
        <p:nvSpPr>
          <p:cNvPr id="4" name="Slide Number Placeholder 3"/>
          <p:cNvSpPr>
            <a:spLocks noGrp="1"/>
          </p:cNvSpPr>
          <p:nvPr>
            <p:ph type="sldNum" sz="quarter" idx="12"/>
          </p:nvPr>
        </p:nvSpPr>
        <p:spPr/>
        <p:txBody>
          <a:bodyPr/>
          <a:lstStyle/>
          <a:p>
            <a:r>
              <a:rPr lang="en-US" dirty="0"/>
              <a:t>3.58</a:t>
            </a:r>
          </a:p>
        </p:txBody>
      </p:sp>
    </p:spTree>
    <p:extLst>
      <p:ext uri="{BB962C8B-B14F-4D97-AF65-F5344CB8AC3E}">
        <p14:creationId xmlns:p14="http://schemas.microsoft.com/office/powerpoint/2010/main" val="22361537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Qualities of a Good Indicator</a:t>
            </a:r>
            <a:endParaRPr lang="en-US" dirty="0"/>
          </a:p>
        </p:txBody>
      </p:sp>
      <p:sp>
        <p:nvSpPr>
          <p:cNvPr id="5" name="Slide Number Placeholder 4"/>
          <p:cNvSpPr>
            <a:spLocks noGrp="1"/>
          </p:cNvSpPr>
          <p:nvPr>
            <p:ph type="sldNum" sz="quarter" idx="12"/>
          </p:nvPr>
        </p:nvSpPr>
        <p:spPr/>
        <p:txBody>
          <a:bodyPr/>
          <a:lstStyle/>
          <a:p>
            <a:r>
              <a:rPr lang="en-US"/>
              <a:t>3.59</a:t>
            </a:r>
            <a:endParaRPr lang="en-US" dirty="0"/>
          </a:p>
        </p:txBody>
      </p:sp>
      <p:cxnSp>
        <p:nvCxnSpPr>
          <p:cNvPr id="6" name="Straight Connector 5"/>
          <p:cNvCxnSpPr/>
          <p:nvPr/>
        </p:nvCxnSpPr>
        <p:spPr>
          <a:xfrm>
            <a:off x="11017" y="1282757"/>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09600" y="1594338"/>
            <a:ext cx="8077200" cy="4882662"/>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dirty="0">
                <a:solidFill>
                  <a:srgbClr val="006699"/>
                </a:solidFill>
              </a:rPr>
              <a:t>A good indicator:</a:t>
            </a:r>
          </a:p>
          <a:p>
            <a:pPr>
              <a:spcBef>
                <a:spcPts val="1200"/>
              </a:spcBef>
              <a:spcAft>
                <a:spcPts val="1200"/>
              </a:spcAft>
            </a:pPr>
            <a:r>
              <a:rPr lang="en-US" b="0" dirty="0">
                <a:solidFill>
                  <a:srgbClr val="006699"/>
                </a:solidFill>
              </a:rPr>
              <a:t>Is</a:t>
            </a:r>
            <a:r>
              <a:rPr lang="en-US" dirty="0">
                <a:solidFill>
                  <a:srgbClr val="006699"/>
                </a:solidFill>
              </a:rPr>
              <a:t> clear and unambiguous </a:t>
            </a:r>
            <a:r>
              <a:rPr lang="en-US" b="0" dirty="0">
                <a:solidFill>
                  <a:srgbClr val="006699"/>
                </a:solidFill>
              </a:rPr>
              <a:t>(teams should not be confused by what the indicator means)</a:t>
            </a:r>
          </a:p>
          <a:p>
            <a:pPr>
              <a:spcBef>
                <a:spcPts val="600"/>
              </a:spcBef>
              <a:spcAft>
                <a:spcPts val="1200"/>
              </a:spcAft>
            </a:pPr>
            <a:r>
              <a:rPr lang="en-US" b="0" dirty="0">
                <a:solidFill>
                  <a:srgbClr val="006699"/>
                </a:solidFill>
              </a:rPr>
              <a:t>Is</a:t>
            </a:r>
            <a:r>
              <a:rPr lang="en-US" dirty="0">
                <a:solidFill>
                  <a:srgbClr val="006699"/>
                </a:solidFill>
              </a:rPr>
              <a:t> quantifiable</a:t>
            </a:r>
          </a:p>
          <a:p>
            <a:pPr>
              <a:spcBef>
                <a:spcPts val="600"/>
              </a:spcBef>
              <a:spcAft>
                <a:spcPts val="1200"/>
              </a:spcAft>
            </a:pPr>
            <a:r>
              <a:rPr lang="en-US" b="0" dirty="0">
                <a:solidFill>
                  <a:srgbClr val="006699"/>
                </a:solidFill>
              </a:rPr>
              <a:t>Specifies the </a:t>
            </a:r>
            <a:r>
              <a:rPr lang="en-US" dirty="0">
                <a:solidFill>
                  <a:srgbClr val="006699"/>
                </a:solidFill>
              </a:rPr>
              <a:t>source of the data </a:t>
            </a:r>
            <a:r>
              <a:rPr lang="en-US" b="0" dirty="0">
                <a:solidFill>
                  <a:srgbClr val="006699"/>
                </a:solidFill>
              </a:rPr>
              <a:t>and the </a:t>
            </a:r>
            <a:r>
              <a:rPr lang="en-US" dirty="0">
                <a:solidFill>
                  <a:srgbClr val="006699"/>
                </a:solidFill>
              </a:rPr>
              <a:t>person responsible for collecting the data</a:t>
            </a:r>
          </a:p>
          <a:p>
            <a:pPr>
              <a:spcBef>
                <a:spcPts val="600"/>
              </a:spcBef>
              <a:spcAft>
                <a:spcPts val="1200"/>
              </a:spcAft>
            </a:pPr>
            <a:r>
              <a:rPr lang="en-US" b="0" dirty="0">
                <a:solidFill>
                  <a:srgbClr val="006699"/>
                </a:solidFill>
              </a:rPr>
              <a:t>Should be expressed as a proportion or percentage (must have a clear </a:t>
            </a:r>
            <a:r>
              <a:rPr lang="en-US" dirty="0">
                <a:solidFill>
                  <a:srgbClr val="006699"/>
                </a:solidFill>
              </a:rPr>
              <a:t>numerator and denominator)</a:t>
            </a:r>
          </a:p>
          <a:p>
            <a:pPr>
              <a:spcBef>
                <a:spcPts val="600"/>
              </a:spcBef>
              <a:spcAft>
                <a:spcPts val="1200"/>
              </a:spcAft>
            </a:pPr>
            <a:r>
              <a:rPr lang="en-US" b="0" dirty="0">
                <a:solidFill>
                  <a:srgbClr val="006699"/>
                </a:solidFill>
              </a:rPr>
              <a:t>Specifies the </a:t>
            </a:r>
            <a:r>
              <a:rPr lang="en-US" dirty="0">
                <a:solidFill>
                  <a:srgbClr val="006699"/>
                </a:solidFill>
              </a:rPr>
              <a:t>frequency</a:t>
            </a:r>
            <a:r>
              <a:rPr lang="en-US" b="0" dirty="0">
                <a:solidFill>
                  <a:srgbClr val="006699"/>
                </a:solidFill>
              </a:rPr>
              <a:t> with which the data should be collected</a:t>
            </a:r>
          </a:p>
        </p:txBody>
      </p:sp>
    </p:spTree>
    <p:extLst>
      <p:ext uri="{BB962C8B-B14F-4D97-AF65-F5344CB8AC3E}">
        <p14:creationId xmlns:p14="http://schemas.microsoft.com/office/powerpoint/2010/main" val="10761536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33798" name="Line 41"/>
          <p:cNvSpPr>
            <a:spLocks noChangeShapeType="1"/>
          </p:cNvSpPr>
          <p:nvPr/>
        </p:nvSpPr>
        <p:spPr bwMode="auto">
          <a:xfrm>
            <a:off x="1948107" y="3249318"/>
            <a:ext cx="1897061" cy="1545419"/>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
        <p:nvSpPr>
          <p:cNvPr id="2" name="Slide Number Placeholder 1"/>
          <p:cNvSpPr>
            <a:spLocks noGrp="1"/>
          </p:cNvSpPr>
          <p:nvPr>
            <p:ph type="sldNum" sz="quarter" idx="12"/>
          </p:nvPr>
        </p:nvSpPr>
        <p:spPr/>
        <p:txBody>
          <a:bodyPr/>
          <a:lstStyle/>
          <a:p>
            <a:r>
              <a:rPr lang="en-US" dirty="0"/>
              <a:t>3.60</a:t>
            </a:r>
          </a:p>
        </p:txBody>
      </p:sp>
      <p:sp>
        <p:nvSpPr>
          <p:cNvPr id="3" name="Title 2"/>
          <p:cNvSpPr>
            <a:spLocks noGrp="1"/>
          </p:cNvSpPr>
          <p:nvPr>
            <p:ph type="title"/>
          </p:nvPr>
        </p:nvSpPr>
        <p:spPr/>
        <p:txBody>
          <a:bodyPr/>
          <a:lstStyle/>
          <a:p>
            <a:r>
              <a:rPr lang="en-US" dirty="0"/>
              <a:t>Testing and Implementing Changes</a:t>
            </a:r>
          </a:p>
        </p:txBody>
      </p:sp>
    </p:spTree>
    <p:extLst>
      <p:ext uri="{BB962C8B-B14F-4D97-AF65-F5344CB8AC3E}">
        <p14:creationId xmlns:p14="http://schemas.microsoft.com/office/powerpoint/2010/main" val="41887450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1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Franklin Gothic Medium" panose="020B0603020102020204" pitchFamily="34" charset="0"/>
              </a:rPr>
              <a:t>Module 4:</a:t>
            </a:r>
          </a:p>
          <a:p>
            <a:pPr algn="ctr"/>
            <a:r>
              <a:rPr lang="en-US" sz="4800" b="1" dirty="0">
                <a:latin typeface="Franklin Gothic Medium" panose="020B0603020102020204" pitchFamily="34" charset="0"/>
              </a:rPr>
              <a:t>Nutrition Care Plans                              and Support</a:t>
            </a:r>
          </a:p>
          <a:p>
            <a:pPr algn="ctr"/>
            <a:endParaRPr lang="en-US" sz="2400" b="1" dirty="0">
              <a:latin typeface="Franklin Gothic Medium" panose="020B0603020102020204" pitchFamily="34" charset="0"/>
            </a:endParaRPr>
          </a:p>
          <a:p>
            <a:pPr algn="ctr"/>
            <a:r>
              <a:rPr lang="en-US" sz="4000" dirty="0">
                <a:latin typeface="Franklin Gothic Book" panose="020B0503020102020204" pitchFamily="34" charset="0"/>
              </a:rPr>
              <a:t>Time: 12 hours</a:t>
            </a:r>
          </a:p>
        </p:txBody>
      </p:sp>
      <p:sp>
        <p:nvSpPr>
          <p:cNvPr id="3" name="Slide Number Placeholder 1"/>
          <p:cNvSpPr>
            <a:spLocks noGrp="1"/>
          </p:cNvSpPr>
          <p:nvPr>
            <p:ph type="sldNum" sz="quarter" idx="12"/>
          </p:nvPr>
        </p:nvSpPr>
        <p:spPr>
          <a:xfrm>
            <a:off x="6457950" y="6356351"/>
            <a:ext cx="2057400" cy="365125"/>
          </a:xfrm>
        </p:spPr>
        <p:txBody>
          <a:bodyPr/>
          <a:lstStyle/>
          <a:p>
            <a:r>
              <a:rPr lang="en-US" dirty="0">
                <a:solidFill>
                  <a:schemeClr val="bg1"/>
                </a:solidFill>
              </a:rPr>
              <a:t>4.1</a:t>
            </a:r>
          </a:p>
        </p:txBody>
      </p:sp>
    </p:spTree>
    <p:extLst>
      <p:ext uri="{BB962C8B-B14F-4D97-AF65-F5344CB8AC3E}">
        <p14:creationId xmlns:p14="http://schemas.microsoft.com/office/powerpoint/2010/main" val="1895802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Learning Objectives</a:t>
            </a:r>
            <a:endParaRPr lang="en-US" dirty="0"/>
          </a:p>
        </p:txBody>
      </p:sp>
      <p:sp>
        <p:nvSpPr>
          <p:cNvPr id="45060" name="Content Placeholder 4"/>
          <p:cNvSpPr>
            <a:spLocks noGrp="1"/>
          </p:cNvSpPr>
          <p:nvPr>
            <p:ph idx="1"/>
          </p:nvPr>
        </p:nvSpPr>
        <p:spPr/>
        <p:txBody>
          <a:bodyPr>
            <a:normAutofit/>
          </a:bodyPr>
          <a:lstStyle/>
          <a:p>
            <a:pPr lvl="0">
              <a:spcAft>
                <a:spcPts val="1200"/>
              </a:spcAft>
            </a:pPr>
            <a:r>
              <a:rPr lang="en-GB" dirty="0"/>
              <a:t>Understand how to choose an appropriate nutrition care plan and support for a client based on his/her nutritional status </a:t>
            </a:r>
          </a:p>
          <a:p>
            <a:pPr lvl="0">
              <a:spcAft>
                <a:spcPts val="1200"/>
              </a:spcAft>
            </a:pPr>
            <a:r>
              <a:rPr lang="en-GB" dirty="0"/>
              <a:t>Describe therapeutic and supplementary food products available for adolescents and adults in Malawi and how to manage the supplies </a:t>
            </a:r>
            <a:endParaRPr lang="en-US" dirty="0"/>
          </a:p>
          <a:p>
            <a:pPr lvl="0">
              <a:spcAft>
                <a:spcPts val="1200"/>
              </a:spcAft>
            </a:pPr>
            <a:r>
              <a:rPr lang="en-GB" dirty="0"/>
              <a:t>Understand the process of referring clients from the facility to community ES/L/FS services</a:t>
            </a:r>
          </a:p>
          <a:p>
            <a:endParaRPr lang="en-US"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a:t>4.2</a:t>
            </a:r>
          </a:p>
        </p:txBody>
      </p:sp>
    </p:spTree>
    <p:extLst>
      <p:ext uri="{BB962C8B-B14F-4D97-AF65-F5344CB8AC3E}">
        <p14:creationId xmlns:p14="http://schemas.microsoft.com/office/powerpoint/2010/main" val="10622755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of Nutrition Assessment</a:t>
            </a:r>
            <a:endParaRPr lang="en-IE" dirty="0"/>
          </a:p>
        </p:txBody>
      </p:sp>
      <p:sp>
        <p:nvSpPr>
          <p:cNvPr id="5" name="Content Placeholder 4"/>
          <p:cNvSpPr>
            <a:spLocks noGrp="1"/>
          </p:cNvSpPr>
          <p:nvPr>
            <p:ph idx="1"/>
          </p:nvPr>
        </p:nvSpPr>
        <p:spPr/>
        <p:txBody>
          <a:bodyPr>
            <a:normAutofit fontScale="92500"/>
          </a:bodyPr>
          <a:lstStyle/>
          <a:p>
            <a:r>
              <a:rPr lang="en-US" dirty="0"/>
              <a:t>Identifies people at risk for malnutrition for early intervention or referral</a:t>
            </a:r>
          </a:p>
          <a:p>
            <a:r>
              <a:rPr lang="en-US" dirty="0"/>
              <a:t>Identifies malnourished clients who require intervention</a:t>
            </a:r>
          </a:p>
          <a:p>
            <a:r>
              <a:rPr lang="en-US" dirty="0"/>
              <a:t>Detects diet habits that increase the risk of disease</a:t>
            </a:r>
          </a:p>
          <a:p>
            <a:r>
              <a:rPr lang="en-US" dirty="0"/>
              <a:t>Identifies needs for nutrition education and counselling</a:t>
            </a:r>
          </a:p>
          <a:p>
            <a:r>
              <a:rPr lang="en-US" dirty="0"/>
              <a:t>Tracks growth and weight trends</a:t>
            </a:r>
          </a:p>
          <a:p>
            <a:r>
              <a:rPr lang="en-GB" dirty="0"/>
              <a:t>Provides information for selecting a nutrition care plan</a:t>
            </a:r>
            <a:endParaRPr lang="en-US" dirty="0"/>
          </a:p>
          <a:p>
            <a:endParaRPr lang="en-IE" dirty="0"/>
          </a:p>
        </p:txBody>
      </p:sp>
      <p:sp>
        <p:nvSpPr>
          <p:cNvPr id="7" name="Slide Number Placeholder 1"/>
          <p:cNvSpPr>
            <a:spLocks noGrp="1"/>
          </p:cNvSpPr>
          <p:nvPr>
            <p:ph type="sldNum" sz="quarter" idx="12"/>
          </p:nvPr>
        </p:nvSpPr>
        <p:spPr>
          <a:xfrm>
            <a:off x="6457950" y="6356351"/>
            <a:ext cx="2057400" cy="365125"/>
          </a:xfrm>
        </p:spPr>
        <p:txBody>
          <a:bodyPr/>
          <a:lstStyle/>
          <a:p>
            <a:r>
              <a:rPr lang="en-US" dirty="0"/>
              <a:t>4.3</a:t>
            </a:r>
          </a:p>
        </p:txBody>
      </p:sp>
    </p:spTree>
    <p:extLst>
      <p:ext uri="{BB962C8B-B14F-4D97-AF65-F5344CB8AC3E}">
        <p14:creationId xmlns:p14="http://schemas.microsoft.com/office/powerpoint/2010/main" val="217097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Types of Nutrition Assessment</a:t>
            </a:r>
            <a:endParaRPr lang="en-IE" sz="3800" b="1" dirty="0">
              <a:solidFill>
                <a:srgbClr val="006699"/>
              </a:solidFill>
              <a:latin typeface="+mn-lt"/>
            </a:endParaRPr>
          </a:p>
        </p:txBody>
      </p:sp>
      <p:sp>
        <p:nvSpPr>
          <p:cNvPr id="3" name="Content Placeholder 2"/>
          <p:cNvSpPr>
            <a:spLocks noGrp="1"/>
          </p:cNvSpPr>
          <p:nvPr>
            <p:ph idx="1"/>
          </p:nvPr>
        </p:nvSpPr>
        <p:spPr>
          <a:xfrm>
            <a:off x="628650" y="1537759"/>
            <a:ext cx="7886700" cy="4905374"/>
          </a:xfrm>
        </p:spPr>
        <p:txBody>
          <a:bodyPr>
            <a:noAutofit/>
          </a:bodyPr>
          <a:lstStyle/>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Anthropometry</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Weight, height, mid-upper arm circumference (MUAC), BMI, and BMI-for-age </a:t>
            </a:r>
          </a:p>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Biochemical</a:t>
            </a:r>
          </a:p>
          <a:p>
            <a:pPr marL="1258888" lvl="5" indent="-514350">
              <a:spcBef>
                <a:spcPts val="0"/>
              </a:spcBef>
              <a:spcAft>
                <a:spcPts val="600"/>
              </a:spcAft>
              <a:buClr>
                <a:srgbClr val="006699"/>
              </a:buClr>
              <a:buSzPct val="100000"/>
              <a:defRPr/>
            </a:pPr>
            <a:r>
              <a:rPr lang="en-US" sz="2400" dirty="0">
                <a:solidFill>
                  <a:srgbClr val="006699"/>
                </a:solidFill>
                <a:cs typeface="Arial" pitchFamily="34" charset="0"/>
              </a:rPr>
              <a:t>Laboratory tests </a:t>
            </a:r>
          </a:p>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Clinical</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Medical conditions that can affect nutritional status</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Bilateral pitting </a:t>
            </a:r>
            <a:r>
              <a:rPr lang="en-GB" sz="2400" dirty="0">
                <a:solidFill>
                  <a:srgbClr val="006699"/>
                </a:solidFill>
                <a:cs typeface="Arial" pitchFamily="34" charset="0"/>
              </a:rPr>
              <a:t>oedema</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Appetite test</a:t>
            </a:r>
          </a:p>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Dietary</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24-hour recall </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Usual intake</a:t>
            </a:r>
          </a:p>
          <a:p>
            <a:pPr marL="514350" indent="-514350">
              <a:buClr>
                <a:srgbClr val="006699"/>
              </a:buClr>
              <a:buFont typeface="+mj-lt"/>
              <a:buAutoNum type="arabicPeriod"/>
            </a:pPr>
            <a:endParaRPr lang="en-IE" sz="2400"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4.4</a:t>
            </a:r>
          </a:p>
        </p:txBody>
      </p:sp>
    </p:spTree>
    <p:extLst>
      <p:ext uri="{BB962C8B-B14F-4D97-AF65-F5344CB8AC3E}">
        <p14:creationId xmlns:p14="http://schemas.microsoft.com/office/powerpoint/2010/main" val="31543662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n-NO"/>
              <a:t>Criteria for Normal Nutritional Status</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9" name="Rectangle 1161"/>
          <p:cNvSpPr>
            <a:spLocks/>
          </p:cNvSpPr>
          <p:nvPr/>
        </p:nvSpPr>
        <p:spPr bwMode="auto">
          <a:xfrm>
            <a:off x="1025769" y="1467319"/>
            <a:ext cx="7092461" cy="4889032"/>
          </a:xfrm>
          <a:prstGeom prst="rect">
            <a:avLst/>
          </a:prstGeom>
          <a:solidFill>
            <a:srgbClr val="00B050"/>
          </a:solidFill>
          <a:ln>
            <a:noFill/>
          </a:ln>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kumimoji="0" lang="en-GB" altLang="en-US" sz="24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Adolescents </a:t>
            </a:r>
            <a:r>
              <a:rPr lang="en-GB" altLang="en-US" sz="2400" b="1" u="sng" dirty="0">
                <a:solidFill>
                  <a:srgbClr val="000000"/>
                </a:solidFill>
                <a:ea typeface="Times New Roman" panose="02020603050405020304" pitchFamily="18" charset="0"/>
                <a:cs typeface="Arial" panose="020B0604020202020204" pitchFamily="34" charset="0"/>
              </a:rPr>
              <a:t>15–18 years (</a:t>
            </a:r>
            <a:r>
              <a:rPr kumimoji="0" lang="en-GB" altLang="en-US" sz="24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non-pregnant and non-post-partum)</a:t>
            </a:r>
            <a:r>
              <a:rPr kumimoji="0" lang="en-GB" altLang="en-US" sz="24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2400" b="1" i="0" u="none" strike="noStrike" cap="none" normalizeH="0" baseline="0" dirty="0">
                <a:ln>
                  <a:noFill/>
                </a:ln>
                <a:solidFill>
                  <a:srgbClr val="000000"/>
                </a:solidFill>
                <a:effectLst/>
              </a:rPr>
              <a:t>BMI-for-age</a:t>
            </a:r>
            <a:r>
              <a:rPr kumimoji="0" lang="en-GB" altLang="en-US" sz="2400" b="0" i="0" u="none" strike="noStrike" cap="none" normalizeH="0" baseline="0" dirty="0">
                <a:ln>
                  <a:noFill/>
                </a:ln>
                <a:solidFill>
                  <a:srgbClr val="000000"/>
                </a:solidFill>
                <a:effectLst/>
              </a:rPr>
              <a:t>: ≥ −2 to +1	OR</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2400" b="1" i="0" u="none" strike="noStrike" cap="none" normalizeH="0" baseline="0" dirty="0">
                <a:ln>
                  <a:noFill/>
                </a:ln>
                <a:solidFill>
                  <a:srgbClr val="000000"/>
                </a:solidFill>
                <a:effectLst/>
              </a:rPr>
              <a:t>MUAC</a:t>
            </a:r>
            <a:r>
              <a:rPr kumimoji="0" lang="en-GB" altLang="en-US" sz="2400" b="0" i="0" u="none" strike="noStrike" cap="none" normalizeH="0" baseline="0" dirty="0">
                <a:ln>
                  <a:noFill/>
                </a:ln>
                <a:solidFill>
                  <a:srgbClr val="000000"/>
                </a:solidFill>
                <a:effectLst/>
              </a:rPr>
              <a:t>:</a:t>
            </a:r>
            <a:r>
              <a:rPr kumimoji="0" lang="en-GB" altLang="en-US" sz="2400" b="0" i="0" u="none" strike="noStrike" cap="none" normalizeH="0" dirty="0">
                <a:ln>
                  <a:noFill/>
                </a:ln>
                <a:solidFill>
                  <a:srgbClr val="000000"/>
                </a:solidFill>
                <a:effectLst/>
              </a:rPr>
              <a:t> </a:t>
            </a:r>
            <a:r>
              <a:rPr kumimoji="0" lang="en-GB" altLang="en-US" sz="2400" b="0" i="0" u="none" strike="noStrike" cap="none" normalizeH="0" baseline="0" dirty="0">
                <a:ln>
                  <a:noFill/>
                </a:ln>
                <a:solidFill>
                  <a:srgbClr val="000000"/>
                </a:solidFill>
                <a:effectLst/>
              </a:rPr>
              <a:t>15–18 years: ≥ 220 mm (22.0 cm)</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kumimoji="0" lang="en-GB" altLang="en-US" sz="24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Adults </a:t>
            </a:r>
            <a:r>
              <a:rPr lang="en-GB" altLang="en-US" sz="2400" b="1" u="sng" dirty="0">
                <a:solidFill>
                  <a:srgbClr val="000000"/>
                </a:solidFill>
                <a:ea typeface="Times New Roman" panose="02020603050405020304" pitchFamily="18" charset="0"/>
                <a:cs typeface="Arial" panose="020B0604020202020204" pitchFamily="34" charset="0"/>
              </a:rPr>
              <a:t>≥ 19 years (</a:t>
            </a:r>
            <a:r>
              <a:rPr kumimoji="0" lang="en-GB" altLang="en-US" sz="24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non-pregnant/non-post-partum)</a:t>
            </a:r>
            <a:r>
              <a:rPr kumimoji="0" lang="en-GB" altLang="en-US" sz="24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2400" b="1" i="0" u="none" strike="noStrike" cap="none" normalizeH="0" baseline="0" dirty="0">
                <a:ln>
                  <a:noFill/>
                </a:ln>
                <a:solidFill>
                  <a:srgbClr val="000000"/>
                </a:solidFill>
                <a:effectLst/>
              </a:rPr>
              <a:t>BMI: </a:t>
            </a:r>
            <a:r>
              <a:rPr kumimoji="0" lang="en-GB" altLang="en-US" sz="2400" b="0" i="0" u="none" strike="noStrike" cap="none" normalizeH="0" baseline="0" dirty="0">
                <a:ln>
                  <a:noFill/>
                </a:ln>
                <a:solidFill>
                  <a:srgbClr val="000000"/>
                </a:solidFill>
                <a:effectLst/>
              </a:rPr>
              <a:t>18.5 to 24.9	</a:t>
            </a:r>
            <a:r>
              <a:rPr kumimoji="0" lang="en-GB" altLang="en-US" sz="2400" b="0" i="0" u="none" strike="noStrike" cap="none" normalizeH="0" baseline="0" dirty="0">
                <a:ln>
                  <a:noFill/>
                </a:ln>
                <a:solidFill>
                  <a:schemeClr val="tx1"/>
                </a:solidFill>
                <a:effectLst/>
              </a:rPr>
              <a:t>OR</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2400" b="1" i="0" u="none" strike="noStrike" cap="none" normalizeH="0" baseline="0" dirty="0">
                <a:ln>
                  <a:noFill/>
                </a:ln>
                <a:solidFill>
                  <a:srgbClr val="000000"/>
                </a:solidFill>
                <a:effectLst/>
              </a:rPr>
              <a:t>MUAC: </a:t>
            </a:r>
            <a:r>
              <a:rPr kumimoji="0" lang="en-GB" altLang="en-US" sz="2400" b="0" i="0" u="none" strike="noStrike" cap="none" normalizeH="0" baseline="0" dirty="0">
                <a:ln>
                  <a:noFill/>
                </a:ln>
                <a:solidFill>
                  <a:srgbClr val="000000"/>
                </a:solidFill>
                <a:effectLst/>
              </a:rPr>
              <a:t>≥ 220 mm (22.0 cm)</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Pregnant women and lactating women up to 6 months post-partum</a:t>
            </a:r>
            <a:r>
              <a:rPr kumimoji="0" lang="en-GB" altLang="en-US" sz="24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2400" b="1" i="0" u="none" strike="noStrike" cap="none" normalizeH="0" baseline="0" dirty="0">
                <a:ln>
                  <a:noFill/>
                </a:ln>
                <a:solidFill>
                  <a:srgbClr val="000000"/>
                </a:solidFill>
                <a:effectLst/>
              </a:rPr>
              <a:t>MUAC: </a:t>
            </a:r>
            <a:r>
              <a:rPr kumimoji="0" lang="en-GB" altLang="en-US" sz="2400" b="0" i="0" u="none" strike="noStrike" cap="none" normalizeH="0" baseline="0" dirty="0">
                <a:ln>
                  <a:noFill/>
                </a:ln>
                <a:solidFill>
                  <a:srgbClr val="000000"/>
                </a:solidFill>
                <a:effectLst/>
              </a:rPr>
              <a:t>220 to 299 mm (22.0 to 29.9 cm)</a:t>
            </a:r>
            <a:endParaRPr kumimoji="0" lang="en-GB" altLang="en-US" sz="4000" b="0" i="0" u="none" strike="noStrike" cap="none" normalizeH="0" baseline="0" dirty="0">
              <a:ln>
                <a:noFill/>
              </a:ln>
              <a:solidFill>
                <a:schemeClr val="tx1"/>
              </a:solidFill>
              <a:effectLst/>
            </a:endParaRPr>
          </a:p>
        </p:txBody>
      </p:sp>
      <p:sp>
        <p:nvSpPr>
          <p:cNvPr id="11" name="Slide Number Placeholder 1"/>
          <p:cNvSpPr txBox="1">
            <a:spLocks/>
          </p:cNvSpPr>
          <p:nvPr/>
        </p:nvSpPr>
        <p:spPr>
          <a:xfrm>
            <a:off x="6457950" y="6356351"/>
            <a:ext cx="2057400" cy="365125"/>
          </a:xfrm>
          <a:prstGeom prst="rect">
            <a:avLst/>
          </a:prstGeom>
        </p:spPr>
        <p:txBody>
          <a:bodyPr/>
          <a:lstStyle>
            <a:defPPr>
              <a:defRPr lang="en-US"/>
            </a:defPPr>
            <a:lvl1pPr marL="0" algn="r" defTabSz="914400" rtl="0" eaLnBrk="1" latinLnBrk="0" hangingPunct="1">
              <a:defRPr sz="1400" b="1" kern="1200">
                <a:solidFill>
                  <a:srgbClr val="2F55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4.5</a:t>
            </a:r>
          </a:p>
        </p:txBody>
      </p:sp>
    </p:spTree>
    <p:extLst>
      <p:ext uri="{BB962C8B-B14F-4D97-AF65-F5344CB8AC3E}">
        <p14:creationId xmlns:p14="http://schemas.microsoft.com/office/powerpoint/2010/main" val="4269580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n-NO"/>
              <a:t>Criteria for Overweight and Obesity</a:t>
            </a:r>
            <a:endParaRPr lang="en-US" dirty="0"/>
          </a:p>
        </p:txBody>
      </p:sp>
      <p:sp>
        <p:nvSpPr>
          <p:cNvPr id="2" name="Content Placeholder 1"/>
          <p:cNvSpPr>
            <a:spLocks noGrp="1"/>
          </p:cNvSpPr>
          <p:nvPr>
            <p:ph idx="1"/>
          </p:nvPr>
        </p:nvSpPr>
        <p:spPr/>
        <p:txBody>
          <a:bodyPr/>
          <a:lstStyle/>
          <a:p>
            <a:endParaRPr lang="en-IE"/>
          </a:p>
          <a:p>
            <a:endParaRPr lang="en-IE"/>
          </a:p>
          <a:p>
            <a:endParaRPr lang="en-US" dirty="0"/>
          </a:p>
        </p:txBody>
      </p:sp>
      <p:sp>
        <p:nvSpPr>
          <p:cNvPr id="9" name="Rectangle 8"/>
          <p:cNvSpPr/>
          <p:nvPr/>
        </p:nvSpPr>
        <p:spPr>
          <a:xfrm>
            <a:off x="885650" y="1531345"/>
            <a:ext cx="7372700" cy="4865914"/>
          </a:xfrm>
          <a:prstGeom prst="rect">
            <a:avLst/>
          </a:prstGeom>
          <a:solidFill>
            <a:srgbClr val="B2A1C7"/>
          </a:solidFill>
          <a:ln w="127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5000"/>
              </a:lnSpc>
            </a:pPr>
            <a:r>
              <a:rPr lang="en-US" sz="2400" b="1" u="sng" dirty="0">
                <a:solidFill>
                  <a:srgbClr val="000000"/>
                </a:solidFill>
                <a:effectLst/>
                <a:ea typeface="Times New Roman" panose="02020603050405020304" pitchFamily="18" charset="0"/>
                <a:cs typeface="Times New Roman" panose="02020603050405020304" pitchFamily="18" charset="0"/>
              </a:rPr>
              <a:t>Adolescents </a:t>
            </a:r>
            <a:r>
              <a:rPr lang="en-US" sz="2400" b="1" u="sng" dirty="0">
                <a:solidFill>
                  <a:srgbClr val="000000"/>
                </a:solidFill>
                <a:ea typeface="Times New Roman" panose="02020603050405020304" pitchFamily="18" charset="0"/>
                <a:cs typeface="Times New Roman" panose="02020603050405020304" pitchFamily="18" charset="0"/>
              </a:rPr>
              <a:t>15–18 years (</a:t>
            </a:r>
            <a:r>
              <a:rPr lang="en-US" sz="2400" b="1" u="sng" dirty="0">
                <a:solidFill>
                  <a:srgbClr val="000000"/>
                </a:solidFill>
                <a:effectLst/>
                <a:ea typeface="Times New Roman" panose="02020603050405020304" pitchFamily="18" charset="0"/>
                <a:cs typeface="Times New Roman" panose="02020603050405020304" pitchFamily="18" charset="0"/>
              </a:rPr>
              <a:t>non-pregnant and non-post-partum):</a:t>
            </a:r>
            <a:endParaRPr lang="en-US" sz="2400" dirty="0">
              <a:effectLst/>
              <a:ea typeface="Times New Roman" panose="02020603050405020304" pitchFamily="18" charset="0"/>
            </a:endParaRPr>
          </a:p>
          <a:p>
            <a:pPr marL="0" marR="0">
              <a:lnSpc>
                <a:spcPct val="105000"/>
              </a:lnSpc>
              <a:spcBef>
                <a:spcPts val="0"/>
              </a:spcBef>
              <a:spcAft>
                <a:spcPts val="0"/>
              </a:spcAft>
            </a:pPr>
            <a:r>
              <a:rPr lang="en-US" sz="2400" b="1" dirty="0">
                <a:solidFill>
                  <a:srgbClr val="000000"/>
                </a:solidFill>
                <a:effectLst/>
                <a:ea typeface="Times New Roman" panose="02020603050405020304" pitchFamily="18" charset="0"/>
                <a:cs typeface="Times New Roman" panose="02020603050405020304" pitchFamily="18" charset="0"/>
              </a:rPr>
              <a:t>BMI-for-age:   </a:t>
            </a:r>
            <a:r>
              <a:rPr lang="en-US" sz="2400" dirty="0">
                <a:solidFill>
                  <a:srgbClr val="000000"/>
                </a:solidFill>
                <a:effectLst/>
                <a:ea typeface="Times New Roman" panose="02020603050405020304" pitchFamily="18" charset="0"/>
                <a:cs typeface="Times New Roman" panose="02020603050405020304" pitchFamily="18" charset="0"/>
              </a:rPr>
              <a:t>Overweight: ≥ +1 to &lt; +2</a:t>
            </a:r>
            <a:endParaRPr lang="en-US" sz="2400" dirty="0">
              <a:effectLst/>
              <a:ea typeface="Times New Roman" panose="02020603050405020304" pitchFamily="18" charset="0"/>
            </a:endParaRPr>
          </a:p>
          <a:p>
            <a:pPr marL="914400" marR="0" indent="-228600">
              <a:lnSpc>
                <a:spcPct val="105000"/>
              </a:lnSpc>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Obese: ≥ +2 </a:t>
            </a:r>
            <a:endParaRPr lang="en-US" sz="2400" dirty="0">
              <a:effectLst/>
              <a:ea typeface="Times New Roman" panose="02020603050405020304" pitchFamily="18" charset="0"/>
            </a:endParaRPr>
          </a:p>
          <a:p>
            <a:pPr marL="457200" marR="0">
              <a:lnSpc>
                <a:spcPct val="105000"/>
              </a:lnSpc>
              <a:spcBef>
                <a:spcPts val="0"/>
              </a:spcBef>
              <a:spcAft>
                <a:spcPts val="0"/>
              </a:spcAft>
            </a:pPr>
            <a:r>
              <a:rPr lang="en-US" sz="2400" b="1" dirty="0">
                <a:solidFill>
                  <a:srgbClr val="000000"/>
                </a:solidFill>
                <a:effectLst/>
                <a:ea typeface="Times New Roman" panose="02020603050405020304" pitchFamily="18" charset="0"/>
              </a:rPr>
              <a:t> </a:t>
            </a:r>
            <a:endParaRPr lang="en-US" sz="2400" dirty="0">
              <a:effectLst/>
              <a:ea typeface="Times New Roman" panose="02020603050405020304" pitchFamily="18" charset="0"/>
            </a:endParaRPr>
          </a:p>
          <a:p>
            <a:pPr>
              <a:lnSpc>
                <a:spcPct val="105000"/>
              </a:lnSpc>
            </a:pPr>
            <a:r>
              <a:rPr lang="en-US" sz="2400" b="1" u="sng" dirty="0">
                <a:solidFill>
                  <a:srgbClr val="000000"/>
                </a:solidFill>
                <a:effectLst/>
                <a:ea typeface="Times New Roman" panose="02020603050405020304" pitchFamily="18" charset="0"/>
                <a:cs typeface="Times New Roman" panose="02020603050405020304" pitchFamily="18" charset="0"/>
              </a:rPr>
              <a:t>Adults </a:t>
            </a:r>
            <a:r>
              <a:rPr lang="en-US" sz="2400" b="1" u="sng" dirty="0">
                <a:solidFill>
                  <a:srgbClr val="000000"/>
                </a:solidFill>
                <a:ea typeface="Times New Roman" panose="02020603050405020304" pitchFamily="18" charset="0"/>
                <a:cs typeface="Times New Roman" panose="02020603050405020304" pitchFamily="18" charset="0"/>
              </a:rPr>
              <a:t>≥ 19 years (</a:t>
            </a:r>
            <a:r>
              <a:rPr lang="en-US" sz="2400" b="1" u="sng" dirty="0">
                <a:solidFill>
                  <a:srgbClr val="000000"/>
                </a:solidFill>
                <a:effectLst/>
                <a:ea typeface="Times New Roman" panose="02020603050405020304" pitchFamily="18" charset="0"/>
                <a:cs typeface="Times New Roman" panose="02020603050405020304" pitchFamily="18" charset="0"/>
              </a:rPr>
              <a:t>non-pregnant and non-post-partum):</a:t>
            </a:r>
            <a:endParaRPr lang="en-US" sz="2400" dirty="0">
              <a:effectLst/>
              <a:ea typeface="Times New Roman" panose="02020603050405020304" pitchFamily="18" charset="0"/>
            </a:endParaRPr>
          </a:p>
          <a:p>
            <a:pPr marL="0" marR="0">
              <a:lnSpc>
                <a:spcPct val="105000"/>
              </a:lnSpc>
              <a:spcBef>
                <a:spcPts val="0"/>
              </a:spcBef>
              <a:spcAft>
                <a:spcPts val="0"/>
              </a:spcAft>
            </a:pPr>
            <a:r>
              <a:rPr lang="en-US" sz="2400" b="1" dirty="0">
                <a:solidFill>
                  <a:srgbClr val="000000"/>
                </a:solidFill>
                <a:effectLst/>
                <a:ea typeface="Times New Roman" panose="02020603050405020304" pitchFamily="18" charset="0"/>
                <a:cs typeface="Times New Roman" panose="02020603050405020304" pitchFamily="18" charset="0"/>
              </a:rPr>
              <a:t>BMI: 		</a:t>
            </a:r>
            <a:r>
              <a:rPr lang="en-US" sz="2400" dirty="0">
                <a:solidFill>
                  <a:srgbClr val="000000"/>
                </a:solidFill>
                <a:effectLst/>
                <a:ea typeface="Times New Roman" panose="02020603050405020304" pitchFamily="18" charset="0"/>
                <a:cs typeface="Times New Roman" panose="02020603050405020304" pitchFamily="18" charset="0"/>
              </a:rPr>
              <a:t>Overweight: 25.0 to 29.9</a:t>
            </a:r>
            <a:endParaRPr lang="en-US" sz="2400" dirty="0">
              <a:effectLst/>
              <a:ea typeface="Times New Roman" panose="02020603050405020304" pitchFamily="18" charset="0"/>
            </a:endParaRPr>
          </a:p>
          <a:p>
            <a:pPr marL="914400" marR="0" indent="-228600">
              <a:lnSpc>
                <a:spcPct val="105000"/>
              </a:lnSpc>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Obese: ≥ 30.0 </a:t>
            </a:r>
            <a:endParaRPr lang="en-US" sz="2400" dirty="0">
              <a:effectLst/>
              <a:ea typeface="Times New Roman" panose="02020603050405020304" pitchFamily="18" charset="0"/>
            </a:endParaRPr>
          </a:p>
          <a:p>
            <a:pPr marL="0" marR="0">
              <a:lnSpc>
                <a:spcPct val="105000"/>
              </a:lnSpc>
              <a:spcBef>
                <a:spcPts val="0"/>
              </a:spcBef>
              <a:spcAft>
                <a:spcPts val="0"/>
              </a:spcAft>
            </a:pPr>
            <a:r>
              <a:rPr lang="en-US" sz="2400" b="1" u="none" strike="noStrike"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endParaRPr>
          </a:p>
          <a:p>
            <a:pPr marL="0" marR="0">
              <a:lnSpc>
                <a:spcPct val="105000"/>
              </a:lnSpc>
              <a:spcBef>
                <a:spcPts val="0"/>
              </a:spcBef>
              <a:spcAft>
                <a:spcPts val="0"/>
              </a:spcAft>
            </a:pPr>
            <a:r>
              <a:rPr lang="en-US" sz="2400" b="1" u="sng" dirty="0">
                <a:solidFill>
                  <a:srgbClr val="000000"/>
                </a:solidFill>
                <a:effectLst/>
                <a:ea typeface="Times New Roman" panose="02020603050405020304" pitchFamily="18" charset="0"/>
                <a:cs typeface="Times New Roman" panose="02020603050405020304" pitchFamily="18" charset="0"/>
              </a:rPr>
              <a:t>Pregnant women and lactating women up to 6 months post-partum:</a:t>
            </a:r>
            <a:endParaRPr lang="en-US" sz="2400" dirty="0">
              <a:effectLst/>
              <a:ea typeface="Times New Roman" panose="02020603050405020304" pitchFamily="18" charset="0"/>
            </a:endParaRPr>
          </a:p>
          <a:p>
            <a:pPr marL="0" marR="0">
              <a:lnSpc>
                <a:spcPct val="105000"/>
              </a:lnSpc>
              <a:spcBef>
                <a:spcPts val="0"/>
              </a:spcBef>
              <a:spcAft>
                <a:spcPts val="0"/>
              </a:spcAft>
            </a:pPr>
            <a:r>
              <a:rPr lang="en-US" sz="2400" b="1" dirty="0">
                <a:solidFill>
                  <a:srgbClr val="000000"/>
                </a:solidFill>
                <a:effectLst/>
                <a:ea typeface="Times New Roman" panose="02020603050405020304" pitchFamily="18" charset="0"/>
                <a:cs typeface="Times New Roman" panose="02020603050405020304" pitchFamily="18" charset="0"/>
              </a:rPr>
              <a:t>MUAC:		</a:t>
            </a:r>
            <a:r>
              <a:rPr lang="en-US" sz="2400" dirty="0">
                <a:solidFill>
                  <a:srgbClr val="000000"/>
                </a:solidFill>
                <a:effectLst/>
                <a:ea typeface="Times New Roman" panose="02020603050405020304" pitchFamily="18" charset="0"/>
                <a:cs typeface="Times New Roman" panose="02020603050405020304" pitchFamily="18" charset="0"/>
              </a:rPr>
              <a:t>Overweight/Obese: ≥ 300 mm (30.0 cm)</a:t>
            </a:r>
            <a:endParaRPr lang="en-US" sz="2400" dirty="0">
              <a:effectLst/>
              <a:ea typeface="Times New Roman" panose="02020603050405020304" pitchFamily="18" charset="0"/>
            </a:endParaRPr>
          </a:p>
        </p:txBody>
      </p:sp>
      <p:sp>
        <p:nvSpPr>
          <p:cNvPr id="11" name="Slide Number Placeholder 1"/>
          <p:cNvSpPr>
            <a:spLocks noGrp="1"/>
          </p:cNvSpPr>
          <p:nvPr>
            <p:ph type="sldNum" sz="quarter" idx="12"/>
          </p:nvPr>
        </p:nvSpPr>
        <p:spPr>
          <a:xfrm>
            <a:off x="6457950" y="6356351"/>
            <a:ext cx="2057400" cy="365125"/>
          </a:xfrm>
        </p:spPr>
        <p:txBody>
          <a:bodyPr/>
          <a:lstStyle/>
          <a:p>
            <a:r>
              <a:rPr lang="en-US" dirty="0"/>
              <a:t>4.6</a:t>
            </a:r>
          </a:p>
        </p:txBody>
      </p:sp>
    </p:spTree>
    <p:extLst>
      <p:ext uri="{BB962C8B-B14F-4D97-AF65-F5344CB8AC3E}">
        <p14:creationId xmlns:p14="http://schemas.microsoft.com/office/powerpoint/2010/main" val="36097003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uses and consequences of overweight diagram: Consuming more calories than you need, not enough physical activity, health problems, leading to limited mobility, lost productivity, lost income, premature death. Know your BMI, Make Healthy Choices Every Day" title="Causes and consequences of overweight diagram"/>
          <p:cNvPicPr>
            <a:picLocks noChangeAspect="1"/>
          </p:cNvPicPr>
          <p:nvPr/>
        </p:nvPicPr>
        <p:blipFill>
          <a:blip r:embed="rId3"/>
          <a:stretch>
            <a:fillRect/>
          </a:stretch>
        </p:blipFill>
        <p:spPr>
          <a:xfrm>
            <a:off x="0" y="304801"/>
            <a:ext cx="9074688" cy="6400800"/>
          </a:xfrm>
          <a:prstGeom prst="rect">
            <a:avLst/>
          </a:prstGeom>
        </p:spPr>
      </p:pic>
    </p:spTree>
    <p:extLst>
      <p:ext uri="{BB962C8B-B14F-4D97-AF65-F5344CB8AC3E}">
        <p14:creationId xmlns:p14="http://schemas.microsoft.com/office/powerpoint/2010/main" val="276949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Malnutrition</a:t>
            </a:r>
            <a:endParaRPr lang="en-IE" dirty="0"/>
          </a:p>
        </p:txBody>
      </p:sp>
      <p:sp>
        <p:nvSpPr>
          <p:cNvPr id="3" name="Content Placeholder 2"/>
          <p:cNvSpPr>
            <a:spLocks noGrp="1"/>
          </p:cNvSpPr>
          <p:nvPr>
            <p:ph idx="1"/>
          </p:nvPr>
        </p:nvSpPr>
        <p:spPr/>
        <p:txBody>
          <a:bodyPr/>
          <a:lstStyle/>
          <a:p>
            <a:r>
              <a:rPr lang="en-GB" b="1" dirty="0"/>
              <a:t>Malnutrition</a:t>
            </a:r>
            <a:r>
              <a:rPr lang="en-GB" dirty="0"/>
              <a:t> occurs when energy and nutrient intake do not match dietary needs. Malnutrition can either be undernutrition or overnutrition.</a:t>
            </a:r>
          </a:p>
          <a:p>
            <a:pPr lvl="1"/>
            <a:r>
              <a:rPr lang="en-GB" b="1" dirty="0"/>
              <a:t>Undernutrition</a:t>
            </a:r>
            <a:r>
              <a:rPr lang="en-GB" dirty="0"/>
              <a:t> is the result of taking in an inadequate amount or combination of nutrients to carry out needed body functions.</a:t>
            </a:r>
          </a:p>
          <a:p>
            <a:pPr lvl="1"/>
            <a:r>
              <a:rPr lang="en-GB" b="1" dirty="0"/>
              <a:t>Overnutrition</a:t>
            </a:r>
            <a:r>
              <a:rPr lang="en-GB" dirty="0"/>
              <a:t> is the result of taking in more energy than the body needs over time.</a:t>
            </a:r>
            <a:endParaRPr lang="en-IE" dirty="0"/>
          </a:p>
          <a:p>
            <a:endParaRPr lang="fr-FR" dirty="0"/>
          </a:p>
          <a:p>
            <a:endParaRPr lang="en-IE"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1.4</a:t>
            </a:r>
          </a:p>
        </p:txBody>
      </p:sp>
    </p:spTree>
    <p:extLst>
      <p:ext uri="{BB962C8B-B14F-4D97-AF65-F5344CB8AC3E}">
        <p14:creationId xmlns:p14="http://schemas.microsoft.com/office/powerpoint/2010/main" val="9438205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Criteria for Moderate Undernutrition</a:t>
            </a:r>
            <a:endParaRPr lang="en-US" dirty="0"/>
          </a:p>
        </p:txBody>
      </p:sp>
      <p:sp>
        <p:nvSpPr>
          <p:cNvPr id="7" name="Rectangle 5"/>
          <p:cNvSpPr>
            <a:spLocks noChangeArrowheads="1"/>
          </p:cNvSpPr>
          <p:nvPr/>
        </p:nvSpPr>
        <p:spPr bwMode="auto">
          <a:xfrm>
            <a:off x="-348343"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41"/>
          <p:cNvSpPr>
            <a:spLocks noChangeArrowheads="1"/>
          </p:cNvSpPr>
          <p:nvPr/>
        </p:nvSpPr>
        <p:spPr bwMode="auto">
          <a:xfrm>
            <a:off x="766187" y="1626816"/>
            <a:ext cx="7611626" cy="4770635"/>
          </a:xfrm>
          <a:prstGeom prst="rect">
            <a:avLst/>
          </a:prstGeom>
          <a:solidFill>
            <a:schemeClr val="accent4">
              <a:lumMod val="60000"/>
              <a:lumOff val="40000"/>
            </a:schemeClr>
          </a:solidFill>
          <a:ln>
            <a:noFill/>
          </a:ln>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kumimoji="0" lang="en-GB" sz="22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Adolescents </a:t>
            </a:r>
            <a:r>
              <a:rPr lang="en-GB" sz="2200" b="1" u="sng" dirty="0">
                <a:solidFill>
                  <a:srgbClr val="000000"/>
                </a:solidFill>
                <a:ea typeface="Times New Roman" panose="02020603050405020304" pitchFamily="18" charset="0"/>
                <a:cs typeface="Arial" panose="020B0604020202020204" pitchFamily="34" charset="0"/>
              </a:rPr>
              <a:t>15–18 years (</a:t>
            </a:r>
            <a:r>
              <a:rPr kumimoji="0" lang="en-GB" sz="22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non-pregnant and non-post-partum):</a:t>
            </a: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rPr>
              <a:t>BMI for-age:	</a:t>
            </a:r>
            <a:r>
              <a:rPr kumimoji="0" lang="en-GB" sz="2200" b="0" i="0" u="none" strike="noStrike" cap="none" normalizeH="0" baseline="0" dirty="0">
                <a:ln>
                  <a:noFill/>
                </a:ln>
                <a:solidFill>
                  <a:srgbClr val="000000"/>
                </a:solidFill>
                <a:effectLst/>
              </a:rPr>
              <a:t>≥ −3 to &lt; −2 	OR</a:t>
            </a: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rPr>
              <a:t>MUAC:</a:t>
            </a:r>
            <a:r>
              <a:rPr kumimoji="0" lang="en-GB" sz="2200" b="1" i="0" u="none" strike="noStrike" cap="none" normalizeH="0" dirty="0">
                <a:ln>
                  <a:noFill/>
                </a:ln>
                <a:solidFill>
                  <a:srgbClr val="000000"/>
                </a:solidFill>
                <a:effectLst/>
              </a:rPr>
              <a:t> </a:t>
            </a:r>
            <a:r>
              <a:rPr kumimoji="0" lang="en-GB" sz="2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185 mm to 219 mm	(18.5 cm to 21.9</a:t>
            </a:r>
            <a:r>
              <a:rPr kumimoji="0" lang="en-GB" sz="2200" b="0" i="0" u="none" strike="noStrike" cap="none" normalizeH="0" dirty="0">
                <a:ln>
                  <a:noFill/>
                </a:ln>
                <a:solidFill>
                  <a:srgbClr val="000000"/>
                </a:solidFill>
                <a:effectLst/>
                <a:ea typeface="Times New Roman" panose="02020603050405020304" pitchFamily="18" charset="0"/>
                <a:cs typeface="Arial" panose="020B0604020202020204" pitchFamily="34" charset="0"/>
              </a:rPr>
              <a:t> cm) </a:t>
            </a:r>
            <a:r>
              <a:rPr kumimoji="0" lang="en-GB" sz="2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OR</a:t>
            </a:r>
            <a:endParaRPr kumimoji="0" lang="en-GB" sz="2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Unintentional weight loss of 5%–10%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22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GB" sz="22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Adults </a:t>
            </a:r>
            <a:r>
              <a:rPr lang="en-GB" sz="2200" b="1" u="sng" dirty="0">
                <a:solidFill>
                  <a:srgbClr val="000000"/>
                </a:solidFill>
                <a:ea typeface="Times New Roman" panose="02020603050405020304" pitchFamily="18" charset="0"/>
                <a:cs typeface="Arial" panose="020B0604020202020204" pitchFamily="34" charset="0"/>
              </a:rPr>
              <a:t>≥ 19 years (</a:t>
            </a:r>
            <a:r>
              <a:rPr kumimoji="0" lang="en-GB" sz="22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non-pregnant and non-post-partum):</a:t>
            </a: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rPr>
              <a:t>BMI: </a:t>
            </a:r>
            <a:r>
              <a:rPr kumimoji="0" lang="en-GB" sz="2200" b="0" i="0" u="none" strike="noStrike" cap="none" normalizeH="0" baseline="0" dirty="0">
                <a:ln>
                  <a:noFill/>
                </a:ln>
                <a:solidFill>
                  <a:srgbClr val="000000"/>
                </a:solidFill>
                <a:effectLst/>
              </a:rPr>
              <a:t>16.0 to 18.4 		OR</a:t>
            </a: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rPr>
              <a:t>MUAC: </a:t>
            </a:r>
            <a:r>
              <a:rPr kumimoji="0" lang="en-GB" sz="2200" b="0" i="0" u="none" strike="noStrike" cap="none" normalizeH="0" baseline="0" dirty="0">
                <a:ln>
                  <a:noFill/>
                </a:ln>
                <a:solidFill>
                  <a:srgbClr val="000000"/>
                </a:solidFill>
                <a:effectLst/>
              </a:rPr>
              <a:t>190 mm to 219 mm (19.0</a:t>
            </a:r>
            <a:r>
              <a:rPr kumimoji="0" lang="en-GB" sz="2200" b="0" i="0" u="none" strike="noStrike" cap="none" normalizeH="0" dirty="0">
                <a:ln>
                  <a:noFill/>
                </a:ln>
                <a:solidFill>
                  <a:srgbClr val="000000"/>
                </a:solidFill>
                <a:effectLst/>
              </a:rPr>
              <a:t> cm to 21.9 cm)</a:t>
            </a: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rPr>
              <a:t>Unintentional weight loss of 5%–10%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1" i="0" u="sng" strike="noStrike" cap="none" normalizeH="0" baseline="0" dirty="0">
                <a:ln>
                  <a:noFill/>
                </a:ln>
                <a:solidFill>
                  <a:srgbClr val="000000"/>
                </a:solidFill>
                <a:effectLst/>
                <a:ea typeface="Times New Roman" panose="02020603050405020304" pitchFamily="18" charset="0"/>
                <a:cs typeface="Arial" panose="020B0604020202020204" pitchFamily="34" charset="0"/>
              </a:rPr>
              <a:t>Pregnant women and lactating women up to 6 months post-partum:</a:t>
            </a: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rPr>
              <a:t>MUAC:</a:t>
            </a:r>
            <a:r>
              <a:rPr kumimoji="0" lang="en-GB" sz="2200" b="1" i="0" u="none" strike="noStrike" cap="none" normalizeH="0" dirty="0">
                <a:ln>
                  <a:noFill/>
                </a:ln>
                <a:solidFill>
                  <a:srgbClr val="000000"/>
                </a:solidFill>
                <a:effectLst/>
              </a:rPr>
              <a:t> </a:t>
            </a:r>
            <a:r>
              <a:rPr kumimoji="0" lang="en-GB" sz="2200" b="0" i="0" u="none" strike="noStrike" cap="none" normalizeH="0" baseline="0" dirty="0">
                <a:ln>
                  <a:noFill/>
                </a:ln>
                <a:solidFill>
                  <a:srgbClr val="000000"/>
                </a:solidFill>
                <a:effectLst/>
              </a:rPr>
              <a:t>190 mm to 219 mm 	 (19.0</a:t>
            </a:r>
            <a:r>
              <a:rPr kumimoji="0" lang="en-GB" sz="2200" b="0" i="0" u="none" strike="noStrike" cap="none" normalizeH="0" dirty="0">
                <a:ln>
                  <a:noFill/>
                </a:ln>
                <a:solidFill>
                  <a:srgbClr val="000000"/>
                </a:solidFill>
                <a:effectLst/>
              </a:rPr>
              <a:t> to 21.9 cm) </a:t>
            </a:r>
            <a:r>
              <a:rPr kumimoji="0" lang="en-GB" sz="2200" b="0" i="0" u="none" strike="noStrike" cap="none" normalizeH="0" baseline="0" dirty="0">
                <a:ln>
                  <a:noFill/>
                </a:ln>
                <a:solidFill>
                  <a:srgbClr val="000000"/>
                </a:solidFill>
                <a:effectLst/>
              </a:rPr>
              <a:t>OR</a:t>
            </a:r>
            <a:endParaRPr kumimoji="0" lang="en-GB"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sz="2200" b="1" i="0" u="none" strike="noStrike" cap="none" normalizeH="0" baseline="0" dirty="0">
                <a:ln>
                  <a:noFill/>
                </a:ln>
                <a:solidFill>
                  <a:srgbClr val="000000"/>
                </a:solidFill>
                <a:effectLst/>
              </a:rPr>
              <a:t>Weight gain:</a:t>
            </a:r>
            <a:r>
              <a:rPr kumimoji="0" lang="en-GB" sz="2200" b="0" i="0" u="none" strike="noStrike" cap="none" normalizeH="0" baseline="0" dirty="0">
                <a:ln>
                  <a:noFill/>
                </a:ln>
                <a:solidFill>
                  <a:srgbClr val="000000"/>
                </a:solidFill>
                <a:effectLst/>
              </a:rPr>
              <a:t> Less than 1 kg per month since the last visit </a:t>
            </a:r>
            <a:endParaRPr kumimoji="0" lang="en-GB" sz="2200" b="0" i="0" u="none" strike="noStrike" cap="none" normalizeH="0" baseline="0" dirty="0">
              <a:ln>
                <a:noFill/>
              </a:ln>
              <a:solidFill>
                <a:schemeClr val="tx1"/>
              </a:solidFill>
              <a:effectLst/>
            </a:endParaRPr>
          </a:p>
        </p:txBody>
      </p:sp>
      <p:sp>
        <p:nvSpPr>
          <p:cNvPr id="11" name="Slide Number Placeholder 1"/>
          <p:cNvSpPr txBox="1">
            <a:spLocks/>
          </p:cNvSpPr>
          <p:nvPr/>
        </p:nvSpPr>
        <p:spPr>
          <a:xfrm>
            <a:off x="6457950" y="6356351"/>
            <a:ext cx="2057400" cy="365125"/>
          </a:xfrm>
          <a:prstGeom prst="rect">
            <a:avLst/>
          </a:prstGeom>
        </p:spPr>
        <p:txBody>
          <a:bodyPr/>
          <a:lstStyle>
            <a:defPPr>
              <a:defRPr lang="en-US"/>
            </a:defPPr>
            <a:lvl1pPr marL="0" algn="r" defTabSz="914400" rtl="0" eaLnBrk="1" latinLnBrk="0" hangingPunct="1">
              <a:defRPr sz="1400" b="1" kern="1200">
                <a:solidFill>
                  <a:srgbClr val="2F55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4.8</a:t>
            </a:r>
          </a:p>
        </p:txBody>
      </p:sp>
    </p:spTree>
    <p:extLst>
      <p:ext uri="{BB962C8B-B14F-4D97-AF65-F5344CB8AC3E}">
        <p14:creationId xmlns:p14="http://schemas.microsoft.com/office/powerpoint/2010/main" val="35300597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n-NO"/>
              <a:t>Criteria for Severe Undernutrition without Medical Complications </a:t>
            </a:r>
            <a:endParaRPr lang="en-US" dirty="0"/>
          </a:p>
        </p:txBody>
      </p:sp>
      <p:sp>
        <p:nvSpPr>
          <p:cNvPr id="9" name="Content Placeholder 23"/>
          <p:cNvSpPr>
            <a:spLocks noGrp="1"/>
          </p:cNvSpPr>
          <p:nvPr>
            <p:ph idx="1"/>
          </p:nvPr>
        </p:nvSpPr>
        <p:spPr>
          <a:xfrm>
            <a:off x="487464" y="1462836"/>
            <a:ext cx="8223803" cy="5336549"/>
          </a:xfrm>
          <a:prstGeom prst="rect">
            <a:avLst/>
          </a:prstGeom>
          <a:solidFill>
            <a:srgbClr val="BE4946"/>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6213" marR="0" indent="0">
              <a:lnSpc>
                <a:spcPct val="105000"/>
              </a:lnSpc>
              <a:spcBef>
                <a:spcPts val="0"/>
              </a:spcBef>
              <a:spcAft>
                <a:spcPts val="0"/>
              </a:spcAft>
              <a:buNone/>
            </a:pPr>
            <a:r>
              <a:rPr lang="en-US" sz="2000" b="1" u="sng" dirty="0">
                <a:solidFill>
                  <a:srgbClr val="FFFFFF"/>
                </a:solidFill>
                <a:effectLst/>
                <a:ea typeface="Times New Roman" panose="02020603050405020304" pitchFamily="18" charset="0"/>
                <a:cs typeface="Times New Roman" panose="02020603050405020304" pitchFamily="18" charset="0"/>
              </a:rPr>
              <a:t>Adolescents </a:t>
            </a:r>
            <a:r>
              <a:rPr lang="en-US" sz="2000" b="1" u="sng" dirty="0">
                <a:solidFill>
                  <a:srgbClr val="FFFFFF"/>
                </a:solidFill>
                <a:ea typeface="Times New Roman" panose="02020603050405020304" pitchFamily="18" charset="0"/>
                <a:cs typeface="Times New Roman" panose="02020603050405020304" pitchFamily="18" charset="0"/>
              </a:rPr>
              <a:t>15–18 years (</a:t>
            </a:r>
            <a:r>
              <a:rPr lang="en-US" sz="2000" b="1" u="sng" dirty="0">
                <a:solidFill>
                  <a:srgbClr val="FFFFFF"/>
                </a:solidFill>
                <a:effectLst/>
                <a:ea typeface="Times New Roman" panose="02020603050405020304" pitchFamily="18" charset="0"/>
                <a:cs typeface="Times New Roman" panose="02020603050405020304" pitchFamily="18" charset="0"/>
              </a:rPr>
              <a:t>non-pregnant and non-post-partum):</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b="1" dirty="0">
                <a:solidFill>
                  <a:srgbClr val="FFFFFF"/>
                </a:solidFill>
                <a:effectLst/>
                <a:ea typeface="Times New Roman" panose="02020603050405020304" pitchFamily="18" charset="0"/>
                <a:cs typeface="Times New Roman" panose="02020603050405020304" pitchFamily="18" charset="0"/>
              </a:rPr>
              <a:t>BMI-for-age: 	</a:t>
            </a:r>
            <a:r>
              <a:rPr lang="en-US" sz="2000" dirty="0">
                <a:solidFill>
                  <a:srgbClr val="FFFFFF"/>
                </a:solidFill>
                <a:effectLst/>
                <a:ea typeface="Times New Roman" panose="02020603050405020304" pitchFamily="18" charset="0"/>
                <a:cs typeface="Times New Roman" panose="02020603050405020304" pitchFamily="18" charset="0"/>
              </a:rPr>
              <a:t>&lt; −3 			      OR</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b="1" dirty="0">
                <a:solidFill>
                  <a:srgbClr val="FFFFFF"/>
                </a:solidFill>
                <a:effectLst/>
                <a:ea typeface="Times New Roman" panose="02020603050405020304" pitchFamily="18" charset="0"/>
                <a:cs typeface="Times New Roman" panose="02020603050405020304" pitchFamily="18" charset="0"/>
              </a:rPr>
              <a:t>MUAC: 	</a:t>
            </a:r>
            <a:r>
              <a:rPr lang="en-US" sz="2000" dirty="0">
                <a:solidFill>
                  <a:srgbClr val="FFFFFF"/>
                </a:solidFill>
                <a:effectLst/>
                <a:ea typeface="Times New Roman" panose="02020603050405020304" pitchFamily="18" charset="0"/>
                <a:cs typeface="Times New Roman" panose="02020603050405020304" pitchFamily="18" charset="0"/>
              </a:rPr>
              <a:t> &lt; 185 mm (18.5 cm)	      OR</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dirty="0">
                <a:solidFill>
                  <a:srgbClr val="FFFFFF"/>
                </a:solidFill>
                <a:effectLst/>
                <a:ea typeface="Times New Roman" panose="02020603050405020304" pitchFamily="18" charset="0"/>
                <a:cs typeface="Times New Roman" panose="02020603050405020304" pitchFamily="18" charset="0"/>
              </a:rPr>
              <a:t>Unintentional weight loss of more than 10%    OR</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dirty="0">
                <a:solidFill>
                  <a:srgbClr val="FFFFFF"/>
                </a:solidFill>
                <a:effectLst/>
                <a:ea typeface="Times New Roman" panose="02020603050405020304" pitchFamily="18" charset="0"/>
                <a:cs typeface="Times New Roman" panose="02020603050405020304" pitchFamily="18" charset="0"/>
              </a:rPr>
              <a:t>Presence of bilateral pitting oedema + or ++   AND  Passed appetite test</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b="1" u="none" strike="noStrike" dirty="0">
                <a:solidFill>
                  <a:srgbClr val="FFFFFF"/>
                </a:solidFill>
                <a:effectLst/>
                <a:ea typeface="Times New Roman" panose="02020603050405020304" pitchFamily="18" charset="0"/>
                <a:cs typeface="Times New Roman" panose="02020603050405020304" pitchFamily="18" charset="0"/>
              </a:rPr>
              <a:t> </a:t>
            </a:r>
            <a:endParaRPr lang="en-US" sz="1000" dirty="0">
              <a:effectLst/>
              <a:ea typeface="Times New Roman" panose="02020603050405020304" pitchFamily="18" charset="0"/>
            </a:endParaRPr>
          </a:p>
          <a:p>
            <a:pPr marL="176213" marR="0" indent="0">
              <a:lnSpc>
                <a:spcPct val="105000"/>
              </a:lnSpc>
              <a:spcBef>
                <a:spcPts val="0"/>
              </a:spcBef>
              <a:spcAft>
                <a:spcPts val="0"/>
              </a:spcAft>
              <a:buNone/>
            </a:pPr>
            <a:r>
              <a:rPr lang="en-US" sz="2000" b="1" u="sng" dirty="0">
                <a:solidFill>
                  <a:srgbClr val="FFFFFF"/>
                </a:solidFill>
                <a:effectLst/>
                <a:ea typeface="Times New Roman" panose="02020603050405020304" pitchFamily="18" charset="0"/>
                <a:cs typeface="Times New Roman" panose="02020603050405020304" pitchFamily="18" charset="0"/>
              </a:rPr>
              <a:t>Adults </a:t>
            </a:r>
            <a:r>
              <a:rPr lang="en-US" sz="2000" b="1" u="sng" dirty="0">
                <a:solidFill>
                  <a:srgbClr val="FFFFFF"/>
                </a:solidFill>
                <a:ea typeface="Times New Roman" panose="02020603050405020304" pitchFamily="18" charset="0"/>
                <a:cs typeface="Times New Roman" panose="02020603050405020304" pitchFamily="18" charset="0"/>
              </a:rPr>
              <a:t>≥ 19 years (</a:t>
            </a:r>
            <a:r>
              <a:rPr lang="en-US" sz="2000" b="1" u="sng" dirty="0">
                <a:solidFill>
                  <a:srgbClr val="FFFFFF"/>
                </a:solidFill>
                <a:effectLst/>
                <a:ea typeface="Times New Roman" panose="02020603050405020304" pitchFamily="18" charset="0"/>
                <a:cs typeface="Times New Roman" panose="02020603050405020304" pitchFamily="18" charset="0"/>
              </a:rPr>
              <a:t>non-pregnant/non-post-partum):</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b="1" dirty="0">
                <a:solidFill>
                  <a:srgbClr val="FFFFFF"/>
                </a:solidFill>
                <a:effectLst/>
                <a:ea typeface="Times New Roman" panose="02020603050405020304" pitchFamily="18" charset="0"/>
                <a:cs typeface="Times New Roman" panose="02020603050405020304" pitchFamily="18" charset="0"/>
              </a:rPr>
              <a:t>BMI:	</a:t>
            </a:r>
            <a:r>
              <a:rPr lang="en-US" sz="2000" dirty="0">
                <a:solidFill>
                  <a:srgbClr val="FFFFFF"/>
                </a:solidFill>
                <a:effectLst/>
                <a:ea typeface="Times New Roman" panose="02020603050405020304" pitchFamily="18" charset="0"/>
                <a:cs typeface="Times New Roman" panose="02020603050405020304" pitchFamily="18" charset="0"/>
              </a:rPr>
              <a:t>&lt; 16.0				  OR</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b="1" dirty="0">
                <a:solidFill>
                  <a:srgbClr val="FFFFFF"/>
                </a:solidFill>
                <a:effectLst/>
                <a:ea typeface="Times New Roman" panose="02020603050405020304" pitchFamily="18" charset="0"/>
                <a:cs typeface="Times New Roman" panose="02020603050405020304" pitchFamily="18" charset="0"/>
              </a:rPr>
              <a:t>MUAC:  </a:t>
            </a:r>
            <a:r>
              <a:rPr lang="en-US" sz="2000" dirty="0">
                <a:solidFill>
                  <a:srgbClr val="FFFFFF"/>
                </a:solidFill>
                <a:effectLst/>
                <a:ea typeface="Times New Roman" panose="02020603050405020304" pitchFamily="18" charset="0"/>
                <a:cs typeface="Times New Roman" panose="02020603050405020304" pitchFamily="18" charset="0"/>
              </a:rPr>
              <a:t>&lt; 190 mm (19.0 cm)	                  OR</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dirty="0">
                <a:solidFill>
                  <a:srgbClr val="FFFFFF"/>
                </a:solidFill>
                <a:effectLst/>
                <a:ea typeface="Times New Roman" panose="02020603050405020304" pitchFamily="18" charset="0"/>
                <a:cs typeface="Times New Roman" panose="02020603050405020304" pitchFamily="18" charset="0"/>
              </a:rPr>
              <a:t>Unintentional weight loss of more than 10% </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dirty="0">
                <a:solidFill>
                  <a:srgbClr val="FFFFFF"/>
                </a:solidFill>
                <a:effectLst/>
                <a:ea typeface="Times New Roman" panose="02020603050405020304" pitchFamily="18" charset="0"/>
                <a:cs typeface="Times New Roman" panose="02020603050405020304" pitchFamily="18" charset="0"/>
              </a:rPr>
              <a:t>Presence of bilateral pitting oedema + or ++   AND</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dirty="0">
                <a:solidFill>
                  <a:srgbClr val="FFFFFF"/>
                </a:solidFill>
                <a:effectLst/>
                <a:ea typeface="Times New Roman" panose="02020603050405020304" pitchFamily="18" charset="0"/>
                <a:cs typeface="Times New Roman" panose="02020603050405020304" pitchFamily="18" charset="0"/>
              </a:rPr>
              <a:t>Passed appetite test</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1600" b="1" u="none" strike="noStrike" dirty="0">
                <a:solidFill>
                  <a:srgbClr val="FFFFFF"/>
                </a:solidFill>
                <a:effectLst/>
                <a:ea typeface="Times New Roman" panose="02020603050405020304" pitchFamily="18" charset="0"/>
                <a:cs typeface="Times New Roman" panose="02020603050405020304" pitchFamily="18" charset="0"/>
              </a:rPr>
              <a:t> </a:t>
            </a:r>
            <a:endParaRPr lang="en-US" sz="1000" dirty="0">
              <a:effectLst/>
              <a:ea typeface="Times New Roman" panose="02020603050405020304" pitchFamily="18" charset="0"/>
            </a:endParaRPr>
          </a:p>
          <a:p>
            <a:pPr marL="176213" marR="0" indent="0">
              <a:lnSpc>
                <a:spcPct val="105000"/>
              </a:lnSpc>
              <a:spcBef>
                <a:spcPts val="0"/>
              </a:spcBef>
              <a:spcAft>
                <a:spcPts val="0"/>
              </a:spcAft>
              <a:buNone/>
            </a:pPr>
            <a:r>
              <a:rPr lang="en-US" sz="2000" b="1" u="sng" dirty="0">
                <a:solidFill>
                  <a:srgbClr val="FFFFFF"/>
                </a:solidFill>
                <a:effectLst/>
                <a:ea typeface="Times New Roman" panose="02020603050405020304" pitchFamily="18" charset="0"/>
                <a:cs typeface="Times New Roman" panose="02020603050405020304" pitchFamily="18" charset="0"/>
              </a:rPr>
              <a:t>Pregnant women and lactating women up to 6 months post-partum:</a:t>
            </a:r>
            <a:endParaRPr lang="en-US" sz="2000" dirty="0">
              <a:effectLst/>
              <a:ea typeface="Times New Roman" panose="02020603050405020304" pitchFamily="18" charset="0"/>
            </a:endParaRPr>
          </a:p>
          <a:p>
            <a:pPr marL="176213" marR="0" indent="0">
              <a:lnSpc>
                <a:spcPct val="105000"/>
              </a:lnSpc>
              <a:spcBef>
                <a:spcPts val="0"/>
              </a:spcBef>
              <a:spcAft>
                <a:spcPts val="0"/>
              </a:spcAft>
              <a:buNone/>
            </a:pPr>
            <a:r>
              <a:rPr lang="en-US" sz="2000" b="1" dirty="0">
                <a:solidFill>
                  <a:srgbClr val="FFFFFF"/>
                </a:solidFill>
                <a:effectLst/>
                <a:ea typeface="Times New Roman" panose="02020603050405020304" pitchFamily="18" charset="0"/>
                <a:cs typeface="Times New Roman" panose="02020603050405020304" pitchFamily="18" charset="0"/>
              </a:rPr>
              <a:t>MUAC:  </a:t>
            </a:r>
            <a:r>
              <a:rPr lang="en-US" sz="2000" dirty="0">
                <a:solidFill>
                  <a:srgbClr val="FFFFFF"/>
                </a:solidFill>
                <a:effectLst/>
                <a:ea typeface="Times New Roman" panose="02020603050405020304" pitchFamily="18" charset="0"/>
                <a:cs typeface="Times New Roman" panose="02020603050405020304" pitchFamily="18" charset="0"/>
              </a:rPr>
              <a:t>&lt; 190 mm (19.0cm) 	OR        Any weight loss</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5984845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n-NO"/>
              <a:t>Criteria for Severe Undernutrition</a:t>
            </a:r>
            <a:br>
              <a:rPr lang="nn-NO"/>
            </a:br>
            <a:r>
              <a:rPr lang="nn-NO"/>
              <a:t> with Medical Complications </a:t>
            </a:r>
            <a:endParaRPr lang="en-US" dirty="0"/>
          </a:p>
        </p:txBody>
      </p:sp>
      <p:sp>
        <p:nvSpPr>
          <p:cNvPr id="2" name="Content Placeholder 1"/>
          <p:cNvSpPr>
            <a:spLocks noGrp="1"/>
          </p:cNvSpPr>
          <p:nvPr>
            <p:ph idx="1"/>
          </p:nvPr>
        </p:nvSpPr>
        <p:spPr/>
        <p:txBody>
          <a:bodyPr/>
          <a:lstStyle/>
          <a:p>
            <a:endParaRPr lang="en-IE"/>
          </a:p>
          <a:p>
            <a:endParaRPr lang="en-IE"/>
          </a:p>
          <a:p>
            <a:endParaRPr lang="en-US" dirty="0"/>
          </a:p>
        </p:txBody>
      </p:sp>
      <p:sp>
        <p:nvSpPr>
          <p:cNvPr id="9" name="Rectangle 8"/>
          <p:cNvSpPr/>
          <p:nvPr/>
        </p:nvSpPr>
        <p:spPr>
          <a:xfrm>
            <a:off x="291548" y="1306286"/>
            <a:ext cx="8388626" cy="5274544"/>
          </a:xfrm>
          <a:prstGeom prst="rect">
            <a:avLst/>
          </a:prstGeom>
          <a:solidFill>
            <a:srgbClr val="BE4946"/>
          </a:solidFill>
          <a:ln w="127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05000"/>
              </a:lnSpc>
              <a:spcAft>
                <a:spcPts val="0"/>
              </a:spcAft>
            </a:pPr>
            <a:r>
              <a:rPr lang="en-US" b="1" u="sng" dirty="0">
                <a:solidFill>
                  <a:srgbClr val="FFFFFF"/>
                </a:solidFill>
                <a:effectLst/>
                <a:ea typeface="Times New Roman" panose="02020603050405020304" pitchFamily="18" charset="0"/>
              </a:rPr>
              <a:t>Adolescents </a:t>
            </a:r>
            <a:r>
              <a:rPr lang="en-US" b="1" u="sng" dirty="0">
                <a:solidFill>
                  <a:srgbClr val="FFFFFF"/>
                </a:solidFill>
                <a:ea typeface="Times New Roman" panose="02020603050405020304" pitchFamily="18" charset="0"/>
              </a:rPr>
              <a:t>15–18 years (</a:t>
            </a:r>
            <a:r>
              <a:rPr lang="en-US" b="1" u="sng" dirty="0">
                <a:solidFill>
                  <a:srgbClr val="FFFFFF"/>
                </a:solidFill>
                <a:effectLst/>
                <a:ea typeface="Times New Roman" panose="02020603050405020304" pitchFamily="18" charset="0"/>
              </a:rPr>
              <a:t>non-pregnant and non-post-partum):</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b="1" dirty="0">
                <a:solidFill>
                  <a:srgbClr val="FFFFFF"/>
                </a:solidFill>
                <a:effectLst/>
                <a:ea typeface="Times New Roman" panose="02020603050405020304" pitchFamily="18" charset="0"/>
              </a:rPr>
              <a:t>BMI-for-age: 	</a:t>
            </a:r>
            <a:r>
              <a:rPr lang="en-US" dirty="0">
                <a:solidFill>
                  <a:srgbClr val="FFFFFF"/>
                </a:solidFill>
                <a:effectLst/>
                <a:ea typeface="Times New Roman" panose="02020603050405020304" pitchFamily="18" charset="0"/>
              </a:rPr>
              <a:t>&lt; −3 				OR</a:t>
            </a:r>
            <a:endParaRPr lang="en-IE" dirty="0">
              <a:effectLst/>
              <a:latin typeface="Times New Roman" panose="02020603050405020304" pitchFamily="18" charset="0"/>
              <a:ea typeface="Times New Roman" panose="02020603050405020304" pitchFamily="18" charset="0"/>
            </a:endParaRPr>
          </a:p>
          <a:p>
            <a:pPr marL="457200">
              <a:lnSpc>
                <a:spcPct val="105000"/>
              </a:lnSpc>
              <a:spcAft>
                <a:spcPts val="0"/>
              </a:spcAft>
            </a:pPr>
            <a:r>
              <a:rPr lang="en-US" b="1" dirty="0">
                <a:solidFill>
                  <a:srgbClr val="FFFFFF"/>
                </a:solidFill>
                <a:effectLst/>
                <a:ea typeface="Times New Roman" panose="02020603050405020304" pitchFamily="18" charset="0"/>
              </a:rPr>
              <a:t>MUAC</a:t>
            </a:r>
            <a:r>
              <a:rPr lang="en-US" dirty="0">
                <a:solidFill>
                  <a:srgbClr val="FFFFFF"/>
                </a:solidFill>
                <a:effectLst/>
                <a:ea typeface="Times New Roman" panose="02020603050405020304" pitchFamily="18" charset="0"/>
              </a:rPr>
              <a:t>: &lt; 185 mm (18.5 cm)		OR</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dirty="0">
                <a:solidFill>
                  <a:srgbClr val="FFFFFF"/>
                </a:solidFill>
                <a:effectLst/>
                <a:ea typeface="Times New Roman" panose="02020603050405020304" pitchFamily="18" charset="0"/>
              </a:rPr>
              <a:t>Unintentional weight loss of more than 10%		OR</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dirty="0">
                <a:solidFill>
                  <a:srgbClr val="FFFFFF"/>
                </a:solidFill>
                <a:effectLst/>
                <a:ea typeface="Times New Roman" panose="02020603050405020304" pitchFamily="18" charset="0"/>
              </a:rPr>
              <a:t>Presence of bilateral pitting oedema + or ++ 	AND</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dirty="0">
                <a:solidFill>
                  <a:srgbClr val="FFFFFF"/>
                </a:solidFill>
                <a:effectLst/>
                <a:ea typeface="Times New Roman" panose="02020603050405020304" pitchFamily="18" charset="0"/>
              </a:rPr>
              <a:t>Passed appetite test</a:t>
            </a:r>
            <a:endParaRPr lang="en-IE" dirty="0">
              <a:effectLst/>
              <a:latin typeface="Times New Roman" panose="02020603050405020304" pitchFamily="18" charset="0"/>
              <a:ea typeface="Times New Roman" panose="02020603050405020304" pitchFamily="18" charset="0"/>
            </a:endParaRPr>
          </a:p>
          <a:p>
            <a:pPr marL="457200">
              <a:lnSpc>
                <a:spcPct val="105000"/>
              </a:lnSpc>
              <a:spcAft>
                <a:spcPts val="0"/>
              </a:spcAft>
            </a:pPr>
            <a:r>
              <a:rPr lang="en-US" b="1" u="none" strike="noStrike" dirty="0">
                <a:solidFill>
                  <a:srgbClr val="FFFFFF"/>
                </a:solidFill>
                <a:effectLst/>
                <a:ea typeface="Times New Roman" panose="02020603050405020304" pitchFamily="18" charset="0"/>
              </a:rPr>
              <a:t> </a:t>
            </a:r>
            <a:endParaRPr lang="en-IE" dirty="0">
              <a:effectLst/>
              <a:latin typeface="Times New Roman" panose="02020603050405020304" pitchFamily="18" charset="0"/>
              <a:ea typeface="Times New Roman" panose="02020603050405020304" pitchFamily="18" charset="0"/>
            </a:endParaRPr>
          </a:p>
          <a:p>
            <a:pPr marL="457200">
              <a:lnSpc>
                <a:spcPct val="105000"/>
              </a:lnSpc>
              <a:spcAft>
                <a:spcPts val="0"/>
              </a:spcAft>
            </a:pPr>
            <a:r>
              <a:rPr lang="en-US" b="1" u="sng" dirty="0">
                <a:solidFill>
                  <a:srgbClr val="FFFFFF"/>
                </a:solidFill>
                <a:effectLst/>
                <a:ea typeface="Times New Roman" panose="02020603050405020304" pitchFamily="18" charset="0"/>
              </a:rPr>
              <a:t>Adults </a:t>
            </a:r>
            <a:r>
              <a:rPr lang="en-US" b="1" u="sng" dirty="0">
                <a:solidFill>
                  <a:srgbClr val="FFFFFF"/>
                </a:solidFill>
                <a:ea typeface="Times New Roman" panose="02020603050405020304" pitchFamily="18" charset="0"/>
              </a:rPr>
              <a:t>≥ 19 years (</a:t>
            </a:r>
            <a:r>
              <a:rPr lang="en-US" b="1" u="sng" dirty="0">
                <a:solidFill>
                  <a:srgbClr val="FFFFFF"/>
                </a:solidFill>
                <a:effectLst/>
                <a:ea typeface="Times New Roman" panose="02020603050405020304" pitchFamily="18" charset="0"/>
              </a:rPr>
              <a:t>non-pregnant/non-post-partum):</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b="1" dirty="0">
                <a:solidFill>
                  <a:srgbClr val="FFFFFF"/>
                </a:solidFill>
                <a:effectLst/>
                <a:ea typeface="Times New Roman" panose="02020603050405020304" pitchFamily="18" charset="0"/>
              </a:rPr>
              <a:t>BMI:		</a:t>
            </a:r>
            <a:r>
              <a:rPr lang="en-US" dirty="0">
                <a:solidFill>
                  <a:srgbClr val="FFFFFF"/>
                </a:solidFill>
                <a:effectLst/>
                <a:ea typeface="Times New Roman" panose="02020603050405020304" pitchFamily="18" charset="0"/>
              </a:rPr>
              <a:t>&lt; 16.0				OR</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b="1" dirty="0">
                <a:solidFill>
                  <a:srgbClr val="FFFFFF"/>
                </a:solidFill>
                <a:effectLst/>
                <a:ea typeface="Times New Roman" panose="02020603050405020304" pitchFamily="18" charset="0"/>
              </a:rPr>
              <a:t>MUAC: 	</a:t>
            </a:r>
            <a:r>
              <a:rPr lang="en-US" dirty="0">
                <a:solidFill>
                  <a:srgbClr val="FFFFFF"/>
                </a:solidFill>
                <a:effectLst/>
                <a:ea typeface="Times New Roman" panose="02020603050405020304" pitchFamily="18" charset="0"/>
              </a:rPr>
              <a:t>&lt; 190 mm (19.0 cm)		OR</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dirty="0">
                <a:solidFill>
                  <a:srgbClr val="FFFFFF"/>
                </a:solidFill>
                <a:effectLst/>
                <a:ea typeface="Times New Roman" panose="02020603050405020304" pitchFamily="18" charset="0"/>
              </a:rPr>
              <a:t>Unintentional weight loss of more than 10% </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dirty="0">
                <a:solidFill>
                  <a:srgbClr val="FFFFFF"/>
                </a:solidFill>
                <a:effectLst/>
                <a:ea typeface="Times New Roman" panose="02020603050405020304" pitchFamily="18" charset="0"/>
              </a:rPr>
              <a:t>Presence of bilateral pitting oedema + or ++ 	AND</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dirty="0">
                <a:solidFill>
                  <a:srgbClr val="FFFFFF"/>
                </a:solidFill>
                <a:effectLst/>
                <a:ea typeface="Times New Roman" panose="02020603050405020304" pitchFamily="18" charset="0"/>
              </a:rPr>
              <a:t>Passed appetite test</a:t>
            </a:r>
            <a:endParaRPr lang="en-IE" dirty="0">
              <a:effectLst/>
              <a:latin typeface="Times New Roman" panose="02020603050405020304" pitchFamily="18" charset="0"/>
              <a:ea typeface="Times New Roman" panose="02020603050405020304" pitchFamily="18" charset="0"/>
            </a:endParaRPr>
          </a:p>
          <a:p>
            <a:pPr marL="457200">
              <a:lnSpc>
                <a:spcPct val="105000"/>
              </a:lnSpc>
              <a:spcAft>
                <a:spcPts val="0"/>
              </a:spcAft>
            </a:pPr>
            <a:r>
              <a:rPr lang="en-US" b="1" u="none" strike="noStrike" dirty="0">
                <a:solidFill>
                  <a:srgbClr val="FFFFFF"/>
                </a:solidFill>
                <a:effectLst/>
                <a:ea typeface="Times New Roman" panose="02020603050405020304" pitchFamily="18" charset="0"/>
              </a:rPr>
              <a:t> </a:t>
            </a:r>
            <a:endParaRPr lang="en-IE" dirty="0">
              <a:effectLst/>
              <a:latin typeface="Times New Roman" panose="02020603050405020304" pitchFamily="18" charset="0"/>
              <a:ea typeface="Times New Roman" panose="02020603050405020304" pitchFamily="18" charset="0"/>
            </a:endParaRPr>
          </a:p>
          <a:p>
            <a:pPr marL="457200">
              <a:lnSpc>
                <a:spcPct val="105000"/>
              </a:lnSpc>
              <a:spcAft>
                <a:spcPts val="0"/>
              </a:spcAft>
            </a:pPr>
            <a:r>
              <a:rPr lang="en-US" b="1" u="sng" dirty="0">
                <a:solidFill>
                  <a:srgbClr val="FFFFFF"/>
                </a:solidFill>
                <a:effectLst/>
                <a:ea typeface="Times New Roman" panose="02020603050405020304" pitchFamily="18" charset="0"/>
              </a:rPr>
              <a:t>Pregnant women and lactating women up to 6 months post-partum:</a:t>
            </a:r>
            <a:endParaRPr lang="en-IE" dirty="0">
              <a:effectLst/>
              <a:latin typeface="Times New Roman" panose="02020603050405020304" pitchFamily="18" charset="0"/>
              <a:ea typeface="Times New Roman" panose="02020603050405020304" pitchFamily="18" charset="0"/>
            </a:endParaRPr>
          </a:p>
          <a:p>
            <a:pPr marL="594360" indent="-137160">
              <a:lnSpc>
                <a:spcPct val="105000"/>
              </a:lnSpc>
              <a:spcAft>
                <a:spcPts val="0"/>
              </a:spcAft>
            </a:pPr>
            <a:r>
              <a:rPr lang="en-US" b="1" dirty="0">
                <a:solidFill>
                  <a:srgbClr val="FFFFFF"/>
                </a:solidFill>
                <a:effectLst/>
                <a:ea typeface="Times New Roman" panose="02020603050405020304" pitchFamily="18" charset="0"/>
              </a:rPr>
              <a:t>MUAC:   </a:t>
            </a:r>
            <a:r>
              <a:rPr lang="en-US" dirty="0">
                <a:solidFill>
                  <a:srgbClr val="FFFFFF"/>
                </a:solidFill>
                <a:effectLst/>
                <a:ea typeface="Times New Roman" panose="02020603050405020304" pitchFamily="18" charset="0"/>
              </a:rPr>
              <a:t>&lt; 190 mm  (19.0 cm)	OR      Any weight loss</a:t>
            </a:r>
            <a:endParaRPr lang="en-I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7559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a:t>Therapeutic and Supplementary Food Products Used for NCST in Malawi</a:t>
            </a:r>
            <a:endParaRPr lang="en-US" dirty="0"/>
          </a:p>
        </p:txBody>
      </p:sp>
      <p:sp>
        <p:nvSpPr>
          <p:cNvPr id="2" name="Content Placeholder 1"/>
          <p:cNvSpPr>
            <a:spLocks noGrp="1"/>
          </p:cNvSpPr>
          <p:nvPr>
            <p:ph idx="1"/>
          </p:nvPr>
        </p:nvSpPr>
        <p:spPr>
          <a:xfrm>
            <a:off x="628650" y="1531345"/>
            <a:ext cx="7886700" cy="4904624"/>
          </a:xfrm>
        </p:spPr>
        <p:txBody>
          <a:bodyPr>
            <a:normAutofit fontScale="92500" lnSpcReduction="20000"/>
          </a:bodyPr>
          <a:lstStyle/>
          <a:p>
            <a:pPr marL="0" indent="0">
              <a:buNone/>
            </a:pPr>
            <a:r>
              <a:rPr lang="en-GB" altLang="ko-KR" b="1" dirty="0"/>
              <a:t>Therapeutic Foods </a:t>
            </a:r>
          </a:p>
          <a:p>
            <a:r>
              <a:rPr lang="en-GB" altLang="ko-KR" dirty="0"/>
              <a:t>F-75</a:t>
            </a:r>
          </a:p>
          <a:p>
            <a:r>
              <a:rPr lang="en-GB" altLang="ko-KR" dirty="0"/>
              <a:t>F-100</a:t>
            </a:r>
          </a:p>
          <a:p>
            <a:r>
              <a:rPr lang="en-GB" altLang="ko-KR" dirty="0"/>
              <a:t>RUTF</a:t>
            </a:r>
          </a:p>
          <a:p>
            <a:pPr marL="0" indent="0">
              <a:buNone/>
            </a:pPr>
            <a:r>
              <a:rPr lang="en-GB" altLang="ko-KR" b="1" dirty="0"/>
              <a:t>Supplementary Foods</a:t>
            </a:r>
          </a:p>
          <a:p>
            <a:r>
              <a:rPr lang="en-GB" altLang="ko-KR" dirty="0"/>
              <a:t>Fortified corn-soya blend (CSB+), also known as </a:t>
            </a:r>
            <a:r>
              <a:rPr lang="en-GB" altLang="ko-KR" dirty="0" err="1"/>
              <a:t>likuni</a:t>
            </a:r>
            <a:r>
              <a:rPr lang="en-GB" altLang="ko-KR" dirty="0"/>
              <a:t> </a:t>
            </a:r>
            <a:r>
              <a:rPr lang="en-GB" altLang="ko-KR" dirty="0" err="1"/>
              <a:t>phala</a:t>
            </a:r>
            <a:endParaRPr lang="en-GB" altLang="ko-KR" dirty="0"/>
          </a:p>
          <a:p>
            <a:r>
              <a:rPr lang="en-GB" altLang="ko-KR" dirty="0"/>
              <a:t>Vegetable oil</a:t>
            </a:r>
          </a:p>
          <a:p>
            <a:r>
              <a:rPr lang="en-GB" altLang="ko-KR" dirty="0" err="1"/>
              <a:t>Vitameal</a:t>
            </a:r>
            <a:endParaRPr lang="en-GB" altLang="ko-KR" dirty="0"/>
          </a:p>
          <a:p>
            <a:r>
              <a:rPr lang="en-GB" altLang="ko-KR" dirty="0"/>
              <a:t>Nutritionally adequate (quality and quantity) home foods</a:t>
            </a:r>
          </a:p>
          <a:p>
            <a:pPr lvl="1"/>
            <a:endParaRPr lang="en-US" dirty="0"/>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4.11</a:t>
            </a:r>
          </a:p>
        </p:txBody>
      </p:sp>
    </p:spTree>
    <p:extLst>
      <p:ext uri="{BB962C8B-B14F-4D97-AF65-F5344CB8AC3E}">
        <p14:creationId xmlns:p14="http://schemas.microsoft.com/office/powerpoint/2010/main" val="36333570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a:t>Therapeutic and Supplementary Food Products Used for NCST in Malawi </a:t>
            </a:r>
            <a:endParaRPr lang="en-US" dirty="0"/>
          </a:p>
        </p:txBody>
      </p:sp>
      <p:sp>
        <p:nvSpPr>
          <p:cNvPr id="2" name="Content Placeholder 1"/>
          <p:cNvSpPr>
            <a:spLocks noGrp="1"/>
          </p:cNvSpPr>
          <p:nvPr>
            <p:ph idx="1"/>
          </p:nvPr>
        </p:nvSpPr>
        <p:spPr/>
        <p:txBody>
          <a:bodyPr>
            <a:normAutofit/>
          </a:bodyPr>
          <a:lstStyle/>
          <a:p>
            <a:pPr marL="0" indent="0">
              <a:buNone/>
            </a:pPr>
            <a:r>
              <a:rPr lang="en-GB" altLang="ko-KR" b="1" dirty="0"/>
              <a:t>Therapeutic Foods</a:t>
            </a:r>
          </a:p>
          <a:p>
            <a:r>
              <a:rPr lang="en-GB" altLang="ko-KR" dirty="0"/>
              <a:t>F-75 and F-100 therapeutic milks are for treatment of severe undernutrition with medical complications </a:t>
            </a:r>
          </a:p>
          <a:p>
            <a:r>
              <a:rPr lang="en-GB" altLang="ko-KR" dirty="0"/>
              <a:t>RUTF and CSB+ are for treatment of severe undernutrition without medical complications </a:t>
            </a:r>
          </a:p>
          <a:p>
            <a:pPr marL="0" indent="0">
              <a:buNone/>
            </a:pPr>
            <a:r>
              <a:rPr lang="en-GB" altLang="ko-KR" b="1" dirty="0"/>
              <a:t>Supplementary Food</a:t>
            </a:r>
          </a:p>
          <a:p>
            <a:r>
              <a:rPr lang="en-GB" altLang="ko-KR" dirty="0"/>
              <a:t>CSB+ and vegetable oil for treatment of moderate undernutrition </a:t>
            </a:r>
            <a:endParaRPr lang="en-US" dirty="0"/>
          </a:p>
        </p:txBody>
      </p:sp>
      <p:sp>
        <p:nvSpPr>
          <p:cNvPr id="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4.12</a:t>
            </a:r>
          </a:p>
        </p:txBody>
      </p:sp>
    </p:spTree>
    <p:extLst>
      <p:ext uri="{BB962C8B-B14F-4D97-AF65-F5344CB8AC3E}">
        <p14:creationId xmlns:p14="http://schemas.microsoft.com/office/powerpoint/2010/main" val="27048985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a:t>How NCST Differs from Other Food Supplementation</a:t>
            </a:r>
            <a:endParaRPr lang="en-US" dirty="0"/>
          </a:p>
        </p:txBody>
      </p:sp>
      <p:sp>
        <p:nvSpPr>
          <p:cNvPr id="2" name="Content Placeholder 1"/>
          <p:cNvSpPr>
            <a:spLocks noGrp="1"/>
          </p:cNvSpPr>
          <p:nvPr>
            <p:ph idx="1"/>
          </p:nvPr>
        </p:nvSpPr>
        <p:spPr/>
        <p:txBody>
          <a:bodyPr/>
          <a:lstStyle/>
          <a:p>
            <a:r>
              <a:rPr lang="en-GB" altLang="ko-KR"/>
              <a:t>Food aid (e.g., from the World Food Programme) aims to increase food security by giving families household food rations, largely staple foods.</a:t>
            </a:r>
          </a:p>
          <a:p>
            <a:r>
              <a:rPr lang="en-GB" altLang="ko-KR"/>
              <a:t>NCST prescribes food to supplement the diets of PLHIV and/or TB clients with clinical malnutrition identified through routine anthropometric assessment or health status.</a:t>
            </a:r>
            <a:endParaRPr lang="fr-FR" altLang="ko-KR"/>
          </a:p>
          <a:p>
            <a:pPr lvl="1"/>
            <a:endParaRPr lang="en-US" dirty="0"/>
          </a:p>
        </p:txBody>
      </p:sp>
      <p:sp>
        <p:nvSpPr>
          <p:cNvPr id="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4.13</a:t>
            </a:r>
          </a:p>
        </p:txBody>
      </p:sp>
    </p:spTree>
    <p:extLst>
      <p:ext uri="{BB962C8B-B14F-4D97-AF65-F5344CB8AC3E}">
        <p14:creationId xmlns:p14="http://schemas.microsoft.com/office/powerpoint/2010/main" val="4007362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CD73F2-312C-45C0-BBF2-232366D7FC7C}" type="slidenum">
              <a:rPr lang="en-IE" smtClean="0"/>
              <a:t>116</a:t>
            </a:fld>
            <a:endParaRPr lang="en-IE" dirty="0"/>
          </a:p>
        </p:txBody>
      </p:sp>
      <p:sp>
        <p:nvSpPr>
          <p:cNvPr id="7" name="Rectangle 6">
            <a:extLst>
              <a:ext uri="{FF2B5EF4-FFF2-40B4-BE49-F238E27FC236}">
                <a16:creationId xmlns:a16="http://schemas.microsoft.com/office/drawing/2014/main" id="{E7751892-726B-4C52-AF87-DDDD24F367F7}"/>
              </a:ext>
            </a:extLst>
          </p:cNvPr>
          <p:cNvSpPr/>
          <p:nvPr/>
        </p:nvSpPr>
        <p:spPr>
          <a:xfrm>
            <a:off x="0" y="0"/>
            <a:ext cx="9144000" cy="6858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Franklin Gothic Medium" panose="020B0603020102020204" pitchFamily="34" charset="0"/>
              </a:rPr>
              <a:t>Module 5:</a:t>
            </a:r>
          </a:p>
          <a:p>
            <a:pPr algn="ctr"/>
            <a:r>
              <a:rPr lang="en-US" sz="4800" b="1" dirty="0">
                <a:latin typeface="Franklin Gothic Medium" panose="020B0603020102020204" pitchFamily="34" charset="0"/>
              </a:rPr>
              <a:t>NCST Monitoring and Reporting</a:t>
            </a:r>
          </a:p>
          <a:p>
            <a:pPr algn="ctr"/>
            <a:endParaRPr lang="en-US" sz="2400" b="1" dirty="0">
              <a:latin typeface="Franklin Gothic Medium" panose="020B0603020102020204" pitchFamily="34" charset="0"/>
            </a:endParaRPr>
          </a:p>
          <a:p>
            <a:pPr algn="ctr"/>
            <a:r>
              <a:rPr lang="en-US" sz="4000" dirty="0">
                <a:latin typeface="Franklin Gothic Book" panose="020B0503020102020204" pitchFamily="34" charset="0"/>
              </a:rPr>
              <a:t>Time: 8 hours</a:t>
            </a:r>
          </a:p>
        </p:txBody>
      </p:sp>
      <p:sp>
        <p:nvSpPr>
          <p:cNvPr id="4" name="Slide Number Placeholder 1">
            <a:extLst>
              <a:ext uri="{FF2B5EF4-FFF2-40B4-BE49-F238E27FC236}">
                <a16:creationId xmlns:a16="http://schemas.microsoft.com/office/drawing/2014/main" id="{584F1E43-9C3C-4CD9-8FF5-7B24DE6F84EF}"/>
              </a:ext>
            </a:extLst>
          </p:cNvPr>
          <p:cNvSpPr txBox="1">
            <a:spLocks/>
          </p:cNvSpPr>
          <p:nvPr/>
        </p:nvSpPr>
        <p:spPr>
          <a:xfrm>
            <a:off x="6457950" y="6242051"/>
            <a:ext cx="2057400" cy="365125"/>
          </a:xfrm>
          <a:prstGeom prst="rect">
            <a:avLst/>
          </a:prstGeom>
        </p:spPr>
        <p:txBody>
          <a:bodyPr/>
          <a:lstStyle>
            <a:defPPr>
              <a:defRPr lang="en-US"/>
            </a:defPPr>
            <a:lvl1pPr marL="0" algn="r" defTabSz="914400" rtl="0" eaLnBrk="1" latinLnBrk="0" hangingPunct="1">
              <a:defRPr sz="1400" b="1" kern="1200">
                <a:solidFill>
                  <a:srgbClr val="2F55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5.1</a:t>
            </a:r>
          </a:p>
        </p:txBody>
      </p:sp>
    </p:spTree>
    <p:extLst>
      <p:ext uri="{BB962C8B-B14F-4D97-AF65-F5344CB8AC3E}">
        <p14:creationId xmlns:p14="http://schemas.microsoft.com/office/powerpoint/2010/main" val="40012451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5: Learning Objectives</a:t>
            </a:r>
            <a:endParaRPr lang="en-IE" dirty="0"/>
          </a:p>
        </p:txBody>
      </p:sp>
      <p:sp>
        <p:nvSpPr>
          <p:cNvPr id="3" name="Content Placeholder 2"/>
          <p:cNvSpPr>
            <a:spLocks noGrp="1"/>
          </p:cNvSpPr>
          <p:nvPr>
            <p:ph idx="1"/>
          </p:nvPr>
        </p:nvSpPr>
        <p:spPr>
          <a:xfrm>
            <a:off x="628650" y="1531345"/>
            <a:ext cx="7886700" cy="4825006"/>
          </a:xfrm>
        </p:spPr>
        <p:txBody>
          <a:bodyPr>
            <a:normAutofit lnSpcReduction="10000"/>
          </a:bodyPr>
          <a:lstStyle/>
          <a:p>
            <a:pPr marL="514350" lvl="0" indent="-514350">
              <a:buFont typeface="+mj-lt"/>
              <a:buAutoNum type="arabicPeriod"/>
            </a:pPr>
            <a:r>
              <a:rPr lang="en-US" dirty="0"/>
              <a:t>Understand how to use NCST data collection tools</a:t>
            </a:r>
            <a:endParaRPr lang="en-IE" dirty="0"/>
          </a:p>
          <a:p>
            <a:pPr marL="514350" lvl="0" indent="-514350">
              <a:buFont typeface="+mj-lt"/>
              <a:buAutoNum type="arabicPeriod"/>
            </a:pPr>
            <a:r>
              <a:rPr lang="en-GB" dirty="0"/>
              <a:t>Report on NCST service delivery</a:t>
            </a:r>
            <a:endParaRPr lang="en-IE" dirty="0"/>
          </a:p>
          <a:p>
            <a:pPr marL="514350" lvl="0" indent="-514350">
              <a:buFont typeface="+mj-lt"/>
              <a:buAutoNum type="arabicPeriod"/>
            </a:pPr>
            <a:r>
              <a:rPr lang="en-GB" dirty="0"/>
              <a:t>Understand the definition of NCST indicators</a:t>
            </a:r>
            <a:endParaRPr lang="en-IE" dirty="0"/>
          </a:p>
          <a:p>
            <a:pPr marL="514350" lvl="0" indent="-514350">
              <a:buFont typeface="+mj-lt"/>
              <a:buAutoNum type="arabicPeriod"/>
            </a:pPr>
            <a:r>
              <a:rPr lang="en-GB" dirty="0"/>
              <a:t>Enter NCST data in the District Health Information System–Version 2 (DHIS-2) software </a:t>
            </a:r>
            <a:endParaRPr lang="en-IE" dirty="0"/>
          </a:p>
          <a:p>
            <a:pPr marL="514350" lvl="0" indent="-514350">
              <a:buFont typeface="+mj-lt"/>
              <a:buAutoNum type="arabicPeriod"/>
            </a:pPr>
            <a:r>
              <a:rPr lang="en-US" dirty="0"/>
              <a:t>Understand the principles and processes of NCST data analysis</a:t>
            </a:r>
            <a:endParaRPr lang="en-IE" dirty="0"/>
          </a:p>
          <a:p>
            <a:pPr marL="514350" indent="-514350">
              <a:buFont typeface="+mj-lt"/>
              <a:buAutoNum type="arabicPeriod"/>
            </a:pPr>
            <a:r>
              <a:rPr lang="en-US" dirty="0"/>
              <a:t>Understand how to conduct routine data quality assessments (RDQA) </a:t>
            </a:r>
            <a:endParaRPr lang="en-GB" dirty="0"/>
          </a:p>
        </p:txBody>
      </p:sp>
      <p:sp>
        <p:nvSpPr>
          <p:cNvPr id="6" name="Slide Number Placeholder 5"/>
          <p:cNvSpPr>
            <a:spLocks noGrp="1"/>
          </p:cNvSpPr>
          <p:nvPr>
            <p:ph type="sldNum" sz="quarter" idx="12"/>
          </p:nvPr>
        </p:nvSpPr>
        <p:spPr/>
        <p:txBody>
          <a:bodyPr/>
          <a:lstStyle/>
          <a:p>
            <a:r>
              <a:rPr lang="en-IE" dirty="0"/>
              <a:t>5.2</a:t>
            </a:r>
          </a:p>
        </p:txBody>
      </p:sp>
    </p:spTree>
    <p:extLst>
      <p:ext uri="{BB962C8B-B14F-4D97-AF65-F5344CB8AC3E}">
        <p14:creationId xmlns:p14="http://schemas.microsoft.com/office/powerpoint/2010/main" val="22854366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Importance of Monitoring and Reporting of NCST Services </a:t>
            </a:r>
            <a:endParaRPr lang="en-IE" dirty="0"/>
          </a:p>
        </p:txBody>
      </p:sp>
      <p:sp>
        <p:nvSpPr>
          <p:cNvPr id="3" name="Content Placeholder 2"/>
          <p:cNvSpPr>
            <a:spLocks noGrp="1"/>
          </p:cNvSpPr>
          <p:nvPr>
            <p:ph idx="1"/>
          </p:nvPr>
        </p:nvSpPr>
        <p:spPr>
          <a:xfrm>
            <a:off x="628650" y="1531345"/>
            <a:ext cx="7886700" cy="4825006"/>
          </a:xfrm>
        </p:spPr>
        <p:txBody>
          <a:bodyPr>
            <a:normAutofit lnSpcReduction="10000"/>
          </a:bodyPr>
          <a:lstStyle/>
          <a:p>
            <a:pPr marL="514350" lvl="0" indent="-514350">
              <a:buFont typeface="+mj-lt"/>
              <a:buAutoNum type="arabicPeriod"/>
            </a:pPr>
            <a:r>
              <a:rPr lang="en-US" dirty="0"/>
              <a:t>Assess the effectiveness and outcome of nutrition care, support, and treatment interventions</a:t>
            </a:r>
          </a:p>
          <a:p>
            <a:pPr marL="514350" lvl="0" indent="-514350">
              <a:buFont typeface="+mj-lt"/>
              <a:buAutoNum type="arabicPeriod"/>
            </a:pPr>
            <a:r>
              <a:rPr lang="en-US" dirty="0"/>
              <a:t>Inform and improve the design of service delivery</a:t>
            </a:r>
            <a:endParaRPr lang="en-IE" dirty="0"/>
          </a:p>
          <a:p>
            <a:pPr marL="514350" lvl="0" indent="-514350">
              <a:buFont typeface="+mj-lt"/>
              <a:buAutoNum type="arabicPeriod"/>
            </a:pPr>
            <a:r>
              <a:rPr lang="en-GB" dirty="0"/>
              <a:t>Provide timely results to district and national authorities and partners</a:t>
            </a:r>
          </a:p>
          <a:p>
            <a:pPr marL="514350" lvl="0" indent="-514350">
              <a:buFont typeface="+mj-lt"/>
              <a:buAutoNum type="arabicPeriod"/>
            </a:pPr>
            <a:r>
              <a:rPr lang="en-GB" dirty="0"/>
              <a:t>Identify successful approaches </a:t>
            </a:r>
          </a:p>
          <a:p>
            <a:pPr marL="514350" lvl="0" indent="-514350">
              <a:buFont typeface="+mj-lt"/>
              <a:buAutoNum type="arabicPeriod"/>
            </a:pPr>
            <a:r>
              <a:rPr lang="en-GB" dirty="0"/>
              <a:t>Advocate for support, resource allocation, and expansion of activities </a:t>
            </a:r>
          </a:p>
          <a:p>
            <a:pPr marL="514350" lvl="0" indent="-514350">
              <a:buFont typeface="+mj-lt"/>
              <a:buAutoNum type="arabicPeriod"/>
            </a:pPr>
            <a:r>
              <a:rPr lang="en-GB" dirty="0"/>
              <a:t>Monitor availability and use of therapeutic and supplementary food supplies </a:t>
            </a:r>
          </a:p>
        </p:txBody>
      </p:sp>
      <p:sp>
        <p:nvSpPr>
          <p:cNvPr id="6" name="Slide Number Placeholder 5"/>
          <p:cNvSpPr>
            <a:spLocks noGrp="1"/>
          </p:cNvSpPr>
          <p:nvPr>
            <p:ph type="sldNum" sz="quarter" idx="12"/>
          </p:nvPr>
        </p:nvSpPr>
        <p:spPr/>
        <p:txBody>
          <a:bodyPr/>
          <a:lstStyle/>
          <a:p>
            <a:r>
              <a:rPr lang="en-IE" dirty="0"/>
              <a:t>5.3</a:t>
            </a:r>
          </a:p>
        </p:txBody>
      </p:sp>
    </p:spTree>
    <p:extLst>
      <p:ext uri="{BB962C8B-B14F-4D97-AF65-F5344CB8AC3E}">
        <p14:creationId xmlns:p14="http://schemas.microsoft.com/office/powerpoint/2010/main" val="17423180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NCST Data Collection and Reporting Tools</a:t>
            </a:r>
            <a:endParaRPr lang="en-IE" dirty="0"/>
          </a:p>
        </p:txBody>
      </p:sp>
      <p:sp>
        <p:nvSpPr>
          <p:cNvPr id="3" name="Content Placeholder 2"/>
          <p:cNvSpPr>
            <a:spLocks noGrp="1"/>
          </p:cNvSpPr>
          <p:nvPr>
            <p:ph idx="1"/>
          </p:nvPr>
        </p:nvSpPr>
        <p:spPr/>
        <p:txBody>
          <a:bodyPr/>
          <a:lstStyle/>
          <a:p>
            <a:pPr marL="514350" lvl="0" indent="-514350">
              <a:spcAft>
                <a:spcPts val="2400"/>
              </a:spcAft>
              <a:buFont typeface="+mj-lt"/>
              <a:buAutoNum type="arabicPeriod"/>
            </a:pPr>
            <a:r>
              <a:rPr lang="en-US"/>
              <a:t>Nutrition Care Support and Treatment (NCST) for Adolescent and Adult Register </a:t>
            </a:r>
          </a:p>
          <a:p>
            <a:pPr marL="514350" lvl="0" indent="-514350">
              <a:spcAft>
                <a:spcPts val="2400"/>
              </a:spcAft>
              <a:buFont typeface="+mj-lt"/>
              <a:buAutoNum type="arabicPeriod"/>
            </a:pPr>
            <a:r>
              <a:rPr lang="en-US"/>
              <a:t>NCST Undernourished Client Management Forms</a:t>
            </a:r>
          </a:p>
          <a:p>
            <a:pPr marL="514350" indent="-514350">
              <a:spcAft>
                <a:spcPts val="2400"/>
              </a:spcAft>
              <a:buFont typeface="+mj-lt"/>
              <a:buAutoNum type="arabicPeriod"/>
            </a:pPr>
            <a:r>
              <a:rPr lang="en-US"/>
              <a:t>Stock Cards </a:t>
            </a:r>
          </a:p>
          <a:p>
            <a:pPr marL="514350" lvl="0" indent="-514350">
              <a:spcAft>
                <a:spcPts val="2400"/>
              </a:spcAft>
              <a:buFont typeface="+mj-lt"/>
              <a:buAutoNum type="arabicPeriod"/>
            </a:pPr>
            <a:r>
              <a:rPr lang="en-US"/>
              <a:t>NCST Monthly Report Form</a:t>
            </a:r>
          </a:p>
          <a:p>
            <a:pPr lvl="0"/>
            <a:endParaRPr lang="en-US" dirty="0"/>
          </a:p>
        </p:txBody>
      </p:sp>
      <p:sp>
        <p:nvSpPr>
          <p:cNvPr id="6" name="Slide Number Placeholder 5"/>
          <p:cNvSpPr>
            <a:spLocks noGrp="1"/>
          </p:cNvSpPr>
          <p:nvPr>
            <p:ph type="sldNum" sz="quarter" idx="12"/>
          </p:nvPr>
        </p:nvSpPr>
        <p:spPr/>
        <p:txBody>
          <a:bodyPr/>
          <a:lstStyle/>
          <a:p>
            <a:r>
              <a:rPr lang="en-IE" dirty="0"/>
              <a:t>5.4</a:t>
            </a:r>
          </a:p>
        </p:txBody>
      </p:sp>
    </p:spTree>
    <p:extLst>
      <p:ext uri="{BB962C8B-B14F-4D97-AF65-F5344CB8AC3E}">
        <p14:creationId xmlns:p14="http://schemas.microsoft.com/office/powerpoint/2010/main" val="41911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Importance of Good Nutrition</a:t>
            </a:r>
            <a:endParaRPr lang="en-IE" sz="3800" b="1" dirty="0">
              <a:solidFill>
                <a:srgbClr val="006699"/>
              </a:solidFill>
              <a:latin typeface="+mn-lt"/>
            </a:endParaRPr>
          </a:p>
        </p:txBody>
      </p:sp>
      <p:sp>
        <p:nvSpPr>
          <p:cNvPr id="3" name="Content Placeholder 2"/>
          <p:cNvSpPr>
            <a:spLocks noGrp="1"/>
          </p:cNvSpPr>
          <p:nvPr>
            <p:ph idx="1"/>
          </p:nvPr>
        </p:nvSpPr>
        <p:spPr>
          <a:xfrm>
            <a:off x="628650" y="1569205"/>
            <a:ext cx="7886700" cy="4797728"/>
          </a:xfrm>
        </p:spPr>
        <p:txBody>
          <a:bodyPr>
            <a:noAutofit/>
          </a:bodyPr>
          <a:lstStyle/>
          <a:p>
            <a:pPr marL="0" indent="0">
              <a:spcAft>
                <a:spcPts val="600"/>
              </a:spcAft>
              <a:buNone/>
            </a:pPr>
            <a:r>
              <a:rPr lang="en-US" sz="2400" b="1" dirty="0">
                <a:solidFill>
                  <a:srgbClr val="006699"/>
                </a:solidFill>
              </a:rPr>
              <a:t>Good nutrition can: </a:t>
            </a:r>
          </a:p>
          <a:p>
            <a:r>
              <a:rPr lang="en-US" sz="2200" dirty="0">
                <a:solidFill>
                  <a:srgbClr val="006699"/>
                </a:solidFill>
              </a:rPr>
              <a:t>Help people feel physically and mentally strong and look healthy</a:t>
            </a:r>
          </a:p>
          <a:p>
            <a:r>
              <a:rPr lang="en-US" sz="2200" dirty="0">
                <a:solidFill>
                  <a:srgbClr val="006699"/>
                </a:solidFill>
              </a:rPr>
              <a:t>Strengthen the immune system</a:t>
            </a:r>
          </a:p>
          <a:p>
            <a:r>
              <a:rPr lang="en-US" sz="2200" dirty="0">
                <a:solidFill>
                  <a:srgbClr val="006699"/>
                </a:solidFill>
              </a:rPr>
              <a:t>Help people stay productive and able to do physical activities</a:t>
            </a:r>
          </a:p>
          <a:p>
            <a:r>
              <a:rPr lang="en-US" sz="2200" dirty="0">
                <a:solidFill>
                  <a:srgbClr val="006699"/>
                </a:solidFill>
              </a:rPr>
              <a:t>Help prevent wasting</a:t>
            </a:r>
          </a:p>
          <a:p>
            <a:r>
              <a:rPr lang="en-US" sz="2200" dirty="0">
                <a:solidFill>
                  <a:srgbClr val="006699"/>
                </a:solidFill>
              </a:rPr>
              <a:t>Improve drug adherence and effectiveness</a:t>
            </a:r>
          </a:p>
          <a:p>
            <a:pPr>
              <a:spcAft>
                <a:spcPts val="600"/>
              </a:spcAft>
            </a:pPr>
            <a:r>
              <a:rPr lang="en-US" sz="2200" dirty="0">
                <a:solidFill>
                  <a:srgbClr val="006699"/>
                </a:solidFill>
              </a:rPr>
              <a:t>Help manage common symptoms and drug side effects</a:t>
            </a:r>
          </a:p>
          <a:p>
            <a:pPr marL="0" indent="0">
              <a:spcAft>
                <a:spcPts val="600"/>
              </a:spcAft>
              <a:buNone/>
            </a:pPr>
            <a:r>
              <a:rPr lang="en-GB" sz="2400" b="1" dirty="0">
                <a:solidFill>
                  <a:srgbClr val="006699"/>
                </a:solidFill>
              </a:rPr>
              <a:t>Poor nutrition can</a:t>
            </a:r>
            <a:r>
              <a:rPr lang="en-GB" sz="2400" dirty="0">
                <a:solidFill>
                  <a:srgbClr val="006699"/>
                </a:solidFill>
              </a:rPr>
              <a:t>:</a:t>
            </a:r>
            <a:r>
              <a:rPr lang="en-GB" sz="2400" b="1" dirty="0">
                <a:solidFill>
                  <a:srgbClr val="006699"/>
                </a:solidFill>
              </a:rPr>
              <a:t> </a:t>
            </a:r>
            <a:endParaRPr lang="en-US" sz="2400" dirty="0">
              <a:solidFill>
                <a:srgbClr val="006699"/>
              </a:solidFill>
            </a:endParaRPr>
          </a:p>
          <a:p>
            <a:pPr lvl="0"/>
            <a:r>
              <a:rPr lang="en-GB" sz="2200" dirty="0">
                <a:solidFill>
                  <a:srgbClr val="006699"/>
                </a:solidFill>
              </a:rPr>
              <a:t>Weaken the immune system</a:t>
            </a:r>
            <a:endParaRPr lang="en-US" sz="2200" dirty="0">
              <a:solidFill>
                <a:srgbClr val="006699"/>
              </a:solidFill>
            </a:endParaRPr>
          </a:p>
          <a:p>
            <a:pPr lvl="0"/>
            <a:r>
              <a:rPr lang="en-GB" sz="2200" dirty="0">
                <a:solidFill>
                  <a:srgbClr val="006699"/>
                </a:solidFill>
              </a:rPr>
              <a:t>Increase vulnerability to infections</a:t>
            </a:r>
            <a:endParaRPr lang="en-US" sz="2200" dirty="0">
              <a:solidFill>
                <a:srgbClr val="006699"/>
              </a:solidFill>
            </a:endParaRPr>
          </a:p>
          <a:p>
            <a:pPr lvl="0"/>
            <a:r>
              <a:rPr lang="en-GB" sz="2200" dirty="0">
                <a:solidFill>
                  <a:srgbClr val="006699"/>
                </a:solidFill>
              </a:rPr>
              <a:t>Reduce the body’s ability to recover from infections</a:t>
            </a:r>
            <a:endParaRPr lang="en-US" sz="2200" dirty="0">
              <a:solidFill>
                <a:srgbClr val="006699"/>
              </a:solidFill>
            </a:endParaRPr>
          </a:p>
          <a:p>
            <a:endParaRPr lang="en-US" sz="2200"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1.5</a:t>
            </a:r>
          </a:p>
        </p:txBody>
      </p:sp>
    </p:spTree>
    <p:extLst>
      <p:ext uri="{BB962C8B-B14F-4D97-AF65-F5344CB8AC3E}">
        <p14:creationId xmlns:p14="http://schemas.microsoft.com/office/powerpoint/2010/main" val="18524709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NCST Monthly Report Data Error Check</a:t>
            </a:r>
            <a:endParaRPr lang="en-IE" sz="3800" b="1" dirty="0">
              <a:solidFill>
                <a:srgbClr val="006699"/>
              </a:solidFill>
              <a:latin typeface="+mn-lt"/>
            </a:endParaRPr>
          </a:p>
        </p:txBody>
      </p:sp>
      <p:sp>
        <p:nvSpPr>
          <p:cNvPr id="6" name="Slide Number Placeholder 5"/>
          <p:cNvSpPr>
            <a:spLocks noGrp="1"/>
          </p:cNvSpPr>
          <p:nvPr>
            <p:ph type="sldNum" sz="quarter" idx="12"/>
          </p:nvPr>
        </p:nvSpPr>
        <p:spPr/>
        <p:txBody>
          <a:bodyPr/>
          <a:lstStyle/>
          <a:p>
            <a:r>
              <a:rPr lang="en-IE" dirty="0"/>
              <a:t>5.5</a:t>
            </a:r>
          </a:p>
        </p:txBody>
      </p:sp>
      <p:graphicFrame>
        <p:nvGraphicFramePr>
          <p:cNvPr id="7" name="Content Placeholder 6"/>
          <p:cNvGraphicFramePr>
            <a:graphicFrameLocks noGrp="1"/>
          </p:cNvGraphicFramePr>
          <p:nvPr>
            <p:ph idx="1"/>
            <p:extLst/>
          </p:nvPr>
        </p:nvGraphicFramePr>
        <p:xfrm>
          <a:off x="318052" y="1577008"/>
          <a:ext cx="8547652" cy="4572000"/>
        </p:xfrm>
        <a:graphic>
          <a:graphicData uri="http://schemas.openxmlformats.org/drawingml/2006/table">
            <a:tbl>
              <a:tblPr firstRow="1" firstCol="1" bandRow="1">
                <a:tableStyleId>{5C22544A-7EE6-4342-B048-85BDC9FD1C3A}</a:tableStyleId>
              </a:tblPr>
              <a:tblGrid>
                <a:gridCol w="6262850">
                  <a:extLst>
                    <a:ext uri="{9D8B030D-6E8A-4147-A177-3AD203B41FA5}">
                      <a16:colId xmlns:a16="http://schemas.microsoft.com/office/drawing/2014/main" val="20000"/>
                    </a:ext>
                  </a:extLst>
                </a:gridCol>
                <a:gridCol w="2284802">
                  <a:extLst>
                    <a:ext uri="{9D8B030D-6E8A-4147-A177-3AD203B41FA5}">
                      <a16:colId xmlns:a16="http://schemas.microsoft.com/office/drawing/2014/main" val="20001"/>
                    </a:ext>
                  </a:extLst>
                </a:gridCol>
              </a:tblGrid>
              <a:tr h="415636">
                <a:tc>
                  <a:txBody>
                    <a:bodyPr/>
                    <a:lstStyle/>
                    <a:p>
                      <a:pPr algn="ctr">
                        <a:spcAft>
                          <a:spcPts val="0"/>
                        </a:spcAft>
                      </a:pPr>
                      <a:r>
                        <a:rPr lang="en-GB" sz="2400" dirty="0">
                          <a:effectLst/>
                        </a:rPr>
                        <a:t>Data check</a:t>
                      </a:r>
                      <a:endParaRPr lang="en-IE"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2400" dirty="0">
                          <a:effectLst/>
                          <a:latin typeface="+mn-lt"/>
                          <a:ea typeface="+mn-ea"/>
                          <a:cs typeface="+mn-cs"/>
                        </a:rPr>
                        <a:t>Answer</a:t>
                      </a:r>
                      <a:r>
                        <a:rPr lang="en-GB" sz="2400" baseline="0" dirty="0">
                          <a:effectLst/>
                          <a:latin typeface="+mn-lt"/>
                          <a:ea typeface="+mn-ea"/>
                          <a:cs typeface="+mn-cs"/>
                        </a:rPr>
                        <a:t> </a:t>
                      </a:r>
                      <a:endParaRPr lang="en-IE"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662546">
                <a:tc>
                  <a:txBody>
                    <a:bodyPr/>
                    <a:lstStyle/>
                    <a:p>
                      <a:pPr marL="457200" indent="0">
                        <a:spcAft>
                          <a:spcPts val="0"/>
                        </a:spcAft>
                        <a:buFont typeface="+mj-lt"/>
                        <a:buNone/>
                      </a:pPr>
                      <a:r>
                        <a:rPr lang="en-GB" sz="2400" dirty="0">
                          <a:effectLst/>
                        </a:rPr>
                        <a:t>Total classified (normal + Moderate + Severe + overweight/obese) </a:t>
                      </a:r>
                      <a:r>
                        <a:rPr kumimoji="0" lang="en-GB" sz="2400" b="1" i="0" u="none" strike="noStrike" kern="1200" cap="none" spc="0" normalizeH="0" baseline="0" noProof="0" dirty="0">
                          <a:ln>
                            <a:noFill/>
                          </a:ln>
                          <a:solidFill>
                            <a:prstClr val="white"/>
                          </a:solidFill>
                          <a:effectLst/>
                          <a:uLnTx/>
                          <a:uFillTx/>
                          <a:latin typeface="+mn-lt"/>
                          <a:ea typeface="+mn-ea"/>
                          <a:cs typeface="+mn-cs"/>
                        </a:rPr>
                        <a:t>–</a:t>
                      </a:r>
                      <a:r>
                        <a:rPr lang="en-GB" sz="2400" dirty="0">
                          <a:effectLst/>
                        </a:rPr>
                        <a:t> Total who received nutrition assessment at contact point</a:t>
                      </a:r>
                      <a:endParaRPr lang="en-IE" sz="2800" dirty="0">
                        <a:effectLst/>
                      </a:endParaRPr>
                    </a:p>
                  </a:txBody>
                  <a:tcPr marL="68580" marR="68580" marT="0" marB="0"/>
                </a:tc>
                <a:tc>
                  <a:txBody>
                    <a:bodyPr/>
                    <a:lstStyle/>
                    <a:p>
                      <a:pPr>
                        <a:spcAft>
                          <a:spcPts val="0"/>
                        </a:spcAft>
                      </a:pPr>
                      <a:r>
                        <a:rPr lang="en-GB" sz="2400" dirty="0">
                          <a:effectLst/>
                        </a:rPr>
                        <a:t>Zero</a:t>
                      </a:r>
                      <a:endParaRPr lang="en-IE"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246909">
                <a:tc>
                  <a:txBody>
                    <a:bodyPr/>
                    <a:lstStyle/>
                    <a:p>
                      <a:pPr marL="457200" indent="0">
                        <a:spcAft>
                          <a:spcPts val="0"/>
                        </a:spcAft>
                        <a:buFont typeface="+mj-lt"/>
                        <a:buNone/>
                      </a:pPr>
                      <a:r>
                        <a:rPr lang="en-GB" sz="2400" dirty="0">
                          <a:effectLst/>
                        </a:rPr>
                        <a:t>Total who received health services – Total who received nutrition assessment at contact point</a:t>
                      </a:r>
                      <a:endParaRPr lang="en-IE" sz="2800" dirty="0">
                        <a:effectLst/>
                      </a:endParaRPr>
                    </a:p>
                  </a:txBody>
                  <a:tcPr marL="68580" marR="68580" marT="0" marB="0"/>
                </a:tc>
                <a:tc>
                  <a:txBody>
                    <a:bodyPr/>
                    <a:lstStyle/>
                    <a:p>
                      <a:pPr>
                        <a:spcAft>
                          <a:spcPts val="0"/>
                        </a:spcAft>
                      </a:pPr>
                      <a:r>
                        <a:rPr lang="en-GB" sz="2400" dirty="0">
                          <a:effectLst/>
                        </a:rPr>
                        <a:t>Greater or equal to zero</a:t>
                      </a:r>
                      <a:endParaRPr lang="en-IE"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246909">
                <a:tc>
                  <a:txBody>
                    <a:bodyPr/>
                    <a:lstStyle/>
                    <a:p>
                      <a:pPr marL="457200">
                        <a:spcAft>
                          <a:spcPts val="0"/>
                        </a:spcAft>
                      </a:pPr>
                      <a:r>
                        <a:rPr lang="en-GB" sz="2400" dirty="0">
                          <a:effectLst/>
                        </a:rPr>
                        <a:t>New admissions of severely undernourished – Those classified as severely undernourished</a:t>
                      </a:r>
                      <a:endParaRPr lang="en-IE" sz="2800" dirty="0">
                        <a:effectLst/>
                      </a:endParaRPr>
                    </a:p>
                  </a:txBody>
                  <a:tcPr marL="68580" marR="68580" marT="0" marB="0"/>
                </a:tc>
                <a:tc>
                  <a:txBody>
                    <a:bodyPr/>
                    <a:lstStyle/>
                    <a:p>
                      <a:pPr>
                        <a:spcAft>
                          <a:spcPts val="0"/>
                        </a:spcAft>
                      </a:pPr>
                      <a:r>
                        <a:rPr lang="en-GB" sz="2400" dirty="0">
                          <a:effectLst/>
                        </a:rPr>
                        <a:t>Zero</a:t>
                      </a:r>
                      <a:endParaRPr lang="en-IE"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274973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NCST Data Flow from Facility </a:t>
            </a:r>
            <a:br>
              <a:rPr lang="en-US" dirty="0"/>
            </a:br>
            <a:r>
              <a:rPr lang="en-US" dirty="0"/>
              <a:t>to National Level </a:t>
            </a:r>
            <a:endParaRPr lang="en-IE" dirty="0"/>
          </a:p>
        </p:txBody>
      </p:sp>
      <p:sp>
        <p:nvSpPr>
          <p:cNvPr id="3" name="Content Placeholder 2"/>
          <p:cNvSpPr>
            <a:spLocks noGrp="1"/>
          </p:cNvSpPr>
          <p:nvPr>
            <p:ph idx="1"/>
          </p:nvPr>
        </p:nvSpPr>
        <p:spPr/>
        <p:txBody>
          <a:bodyPr/>
          <a:lstStyle/>
          <a:p>
            <a:endParaRPr lang="en-GB"/>
          </a:p>
          <a:p>
            <a:pPr lvl="0"/>
            <a:endParaRPr lang="en-US" dirty="0"/>
          </a:p>
        </p:txBody>
      </p:sp>
      <p:sp>
        <p:nvSpPr>
          <p:cNvPr id="36" name="Slide Number Placeholder 35"/>
          <p:cNvSpPr>
            <a:spLocks noGrp="1"/>
          </p:cNvSpPr>
          <p:nvPr>
            <p:ph type="sldNum" sz="quarter" idx="12"/>
          </p:nvPr>
        </p:nvSpPr>
        <p:spPr/>
        <p:txBody>
          <a:bodyPr/>
          <a:lstStyle/>
          <a:p>
            <a:r>
              <a:rPr lang="en-IE" dirty="0"/>
              <a:t>5.6</a:t>
            </a:r>
          </a:p>
        </p:txBody>
      </p:sp>
      <p:grpSp>
        <p:nvGrpSpPr>
          <p:cNvPr id="19" name="Group 18">
            <a:extLst>
              <a:ext uri="{FF2B5EF4-FFF2-40B4-BE49-F238E27FC236}">
                <a16:creationId xmlns:a16="http://schemas.microsoft.com/office/drawing/2014/main" id="{604939FF-C7CA-4C1F-BAEA-6328E7957E5A}"/>
              </a:ext>
            </a:extLst>
          </p:cNvPr>
          <p:cNvGrpSpPr/>
          <p:nvPr/>
        </p:nvGrpSpPr>
        <p:grpSpPr>
          <a:xfrm>
            <a:off x="1726234" y="3128482"/>
            <a:ext cx="2447925" cy="285750"/>
            <a:chOff x="0" y="0"/>
            <a:chExt cx="2447925" cy="285750"/>
          </a:xfrm>
        </p:grpSpPr>
        <p:cxnSp>
          <p:nvCxnSpPr>
            <p:cNvPr id="20" name="Straight Arrow Connector 19">
              <a:extLst>
                <a:ext uri="{FF2B5EF4-FFF2-40B4-BE49-F238E27FC236}">
                  <a16:creationId xmlns:a16="http://schemas.microsoft.com/office/drawing/2014/main" id="{5B52D4B0-8167-4884-B893-8253CFA589F5}"/>
                </a:ext>
              </a:extLst>
            </p:cNvPr>
            <p:cNvCxnSpPr/>
            <p:nvPr/>
          </p:nvCxnSpPr>
          <p:spPr>
            <a:xfrm flipV="1">
              <a:off x="0"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EAE6F42-31AF-4D90-A567-7A7E589DE563}"/>
                </a:ext>
              </a:extLst>
            </p:cNvPr>
            <p:cNvCxnSpPr/>
            <p:nvPr/>
          </p:nvCxnSpPr>
          <p:spPr>
            <a:xfrm flipV="1">
              <a:off x="914400"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A883C56-1D17-4749-BB3A-9B1CC13D4AA3}"/>
                </a:ext>
              </a:extLst>
            </p:cNvPr>
            <p:cNvCxnSpPr/>
            <p:nvPr/>
          </p:nvCxnSpPr>
          <p:spPr>
            <a:xfrm flipV="1">
              <a:off x="1714500"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A69280-37A1-4F85-B730-DB2BE1948815}"/>
                </a:ext>
              </a:extLst>
            </p:cNvPr>
            <p:cNvCxnSpPr/>
            <p:nvPr/>
          </p:nvCxnSpPr>
          <p:spPr>
            <a:xfrm flipV="1">
              <a:off x="2447925"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32B3632F-7921-4E5D-9B6B-D2547F89DEF7}"/>
              </a:ext>
            </a:extLst>
          </p:cNvPr>
          <p:cNvSpPr txBox="1"/>
          <p:nvPr/>
        </p:nvSpPr>
        <p:spPr>
          <a:xfrm>
            <a:off x="1746536" y="1419108"/>
            <a:ext cx="5756031" cy="738664"/>
          </a:xfrm>
          <a:prstGeom prst="rect">
            <a:avLst/>
          </a:prstGeom>
          <a:solidFill>
            <a:schemeClr val="bg1"/>
          </a:solidFill>
          <a:ln w="38100">
            <a:solidFill>
              <a:schemeClr val="accent1"/>
            </a:solidFill>
          </a:ln>
        </p:spPr>
        <p:txBody>
          <a:bodyPr wrap="square" rtlCol="0" anchor="ctr" anchorCtr="0">
            <a:spAutoFit/>
          </a:bodyPr>
          <a:lstStyle/>
          <a:p>
            <a:pPr algn="ctr"/>
            <a:r>
              <a:rPr lang="en-US" sz="1400" b="1" dirty="0"/>
              <a:t>MOH Central Monitoring and Evaluation Division (CMED)</a:t>
            </a:r>
          </a:p>
          <a:p>
            <a:pPr marL="176213" indent="-168275">
              <a:buFont typeface="Arial" panose="020B0604020202020204" pitchFamily="34" charset="0"/>
              <a:buChar char="•"/>
            </a:pPr>
            <a:r>
              <a:rPr lang="en-US" sz="1400" dirty="0"/>
              <a:t>Data in DHS-2</a:t>
            </a:r>
          </a:p>
          <a:p>
            <a:pPr marL="176213" indent="-168275">
              <a:buFont typeface="Arial" panose="020B0604020202020204" pitchFamily="34" charset="0"/>
              <a:buChar char="•"/>
            </a:pPr>
            <a:r>
              <a:rPr lang="en-US" sz="1400" dirty="0"/>
              <a:t>CMED provides feedback to the Zonal Health Office and central hospitals</a:t>
            </a:r>
          </a:p>
        </p:txBody>
      </p:sp>
      <p:sp>
        <p:nvSpPr>
          <p:cNvPr id="28" name="TextBox 27">
            <a:extLst>
              <a:ext uri="{FF2B5EF4-FFF2-40B4-BE49-F238E27FC236}">
                <a16:creationId xmlns:a16="http://schemas.microsoft.com/office/drawing/2014/main" id="{B8645D6B-AC09-4F95-9594-C01E73B90984}"/>
              </a:ext>
            </a:extLst>
          </p:cNvPr>
          <p:cNvSpPr txBox="1"/>
          <p:nvPr/>
        </p:nvSpPr>
        <p:spPr>
          <a:xfrm>
            <a:off x="5049474" y="2541450"/>
            <a:ext cx="3475893" cy="738664"/>
          </a:xfrm>
          <a:prstGeom prst="rect">
            <a:avLst/>
          </a:prstGeom>
          <a:solidFill>
            <a:schemeClr val="bg1"/>
          </a:solidFill>
          <a:ln w="38100">
            <a:solidFill>
              <a:schemeClr val="accent1"/>
            </a:solidFill>
          </a:ln>
        </p:spPr>
        <p:txBody>
          <a:bodyPr wrap="square" rtlCol="0" anchor="ctr" anchorCtr="0">
            <a:spAutoFit/>
          </a:bodyPr>
          <a:lstStyle/>
          <a:p>
            <a:r>
              <a:rPr lang="en-US" sz="1400" b="1" dirty="0"/>
              <a:t>Zonal Health Office</a:t>
            </a:r>
          </a:p>
          <a:p>
            <a:pPr marL="176213" indent="-168275">
              <a:buFont typeface="Arial" panose="020B0604020202020204" pitchFamily="34" charset="0"/>
              <a:buChar char="•"/>
            </a:pPr>
            <a:r>
              <a:rPr lang="en-US" sz="1400" dirty="0"/>
              <a:t>Zonal Health Office provides feedback to the district nutritionists and HMIS officers</a:t>
            </a:r>
          </a:p>
        </p:txBody>
      </p:sp>
      <p:sp>
        <p:nvSpPr>
          <p:cNvPr id="30" name="TextBox 29">
            <a:extLst>
              <a:ext uri="{FF2B5EF4-FFF2-40B4-BE49-F238E27FC236}">
                <a16:creationId xmlns:a16="http://schemas.microsoft.com/office/drawing/2014/main" id="{2D4A7E80-6F09-48E9-A584-51641A6431C7}"/>
              </a:ext>
            </a:extLst>
          </p:cNvPr>
          <p:cNvSpPr txBox="1"/>
          <p:nvPr/>
        </p:nvSpPr>
        <p:spPr>
          <a:xfrm>
            <a:off x="5059491" y="3811462"/>
            <a:ext cx="3475893" cy="1169551"/>
          </a:xfrm>
          <a:prstGeom prst="rect">
            <a:avLst/>
          </a:prstGeom>
          <a:solidFill>
            <a:schemeClr val="bg1"/>
          </a:solidFill>
          <a:ln w="38100">
            <a:solidFill>
              <a:schemeClr val="accent1"/>
            </a:solidFill>
          </a:ln>
        </p:spPr>
        <p:txBody>
          <a:bodyPr wrap="square" rtlCol="0" anchor="ctr" anchorCtr="0">
            <a:spAutoFit/>
          </a:bodyPr>
          <a:lstStyle/>
          <a:p>
            <a:r>
              <a:rPr lang="en-US" sz="1400" b="1" dirty="0"/>
              <a:t>District Health Office</a:t>
            </a:r>
          </a:p>
          <a:p>
            <a:pPr marL="176213" indent="-168275">
              <a:buFont typeface="Arial" panose="020B0604020202020204" pitchFamily="34" charset="0"/>
              <a:buChar char="•"/>
            </a:pPr>
            <a:r>
              <a:rPr lang="en-US" sz="1400" dirty="0"/>
              <a:t>Reports received and reviewed by District nutritionist or nutrition coordinator</a:t>
            </a:r>
          </a:p>
          <a:p>
            <a:pPr marL="176213" indent="-168275">
              <a:buFont typeface="Arial" panose="020B0604020202020204" pitchFamily="34" charset="0"/>
              <a:buChar char="•"/>
            </a:pPr>
            <a:r>
              <a:rPr lang="en-US" sz="1400" dirty="0"/>
              <a:t>District nutritionist/nutrition coordinator provides feedback to facilities</a:t>
            </a:r>
          </a:p>
        </p:txBody>
      </p:sp>
      <p:sp>
        <p:nvSpPr>
          <p:cNvPr id="31" name="TextBox 30">
            <a:extLst>
              <a:ext uri="{FF2B5EF4-FFF2-40B4-BE49-F238E27FC236}">
                <a16:creationId xmlns:a16="http://schemas.microsoft.com/office/drawing/2014/main" id="{3E116F30-3225-4645-BCD3-707535CE9755}"/>
              </a:ext>
            </a:extLst>
          </p:cNvPr>
          <p:cNvSpPr txBox="1"/>
          <p:nvPr/>
        </p:nvSpPr>
        <p:spPr>
          <a:xfrm>
            <a:off x="332412" y="3890574"/>
            <a:ext cx="4378469" cy="1169551"/>
          </a:xfrm>
          <a:prstGeom prst="rect">
            <a:avLst/>
          </a:prstGeom>
          <a:solidFill>
            <a:schemeClr val="bg1"/>
          </a:solidFill>
          <a:ln w="38100">
            <a:solidFill>
              <a:schemeClr val="accent1"/>
            </a:solidFill>
          </a:ln>
        </p:spPr>
        <p:txBody>
          <a:bodyPr wrap="square" rtlCol="0" anchor="ctr" anchorCtr="0">
            <a:spAutoFit/>
          </a:bodyPr>
          <a:lstStyle/>
          <a:p>
            <a:r>
              <a:rPr lang="en-US" sz="1400" b="1" dirty="0"/>
              <a:t>District Health Office</a:t>
            </a:r>
          </a:p>
          <a:p>
            <a:pPr marL="176213" indent="-168275">
              <a:buFont typeface="Arial" panose="020B0604020202020204" pitchFamily="34" charset="0"/>
              <a:buChar char="•"/>
            </a:pPr>
            <a:r>
              <a:rPr lang="en-US" sz="1400" dirty="0"/>
              <a:t>Reports received and reviewed by District nutritionist or nutrition coordinator</a:t>
            </a:r>
          </a:p>
          <a:p>
            <a:pPr marL="176213" indent="-168275">
              <a:buFont typeface="Arial" panose="020B0604020202020204" pitchFamily="34" charset="0"/>
              <a:buChar char="•"/>
            </a:pPr>
            <a:r>
              <a:rPr lang="en-US" sz="1400" dirty="0"/>
              <a:t>District nutritionist/nutrition coordinator provides feedback to facilities</a:t>
            </a:r>
          </a:p>
        </p:txBody>
      </p:sp>
      <p:sp>
        <p:nvSpPr>
          <p:cNvPr id="32" name="TextBox 31">
            <a:extLst>
              <a:ext uri="{FF2B5EF4-FFF2-40B4-BE49-F238E27FC236}">
                <a16:creationId xmlns:a16="http://schemas.microsoft.com/office/drawing/2014/main" id="{23CBD265-3142-462E-BFE1-D9EFA174C294}"/>
              </a:ext>
            </a:extLst>
          </p:cNvPr>
          <p:cNvSpPr txBox="1"/>
          <p:nvPr/>
        </p:nvSpPr>
        <p:spPr>
          <a:xfrm>
            <a:off x="332412" y="5238798"/>
            <a:ext cx="5917027" cy="738664"/>
          </a:xfrm>
          <a:prstGeom prst="rect">
            <a:avLst/>
          </a:prstGeom>
          <a:solidFill>
            <a:schemeClr val="bg1"/>
          </a:solidFill>
          <a:ln w="38100">
            <a:solidFill>
              <a:schemeClr val="accent1"/>
            </a:solidFill>
          </a:ln>
        </p:spPr>
        <p:txBody>
          <a:bodyPr wrap="square" rtlCol="0" anchor="ctr" anchorCtr="0">
            <a:spAutoFit/>
          </a:bodyPr>
          <a:lstStyle/>
          <a:p>
            <a:r>
              <a:rPr lang="en-US" sz="1400" b="1" dirty="0"/>
              <a:t>Facility Level</a:t>
            </a:r>
          </a:p>
          <a:p>
            <a:pPr marL="176213" indent="-168275">
              <a:buFont typeface="Arial" panose="020B0604020202020204" pitchFamily="34" charset="0"/>
              <a:buChar char="•"/>
            </a:pPr>
            <a:r>
              <a:rPr lang="en-US" sz="1400" dirty="0"/>
              <a:t>Data aggregated by a focal person at the health facility level</a:t>
            </a:r>
          </a:p>
          <a:p>
            <a:pPr marL="176213" indent="-168275">
              <a:buFont typeface="Arial" panose="020B0604020202020204" pitchFamily="34" charset="0"/>
              <a:buChar char="•"/>
            </a:pPr>
            <a:r>
              <a:rPr lang="en-US" sz="1400" dirty="0"/>
              <a:t>NCST facility focal person provides feedback to NCST service delivery points</a:t>
            </a:r>
          </a:p>
        </p:txBody>
      </p:sp>
      <p:sp>
        <p:nvSpPr>
          <p:cNvPr id="33" name="TextBox 32">
            <a:extLst>
              <a:ext uri="{FF2B5EF4-FFF2-40B4-BE49-F238E27FC236}">
                <a16:creationId xmlns:a16="http://schemas.microsoft.com/office/drawing/2014/main" id="{FAA504C9-6C9A-4E9C-A86D-AAC02ECAB15F}"/>
              </a:ext>
            </a:extLst>
          </p:cNvPr>
          <p:cNvSpPr txBox="1"/>
          <p:nvPr/>
        </p:nvSpPr>
        <p:spPr>
          <a:xfrm>
            <a:off x="805264" y="3410045"/>
            <a:ext cx="1168991" cy="307777"/>
          </a:xfrm>
          <a:prstGeom prst="rect">
            <a:avLst/>
          </a:prstGeom>
          <a:solidFill>
            <a:schemeClr val="bg1"/>
          </a:solidFill>
          <a:ln w="38100">
            <a:solidFill>
              <a:schemeClr val="accent1"/>
            </a:solidFill>
          </a:ln>
        </p:spPr>
        <p:txBody>
          <a:bodyPr wrap="square" rtlCol="0" anchor="ctr" anchorCtr="0">
            <a:spAutoFit/>
          </a:bodyPr>
          <a:lstStyle/>
          <a:p>
            <a:pPr marL="7938" algn="ctr"/>
            <a:r>
              <a:rPr lang="en-US" sz="1400" dirty="0"/>
              <a:t>ANC/PMTCT</a:t>
            </a:r>
          </a:p>
        </p:txBody>
      </p:sp>
      <p:sp>
        <p:nvSpPr>
          <p:cNvPr id="34" name="TextBox 33">
            <a:extLst>
              <a:ext uri="{FF2B5EF4-FFF2-40B4-BE49-F238E27FC236}">
                <a16:creationId xmlns:a16="http://schemas.microsoft.com/office/drawing/2014/main" id="{CC649850-9CEA-4933-B63C-FEFFE5181A43}"/>
              </a:ext>
            </a:extLst>
          </p:cNvPr>
          <p:cNvSpPr txBox="1"/>
          <p:nvPr/>
        </p:nvSpPr>
        <p:spPr>
          <a:xfrm>
            <a:off x="2058749" y="3411970"/>
            <a:ext cx="1162244" cy="307777"/>
          </a:xfrm>
          <a:prstGeom prst="rect">
            <a:avLst/>
          </a:prstGeom>
          <a:solidFill>
            <a:schemeClr val="bg1"/>
          </a:solidFill>
          <a:ln w="38100">
            <a:solidFill>
              <a:schemeClr val="accent1"/>
            </a:solidFill>
          </a:ln>
        </p:spPr>
        <p:txBody>
          <a:bodyPr wrap="square" lIns="0" rIns="0" rtlCol="0" anchor="ctr" anchorCtr="0">
            <a:spAutoFit/>
          </a:bodyPr>
          <a:lstStyle/>
          <a:p>
            <a:pPr marL="7938" algn="ctr"/>
            <a:r>
              <a:rPr lang="en-US" sz="1400" dirty="0"/>
              <a:t>ART, Pre-ART</a:t>
            </a:r>
          </a:p>
        </p:txBody>
      </p:sp>
      <p:sp>
        <p:nvSpPr>
          <p:cNvPr id="35" name="TextBox 34">
            <a:extLst>
              <a:ext uri="{FF2B5EF4-FFF2-40B4-BE49-F238E27FC236}">
                <a16:creationId xmlns:a16="http://schemas.microsoft.com/office/drawing/2014/main" id="{C9E1E6B2-3FED-45C7-A2C0-0272DBA423DF}"/>
              </a:ext>
            </a:extLst>
          </p:cNvPr>
          <p:cNvSpPr txBox="1"/>
          <p:nvPr/>
        </p:nvSpPr>
        <p:spPr>
          <a:xfrm>
            <a:off x="3319860" y="3413533"/>
            <a:ext cx="566372" cy="307777"/>
          </a:xfrm>
          <a:prstGeom prst="rect">
            <a:avLst/>
          </a:prstGeom>
          <a:solidFill>
            <a:schemeClr val="bg1"/>
          </a:solidFill>
          <a:ln w="38100">
            <a:solidFill>
              <a:schemeClr val="accent1"/>
            </a:solidFill>
          </a:ln>
        </p:spPr>
        <p:txBody>
          <a:bodyPr wrap="square" lIns="0" tIns="45720" rIns="0" bIns="45720" rtlCol="0" anchor="ctr" anchorCtr="0">
            <a:spAutoFit/>
          </a:bodyPr>
          <a:lstStyle/>
          <a:p>
            <a:pPr marL="7938" algn="ctr"/>
            <a:r>
              <a:rPr lang="en-US" sz="1400" dirty="0"/>
              <a:t>TB</a:t>
            </a:r>
          </a:p>
        </p:txBody>
      </p:sp>
      <p:sp>
        <p:nvSpPr>
          <p:cNvPr id="37" name="TextBox 36">
            <a:extLst>
              <a:ext uri="{FF2B5EF4-FFF2-40B4-BE49-F238E27FC236}">
                <a16:creationId xmlns:a16="http://schemas.microsoft.com/office/drawing/2014/main" id="{573A1C97-F22D-4646-BB43-0BA1F0016BE7}"/>
              </a:ext>
            </a:extLst>
          </p:cNvPr>
          <p:cNvSpPr txBox="1"/>
          <p:nvPr/>
        </p:nvSpPr>
        <p:spPr>
          <a:xfrm>
            <a:off x="4042061" y="3411971"/>
            <a:ext cx="566372" cy="307777"/>
          </a:xfrm>
          <a:prstGeom prst="rect">
            <a:avLst/>
          </a:prstGeom>
          <a:solidFill>
            <a:schemeClr val="bg1"/>
          </a:solidFill>
          <a:ln w="38100">
            <a:solidFill>
              <a:schemeClr val="accent1"/>
            </a:solidFill>
          </a:ln>
        </p:spPr>
        <p:txBody>
          <a:bodyPr wrap="square" lIns="0" tIns="45720" rIns="0" bIns="45720" rtlCol="0" anchor="ctr" anchorCtr="0">
            <a:spAutoFit/>
          </a:bodyPr>
          <a:lstStyle/>
          <a:p>
            <a:pPr marL="7938" algn="ctr"/>
            <a:r>
              <a:rPr lang="en-US" sz="1400" dirty="0"/>
              <a:t>OPD</a:t>
            </a:r>
          </a:p>
        </p:txBody>
      </p:sp>
      <p:sp>
        <p:nvSpPr>
          <p:cNvPr id="38" name="TextBox 37">
            <a:extLst>
              <a:ext uri="{FF2B5EF4-FFF2-40B4-BE49-F238E27FC236}">
                <a16:creationId xmlns:a16="http://schemas.microsoft.com/office/drawing/2014/main" id="{42988C46-3E25-4BC4-BFF1-D64AB04FDD1C}"/>
              </a:ext>
            </a:extLst>
          </p:cNvPr>
          <p:cNvSpPr txBox="1"/>
          <p:nvPr/>
        </p:nvSpPr>
        <p:spPr>
          <a:xfrm>
            <a:off x="1195821" y="2536966"/>
            <a:ext cx="3475893" cy="584775"/>
          </a:xfrm>
          <a:prstGeom prst="rect">
            <a:avLst/>
          </a:prstGeom>
          <a:solidFill>
            <a:schemeClr val="bg1"/>
          </a:solidFill>
          <a:ln w="38100">
            <a:solidFill>
              <a:schemeClr val="accent1"/>
            </a:solidFill>
          </a:ln>
        </p:spPr>
        <p:txBody>
          <a:bodyPr wrap="square" tIns="182880" bIns="182880" rtlCol="0" anchor="ctr" anchorCtr="0">
            <a:spAutoFit/>
          </a:bodyPr>
          <a:lstStyle/>
          <a:p>
            <a:pPr marL="7938" algn="ctr">
              <a:spcBef>
                <a:spcPts val="600"/>
              </a:spcBef>
              <a:spcAft>
                <a:spcPts val="600"/>
              </a:spcAft>
            </a:pPr>
            <a:r>
              <a:rPr lang="en-US" sz="1400" dirty="0"/>
              <a:t>Data aggregated at the </a:t>
            </a:r>
            <a:r>
              <a:rPr lang="en-US" sz="1400" b="1" dirty="0"/>
              <a:t>Central Hospital</a:t>
            </a:r>
          </a:p>
        </p:txBody>
      </p:sp>
      <p:cxnSp>
        <p:nvCxnSpPr>
          <p:cNvPr id="15" name="Straight Arrow Connector 14">
            <a:extLst>
              <a:ext uri="{FF2B5EF4-FFF2-40B4-BE49-F238E27FC236}">
                <a16:creationId xmlns:a16="http://schemas.microsoft.com/office/drawing/2014/main" id="{9EB857CD-CC95-45C4-B317-7AEC075AF035}"/>
              </a:ext>
            </a:extLst>
          </p:cNvPr>
          <p:cNvCxnSpPr/>
          <p:nvPr/>
        </p:nvCxnSpPr>
        <p:spPr>
          <a:xfrm flipV="1">
            <a:off x="2508536" y="2157771"/>
            <a:ext cx="0" cy="44767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FACB71-E5E1-46BF-9B10-05870009DD9D}"/>
              </a:ext>
            </a:extLst>
          </p:cNvPr>
          <p:cNvCxnSpPr/>
          <p:nvPr/>
        </p:nvCxnSpPr>
        <p:spPr>
          <a:xfrm flipV="1">
            <a:off x="6257408" y="2157772"/>
            <a:ext cx="0" cy="44767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B2EEE1C-4FD7-4F79-8CF9-58E9DEA0BB70}"/>
              </a:ext>
            </a:extLst>
          </p:cNvPr>
          <p:cNvCxnSpPr/>
          <p:nvPr/>
        </p:nvCxnSpPr>
        <p:spPr>
          <a:xfrm flipV="1">
            <a:off x="6249439" y="3220468"/>
            <a:ext cx="0" cy="6096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59B6091-ECD7-4489-8D47-1F577307E389}"/>
              </a:ext>
            </a:extLst>
          </p:cNvPr>
          <p:cNvSpPr txBox="1"/>
          <p:nvPr/>
        </p:nvSpPr>
        <p:spPr>
          <a:xfrm>
            <a:off x="571565" y="6185921"/>
            <a:ext cx="1117733" cy="523220"/>
          </a:xfrm>
          <a:prstGeom prst="rect">
            <a:avLst/>
          </a:prstGeom>
          <a:solidFill>
            <a:schemeClr val="bg1"/>
          </a:solidFill>
          <a:ln w="38100">
            <a:solidFill>
              <a:schemeClr val="accent1"/>
            </a:solidFill>
          </a:ln>
        </p:spPr>
        <p:txBody>
          <a:bodyPr wrap="square" rtlCol="0" anchor="ctr" anchorCtr="0">
            <a:spAutoFit/>
          </a:bodyPr>
          <a:lstStyle/>
          <a:p>
            <a:pPr marL="7938"/>
            <a:r>
              <a:rPr lang="en-US" sz="1400" dirty="0"/>
              <a:t>ANC/ PMTCT clinic</a:t>
            </a:r>
          </a:p>
        </p:txBody>
      </p:sp>
      <p:sp>
        <p:nvSpPr>
          <p:cNvPr id="40" name="TextBox 39">
            <a:extLst>
              <a:ext uri="{FF2B5EF4-FFF2-40B4-BE49-F238E27FC236}">
                <a16:creationId xmlns:a16="http://schemas.microsoft.com/office/drawing/2014/main" id="{32BA9C3E-7F3B-47F2-865A-0FBFBE3854EC}"/>
              </a:ext>
            </a:extLst>
          </p:cNvPr>
          <p:cNvSpPr txBox="1"/>
          <p:nvPr/>
        </p:nvSpPr>
        <p:spPr>
          <a:xfrm>
            <a:off x="1765343" y="6203657"/>
            <a:ext cx="1142767" cy="523220"/>
          </a:xfrm>
          <a:prstGeom prst="rect">
            <a:avLst/>
          </a:prstGeom>
          <a:solidFill>
            <a:schemeClr val="bg1"/>
          </a:solidFill>
          <a:ln w="38100">
            <a:solidFill>
              <a:schemeClr val="accent1"/>
            </a:solidFill>
          </a:ln>
        </p:spPr>
        <p:txBody>
          <a:bodyPr wrap="square" rtlCol="0" anchor="ctr" anchorCtr="0">
            <a:spAutoFit/>
          </a:bodyPr>
          <a:lstStyle/>
          <a:p>
            <a:pPr marL="7938"/>
            <a:r>
              <a:rPr lang="en-US" sz="1400" dirty="0"/>
              <a:t>ART, Pre-ART</a:t>
            </a:r>
          </a:p>
          <a:p>
            <a:pPr marL="7938"/>
            <a:r>
              <a:rPr lang="en-US" sz="1400" dirty="0"/>
              <a:t>clinic</a:t>
            </a:r>
          </a:p>
        </p:txBody>
      </p:sp>
      <p:sp>
        <p:nvSpPr>
          <p:cNvPr id="41" name="TextBox 40">
            <a:extLst>
              <a:ext uri="{FF2B5EF4-FFF2-40B4-BE49-F238E27FC236}">
                <a16:creationId xmlns:a16="http://schemas.microsoft.com/office/drawing/2014/main" id="{9591FC84-20C0-4A2B-A2F1-EF2BAB220EC2}"/>
              </a:ext>
            </a:extLst>
          </p:cNvPr>
          <p:cNvSpPr txBox="1"/>
          <p:nvPr/>
        </p:nvSpPr>
        <p:spPr>
          <a:xfrm>
            <a:off x="3030218" y="6231756"/>
            <a:ext cx="811913" cy="400110"/>
          </a:xfrm>
          <a:prstGeom prst="rect">
            <a:avLst/>
          </a:prstGeom>
          <a:solidFill>
            <a:schemeClr val="bg1"/>
          </a:solidFill>
          <a:ln w="38100">
            <a:solidFill>
              <a:schemeClr val="accent1"/>
            </a:solidFill>
          </a:ln>
        </p:spPr>
        <p:txBody>
          <a:bodyPr wrap="square" tIns="91440" bIns="91440" rtlCol="0" anchor="ctr" anchorCtr="0">
            <a:spAutoFit/>
          </a:bodyPr>
          <a:lstStyle/>
          <a:p>
            <a:pPr marL="7938" algn="ctr"/>
            <a:r>
              <a:rPr lang="en-US" sz="1400" dirty="0"/>
              <a:t>TB clinic</a:t>
            </a:r>
          </a:p>
        </p:txBody>
      </p:sp>
      <p:sp>
        <p:nvSpPr>
          <p:cNvPr id="42" name="TextBox 41">
            <a:extLst>
              <a:ext uri="{FF2B5EF4-FFF2-40B4-BE49-F238E27FC236}">
                <a16:creationId xmlns:a16="http://schemas.microsoft.com/office/drawing/2014/main" id="{BB609361-E5B6-4951-B125-B50F340E0FE3}"/>
              </a:ext>
            </a:extLst>
          </p:cNvPr>
          <p:cNvSpPr txBox="1"/>
          <p:nvPr/>
        </p:nvSpPr>
        <p:spPr>
          <a:xfrm>
            <a:off x="3966586" y="6235247"/>
            <a:ext cx="765639" cy="400110"/>
          </a:xfrm>
          <a:prstGeom prst="rect">
            <a:avLst/>
          </a:prstGeom>
          <a:solidFill>
            <a:schemeClr val="bg1"/>
          </a:solidFill>
          <a:ln w="38100">
            <a:solidFill>
              <a:schemeClr val="accent1"/>
            </a:solidFill>
          </a:ln>
        </p:spPr>
        <p:txBody>
          <a:bodyPr wrap="square" tIns="91440" bIns="91440" rtlCol="0" anchor="ctr" anchorCtr="0">
            <a:spAutoFit/>
          </a:bodyPr>
          <a:lstStyle/>
          <a:p>
            <a:pPr marL="7938" algn="ctr"/>
            <a:r>
              <a:rPr lang="en-US" sz="1400" dirty="0"/>
              <a:t>OPD</a:t>
            </a:r>
          </a:p>
        </p:txBody>
      </p:sp>
      <p:cxnSp>
        <p:nvCxnSpPr>
          <p:cNvPr id="17" name="Straight Arrow Connector 16">
            <a:extLst>
              <a:ext uri="{FF2B5EF4-FFF2-40B4-BE49-F238E27FC236}">
                <a16:creationId xmlns:a16="http://schemas.microsoft.com/office/drawing/2014/main" id="{3A83B43F-0A4E-453E-9118-1BE13376336E}"/>
              </a:ext>
            </a:extLst>
          </p:cNvPr>
          <p:cNvCxnSpPr/>
          <p:nvPr/>
        </p:nvCxnSpPr>
        <p:spPr>
          <a:xfrm flipV="1">
            <a:off x="2486250" y="4859538"/>
            <a:ext cx="0" cy="44767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7C25734-D574-430F-A667-5DEDA12D2BAF}"/>
              </a:ext>
            </a:extLst>
          </p:cNvPr>
          <p:cNvGrpSpPr/>
          <p:nvPr/>
        </p:nvGrpSpPr>
        <p:grpSpPr>
          <a:xfrm>
            <a:off x="1581200" y="5932659"/>
            <a:ext cx="2447925" cy="285750"/>
            <a:chOff x="0" y="0"/>
            <a:chExt cx="2447925" cy="285750"/>
          </a:xfrm>
        </p:grpSpPr>
        <p:cxnSp>
          <p:nvCxnSpPr>
            <p:cNvPr id="24" name="Straight Arrow Connector 23">
              <a:extLst>
                <a:ext uri="{FF2B5EF4-FFF2-40B4-BE49-F238E27FC236}">
                  <a16:creationId xmlns:a16="http://schemas.microsoft.com/office/drawing/2014/main" id="{0389B3FD-3E42-4289-ADDA-F2B1CAE9B08C}"/>
                </a:ext>
              </a:extLst>
            </p:cNvPr>
            <p:cNvCxnSpPr/>
            <p:nvPr/>
          </p:nvCxnSpPr>
          <p:spPr>
            <a:xfrm flipV="1">
              <a:off x="0"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5FB068B-289D-4C01-9EE2-2F95F282197C}"/>
                </a:ext>
              </a:extLst>
            </p:cNvPr>
            <p:cNvCxnSpPr/>
            <p:nvPr/>
          </p:nvCxnSpPr>
          <p:spPr>
            <a:xfrm flipV="1">
              <a:off x="914400"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28A459F-098A-4E5E-9620-076D7FAFEA9B}"/>
                </a:ext>
              </a:extLst>
            </p:cNvPr>
            <p:cNvCxnSpPr/>
            <p:nvPr/>
          </p:nvCxnSpPr>
          <p:spPr>
            <a:xfrm flipV="1">
              <a:off x="1714500"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5EBDC4-B3EE-4D14-A69C-86E7649FD012}"/>
                </a:ext>
              </a:extLst>
            </p:cNvPr>
            <p:cNvCxnSpPr/>
            <p:nvPr/>
          </p:nvCxnSpPr>
          <p:spPr>
            <a:xfrm flipV="1">
              <a:off x="2447925" y="0"/>
              <a:ext cx="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927DCDFE-33FF-4464-ACA2-740BF3814B09}"/>
              </a:ext>
            </a:extLst>
          </p:cNvPr>
          <p:cNvCxnSpPr/>
          <p:nvPr/>
        </p:nvCxnSpPr>
        <p:spPr>
          <a:xfrm rot="16200000" flipH="1" flipV="1">
            <a:off x="4885185" y="4200630"/>
            <a:ext cx="2" cy="415608"/>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2683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NCST Indicators</a:t>
            </a:r>
            <a:endParaRPr lang="en-IE" dirty="0"/>
          </a:p>
        </p:txBody>
      </p:sp>
      <p:sp>
        <p:nvSpPr>
          <p:cNvPr id="3" name="Content Placeholder 2"/>
          <p:cNvSpPr>
            <a:spLocks noGrp="1"/>
          </p:cNvSpPr>
          <p:nvPr>
            <p:ph idx="1"/>
          </p:nvPr>
        </p:nvSpPr>
        <p:spPr>
          <a:xfrm>
            <a:off x="628650" y="1531344"/>
            <a:ext cx="7886700" cy="4951517"/>
          </a:xfrm>
        </p:spPr>
        <p:txBody>
          <a:bodyPr>
            <a:normAutofit fontScale="62500" lnSpcReduction="20000"/>
          </a:bodyPr>
          <a:lstStyle/>
          <a:p>
            <a:pPr marL="514350" indent="-514350">
              <a:buFont typeface="+mj-lt"/>
              <a:buAutoNum type="arabicPeriod"/>
            </a:pPr>
            <a:r>
              <a:rPr lang="en-GB" sz="3400" b="1" dirty="0"/>
              <a:t>Nutrition Assessment</a:t>
            </a:r>
            <a:r>
              <a:rPr lang="en-GB" sz="3400" dirty="0"/>
              <a:t>: The number and proportion of adolescent and adult clients who were nutritionally assessed using anthropometric measurements (e.g., BMI or MUAC) during the reporting period </a:t>
            </a:r>
          </a:p>
          <a:p>
            <a:pPr marL="514350" indent="-514350">
              <a:buFont typeface="+mj-lt"/>
              <a:buAutoNum type="arabicPeriod"/>
            </a:pPr>
            <a:r>
              <a:rPr lang="en-GB" sz="3400" b="1" dirty="0"/>
              <a:t>Nutrition Counselling</a:t>
            </a:r>
            <a:r>
              <a:rPr lang="en-GB" sz="3400" dirty="0"/>
              <a:t>: The number and proportion of clients who were nutritionally assessed with anthropometric measurement and also received nutrition counselling at any point during the reporting period</a:t>
            </a:r>
          </a:p>
          <a:p>
            <a:pPr marL="514350" lvl="0" indent="-514350">
              <a:buFont typeface="+mj-lt"/>
              <a:buAutoNum type="arabicPeriod"/>
            </a:pPr>
            <a:r>
              <a:rPr lang="en-GB" sz="3400" b="1" dirty="0"/>
              <a:t>Provision of Therapeutic Food Support</a:t>
            </a:r>
            <a:r>
              <a:rPr lang="en-GB" sz="3400" dirty="0"/>
              <a:t>: The number and proportion of severely undernourished adolescent and adult clients who received therapeutic food at any point during the reporting period</a:t>
            </a:r>
          </a:p>
          <a:p>
            <a:pPr marL="514350" indent="-514350">
              <a:buFont typeface="+mj-lt"/>
              <a:buAutoNum type="arabicPeriod"/>
            </a:pPr>
            <a:r>
              <a:rPr lang="en-GB" sz="3400" b="1" dirty="0"/>
              <a:t>Provision of Supplementary Food Support</a:t>
            </a:r>
            <a:r>
              <a:rPr lang="en-GB" sz="3400" dirty="0"/>
              <a:t>: The number and proportion of moderately undernourished adolescent and adult clients who received supplementary food at any point during the reporting period</a:t>
            </a:r>
          </a:p>
          <a:p>
            <a:pPr lvl="0"/>
            <a:endParaRPr lang="en-US" dirty="0"/>
          </a:p>
        </p:txBody>
      </p:sp>
      <p:sp>
        <p:nvSpPr>
          <p:cNvPr id="6" name="Slide Number Placeholder 5"/>
          <p:cNvSpPr>
            <a:spLocks noGrp="1"/>
          </p:cNvSpPr>
          <p:nvPr>
            <p:ph type="sldNum" sz="quarter" idx="12"/>
          </p:nvPr>
        </p:nvSpPr>
        <p:spPr/>
        <p:txBody>
          <a:bodyPr/>
          <a:lstStyle/>
          <a:p>
            <a:r>
              <a:rPr lang="en-IE" dirty="0"/>
              <a:t>5.7</a:t>
            </a:r>
          </a:p>
        </p:txBody>
      </p:sp>
    </p:spTree>
    <p:extLst>
      <p:ext uri="{BB962C8B-B14F-4D97-AF65-F5344CB8AC3E}">
        <p14:creationId xmlns:p14="http://schemas.microsoft.com/office/powerpoint/2010/main" val="39609757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Challenges of Data Collection</a:t>
            </a:r>
            <a:endParaRPr lang="en-IE"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GB" altLang="ko-KR" dirty="0"/>
              <a:t>Clients may find questions intrusive.</a:t>
            </a:r>
          </a:p>
          <a:p>
            <a:pPr marL="514350" lvl="0" indent="-514350">
              <a:buFont typeface="+mj-lt"/>
              <a:buAutoNum type="arabicPeriod"/>
            </a:pPr>
            <a:r>
              <a:rPr lang="en-GB" altLang="ko-KR" dirty="0"/>
              <a:t>Collecting data takes time and increases workload.</a:t>
            </a:r>
          </a:p>
          <a:p>
            <a:pPr marL="514350" lvl="0" indent="-514350">
              <a:buFont typeface="+mj-lt"/>
              <a:buAutoNum type="arabicPeriod"/>
            </a:pPr>
            <a:r>
              <a:rPr lang="en-US" altLang="ko-KR" dirty="0"/>
              <a:t>Weak data collection generates inaccurate information, which is useless for decision making.</a:t>
            </a:r>
          </a:p>
          <a:p>
            <a:pPr marL="514350" lvl="0" indent="-514350">
              <a:buFont typeface="+mj-lt"/>
              <a:buAutoNum type="arabicPeriod"/>
            </a:pPr>
            <a:r>
              <a:rPr lang="en-US" altLang="ko-KR" dirty="0"/>
              <a:t>Facilities may not receive feedback on data they submit to higher levels.</a:t>
            </a:r>
          </a:p>
          <a:p>
            <a:pPr marL="514350" lvl="0" indent="-514350">
              <a:buFont typeface="+mj-lt"/>
              <a:buAutoNum type="arabicPeriod"/>
            </a:pPr>
            <a:r>
              <a:rPr lang="en-US" altLang="ko-KR" dirty="0"/>
              <a:t>Clients may be double-counted if they are registered in different areas.</a:t>
            </a:r>
            <a:endParaRPr lang="en-US" dirty="0"/>
          </a:p>
          <a:p>
            <a:pPr lvl="0"/>
            <a:endParaRPr lang="en-US" dirty="0"/>
          </a:p>
        </p:txBody>
      </p:sp>
      <p:sp>
        <p:nvSpPr>
          <p:cNvPr id="6" name="Slide Number Placeholder 5"/>
          <p:cNvSpPr>
            <a:spLocks noGrp="1"/>
          </p:cNvSpPr>
          <p:nvPr>
            <p:ph type="sldNum" sz="quarter" idx="12"/>
          </p:nvPr>
        </p:nvSpPr>
        <p:spPr/>
        <p:txBody>
          <a:bodyPr/>
          <a:lstStyle/>
          <a:p>
            <a:r>
              <a:rPr lang="en-IE" dirty="0"/>
              <a:t>5.8</a:t>
            </a:r>
          </a:p>
        </p:txBody>
      </p:sp>
    </p:spTree>
    <p:extLst>
      <p:ext uri="{BB962C8B-B14F-4D97-AF65-F5344CB8AC3E}">
        <p14:creationId xmlns:p14="http://schemas.microsoft.com/office/powerpoint/2010/main" val="16981982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Addressing Data Collection Challenges</a:t>
            </a:r>
            <a:endParaRPr lang="en-IE" dirty="0"/>
          </a:p>
        </p:txBody>
      </p:sp>
      <p:sp>
        <p:nvSpPr>
          <p:cNvPr id="3" name="Content Placeholder 2"/>
          <p:cNvSpPr>
            <a:spLocks noGrp="1"/>
          </p:cNvSpPr>
          <p:nvPr>
            <p:ph idx="1"/>
          </p:nvPr>
        </p:nvSpPr>
        <p:spPr>
          <a:xfrm>
            <a:off x="628650" y="1531345"/>
            <a:ext cx="7886700" cy="4825006"/>
          </a:xfrm>
        </p:spPr>
        <p:txBody>
          <a:bodyPr>
            <a:normAutofit fontScale="92500"/>
          </a:bodyPr>
          <a:lstStyle/>
          <a:p>
            <a:pPr marL="514350" lvl="0" indent="-514350">
              <a:buFont typeface="+mj-lt"/>
              <a:buAutoNum type="arabicPeriod"/>
            </a:pPr>
            <a:r>
              <a:rPr lang="en-GB" dirty="0"/>
              <a:t>Become familiar with filling out forms by doing </a:t>
            </a:r>
            <a:br>
              <a:rPr lang="en-GB" dirty="0"/>
            </a:br>
            <a:r>
              <a:rPr lang="en-GB" dirty="0"/>
              <a:t>it regularly.</a:t>
            </a:r>
            <a:endParaRPr lang="en-US" dirty="0"/>
          </a:p>
          <a:p>
            <a:pPr marL="514350" lvl="0" indent="-514350">
              <a:buFont typeface="+mj-lt"/>
              <a:buAutoNum type="arabicPeriod"/>
            </a:pPr>
            <a:r>
              <a:rPr lang="en-GB" dirty="0"/>
              <a:t>Collect and record data as accurately as possible.</a:t>
            </a:r>
            <a:endParaRPr lang="en-US" dirty="0"/>
          </a:p>
          <a:p>
            <a:pPr marL="514350" lvl="0" indent="-514350">
              <a:buFont typeface="+mj-lt"/>
              <a:buAutoNum type="arabicPeriod"/>
            </a:pPr>
            <a:r>
              <a:rPr lang="en-GB" dirty="0"/>
              <a:t>Ensure that you use the standard MOH report to record report.</a:t>
            </a:r>
            <a:endParaRPr lang="en-US" dirty="0"/>
          </a:p>
          <a:p>
            <a:pPr marL="514350" lvl="0" indent="-514350">
              <a:buFont typeface="+mj-lt"/>
              <a:buAutoNum type="arabicPeriod"/>
            </a:pPr>
            <a:r>
              <a:rPr lang="en-GB" dirty="0"/>
              <a:t>Record client identification numbers on all forms. </a:t>
            </a:r>
            <a:endParaRPr lang="en-US" dirty="0"/>
          </a:p>
          <a:p>
            <a:pPr marL="514350" lvl="0" indent="-514350">
              <a:buFont typeface="+mj-lt"/>
              <a:buAutoNum type="arabicPeriod"/>
            </a:pPr>
            <a:r>
              <a:rPr lang="en-GB" dirty="0"/>
              <a:t>Identify changes you can make to retain clients in treatment; this will ensure that missing information is captured.</a:t>
            </a:r>
            <a:endParaRPr lang="en-US" dirty="0"/>
          </a:p>
          <a:p>
            <a:pPr marL="514350" lvl="0" indent="-514350">
              <a:buFont typeface="+mj-lt"/>
              <a:buAutoNum type="arabicPeriod"/>
            </a:pPr>
            <a:r>
              <a:rPr lang="en-GB" dirty="0"/>
              <a:t>Conduct routine data quality assessments (RDQA).</a:t>
            </a:r>
          </a:p>
          <a:p>
            <a:pPr lvl="0"/>
            <a:endParaRPr lang="en-US" dirty="0"/>
          </a:p>
          <a:p>
            <a:pPr lvl="0"/>
            <a:endParaRPr lang="en-US" dirty="0"/>
          </a:p>
          <a:p>
            <a:pPr lvl="0"/>
            <a:endParaRPr lang="en-US" dirty="0"/>
          </a:p>
        </p:txBody>
      </p:sp>
      <p:sp>
        <p:nvSpPr>
          <p:cNvPr id="6" name="Slide Number Placeholder 5"/>
          <p:cNvSpPr>
            <a:spLocks noGrp="1"/>
          </p:cNvSpPr>
          <p:nvPr>
            <p:ph type="sldNum" sz="quarter" idx="12"/>
          </p:nvPr>
        </p:nvSpPr>
        <p:spPr/>
        <p:txBody>
          <a:bodyPr/>
          <a:lstStyle/>
          <a:p>
            <a:r>
              <a:rPr lang="en-IE" dirty="0"/>
              <a:t>5.9</a:t>
            </a:r>
          </a:p>
        </p:txBody>
      </p:sp>
    </p:spTree>
    <p:extLst>
      <p:ext uri="{BB962C8B-B14F-4D97-AF65-F5344CB8AC3E}">
        <p14:creationId xmlns:p14="http://schemas.microsoft.com/office/powerpoint/2010/main" val="17616996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NCST Data Reporting Using DHIS-2</a:t>
            </a:r>
            <a:endParaRPr lang="en-IE" dirty="0"/>
          </a:p>
        </p:txBody>
      </p:sp>
      <p:sp>
        <p:nvSpPr>
          <p:cNvPr id="3" name="Content Placeholder 2"/>
          <p:cNvSpPr>
            <a:spLocks noGrp="1"/>
          </p:cNvSpPr>
          <p:nvPr>
            <p:ph idx="1"/>
          </p:nvPr>
        </p:nvSpPr>
        <p:spPr/>
        <p:txBody>
          <a:bodyPr>
            <a:normAutofit/>
          </a:bodyPr>
          <a:lstStyle/>
          <a:p>
            <a:pPr lvl="0"/>
            <a:r>
              <a:rPr lang="en-US" dirty="0"/>
              <a:t>Monthly report should be entered in DHIS-2</a:t>
            </a:r>
          </a:p>
          <a:p>
            <a:pPr lvl="0"/>
            <a:r>
              <a:rPr lang="en-US" dirty="0"/>
              <a:t>The district nutritionist should check for inconsistencies before entry. </a:t>
            </a:r>
          </a:p>
          <a:p>
            <a:pPr marL="0" lvl="0" indent="0">
              <a:buNone/>
            </a:pPr>
            <a:r>
              <a:rPr lang="en-US" sz="3200" b="1" dirty="0"/>
              <a:t>Why use DHIS-2?</a:t>
            </a:r>
          </a:p>
          <a:p>
            <a:pPr lvl="0"/>
            <a:r>
              <a:rPr lang="en-US" dirty="0"/>
              <a:t>It is easy to </a:t>
            </a:r>
            <a:r>
              <a:rPr lang="en-GB" dirty="0"/>
              <a:t>analyse</a:t>
            </a:r>
            <a:r>
              <a:rPr lang="en-US" dirty="0"/>
              <a:t> NCST performance trends. </a:t>
            </a:r>
          </a:p>
          <a:p>
            <a:pPr lvl="0"/>
            <a:r>
              <a:rPr lang="en-US" dirty="0"/>
              <a:t>It helps with tracking </a:t>
            </a:r>
            <a:r>
              <a:rPr lang="en-GB" dirty="0"/>
              <a:t>indicators</a:t>
            </a:r>
            <a:r>
              <a:rPr lang="en-US" dirty="0"/>
              <a:t> and determining need for therapeutic and supplementary food supplies.</a:t>
            </a:r>
          </a:p>
          <a:p>
            <a:pPr lvl="0"/>
            <a:endParaRPr lang="en-US" dirty="0"/>
          </a:p>
        </p:txBody>
      </p:sp>
      <p:sp>
        <p:nvSpPr>
          <p:cNvPr id="6" name="Slide Number Placeholder 5"/>
          <p:cNvSpPr>
            <a:spLocks noGrp="1"/>
          </p:cNvSpPr>
          <p:nvPr>
            <p:ph type="sldNum" sz="quarter" idx="12"/>
          </p:nvPr>
        </p:nvSpPr>
        <p:spPr/>
        <p:txBody>
          <a:bodyPr/>
          <a:lstStyle/>
          <a:p>
            <a:r>
              <a:rPr lang="en-IE" dirty="0"/>
              <a:t>5.10</a:t>
            </a:r>
          </a:p>
        </p:txBody>
      </p:sp>
    </p:spTree>
    <p:extLst>
      <p:ext uri="{BB962C8B-B14F-4D97-AF65-F5344CB8AC3E}">
        <p14:creationId xmlns:p14="http://schemas.microsoft.com/office/powerpoint/2010/main" val="18165662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p:txBody>
          <a:bodyPr/>
          <a:lstStyle/>
          <a:p>
            <a:r>
              <a:rPr lang="en-US"/>
              <a:t>Refers to the process of transforming or modeling data with the goal of using the data for planning and decision making at the facility, district, or national level. </a:t>
            </a:r>
          </a:p>
          <a:p>
            <a:endParaRPr lang="en-US"/>
          </a:p>
          <a:p>
            <a:r>
              <a:rPr lang="en-US"/>
              <a:t>Data analysis results should be disseminated to the various levels such as communities, service providers, and managers to provide feedback on progress and outcomes. </a:t>
            </a:r>
          </a:p>
          <a:p>
            <a:endParaRPr lang="en-US" dirty="0"/>
          </a:p>
        </p:txBody>
      </p:sp>
      <p:sp>
        <p:nvSpPr>
          <p:cNvPr id="5" name="Slide Number Placeholder 4"/>
          <p:cNvSpPr>
            <a:spLocks noGrp="1"/>
          </p:cNvSpPr>
          <p:nvPr>
            <p:ph type="sldNum" sz="quarter" idx="12"/>
          </p:nvPr>
        </p:nvSpPr>
        <p:spPr/>
        <p:txBody>
          <a:bodyPr/>
          <a:lstStyle/>
          <a:p>
            <a:r>
              <a:rPr lang="en-IE" dirty="0"/>
              <a:t>5.11</a:t>
            </a:r>
          </a:p>
        </p:txBody>
      </p:sp>
    </p:spTree>
    <p:extLst>
      <p:ext uri="{BB962C8B-B14F-4D97-AF65-F5344CB8AC3E}">
        <p14:creationId xmlns:p14="http://schemas.microsoft.com/office/powerpoint/2010/main" val="20248107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552"/>
            <a:ext cx="6850117" cy="633248"/>
          </a:xfrm>
        </p:spPr>
        <p:txBody>
          <a:bodyPr>
            <a:noAutofit/>
          </a:bodyPr>
          <a:lstStyle/>
          <a:p>
            <a:pPr algn="l"/>
            <a:r>
              <a:rPr lang="en-US" sz="2800" b="1" dirty="0">
                <a:solidFill>
                  <a:srgbClr val="002060"/>
                </a:solidFill>
                <a:latin typeface="+mn-lt"/>
              </a:rPr>
              <a:t>Elements of a Run Chart (Time Series Chart)</a:t>
            </a:r>
          </a:p>
        </p:txBody>
      </p:sp>
      <p:graphicFrame>
        <p:nvGraphicFramePr>
          <p:cNvPr id="5" name="Content Placeholder 4"/>
          <p:cNvGraphicFramePr>
            <a:graphicFrameLocks noGrp="1"/>
          </p:cNvGraphicFramePr>
          <p:nvPr>
            <p:ph idx="1"/>
            <p:extLst/>
          </p:nvPr>
        </p:nvGraphicFramePr>
        <p:xfrm>
          <a:off x="457200" y="585952"/>
          <a:ext cx="8229600" cy="5052848"/>
        </p:xfrm>
        <a:graphic>
          <a:graphicData uri="http://schemas.openxmlformats.org/drawingml/2006/chart">
            <c:chart xmlns:c="http://schemas.openxmlformats.org/drawingml/2006/chart" xmlns:r="http://schemas.openxmlformats.org/officeDocument/2006/relationships" r:id="rId2"/>
          </a:graphicData>
        </a:graphic>
      </p:graphicFrame>
      <p:sp>
        <p:nvSpPr>
          <p:cNvPr id="7" name="Line Callout 1 6"/>
          <p:cNvSpPr/>
          <p:nvPr/>
        </p:nvSpPr>
        <p:spPr>
          <a:xfrm>
            <a:off x="-1" y="914400"/>
            <a:ext cx="1447801" cy="1608083"/>
          </a:xfrm>
          <a:prstGeom prst="borderCallout1">
            <a:avLst>
              <a:gd name="adj1" fmla="val 98242"/>
              <a:gd name="adj2" fmla="val 57003"/>
              <a:gd name="adj3" fmla="val 159324"/>
              <a:gd name="adj4" fmla="val 80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X and Y axes have clear scale and include indicator label</a:t>
            </a:r>
          </a:p>
        </p:txBody>
      </p:sp>
      <p:sp>
        <p:nvSpPr>
          <p:cNvPr id="8" name="Line Callout 1 7"/>
          <p:cNvSpPr/>
          <p:nvPr/>
        </p:nvSpPr>
        <p:spPr>
          <a:xfrm>
            <a:off x="325820" y="5791200"/>
            <a:ext cx="2036380" cy="990600"/>
          </a:xfrm>
          <a:prstGeom prst="borderCallout1">
            <a:avLst>
              <a:gd name="adj1" fmla="val -51277"/>
              <a:gd name="adj2" fmla="val 31151"/>
              <a:gd name="adj3" fmla="val 2686"/>
              <a:gd name="adj4" fmla="val 3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Numerator defined, including data source (e.g., NCST register)</a:t>
            </a:r>
          </a:p>
        </p:txBody>
      </p:sp>
      <p:sp>
        <p:nvSpPr>
          <p:cNvPr id="9" name="Line Callout 1 8"/>
          <p:cNvSpPr/>
          <p:nvPr/>
        </p:nvSpPr>
        <p:spPr>
          <a:xfrm>
            <a:off x="6781800" y="5791200"/>
            <a:ext cx="1905000" cy="1066800"/>
          </a:xfrm>
          <a:prstGeom prst="borderCallout1">
            <a:avLst>
              <a:gd name="adj1" fmla="val -462"/>
              <a:gd name="adj2" fmla="val 23115"/>
              <a:gd name="adj3" fmla="val -106219"/>
              <a:gd name="adj4" fmla="val -59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Numerator and denominator values shown for each month </a:t>
            </a:r>
          </a:p>
        </p:txBody>
      </p:sp>
      <p:sp>
        <p:nvSpPr>
          <p:cNvPr id="10" name="Line Callout 1 9"/>
          <p:cNvSpPr/>
          <p:nvPr/>
        </p:nvSpPr>
        <p:spPr>
          <a:xfrm>
            <a:off x="3124200" y="5791200"/>
            <a:ext cx="2971800" cy="990600"/>
          </a:xfrm>
          <a:prstGeom prst="borderCallout1">
            <a:avLst>
              <a:gd name="adj1" fmla="val -75150"/>
              <a:gd name="adj2" fmla="val -46529"/>
              <a:gd name="adj3" fmla="val 32924"/>
              <a:gd name="adj4" fmla="val -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Denominator defined, including data source (e.g., NCST register)</a:t>
            </a:r>
          </a:p>
        </p:txBody>
      </p:sp>
      <p:sp>
        <p:nvSpPr>
          <p:cNvPr id="4" name="Line Callout 1 3"/>
          <p:cNvSpPr/>
          <p:nvPr/>
        </p:nvSpPr>
        <p:spPr>
          <a:xfrm>
            <a:off x="6461234" y="3352800"/>
            <a:ext cx="1996966" cy="838200"/>
          </a:xfrm>
          <a:prstGeom prst="borderCallout1">
            <a:avLst>
              <a:gd name="adj1" fmla="val 45082"/>
              <a:gd name="adj2" fmla="val -438"/>
              <a:gd name="adj3" fmla="val -68064"/>
              <a:gd name="adj4" fmla="val -6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Tested changes are annotated</a:t>
            </a:r>
          </a:p>
        </p:txBody>
      </p:sp>
      <p:sp>
        <p:nvSpPr>
          <p:cNvPr id="6" name="Line Callout 1 5"/>
          <p:cNvSpPr/>
          <p:nvPr/>
        </p:nvSpPr>
        <p:spPr>
          <a:xfrm>
            <a:off x="7307317" y="52552"/>
            <a:ext cx="1828800" cy="1395248"/>
          </a:xfrm>
          <a:prstGeom prst="borderCallout1">
            <a:avLst>
              <a:gd name="adj1" fmla="val 11360"/>
              <a:gd name="adj2" fmla="val 2874"/>
              <a:gd name="adj3" fmla="val 56343"/>
              <a:gd name="adj4" fmla="val -21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Clearly defined title that includes what is being measured, where, and when</a:t>
            </a:r>
          </a:p>
        </p:txBody>
      </p:sp>
    </p:spTree>
    <p:extLst>
      <p:ext uri="{BB962C8B-B14F-4D97-AF65-F5344CB8AC3E}">
        <p14:creationId xmlns:p14="http://schemas.microsoft.com/office/powerpoint/2010/main" val="20970368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628650" y="1322026"/>
            <a:ext cx="7886700" cy="4854938"/>
          </a:xfrm>
        </p:spPr>
        <p:txBody>
          <a:bodyPr/>
          <a:lstStyle/>
          <a:p>
            <a:pPr>
              <a:spcAft>
                <a:spcPts val="0"/>
              </a:spcAft>
            </a:pPr>
            <a:r>
              <a:rPr lang="en-US" sz="2000" dirty="0">
                <a:solidFill>
                  <a:schemeClr val="tx1"/>
                </a:solidFill>
              </a:rPr>
              <a:t>Can be used to present the proportion assessed and classified as:</a:t>
            </a:r>
          </a:p>
          <a:p>
            <a:pPr lvl="1">
              <a:spcAft>
                <a:spcPts val="0"/>
              </a:spcAft>
              <a:buFont typeface="Courier New" panose="02070309020205020404" pitchFamily="49" charset="0"/>
              <a:buChar char="o"/>
            </a:pPr>
            <a:r>
              <a:rPr lang="en-US" sz="2000" dirty="0">
                <a:solidFill>
                  <a:schemeClr val="tx1"/>
                </a:solidFill>
              </a:rPr>
              <a:t>Severe</a:t>
            </a:r>
          </a:p>
          <a:p>
            <a:pPr lvl="1">
              <a:spcAft>
                <a:spcPts val="0"/>
              </a:spcAft>
              <a:buFont typeface="Courier New" panose="02070309020205020404" pitchFamily="49" charset="0"/>
              <a:buChar char="o"/>
            </a:pPr>
            <a:r>
              <a:rPr lang="en-US" sz="2000" dirty="0">
                <a:solidFill>
                  <a:schemeClr val="tx1"/>
                </a:solidFill>
              </a:rPr>
              <a:t>Moderate</a:t>
            </a:r>
          </a:p>
          <a:p>
            <a:pPr lvl="1">
              <a:spcAft>
                <a:spcPts val="0"/>
              </a:spcAft>
              <a:buFont typeface="Courier New" panose="02070309020205020404" pitchFamily="49" charset="0"/>
              <a:buChar char="o"/>
            </a:pPr>
            <a:r>
              <a:rPr lang="en-US" sz="2000" dirty="0">
                <a:solidFill>
                  <a:schemeClr val="tx1"/>
                </a:solidFill>
              </a:rPr>
              <a:t>Normal </a:t>
            </a:r>
          </a:p>
          <a:p>
            <a:pPr lvl="1">
              <a:spcAft>
                <a:spcPts val="0"/>
              </a:spcAft>
              <a:buFont typeface="Courier New" panose="02070309020205020404" pitchFamily="49" charset="0"/>
              <a:buChar char="o"/>
            </a:pPr>
            <a:r>
              <a:rPr lang="en-US" sz="2000" dirty="0">
                <a:solidFill>
                  <a:schemeClr val="tx1"/>
                </a:solidFill>
              </a:rPr>
              <a:t>Overweight and obese </a:t>
            </a:r>
          </a:p>
          <a:p>
            <a:pPr lvl="1">
              <a:buFont typeface="Wingdings" panose="05000000000000000000" pitchFamily="2" charset="2"/>
              <a:buChar char="q"/>
            </a:pPr>
            <a:endParaRPr lang="en-US" dirty="0">
              <a:solidFill>
                <a:srgbClr val="002060"/>
              </a:solidFill>
            </a:endParaRPr>
          </a:p>
          <a:p>
            <a:pPr lvl="1">
              <a:buFont typeface="Wingdings" panose="05000000000000000000" pitchFamily="2" charset="2"/>
              <a:buChar char="q"/>
            </a:pPr>
            <a:endParaRPr lang="en-IE" dirty="0">
              <a:solidFill>
                <a:srgbClr val="002060"/>
              </a:solidFill>
            </a:endParaRPr>
          </a:p>
        </p:txBody>
      </p:sp>
      <p:graphicFrame>
        <p:nvGraphicFramePr>
          <p:cNvPr id="13" name="Content Placeholder 3">
            <a:extLst>
              <a:ext uri="{FF2B5EF4-FFF2-40B4-BE49-F238E27FC236}">
                <a16:creationId xmlns:a16="http://schemas.microsoft.com/office/drawing/2014/main" id="{6EE09362-58CB-4B07-B4AA-6758616DC9CF}"/>
              </a:ext>
            </a:extLst>
          </p:cNvPr>
          <p:cNvGraphicFramePr>
            <a:graphicFrameLocks/>
          </p:cNvGraphicFramePr>
          <p:nvPr>
            <p:extLst>
              <p:ext uri="{D42A27DB-BD31-4B8C-83A1-F6EECF244321}">
                <p14:modId xmlns:p14="http://schemas.microsoft.com/office/powerpoint/2010/main" val="2886838480"/>
              </p:ext>
            </p:extLst>
          </p:nvPr>
        </p:nvGraphicFramePr>
        <p:xfrm>
          <a:off x="712177" y="2836862"/>
          <a:ext cx="8032173" cy="4021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r>
              <a:rPr lang="en-IE" dirty="0"/>
              <a:t>5.13</a:t>
            </a:r>
          </a:p>
        </p:txBody>
      </p:sp>
      <p:sp>
        <p:nvSpPr>
          <p:cNvPr id="6" name="Title 1">
            <a:extLst>
              <a:ext uri="{FF2B5EF4-FFF2-40B4-BE49-F238E27FC236}">
                <a16:creationId xmlns:a16="http://schemas.microsoft.com/office/drawing/2014/main" id="{C1A65735-793E-4FE0-84A2-DC40C94B8CDB}"/>
              </a:ext>
            </a:extLst>
          </p:cNvPr>
          <p:cNvSpPr txBox="1">
            <a:spLocks/>
          </p:cNvSpPr>
          <p:nvPr/>
        </p:nvSpPr>
        <p:spPr>
          <a:xfrm>
            <a:off x="0" y="0"/>
            <a:ext cx="9144000" cy="1322025"/>
          </a:xfrm>
          <a:prstGeom prst="rect">
            <a:avLst/>
          </a:prstGeom>
        </p:spPr>
        <p:txBody>
          <a:bodyPr vert="horz" lIns="182880" tIns="182880" rIns="182880" bIns="45720" rtlCol="0" anchor="ctr">
            <a:normAutofit/>
          </a:bodyPr>
          <a:lstStyle>
            <a:lvl1pPr algn="ctr" defTabSz="914400" rtl="0" eaLnBrk="1" latinLnBrk="0" hangingPunct="1">
              <a:lnSpc>
                <a:spcPct val="90000"/>
              </a:lnSpc>
              <a:spcBef>
                <a:spcPct val="0"/>
              </a:spcBef>
              <a:buNone/>
              <a:defRPr sz="4000" b="1" kern="1200">
                <a:solidFill>
                  <a:srgbClr val="006699"/>
                </a:solidFill>
                <a:latin typeface="+mn-lt"/>
                <a:ea typeface="+mj-ea"/>
                <a:cs typeface="+mj-cs"/>
              </a:defRPr>
            </a:lvl1pPr>
          </a:lstStyle>
          <a:p>
            <a:r>
              <a:rPr lang="en-US" dirty="0"/>
              <a:t>Using Bar Graphs to Present Data</a:t>
            </a:r>
          </a:p>
        </p:txBody>
      </p:sp>
    </p:spTree>
    <p:extLst>
      <p:ext uri="{BB962C8B-B14F-4D97-AF65-F5344CB8AC3E}">
        <p14:creationId xmlns:p14="http://schemas.microsoft.com/office/powerpoint/2010/main" val="29653700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Quality</a:t>
            </a:r>
            <a:endParaRPr lang="en-US" dirty="0"/>
          </a:p>
        </p:txBody>
      </p:sp>
      <p:sp>
        <p:nvSpPr>
          <p:cNvPr id="3" name="Content Placeholder 2"/>
          <p:cNvSpPr>
            <a:spLocks noGrp="1"/>
          </p:cNvSpPr>
          <p:nvPr>
            <p:ph idx="1"/>
          </p:nvPr>
        </p:nvSpPr>
        <p:spPr/>
        <p:txBody>
          <a:bodyPr/>
          <a:lstStyle/>
          <a:p>
            <a:endParaRPr lang="en-US"/>
          </a:p>
          <a:p>
            <a:r>
              <a:rPr lang="en-US"/>
              <a:t>Data quality means that the information collected as part of the NCST monitoring and reporting system adequately represents NCST’s activities.</a:t>
            </a:r>
          </a:p>
          <a:p>
            <a:endParaRPr lang="en-US" dirty="0"/>
          </a:p>
        </p:txBody>
      </p:sp>
      <p:sp>
        <p:nvSpPr>
          <p:cNvPr id="5" name="Slide Number Placeholder 4"/>
          <p:cNvSpPr>
            <a:spLocks noGrp="1"/>
          </p:cNvSpPr>
          <p:nvPr>
            <p:ph type="sldNum" sz="quarter" idx="12"/>
          </p:nvPr>
        </p:nvSpPr>
        <p:spPr/>
        <p:txBody>
          <a:bodyPr/>
          <a:lstStyle/>
          <a:p>
            <a:r>
              <a:rPr lang="en-IE" dirty="0"/>
              <a:t>5.14</a:t>
            </a:r>
          </a:p>
        </p:txBody>
      </p:sp>
    </p:spTree>
    <p:extLst>
      <p:ext uri="{BB962C8B-B14F-4D97-AF65-F5344CB8AC3E}">
        <p14:creationId xmlns:p14="http://schemas.microsoft.com/office/powerpoint/2010/main" val="156579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Malawi’s Six Food Groups</a:t>
            </a:r>
            <a:endParaRPr lang="en-IE" dirty="0"/>
          </a:p>
        </p:txBody>
      </p:sp>
      <p:pic>
        <p:nvPicPr>
          <p:cNvPr id="5" name="Picture 4" descr="Malawi's 6 food groups.&#10;&#10;Oils and Fats&#10;Protein, dairy, meats&#10;Legumes and nuts&#10;Vegetables&#10;Fruits&#10;Straches, grains, potatoes" title="Malawi's 6 food grou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938" y="1499577"/>
            <a:ext cx="5118100" cy="5118100"/>
          </a:xfrm>
          <a:prstGeom prst="rect">
            <a:avLst/>
          </a:prstGeom>
        </p:spPr>
      </p:pic>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1.6</a:t>
            </a:r>
          </a:p>
        </p:txBody>
      </p:sp>
    </p:spTree>
    <p:extLst>
      <p:ext uri="{BB962C8B-B14F-4D97-AF65-F5344CB8AC3E}">
        <p14:creationId xmlns:p14="http://schemas.microsoft.com/office/powerpoint/2010/main" val="34024572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Components of Routine Data Quality Assessment (RDQA)</a:t>
            </a:r>
            <a:endParaRPr lang="en-US" dirty="0"/>
          </a:p>
        </p:txBody>
      </p:sp>
      <p:sp>
        <p:nvSpPr>
          <p:cNvPr id="3" name="Content Placeholder 2"/>
          <p:cNvSpPr>
            <a:spLocks noGrp="1"/>
          </p:cNvSpPr>
          <p:nvPr>
            <p:ph idx="1"/>
          </p:nvPr>
        </p:nvSpPr>
        <p:spPr/>
        <p:txBody>
          <a:bodyPr>
            <a:normAutofit fontScale="85000" lnSpcReduction="20000"/>
          </a:bodyPr>
          <a:lstStyle/>
          <a:p>
            <a:pPr lvl="0"/>
            <a:r>
              <a:rPr lang="en-US"/>
              <a:t>Part 1—Information systems assessment: Involves quantitative and qualitative assessment of the relative strengths and weaknesses of processes and systems that generate and manage NCST data</a:t>
            </a:r>
          </a:p>
          <a:p>
            <a:endParaRPr lang="en-US"/>
          </a:p>
          <a:p>
            <a:pPr lvl="0"/>
            <a:r>
              <a:rPr lang="en-US"/>
              <a:t>Part 2—Data verification: Involves a quantitative comparison of recounted data from source documents to reported data and a review of the completeness and availability of reports</a:t>
            </a:r>
          </a:p>
          <a:p>
            <a:endParaRPr lang="en-US"/>
          </a:p>
          <a:p>
            <a:pPr lvl="0"/>
            <a:r>
              <a:rPr lang="en-US"/>
              <a:t>Part 3—Plan of action development: Involves developing a joint plan of action to strengthen the processes and systems that generate and manage data to improve data quality</a:t>
            </a:r>
          </a:p>
          <a:p>
            <a:endParaRPr lang="en-US" dirty="0"/>
          </a:p>
        </p:txBody>
      </p:sp>
      <p:sp>
        <p:nvSpPr>
          <p:cNvPr id="5" name="Slide Number Placeholder 4"/>
          <p:cNvSpPr>
            <a:spLocks noGrp="1"/>
          </p:cNvSpPr>
          <p:nvPr>
            <p:ph type="sldNum" sz="quarter" idx="12"/>
          </p:nvPr>
        </p:nvSpPr>
        <p:spPr/>
        <p:txBody>
          <a:bodyPr/>
          <a:lstStyle/>
          <a:p>
            <a:r>
              <a:rPr lang="en-IE" dirty="0"/>
              <a:t>5.15</a:t>
            </a:r>
          </a:p>
        </p:txBody>
      </p:sp>
    </p:spTree>
    <p:extLst>
      <p:ext uri="{BB962C8B-B14F-4D97-AF65-F5344CB8AC3E}">
        <p14:creationId xmlns:p14="http://schemas.microsoft.com/office/powerpoint/2010/main" val="26399477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84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Franklin Gothic Medium" panose="020B0603020102020204" pitchFamily="34" charset="0"/>
              </a:rPr>
              <a:t>Module 6:</a:t>
            </a:r>
          </a:p>
          <a:p>
            <a:pPr algn="ctr"/>
            <a:r>
              <a:rPr lang="en-US" sz="4800" b="1" dirty="0">
                <a:latin typeface="Franklin Gothic Medium" panose="020B0603020102020204" pitchFamily="34" charset="0"/>
              </a:rPr>
              <a:t>Managing the Quality                                  of NCST Services</a:t>
            </a:r>
          </a:p>
          <a:p>
            <a:pPr algn="ctr"/>
            <a:endParaRPr lang="en-US" sz="2400" b="1" dirty="0">
              <a:latin typeface="Franklin Gothic Medium" panose="020B0603020102020204" pitchFamily="34" charset="0"/>
            </a:endParaRPr>
          </a:p>
          <a:p>
            <a:pPr algn="ctr"/>
            <a:r>
              <a:rPr lang="en-US" sz="4000" dirty="0">
                <a:latin typeface="Franklin Gothic Book" panose="020B0503020102020204" pitchFamily="34" charset="0"/>
              </a:rPr>
              <a:t>Time: 16 hours</a:t>
            </a:r>
          </a:p>
        </p:txBody>
      </p:sp>
      <p:sp>
        <p:nvSpPr>
          <p:cNvPr id="3" name="Slide Number Placeholder 1"/>
          <p:cNvSpPr>
            <a:spLocks noGrp="1"/>
          </p:cNvSpPr>
          <p:nvPr>
            <p:ph type="sldNum" sz="quarter" idx="12"/>
          </p:nvPr>
        </p:nvSpPr>
        <p:spPr>
          <a:xfrm>
            <a:off x="6457950" y="6356351"/>
            <a:ext cx="2057400" cy="365125"/>
          </a:xfrm>
        </p:spPr>
        <p:txBody>
          <a:bodyPr/>
          <a:lstStyle/>
          <a:p>
            <a:r>
              <a:rPr lang="en-US" dirty="0">
                <a:solidFill>
                  <a:schemeClr val="bg1"/>
                </a:solidFill>
              </a:rPr>
              <a:t>6.1</a:t>
            </a:r>
          </a:p>
        </p:txBody>
      </p:sp>
    </p:spTree>
    <p:extLst>
      <p:ext uri="{BB962C8B-B14F-4D97-AF65-F5344CB8AC3E}">
        <p14:creationId xmlns:p14="http://schemas.microsoft.com/office/powerpoint/2010/main" val="21116632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6: Learning Objectives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Give examples of quality assurance and quality improvement activities.</a:t>
            </a:r>
            <a:endParaRPr lang="en-IE" dirty="0"/>
          </a:p>
          <a:p>
            <a:pPr marL="514350" lvl="0" indent="-514350">
              <a:buFont typeface="+mj-lt"/>
              <a:buAutoNum type="arabicPeriod"/>
            </a:pPr>
            <a:r>
              <a:rPr lang="en-US" dirty="0"/>
              <a:t>Implement a systematic process to improve the quality of NCST services at a health care facility.</a:t>
            </a:r>
            <a:endParaRPr lang="en-IE" dirty="0"/>
          </a:p>
          <a:p>
            <a:pPr marL="514350" lvl="0" indent="-514350">
              <a:buFont typeface="+mj-lt"/>
              <a:buAutoNum type="arabicPeriod"/>
            </a:pPr>
            <a:r>
              <a:rPr lang="en-US" dirty="0"/>
              <a:t>Formulate an action plan for improving the quality of NCST in routine health care delivery.</a:t>
            </a:r>
            <a:endParaRPr lang="en-IE" dirty="0"/>
          </a:p>
          <a:p>
            <a:pPr marL="514350" lvl="0" indent="-514350">
              <a:buFont typeface="+mj-lt"/>
              <a:buAutoNum type="arabicPeriod"/>
            </a:pPr>
            <a:r>
              <a:rPr lang="en-US" dirty="0"/>
              <a:t>Monitor quality improvement activities.</a:t>
            </a:r>
            <a:endParaRPr lang="en-IE" dirty="0"/>
          </a:p>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a:t>
            </a:r>
          </a:p>
        </p:txBody>
      </p:sp>
    </p:spTree>
    <p:extLst>
      <p:ext uri="{BB962C8B-B14F-4D97-AF65-F5344CB8AC3E}">
        <p14:creationId xmlns:p14="http://schemas.microsoft.com/office/powerpoint/2010/main" val="9229870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Health Services Are:</a:t>
            </a:r>
            <a:endParaRPr lang="en-US" dirty="0"/>
          </a:p>
        </p:txBody>
      </p:sp>
      <p:sp>
        <p:nvSpPr>
          <p:cNvPr id="3" name="Content Placeholder 2"/>
          <p:cNvSpPr>
            <a:spLocks noGrp="1"/>
          </p:cNvSpPr>
          <p:nvPr>
            <p:ph idx="1"/>
          </p:nvPr>
        </p:nvSpPr>
        <p:spPr/>
        <p:txBody>
          <a:bodyPr/>
          <a:lstStyle/>
          <a:p>
            <a:pPr lvl="2"/>
            <a:r>
              <a:rPr lang="en-US"/>
              <a:t>Safe</a:t>
            </a:r>
          </a:p>
          <a:p>
            <a:pPr lvl="2"/>
            <a:r>
              <a:rPr lang="en-US"/>
              <a:t>Effective</a:t>
            </a:r>
          </a:p>
          <a:p>
            <a:pPr lvl="2"/>
            <a:r>
              <a:rPr lang="en-US"/>
              <a:t>Patient-centred</a:t>
            </a:r>
          </a:p>
          <a:p>
            <a:pPr lvl="2"/>
            <a:r>
              <a:rPr lang="en-US"/>
              <a:t>Equitable</a:t>
            </a:r>
          </a:p>
          <a:p>
            <a:pPr lvl="2"/>
            <a:r>
              <a:rPr lang="en-US"/>
              <a:t>Efficient</a:t>
            </a:r>
          </a:p>
          <a:p>
            <a:pPr lvl="2"/>
            <a:endParaRPr lang="en-US"/>
          </a:p>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a:t>
            </a:r>
          </a:p>
        </p:txBody>
      </p:sp>
    </p:spTree>
    <p:extLst>
      <p:ext uri="{BB962C8B-B14F-4D97-AF65-F5344CB8AC3E}">
        <p14:creationId xmlns:p14="http://schemas.microsoft.com/office/powerpoint/2010/main" val="41923638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High-Quality Service Delivery?</a:t>
            </a:r>
            <a:endParaRPr lang="en-US" dirty="0"/>
          </a:p>
        </p:txBody>
      </p:sp>
      <p:sp>
        <p:nvSpPr>
          <p:cNvPr id="3" name="Content Placeholder 2"/>
          <p:cNvSpPr>
            <a:spLocks noGrp="1"/>
          </p:cNvSpPr>
          <p:nvPr>
            <p:ph idx="1"/>
          </p:nvPr>
        </p:nvSpPr>
        <p:spPr/>
        <p:txBody>
          <a:bodyPr/>
          <a:lstStyle/>
          <a:p>
            <a:endParaRPr lang="en-US" dirty="0"/>
          </a:p>
          <a:p>
            <a:pPr marL="0" indent="0">
              <a:buNone/>
            </a:pPr>
            <a:r>
              <a:rPr lang="en-US" sz="3600" dirty="0"/>
              <a:t>Making sure we are doing the right things at the right time for every client every time.</a:t>
            </a:r>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6.3</a:t>
            </a:r>
          </a:p>
        </p:txBody>
      </p:sp>
    </p:spTree>
    <p:extLst>
      <p:ext uri="{BB962C8B-B14F-4D97-AF65-F5344CB8AC3E}">
        <p14:creationId xmlns:p14="http://schemas.microsoft.com/office/powerpoint/2010/main" val="42484720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Quality Assurance vs. Quality Improvement</a:t>
            </a:r>
            <a:endParaRPr lang="en-US" dirty="0"/>
          </a:p>
        </p:txBody>
      </p:sp>
      <p:sp>
        <p:nvSpPr>
          <p:cNvPr id="3" name="Content Placeholder 2"/>
          <p:cNvSpPr>
            <a:spLocks noGrp="1"/>
          </p:cNvSpPr>
          <p:nvPr>
            <p:ph idx="1"/>
          </p:nvPr>
        </p:nvSpPr>
        <p:spPr/>
        <p:txBody>
          <a:bodyPr/>
          <a:lstStyle/>
          <a:p>
            <a:pPr marL="0" lvl="0" indent="0">
              <a:buNone/>
            </a:pPr>
            <a:r>
              <a:rPr lang="en-GB" b="1" dirty="0"/>
              <a:t>Quality Assurance (QA)</a:t>
            </a:r>
          </a:p>
          <a:p>
            <a:pPr lvl="0"/>
            <a:r>
              <a:rPr lang="en-GB" dirty="0"/>
              <a:t>Ensures that health services are meeting the required standards</a:t>
            </a:r>
          </a:p>
          <a:p>
            <a:pPr lvl="0"/>
            <a:endParaRPr lang="en-GB" dirty="0"/>
          </a:p>
          <a:p>
            <a:pPr marL="0" lvl="0" indent="0">
              <a:buNone/>
            </a:pPr>
            <a:r>
              <a:rPr lang="en-GB" b="1" dirty="0"/>
              <a:t>Quality Improvement (QI)</a:t>
            </a:r>
          </a:p>
          <a:p>
            <a:r>
              <a:rPr lang="en-US" dirty="0"/>
              <a:t>T</a:t>
            </a:r>
            <a:r>
              <a:rPr lang="en-GB" dirty="0"/>
              <a:t>he combined and continuous efforts of everyone involved in health care delivery to make changes that will lead to better patient outcomes, system performance, and professional development</a:t>
            </a:r>
            <a:endParaRPr lang="en-US" dirty="0"/>
          </a:p>
          <a:p>
            <a:pPr lvl="0"/>
            <a:endParaRPr lang="en-US" dirty="0"/>
          </a:p>
          <a:p>
            <a:endParaRPr lang="en-US" dirty="0"/>
          </a:p>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6.4</a:t>
            </a:r>
          </a:p>
        </p:txBody>
      </p:sp>
    </p:spTree>
    <p:extLst>
      <p:ext uri="{BB962C8B-B14F-4D97-AF65-F5344CB8AC3E}">
        <p14:creationId xmlns:p14="http://schemas.microsoft.com/office/powerpoint/2010/main" val="5521707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933935"/>
          </a:xfrm>
        </p:spPr>
        <p:txBody>
          <a:bodyPr>
            <a:normAutofit/>
          </a:bodyPr>
          <a:lstStyle/>
          <a:p>
            <a:r>
              <a:rPr lang="en-US" sz="3800" b="1" dirty="0">
                <a:solidFill>
                  <a:srgbClr val="006699"/>
                </a:solidFill>
              </a:rPr>
              <a:t>Principles of Quality Improvement</a:t>
            </a:r>
          </a:p>
        </p:txBody>
      </p:sp>
      <p:sp>
        <p:nvSpPr>
          <p:cNvPr id="11268" name="Rectangle 3"/>
          <p:cNvSpPr>
            <a:spLocks noGrp="1" noChangeArrowheads="1"/>
          </p:cNvSpPr>
          <p:nvPr>
            <p:ph type="body" idx="1"/>
          </p:nvPr>
        </p:nvSpPr>
        <p:spPr>
          <a:xfrm>
            <a:off x="1295400" y="1828800"/>
            <a:ext cx="7391400" cy="4297363"/>
          </a:xfrm>
        </p:spPr>
        <p:txBody>
          <a:bodyPr/>
          <a:lstStyle/>
          <a:p>
            <a:pPr marL="609600" indent="-609600">
              <a:spcAft>
                <a:spcPct val="30000"/>
              </a:spcAft>
              <a:buFont typeface="Symbol" pitchFamily="18" charset="2"/>
              <a:buAutoNum type="arabicPeriod"/>
            </a:pPr>
            <a:r>
              <a:rPr lang="en-US" sz="2800" dirty="0">
                <a:solidFill>
                  <a:srgbClr val="006699"/>
                </a:solidFill>
              </a:rPr>
              <a:t>Client focus</a:t>
            </a:r>
          </a:p>
          <a:p>
            <a:pPr marL="609600" indent="-609600">
              <a:spcAft>
                <a:spcPct val="30000"/>
              </a:spcAft>
              <a:buFont typeface="Symbol" pitchFamily="18" charset="2"/>
              <a:buAutoNum type="arabicPeriod"/>
            </a:pPr>
            <a:r>
              <a:rPr lang="en-US" sz="2800" dirty="0">
                <a:solidFill>
                  <a:srgbClr val="006699"/>
                </a:solidFill>
              </a:rPr>
              <a:t>Focus on processes </a:t>
            </a:r>
          </a:p>
          <a:p>
            <a:pPr marL="609600" indent="-609600">
              <a:spcAft>
                <a:spcPct val="30000"/>
              </a:spcAft>
              <a:buFont typeface="Symbol" pitchFamily="18" charset="2"/>
              <a:buAutoNum type="arabicPeriod"/>
            </a:pPr>
            <a:r>
              <a:rPr lang="en-US" sz="2800" dirty="0">
                <a:solidFill>
                  <a:srgbClr val="006699"/>
                </a:solidFill>
              </a:rPr>
              <a:t>Experimentation and use of data </a:t>
            </a:r>
          </a:p>
          <a:p>
            <a:pPr marL="609600" indent="-609600">
              <a:spcAft>
                <a:spcPct val="30000"/>
              </a:spcAft>
              <a:buFont typeface="Symbol" pitchFamily="18" charset="2"/>
              <a:buAutoNum type="arabicPeriod"/>
            </a:pPr>
            <a:r>
              <a:rPr lang="en-US" sz="2800" dirty="0">
                <a:solidFill>
                  <a:srgbClr val="006699"/>
                </a:solidFill>
              </a:rPr>
              <a:t>Teamwork</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6.5</a:t>
            </a:r>
          </a:p>
        </p:txBody>
      </p:sp>
    </p:spTree>
    <p:extLst>
      <p:ext uri="{BB962C8B-B14F-4D97-AF65-F5344CB8AC3E}">
        <p14:creationId xmlns:p14="http://schemas.microsoft.com/office/powerpoint/2010/main" val="33990502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325016" y="2590800"/>
            <a:ext cx="2494384" cy="2677656"/>
          </a:xfrm>
          <a:prstGeom prst="rect">
            <a:avLst/>
          </a:prstGeom>
          <a:solidFill>
            <a:schemeClr val="bg1"/>
          </a:solidFill>
          <a:ln>
            <a:solidFill>
              <a:srgbClr val="006699"/>
            </a:solidFill>
          </a:ln>
        </p:spPr>
        <p:txBody>
          <a:bodyPr wrap="square">
            <a:spAutoFit/>
          </a:bodyPr>
          <a:lstStyle/>
          <a:p>
            <a:pPr marL="227013" indent="-227013">
              <a:buFontTx/>
              <a:buChar char="•"/>
            </a:pPr>
            <a:r>
              <a:rPr lang="en-US" sz="2400" dirty="0">
                <a:solidFill>
                  <a:srgbClr val="006699"/>
                </a:solidFill>
                <a:latin typeface="+mn-lt"/>
              </a:rPr>
              <a:t>People</a:t>
            </a:r>
          </a:p>
          <a:p>
            <a:pPr marL="227013" indent="-227013">
              <a:buFontTx/>
              <a:buChar char="•"/>
            </a:pPr>
            <a:r>
              <a:rPr lang="en-US" sz="2400" dirty="0">
                <a:solidFill>
                  <a:srgbClr val="006699"/>
                </a:solidFill>
                <a:latin typeface="+mn-lt"/>
              </a:rPr>
              <a:t>Equipment</a:t>
            </a:r>
          </a:p>
          <a:p>
            <a:pPr marL="227013" indent="-227013">
              <a:buFontTx/>
              <a:buChar char="•"/>
            </a:pPr>
            <a:r>
              <a:rPr lang="en-US" sz="2400" dirty="0">
                <a:solidFill>
                  <a:srgbClr val="006699"/>
                </a:solidFill>
                <a:latin typeface="+mn-lt"/>
              </a:rPr>
              <a:t>Supplies</a:t>
            </a:r>
          </a:p>
          <a:p>
            <a:pPr marL="227013" indent="-227013">
              <a:buFontTx/>
              <a:buChar char="•"/>
            </a:pPr>
            <a:r>
              <a:rPr lang="en-US" sz="2400" dirty="0">
                <a:solidFill>
                  <a:srgbClr val="006699"/>
                </a:solidFill>
                <a:latin typeface="+mn-lt"/>
              </a:rPr>
              <a:t>Infrastructure</a:t>
            </a:r>
          </a:p>
          <a:p>
            <a:pPr marL="227013" indent="-227013">
              <a:buFontTx/>
              <a:buChar char="•"/>
            </a:pPr>
            <a:r>
              <a:rPr lang="en-US" sz="2400" dirty="0">
                <a:solidFill>
                  <a:srgbClr val="006699"/>
                </a:solidFill>
                <a:latin typeface="+mn-lt"/>
              </a:rPr>
              <a:t>Information</a:t>
            </a:r>
          </a:p>
          <a:p>
            <a:pPr marL="227013" indent="-227013">
              <a:buFontTx/>
              <a:buChar char="•"/>
            </a:pPr>
            <a:r>
              <a:rPr lang="en-US" sz="2400" dirty="0">
                <a:solidFill>
                  <a:srgbClr val="006699"/>
                </a:solidFill>
                <a:latin typeface="+mn-lt"/>
              </a:rPr>
              <a:t>Technology</a:t>
            </a:r>
          </a:p>
          <a:p>
            <a:pPr marL="227013" indent="-227013">
              <a:buFontTx/>
              <a:buChar char="•"/>
            </a:pPr>
            <a:r>
              <a:rPr lang="en-US" sz="2400" dirty="0">
                <a:solidFill>
                  <a:srgbClr val="006699"/>
                </a:solidFill>
                <a:latin typeface="+mn-lt"/>
              </a:rPr>
              <a:t>Money</a:t>
            </a:r>
          </a:p>
        </p:txBody>
      </p:sp>
      <p:sp>
        <p:nvSpPr>
          <p:cNvPr id="6" name="TextBox 5"/>
          <p:cNvSpPr txBox="1"/>
          <p:nvPr/>
        </p:nvSpPr>
        <p:spPr bwMode="auto">
          <a:xfrm>
            <a:off x="325016" y="2136064"/>
            <a:ext cx="2494384" cy="461665"/>
          </a:xfrm>
          <a:prstGeom prst="rect">
            <a:avLst/>
          </a:prstGeom>
          <a:solidFill>
            <a:schemeClr val="accent1">
              <a:lumMod val="20000"/>
              <a:lumOff val="80000"/>
            </a:schemeClr>
          </a:solidFill>
          <a:ln>
            <a:solidFill>
              <a:srgbClr val="006699"/>
            </a:solidFill>
          </a:ln>
        </p:spPr>
        <p:txBody>
          <a:bodyPr wrap="square">
            <a:spAutoFit/>
          </a:bodyPr>
          <a:lstStyle/>
          <a:p>
            <a:pPr fontAlgn="auto">
              <a:spcBef>
                <a:spcPts val="0"/>
              </a:spcBef>
              <a:spcAft>
                <a:spcPts val="0"/>
              </a:spcAft>
              <a:defRPr/>
            </a:pPr>
            <a:r>
              <a:rPr lang="en-US" sz="2400" b="1" dirty="0">
                <a:solidFill>
                  <a:srgbClr val="006699"/>
                </a:solidFill>
                <a:latin typeface="+mj-lt"/>
                <a:cs typeface="Arial" charset="0"/>
              </a:rPr>
              <a:t>Inputs/Resources</a:t>
            </a:r>
          </a:p>
        </p:txBody>
      </p:sp>
      <p:sp>
        <p:nvSpPr>
          <p:cNvPr id="16392" name="TextBox 18"/>
          <p:cNvSpPr txBox="1">
            <a:spLocks noChangeArrowheads="1"/>
          </p:cNvSpPr>
          <p:nvPr/>
        </p:nvSpPr>
        <p:spPr bwMode="auto">
          <a:xfrm>
            <a:off x="3376716" y="2590800"/>
            <a:ext cx="2209800" cy="1569659"/>
          </a:xfrm>
          <a:prstGeom prst="rect">
            <a:avLst/>
          </a:prstGeom>
          <a:noFill/>
          <a:ln w="9525">
            <a:solidFill>
              <a:srgbClr val="006699"/>
            </a:solidFill>
            <a:miter lim="800000"/>
            <a:headEnd/>
            <a:tailEnd/>
          </a:ln>
        </p:spPr>
        <p:txBody>
          <a:bodyPr wrap="square">
            <a:spAutoFit/>
          </a:bodyPr>
          <a:lstStyle/>
          <a:p>
            <a:pPr marL="227013" indent="-227013">
              <a:buFontTx/>
              <a:buChar char="•"/>
              <a:defRPr/>
            </a:pPr>
            <a:r>
              <a:rPr lang="en-US" sz="2400" dirty="0">
                <a:solidFill>
                  <a:srgbClr val="006699"/>
                </a:solidFill>
                <a:latin typeface="+mn-lt"/>
                <a:cs typeface="Times New Roman" panose="02020603050405020304" pitchFamily="18" charset="0"/>
              </a:rPr>
              <a:t>What is done?</a:t>
            </a:r>
          </a:p>
          <a:p>
            <a:pPr marL="227013" indent="-227013">
              <a:buFontTx/>
              <a:buChar char="•"/>
              <a:defRPr/>
            </a:pPr>
            <a:r>
              <a:rPr lang="en-US" sz="2400" dirty="0">
                <a:solidFill>
                  <a:srgbClr val="006699"/>
                </a:solidFill>
                <a:latin typeface="+mn-lt"/>
                <a:cs typeface="Times New Roman" panose="02020603050405020304" pitchFamily="18" charset="0"/>
              </a:rPr>
              <a:t>How it is done?</a:t>
            </a:r>
          </a:p>
          <a:p>
            <a:pPr fontAlgn="auto">
              <a:spcBef>
                <a:spcPts val="0"/>
              </a:spcBef>
              <a:spcAft>
                <a:spcPts val="0"/>
              </a:spcAft>
              <a:defRPr/>
            </a:pPr>
            <a:endParaRPr lang="en-US" sz="2400" dirty="0">
              <a:latin typeface="+mj-lt"/>
              <a:cs typeface="Arial" charset="0"/>
            </a:endParaRPr>
          </a:p>
        </p:txBody>
      </p:sp>
      <p:sp>
        <p:nvSpPr>
          <p:cNvPr id="20" name="TextBox 19"/>
          <p:cNvSpPr txBox="1"/>
          <p:nvPr/>
        </p:nvSpPr>
        <p:spPr bwMode="auto">
          <a:xfrm>
            <a:off x="3376716" y="2142245"/>
            <a:ext cx="2209800" cy="461665"/>
          </a:xfrm>
          <a:prstGeom prst="rect">
            <a:avLst/>
          </a:prstGeom>
          <a:solidFill>
            <a:schemeClr val="accent1">
              <a:lumMod val="20000"/>
              <a:lumOff val="80000"/>
            </a:schemeClr>
          </a:solidFill>
          <a:ln>
            <a:solidFill>
              <a:srgbClr val="006699"/>
            </a:solidFill>
          </a:ln>
        </p:spPr>
        <p:txBody>
          <a:bodyPr wrap="square">
            <a:spAutoFit/>
          </a:bodyPr>
          <a:lstStyle/>
          <a:p>
            <a:pPr fontAlgn="auto">
              <a:spcBef>
                <a:spcPts val="0"/>
              </a:spcBef>
              <a:spcAft>
                <a:spcPts val="0"/>
              </a:spcAft>
              <a:defRPr/>
            </a:pPr>
            <a:r>
              <a:rPr lang="en-US" sz="2400" b="1" dirty="0">
                <a:solidFill>
                  <a:srgbClr val="006699"/>
                </a:solidFill>
                <a:latin typeface="+mj-lt"/>
                <a:cs typeface="Arial" charset="0"/>
              </a:rPr>
              <a:t>Processes</a:t>
            </a:r>
          </a:p>
        </p:txBody>
      </p:sp>
      <p:sp>
        <p:nvSpPr>
          <p:cNvPr id="21" name="Right Arrow 20"/>
          <p:cNvSpPr/>
          <p:nvPr/>
        </p:nvSpPr>
        <p:spPr bwMode="auto">
          <a:xfrm>
            <a:off x="2921742" y="3048000"/>
            <a:ext cx="381000" cy="381000"/>
          </a:xfrm>
          <a:prstGeom prst="rightArrow">
            <a:avLst/>
          </a:prstGeom>
          <a:solidFill>
            <a:schemeClr val="accent1">
              <a:lumMod val="20000"/>
              <a:lumOff val="80000"/>
            </a:schemeClr>
          </a:solidFill>
          <a:ln w="9525" cap="flat" cmpd="sng" algn="ctr">
            <a:solidFill>
              <a:srgbClr val="006699"/>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Arial" charset="0"/>
              <a:cs typeface="Arial" charset="0"/>
            </a:endParaRPr>
          </a:p>
        </p:txBody>
      </p:sp>
      <p:sp>
        <p:nvSpPr>
          <p:cNvPr id="26" name="TextBox 25"/>
          <p:cNvSpPr txBox="1"/>
          <p:nvPr/>
        </p:nvSpPr>
        <p:spPr bwMode="auto">
          <a:xfrm>
            <a:off x="6172200" y="2591812"/>
            <a:ext cx="2667000" cy="3046988"/>
          </a:xfrm>
          <a:prstGeom prst="rect">
            <a:avLst/>
          </a:prstGeom>
          <a:noFill/>
          <a:ln>
            <a:solidFill>
              <a:srgbClr val="006699"/>
            </a:solidFill>
          </a:ln>
        </p:spPr>
        <p:txBody>
          <a:bodyPr wrap="square">
            <a:spAutoFit/>
          </a:bodyPr>
          <a:lstStyle/>
          <a:p>
            <a:pPr marL="227013" indent="-227013">
              <a:buFontTx/>
              <a:buChar char="•"/>
              <a:defRPr/>
            </a:pPr>
            <a:r>
              <a:rPr lang="en-US" sz="2400" dirty="0">
                <a:solidFill>
                  <a:srgbClr val="006699"/>
                </a:solidFill>
                <a:latin typeface="+mn-lt"/>
                <a:cs typeface="Times New Roman" panose="02020603050405020304" pitchFamily="18" charset="0"/>
              </a:rPr>
              <a:t>Health services delivered</a:t>
            </a:r>
          </a:p>
          <a:p>
            <a:pPr marL="227013" indent="-227013">
              <a:buFontTx/>
              <a:buChar char="•"/>
              <a:defRPr/>
            </a:pPr>
            <a:r>
              <a:rPr lang="en-US" sz="2400" dirty="0">
                <a:solidFill>
                  <a:srgbClr val="006699"/>
                </a:solidFill>
                <a:latin typeface="+mn-lt"/>
                <a:cs typeface="Times New Roman" panose="02020603050405020304" pitchFamily="18" charset="0"/>
              </a:rPr>
              <a:t>Change in health behaviour</a:t>
            </a:r>
          </a:p>
          <a:p>
            <a:pPr marL="227013" indent="-227013">
              <a:buFontTx/>
              <a:buChar char="•"/>
              <a:defRPr/>
            </a:pPr>
            <a:r>
              <a:rPr lang="en-US" sz="2400" dirty="0">
                <a:solidFill>
                  <a:srgbClr val="006699"/>
                </a:solidFill>
                <a:latin typeface="+mn-lt"/>
                <a:cs typeface="Times New Roman" panose="02020603050405020304" pitchFamily="18" charset="0"/>
              </a:rPr>
              <a:t>Change in health status</a:t>
            </a:r>
          </a:p>
          <a:p>
            <a:pPr marL="227013" indent="-227013">
              <a:buFontTx/>
              <a:buChar char="•"/>
              <a:defRPr/>
            </a:pPr>
            <a:r>
              <a:rPr lang="en-US" sz="2400" dirty="0">
                <a:solidFill>
                  <a:srgbClr val="006699"/>
                </a:solidFill>
                <a:latin typeface="+mn-lt"/>
                <a:cs typeface="Times New Roman" panose="02020603050405020304" pitchFamily="18" charset="0"/>
              </a:rPr>
              <a:t>Client satisfaction</a:t>
            </a:r>
          </a:p>
          <a:p>
            <a:pPr fontAlgn="auto">
              <a:spcBef>
                <a:spcPts val="0"/>
              </a:spcBef>
              <a:spcAft>
                <a:spcPts val="0"/>
              </a:spcAft>
              <a:defRPr/>
            </a:pPr>
            <a:endParaRPr lang="en-US" sz="2400" dirty="0">
              <a:latin typeface="+mj-lt"/>
              <a:cs typeface="Arial" charset="0"/>
            </a:endParaRPr>
          </a:p>
        </p:txBody>
      </p:sp>
      <p:sp>
        <p:nvSpPr>
          <p:cNvPr id="28" name="TextBox 27"/>
          <p:cNvSpPr txBox="1"/>
          <p:nvPr/>
        </p:nvSpPr>
        <p:spPr bwMode="auto">
          <a:xfrm>
            <a:off x="6172200" y="2136064"/>
            <a:ext cx="2667000" cy="461665"/>
          </a:xfrm>
          <a:prstGeom prst="rect">
            <a:avLst/>
          </a:prstGeom>
          <a:solidFill>
            <a:schemeClr val="accent1">
              <a:lumMod val="20000"/>
              <a:lumOff val="80000"/>
            </a:schemeClr>
          </a:solidFill>
          <a:ln>
            <a:solidFill>
              <a:srgbClr val="006699"/>
            </a:solidFill>
          </a:ln>
        </p:spPr>
        <p:txBody>
          <a:bodyPr wrap="square">
            <a:spAutoFit/>
          </a:bodyPr>
          <a:lstStyle/>
          <a:p>
            <a:pPr fontAlgn="auto">
              <a:spcBef>
                <a:spcPts val="0"/>
              </a:spcBef>
              <a:spcAft>
                <a:spcPts val="0"/>
              </a:spcAft>
              <a:defRPr/>
            </a:pPr>
            <a:r>
              <a:rPr lang="en-US" sz="2400" b="1" dirty="0">
                <a:latin typeface="+mj-lt"/>
                <a:cs typeface="Arial" charset="0"/>
              </a:rPr>
              <a:t> </a:t>
            </a:r>
            <a:r>
              <a:rPr lang="en-US" sz="2400" b="1" dirty="0">
                <a:solidFill>
                  <a:srgbClr val="006699"/>
                </a:solidFill>
                <a:latin typeface="+mj-lt"/>
                <a:cs typeface="Arial" charset="0"/>
              </a:rPr>
              <a:t>Outcomes</a:t>
            </a:r>
          </a:p>
        </p:txBody>
      </p:sp>
      <p:sp>
        <p:nvSpPr>
          <p:cNvPr id="29" name="Right Arrow 28"/>
          <p:cNvSpPr/>
          <p:nvPr/>
        </p:nvSpPr>
        <p:spPr bwMode="auto">
          <a:xfrm>
            <a:off x="5695976" y="3048000"/>
            <a:ext cx="381000" cy="381000"/>
          </a:xfrm>
          <a:prstGeom prst="rightArrow">
            <a:avLst/>
          </a:prstGeom>
          <a:solidFill>
            <a:schemeClr val="accent1">
              <a:lumMod val="20000"/>
              <a:lumOff val="80000"/>
            </a:schemeClr>
          </a:solidFill>
          <a:ln w="9525" cap="flat" cmpd="sng" algn="ctr">
            <a:solidFill>
              <a:srgbClr val="006699"/>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Arial" charset="0"/>
              <a:cs typeface="Arial" charset="0"/>
            </a:endParaRPr>
          </a:p>
        </p:txBody>
      </p:sp>
      <p:sp>
        <p:nvSpPr>
          <p:cNvPr id="14" name="Title 1"/>
          <p:cNvSpPr>
            <a:spLocks noGrp="1"/>
          </p:cNvSpPr>
          <p:nvPr>
            <p:ph type="title"/>
          </p:nvPr>
        </p:nvSpPr>
        <p:spPr>
          <a:xfrm>
            <a:off x="0" y="0"/>
            <a:ext cx="9144000" cy="1322025"/>
          </a:xfrm>
        </p:spPr>
        <p:txBody>
          <a:bodyPr/>
          <a:lstStyle/>
          <a:p>
            <a:r>
              <a:rPr lang="en-US" dirty="0"/>
              <a:t>Health Delivery System</a:t>
            </a: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6.6</a:t>
            </a:r>
          </a:p>
        </p:txBody>
      </p:sp>
    </p:spTree>
    <p:extLst>
      <p:ext uri="{BB962C8B-B14F-4D97-AF65-F5344CB8AC3E}">
        <p14:creationId xmlns:p14="http://schemas.microsoft.com/office/powerpoint/2010/main" val="689870815"/>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t>Experimentation and Use of Data</a:t>
            </a:r>
            <a:endParaRPr lang="en-US" dirty="0"/>
          </a:p>
        </p:txBody>
      </p:sp>
      <p:sp>
        <p:nvSpPr>
          <p:cNvPr id="14340" name="Rectangle 3"/>
          <p:cNvSpPr>
            <a:spLocks noGrp="1" noChangeArrowheads="1"/>
          </p:cNvSpPr>
          <p:nvPr>
            <p:ph type="body" idx="1"/>
          </p:nvPr>
        </p:nvSpPr>
        <p:spPr/>
        <p:txBody>
          <a:bodyPr/>
          <a:lstStyle/>
          <a:p>
            <a:r>
              <a:rPr lang="en-US"/>
              <a:t>Solutions are tested to determine whether they produce the required improvement.</a:t>
            </a:r>
          </a:p>
          <a:p>
            <a:r>
              <a:rPr lang="en-US"/>
              <a:t>Data are used to analyze processes, identify problems, and to determine whether the changes have resulted in improvement.</a:t>
            </a:r>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6.7</a:t>
            </a:r>
          </a:p>
        </p:txBody>
      </p:sp>
    </p:spTree>
    <p:extLst>
      <p:ext uri="{BB962C8B-B14F-4D97-AF65-F5344CB8AC3E}">
        <p14:creationId xmlns:p14="http://schemas.microsoft.com/office/powerpoint/2010/main" val="2631157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2" name="Slide Number Placeholder 1"/>
          <p:cNvSpPr>
            <a:spLocks noGrp="1"/>
          </p:cNvSpPr>
          <p:nvPr>
            <p:ph type="sldNum" sz="quarter" idx="12"/>
          </p:nvPr>
        </p:nvSpPr>
        <p:spPr/>
        <p:txBody>
          <a:bodyPr/>
          <a:lstStyle/>
          <a:p>
            <a:r>
              <a:rPr lang="en-US" dirty="0"/>
              <a:t>6.8</a:t>
            </a:r>
          </a:p>
        </p:txBody>
      </p:sp>
      <p:sp>
        <p:nvSpPr>
          <p:cNvPr id="3" name="Title 2"/>
          <p:cNvSpPr>
            <a:spLocks noGrp="1"/>
          </p:cNvSpPr>
          <p:nvPr>
            <p:ph type="title"/>
          </p:nvPr>
        </p:nvSpPr>
        <p:spPr/>
        <p:txBody>
          <a:bodyPr/>
          <a:lstStyle/>
          <a:p>
            <a:r>
              <a:rPr lang="en-US" dirty="0"/>
              <a:t>The Model for Improvement</a:t>
            </a:r>
          </a:p>
        </p:txBody>
      </p:sp>
    </p:spTree>
    <p:extLst>
      <p:ext uri="{BB962C8B-B14F-4D97-AF65-F5344CB8AC3E}">
        <p14:creationId xmlns:p14="http://schemas.microsoft.com/office/powerpoint/2010/main" val="216684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Daily Energy Requirements</a:t>
            </a:r>
            <a:endParaRPr lang="en-IE" sz="3800" b="1" dirty="0">
              <a:solidFill>
                <a:srgbClr val="006699"/>
              </a:solidFill>
              <a:latin typeface="+mn-lt"/>
            </a:endParaRPr>
          </a:p>
        </p:txBody>
      </p:sp>
      <p:sp>
        <p:nvSpPr>
          <p:cNvPr id="8" name="Rectangle 7"/>
          <p:cNvSpPr/>
          <p:nvPr/>
        </p:nvSpPr>
        <p:spPr>
          <a:xfrm>
            <a:off x="975742" y="5642175"/>
            <a:ext cx="7393472" cy="523220"/>
          </a:xfrm>
          <a:prstGeom prst="rect">
            <a:avLst/>
          </a:prstGeom>
        </p:spPr>
        <p:txBody>
          <a:bodyPr wrap="square">
            <a:spAutoFit/>
          </a:bodyPr>
          <a:lstStyle/>
          <a:p>
            <a:r>
              <a:rPr lang="en-GB" sz="1400" i="1" dirty="0">
                <a:latin typeface="Calibri" pitchFamily="34" charset="0"/>
                <a:cs typeface="Arial" pitchFamily="34" charset="0"/>
              </a:rPr>
              <a:t>Source</a:t>
            </a:r>
            <a:r>
              <a:rPr lang="en-GB" sz="1400" dirty="0">
                <a:latin typeface="Calibri" pitchFamily="34" charset="0"/>
                <a:cs typeface="Arial" pitchFamily="34" charset="0"/>
              </a:rPr>
              <a:t>: WHO, FAO, and United Nations University (UNU). 2001. </a:t>
            </a:r>
            <a:r>
              <a:rPr lang="en-GB" sz="1400" i="1" dirty="0">
                <a:latin typeface="Calibri" pitchFamily="34" charset="0"/>
                <a:cs typeface="Arial" pitchFamily="34" charset="0"/>
              </a:rPr>
              <a:t>Human Energy Requirements: Report of a Joint WHO/FAO/UNU Expert Consultation, 17–24 October, 2001. </a:t>
            </a:r>
            <a:r>
              <a:rPr lang="en-GB" sz="1400" dirty="0">
                <a:latin typeface="Calibri" pitchFamily="34" charset="0"/>
                <a:cs typeface="Arial" pitchFamily="34" charset="0"/>
              </a:rPr>
              <a:t>Geneva: WHO.</a:t>
            </a:r>
            <a:endParaRPr lang="en-US" sz="1400" i="1" dirty="0">
              <a:latin typeface="Calibri" pitchFamily="34" charset="0"/>
              <a:cs typeface="Arial"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92321610"/>
              </p:ext>
            </p:extLst>
          </p:nvPr>
        </p:nvGraphicFramePr>
        <p:xfrm>
          <a:off x="975742" y="1665959"/>
          <a:ext cx="7192515" cy="3725414"/>
        </p:xfrm>
        <a:graphic>
          <a:graphicData uri="http://schemas.openxmlformats.org/drawingml/2006/table">
            <a:tbl>
              <a:tblPr firstRow="1" firstCol="1" bandRow="1"/>
              <a:tblGrid>
                <a:gridCol w="4510658">
                  <a:extLst>
                    <a:ext uri="{9D8B030D-6E8A-4147-A177-3AD203B41FA5}">
                      <a16:colId xmlns:a16="http://schemas.microsoft.com/office/drawing/2014/main" val="20000"/>
                    </a:ext>
                  </a:extLst>
                </a:gridCol>
                <a:gridCol w="2681857">
                  <a:extLst>
                    <a:ext uri="{9D8B030D-6E8A-4147-A177-3AD203B41FA5}">
                      <a16:colId xmlns:a16="http://schemas.microsoft.com/office/drawing/2014/main" val="20001"/>
                    </a:ext>
                  </a:extLst>
                </a:gridCol>
              </a:tblGrid>
              <a:tr h="530605">
                <a:tc>
                  <a:txBody>
                    <a:bodyPr/>
                    <a:lstStyle/>
                    <a:p>
                      <a:pPr marL="0" marR="0">
                        <a:spcBef>
                          <a:spcPts val="0"/>
                        </a:spcBef>
                        <a:spcAft>
                          <a:spcPts val="600"/>
                        </a:spcAft>
                      </a:pPr>
                      <a:r>
                        <a:rPr lang="en-GB" sz="2800" b="1" dirty="0">
                          <a:solidFill>
                            <a:srgbClr val="FFFFFF"/>
                          </a:solidFill>
                          <a:effectLst/>
                          <a:latin typeface="+mn-lt"/>
                          <a:ea typeface="Calibri" panose="020F0502020204030204" pitchFamily="34" charset="0"/>
                          <a:cs typeface="Times New Roman" panose="02020603050405020304" pitchFamily="18" charset="0"/>
                        </a:rPr>
                        <a:t>Group</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marL="0" marR="0">
                        <a:spcBef>
                          <a:spcPts val="0"/>
                        </a:spcBef>
                        <a:spcAft>
                          <a:spcPts val="600"/>
                        </a:spcAft>
                      </a:pPr>
                      <a:r>
                        <a:rPr lang="en-GB" sz="2800" b="1" dirty="0">
                          <a:solidFill>
                            <a:srgbClr val="FFFFFF"/>
                          </a:solidFill>
                          <a:effectLst/>
                          <a:latin typeface="+mn-lt"/>
                          <a:ea typeface="Calibri" panose="020F0502020204030204" pitchFamily="34" charset="0"/>
                          <a:cs typeface="Times New Roman" panose="02020603050405020304" pitchFamily="18" charset="0"/>
                        </a:rPr>
                        <a:t>Kilocalories (kcal)/day</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10000"/>
                  </a:ext>
                </a:extLst>
              </a:tr>
              <a:tr h="530605">
                <a:tc>
                  <a:txBody>
                    <a:bodyPr/>
                    <a:lstStyle/>
                    <a:p>
                      <a:pPr marL="0" marR="0">
                        <a:spcBef>
                          <a:spcPts val="0"/>
                        </a:spcBef>
                        <a:spcAft>
                          <a:spcPts val="600"/>
                        </a:spcAft>
                      </a:pPr>
                      <a:r>
                        <a:rPr lang="en-GB" sz="2800" dirty="0">
                          <a:solidFill>
                            <a:srgbClr val="FFFFFF"/>
                          </a:solidFill>
                          <a:effectLst/>
                          <a:latin typeface="+mn-lt"/>
                          <a:ea typeface="Calibri" panose="020F0502020204030204" pitchFamily="34" charset="0"/>
                          <a:cs typeface="Times New Roman" panose="02020603050405020304" pitchFamily="18" charset="0"/>
                        </a:rPr>
                        <a:t>Adolescents</a:t>
                      </a:r>
                      <a:r>
                        <a:rPr lang="en-GB" sz="2800" baseline="0" dirty="0">
                          <a:solidFill>
                            <a:srgbClr val="FFFFFF"/>
                          </a:solidFill>
                          <a:effectLst/>
                          <a:latin typeface="+mn-lt"/>
                          <a:ea typeface="Calibri" panose="020F0502020204030204" pitchFamily="34" charset="0"/>
                          <a:cs typeface="Times New Roman" panose="02020603050405020304" pitchFamily="18" charset="0"/>
                        </a:rPr>
                        <a:t> </a:t>
                      </a:r>
                      <a:r>
                        <a:rPr lang="en-GB" sz="2800" dirty="0">
                          <a:solidFill>
                            <a:srgbClr val="FFFFFF"/>
                          </a:solidFill>
                          <a:effectLst/>
                          <a:latin typeface="+mn-lt"/>
                          <a:ea typeface="Calibri" panose="020F0502020204030204" pitchFamily="34" charset="0"/>
                          <a:cs typeface="Times New Roman" panose="02020603050405020304" pitchFamily="18" charset="0"/>
                        </a:rPr>
                        <a:t>15–18 years</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marL="0" marR="0">
                        <a:spcBef>
                          <a:spcPts val="0"/>
                        </a:spcBef>
                        <a:spcAft>
                          <a:spcPts val="600"/>
                        </a:spcAft>
                      </a:pPr>
                      <a:r>
                        <a:rPr lang="en-GB" sz="2800" dirty="0">
                          <a:solidFill>
                            <a:srgbClr val="FFFFFF"/>
                          </a:solidFill>
                          <a:effectLst/>
                          <a:latin typeface="+mn-lt"/>
                          <a:ea typeface="Calibri" panose="020F0502020204030204" pitchFamily="34" charset="0"/>
                          <a:cs typeface="Times New Roman" panose="02020603050405020304" pitchFamily="18" charset="0"/>
                        </a:rPr>
                        <a:t>2,800</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10001"/>
                  </a:ext>
                </a:extLst>
              </a:tr>
              <a:tr h="1061209">
                <a:tc>
                  <a:txBody>
                    <a:bodyPr/>
                    <a:lstStyle/>
                    <a:p>
                      <a:pPr marL="0" marR="0">
                        <a:spcBef>
                          <a:spcPts val="0"/>
                        </a:spcBef>
                        <a:spcAft>
                          <a:spcPts val="600"/>
                        </a:spcAft>
                      </a:pPr>
                      <a:r>
                        <a:rPr lang="en-GB" sz="2800" dirty="0">
                          <a:solidFill>
                            <a:srgbClr val="FFFFFF"/>
                          </a:solidFill>
                          <a:effectLst/>
                          <a:latin typeface="+mn-lt"/>
                          <a:ea typeface="Calibri" panose="020F0502020204030204" pitchFamily="34" charset="0"/>
                          <a:cs typeface="Times New Roman" panose="02020603050405020304" pitchFamily="18" charset="0"/>
                        </a:rPr>
                        <a:t>Adults (</a:t>
                      </a:r>
                      <a:r>
                        <a:rPr lang="en-GB" sz="2800" dirty="0">
                          <a:solidFill>
                            <a:srgbClr val="FFFFFF"/>
                          </a:solidFill>
                          <a:effectLst/>
                          <a:latin typeface="+mn-lt"/>
                          <a:ea typeface="Calibri" panose="020F0502020204030204" pitchFamily="34" charset="0"/>
                          <a:cs typeface="Arial" panose="020B0604020202020204" pitchFamily="34" charset="0"/>
                        </a:rPr>
                        <a:t>≥</a:t>
                      </a:r>
                      <a:r>
                        <a:rPr lang="en-GB" sz="2800" dirty="0">
                          <a:solidFill>
                            <a:srgbClr val="FFFFFF"/>
                          </a:solidFill>
                          <a:effectLst/>
                          <a:latin typeface="+mn-lt"/>
                          <a:ea typeface="Calibri" panose="020F0502020204030204" pitchFamily="34" charset="0"/>
                          <a:cs typeface="Times New Roman" panose="02020603050405020304" pitchFamily="18" charset="0"/>
                        </a:rPr>
                        <a:t> 18 years): Non-pregnant/lactating</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marL="0" marR="0">
                        <a:spcBef>
                          <a:spcPts val="0"/>
                        </a:spcBef>
                        <a:spcAft>
                          <a:spcPts val="600"/>
                        </a:spcAft>
                      </a:pPr>
                      <a:r>
                        <a:rPr lang="en-GB" sz="2800" dirty="0">
                          <a:solidFill>
                            <a:srgbClr val="FFFFFF"/>
                          </a:solidFill>
                          <a:effectLst/>
                          <a:latin typeface="+mn-lt"/>
                          <a:ea typeface="Calibri" panose="020F0502020204030204" pitchFamily="34" charset="0"/>
                          <a:cs typeface="Times New Roman" panose="02020603050405020304" pitchFamily="18" charset="0"/>
                        </a:rPr>
                        <a:t>2,000–2,580</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10002"/>
                  </a:ext>
                </a:extLst>
              </a:tr>
              <a:tr h="530605">
                <a:tc>
                  <a:txBody>
                    <a:bodyPr/>
                    <a:lstStyle/>
                    <a:p>
                      <a:pPr marL="0" marR="0">
                        <a:spcBef>
                          <a:spcPts val="0"/>
                        </a:spcBef>
                        <a:spcAft>
                          <a:spcPts val="600"/>
                        </a:spcAft>
                      </a:pPr>
                      <a:r>
                        <a:rPr lang="en-GB" sz="2800" dirty="0">
                          <a:solidFill>
                            <a:srgbClr val="FFFFFF"/>
                          </a:solidFill>
                          <a:effectLst/>
                          <a:latin typeface="+mn-lt"/>
                          <a:ea typeface="Calibri" panose="020F0502020204030204" pitchFamily="34" charset="0"/>
                          <a:cs typeface="Times New Roman" panose="02020603050405020304" pitchFamily="18" charset="0"/>
                        </a:rPr>
                        <a:t>Pregnant/lactating women</a:t>
                      </a:r>
                      <a:r>
                        <a:rPr lang="en-GB" sz="2800" dirty="0">
                          <a:solidFill>
                            <a:srgbClr val="FFFFFF"/>
                          </a:solidFill>
                          <a:effectLst/>
                          <a:latin typeface="+mn-lt"/>
                          <a:ea typeface="Calibri" panose="020F0502020204030204" pitchFamily="34" charset="0"/>
                          <a:cs typeface="Arial" panose="020B0604020202020204" pitchFamily="34" charset="0"/>
                        </a:rPr>
                        <a:t> </a:t>
                      </a:r>
                      <a:r>
                        <a:rPr lang="en-GB" sz="2800" kern="1200" dirty="0">
                          <a:solidFill>
                            <a:schemeClr val="bg1"/>
                          </a:solidFill>
                          <a:effectLst/>
                          <a:latin typeface="+mn-lt"/>
                          <a:ea typeface="+mn-ea"/>
                          <a:cs typeface="Arial" panose="020B0604020202020204" pitchFamily="34" charset="0"/>
                        </a:rPr>
                        <a:t>(during the first 6 months of lactation)</a:t>
                      </a:r>
                      <a:endParaRPr lang="en-US" sz="32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marL="0" marR="0">
                        <a:spcBef>
                          <a:spcPts val="0"/>
                        </a:spcBef>
                        <a:spcAft>
                          <a:spcPts val="600"/>
                        </a:spcAft>
                      </a:pPr>
                      <a:r>
                        <a:rPr lang="en-GB" sz="2800" dirty="0">
                          <a:solidFill>
                            <a:srgbClr val="FFFFFF"/>
                          </a:solidFill>
                          <a:effectLst/>
                          <a:latin typeface="+mn-lt"/>
                          <a:ea typeface="Calibri" panose="020F0502020204030204" pitchFamily="34" charset="0"/>
                          <a:cs typeface="Times New Roman" panose="02020603050405020304" pitchFamily="18" charset="0"/>
                        </a:rPr>
                        <a:t>2,460–2,570</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1.7</a:t>
            </a:r>
          </a:p>
        </p:txBody>
      </p:sp>
    </p:spTree>
    <p:extLst>
      <p:ext uri="{BB962C8B-B14F-4D97-AF65-F5344CB8AC3E}">
        <p14:creationId xmlns:p14="http://schemas.microsoft.com/office/powerpoint/2010/main" val="40878521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2" name="Slide Number Placeholder 1"/>
          <p:cNvSpPr>
            <a:spLocks noGrp="1"/>
          </p:cNvSpPr>
          <p:nvPr>
            <p:ph type="sldNum" sz="quarter" idx="12"/>
          </p:nvPr>
        </p:nvSpPr>
        <p:spPr/>
        <p:txBody>
          <a:bodyPr/>
          <a:lstStyle/>
          <a:p>
            <a:r>
              <a:rPr lang="en-US" dirty="0"/>
              <a:t>6.9</a:t>
            </a:r>
          </a:p>
        </p:txBody>
      </p:sp>
      <p:sp>
        <p:nvSpPr>
          <p:cNvPr id="3" name="Title 2"/>
          <p:cNvSpPr>
            <a:spLocks noGrp="1"/>
          </p:cNvSpPr>
          <p:nvPr>
            <p:ph type="title"/>
          </p:nvPr>
        </p:nvSpPr>
        <p:spPr/>
        <p:txBody>
          <a:bodyPr/>
          <a:lstStyle/>
          <a:p>
            <a:r>
              <a:rPr lang="en-US" dirty="0"/>
              <a:t>Quality Improvement Methodology</a:t>
            </a:r>
          </a:p>
        </p:txBody>
      </p:sp>
      <p:sp>
        <p:nvSpPr>
          <p:cNvPr id="7" name="Line 41"/>
          <p:cNvSpPr>
            <a:spLocks noChangeShapeType="1"/>
          </p:cNvSpPr>
          <p:nvPr/>
        </p:nvSpPr>
        <p:spPr bwMode="auto">
          <a:xfrm>
            <a:off x="2192215" y="1641230"/>
            <a:ext cx="1676400" cy="152400"/>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Tree>
    <p:extLst>
      <p:ext uri="{BB962C8B-B14F-4D97-AF65-F5344CB8AC3E}">
        <p14:creationId xmlns:p14="http://schemas.microsoft.com/office/powerpoint/2010/main" val="32534129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Quality Improvement Methodology</a:t>
            </a:r>
            <a:endParaRPr lang="en-US" dirty="0"/>
          </a:p>
        </p:txBody>
      </p:sp>
      <p:sp>
        <p:nvSpPr>
          <p:cNvPr id="34819" name="Rectangle 3"/>
          <p:cNvSpPr>
            <a:spLocks noGrp="1" noChangeArrowheads="1"/>
          </p:cNvSpPr>
          <p:nvPr>
            <p:ph idx="1"/>
          </p:nvPr>
        </p:nvSpPr>
        <p:spPr/>
        <p:txBody>
          <a:bodyPr/>
          <a:lstStyle/>
          <a:p>
            <a:pPr marL="0" indent="0">
              <a:buNone/>
            </a:pPr>
            <a:r>
              <a:rPr lang="en-US" b="1" dirty="0"/>
              <a:t>STEP 1. Identify the problem</a:t>
            </a:r>
          </a:p>
          <a:p>
            <a:r>
              <a:rPr lang="en-US" dirty="0"/>
              <a:t>Recognize a weakness in service quality or an opportunity to improve it.</a:t>
            </a:r>
          </a:p>
          <a:p>
            <a:r>
              <a:rPr lang="en-US" dirty="0"/>
              <a:t>Map out the process to improve.</a:t>
            </a:r>
          </a:p>
          <a:p>
            <a:r>
              <a:rPr lang="en-US" dirty="0"/>
              <a:t>Select the team that will solve the problem.</a:t>
            </a:r>
          </a:p>
          <a:p>
            <a:r>
              <a:rPr lang="en-US" dirty="0"/>
              <a:t>Have the team reach consensus on the problem.  </a:t>
            </a:r>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6.10</a:t>
            </a:r>
          </a:p>
        </p:txBody>
      </p:sp>
    </p:spTree>
    <p:extLst>
      <p:ext uri="{BB962C8B-B14F-4D97-AF65-F5344CB8AC3E}">
        <p14:creationId xmlns:p14="http://schemas.microsoft.com/office/powerpoint/2010/main" val="6039416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Identify Problems/Areas for Improvement</a:t>
            </a:r>
            <a:endParaRPr lang="en-US" dirty="0"/>
          </a:p>
        </p:txBody>
      </p:sp>
      <p:sp>
        <p:nvSpPr>
          <p:cNvPr id="3" name="Content Placeholder 2"/>
          <p:cNvSpPr>
            <a:spLocks noGrp="1"/>
          </p:cNvSpPr>
          <p:nvPr>
            <p:ph idx="1"/>
          </p:nvPr>
        </p:nvSpPr>
        <p:spPr/>
        <p:txBody>
          <a:bodyPr/>
          <a:lstStyle/>
          <a:p>
            <a:pPr marL="0" indent="0">
              <a:buNone/>
            </a:pPr>
            <a:r>
              <a:rPr lang="en-US" dirty="0"/>
              <a:t>Sources for identifying problems/areas for improvement:</a:t>
            </a:r>
          </a:p>
          <a:p>
            <a:r>
              <a:rPr lang="en-US" dirty="0"/>
              <a:t>Patient complaints</a:t>
            </a:r>
          </a:p>
          <a:p>
            <a:r>
              <a:rPr lang="en-US" dirty="0"/>
              <a:t>Routine patient treatment data, </a:t>
            </a:r>
            <a:r>
              <a:rPr lang="en-US" dirty="0" err="1"/>
              <a:t>programme</a:t>
            </a:r>
            <a:r>
              <a:rPr lang="en-US" dirty="0"/>
              <a:t> monitoring indicators, direct observation</a:t>
            </a:r>
          </a:p>
          <a:p>
            <a:r>
              <a:rPr lang="en-US" dirty="0"/>
              <a:t>Problem identification index</a:t>
            </a:r>
          </a:p>
          <a:p>
            <a:pPr marL="0" indent="0">
              <a:buNone/>
            </a:pPr>
            <a:r>
              <a:rPr lang="en-US" dirty="0"/>
              <a:t>After identifying problems, prioritize the most critical ones. </a:t>
            </a:r>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6.11</a:t>
            </a:r>
          </a:p>
        </p:txBody>
      </p:sp>
    </p:spTree>
    <p:extLst>
      <p:ext uri="{BB962C8B-B14F-4D97-AF65-F5344CB8AC3E}">
        <p14:creationId xmlns:p14="http://schemas.microsoft.com/office/powerpoint/2010/main" val="32266237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2"/>
          <p:cNvGrpSpPr>
            <a:grpSpLocks/>
          </p:cNvGrpSpPr>
          <p:nvPr/>
        </p:nvGrpSpPr>
        <p:grpSpPr bwMode="auto">
          <a:xfrm>
            <a:off x="152400" y="4114800"/>
            <a:ext cx="8991600" cy="336550"/>
            <a:chOff x="96" y="2208"/>
            <a:chExt cx="5664" cy="212"/>
          </a:xfrm>
        </p:grpSpPr>
        <p:sp>
          <p:nvSpPr>
            <p:cNvPr id="7504" name="Text Box 4"/>
            <p:cNvSpPr txBox="1">
              <a:spLocks noChangeArrowheads="1"/>
            </p:cNvSpPr>
            <p:nvPr/>
          </p:nvSpPr>
          <p:spPr bwMode="auto">
            <a:xfrm>
              <a:off x="96" y="2208"/>
              <a:ext cx="528"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Patient</a:t>
              </a:r>
            </a:p>
          </p:txBody>
        </p:sp>
        <p:sp>
          <p:nvSpPr>
            <p:cNvPr id="7505" name="Text Box 5"/>
            <p:cNvSpPr txBox="1">
              <a:spLocks noChangeArrowheads="1"/>
            </p:cNvSpPr>
            <p:nvPr/>
          </p:nvSpPr>
          <p:spPr bwMode="auto">
            <a:xfrm>
              <a:off x="864" y="2208"/>
              <a:ext cx="835"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Receptionist</a:t>
              </a:r>
            </a:p>
          </p:txBody>
        </p:sp>
        <p:sp>
          <p:nvSpPr>
            <p:cNvPr id="7506" name="Text Box 6"/>
            <p:cNvSpPr txBox="1">
              <a:spLocks noChangeArrowheads="1"/>
            </p:cNvSpPr>
            <p:nvPr/>
          </p:nvSpPr>
          <p:spPr bwMode="auto">
            <a:xfrm>
              <a:off x="1920" y="2208"/>
              <a:ext cx="480"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Nurse</a:t>
              </a:r>
            </a:p>
          </p:txBody>
        </p:sp>
        <p:sp>
          <p:nvSpPr>
            <p:cNvPr id="7507" name="Text Box 7"/>
            <p:cNvSpPr txBox="1">
              <a:spLocks noChangeArrowheads="1"/>
            </p:cNvSpPr>
            <p:nvPr/>
          </p:nvSpPr>
          <p:spPr bwMode="auto">
            <a:xfrm>
              <a:off x="2736" y="2208"/>
              <a:ext cx="672"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Physician</a:t>
              </a:r>
            </a:p>
          </p:txBody>
        </p:sp>
        <p:sp>
          <p:nvSpPr>
            <p:cNvPr id="7508" name="Text Box 8"/>
            <p:cNvSpPr txBox="1">
              <a:spLocks noChangeArrowheads="1"/>
            </p:cNvSpPr>
            <p:nvPr/>
          </p:nvSpPr>
          <p:spPr bwMode="auto">
            <a:xfrm>
              <a:off x="3360" y="2208"/>
              <a:ext cx="931"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Lab technician</a:t>
              </a:r>
            </a:p>
          </p:txBody>
        </p:sp>
        <p:sp>
          <p:nvSpPr>
            <p:cNvPr id="7509" name="Text Box 9"/>
            <p:cNvSpPr txBox="1">
              <a:spLocks noChangeArrowheads="1"/>
            </p:cNvSpPr>
            <p:nvPr/>
          </p:nvSpPr>
          <p:spPr bwMode="auto">
            <a:xfrm>
              <a:off x="4320" y="2208"/>
              <a:ext cx="720"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Specialist</a:t>
              </a:r>
            </a:p>
          </p:txBody>
        </p:sp>
        <p:sp>
          <p:nvSpPr>
            <p:cNvPr id="7510" name="Text Box 10"/>
            <p:cNvSpPr txBox="1">
              <a:spLocks noChangeArrowheads="1"/>
            </p:cNvSpPr>
            <p:nvPr/>
          </p:nvSpPr>
          <p:spPr bwMode="auto">
            <a:xfrm>
              <a:off x="5136" y="2208"/>
              <a:ext cx="624"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Patient</a:t>
              </a:r>
            </a:p>
          </p:txBody>
        </p:sp>
      </p:grpSp>
      <p:sp>
        <p:nvSpPr>
          <p:cNvPr id="7172" name="Oval 474"/>
          <p:cNvSpPr>
            <a:spLocks noChangeArrowheads="1"/>
          </p:cNvSpPr>
          <p:nvPr/>
        </p:nvSpPr>
        <p:spPr bwMode="auto">
          <a:xfrm>
            <a:off x="0" y="2819400"/>
            <a:ext cx="1143000" cy="1143000"/>
          </a:xfrm>
          <a:prstGeom prst="ellipse">
            <a:avLst/>
          </a:prstGeom>
          <a:noFill/>
          <a:ln w="28575">
            <a:solidFill>
              <a:srgbClr val="006699"/>
            </a:solidFill>
            <a:round/>
            <a:headEnd/>
            <a:tailEnd/>
          </a:ln>
        </p:spPr>
        <p:txBody>
          <a:bodyPr wrap="none" anchor="ctr"/>
          <a:lstStyle/>
          <a:p>
            <a:pPr algn="ctr"/>
            <a:r>
              <a:rPr lang="en-US" sz="1600" dirty="0">
                <a:solidFill>
                  <a:srgbClr val="006699"/>
                </a:solidFill>
                <a:latin typeface="Tahoma" pitchFamily="34" charset="0"/>
              </a:rPr>
              <a:t>Patient </a:t>
            </a:r>
          </a:p>
          <a:p>
            <a:pPr algn="ctr"/>
            <a:r>
              <a:rPr lang="en-US" sz="1600" dirty="0">
                <a:solidFill>
                  <a:srgbClr val="006699"/>
                </a:solidFill>
                <a:latin typeface="Tahoma" pitchFamily="34" charset="0"/>
              </a:rPr>
              <a:t>arrives</a:t>
            </a:r>
            <a:endParaRPr lang="en-US" sz="1600" dirty="0">
              <a:solidFill>
                <a:srgbClr val="006699"/>
              </a:solidFill>
              <a:latin typeface="Calibri" pitchFamily="34" charset="0"/>
            </a:endParaRPr>
          </a:p>
        </p:txBody>
      </p:sp>
      <p:sp>
        <p:nvSpPr>
          <p:cNvPr id="7173" name="Oval 475"/>
          <p:cNvSpPr>
            <a:spLocks noChangeArrowheads="1"/>
          </p:cNvSpPr>
          <p:nvPr/>
        </p:nvSpPr>
        <p:spPr bwMode="auto">
          <a:xfrm>
            <a:off x="8077200" y="2895600"/>
            <a:ext cx="1066800" cy="1066800"/>
          </a:xfrm>
          <a:prstGeom prst="ellipse">
            <a:avLst/>
          </a:prstGeom>
          <a:noFill/>
          <a:ln w="28575">
            <a:solidFill>
              <a:srgbClr val="006699"/>
            </a:solidFill>
            <a:round/>
            <a:headEnd/>
            <a:tailEnd/>
          </a:ln>
        </p:spPr>
        <p:txBody>
          <a:bodyPr wrap="none" anchor="ctr"/>
          <a:lstStyle/>
          <a:p>
            <a:pPr algn="ctr"/>
            <a:r>
              <a:rPr lang="en-US" sz="1600" dirty="0">
                <a:solidFill>
                  <a:srgbClr val="006699"/>
                </a:solidFill>
                <a:latin typeface="Tahoma" pitchFamily="34" charset="0"/>
              </a:rPr>
              <a:t>Patient </a:t>
            </a:r>
          </a:p>
          <a:p>
            <a:pPr algn="ctr"/>
            <a:r>
              <a:rPr lang="en-US" sz="1600" dirty="0">
                <a:solidFill>
                  <a:srgbClr val="006699"/>
                </a:solidFill>
                <a:latin typeface="Tahoma" pitchFamily="34" charset="0"/>
              </a:rPr>
              <a:t>leaves</a:t>
            </a:r>
            <a:endParaRPr lang="en-US" sz="1600" dirty="0">
              <a:solidFill>
                <a:srgbClr val="006699"/>
              </a:solidFill>
              <a:latin typeface="Calibri" pitchFamily="34" charset="0"/>
            </a:endParaRPr>
          </a:p>
        </p:txBody>
      </p:sp>
      <p:sp>
        <p:nvSpPr>
          <p:cNvPr id="7174" name="Rectangle 476"/>
          <p:cNvSpPr>
            <a:spLocks noChangeArrowheads="1"/>
          </p:cNvSpPr>
          <p:nvPr/>
        </p:nvSpPr>
        <p:spPr bwMode="auto">
          <a:xfrm>
            <a:off x="1371600" y="2895600"/>
            <a:ext cx="1219200" cy="990600"/>
          </a:xfrm>
          <a:prstGeom prst="rect">
            <a:avLst/>
          </a:prstGeom>
          <a:noFill/>
          <a:ln w="28575">
            <a:solidFill>
              <a:srgbClr val="006699"/>
            </a:solidFill>
            <a:miter lim="800000"/>
            <a:headEnd/>
            <a:tailEnd/>
          </a:ln>
        </p:spPr>
        <p:txBody>
          <a:bodyPr wrap="none" anchor="ctr"/>
          <a:lstStyle/>
          <a:p>
            <a:pPr algn="ctr"/>
            <a:r>
              <a:rPr lang="en-US" sz="1600" dirty="0">
                <a:solidFill>
                  <a:srgbClr val="006699"/>
                </a:solidFill>
                <a:latin typeface="Tahoma" pitchFamily="34" charset="0"/>
              </a:rPr>
              <a:t>  Registration </a:t>
            </a:r>
          </a:p>
        </p:txBody>
      </p:sp>
      <p:sp>
        <p:nvSpPr>
          <p:cNvPr id="7175" name="Line 477"/>
          <p:cNvSpPr>
            <a:spLocks noChangeShapeType="1"/>
          </p:cNvSpPr>
          <p:nvPr/>
        </p:nvSpPr>
        <p:spPr bwMode="auto">
          <a:xfrm>
            <a:off x="7772400" y="3429000"/>
            <a:ext cx="228600" cy="0"/>
          </a:xfrm>
          <a:prstGeom prst="line">
            <a:avLst/>
          </a:prstGeom>
          <a:noFill/>
          <a:ln w="28575">
            <a:solidFill>
              <a:srgbClr val="006699"/>
            </a:solidFill>
            <a:round/>
            <a:headEnd/>
            <a:tailEnd type="triangle" w="med" len="med"/>
          </a:ln>
        </p:spPr>
        <p:txBody>
          <a:bodyPr wrap="none" anchor="ctr"/>
          <a:lstStyle/>
          <a:p>
            <a:endParaRPr lang="en-US" dirty="0">
              <a:solidFill>
                <a:srgbClr val="006699"/>
              </a:solidFill>
            </a:endParaRPr>
          </a:p>
        </p:txBody>
      </p:sp>
      <p:sp>
        <p:nvSpPr>
          <p:cNvPr id="7176" name="Rectangle 478"/>
          <p:cNvSpPr>
            <a:spLocks noChangeArrowheads="1"/>
          </p:cNvSpPr>
          <p:nvPr/>
        </p:nvSpPr>
        <p:spPr bwMode="auto">
          <a:xfrm>
            <a:off x="2843213" y="2895600"/>
            <a:ext cx="1195387" cy="990600"/>
          </a:xfrm>
          <a:prstGeom prst="rect">
            <a:avLst/>
          </a:prstGeom>
          <a:noFill/>
          <a:ln w="28575">
            <a:solidFill>
              <a:srgbClr val="006699"/>
            </a:solidFill>
            <a:miter lim="800000"/>
            <a:headEnd/>
            <a:tailEnd/>
          </a:ln>
        </p:spPr>
        <p:txBody>
          <a:bodyPr wrap="none" anchor="ctr"/>
          <a:lstStyle/>
          <a:p>
            <a:pPr algn="ctr"/>
            <a:r>
              <a:rPr lang="en-US" sz="1600" dirty="0">
                <a:solidFill>
                  <a:srgbClr val="006699"/>
                </a:solidFill>
                <a:latin typeface="Tahoma" pitchFamily="34" charset="0"/>
              </a:rPr>
              <a:t>Take </a:t>
            </a:r>
          </a:p>
          <a:p>
            <a:pPr algn="ctr"/>
            <a:r>
              <a:rPr lang="en-US" sz="1600" dirty="0">
                <a:solidFill>
                  <a:srgbClr val="006699"/>
                </a:solidFill>
                <a:latin typeface="Tahoma" pitchFamily="34" charset="0"/>
              </a:rPr>
              <a:t> temperature</a:t>
            </a:r>
          </a:p>
        </p:txBody>
      </p:sp>
      <p:sp>
        <p:nvSpPr>
          <p:cNvPr id="7177" name="Rectangle 479"/>
          <p:cNvSpPr>
            <a:spLocks noChangeArrowheads="1"/>
          </p:cNvSpPr>
          <p:nvPr/>
        </p:nvSpPr>
        <p:spPr bwMode="auto">
          <a:xfrm>
            <a:off x="4343400" y="2895600"/>
            <a:ext cx="914400" cy="990600"/>
          </a:xfrm>
          <a:prstGeom prst="rect">
            <a:avLst/>
          </a:prstGeom>
          <a:noFill/>
          <a:ln w="28575">
            <a:solidFill>
              <a:srgbClr val="006699"/>
            </a:solidFill>
            <a:miter lim="800000"/>
            <a:headEnd/>
            <a:tailEnd/>
          </a:ln>
        </p:spPr>
        <p:txBody>
          <a:bodyPr wrap="none" anchor="ctr"/>
          <a:lstStyle/>
          <a:p>
            <a:pPr algn="ctr"/>
            <a:r>
              <a:rPr lang="en-US" sz="1600" dirty="0">
                <a:solidFill>
                  <a:srgbClr val="006699"/>
                </a:solidFill>
                <a:latin typeface="Tahoma" pitchFamily="34" charset="0"/>
              </a:rPr>
              <a:t>Doctor’s </a:t>
            </a:r>
          </a:p>
          <a:p>
            <a:pPr algn="ctr"/>
            <a:r>
              <a:rPr lang="en-US" sz="1600" dirty="0">
                <a:solidFill>
                  <a:srgbClr val="006699"/>
                </a:solidFill>
                <a:latin typeface="Tahoma" pitchFamily="34" charset="0"/>
              </a:rPr>
              <a:t>Exam</a:t>
            </a:r>
          </a:p>
        </p:txBody>
      </p:sp>
      <p:sp>
        <p:nvSpPr>
          <p:cNvPr id="7178" name="Rectangle 480"/>
          <p:cNvSpPr>
            <a:spLocks noChangeArrowheads="1"/>
          </p:cNvSpPr>
          <p:nvPr/>
        </p:nvSpPr>
        <p:spPr bwMode="auto">
          <a:xfrm>
            <a:off x="5562600" y="2895600"/>
            <a:ext cx="993775" cy="990600"/>
          </a:xfrm>
          <a:prstGeom prst="rect">
            <a:avLst/>
          </a:prstGeom>
          <a:noFill/>
          <a:ln w="28575">
            <a:solidFill>
              <a:srgbClr val="006699"/>
            </a:solidFill>
            <a:miter lim="800000"/>
            <a:headEnd/>
            <a:tailEnd/>
          </a:ln>
        </p:spPr>
        <p:txBody>
          <a:bodyPr wrap="none" anchor="ctr"/>
          <a:lstStyle/>
          <a:p>
            <a:pPr algn="ctr"/>
            <a:r>
              <a:rPr lang="en-US" sz="1600" dirty="0">
                <a:solidFill>
                  <a:srgbClr val="006699"/>
                </a:solidFill>
                <a:latin typeface="Tahoma" pitchFamily="34" charset="0"/>
              </a:rPr>
              <a:t>Collect </a:t>
            </a:r>
          </a:p>
          <a:p>
            <a:pPr algn="ctr"/>
            <a:r>
              <a:rPr lang="en-US" sz="1600" dirty="0">
                <a:solidFill>
                  <a:srgbClr val="006699"/>
                </a:solidFill>
                <a:latin typeface="Tahoma" pitchFamily="34" charset="0"/>
              </a:rPr>
              <a:t>Tests</a:t>
            </a:r>
          </a:p>
        </p:txBody>
      </p:sp>
      <p:sp>
        <p:nvSpPr>
          <p:cNvPr id="7179" name="Rectangle 481"/>
          <p:cNvSpPr>
            <a:spLocks noChangeArrowheads="1"/>
          </p:cNvSpPr>
          <p:nvPr/>
        </p:nvSpPr>
        <p:spPr bwMode="auto">
          <a:xfrm>
            <a:off x="6781800" y="2895600"/>
            <a:ext cx="1017588" cy="990600"/>
          </a:xfrm>
          <a:prstGeom prst="rect">
            <a:avLst/>
          </a:prstGeom>
          <a:noFill/>
          <a:ln w="28575">
            <a:solidFill>
              <a:srgbClr val="006699"/>
            </a:solidFill>
            <a:miter lim="800000"/>
            <a:headEnd/>
            <a:tailEnd/>
          </a:ln>
        </p:spPr>
        <p:txBody>
          <a:bodyPr wrap="none" anchor="ctr"/>
          <a:lstStyle/>
          <a:p>
            <a:pPr algn="ctr"/>
            <a:r>
              <a:rPr lang="en-US" sz="1600" dirty="0">
                <a:solidFill>
                  <a:srgbClr val="006699"/>
                </a:solidFill>
                <a:latin typeface="Tahoma" pitchFamily="34" charset="0"/>
              </a:rPr>
              <a:t> Specialist’s </a:t>
            </a:r>
          </a:p>
          <a:p>
            <a:pPr algn="ctr"/>
            <a:r>
              <a:rPr lang="en-US" sz="1600" dirty="0">
                <a:solidFill>
                  <a:srgbClr val="006699"/>
                </a:solidFill>
                <a:latin typeface="Tahoma" pitchFamily="34" charset="0"/>
              </a:rPr>
              <a:t>Exam</a:t>
            </a:r>
          </a:p>
        </p:txBody>
      </p:sp>
      <p:sp>
        <p:nvSpPr>
          <p:cNvPr id="7180" name="Line 482"/>
          <p:cNvSpPr>
            <a:spLocks noChangeShapeType="1"/>
          </p:cNvSpPr>
          <p:nvPr/>
        </p:nvSpPr>
        <p:spPr bwMode="auto">
          <a:xfrm>
            <a:off x="6553200" y="3429000"/>
            <a:ext cx="228600" cy="0"/>
          </a:xfrm>
          <a:prstGeom prst="line">
            <a:avLst/>
          </a:prstGeom>
          <a:noFill/>
          <a:ln w="28575">
            <a:solidFill>
              <a:srgbClr val="006699"/>
            </a:solidFill>
            <a:round/>
            <a:headEnd/>
            <a:tailEnd type="triangle" w="med" len="med"/>
          </a:ln>
        </p:spPr>
        <p:txBody>
          <a:bodyPr wrap="none" anchor="ctr"/>
          <a:lstStyle/>
          <a:p>
            <a:endParaRPr lang="en-US" dirty="0">
              <a:solidFill>
                <a:srgbClr val="006699"/>
              </a:solidFill>
            </a:endParaRPr>
          </a:p>
        </p:txBody>
      </p:sp>
      <p:sp>
        <p:nvSpPr>
          <p:cNvPr id="7181" name="Line 483"/>
          <p:cNvSpPr>
            <a:spLocks noChangeShapeType="1"/>
          </p:cNvSpPr>
          <p:nvPr/>
        </p:nvSpPr>
        <p:spPr bwMode="auto">
          <a:xfrm>
            <a:off x="5257800" y="3429000"/>
            <a:ext cx="228600" cy="0"/>
          </a:xfrm>
          <a:prstGeom prst="line">
            <a:avLst/>
          </a:prstGeom>
          <a:noFill/>
          <a:ln w="28575">
            <a:solidFill>
              <a:srgbClr val="006699"/>
            </a:solidFill>
            <a:round/>
            <a:headEnd/>
            <a:tailEnd type="triangle" w="med" len="med"/>
          </a:ln>
        </p:spPr>
        <p:txBody>
          <a:bodyPr wrap="none" anchor="ctr"/>
          <a:lstStyle/>
          <a:p>
            <a:endParaRPr lang="en-US" dirty="0">
              <a:solidFill>
                <a:srgbClr val="006699"/>
              </a:solidFill>
            </a:endParaRPr>
          </a:p>
        </p:txBody>
      </p:sp>
      <p:sp>
        <p:nvSpPr>
          <p:cNvPr id="7182" name="Line 484"/>
          <p:cNvSpPr>
            <a:spLocks noChangeShapeType="1"/>
          </p:cNvSpPr>
          <p:nvPr/>
        </p:nvSpPr>
        <p:spPr bwMode="auto">
          <a:xfrm>
            <a:off x="4038600" y="3429000"/>
            <a:ext cx="228600" cy="0"/>
          </a:xfrm>
          <a:prstGeom prst="line">
            <a:avLst/>
          </a:prstGeom>
          <a:noFill/>
          <a:ln w="28575">
            <a:solidFill>
              <a:srgbClr val="006699"/>
            </a:solidFill>
            <a:round/>
            <a:headEnd/>
            <a:tailEnd type="triangle" w="med" len="med"/>
          </a:ln>
        </p:spPr>
        <p:txBody>
          <a:bodyPr wrap="none" anchor="ctr"/>
          <a:lstStyle/>
          <a:p>
            <a:endParaRPr lang="en-US" dirty="0">
              <a:solidFill>
                <a:srgbClr val="006699"/>
              </a:solidFill>
            </a:endParaRPr>
          </a:p>
        </p:txBody>
      </p:sp>
      <p:sp>
        <p:nvSpPr>
          <p:cNvPr id="7183" name="Line 485"/>
          <p:cNvSpPr>
            <a:spLocks noChangeShapeType="1"/>
          </p:cNvSpPr>
          <p:nvPr/>
        </p:nvSpPr>
        <p:spPr bwMode="auto">
          <a:xfrm>
            <a:off x="2590800" y="3429000"/>
            <a:ext cx="228600" cy="0"/>
          </a:xfrm>
          <a:prstGeom prst="line">
            <a:avLst/>
          </a:prstGeom>
          <a:noFill/>
          <a:ln w="28575">
            <a:solidFill>
              <a:srgbClr val="006699"/>
            </a:solidFill>
            <a:round/>
            <a:headEnd/>
            <a:tailEnd type="triangle" w="med" len="med"/>
          </a:ln>
        </p:spPr>
        <p:txBody>
          <a:bodyPr wrap="none" anchor="ctr"/>
          <a:lstStyle/>
          <a:p>
            <a:endParaRPr lang="en-US" dirty="0">
              <a:solidFill>
                <a:srgbClr val="006699"/>
              </a:solidFill>
            </a:endParaRPr>
          </a:p>
        </p:txBody>
      </p:sp>
      <p:sp>
        <p:nvSpPr>
          <p:cNvPr id="7184" name="Line 486"/>
          <p:cNvSpPr>
            <a:spLocks noChangeShapeType="1"/>
          </p:cNvSpPr>
          <p:nvPr/>
        </p:nvSpPr>
        <p:spPr bwMode="auto">
          <a:xfrm>
            <a:off x="1143000" y="3429000"/>
            <a:ext cx="228600" cy="0"/>
          </a:xfrm>
          <a:prstGeom prst="line">
            <a:avLst/>
          </a:prstGeom>
          <a:noFill/>
          <a:ln w="28575">
            <a:solidFill>
              <a:srgbClr val="006699"/>
            </a:solidFill>
            <a:round/>
            <a:headEnd/>
            <a:tailEnd type="triangle" w="med" len="med"/>
          </a:ln>
        </p:spPr>
        <p:txBody>
          <a:bodyPr wrap="none" anchor="ctr"/>
          <a:lstStyle/>
          <a:p>
            <a:endParaRPr lang="en-US" dirty="0">
              <a:solidFill>
                <a:srgbClr val="006699"/>
              </a:solidFill>
            </a:endParaRPr>
          </a:p>
        </p:txBody>
      </p:sp>
      <p:grpSp>
        <p:nvGrpSpPr>
          <p:cNvPr id="3" name="Group 176" descr="receptionist"/>
          <p:cNvGrpSpPr>
            <a:grpSpLocks/>
          </p:cNvGrpSpPr>
          <p:nvPr/>
        </p:nvGrpSpPr>
        <p:grpSpPr bwMode="auto">
          <a:xfrm>
            <a:off x="1219200" y="2971800"/>
            <a:ext cx="1371600" cy="1066800"/>
            <a:chOff x="1022" y="2556"/>
            <a:chExt cx="823" cy="693"/>
          </a:xfrm>
        </p:grpSpPr>
        <p:sp>
          <p:nvSpPr>
            <p:cNvPr id="7428" name="Freeform 71"/>
            <p:cNvSpPr>
              <a:spLocks/>
            </p:cNvSpPr>
            <p:nvPr/>
          </p:nvSpPr>
          <p:spPr bwMode="auto">
            <a:xfrm>
              <a:off x="1022" y="2558"/>
              <a:ext cx="809" cy="564"/>
            </a:xfrm>
            <a:custGeom>
              <a:avLst/>
              <a:gdLst>
                <a:gd name="T0" fmla="*/ 3 w 1618"/>
                <a:gd name="T1" fmla="*/ 1 h 1127"/>
                <a:gd name="T2" fmla="*/ 3 w 1618"/>
                <a:gd name="T3" fmla="*/ 1 h 1127"/>
                <a:gd name="T4" fmla="*/ 3 w 1618"/>
                <a:gd name="T5" fmla="*/ 1 h 1127"/>
                <a:gd name="T6" fmla="*/ 3 w 1618"/>
                <a:gd name="T7" fmla="*/ 1 h 1127"/>
                <a:gd name="T8" fmla="*/ 3 w 1618"/>
                <a:gd name="T9" fmla="*/ 1 h 1127"/>
                <a:gd name="T10" fmla="*/ 3 w 1618"/>
                <a:gd name="T11" fmla="*/ 1 h 1127"/>
                <a:gd name="T12" fmla="*/ 3 w 1618"/>
                <a:gd name="T13" fmla="*/ 1 h 1127"/>
                <a:gd name="T14" fmla="*/ 3 w 1618"/>
                <a:gd name="T15" fmla="*/ 1 h 1127"/>
                <a:gd name="T16" fmla="*/ 3 w 1618"/>
                <a:gd name="T17" fmla="*/ 1 h 1127"/>
                <a:gd name="T18" fmla="*/ 3 w 1618"/>
                <a:gd name="T19" fmla="*/ 1 h 1127"/>
                <a:gd name="T20" fmla="*/ 3 w 1618"/>
                <a:gd name="T21" fmla="*/ 1 h 1127"/>
                <a:gd name="T22" fmla="*/ 3 w 1618"/>
                <a:gd name="T23" fmla="*/ 2 h 1127"/>
                <a:gd name="T24" fmla="*/ 3 w 1618"/>
                <a:gd name="T25" fmla="*/ 2 h 1127"/>
                <a:gd name="T26" fmla="*/ 3 w 1618"/>
                <a:gd name="T27" fmla="*/ 2 h 1127"/>
                <a:gd name="T28" fmla="*/ 3 w 1618"/>
                <a:gd name="T29" fmla="*/ 2 h 1127"/>
                <a:gd name="T30" fmla="*/ 3 w 1618"/>
                <a:gd name="T31" fmla="*/ 2 h 1127"/>
                <a:gd name="T32" fmla="*/ 3 w 1618"/>
                <a:gd name="T33" fmla="*/ 2 h 1127"/>
                <a:gd name="T34" fmla="*/ 3 w 1618"/>
                <a:gd name="T35" fmla="*/ 2 h 1127"/>
                <a:gd name="T36" fmla="*/ 3 w 1618"/>
                <a:gd name="T37" fmla="*/ 2 h 1127"/>
                <a:gd name="T38" fmla="*/ 3 w 1618"/>
                <a:gd name="T39" fmla="*/ 2 h 1127"/>
                <a:gd name="T40" fmla="*/ 3 w 1618"/>
                <a:gd name="T41" fmla="*/ 2 h 1127"/>
                <a:gd name="T42" fmla="*/ 3 w 1618"/>
                <a:gd name="T43" fmla="*/ 2 h 1127"/>
                <a:gd name="T44" fmla="*/ 3 w 1618"/>
                <a:gd name="T45" fmla="*/ 2 h 1127"/>
                <a:gd name="T46" fmla="*/ 3 w 1618"/>
                <a:gd name="T47" fmla="*/ 3 h 1127"/>
                <a:gd name="T48" fmla="*/ 3 w 1618"/>
                <a:gd name="T49" fmla="*/ 3 h 1127"/>
                <a:gd name="T50" fmla="*/ 3 w 1618"/>
                <a:gd name="T51" fmla="*/ 1 h 1127"/>
                <a:gd name="T52" fmla="*/ 3 w 1618"/>
                <a:gd name="T53" fmla="*/ 1 h 1127"/>
                <a:gd name="T54" fmla="*/ 3 w 1618"/>
                <a:gd name="T55" fmla="*/ 1 h 1127"/>
                <a:gd name="T56" fmla="*/ 2 w 1618"/>
                <a:gd name="T57" fmla="*/ 1 h 1127"/>
                <a:gd name="T58" fmla="*/ 2 w 1618"/>
                <a:gd name="T59" fmla="*/ 1 h 1127"/>
                <a:gd name="T60" fmla="*/ 1 w 1618"/>
                <a:gd name="T61" fmla="*/ 1 h 1127"/>
                <a:gd name="T62" fmla="*/ 1 w 1618"/>
                <a:gd name="T63" fmla="*/ 0 h 1127"/>
                <a:gd name="T64" fmla="*/ 1 w 1618"/>
                <a:gd name="T65" fmla="*/ 0 h 1127"/>
                <a:gd name="T66" fmla="*/ 1 w 1618"/>
                <a:gd name="T67" fmla="*/ 0 h 1127"/>
                <a:gd name="T68" fmla="*/ 1 w 1618"/>
                <a:gd name="T69" fmla="*/ 1 h 1127"/>
                <a:gd name="T70" fmla="*/ 1 w 1618"/>
                <a:gd name="T71" fmla="*/ 1 h 1127"/>
                <a:gd name="T72" fmla="*/ 1 w 1618"/>
                <a:gd name="T73" fmla="*/ 1 h 1127"/>
                <a:gd name="T74" fmla="*/ 1 w 1618"/>
                <a:gd name="T75" fmla="*/ 1 h 1127"/>
                <a:gd name="T76" fmla="*/ 1 w 1618"/>
                <a:gd name="T77" fmla="*/ 1 h 1127"/>
                <a:gd name="T78" fmla="*/ 1 w 1618"/>
                <a:gd name="T79" fmla="*/ 1 h 1127"/>
                <a:gd name="T80" fmla="*/ 1 w 1618"/>
                <a:gd name="T81" fmla="*/ 1 h 1127"/>
                <a:gd name="T82" fmla="*/ 1 w 1618"/>
                <a:gd name="T83" fmla="*/ 1 h 1127"/>
                <a:gd name="T84" fmla="*/ 1 w 1618"/>
                <a:gd name="T85" fmla="*/ 1 h 1127"/>
                <a:gd name="T86" fmla="*/ 1 w 1618"/>
                <a:gd name="T87" fmla="*/ 1 h 1127"/>
                <a:gd name="T88" fmla="*/ 1 w 1618"/>
                <a:gd name="T89" fmla="*/ 1 h 1127"/>
                <a:gd name="T90" fmla="*/ 3 w 1618"/>
                <a:gd name="T91" fmla="*/ 2 h 1127"/>
                <a:gd name="T92" fmla="*/ 3 w 1618"/>
                <a:gd name="T93" fmla="*/ 2 h 1127"/>
                <a:gd name="T94" fmla="*/ 3 w 1618"/>
                <a:gd name="T95" fmla="*/ 2 h 1127"/>
                <a:gd name="T96" fmla="*/ 3 w 1618"/>
                <a:gd name="T97" fmla="*/ 1 h 1127"/>
                <a:gd name="T98" fmla="*/ 3 w 1618"/>
                <a:gd name="T99" fmla="*/ 1 h 1127"/>
                <a:gd name="T100" fmla="*/ 3 w 1618"/>
                <a:gd name="T101" fmla="*/ 1 h 1127"/>
                <a:gd name="T102" fmla="*/ 3 w 1618"/>
                <a:gd name="T103" fmla="*/ 1 h 1127"/>
                <a:gd name="T104" fmla="*/ 3 w 1618"/>
                <a:gd name="T105" fmla="*/ 1 h 1127"/>
                <a:gd name="T106" fmla="*/ 3 w 1618"/>
                <a:gd name="T107" fmla="*/ 1 h 1127"/>
                <a:gd name="T108" fmla="*/ 3 w 1618"/>
                <a:gd name="T109" fmla="*/ 1 h 1127"/>
                <a:gd name="T110" fmla="*/ 3 w 1618"/>
                <a:gd name="T111" fmla="*/ 1 h 1127"/>
                <a:gd name="T112" fmla="*/ 3 w 1618"/>
                <a:gd name="T113" fmla="*/ 1 h 1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18"/>
                <a:gd name="T172" fmla="*/ 0 h 1127"/>
                <a:gd name="T173" fmla="*/ 1618 w 1618"/>
                <a:gd name="T174" fmla="*/ 1127 h 1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18" h="1127">
                  <a:moveTo>
                    <a:pt x="1272" y="84"/>
                  </a:moveTo>
                  <a:lnTo>
                    <a:pt x="1274" y="83"/>
                  </a:lnTo>
                  <a:lnTo>
                    <a:pt x="1278" y="84"/>
                  </a:lnTo>
                  <a:lnTo>
                    <a:pt x="1282" y="84"/>
                  </a:lnTo>
                  <a:lnTo>
                    <a:pt x="1286" y="84"/>
                  </a:lnTo>
                  <a:lnTo>
                    <a:pt x="1290" y="86"/>
                  </a:lnTo>
                  <a:lnTo>
                    <a:pt x="1296" y="87"/>
                  </a:lnTo>
                  <a:lnTo>
                    <a:pt x="1302" y="88"/>
                  </a:lnTo>
                  <a:lnTo>
                    <a:pt x="1308" y="89"/>
                  </a:lnTo>
                  <a:lnTo>
                    <a:pt x="1315" y="91"/>
                  </a:lnTo>
                  <a:lnTo>
                    <a:pt x="1323" y="94"/>
                  </a:lnTo>
                  <a:lnTo>
                    <a:pt x="1326" y="94"/>
                  </a:lnTo>
                  <a:lnTo>
                    <a:pt x="1329" y="96"/>
                  </a:lnTo>
                  <a:lnTo>
                    <a:pt x="1333" y="98"/>
                  </a:lnTo>
                  <a:lnTo>
                    <a:pt x="1337" y="100"/>
                  </a:lnTo>
                  <a:lnTo>
                    <a:pt x="1341" y="102"/>
                  </a:lnTo>
                  <a:lnTo>
                    <a:pt x="1345" y="104"/>
                  </a:lnTo>
                  <a:lnTo>
                    <a:pt x="1349" y="106"/>
                  </a:lnTo>
                  <a:lnTo>
                    <a:pt x="1353" y="109"/>
                  </a:lnTo>
                  <a:lnTo>
                    <a:pt x="1357" y="111"/>
                  </a:lnTo>
                  <a:lnTo>
                    <a:pt x="1362" y="113"/>
                  </a:lnTo>
                  <a:lnTo>
                    <a:pt x="1366" y="116"/>
                  </a:lnTo>
                  <a:lnTo>
                    <a:pt x="1370" y="119"/>
                  </a:lnTo>
                  <a:lnTo>
                    <a:pt x="1373" y="122"/>
                  </a:lnTo>
                  <a:lnTo>
                    <a:pt x="1377" y="125"/>
                  </a:lnTo>
                  <a:lnTo>
                    <a:pt x="1380" y="128"/>
                  </a:lnTo>
                  <a:lnTo>
                    <a:pt x="1384" y="133"/>
                  </a:lnTo>
                  <a:lnTo>
                    <a:pt x="1390" y="139"/>
                  </a:lnTo>
                  <a:lnTo>
                    <a:pt x="1397" y="147"/>
                  </a:lnTo>
                  <a:lnTo>
                    <a:pt x="1400" y="150"/>
                  </a:lnTo>
                  <a:lnTo>
                    <a:pt x="1403" y="154"/>
                  </a:lnTo>
                  <a:lnTo>
                    <a:pt x="1407" y="157"/>
                  </a:lnTo>
                  <a:lnTo>
                    <a:pt x="1410" y="161"/>
                  </a:lnTo>
                  <a:lnTo>
                    <a:pt x="1414" y="167"/>
                  </a:lnTo>
                  <a:lnTo>
                    <a:pt x="1419" y="174"/>
                  </a:lnTo>
                  <a:lnTo>
                    <a:pt x="1423" y="180"/>
                  </a:lnTo>
                  <a:lnTo>
                    <a:pt x="1426" y="186"/>
                  </a:lnTo>
                  <a:lnTo>
                    <a:pt x="1428" y="190"/>
                  </a:lnTo>
                  <a:lnTo>
                    <a:pt x="1431" y="193"/>
                  </a:lnTo>
                  <a:lnTo>
                    <a:pt x="1432" y="195"/>
                  </a:lnTo>
                  <a:lnTo>
                    <a:pt x="1433" y="196"/>
                  </a:lnTo>
                  <a:lnTo>
                    <a:pt x="1434" y="198"/>
                  </a:lnTo>
                  <a:lnTo>
                    <a:pt x="1438" y="205"/>
                  </a:lnTo>
                  <a:lnTo>
                    <a:pt x="1441" y="209"/>
                  </a:lnTo>
                  <a:lnTo>
                    <a:pt x="1445" y="213"/>
                  </a:lnTo>
                  <a:lnTo>
                    <a:pt x="1449" y="216"/>
                  </a:lnTo>
                  <a:lnTo>
                    <a:pt x="1455" y="220"/>
                  </a:lnTo>
                  <a:lnTo>
                    <a:pt x="1458" y="223"/>
                  </a:lnTo>
                  <a:lnTo>
                    <a:pt x="1461" y="225"/>
                  </a:lnTo>
                  <a:lnTo>
                    <a:pt x="1464" y="229"/>
                  </a:lnTo>
                  <a:lnTo>
                    <a:pt x="1468" y="235"/>
                  </a:lnTo>
                  <a:lnTo>
                    <a:pt x="1471" y="240"/>
                  </a:lnTo>
                  <a:lnTo>
                    <a:pt x="1474" y="246"/>
                  </a:lnTo>
                  <a:lnTo>
                    <a:pt x="1478" y="252"/>
                  </a:lnTo>
                  <a:lnTo>
                    <a:pt x="1481" y="259"/>
                  </a:lnTo>
                  <a:lnTo>
                    <a:pt x="1483" y="265"/>
                  </a:lnTo>
                  <a:lnTo>
                    <a:pt x="1486" y="272"/>
                  </a:lnTo>
                  <a:lnTo>
                    <a:pt x="1488" y="278"/>
                  </a:lnTo>
                  <a:lnTo>
                    <a:pt x="1491" y="284"/>
                  </a:lnTo>
                  <a:lnTo>
                    <a:pt x="1492" y="287"/>
                  </a:lnTo>
                  <a:lnTo>
                    <a:pt x="1493" y="291"/>
                  </a:lnTo>
                  <a:lnTo>
                    <a:pt x="1494" y="293"/>
                  </a:lnTo>
                  <a:lnTo>
                    <a:pt x="1495" y="294"/>
                  </a:lnTo>
                  <a:lnTo>
                    <a:pt x="1498" y="344"/>
                  </a:lnTo>
                  <a:lnTo>
                    <a:pt x="1438" y="349"/>
                  </a:lnTo>
                  <a:lnTo>
                    <a:pt x="1437" y="350"/>
                  </a:lnTo>
                  <a:lnTo>
                    <a:pt x="1437" y="354"/>
                  </a:lnTo>
                  <a:lnTo>
                    <a:pt x="1435" y="360"/>
                  </a:lnTo>
                  <a:lnTo>
                    <a:pt x="1434" y="367"/>
                  </a:lnTo>
                  <a:lnTo>
                    <a:pt x="1432" y="374"/>
                  </a:lnTo>
                  <a:lnTo>
                    <a:pt x="1430" y="381"/>
                  </a:lnTo>
                  <a:lnTo>
                    <a:pt x="1427" y="387"/>
                  </a:lnTo>
                  <a:lnTo>
                    <a:pt x="1425" y="393"/>
                  </a:lnTo>
                  <a:lnTo>
                    <a:pt x="1422" y="395"/>
                  </a:lnTo>
                  <a:lnTo>
                    <a:pt x="1419" y="398"/>
                  </a:lnTo>
                  <a:lnTo>
                    <a:pt x="1416" y="401"/>
                  </a:lnTo>
                  <a:lnTo>
                    <a:pt x="1413" y="404"/>
                  </a:lnTo>
                  <a:lnTo>
                    <a:pt x="1408" y="408"/>
                  </a:lnTo>
                  <a:lnTo>
                    <a:pt x="1402" y="412"/>
                  </a:lnTo>
                  <a:lnTo>
                    <a:pt x="1398" y="415"/>
                  </a:lnTo>
                  <a:lnTo>
                    <a:pt x="1394" y="418"/>
                  </a:lnTo>
                  <a:lnTo>
                    <a:pt x="1389" y="421"/>
                  </a:lnTo>
                  <a:lnTo>
                    <a:pt x="1384" y="424"/>
                  </a:lnTo>
                  <a:lnTo>
                    <a:pt x="1380" y="426"/>
                  </a:lnTo>
                  <a:lnTo>
                    <a:pt x="1377" y="429"/>
                  </a:lnTo>
                  <a:lnTo>
                    <a:pt x="1372" y="432"/>
                  </a:lnTo>
                  <a:lnTo>
                    <a:pt x="1370" y="434"/>
                  </a:lnTo>
                  <a:lnTo>
                    <a:pt x="1443" y="480"/>
                  </a:lnTo>
                  <a:lnTo>
                    <a:pt x="1444" y="480"/>
                  </a:lnTo>
                  <a:lnTo>
                    <a:pt x="1447" y="481"/>
                  </a:lnTo>
                  <a:lnTo>
                    <a:pt x="1451" y="483"/>
                  </a:lnTo>
                  <a:lnTo>
                    <a:pt x="1458" y="487"/>
                  </a:lnTo>
                  <a:lnTo>
                    <a:pt x="1461" y="489"/>
                  </a:lnTo>
                  <a:lnTo>
                    <a:pt x="1464" y="491"/>
                  </a:lnTo>
                  <a:lnTo>
                    <a:pt x="1468" y="493"/>
                  </a:lnTo>
                  <a:lnTo>
                    <a:pt x="1472" y="497"/>
                  </a:lnTo>
                  <a:lnTo>
                    <a:pt x="1476" y="499"/>
                  </a:lnTo>
                  <a:lnTo>
                    <a:pt x="1481" y="502"/>
                  </a:lnTo>
                  <a:lnTo>
                    <a:pt x="1486" y="505"/>
                  </a:lnTo>
                  <a:lnTo>
                    <a:pt x="1490" y="509"/>
                  </a:lnTo>
                  <a:lnTo>
                    <a:pt x="1494" y="512"/>
                  </a:lnTo>
                  <a:lnTo>
                    <a:pt x="1499" y="515"/>
                  </a:lnTo>
                  <a:lnTo>
                    <a:pt x="1504" y="518"/>
                  </a:lnTo>
                  <a:lnTo>
                    <a:pt x="1509" y="522"/>
                  </a:lnTo>
                  <a:lnTo>
                    <a:pt x="1513" y="526"/>
                  </a:lnTo>
                  <a:lnTo>
                    <a:pt x="1518" y="530"/>
                  </a:lnTo>
                  <a:lnTo>
                    <a:pt x="1523" y="534"/>
                  </a:lnTo>
                  <a:lnTo>
                    <a:pt x="1527" y="538"/>
                  </a:lnTo>
                  <a:lnTo>
                    <a:pt x="1531" y="543"/>
                  </a:lnTo>
                  <a:lnTo>
                    <a:pt x="1535" y="547"/>
                  </a:lnTo>
                  <a:lnTo>
                    <a:pt x="1538" y="551"/>
                  </a:lnTo>
                  <a:lnTo>
                    <a:pt x="1541" y="555"/>
                  </a:lnTo>
                  <a:lnTo>
                    <a:pt x="1544" y="559"/>
                  </a:lnTo>
                  <a:lnTo>
                    <a:pt x="1547" y="564"/>
                  </a:lnTo>
                  <a:lnTo>
                    <a:pt x="1550" y="568"/>
                  </a:lnTo>
                  <a:lnTo>
                    <a:pt x="1553" y="573"/>
                  </a:lnTo>
                  <a:lnTo>
                    <a:pt x="1554" y="577"/>
                  </a:lnTo>
                  <a:lnTo>
                    <a:pt x="1556" y="582"/>
                  </a:lnTo>
                  <a:lnTo>
                    <a:pt x="1557" y="588"/>
                  </a:lnTo>
                  <a:lnTo>
                    <a:pt x="1559" y="596"/>
                  </a:lnTo>
                  <a:lnTo>
                    <a:pt x="1559" y="599"/>
                  </a:lnTo>
                  <a:lnTo>
                    <a:pt x="1559" y="602"/>
                  </a:lnTo>
                  <a:lnTo>
                    <a:pt x="1560" y="606"/>
                  </a:lnTo>
                  <a:lnTo>
                    <a:pt x="1561" y="611"/>
                  </a:lnTo>
                  <a:lnTo>
                    <a:pt x="1561" y="615"/>
                  </a:lnTo>
                  <a:lnTo>
                    <a:pt x="1562" y="619"/>
                  </a:lnTo>
                  <a:lnTo>
                    <a:pt x="1562" y="624"/>
                  </a:lnTo>
                  <a:lnTo>
                    <a:pt x="1563" y="628"/>
                  </a:lnTo>
                  <a:lnTo>
                    <a:pt x="1563" y="632"/>
                  </a:lnTo>
                  <a:lnTo>
                    <a:pt x="1564" y="638"/>
                  </a:lnTo>
                  <a:lnTo>
                    <a:pt x="1564" y="643"/>
                  </a:lnTo>
                  <a:lnTo>
                    <a:pt x="1565" y="647"/>
                  </a:lnTo>
                  <a:lnTo>
                    <a:pt x="1565" y="652"/>
                  </a:lnTo>
                  <a:lnTo>
                    <a:pt x="1566" y="657"/>
                  </a:lnTo>
                  <a:lnTo>
                    <a:pt x="1566" y="662"/>
                  </a:lnTo>
                  <a:lnTo>
                    <a:pt x="1566" y="667"/>
                  </a:lnTo>
                  <a:lnTo>
                    <a:pt x="1566" y="672"/>
                  </a:lnTo>
                  <a:lnTo>
                    <a:pt x="1567" y="677"/>
                  </a:lnTo>
                  <a:lnTo>
                    <a:pt x="1567" y="683"/>
                  </a:lnTo>
                  <a:lnTo>
                    <a:pt x="1567" y="689"/>
                  </a:lnTo>
                  <a:lnTo>
                    <a:pt x="1567" y="693"/>
                  </a:lnTo>
                  <a:lnTo>
                    <a:pt x="1568" y="699"/>
                  </a:lnTo>
                  <a:lnTo>
                    <a:pt x="1568" y="704"/>
                  </a:lnTo>
                  <a:lnTo>
                    <a:pt x="1569" y="709"/>
                  </a:lnTo>
                  <a:lnTo>
                    <a:pt x="1569" y="714"/>
                  </a:lnTo>
                  <a:lnTo>
                    <a:pt x="1569" y="719"/>
                  </a:lnTo>
                  <a:lnTo>
                    <a:pt x="1569" y="723"/>
                  </a:lnTo>
                  <a:lnTo>
                    <a:pt x="1570" y="730"/>
                  </a:lnTo>
                  <a:lnTo>
                    <a:pt x="1570" y="734"/>
                  </a:lnTo>
                  <a:lnTo>
                    <a:pt x="1570" y="739"/>
                  </a:lnTo>
                  <a:lnTo>
                    <a:pt x="1570" y="743"/>
                  </a:lnTo>
                  <a:lnTo>
                    <a:pt x="1570" y="748"/>
                  </a:lnTo>
                  <a:lnTo>
                    <a:pt x="1570" y="752"/>
                  </a:lnTo>
                  <a:lnTo>
                    <a:pt x="1570" y="757"/>
                  </a:lnTo>
                  <a:lnTo>
                    <a:pt x="1570" y="761"/>
                  </a:lnTo>
                  <a:lnTo>
                    <a:pt x="1570" y="766"/>
                  </a:lnTo>
                  <a:lnTo>
                    <a:pt x="1570" y="769"/>
                  </a:lnTo>
                  <a:lnTo>
                    <a:pt x="1570" y="774"/>
                  </a:lnTo>
                  <a:lnTo>
                    <a:pt x="1570" y="778"/>
                  </a:lnTo>
                  <a:lnTo>
                    <a:pt x="1571" y="782"/>
                  </a:lnTo>
                  <a:lnTo>
                    <a:pt x="1571" y="788"/>
                  </a:lnTo>
                  <a:lnTo>
                    <a:pt x="1571" y="794"/>
                  </a:lnTo>
                  <a:lnTo>
                    <a:pt x="1571" y="799"/>
                  </a:lnTo>
                  <a:lnTo>
                    <a:pt x="1571" y="804"/>
                  </a:lnTo>
                  <a:lnTo>
                    <a:pt x="1571" y="807"/>
                  </a:lnTo>
                  <a:lnTo>
                    <a:pt x="1571" y="810"/>
                  </a:lnTo>
                  <a:lnTo>
                    <a:pt x="1571" y="811"/>
                  </a:lnTo>
                  <a:lnTo>
                    <a:pt x="1572" y="813"/>
                  </a:lnTo>
                  <a:lnTo>
                    <a:pt x="1570" y="814"/>
                  </a:lnTo>
                  <a:lnTo>
                    <a:pt x="1569" y="820"/>
                  </a:lnTo>
                  <a:lnTo>
                    <a:pt x="1567" y="822"/>
                  </a:lnTo>
                  <a:lnTo>
                    <a:pt x="1566" y="826"/>
                  </a:lnTo>
                  <a:lnTo>
                    <a:pt x="1565" y="830"/>
                  </a:lnTo>
                  <a:lnTo>
                    <a:pt x="1563" y="836"/>
                  </a:lnTo>
                  <a:lnTo>
                    <a:pt x="1561" y="841"/>
                  </a:lnTo>
                  <a:lnTo>
                    <a:pt x="1559" y="847"/>
                  </a:lnTo>
                  <a:lnTo>
                    <a:pt x="1557" y="854"/>
                  </a:lnTo>
                  <a:lnTo>
                    <a:pt x="1555" y="860"/>
                  </a:lnTo>
                  <a:lnTo>
                    <a:pt x="1552" y="868"/>
                  </a:lnTo>
                  <a:lnTo>
                    <a:pt x="1549" y="875"/>
                  </a:lnTo>
                  <a:lnTo>
                    <a:pt x="1547" y="879"/>
                  </a:lnTo>
                  <a:lnTo>
                    <a:pt x="1546" y="883"/>
                  </a:lnTo>
                  <a:lnTo>
                    <a:pt x="1545" y="887"/>
                  </a:lnTo>
                  <a:lnTo>
                    <a:pt x="1544" y="891"/>
                  </a:lnTo>
                  <a:lnTo>
                    <a:pt x="1542" y="894"/>
                  </a:lnTo>
                  <a:lnTo>
                    <a:pt x="1541" y="898"/>
                  </a:lnTo>
                  <a:lnTo>
                    <a:pt x="1539" y="901"/>
                  </a:lnTo>
                  <a:lnTo>
                    <a:pt x="1538" y="905"/>
                  </a:lnTo>
                  <a:lnTo>
                    <a:pt x="1536" y="910"/>
                  </a:lnTo>
                  <a:lnTo>
                    <a:pt x="1535" y="914"/>
                  </a:lnTo>
                  <a:lnTo>
                    <a:pt x="1533" y="918"/>
                  </a:lnTo>
                  <a:lnTo>
                    <a:pt x="1533" y="922"/>
                  </a:lnTo>
                  <a:lnTo>
                    <a:pt x="1531" y="925"/>
                  </a:lnTo>
                  <a:lnTo>
                    <a:pt x="1529" y="929"/>
                  </a:lnTo>
                  <a:lnTo>
                    <a:pt x="1528" y="933"/>
                  </a:lnTo>
                  <a:lnTo>
                    <a:pt x="1527" y="937"/>
                  </a:lnTo>
                  <a:lnTo>
                    <a:pt x="1525" y="940"/>
                  </a:lnTo>
                  <a:lnTo>
                    <a:pt x="1524" y="944"/>
                  </a:lnTo>
                  <a:lnTo>
                    <a:pt x="1523" y="948"/>
                  </a:lnTo>
                  <a:lnTo>
                    <a:pt x="1522" y="953"/>
                  </a:lnTo>
                  <a:lnTo>
                    <a:pt x="1518" y="959"/>
                  </a:lnTo>
                  <a:lnTo>
                    <a:pt x="1516" y="965"/>
                  </a:lnTo>
                  <a:lnTo>
                    <a:pt x="1514" y="971"/>
                  </a:lnTo>
                  <a:lnTo>
                    <a:pt x="1512" y="977"/>
                  </a:lnTo>
                  <a:lnTo>
                    <a:pt x="1509" y="982"/>
                  </a:lnTo>
                  <a:lnTo>
                    <a:pt x="1507" y="987"/>
                  </a:lnTo>
                  <a:lnTo>
                    <a:pt x="1505" y="991"/>
                  </a:lnTo>
                  <a:lnTo>
                    <a:pt x="1504" y="995"/>
                  </a:lnTo>
                  <a:lnTo>
                    <a:pt x="1499" y="1002"/>
                  </a:lnTo>
                  <a:lnTo>
                    <a:pt x="1496" y="1010"/>
                  </a:lnTo>
                  <a:lnTo>
                    <a:pt x="1492" y="1016"/>
                  </a:lnTo>
                  <a:lnTo>
                    <a:pt x="1490" y="1024"/>
                  </a:lnTo>
                  <a:lnTo>
                    <a:pt x="1486" y="1030"/>
                  </a:lnTo>
                  <a:lnTo>
                    <a:pt x="1483" y="1038"/>
                  </a:lnTo>
                  <a:lnTo>
                    <a:pt x="1480" y="1045"/>
                  </a:lnTo>
                  <a:lnTo>
                    <a:pt x="1478" y="1053"/>
                  </a:lnTo>
                  <a:lnTo>
                    <a:pt x="1476" y="1058"/>
                  </a:lnTo>
                  <a:lnTo>
                    <a:pt x="1474" y="1064"/>
                  </a:lnTo>
                  <a:lnTo>
                    <a:pt x="1472" y="1070"/>
                  </a:lnTo>
                  <a:lnTo>
                    <a:pt x="1471" y="1074"/>
                  </a:lnTo>
                  <a:lnTo>
                    <a:pt x="1469" y="1077"/>
                  </a:lnTo>
                  <a:lnTo>
                    <a:pt x="1468" y="1080"/>
                  </a:lnTo>
                  <a:lnTo>
                    <a:pt x="1468" y="1082"/>
                  </a:lnTo>
                  <a:lnTo>
                    <a:pt x="1468" y="1083"/>
                  </a:lnTo>
                  <a:lnTo>
                    <a:pt x="1610" y="1127"/>
                  </a:lnTo>
                  <a:lnTo>
                    <a:pt x="1618" y="897"/>
                  </a:lnTo>
                  <a:lnTo>
                    <a:pt x="1607" y="289"/>
                  </a:lnTo>
                  <a:lnTo>
                    <a:pt x="1580" y="27"/>
                  </a:lnTo>
                  <a:lnTo>
                    <a:pt x="1578" y="26"/>
                  </a:lnTo>
                  <a:lnTo>
                    <a:pt x="1576" y="26"/>
                  </a:lnTo>
                  <a:lnTo>
                    <a:pt x="1571" y="26"/>
                  </a:lnTo>
                  <a:lnTo>
                    <a:pt x="1566" y="26"/>
                  </a:lnTo>
                  <a:lnTo>
                    <a:pt x="1558" y="26"/>
                  </a:lnTo>
                  <a:lnTo>
                    <a:pt x="1549" y="26"/>
                  </a:lnTo>
                  <a:lnTo>
                    <a:pt x="1538" y="26"/>
                  </a:lnTo>
                  <a:lnTo>
                    <a:pt x="1527" y="26"/>
                  </a:lnTo>
                  <a:lnTo>
                    <a:pt x="1513" y="25"/>
                  </a:lnTo>
                  <a:lnTo>
                    <a:pt x="1498" y="24"/>
                  </a:lnTo>
                  <a:lnTo>
                    <a:pt x="1482" y="24"/>
                  </a:lnTo>
                  <a:lnTo>
                    <a:pt x="1466" y="24"/>
                  </a:lnTo>
                  <a:lnTo>
                    <a:pt x="1447" y="23"/>
                  </a:lnTo>
                  <a:lnTo>
                    <a:pt x="1429" y="23"/>
                  </a:lnTo>
                  <a:lnTo>
                    <a:pt x="1409" y="22"/>
                  </a:lnTo>
                  <a:lnTo>
                    <a:pt x="1388" y="22"/>
                  </a:lnTo>
                  <a:lnTo>
                    <a:pt x="1366" y="22"/>
                  </a:lnTo>
                  <a:lnTo>
                    <a:pt x="1343" y="21"/>
                  </a:lnTo>
                  <a:lnTo>
                    <a:pt x="1319" y="20"/>
                  </a:lnTo>
                  <a:lnTo>
                    <a:pt x="1294" y="20"/>
                  </a:lnTo>
                  <a:lnTo>
                    <a:pt x="1270" y="20"/>
                  </a:lnTo>
                  <a:lnTo>
                    <a:pt x="1243" y="19"/>
                  </a:lnTo>
                  <a:lnTo>
                    <a:pt x="1216" y="18"/>
                  </a:lnTo>
                  <a:lnTo>
                    <a:pt x="1191" y="18"/>
                  </a:lnTo>
                  <a:lnTo>
                    <a:pt x="1163" y="17"/>
                  </a:lnTo>
                  <a:lnTo>
                    <a:pt x="1136" y="17"/>
                  </a:lnTo>
                  <a:lnTo>
                    <a:pt x="1108" y="16"/>
                  </a:lnTo>
                  <a:lnTo>
                    <a:pt x="1080" y="16"/>
                  </a:lnTo>
                  <a:lnTo>
                    <a:pt x="1051" y="15"/>
                  </a:lnTo>
                  <a:lnTo>
                    <a:pt x="1022" y="14"/>
                  </a:lnTo>
                  <a:lnTo>
                    <a:pt x="994" y="14"/>
                  </a:lnTo>
                  <a:lnTo>
                    <a:pt x="965" y="14"/>
                  </a:lnTo>
                  <a:lnTo>
                    <a:pt x="937" y="12"/>
                  </a:lnTo>
                  <a:lnTo>
                    <a:pt x="907" y="12"/>
                  </a:lnTo>
                  <a:lnTo>
                    <a:pt x="878" y="11"/>
                  </a:lnTo>
                  <a:lnTo>
                    <a:pt x="850" y="11"/>
                  </a:lnTo>
                  <a:lnTo>
                    <a:pt x="821" y="10"/>
                  </a:lnTo>
                  <a:lnTo>
                    <a:pt x="794" y="9"/>
                  </a:lnTo>
                  <a:lnTo>
                    <a:pt x="765" y="8"/>
                  </a:lnTo>
                  <a:lnTo>
                    <a:pt x="738" y="8"/>
                  </a:lnTo>
                  <a:lnTo>
                    <a:pt x="711" y="8"/>
                  </a:lnTo>
                  <a:lnTo>
                    <a:pt x="684" y="7"/>
                  </a:lnTo>
                  <a:lnTo>
                    <a:pt x="658" y="6"/>
                  </a:lnTo>
                  <a:lnTo>
                    <a:pt x="633" y="6"/>
                  </a:lnTo>
                  <a:lnTo>
                    <a:pt x="608" y="6"/>
                  </a:lnTo>
                  <a:lnTo>
                    <a:pt x="584" y="5"/>
                  </a:lnTo>
                  <a:lnTo>
                    <a:pt x="562" y="4"/>
                  </a:lnTo>
                  <a:lnTo>
                    <a:pt x="539" y="4"/>
                  </a:lnTo>
                  <a:lnTo>
                    <a:pt x="517" y="4"/>
                  </a:lnTo>
                  <a:lnTo>
                    <a:pt x="496" y="3"/>
                  </a:lnTo>
                  <a:lnTo>
                    <a:pt x="477" y="2"/>
                  </a:lnTo>
                  <a:lnTo>
                    <a:pt x="458" y="2"/>
                  </a:lnTo>
                  <a:lnTo>
                    <a:pt x="441" y="2"/>
                  </a:lnTo>
                  <a:lnTo>
                    <a:pt x="425" y="1"/>
                  </a:lnTo>
                  <a:lnTo>
                    <a:pt x="409" y="1"/>
                  </a:lnTo>
                  <a:lnTo>
                    <a:pt x="396" y="1"/>
                  </a:lnTo>
                  <a:lnTo>
                    <a:pt x="384" y="0"/>
                  </a:lnTo>
                  <a:lnTo>
                    <a:pt x="372" y="0"/>
                  </a:lnTo>
                  <a:lnTo>
                    <a:pt x="361" y="0"/>
                  </a:lnTo>
                  <a:lnTo>
                    <a:pt x="354" y="0"/>
                  </a:lnTo>
                  <a:lnTo>
                    <a:pt x="347" y="0"/>
                  </a:lnTo>
                  <a:lnTo>
                    <a:pt x="343" y="0"/>
                  </a:lnTo>
                  <a:lnTo>
                    <a:pt x="339" y="0"/>
                  </a:lnTo>
                  <a:lnTo>
                    <a:pt x="338" y="0"/>
                  </a:lnTo>
                  <a:lnTo>
                    <a:pt x="335" y="0"/>
                  </a:lnTo>
                  <a:lnTo>
                    <a:pt x="331" y="0"/>
                  </a:lnTo>
                  <a:lnTo>
                    <a:pt x="327" y="0"/>
                  </a:lnTo>
                  <a:lnTo>
                    <a:pt x="325" y="0"/>
                  </a:lnTo>
                  <a:lnTo>
                    <a:pt x="321" y="0"/>
                  </a:lnTo>
                  <a:lnTo>
                    <a:pt x="317" y="0"/>
                  </a:lnTo>
                  <a:lnTo>
                    <a:pt x="312" y="0"/>
                  </a:lnTo>
                  <a:lnTo>
                    <a:pt x="308" y="0"/>
                  </a:lnTo>
                  <a:lnTo>
                    <a:pt x="304" y="0"/>
                  </a:lnTo>
                  <a:lnTo>
                    <a:pt x="299" y="0"/>
                  </a:lnTo>
                  <a:lnTo>
                    <a:pt x="294" y="0"/>
                  </a:lnTo>
                  <a:lnTo>
                    <a:pt x="288" y="0"/>
                  </a:lnTo>
                  <a:lnTo>
                    <a:pt x="282" y="0"/>
                  </a:lnTo>
                  <a:lnTo>
                    <a:pt x="277" y="0"/>
                  </a:lnTo>
                  <a:lnTo>
                    <a:pt x="269" y="0"/>
                  </a:lnTo>
                  <a:lnTo>
                    <a:pt x="263" y="0"/>
                  </a:lnTo>
                  <a:lnTo>
                    <a:pt x="257" y="0"/>
                  </a:lnTo>
                  <a:lnTo>
                    <a:pt x="250" y="0"/>
                  </a:lnTo>
                  <a:lnTo>
                    <a:pt x="243" y="0"/>
                  </a:lnTo>
                  <a:lnTo>
                    <a:pt x="236" y="0"/>
                  </a:lnTo>
                  <a:lnTo>
                    <a:pt x="229" y="0"/>
                  </a:lnTo>
                  <a:lnTo>
                    <a:pt x="222" y="1"/>
                  </a:lnTo>
                  <a:lnTo>
                    <a:pt x="214" y="1"/>
                  </a:lnTo>
                  <a:lnTo>
                    <a:pt x="206" y="1"/>
                  </a:lnTo>
                  <a:lnTo>
                    <a:pt x="199" y="1"/>
                  </a:lnTo>
                  <a:lnTo>
                    <a:pt x="192" y="1"/>
                  </a:lnTo>
                  <a:lnTo>
                    <a:pt x="184" y="1"/>
                  </a:lnTo>
                  <a:lnTo>
                    <a:pt x="176" y="1"/>
                  </a:lnTo>
                  <a:lnTo>
                    <a:pt x="169" y="1"/>
                  </a:lnTo>
                  <a:lnTo>
                    <a:pt x="161" y="2"/>
                  </a:lnTo>
                  <a:lnTo>
                    <a:pt x="153" y="2"/>
                  </a:lnTo>
                  <a:lnTo>
                    <a:pt x="146" y="2"/>
                  </a:lnTo>
                  <a:lnTo>
                    <a:pt x="139" y="2"/>
                  </a:lnTo>
                  <a:lnTo>
                    <a:pt x="130" y="2"/>
                  </a:lnTo>
                  <a:lnTo>
                    <a:pt x="122" y="2"/>
                  </a:lnTo>
                  <a:lnTo>
                    <a:pt x="116" y="2"/>
                  </a:lnTo>
                  <a:lnTo>
                    <a:pt x="108" y="2"/>
                  </a:lnTo>
                  <a:lnTo>
                    <a:pt x="102" y="2"/>
                  </a:lnTo>
                  <a:lnTo>
                    <a:pt x="94" y="2"/>
                  </a:lnTo>
                  <a:lnTo>
                    <a:pt x="88" y="2"/>
                  </a:lnTo>
                  <a:lnTo>
                    <a:pt x="79" y="2"/>
                  </a:lnTo>
                  <a:lnTo>
                    <a:pt x="73" y="2"/>
                  </a:lnTo>
                  <a:lnTo>
                    <a:pt x="67" y="2"/>
                  </a:lnTo>
                  <a:lnTo>
                    <a:pt x="61" y="2"/>
                  </a:lnTo>
                  <a:lnTo>
                    <a:pt x="55" y="2"/>
                  </a:lnTo>
                  <a:lnTo>
                    <a:pt x="50" y="2"/>
                  </a:lnTo>
                  <a:lnTo>
                    <a:pt x="44" y="2"/>
                  </a:lnTo>
                  <a:lnTo>
                    <a:pt x="39" y="2"/>
                  </a:lnTo>
                  <a:lnTo>
                    <a:pt x="32" y="2"/>
                  </a:lnTo>
                  <a:lnTo>
                    <a:pt x="28" y="2"/>
                  </a:lnTo>
                  <a:lnTo>
                    <a:pt x="24" y="2"/>
                  </a:lnTo>
                  <a:lnTo>
                    <a:pt x="20" y="2"/>
                  </a:lnTo>
                  <a:lnTo>
                    <a:pt x="16" y="2"/>
                  </a:lnTo>
                  <a:lnTo>
                    <a:pt x="14" y="2"/>
                  </a:lnTo>
                  <a:lnTo>
                    <a:pt x="8" y="2"/>
                  </a:lnTo>
                  <a:lnTo>
                    <a:pt x="4" y="2"/>
                  </a:lnTo>
                  <a:lnTo>
                    <a:pt x="1" y="2"/>
                  </a:lnTo>
                  <a:lnTo>
                    <a:pt x="0" y="3"/>
                  </a:lnTo>
                  <a:lnTo>
                    <a:pt x="44" y="47"/>
                  </a:lnTo>
                  <a:lnTo>
                    <a:pt x="45" y="47"/>
                  </a:lnTo>
                  <a:lnTo>
                    <a:pt x="48" y="47"/>
                  </a:lnTo>
                  <a:lnTo>
                    <a:pt x="53" y="49"/>
                  </a:lnTo>
                  <a:lnTo>
                    <a:pt x="59" y="51"/>
                  </a:lnTo>
                  <a:lnTo>
                    <a:pt x="63" y="51"/>
                  </a:lnTo>
                  <a:lnTo>
                    <a:pt x="67" y="53"/>
                  </a:lnTo>
                  <a:lnTo>
                    <a:pt x="71" y="53"/>
                  </a:lnTo>
                  <a:lnTo>
                    <a:pt x="75" y="55"/>
                  </a:lnTo>
                  <a:lnTo>
                    <a:pt x="79" y="56"/>
                  </a:lnTo>
                  <a:lnTo>
                    <a:pt x="86" y="57"/>
                  </a:lnTo>
                  <a:lnTo>
                    <a:pt x="90" y="59"/>
                  </a:lnTo>
                  <a:lnTo>
                    <a:pt x="96" y="61"/>
                  </a:lnTo>
                  <a:lnTo>
                    <a:pt x="100" y="63"/>
                  </a:lnTo>
                  <a:lnTo>
                    <a:pt x="106" y="65"/>
                  </a:lnTo>
                  <a:lnTo>
                    <a:pt x="110" y="67"/>
                  </a:lnTo>
                  <a:lnTo>
                    <a:pt x="116" y="69"/>
                  </a:lnTo>
                  <a:lnTo>
                    <a:pt x="120" y="71"/>
                  </a:lnTo>
                  <a:lnTo>
                    <a:pt x="125" y="73"/>
                  </a:lnTo>
                  <a:lnTo>
                    <a:pt x="130" y="75"/>
                  </a:lnTo>
                  <a:lnTo>
                    <a:pt x="136" y="77"/>
                  </a:lnTo>
                  <a:lnTo>
                    <a:pt x="140" y="79"/>
                  </a:lnTo>
                  <a:lnTo>
                    <a:pt x="144" y="81"/>
                  </a:lnTo>
                  <a:lnTo>
                    <a:pt x="148" y="83"/>
                  </a:lnTo>
                  <a:lnTo>
                    <a:pt x="152" y="86"/>
                  </a:lnTo>
                  <a:lnTo>
                    <a:pt x="158" y="91"/>
                  </a:lnTo>
                  <a:lnTo>
                    <a:pt x="163" y="96"/>
                  </a:lnTo>
                  <a:lnTo>
                    <a:pt x="166" y="100"/>
                  </a:lnTo>
                  <a:lnTo>
                    <a:pt x="169" y="108"/>
                  </a:lnTo>
                  <a:lnTo>
                    <a:pt x="171" y="112"/>
                  </a:lnTo>
                  <a:lnTo>
                    <a:pt x="173" y="116"/>
                  </a:lnTo>
                  <a:lnTo>
                    <a:pt x="174" y="121"/>
                  </a:lnTo>
                  <a:lnTo>
                    <a:pt x="176" y="126"/>
                  </a:lnTo>
                  <a:lnTo>
                    <a:pt x="177" y="132"/>
                  </a:lnTo>
                  <a:lnTo>
                    <a:pt x="180" y="137"/>
                  </a:lnTo>
                  <a:lnTo>
                    <a:pt x="180" y="143"/>
                  </a:lnTo>
                  <a:lnTo>
                    <a:pt x="182" y="149"/>
                  </a:lnTo>
                  <a:lnTo>
                    <a:pt x="183" y="154"/>
                  </a:lnTo>
                  <a:lnTo>
                    <a:pt x="184" y="160"/>
                  </a:lnTo>
                  <a:lnTo>
                    <a:pt x="186" y="166"/>
                  </a:lnTo>
                  <a:lnTo>
                    <a:pt x="187" y="172"/>
                  </a:lnTo>
                  <a:lnTo>
                    <a:pt x="188" y="178"/>
                  </a:lnTo>
                  <a:lnTo>
                    <a:pt x="188" y="184"/>
                  </a:lnTo>
                  <a:lnTo>
                    <a:pt x="189" y="189"/>
                  </a:lnTo>
                  <a:lnTo>
                    <a:pt x="190" y="194"/>
                  </a:lnTo>
                  <a:lnTo>
                    <a:pt x="191" y="199"/>
                  </a:lnTo>
                  <a:lnTo>
                    <a:pt x="192" y="204"/>
                  </a:lnTo>
                  <a:lnTo>
                    <a:pt x="192" y="208"/>
                  </a:lnTo>
                  <a:lnTo>
                    <a:pt x="194" y="213"/>
                  </a:lnTo>
                  <a:lnTo>
                    <a:pt x="194" y="216"/>
                  </a:lnTo>
                  <a:lnTo>
                    <a:pt x="194" y="220"/>
                  </a:lnTo>
                  <a:lnTo>
                    <a:pt x="194" y="223"/>
                  </a:lnTo>
                  <a:lnTo>
                    <a:pt x="195" y="227"/>
                  </a:lnTo>
                  <a:lnTo>
                    <a:pt x="196" y="230"/>
                  </a:lnTo>
                  <a:lnTo>
                    <a:pt x="196" y="232"/>
                  </a:lnTo>
                  <a:lnTo>
                    <a:pt x="191" y="354"/>
                  </a:lnTo>
                  <a:lnTo>
                    <a:pt x="30" y="575"/>
                  </a:lnTo>
                  <a:lnTo>
                    <a:pt x="163" y="707"/>
                  </a:lnTo>
                  <a:lnTo>
                    <a:pt x="243" y="856"/>
                  </a:lnTo>
                  <a:lnTo>
                    <a:pt x="354" y="794"/>
                  </a:lnTo>
                  <a:lnTo>
                    <a:pt x="935" y="889"/>
                  </a:lnTo>
                  <a:lnTo>
                    <a:pt x="984" y="671"/>
                  </a:lnTo>
                  <a:lnTo>
                    <a:pt x="1033" y="603"/>
                  </a:lnTo>
                  <a:lnTo>
                    <a:pt x="1033" y="602"/>
                  </a:lnTo>
                  <a:lnTo>
                    <a:pt x="1033" y="599"/>
                  </a:lnTo>
                  <a:lnTo>
                    <a:pt x="1034" y="595"/>
                  </a:lnTo>
                  <a:lnTo>
                    <a:pt x="1036" y="590"/>
                  </a:lnTo>
                  <a:lnTo>
                    <a:pt x="1036" y="586"/>
                  </a:lnTo>
                  <a:lnTo>
                    <a:pt x="1037" y="583"/>
                  </a:lnTo>
                  <a:lnTo>
                    <a:pt x="1038" y="579"/>
                  </a:lnTo>
                  <a:lnTo>
                    <a:pt x="1040" y="575"/>
                  </a:lnTo>
                  <a:lnTo>
                    <a:pt x="1041" y="571"/>
                  </a:lnTo>
                  <a:lnTo>
                    <a:pt x="1042" y="567"/>
                  </a:lnTo>
                  <a:lnTo>
                    <a:pt x="1044" y="563"/>
                  </a:lnTo>
                  <a:lnTo>
                    <a:pt x="1046" y="560"/>
                  </a:lnTo>
                  <a:lnTo>
                    <a:pt x="1047" y="555"/>
                  </a:lnTo>
                  <a:lnTo>
                    <a:pt x="1049" y="551"/>
                  </a:lnTo>
                  <a:lnTo>
                    <a:pt x="1051" y="546"/>
                  </a:lnTo>
                  <a:lnTo>
                    <a:pt x="1053" y="541"/>
                  </a:lnTo>
                  <a:lnTo>
                    <a:pt x="1055" y="536"/>
                  </a:lnTo>
                  <a:lnTo>
                    <a:pt x="1057" y="532"/>
                  </a:lnTo>
                  <a:lnTo>
                    <a:pt x="1059" y="528"/>
                  </a:lnTo>
                  <a:lnTo>
                    <a:pt x="1061" y="524"/>
                  </a:lnTo>
                  <a:lnTo>
                    <a:pt x="1063" y="520"/>
                  </a:lnTo>
                  <a:lnTo>
                    <a:pt x="1066" y="516"/>
                  </a:lnTo>
                  <a:lnTo>
                    <a:pt x="1069" y="512"/>
                  </a:lnTo>
                  <a:lnTo>
                    <a:pt x="1071" y="508"/>
                  </a:lnTo>
                  <a:lnTo>
                    <a:pt x="1078" y="502"/>
                  </a:lnTo>
                  <a:lnTo>
                    <a:pt x="1084" y="497"/>
                  </a:lnTo>
                  <a:lnTo>
                    <a:pt x="1090" y="491"/>
                  </a:lnTo>
                  <a:lnTo>
                    <a:pt x="1096" y="487"/>
                  </a:lnTo>
                  <a:lnTo>
                    <a:pt x="1100" y="485"/>
                  </a:lnTo>
                  <a:lnTo>
                    <a:pt x="1104" y="483"/>
                  </a:lnTo>
                  <a:lnTo>
                    <a:pt x="1108" y="481"/>
                  </a:lnTo>
                  <a:lnTo>
                    <a:pt x="1112" y="480"/>
                  </a:lnTo>
                  <a:lnTo>
                    <a:pt x="1115" y="478"/>
                  </a:lnTo>
                  <a:lnTo>
                    <a:pt x="1119" y="477"/>
                  </a:lnTo>
                  <a:lnTo>
                    <a:pt x="1124" y="475"/>
                  </a:lnTo>
                  <a:lnTo>
                    <a:pt x="1128" y="475"/>
                  </a:lnTo>
                  <a:lnTo>
                    <a:pt x="1132" y="473"/>
                  </a:lnTo>
                  <a:lnTo>
                    <a:pt x="1136" y="473"/>
                  </a:lnTo>
                  <a:lnTo>
                    <a:pt x="1140" y="471"/>
                  </a:lnTo>
                  <a:lnTo>
                    <a:pt x="1144" y="471"/>
                  </a:lnTo>
                  <a:lnTo>
                    <a:pt x="1151" y="469"/>
                  </a:lnTo>
                  <a:lnTo>
                    <a:pt x="1158" y="469"/>
                  </a:lnTo>
                  <a:lnTo>
                    <a:pt x="1164" y="467"/>
                  </a:lnTo>
                  <a:lnTo>
                    <a:pt x="1171" y="467"/>
                  </a:lnTo>
                  <a:lnTo>
                    <a:pt x="1175" y="467"/>
                  </a:lnTo>
                  <a:lnTo>
                    <a:pt x="1179" y="467"/>
                  </a:lnTo>
                  <a:lnTo>
                    <a:pt x="1181" y="467"/>
                  </a:lnTo>
                  <a:lnTo>
                    <a:pt x="1182" y="467"/>
                  </a:lnTo>
                  <a:lnTo>
                    <a:pt x="1116" y="423"/>
                  </a:lnTo>
                  <a:lnTo>
                    <a:pt x="1111" y="333"/>
                  </a:lnTo>
                  <a:lnTo>
                    <a:pt x="1108" y="303"/>
                  </a:lnTo>
                  <a:lnTo>
                    <a:pt x="1131" y="264"/>
                  </a:lnTo>
                  <a:lnTo>
                    <a:pt x="1129" y="262"/>
                  </a:lnTo>
                  <a:lnTo>
                    <a:pt x="1126" y="257"/>
                  </a:lnTo>
                  <a:lnTo>
                    <a:pt x="1124" y="253"/>
                  </a:lnTo>
                  <a:lnTo>
                    <a:pt x="1121" y="249"/>
                  </a:lnTo>
                  <a:lnTo>
                    <a:pt x="1119" y="244"/>
                  </a:lnTo>
                  <a:lnTo>
                    <a:pt x="1117" y="239"/>
                  </a:lnTo>
                  <a:lnTo>
                    <a:pt x="1115" y="233"/>
                  </a:lnTo>
                  <a:lnTo>
                    <a:pt x="1113" y="228"/>
                  </a:lnTo>
                  <a:lnTo>
                    <a:pt x="1111" y="223"/>
                  </a:lnTo>
                  <a:lnTo>
                    <a:pt x="1110" y="216"/>
                  </a:lnTo>
                  <a:lnTo>
                    <a:pt x="1109" y="210"/>
                  </a:lnTo>
                  <a:lnTo>
                    <a:pt x="1109" y="206"/>
                  </a:lnTo>
                  <a:lnTo>
                    <a:pt x="1109" y="200"/>
                  </a:lnTo>
                  <a:lnTo>
                    <a:pt x="1111" y="196"/>
                  </a:lnTo>
                  <a:lnTo>
                    <a:pt x="1113" y="192"/>
                  </a:lnTo>
                  <a:lnTo>
                    <a:pt x="1116" y="187"/>
                  </a:lnTo>
                  <a:lnTo>
                    <a:pt x="1119" y="182"/>
                  </a:lnTo>
                  <a:lnTo>
                    <a:pt x="1124" y="178"/>
                  </a:lnTo>
                  <a:lnTo>
                    <a:pt x="1127" y="172"/>
                  </a:lnTo>
                  <a:lnTo>
                    <a:pt x="1131" y="168"/>
                  </a:lnTo>
                  <a:lnTo>
                    <a:pt x="1135" y="163"/>
                  </a:lnTo>
                  <a:lnTo>
                    <a:pt x="1140" y="159"/>
                  </a:lnTo>
                  <a:lnTo>
                    <a:pt x="1143" y="155"/>
                  </a:lnTo>
                  <a:lnTo>
                    <a:pt x="1147" y="151"/>
                  </a:lnTo>
                  <a:lnTo>
                    <a:pt x="1151" y="147"/>
                  </a:lnTo>
                  <a:lnTo>
                    <a:pt x="1154" y="145"/>
                  </a:lnTo>
                  <a:lnTo>
                    <a:pt x="1158" y="141"/>
                  </a:lnTo>
                  <a:lnTo>
                    <a:pt x="1160" y="139"/>
                  </a:lnTo>
                  <a:lnTo>
                    <a:pt x="1161" y="138"/>
                  </a:lnTo>
                  <a:lnTo>
                    <a:pt x="1164" y="135"/>
                  </a:lnTo>
                  <a:lnTo>
                    <a:pt x="1168" y="130"/>
                  </a:lnTo>
                  <a:lnTo>
                    <a:pt x="1175" y="126"/>
                  </a:lnTo>
                  <a:lnTo>
                    <a:pt x="1181" y="120"/>
                  </a:lnTo>
                  <a:lnTo>
                    <a:pt x="1188" y="116"/>
                  </a:lnTo>
                  <a:lnTo>
                    <a:pt x="1194" y="111"/>
                  </a:lnTo>
                  <a:lnTo>
                    <a:pt x="1201" y="109"/>
                  </a:lnTo>
                  <a:lnTo>
                    <a:pt x="1204" y="107"/>
                  </a:lnTo>
                  <a:lnTo>
                    <a:pt x="1208" y="105"/>
                  </a:lnTo>
                  <a:lnTo>
                    <a:pt x="1212" y="103"/>
                  </a:lnTo>
                  <a:lnTo>
                    <a:pt x="1219" y="102"/>
                  </a:lnTo>
                  <a:lnTo>
                    <a:pt x="1225" y="100"/>
                  </a:lnTo>
                  <a:lnTo>
                    <a:pt x="1231" y="98"/>
                  </a:lnTo>
                  <a:lnTo>
                    <a:pt x="1237" y="96"/>
                  </a:lnTo>
                  <a:lnTo>
                    <a:pt x="1243" y="94"/>
                  </a:lnTo>
                  <a:lnTo>
                    <a:pt x="1248" y="92"/>
                  </a:lnTo>
                  <a:lnTo>
                    <a:pt x="1253" y="90"/>
                  </a:lnTo>
                  <a:lnTo>
                    <a:pt x="1258" y="88"/>
                  </a:lnTo>
                  <a:lnTo>
                    <a:pt x="1263" y="87"/>
                  </a:lnTo>
                  <a:lnTo>
                    <a:pt x="1267" y="86"/>
                  </a:lnTo>
                  <a:lnTo>
                    <a:pt x="1270" y="84"/>
                  </a:lnTo>
                  <a:lnTo>
                    <a:pt x="1271" y="84"/>
                  </a:lnTo>
                  <a:lnTo>
                    <a:pt x="1272" y="84"/>
                  </a:lnTo>
                  <a:close/>
                </a:path>
              </a:pathLst>
            </a:custGeom>
            <a:solidFill>
              <a:srgbClr val="CCCC9C"/>
            </a:solidFill>
            <a:ln w="9525">
              <a:noFill/>
              <a:round/>
              <a:headEnd/>
              <a:tailEnd/>
            </a:ln>
          </p:spPr>
          <p:txBody>
            <a:bodyPr/>
            <a:lstStyle/>
            <a:p>
              <a:endParaRPr lang="en-US" dirty="0">
                <a:solidFill>
                  <a:srgbClr val="006699"/>
                </a:solidFill>
              </a:endParaRPr>
            </a:p>
          </p:txBody>
        </p:sp>
        <p:sp>
          <p:nvSpPr>
            <p:cNvPr id="7429" name="Freeform 72"/>
            <p:cNvSpPr>
              <a:spLocks/>
            </p:cNvSpPr>
            <p:nvPr/>
          </p:nvSpPr>
          <p:spPr bwMode="auto">
            <a:xfrm>
              <a:off x="1488" y="2942"/>
              <a:ext cx="70" cy="94"/>
            </a:xfrm>
            <a:custGeom>
              <a:avLst/>
              <a:gdLst>
                <a:gd name="T0" fmla="*/ 1 w 139"/>
                <a:gd name="T1" fmla="*/ 0 h 189"/>
                <a:gd name="T2" fmla="*/ 1 w 139"/>
                <a:gd name="T3" fmla="*/ 0 h 189"/>
                <a:gd name="T4" fmla="*/ 1 w 139"/>
                <a:gd name="T5" fmla="*/ 0 h 189"/>
                <a:gd name="T6" fmla="*/ 1 w 139"/>
                <a:gd name="T7" fmla="*/ 0 h 189"/>
                <a:gd name="T8" fmla="*/ 1 w 139"/>
                <a:gd name="T9" fmla="*/ 0 h 189"/>
                <a:gd name="T10" fmla="*/ 1 w 139"/>
                <a:gd name="T11" fmla="*/ 0 h 189"/>
                <a:gd name="T12" fmla="*/ 1 w 139"/>
                <a:gd name="T13" fmla="*/ 0 h 189"/>
                <a:gd name="T14" fmla="*/ 1 w 139"/>
                <a:gd name="T15" fmla="*/ 0 h 189"/>
                <a:gd name="T16" fmla="*/ 1 w 139"/>
                <a:gd name="T17" fmla="*/ 0 h 189"/>
                <a:gd name="T18" fmla="*/ 1 w 139"/>
                <a:gd name="T19" fmla="*/ 0 h 189"/>
                <a:gd name="T20" fmla="*/ 1 w 139"/>
                <a:gd name="T21" fmla="*/ 0 h 189"/>
                <a:gd name="T22" fmla="*/ 1 w 139"/>
                <a:gd name="T23" fmla="*/ 0 h 189"/>
                <a:gd name="T24" fmla="*/ 1 w 139"/>
                <a:gd name="T25" fmla="*/ 0 h 189"/>
                <a:gd name="T26" fmla="*/ 1 w 139"/>
                <a:gd name="T27" fmla="*/ 0 h 189"/>
                <a:gd name="T28" fmla="*/ 1 w 139"/>
                <a:gd name="T29" fmla="*/ 0 h 189"/>
                <a:gd name="T30" fmla="*/ 1 w 139"/>
                <a:gd name="T31" fmla="*/ 0 h 189"/>
                <a:gd name="T32" fmla="*/ 1 w 139"/>
                <a:gd name="T33" fmla="*/ 0 h 189"/>
                <a:gd name="T34" fmla="*/ 1 w 139"/>
                <a:gd name="T35" fmla="*/ 0 h 189"/>
                <a:gd name="T36" fmla="*/ 1 w 139"/>
                <a:gd name="T37" fmla="*/ 0 h 189"/>
                <a:gd name="T38" fmla="*/ 1 w 139"/>
                <a:gd name="T39" fmla="*/ 0 h 189"/>
                <a:gd name="T40" fmla="*/ 1 w 139"/>
                <a:gd name="T41" fmla="*/ 0 h 189"/>
                <a:gd name="T42" fmla="*/ 1 w 139"/>
                <a:gd name="T43" fmla="*/ 0 h 189"/>
                <a:gd name="T44" fmla="*/ 1 w 139"/>
                <a:gd name="T45" fmla="*/ 0 h 189"/>
                <a:gd name="T46" fmla="*/ 1 w 139"/>
                <a:gd name="T47" fmla="*/ 0 h 189"/>
                <a:gd name="T48" fmla="*/ 1 w 139"/>
                <a:gd name="T49" fmla="*/ 0 h 189"/>
                <a:gd name="T50" fmla="*/ 1 w 139"/>
                <a:gd name="T51" fmla="*/ 0 h 189"/>
                <a:gd name="T52" fmla="*/ 1 w 139"/>
                <a:gd name="T53" fmla="*/ 0 h 189"/>
                <a:gd name="T54" fmla="*/ 1 w 139"/>
                <a:gd name="T55" fmla="*/ 0 h 189"/>
                <a:gd name="T56" fmla="*/ 1 w 139"/>
                <a:gd name="T57" fmla="*/ 0 h 189"/>
                <a:gd name="T58" fmla="*/ 1 w 139"/>
                <a:gd name="T59" fmla="*/ 0 h 189"/>
                <a:gd name="T60" fmla="*/ 1 w 139"/>
                <a:gd name="T61" fmla="*/ 0 h 189"/>
                <a:gd name="T62" fmla="*/ 1 w 139"/>
                <a:gd name="T63" fmla="*/ 0 h 189"/>
                <a:gd name="T64" fmla="*/ 1 w 139"/>
                <a:gd name="T65" fmla="*/ 0 h 189"/>
                <a:gd name="T66" fmla="*/ 1 w 139"/>
                <a:gd name="T67" fmla="*/ 0 h 189"/>
                <a:gd name="T68" fmla="*/ 1 w 139"/>
                <a:gd name="T69" fmla="*/ 0 h 189"/>
                <a:gd name="T70" fmla="*/ 1 w 139"/>
                <a:gd name="T71" fmla="*/ 0 h 189"/>
                <a:gd name="T72" fmla="*/ 1 w 139"/>
                <a:gd name="T73" fmla="*/ 0 h 189"/>
                <a:gd name="T74" fmla="*/ 1 w 139"/>
                <a:gd name="T75" fmla="*/ 0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9"/>
                <a:gd name="T115" fmla="*/ 0 h 189"/>
                <a:gd name="T116" fmla="*/ 139 w 139"/>
                <a:gd name="T117" fmla="*/ 189 h 1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9" h="189">
                  <a:moveTo>
                    <a:pt x="114" y="47"/>
                  </a:moveTo>
                  <a:lnTo>
                    <a:pt x="138" y="146"/>
                  </a:lnTo>
                  <a:lnTo>
                    <a:pt x="138" y="147"/>
                  </a:lnTo>
                  <a:lnTo>
                    <a:pt x="139" y="151"/>
                  </a:lnTo>
                  <a:lnTo>
                    <a:pt x="139" y="157"/>
                  </a:lnTo>
                  <a:lnTo>
                    <a:pt x="139" y="164"/>
                  </a:lnTo>
                  <a:lnTo>
                    <a:pt x="139" y="168"/>
                  </a:lnTo>
                  <a:lnTo>
                    <a:pt x="139" y="171"/>
                  </a:lnTo>
                  <a:lnTo>
                    <a:pt x="139" y="174"/>
                  </a:lnTo>
                  <a:lnTo>
                    <a:pt x="139" y="178"/>
                  </a:lnTo>
                  <a:lnTo>
                    <a:pt x="137" y="182"/>
                  </a:lnTo>
                  <a:lnTo>
                    <a:pt x="135" y="187"/>
                  </a:lnTo>
                  <a:lnTo>
                    <a:pt x="131" y="187"/>
                  </a:lnTo>
                  <a:lnTo>
                    <a:pt x="125" y="188"/>
                  </a:lnTo>
                  <a:lnTo>
                    <a:pt x="121" y="188"/>
                  </a:lnTo>
                  <a:lnTo>
                    <a:pt x="117" y="188"/>
                  </a:lnTo>
                  <a:lnTo>
                    <a:pt x="114" y="188"/>
                  </a:lnTo>
                  <a:lnTo>
                    <a:pt x="111" y="189"/>
                  </a:lnTo>
                  <a:lnTo>
                    <a:pt x="103" y="189"/>
                  </a:lnTo>
                  <a:lnTo>
                    <a:pt x="98" y="189"/>
                  </a:lnTo>
                  <a:lnTo>
                    <a:pt x="93" y="189"/>
                  </a:lnTo>
                  <a:lnTo>
                    <a:pt x="92" y="189"/>
                  </a:lnTo>
                  <a:lnTo>
                    <a:pt x="90" y="189"/>
                  </a:lnTo>
                  <a:lnTo>
                    <a:pt x="87" y="187"/>
                  </a:lnTo>
                  <a:lnTo>
                    <a:pt x="82" y="184"/>
                  </a:lnTo>
                  <a:lnTo>
                    <a:pt x="76" y="183"/>
                  </a:lnTo>
                  <a:lnTo>
                    <a:pt x="72" y="182"/>
                  </a:lnTo>
                  <a:lnTo>
                    <a:pt x="68" y="180"/>
                  </a:lnTo>
                  <a:lnTo>
                    <a:pt x="64" y="179"/>
                  </a:lnTo>
                  <a:lnTo>
                    <a:pt x="60" y="178"/>
                  </a:lnTo>
                  <a:lnTo>
                    <a:pt x="56" y="176"/>
                  </a:lnTo>
                  <a:lnTo>
                    <a:pt x="52" y="175"/>
                  </a:lnTo>
                  <a:lnTo>
                    <a:pt x="47" y="174"/>
                  </a:lnTo>
                  <a:lnTo>
                    <a:pt x="43" y="172"/>
                  </a:lnTo>
                  <a:lnTo>
                    <a:pt x="38" y="170"/>
                  </a:lnTo>
                  <a:lnTo>
                    <a:pt x="33" y="169"/>
                  </a:lnTo>
                  <a:lnTo>
                    <a:pt x="29" y="168"/>
                  </a:lnTo>
                  <a:lnTo>
                    <a:pt x="25" y="166"/>
                  </a:lnTo>
                  <a:lnTo>
                    <a:pt x="21" y="164"/>
                  </a:lnTo>
                  <a:lnTo>
                    <a:pt x="17" y="163"/>
                  </a:lnTo>
                  <a:lnTo>
                    <a:pt x="14" y="162"/>
                  </a:lnTo>
                  <a:lnTo>
                    <a:pt x="11" y="161"/>
                  </a:lnTo>
                  <a:lnTo>
                    <a:pt x="6" y="159"/>
                  </a:lnTo>
                  <a:lnTo>
                    <a:pt x="3" y="158"/>
                  </a:lnTo>
                  <a:lnTo>
                    <a:pt x="0" y="156"/>
                  </a:lnTo>
                  <a:lnTo>
                    <a:pt x="3" y="156"/>
                  </a:lnTo>
                  <a:lnTo>
                    <a:pt x="5" y="154"/>
                  </a:lnTo>
                  <a:lnTo>
                    <a:pt x="8" y="150"/>
                  </a:lnTo>
                  <a:lnTo>
                    <a:pt x="9" y="146"/>
                  </a:lnTo>
                  <a:lnTo>
                    <a:pt x="11" y="142"/>
                  </a:lnTo>
                  <a:lnTo>
                    <a:pt x="13" y="137"/>
                  </a:lnTo>
                  <a:lnTo>
                    <a:pt x="15" y="133"/>
                  </a:lnTo>
                  <a:lnTo>
                    <a:pt x="17" y="127"/>
                  </a:lnTo>
                  <a:lnTo>
                    <a:pt x="19" y="122"/>
                  </a:lnTo>
                  <a:lnTo>
                    <a:pt x="21" y="116"/>
                  </a:lnTo>
                  <a:lnTo>
                    <a:pt x="23" y="110"/>
                  </a:lnTo>
                  <a:lnTo>
                    <a:pt x="24" y="103"/>
                  </a:lnTo>
                  <a:lnTo>
                    <a:pt x="26" y="97"/>
                  </a:lnTo>
                  <a:lnTo>
                    <a:pt x="28" y="90"/>
                  </a:lnTo>
                  <a:lnTo>
                    <a:pt x="30" y="84"/>
                  </a:lnTo>
                  <a:lnTo>
                    <a:pt x="31" y="76"/>
                  </a:lnTo>
                  <a:lnTo>
                    <a:pt x="33" y="70"/>
                  </a:lnTo>
                  <a:lnTo>
                    <a:pt x="35" y="63"/>
                  </a:lnTo>
                  <a:lnTo>
                    <a:pt x="37" y="57"/>
                  </a:lnTo>
                  <a:lnTo>
                    <a:pt x="38" y="51"/>
                  </a:lnTo>
                  <a:lnTo>
                    <a:pt x="39" y="44"/>
                  </a:lnTo>
                  <a:lnTo>
                    <a:pt x="41" y="39"/>
                  </a:lnTo>
                  <a:lnTo>
                    <a:pt x="43" y="34"/>
                  </a:lnTo>
                  <a:lnTo>
                    <a:pt x="43" y="29"/>
                  </a:lnTo>
                  <a:lnTo>
                    <a:pt x="44" y="25"/>
                  </a:lnTo>
                  <a:lnTo>
                    <a:pt x="45" y="21"/>
                  </a:lnTo>
                  <a:lnTo>
                    <a:pt x="46" y="18"/>
                  </a:lnTo>
                  <a:lnTo>
                    <a:pt x="47" y="13"/>
                  </a:lnTo>
                  <a:lnTo>
                    <a:pt x="48" y="12"/>
                  </a:lnTo>
                  <a:lnTo>
                    <a:pt x="65" y="0"/>
                  </a:lnTo>
                  <a:lnTo>
                    <a:pt x="114" y="47"/>
                  </a:lnTo>
                  <a:close/>
                </a:path>
              </a:pathLst>
            </a:custGeom>
            <a:solidFill>
              <a:srgbClr val="E6BA08"/>
            </a:solidFill>
            <a:ln w="9525">
              <a:noFill/>
              <a:round/>
              <a:headEnd/>
              <a:tailEnd/>
            </a:ln>
          </p:spPr>
          <p:txBody>
            <a:bodyPr/>
            <a:lstStyle/>
            <a:p>
              <a:endParaRPr lang="en-US" dirty="0">
                <a:solidFill>
                  <a:srgbClr val="006699"/>
                </a:solidFill>
              </a:endParaRPr>
            </a:p>
          </p:txBody>
        </p:sp>
        <p:sp>
          <p:nvSpPr>
            <p:cNvPr id="7430" name="Freeform 74"/>
            <p:cNvSpPr>
              <a:spLocks/>
            </p:cNvSpPr>
            <p:nvPr/>
          </p:nvSpPr>
          <p:spPr bwMode="auto">
            <a:xfrm>
              <a:off x="1184" y="2582"/>
              <a:ext cx="150" cy="417"/>
            </a:xfrm>
            <a:custGeom>
              <a:avLst/>
              <a:gdLst>
                <a:gd name="T0" fmla="*/ 1 w 299"/>
                <a:gd name="T1" fmla="*/ 0 h 835"/>
                <a:gd name="T2" fmla="*/ 1 w 299"/>
                <a:gd name="T3" fmla="*/ 0 h 835"/>
                <a:gd name="T4" fmla="*/ 1 w 299"/>
                <a:gd name="T5" fmla="*/ 0 h 835"/>
                <a:gd name="T6" fmla="*/ 1 w 299"/>
                <a:gd name="T7" fmla="*/ 0 h 835"/>
                <a:gd name="T8" fmla="*/ 1 w 299"/>
                <a:gd name="T9" fmla="*/ 0 h 835"/>
                <a:gd name="T10" fmla="*/ 1 w 299"/>
                <a:gd name="T11" fmla="*/ 0 h 835"/>
                <a:gd name="T12" fmla="*/ 1 w 299"/>
                <a:gd name="T13" fmla="*/ 0 h 835"/>
                <a:gd name="T14" fmla="*/ 1 w 299"/>
                <a:gd name="T15" fmla="*/ 0 h 835"/>
                <a:gd name="T16" fmla="*/ 1 w 299"/>
                <a:gd name="T17" fmla="*/ 0 h 835"/>
                <a:gd name="T18" fmla="*/ 1 w 299"/>
                <a:gd name="T19" fmla="*/ 0 h 835"/>
                <a:gd name="T20" fmla="*/ 1 w 299"/>
                <a:gd name="T21" fmla="*/ 0 h 835"/>
                <a:gd name="T22" fmla="*/ 1 w 299"/>
                <a:gd name="T23" fmla="*/ 0 h 835"/>
                <a:gd name="T24" fmla="*/ 1 w 299"/>
                <a:gd name="T25" fmla="*/ 0 h 835"/>
                <a:gd name="T26" fmla="*/ 1 w 299"/>
                <a:gd name="T27" fmla="*/ 0 h 835"/>
                <a:gd name="T28" fmla="*/ 1 w 299"/>
                <a:gd name="T29" fmla="*/ 0 h 835"/>
                <a:gd name="T30" fmla="*/ 1 w 299"/>
                <a:gd name="T31" fmla="*/ 0 h 835"/>
                <a:gd name="T32" fmla="*/ 1 w 299"/>
                <a:gd name="T33" fmla="*/ 0 h 835"/>
                <a:gd name="T34" fmla="*/ 1 w 299"/>
                <a:gd name="T35" fmla="*/ 1 h 835"/>
                <a:gd name="T36" fmla="*/ 1 w 299"/>
                <a:gd name="T37" fmla="*/ 1 h 835"/>
                <a:gd name="T38" fmla="*/ 1 w 299"/>
                <a:gd name="T39" fmla="*/ 1 h 835"/>
                <a:gd name="T40" fmla="*/ 1 w 299"/>
                <a:gd name="T41" fmla="*/ 1 h 835"/>
                <a:gd name="T42" fmla="*/ 1 w 299"/>
                <a:gd name="T43" fmla="*/ 1 h 835"/>
                <a:gd name="T44" fmla="*/ 1 w 299"/>
                <a:gd name="T45" fmla="*/ 1 h 835"/>
                <a:gd name="T46" fmla="*/ 1 w 299"/>
                <a:gd name="T47" fmla="*/ 1 h 835"/>
                <a:gd name="T48" fmla="*/ 1 w 299"/>
                <a:gd name="T49" fmla="*/ 1 h 835"/>
                <a:gd name="T50" fmla="*/ 1 w 299"/>
                <a:gd name="T51" fmla="*/ 1 h 835"/>
                <a:gd name="T52" fmla="*/ 1 w 299"/>
                <a:gd name="T53" fmla="*/ 1 h 835"/>
                <a:gd name="T54" fmla="*/ 1 w 299"/>
                <a:gd name="T55" fmla="*/ 1 h 835"/>
                <a:gd name="T56" fmla="*/ 1 w 299"/>
                <a:gd name="T57" fmla="*/ 1 h 835"/>
                <a:gd name="T58" fmla="*/ 1 w 299"/>
                <a:gd name="T59" fmla="*/ 1 h 835"/>
                <a:gd name="T60" fmla="*/ 1 w 299"/>
                <a:gd name="T61" fmla="*/ 1 h 835"/>
                <a:gd name="T62" fmla="*/ 1 w 299"/>
                <a:gd name="T63" fmla="*/ 1 h 835"/>
                <a:gd name="T64" fmla="*/ 1 w 299"/>
                <a:gd name="T65" fmla="*/ 1 h 835"/>
                <a:gd name="T66" fmla="*/ 1 w 299"/>
                <a:gd name="T67" fmla="*/ 1 h 835"/>
                <a:gd name="T68" fmla="*/ 1 w 299"/>
                <a:gd name="T69" fmla="*/ 1 h 835"/>
                <a:gd name="T70" fmla="*/ 1 w 299"/>
                <a:gd name="T71" fmla="*/ 1 h 835"/>
                <a:gd name="T72" fmla="*/ 1 w 299"/>
                <a:gd name="T73" fmla="*/ 1 h 835"/>
                <a:gd name="T74" fmla="*/ 1 w 299"/>
                <a:gd name="T75" fmla="*/ 1 h 835"/>
                <a:gd name="T76" fmla="*/ 1 w 299"/>
                <a:gd name="T77" fmla="*/ 1 h 835"/>
                <a:gd name="T78" fmla="*/ 1 w 299"/>
                <a:gd name="T79" fmla="*/ 1 h 835"/>
                <a:gd name="T80" fmla="*/ 1 w 299"/>
                <a:gd name="T81" fmla="*/ 1 h 835"/>
                <a:gd name="T82" fmla="*/ 1 w 299"/>
                <a:gd name="T83" fmla="*/ 1 h 835"/>
                <a:gd name="T84" fmla="*/ 1 w 299"/>
                <a:gd name="T85" fmla="*/ 1 h 835"/>
                <a:gd name="T86" fmla="*/ 1 w 299"/>
                <a:gd name="T87" fmla="*/ 1 h 835"/>
                <a:gd name="T88" fmla="*/ 1 w 299"/>
                <a:gd name="T89" fmla="*/ 1 h 835"/>
                <a:gd name="T90" fmla="*/ 1 w 299"/>
                <a:gd name="T91" fmla="*/ 1 h 835"/>
                <a:gd name="T92" fmla="*/ 1 w 299"/>
                <a:gd name="T93" fmla="*/ 1 h 835"/>
                <a:gd name="T94" fmla="*/ 1 w 299"/>
                <a:gd name="T95" fmla="*/ 1 h 835"/>
                <a:gd name="T96" fmla="*/ 1 w 299"/>
                <a:gd name="T97" fmla="*/ 1 h 835"/>
                <a:gd name="T98" fmla="*/ 1 w 299"/>
                <a:gd name="T99" fmla="*/ 0 h 835"/>
                <a:gd name="T100" fmla="*/ 1 w 299"/>
                <a:gd name="T101" fmla="*/ 0 h 835"/>
                <a:gd name="T102" fmla="*/ 1 w 299"/>
                <a:gd name="T103" fmla="*/ 0 h 835"/>
                <a:gd name="T104" fmla="*/ 1 w 299"/>
                <a:gd name="T105" fmla="*/ 0 h 835"/>
                <a:gd name="T106" fmla="*/ 1 w 299"/>
                <a:gd name="T107" fmla="*/ 0 h 835"/>
                <a:gd name="T108" fmla="*/ 1 w 299"/>
                <a:gd name="T109" fmla="*/ 0 h 835"/>
                <a:gd name="T110" fmla="*/ 1 w 299"/>
                <a:gd name="T111" fmla="*/ 0 h 835"/>
                <a:gd name="T112" fmla="*/ 1 w 299"/>
                <a:gd name="T113" fmla="*/ 0 h 835"/>
                <a:gd name="T114" fmla="*/ 0 w 299"/>
                <a:gd name="T115" fmla="*/ 0 h 835"/>
                <a:gd name="T116" fmla="*/ 1 w 299"/>
                <a:gd name="T117" fmla="*/ 0 h 8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9"/>
                <a:gd name="T178" fmla="*/ 0 h 835"/>
                <a:gd name="T179" fmla="*/ 299 w 299"/>
                <a:gd name="T180" fmla="*/ 835 h 8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9" h="835">
                  <a:moveTo>
                    <a:pt x="90" y="0"/>
                  </a:moveTo>
                  <a:lnTo>
                    <a:pt x="90" y="0"/>
                  </a:lnTo>
                  <a:lnTo>
                    <a:pt x="90" y="4"/>
                  </a:lnTo>
                  <a:lnTo>
                    <a:pt x="90" y="6"/>
                  </a:lnTo>
                  <a:lnTo>
                    <a:pt x="90" y="10"/>
                  </a:lnTo>
                  <a:lnTo>
                    <a:pt x="90" y="14"/>
                  </a:lnTo>
                  <a:lnTo>
                    <a:pt x="91" y="18"/>
                  </a:lnTo>
                  <a:lnTo>
                    <a:pt x="91" y="22"/>
                  </a:lnTo>
                  <a:lnTo>
                    <a:pt x="91" y="28"/>
                  </a:lnTo>
                  <a:lnTo>
                    <a:pt x="92" y="34"/>
                  </a:lnTo>
                  <a:lnTo>
                    <a:pt x="92" y="41"/>
                  </a:lnTo>
                  <a:lnTo>
                    <a:pt x="92" y="47"/>
                  </a:lnTo>
                  <a:lnTo>
                    <a:pt x="93" y="54"/>
                  </a:lnTo>
                  <a:lnTo>
                    <a:pt x="94" y="62"/>
                  </a:lnTo>
                  <a:lnTo>
                    <a:pt x="95" y="70"/>
                  </a:lnTo>
                  <a:lnTo>
                    <a:pt x="95" y="77"/>
                  </a:lnTo>
                  <a:lnTo>
                    <a:pt x="96" y="86"/>
                  </a:lnTo>
                  <a:lnTo>
                    <a:pt x="96" y="95"/>
                  </a:lnTo>
                  <a:lnTo>
                    <a:pt x="98" y="104"/>
                  </a:lnTo>
                  <a:lnTo>
                    <a:pt x="98" y="113"/>
                  </a:lnTo>
                  <a:lnTo>
                    <a:pt x="99" y="123"/>
                  </a:lnTo>
                  <a:lnTo>
                    <a:pt x="100" y="134"/>
                  </a:lnTo>
                  <a:lnTo>
                    <a:pt x="101" y="144"/>
                  </a:lnTo>
                  <a:lnTo>
                    <a:pt x="102" y="154"/>
                  </a:lnTo>
                  <a:lnTo>
                    <a:pt x="102" y="164"/>
                  </a:lnTo>
                  <a:lnTo>
                    <a:pt x="103" y="174"/>
                  </a:lnTo>
                  <a:lnTo>
                    <a:pt x="104" y="186"/>
                  </a:lnTo>
                  <a:lnTo>
                    <a:pt x="105" y="196"/>
                  </a:lnTo>
                  <a:lnTo>
                    <a:pt x="106" y="207"/>
                  </a:lnTo>
                  <a:lnTo>
                    <a:pt x="107" y="218"/>
                  </a:lnTo>
                  <a:lnTo>
                    <a:pt x="108" y="230"/>
                  </a:lnTo>
                  <a:lnTo>
                    <a:pt x="108" y="240"/>
                  </a:lnTo>
                  <a:lnTo>
                    <a:pt x="109" y="251"/>
                  </a:lnTo>
                  <a:lnTo>
                    <a:pt x="110" y="261"/>
                  </a:lnTo>
                  <a:lnTo>
                    <a:pt x="112" y="274"/>
                  </a:lnTo>
                  <a:lnTo>
                    <a:pt x="112" y="284"/>
                  </a:lnTo>
                  <a:lnTo>
                    <a:pt x="113" y="295"/>
                  </a:lnTo>
                  <a:lnTo>
                    <a:pt x="114" y="305"/>
                  </a:lnTo>
                  <a:lnTo>
                    <a:pt x="115" y="317"/>
                  </a:lnTo>
                  <a:lnTo>
                    <a:pt x="115" y="326"/>
                  </a:lnTo>
                  <a:lnTo>
                    <a:pt x="116" y="336"/>
                  </a:lnTo>
                  <a:lnTo>
                    <a:pt x="116" y="346"/>
                  </a:lnTo>
                  <a:lnTo>
                    <a:pt x="118" y="356"/>
                  </a:lnTo>
                  <a:lnTo>
                    <a:pt x="118" y="367"/>
                  </a:lnTo>
                  <a:lnTo>
                    <a:pt x="119" y="376"/>
                  </a:lnTo>
                  <a:lnTo>
                    <a:pt x="119" y="385"/>
                  </a:lnTo>
                  <a:lnTo>
                    <a:pt x="121" y="395"/>
                  </a:lnTo>
                  <a:lnTo>
                    <a:pt x="121" y="404"/>
                  </a:lnTo>
                  <a:lnTo>
                    <a:pt x="122" y="412"/>
                  </a:lnTo>
                  <a:lnTo>
                    <a:pt x="122" y="419"/>
                  </a:lnTo>
                  <a:lnTo>
                    <a:pt x="123" y="427"/>
                  </a:lnTo>
                  <a:lnTo>
                    <a:pt x="123" y="434"/>
                  </a:lnTo>
                  <a:lnTo>
                    <a:pt x="124" y="441"/>
                  </a:lnTo>
                  <a:lnTo>
                    <a:pt x="124" y="447"/>
                  </a:lnTo>
                  <a:lnTo>
                    <a:pt x="125" y="455"/>
                  </a:lnTo>
                  <a:lnTo>
                    <a:pt x="125" y="459"/>
                  </a:lnTo>
                  <a:lnTo>
                    <a:pt x="126" y="465"/>
                  </a:lnTo>
                  <a:lnTo>
                    <a:pt x="126" y="469"/>
                  </a:lnTo>
                  <a:lnTo>
                    <a:pt x="126" y="473"/>
                  </a:lnTo>
                  <a:lnTo>
                    <a:pt x="126" y="477"/>
                  </a:lnTo>
                  <a:lnTo>
                    <a:pt x="126" y="480"/>
                  </a:lnTo>
                  <a:lnTo>
                    <a:pt x="126" y="482"/>
                  </a:lnTo>
                  <a:lnTo>
                    <a:pt x="127" y="485"/>
                  </a:lnTo>
                  <a:lnTo>
                    <a:pt x="127" y="488"/>
                  </a:lnTo>
                  <a:lnTo>
                    <a:pt x="128" y="493"/>
                  </a:lnTo>
                  <a:lnTo>
                    <a:pt x="129" y="497"/>
                  </a:lnTo>
                  <a:lnTo>
                    <a:pt x="130" y="500"/>
                  </a:lnTo>
                  <a:lnTo>
                    <a:pt x="132" y="504"/>
                  </a:lnTo>
                  <a:lnTo>
                    <a:pt x="134" y="508"/>
                  </a:lnTo>
                  <a:lnTo>
                    <a:pt x="135" y="512"/>
                  </a:lnTo>
                  <a:lnTo>
                    <a:pt x="138" y="517"/>
                  </a:lnTo>
                  <a:lnTo>
                    <a:pt x="140" y="522"/>
                  </a:lnTo>
                  <a:lnTo>
                    <a:pt x="143" y="527"/>
                  </a:lnTo>
                  <a:lnTo>
                    <a:pt x="144" y="532"/>
                  </a:lnTo>
                  <a:lnTo>
                    <a:pt x="148" y="538"/>
                  </a:lnTo>
                  <a:lnTo>
                    <a:pt x="150" y="545"/>
                  </a:lnTo>
                  <a:lnTo>
                    <a:pt x="154" y="551"/>
                  </a:lnTo>
                  <a:lnTo>
                    <a:pt x="157" y="557"/>
                  </a:lnTo>
                  <a:lnTo>
                    <a:pt x="160" y="563"/>
                  </a:lnTo>
                  <a:lnTo>
                    <a:pt x="163" y="569"/>
                  </a:lnTo>
                  <a:lnTo>
                    <a:pt x="166" y="576"/>
                  </a:lnTo>
                  <a:lnTo>
                    <a:pt x="169" y="582"/>
                  </a:lnTo>
                  <a:lnTo>
                    <a:pt x="173" y="590"/>
                  </a:lnTo>
                  <a:lnTo>
                    <a:pt x="177" y="597"/>
                  </a:lnTo>
                  <a:lnTo>
                    <a:pt x="181" y="604"/>
                  </a:lnTo>
                  <a:lnTo>
                    <a:pt x="185" y="611"/>
                  </a:lnTo>
                  <a:lnTo>
                    <a:pt x="189" y="619"/>
                  </a:lnTo>
                  <a:lnTo>
                    <a:pt x="193" y="625"/>
                  </a:lnTo>
                  <a:lnTo>
                    <a:pt x="197" y="634"/>
                  </a:lnTo>
                  <a:lnTo>
                    <a:pt x="201" y="641"/>
                  </a:lnTo>
                  <a:lnTo>
                    <a:pt x="205" y="648"/>
                  </a:lnTo>
                  <a:lnTo>
                    <a:pt x="209" y="656"/>
                  </a:lnTo>
                  <a:lnTo>
                    <a:pt x="213" y="663"/>
                  </a:lnTo>
                  <a:lnTo>
                    <a:pt x="216" y="670"/>
                  </a:lnTo>
                  <a:lnTo>
                    <a:pt x="220" y="679"/>
                  </a:lnTo>
                  <a:lnTo>
                    <a:pt x="224" y="685"/>
                  </a:lnTo>
                  <a:lnTo>
                    <a:pt x="228" y="693"/>
                  </a:lnTo>
                  <a:lnTo>
                    <a:pt x="233" y="699"/>
                  </a:lnTo>
                  <a:lnTo>
                    <a:pt x="237" y="707"/>
                  </a:lnTo>
                  <a:lnTo>
                    <a:pt x="240" y="713"/>
                  </a:lnTo>
                  <a:lnTo>
                    <a:pt x="244" y="721"/>
                  </a:lnTo>
                  <a:lnTo>
                    <a:pt x="248" y="728"/>
                  </a:lnTo>
                  <a:lnTo>
                    <a:pt x="251" y="734"/>
                  </a:lnTo>
                  <a:lnTo>
                    <a:pt x="254" y="740"/>
                  </a:lnTo>
                  <a:lnTo>
                    <a:pt x="258" y="746"/>
                  </a:lnTo>
                  <a:lnTo>
                    <a:pt x="261" y="752"/>
                  </a:lnTo>
                  <a:lnTo>
                    <a:pt x="264" y="758"/>
                  </a:lnTo>
                  <a:lnTo>
                    <a:pt x="268" y="764"/>
                  </a:lnTo>
                  <a:lnTo>
                    <a:pt x="271" y="771"/>
                  </a:lnTo>
                  <a:lnTo>
                    <a:pt x="274" y="775"/>
                  </a:lnTo>
                  <a:lnTo>
                    <a:pt x="277" y="780"/>
                  </a:lnTo>
                  <a:lnTo>
                    <a:pt x="280" y="785"/>
                  </a:lnTo>
                  <a:lnTo>
                    <a:pt x="283" y="789"/>
                  </a:lnTo>
                  <a:lnTo>
                    <a:pt x="285" y="793"/>
                  </a:lnTo>
                  <a:lnTo>
                    <a:pt x="287" y="797"/>
                  </a:lnTo>
                  <a:lnTo>
                    <a:pt x="289" y="800"/>
                  </a:lnTo>
                  <a:lnTo>
                    <a:pt x="292" y="804"/>
                  </a:lnTo>
                  <a:lnTo>
                    <a:pt x="294" y="809"/>
                  </a:lnTo>
                  <a:lnTo>
                    <a:pt x="297" y="813"/>
                  </a:lnTo>
                  <a:lnTo>
                    <a:pt x="298" y="817"/>
                  </a:lnTo>
                  <a:lnTo>
                    <a:pt x="299" y="818"/>
                  </a:lnTo>
                  <a:lnTo>
                    <a:pt x="297" y="818"/>
                  </a:lnTo>
                  <a:lnTo>
                    <a:pt x="295" y="818"/>
                  </a:lnTo>
                  <a:lnTo>
                    <a:pt x="292" y="819"/>
                  </a:lnTo>
                  <a:lnTo>
                    <a:pt x="288" y="820"/>
                  </a:lnTo>
                  <a:lnTo>
                    <a:pt x="282" y="820"/>
                  </a:lnTo>
                  <a:lnTo>
                    <a:pt x="275" y="822"/>
                  </a:lnTo>
                  <a:lnTo>
                    <a:pt x="271" y="822"/>
                  </a:lnTo>
                  <a:lnTo>
                    <a:pt x="267" y="822"/>
                  </a:lnTo>
                  <a:lnTo>
                    <a:pt x="263" y="823"/>
                  </a:lnTo>
                  <a:lnTo>
                    <a:pt x="260" y="824"/>
                  </a:lnTo>
                  <a:lnTo>
                    <a:pt x="255" y="824"/>
                  </a:lnTo>
                  <a:lnTo>
                    <a:pt x="250" y="826"/>
                  </a:lnTo>
                  <a:lnTo>
                    <a:pt x="246" y="826"/>
                  </a:lnTo>
                  <a:lnTo>
                    <a:pt x="242" y="827"/>
                  </a:lnTo>
                  <a:lnTo>
                    <a:pt x="237" y="827"/>
                  </a:lnTo>
                  <a:lnTo>
                    <a:pt x="232" y="828"/>
                  </a:lnTo>
                  <a:lnTo>
                    <a:pt x="226" y="828"/>
                  </a:lnTo>
                  <a:lnTo>
                    <a:pt x="221" y="830"/>
                  </a:lnTo>
                  <a:lnTo>
                    <a:pt x="215" y="830"/>
                  </a:lnTo>
                  <a:lnTo>
                    <a:pt x="209" y="830"/>
                  </a:lnTo>
                  <a:lnTo>
                    <a:pt x="204" y="831"/>
                  </a:lnTo>
                  <a:lnTo>
                    <a:pt x="199" y="832"/>
                  </a:lnTo>
                  <a:lnTo>
                    <a:pt x="193" y="832"/>
                  </a:lnTo>
                  <a:lnTo>
                    <a:pt x="188" y="833"/>
                  </a:lnTo>
                  <a:lnTo>
                    <a:pt x="181" y="834"/>
                  </a:lnTo>
                  <a:lnTo>
                    <a:pt x="176" y="834"/>
                  </a:lnTo>
                  <a:lnTo>
                    <a:pt x="170" y="834"/>
                  </a:lnTo>
                  <a:lnTo>
                    <a:pt x="164" y="834"/>
                  </a:lnTo>
                  <a:lnTo>
                    <a:pt x="159" y="834"/>
                  </a:lnTo>
                  <a:lnTo>
                    <a:pt x="153" y="835"/>
                  </a:lnTo>
                  <a:lnTo>
                    <a:pt x="147" y="835"/>
                  </a:lnTo>
                  <a:lnTo>
                    <a:pt x="142" y="835"/>
                  </a:lnTo>
                  <a:lnTo>
                    <a:pt x="136" y="835"/>
                  </a:lnTo>
                  <a:lnTo>
                    <a:pt x="130" y="835"/>
                  </a:lnTo>
                  <a:lnTo>
                    <a:pt x="124" y="834"/>
                  </a:lnTo>
                  <a:lnTo>
                    <a:pt x="119" y="834"/>
                  </a:lnTo>
                  <a:lnTo>
                    <a:pt x="114" y="834"/>
                  </a:lnTo>
                  <a:lnTo>
                    <a:pt x="110" y="834"/>
                  </a:lnTo>
                  <a:lnTo>
                    <a:pt x="105" y="833"/>
                  </a:lnTo>
                  <a:lnTo>
                    <a:pt x="100" y="832"/>
                  </a:lnTo>
                  <a:lnTo>
                    <a:pt x="96" y="832"/>
                  </a:lnTo>
                  <a:lnTo>
                    <a:pt x="92" y="832"/>
                  </a:lnTo>
                  <a:lnTo>
                    <a:pt x="87" y="830"/>
                  </a:lnTo>
                  <a:lnTo>
                    <a:pt x="83" y="829"/>
                  </a:lnTo>
                  <a:lnTo>
                    <a:pt x="79" y="828"/>
                  </a:lnTo>
                  <a:lnTo>
                    <a:pt x="75" y="827"/>
                  </a:lnTo>
                  <a:lnTo>
                    <a:pt x="69" y="824"/>
                  </a:lnTo>
                  <a:lnTo>
                    <a:pt x="64" y="821"/>
                  </a:lnTo>
                  <a:lnTo>
                    <a:pt x="59" y="816"/>
                  </a:lnTo>
                  <a:lnTo>
                    <a:pt x="56" y="811"/>
                  </a:lnTo>
                  <a:lnTo>
                    <a:pt x="54" y="807"/>
                  </a:lnTo>
                  <a:lnTo>
                    <a:pt x="54" y="801"/>
                  </a:lnTo>
                  <a:lnTo>
                    <a:pt x="53" y="797"/>
                  </a:lnTo>
                  <a:lnTo>
                    <a:pt x="53" y="793"/>
                  </a:lnTo>
                  <a:lnTo>
                    <a:pt x="53" y="787"/>
                  </a:lnTo>
                  <a:lnTo>
                    <a:pt x="53" y="781"/>
                  </a:lnTo>
                  <a:lnTo>
                    <a:pt x="52" y="774"/>
                  </a:lnTo>
                  <a:lnTo>
                    <a:pt x="52" y="765"/>
                  </a:lnTo>
                  <a:lnTo>
                    <a:pt x="51" y="756"/>
                  </a:lnTo>
                  <a:lnTo>
                    <a:pt x="51" y="748"/>
                  </a:lnTo>
                  <a:lnTo>
                    <a:pt x="50" y="737"/>
                  </a:lnTo>
                  <a:lnTo>
                    <a:pt x="50" y="726"/>
                  </a:lnTo>
                  <a:lnTo>
                    <a:pt x="49" y="713"/>
                  </a:lnTo>
                  <a:lnTo>
                    <a:pt x="49" y="702"/>
                  </a:lnTo>
                  <a:lnTo>
                    <a:pt x="47" y="689"/>
                  </a:lnTo>
                  <a:lnTo>
                    <a:pt x="47" y="676"/>
                  </a:lnTo>
                  <a:lnTo>
                    <a:pt x="46" y="662"/>
                  </a:lnTo>
                  <a:lnTo>
                    <a:pt x="45" y="648"/>
                  </a:lnTo>
                  <a:lnTo>
                    <a:pt x="44" y="633"/>
                  </a:lnTo>
                  <a:lnTo>
                    <a:pt x="43" y="617"/>
                  </a:lnTo>
                  <a:lnTo>
                    <a:pt x="40" y="602"/>
                  </a:lnTo>
                  <a:lnTo>
                    <a:pt x="40" y="585"/>
                  </a:lnTo>
                  <a:lnTo>
                    <a:pt x="38" y="569"/>
                  </a:lnTo>
                  <a:lnTo>
                    <a:pt x="38" y="553"/>
                  </a:lnTo>
                  <a:lnTo>
                    <a:pt x="36" y="535"/>
                  </a:lnTo>
                  <a:lnTo>
                    <a:pt x="36" y="518"/>
                  </a:lnTo>
                  <a:lnTo>
                    <a:pt x="34" y="501"/>
                  </a:lnTo>
                  <a:lnTo>
                    <a:pt x="33" y="483"/>
                  </a:lnTo>
                  <a:lnTo>
                    <a:pt x="32" y="465"/>
                  </a:lnTo>
                  <a:lnTo>
                    <a:pt x="31" y="447"/>
                  </a:lnTo>
                  <a:lnTo>
                    <a:pt x="30" y="429"/>
                  </a:lnTo>
                  <a:lnTo>
                    <a:pt x="28" y="412"/>
                  </a:lnTo>
                  <a:lnTo>
                    <a:pt x="27" y="393"/>
                  </a:lnTo>
                  <a:lnTo>
                    <a:pt x="26" y="376"/>
                  </a:lnTo>
                  <a:lnTo>
                    <a:pt x="24" y="357"/>
                  </a:lnTo>
                  <a:lnTo>
                    <a:pt x="24" y="339"/>
                  </a:lnTo>
                  <a:lnTo>
                    <a:pt x="22" y="322"/>
                  </a:lnTo>
                  <a:lnTo>
                    <a:pt x="21" y="303"/>
                  </a:lnTo>
                  <a:lnTo>
                    <a:pt x="20" y="286"/>
                  </a:lnTo>
                  <a:lnTo>
                    <a:pt x="18" y="269"/>
                  </a:lnTo>
                  <a:lnTo>
                    <a:pt x="17" y="251"/>
                  </a:lnTo>
                  <a:lnTo>
                    <a:pt x="16" y="236"/>
                  </a:lnTo>
                  <a:lnTo>
                    <a:pt x="14" y="218"/>
                  </a:lnTo>
                  <a:lnTo>
                    <a:pt x="14" y="202"/>
                  </a:lnTo>
                  <a:lnTo>
                    <a:pt x="12" y="186"/>
                  </a:lnTo>
                  <a:lnTo>
                    <a:pt x="12" y="171"/>
                  </a:lnTo>
                  <a:lnTo>
                    <a:pt x="10" y="156"/>
                  </a:lnTo>
                  <a:lnTo>
                    <a:pt x="10" y="142"/>
                  </a:lnTo>
                  <a:lnTo>
                    <a:pt x="8" y="127"/>
                  </a:lnTo>
                  <a:lnTo>
                    <a:pt x="8" y="115"/>
                  </a:lnTo>
                  <a:lnTo>
                    <a:pt x="6" y="102"/>
                  </a:lnTo>
                  <a:lnTo>
                    <a:pt x="6" y="90"/>
                  </a:lnTo>
                  <a:lnTo>
                    <a:pt x="4" y="77"/>
                  </a:lnTo>
                  <a:lnTo>
                    <a:pt x="4" y="67"/>
                  </a:lnTo>
                  <a:lnTo>
                    <a:pt x="3" y="57"/>
                  </a:lnTo>
                  <a:lnTo>
                    <a:pt x="2" y="47"/>
                  </a:lnTo>
                  <a:lnTo>
                    <a:pt x="2" y="39"/>
                  </a:lnTo>
                  <a:lnTo>
                    <a:pt x="2" y="30"/>
                  </a:lnTo>
                  <a:lnTo>
                    <a:pt x="1" y="22"/>
                  </a:lnTo>
                  <a:lnTo>
                    <a:pt x="0" y="16"/>
                  </a:lnTo>
                  <a:lnTo>
                    <a:pt x="0" y="11"/>
                  </a:lnTo>
                  <a:lnTo>
                    <a:pt x="0" y="7"/>
                  </a:lnTo>
                  <a:lnTo>
                    <a:pt x="0" y="1"/>
                  </a:lnTo>
                  <a:lnTo>
                    <a:pt x="0" y="0"/>
                  </a:lnTo>
                  <a:lnTo>
                    <a:pt x="90" y="0"/>
                  </a:lnTo>
                  <a:close/>
                </a:path>
              </a:pathLst>
            </a:custGeom>
            <a:solidFill>
              <a:srgbClr val="B3B38A"/>
            </a:solidFill>
            <a:ln w="9525">
              <a:noFill/>
              <a:round/>
              <a:headEnd/>
              <a:tailEnd/>
            </a:ln>
          </p:spPr>
          <p:txBody>
            <a:bodyPr/>
            <a:lstStyle/>
            <a:p>
              <a:endParaRPr lang="en-US" dirty="0">
                <a:solidFill>
                  <a:srgbClr val="006699"/>
                </a:solidFill>
              </a:endParaRPr>
            </a:p>
          </p:txBody>
        </p:sp>
        <p:sp>
          <p:nvSpPr>
            <p:cNvPr id="7431" name="Freeform 75"/>
            <p:cNvSpPr>
              <a:spLocks/>
            </p:cNvSpPr>
            <p:nvPr/>
          </p:nvSpPr>
          <p:spPr bwMode="auto">
            <a:xfrm>
              <a:off x="1184" y="2956"/>
              <a:ext cx="322" cy="143"/>
            </a:xfrm>
            <a:custGeom>
              <a:avLst/>
              <a:gdLst>
                <a:gd name="T0" fmla="*/ 1 w 642"/>
                <a:gd name="T1" fmla="*/ 0 h 286"/>
                <a:gd name="T2" fmla="*/ 2 w 642"/>
                <a:gd name="T3" fmla="*/ 1 h 286"/>
                <a:gd name="T4" fmla="*/ 2 w 642"/>
                <a:gd name="T5" fmla="*/ 1 h 286"/>
                <a:gd name="T6" fmla="*/ 0 w 642"/>
                <a:gd name="T7" fmla="*/ 1 h 286"/>
                <a:gd name="T8" fmla="*/ 1 w 642"/>
                <a:gd name="T9" fmla="*/ 1 h 286"/>
                <a:gd name="T10" fmla="*/ 1 w 642"/>
                <a:gd name="T11" fmla="*/ 0 h 286"/>
                <a:gd name="T12" fmla="*/ 1 w 642"/>
                <a:gd name="T13" fmla="*/ 0 h 286"/>
                <a:gd name="T14" fmla="*/ 0 60000 65536"/>
                <a:gd name="T15" fmla="*/ 0 60000 65536"/>
                <a:gd name="T16" fmla="*/ 0 60000 65536"/>
                <a:gd name="T17" fmla="*/ 0 60000 65536"/>
                <a:gd name="T18" fmla="*/ 0 60000 65536"/>
                <a:gd name="T19" fmla="*/ 0 60000 65536"/>
                <a:gd name="T20" fmla="*/ 0 60000 65536"/>
                <a:gd name="T21" fmla="*/ 0 w 642"/>
                <a:gd name="T22" fmla="*/ 0 h 286"/>
                <a:gd name="T23" fmla="*/ 642 w 64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2" h="286">
                  <a:moveTo>
                    <a:pt x="37" y="0"/>
                  </a:moveTo>
                  <a:lnTo>
                    <a:pt x="618" y="93"/>
                  </a:lnTo>
                  <a:lnTo>
                    <a:pt x="642" y="286"/>
                  </a:lnTo>
                  <a:lnTo>
                    <a:pt x="0" y="136"/>
                  </a:lnTo>
                  <a:lnTo>
                    <a:pt x="5" y="21"/>
                  </a:lnTo>
                  <a:lnTo>
                    <a:pt x="37" y="0"/>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32" name="Freeform 77"/>
            <p:cNvSpPr>
              <a:spLocks/>
            </p:cNvSpPr>
            <p:nvPr/>
          </p:nvSpPr>
          <p:spPr bwMode="auto">
            <a:xfrm>
              <a:off x="1488" y="2564"/>
              <a:ext cx="34" cy="325"/>
            </a:xfrm>
            <a:custGeom>
              <a:avLst/>
              <a:gdLst>
                <a:gd name="T0" fmla="*/ 0 w 69"/>
                <a:gd name="T1" fmla="*/ 0 h 649"/>
                <a:gd name="T2" fmla="*/ 0 w 69"/>
                <a:gd name="T3" fmla="*/ 2 h 649"/>
                <a:gd name="T4" fmla="*/ 0 w 69"/>
                <a:gd name="T5" fmla="*/ 2 h 649"/>
                <a:gd name="T6" fmla="*/ 0 w 69"/>
                <a:gd name="T7" fmla="*/ 1 h 649"/>
                <a:gd name="T8" fmla="*/ 0 w 69"/>
                <a:gd name="T9" fmla="*/ 0 h 649"/>
                <a:gd name="T10" fmla="*/ 0 w 69"/>
                <a:gd name="T11" fmla="*/ 0 h 649"/>
                <a:gd name="T12" fmla="*/ 0 60000 65536"/>
                <a:gd name="T13" fmla="*/ 0 60000 65536"/>
                <a:gd name="T14" fmla="*/ 0 60000 65536"/>
                <a:gd name="T15" fmla="*/ 0 60000 65536"/>
                <a:gd name="T16" fmla="*/ 0 60000 65536"/>
                <a:gd name="T17" fmla="*/ 0 60000 65536"/>
                <a:gd name="T18" fmla="*/ 0 w 69"/>
                <a:gd name="T19" fmla="*/ 0 h 649"/>
                <a:gd name="T20" fmla="*/ 69 w 69"/>
                <a:gd name="T21" fmla="*/ 649 h 649"/>
              </a:gdLst>
              <a:ahLst/>
              <a:cxnLst>
                <a:cxn ang="T12">
                  <a:pos x="T0" y="T1"/>
                </a:cxn>
                <a:cxn ang="T13">
                  <a:pos x="T2" y="T3"/>
                </a:cxn>
                <a:cxn ang="T14">
                  <a:pos x="T4" y="T5"/>
                </a:cxn>
                <a:cxn ang="T15">
                  <a:pos x="T6" y="T7"/>
                </a:cxn>
                <a:cxn ang="T16">
                  <a:pos x="T8" y="T9"/>
                </a:cxn>
                <a:cxn ang="T17">
                  <a:pos x="T10" y="T11"/>
                </a:cxn>
              </a:cxnLst>
              <a:rect l="T18" t="T19" r="T20" b="T21"/>
              <a:pathLst>
                <a:path w="69" h="649">
                  <a:moveTo>
                    <a:pt x="69" y="0"/>
                  </a:moveTo>
                  <a:lnTo>
                    <a:pt x="69" y="649"/>
                  </a:lnTo>
                  <a:lnTo>
                    <a:pt x="0" y="584"/>
                  </a:lnTo>
                  <a:lnTo>
                    <a:pt x="0" y="36"/>
                  </a:lnTo>
                  <a:lnTo>
                    <a:pt x="69" y="0"/>
                  </a:lnTo>
                  <a:close/>
                </a:path>
              </a:pathLst>
            </a:custGeom>
            <a:solidFill>
              <a:srgbClr val="FAF2A8"/>
            </a:solidFill>
            <a:ln w="9525">
              <a:noFill/>
              <a:round/>
              <a:headEnd/>
              <a:tailEnd/>
            </a:ln>
          </p:spPr>
          <p:txBody>
            <a:bodyPr/>
            <a:lstStyle/>
            <a:p>
              <a:endParaRPr lang="en-US" dirty="0">
                <a:solidFill>
                  <a:srgbClr val="006699"/>
                </a:solidFill>
              </a:endParaRPr>
            </a:p>
          </p:txBody>
        </p:sp>
        <p:sp>
          <p:nvSpPr>
            <p:cNvPr id="7433" name="Freeform 78"/>
            <p:cNvSpPr>
              <a:spLocks/>
            </p:cNvSpPr>
            <p:nvPr/>
          </p:nvSpPr>
          <p:spPr bwMode="auto">
            <a:xfrm>
              <a:off x="1220" y="3048"/>
              <a:ext cx="359" cy="128"/>
            </a:xfrm>
            <a:custGeom>
              <a:avLst/>
              <a:gdLst>
                <a:gd name="T0" fmla="*/ 0 w 719"/>
                <a:gd name="T1" fmla="*/ 0 h 257"/>
                <a:gd name="T2" fmla="*/ 0 w 719"/>
                <a:gd name="T3" fmla="*/ 0 h 257"/>
                <a:gd name="T4" fmla="*/ 0 w 719"/>
                <a:gd name="T5" fmla="*/ 0 h 257"/>
                <a:gd name="T6" fmla="*/ 0 w 719"/>
                <a:gd name="T7" fmla="*/ 0 h 257"/>
                <a:gd name="T8" fmla="*/ 0 w 719"/>
                <a:gd name="T9" fmla="*/ 0 h 257"/>
                <a:gd name="T10" fmla="*/ 0 w 719"/>
                <a:gd name="T11" fmla="*/ 0 h 257"/>
                <a:gd name="T12" fmla="*/ 0 w 719"/>
                <a:gd name="T13" fmla="*/ 0 h 257"/>
                <a:gd name="T14" fmla="*/ 0 w 719"/>
                <a:gd name="T15" fmla="*/ 0 h 257"/>
                <a:gd name="T16" fmla="*/ 0 w 719"/>
                <a:gd name="T17" fmla="*/ 0 h 257"/>
                <a:gd name="T18" fmla="*/ 0 w 719"/>
                <a:gd name="T19" fmla="*/ 0 h 257"/>
                <a:gd name="T20" fmla="*/ 0 w 719"/>
                <a:gd name="T21" fmla="*/ 0 h 257"/>
                <a:gd name="T22" fmla="*/ 0 w 719"/>
                <a:gd name="T23" fmla="*/ 0 h 257"/>
                <a:gd name="T24" fmla="*/ 0 w 719"/>
                <a:gd name="T25" fmla="*/ 0 h 257"/>
                <a:gd name="T26" fmla="*/ 0 w 719"/>
                <a:gd name="T27" fmla="*/ 0 h 257"/>
                <a:gd name="T28" fmla="*/ 0 w 719"/>
                <a:gd name="T29" fmla="*/ 0 h 257"/>
                <a:gd name="T30" fmla="*/ 0 w 719"/>
                <a:gd name="T31" fmla="*/ 0 h 257"/>
                <a:gd name="T32" fmla="*/ 0 w 719"/>
                <a:gd name="T33" fmla="*/ 0 h 257"/>
                <a:gd name="T34" fmla="*/ 0 w 719"/>
                <a:gd name="T35" fmla="*/ 0 h 257"/>
                <a:gd name="T36" fmla="*/ 0 w 719"/>
                <a:gd name="T37" fmla="*/ 0 h 257"/>
                <a:gd name="T38" fmla="*/ 0 w 719"/>
                <a:gd name="T39" fmla="*/ 0 h 257"/>
                <a:gd name="T40" fmla="*/ 0 w 719"/>
                <a:gd name="T41" fmla="*/ 0 h 257"/>
                <a:gd name="T42" fmla="*/ 0 w 719"/>
                <a:gd name="T43" fmla="*/ 0 h 257"/>
                <a:gd name="T44" fmla="*/ 0 w 719"/>
                <a:gd name="T45" fmla="*/ 0 h 257"/>
                <a:gd name="T46" fmla="*/ 0 w 719"/>
                <a:gd name="T47" fmla="*/ 0 h 257"/>
                <a:gd name="T48" fmla="*/ 1 w 719"/>
                <a:gd name="T49" fmla="*/ 0 h 257"/>
                <a:gd name="T50" fmla="*/ 1 w 719"/>
                <a:gd name="T51" fmla="*/ 0 h 257"/>
                <a:gd name="T52" fmla="*/ 1 w 719"/>
                <a:gd name="T53" fmla="*/ 0 h 257"/>
                <a:gd name="T54" fmla="*/ 1 w 719"/>
                <a:gd name="T55" fmla="*/ 0 h 257"/>
                <a:gd name="T56" fmla="*/ 1 w 719"/>
                <a:gd name="T57" fmla="*/ 0 h 257"/>
                <a:gd name="T58" fmla="*/ 1 w 719"/>
                <a:gd name="T59" fmla="*/ 0 h 257"/>
                <a:gd name="T60" fmla="*/ 1 w 719"/>
                <a:gd name="T61" fmla="*/ 0 h 257"/>
                <a:gd name="T62" fmla="*/ 1 w 719"/>
                <a:gd name="T63" fmla="*/ 0 h 257"/>
                <a:gd name="T64" fmla="*/ 1 w 719"/>
                <a:gd name="T65" fmla="*/ 0 h 257"/>
                <a:gd name="T66" fmla="*/ 1 w 719"/>
                <a:gd name="T67" fmla="*/ 0 h 257"/>
                <a:gd name="T68" fmla="*/ 1 w 719"/>
                <a:gd name="T69" fmla="*/ 0 h 257"/>
                <a:gd name="T70" fmla="*/ 1 w 719"/>
                <a:gd name="T71" fmla="*/ 0 h 257"/>
                <a:gd name="T72" fmla="*/ 1 w 719"/>
                <a:gd name="T73" fmla="*/ 0 h 257"/>
                <a:gd name="T74" fmla="*/ 1 w 719"/>
                <a:gd name="T75" fmla="*/ 0 h 257"/>
                <a:gd name="T76" fmla="*/ 1 w 719"/>
                <a:gd name="T77" fmla="*/ 0 h 257"/>
                <a:gd name="T78" fmla="*/ 1 w 719"/>
                <a:gd name="T79" fmla="*/ 0 h 257"/>
                <a:gd name="T80" fmla="*/ 1 w 719"/>
                <a:gd name="T81" fmla="*/ 0 h 257"/>
                <a:gd name="T82" fmla="*/ 1 w 719"/>
                <a:gd name="T83" fmla="*/ 0 h 257"/>
                <a:gd name="T84" fmla="*/ 1 w 719"/>
                <a:gd name="T85" fmla="*/ 0 h 257"/>
                <a:gd name="T86" fmla="*/ 1 w 719"/>
                <a:gd name="T87" fmla="*/ 0 h 257"/>
                <a:gd name="T88" fmla="*/ 1 w 719"/>
                <a:gd name="T89" fmla="*/ 0 h 257"/>
                <a:gd name="T90" fmla="*/ 1 w 719"/>
                <a:gd name="T91" fmla="*/ 0 h 257"/>
                <a:gd name="T92" fmla="*/ 1 w 719"/>
                <a:gd name="T93" fmla="*/ 0 h 257"/>
                <a:gd name="T94" fmla="*/ 1 w 719"/>
                <a:gd name="T95" fmla="*/ 0 h 257"/>
                <a:gd name="T96" fmla="*/ 1 w 719"/>
                <a:gd name="T97" fmla="*/ 0 h 257"/>
                <a:gd name="T98" fmla="*/ 1 w 719"/>
                <a:gd name="T99" fmla="*/ 0 h 257"/>
                <a:gd name="T100" fmla="*/ 1 w 719"/>
                <a:gd name="T101" fmla="*/ 0 h 257"/>
                <a:gd name="T102" fmla="*/ 1 w 719"/>
                <a:gd name="T103" fmla="*/ 0 h 257"/>
                <a:gd name="T104" fmla="*/ 1 w 719"/>
                <a:gd name="T105" fmla="*/ 0 h 257"/>
                <a:gd name="T106" fmla="*/ 0 w 719"/>
                <a:gd name="T107" fmla="*/ 0 h 257"/>
                <a:gd name="T108" fmla="*/ 0 w 719"/>
                <a:gd name="T109" fmla="*/ 0 h 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9"/>
                <a:gd name="T166" fmla="*/ 0 h 257"/>
                <a:gd name="T167" fmla="*/ 719 w 719"/>
                <a:gd name="T168" fmla="*/ 257 h 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9" h="257">
                  <a:moveTo>
                    <a:pt x="11" y="121"/>
                  </a:moveTo>
                  <a:lnTo>
                    <a:pt x="13" y="121"/>
                  </a:lnTo>
                  <a:lnTo>
                    <a:pt x="18" y="122"/>
                  </a:lnTo>
                  <a:lnTo>
                    <a:pt x="22" y="123"/>
                  </a:lnTo>
                  <a:lnTo>
                    <a:pt x="27" y="124"/>
                  </a:lnTo>
                  <a:lnTo>
                    <a:pt x="32" y="125"/>
                  </a:lnTo>
                  <a:lnTo>
                    <a:pt x="38" y="127"/>
                  </a:lnTo>
                  <a:lnTo>
                    <a:pt x="44" y="128"/>
                  </a:lnTo>
                  <a:lnTo>
                    <a:pt x="51" y="130"/>
                  </a:lnTo>
                  <a:lnTo>
                    <a:pt x="58" y="132"/>
                  </a:lnTo>
                  <a:lnTo>
                    <a:pt x="68" y="134"/>
                  </a:lnTo>
                  <a:lnTo>
                    <a:pt x="76" y="136"/>
                  </a:lnTo>
                  <a:lnTo>
                    <a:pt x="85" y="138"/>
                  </a:lnTo>
                  <a:lnTo>
                    <a:pt x="94" y="140"/>
                  </a:lnTo>
                  <a:lnTo>
                    <a:pt x="104" y="142"/>
                  </a:lnTo>
                  <a:lnTo>
                    <a:pt x="115" y="144"/>
                  </a:lnTo>
                  <a:lnTo>
                    <a:pt x="125" y="146"/>
                  </a:lnTo>
                  <a:lnTo>
                    <a:pt x="135" y="149"/>
                  </a:lnTo>
                  <a:lnTo>
                    <a:pt x="148" y="152"/>
                  </a:lnTo>
                  <a:lnTo>
                    <a:pt x="158" y="154"/>
                  </a:lnTo>
                  <a:lnTo>
                    <a:pt x="171" y="159"/>
                  </a:lnTo>
                  <a:lnTo>
                    <a:pt x="183" y="161"/>
                  </a:lnTo>
                  <a:lnTo>
                    <a:pt x="196" y="165"/>
                  </a:lnTo>
                  <a:lnTo>
                    <a:pt x="209" y="167"/>
                  </a:lnTo>
                  <a:lnTo>
                    <a:pt x="222" y="171"/>
                  </a:lnTo>
                  <a:lnTo>
                    <a:pt x="233" y="173"/>
                  </a:lnTo>
                  <a:lnTo>
                    <a:pt x="247" y="177"/>
                  </a:lnTo>
                  <a:lnTo>
                    <a:pt x="260" y="179"/>
                  </a:lnTo>
                  <a:lnTo>
                    <a:pt x="274" y="183"/>
                  </a:lnTo>
                  <a:lnTo>
                    <a:pt x="287" y="185"/>
                  </a:lnTo>
                  <a:lnTo>
                    <a:pt x="300" y="189"/>
                  </a:lnTo>
                  <a:lnTo>
                    <a:pt x="314" y="192"/>
                  </a:lnTo>
                  <a:lnTo>
                    <a:pt x="327" y="195"/>
                  </a:lnTo>
                  <a:lnTo>
                    <a:pt x="339" y="198"/>
                  </a:lnTo>
                  <a:lnTo>
                    <a:pt x="354" y="201"/>
                  </a:lnTo>
                  <a:lnTo>
                    <a:pt x="366" y="205"/>
                  </a:lnTo>
                  <a:lnTo>
                    <a:pt x="378" y="208"/>
                  </a:lnTo>
                  <a:lnTo>
                    <a:pt x="391" y="211"/>
                  </a:lnTo>
                  <a:lnTo>
                    <a:pt x="405" y="214"/>
                  </a:lnTo>
                  <a:lnTo>
                    <a:pt x="416" y="216"/>
                  </a:lnTo>
                  <a:lnTo>
                    <a:pt x="428" y="220"/>
                  </a:lnTo>
                  <a:lnTo>
                    <a:pt x="439" y="222"/>
                  </a:lnTo>
                  <a:lnTo>
                    <a:pt x="452" y="225"/>
                  </a:lnTo>
                  <a:lnTo>
                    <a:pt x="462" y="227"/>
                  </a:lnTo>
                  <a:lnTo>
                    <a:pt x="474" y="230"/>
                  </a:lnTo>
                  <a:lnTo>
                    <a:pt x="484" y="232"/>
                  </a:lnTo>
                  <a:lnTo>
                    <a:pt x="495" y="236"/>
                  </a:lnTo>
                  <a:lnTo>
                    <a:pt x="504" y="238"/>
                  </a:lnTo>
                  <a:lnTo>
                    <a:pt x="513" y="240"/>
                  </a:lnTo>
                  <a:lnTo>
                    <a:pt x="521" y="242"/>
                  </a:lnTo>
                  <a:lnTo>
                    <a:pt x="530" y="244"/>
                  </a:lnTo>
                  <a:lnTo>
                    <a:pt x="537" y="245"/>
                  </a:lnTo>
                  <a:lnTo>
                    <a:pt x="545" y="248"/>
                  </a:lnTo>
                  <a:lnTo>
                    <a:pt x="552" y="249"/>
                  </a:lnTo>
                  <a:lnTo>
                    <a:pt x="558" y="251"/>
                  </a:lnTo>
                  <a:lnTo>
                    <a:pt x="563" y="252"/>
                  </a:lnTo>
                  <a:lnTo>
                    <a:pt x="568" y="253"/>
                  </a:lnTo>
                  <a:lnTo>
                    <a:pt x="572" y="254"/>
                  </a:lnTo>
                  <a:lnTo>
                    <a:pt x="576" y="255"/>
                  </a:lnTo>
                  <a:lnTo>
                    <a:pt x="580" y="257"/>
                  </a:lnTo>
                  <a:lnTo>
                    <a:pt x="582" y="257"/>
                  </a:lnTo>
                  <a:lnTo>
                    <a:pt x="584" y="255"/>
                  </a:lnTo>
                  <a:lnTo>
                    <a:pt x="590" y="251"/>
                  </a:lnTo>
                  <a:lnTo>
                    <a:pt x="593" y="246"/>
                  </a:lnTo>
                  <a:lnTo>
                    <a:pt x="597" y="242"/>
                  </a:lnTo>
                  <a:lnTo>
                    <a:pt x="601" y="238"/>
                  </a:lnTo>
                  <a:lnTo>
                    <a:pt x="607" y="234"/>
                  </a:lnTo>
                  <a:lnTo>
                    <a:pt x="611" y="228"/>
                  </a:lnTo>
                  <a:lnTo>
                    <a:pt x="617" y="224"/>
                  </a:lnTo>
                  <a:lnTo>
                    <a:pt x="622" y="219"/>
                  </a:lnTo>
                  <a:lnTo>
                    <a:pt x="628" y="214"/>
                  </a:lnTo>
                  <a:lnTo>
                    <a:pt x="634" y="210"/>
                  </a:lnTo>
                  <a:lnTo>
                    <a:pt x="640" y="205"/>
                  </a:lnTo>
                  <a:lnTo>
                    <a:pt x="645" y="200"/>
                  </a:lnTo>
                  <a:lnTo>
                    <a:pt x="651" y="197"/>
                  </a:lnTo>
                  <a:lnTo>
                    <a:pt x="653" y="194"/>
                  </a:lnTo>
                  <a:lnTo>
                    <a:pt x="656" y="191"/>
                  </a:lnTo>
                  <a:lnTo>
                    <a:pt x="658" y="188"/>
                  </a:lnTo>
                  <a:lnTo>
                    <a:pt x="661" y="185"/>
                  </a:lnTo>
                  <a:lnTo>
                    <a:pt x="664" y="180"/>
                  </a:lnTo>
                  <a:lnTo>
                    <a:pt x="666" y="176"/>
                  </a:lnTo>
                  <a:lnTo>
                    <a:pt x="669" y="171"/>
                  </a:lnTo>
                  <a:lnTo>
                    <a:pt x="672" y="167"/>
                  </a:lnTo>
                  <a:lnTo>
                    <a:pt x="674" y="161"/>
                  </a:lnTo>
                  <a:lnTo>
                    <a:pt x="678" y="154"/>
                  </a:lnTo>
                  <a:lnTo>
                    <a:pt x="680" y="148"/>
                  </a:lnTo>
                  <a:lnTo>
                    <a:pt x="684" y="143"/>
                  </a:lnTo>
                  <a:lnTo>
                    <a:pt x="687" y="137"/>
                  </a:lnTo>
                  <a:lnTo>
                    <a:pt x="689" y="131"/>
                  </a:lnTo>
                  <a:lnTo>
                    <a:pt x="692" y="125"/>
                  </a:lnTo>
                  <a:lnTo>
                    <a:pt x="695" y="119"/>
                  </a:lnTo>
                  <a:lnTo>
                    <a:pt x="697" y="113"/>
                  </a:lnTo>
                  <a:lnTo>
                    <a:pt x="699" y="106"/>
                  </a:lnTo>
                  <a:lnTo>
                    <a:pt x="701" y="100"/>
                  </a:lnTo>
                  <a:lnTo>
                    <a:pt x="704" y="94"/>
                  </a:lnTo>
                  <a:lnTo>
                    <a:pt x="706" y="88"/>
                  </a:lnTo>
                  <a:lnTo>
                    <a:pt x="708" y="83"/>
                  </a:lnTo>
                  <a:lnTo>
                    <a:pt x="710" y="79"/>
                  </a:lnTo>
                  <a:lnTo>
                    <a:pt x="712" y="74"/>
                  </a:lnTo>
                  <a:lnTo>
                    <a:pt x="713" y="70"/>
                  </a:lnTo>
                  <a:lnTo>
                    <a:pt x="714" y="66"/>
                  </a:lnTo>
                  <a:lnTo>
                    <a:pt x="715" y="61"/>
                  </a:lnTo>
                  <a:lnTo>
                    <a:pt x="717" y="59"/>
                  </a:lnTo>
                  <a:lnTo>
                    <a:pt x="718" y="55"/>
                  </a:lnTo>
                  <a:lnTo>
                    <a:pt x="719" y="55"/>
                  </a:lnTo>
                  <a:lnTo>
                    <a:pt x="684" y="28"/>
                  </a:lnTo>
                  <a:lnTo>
                    <a:pt x="329" y="0"/>
                  </a:lnTo>
                  <a:lnTo>
                    <a:pt x="149" y="55"/>
                  </a:lnTo>
                  <a:lnTo>
                    <a:pt x="0" y="101"/>
                  </a:lnTo>
                  <a:lnTo>
                    <a:pt x="11" y="121"/>
                  </a:lnTo>
                  <a:close/>
                </a:path>
              </a:pathLst>
            </a:custGeom>
            <a:solidFill>
              <a:srgbClr val="BDA347"/>
            </a:solidFill>
            <a:ln w="9525">
              <a:noFill/>
              <a:round/>
              <a:headEnd/>
              <a:tailEnd/>
            </a:ln>
          </p:spPr>
          <p:txBody>
            <a:bodyPr/>
            <a:lstStyle/>
            <a:p>
              <a:endParaRPr lang="en-US" dirty="0">
                <a:solidFill>
                  <a:srgbClr val="006699"/>
                </a:solidFill>
              </a:endParaRPr>
            </a:p>
          </p:txBody>
        </p:sp>
        <p:sp>
          <p:nvSpPr>
            <p:cNvPr id="7434" name="Freeform 79"/>
            <p:cNvSpPr>
              <a:spLocks/>
            </p:cNvSpPr>
            <p:nvPr/>
          </p:nvSpPr>
          <p:spPr bwMode="auto">
            <a:xfrm>
              <a:off x="1220" y="3074"/>
              <a:ext cx="176" cy="41"/>
            </a:xfrm>
            <a:custGeom>
              <a:avLst/>
              <a:gdLst>
                <a:gd name="T0" fmla="*/ 0 w 354"/>
                <a:gd name="T1" fmla="*/ 1 h 82"/>
                <a:gd name="T2" fmla="*/ 0 w 354"/>
                <a:gd name="T3" fmla="*/ 1 h 82"/>
                <a:gd name="T4" fmla="*/ 0 w 354"/>
                <a:gd name="T5" fmla="*/ 1 h 82"/>
                <a:gd name="T6" fmla="*/ 0 w 354"/>
                <a:gd name="T7" fmla="*/ 1 h 82"/>
                <a:gd name="T8" fmla="*/ 0 w 354"/>
                <a:gd name="T9" fmla="*/ 1 h 82"/>
                <a:gd name="T10" fmla="*/ 0 w 354"/>
                <a:gd name="T11" fmla="*/ 1 h 82"/>
                <a:gd name="T12" fmla="*/ 0 w 354"/>
                <a:gd name="T13" fmla="*/ 1 h 82"/>
                <a:gd name="T14" fmla="*/ 0 w 354"/>
                <a:gd name="T15" fmla="*/ 1 h 82"/>
                <a:gd name="T16" fmla="*/ 0 w 354"/>
                <a:gd name="T17" fmla="*/ 1 h 82"/>
                <a:gd name="T18" fmla="*/ 0 w 354"/>
                <a:gd name="T19" fmla="*/ 1 h 82"/>
                <a:gd name="T20" fmla="*/ 0 w 354"/>
                <a:gd name="T21" fmla="*/ 1 h 82"/>
                <a:gd name="T22" fmla="*/ 0 w 354"/>
                <a:gd name="T23" fmla="*/ 1 h 82"/>
                <a:gd name="T24" fmla="*/ 0 w 354"/>
                <a:gd name="T25" fmla="*/ 1 h 82"/>
                <a:gd name="T26" fmla="*/ 0 w 354"/>
                <a:gd name="T27" fmla="*/ 1 h 82"/>
                <a:gd name="T28" fmla="*/ 0 w 354"/>
                <a:gd name="T29" fmla="*/ 1 h 82"/>
                <a:gd name="T30" fmla="*/ 0 w 354"/>
                <a:gd name="T31" fmla="*/ 1 h 82"/>
                <a:gd name="T32" fmla="*/ 0 w 354"/>
                <a:gd name="T33" fmla="*/ 1 h 82"/>
                <a:gd name="T34" fmla="*/ 0 w 354"/>
                <a:gd name="T35" fmla="*/ 1 h 82"/>
                <a:gd name="T36" fmla="*/ 0 w 354"/>
                <a:gd name="T37" fmla="*/ 1 h 82"/>
                <a:gd name="T38" fmla="*/ 0 w 354"/>
                <a:gd name="T39" fmla="*/ 1 h 82"/>
                <a:gd name="T40" fmla="*/ 0 w 354"/>
                <a:gd name="T41" fmla="*/ 1 h 82"/>
                <a:gd name="T42" fmla="*/ 0 w 354"/>
                <a:gd name="T43" fmla="*/ 1 h 82"/>
                <a:gd name="T44" fmla="*/ 0 w 354"/>
                <a:gd name="T45" fmla="*/ 1 h 82"/>
                <a:gd name="T46" fmla="*/ 0 w 354"/>
                <a:gd name="T47" fmla="*/ 1 h 82"/>
                <a:gd name="T48" fmla="*/ 0 w 354"/>
                <a:gd name="T49" fmla="*/ 1 h 82"/>
                <a:gd name="T50" fmla="*/ 0 w 354"/>
                <a:gd name="T51" fmla="*/ 1 h 82"/>
                <a:gd name="T52" fmla="*/ 0 w 354"/>
                <a:gd name="T53" fmla="*/ 1 h 82"/>
                <a:gd name="T54" fmla="*/ 0 w 354"/>
                <a:gd name="T55" fmla="*/ 1 h 82"/>
                <a:gd name="T56" fmla="*/ 0 w 354"/>
                <a:gd name="T57" fmla="*/ 1 h 82"/>
                <a:gd name="T58" fmla="*/ 0 w 354"/>
                <a:gd name="T59" fmla="*/ 1 h 82"/>
                <a:gd name="T60" fmla="*/ 0 w 354"/>
                <a:gd name="T61" fmla="*/ 1 h 82"/>
                <a:gd name="T62" fmla="*/ 0 w 354"/>
                <a:gd name="T63" fmla="*/ 1 h 82"/>
                <a:gd name="T64" fmla="*/ 0 w 354"/>
                <a:gd name="T65" fmla="*/ 1 h 82"/>
                <a:gd name="T66" fmla="*/ 0 w 354"/>
                <a:gd name="T67" fmla="*/ 1 h 82"/>
                <a:gd name="T68" fmla="*/ 0 w 354"/>
                <a:gd name="T69" fmla="*/ 1 h 82"/>
                <a:gd name="T70" fmla="*/ 0 w 354"/>
                <a:gd name="T71" fmla="*/ 1 h 82"/>
                <a:gd name="T72" fmla="*/ 0 w 354"/>
                <a:gd name="T73" fmla="*/ 1 h 82"/>
                <a:gd name="T74" fmla="*/ 0 w 354"/>
                <a:gd name="T75" fmla="*/ 1 h 82"/>
                <a:gd name="T76" fmla="*/ 0 w 354"/>
                <a:gd name="T77" fmla="*/ 1 h 82"/>
                <a:gd name="T78" fmla="*/ 0 w 354"/>
                <a:gd name="T79" fmla="*/ 1 h 82"/>
                <a:gd name="T80" fmla="*/ 0 w 354"/>
                <a:gd name="T81" fmla="*/ 1 h 82"/>
                <a:gd name="T82" fmla="*/ 0 w 354"/>
                <a:gd name="T83" fmla="*/ 1 h 82"/>
                <a:gd name="T84" fmla="*/ 0 w 354"/>
                <a:gd name="T85" fmla="*/ 1 h 82"/>
                <a:gd name="T86" fmla="*/ 0 w 354"/>
                <a:gd name="T87" fmla="*/ 1 h 82"/>
                <a:gd name="T88" fmla="*/ 0 w 354"/>
                <a:gd name="T89" fmla="*/ 1 h 82"/>
                <a:gd name="T90" fmla="*/ 0 w 354"/>
                <a:gd name="T91" fmla="*/ 1 h 82"/>
                <a:gd name="T92" fmla="*/ 0 w 354"/>
                <a:gd name="T93" fmla="*/ 1 h 82"/>
                <a:gd name="T94" fmla="*/ 0 w 354"/>
                <a:gd name="T95" fmla="*/ 1 h 82"/>
                <a:gd name="T96" fmla="*/ 0 w 354"/>
                <a:gd name="T97" fmla="*/ 1 h 82"/>
                <a:gd name="T98" fmla="*/ 0 w 354"/>
                <a:gd name="T99" fmla="*/ 1 h 82"/>
                <a:gd name="T100" fmla="*/ 0 w 354"/>
                <a:gd name="T101" fmla="*/ 1 h 82"/>
                <a:gd name="T102" fmla="*/ 0 w 354"/>
                <a:gd name="T103" fmla="*/ 1 h 82"/>
                <a:gd name="T104" fmla="*/ 0 w 354"/>
                <a:gd name="T105" fmla="*/ 0 h 82"/>
                <a:gd name="T106" fmla="*/ 0 w 354"/>
                <a:gd name="T107" fmla="*/ 0 h 82"/>
                <a:gd name="T108" fmla="*/ 0 w 354"/>
                <a:gd name="T109" fmla="*/ 0 h 82"/>
                <a:gd name="T110" fmla="*/ 0 w 354"/>
                <a:gd name="T111" fmla="*/ 1 h 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4"/>
                <a:gd name="T169" fmla="*/ 0 h 82"/>
                <a:gd name="T170" fmla="*/ 354 w 354"/>
                <a:gd name="T171" fmla="*/ 82 h 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4" h="82">
                  <a:moveTo>
                    <a:pt x="354" y="17"/>
                  </a:moveTo>
                  <a:lnTo>
                    <a:pt x="255" y="31"/>
                  </a:lnTo>
                  <a:lnTo>
                    <a:pt x="254" y="31"/>
                  </a:lnTo>
                  <a:lnTo>
                    <a:pt x="251" y="31"/>
                  </a:lnTo>
                  <a:lnTo>
                    <a:pt x="246" y="31"/>
                  </a:lnTo>
                  <a:lnTo>
                    <a:pt x="241" y="32"/>
                  </a:lnTo>
                  <a:lnTo>
                    <a:pt x="237" y="32"/>
                  </a:lnTo>
                  <a:lnTo>
                    <a:pt x="233" y="33"/>
                  </a:lnTo>
                  <a:lnTo>
                    <a:pt x="229" y="34"/>
                  </a:lnTo>
                  <a:lnTo>
                    <a:pt x="225" y="35"/>
                  </a:lnTo>
                  <a:lnTo>
                    <a:pt x="221" y="35"/>
                  </a:lnTo>
                  <a:lnTo>
                    <a:pt x="217" y="35"/>
                  </a:lnTo>
                  <a:lnTo>
                    <a:pt x="213" y="36"/>
                  </a:lnTo>
                  <a:lnTo>
                    <a:pt x="209" y="37"/>
                  </a:lnTo>
                  <a:lnTo>
                    <a:pt x="203" y="37"/>
                  </a:lnTo>
                  <a:lnTo>
                    <a:pt x="198" y="39"/>
                  </a:lnTo>
                  <a:lnTo>
                    <a:pt x="194" y="39"/>
                  </a:lnTo>
                  <a:lnTo>
                    <a:pt x="190" y="40"/>
                  </a:lnTo>
                  <a:lnTo>
                    <a:pt x="186" y="40"/>
                  </a:lnTo>
                  <a:lnTo>
                    <a:pt x="182" y="41"/>
                  </a:lnTo>
                  <a:lnTo>
                    <a:pt x="178" y="41"/>
                  </a:lnTo>
                  <a:lnTo>
                    <a:pt x="174" y="42"/>
                  </a:lnTo>
                  <a:lnTo>
                    <a:pt x="170" y="42"/>
                  </a:lnTo>
                  <a:lnTo>
                    <a:pt x="167" y="43"/>
                  </a:lnTo>
                  <a:lnTo>
                    <a:pt x="164" y="44"/>
                  </a:lnTo>
                  <a:lnTo>
                    <a:pt x="162" y="45"/>
                  </a:lnTo>
                  <a:lnTo>
                    <a:pt x="157" y="45"/>
                  </a:lnTo>
                  <a:lnTo>
                    <a:pt x="155" y="46"/>
                  </a:lnTo>
                  <a:lnTo>
                    <a:pt x="151" y="46"/>
                  </a:lnTo>
                  <a:lnTo>
                    <a:pt x="145" y="48"/>
                  </a:lnTo>
                  <a:lnTo>
                    <a:pt x="142" y="48"/>
                  </a:lnTo>
                  <a:lnTo>
                    <a:pt x="138" y="49"/>
                  </a:lnTo>
                  <a:lnTo>
                    <a:pt x="132" y="50"/>
                  </a:lnTo>
                  <a:lnTo>
                    <a:pt x="128" y="52"/>
                  </a:lnTo>
                  <a:lnTo>
                    <a:pt x="122" y="53"/>
                  </a:lnTo>
                  <a:lnTo>
                    <a:pt x="115" y="54"/>
                  </a:lnTo>
                  <a:lnTo>
                    <a:pt x="108" y="55"/>
                  </a:lnTo>
                  <a:lnTo>
                    <a:pt x="102" y="57"/>
                  </a:lnTo>
                  <a:lnTo>
                    <a:pt x="94" y="60"/>
                  </a:lnTo>
                  <a:lnTo>
                    <a:pt x="88" y="61"/>
                  </a:lnTo>
                  <a:lnTo>
                    <a:pt x="81" y="63"/>
                  </a:lnTo>
                  <a:lnTo>
                    <a:pt x="74" y="65"/>
                  </a:lnTo>
                  <a:lnTo>
                    <a:pt x="66" y="66"/>
                  </a:lnTo>
                  <a:lnTo>
                    <a:pt x="59" y="68"/>
                  </a:lnTo>
                  <a:lnTo>
                    <a:pt x="52" y="69"/>
                  </a:lnTo>
                  <a:lnTo>
                    <a:pt x="46" y="71"/>
                  </a:lnTo>
                  <a:lnTo>
                    <a:pt x="39" y="72"/>
                  </a:lnTo>
                  <a:lnTo>
                    <a:pt x="34" y="74"/>
                  </a:lnTo>
                  <a:lnTo>
                    <a:pt x="28" y="75"/>
                  </a:lnTo>
                  <a:lnTo>
                    <a:pt x="23" y="76"/>
                  </a:lnTo>
                  <a:lnTo>
                    <a:pt x="17" y="77"/>
                  </a:lnTo>
                  <a:lnTo>
                    <a:pt x="13" y="78"/>
                  </a:lnTo>
                  <a:lnTo>
                    <a:pt x="9" y="79"/>
                  </a:lnTo>
                  <a:lnTo>
                    <a:pt x="6" y="80"/>
                  </a:lnTo>
                  <a:lnTo>
                    <a:pt x="1" y="82"/>
                  </a:lnTo>
                  <a:lnTo>
                    <a:pt x="0" y="82"/>
                  </a:lnTo>
                  <a:lnTo>
                    <a:pt x="3" y="80"/>
                  </a:lnTo>
                  <a:lnTo>
                    <a:pt x="5" y="78"/>
                  </a:lnTo>
                  <a:lnTo>
                    <a:pt x="10" y="75"/>
                  </a:lnTo>
                  <a:lnTo>
                    <a:pt x="14" y="71"/>
                  </a:lnTo>
                  <a:lnTo>
                    <a:pt x="22" y="68"/>
                  </a:lnTo>
                  <a:lnTo>
                    <a:pt x="28" y="64"/>
                  </a:lnTo>
                  <a:lnTo>
                    <a:pt x="34" y="60"/>
                  </a:lnTo>
                  <a:lnTo>
                    <a:pt x="40" y="55"/>
                  </a:lnTo>
                  <a:lnTo>
                    <a:pt x="47" y="51"/>
                  </a:lnTo>
                  <a:lnTo>
                    <a:pt x="54" y="46"/>
                  </a:lnTo>
                  <a:lnTo>
                    <a:pt x="60" y="44"/>
                  </a:lnTo>
                  <a:lnTo>
                    <a:pt x="66" y="40"/>
                  </a:lnTo>
                  <a:lnTo>
                    <a:pt x="72" y="38"/>
                  </a:lnTo>
                  <a:lnTo>
                    <a:pt x="75" y="36"/>
                  </a:lnTo>
                  <a:lnTo>
                    <a:pt x="79" y="36"/>
                  </a:lnTo>
                  <a:lnTo>
                    <a:pt x="82" y="35"/>
                  </a:lnTo>
                  <a:lnTo>
                    <a:pt x="86" y="34"/>
                  </a:lnTo>
                  <a:lnTo>
                    <a:pt x="90" y="32"/>
                  </a:lnTo>
                  <a:lnTo>
                    <a:pt x="97" y="31"/>
                  </a:lnTo>
                  <a:lnTo>
                    <a:pt x="103" y="28"/>
                  </a:lnTo>
                  <a:lnTo>
                    <a:pt x="109" y="25"/>
                  </a:lnTo>
                  <a:lnTo>
                    <a:pt x="117" y="22"/>
                  </a:lnTo>
                  <a:lnTo>
                    <a:pt x="124" y="20"/>
                  </a:lnTo>
                  <a:lnTo>
                    <a:pt x="131" y="17"/>
                  </a:lnTo>
                  <a:lnTo>
                    <a:pt x="138" y="14"/>
                  </a:lnTo>
                  <a:lnTo>
                    <a:pt x="145" y="9"/>
                  </a:lnTo>
                  <a:lnTo>
                    <a:pt x="152" y="7"/>
                  </a:lnTo>
                  <a:lnTo>
                    <a:pt x="157" y="6"/>
                  </a:lnTo>
                  <a:lnTo>
                    <a:pt x="163" y="4"/>
                  </a:lnTo>
                  <a:lnTo>
                    <a:pt x="168" y="3"/>
                  </a:lnTo>
                  <a:lnTo>
                    <a:pt x="172" y="3"/>
                  </a:lnTo>
                  <a:lnTo>
                    <a:pt x="175" y="2"/>
                  </a:lnTo>
                  <a:lnTo>
                    <a:pt x="180" y="2"/>
                  </a:lnTo>
                  <a:lnTo>
                    <a:pt x="186" y="2"/>
                  </a:lnTo>
                  <a:lnTo>
                    <a:pt x="193" y="2"/>
                  </a:lnTo>
                  <a:lnTo>
                    <a:pt x="197" y="2"/>
                  </a:lnTo>
                  <a:lnTo>
                    <a:pt x="200" y="2"/>
                  </a:lnTo>
                  <a:lnTo>
                    <a:pt x="204" y="2"/>
                  </a:lnTo>
                  <a:lnTo>
                    <a:pt x="209" y="2"/>
                  </a:lnTo>
                  <a:lnTo>
                    <a:pt x="213" y="2"/>
                  </a:lnTo>
                  <a:lnTo>
                    <a:pt x="218" y="2"/>
                  </a:lnTo>
                  <a:lnTo>
                    <a:pt x="222" y="2"/>
                  </a:lnTo>
                  <a:lnTo>
                    <a:pt x="227" y="2"/>
                  </a:lnTo>
                  <a:lnTo>
                    <a:pt x="230" y="1"/>
                  </a:lnTo>
                  <a:lnTo>
                    <a:pt x="234" y="1"/>
                  </a:lnTo>
                  <a:lnTo>
                    <a:pt x="238" y="1"/>
                  </a:lnTo>
                  <a:lnTo>
                    <a:pt x="242" y="1"/>
                  </a:lnTo>
                  <a:lnTo>
                    <a:pt x="249" y="0"/>
                  </a:lnTo>
                  <a:lnTo>
                    <a:pt x="255" y="0"/>
                  </a:lnTo>
                  <a:lnTo>
                    <a:pt x="262" y="0"/>
                  </a:lnTo>
                  <a:lnTo>
                    <a:pt x="266" y="0"/>
                  </a:lnTo>
                  <a:lnTo>
                    <a:pt x="268" y="0"/>
                  </a:lnTo>
                  <a:lnTo>
                    <a:pt x="270" y="0"/>
                  </a:lnTo>
                  <a:lnTo>
                    <a:pt x="324" y="0"/>
                  </a:lnTo>
                  <a:lnTo>
                    <a:pt x="354" y="17"/>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35" name="Freeform 80"/>
            <p:cNvSpPr>
              <a:spLocks/>
            </p:cNvSpPr>
            <p:nvPr/>
          </p:nvSpPr>
          <p:spPr bwMode="auto">
            <a:xfrm>
              <a:off x="1345" y="3070"/>
              <a:ext cx="124" cy="69"/>
            </a:xfrm>
            <a:custGeom>
              <a:avLst/>
              <a:gdLst>
                <a:gd name="T0" fmla="*/ 0 w 249"/>
                <a:gd name="T1" fmla="*/ 1 h 137"/>
                <a:gd name="T2" fmla="*/ 0 w 249"/>
                <a:gd name="T3" fmla="*/ 1 h 137"/>
                <a:gd name="T4" fmla="*/ 0 w 249"/>
                <a:gd name="T5" fmla="*/ 1 h 137"/>
                <a:gd name="T6" fmla="*/ 0 w 249"/>
                <a:gd name="T7" fmla="*/ 1 h 137"/>
                <a:gd name="T8" fmla="*/ 0 w 249"/>
                <a:gd name="T9" fmla="*/ 1 h 137"/>
                <a:gd name="T10" fmla="*/ 0 w 249"/>
                <a:gd name="T11" fmla="*/ 1 h 137"/>
                <a:gd name="T12" fmla="*/ 0 w 249"/>
                <a:gd name="T13" fmla="*/ 1 h 137"/>
                <a:gd name="T14" fmla="*/ 0 w 249"/>
                <a:gd name="T15" fmla="*/ 1 h 137"/>
                <a:gd name="T16" fmla="*/ 0 w 249"/>
                <a:gd name="T17" fmla="*/ 1 h 137"/>
                <a:gd name="T18" fmla="*/ 0 w 249"/>
                <a:gd name="T19" fmla="*/ 1 h 137"/>
                <a:gd name="T20" fmla="*/ 0 w 249"/>
                <a:gd name="T21" fmla="*/ 1 h 137"/>
                <a:gd name="T22" fmla="*/ 0 w 249"/>
                <a:gd name="T23" fmla="*/ 1 h 137"/>
                <a:gd name="T24" fmla="*/ 0 w 249"/>
                <a:gd name="T25" fmla="*/ 1 h 137"/>
                <a:gd name="T26" fmla="*/ 0 w 249"/>
                <a:gd name="T27" fmla="*/ 1 h 137"/>
                <a:gd name="T28" fmla="*/ 0 w 249"/>
                <a:gd name="T29" fmla="*/ 1 h 137"/>
                <a:gd name="T30" fmla="*/ 0 w 249"/>
                <a:gd name="T31" fmla="*/ 1 h 137"/>
                <a:gd name="T32" fmla="*/ 0 w 249"/>
                <a:gd name="T33" fmla="*/ 1 h 137"/>
                <a:gd name="T34" fmla="*/ 0 w 249"/>
                <a:gd name="T35" fmla="*/ 1 h 137"/>
                <a:gd name="T36" fmla="*/ 0 w 249"/>
                <a:gd name="T37" fmla="*/ 1 h 137"/>
                <a:gd name="T38" fmla="*/ 0 w 249"/>
                <a:gd name="T39" fmla="*/ 1 h 137"/>
                <a:gd name="T40" fmla="*/ 0 w 249"/>
                <a:gd name="T41" fmla="*/ 1 h 137"/>
                <a:gd name="T42" fmla="*/ 0 w 249"/>
                <a:gd name="T43" fmla="*/ 1 h 137"/>
                <a:gd name="T44" fmla="*/ 0 w 249"/>
                <a:gd name="T45" fmla="*/ 1 h 137"/>
                <a:gd name="T46" fmla="*/ 0 w 249"/>
                <a:gd name="T47" fmla="*/ 1 h 137"/>
                <a:gd name="T48" fmla="*/ 0 w 249"/>
                <a:gd name="T49" fmla="*/ 1 h 137"/>
                <a:gd name="T50" fmla="*/ 0 w 249"/>
                <a:gd name="T51" fmla="*/ 1 h 137"/>
                <a:gd name="T52" fmla="*/ 0 w 249"/>
                <a:gd name="T53" fmla="*/ 1 h 137"/>
                <a:gd name="T54" fmla="*/ 0 w 249"/>
                <a:gd name="T55" fmla="*/ 1 h 137"/>
                <a:gd name="T56" fmla="*/ 0 w 249"/>
                <a:gd name="T57" fmla="*/ 1 h 137"/>
                <a:gd name="T58" fmla="*/ 0 w 249"/>
                <a:gd name="T59" fmla="*/ 1 h 137"/>
                <a:gd name="T60" fmla="*/ 0 w 249"/>
                <a:gd name="T61" fmla="*/ 1 h 137"/>
                <a:gd name="T62" fmla="*/ 0 w 249"/>
                <a:gd name="T63" fmla="*/ 1 h 137"/>
                <a:gd name="T64" fmla="*/ 0 w 249"/>
                <a:gd name="T65" fmla="*/ 0 h 137"/>
                <a:gd name="T66" fmla="*/ 0 w 249"/>
                <a:gd name="T67" fmla="*/ 1 h 137"/>
                <a:gd name="T68" fmla="*/ 0 w 249"/>
                <a:gd name="T69" fmla="*/ 1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9"/>
                <a:gd name="T106" fmla="*/ 0 h 137"/>
                <a:gd name="T107" fmla="*/ 249 w 249"/>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9" h="137">
                  <a:moveTo>
                    <a:pt x="224" y="5"/>
                  </a:moveTo>
                  <a:lnTo>
                    <a:pt x="224" y="7"/>
                  </a:lnTo>
                  <a:lnTo>
                    <a:pt x="227" y="12"/>
                  </a:lnTo>
                  <a:lnTo>
                    <a:pt x="229" y="15"/>
                  </a:lnTo>
                  <a:lnTo>
                    <a:pt x="231" y="20"/>
                  </a:lnTo>
                  <a:lnTo>
                    <a:pt x="233" y="25"/>
                  </a:lnTo>
                  <a:lnTo>
                    <a:pt x="236" y="30"/>
                  </a:lnTo>
                  <a:lnTo>
                    <a:pt x="238" y="35"/>
                  </a:lnTo>
                  <a:lnTo>
                    <a:pt x="240" y="40"/>
                  </a:lnTo>
                  <a:lnTo>
                    <a:pt x="243" y="47"/>
                  </a:lnTo>
                  <a:lnTo>
                    <a:pt x="245" y="53"/>
                  </a:lnTo>
                  <a:lnTo>
                    <a:pt x="246" y="58"/>
                  </a:lnTo>
                  <a:lnTo>
                    <a:pt x="247" y="64"/>
                  </a:lnTo>
                  <a:lnTo>
                    <a:pt x="248" y="71"/>
                  </a:lnTo>
                  <a:lnTo>
                    <a:pt x="249" y="77"/>
                  </a:lnTo>
                  <a:lnTo>
                    <a:pt x="247" y="82"/>
                  </a:lnTo>
                  <a:lnTo>
                    <a:pt x="246" y="88"/>
                  </a:lnTo>
                  <a:lnTo>
                    <a:pt x="244" y="93"/>
                  </a:lnTo>
                  <a:lnTo>
                    <a:pt x="243" y="98"/>
                  </a:lnTo>
                  <a:lnTo>
                    <a:pt x="239" y="103"/>
                  </a:lnTo>
                  <a:lnTo>
                    <a:pt x="236" y="108"/>
                  </a:lnTo>
                  <a:lnTo>
                    <a:pt x="234" y="113"/>
                  </a:lnTo>
                  <a:lnTo>
                    <a:pt x="232" y="118"/>
                  </a:lnTo>
                  <a:lnTo>
                    <a:pt x="229" y="121"/>
                  </a:lnTo>
                  <a:lnTo>
                    <a:pt x="226" y="125"/>
                  </a:lnTo>
                  <a:lnTo>
                    <a:pt x="224" y="128"/>
                  </a:lnTo>
                  <a:lnTo>
                    <a:pt x="222" y="131"/>
                  </a:lnTo>
                  <a:lnTo>
                    <a:pt x="219" y="135"/>
                  </a:lnTo>
                  <a:lnTo>
                    <a:pt x="218" y="137"/>
                  </a:lnTo>
                  <a:lnTo>
                    <a:pt x="46" y="134"/>
                  </a:lnTo>
                  <a:lnTo>
                    <a:pt x="0" y="113"/>
                  </a:lnTo>
                  <a:lnTo>
                    <a:pt x="142" y="25"/>
                  </a:lnTo>
                  <a:lnTo>
                    <a:pt x="177" y="0"/>
                  </a:lnTo>
                  <a:lnTo>
                    <a:pt x="224" y="5"/>
                  </a:lnTo>
                  <a:close/>
                </a:path>
              </a:pathLst>
            </a:custGeom>
            <a:solidFill>
              <a:srgbClr val="A68500"/>
            </a:solidFill>
            <a:ln w="9525">
              <a:noFill/>
              <a:round/>
              <a:headEnd/>
              <a:tailEnd/>
            </a:ln>
          </p:spPr>
          <p:txBody>
            <a:bodyPr/>
            <a:lstStyle/>
            <a:p>
              <a:endParaRPr lang="en-US" dirty="0">
                <a:solidFill>
                  <a:srgbClr val="006699"/>
                </a:solidFill>
              </a:endParaRPr>
            </a:p>
          </p:txBody>
        </p:sp>
        <p:sp>
          <p:nvSpPr>
            <p:cNvPr id="7436" name="Freeform 81"/>
            <p:cNvSpPr>
              <a:spLocks/>
            </p:cNvSpPr>
            <p:nvPr/>
          </p:nvSpPr>
          <p:spPr bwMode="auto">
            <a:xfrm>
              <a:off x="1490" y="3089"/>
              <a:ext cx="343" cy="158"/>
            </a:xfrm>
            <a:custGeom>
              <a:avLst/>
              <a:gdLst>
                <a:gd name="T0" fmla="*/ 1 w 684"/>
                <a:gd name="T1" fmla="*/ 0 h 316"/>
                <a:gd name="T2" fmla="*/ 2 w 684"/>
                <a:gd name="T3" fmla="*/ 1 h 316"/>
                <a:gd name="T4" fmla="*/ 2 w 684"/>
                <a:gd name="T5" fmla="*/ 1 h 316"/>
                <a:gd name="T6" fmla="*/ 2 w 684"/>
                <a:gd name="T7" fmla="*/ 1 h 316"/>
                <a:gd name="T8" fmla="*/ 0 w 684"/>
                <a:gd name="T9" fmla="*/ 1 h 316"/>
                <a:gd name="T10" fmla="*/ 1 w 684"/>
                <a:gd name="T11" fmla="*/ 1 h 316"/>
                <a:gd name="T12" fmla="*/ 1 w 684"/>
                <a:gd name="T13" fmla="*/ 0 h 316"/>
                <a:gd name="T14" fmla="*/ 1 w 684"/>
                <a:gd name="T15" fmla="*/ 0 h 316"/>
                <a:gd name="T16" fmla="*/ 0 60000 65536"/>
                <a:gd name="T17" fmla="*/ 0 60000 65536"/>
                <a:gd name="T18" fmla="*/ 0 60000 65536"/>
                <a:gd name="T19" fmla="*/ 0 60000 65536"/>
                <a:gd name="T20" fmla="*/ 0 60000 65536"/>
                <a:gd name="T21" fmla="*/ 0 60000 65536"/>
                <a:gd name="T22" fmla="*/ 0 60000 65536"/>
                <a:gd name="T23" fmla="*/ 0 60000 65536"/>
                <a:gd name="T24" fmla="*/ 0 w 684"/>
                <a:gd name="T25" fmla="*/ 0 h 316"/>
                <a:gd name="T26" fmla="*/ 684 w 684"/>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4" h="316">
                  <a:moveTo>
                    <a:pt x="376" y="0"/>
                  </a:moveTo>
                  <a:lnTo>
                    <a:pt x="684" y="49"/>
                  </a:lnTo>
                  <a:lnTo>
                    <a:pt x="667" y="160"/>
                  </a:lnTo>
                  <a:lnTo>
                    <a:pt x="619" y="316"/>
                  </a:lnTo>
                  <a:lnTo>
                    <a:pt x="0" y="166"/>
                  </a:lnTo>
                  <a:lnTo>
                    <a:pt x="245" y="13"/>
                  </a:lnTo>
                  <a:lnTo>
                    <a:pt x="376" y="0"/>
                  </a:lnTo>
                  <a:close/>
                </a:path>
              </a:pathLst>
            </a:custGeom>
            <a:solidFill>
              <a:srgbClr val="BDB5A6"/>
            </a:solidFill>
            <a:ln w="9525">
              <a:noFill/>
              <a:round/>
              <a:headEnd/>
              <a:tailEnd/>
            </a:ln>
          </p:spPr>
          <p:txBody>
            <a:bodyPr/>
            <a:lstStyle/>
            <a:p>
              <a:endParaRPr lang="en-US" dirty="0">
                <a:solidFill>
                  <a:srgbClr val="006699"/>
                </a:solidFill>
              </a:endParaRPr>
            </a:p>
          </p:txBody>
        </p:sp>
        <p:sp>
          <p:nvSpPr>
            <p:cNvPr id="7437" name="Freeform 82"/>
            <p:cNvSpPr>
              <a:spLocks/>
            </p:cNvSpPr>
            <p:nvPr/>
          </p:nvSpPr>
          <p:spPr bwMode="auto">
            <a:xfrm>
              <a:off x="1691" y="3088"/>
              <a:ext cx="119" cy="57"/>
            </a:xfrm>
            <a:custGeom>
              <a:avLst/>
              <a:gdLst>
                <a:gd name="T0" fmla="*/ 0 w 239"/>
                <a:gd name="T1" fmla="*/ 1 h 114"/>
                <a:gd name="T2" fmla="*/ 0 w 239"/>
                <a:gd name="T3" fmla="*/ 1 h 114"/>
                <a:gd name="T4" fmla="*/ 0 w 239"/>
                <a:gd name="T5" fmla="*/ 1 h 114"/>
                <a:gd name="T6" fmla="*/ 0 w 239"/>
                <a:gd name="T7" fmla="*/ 1 h 114"/>
                <a:gd name="T8" fmla="*/ 0 w 239"/>
                <a:gd name="T9" fmla="*/ 1 h 114"/>
                <a:gd name="T10" fmla="*/ 0 w 239"/>
                <a:gd name="T11" fmla="*/ 1 h 114"/>
                <a:gd name="T12" fmla="*/ 0 w 239"/>
                <a:gd name="T13" fmla="*/ 1 h 114"/>
                <a:gd name="T14" fmla="*/ 0 w 239"/>
                <a:gd name="T15" fmla="*/ 1 h 114"/>
                <a:gd name="T16" fmla="*/ 0 w 239"/>
                <a:gd name="T17" fmla="*/ 1 h 114"/>
                <a:gd name="T18" fmla="*/ 0 w 239"/>
                <a:gd name="T19" fmla="*/ 1 h 114"/>
                <a:gd name="T20" fmla="*/ 0 w 239"/>
                <a:gd name="T21" fmla="*/ 1 h 114"/>
                <a:gd name="T22" fmla="*/ 0 w 239"/>
                <a:gd name="T23" fmla="*/ 1 h 114"/>
                <a:gd name="T24" fmla="*/ 0 w 239"/>
                <a:gd name="T25" fmla="*/ 1 h 114"/>
                <a:gd name="T26" fmla="*/ 0 w 239"/>
                <a:gd name="T27" fmla="*/ 1 h 114"/>
                <a:gd name="T28" fmla="*/ 0 w 239"/>
                <a:gd name="T29" fmla="*/ 1 h 114"/>
                <a:gd name="T30" fmla="*/ 0 w 239"/>
                <a:gd name="T31" fmla="*/ 1 h 114"/>
                <a:gd name="T32" fmla="*/ 0 w 239"/>
                <a:gd name="T33" fmla="*/ 1 h 114"/>
                <a:gd name="T34" fmla="*/ 0 w 239"/>
                <a:gd name="T35" fmla="*/ 1 h 114"/>
                <a:gd name="T36" fmla="*/ 0 w 239"/>
                <a:gd name="T37" fmla="*/ 1 h 114"/>
                <a:gd name="T38" fmla="*/ 0 w 239"/>
                <a:gd name="T39" fmla="*/ 1 h 114"/>
                <a:gd name="T40" fmla="*/ 0 w 239"/>
                <a:gd name="T41" fmla="*/ 1 h 114"/>
                <a:gd name="T42" fmla="*/ 0 w 239"/>
                <a:gd name="T43" fmla="*/ 1 h 114"/>
                <a:gd name="T44" fmla="*/ 0 w 239"/>
                <a:gd name="T45" fmla="*/ 1 h 114"/>
                <a:gd name="T46" fmla="*/ 0 w 239"/>
                <a:gd name="T47" fmla="*/ 1 h 114"/>
                <a:gd name="T48" fmla="*/ 0 w 239"/>
                <a:gd name="T49" fmla="*/ 1 h 114"/>
                <a:gd name="T50" fmla="*/ 0 w 239"/>
                <a:gd name="T51" fmla="*/ 1 h 114"/>
                <a:gd name="T52" fmla="*/ 0 w 239"/>
                <a:gd name="T53" fmla="*/ 1 h 114"/>
                <a:gd name="T54" fmla="*/ 0 w 239"/>
                <a:gd name="T55" fmla="*/ 1 h 114"/>
                <a:gd name="T56" fmla="*/ 0 w 239"/>
                <a:gd name="T57" fmla="*/ 1 h 114"/>
                <a:gd name="T58" fmla="*/ 0 w 239"/>
                <a:gd name="T59" fmla="*/ 1 h 114"/>
                <a:gd name="T60" fmla="*/ 0 w 239"/>
                <a:gd name="T61" fmla="*/ 1 h 114"/>
                <a:gd name="T62" fmla="*/ 0 w 239"/>
                <a:gd name="T63" fmla="*/ 1 h 114"/>
                <a:gd name="T64" fmla="*/ 0 w 239"/>
                <a:gd name="T65" fmla="*/ 1 h 114"/>
                <a:gd name="T66" fmla="*/ 0 w 239"/>
                <a:gd name="T67" fmla="*/ 1 h 114"/>
                <a:gd name="T68" fmla="*/ 0 w 239"/>
                <a:gd name="T69" fmla="*/ 1 h 114"/>
                <a:gd name="T70" fmla="*/ 0 w 239"/>
                <a:gd name="T71" fmla="*/ 1 h 114"/>
                <a:gd name="T72" fmla="*/ 0 w 239"/>
                <a:gd name="T73" fmla="*/ 1 h 114"/>
                <a:gd name="T74" fmla="*/ 0 w 239"/>
                <a:gd name="T75" fmla="*/ 1 h 114"/>
                <a:gd name="T76" fmla="*/ 0 w 239"/>
                <a:gd name="T77" fmla="*/ 1 h 114"/>
                <a:gd name="T78" fmla="*/ 0 w 239"/>
                <a:gd name="T79" fmla="*/ 1 h 114"/>
                <a:gd name="T80" fmla="*/ 0 w 239"/>
                <a:gd name="T81" fmla="*/ 1 h 114"/>
                <a:gd name="T82" fmla="*/ 0 w 239"/>
                <a:gd name="T83" fmla="*/ 1 h 114"/>
                <a:gd name="T84" fmla="*/ 0 w 239"/>
                <a:gd name="T85" fmla="*/ 1 h 114"/>
                <a:gd name="T86" fmla="*/ 0 w 239"/>
                <a:gd name="T87" fmla="*/ 1 h 114"/>
                <a:gd name="T88" fmla="*/ 0 w 239"/>
                <a:gd name="T89" fmla="*/ 1 h 114"/>
                <a:gd name="T90" fmla="*/ 0 w 239"/>
                <a:gd name="T91" fmla="*/ 1 h 114"/>
                <a:gd name="T92" fmla="*/ 0 w 239"/>
                <a:gd name="T93" fmla="*/ 1 h 114"/>
                <a:gd name="T94" fmla="*/ 0 w 239"/>
                <a:gd name="T95" fmla="*/ 1 h 114"/>
                <a:gd name="T96" fmla="*/ 0 w 239"/>
                <a:gd name="T97" fmla="*/ 1 h 114"/>
                <a:gd name="T98" fmla="*/ 0 w 239"/>
                <a:gd name="T99" fmla="*/ 1 h 114"/>
                <a:gd name="T100" fmla="*/ 0 w 239"/>
                <a:gd name="T101" fmla="*/ 1 h 114"/>
                <a:gd name="T102" fmla="*/ 0 w 239"/>
                <a:gd name="T103" fmla="*/ 1 h 114"/>
                <a:gd name="T104" fmla="*/ 0 w 239"/>
                <a:gd name="T105" fmla="*/ 1 h 114"/>
                <a:gd name="T106" fmla="*/ 0 w 239"/>
                <a:gd name="T107" fmla="*/ 1 h 114"/>
                <a:gd name="T108" fmla="*/ 0 w 239"/>
                <a:gd name="T109" fmla="*/ 1 h 114"/>
                <a:gd name="T110" fmla="*/ 0 w 239"/>
                <a:gd name="T111" fmla="*/ 1 h 114"/>
                <a:gd name="T112" fmla="*/ 0 w 239"/>
                <a:gd name="T113" fmla="*/ 1 h 114"/>
                <a:gd name="T114" fmla="*/ 0 w 239"/>
                <a:gd name="T115" fmla="*/ 1 h 114"/>
                <a:gd name="T116" fmla="*/ 0 w 239"/>
                <a:gd name="T117" fmla="*/ 0 h 114"/>
                <a:gd name="T118" fmla="*/ 0 w 239"/>
                <a:gd name="T119" fmla="*/ 1 h 114"/>
                <a:gd name="T120" fmla="*/ 0 w 239"/>
                <a:gd name="T121" fmla="*/ 1 h 114"/>
                <a:gd name="T122" fmla="*/ 0 w 239"/>
                <a:gd name="T123" fmla="*/ 1 h 1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9"/>
                <a:gd name="T187" fmla="*/ 0 h 114"/>
                <a:gd name="T188" fmla="*/ 239 w 239"/>
                <a:gd name="T189" fmla="*/ 114 h 1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9" h="114">
                  <a:moveTo>
                    <a:pt x="41" y="52"/>
                  </a:moveTo>
                  <a:lnTo>
                    <a:pt x="44" y="52"/>
                  </a:lnTo>
                  <a:lnTo>
                    <a:pt x="50" y="54"/>
                  </a:lnTo>
                  <a:lnTo>
                    <a:pt x="54" y="56"/>
                  </a:lnTo>
                  <a:lnTo>
                    <a:pt x="59" y="58"/>
                  </a:lnTo>
                  <a:lnTo>
                    <a:pt x="64" y="60"/>
                  </a:lnTo>
                  <a:lnTo>
                    <a:pt x="71" y="62"/>
                  </a:lnTo>
                  <a:lnTo>
                    <a:pt x="77" y="64"/>
                  </a:lnTo>
                  <a:lnTo>
                    <a:pt x="83" y="67"/>
                  </a:lnTo>
                  <a:lnTo>
                    <a:pt x="86" y="68"/>
                  </a:lnTo>
                  <a:lnTo>
                    <a:pt x="90" y="69"/>
                  </a:lnTo>
                  <a:lnTo>
                    <a:pt x="94" y="70"/>
                  </a:lnTo>
                  <a:lnTo>
                    <a:pt x="98" y="72"/>
                  </a:lnTo>
                  <a:lnTo>
                    <a:pt x="101" y="74"/>
                  </a:lnTo>
                  <a:lnTo>
                    <a:pt x="105" y="75"/>
                  </a:lnTo>
                  <a:lnTo>
                    <a:pt x="109" y="77"/>
                  </a:lnTo>
                  <a:lnTo>
                    <a:pt x="113" y="79"/>
                  </a:lnTo>
                  <a:lnTo>
                    <a:pt x="118" y="81"/>
                  </a:lnTo>
                  <a:lnTo>
                    <a:pt x="122" y="83"/>
                  </a:lnTo>
                  <a:lnTo>
                    <a:pt x="126" y="84"/>
                  </a:lnTo>
                  <a:lnTo>
                    <a:pt x="130" y="86"/>
                  </a:lnTo>
                  <a:lnTo>
                    <a:pt x="133" y="87"/>
                  </a:lnTo>
                  <a:lnTo>
                    <a:pt x="137" y="89"/>
                  </a:lnTo>
                  <a:lnTo>
                    <a:pt x="141" y="90"/>
                  </a:lnTo>
                  <a:lnTo>
                    <a:pt x="145" y="91"/>
                  </a:lnTo>
                  <a:lnTo>
                    <a:pt x="149" y="93"/>
                  </a:lnTo>
                  <a:lnTo>
                    <a:pt x="153" y="94"/>
                  </a:lnTo>
                  <a:lnTo>
                    <a:pt x="156" y="95"/>
                  </a:lnTo>
                  <a:lnTo>
                    <a:pt x="161" y="97"/>
                  </a:lnTo>
                  <a:lnTo>
                    <a:pt x="165" y="98"/>
                  </a:lnTo>
                  <a:lnTo>
                    <a:pt x="169" y="100"/>
                  </a:lnTo>
                  <a:lnTo>
                    <a:pt x="172" y="101"/>
                  </a:lnTo>
                  <a:lnTo>
                    <a:pt x="176" y="103"/>
                  </a:lnTo>
                  <a:lnTo>
                    <a:pt x="183" y="105"/>
                  </a:lnTo>
                  <a:lnTo>
                    <a:pt x="190" y="107"/>
                  </a:lnTo>
                  <a:lnTo>
                    <a:pt x="196" y="109"/>
                  </a:lnTo>
                  <a:lnTo>
                    <a:pt x="202" y="111"/>
                  </a:lnTo>
                  <a:lnTo>
                    <a:pt x="207" y="112"/>
                  </a:lnTo>
                  <a:lnTo>
                    <a:pt x="213" y="113"/>
                  </a:lnTo>
                  <a:lnTo>
                    <a:pt x="216" y="113"/>
                  </a:lnTo>
                  <a:lnTo>
                    <a:pt x="221" y="114"/>
                  </a:lnTo>
                  <a:lnTo>
                    <a:pt x="224" y="114"/>
                  </a:lnTo>
                  <a:lnTo>
                    <a:pt x="226" y="114"/>
                  </a:lnTo>
                  <a:lnTo>
                    <a:pt x="229" y="111"/>
                  </a:lnTo>
                  <a:lnTo>
                    <a:pt x="232" y="107"/>
                  </a:lnTo>
                  <a:lnTo>
                    <a:pt x="234" y="103"/>
                  </a:lnTo>
                  <a:lnTo>
                    <a:pt x="236" y="99"/>
                  </a:lnTo>
                  <a:lnTo>
                    <a:pt x="236" y="93"/>
                  </a:lnTo>
                  <a:lnTo>
                    <a:pt x="238" y="87"/>
                  </a:lnTo>
                  <a:lnTo>
                    <a:pt x="238" y="81"/>
                  </a:lnTo>
                  <a:lnTo>
                    <a:pt x="239" y="74"/>
                  </a:lnTo>
                  <a:lnTo>
                    <a:pt x="238" y="68"/>
                  </a:lnTo>
                  <a:lnTo>
                    <a:pt x="238" y="62"/>
                  </a:lnTo>
                  <a:lnTo>
                    <a:pt x="238" y="57"/>
                  </a:lnTo>
                  <a:lnTo>
                    <a:pt x="238" y="53"/>
                  </a:lnTo>
                  <a:lnTo>
                    <a:pt x="237" y="48"/>
                  </a:lnTo>
                  <a:lnTo>
                    <a:pt x="237" y="46"/>
                  </a:lnTo>
                  <a:lnTo>
                    <a:pt x="237" y="44"/>
                  </a:lnTo>
                  <a:lnTo>
                    <a:pt x="0" y="0"/>
                  </a:lnTo>
                  <a:lnTo>
                    <a:pt x="31" y="65"/>
                  </a:lnTo>
                  <a:lnTo>
                    <a:pt x="41" y="52"/>
                  </a:lnTo>
                  <a:close/>
                </a:path>
              </a:pathLst>
            </a:custGeom>
            <a:solidFill>
              <a:srgbClr val="B3B38A"/>
            </a:solidFill>
            <a:ln w="9525">
              <a:noFill/>
              <a:round/>
              <a:headEnd/>
              <a:tailEnd/>
            </a:ln>
          </p:spPr>
          <p:txBody>
            <a:bodyPr/>
            <a:lstStyle/>
            <a:p>
              <a:endParaRPr lang="en-US" dirty="0">
                <a:solidFill>
                  <a:srgbClr val="006699"/>
                </a:solidFill>
              </a:endParaRPr>
            </a:p>
          </p:txBody>
        </p:sp>
        <p:sp>
          <p:nvSpPr>
            <p:cNvPr id="7438" name="Freeform 83"/>
            <p:cNvSpPr>
              <a:spLocks/>
            </p:cNvSpPr>
            <p:nvPr/>
          </p:nvSpPr>
          <p:spPr bwMode="auto">
            <a:xfrm>
              <a:off x="1519" y="3074"/>
              <a:ext cx="230" cy="141"/>
            </a:xfrm>
            <a:custGeom>
              <a:avLst/>
              <a:gdLst>
                <a:gd name="T0" fmla="*/ 0 w 461"/>
                <a:gd name="T1" fmla="*/ 1 h 281"/>
                <a:gd name="T2" fmla="*/ 0 w 461"/>
                <a:gd name="T3" fmla="*/ 1 h 281"/>
                <a:gd name="T4" fmla="*/ 0 w 461"/>
                <a:gd name="T5" fmla="*/ 1 h 281"/>
                <a:gd name="T6" fmla="*/ 0 w 461"/>
                <a:gd name="T7" fmla="*/ 1 h 281"/>
                <a:gd name="T8" fmla="*/ 0 w 461"/>
                <a:gd name="T9" fmla="*/ 1 h 281"/>
                <a:gd name="T10" fmla="*/ 0 w 461"/>
                <a:gd name="T11" fmla="*/ 1 h 281"/>
                <a:gd name="T12" fmla="*/ 0 w 461"/>
                <a:gd name="T13" fmla="*/ 1 h 281"/>
                <a:gd name="T14" fmla="*/ 0 w 461"/>
                <a:gd name="T15" fmla="*/ 1 h 281"/>
                <a:gd name="T16" fmla="*/ 0 w 461"/>
                <a:gd name="T17" fmla="*/ 1 h 281"/>
                <a:gd name="T18" fmla="*/ 0 w 461"/>
                <a:gd name="T19" fmla="*/ 1 h 281"/>
                <a:gd name="T20" fmla="*/ 0 w 461"/>
                <a:gd name="T21" fmla="*/ 1 h 281"/>
                <a:gd name="T22" fmla="*/ 0 w 461"/>
                <a:gd name="T23" fmla="*/ 1 h 281"/>
                <a:gd name="T24" fmla="*/ 0 w 461"/>
                <a:gd name="T25" fmla="*/ 1 h 281"/>
                <a:gd name="T26" fmla="*/ 0 w 461"/>
                <a:gd name="T27" fmla="*/ 1 h 281"/>
                <a:gd name="T28" fmla="*/ 0 w 461"/>
                <a:gd name="T29" fmla="*/ 1 h 281"/>
                <a:gd name="T30" fmla="*/ 0 w 461"/>
                <a:gd name="T31" fmla="*/ 1 h 281"/>
                <a:gd name="T32" fmla="*/ 0 w 461"/>
                <a:gd name="T33" fmla="*/ 1 h 281"/>
                <a:gd name="T34" fmla="*/ 0 w 461"/>
                <a:gd name="T35" fmla="*/ 1 h 281"/>
                <a:gd name="T36" fmla="*/ 0 w 461"/>
                <a:gd name="T37" fmla="*/ 1 h 281"/>
                <a:gd name="T38" fmla="*/ 0 w 461"/>
                <a:gd name="T39" fmla="*/ 1 h 281"/>
                <a:gd name="T40" fmla="*/ 0 w 461"/>
                <a:gd name="T41" fmla="*/ 1 h 281"/>
                <a:gd name="T42" fmla="*/ 0 w 461"/>
                <a:gd name="T43" fmla="*/ 1 h 281"/>
                <a:gd name="T44" fmla="*/ 0 w 461"/>
                <a:gd name="T45" fmla="*/ 1 h 281"/>
                <a:gd name="T46" fmla="*/ 0 w 461"/>
                <a:gd name="T47" fmla="*/ 1 h 281"/>
                <a:gd name="T48" fmla="*/ 0 w 461"/>
                <a:gd name="T49" fmla="*/ 1 h 281"/>
                <a:gd name="T50" fmla="*/ 0 w 461"/>
                <a:gd name="T51" fmla="*/ 1 h 281"/>
                <a:gd name="T52" fmla="*/ 0 w 461"/>
                <a:gd name="T53" fmla="*/ 1 h 281"/>
                <a:gd name="T54" fmla="*/ 0 w 461"/>
                <a:gd name="T55" fmla="*/ 1 h 281"/>
                <a:gd name="T56" fmla="*/ 0 w 461"/>
                <a:gd name="T57" fmla="*/ 1 h 281"/>
                <a:gd name="T58" fmla="*/ 0 w 461"/>
                <a:gd name="T59" fmla="*/ 1 h 281"/>
                <a:gd name="T60" fmla="*/ 0 w 461"/>
                <a:gd name="T61" fmla="*/ 1 h 281"/>
                <a:gd name="T62" fmla="*/ 0 w 461"/>
                <a:gd name="T63" fmla="*/ 1 h 281"/>
                <a:gd name="T64" fmla="*/ 0 w 461"/>
                <a:gd name="T65" fmla="*/ 1 h 281"/>
                <a:gd name="T66" fmla="*/ 0 w 461"/>
                <a:gd name="T67" fmla="*/ 1 h 281"/>
                <a:gd name="T68" fmla="*/ 0 w 461"/>
                <a:gd name="T69" fmla="*/ 1 h 281"/>
                <a:gd name="T70" fmla="*/ 0 w 461"/>
                <a:gd name="T71" fmla="*/ 1 h 281"/>
                <a:gd name="T72" fmla="*/ 0 w 461"/>
                <a:gd name="T73" fmla="*/ 1 h 281"/>
                <a:gd name="T74" fmla="*/ 0 w 461"/>
                <a:gd name="T75" fmla="*/ 1 h 281"/>
                <a:gd name="T76" fmla="*/ 0 w 461"/>
                <a:gd name="T77" fmla="*/ 1 h 281"/>
                <a:gd name="T78" fmla="*/ 0 w 461"/>
                <a:gd name="T79" fmla="*/ 1 h 281"/>
                <a:gd name="T80" fmla="*/ 0 w 461"/>
                <a:gd name="T81" fmla="*/ 1 h 281"/>
                <a:gd name="T82" fmla="*/ 0 w 461"/>
                <a:gd name="T83" fmla="*/ 1 h 281"/>
                <a:gd name="T84" fmla="*/ 0 w 461"/>
                <a:gd name="T85" fmla="*/ 1 h 281"/>
                <a:gd name="T86" fmla="*/ 0 w 461"/>
                <a:gd name="T87" fmla="*/ 1 h 281"/>
                <a:gd name="T88" fmla="*/ 0 w 461"/>
                <a:gd name="T89" fmla="*/ 1 h 281"/>
                <a:gd name="T90" fmla="*/ 0 w 461"/>
                <a:gd name="T91" fmla="*/ 1 h 281"/>
                <a:gd name="T92" fmla="*/ 0 w 461"/>
                <a:gd name="T93" fmla="*/ 1 h 281"/>
                <a:gd name="T94" fmla="*/ 0 w 461"/>
                <a:gd name="T95" fmla="*/ 1 h 281"/>
                <a:gd name="T96" fmla="*/ 0 w 461"/>
                <a:gd name="T97" fmla="*/ 1 h 281"/>
                <a:gd name="T98" fmla="*/ 0 w 461"/>
                <a:gd name="T99" fmla="*/ 1 h 281"/>
                <a:gd name="T100" fmla="*/ 0 w 461"/>
                <a:gd name="T101" fmla="*/ 1 h 281"/>
                <a:gd name="T102" fmla="*/ 0 w 461"/>
                <a:gd name="T103" fmla="*/ 1 h 281"/>
                <a:gd name="T104" fmla="*/ 0 w 461"/>
                <a:gd name="T105" fmla="*/ 1 h 281"/>
                <a:gd name="T106" fmla="*/ 0 w 461"/>
                <a:gd name="T107" fmla="*/ 1 h 281"/>
                <a:gd name="T108" fmla="*/ 0 w 461"/>
                <a:gd name="T109" fmla="*/ 1 h 281"/>
                <a:gd name="T110" fmla="*/ 0 w 461"/>
                <a:gd name="T111" fmla="*/ 1 h 281"/>
                <a:gd name="T112" fmla="*/ 0 w 461"/>
                <a:gd name="T113" fmla="*/ 1 h 281"/>
                <a:gd name="T114" fmla="*/ 0 w 461"/>
                <a:gd name="T115" fmla="*/ 1 h 281"/>
                <a:gd name="T116" fmla="*/ 0 w 461"/>
                <a:gd name="T117" fmla="*/ 0 h 281"/>
                <a:gd name="T118" fmla="*/ 0 w 461"/>
                <a:gd name="T119" fmla="*/ 0 h 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1"/>
                <a:gd name="T181" fmla="*/ 0 h 281"/>
                <a:gd name="T182" fmla="*/ 461 w 461"/>
                <a:gd name="T183" fmla="*/ 281 h 2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1" h="281">
                  <a:moveTo>
                    <a:pt x="112" y="0"/>
                  </a:moveTo>
                  <a:lnTo>
                    <a:pt x="0" y="88"/>
                  </a:lnTo>
                  <a:lnTo>
                    <a:pt x="0" y="92"/>
                  </a:lnTo>
                  <a:lnTo>
                    <a:pt x="1" y="96"/>
                  </a:lnTo>
                  <a:lnTo>
                    <a:pt x="3" y="103"/>
                  </a:lnTo>
                  <a:lnTo>
                    <a:pt x="3" y="107"/>
                  </a:lnTo>
                  <a:lnTo>
                    <a:pt x="4" y="111"/>
                  </a:lnTo>
                  <a:lnTo>
                    <a:pt x="5" y="116"/>
                  </a:lnTo>
                  <a:lnTo>
                    <a:pt x="6" y="121"/>
                  </a:lnTo>
                  <a:lnTo>
                    <a:pt x="7" y="125"/>
                  </a:lnTo>
                  <a:lnTo>
                    <a:pt x="8" y="129"/>
                  </a:lnTo>
                  <a:lnTo>
                    <a:pt x="9" y="134"/>
                  </a:lnTo>
                  <a:lnTo>
                    <a:pt x="10" y="139"/>
                  </a:lnTo>
                  <a:lnTo>
                    <a:pt x="11" y="143"/>
                  </a:lnTo>
                  <a:lnTo>
                    <a:pt x="12" y="148"/>
                  </a:lnTo>
                  <a:lnTo>
                    <a:pt x="13" y="154"/>
                  </a:lnTo>
                  <a:lnTo>
                    <a:pt x="14" y="158"/>
                  </a:lnTo>
                  <a:lnTo>
                    <a:pt x="15" y="162"/>
                  </a:lnTo>
                  <a:lnTo>
                    <a:pt x="16" y="167"/>
                  </a:lnTo>
                  <a:lnTo>
                    <a:pt x="18" y="171"/>
                  </a:lnTo>
                  <a:lnTo>
                    <a:pt x="19" y="175"/>
                  </a:lnTo>
                  <a:lnTo>
                    <a:pt x="21" y="181"/>
                  </a:lnTo>
                  <a:lnTo>
                    <a:pt x="23" y="186"/>
                  </a:lnTo>
                  <a:lnTo>
                    <a:pt x="25" y="190"/>
                  </a:lnTo>
                  <a:lnTo>
                    <a:pt x="27" y="191"/>
                  </a:lnTo>
                  <a:lnTo>
                    <a:pt x="28" y="191"/>
                  </a:lnTo>
                  <a:lnTo>
                    <a:pt x="30" y="191"/>
                  </a:lnTo>
                  <a:lnTo>
                    <a:pt x="32" y="192"/>
                  </a:lnTo>
                  <a:lnTo>
                    <a:pt x="37" y="192"/>
                  </a:lnTo>
                  <a:lnTo>
                    <a:pt x="41" y="193"/>
                  </a:lnTo>
                  <a:lnTo>
                    <a:pt x="46" y="194"/>
                  </a:lnTo>
                  <a:lnTo>
                    <a:pt x="51" y="197"/>
                  </a:lnTo>
                  <a:lnTo>
                    <a:pt x="58" y="199"/>
                  </a:lnTo>
                  <a:lnTo>
                    <a:pt x="64" y="200"/>
                  </a:lnTo>
                  <a:lnTo>
                    <a:pt x="71" y="201"/>
                  </a:lnTo>
                  <a:lnTo>
                    <a:pt x="77" y="203"/>
                  </a:lnTo>
                  <a:lnTo>
                    <a:pt x="86" y="205"/>
                  </a:lnTo>
                  <a:lnTo>
                    <a:pt x="89" y="206"/>
                  </a:lnTo>
                  <a:lnTo>
                    <a:pt x="93" y="207"/>
                  </a:lnTo>
                  <a:lnTo>
                    <a:pt x="97" y="208"/>
                  </a:lnTo>
                  <a:lnTo>
                    <a:pt x="101" y="209"/>
                  </a:lnTo>
                  <a:lnTo>
                    <a:pt x="105" y="210"/>
                  </a:lnTo>
                  <a:lnTo>
                    <a:pt x="109" y="211"/>
                  </a:lnTo>
                  <a:lnTo>
                    <a:pt x="113" y="212"/>
                  </a:lnTo>
                  <a:lnTo>
                    <a:pt x="117" y="213"/>
                  </a:lnTo>
                  <a:lnTo>
                    <a:pt x="120" y="214"/>
                  </a:lnTo>
                  <a:lnTo>
                    <a:pt x="124" y="215"/>
                  </a:lnTo>
                  <a:lnTo>
                    <a:pt x="128" y="215"/>
                  </a:lnTo>
                  <a:lnTo>
                    <a:pt x="133" y="217"/>
                  </a:lnTo>
                  <a:lnTo>
                    <a:pt x="136" y="217"/>
                  </a:lnTo>
                  <a:lnTo>
                    <a:pt x="140" y="219"/>
                  </a:lnTo>
                  <a:lnTo>
                    <a:pt x="144" y="219"/>
                  </a:lnTo>
                  <a:lnTo>
                    <a:pt x="148" y="221"/>
                  </a:lnTo>
                  <a:lnTo>
                    <a:pt x="155" y="222"/>
                  </a:lnTo>
                  <a:lnTo>
                    <a:pt x="162" y="224"/>
                  </a:lnTo>
                  <a:lnTo>
                    <a:pt x="168" y="226"/>
                  </a:lnTo>
                  <a:lnTo>
                    <a:pt x="175" y="228"/>
                  </a:lnTo>
                  <a:lnTo>
                    <a:pt x="180" y="229"/>
                  </a:lnTo>
                  <a:lnTo>
                    <a:pt x="186" y="230"/>
                  </a:lnTo>
                  <a:lnTo>
                    <a:pt x="190" y="231"/>
                  </a:lnTo>
                  <a:lnTo>
                    <a:pt x="194" y="233"/>
                  </a:lnTo>
                  <a:lnTo>
                    <a:pt x="200" y="234"/>
                  </a:lnTo>
                  <a:lnTo>
                    <a:pt x="202" y="235"/>
                  </a:lnTo>
                  <a:lnTo>
                    <a:pt x="202" y="164"/>
                  </a:lnTo>
                  <a:lnTo>
                    <a:pt x="292" y="254"/>
                  </a:lnTo>
                  <a:lnTo>
                    <a:pt x="461" y="281"/>
                  </a:lnTo>
                  <a:lnTo>
                    <a:pt x="346" y="33"/>
                  </a:lnTo>
                  <a:lnTo>
                    <a:pt x="345" y="32"/>
                  </a:lnTo>
                  <a:lnTo>
                    <a:pt x="343" y="32"/>
                  </a:lnTo>
                  <a:lnTo>
                    <a:pt x="339" y="32"/>
                  </a:lnTo>
                  <a:lnTo>
                    <a:pt x="336" y="31"/>
                  </a:lnTo>
                  <a:lnTo>
                    <a:pt x="330" y="30"/>
                  </a:lnTo>
                  <a:lnTo>
                    <a:pt x="324" y="29"/>
                  </a:lnTo>
                  <a:lnTo>
                    <a:pt x="321" y="28"/>
                  </a:lnTo>
                  <a:lnTo>
                    <a:pt x="316" y="28"/>
                  </a:lnTo>
                  <a:lnTo>
                    <a:pt x="312" y="28"/>
                  </a:lnTo>
                  <a:lnTo>
                    <a:pt x="309" y="28"/>
                  </a:lnTo>
                  <a:lnTo>
                    <a:pt x="304" y="27"/>
                  </a:lnTo>
                  <a:lnTo>
                    <a:pt x="300" y="27"/>
                  </a:lnTo>
                  <a:lnTo>
                    <a:pt x="296" y="25"/>
                  </a:lnTo>
                  <a:lnTo>
                    <a:pt x="292" y="25"/>
                  </a:lnTo>
                  <a:lnTo>
                    <a:pt x="286" y="24"/>
                  </a:lnTo>
                  <a:lnTo>
                    <a:pt x="282" y="24"/>
                  </a:lnTo>
                  <a:lnTo>
                    <a:pt x="277" y="22"/>
                  </a:lnTo>
                  <a:lnTo>
                    <a:pt x="272" y="22"/>
                  </a:lnTo>
                  <a:lnTo>
                    <a:pt x="266" y="21"/>
                  </a:lnTo>
                  <a:lnTo>
                    <a:pt x="261" y="21"/>
                  </a:lnTo>
                  <a:lnTo>
                    <a:pt x="255" y="20"/>
                  </a:lnTo>
                  <a:lnTo>
                    <a:pt x="250" y="20"/>
                  </a:lnTo>
                  <a:lnTo>
                    <a:pt x="245" y="18"/>
                  </a:lnTo>
                  <a:lnTo>
                    <a:pt x="239" y="18"/>
                  </a:lnTo>
                  <a:lnTo>
                    <a:pt x="234" y="17"/>
                  </a:lnTo>
                  <a:lnTo>
                    <a:pt x="229" y="17"/>
                  </a:lnTo>
                  <a:lnTo>
                    <a:pt x="222" y="16"/>
                  </a:lnTo>
                  <a:lnTo>
                    <a:pt x="217" y="15"/>
                  </a:lnTo>
                  <a:lnTo>
                    <a:pt x="212" y="14"/>
                  </a:lnTo>
                  <a:lnTo>
                    <a:pt x="206" y="14"/>
                  </a:lnTo>
                  <a:lnTo>
                    <a:pt x="201" y="12"/>
                  </a:lnTo>
                  <a:lnTo>
                    <a:pt x="196" y="12"/>
                  </a:lnTo>
                  <a:lnTo>
                    <a:pt x="190" y="10"/>
                  </a:lnTo>
                  <a:lnTo>
                    <a:pt x="186" y="10"/>
                  </a:lnTo>
                  <a:lnTo>
                    <a:pt x="180" y="9"/>
                  </a:lnTo>
                  <a:lnTo>
                    <a:pt x="175" y="8"/>
                  </a:lnTo>
                  <a:lnTo>
                    <a:pt x="169" y="7"/>
                  </a:lnTo>
                  <a:lnTo>
                    <a:pt x="165" y="7"/>
                  </a:lnTo>
                  <a:lnTo>
                    <a:pt x="160" y="6"/>
                  </a:lnTo>
                  <a:lnTo>
                    <a:pt x="156" y="6"/>
                  </a:lnTo>
                  <a:lnTo>
                    <a:pt x="152" y="5"/>
                  </a:lnTo>
                  <a:lnTo>
                    <a:pt x="148" y="5"/>
                  </a:lnTo>
                  <a:lnTo>
                    <a:pt x="144" y="4"/>
                  </a:lnTo>
                  <a:lnTo>
                    <a:pt x="140" y="3"/>
                  </a:lnTo>
                  <a:lnTo>
                    <a:pt x="136" y="3"/>
                  </a:lnTo>
                  <a:lnTo>
                    <a:pt x="133" y="3"/>
                  </a:lnTo>
                  <a:lnTo>
                    <a:pt x="126" y="2"/>
                  </a:lnTo>
                  <a:lnTo>
                    <a:pt x="121" y="2"/>
                  </a:lnTo>
                  <a:lnTo>
                    <a:pt x="116" y="0"/>
                  </a:lnTo>
                  <a:lnTo>
                    <a:pt x="114" y="0"/>
                  </a:lnTo>
                  <a:lnTo>
                    <a:pt x="112" y="0"/>
                  </a:lnTo>
                  <a:close/>
                </a:path>
              </a:pathLst>
            </a:custGeom>
            <a:solidFill>
              <a:srgbClr val="CCCC9C"/>
            </a:solidFill>
            <a:ln w="9525">
              <a:noFill/>
              <a:round/>
              <a:headEnd/>
              <a:tailEnd/>
            </a:ln>
          </p:spPr>
          <p:txBody>
            <a:bodyPr/>
            <a:lstStyle/>
            <a:p>
              <a:endParaRPr lang="en-US" dirty="0">
                <a:solidFill>
                  <a:srgbClr val="006699"/>
                </a:solidFill>
              </a:endParaRPr>
            </a:p>
          </p:txBody>
        </p:sp>
        <p:sp>
          <p:nvSpPr>
            <p:cNvPr id="7439" name="Freeform 84"/>
            <p:cNvSpPr>
              <a:spLocks/>
            </p:cNvSpPr>
            <p:nvPr/>
          </p:nvSpPr>
          <p:spPr bwMode="auto">
            <a:xfrm>
              <a:off x="1496" y="3084"/>
              <a:ext cx="39" cy="84"/>
            </a:xfrm>
            <a:custGeom>
              <a:avLst/>
              <a:gdLst>
                <a:gd name="T0" fmla="*/ 1 w 78"/>
                <a:gd name="T1" fmla="*/ 1 h 168"/>
                <a:gd name="T2" fmla="*/ 1 w 78"/>
                <a:gd name="T3" fmla="*/ 1 h 168"/>
                <a:gd name="T4" fmla="*/ 1 w 78"/>
                <a:gd name="T5" fmla="*/ 1 h 168"/>
                <a:gd name="T6" fmla="*/ 1 w 78"/>
                <a:gd name="T7" fmla="*/ 1 h 168"/>
                <a:gd name="T8" fmla="*/ 1 w 78"/>
                <a:gd name="T9" fmla="*/ 1 h 168"/>
                <a:gd name="T10" fmla="*/ 1 w 78"/>
                <a:gd name="T11" fmla="*/ 1 h 168"/>
                <a:gd name="T12" fmla="*/ 1 w 78"/>
                <a:gd name="T13" fmla="*/ 1 h 168"/>
                <a:gd name="T14" fmla="*/ 0 w 78"/>
                <a:gd name="T15" fmla="*/ 1 h 168"/>
                <a:gd name="T16" fmla="*/ 0 w 78"/>
                <a:gd name="T17" fmla="*/ 1 h 168"/>
                <a:gd name="T18" fmla="*/ 0 w 78"/>
                <a:gd name="T19" fmla="*/ 1 h 168"/>
                <a:gd name="T20" fmla="*/ 0 w 78"/>
                <a:gd name="T21" fmla="*/ 1 h 168"/>
                <a:gd name="T22" fmla="*/ 0 w 78"/>
                <a:gd name="T23" fmla="*/ 1 h 168"/>
                <a:gd name="T24" fmla="*/ 1 w 78"/>
                <a:gd name="T25" fmla="*/ 1 h 168"/>
                <a:gd name="T26" fmla="*/ 1 w 78"/>
                <a:gd name="T27" fmla="*/ 1 h 168"/>
                <a:gd name="T28" fmla="*/ 1 w 78"/>
                <a:gd name="T29" fmla="*/ 1 h 168"/>
                <a:gd name="T30" fmla="*/ 1 w 78"/>
                <a:gd name="T31" fmla="*/ 1 h 168"/>
                <a:gd name="T32" fmla="*/ 1 w 78"/>
                <a:gd name="T33" fmla="*/ 1 h 168"/>
                <a:gd name="T34" fmla="*/ 1 w 78"/>
                <a:gd name="T35" fmla="*/ 1 h 168"/>
                <a:gd name="T36" fmla="*/ 1 w 78"/>
                <a:gd name="T37" fmla="*/ 1 h 168"/>
                <a:gd name="T38" fmla="*/ 1 w 78"/>
                <a:gd name="T39" fmla="*/ 1 h 168"/>
                <a:gd name="T40" fmla="*/ 1 w 78"/>
                <a:gd name="T41" fmla="*/ 1 h 168"/>
                <a:gd name="T42" fmla="*/ 1 w 78"/>
                <a:gd name="T43" fmla="*/ 1 h 168"/>
                <a:gd name="T44" fmla="*/ 1 w 78"/>
                <a:gd name="T45" fmla="*/ 1 h 168"/>
                <a:gd name="T46" fmla="*/ 1 w 78"/>
                <a:gd name="T47" fmla="*/ 1 h 168"/>
                <a:gd name="T48" fmla="*/ 1 w 78"/>
                <a:gd name="T49" fmla="*/ 1 h 168"/>
                <a:gd name="T50" fmla="*/ 1 w 78"/>
                <a:gd name="T51" fmla="*/ 1 h 168"/>
                <a:gd name="T52" fmla="*/ 1 w 78"/>
                <a:gd name="T53" fmla="*/ 1 h 168"/>
                <a:gd name="T54" fmla="*/ 1 w 78"/>
                <a:gd name="T55" fmla="*/ 1 h 168"/>
                <a:gd name="T56" fmla="*/ 1 w 78"/>
                <a:gd name="T57" fmla="*/ 1 h 168"/>
                <a:gd name="T58" fmla="*/ 1 w 78"/>
                <a:gd name="T59" fmla="*/ 1 h 168"/>
                <a:gd name="T60" fmla="*/ 1 w 78"/>
                <a:gd name="T61" fmla="*/ 1 h 168"/>
                <a:gd name="T62" fmla="*/ 1 w 78"/>
                <a:gd name="T63" fmla="*/ 1 h 168"/>
                <a:gd name="T64" fmla="*/ 1 w 78"/>
                <a:gd name="T65" fmla="*/ 1 h 168"/>
                <a:gd name="T66" fmla="*/ 1 w 78"/>
                <a:gd name="T67" fmla="*/ 1 h 168"/>
                <a:gd name="T68" fmla="*/ 1 w 78"/>
                <a:gd name="T69" fmla="*/ 1 h 168"/>
                <a:gd name="T70" fmla="*/ 1 w 78"/>
                <a:gd name="T71" fmla="*/ 1 h 168"/>
                <a:gd name="T72" fmla="*/ 1 w 78"/>
                <a:gd name="T73" fmla="*/ 1 h 168"/>
                <a:gd name="T74" fmla="*/ 1 w 78"/>
                <a:gd name="T75" fmla="*/ 0 h 168"/>
                <a:gd name="T76" fmla="*/ 1 w 78"/>
                <a:gd name="T77" fmla="*/ 1 h 168"/>
                <a:gd name="T78" fmla="*/ 1 w 78"/>
                <a:gd name="T79" fmla="*/ 1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
                <a:gd name="T121" fmla="*/ 0 h 168"/>
                <a:gd name="T122" fmla="*/ 78 w 78"/>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 h="168">
                  <a:moveTo>
                    <a:pt x="76" y="8"/>
                  </a:moveTo>
                  <a:lnTo>
                    <a:pt x="78" y="24"/>
                  </a:lnTo>
                  <a:lnTo>
                    <a:pt x="57" y="41"/>
                  </a:lnTo>
                  <a:lnTo>
                    <a:pt x="57" y="166"/>
                  </a:lnTo>
                  <a:lnTo>
                    <a:pt x="8" y="168"/>
                  </a:lnTo>
                  <a:lnTo>
                    <a:pt x="6" y="168"/>
                  </a:lnTo>
                  <a:lnTo>
                    <a:pt x="3" y="166"/>
                  </a:lnTo>
                  <a:lnTo>
                    <a:pt x="0" y="162"/>
                  </a:lnTo>
                  <a:lnTo>
                    <a:pt x="0" y="158"/>
                  </a:lnTo>
                  <a:lnTo>
                    <a:pt x="0" y="154"/>
                  </a:lnTo>
                  <a:lnTo>
                    <a:pt x="0" y="149"/>
                  </a:lnTo>
                  <a:lnTo>
                    <a:pt x="0" y="145"/>
                  </a:lnTo>
                  <a:lnTo>
                    <a:pt x="1" y="141"/>
                  </a:lnTo>
                  <a:lnTo>
                    <a:pt x="1" y="136"/>
                  </a:lnTo>
                  <a:lnTo>
                    <a:pt x="1" y="132"/>
                  </a:lnTo>
                  <a:lnTo>
                    <a:pt x="1" y="125"/>
                  </a:lnTo>
                  <a:lnTo>
                    <a:pt x="2" y="120"/>
                  </a:lnTo>
                  <a:lnTo>
                    <a:pt x="3" y="114"/>
                  </a:lnTo>
                  <a:lnTo>
                    <a:pt x="3" y="109"/>
                  </a:lnTo>
                  <a:lnTo>
                    <a:pt x="3" y="102"/>
                  </a:lnTo>
                  <a:lnTo>
                    <a:pt x="4" y="96"/>
                  </a:lnTo>
                  <a:lnTo>
                    <a:pt x="5" y="90"/>
                  </a:lnTo>
                  <a:lnTo>
                    <a:pt x="5" y="83"/>
                  </a:lnTo>
                  <a:lnTo>
                    <a:pt x="5" y="76"/>
                  </a:lnTo>
                  <a:lnTo>
                    <a:pt x="6" y="70"/>
                  </a:lnTo>
                  <a:lnTo>
                    <a:pt x="6" y="64"/>
                  </a:lnTo>
                  <a:lnTo>
                    <a:pt x="7" y="58"/>
                  </a:lnTo>
                  <a:lnTo>
                    <a:pt x="7" y="52"/>
                  </a:lnTo>
                  <a:lnTo>
                    <a:pt x="7" y="46"/>
                  </a:lnTo>
                  <a:lnTo>
                    <a:pt x="8" y="41"/>
                  </a:lnTo>
                  <a:lnTo>
                    <a:pt x="9" y="36"/>
                  </a:lnTo>
                  <a:lnTo>
                    <a:pt x="9" y="31"/>
                  </a:lnTo>
                  <a:lnTo>
                    <a:pt x="9" y="27"/>
                  </a:lnTo>
                  <a:lnTo>
                    <a:pt x="9" y="23"/>
                  </a:lnTo>
                  <a:lnTo>
                    <a:pt x="10" y="21"/>
                  </a:lnTo>
                  <a:lnTo>
                    <a:pt x="10" y="17"/>
                  </a:lnTo>
                  <a:lnTo>
                    <a:pt x="11" y="16"/>
                  </a:lnTo>
                  <a:lnTo>
                    <a:pt x="44" y="0"/>
                  </a:lnTo>
                  <a:lnTo>
                    <a:pt x="76" y="8"/>
                  </a:lnTo>
                  <a:close/>
                </a:path>
              </a:pathLst>
            </a:custGeom>
            <a:solidFill>
              <a:srgbClr val="BD991F"/>
            </a:solidFill>
            <a:ln w="9525">
              <a:noFill/>
              <a:round/>
              <a:headEnd/>
              <a:tailEnd/>
            </a:ln>
          </p:spPr>
          <p:txBody>
            <a:bodyPr/>
            <a:lstStyle/>
            <a:p>
              <a:endParaRPr lang="en-US" dirty="0">
                <a:solidFill>
                  <a:srgbClr val="006699"/>
                </a:solidFill>
              </a:endParaRPr>
            </a:p>
          </p:txBody>
        </p:sp>
        <p:sp>
          <p:nvSpPr>
            <p:cNvPr id="7440" name="Freeform 85"/>
            <p:cNvSpPr>
              <a:spLocks/>
            </p:cNvSpPr>
            <p:nvPr/>
          </p:nvSpPr>
          <p:spPr bwMode="auto">
            <a:xfrm>
              <a:off x="1488" y="3088"/>
              <a:ext cx="23" cy="75"/>
            </a:xfrm>
            <a:custGeom>
              <a:avLst/>
              <a:gdLst>
                <a:gd name="T0" fmla="*/ 0 w 46"/>
                <a:gd name="T1" fmla="*/ 0 h 150"/>
                <a:gd name="T2" fmla="*/ 0 w 46"/>
                <a:gd name="T3" fmla="*/ 1 h 150"/>
                <a:gd name="T4" fmla="*/ 1 w 46"/>
                <a:gd name="T5" fmla="*/ 1 h 150"/>
                <a:gd name="T6" fmla="*/ 1 w 46"/>
                <a:gd name="T7" fmla="*/ 1 h 150"/>
                <a:gd name="T8" fmla="*/ 1 w 46"/>
                <a:gd name="T9" fmla="*/ 1 h 150"/>
                <a:gd name="T10" fmla="*/ 1 w 46"/>
                <a:gd name="T11" fmla="*/ 1 h 150"/>
                <a:gd name="T12" fmla="*/ 1 w 46"/>
                <a:gd name="T13" fmla="*/ 1 h 150"/>
                <a:gd name="T14" fmla="*/ 0 w 46"/>
                <a:gd name="T15" fmla="*/ 0 h 150"/>
                <a:gd name="T16" fmla="*/ 0 w 46"/>
                <a:gd name="T17" fmla="*/ 0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50"/>
                <a:gd name="T29" fmla="*/ 46 w 46"/>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50">
                  <a:moveTo>
                    <a:pt x="0" y="0"/>
                  </a:moveTo>
                  <a:lnTo>
                    <a:pt x="0" y="16"/>
                  </a:lnTo>
                  <a:lnTo>
                    <a:pt x="9" y="24"/>
                  </a:lnTo>
                  <a:lnTo>
                    <a:pt x="12" y="144"/>
                  </a:lnTo>
                  <a:lnTo>
                    <a:pt x="33" y="150"/>
                  </a:lnTo>
                  <a:lnTo>
                    <a:pt x="33" y="29"/>
                  </a:lnTo>
                  <a:lnTo>
                    <a:pt x="46" y="5"/>
                  </a:lnTo>
                  <a:lnTo>
                    <a:pt x="0" y="0"/>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41" name="Freeform 86"/>
            <p:cNvSpPr>
              <a:spLocks/>
            </p:cNvSpPr>
            <p:nvPr/>
          </p:nvSpPr>
          <p:spPr bwMode="auto">
            <a:xfrm>
              <a:off x="1323" y="2988"/>
              <a:ext cx="170" cy="72"/>
            </a:xfrm>
            <a:custGeom>
              <a:avLst/>
              <a:gdLst>
                <a:gd name="T0" fmla="*/ 0 w 341"/>
                <a:gd name="T1" fmla="*/ 0 h 146"/>
                <a:gd name="T2" fmla="*/ 0 w 341"/>
                <a:gd name="T3" fmla="*/ 0 h 146"/>
                <a:gd name="T4" fmla="*/ 0 w 341"/>
                <a:gd name="T5" fmla="*/ 0 h 146"/>
                <a:gd name="T6" fmla="*/ 0 w 341"/>
                <a:gd name="T7" fmla="*/ 0 h 146"/>
                <a:gd name="T8" fmla="*/ 0 w 341"/>
                <a:gd name="T9" fmla="*/ 0 h 146"/>
                <a:gd name="T10" fmla="*/ 0 w 341"/>
                <a:gd name="T11" fmla="*/ 0 h 146"/>
                <a:gd name="T12" fmla="*/ 0 w 341"/>
                <a:gd name="T13" fmla="*/ 0 h 146"/>
                <a:gd name="T14" fmla="*/ 0 w 341"/>
                <a:gd name="T15" fmla="*/ 0 h 146"/>
                <a:gd name="T16" fmla="*/ 0 w 341"/>
                <a:gd name="T17" fmla="*/ 0 h 146"/>
                <a:gd name="T18" fmla="*/ 0 w 341"/>
                <a:gd name="T19" fmla="*/ 0 h 146"/>
                <a:gd name="T20" fmla="*/ 0 w 341"/>
                <a:gd name="T21" fmla="*/ 0 h 146"/>
                <a:gd name="T22" fmla="*/ 0 w 341"/>
                <a:gd name="T23" fmla="*/ 0 h 146"/>
                <a:gd name="T24" fmla="*/ 0 w 341"/>
                <a:gd name="T25" fmla="*/ 0 h 146"/>
                <a:gd name="T26" fmla="*/ 0 w 341"/>
                <a:gd name="T27" fmla="*/ 0 h 146"/>
                <a:gd name="T28" fmla="*/ 0 w 341"/>
                <a:gd name="T29" fmla="*/ 0 h 146"/>
                <a:gd name="T30" fmla="*/ 0 w 341"/>
                <a:gd name="T31" fmla="*/ 0 h 146"/>
                <a:gd name="T32" fmla="*/ 0 w 341"/>
                <a:gd name="T33" fmla="*/ 0 h 146"/>
                <a:gd name="T34" fmla="*/ 0 w 341"/>
                <a:gd name="T35" fmla="*/ 0 h 146"/>
                <a:gd name="T36" fmla="*/ 0 w 341"/>
                <a:gd name="T37" fmla="*/ 0 h 146"/>
                <a:gd name="T38" fmla="*/ 0 w 341"/>
                <a:gd name="T39" fmla="*/ 0 h 146"/>
                <a:gd name="T40" fmla="*/ 0 w 341"/>
                <a:gd name="T41" fmla="*/ 0 h 146"/>
                <a:gd name="T42" fmla="*/ 0 w 341"/>
                <a:gd name="T43" fmla="*/ 0 h 146"/>
                <a:gd name="T44" fmla="*/ 0 w 341"/>
                <a:gd name="T45" fmla="*/ 0 h 146"/>
                <a:gd name="T46" fmla="*/ 0 w 341"/>
                <a:gd name="T47" fmla="*/ 0 h 146"/>
                <a:gd name="T48" fmla="*/ 0 w 341"/>
                <a:gd name="T49" fmla="*/ 0 h 146"/>
                <a:gd name="T50" fmla="*/ 0 w 341"/>
                <a:gd name="T51" fmla="*/ 0 h 146"/>
                <a:gd name="T52" fmla="*/ 0 w 341"/>
                <a:gd name="T53" fmla="*/ 0 h 146"/>
                <a:gd name="T54" fmla="*/ 0 w 341"/>
                <a:gd name="T55" fmla="*/ 0 h 146"/>
                <a:gd name="T56" fmla="*/ 0 w 341"/>
                <a:gd name="T57" fmla="*/ 0 h 146"/>
                <a:gd name="T58" fmla="*/ 0 w 341"/>
                <a:gd name="T59" fmla="*/ 0 h 146"/>
                <a:gd name="T60" fmla="*/ 0 w 341"/>
                <a:gd name="T61" fmla="*/ 0 h 146"/>
                <a:gd name="T62" fmla="*/ 0 w 341"/>
                <a:gd name="T63" fmla="*/ 0 h 146"/>
                <a:gd name="T64" fmla="*/ 0 w 341"/>
                <a:gd name="T65" fmla="*/ 0 h 146"/>
                <a:gd name="T66" fmla="*/ 0 w 341"/>
                <a:gd name="T67" fmla="*/ 0 h 146"/>
                <a:gd name="T68" fmla="*/ 0 w 341"/>
                <a:gd name="T69" fmla="*/ 0 h 146"/>
                <a:gd name="T70" fmla="*/ 0 w 341"/>
                <a:gd name="T71" fmla="*/ 0 h 146"/>
                <a:gd name="T72" fmla="*/ 0 w 341"/>
                <a:gd name="T73" fmla="*/ 0 h 146"/>
                <a:gd name="T74" fmla="*/ 0 w 341"/>
                <a:gd name="T75" fmla="*/ 0 h 146"/>
                <a:gd name="T76" fmla="*/ 0 w 341"/>
                <a:gd name="T77" fmla="*/ 0 h 146"/>
                <a:gd name="T78" fmla="*/ 0 w 341"/>
                <a:gd name="T79" fmla="*/ 0 h 146"/>
                <a:gd name="T80" fmla="*/ 0 w 341"/>
                <a:gd name="T81" fmla="*/ 0 h 146"/>
                <a:gd name="T82" fmla="*/ 0 w 341"/>
                <a:gd name="T83" fmla="*/ 0 h 146"/>
                <a:gd name="T84" fmla="*/ 0 w 341"/>
                <a:gd name="T85" fmla="*/ 0 h 146"/>
                <a:gd name="T86" fmla="*/ 0 w 341"/>
                <a:gd name="T87" fmla="*/ 0 h 146"/>
                <a:gd name="T88" fmla="*/ 0 w 341"/>
                <a:gd name="T89" fmla="*/ 0 h 146"/>
                <a:gd name="T90" fmla="*/ 0 w 341"/>
                <a:gd name="T91" fmla="*/ 0 h 146"/>
                <a:gd name="T92" fmla="*/ 0 w 341"/>
                <a:gd name="T93" fmla="*/ 0 h 146"/>
                <a:gd name="T94" fmla="*/ 0 w 341"/>
                <a:gd name="T95" fmla="*/ 0 h 146"/>
                <a:gd name="T96" fmla="*/ 0 w 341"/>
                <a:gd name="T97" fmla="*/ 0 h 146"/>
                <a:gd name="T98" fmla="*/ 0 w 341"/>
                <a:gd name="T99" fmla="*/ 0 h 146"/>
                <a:gd name="T100" fmla="*/ 0 w 341"/>
                <a:gd name="T101" fmla="*/ 0 h 146"/>
                <a:gd name="T102" fmla="*/ 0 w 341"/>
                <a:gd name="T103" fmla="*/ 0 h 146"/>
                <a:gd name="T104" fmla="*/ 0 w 341"/>
                <a:gd name="T105" fmla="*/ 0 h 146"/>
                <a:gd name="T106" fmla="*/ 0 w 341"/>
                <a:gd name="T107" fmla="*/ 0 h 146"/>
                <a:gd name="T108" fmla="*/ 0 w 341"/>
                <a:gd name="T109" fmla="*/ 0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1"/>
                <a:gd name="T166" fmla="*/ 0 h 146"/>
                <a:gd name="T167" fmla="*/ 341 w 341"/>
                <a:gd name="T168" fmla="*/ 146 h 1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1" h="146">
                  <a:moveTo>
                    <a:pt x="329" y="39"/>
                  </a:moveTo>
                  <a:lnTo>
                    <a:pt x="328" y="39"/>
                  </a:lnTo>
                  <a:lnTo>
                    <a:pt x="325" y="39"/>
                  </a:lnTo>
                  <a:lnTo>
                    <a:pt x="321" y="39"/>
                  </a:lnTo>
                  <a:lnTo>
                    <a:pt x="316" y="40"/>
                  </a:lnTo>
                  <a:lnTo>
                    <a:pt x="313" y="40"/>
                  </a:lnTo>
                  <a:lnTo>
                    <a:pt x="310" y="40"/>
                  </a:lnTo>
                  <a:lnTo>
                    <a:pt x="306" y="40"/>
                  </a:lnTo>
                  <a:lnTo>
                    <a:pt x="303" y="41"/>
                  </a:lnTo>
                  <a:lnTo>
                    <a:pt x="299" y="41"/>
                  </a:lnTo>
                  <a:lnTo>
                    <a:pt x="296" y="41"/>
                  </a:lnTo>
                  <a:lnTo>
                    <a:pt x="292" y="41"/>
                  </a:lnTo>
                  <a:lnTo>
                    <a:pt x="288" y="42"/>
                  </a:lnTo>
                  <a:lnTo>
                    <a:pt x="283" y="42"/>
                  </a:lnTo>
                  <a:lnTo>
                    <a:pt x="279" y="42"/>
                  </a:lnTo>
                  <a:lnTo>
                    <a:pt x="275" y="42"/>
                  </a:lnTo>
                  <a:lnTo>
                    <a:pt x="271" y="43"/>
                  </a:lnTo>
                  <a:lnTo>
                    <a:pt x="267" y="43"/>
                  </a:lnTo>
                  <a:lnTo>
                    <a:pt x="263" y="43"/>
                  </a:lnTo>
                  <a:lnTo>
                    <a:pt x="259" y="43"/>
                  </a:lnTo>
                  <a:lnTo>
                    <a:pt x="256" y="43"/>
                  </a:lnTo>
                  <a:lnTo>
                    <a:pt x="252" y="43"/>
                  </a:lnTo>
                  <a:lnTo>
                    <a:pt x="249" y="43"/>
                  </a:lnTo>
                  <a:lnTo>
                    <a:pt x="245" y="43"/>
                  </a:lnTo>
                  <a:lnTo>
                    <a:pt x="243" y="44"/>
                  </a:lnTo>
                  <a:lnTo>
                    <a:pt x="237" y="44"/>
                  </a:lnTo>
                  <a:lnTo>
                    <a:pt x="234" y="45"/>
                  </a:lnTo>
                  <a:lnTo>
                    <a:pt x="230" y="44"/>
                  </a:lnTo>
                  <a:lnTo>
                    <a:pt x="226" y="43"/>
                  </a:lnTo>
                  <a:lnTo>
                    <a:pt x="220" y="43"/>
                  </a:lnTo>
                  <a:lnTo>
                    <a:pt x="215" y="42"/>
                  </a:lnTo>
                  <a:lnTo>
                    <a:pt x="208" y="41"/>
                  </a:lnTo>
                  <a:lnTo>
                    <a:pt x="202" y="40"/>
                  </a:lnTo>
                  <a:lnTo>
                    <a:pt x="195" y="39"/>
                  </a:lnTo>
                  <a:lnTo>
                    <a:pt x="187" y="38"/>
                  </a:lnTo>
                  <a:lnTo>
                    <a:pt x="180" y="36"/>
                  </a:lnTo>
                  <a:lnTo>
                    <a:pt x="174" y="35"/>
                  </a:lnTo>
                  <a:lnTo>
                    <a:pt x="167" y="34"/>
                  </a:lnTo>
                  <a:lnTo>
                    <a:pt x="163" y="33"/>
                  </a:lnTo>
                  <a:lnTo>
                    <a:pt x="158" y="32"/>
                  </a:lnTo>
                  <a:lnTo>
                    <a:pt x="155" y="31"/>
                  </a:lnTo>
                  <a:lnTo>
                    <a:pt x="153" y="31"/>
                  </a:lnTo>
                  <a:lnTo>
                    <a:pt x="151" y="31"/>
                  </a:lnTo>
                  <a:lnTo>
                    <a:pt x="150" y="29"/>
                  </a:lnTo>
                  <a:lnTo>
                    <a:pt x="147" y="27"/>
                  </a:lnTo>
                  <a:lnTo>
                    <a:pt x="142" y="26"/>
                  </a:lnTo>
                  <a:lnTo>
                    <a:pt x="138" y="23"/>
                  </a:lnTo>
                  <a:lnTo>
                    <a:pt x="133" y="21"/>
                  </a:lnTo>
                  <a:lnTo>
                    <a:pt x="128" y="18"/>
                  </a:lnTo>
                  <a:lnTo>
                    <a:pt x="122" y="15"/>
                  </a:lnTo>
                  <a:lnTo>
                    <a:pt x="116" y="12"/>
                  </a:lnTo>
                  <a:lnTo>
                    <a:pt x="111" y="9"/>
                  </a:lnTo>
                  <a:lnTo>
                    <a:pt x="105" y="7"/>
                  </a:lnTo>
                  <a:lnTo>
                    <a:pt x="101" y="5"/>
                  </a:lnTo>
                  <a:lnTo>
                    <a:pt x="95" y="2"/>
                  </a:lnTo>
                  <a:lnTo>
                    <a:pt x="91" y="1"/>
                  </a:lnTo>
                  <a:lnTo>
                    <a:pt x="88" y="0"/>
                  </a:lnTo>
                  <a:lnTo>
                    <a:pt x="87" y="1"/>
                  </a:lnTo>
                  <a:lnTo>
                    <a:pt x="84" y="1"/>
                  </a:lnTo>
                  <a:lnTo>
                    <a:pt x="81" y="1"/>
                  </a:lnTo>
                  <a:lnTo>
                    <a:pt x="77" y="2"/>
                  </a:lnTo>
                  <a:lnTo>
                    <a:pt x="73" y="4"/>
                  </a:lnTo>
                  <a:lnTo>
                    <a:pt x="69" y="5"/>
                  </a:lnTo>
                  <a:lnTo>
                    <a:pt x="65" y="7"/>
                  </a:lnTo>
                  <a:lnTo>
                    <a:pt x="60" y="8"/>
                  </a:lnTo>
                  <a:lnTo>
                    <a:pt x="56" y="10"/>
                  </a:lnTo>
                  <a:lnTo>
                    <a:pt x="51" y="11"/>
                  </a:lnTo>
                  <a:lnTo>
                    <a:pt x="46" y="13"/>
                  </a:lnTo>
                  <a:lnTo>
                    <a:pt x="42" y="14"/>
                  </a:lnTo>
                  <a:lnTo>
                    <a:pt x="39" y="15"/>
                  </a:lnTo>
                  <a:lnTo>
                    <a:pt x="34" y="17"/>
                  </a:lnTo>
                  <a:lnTo>
                    <a:pt x="32" y="18"/>
                  </a:lnTo>
                  <a:lnTo>
                    <a:pt x="30" y="47"/>
                  </a:lnTo>
                  <a:lnTo>
                    <a:pt x="25" y="64"/>
                  </a:lnTo>
                  <a:lnTo>
                    <a:pt x="38" y="70"/>
                  </a:lnTo>
                  <a:lnTo>
                    <a:pt x="8" y="95"/>
                  </a:lnTo>
                  <a:lnTo>
                    <a:pt x="6" y="97"/>
                  </a:lnTo>
                  <a:lnTo>
                    <a:pt x="3" y="103"/>
                  </a:lnTo>
                  <a:lnTo>
                    <a:pt x="0" y="105"/>
                  </a:lnTo>
                  <a:lnTo>
                    <a:pt x="0" y="109"/>
                  </a:lnTo>
                  <a:lnTo>
                    <a:pt x="2" y="111"/>
                  </a:lnTo>
                  <a:lnTo>
                    <a:pt x="6" y="113"/>
                  </a:lnTo>
                  <a:lnTo>
                    <a:pt x="8" y="113"/>
                  </a:lnTo>
                  <a:lnTo>
                    <a:pt x="12" y="112"/>
                  </a:lnTo>
                  <a:lnTo>
                    <a:pt x="17" y="111"/>
                  </a:lnTo>
                  <a:lnTo>
                    <a:pt x="24" y="111"/>
                  </a:lnTo>
                  <a:lnTo>
                    <a:pt x="26" y="109"/>
                  </a:lnTo>
                  <a:lnTo>
                    <a:pt x="30" y="109"/>
                  </a:lnTo>
                  <a:lnTo>
                    <a:pt x="34" y="108"/>
                  </a:lnTo>
                  <a:lnTo>
                    <a:pt x="38" y="108"/>
                  </a:lnTo>
                  <a:lnTo>
                    <a:pt x="42" y="107"/>
                  </a:lnTo>
                  <a:lnTo>
                    <a:pt x="46" y="107"/>
                  </a:lnTo>
                  <a:lnTo>
                    <a:pt x="51" y="105"/>
                  </a:lnTo>
                  <a:lnTo>
                    <a:pt x="55" y="105"/>
                  </a:lnTo>
                  <a:lnTo>
                    <a:pt x="58" y="104"/>
                  </a:lnTo>
                  <a:lnTo>
                    <a:pt x="62" y="103"/>
                  </a:lnTo>
                  <a:lnTo>
                    <a:pt x="65" y="103"/>
                  </a:lnTo>
                  <a:lnTo>
                    <a:pt x="69" y="102"/>
                  </a:lnTo>
                  <a:lnTo>
                    <a:pt x="75" y="101"/>
                  </a:lnTo>
                  <a:lnTo>
                    <a:pt x="82" y="99"/>
                  </a:lnTo>
                  <a:lnTo>
                    <a:pt x="87" y="98"/>
                  </a:lnTo>
                  <a:lnTo>
                    <a:pt x="91" y="97"/>
                  </a:lnTo>
                  <a:lnTo>
                    <a:pt x="93" y="97"/>
                  </a:lnTo>
                  <a:lnTo>
                    <a:pt x="95" y="97"/>
                  </a:lnTo>
                  <a:lnTo>
                    <a:pt x="163" y="100"/>
                  </a:lnTo>
                  <a:lnTo>
                    <a:pt x="215" y="135"/>
                  </a:lnTo>
                  <a:lnTo>
                    <a:pt x="292" y="144"/>
                  </a:lnTo>
                  <a:lnTo>
                    <a:pt x="341" y="146"/>
                  </a:lnTo>
                  <a:lnTo>
                    <a:pt x="329" y="39"/>
                  </a:lnTo>
                  <a:close/>
                </a:path>
              </a:pathLst>
            </a:custGeom>
            <a:solidFill>
              <a:srgbClr val="E6BA08"/>
            </a:solidFill>
            <a:ln w="9525">
              <a:noFill/>
              <a:round/>
              <a:headEnd/>
              <a:tailEnd/>
            </a:ln>
          </p:spPr>
          <p:txBody>
            <a:bodyPr/>
            <a:lstStyle/>
            <a:p>
              <a:endParaRPr lang="en-US" dirty="0">
                <a:solidFill>
                  <a:srgbClr val="006699"/>
                </a:solidFill>
              </a:endParaRPr>
            </a:p>
          </p:txBody>
        </p:sp>
        <p:sp>
          <p:nvSpPr>
            <p:cNvPr id="7442" name="Freeform 87"/>
            <p:cNvSpPr>
              <a:spLocks/>
            </p:cNvSpPr>
            <p:nvPr/>
          </p:nvSpPr>
          <p:spPr bwMode="auto">
            <a:xfrm>
              <a:off x="1433" y="3015"/>
              <a:ext cx="101" cy="48"/>
            </a:xfrm>
            <a:custGeom>
              <a:avLst/>
              <a:gdLst>
                <a:gd name="T0" fmla="*/ 1 w 202"/>
                <a:gd name="T1" fmla="*/ 0 h 96"/>
                <a:gd name="T2" fmla="*/ 1 w 202"/>
                <a:gd name="T3" fmla="*/ 1 h 96"/>
                <a:gd name="T4" fmla="*/ 1 w 202"/>
                <a:gd name="T5" fmla="*/ 1 h 96"/>
                <a:gd name="T6" fmla="*/ 1 w 202"/>
                <a:gd name="T7" fmla="*/ 1 h 96"/>
                <a:gd name="T8" fmla="*/ 0 w 202"/>
                <a:gd name="T9" fmla="*/ 1 h 96"/>
                <a:gd name="T10" fmla="*/ 1 w 202"/>
                <a:gd name="T11" fmla="*/ 1 h 96"/>
                <a:gd name="T12" fmla="*/ 1 w 202"/>
                <a:gd name="T13" fmla="*/ 1 h 96"/>
                <a:gd name="T14" fmla="*/ 1 w 202"/>
                <a:gd name="T15" fmla="*/ 1 h 96"/>
                <a:gd name="T16" fmla="*/ 1 w 202"/>
                <a:gd name="T17" fmla="*/ 1 h 96"/>
                <a:gd name="T18" fmla="*/ 1 w 202"/>
                <a:gd name="T19" fmla="*/ 1 h 96"/>
                <a:gd name="T20" fmla="*/ 1 w 202"/>
                <a:gd name="T21" fmla="*/ 1 h 96"/>
                <a:gd name="T22" fmla="*/ 1 w 202"/>
                <a:gd name="T23" fmla="*/ 0 h 96"/>
                <a:gd name="T24" fmla="*/ 1 w 202"/>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96"/>
                <a:gd name="T41" fmla="*/ 202 w 202"/>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96">
                  <a:moveTo>
                    <a:pt x="126" y="0"/>
                  </a:moveTo>
                  <a:lnTo>
                    <a:pt x="96" y="11"/>
                  </a:lnTo>
                  <a:lnTo>
                    <a:pt x="47" y="30"/>
                  </a:lnTo>
                  <a:lnTo>
                    <a:pt x="28" y="49"/>
                  </a:lnTo>
                  <a:lnTo>
                    <a:pt x="0" y="71"/>
                  </a:lnTo>
                  <a:lnTo>
                    <a:pt x="8" y="85"/>
                  </a:lnTo>
                  <a:lnTo>
                    <a:pt x="52" y="90"/>
                  </a:lnTo>
                  <a:lnTo>
                    <a:pt x="139" y="90"/>
                  </a:lnTo>
                  <a:lnTo>
                    <a:pt x="202" y="96"/>
                  </a:lnTo>
                  <a:lnTo>
                    <a:pt x="167" y="41"/>
                  </a:lnTo>
                  <a:lnTo>
                    <a:pt x="155" y="8"/>
                  </a:lnTo>
                  <a:lnTo>
                    <a:pt x="126" y="0"/>
                  </a:lnTo>
                  <a:close/>
                </a:path>
              </a:pathLst>
            </a:custGeom>
            <a:solidFill>
              <a:srgbClr val="EBBF54"/>
            </a:solidFill>
            <a:ln w="9525">
              <a:noFill/>
              <a:round/>
              <a:headEnd/>
              <a:tailEnd/>
            </a:ln>
          </p:spPr>
          <p:txBody>
            <a:bodyPr/>
            <a:lstStyle/>
            <a:p>
              <a:endParaRPr lang="en-US" dirty="0">
                <a:solidFill>
                  <a:srgbClr val="006699"/>
                </a:solidFill>
              </a:endParaRPr>
            </a:p>
          </p:txBody>
        </p:sp>
        <p:sp>
          <p:nvSpPr>
            <p:cNvPr id="7443" name="Freeform 88"/>
            <p:cNvSpPr>
              <a:spLocks/>
            </p:cNvSpPr>
            <p:nvPr/>
          </p:nvSpPr>
          <p:spPr bwMode="auto">
            <a:xfrm>
              <a:off x="1157" y="2556"/>
              <a:ext cx="38" cy="463"/>
            </a:xfrm>
            <a:custGeom>
              <a:avLst/>
              <a:gdLst>
                <a:gd name="T0" fmla="*/ 0 w 77"/>
                <a:gd name="T1" fmla="*/ 0 h 927"/>
                <a:gd name="T2" fmla="*/ 0 w 77"/>
                <a:gd name="T3" fmla="*/ 1 h 927"/>
                <a:gd name="T4" fmla="*/ 0 w 77"/>
                <a:gd name="T5" fmla="*/ 1 h 927"/>
                <a:gd name="T6" fmla="*/ 0 w 77"/>
                <a:gd name="T7" fmla="*/ 1 h 927"/>
                <a:gd name="T8" fmla="*/ 0 w 77"/>
                <a:gd name="T9" fmla="*/ 0 h 927"/>
                <a:gd name="T10" fmla="*/ 0 w 77"/>
                <a:gd name="T11" fmla="*/ 0 h 927"/>
                <a:gd name="T12" fmla="*/ 0 w 77"/>
                <a:gd name="T13" fmla="*/ 0 h 927"/>
                <a:gd name="T14" fmla="*/ 0 w 77"/>
                <a:gd name="T15" fmla="*/ 0 h 927"/>
                <a:gd name="T16" fmla="*/ 0 w 77"/>
                <a:gd name="T17" fmla="*/ 0 h 9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927"/>
                <a:gd name="T29" fmla="*/ 77 w 77"/>
                <a:gd name="T30" fmla="*/ 927 h 9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927">
                  <a:moveTo>
                    <a:pt x="39" y="3"/>
                  </a:moveTo>
                  <a:lnTo>
                    <a:pt x="77" y="927"/>
                  </a:lnTo>
                  <a:lnTo>
                    <a:pt x="36" y="919"/>
                  </a:lnTo>
                  <a:lnTo>
                    <a:pt x="25" y="597"/>
                  </a:lnTo>
                  <a:lnTo>
                    <a:pt x="15" y="209"/>
                  </a:lnTo>
                  <a:lnTo>
                    <a:pt x="0" y="60"/>
                  </a:lnTo>
                  <a:lnTo>
                    <a:pt x="0" y="0"/>
                  </a:lnTo>
                  <a:lnTo>
                    <a:pt x="39" y="3"/>
                  </a:lnTo>
                  <a:close/>
                </a:path>
              </a:pathLst>
            </a:custGeom>
            <a:solidFill>
              <a:srgbClr val="C7BD54"/>
            </a:solidFill>
            <a:ln w="9525">
              <a:noFill/>
              <a:round/>
              <a:headEnd/>
              <a:tailEnd/>
            </a:ln>
          </p:spPr>
          <p:txBody>
            <a:bodyPr/>
            <a:lstStyle/>
            <a:p>
              <a:endParaRPr lang="en-US" dirty="0">
                <a:solidFill>
                  <a:srgbClr val="006699"/>
                </a:solidFill>
              </a:endParaRPr>
            </a:p>
          </p:txBody>
        </p:sp>
        <p:sp>
          <p:nvSpPr>
            <p:cNvPr id="7444" name="Freeform 89"/>
            <p:cNvSpPr>
              <a:spLocks/>
            </p:cNvSpPr>
            <p:nvPr/>
          </p:nvSpPr>
          <p:spPr bwMode="auto">
            <a:xfrm>
              <a:off x="1156" y="2557"/>
              <a:ext cx="25" cy="472"/>
            </a:xfrm>
            <a:custGeom>
              <a:avLst/>
              <a:gdLst>
                <a:gd name="T0" fmla="*/ 0 w 51"/>
                <a:gd name="T1" fmla="*/ 2 h 942"/>
                <a:gd name="T2" fmla="*/ 0 w 51"/>
                <a:gd name="T3" fmla="*/ 2 h 942"/>
                <a:gd name="T4" fmla="*/ 0 w 51"/>
                <a:gd name="T5" fmla="*/ 2 h 942"/>
                <a:gd name="T6" fmla="*/ 0 w 51"/>
                <a:gd name="T7" fmla="*/ 2 h 942"/>
                <a:gd name="T8" fmla="*/ 0 w 51"/>
                <a:gd name="T9" fmla="*/ 2 h 942"/>
                <a:gd name="T10" fmla="*/ 0 w 51"/>
                <a:gd name="T11" fmla="*/ 2 h 942"/>
                <a:gd name="T12" fmla="*/ 0 w 51"/>
                <a:gd name="T13" fmla="*/ 2 h 942"/>
                <a:gd name="T14" fmla="*/ 0 w 51"/>
                <a:gd name="T15" fmla="*/ 2 h 942"/>
                <a:gd name="T16" fmla="*/ 0 w 51"/>
                <a:gd name="T17" fmla="*/ 2 h 942"/>
                <a:gd name="T18" fmla="*/ 0 w 51"/>
                <a:gd name="T19" fmla="*/ 2 h 942"/>
                <a:gd name="T20" fmla="*/ 0 w 51"/>
                <a:gd name="T21" fmla="*/ 2 h 942"/>
                <a:gd name="T22" fmla="*/ 0 w 51"/>
                <a:gd name="T23" fmla="*/ 2 h 942"/>
                <a:gd name="T24" fmla="*/ 0 w 51"/>
                <a:gd name="T25" fmla="*/ 2 h 942"/>
                <a:gd name="T26" fmla="*/ 0 w 51"/>
                <a:gd name="T27" fmla="*/ 2 h 942"/>
                <a:gd name="T28" fmla="*/ 0 w 51"/>
                <a:gd name="T29" fmla="*/ 2 h 942"/>
                <a:gd name="T30" fmla="*/ 0 w 51"/>
                <a:gd name="T31" fmla="*/ 2 h 942"/>
                <a:gd name="T32" fmla="*/ 0 w 51"/>
                <a:gd name="T33" fmla="*/ 2 h 942"/>
                <a:gd name="T34" fmla="*/ 0 w 51"/>
                <a:gd name="T35" fmla="*/ 2 h 942"/>
                <a:gd name="T36" fmla="*/ 0 w 51"/>
                <a:gd name="T37" fmla="*/ 2 h 942"/>
                <a:gd name="T38" fmla="*/ 0 w 51"/>
                <a:gd name="T39" fmla="*/ 2 h 942"/>
                <a:gd name="T40" fmla="*/ 0 w 51"/>
                <a:gd name="T41" fmla="*/ 2 h 942"/>
                <a:gd name="T42" fmla="*/ 0 w 51"/>
                <a:gd name="T43" fmla="*/ 2 h 942"/>
                <a:gd name="T44" fmla="*/ 0 w 51"/>
                <a:gd name="T45" fmla="*/ 2 h 942"/>
                <a:gd name="T46" fmla="*/ 0 w 51"/>
                <a:gd name="T47" fmla="*/ 2 h 942"/>
                <a:gd name="T48" fmla="*/ 0 w 51"/>
                <a:gd name="T49" fmla="*/ 2 h 942"/>
                <a:gd name="T50" fmla="*/ 0 w 51"/>
                <a:gd name="T51" fmla="*/ 2 h 942"/>
                <a:gd name="T52" fmla="*/ 0 w 51"/>
                <a:gd name="T53" fmla="*/ 2 h 942"/>
                <a:gd name="T54" fmla="*/ 0 w 51"/>
                <a:gd name="T55" fmla="*/ 2 h 942"/>
                <a:gd name="T56" fmla="*/ 0 w 51"/>
                <a:gd name="T57" fmla="*/ 2 h 942"/>
                <a:gd name="T58" fmla="*/ 0 w 51"/>
                <a:gd name="T59" fmla="*/ 1 h 942"/>
                <a:gd name="T60" fmla="*/ 0 w 51"/>
                <a:gd name="T61" fmla="*/ 1 h 942"/>
                <a:gd name="T62" fmla="*/ 0 w 51"/>
                <a:gd name="T63" fmla="*/ 1 h 942"/>
                <a:gd name="T64" fmla="*/ 0 w 51"/>
                <a:gd name="T65" fmla="*/ 1 h 942"/>
                <a:gd name="T66" fmla="*/ 0 w 51"/>
                <a:gd name="T67" fmla="*/ 1 h 942"/>
                <a:gd name="T68" fmla="*/ 0 w 51"/>
                <a:gd name="T69" fmla="*/ 1 h 942"/>
                <a:gd name="T70" fmla="*/ 0 w 51"/>
                <a:gd name="T71" fmla="*/ 1 h 942"/>
                <a:gd name="T72" fmla="*/ 0 w 51"/>
                <a:gd name="T73" fmla="*/ 1 h 942"/>
                <a:gd name="T74" fmla="*/ 0 w 51"/>
                <a:gd name="T75" fmla="*/ 0 h 9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942"/>
                <a:gd name="T116" fmla="*/ 51 w 51"/>
                <a:gd name="T117" fmla="*/ 942 h 9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942">
                  <a:moveTo>
                    <a:pt x="0" y="0"/>
                  </a:moveTo>
                  <a:lnTo>
                    <a:pt x="33" y="914"/>
                  </a:lnTo>
                  <a:lnTo>
                    <a:pt x="33" y="915"/>
                  </a:lnTo>
                  <a:lnTo>
                    <a:pt x="35" y="920"/>
                  </a:lnTo>
                  <a:lnTo>
                    <a:pt x="37" y="922"/>
                  </a:lnTo>
                  <a:lnTo>
                    <a:pt x="38" y="926"/>
                  </a:lnTo>
                  <a:lnTo>
                    <a:pt x="40" y="930"/>
                  </a:lnTo>
                  <a:lnTo>
                    <a:pt x="42" y="933"/>
                  </a:lnTo>
                  <a:lnTo>
                    <a:pt x="45" y="938"/>
                  </a:lnTo>
                  <a:lnTo>
                    <a:pt x="48" y="942"/>
                  </a:lnTo>
                  <a:lnTo>
                    <a:pt x="49" y="941"/>
                  </a:lnTo>
                  <a:lnTo>
                    <a:pt x="50" y="940"/>
                  </a:lnTo>
                  <a:lnTo>
                    <a:pt x="51" y="938"/>
                  </a:lnTo>
                  <a:lnTo>
                    <a:pt x="51" y="935"/>
                  </a:lnTo>
                  <a:lnTo>
                    <a:pt x="51" y="931"/>
                  </a:lnTo>
                  <a:lnTo>
                    <a:pt x="51" y="926"/>
                  </a:lnTo>
                  <a:lnTo>
                    <a:pt x="50" y="922"/>
                  </a:lnTo>
                  <a:lnTo>
                    <a:pt x="50" y="918"/>
                  </a:lnTo>
                  <a:lnTo>
                    <a:pt x="50" y="912"/>
                  </a:lnTo>
                  <a:lnTo>
                    <a:pt x="50" y="907"/>
                  </a:lnTo>
                  <a:lnTo>
                    <a:pt x="49" y="900"/>
                  </a:lnTo>
                  <a:lnTo>
                    <a:pt x="49" y="894"/>
                  </a:lnTo>
                  <a:lnTo>
                    <a:pt x="49" y="887"/>
                  </a:lnTo>
                  <a:lnTo>
                    <a:pt x="49" y="880"/>
                  </a:lnTo>
                  <a:lnTo>
                    <a:pt x="48" y="872"/>
                  </a:lnTo>
                  <a:lnTo>
                    <a:pt x="48" y="864"/>
                  </a:lnTo>
                  <a:lnTo>
                    <a:pt x="48" y="855"/>
                  </a:lnTo>
                  <a:lnTo>
                    <a:pt x="48" y="847"/>
                  </a:lnTo>
                  <a:lnTo>
                    <a:pt x="47" y="838"/>
                  </a:lnTo>
                  <a:lnTo>
                    <a:pt x="47" y="828"/>
                  </a:lnTo>
                  <a:lnTo>
                    <a:pt x="46" y="817"/>
                  </a:lnTo>
                  <a:lnTo>
                    <a:pt x="46" y="808"/>
                  </a:lnTo>
                  <a:lnTo>
                    <a:pt x="45" y="797"/>
                  </a:lnTo>
                  <a:lnTo>
                    <a:pt x="45" y="787"/>
                  </a:lnTo>
                  <a:lnTo>
                    <a:pt x="45" y="777"/>
                  </a:lnTo>
                  <a:lnTo>
                    <a:pt x="45" y="766"/>
                  </a:lnTo>
                  <a:lnTo>
                    <a:pt x="44" y="755"/>
                  </a:lnTo>
                  <a:lnTo>
                    <a:pt x="43" y="744"/>
                  </a:lnTo>
                  <a:lnTo>
                    <a:pt x="43" y="733"/>
                  </a:lnTo>
                  <a:lnTo>
                    <a:pt x="43" y="721"/>
                  </a:lnTo>
                  <a:lnTo>
                    <a:pt x="43" y="710"/>
                  </a:lnTo>
                  <a:lnTo>
                    <a:pt x="42" y="698"/>
                  </a:lnTo>
                  <a:lnTo>
                    <a:pt x="42" y="687"/>
                  </a:lnTo>
                  <a:lnTo>
                    <a:pt x="42" y="676"/>
                  </a:lnTo>
                  <a:lnTo>
                    <a:pt x="41" y="663"/>
                  </a:lnTo>
                  <a:lnTo>
                    <a:pt x="41" y="653"/>
                  </a:lnTo>
                  <a:lnTo>
                    <a:pt x="40" y="641"/>
                  </a:lnTo>
                  <a:lnTo>
                    <a:pt x="40" y="629"/>
                  </a:lnTo>
                  <a:lnTo>
                    <a:pt x="39" y="618"/>
                  </a:lnTo>
                  <a:lnTo>
                    <a:pt x="39" y="607"/>
                  </a:lnTo>
                  <a:lnTo>
                    <a:pt x="38" y="596"/>
                  </a:lnTo>
                  <a:lnTo>
                    <a:pt x="38" y="585"/>
                  </a:lnTo>
                  <a:lnTo>
                    <a:pt x="37" y="575"/>
                  </a:lnTo>
                  <a:lnTo>
                    <a:pt x="37" y="564"/>
                  </a:lnTo>
                  <a:lnTo>
                    <a:pt x="37" y="554"/>
                  </a:lnTo>
                  <a:lnTo>
                    <a:pt x="37" y="545"/>
                  </a:lnTo>
                  <a:lnTo>
                    <a:pt x="36" y="534"/>
                  </a:lnTo>
                  <a:lnTo>
                    <a:pt x="35" y="525"/>
                  </a:lnTo>
                  <a:lnTo>
                    <a:pt x="35" y="516"/>
                  </a:lnTo>
                  <a:lnTo>
                    <a:pt x="35" y="508"/>
                  </a:lnTo>
                  <a:lnTo>
                    <a:pt x="35" y="500"/>
                  </a:lnTo>
                  <a:lnTo>
                    <a:pt x="34" y="491"/>
                  </a:lnTo>
                  <a:lnTo>
                    <a:pt x="33" y="483"/>
                  </a:lnTo>
                  <a:lnTo>
                    <a:pt x="33" y="477"/>
                  </a:lnTo>
                  <a:lnTo>
                    <a:pt x="33" y="470"/>
                  </a:lnTo>
                  <a:lnTo>
                    <a:pt x="33" y="464"/>
                  </a:lnTo>
                  <a:lnTo>
                    <a:pt x="33" y="458"/>
                  </a:lnTo>
                  <a:lnTo>
                    <a:pt x="33" y="454"/>
                  </a:lnTo>
                  <a:lnTo>
                    <a:pt x="33" y="448"/>
                  </a:lnTo>
                  <a:lnTo>
                    <a:pt x="33" y="444"/>
                  </a:lnTo>
                  <a:lnTo>
                    <a:pt x="33" y="440"/>
                  </a:lnTo>
                  <a:lnTo>
                    <a:pt x="33" y="438"/>
                  </a:lnTo>
                  <a:lnTo>
                    <a:pt x="33" y="434"/>
                  </a:lnTo>
                  <a:lnTo>
                    <a:pt x="33" y="433"/>
                  </a:lnTo>
                  <a:lnTo>
                    <a:pt x="19" y="188"/>
                  </a:lnTo>
                  <a:lnTo>
                    <a:pt x="0" y="0"/>
                  </a:lnTo>
                  <a:close/>
                </a:path>
              </a:pathLst>
            </a:custGeom>
            <a:solidFill>
              <a:srgbClr val="808061"/>
            </a:solidFill>
            <a:ln w="9525">
              <a:noFill/>
              <a:round/>
              <a:headEnd/>
              <a:tailEnd/>
            </a:ln>
          </p:spPr>
          <p:txBody>
            <a:bodyPr/>
            <a:lstStyle/>
            <a:p>
              <a:endParaRPr lang="en-US" dirty="0">
                <a:solidFill>
                  <a:srgbClr val="006699"/>
                </a:solidFill>
              </a:endParaRPr>
            </a:p>
          </p:txBody>
        </p:sp>
        <p:sp>
          <p:nvSpPr>
            <p:cNvPr id="7445" name="Freeform 90"/>
            <p:cNvSpPr>
              <a:spLocks/>
            </p:cNvSpPr>
            <p:nvPr/>
          </p:nvSpPr>
          <p:spPr bwMode="auto">
            <a:xfrm>
              <a:off x="1480" y="2557"/>
              <a:ext cx="54" cy="533"/>
            </a:xfrm>
            <a:custGeom>
              <a:avLst/>
              <a:gdLst>
                <a:gd name="T0" fmla="*/ 0 w 109"/>
                <a:gd name="T1" fmla="*/ 0 h 1066"/>
                <a:gd name="T2" fmla="*/ 0 w 109"/>
                <a:gd name="T3" fmla="*/ 1 h 1066"/>
                <a:gd name="T4" fmla="*/ 0 w 109"/>
                <a:gd name="T5" fmla="*/ 2 h 1066"/>
                <a:gd name="T6" fmla="*/ 0 w 109"/>
                <a:gd name="T7" fmla="*/ 2 h 1066"/>
                <a:gd name="T8" fmla="*/ 0 w 109"/>
                <a:gd name="T9" fmla="*/ 2 h 1066"/>
                <a:gd name="T10" fmla="*/ 0 w 109"/>
                <a:gd name="T11" fmla="*/ 2 h 1066"/>
                <a:gd name="T12" fmla="*/ 0 w 109"/>
                <a:gd name="T13" fmla="*/ 2 h 1066"/>
                <a:gd name="T14" fmla="*/ 0 w 109"/>
                <a:gd name="T15" fmla="*/ 2 h 1066"/>
                <a:gd name="T16" fmla="*/ 0 w 109"/>
                <a:gd name="T17" fmla="*/ 2 h 1066"/>
                <a:gd name="T18" fmla="*/ 0 w 109"/>
                <a:gd name="T19" fmla="*/ 2 h 1066"/>
                <a:gd name="T20" fmla="*/ 0 w 109"/>
                <a:gd name="T21" fmla="*/ 2 h 1066"/>
                <a:gd name="T22" fmla="*/ 0 w 109"/>
                <a:gd name="T23" fmla="*/ 2 h 1066"/>
                <a:gd name="T24" fmla="*/ 0 w 109"/>
                <a:gd name="T25" fmla="*/ 2 h 1066"/>
                <a:gd name="T26" fmla="*/ 0 w 109"/>
                <a:gd name="T27" fmla="*/ 2 h 1066"/>
                <a:gd name="T28" fmla="*/ 0 w 109"/>
                <a:gd name="T29" fmla="*/ 2 h 1066"/>
                <a:gd name="T30" fmla="*/ 0 w 109"/>
                <a:gd name="T31" fmla="*/ 2 h 1066"/>
                <a:gd name="T32" fmla="*/ 0 w 109"/>
                <a:gd name="T33" fmla="*/ 2 h 1066"/>
                <a:gd name="T34" fmla="*/ 0 w 109"/>
                <a:gd name="T35" fmla="*/ 2 h 1066"/>
                <a:gd name="T36" fmla="*/ 0 w 109"/>
                <a:gd name="T37" fmla="*/ 2 h 1066"/>
                <a:gd name="T38" fmla="*/ 0 w 109"/>
                <a:gd name="T39" fmla="*/ 1 h 1066"/>
                <a:gd name="T40" fmla="*/ 0 w 109"/>
                <a:gd name="T41" fmla="*/ 1 h 1066"/>
                <a:gd name="T42" fmla="*/ 0 w 109"/>
                <a:gd name="T43" fmla="*/ 1 h 1066"/>
                <a:gd name="T44" fmla="*/ 0 w 109"/>
                <a:gd name="T45" fmla="*/ 1 h 1066"/>
                <a:gd name="T46" fmla="*/ 0 w 109"/>
                <a:gd name="T47" fmla="*/ 0 h 1066"/>
                <a:gd name="T48" fmla="*/ 0 w 109"/>
                <a:gd name="T49" fmla="*/ 0 h 10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1066"/>
                <a:gd name="T77" fmla="*/ 109 w 109"/>
                <a:gd name="T78" fmla="*/ 1066 h 10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1066">
                  <a:moveTo>
                    <a:pt x="52" y="0"/>
                  </a:moveTo>
                  <a:lnTo>
                    <a:pt x="82" y="948"/>
                  </a:lnTo>
                  <a:lnTo>
                    <a:pt x="90" y="1030"/>
                  </a:lnTo>
                  <a:lnTo>
                    <a:pt x="93" y="1031"/>
                  </a:lnTo>
                  <a:lnTo>
                    <a:pt x="99" y="1035"/>
                  </a:lnTo>
                  <a:lnTo>
                    <a:pt x="102" y="1036"/>
                  </a:lnTo>
                  <a:lnTo>
                    <a:pt x="105" y="1039"/>
                  </a:lnTo>
                  <a:lnTo>
                    <a:pt x="107" y="1042"/>
                  </a:lnTo>
                  <a:lnTo>
                    <a:pt x="109" y="1047"/>
                  </a:lnTo>
                  <a:lnTo>
                    <a:pt x="107" y="1051"/>
                  </a:lnTo>
                  <a:lnTo>
                    <a:pt x="106" y="1054"/>
                  </a:lnTo>
                  <a:lnTo>
                    <a:pt x="103" y="1057"/>
                  </a:lnTo>
                  <a:lnTo>
                    <a:pt x="101" y="1060"/>
                  </a:lnTo>
                  <a:lnTo>
                    <a:pt x="95" y="1062"/>
                  </a:lnTo>
                  <a:lnTo>
                    <a:pt x="93" y="1064"/>
                  </a:lnTo>
                  <a:lnTo>
                    <a:pt x="52" y="1066"/>
                  </a:lnTo>
                  <a:lnTo>
                    <a:pt x="22" y="1055"/>
                  </a:lnTo>
                  <a:lnTo>
                    <a:pt x="20" y="1039"/>
                  </a:lnTo>
                  <a:lnTo>
                    <a:pt x="38" y="1025"/>
                  </a:lnTo>
                  <a:lnTo>
                    <a:pt x="30" y="829"/>
                  </a:lnTo>
                  <a:lnTo>
                    <a:pt x="16" y="449"/>
                  </a:lnTo>
                  <a:lnTo>
                    <a:pt x="5" y="106"/>
                  </a:lnTo>
                  <a:lnTo>
                    <a:pt x="0" y="2"/>
                  </a:lnTo>
                  <a:lnTo>
                    <a:pt x="52" y="0"/>
                  </a:lnTo>
                  <a:close/>
                </a:path>
              </a:pathLst>
            </a:custGeom>
            <a:solidFill>
              <a:srgbClr val="BDA347"/>
            </a:solidFill>
            <a:ln w="9525">
              <a:noFill/>
              <a:round/>
              <a:headEnd/>
              <a:tailEnd/>
            </a:ln>
          </p:spPr>
          <p:txBody>
            <a:bodyPr/>
            <a:lstStyle/>
            <a:p>
              <a:endParaRPr lang="en-US" dirty="0">
                <a:solidFill>
                  <a:srgbClr val="006699"/>
                </a:solidFill>
              </a:endParaRPr>
            </a:p>
          </p:txBody>
        </p:sp>
        <p:sp>
          <p:nvSpPr>
            <p:cNvPr id="7446" name="Freeform 91"/>
            <p:cNvSpPr>
              <a:spLocks/>
            </p:cNvSpPr>
            <p:nvPr/>
          </p:nvSpPr>
          <p:spPr bwMode="auto">
            <a:xfrm>
              <a:off x="1488" y="3078"/>
              <a:ext cx="42" cy="16"/>
            </a:xfrm>
            <a:custGeom>
              <a:avLst/>
              <a:gdLst>
                <a:gd name="T0" fmla="*/ 0 w 85"/>
                <a:gd name="T1" fmla="*/ 0 h 32"/>
                <a:gd name="T2" fmla="*/ 0 w 85"/>
                <a:gd name="T3" fmla="*/ 1 h 32"/>
                <a:gd name="T4" fmla="*/ 0 w 85"/>
                <a:gd name="T5" fmla="*/ 1 h 32"/>
                <a:gd name="T6" fmla="*/ 0 w 85"/>
                <a:gd name="T7" fmla="*/ 1 h 32"/>
                <a:gd name="T8" fmla="*/ 0 w 85"/>
                <a:gd name="T9" fmla="*/ 1 h 32"/>
                <a:gd name="T10" fmla="*/ 0 w 85"/>
                <a:gd name="T11" fmla="*/ 1 h 32"/>
                <a:gd name="T12" fmla="*/ 0 w 85"/>
                <a:gd name="T13" fmla="*/ 1 h 32"/>
                <a:gd name="T14" fmla="*/ 0 w 85"/>
                <a:gd name="T15" fmla="*/ 1 h 32"/>
                <a:gd name="T16" fmla="*/ 0 w 85"/>
                <a:gd name="T17" fmla="*/ 1 h 32"/>
                <a:gd name="T18" fmla="*/ 0 w 85"/>
                <a:gd name="T19" fmla="*/ 1 h 32"/>
                <a:gd name="T20" fmla="*/ 0 w 85"/>
                <a:gd name="T21" fmla="*/ 1 h 32"/>
                <a:gd name="T22" fmla="*/ 0 w 85"/>
                <a:gd name="T23" fmla="*/ 1 h 32"/>
                <a:gd name="T24" fmla="*/ 0 w 85"/>
                <a:gd name="T25" fmla="*/ 1 h 32"/>
                <a:gd name="T26" fmla="*/ 0 w 85"/>
                <a:gd name="T27" fmla="*/ 1 h 32"/>
                <a:gd name="T28" fmla="*/ 0 w 85"/>
                <a:gd name="T29" fmla="*/ 1 h 32"/>
                <a:gd name="T30" fmla="*/ 0 w 85"/>
                <a:gd name="T31" fmla="*/ 1 h 32"/>
                <a:gd name="T32" fmla="*/ 0 w 85"/>
                <a:gd name="T33" fmla="*/ 1 h 32"/>
                <a:gd name="T34" fmla="*/ 0 w 85"/>
                <a:gd name="T35" fmla="*/ 1 h 32"/>
                <a:gd name="T36" fmla="*/ 0 w 85"/>
                <a:gd name="T37" fmla="*/ 1 h 32"/>
                <a:gd name="T38" fmla="*/ 0 w 85"/>
                <a:gd name="T39" fmla="*/ 1 h 32"/>
                <a:gd name="T40" fmla="*/ 0 w 85"/>
                <a:gd name="T41" fmla="*/ 1 h 32"/>
                <a:gd name="T42" fmla="*/ 0 w 85"/>
                <a:gd name="T43" fmla="*/ 1 h 32"/>
                <a:gd name="T44" fmla="*/ 0 w 85"/>
                <a:gd name="T45" fmla="*/ 1 h 32"/>
                <a:gd name="T46" fmla="*/ 0 w 85"/>
                <a:gd name="T47" fmla="*/ 1 h 32"/>
                <a:gd name="T48" fmla="*/ 0 w 85"/>
                <a:gd name="T49" fmla="*/ 1 h 32"/>
                <a:gd name="T50" fmla="*/ 0 w 85"/>
                <a:gd name="T51" fmla="*/ 1 h 32"/>
                <a:gd name="T52" fmla="*/ 0 w 85"/>
                <a:gd name="T53" fmla="*/ 0 h 32"/>
                <a:gd name="T54" fmla="*/ 0 w 8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
                <a:gd name="T85" fmla="*/ 0 h 32"/>
                <a:gd name="T86" fmla="*/ 85 w 8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 h="32">
                  <a:moveTo>
                    <a:pt x="0" y="0"/>
                  </a:moveTo>
                  <a:lnTo>
                    <a:pt x="17" y="12"/>
                  </a:lnTo>
                  <a:lnTo>
                    <a:pt x="55" y="17"/>
                  </a:lnTo>
                  <a:lnTo>
                    <a:pt x="85" y="12"/>
                  </a:lnTo>
                  <a:lnTo>
                    <a:pt x="85" y="25"/>
                  </a:lnTo>
                  <a:lnTo>
                    <a:pt x="83" y="25"/>
                  </a:lnTo>
                  <a:lnTo>
                    <a:pt x="81" y="27"/>
                  </a:lnTo>
                  <a:lnTo>
                    <a:pt x="76" y="28"/>
                  </a:lnTo>
                  <a:lnTo>
                    <a:pt x="71" y="30"/>
                  </a:lnTo>
                  <a:lnTo>
                    <a:pt x="67" y="30"/>
                  </a:lnTo>
                  <a:lnTo>
                    <a:pt x="63" y="31"/>
                  </a:lnTo>
                  <a:lnTo>
                    <a:pt x="59" y="31"/>
                  </a:lnTo>
                  <a:lnTo>
                    <a:pt x="56" y="32"/>
                  </a:lnTo>
                  <a:lnTo>
                    <a:pt x="51" y="31"/>
                  </a:lnTo>
                  <a:lnTo>
                    <a:pt x="46" y="31"/>
                  </a:lnTo>
                  <a:lnTo>
                    <a:pt x="42" y="31"/>
                  </a:lnTo>
                  <a:lnTo>
                    <a:pt x="38" y="31"/>
                  </a:lnTo>
                  <a:lnTo>
                    <a:pt x="34" y="29"/>
                  </a:lnTo>
                  <a:lnTo>
                    <a:pt x="30" y="29"/>
                  </a:lnTo>
                  <a:lnTo>
                    <a:pt x="26" y="27"/>
                  </a:lnTo>
                  <a:lnTo>
                    <a:pt x="23" y="27"/>
                  </a:lnTo>
                  <a:lnTo>
                    <a:pt x="17" y="25"/>
                  </a:lnTo>
                  <a:lnTo>
                    <a:pt x="12" y="24"/>
                  </a:lnTo>
                  <a:lnTo>
                    <a:pt x="7" y="23"/>
                  </a:lnTo>
                  <a:lnTo>
                    <a:pt x="4" y="23"/>
                  </a:lnTo>
                  <a:lnTo>
                    <a:pt x="0" y="23"/>
                  </a:lnTo>
                  <a:lnTo>
                    <a:pt x="0" y="0"/>
                  </a:lnTo>
                  <a:close/>
                </a:path>
              </a:pathLst>
            </a:custGeom>
            <a:solidFill>
              <a:srgbClr val="997D59"/>
            </a:solidFill>
            <a:ln w="9525">
              <a:noFill/>
              <a:round/>
              <a:headEnd/>
              <a:tailEnd/>
            </a:ln>
          </p:spPr>
          <p:txBody>
            <a:bodyPr/>
            <a:lstStyle/>
            <a:p>
              <a:endParaRPr lang="en-US" dirty="0">
                <a:solidFill>
                  <a:srgbClr val="006699"/>
                </a:solidFill>
              </a:endParaRPr>
            </a:p>
          </p:txBody>
        </p:sp>
        <p:sp>
          <p:nvSpPr>
            <p:cNvPr id="7447" name="Freeform 92"/>
            <p:cNvSpPr>
              <a:spLocks/>
            </p:cNvSpPr>
            <p:nvPr/>
          </p:nvSpPr>
          <p:spPr bwMode="auto">
            <a:xfrm>
              <a:off x="1395" y="3011"/>
              <a:ext cx="36" cy="30"/>
            </a:xfrm>
            <a:custGeom>
              <a:avLst/>
              <a:gdLst>
                <a:gd name="T0" fmla="*/ 1 w 70"/>
                <a:gd name="T1" fmla="*/ 0 h 61"/>
                <a:gd name="T2" fmla="*/ 1 w 70"/>
                <a:gd name="T3" fmla="*/ 0 h 61"/>
                <a:gd name="T4" fmla="*/ 0 w 70"/>
                <a:gd name="T5" fmla="*/ 0 h 61"/>
                <a:gd name="T6" fmla="*/ 1 w 70"/>
                <a:gd name="T7" fmla="*/ 0 h 61"/>
                <a:gd name="T8" fmla="*/ 1 w 70"/>
                <a:gd name="T9" fmla="*/ 0 h 61"/>
                <a:gd name="T10" fmla="*/ 1 w 70"/>
                <a:gd name="T11" fmla="*/ 0 h 61"/>
                <a:gd name="T12" fmla="*/ 1 w 70"/>
                <a:gd name="T13" fmla="*/ 0 h 61"/>
                <a:gd name="T14" fmla="*/ 1 w 70"/>
                <a:gd name="T15" fmla="*/ 0 h 61"/>
                <a:gd name="T16" fmla="*/ 1 w 70"/>
                <a:gd name="T17" fmla="*/ 0 h 61"/>
                <a:gd name="T18" fmla="*/ 1 w 70"/>
                <a:gd name="T19" fmla="*/ 0 h 61"/>
                <a:gd name="T20" fmla="*/ 1 w 70"/>
                <a:gd name="T21" fmla="*/ 0 h 61"/>
                <a:gd name="T22" fmla="*/ 1 w 70"/>
                <a:gd name="T23" fmla="*/ 0 h 61"/>
                <a:gd name="T24" fmla="*/ 1 w 70"/>
                <a:gd name="T25" fmla="*/ 0 h 61"/>
                <a:gd name="T26" fmla="*/ 1 w 70"/>
                <a:gd name="T27" fmla="*/ 0 h 61"/>
                <a:gd name="T28" fmla="*/ 1 w 70"/>
                <a:gd name="T29" fmla="*/ 0 h 61"/>
                <a:gd name="T30" fmla="*/ 1 w 70"/>
                <a:gd name="T31" fmla="*/ 0 h 61"/>
                <a:gd name="T32" fmla="*/ 1 w 70"/>
                <a:gd name="T33" fmla="*/ 0 h 61"/>
                <a:gd name="T34" fmla="*/ 1 w 70"/>
                <a:gd name="T35" fmla="*/ 0 h 61"/>
                <a:gd name="T36" fmla="*/ 1 w 70"/>
                <a:gd name="T37" fmla="*/ 0 h 61"/>
                <a:gd name="T38" fmla="*/ 1 w 70"/>
                <a:gd name="T39" fmla="*/ 0 h 61"/>
                <a:gd name="T40" fmla="*/ 1 w 70"/>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61"/>
                <a:gd name="T65" fmla="*/ 70 w 7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61">
                  <a:moveTo>
                    <a:pt x="24" y="0"/>
                  </a:moveTo>
                  <a:lnTo>
                    <a:pt x="18" y="15"/>
                  </a:lnTo>
                  <a:lnTo>
                    <a:pt x="0" y="31"/>
                  </a:lnTo>
                  <a:lnTo>
                    <a:pt x="49" y="61"/>
                  </a:lnTo>
                  <a:lnTo>
                    <a:pt x="40" y="41"/>
                  </a:lnTo>
                  <a:lnTo>
                    <a:pt x="70" y="39"/>
                  </a:lnTo>
                  <a:lnTo>
                    <a:pt x="69" y="39"/>
                  </a:lnTo>
                  <a:lnTo>
                    <a:pt x="65" y="39"/>
                  </a:lnTo>
                  <a:lnTo>
                    <a:pt x="61" y="38"/>
                  </a:lnTo>
                  <a:lnTo>
                    <a:pt x="56" y="38"/>
                  </a:lnTo>
                  <a:lnTo>
                    <a:pt x="51" y="36"/>
                  </a:lnTo>
                  <a:lnTo>
                    <a:pt x="46" y="34"/>
                  </a:lnTo>
                  <a:lnTo>
                    <a:pt x="41" y="30"/>
                  </a:lnTo>
                  <a:lnTo>
                    <a:pt x="40" y="25"/>
                  </a:lnTo>
                  <a:lnTo>
                    <a:pt x="38" y="19"/>
                  </a:lnTo>
                  <a:lnTo>
                    <a:pt x="36" y="15"/>
                  </a:lnTo>
                  <a:lnTo>
                    <a:pt x="33" y="10"/>
                  </a:lnTo>
                  <a:lnTo>
                    <a:pt x="30" y="7"/>
                  </a:lnTo>
                  <a:lnTo>
                    <a:pt x="26" y="3"/>
                  </a:lnTo>
                  <a:lnTo>
                    <a:pt x="24" y="0"/>
                  </a:lnTo>
                  <a:close/>
                </a:path>
              </a:pathLst>
            </a:custGeom>
            <a:solidFill>
              <a:srgbClr val="C29970"/>
            </a:solidFill>
            <a:ln w="9525">
              <a:noFill/>
              <a:round/>
              <a:headEnd/>
              <a:tailEnd/>
            </a:ln>
          </p:spPr>
          <p:txBody>
            <a:bodyPr/>
            <a:lstStyle/>
            <a:p>
              <a:endParaRPr lang="en-US" dirty="0">
                <a:solidFill>
                  <a:srgbClr val="006699"/>
                </a:solidFill>
              </a:endParaRPr>
            </a:p>
          </p:txBody>
        </p:sp>
        <p:sp>
          <p:nvSpPr>
            <p:cNvPr id="7448" name="Freeform 93"/>
            <p:cNvSpPr>
              <a:spLocks/>
            </p:cNvSpPr>
            <p:nvPr/>
          </p:nvSpPr>
          <p:spPr bwMode="auto">
            <a:xfrm>
              <a:off x="1351" y="3019"/>
              <a:ext cx="93" cy="44"/>
            </a:xfrm>
            <a:custGeom>
              <a:avLst/>
              <a:gdLst>
                <a:gd name="T0" fmla="*/ 0 w 186"/>
                <a:gd name="T1" fmla="*/ 1 h 88"/>
                <a:gd name="T2" fmla="*/ 1 w 186"/>
                <a:gd name="T3" fmla="*/ 0 h 88"/>
                <a:gd name="T4" fmla="*/ 1 w 186"/>
                <a:gd name="T5" fmla="*/ 1 h 88"/>
                <a:gd name="T6" fmla="*/ 1 w 186"/>
                <a:gd name="T7" fmla="*/ 1 h 88"/>
                <a:gd name="T8" fmla="*/ 1 w 186"/>
                <a:gd name="T9" fmla="*/ 1 h 88"/>
                <a:gd name="T10" fmla="*/ 1 w 186"/>
                <a:gd name="T11" fmla="*/ 1 h 88"/>
                <a:gd name="T12" fmla="*/ 1 w 186"/>
                <a:gd name="T13" fmla="*/ 1 h 88"/>
                <a:gd name="T14" fmla="*/ 1 w 186"/>
                <a:gd name="T15" fmla="*/ 1 h 88"/>
                <a:gd name="T16" fmla="*/ 1 w 186"/>
                <a:gd name="T17" fmla="*/ 1 h 88"/>
                <a:gd name="T18" fmla="*/ 1 w 186"/>
                <a:gd name="T19" fmla="*/ 1 h 88"/>
                <a:gd name="T20" fmla="*/ 1 w 186"/>
                <a:gd name="T21" fmla="*/ 1 h 88"/>
                <a:gd name="T22" fmla="*/ 1 w 186"/>
                <a:gd name="T23" fmla="*/ 1 h 88"/>
                <a:gd name="T24" fmla="*/ 1 w 186"/>
                <a:gd name="T25" fmla="*/ 1 h 88"/>
                <a:gd name="T26" fmla="*/ 1 w 186"/>
                <a:gd name="T27" fmla="*/ 1 h 88"/>
                <a:gd name="T28" fmla="*/ 1 w 186"/>
                <a:gd name="T29" fmla="*/ 1 h 88"/>
                <a:gd name="T30" fmla="*/ 1 w 186"/>
                <a:gd name="T31" fmla="*/ 1 h 88"/>
                <a:gd name="T32" fmla="*/ 1 w 186"/>
                <a:gd name="T33" fmla="*/ 1 h 88"/>
                <a:gd name="T34" fmla="*/ 1 w 186"/>
                <a:gd name="T35" fmla="*/ 1 h 88"/>
                <a:gd name="T36" fmla="*/ 1 w 186"/>
                <a:gd name="T37" fmla="*/ 1 h 88"/>
                <a:gd name="T38" fmla="*/ 1 w 186"/>
                <a:gd name="T39" fmla="*/ 1 h 88"/>
                <a:gd name="T40" fmla="*/ 1 w 186"/>
                <a:gd name="T41" fmla="*/ 1 h 88"/>
                <a:gd name="T42" fmla="*/ 1 w 186"/>
                <a:gd name="T43" fmla="*/ 1 h 88"/>
                <a:gd name="T44" fmla="*/ 1 w 186"/>
                <a:gd name="T45" fmla="*/ 1 h 88"/>
                <a:gd name="T46" fmla="*/ 1 w 186"/>
                <a:gd name="T47" fmla="*/ 1 h 88"/>
                <a:gd name="T48" fmla="*/ 1 w 186"/>
                <a:gd name="T49" fmla="*/ 1 h 88"/>
                <a:gd name="T50" fmla="*/ 1 w 186"/>
                <a:gd name="T51" fmla="*/ 1 h 88"/>
                <a:gd name="T52" fmla="*/ 1 w 186"/>
                <a:gd name="T53" fmla="*/ 1 h 88"/>
                <a:gd name="T54" fmla="*/ 0 w 186"/>
                <a:gd name="T55" fmla="*/ 1 h 88"/>
                <a:gd name="T56" fmla="*/ 0 w 186"/>
                <a:gd name="T57" fmla="*/ 1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88"/>
                <a:gd name="T89" fmla="*/ 186 w 186"/>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88">
                  <a:moveTo>
                    <a:pt x="0" y="36"/>
                  </a:moveTo>
                  <a:lnTo>
                    <a:pt x="84" y="0"/>
                  </a:lnTo>
                  <a:lnTo>
                    <a:pt x="134" y="33"/>
                  </a:lnTo>
                  <a:lnTo>
                    <a:pt x="186" y="60"/>
                  </a:lnTo>
                  <a:lnTo>
                    <a:pt x="184" y="60"/>
                  </a:lnTo>
                  <a:lnTo>
                    <a:pt x="179" y="61"/>
                  </a:lnTo>
                  <a:lnTo>
                    <a:pt x="173" y="61"/>
                  </a:lnTo>
                  <a:lnTo>
                    <a:pt x="166" y="63"/>
                  </a:lnTo>
                  <a:lnTo>
                    <a:pt x="162" y="63"/>
                  </a:lnTo>
                  <a:lnTo>
                    <a:pt x="158" y="65"/>
                  </a:lnTo>
                  <a:lnTo>
                    <a:pt x="154" y="65"/>
                  </a:lnTo>
                  <a:lnTo>
                    <a:pt x="151" y="67"/>
                  </a:lnTo>
                  <a:lnTo>
                    <a:pt x="144" y="69"/>
                  </a:lnTo>
                  <a:lnTo>
                    <a:pt x="139" y="71"/>
                  </a:lnTo>
                  <a:lnTo>
                    <a:pt x="134" y="72"/>
                  </a:lnTo>
                  <a:lnTo>
                    <a:pt x="126" y="74"/>
                  </a:lnTo>
                  <a:lnTo>
                    <a:pt x="122" y="75"/>
                  </a:lnTo>
                  <a:lnTo>
                    <a:pt x="118" y="77"/>
                  </a:lnTo>
                  <a:lnTo>
                    <a:pt x="114" y="78"/>
                  </a:lnTo>
                  <a:lnTo>
                    <a:pt x="110" y="80"/>
                  </a:lnTo>
                  <a:lnTo>
                    <a:pt x="106" y="81"/>
                  </a:lnTo>
                  <a:lnTo>
                    <a:pt x="102" y="82"/>
                  </a:lnTo>
                  <a:lnTo>
                    <a:pt x="98" y="84"/>
                  </a:lnTo>
                  <a:lnTo>
                    <a:pt x="96" y="85"/>
                  </a:lnTo>
                  <a:lnTo>
                    <a:pt x="92" y="87"/>
                  </a:lnTo>
                  <a:lnTo>
                    <a:pt x="90" y="88"/>
                  </a:lnTo>
                  <a:lnTo>
                    <a:pt x="65" y="88"/>
                  </a:lnTo>
                  <a:lnTo>
                    <a:pt x="0" y="36"/>
                  </a:lnTo>
                  <a:close/>
                </a:path>
              </a:pathLst>
            </a:custGeom>
            <a:solidFill>
              <a:srgbClr val="FFFFCF"/>
            </a:solidFill>
            <a:ln w="9525">
              <a:noFill/>
              <a:round/>
              <a:headEnd/>
              <a:tailEnd/>
            </a:ln>
          </p:spPr>
          <p:txBody>
            <a:bodyPr/>
            <a:lstStyle/>
            <a:p>
              <a:endParaRPr lang="en-US" dirty="0">
                <a:solidFill>
                  <a:srgbClr val="006699"/>
                </a:solidFill>
              </a:endParaRPr>
            </a:p>
          </p:txBody>
        </p:sp>
        <p:sp>
          <p:nvSpPr>
            <p:cNvPr id="7449" name="Freeform 94"/>
            <p:cNvSpPr>
              <a:spLocks/>
            </p:cNvSpPr>
            <p:nvPr/>
          </p:nvSpPr>
          <p:spPr bwMode="auto">
            <a:xfrm>
              <a:off x="1583" y="2645"/>
              <a:ext cx="140" cy="278"/>
            </a:xfrm>
            <a:custGeom>
              <a:avLst/>
              <a:gdLst>
                <a:gd name="T0" fmla="*/ 1 w 280"/>
                <a:gd name="T1" fmla="*/ 1 h 556"/>
                <a:gd name="T2" fmla="*/ 1 w 280"/>
                <a:gd name="T3" fmla="*/ 1 h 556"/>
                <a:gd name="T4" fmla="*/ 1 w 280"/>
                <a:gd name="T5" fmla="*/ 1 h 556"/>
                <a:gd name="T6" fmla="*/ 1 w 280"/>
                <a:gd name="T7" fmla="*/ 1 h 556"/>
                <a:gd name="T8" fmla="*/ 1 w 280"/>
                <a:gd name="T9" fmla="*/ 1 h 556"/>
                <a:gd name="T10" fmla="*/ 1 w 280"/>
                <a:gd name="T11" fmla="*/ 1 h 556"/>
                <a:gd name="T12" fmla="*/ 1 w 280"/>
                <a:gd name="T13" fmla="*/ 1 h 556"/>
                <a:gd name="T14" fmla="*/ 1 w 280"/>
                <a:gd name="T15" fmla="*/ 1 h 556"/>
                <a:gd name="T16" fmla="*/ 1 w 280"/>
                <a:gd name="T17" fmla="*/ 1 h 556"/>
                <a:gd name="T18" fmla="*/ 1 w 280"/>
                <a:gd name="T19" fmla="*/ 1 h 556"/>
                <a:gd name="T20" fmla="*/ 1 w 280"/>
                <a:gd name="T21" fmla="*/ 1 h 556"/>
                <a:gd name="T22" fmla="*/ 1 w 280"/>
                <a:gd name="T23" fmla="*/ 1 h 556"/>
                <a:gd name="T24" fmla="*/ 1 w 280"/>
                <a:gd name="T25" fmla="*/ 1 h 556"/>
                <a:gd name="T26" fmla="*/ 1 w 280"/>
                <a:gd name="T27" fmla="*/ 1 h 556"/>
                <a:gd name="T28" fmla="*/ 1 w 280"/>
                <a:gd name="T29" fmla="*/ 1 h 556"/>
                <a:gd name="T30" fmla="*/ 1 w 280"/>
                <a:gd name="T31" fmla="*/ 1 h 556"/>
                <a:gd name="T32" fmla="*/ 1 w 280"/>
                <a:gd name="T33" fmla="*/ 1 h 556"/>
                <a:gd name="T34" fmla="*/ 1 w 280"/>
                <a:gd name="T35" fmla="*/ 1 h 556"/>
                <a:gd name="T36" fmla="*/ 1 w 280"/>
                <a:gd name="T37" fmla="*/ 1 h 556"/>
                <a:gd name="T38" fmla="*/ 1 w 280"/>
                <a:gd name="T39" fmla="*/ 1 h 556"/>
                <a:gd name="T40" fmla="*/ 1 w 280"/>
                <a:gd name="T41" fmla="*/ 1 h 556"/>
                <a:gd name="T42" fmla="*/ 1 w 280"/>
                <a:gd name="T43" fmla="*/ 1 h 556"/>
                <a:gd name="T44" fmla="*/ 1 w 280"/>
                <a:gd name="T45" fmla="*/ 1 h 556"/>
                <a:gd name="T46" fmla="*/ 1 w 280"/>
                <a:gd name="T47" fmla="*/ 1 h 556"/>
                <a:gd name="T48" fmla="*/ 1 w 280"/>
                <a:gd name="T49" fmla="*/ 1 h 556"/>
                <a:gd name="T50" fmla="*/ 1 w 280"/>
                <a:gd name="T51" fmla="*/ 1 h 556"/>
                <a:gd name="T52" fmla="*/ 1 w 280"/>
                <a:gd name="T53" fmla="*/ 1 h 556"/>
                <a:gd name="T54" fmla="*/ 1 w 280"/>
                <a:gd name="T55" fmla="*/ 1 h 556"/>
                <a:gd name="T56" fmla="*/ 1 w 280"/>
                <a:gd name="T57" fmla="*/ 1 h 556"/>
                <a:gd name="T58" fmla="*/ 1 w 280"/>
                <a:gd name="T59" fmla="*/ 1 h 556"/>
                <a:gd name="T60" fmla="*/ 1 w 280"/>
                <a:gd name="T61" fmla="*/ 1 h 556"/>
                <a:gd name="T62" fmla="*/ 1 w 280"/>
                <a:gd name="T63" fmla="*/ 1 h 556"/>
                <a:gd name="T64" fmla="*/ 1 w 280"/>
                <a:gd name="T65" fmla="*/ 1 h 556"/>
                <a:gd name="T66" fmla="*/ 1 w 280"/>
                <a:gd name="T67" fmla="*/ 1 h 556"/>
                <a:gd name="T68" fmla="*/ 1 w 280"/>
                <a:gd name="T69" fmla="*/ 1 h 556"/>
                <a:gd name="T70" fmla="*/ 1 w 280"/>
                <a:gd name="T71" fmla="*/ 1 h 556"/>
                <a:gd name="T72" fmla="*/ 1 w 280"/>
                <a:gd name="T73" fmla="*/ 1 h 556"/>
                <a:gd name="T74" fmla="*/ 1 w 280"/>
                <a:gd name="T75" fmla="*/ 1 h 556"/>
                <a:gd name="T76" fmla="*/ 1 w 280"/>
                <a:gd name="T77" fmla="*/ 1 h 556"/>
                <a:gd name="T78" fmla="*/ 1 w 280"/>
                <a:gd name="T79" fmla="*/ 1 h 556"/>
                <a:gd name="T80" fmla="*/ 1 w 280"/>
                <a:gd name="T81" fmla="*/ 1 h 556"/>
                <a:gd name="T82" fmla="*/ 1 w 280"/>
                <a:gd name="T83" fmla="*/ 1 h 556"/>
                <a:gd name="T84" fmla="*/ 1 w 280"/>
                <a:gd name="T85" fmla="*/ 1 h 556"/>
                <a:gd name="T86" fmla="*/ 1 w 280"/>
                <a:gd name="T87" fmla="*/ 1 h 556"/>
                <a:gd name="T88" fmla="*/ 1 w 280"/>
                <a:gd name="T89" fmla="*/ 1 h 556"/>
                <a:gd name="T90" fmla="*/ 1 w 280"/>
                <a:gd name="T91" fmla="*/ 0 h 556"/>
                <a:gd name="T92" fmla="*/ 1 w 280"/>
                <a:gd name="T93" fmla="*/ 0 h 556"/>
                <a:gd name="T94" fmla="*/ 1 w 280"/>
                <a:gd name="T95" fmla="*/ 0 h 556"/>
                <a:gd name="T96" fmla="*/ 1 w 280"/>
                <a:gd name="T97" fmla="*/ 1 h 556"/>
                <a:gd name="T98" fmla="*/ 1 w 280"/>
                <a:gd name="T99" fmla="*/ 1 h 556"/>
                <a:gd name="T100" fmla="*/ 1 w 280"/>
                <a:gd name="T101" fmla="*/ 1 h 556"/>
                <a:gd name="T102" fmla="*/ 1 w 280"/>
                <a:gd name="T103" fmla="*/ 1 h 556"/>
                <a:gd name="T104" fmla="*/ 1 w 280"/>
                <a:gd name="T105" fmla="*/ 1 h 556"/>
                <a:gd name="T106" fmla="*/ 1 w 280"/>
                <a:gd name="T107" fmla="*/ 1 h 556"/>
                <a:gd name="T108" fmla="*/ 1 w 280"/>
                <a:gd name="T109" fmla="*/ 1 h 556"/>
                <a:gd name="T110" fmla="*/ 1 w 280"/>
                <a:gd name="T111" fmla="*/ 1 h 5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556"/>
                <a:gd name="T170" fmla="*/ 280 w 280"/>
                <a:gd name="T171" fmla="*/ 556 h 5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556">
                  <a:moveTo>
                    <a:pt x="280" y="155"/>
                  </a:moveTo>
                  <a:lnTo>
                    <a:pt x="278" y="156"/>
                  </a:lnTo>
                  <a:lnTo>
                    <a:pt x="272" y="162"/>
                  </a:lnTo>
                  <a:lnTo>
                    <a:pt x="268" y="165"/>
                  </a:lnTo>
                  <a:lnTo>
                    <a:pt x="264" y="169"/>
                  </a:lnTo>
                  <a:lnTo>
                    <a:pt x="260" y="174"/>
                  </a:lnTo>
                  <a:lnTo>
                    <a:pt x="256" y="179"/>
                  </a:lnTo>
                  <a:lnTo>
                    <a:pt x="250" y="184"/>
                  </a:lnTo>
                  <a:lnTo>
                    <a:pt x="246" y="190"/>
                  </a:lnTo>
                  <a:lnTo>
                    <a:pt x="241" y="196"/>
                  </a:lnTo>
                  <a:lnTo>
                    <a:pt x="236" y="202"/>
                  </a:lnTo>
                  <a:lnTo>
                    <a:pt x="232" y="206"/>
                  </a:lnTo>
                  <a:lnTo>
                    <a:pt x="229" y="211"/>
                  </a:lnTo>
                  <a:lnTo>
                    <a:pt x="227" y="215"/>
                  </a:lnTo>
                  <a:lnTo>
                    <a:pt x="226" y="220"/>
                  </a:lnTo>
                  <a:lnTo>
                    <a:pt x="225" y="224"/>
                  </a:lnTo>
                  <a:lnTo>
                    <a:pt x="224" y="228"/>
                  </a:lnTo>
                  <a:lnTo>
                    <a:pt x="224" y="233"/>
                  </a:lnTo>
                  <a:lnTo>
                    <a:pt x="224" y="239"/>
                  </a:lnTo>
                  <a:lnTo>
                    <a:pt x="224" y="243"/>
                  </a:lnTo>
                  <a:lnTo>
                    <a:pt x="225" y="248"/>
                  </a:lnTo>
                  <a:lnTo>
                    <a:pt x="225" y="253"/>
                  </a:lnTo>
                  <a:lnTo>
                    <a:pt x="227" y="258"/>
                  </a:lnTo>
                  <a:lnTo>
                    <a:pt x="227" y="262"/>
                  </a:lnTo>
                  <a:lnTo>
                    <a:pt x="228" y="266"/>
                  </a:lnTo>
                  <a:lnTo>
                    <a:pt x="228" y="269"/>
                  </a:lnTo>
                  <a:lnTo>
                    <a:pt x="229" y="273"/>
                  </a:lnTo>
                  <a:lnTo>
                    <a:pt x="231" y="278"/>
                  </a:lnTo>
                  <a:lnTo>
                    <a:pt x="231" y="280"/>
                  </a:lnTo>
                  <a:lnTo>
                    <a:pt x="275" y="335"/>
                  </a:lnTo>
                  <a:lnTo>
                    <a:pt x="191" y="463"/>
                  </a:lnTo>
                  <a:lnTo>
                    <a:pt x="66" y="556"/>
                  </a:lnTo>
                  <a:lnTo>
                    <a:pt x="35" y="550"/>
                  </a:lnTo>
                  <a:lnTo>
                    <a:pt x="35" y="548"/>
                  </a:lnTo>
                  <a:lnTo>
                    <a:pt x="34" y="542"/>
                  </a:lnTo>
                  <a:lnTo>
                    <a:pt x="33" y="537"/>
                  </a:lnTo>
                  <a:lnTo>
                    <a:pt x="33" y="534"/>
                  </a:lnTo>
                  <a:lnTo>
                    <a:pt x="33" y="528"/>
                  </a:lnTo>
                  <a:lnTo>
                    <a:pt x="33" y="523"/>
                  </a:lnTo>
                  <a:lnTo>
                    <a:pt x="33" y="516"/>
                  </a:lnTo>
                  <a:lnTo>
                    <a:pt x="32" y="509"/>
                  </a:lnTo>
                  <a:lnTo>
                    <a:pt x="32" y="504"/>
                  </a:lnTo>
                  <a:lnTo>
                    <a:pt x="32" y="501"/>
                  </a:lnTo>
                  <a:lnTo>
                    <a:pt x="32" y="497"/>
                  </a:lnTo>
                  <a:lnTo>
                    <a:pt x="32" y="493"/>
                  </a:lnTo>
                  <a:lnTo>
                    <a:pt x="31" y="489"/>
                  </a:lnTo>
                  <a:lnTo>
                    <a:pt x="31" y="485"/>
                  </a:lnTo>
                  <a:lnTo>
                    <a:pt x="31" y="481"/>
                  </a:lnTo>
                  <a:lnTo>
                    <a:pt x="31" y="477"/>
                  </a:lnTo>
                  <a:lnTo>
                    <a:pt x="31" y="473"/>
                  </a:lnTo>
                  <a:lnTo>
                    <a:pt x="31" y="469"/>
                  </a:lnTo>
                  <a:lnTo>
                    <a:pt x="31" y="465"/>
                  </a:lnTo>
                  <a:lnTo>
                    <a:pt x="31" y="461"/>
                  </a:lnTo>
                  <a:lnTo>
                    <a:pt x="31" y="455"/>
                  </a:lnTo>
                  <a:lnTo>
                    <a:pt x="31" y="451"/>
                  </a:lnTo>
                  <a:lnTo>
                    <a:pt x="31" y="447"/>
                  </a:lnTo>
                  <a:lnTo>
                    <a:pt x="31" y="443"/>
                  </a:lnTo>
                  <a:lnTo>
                    <a:pt x="31" y="438"/>
                  </a:lnTo>
                  <a:lnTo>
                    <a:pt x="31" y="434"/>
                  </a:lnTo>
                  <a:lnTo>
                    <a:pt x="31" y="430"/>
                  </a:lnTo>
                  <a:lnTo>
                    <a:pt x="31" y="426"/>
                  </a:lnTo>
                  <a:lnTo>
                    <a:pt x="31" y="421"/>
                  </a:lnTo>
                  <a:lnTo>
                    <a:pt x="31" y="417"/>
                  </a:lnTo>
                  <a:lnTo>
                    <a:pt x="31" y="412"/>
                  </a:lnTo>
                  <a:lnTo>
                    <a:pt x="31" y="408"/>
                  </a:lnTo>
                  <a:lnTo>
                    <a:pt x="32" y="401"/>
                  </a:lnTo>
                  <a:lnTo>
                    <a:pt x="33" y="394"/>
                  </a:lnTo>
                  <a:lnTo>
                    <a:pt x="33" y="390"/>
                  </a:lnTo>
                  <a:lnTo>
                    <a:pt x="33" y="386"/>
                  </a:lnTo>
                  <a:lnTo>
                    <a:pt x="33" y="383"/>
                  </a:lnTo>
                  <a:lnTo>
                    <a:pt x="34" y="380"/>
                  </a:lnTo>
                  <a:lnTo>
                    <a:pt x="35" y="374"/>
                  </a:lnTo>
                  <a:lnTo>
                    <a:pt x="37" y="368"/>
                  </a:lnTo>
                  <a:lnTo>
                    <a:pt x="37" y="363"/>
                  </a:lnTo>
                  <a:lnTo>
                    <a:pt x="39" y="359"/>
                  </a:lnTo>
                  <a:lnTo>
                    <a:pt x="41" y="355"/>
                  </a:lnTo>
                  <a:lnTo>
                    <a:pt x="43" y="353"/>
                  </a:lnTo>
                  <a:lnTo>
                    <a:pt x="47" y="349"/>
                  </a:lnTo>
                  <a:lnTo>
                    <a:pt x="52" y="345"/>
                  </a:lnTo>
                  <a:lnTo>
                    <a:pt x="56" y="341"/>
                  </a:lnTo>
                  <a:lnTo>
                    <a:pt x="61" y="337"/>
                  </a:lnTo>
                  <a:lnTo>
                    <a:pt x="64" y="333"/>
                  </a:lnTo>
                  <a:lnTo>
                    <a:pt x="68" y="331"/>
                  </a:lnTo>
                  <a:lnTo>
                    <a:pt x="72" y="327"/>
                  </a:lnTo>
                  <a:lnTo>
                    <a:pt x="76" y="325"/>
                  </a:lnTo>
                  <a:lnTo>
                    <a:pt x="81" y="320"/>
                  </a:lnTo>
                  <a:lnTo>
                    <a:pt x="86" y="317"/>
                  </a:lnTo>
                  <a:lnTo>
                    <a:pt x="88" y="315"/>
                  </a:lnTo>
                  <a:lnTo>
                    <a:pt x="90" y="315"/>
                  </a:lnTo>
                  <a:lnTo>
                    <a:pt x="92" y="269"/>
                  </a:lnTo>
                  <a:lnTo>
                    <a:pt x="90" y="268"/>
                  </a:lnTo>
                  <a:lnTo>
                    <a:pt x="84" y="268"/>
                  </a:lnTo>
                  <a:lnTo>
                    <a:pt x="80" y="267"/>
                  </a:lnTo>
                  <a:lnTo>
                    <a:pt x="76" y="267"/>
                  </a:lnTo>
                  <a:lnTo>
                    <a:pt x="72" y="266"/>
                  </a:lnTo>
                  <a:lnTo>
                    <a:pt x="67" y="266"/>
                  </a:lnTo>
                  <a:lnTo>
                    <a:pt x="62" y="265"/>
                  </a:lnTo>
                  <a:lnTo>
                    <a:pt x="56" y="263"/>
                  </a:lnTo>
                  <a:lnTo>
                    <a:pt x="51" y="262"/>
                  </a:lnTo>
                  <a:lnTo>
                    <a:pt x="46" y="261"/>
                  </a:lnTo>
                  <a:lnTo>
                    <a:pt x="41" y="260"/>
                  </a:lnTo>
                  <a:lnTo>
                    <a:pt x="38" y="259"/>
                  </a:lnTo>
                  <a:lnTo>
                    <a:pt x="35" y="257"/>
                  </a:lnTo>
                  <a:lnTo>
                    <a:pt x="33" y="255"/>
                  </a:lnTo>
                  <a:lnTo>
                    <a:pt x="27" y="251"/>
                  </a:lnTo>
                  <a:lnTo>
                    <a:pt x="24" y="247"/>
                  </a:lnTo>
                  <a:lnTo>
                    <a:pt x="20" y="243"/>
                  </a:lnTo>
                  <a:lnTo>
                    <a:pt x="18" y="239"/>
                  </a:lnTo>
                  <a:lnTo>
                    <a:pt x="15" y="233"/>
                  </a:lnTo>
                  <a:lnTo>
                    <a:pt x="14" y="230"/>
                  </a:lnTo>
                  <a:lnTo>
                    <a:pt x="25" y="204"/>
                  </a:lnTo>
                  <a:lnTo>
                    <a:pt x="19" y="190"/>
                  </a:lnTo>
                  <a:lnTo>
                    <a:pt x="17" y="176"/>
                  </a:lnTo>
                  <a:lnTo>
                    <a:pt x="14" y="152"/>
                  </a:lnTo>
                  <a:lnTo>
                    <a:pt x="0" y="146"/>
                  </a:lnTo>
                  <a:lnTo>
                    <a:pt x="9" y="119"/>
                  </a:lnTo>
                  <a:lnTo>
                    <a:pt x="22" y="103"/>
                  </a:lnTo>
                  <a:lnTo>
                    <a:pt x="27" y="81"/>
                  </a:lnTo>
                  <a:lnTo>
                    <a:pt x="11" y="54"/>
                  </a:lnTo>
                  <a:lnTo>
                    <a:pt x="27" y="13"/>
                  </a:lnTo>
                  <a:lnTo>
                    <a:pt x="28" y="12"/>
                  </a:lnTo>
                  <a:lnTo>
                    <a:pt x="31" y="11"/>
                  </a:lnTo>
                  <a:lnTo>
                    <a:pt x="35" y="11"/>
                  </a:lnTo>
                  <a:lnTo>
                    <a:pt x="42" y="10"/>
                  </a:lnTo>
                  <a:lnTo>
                    <a:pt x="45" y="9"/>
                  </a:lnTo>
                  <a:lnTo>
                    <a:pt x="50" y="9"/>
                  </a:lnTo>
                  <a:lnTo>
                    <a:pt x="54" y="7"/>
                  </a:lnTo>
                  <a:lnTo>
                    <a:pt x="58" y="7"/>
                  </a:lnTo>
                  <a:lnTo>
                    <a:pt x="62" y="7"/>
                  </a:lnTo>
                  <a:lnTo>
                    <a:pt x="68" y="6"/>
                  </a:lnTo>
                  <a:lnTo>
                    <a:pt x="72" y="5"/>
                  </a:lnTo>
                  <a:lnTo>
                    <a:pt x="78" y="5"/>
                  </a:lnTo>
                  <a:lnTo>
                    <a:pt x="82" y="4"/>
                  </a:lnTo>
                  <a:lnTo>
                    <a:pt x="87" y="2"/>
                  </a:lnTo>
                  <a:lnTo>
                    <a:pt x="92" y="2"/>
                  </a:lnTo>
                  <a:lnTo>
                    <a:pt x="98" y="2"/>
                  </a:lnTo>
                  <a:lnTo>
                    <a:pt x="103" y="1"/>
                  </a:lnTo>
                  <a:lnTo>
                    <a:pt x="107" y="0"/>
                  </a:lnTo>
                  <a:lnTo>
                    <a:pt x="112" y="0"/>
                  </a:lnTo>
                  <a:lnTo>
                    <a:pt x="117" y="0"/>
                  </a:lnTo>
                  <a:lnTo>
                    <a:pt x="121" y="0"/>
                  </a:lnTo>
                  <a:lnTo>
                    <a:pt x="125" y="0"/>
                  </a:lnTo>
                  <a:lnTo>
                    <a:pt x="129" y="0"/>
                  </a:lnTo>
                  <a:lnTo>
                    <a:pt x="133" y="0"/>
                  </a:lnTo>
                  <a:lnTo>
                    <a:pt x="139" y="0"/>
                  </a:lnTo>
                  <a:lnTo>
                    <a:pt x="145" y="1"/>
                  </a:lnTo>
                  <a:lnTo>
                    <a:pt x="149" y="2"/>
                  </a:lnTo>
                  <a:lnTo>
                    <a:pt x="153" y="7"/>
                  </a:lnTo>
                  <a:lnTo>
                    <a:pt x="158" y="11"/>
                  </a:lnTo>
                  <a:lnTo>
                    <a:pt x="162" y="17"/>
                  </a:lnTo>
                  <a:lnTo>
                    <a:pt x="166" y="23"/>
                  </a:lnTo>
                  <a:lnTo>
                    <a:pt x="171" y="30"/>
                  </a:lnTo>
                  <a:lnTo>
                    <a:pt x="173" y="33"/>
                  </a:lnTo>
                  <a:lnTo>
                    <a:pt x="175" y="37"/>
                  </a:lnTo>
                  <a:lnTo>
                    <a:pt x="177" y="41"/>
                  </a:lnTo>
                  <a:lnTo>
                    <a:pt x="180" y="45"/>
                  </a:lnTo>
                  <a:lnTo>
                    <a:pt x="183" y="53"/>
                  </a:lnTo>
                  <a:lnTo>
                    <a:pt x="187" y="60"/>
                  </a:lnTo>
                  <a:lnTo>
                    <a:pt x="191" y="66"/>
                  </a:lnTo>
                  <a:lnTo>
                    <a:pt x="194" y="73"/>
                  </a:lnTo>
                  <a:lnTo>
                    <a:pt x="195" y="78"/>
                  </a:lnTo>
                  <a:lnTo>
                    <a:pt x="197" y="82"/>
                  </a:lnTo>
                  <a:lnTo>
                    <a:pt x="199" y="84"/>
                  </a:lnTo>
                  <a:lnTo>
                    <a:pt x="199" y="86"/>
                  </a:lnTo>
                  <a:lnTo>
                    <a:pt x="240" y="91"/>
                  </a:lnTo>
                  <a:lnTo>
                    <a:pt x="264" y="127"/>
                  </a:lnTo>
                  <a:lnTo>
                    <a:pt x="280" y="155"/>
                  </a:lnTo>
                  <a:close/>
                </a:path>
              </a:pathLst>
            </a:custGeom>
            <a:solidFill>
              <a:srgbClr val="EBC45E"/>
            </a:solidFill>
            <a:ln w="9525">
              <a:noFill/>
              <a:round/>
              <a:headEnd/>
              <a:tailEnd/>
            </a:ln>
          </p:spPr>
          <p:txBody>
            <a:bodyPr/>
            <a:lstStyle/>
            <a:p>
              <a:endParaRPr lang="en-US" dirty="0">
                <a:solidFill>
                  <a:srgbClr val="006699"/>
                </a:solidFill>
              </a:endParaRPr>
            </a:p>
          </p:txBody>
        </p:sp>
        <p:sp>
          <p:nvSpPr>
            <p:cNvPr id="7450" name="Freeform 95"/>
            <p:cNvSpPr>
              <a:spLocks/>
            </p:cNvSpPr>
            <p:nvPr/>
          </p:nvSpPr>
          <p:spPr bwMode="auto">
            <a:xfrm>
              <a:off x="1629" y="2610"/>
              <a:ext cx="112" cy="88"/>
            </a:xfrm>
            <a:custGeom>
              <a:avLst/>
              <a:gdLst>
                <a:gd name="T0" fmla="*/ 1 w 224"/>
                <a:gd name="T1" fmla="*/ 1 h 176"/>
                <a:gd name="T2" fmla="*/ 1 w 224"/>
                <a:gd name="T3" fmla="*/ 1 h 176"/>
                <a:gd name="T4" fmla="*/ 1 w 224"/>
                <a:gd name="T5" fmla="*/ 1 h 176"/>
                <a:gd name="T6" fmla="*/ 1 w 224"/>
                <a:gd name="T7" fmla="*/ 1 h 176"/>
                <a:gd name="T8" fmla="*/ 1 w 224"/>
                <a:gd name="T9" fmla="*/ 1 h 176"/>
                <a:gd name="T10" fmla="*/ 1 w 224"/>
                <a:gd name="T11" fmla="*/ 1 h 176"/>
                <a:gd name="T12" fmla="*/ 1 w 224"/>
                <a:gd name="T13" fmla="*/ 1 h 176"/>
                <a:gd name="T14" fmla="*/ 1 w 224"/>
                <a:gd name="T15" fmla="*/ 0 h 176"/>
                <a:gd name="T16" fmla="*/ 1 w 224"/>
                <a:gd name="T17" fmla="*/ 1 h 176"/>
                <a:gd name="T18" fmla="*/ 1 w 224"/>
                <a:gd name="T19" fmla="*/ 1 h 176"/>
                <a:gd name="T20" fmla="*/ 1 w 224"/>
                <a:gd name="T21" fmla="*/ 1 h 176"/>
                <a:gd name="T22" fmla="*/ 1 w 224"/>
                <a:gd name="T23" fmla="*/ 1 h 176"/>
                <a:gd name="T24" fmla="*/ 1 w 224"/>
                <a:gd name="T25" fmla="*/ 1 h 176"/>
                <a:gd name="T26" fmla="*/ 1 w 224"/>
                <a:gd name="T27" fmla="*/ 1 h 176"/>
                <a:gd name="T28" fmla="*/ 1 w 224"/>
                <a:gd name="T29" fmla="*/ 1 h 176"/>
                <a:gd name="T30" fmla="*/ 1 w 224"/>
                <a:gd name="T31" fmla="*/ 1 h 176"/>
                <a:gd name="T32" fmla="*/ 1 w 224"/>
                <a:gd name="T33" fmla="*/ 1 h 176"/>
                <a:gd name="T34" fmla="*/ 1 w 224"/>
                <a:gd name="T35" fmla="*/ 1 h 176"/>
                <a:gd name="T36" fmla="*/ 1 w 224"/>
                <a:gd name="T37" fmla="*/ 1 h 176"/>
                <a:gd name="T38" fmla="*/ 1 w 224"/>
                <a:gd name="T39" fmla="*/ 1 h 176"/>
                <a:gd name="T40" fmla="*/ 1 w 224"/>
                <a:gd name="T41" fmla="*/ 1 h 176"/>
                <a:gd name="T42" fmla="*/ 1 w 224"/>
                <a:gd name="T43" fmla="*/ 1 h 176"/>
                <a:gd name="T44" fmla="*/ 1 w 224"/>
                <a:gd name="T45" fmla="*/ 1 h 176"/>
                <a:gd name="T46" fmla="*/ 1 w 224"/>
                <a:gd name="T47" fmla="*/ 1 h 176"/>
                <a:gd name="T48" fmla="*/ 1 w 224"/>
                <a:gd name="T49" fmla="*/ 1 h 176"/>
                <a:gd name="T50" fmla="*/ 1 w 224"/>
                <a:gd name="T51" fmla="*/ 1 h 176"/>
                <a:gd name="T52" fmla="*/ 1 w 224"/>
                <a:gd name="T53" fmla="*/ 1 h 176"/>
                <a:gd name="T54" fmla="*/ 1 w 224"/>
                <a:gd name="T55" fmla="*/ 1 h 176"/>
                <a:gd name="T56" fmla="*/ 1 w 224"/>
                <a:gd name="T57" fmla="*/ 1 h 176"/>
                <a:gd name="T58" fmla="*/ 1 w 224"/>
                <a:gd name="T59" fmla="*/ 1 h 176"/>
                <a:gd name="T60" fmla="*/ 1 w 224"/>
                <a:gd name="T61" fmla="*/ 1 h 176"/>
                <a:gd name="T62" fmla="*/ 1 w 224"/>
                <a:gd name="T63" fmla="*/ 1 h 176"/>
                <a:gd name="T64" fmla="*/ 1 w 224"/>
                <a:gd name="T65" fmla="*/ 1 h 176"/>
                <a:gd name="T66" fmla="*/ 1 w 224"/>
                <a:gd name="T67" fmla="*/ 1 h 176"/>
                <a:gd name="T68" fmla="*/ 1 w 224"/>
                <a:gd name="T69" fmla="*/ 1 h 176"/>
                <a:gd name="T70" fmla="*/ 1 w 224"/>
                <a:gd name="T71" fmla="*/ 1 h 176"/>
                <a:gd name="T72" fmla="*/ 1 w 224"/>
                <a:gd name="T73" fmla="*/ 1 h 176"/>
                <a:gd name="T74" fmla="*/ 1 w 224"/>
                <a:gd name="T75" fmla="*/ 1 h 176"/>
                <a:gd name="T76" fmla="*/ 1 w 224"/>
                <a:gd name="T77" fmla="*/ 1 h 176"/>
                <a:gd name="T78" fmla="*/ 1 w 224"/>
                <a:gd name="T79" fmla="*/ 1 h 176"/>
                <a:gd name="T80" fmla="*/ 1 w 224"/>
                <a:gd name="T81" fmla="*/ 1 h 176"/>
                <a:gd name="T82" fmla="*/ 1 w 224"/>
                <a:gd name="T83" fmla="*/ 1 h 176"/>
                <a:gd name="T84" fmla="*/ 1 w 224"/>
                <a:gd name="T85" fmla="*/ 1 h 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4"/>
                <a:gd name="T130" fmla="*/ 0 h 176"/>
                <a:gd name="T131" fmla="*/ 224 w 224"/>
                <a:gd name="T132" fmla="*/ 176 h 1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4" h="176">
                  <a:moveTo>
                    <a:pt x="12" y="25"/>
                  </a:moveTo>
                  <a:lnTo>
                    <a:pt x="12" y="24"/>
                  </a:lnTo>
                  <a:lnTo>
                    <a:pt x="14" y="23"/>
                  </a:lnTo>
                  <a:lnTo>
                    <a:pt x="17" y="21"/>
                  </a:lnTo>
                  <a:lnTo>
                    <a:pt x="21" y="20"/>
                  </a:lnTo>
                  <a:lnTo>
                    <a:pt x="25" y="18"/>
                  </a:lnTo>
                  <a:lnTo>
                    <a:pt x="30" y="16"/>
                  </a:lnTo>
                  <a:lnTo>
                    <a:pt x="35" y="13"/>
                  </a:lnTo>
                  <a:lnTo>
                    <a:pt x="41" y="11"/>
                  </a:lnTo>
                  <a:lnTo>
                    <a:pt x="47" y="9"/>
                  </a:lnTo>
                  <a:lnTo>
                    <a:pt x="55" y="7"/>
                  </a:lnTo>
                  <a:lnTo>
                    <a:pt x="61" y="5"/>
                  </a:lnTo>
                  <a:lnTo>
                    <a:pt x="68" y="3"/>
                  </a:lnTo>
                  <a:lnTo>
                    <a:pt x="74" y="1"/>
                  </a:lnTo>
                  <a:lnTo>
                    <a:pt x="80" y="1"/>
                  </a:lnTo>
                  <a:lnTo>
                    <a:pt x="85" y="0"/>
                  </a:lnTo>
                  <a:lnTo>
                    <a:pt x="90" y="1"/>
                  </a:lnTo>
                  <a:lnTo>
                    <a:pt x="95" y="1"/>
                  </a:lnTo>
                  <a:lnTo>
                    <a:pt x="101" y="2"/>
                  </a:lnTo>
                  <a:lnTo>
                    <a:pt x="106" y="3"/>
                  </a:lnTo>
                  <a:lnTo>
                    <a:pt x="112" y="5"/>
                  </a:lnTo>
                  <a:lnTo>
                    <a:pt x="117" y="7"/>
                  </a:lnTo>
                  <a:lnTo>
                    <a:pt x="122" y="11"/>
                  </a:lnTo>
                  <a:lnTo>
                    <a:pt x="127" y="13"/>
                  </a:lnTo>
                  <a:lnTo>
                    <a:pt x="132" y="17"/>
                  </a:lnTo>
                  <a:lnTo>
                    <a:pt x="136" y="19"/>
                  </a:lnTo>
                  <a:lnTo>
                    <a:pt x="140" y="22"/>
                  </a:lnTo>
                  <a:lnTo>
                    <a:pt x="143" y="25"/>
                  </a:lnTo>
                  <a:lnTo>
                    <a:pt x="148" y="27"/>
                  </a:lnTo>
                  <a:lnTo>
                    <a:pt x="152" y="32"/>
                  </a:lnTo>
                  <a:lnTo>
                    <a:pt x="154" y="34"/>
                  </a:lnTo>
                  <a:lnTo>
                    <a:pt x="155" y="34"/>
                  </a:lnTo>
                  <a:lnTo>
                    <a:pt x="160" y="38"/>
                  </a:lnTo>
                  <a:lnTo>
                    <a:pt x="162" y="40"/>
                  </a:lnTo>
                  <a:lnTo>
                    <a:pt x="166" y="43"/>
                  </a:lnTo>
                  <a:lnTo>
                    <a:pt x="170" y="46"/>
                  </a:lnTo>
                  <a:lnTo>
                    <a:pt x="174" y="50"/>
                  </a:lnTo>
                  <a:lnTo>
                    <a:pt x="178" y="53"/>
                  </a:lnTo>
                  <a:lnTo>
                    <a:pt x="182" y="57"/>
                  </a:lnTo>
                  <a:lnTo>
                    <a:pt x="186" y="61"/>
                  </a:lnTo>
                  <a:lnTo>
                    <a:pt x="190" y="65"/>
                  </a:lnTo>
                  <a:lnTo>
                    <a:pt x="195" y="69"/>
                  </a:lnTo>
                  <a:lnTo>
                    <a:pt x="198" y="74"/>
                  </a:lnTo>
                  <a:lnTo>
                    <a:pt x="200" y="78"/>
                  </a:lnTo>
                  <a:lnTo>
                    <a:pt x="203" y="83"/>
                  </a:lnTo>
                  <a:lnTo>
                    <a:pt x="203" y="86"/>
                  </a:lnTo>
                  <a:lnTo>
                    <a:pt x="204" y="90"/>
                  </a:lnTo>
                  <a:lnTo>
                    <a:pt x="205" y="94"/>
                  </a:lnTo>
                  <a:lnTo>
                    <a:pt x="205" y="98"/>
                  </a:lnTo>
                  <a:lnTo>
                    <a:pt x="205" y="102"/>
                  </a:lnTo>
                  <a:lnTo>
                    <a:pt x="205" y="106"/>
                  </a:lnTo>
                  <a:lnTo>
                    <a:pt x="205" y="110"/>
                  </a:lnTo>
                  <a:lnTo>
                    <a:pt x="206" y="115"/>
                  </a:lnTo>
                  <a:lnTo>
                    <a:pt x="205" y="118"/>
                  </a:lnTo>
                  <a:lnTo>
                    <a:pt x="205" y="123"/>
                  </a:lnTo>
                  <a:lnTo>
                    <a:pt x="205" y="126"/>
                  </a:lnTo>
                  <a:lnTo>
                    <a:pt x="205" y="129"/>
                  </a:lnTo>
                  <a:lnTo>
                    <a:pt x="205" y="132"/>
                  </a:lnTo>
                  <a:lnTo>
                    <a:pt x="205" y="134"/>
                  </a:lnTo>
                  <a:lnTo>
                    <a:pt x="224" y="167"/>
                  </a:lnTo>
                  <a:lnTo>
                    <a:pt x="154" y="176"/>
                  </a:lnTo>
                  <a:lnTo>
                    <a:pt x="64" y="164"/>
                  </a:lnTo>
                  <a:lnTo>
                    <a:pt x="62" y="162"/>
                  </a:lnTo>
                  <a:lnTo>
                    <a:pt x="61" y="160"/>
                  </a:lnTo>
                  <a:lnTo>
                    <a:pt x="59" y="155"/>
                  </a:lnTo>
                  <a:lnTo>
                    <a:pt x="57" y="151"/>
                  </a:lnTo>
                  <a:lnTo>
                    <a:pt x="54" y="144"/>
                  </a:lnTo>
                  <a:lnTo>
                    <a:pt x="52" y="138"/>
                  </a:lnTo>
                  <a:lnTo>
                    <a:pt x="49" y="133"/>
                  </a:lnTo>
                  <a:lnTo>
                    <a:pt x="49" y="129"/>
                  </a:lnTo>
                  <a:lnTo>
                    <a:pt x="49" y="126"/>
                  </a:lnTo>
                  <a:lnTo>
                    <a:pt x="49" y="123"/>
                  </a:lnTo>
                  <a:lnTo>
                    <a:pt x="49" y="118"/>
                  </a:lnTo>
                  <a:lnTo>
                    <a:pt x="49" y="114"/>
                  </a:lnTo>
                  <a:lnTo>
                    <a:pt x="49" y="109"/>
                  </a:lnTo>
                  <a:lnTo>
                    <a:pt x="49" y="104"/>
                  </a:lnTo>
                  <a:lnTo>
                    <a:pt x="49" y="99"/>
                  </a:lnTo>
                  <a:lnTo>
                    <a:pt x="49" y="95"/>
                  </a:lnTo>
                  <a:lnTo>
                    <a:pt x="49" y="89"/>
                  </a:lnTo>
                  <a:lnTo>
                    <a:pt x="49" y="85"/>
                  </a:lnTo>
                  <a:lnTo>
                    <a:pt x="49" y="80"/>
                  </a:lnTo>
                  <a:lnTo>
                    <a:pt x="49" y="77"/>
                  </a:lnTo>
                  <a:lnTo>
                    <a:pt x="49" y="70"/>
                  </a:lnTo>
                  <a:lnTo>
                    <a:pt x="49" y="68"/>
                  </a:lnTo>
                  <a:lnTo>
                    <a:pt x="0" y="39"/>
                  </a:lnTo>
                  <a:lnTo>
                    <a:pt x="12" y="25"/>
                  </a:lnTo>
                  <a:close/>
                </a:path>
              </a:pathLst>
            </a:custGeom>
            <a:solidFill>
              <a:srgbClr val="737345"/>
            </a:solidFill>
            <a:ln w="9525">
              <a:noFill/>
              <a:round/>
              <a:headEnd/>
              <a:tailEnd/>
            </a:ln>
          </p:spPr>
          <p:txBody>
            <a:bodyPr/>
            <a:lstStyle/>
            <a:p>
              <a:endParaRPr lang="en-US" dirty="0">
                <a:solidFill>
                  <a:srgbClr val="006699"/>
                </a:solidFill>
              </a:endParaRPr>
            </a:p>
          </p:txBody>
        </p:sp>
        <p:sp>
          <p:nvSpPr>
            <p:cNvPr id="7451" name="Freeform 96"/>
            <p:cNvSpPr>
              <a:spLocks/>
            </p:cNvSpPr>
            <p:nvPr/>
          </p:nvSpPr>
          <p:spPr bwMode="auto">
            <a:xfrm>
              <a:off x="1588" y="2619"/>
              <a:ext cx="69" cy="69"/>
            </a:xfrm>
            <a:custGeom>
              <a:avLst/>
              <a:gdLst>
                <a:gd name="T0" fmla="*/ 1 w 137"/>
                <a:gd name="T1" fmla="*/ 0 h 139"/>
                <a:gd name="T2" fmla="*/ 1 w 137"/>
                <a:gd name="T3" fmla="*/ 0 h 139"/>
                <a:gd name="T4" fmla="*/ 1 w 137"/>
                <a:gd name="T5" fmla="*/ 0 h 139"/>
                <a:gd name="T6" fmla="*/ 1 w 137"/>
                <a:gd name="T7" fmla="*/ 0 h 139"/>
                <a:gd name="T8" fmla="*/ 1 w 137"/>
                <a:gd name="T9" fmla="*/ 0 h 139"/>
                <a:gd name="T10" fmla="*/ 1 w 137"/>
                <a:gd name="T11" fmla="*/ 0 h 139"/>
                <a:gd name="T12" fmla="*/ 1 w 137"/>
                <a:gd name="T13" fmla="*/ 0 h 139"/>
                <a:gd name="T14" fmla="*/ 1 w 137"/>
                <a:gd name="T15" fmla="*/ 0 h 139"/>
                <a:gd name="T16" fmla="*/ 1 w 137"/>
                <a:gd name="T17" fmla="*/ 0 h 139"/>
                <a:gd name="T18" fmla="*/ 1 w 137"/>
                <a:gd name="T19" fmla="*/ 0 h 139"/>
                <a:gd name="T20" fmla="*/ 1 w 137"/>
                <a:gd name="T21" fmla="*/ 0 h 139"/>
                <a:gd name="T22" fmla="*/ 1 w 137"/>
                <a:gd name="T23" fmla="*/ 0 h 139"/>
                <a:gd name="T24" fmla="*/ 1 w 137"/>
                <a:gd name="T25" fmla="*/ 0 h 139"/>
                <a:gd name="T26" fmla="*/ 1 w 137"/>
                <a:gd name="T27" fmla="*/ 0 h 139"/>
                <a:gd name="T28" fmla="*/ 1 w 137"/>
                <a:gd name="T29" fmla="*/ 0 h 139"/>
                <a:gd name="T30" fmla="*/ 1 w 137"/>
                <a:gd name="T31" fmla="*/ 0 h 139"/>
                <a:gd name="T32" fmla="*/ 1 w 137"/>
                <a:gd name="T33" fmla="*/ 0 h 139"/>
                <a:gd name="T34" fmla="*/ 1 w 137"/>
                <a:gd name="T35" fmla="*/ 0 h 139"/>
                <a:gd name="T36" fmla="*/ 0 w 137"/>
                <a:gd name="T37" fmla="*/ 0 h 139"/>
                <a:gd name="T38" fmla="*/ 0 w 137"/>
                <a:gd name="T39" fmla="*/ 0 h 139"/>
                <a:gd name="T40" fmla="*/ 1 w 137"/>
                <a:gd name="T41" fmla="*/ 0 h 139"/>
                <a:gd name="T42" fmla="*/ 1 w 137"/>
                <a:gd name="T43" fmla="*/ 0 h 139"/>
                <a:gd name="T44" fmla="*/ 1 w 137"/>
                <a:gd name="T45" fmla="*/ 0 h 139"/>
                <a:gd name="T46" fmla="*/ 1 w 137"/>
                <a:gd name="T47" fmla="*/ 0 h 139"/>
                <a:gd name="T48" fmla="*/ 1 w 137"/>
                <a:gd name="T49" fmla="*/ 0 h 139"/>
                <a:gd name="T50" fmla="*/ 1 w 137"/>
                <a:gd name="T51" fmla="*/ 0 h 139"/>
                <a:gd name="T52" fmla="*/ 1 w 137"/>
                <a:gd name="T53" fmla="*/ 0 h 139"/>
                <a:gd name="T54" fmla="*/ 1 w 137"/>
                <a:gd name="T55" fmla="*/ 0 h 139"/>
                <a:gd name="T56" fmla="*/ 1 w 137"/>
                <a:gd name="T57" fmla="*/ 0 h 139"/>
                <a:gd name="T58" fmla="*/ 1 w 137"/>
                <a:gd name="T59" fmla="*/ 0 h 139"/>
                <a:gd name="T60" fmla="*/ 1 w 137"/>
                <a:gd name="T61" fmla="*/ 0 h 139"/>
                <a:gd name="T62" fmla="*/ 1 w 137"/>
                <a:gd name="T63" fmla="*/ 0 h 139"/>
                <a:gd name="T64" fmla="*/ 1 w 137"/>
                <a:gd name="T65" fmla="*/ 0 h 139"/>
                <a:gd name="T66" fmla="*/ 1 w 137"/>
                <a:gd name="T67" fmla="*/ 0 h 139"/>
                <a:gd name="T68" fmla="*/ 1 w 137"/>
                <a:gd name="T69" fmla="*/ 0 h 139"/>
                <a:gd name="T70" fmla="*/ 1 w 137"/>
                <a:gd name="T71" fmla="*/ 0 h 139"/>
                <a:gd name="T72" fmla="*/ 1 w 137"/>
                <a:gd name="T73" fmla="*/ 0 h 139"/>
                <a:gd name="T74" fmla="*/ 1 w 137"/>
                <a:gd name="T75" fmla="*/ 0 h 139"/>
                <a:gd name="T76" fmla="*/ 1 w 137"/>
                <a:gd name="T77" fmla="*/ 0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39"/>
                <a:gd name="T119" fmla="*/ 137 w 137"/>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39">
                  <a:moveTo>
                    <a:pt x="122" y="76"/>
                  </a:moveTo>
                  <a:lnTo>
                    <a:pt x="121" y="78"/>
                  </a:lnTo>
                  <a:lnTo>
                    <a:pt x="118" y="82"/>
                  </a:lnTo>
                  <a:lnTo>
                    <a:pt x="116" y="84"/>
                  </a:lnTo>
                  <a:lnTo>
                    <a:pt x="114" y="88"/>
                  </a:lnTo>
                  <a:lnTo>
                    <a:pt x="112" y="92"/>
                  </a:lnTo>
                  <a:lnTo>
                    <a:pt x="112" y="98"/>
                  </a:lnTo>
                  <a:lnTo>
                    <a:pt x="110" y="103"/>
                  </a:lnTo>
                  <a:lnTo>
                    <a:pt x="109" y="109"/>
                  </a:lnTo>
                  <a:lnTo>
                    <a:pt x="109" y="115"/>
                  </a:lnTo>
                  <a:lnTo>
                    <a:pt x="110" y="123"/>
                  </a:lnTo>
                  <a:lnTo>
                    <a:pt x="110" y="128"/>
                  </a:lnTo>
                  <a:lnTo>
                    <a:pt x="110" y="134"/>
                  </a:lnTo>
                  <a:lnTo>
                    <a:pt x="111" y="137"/>
                  </a:lnTo>
                  <a:lnTo>
                    <a:pt x="112" y="139"/>
                  </a:lnTo>
                  <a:lnTo>
                    <a:pt x="98" y="120"/>
                  </a:lnTo>
                  <a:lnTo>
                    <a:pt x="98" y="79"/>
                  </a:lnTo>
                  <a:lnTo>
                    <a:pt x="73" y="98"/>
                  </a:lnTo>
                  <a:lnTo>
                    <a:pt x="0" y="71"/>
                  </a:lnTo>
                  <a:lnTo>
                    <a:pt x="0" y="70"/>
                  </a:lnTo>
                  <a:lnTo>
                    <a:pt x="1" y="66"/>
                  </a:lnTo>
                  <a:lnTo>
                    <a:pt x="2" y="62"/>
                  </a:lnTo>
                  <a:lnTo>
                    <a:pt x="4" y="57"/>
                  </a:lnTo>
                  <a:lnTo>
                    <a:pt x="6" y="50"/>
                  </a:lnTo>
                  <a:lnTo>
                    <a:pt x="10" y="45"/>
                  </a:lnTo>
                  <a:lnTo>
                    <a:pt x="14" y="41"/>
                  </a:lnTo>
                  <a:lnTo>
                    <a:pt x="19" y="38"/>
                  </a:lnTo>
                  <a:lnTo>
                    <a:pt x="24" y="36"/>
                  </a:lnTo>
                  <a:lnTo>
                    <a:pt x="29" y="34"/>
                  </a:lnTo>
                  <a:lnTo>
                    <a:pt x="34" y="33"/>
                  </a:lnTo>
                  <a:lnTo>
                    <a:pt x="41" y="32"/>
                  </a:lnTo>
                  <a:lnTo>
                    <a:pt x="45" y="31"/>
                  </a:lnTo>
                  <a:lnTo>
                    <a:pt x="49" y="30"/>
                  </a:lnTo>
                  <a:lnTo>
                    <a:pt x="51" y="30"/>
                  </a:lnTo>
                  <a:lnTo>
                    <a:pt x="52" y="30"/>
                  </a:lnTo>
                  <a:lnTo>
                    <a:pt x="85" y="0"/>
                  </a:lnTo>
                  <a:lnTo>
                    <a:pt x="137" y="41"/>
                  </a:lnTo>
                  <a:lnTo>
                    <a:pt x="122" y="76"/>
                  </a:lnTo>
                  <a:close/>
                </a:path>
              </a:pathLst>
            </a:custGeom>
            <a:solidFill>
              <a:srgbClr val="A68500"/>
            </a:solidFill>
            <a:ln w="9525">
              <a:noFill/>
              <a:round/>
              <a:headEnd/>
              <a:tailEnd/>
            </a:ln>
          </p:spPr>
          <p:txBody>
            <a:bodyPr/>
            <a:lstStyle/>
            <a:p>
              <a:endParaRPr lang="en-US" dirty="0">
                <a:solidFill>
                  <a:srgbClr val="006699"/>
                </a:solidFill>
              </a:endParaRPr>
            </a:p>
          </p:txBody>
        </p:sp>
        <p:sp>
          <p:nvSpPr>
            <p:cNvPr id="7452" name="Freeform 97"/>
            <p:cNvSpPr>
              <a:spLocks/>
            </p:cNvSpPr>
            <p:nvPr/>
          </p:nvSpPr>
          <p:spPr bwMode="auto">
            <a:xfrm>
              <a:off x="1617" y="2831"/>
              <a:ext cx="71" cy="75"/>
            </a:xfrm>
            <a:custGeom>
              <a:avLst/>
              <a:gdLst>
                <a:gd name="T0" fmla="*/ 1 w 142"/>
                <a:gd name="T1" fmla="*/ 0 h 150"/>
                <a:gd name="T2" fmla="*/ 1 w 142"/>
                <a:gd name="T3" fmla="*/ 1 h 150"/>
                <a:gd name="T4" fmla="*/ 1 w 142"/>
                <a:gd name="T5" fmla="*/ 1 h 150"/>
                <a:gd name="T6" fmla="*/ 1 w 142"/>
                <a:gd name="T7" fmla="*/ 1 h 150"/>
                <a:gd name="T8" fmla="*/ 0 w 142"/>
                <a:gd name="T9" fmla="*/ 1 h 150"/>
                <a:gd name="T10" fmla="*/ 0 w 142"/>
                <a:gd name="T11" fmla="*/ 1 h 150"/>
                <a:gd name="T12" fmla="*/ 1 w 142"/>
                <a:gd name="T13" fmla="*/ 1 h 150"/>
                <a:gd name="T14" fmla="*/ 1 w 142"/>
                <a:gd name="T15" fmla="*/ 1 h 150"/>
                <a:gd name="T16" fmla="*/ 1 w 142"/>
                <a:gd name="T17" fmla="*/ 1 h 150"/>
                <a:gd name="T18" fmla="*/ 1 w 142"/>
                <a:gd name="T19" fmla="*/ 1 h 150"/>
                <a:gd name="T20" fmla="*/ 1 w 142"/>
                <a:gd name="T21" fmla="*/ 1 h 150"/>
                <a:gd name="T22" fmla="*/ 1 w 142"/>
                <a:gd name="T23" fmla="*/ 1 h 150"/>
                <a:gd name="T24" fmla="*/ 1 w 142"/>
                <a:gd name="T25" fmla="*/ 1 h 150"/>
                <a:gd name="T26" fmla="*/ 1 w 142"/>
                <a:gd name="T27" fmla="*/ 1 h 150"/>
                <a:gd name="T28" fmla="*/ 1 w 142"/>
                <a:gd name="T29" fmla="*/ 1 h 150"/>
                <a:gd name="T30" fmla="*/ 1 w 142"/>
                <a:gd name="T31" fmla="*/ 1 h 150"/>
                <a:gd name="T32" fmla="*/ 1 w 142"/>
                <a:gd name="T33" fmla="*/ 1 h 150"/>
                <a:gd name="T34" fmla="*/ 1 w 142"/>
                <a:gd name="T35" fmla="*/ 1 h 150"/>
                <a:gd name="T36" fmla="*/ 1 w 142"/>
                <a:gd name="T37" fmla="*/ 1 h 150"/>
                <a:gd name="T38" fmla="*/ 1 w 142"/>
                <a:gd name="T39" fmla="*/ 1 h 150"/>
                <a:gd name="T40" fmla="*/ 1 w 142"/>
                <a:gd name="T41" fmla="*/ 1 h 150"/>
                <a:gd name="T42" fmla="*/ 1 w 142"/>
                <a:gd name="T43" fmla="*/ 1 h 150"/>
                <a:gd name="T44" fmla="*/ 1 w 142"/>
                <a:gd name="T45" fmla="*/ 1 h 150"/>
                <a:gd name="T46" fmla="*/ 1 w 142"/>
                <a:gd name="T47" fmla="*/ 1 h 150"/>
                <a:gd name="T48" fmla="*/ 1 w 142"/>
                <a:gd name="T49" fmla="*/ 1 h 150"/>
                <a:gd name="T50" fmla="*/ 1 w 142"/>
                <a:gd name="T51" fmla="*/ 1 h 150"/>
                <a:gd name="T52" fmla="*/ 1 w 142"/>
                <a:gd name="T53" fmla="*/ 1 h 150"/>
                <a:gd name="T54" fmla="*/ 1 w 142"/>
                <a:gd name="T55" fmla="*/ 1 h 150"/>
                <a:gd name="T56" fmla="*/ 1 w 142"/>
                <a:gd name="T57" fmla="*/ 1 h 150"/>
                <a:gd name="T58" fmla="*/ 1 w 142"/>
                <a:gd name="T59" fmla="*/ 1 h 150"/>
                <a:gd name="T60" fmla="*/ 1 w 142"/>
                <a:gd name="T61" fmla="*/ 1 h 150"/>
                <a:gd name="T62" fmla="*/ 1 w 142"/>
                <a:gd name="T63" fmla="*/ 1 h 150"/>
                <a:gd name="T64" fmla="*/ 1 w 142"/>
                <a:gd name="T65" fmla="*/ 1 h 150"/>
                <a:gd name="T66" fmla="*/ 1 w 142"/>
                <a:gd name="T67" fmla="*/ 1 h 150"/>
                <a:gd name="T68" fmla="*/ 1 w 142"/>
                <a:gd name="T69" fmla="*/ 0 h 150"/>
                <a:gd name="T70" fmla="*/ 1 w 142"/>
                <a:gd name="T71" fmla="*/ 0 h 150"/>
                <a:gd name="T72" fmla="*/ 1 w 142"/>
                <a:gd name="T73" fmla="*/ 0 h 150"/>
                <a:gd name="T74" fmla="*/ 1 w 142"/>
                <a:gd name="T75" fmla="*/ 0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150"/>
                <a:gd name="T116" fmla="*/ 142 w 142"/>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150">
                  <a:moveTo>
                    <a:pt x="77" y="0"/>
                  </a:moveTo>
                  <a:lnTo>
                    <a:pt x="123" y="11"/>
                  </a:lnTo>
                  <a:lnTo>
                    <a:pt x="142" y="16"/>
                  </a:lnTo>
                  <a:lnTo>
                    <a:pt x="85" y="57"/>
                  </a:lnTo>
                  <a:lnTo>
                    <a:pt x="0" y="150"/>
                  </a:lnTo>
                  <a:lnTo>
                    <a:pt x="0" y="149"/>
                  </a:lnTo>
                  <a:lnTo>
                    <a:pt x="1" y="147"/>
                  </a:lnTo>
                  <a:lnTo>
                    <a:pt x="2" y="143"/>
                  </a:lnTo>
                  <a:lnTo>
                    <a:pt x="4" y="140"/>
                  </a:lnTo>
                  <a:lnTo>
                    <a:pt x="6" y="135"/>
                  </a:lnTo>
                  <a:lnTo>
                    <a:pt x="8" y="129"/>
                  </a:lnTo>
                  <a:lnTo>
                    <a:pt x="10" y="123"/>
                  </a:lnTo>
                  <a:lnTo>
                    <a:pt x="12" y="117"/>
                  </a:lnTo>
                  <a:lnTo>
                    <a:pt x="14" y="110"/>
                  </a:lnTo>
                  <a:lnTo>
                    <a:pt x="17" y="103"/>
                  </a:lnTo>
                  <a:lnTo>
                    <a:pt x="19" y="96"/>
                  </a:lnTo>
                  <a:lnTo>
                    <a:pt x="22" y="90"/>
                  </a:lnTo>
                  <a:lnTo>
                    <a:pt x="23" y="82"/>
                  </a:lnTo>
                  <a:lnTo>
                    <a:pt x="25" y="77"/>
                  </a:lnTo>
                  <a:lnTo>
                    <a:pt x="26" y="72"/>
                  </a:lnTo>
                  <a:lnTo>
                    <a:pt x="28" y="68"/>
                  </a:lnTo>
                  <a:lnTo>
                    <a:pt x="28" y="63"/>
                  </a:lnTo>
                  <a:lnTo>
                    <a:pt x="28" y="58"/>
                  </a:lnTo>
                  <a:lnTo>
                    <a:pt x="28" y="53"/>
                  </a:lnTo>
                  <a:lnTo>
                    <a:pt x="28" y="48"/>
                  </a:lnTo>
                  <a:lnTo>
                    <a:pt x="26" y="42"/>
                  </a:lnTo>
                  <a:lnTo>
                    <a:pt x="26" y="36"/>
                  </a:lnTo>
                  <a:lnTo>
                    <a:pt x="25" y="30"/>
                  </a:lnTo>
                  <a:lnTo>
                    <a:pt x="25" y="25"/>
                  </a:lnTo>
                  <a:lnTo>
                    <a:pt x="24" y="19"/>
                  </a:lnTo>
                  <a:lnTo>
                    <a:pt x="24" y="15"/>
                  </a:lnTo>
                  <a:lnTo>
                    <a:pt x="22" y="11"/>
                  </a:lnTo>
                  <a:lnTo>
                    <a:pt x="22" y="7"/>
                  </a:lnTo>
                  <a:lnTo>
                    <a:pt x="22" y="1"/>
                  </a:lnTo>
                  <a:lnTo>
                    <a:pt x="22" y="0"/>
                  </a:lnTo>
                  <a:lnTo>
                    <a:pt x="49" y="0"/>
                  </a:lnTo>
                  <a:lnTo>
                    <a:pt x="77" y="0"/>
                  </a:lnTo>
                  <a:close/>
                </a:path>
              </a:pathLst>
            </a:custGeom>
            <a:solidFill>
              <a:srgbClr val="E6BA08"/>
            </a:solidFill>
            <a:ln w="9525">
              <a:noFill/>
              <a:round/>
              <a:headEnd/>
              <a:tailEnd/>
            </a:ln>
          </p:spPr>
          <p:txBody>
            <a:bodyPr/>
            <a:lstStyle/>
            <a:p>
              <a:endParaRPr lang="en-US" dirty="0">
                <a:solidFill>
                  <a:srgbClr val="006699"/>
                </a:solidFill>
              </a:endParaRPr>
            </a:p>
          </p:txBody>
        </p:sp>
        <p:sp>
          <p:nvSpPr>
            <p:cNvPr id="7453" name="Freeform 98"/>
            <p:cNvSpPr>
              <a:spLocks/>
            </p:cNvSpPr>
            <p:nvPr/>
          </p:nvSpPr>
          <p:spPr bwMode="auto">
            <a:xfrm>
              <a:off x="1628" y="2827"/>
              <a:ext cx="15" cy="17"/>
            </a:xfrm>
            <a:custGeom>
              <a:avLst/>
              <a:gdLst>
                <a:gd name="T0" fmla="*/ 1 w 30"/>
                <a:gd name="T1" fmla="*/ 0 h 33"/>
                <a:gd name="T2" fmla="*/ 1 w 30"/>
                <a:gd name="T3" fmla="*/ 1 h 33"/>
                <a:gd name="T4" fmla="*/ 1 w 30"/>
                <a:gd name="T5" fmla="*/ 1 h 33"/>
                <a:gd name="T6" fmla="*/ 0 w 30"/>
                <a:gd name="T7" fmla="*/ 1 h 33"/>
                <a:gd name="T8" fmla="*/ 1 w 30"/>
                <a:gd name="T9" fmla="*/ 0 h 33"/>
                <a:gd name="T10" fmla="*/ 1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4" y="0"/>
                  </a:moveTo>
                  <a:lnTo>
                    <a:pt x="27" y="9"/>
                  </a:lnTo>
                  <a:lnTo>
                    <a:pt x="30" y="33"/>
                  </a:lnTo>
                  <a:lnTo>
                    <a:pt x="0" y="33"/>
                  </a:lnTo>
                  <a:lnTo>
                    <a:pt x="14" y="0"/>
                  </a:lnTo>
                  <a:close/>
                </a:path>
              </a:pathLst>
            </a:custGeom>
            <a:solidFill>
              <a:srgbClr val="EBC45E"/>
            </a:solidFill>
            <a:ln w="9525">
              <a:noFill/>
              <a:round/>
              <a:headEnd/>
              <a:tailEnd/>
            </a:ln>
          </p:spPr>
          <p:txBody>
            <a:bodyPr/>
            <a:lstStyle/>
            <a:p>
              <a:endParaRPr lang="en-US" dirty="0">
                <a:solidFill>
                  <a:srgbClr val="006699"/>
                </a:solidFill>
              </a:endParaRPr>
            </a:p>
          </p:txBody>
        </p:sp>
        <p:sp>
          <p:nvSpPr>
            <p:cNvPr id="7454" name="Freeform 99"/>
            <p:cNvSpPr>
              <a:spLocks/>
            </p:cNvSpPr>
            <p:nvPr/>
          </p:nvSpPr>
          <p:spPr bwMode="auto">
            <a:xfrm>
              <a:off x="1518" y="2782"/>
              <a:ext cx="302" cy="257"/>
            </a:xfrm>
            <a:custGeom>
              <a:avLst/>
              <a:gdLst>
                <a:gd name="T0" fmla="*/ 0 w 605"/>
                <a:gd name="T1" fmla="*/ 1 h 514"/>
                <a:gd name="T2" fmla="*/ 0 w 605"/>
                <a:gd name="T3" fmla="*/ 1 h 514"/>
                <a:gd name="T4" fmla="*/ 0 w 605"/>
                <a:gd name="T5" fmla="*/ 1 h 514"/>
                <a:gd name="T6" fmla="*/ 1 w 605"/>
                <a:gd name="T7" fmla="*/ 1 h 514"/>
                <a:gd name="T8" fmla="*/ 1 w 605"/>
                <a:gd name="T9" fmla="*/ 1 h 514"/>
                <a:gd name="T10" fmla="*/ 1 w 605"/>
                <a:gd name="T11" fmla="*/ 1 h 514"/>
                <a:gd name="T12" fmla="*/ 1 w 605"/>
                <a:gd name="T13" fmla="*/ 1 h 514"/>
                <a:gd name="T14" fmla="*/ 1 w 605"/>
                <a:gd name="T15" fmla="*/ 1 h 514"/>
                <a:gd name="T16" fmla="*/ 1 w 605"/>
                <a:gd name="T17" fmla="*/ 1 h 514"/>
                <a:gd name="T18" fmla="*/ 1 w 605"/>
                <a:gd name="T19" fmla="*/ 1 h 514"/>
                <a:gd name="T20" fmla="*/ 1 w 605"/>
                <a:gd name="T21" fmla="*/ 1 h 514"/>
                <a:gd name="T22" fmla="*/ 1 w 605"/>
                <a:gd name="T23" fmla="*/ 1 h 514"/>
                <a:gd name="T24" fmla="*/ 1 w 605"/>
                <a:gd name="T25" fmla="*/ 1 h 514"/>
                <a:gd name="T26" fmla="*/ 1 w 605"/>
                <a:gd name="T27" fmla="*/ 1 h 514"/>
                <a:gd name="T28" fmla="*/ 1 w 605"/>
                <a:gd name="T29" fmla="*/ 1 h 514"/>
                <a:gd name="T30" fmla="*/ 1 w 605"/>
                <a:gd name="T31" fmla="*/ 1 h 514"/>
                <a:gd name="T32" fmla="*/ 1 w 605"/>
                <a:gd name="T33" fmla="*/ 1 h 514"/>
                <a:gd name="T34" fmla="*/ 1 w 605"/>
                <a:gd name="T35" fmla="*/ 1 h 514"/>
                <a:gd name="T36" fmla="*/ 1 w 605"/>
                <a:gd name="T37" fmla="*/ 1 h 514"/>
                <a:gd name="T38" fmla="*/ 1 w 605"/>
                <a:gd name="T39" fmla="*/ 1 h 514"/>
                <a:gd name="T40" fmla="*/ 1 w 605"/>
                <a:gd name="T41" fmla="*/ 1 h 514"/>
                <a:gd name="T42" fmla="*/ 1 w 605"/>
                <a:gd name="T43" fmla="*/ 1 h 514"/>
                <a:gd name="T44" fmla="*/ 1 w 605"/>
                <a:gd name="T45" fmla="*/ 1 h 514"/>
                <a:gd name="T46" fmla="*/ 1 w 605"/>
                <a:gd name="T47" fmla="*/ 1 h 514"/>
                <a:gd name="T48" fmla="*/ 1 w 605"/>
                <a:gd name="T49" fmla="*/ 1 h 514"/>
                <a:gd name="T50" fmla="*/ 1 w 605"/>
                <a:gd name="T51" fmla="*/ 1 h 514"/>
                <a:gd name="T52" fmla="*/ 0 w 605"/>
                <a:gd name="T53" fmla="*/ 1 h 514"/>
                <a:gd name="T54" fmla="*/ 0 w 605"/>
                <a:gd name="T55" fmla="*/ 1 h 514"/>
                <a:gd name="T56" fmla="*/ 0 w 605"/>
                <a:gd name="T57" fmla="*/ 1 h 514"/>
                <a:gd name="T58" fmla="*/ 0 w 605"/>
                <a:gd name="T59" fmla="*/ 1 h 514"/>
                <a:gd name="T60" fmla="*/ 0 w 605"/>
                <a:gd name="T61" fmla="*/ 1 h 514"/>
                <a:gd name="T62" fmla="*/ 0 w 605"/>
                <a:gd name="T63" fmla="*/ 1 h 514"/>
                <a:gd name="T64" fmla="*/ 0 w 605"/>
                <a:gd name="T65" fmla="*/ 1 h 514"/>
                <a:gd name="T66" fmla="*/ 0 w 605"/>
                <a:gd name="T67" fmla="*/ 1 h 514"/>
                <a:gd name="T68" fmla="*/ 0 w 605"/>
                <a:gd name="T69" fmla="*/ 1 h 514"/>
                <a:gd name="T70" fmla="*/ 0 w 605"/>
                <a:gd name="T71" fmla="*/ 1 h 514"/>
                <a:gd name="T72" fmla="*/ 0 w 605"/>
                <a:gd name="T73" fmla="*/ 1 h 514"/>
                <a:gd name="T74" fmla="*/ 0 w 605"/>
                <a:gd name="T75" fmla="*/ 1 h 514"/>
                <a:gd name="T76" fmla="*/ 0 w 605"/>
                <a:gd name="T77" fmla="*/ 1 h 514"/>
                <a:gd name="T78" fmla="*/ 0 w 605"/>
                <a:gd name="T79" fmla="*/ 1 h 514"/>
                <a:gd name="T80" fmla="*/ 0 w 605"/>
                <a:gd name="T81" fmla="*/ 1 h 514"/>
                <a:gd name="T82" fmla="*/ 0 w 605"/>
                <a:gd name="T83" fmla="*/ 1 h 514"/>
                <a:gd name="T84" fmla="*/ 0 w 605"/>
                <a:gd name="T85" fmla="*/ 1 h 514"/>
                <a:gd name="T86" fmla="*/ 0 w 605"/>
                <a:gd name="T87" fmla="*/ 1 h 514"/>
                <a:gd name="T88" fmla="*/ 0 w 605"/>
                <a:gd name="T89" fmla="*/ 1 h 514"/>
                <a:gd name="T90" fmla="*/ 0 w 605"/>
                <a:gd name="T91" fmla="*/ 1 h 514"/>
                <a:gd name="T92" fmla="*/ 0 w 605"/>
                <a:gd name="T93" fmla="*/ 1 h 514"/>
                <a:gd name="T94" fmla="*/ 0 w 605"/>
                <a:gd name="T95" fmla="*/ 1 h 514"/>
                <a:gd name="T96" fmla="*/ 0 w 605"/>
                <a:gd name="T97" fmla="*/ 1 h 514"/>
                <a:gd name="T98" fmla="*/ 0 w 605"/>
                <a:gd name="T99" fmla="*/ 1 h 514"/>
                <a:gd name="T100" fmla="*/ 0 w 605"/>
                <a:gd name="T101" fmla="*/ 1 h 514"/>
                <a:gd name="T102" fmla="*/ 0 w 605"/>
                <a:gd name="T103" fmla="*/ 1 h 514"/>
                <a:gd name="T104" fmla="*/ 0 w 605"/>
                <a:gd name="T105" fmla="*/ 0 h 5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514"/>
                <a:gd name="T161" fmla="*/ 605 w 605"/>
                <a:gd name="T162" fmla="*/ 514 h 5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514">
                  <a:moveTo>
                    <a:pt x="368" y="0"/>
                  </a:moveTo>
                  <a:lnTo>
                    <a:pt x="451" y="50"/>
                  </a:lnTo>
                  <a:lnTo>
                    <a:pt x="452" y="50"/>
                  </a:lnTo>
                  <a:lnTo>
                    <a:pt x="455" y="51"/>
                  </a:lnTo>
                  <a:lnTo>
                    <a:pt x="458" y="52"/>
                  </a:lnTo>
                  <a:lnTo>
                    <a:pt x="465" y="54"/>
                  </a:lnTo>
                  <a:lnTo>
                    <a:pt x="471" y="56"/>
                  </a:lnTo>
                  <a:lnTo>
                    <a:pt x="478" y="59"/>
                  </a:lnTo>
                  <a:lnTo>
                    <a:pt x="482" y="60"/>
                  </a:lnTo>
                  <a:lnTo>
                    <a:pt x="486" y="62"/>
                  </a:lnTo>
                  <a:lnTo>
                    <a:pt x="490" y="64"/>
                  </a:lnTo>
                  <a:lnTo>
                    <a:pt x="495" y="66"/>
                  </a:lnTo>
                  <a:lnTo>
                    <a:pt x="499" y="68"/>
                  </a:lnTo>
                  <a:lnTo>
                    <a:pt x="503" y="70"/>
                  </a:lnTo>
                  <a:lnTo>
                    <a:pt x="508" y="72"/>
                  </a:lnTo>
                  <a:lnTo>
                    <a:pt x="513" y="74"/>
                  </a:lnTo>
                  <a:lnTo>
                    <a:pt x="517" y="76"/>
                  </a:lnTo>
                  <a:lnTo>
                    <a:pt x="522" y="79"/>
                  </a:lnTo>
                  <a:lnTo>
                    <a:pt x="526" y="81"/>
                  </a:lnTo>
                  <a:lnTo>
                    <a:pt x="531" y="85"/>
                  </a:lnTo>
                  <a:lnTo>
                    <a:pt x="534" y="87"/>
                  </a:lnTo>
                  <a:lnTo>
                    <a:pt x="538" y="90"/>
                  </a:lnTo>
                  <a:lnTo>
                    <a:pt x="541" y="93"/>
                  </a:lnTo>
                  <a:lnTo>
                    <a:pt x="545" y="97"/>
                  </a:lnTo>
                  <a:lnTo>
                    <a:pt x="551" y="103"/>
                  </a:lnTo>
                  <a:lnTo>
                    <a:pt x="558" y="110"/>
                  </a:lnTo>
                  <a:lnTo>
                    <a:pt x="560" y="112"/>
                  </a:lnTo>
                  <a:lnTo>
                    <a:pt x="562" y="116"/>
                  </a:lnTo>
                  <a:lnTo>
                    <a:pt x="564" y="120"/>
                  </a:lnTo>
                  <a:lnTo>
                    <a:pt x="566" y="125"/>
                  </a:lnTo>
                  <a:lnTo>
                    <a:pt x="568" y="130"/>
                  </a:lnTo>
                  <a:lnTo>
                    <a:pt x="570" y="135"/>
                  </a:lnTo>
                  <a:lnTo>
                    <a:pt x="572" y="142"/>
                  </a:lnTo>
                  <a:lnTo>
                    <a:pt x="575" y="149"/>
                  </a:lnTo>
                  <a:lnTo>
                    <a:pt x="576" y="155"/>
                  </a:lnTo>
                  <a:lnTo>
                    <a:pt x="578" y="161"/>
                  </a:lnTo>
                  <a:lnTo>
                    <a:pt x="580" y="168"/>
                  </a:lnTo>
                  <a:lnTo>
                    <a:pt x="582" y="175"/>
                  </a:lnTo>
                  <a:lnTo>
                    <a:pt x="584" y="182"/>
                  </a:lnTo>
                  <a:lnTo>
                    <a:pt x="585" y="190"/>
                  </a:lnTo>
                  <a:lnTo>
                    <a:pt x="586" y="194"/>
                  </a:lnTo>
                  <a:lnTo>
                    <a:pt x="588" y="198"/>
                  </a:lnTo>
                  <a:lnTo>
                    <a:pt x="588" y="202"/>
                  </a:lnTo>
                  <a:lnTo>
                    <a:pt x="590" y="206"/>
                  </a:lnTo>
                  <a:lnTo>
                    <a:pt x="590" y="213"/>
                  </a:lnTo>
                  <a:lnTo>
                    <a:pt x="592" y="220"/>
                  </a:lnTo>
                  <a:lnTo>
                    <a:pt x="592" y="223"/>
                  </a:lnTo>
                  <a:lnTo>
                    <a:pt x="593" y="227"/>
                  </a:lnTo>
                  <a:lnTo>
                    <a:pt x="594" y="230"/>
                  </a:lnTo>
                  <a:lnTo>
                    <a:pt x="595" y="235"/>
                  </a:lnTo>
                  <a:lnTo>
                    <a:pt x="595" y="242"/>
                  </a:lnTo>
                  <a:lnTo>
                    <a:pt x="597" y="249"/>
                  </a:lnTo>
                  <a:lnTo>
                    <a:pt x="598" y="256"/>
                  </a:lnTo>
                  <a:lnTo>
                    <a:pt x="600" y="263"/>
                  </a:lnTo>
                  <a:lnTo>
                    <a:pt x="600" y="270"/>
                  </a:lnTo>
                  <a:lnTo>
                    <a:pt x="601" y="276"/>
                  </a:lnTo>
                  <a:lnTo>
                    <a:pt x="601" y="282"/>
                  </a:lnTo>
                  <a:lnTo>
                    <a:pt x="602" y="288"/>
                  </a:lnTo>
                  <a:lnTo>
                    <a:pt x="602" y="293"/>
                  </a:lnTo>
                  <a:lnTo>
                    <a:pt x="604" y="298"/>
                  </a:lnTo>
                  <a:lnTo>
                    <a:pt x="604" y="302"/>
                  </a:lnTo>
                  <a:lnTo>
                    <a:pt x="605" y="306"/>
                  </a:lnTo>
                  <a:lnTo>
                    <a:pt x="604" y="313"/>
                  </a:lnTo>
                  <a:lnTo>
                    <a:pt x="604" y="320"/>
                  </a:lnTo>
                  <a:lnTo>
                    <a:pt x="601" y="328"/>
                  </a:lnTo>
                  <a:lnTo>
                    <a:pt x="601" y="335"/>
                  </a:lnTo>
                  <a:lnTo>
                    <a:pt x="599" y="342"/>
                  </a:lnTo>
                  <a:lnTo>
                    <a:pt x="597" y="348"/>
                  </a:lnTo>
                  <a:lnTo>
                    <a:pt x="595" y="354"/>
                  </a:lnTo>
                  <a:lnTo>
                    <a:pt x="594" y="361"/>
                  </a:lnTo>
                  <a:lnTo>
                    <a:pt x="591" y="366"/>
                  </a:lnTo>
                  <a:lnTo>
                    <a:pt x="589" y="372"/>
                  </a:lnTo>
                  <a:lnTo>
                    <a:pt x="587" y="376"/>
                  </a:lnTo>
                  <a:lnTo>
                    <a:pt x="585" y="381"/>
                  </a:lnTo>
                  <a:lnTo>
                    <a:pt x="583" y="386"/>
                  </a:lnTo>
                  <a:lnTo>
                    <a:pt x="582" y="388"/>
                  </a:lnTo>
                  <a:lnTo>
                    <a:pt x="582" y="387"/>
                  </a:lnTo>
                  <a:lnTo>
                    <a:pt x="582" y="385"/>
                  </a:lnTo>
                  <a:lnTo>
                    <a:pt x="582" y="382"/>
                  </a:lnTo>
                  <a:lnTo>
                    <a:pt x="582" y="379"/>
                  </a:lnTo>
                  <a:lnTo>
                    <a:pt x="582" y="374"/>
                  </a:lnTo>
                  <a:lnTo>
                    <a:pt x="582" y="368"/>
                  </a:lnTo>
                  <a:lnTo>
                    <a:pt x="582" y="363"/>
                  </a:lnTo>
                  <a:lnTo>
                    <a:pt x="583" y="358"/>
                  </a:lnTo>
                  <a:lnTo>
                    <a:pt x="582" y="352"/>
                  </a:lnTo>
                  <a:lnTo>
                    <a:pt x="582" y="347"/>
                  </a:lnTo>
                  <a:lnTo>
                    <a:pt x="581" y="342"/>
                  </a:lnTo>
                  <a:lnTo>
                    <a:pt x="581" y="338"/>
                  </a:lnTo>
                  <a:lnTo>
                    <a:pt x="580" y="334"/>
                  </a:lnTo>
                  <a:lnTo>
                    <a:pt x="578" y="331"/>
                  </a:lnTo>
                  <a:lnTo>
                    <a:pt x="576" y="329"/>
                  </a:lnTo>
                  <a:lnTo>
                    <a:pt x="574" y="328"/>
                  </a:lnTo>
                  <a:lnTo>
                    <a:pt x="571" y="328"/>
                  </a:lnTo>
                  <a:lnTo>
                    <a:pt x="569" y="328"/>
                  </a:lnTo>
                  <a:lnTo>
                    <a:pt x="566" y="328"/>
                  </a:lnTo>
                  <a:lnTo>
                    <a:pt x="562" y="329"/>
                  </a:lnTo>
                  <a:lnTo>
                    <a:pt x="557" y="330"/>
                  </a:lnTo>
                  <a:lnTo>
                    <a:pt x="551" y="332"/>
                  </a:lnTo>
                  <a:lnTo>
                    <a:pt x="546" y="334"/>
                  </a:lnTo>
                  <a:lnTo>
                    <a:pt x="541" y="336"/>
                  </a:lnTo>
                  <a:lnTo>
                    <a:pt x="534" y="338"/>
                  </a:lnTo>
                  <a:lnTo>
                    <a:pt x="527" y="340"/>
                  </a:lnTo>
                  <a:lnTo>
                    <a:pt x="521" y="342"/>
                  </a:lnTo>
                  <a:lnTo>
                    <a:pt x="514" y="346"/>
                  </a:lnTo>
                  <a:lnTo>
                    <a:pt x="506" y="348"/>
                  </a:lnTo>
                  <a:lnTo>
                    <a:pt x="499" y="352"/>
                  </a:lnTo>
                  <a:lnTo>
                    <a:pt x="491" y="354"/>
                  </a:lnTo>
                  <a:lnTo>
                    <a:pt x="485" y="358"/>
                  </a:lnTo>
                  <a:lnTo>
                    <a:pt x="481" y="360"/>
                  </a:lnTo>
                  <a:lnTo>
                    <a:pt x="477" y="361"/>
                  </a:lnTo>
                  <a:lnTo>
                    <a:pt x="474" y="362"/>
                  </a:lnTo>
                  <a:lnTo>
                    <a:pt x="470" y="364"/>
                  </a:lnTo>
                  <a:lnTo>
                    <a:pt x="463" y="367"/>
                  </a:lnTo>
                  <a:lnTo>
                    <a:pt x="455" y="371"/>
                  </a:lnTo>
                  <a:lnTo>
                    <a:pt x="449" y="374"/>
                  </a:lnTo>
                  <a:lnTo>
                    <a:pt x="442" y="377"/>
                  </a:lnTo>
                  <a:lnTo>
                    <a:pt x="436" y="379"/>
                  </a:lnTo>
                  <a:lnTo>
                    <a:pt x="431" y="382"/>
                  </a:lnTo>
                  <a:lnTo>
                    <a:pt x="425" y="384"/>
                  </a:lnTo>
                  <a:lnTo>
                    <a:pt x="421" y="386"/>
                  </a:lnTo>
                  <a:lnTo>
                    <a:pt x="417" y="388"/>
                  </a:lnTo>
                  <a:lnTo>
                    <a:pt x="415" y="390"/>
                  </a:lnTo>
                  <a:lnTo>
                    <a:pt x="409" y="392"/>
                  </a:lnTo>
                  <a:lnTo>
                    <a:pt x="408" y="393"/>
                  </a:lnTo>
                  <a:lnTo>
                    <a:pt x="373" y="421"/>
                  </a:lnTo>
                  <a:lnTo>
                    <a:pt x="302" y="506"/>
                  </a:lnTo>
                  <a:lnTo>
                    <a:pt x="234" y="514"/>
                  </a:lnTo>
                  <a:lnTo>
                    <a:pt x="141" y="514"/>
                  </a:lnTo>
                  <a:lnTo>
                    <a:pt x="73" y="440"/>
                  </a:lnTo>
                  <a:lnTo>
                    <a:pt x="41" y="380"/>
                  </a:lnTo>
                  <a:lnTo>
                    <a:pt x="0" y="334"/>
                  </a:lnTo>
                  <a:lnTo>
                    <a:pt x="2" y="254"/>
                  </a:lnTo>
                  <a:lnTo>
                    <a:pt x="62" y="156"/>
                  </a:lnTo>
                  <a:lnTo>
                    <a:pt x="62" y="154"/>
                  </a:lnTo>
                  <a:lnTo>
                    <a:pt x="63" y="149"/>
                  </a:lnTo>
                  <a:lnTo>
                    <a:pt x="63" y="145"/>
                  </a:lnTo>
                  <a:lnTo>
                    <a:pt x="63" y="142"/>
                  </a:lnTo>
                  <a:lnTo>
                    <a:pt x="64" y="136"/>
                  </a:lnTo>
                  <a:lnTo>
                    <a:pt x="65" y="132"/>
                  </a:lnTo>
                  <a:lnTo>
                    <a:pt x="66" y="127"/>
                  </a:lnTo>
                  <a:lnTo>
                    <a:pt x="67" y="122"/>
                  </a:lnTo>
                  <a:lnTo>
                    <a:pt x="68" y="116"/>
                  </a:lnTo>
                  <a:lnTo>
                    <a:pt x="69" y="111"/>
                  </a:lnTo>
                  <a:lnTo>
                    <a:pt x="71" y="105"/>
                  </a:lnTo>
                  <a:lnTo>
                    <a:pt x="72" y="99"/>
                  </a:lnTo>
                  <a:lnTo>
                    <a:pt x="73" y="93"/>
                  </a:lnTo>
                  <a:lnTo>
                    <a:pt x="75" y="87"/>
                  </a:lnTo>
                  <a:lnTo>
                    <a:pt x="77" y="81"/>
                  </a:lnTo>
                  <a:lnTo>
                    <a:pt x="81" y="77"/>
                  </a:lnTo>
                  <a:lnTo>
                    <a:pt x="85" y="72"/>
                  </a:lnTo>
                  <a:lnTo>
                    <a:pt x="89" y="68"/>
                  </a:lnTo>
                  <a:lnTo>
                    <a:pt x="93" y="64"/>
                  </a:lnTo>
                  <a:lnTo>
                    <a:pt x="98" y="60"/>
                  </a:lnTo>
                  <a:lnTo>
                    <a:pt x="103" y="57"/>
                  </a:lnTo>
                  <a:lnTo>
                    <a:pt x="108" y="55"/>
                  </a:lnTo>
                  <a:lnTo>
                    <a:pt x="112" y="52"/>
                  </a:lnTo>
                  <a:lnTo>
                    <a:pt x="117" y="50"/>
                  </a:lnTo>
                  <a:lnTo>
                    <a:pt x="121" y="47"/>
                  </a:lnTo>
                  <a:lnTo>
                    <a:pt x="125" y="46"/>
                  </a:lnTo>
                  <a:lnTo>
                    <a:pt x="130" y="44"/>
                  </a:lnTo>
                  <a:lnTo>
                    <a:pt x="133" y="44"/>
                  </a:lnTo>
                  <a:lnTo>
                    <a:pt x="220" y="36"/>
                  </a:lnTo>
                  <a:lnTo>
                    <a:pt x="218" y="38"/>
                  </a:lnTo>
                  <a:lnTo>
                    <a:pt x="216" y="40"/>
                  </a:lnTo>
                  <a:lnTo>
                    <a:pt x="214" y="44"/>
                  </a:lnTo>
                  <a:lnTo>
                    <a:pt x="210" y="48"/>
                  </a:lnTo>
                  <a:lnTo>
                    <a:pt x="208" y="54"/>
                  </a:lnTo>
                  <a:lnTo>
                    <a:pt x="204" y="59"/>
                  </a:lnTo>
                  <a:lnTo>
                    <a:pt x="201" y="66"/>
                  </a:lnTo>
                  <a:lnTo>
                    <a:pt x="197" y="72"/>
                  </a:lnTo>
                  <a:lnTo>
                    <a:pt x="194" y="79"/>
                  </a:lnTo>
                  <a:lnTo>
                    <a:pt x="192" y="83"/>
                  </a:lnTo>
                  <a:lnTo>
                    <a:pt x="190" y="86"/>
                  </a:lnTo>
                  <a:lnTo>
                    <a:pt x="189" y="90"/>
                  </a:lnTo>
                  <a:lnTo>
                    <a:pt x="188" y="94"/>
                  </a:lnTo>
                  <a:lnTo>
                    <a:pt x="185" y="102"/>
                  </a:lnTo>
                  <a:lnTo>
                    <a:pt x="184" y="109"/>
                  </a:lnTo>
                  <a:lnTo>
                    <a:pt x="182" y="116"/>
                  </a:lnTo>
                  <a:lnTo>
                    <a:pt x="182" y="123"/>
                  </a:lnTo>
                  <a:lnTo>
                    <a:pt x="182" y="126"/>
                  </a:lnTo>
                  <a:lnTo>
                    <a:pt x="182" y="130"/>
                  </a:lnTo>
                  <a:lnTo>
                    <a:pt x="182" y="134"/>
                  </a:lnTo>
                  <a:lnTo>
                    <a:pt x="182" y="138"/>
                  </a:lnTo>
                  <a:lnTo>
                    <a:pt x="182" y="143"/>
                  </a:lnTo>
                  <a:lnTo>
                    <a:pt x="182" y="149"/>
                  </a:lnTo>
                  <a:lnTo>
                    <a:pt x="182" y="153"/>
                  </a:lnTo>
                  <a:lnTo>
                    <a:pt x="183" y="159"/>
                  </a:lnTo>
                  <a:lnTo>
                    <a:pt x="183" y="165"/>
                  </a:lnTo>
                  <a:lnTo>
                    <a:pt x="183" y="170"/>
                  </a:lnTo>
                  <a:lnTo>
                    <a:pt x="183" y="176"/>
                  </a:lnTo>
                  <a:lnTo>
                    <a:pt x="184" y="182"/>
                  </a:lnTo>
                  <a:lnTo>
                    <a:pt x="184" y="188"/>
                  </a:lnTo>
                  <a:lnTo>
                    <a:pt x="184" y="194"/>
                  </a:lnTo>
                  <a:lnTo>
                    <a:pt x="184" y="200"/>
                  </a:lnTo>
                  <a:lnTo>
                    <a:pt x="185" y="206"/>
                  </a:lnTo>
                  <a:lnTo>
                    <a:pt x="185" y="210"/>
                  </a:lnTo>
                  <a:lnTo>
                    <a:pt x="185" y="216"/>
                  </a:lnTo>
                  <a:lnTo>
                    <a:pt x="185" y="221"/>
                  </a:lnTo>
                  <a:lnTo>
                    <a:pt x="186" y="227"/>
                  </a:lnTo>
                  <a:lnTo>
                    <a:pt x="186" y="231"/>
                  </a:lnTo>
                  <a:lnTo>
                    <a:pt x="186" y="237"/>
                  </a:lnTo>
                  <a:lnTo>
                    <a:pt x="186" y="241"/>
                  </a:lnTo>
                  <a:lnTo>
                    <a:pt x="186" y="246"/>
                  </a:lnTo>
                  <a:lnTo>
                    <a:pt x="186" y="252"/>
                  </a:lnTo>
                  <a:lnTo>
                    <a:pt x="187" y="258"/>
                  </a:lnTo>
                  <a:lnTo>
                    <a:pt x="187" y="261"/>
                  </a:lnTo>
                  <a:lnTo>
                    <a:pt x="188" y="262"/>
                  </a:lnTo>
                  <a:lnTo>
                    <a:pt x="337" y="118"/>
                  </a:lnTo>
                  <a:lnTo>
                    <a:pt x="400" y="46"/>
                  </a:lnTo>
                  <a:lnTo>
                    <a:pt x="368" y="12"/>
                  </a:lnTo>
                  <a:lnTo>
                    <a:pt x="368" y="0"/>
                  </a:lnTo>
                  <a:close/>
                </a:path>
              </a:pathLst>
            </a:custGeom>
            <a:solidFill>
              <a:srgbClr val="EBEBBF"/>
            </a:solidFill>
            <a:ln w="9525">
              <a:noFill/>
              <a:round/>
              <a:headEnd/>
              <a:tailEnd/>
            </a:ln>
          </p:spPr>
          <p:txBody>
            <a:bodyPr/>
            <a:lstStyle/>
            <a:p>
              <a:endParaRPr lang="en-US" dirty="0">
                <a:solidFill>
                  <a:srgbClr val="006699"/>
                </a:solidFill>
              </a:endParaRPr>
            </a:p>
          </p:txBody>
        </p:sp>
        <p:sp>
          <p:nvSpPr>
            <p:cNvPr id="7455" name="Freeform 100"/>
            <p:cNvSpPr>
              <a:spLocks/>
            </p:cNvSpPr>
            <p:nvPr/>
          </p:nvSpPr>
          <p:spPr bwMode="auto">
            <a:xfrm>
              <a:off x="1519" y="2954"/>
              <a:ext cx="279" cy="134"/>
            </a:xfrm>
            <a:custGeom>
              <a:avLst/>
              <a:gdLst>
                <a:gd name="T0" fmla="*/ 1 w 558"/>
                <a:gd name="T1" fmla="*/ 1 h 268"/>
                <a:gd name="T2" fmla="*/ 1 w 558"/>
                <a:gd name="T3" fmla="*/ 1 h 268"/>
                <a:gd name="T4" fmla="*/ 1 w 558"/>
                <a:gd name="T5" fmla="*/ 1 h 268"/>
                <a:gd name="T6" fmla="*/ 0 w 558"/>
                <a:gd name="T7" fmla="*/ 1 h 268"/>
                <a:gd name="T8" fmla="*/ 1 w 558"/>
                <a:gd name="T9" fmla="*/ 1 h 268"/>
                <a:gd name="T10" fmla="*/ 1 w 558"/>
                <a:gd name="T11" fmla="*/ 1 h 268"/>
                <a:gd name="T12" fmla="*/ 1 w 558"/>
                <a:gd name="T13" fmla="*/ 1 h 268"/>
                <a:gd name="T14" fmla="*/ 1 w 558"/>
                <a:gd name="T15" fmla="*/ 1 h 268"/>
                <a:gd name="T16" fmla="*/ 1 w 558"/>
                <a:gd name="T17" fmla="*/ 1 h 268"/>
                <a:gd name="T18" fmla="*/ 1 w 558"/>
                <a:gd name="T19" fmla="*/ 1 h 268"/>
                <a:gd name="T20" fmla="*/ 1 w 558"/>
                <a:gd name="T21" fmla="*/ 1 h 268"/>
                <a:gd name="T22" fmla="*/ 1 w 558"/>
                <a:gd name="T23" fmla="*/ 1 h 268"/>
                <a:gd name="T24" fmla="*/ 1 w 558"/>
                <a:gd name="T25" fmla="*/ 1 h 268"/>
                <a:gd name="T26" fmla="*/ 1 w 558"/>
                <a:gd name="T27" fmla="*/ 1 h 268"/>
                <a:gd name="T28" fmla="*/ 1 w 558"/>
                <a:gd name="T29" fmla="*/ 1 h 268"/>
                <a:gd name="T30" fmla="*/ 1 w 558"/>
                <a:gd name="T31" fmla="*/ 1 h 268"/>
                <a:gd name="T32" fmla="*/ 1 w 558"/>
                <a:gd name="T33" fmla="*/ 1 h 268"/>
                <a:gd name="T34" fmla="*/ 1 w 558"/>
                <a:gd name="T35" fmla="*/ 1 h 268"/>
                <a:gd name="T36" fmla="*/ 1 w 558"/>
                <a:gd name="T37" fmla="*/ 1 h 268"/>
                <a:gd name="T38" fmla="*/ 1 w 558"/>
                <a:gd name="T39" fmla="*/ 1 h 268"/>
                <a:gd name="T40" fmla="*/ 1 w 558"/>
                <a:gd name="T41" fmla="*/ 1 h 268"/>
                <a:gd name="T42" fmla="*/ 1 w 558"/>
                <a:gd name="T43" fmla="*/ 1 h 268"/>
                <a:gd name="T44" fmla="*/ 1 w 558"/>
                <a:gd name="T45" fmla="*/ 1 h 268"/>
                <a:gd name="T46" fmla="*/ 1 w 558"/>
                <a:gd name="T47" fmla="*/ 1 h 268"/>
                <a:gd name="T48" fmla="*/ 1 w 558"/>
                <a:gd name="T49" fmla="*/ 1 h 268"/>
                <a:gd name="T50" fmla="*/ 1 w 558"/>
                <a:gd name="T51" fmla="*/ 1 h 268"/>
                <a:gd name="T52" fmla="*/ 1 w 558"/>
                <a:gd name="T53" fmla="*/ 1 h 268"/>
                <a:gd name="T54" fmla="*/ 1 w 558"/>
                <a:gd name="T55" fmla="*/ 1 h 268"/>
                <a:gd name="T56" fmla="*/ 1 w 558"/>
                <a:gd name="T57" fmla="*/ 1 h 268"/>
                <a:gd name="T58" fmla="*/ 1 w 558"/>
                <a:gd name="T59" fmla="*/ 1 h 268"/>
                <a:gd name="T60" fmla="*/ 1 w 558"/>
                <a:gd name="T61" fmla="*/ 1 h 268"/>
                <a:gd name="T62" fmla="*/ 1 w 558"/>
                <a:gd name="T63" fmla="*/ 1 h 268"/>
                <a:gd name="T64" fmla="*/ 1 w 558"/>
                <a:gd name="T65" fmla="*/ 1 h 268"/>
                <a:gd name="T66" fmla="*/ 1 w 558"/>
                <a:gd name="T67" fmla="*/ 1 h 268"/>
                <a:gd name="T68" fmla="*/ 1 w 558"/>
                <a:gd name="T69" fmla="*/ 1 h 268"/>
                <a:gd name="T70" fmla="*/ 1 w 558"/>
                <a:gd name="T71" fmla="*/ 0 h 268"/>
                <a:gd name="T72" fmla="*/ 1 w 558"/>
                <a:gd name="T73" fmla="*/ 1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8"/>
                <a:gd name="T112" fmla="*/ 0 h 268"/>
                <a:gd name="T113" fmla="*/ 558 w 558"/>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8" h="268">
                  <a:moveTo>
                    <a:pt x="390" y="60"/>
                  </a:moveTo>
                  <a:lnTo>
                    <a:pt x="376" y="155"/>
                  </a:lnTo>
                  <a:lnTo>
                    <a:pt x="319" y="158"/>
                  </a:lnTo>
                  <a:lnTo>
                    <a:pt x="166" y="164"/>
                  </a:lnTo>
                  <a:lnTo>
                    <a:pt x="93" y="164"/>
                  </a:lnTo>
                  <a:lnTo>
                    <a:pt x="16" y="137"/>
                  </a:lnTo>
                  <a:lnTo>
                    <a:pt x="0" y="137"/>
                  </a:lnTo>
                  <a:lnTo>
                    <a:pt x="0" y="219"/>
                  </a:lnTo>
                  <a:lnTo>
                    <a:pt x="63" y="229"/>
                  </a:lnTo>
                  <a:lnTo>
                    <a:pt x="155" y="240"/>
                  </a:lnTo>
                  <a:lnTo>
                    <a:pt x="376" y="268"/>
                  </a:lnTo>
                  <a:lnTo>
                    <a:pt x="376" y="267"/>
                  </a:lnTo>
                  <a:lnTo>
                    <a:pt x="379" y="267"/>
                  </a:lnTo>
                  <a:lnTo>
                    <a:pt x="382" y="267"/>
                  </a:lnTo>
                  <a:lnTo>
                    <a:pt x="386" y="267"/>
                  </a:lnTo>
                  <a:lnTo>
                    <a:pt x="391" y="266"/>
                  </a:lnTo>
                  <a:lnTo>
                    <a:pt x="398" y="265"/>
                  </a:lnTo>
                  <a:lnTo>
                    <a:pt x="404" y="264"/>
                  </a:lnTo>
                  <a:lnTo>
                    <a:pt x="411" y="263"/>
                  </a:lnTo>
                  <a:lnTo>
                    <a:pt x="419" y="261"/>
                  </a:lnTo>
                  <a:lnTo>
                    <a:pt x="426" y="259"/>
                  </a:lnTo>
                  <a:lnTo>
                    <a:pt x="433" y="257"/>
                  </a:lnTo>
                  <a:lnTo>
                    <a:pt x="440" y="254"/>
                  </a:lnTo>
                  <a:lnTo>
                    <a:pt x="446" y="249"/>
                  </a:lnTo>
                  <a:lnTo>
                    <a:pt x="453" y="246"/>
                  </a:lnTo>
                  <a:lnTo>
                    <a:pt x="458" y="242"/>
                  </a:lnTo>
                  <a:lnTo>
                    <a:pt x="464" y="237"/>
                  </a:lnTo>
                  <a:lnTo>
                    <a:pt x="466" y="233"/>
                  </a:lnTo>
                  <a:lnTo>
                    <a:pt x="468" y="230"/>
                  </a:lnTo>
                  <a:lnTo>
                    <a:pt x="470" y="226"/>
                  </a:lnTo>
                  <a:lnTo>
                    <a:pt x="474" y="222"/>
                  </a:lnTo>
                  <a:lnTo>
                    <a:pt x="476" y="217"/>
                  </a:lnTo>
                  <a:lnTo>
                    <a:pt x="480" y="212"/>
                  </a:lnTo>
                  <a:lnTo>
                    <a:pt x="482" y="206"/>
                  </a:lnTo>
                  <a:lnTo>
                    <a:pt x="486" y="200"/>
                  </a:lnTo>
                  <a:lnTo>
                    <a:pt x="489" y="194"/>
                  </a:lnTo>
                  <a:lnTo>
                    <a:pt x="493" y="188"/>
                  </a:lnTo>
                  <a:lnTo>
                    <a:pt x="496" y="181"/>
                  </a:lnTo>
                  <a:lnTo>
                    <a:pt x="500" y="175"/>
                  </a:lnTo>
                  <a:lnTo>
                    <a:pt x="504" y="168"/>
                  </a:lnTo>
                  <a:lnTo>
                    <a:pt x="508" y="162"/>
                  </a:lnTo>
                  <a:lnTo>
                    <a:pt x="511" y="154"/>
                  </a:lnTo>
                  <a:lnTo>
                    <a:pt x="515" y="148"/>
                  </a:lnTo>
                  <a:lnTo>
                    <a:pt x="518" y="141"/>
                  </a:lnTo>
                  <a:lnTo>
                    <a:pt x="521" y="135"/>
                  </a:lnTo>
                  <a:lnTo>
                    <a:pt x="524" y="128"/>
                  </a:lnTo>
                  <a:lnTo>
                    <a:pt x="528" y="122"/>
                  </a:lnTo>
                  <a:lnTo>
                    <a:pt x="531" y="115"/>
                  </a:lnTo>
                  <a:lnTo>
                    <a:pt x="533" y="109"/>
                  </a:lnTo>
                  <a:lnTo>
                    <a:pt x="536" y="104"/>
                  </a:lnTo>
                  <a:lnTo>
                    <a:pt x="539" y="100"/>
                  </a:lnTo>
                  <a:lnTo>
                    <a:pt x="540" y="94"/>
                  </a:lnTo>
                  <a:lnTo>
                    <a:pt x="542" y="90"/>
                  </a:lnTo>
                  <a:lnTo>
                    <a:pt x="544" y="86"/>
                  </a:lnTo>
                  <a:lnTo>
                    <a:pt x="546" y="83"/>
                  </a:lnTo>
                  <a:lnTo>
                    <a:pt x="548" y="77"/>
                  </a:lnTo>
                  <a:lnTo>
                    <a:pt x="550" y="74"/>
                  </a:lnTo>
                  <a:lnTo>
                    <a:pt x="550" y="69"/>
                  </a:lnTo>
                  <a:lnTo>
                    <a:pt x="551" y="66"/>
                  </a:lnTo>
                  <a:lnTo>
                    <a:pt x="551" y="61"/>
                  </a:lnTo>
                  <a:lnTo>
                    <a:pt x="552" y="56"/>
                  </a:lnTo>
                  <a:lnTo>
                    <a:pt x="552" y="50"/>
                  </a:lnTo>
                  <a:lnTo>
                    <a:pt x="553" y="44"/>
                  </a:lnTo>
                  <a:lnTo>
                    <a:pt x="553" y="38"/>
                  </a:lnTo>
                  <a:lnTo>
                    <a:pt x="555" y="32"/>
                  </a:lnTo>
                  <a:lnTo>
                    <a:pt x="555" y="26"/>
                  </a:lnTo>
                  <a:lnTo>
                    <a:pt x="556" y="19"/>
                  </a:lnTo>
                  <a:lnTo>
                    <a:pt x="557" y="14"/>
                  </a:lnTo>
                  <a:lnTo>
                    <a:pt x="558" y="10"/>
                  </a:lnTo>
                  <a:lnTo>
                    <a:pt x="558" y="5"/>
                  </a:lnTo>
                  <a:lnTo>
                    <a:pt x="558" y="2"/>
                  </a:lnTo>
                  <a:lnTo>
                    <a:pt x="558" y="0"/>
                  </a:lnTo>
                  <a:lnTo>
                    <a:pt x="501" y="6"/>
                  </a:lnTo>
                  <a:lnTo>
                    <a:pt x="390" y="60"/>
                  </a:lnTo>
                  <a:close/>
                </a:path>
              </a:pathLst>
            </a:custGeom>
            <a:solidFill>
              <a:srgbClr val="EBC45E"/>
            </a:solidFill>
            <a:ln w="9525">
              <a:noFill/>
              <a:round/>
              <a:headEnd/>
              <a:tailEnd/>
            </a:ln>
          </p:spPr>
          <p:txBody>
            <a:bodyPr/>
            <a:lstStyle/>
            <a:p>
              <a:endParaRPr lang="en-US" dirty="0">
                <a:solidFill>
                  <a:srgbClr val="006699"/>
                </a:solidFill>
              </a:endParaRPr>
            </a:p>
          </p:txBody>
        </p:sp>
        <p:sp>
          <p:nvSpPr>
            <p:cNvPr id="7456" name="Freeform 101"/>
            <p:cNvSpPr>
              <a:spLocks/>
            </p:cNvSpPr>
            <p:nvPr/>
          </p:nvSpPr>
          <p:spPr bwMode="auto">
            <a:xfrm>
              <a:off x="1519" y="2950"/>
              <a:ext cx="282" cy="135"/>
            </a:xfrm>
            <a:custGeom>
              <a:avLst/>
              <a:gdLst>
                <a:gd name="T0" fmla="*/ 1 w 565"/>
                <a:gd name="T1" fmla="*/ 1 h 270"/>
                <a:gd name="T2" fmla="*/ 1 w 565"/>
                <a:gd name="T3" fmla="*/ 1 h 270"/>
                <a:gd name="T4" fmla="*/ 1 w 565"/>
                <a:gd name="T5" fmla="*/ 1 h 270"/>
                <a:gd name="T6" fmla="*/ 1 w 565"/>
                <a:gd name="T7" fmla="*/ 1 h 270"/>
                <a:gd name="T8" fmla="*/ 1 w 565"/>
                <a:gd name="T9" fmla="*/ 1 h 270"/>
                <a:gd name="T10" fmla="*/ 1 w 565"/>
                <a:gd name="T11" fmla="*/ 1 h 270"/>
                <a:gd name="T12" fmla="*/ 1 w 565"/>
                <a:gd name="T13" fmla="*/ 1 h 270"/>
                <a:gd name="T14" fmla="*/ 1 w 565"/>
                <a:gd name="T15" fmla="*/ 1 h 270"/>
                <a:gd name="T16" fmla="*/ 1 w 565"/>
                <a:gd name="T17" fmla="*/ 1 h 270"/>
                <a:gd name="T18" fmla="*/ 0 w 565"/>
                <a:gd name="T19" fmla="*/ 1 h 270"/>
                <a:gd name="T20" fmla="*/ 0 w 565"/>
                <a:gd name="T21" fmla="*/ 1 h 270"/>
                <a:gd name="T22" fmla="*/ 0 w 565"/>
                <a:gd name="T23" fmla="*/ 1 h 270"/>
                <a:gd name="T24" fmla="*/ 0 w 565"/>
                <a:gd name="T25" fmla="*/ 1 h 270"/>
                <a:gd name="T26" fmla="*/ 0 w 565"/>
                <a:gd name="T27" fmla="*/ 1 h 270"/>
                <a:gd name="T28" fmla="*/ 0 w 565"/>
                <a:gd name="T29" fmla="*/ 1 h 270"/>
                <a:gd name="T30" fmla="*/ 0 w 565"/>
                <a:gd name="T31" fmla="*/ 1 h 270"/>
                <a:gd name="T32" fmla="*/ 0 w 565"/>
                <a:gd name="T33" fmla="*/ 1 h 270"/>
                <a:gd name="T34" fmla="*/ 0 w 565"/>
                <a:gd name="T35" fmla="*/ 1 h 270"/>
                <a:gd name="T36" fmla="*/ 0 w 565"/>
                <a:gd name="T37" fmla="*/ 1 h 270"/>
                <a:gd name="T38" fmla="*/ 0 w 565"/>
                <a:gd name="T39" fmla="*/ 1 h 270"/>
                <a:gd name="T40" fmla="*/ 0 w 565"/>
                <a:gd name="T41" fmla="*/ 1 h 270"/>
                <a:gd name="T42" fmla="*/ 0 w 565"/>
                <a:gd name="T43" fmla="*/ 1 h 270"/>
                <a:gd name="T44" fmla="*/ 0 w 565"/>
                <a:gd name="T45" fmla="*/ 1 h 270"/>
                <a:gd name="T46" fmla="*/ 0 w 565"/>
                <a:gd name="T47" fmla="*/ 1 h 270"/>
                <a:gd name="T48" fmla="*/ 0 w 565"/>
                <a:gd name="T49" fmla="*/ 1 h 270"/>
                <a:gd name="T50" fmla="*/ 0 w 565"/>
                <a:gd name="T51" fmla="*/ 1 h 270"/>
                <a:gd name="T52" fmla="*/ 0 w 565"/>
                <a:gd name="T53" fmla="*/ 1 h 270"/>
                <a:gd name="T54" fmla="*/ 0 w 565"/>
                <a:gd name="T55" fmla="*/ 1 h 270"/>
                <a:gd name="T56" fmla="*/ 0 w 565"/>
                <a:gd name="T57" fmla="*/ 1 h 270"/>
                <a:gd name="T58" fmla="*/ 0 w 565"/>
                <a:gd name="T59" fmla="*/ 1 h 270"/>
                <a:gd name="T60" fmla="*/ 0 w 565"/>
                <a:gd name="T61" fmla="*/ 1 h 270"/>
                <a:gd name="T62" fmla="*/ 0 w 565"/>
                <a:gd name="T63" fmla="*/ 1 h 270"/>
                <a:gd name="T64" fmla="*/ 0 w 565"/>
                <a:gd name="T65" fmla="*/ 1 h 270"/>
                <a:gd name="T66" fmla="*/ 0 w 565"/>
                <a:gd name="T67" fmla="*/ 1 h 270"/>
                <a:gd name="T68" fmla="*/ 0 w 565"/>
                <a:gd name="T69" fmla="*/ 1 h 270"/>
                <a:gd name="T70" fmla="*/ 0 w 565"/>
                <a:gd name="T71" fmla="*/ 1 h 270"/>
                <a:gd name="T72" fmla="*/ 0 w 565"/>
                <a:gd name="T73" fmla="*/ 1 h 270"/>
                <a:gd name="T74" fmla="*/ 0 w 565"/>
                <a:gd name="T75" fmla="*/ 1 h 270"/>
                <a:gd name="T76" fmla="*/ 0 w 565"/>
                <a:gd name="T77" fmla="*/ 1 h 270"/>
                <a:gd name="T78" fmla="*/ 0 w 565"/>
                <a:gd name="T79" fmla="*/ 1 h 270"/>
                <a:gd name="T80" fmla="*/ 0 w 565"/>
                <a:gd name="T81" fmla="*/ 1 h 270"/>
                <a:gd name="T82" fmla="*/ 0 w 565"/>
                <a:gd name="T83" fmla="*/ 1 h 270"/>
                <a:gd name="T84" fmla="*/ 0 w 565"/>
                <a:gd name="T85" fmla="*/ 1 h 270"/>
                <a:gd name="T86" fmla="*/ 0 w 565"/>
                <a:gd name="T87" fmla="*/ 1 h 270"/>
                <a:gd name="T88" fmla="*/ 0 w 565"/>
                <a:gd name="T89" fmla="*/ 1 h 270"/>
                <a:gd name="T90" fmla="*/ 0 w 565"/>
                <a:gd name="T91" fmla="*/ 1 h 270"/>
                <a:gd name="T92" fmla="*/ 1 w 565"/>
                <a:gd name="T93" fmla="*/ 1 h 270"/>
                <a:gd name="T94" fmla="*/ 1 w 565"/>
                <a:gd name="T95" fmla="*/ 1 h 270"/>
                <a:gd name="T96" fmla="*/ 1 w 565"/>
                <a:gd name="T97" fmla="*/ 1 h 270"/>
                <a:gd name="T98" fmla="*/ 1 w 565"/>
                <a:gd name="T99" fmla="*/ 1 h 270"/>
                <a:gd name="T100" fmla="*/ 1 w 565"/>
                <a:gd name="T101" fmla="*/ 1 h 270"/>
                <a:gd name="T102" fmla="*/ 1 w 565"/>
                <a:gd name="T103" fmla="*/ 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5"/>
                <a:gd name="T157" fmla="*/ 0 h 270"/>
                <a:gd name="T158" fmla="*/ 565 w 565"/>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5" h="270">
                  <a:moveTo>
                    <a:pt x="564" y="0"/>
                  </a:moveTo>
                  <a:lnTo>
                    <a:pt x="564" y="2"/>
                  </a:lnTo>
                  <a:lnTo>
                    <a:pt x="565" y="6"/>
                  </a:lnTo>
                  <a:lnTo>
                    <a:pt x="565" y="8"/>
                  </a:lnTo>
                  <a:lnTo>
                    <a:pt x="565" y="12"/>
                  </a:lnTo>
                  <a:lnTo>
                    <a:pt x="565" y="16"/>
                  </a:lnTo>
                  <a:lnTo>
                    <a:pt x="565" y="22"/>
                  </a:lnTo>
                  <a:lnTo>
                    <a:pt x="565" y="26"/>
                  </a:lnTo>
                  <a:lnTo>
                    <a:pt x="565" y="31"/>
                  </a:lnTo>
                  <a:lnTo>
                    <a:pt x="564" y="38"/>
                  </a:lnTo>
                  <a:lnTo>
                    <a:pt x="564" y="44"/>
                  </a:lnTo>
                  <a:lnTo>
                    <a:pt x="563" y="49"/>
                  </a:lnTo>
                  <a:lnTo>
                    <a:pt x="562" y="55"/>
                  </a:lnTo>
                  <a:lnTo>
                    <a:pt x="560" y="61"/>
                  </a:lnTo>
                  <a:lnTo>
                    <a:pt x="559" y="68"/>
                  </a:lnTo>
                  <a:lnTo>
                    <a:pt x="556" y="73"/>
                  </a:lnTo>
                  <a:lnTo>
                    <a:pt x="553" y="80"/>
                  </a:lnTo>
                  <a:lnTo>
                    <a:pt x="551" y="86"/>
                  </a:lnTo>
                  <a:lnTo>
                    <a:pt x="548" y="92"/>
                  </a:lnTo>
                  <a:lnTo>
                    <a:pt x="546" y="98"/>
                  </a:lnTo>
                  <a:lnTo>
                    <a:pt x="543" y="104"/>
                  </a:lnTo>
                  <a:lnTo>
                    <a:pt x="541" y="109"/>
                  </a:lnTo>
                  <a:lnTo>
                    <a:pt x="539" y="114"/>
                  </a:lnTo>
                  <a:lnTo>
                    <a:pt x="537" y="118"/>
                  </a:lnTo>
                  <a:lnTo>
                    <a:pt x="534" y="122"/>
                  </a:lnTo>
                  <a:lnTo>
                    <a:pt x="533" y="127"/>
                  </a:lnTo>
                  <a:lnTo>
                    <a:pt x="531" y="131"/>
                  </a:lnTo>
                  <a:lnTo>
                    <a:pt x="529" y="135"/>
                  </a:lnTo>
                  <a:lnTo>
                    <a:pt x="529" y="137"/>
                  </a:lnTo>
                  <a:lnTo>
                    <a:pt x="480" y="232"/>
                  </a:lnTo>
                  <a:lnTo>
                    <a:pt x="417" y="270"/>
                  </a:lnTo>
                  <a:lnTo>
                    <a:pt x="310" y="270"/>
                  </a:lnTo>
                  <a:lnTo>
                    <a:pt x="235" y="256"/>
                  </a:lnTo>
                  <a:lnTo>
                    <a:pt x="106" y="248"/>
                  </a:lnTo>
                  <a:lnTo>
                    <a:pt x="16" y="243"/>
                  </a:lnTo>
                  <a:lnTo>
                    <a:pt x="0" y="216"/>
                  </a:lnTo>
                  <a:lnTo>
                    <a:pt x="44" y="210"/>
                  </a:lnTo>
                  <a:lnTo>
                    <a:pt x="47" y="213"/>
                  </a:lnTo>
                  <a:lnTo>
                    <a:pt x="51" y="217"/>
                  </a:lnTo>
                  <a:lnTo>
                    <a:pt x="57" y="221"/>
                  </a:lnTo>
                  <a:lnTo>
                    <a:pt x="61" y="223"/>
                  </a:lnTo>
                  <a:lnTo>
                    <a:pt x="65" y="226"/>
                  </a:lnTo>
                  <a:lnTo>
                    <a:pt x="69" y="227"/>
                  </a:lnTo>
                  <a:lnTo>
                    <a:pt x="75" y="229"/>
                  </a:lnTo>
                  <a:lnTo>
                    <a:pt x="81" y="231"/>
                  </a:lnTo>
                  <a:lnTo>
                    <a:pt x="88" y="233"/>
                  </a:lnTo>
                  <a:lnTo>
                    <a:pt x="92" y="233"/>
                  </a:lnTo>
                  <a:lnTo>
                    <a:pt x="96" y="233"/>
                  </a:lnTo>
                  <a:lnTo>
                    <a:pt x="100" y="234"/>
                  </a:lnTo>
                  <a:lnTo>
                    <a:pt x="104" y="235"/>
                  </a:lnTo>
                  <a:lnTo>
                    <a:pt x="107" y="235"/>
                  </a:lnTo>
                  <a:lnTo>
                    <a:pt x="112" y="235"/>
                  </a:lnTo>
                  <a:lnTo>
                    <a:pt x="117" y="235"/>
                  </a:lnTo>
                  <a:lnTo>
                    <a:pt x="123" y="236"/>
                  </a:lnTo>
                  <a:lnTo>
                    <a:pt x="130" y="236"/>
                  </a:lnTo>
                  <a:lnTo>
                    <a:pt x="137" y="237"/>
                  </a:lnTo>
                  <a:lnTo>
                    <a:pt x="141" y="237"/>
                  </a:lnTo>
                  <a:lnTo>
                    <a:pt x="144" y="237"/>
                  </a:lnTo>
                  <a:lnTo>
                    <a:pt x="148" y="237"/>
                  </a:lnTo>
                  <a:lnTo>
                    <a:pt x="152" y="238"/>
                  </a:lnTo>
                  <a:lnTo>
                    <a:pt x="155" y="238"/>
                  </a:lnTo>
                  <a:lnTo>
                    <a:pt x="159" y="238"/>
                  </a:lnTo>
                  <a:lnTo>
                    <a:pt x="163" y="238"/>
                  </a:lnTo>
                  <a:lnTo>
                    <a:pt x="167" y="239"/>
                  </a:lnTo>
                  <a:lnTo>
                    <a:pt x="171" y="239"/>
                  </a:lnTo>
                  <a:lnTo>
                    <a:pt x="175" y="240"/>
                  </a:lnTo>
                  <a:lnTo>
                    <a:pt x="180" y="240"/>
                  </a:lnTo>
                  <a:lnTo>
                    <a:pt x="185" y="240"/>
                  </a:lnTo>
                  <a:lnTo>
                    <a:pt x="189" y="240"/>
                  </a:lnTo>
                  <a:lnTo>
                    <a:pt x="193" y="241"/>
                  </a:lnTo>
                  <a:lnTo>
                    <a:pt x="197" y="241"/>
                  </a:lnTo>
                  <a:lnTo>
                    <a:pt x="202" y="241"/>
                  </a:lnTo>
                  <a:lnTo>
                    <a:pt x="206" y="241"/>
                  </a:lnTo>
                  <a:lnTo>
                    <a:pt x="210" y="242"/>
                  </a:lnTo>
                  <a:lnTo>
                    <a:pt x="214" y="243"/>
                  </a:lnTo>
                  <a:lnTo>
                    <a:pt x="219" y="243"/>
                  </a:lnTo>
                  <a:lnTo>
                    <a:pt x="222" y="243"/>
                  </a:lnTo>
                  <a:lnTo>
                    <a:pt x="227" y="243"/>
                  </a:lnTo>
                  <a:lnTo>
                    <a:pt x="231" y="243"/>
                  </a:lnTo>
                  <a:lnTo>
                    <a:pt x="235" y="244"/>
                  </a:lnTo>
                  <a:lnTo>
                    <a:pt x="239" y="244"/>
                  </a:lnTo>
                  <a:lnTo>
                    <a:pt x="243" y="245"/>
                  </a:lnTo>
                  <a:lnTo>
                    <a:pt x="247" y="245"/>
                  </a:lnTo>
                  <a:lnTo>
                    <a:pt x="251" y="245"/>
                  </a:lnTo>
                  <a:lnTo>
                    <a:pt x="258" y="246"/>
                  </a:lnTo>
                  <a:lnTo>
                    <a:pt x="265" y="247"/>
                  </a:lnTo>
                  <a:lnTo>
                    <a:pt x="273" y="247"/>
                  </a:lnTo>
                  <a:lnTo>
                    <a:pt x="280" y="248"/>
                  </a:lnTo>
                  <a:lnTo>
                    <a:pt x="284" y="248"/>
                  </a:lnTo>
                  <a:lnTo>
                    <a:pt x="290" y="249"/>
                  </a:lnTo>
                  <a:lnTo>
                    <a:pt x="294" y="249"/>
                  </a:lnTo>
                  <a:lnTo>
                    <a:pt x="298" y="250"/>
                  </a:lnTo>
                  <a:lnTo>
                    <a:pt x="303" y="250"/>
                  </a:lnTo>
                  <a:lnTo>
                    <a:pt x="305" y="251"/>
                  </a:lnTo>
                  <a:lnTo>
                    <a:pt x="400" y="245"/>
                  </a:lnTo>
                  <a:lnTo>
                    <a:pt x="335" y="229"/>
                  </a:lnTo>
                  <a:lnTo>
                    <a:pt x="336" y="229"/>
                  </a:lnTo>
                  <a:lnTo>
                    <a:pt x="339" y="229"/>
                  </a:lnTo>
                  <a:lnTo>
                    <a:pt x="344" y="229"/>
                  </a:lnTo>
                  <a:lnTo>
                    <a:pt x="351" y="229"/>
                  </a:lnTo>
                  <a:lnTo>
                    <a:pt x="354" y="229"/>
                  </a:lnTo>
                  <a:lnTo>
                    <a:pt x="358" y="229"/>
                  </a:lnTo>
                  <a:lnTo>
                    <a:pt x="363" y="229"/>
                  </a:lnTo>
                  <a:lnTo>
                    <a:pt x="368" y="229"/>
                  </a:lnTo>
                  <a:lnTo>
                    <a:pt x="372" y="229"/>
                  </a:lnTo>
                  <a:lnTo>
                    <a:pt x="378" y="229"/>
                  </a:lnTo>
                  <a:lnTo>
                    <a:pt x="382" y="229"/>
                  </a:lnTo>
                  <a:lnTo>
                    <a:pt x="388" y="229"/>
                  </a:lnTo>
                  <a:lnTo>
                    <a:pt x="393" y="228"/>
                  </a:lnTo>
                  <a:lnTo>
                    <a:pt x="398" y="227"/>
                  </a:lnTo>
                  <a:lnTo>
                    <a:pt x="403" y="227"/>
                  </a:lnTo>
                  <a:lnTo>
                    <a:pt x="408" y="227"/>
                  </a:lnTo>
                  <a:lnTo>
                    <a:pt x="414" y="226"/>
                  </a:lnTo>
                  <a:lnTo>
                    <a:pt x="419" y="226"/>
                  </a:lnTo>
                  <a:lnTo>
                    <a:pt x="424" y="225"/>
                  </a:lnTo>
                  <a:lnTo>
                    <a:pt x="429" y="225"/>
                  </a:lnTo>
                  <a:lnTo>
                    <a:pt x="433" y="223"/>
                  </a:lnTo>
                  <a:lnTo>
                    <a:pt x="437" y="223"/>
                  </a:lnTo>
                  <a:lnTo>
                    <a:pt x="441" y="221"/>
                  </a:lnTo>
                  <a:lnTo>
                    <a:pt x="445" y="221"/>
                  </a:lnTo>
                  <a:lnTo>
                    <a:pt x="449" y="219"/>
                  </a:lnTo>
                  <a:lnTo>
                    <a:pt x="452" y="218"/>
                  </a:lnTo>
                  <a:lnTo>
                    <a:pt x="455" y="217"/>
                  </a:lnTo>
                  <a:lnTo>
                    <a:pt x="457" y="216"/>
                  </a:lnTo>
                  <a:lnTo>
                    <a:pt x="460" y="212"/>
                  </a:lnTo>
                  <a:lnTo>
                    <a:pt x="462" y="210"/>
                  </a:lnTo>
                  <a:lnTo>
                    <a:pt x="465" y="207"/>
                  </a:lnTo>
                  <a:lnTo>
                    <a:pt x="468" y="204"/>
                  </a:lnTo>
                  <a:lnTo>
                    <a:pt x="471" y="199"/>
                  </a:lnTo>
                  <a:lnTo>
                    <a:pt x="474" y="194"/>
                  </a:lnTo>
                  <a:lnTo>
                    <a:pt x="478" y="189"/>
                  </a:lnTo>
                  <a:lnTo>
                    <a:pt x="482" y="184"/>
                  </a:lnTo>
                  <a:lnTo>
                    <a:pt x="485" y="178"/>
                  </a:lnTo>
                  <a:lnTo>
                    <a:pt x="488" y="172"/>
                  </a:lnTo>
                  <a:lnTo>
                    <a:pt x="492" y="165"/>
                  </a:lnTo>
                  <a:lnTo>
                    <a:pt x="496" y="159"/>
                  </a:lnTo>
                  <a:lnTo>
                    <a:pt x="499" y="153"/>
                  </a:lnTo>
                  <a:lnTo>
                    <a:pt x="504" y="146"/>
                  </a:lnTo>
                  <a:lnTo>
                    <a:pt x="508" y="139"/>
                  </a:lnTo>
                  <a:lnTo>
                    <a:pt x="512" y="133"/>
                  </a:lnTo>
                  <a:lnTo>
                    <a:pt x="514" y="126"/>
                  </a:lnTo>
                  <a:lnTo>
                    <a:pt x="519" y="118"/>
                  </a:lnTo>
                  <a:lnTo>
                    <a:pt x="521" y="112"/>
                  </a:lnTo>
                  <a:lnTo>
                    <a:pt x="525" y="106"/>
                  </a:lnTo>
                  <a:lnTo>
                    <a:pt x="528" y="100"/>
                  </a:lnTo>
                  <a:lnTo>
                    <a:pt x="531" y="94"/>
                  </a:lnTo>
                  <a:lnTo>
                    <a:pt x="533" y="88"/>
                  </a:lnTo>
                  <a:lnTo>
                    <a:pt x="537" y="84"/>
                  </a:lnTo>
                  <a:lnTo>
                    <a:pt x="539" y="79"/>
                  </a:lnTo>
                  <a:lnTo>
                    <a:pt x="541" y="74"/>
                  </a:lnTo>
                  <a:lnTo>
                    <a:pt x="542" y="70"/>
                  </a:lnTo>
                  <a:lnTo>
                    <a:pt x="544" y="68"/>
                  </a:lnTo>
                  <a:lnTo>
                    <a:pt x="546" y="64"/>
                  </a:lnTo>
                  <a:lnTo>
                    <a:pt x="547" y="63"/>
                  </a:lnTo>
                  <a:lnTo>
                    <a:pt x="564" y="0"/>
                  </a:lnTo>
                  <a:close/>
                </a:path>
              </a:pathLst>
            </a:custGeom>
            <a:solidFill>
              <a:srgbClr val="E6BA08"/>
            </a:solidFill>
            <a:ln w="9525">
              <a:noFill/>
              <a:round/>
              <a:headEnd/>
              <a:tailEnd/>
            </a:ln>
          </p:spPr>
          <p:txBody>
            <a:bodyPr/>
            <a:lstStyle/>
            <a:p>
              <a:endParaRPr lang="en-US" dirty="0">
                <a:solidFill>
                  <a:srgbClr val="006699"/>
                </a:solidFill>
              </a:endParaRPr>
            </a:p>
          </p:txBody>
        </p:sp>
        <p:sp>
          <p:nvSpPr>
            <p:cNvPr id="7457" name="Freeform 102"/>
            <p:cNvSpPr>
              <a:spLocks/>
            </p:cNvSpPr>
            <p:nvPr/>
          </p:nvSpPr>
          <p:spPr bwMode="auto">
            <a:xfrm>
              <a:off x="1535" y="2892"/>
              <a:ext cx="222" cy="145"/>
            </a:xfrm>
            <a:custGeom>
              <a:avLst/>
              <a:gdLst>
                <a:gd name="T0" fmla="*/ 0 w 445"/>
                <a:gd name="T1" fmla="*/ 0 h 291"/>
                <a:gd name="T2" fmla="*/ 0 w 445"/>
                <a:gd name="T3" fmla="*/ 0 h 291"/>
                <a:gd name="T4" fmla="*/ 0 w 445"/>
                <a:gd name="T5" fmla="*/ 0 h 291"/>
                <a:gd name="T6" fmla="*/ 0 w 445"/>
                <a:gd name="T7" fmla="*/ 0 h 291"/>
                <a:gd name="T8" fmla="*/ 0 w 445"/>
                <a:gd name="T9" fmla="*/ 0 h 291"/>
                <a:gd name="T10" fmla="*/ 0 w 445"/>
                <a:gd name="T11" fmla="*/ 0 h 291"/>
                <a:gd name="T12" fmla="*/ 0 w 445"/>
                <a:gd name="T13" fmla="*/ 0 h 291"/>
                <a:gd name="T14" fmla="*/ 0 w 445"/>
                <a:gd name="T15" fmla="*/ 0 h 291"/>
                <a:gd name="T16" fmla="*/ 0 w 445"/>
                <a:gd name="T17" fmla="*/ 0 h 291"/>
                <a:gd name="T18" fmla="*/ 0 w 445"/>
                <a:gd name="T19" fmla="*/ 0 h 291"/>
                <a:gd name="T20" fmla="*/ 0 w 445"/>
                <a:gd name="T21" fmla="*/ 0 h 291"/>
                <a:gd name="T22" fmla="*/ 0 w 445"/>
                <a:gd name="T23" fmla="*/ 0 h 291"/>
                <a:gd name="T24" fmla="*/ 0 w 445"/>
                <a:gd name="T25" fmla="*/ 0 h 291"/>
                <a:gd name="T26" fmla="*/ 0 w 445"/>
                <a:gd name="T27" fmla="*/ 0 h 291"/>
                <a:gd name="T28" fmla="*/ 0 w 445"/>
                <a:gd name="T29" fmla="*/ 0 h 291"/>
                <a:gd name="T30" fmla="*/ 0 w 445"/>
                <a:gd name="T31" fmla="*/ 0 h 291"/>
                <a:gd name="T32" fmla="*/ 0 w 445"/>
                <a:gd name="T33" fmla="*/ 0 h 291"/>
                <a:gd name="T34" fmla="*/ 0 w 445"/>
                <a:gd name="T35" fmla="*/ 0 h 291"/>
                <a:gd name="T36" fmla="*/ 0 w 445"/>
                <a:gd name="T37" fmla="*/ 0 h 291"/>
                <a:gd name="T38" fmla="*/ 0 w 445"/>
                <a:gd name="T39" fmla="*/ 0 h 291"/>
                <a:gd name="T40" fmla="*/ 0 w 445"/>
                <a:gd name="T41" fmla="*/ 0 h 291"/>
                <a:gd name="T42" fmla="*/ 0 w 445"/>
                <a:gd name="T43" fmla="*/ 0 h 291"/>
                <a:gd name="T44" fmla="*/ 0 w 445"/>
                <a:gd name="T45" fmla="*/ 0 h 291"/>
                <a:gd name="T46" fmla="*/ 0 w 445"/>
                <a:gd name="T47" fmla="*/ 0 h 291"/>
                <a:gd name="T48" fmla="*/ 0 w 445"/>
                <a:gd name="T49" fmla="*/ 0 h 291"/>
                <a:gd name="T50" fmla="*/ 0 w 445"/>
                <a:gd name="T51" fmla="*/ 0 h 291"/>
                <a:gd name="T52" fmla="*/ 0 w 445"/>
                <a:gd name="T53" fmla="*/ 0 h 291"/>
                <a:gd name="T54" fmla="*/ 0 w 445"/>
                <a:gd name="T55" fmla="*/ 0 h 291"/>
                <a:gd name="T56" fmla="*/ 0 w 445"/>
                <a:gd name="T57" fmla="*/ 0 h 291"/>
                <a:gd name="T58" fmla="*/ 0 w 445"/>
                <a:gd name="T59" fmla="*/ 0 h 291"/>
                <a:gd name="T60" fmla="*/ 0 w 445"/>
                <a:gd name="T61" fmla="*/ 0 h 291"/>
                <a:gd name="T62" fmla="*/ 0 w 445"/>
                <a:gd name="T63" fmla="*/ 0 h 291"/>
                <a:gd name="T64" fmla="*/ 0 w 445"/>
                <a:gd name="T65" fmla="*/ 0 h 291"/>
                <a:gd name="T66" fmla="*/ 0 w 445"/>
                <a:gd name="T67" fmla="*/ 0 h 291"/>
                <a:gd name="T68" fmla="*/ 0 w 445"/>
                <a:gd name="T69" fmla="*/ 0 h 291"/>
                <a:gd name="T70" fmla="*/ 0 w 445"/>
                <a:gd name="T71" fmla="*/ 0 h 291"/>
                <a:gd name="T72" fmla="*/ 0 w 445"/>
                <a:gd name="T73" fmla="*/ 0 h 291"/>
                <a:gd name="T74" fmla="*/ 0 w 445"/>
                <a:gd name="T75" fmla="*/ 0 h 291"/>
                <a:gd name="T76" fmla="*/ 0 w 445"/>
                <a:gd name="T77" fmla="*/ 0 h 291"/>
                <a:gd name="T78" fmla="*/ 0 w 445"/>
                <a:gd name="T79" fmla="*/ 0 h 291"/>
                <a:gd name="T80" fmla="*/ 0 w 445"/>
                <a:gd name="T81" fmla="*/ 0 h 291"/>
                <a:gd name="T82" fmla="*/ 0 w 445"/>
                <a:gd name="T83" fmla="*/ 0 h 291"/>
                <a:gd name="T84" fmla="*/ 0 w 445"/>
                <a:gd name="T85" fmla="*/ 0 h 291"/>
                <a:gd name="T86" fmla="*/ 0 w 445"/>
                <a:gd name="T87" fmla="*/ 0 h 291"/>
                <a:gd name="T88" fmla="*/ 0 w 445"/>
                <a:gd name="T89" fmla="*/ 0 h 291"/>
                <a:gd name="T90" fmla="*/ 0 w 445"/>
                <a:gd name="T91" fmla="*/ 0 h 291"/>
                <a:gd name="T92" fmla="*/ 0 w 445"/>
                <a:gd name="T93" fmla="*/ 0 h 291"/>
                <a:gd name="T94" fmla="*/ 0 w 445"/>
                <a:gd name="T95" fmla="*/ 0 h 291"/>
                <a:gd name="T96" fmla="*/ 0 w 445"/>
                <a:gd name="T97" fmla="*/ 0 h 291"/>
                <a:gd name="T98" fmla="*/ 0 w 445"/>
                <a:gd name="T99" fmla="*/ 0 h 291"/>
                <a:gd name="T100" fmla="*/ 0 w 445"/>
                <a:gd name="T101" fmla="*/ 0 h 291"/>
                <a:gd name="T102" fmla="*/ 0 w 445"/>
                <a:gd name="T103" fmla="*/ 0 h 291"/>
                <a:gd name="T104" fmla="*/ 0 w 445"/>
                <a:gd name="T105" fmla="*/ 0 h 291"/>
                <a:gd name="T106" fmla="*/ 0 w 445"/>
                <a:gd name="T107" fmla="*/ 0 h 291"/>
                <a:gd name="T108" fmla="*/ 0 w 445"/>
                <a:gd name="T109" fmla="*/ 0 h 2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5"/>
                <a:gd name="T166" fmla="*/ 0 h 291"/>
                <a:gd name="T167" fmla="*/ 445 w 445"/>
                <a:gd name="T168" fmla="*/ 291 h 2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5" h="291">
                  <a:moveTo>
                    <a:pt x="41" y="189"/>
                  </a:moveTo>
                  <a:lnTo>
                    <a:pt x="43" y="191"/>
                  </a:lnTo>
                  <a:lnTo>
                    <a:pt x="46" y="193"/>
                  </a:lnTo>
                  <a:lnTo>
                    <a:pt x="51" y="197"/>
                  </a:lnTo>
                  <a:lnTo>
                    <a:pt x="55" y="200"/>
                  </a:lnTo>
                  <a:lnTo>
                    <a:pt x="61" y="204"/>
                  </a:lnTo>
                  <a:lnTo>
                    <a:pt x="66" y="209"/>
                  </a:lnTo>
                  <a:lnTo>
                    <a:pt x="73" y="214"/>
                  </a:lnTo>
                  <a:lnTo>
                    <a:pt x="79" y="218"/>
                  </a:lnTo>
                  <a:lnTo>
                    <a:pt x="86" y="222"/>
                  </a:lnTo>
                  <a:lnTo>
                    <a:pt x="92" y="226"/>
                  </a:lnTo>
                  <a:lnTo>
                    <a:pt x="99" y="230"/>
                  </a:lnTo>
                  <a:lnTo>
                    <a:pt x="105" y="234"/>
                  </a:lnTo>
                  <a:lnTo>
                    <a:pt x="111" y="237"/>
                  </a:lnTo>
                  <a:lnTo>
                    <a:pt x="116" y="239"/>
                  </a:lnTo>
                  <a:lnTo>
                    <a:pt x="121" y="242"/>
                  </a:lnTo>
                  <a:lnTo>
                    <a:pt x="124" y="242"/>
                  </a:lnTo>
                  <a:lnTo>
                    <a:pt x="127" y="241"/>
                  </a:lnTo>
                  <a:lnTo>
                    <a:pt x="131" y="237"/>
                  </a:lnTo>
                  <a:lnTo>
                    <a:pt x="134" y="234"/>
                  </a:lnTo>
                  <a:lnTo>
                    <a:pt x="136" y="228"/>
                  </a:lnTo>
                  <a:lnTo>
                    <a:pt x="139" y="223"/>
                  </a:lnTo>
                  <a:lnTo>
                    <a:pt x="141" y="216"/>
                  </a:lnTo>
                  <a:lnTo>
                    <a:pt x="143" y="210"/>
                  </a:lnTo>
                  <a:lnTo>
                    <a:pt x="146" y="203"/>
                  </a:lnTo>
                  <a:lnTo>
                    <a:pt x="147" y="197"/>
                  </a:lnTo>
                  <a:lnTo>
                    <a:pt x="148" y="190"/>
                  </a:lnTo>
                  <a:lnTo>
                    <a:pt x="149" y="185"/>
                  </a:lnTo>
                  <a:lnTo>
                    <a:pt x="150" y="179"/>
                  </a:lnTo>
                  <a:lnTo>
                    <a:pt x="150" y="176"/>
                  </a:lnTo>
                  <a:lnTo>
                    <a:pt x="150" y="173"/>
                  </a:lnTo>
                  <a:lnTo>
                    <a:pt x="151" y="173"/>
                  </a:lnTo>
                  <a:lnTo>
                    <a:pt x="152" y="173"/>
                  </a:lnTo>
                  <a:lnTo>
                    <a:pt x="154" y="173"/>
                  </a:lnTo>
                  <a:lnTo>
                    <a:pt x="158" y="174"/>
                  </a:lnTo>
                  <a:lnTo>
                    <a:pt x="164" y="175"/>
                  </a:lnTo>
                  <a:lnTo>
                    <a:pt x="170" y="175"/>
                  </a:lnTo>
                  <a:lnTo>
                    <a:pt x="177" y="177"/>
                  </a:lnTo>
                  <a:lnTo>
                    <a:pt x="181" y="177"/>
                  </a:lnTo>
                  <a:lnTo>
                    <a:pt x="185" y="177"/>
                  </a:lnTo>
                  <a:lnTo>
                    <a:pt x="190" y="178"/>
                  </a:lnTo>
                  <a:lnTo>
                    <a:pt x="195" y="179"/>
                  </a:lnTo>
                  <a:lnTo>
                    <a:pt x="199" y="179"/>
                  </a:lnTo>
                  <a:lnTo>
                    <a:pt x="204" y="179"/>
                  </a:lnTo>
                  <a:lnTo>
                    <a:pt x="209" y="179"/>
                  </a:lnTo>
                  <a:lnTo>
                    <a:pt x="213" y="180"/>
                  </a:lnTo>
                  <a:lnTo>
                    <a:pt x="217" y="180"/>
                  </a:lnTo>
                  <a:lnTo>
                    <a:pt x="222" y="181"/>
                  </a:lnTo>
                  <a:lnTo>
                    <a:pt x="227" y="181"/>
                  </a:lnTo>
                  <a:lnTo>
                    <a:pt x="231" y="182"/>
                  </a:lnTo>
                  <a:lnTo>
                    <a:pt x="235" y="182"/>
                  </a:lnTo>
                  <a:lnTo>
                    <a:pt x="240" y="183"/>
                  </a:lnTo>
                  <a:lnTo>
                    <a:pt x="244" y="183"/>
                  </a:lnTo>
                  <a:lnTo>
                    <a:pt x="249" y="183"/>
                  </a:lnTo>
                  <a:lnTo>
                    <a:pt x="256" y="183"/>
                  </a:lnTo>
                  <a:lnTo>
                    <a:pt x="262" y="184"/>
                  </a:lnTo>
                  <a:lnTo>
                    <a:pt x="268" y="183"/>
                  </a:lnTo>
                  <a:lnTo>
                    <a:pt x="274" y="182"/>
                  </a:lnTo>
                  <a:lnTo>
                    <a:pt x="279" y="181"/>
                  </a:lnTo>
                  <a:lnTo>
                    <a:pt x="285" y="181"/>
                  </a:lnTo>
                  <a:lnTo>
                    <a:pt x="291" y="179"/>
                  </a:lnTo>
                  <a:lnTo>
                    <a:pt x="297" y="179"/>
                  </a:lnTo>
                  <a:lnTo>
                    <a:pt x="303" y="178"/>
                  </a:lnTo>
                  <a:lnTo>
                    <a:pt x="309" y="177"/>
                  </a:lnTo>
                  <a:lnTo>
                    <a:pt x="313" y="176"/>
                  </a:lnTo>
                  <a:lnTo>
                    <a:pt x="318" y="175"/>
                  </a:lnTo>
                  <a:lnTo>
                    <a:pt x="321" y="175"/>
                  </a:lnTo>
                  <a:lnTo>
                    <a:pt x="325" y="174"/>
                  </a:lnTo>
                  <a:lnTo>
                    <a:pt x="331" y="173"/>
                  </a:lnTo>
                  <a:lnTo>
                    <a:pt x="334" y="173"/>
                  </a:lnTo>
                  <a:lnTo>
                    <a:pt x="347" y="114"/>
                  </a:lnTo>
                  <a:lnTo>
                    <a:pt x="348" y="112"/>
                  </a:lnTo>
                  <a:lnTo>
                    <a:pt x="350" y="108"/>
                  </a:lnTo>
                  <a:lnTo>
                    <a:pt x="352" y="105"/>
                  </a:lnTo>
                  <a:lnTo>
                    <a:pt x="354" y="101"/>
                  </a:lnTo>
                  <a:lnTo>
                    <a:pt x="357" y="97"/>
                  </a:lnTo>
                  <a:lnTo>
                    <a:pt x="361" y="94"/>
                  </a:lnTo>
                  <a:lnTo>
                    <a:pt x="364" y="89"/>
                  </a:lnTo>
                  <a:lnTo>
                    <a:pt x="368" y="85"/>
                  </a:lnTo>
                  <a:lnTo>
                    <a:pt x="372" y="80"/>
                  </a:lnTo>
                  <a:lnTo>
                    <a:pt x="376" y="75"/>
                  </a:lnTo>
                  <a:lnTo>
                    <a:pt x="381" y="70"/>
                  </a:lnTo>
                  <a:lnTo>
                    <a:pt x="385" y="65"/>
                  </a:lnTo>
                  <a:lnTo>
                    <a:pt x="390" y="59"/>
                  </a:lnTo>
                  <a:lnTo>
                    <a:pt x="395" y="54"/>
                  </a:lnTo>
                  <a:lnTo>
                    <a:pt x="399" y="48"/>
                  </a:lnTo>
                  <a:lnTo>
                    <a:pt x="403" y="43"/>
                  </a:lnTo>
                  <a:lnTo>
                    <a:pt x="407" y="38"/>
                  </a:lnTo>
                  <a:lnTo>
                    <a:pt x="411" y="33"/>
                  </a:lnTo>
                  <a:lnTo>
                    <a:pt x="415" y="28"/>
                  </a:lnTo>
                  <a:lnTo>
                    <a:pt x="419" y="23"/>
                  </a:lnTo>
                  <a:lnTo>
                    <a:pt x="423" y="19"/>
                  </a:lnTo>
                  <a:lnTo>
                    <a:pt x="428" y="15"/>
                  </a:lnTo>
                  <a:lnTo>
                    <a:pt x="430" y="10"/>
                  </a:lnTo>
                  <a:lnTo>
                    <a:pt x="433" y="7"/>
                  </a:lnTo>
                  <a:lnTo>
                    <a:pt x="435" y="4"/>
                  </a:lnTo>
                  <a:lnTo>
                    <a:pt x="438" y="3"/>
                  </a:lnTo>
                  <a:lnTo>
                    <a:pt x="441" y="0"/>
                  </a:lnTo>
                  <a:lnTo>
                    <a:pt x="442" y="1"/>
                  </a:lnTo>
                  <a:lnTo>
                    <a:pt x="442" y="4"/>
                  </a:lnTo>
                  <a:lnTo>
                    <a:pt x="441" y="9"/>
                  </a:lnTo>
                  <a:lnTo>
                    <a:pt x="441" y="13"/>
                  </a:lnTo>
                  <a:lnTo>
                    <a:pt x="441" y="16"/>
                  </a:lnTo>
                  <a:lnTo>
                    <a:pt x="441" y="20"/>
                  </a:lnTo>
                  <a:lnTo>
                    <a:pt x="441" y="25"/>
                  </a:lnTo>
                  <a:lnTo>
                    <a:pt x="441" y="29"/>
                  </a:lnTo>
                  <a:lnTo>
                    <a:pt x="441" y="33"/>
                  </a:lnTo>
                  <a:lnTo>
                    <a:pt x="441" y="38"/>
                  </a:lnTo>
                  <a:lnTo>
                    <a:pt x="442" y="43"/>
                  </a:lnTo>
                  <a:lnTo>
                    <a:pt x="442" y="48"/>
                  </a:lnTo>
                  <a:lnTo>
                    <a:pt x="442" y="54"/>
                  </a:lnTo>
                  <a:lnTo>
                    <a:pt x="442" y="60"/>
                  </a:lnTo>
                  <a:lnTo>
                    <a:pt x="442" y="66"/>
                  </a:lnTo>
                  <a:lnTo>
                    <a:pt x="442" y="71"/>
                  </a:lnTo>
                  <a:lnTo>
                    <a:pt x="442" y="76"/>
                  </a:lnTo>
                  <a:lnTo>
                    <a:pt x="442" y="81"/>
                  </a:lnTo>
                  <a:lnTo>
                    <a:pt x="443" y="86"/>
                  </a:lnTo>
                  <a:lnTo>
                    <a:pt x="443" y="90"/>
                  </a:lnTo>
                  <a:lnTo>
                    <a:pt x="443" y="95"/>
                  </a:lnTo>
                  <a:lnTo>
                    <a:pt x="443" y="99"/>
                  </a:lnTo>
                  <a:lnTo>
                    <a:pt x="444" y="104"/>
                  </a:lnTo>
                  <a:lnTo>
                    <a:pt x="444" y="108"/>
                  </a:lnTo>
                  <a:lnTo>
                    <a:pt x="444" y="111"/>
                  </a:lnTo>
                  <a:lnTo>
                    <a:pt x="444" y="114"/>
                  </a:lnTo>
                  <a:lnTo>
                    <a:pt x="444" y="117"/>
                  </a:lnTo>
                  <a:lnTo>
                    <a:pt x="444" y="120"/>
                  </a:lnTo>
                  <a:lnTo>
                    <a:pt x="445" y="122"/>
                  </a:lnTo>
                  <a:lnTo>
                    <a:pt x="385" y="157"/>
                  </a:lnTo>
                  <a:lnTo>
                    <a:pt x="339" y="198"/>
                  </a:lnTo>
                  <a:lnTo>
                    <a:pt x="284" y="271"/>
                  </a:lnTo>
                  <a:lnTo>
                    <a:pt x="252" y="291"/>
                  </a:lnTo>
                  <a:lnTo>
                    <a:pt x="118" y="291"/>
                  </a:lnTo>
                  <a:lnTo>
                    <a:pt x="117" y="290"/>
                  </a:lnTo>
                  <a:lnTo>
                    <a:pt x="115" y="289"/>
                  </a:lnTo>
                  <a:lnTo>
                    <a:pt x="111" y="286"/>
                  </a:lnTo>
                  <a:lnTo>
                    <a:pt x="108" y="283"/>
                  </a:lnTo>
                  <a:lnTo>
                    <a:pt x="103" y="280"/>
                  </a:lnTo>
                  <a:lnTo>
                    <a:pt x="98" y="277"/>
                  </a:lnTo>
                  <a:lnTo>
                    <a:pt x="91" y="273"/>
                  </a:lnTo>
                  <a:lnTo>
                    <a:pt x="86" y="269"/>
                  </a:lnTo>
                  <a:lnTo>
                    <a:pt x="80" y="265"/>
                  </a:lnTo>
                  <a:lnTo>
                    <a:pt x="74" y="261"/>
                  </a:lnTo>
                  <a:lnTo>
                    <a:pt x="68" y="257"/>
                  </a:lnTo>
                  <a:lnTo>
                    <a:pt x="64" y="253"/>
                  </a:lnTo>
                  <a:lnTo>
                    <a:pt x="59" y="249"/>
                  </a:lnTo>
                  <a:lnTo>
                    <a:pt x="56" y="245"/>
                  </a:lnTo>
                  <a:lnTo>
                    <a:pt x="54" y="241"/>
                  </a:lnTo>
                  <a:lnTo>
                    <a:pt x="53" y="238"/>
                  </a:lnTo>
                  <a:lnTo>
                    <a:pt x="52" y="234"/>
                  </a:lnTo>
                  <a:lnTo>
                    <a:pt x="49" y="231"/>
                  </a:lnTo>
                  <a:lnTo>
                    <a:pt x="47" y="227"/>
                  </a:lnTo>
                  <a:lnTo>
                    <a:pt x="45" y="224"/>
                  </a:lnTo>
                  <a:lnTo>
                    <a:pt x="41" y="220"/>
                  </a:lnTo>
                  <a:lnTo>
                    <a:pt x="39" y="216"/>
                  </a:lnTo>
                  <a:lnTo>
                    <a:pt x="35" y="212"/>
                  </a:lnTo>
                  <a:lnTo>
                    <a:pt x="32" y="208"/>
                  </a:lnTo>
                  <a:lnTo>
                    <a:pt x="28" y="204"/>
                  </a:lnTo>
                  <a:lnTo>
                    <a:pt x="25" y="200"/>
                  </a:lnTo>
                  <a:lnTo>
                    <a:pt x="22" y="197"/>
                  </a:lnTo>
                  <a:lnTo>
                    <a:pt x="20" y="195"/>
                  </a:lnTo>
                  <a:lnTo>
                    <a:pt x="16" y="191"/>
                  </a:lnTo>
                  <a:lnTo>
                    <a:pt x="15" y="189"/>
                  </a:lnTo>
                  <a:lnTo>
                    <a:pt x="4" y="143"/>
                  </a:lnTo>
                  <a:lnTo>
                    <a:pt x="0" y="70"/>
                  </a:lnTo>
                  <a:lnTo>
                    <a:pt x="41" y="189"/>
                  </a:lnTo>
                  <a:close/>
                </a:path>
              </a:pathLst>
            </a:custGeom>
            <a:solidFill>
              <a:srgbClr val="CCCC9C"/>
            </a:solidFill>
            <a:ln w="9525">
              <a:noFill/>
              <a:round/>
              <a:headEnd/>
              <a:tailEnd/>
            </a:ln>
          </p:spPr>
          <p:txBody>
            <a:bodyPr/>
            <a:lstStyle/>
            <a:p>
              <a:endParaRPr lang="en-US" dirty="0">
                <a:solidFill>
                  <a:srgbClr val="006699"/>
                </a:solidFill>
              </a:endParaRPr>
            </a:p>
          </p:txBody>
        </p:sp>
        <p:sp>
          <p:nvSpPr>
            <p:cNvPr id="7458" name="Freeform 103"/>
            <p:cNvSpPr>
              <a:spLocks/>
            </p:cNvSpPr>
            <p:nvPr/>
          </p:nvSpPr>
          <p:spPr bwMode="auto">
            <a:xfrm>
              <a:off x="1641" y="2956"/>
              <a:ext cx="67" cy="81"/>
            </a:xfrm>
            <a:custGeom>
              <a:avLst/>
              <a:gdLst>
                <a:gd name="T0" fmla="*/ 1 w 134"/>
                <a:gd name="T1" fmla="*/ 0 h 164"/>
                <a:gd name="T2" fmla="*/ 1 w 134"/>
                <a:gd name="T3" fmla="*/ 0 h 164"/>
                <a:gd name="T4" fmla="*/ 1 w 134"/>
                <a:gd name="T5" fmla="*/ 0 h 164"/>
                <a:gd name="T6" fmla="*/ 0 w 134"/>
                <a:gd name="T7" fmla="*/ 0 h 164"/>
                <a:gd name="T8" fmla="*/ 0 w 134"/>
                <a:gd name="T9" fmla="*/ 0 h 164"/>
                <a:gd name="T10" fmla="*/ 1 w 134"/>
                <a:gd name="T11" fmla="*/ 0 h 164"/>
                <a:gd name="T12" fmla="*/ 1 w 134"/>
                <a:gd name="T13" fmla="*/ 0 h 164"/>
                <a:gd name="T14" fmla="*/ 1 w 134"/>
                <a:gd name="T15" fmla="*/ 0 h 164"/>
                <a:gd name="T16" fmla="*/ 1 w 134"/>
                <a:gd name="T17" fmla="*/ 0 h 164"/>
                <a:gd name="T18" fmla="*/ 1 w 134"/>
                <a:gd name="T19" fmla="*/ 0 h 164"/>
                <a:gd name="T20" fmla="*/ 1 w 134"/>
                <a:gd name="T21" fmla="*/ 0 h 164"/>
                <a:gd name="T22" fmla="*/ 1 w 134"/>
                <a:gd name="T23" fmla="*/ 0 h 164"/>
                <a:gd name="T24" fmla="*/ 1 w 134"/>
                <a:gd name="T25" fmla="*/ 0 h 164"/>
                <a:gd name="T26" fmla="*/ 1 w 134"/>
                <a:gd name="T27" fmla="*/ 0 h 164"/>
                <a:gd name="T28" fmla="*/ 1 w 134"/>
                <a:gd name="T29" fmla="*/ 0 h 164"/>
                <a:gd name="T30" fmla="*/ 1 w 134"/>
                <a:gd name="T31" fmla="*/ 0 h 164"/>
                <a:gd name="T32" fmla="*/ 1 w 134"/>
                <a:gd name="T33" fmla="*/ 0 h 164"/>
                <a:gd name="T34" fmla="*/ 1 w 134"/>
                <a:gd name="T35" fmla="*/ 0 h 164"/>
                <a:gd name="T36" fmla="*/ 1 w 134"/>
                <a:gd name="T37" fmla="*/ 0 h 164"/>
                <a:gd name="T38" fmla="*/ 1 w 134"/>
                <a:gd name="T39" fmla="*/ 0 h 164"/>
                <a:gd name="T40" fmla="*/ 1 w 134"/>
                <a:gd name="T41" fmla="*/ 0 h 164"/>
                <a:gd name="T42" fmla="*/ 1 w 134"/>
                <a:gd name="T43" fmla="*/ 0 h 164"/>
                <a:gd name="T44" fmla="*/ 1 w 134"/>
                <a:gd name="T45" fmla="*/ 0 h 164"/>
                <a:gd name="T46" fmla="*/ 1 w 134"/>
                <a:gd name="T47" fmla="*/ 0 h 164"/>
                <a:gd name="T48" fmla="*/ 1 w 134"/>
                <a:gd name="T49" fmla="*/ 0 h 164"/>
                <a:gd name="T50" fmla="*/ 1 w 134"/>
                <a:gd name="T51" fmla="*/ 0 h 164"/>
                <a:gd name="T52" fmla="*/ 1 w 134"/>
                <a:gd name="T53" fmla="*/ 0 h 164"/>
                <a:gd name="T54" fmla="*/ 1 w 134"/>
                <a:gd name="T55" fmla="*/ 0 h 164"/>
                <a:gd name="T56" fmla="*/ 1 w 134"/>
                <a:gd name="T57" fmla="*/ 0 h 164"/>
                <a:gd name="T58" fmla="*/ 1 w 134"/>
                <a:gd name="T59" fmla="*/ 0 h 164"/>
                <a:gd name="T60" fmla="*/ 1 w 134"/>
                <a:gd name="T61" fmla="*/ 0 h 164"/>
                <a:gd name="T62" fmla="*/ 1 w 134"/>
                <a:gd name="T63" fmla="*/ 0 h 164"/>
                <a:gd name="T64" fmla="*/ 1 w 134"/>
                <a:gd name="T65" fmla="*/ 0 h 164"/>
                <a:gd name="T66" fmla="*/ 1 w 134"/>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64"/>
                <a:gd name="T104" fmla="*/ 134 w 134"/>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64">
                  <a:moveTo>
                    <a:pt x="129" y="0"/>
                  </a:moveTo>
                  <a:lnTo>
                    <a:pt x="134" y="57"/>
                  </a:lnTo>
                  <a:lnTo>
                    <a:pt x="123" y="159"/>
                  </a:lnTo>
                  <a:lnTo>
                    <a:pt x="0" y="164"/>
                  </a:lnTo>
                  <a:lnTo>
                    <a:pt x="0" y="163"/>
                  </a:lnTo>
                  <a:lnTo>
                    <a:pt x="2" y="162"/>
                  </a:lnTo>
                  <a:lnTo>
                    <a:pt x="5" y="159"/>
                  </a:lnTo>
                  <a:lnTo>
                    <a:pt x="9" y="156"/>
                  </a:lnTo>
                  <a:lnTo>
                    <a:pt x="13" y="152"/>
                  </a:lnTo>
                  <a:lnTo>
                    <a:pt x="18" y="148"/>
                  </a:lnTo>
                  <a:lnTo>
                    <a:pt x="23" y="143"/>
                  </a:lnTo>
                  <a:lnTo>
                    <a:pt x="30" y="138"/>
                  </a:lnTo>
                  <a:lnTo>
                    <a:pt x="35" y="132"/>
                  </a:lnTo>
                  <a:lnTo>
                    <a:pt x="41" y="127"/>
                  </a:lnTo>
                  <a:lnTo>
                    <a:pt x="46" y="122"/>
                  </a:lnTo>
                  <a:lnTo>
                    <a:pt x="51" y="116"/>
                  </a:lnTo>
                  <a:lnTo>
                    <a:pt x="55" y="109"/>
                  </a:lnTo>
                  <a:lnTo>
                    <a:pt x="60" y="105"/>
                  </a:lnTo>
                  <a:lnTo>
                    <a:pt x="63" y="99"/>
                  </a:lnTo>
                  <a:lnTo>
                    <a:pt x="65" y="95"/>
                  </a:lnTo>
                  <a:lnTo>
                    <a:pt x="67" y="91"/>
                  </a:lnTo>
                  <a:lnTo>
                    <a:pt x="69" y="86"/>
                  </a:lnTo>
                  <a:lnTo>
                    <a:pt x="71" y="82"/>
                  </a:lnTo>
                  <a:lnTo>
                    <a:pt x="76" y="78"/>
                  </a:lnTo>
                  <a:lnTo>
                    <a:pt x="79" y="74"/>
                  </a:lnTo>
                  <a:lnTo>
                    <a:pt x="83" y="70"/>
                  </a:lnTo>
                  <a:lnTo>
                    <a:pt x="86" y="65"/>
                  </a:lnTo>
                  <a:lnTo>
                    <a:pt x="90" y="62"/>
                  </a:lnTo>
                  <a:lnTo>
                    <a:pt x="97" y="56"/>
                  </a:lnTo>
                  <a:lnTo>
                    <a:pt x="103" y="52"/>
                  </a:lnTo>
                  <a:lnTo>
                    <a:pt x="107" y="50"/>
                  </a:lnTo>
                  <a:lnTo>
                    <a:pt x="109" y="49"/>
                  </a:lnTo>
                  <a:lnTo>
                    <a:pt x="129" y="0"/>
                  </a:lnTo>
                  <a:close/>
                </a:path>
              </a:pathLst>
            </a:custGeom>
            <a:solidFill>
              <a:srgbClr val="B3B38A"/>
            </a:solidFill>
            <a:ln w="9525">
              <a:noFill/>
              <a:round/>
              <a:headEnd/>
              <a:tailEnd/>
            </a:ln>
          </p:spPr>
          <p:txBody>
            <a:bodyPr/>
            <a:lstStyle/>
            <a:p>
              <a:endParaRPr lang="en-US" dirty="0">
                <a:solidFill>
                  <a:srgbClr val="006699"/>
                </a:solidFill>
              </a:endParaRPr>
            </a:p>
          </p:txBody>
        </p:sp>
        <p:sp>
          <p:nvSpPr>
            <p:cNvPr id="7459" name="Freeform 104"/>
            <p:cNvSpPr>
              <a:spLocks/>
            </p:cNvSpPr>
            <p:nvPr/>
          </p:nvSpPr>
          <p:spPr bwMode="auto">
            <a:xfrm>
              <a:off x="1539" y="2980"/>
              <a:ext cx="52" cy="57"/>
            </a:xfrm>
            <a:custGeom>
              <a:avLst/>
              <a:gdLst>
                <a:gd name="T0" fmla="*/ 0 w 104"/>
                <a:gd name="T1" fmla="*/ 0 h 115"/>
                <a:gd name="T2" fmla="*/ 1 w 104"/>
                <a:gd name="T3" fmla="*/ 0 h 115"/>
                <a:gd name="T4" fmla="*/ 1 w 104"/>
                <a:gd name="T5" fmla="*/ 0 h 115"/>
                <a:gd name="T6" fmla="*/ 1 w 104"/>
                <a:gd name="T7" fmla="*/ 0 h 115"/>
                <a:gd name="T8" fmla="*/ 1 w 104"/>
                <a:gd name="T9" fmla="*/ 0 h 115"/>
                <a:gd name="T10" fmla="*/ 1 w 104"/>
                <a:gd name="T11" fmla="*/ 0 h 115"/>
                <a:gd name="T12" fmla="*/ 1 w 104"/>
                <a:gd name="T13" fmla="*/ 0 h 115"/>
                <a:gd name="T14" fmla="*/ 1 w 104"/>
                <a:gd name="T15" fmla="*/ 0 h 115"/>
                <a:gd name="T16" fmla="*/ 1 w 104"/>
                <a:gd name="T17" fmla="*/ 0 h 115"/>
                <a:gd name="T18" fmla="*/ 1 w 104"/>
                <a:gd name="T19" fmla="*/ 0 h 115"/>
                <a:gd name="T20" fmla="*/ 1 w 104"/>
                <a:gd name="T21" fmla="*/ 0 h 115"/>
                <a:gd name="T22" fmla="*/ 1 w 104"/>
                <a:gd name="T23" fmla="*/ 0 h 115"/>
                <a:gd name="T24" fmla="*/ 1 w 104"/>
                <a:gd name="T25" fmla="*/ 0 h 115"/>
                <a:gd name="T26" fmla="*/ 1 w 104"/>
                <a:gd name="T27" fmla="*/ 0 h 115"/>
                <a:gd name="T28" fmla="*/ 1 w 104"/>
                <a:gd name="T29" fmla="*/ 0 h 115"/>
                <a:gd name="T30" fmla="*/ 1 w 104"/>
                <a:gd name="T31" fmla="*/ 0 h 115"/>
                <a:gd name="T32" fmla="*/ 1 w 104"/>
                <a:gd name="T33" fmla="*/ 0 h 115"/>
                <a:gd name="T34" fmla="*/ 1 w 104"/>
                <a:gd name="T35" fmla="*/ 0 h 115"/>
                <a:gd name="T36" fmla="*/ 1 w 104"/>
                <a:gd name="T37" fmla="*/ 0 h 115"/>
                <a:gd name="T38" fmla="*/ 1 w 104"/>
                <a:gd name="T39" fmla="*/ 0 h 115"/>
                <a:gd name="T40" fmla="*/ 1 w 104"/>
                <a:gd name="T41" fmla="*/ 0 h 115"/>
                <a:gd name="T42" fmla="*/ 1 w 104"/>
                <a:gd name="T43" fmla="*/ 0 h 115"/>
                <a:gd name="T44" fmla="*/ 1 w 104"/>
                <a:gd name="T45" fmla="*/ 0 h 115"/>
                <a:gd name="T46" fmla="*/ 1 w 104"/>
                <a:gd name="T47" fmla="*/ 0 h 115"/>
                <a:gd name="T48" fmla="*/ 1 w 104"/>
                <a:gd name="T49" fmla="*/ 0 h 115"/>
                <a:gd name="T50" fmla="*/ 1 w 104"/>
                <a:gd name="T51" fmla="*/ 0 h 115"/>
                <a:gd name="T52" fmla="*/ 1 w 104"/>
                <a:gd name="T53" fmla="*/ 0 h 115"/>
                <a:gd name="T54" fmla="*/ 1 w 104"/>
                <a:gd name="T55" fmla="*/ 0 h 115"/>
                <a:gd name="T56" fmla="*/ 1 w 104"/>
                <a:gd name="T57" fmla="*/ 0 h 115"/>
                <a:gd name="T58" fmla="*/ 1 w 104"/>
                <a:gd name="T59" fmla="*/ 0 h 115"/>
                <a:gd name="T60" fmla="*/ 1 w 104"/>
                <a:gd name="T61" fmla="*/ 0 h 115"/>
                <a:gd name="T62" fmla="*/ 0 w 104"/>
                <a:gd name="T63" fmla="*/ 0 h 115"/>
                <a:gd name="T64" fmla="*/ 0 w 104"/>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15"/>
                <a:gd name="T101" fmla="*/ 104 w 104"/>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15">
                  <a:moveTo>
                    <a:pt x="0" y="0"/>
                  </a:moveTo>
                  <a:lnTo>
                    <a:pt x="55" y="33"/>
                  </a:lnTo>
                  <a:lnTo>
                    <a:pt x="104" y="115"/>
                  </a:lnTo>
                  <a:lnTo>
                    <a:pt x="101" y="115"/>
                  </a:lnTo>
                  <a:lnTo>
                    <a:pt x="96" y="115"/>
                  </a:lnTo>
                  <a:lnTo>
                    <a:pt x="92" y="115"/>
                  </a:lnTo>
                  <a:lnTo>
                    <a:pt x="87" y="115"/>
                  </a:lnTo>
                  <a:lnTo>
                    <a:pt x="83" y="115"/>
                  </a:lnTo>
                  <a:lnTo>
                    <a:pt x="79" y="115"/>
                  </a:lnTo>
                  <a:lnTo>
                    <a:pt x="75" y="114"/>
                  </a:lnTo>
                  <a:lnTo>
                    <a:pt x="73" y="114"/>
                  </a:lnTo>
                  <a:lnTo>
                    <a:pt x="69" y="112"/>
                  </a:lnTo>
                  <a:lnTo>
                    <a:pt x="65" y="111"/>
                  </a:lnTo>
                  <a:lnTo>
                    <a:pt x="61" y="107"/>
                  </a:lnTo>
                  <a:lnTo>
                    <a:pt x="57" y="105"/>
                  </a:lnTo>
                  <a:lnTo>
                    <a:pt x="53" y="103"/>
                  </a:lnTo>
                  <a:lnTo>
                    <a:pt x="49" y="101"/>
                  </a:lnTo>
                  <a:lnTo>
                    <a:pt x="45" y="97"/>
                  </a:lnTo>
                  <a:lnTo>
                    <a:pt x="40" y="95"/>
                  </a:lnTo>
                  <a:lnTo>
                    <a:pt x="36" y="91"/>
                  </a:lnTo>
                  <a:lnTo>
                    <a:pt x="33" y="89"/>
                  </a:lnTo>
                  <a:lnTo>
                    <a:pt x="27" y="83"/>
                  </a:lnTo>
                  <a:lnTo>
                    <a:pt x="24" y="79"/>
                  </a:lnTo>
                  <a:lnTo>
                    <a:pt x="22" y="73"/>
                  </a:lnTo>
                  <a:lnTo>
                    <a:pt x="20" y="67"/>
                  </a:lnTo>
                  <a:lnTo>
                    <a:pt x="16" y="60"/>
                  </a:lnTo>
                  <a:lnTo>
                    <a:pt x="14" y="54"/>
                  </a:lnTo>
                  <a:lnTo>
                    <a:pt x="10" y="48"/>
                  </a:lnTo>
                  <a:lnTo>
                    <a:pt x="8" y="44"/>
                  </a:lnTo>
                  <a:lnTo>
                    <a:pt x="6" y="42"/>
                  </a:lnTo>
                  <a:lnTo>
                    <a:pt x="6" y="41"/>
                  </a:lnTo>
                  <a:lnTo>
                    <a:pt x="0" y="0"/>
                  </a:lnTo>
                  <a:close/>
                </a:path>
              </a:pathLst>
            </a:custGeom>
            <a:solidFill>
              <a:srgbClr val="B3B38A"/>
            </a:solidFill>
            <a:ln w="9525">
              <a:noFill/>
              <a:round/>
              <a:headEnd/>
              <a:tailEnd/>
            </a:ln>
          </p:spPr>
          <p:txBody>
            <a:bodyPr/>
            <a:lstStyle/>
            <a:p>
              <a:endParaRPr lang="en-US" dirty="0">
                <a:solidFill>
                  <a:srgbClr val="006699"/>
                </a:solidFill>
              </a:endParaRPr>
            </a:p>
          </p:txBody>
        </p:sp>
        <p:sp>
          <p:nvSpPr>
            <p:cNvPr id="7460" name="Freeform 105"/>
            <p:cNvSpPr>
              <a:spLocks/>
            </p:cNvSpPr>
            <p:nvPr/>
          </p:nvSpPr>
          <p:spPr bwMode="auto">
            <a:xfrm>
              <a:off x="1538" y="2974"/>
              <a:ext cx="34" cy="69"/>
            </a:xfrm>
            <a:custGeom>
              <a:avLst/>
              <a:gdLst>
                <a:gd name="T0" fmla="*/ 1 w 67"/>
                <a:gd name="T1" fmla="*/ 1 h 137"/>
                <a:gd name="T2" fmla="*/ 1 w 67"/>
                <a:gd name="T3" fmla="*/ 1 h 137"/>
                <a:gd name="T4" fmla="*/ 1 w 67"/>
                <a:gd name="T5" fmla="*/ 1 h 137"/>
                <a:gd name="T6" fmla="*/ 1 w 67"/>
                <a:gd name="T7" fmla="*/ 1 h 137"/>
                <a:gd name="T8" fmla="*/ 1 w 67"/>
                <a:gd name="T9" fmla="*/ 1 h 137"/>
                <a:gd name="T10" fmla="*/ 1 w 67"/>
                <a:gd name="T11" fmla="*/ 1 h 137"/>
                <a:gd name="T12" fmla="*/ 0 w 67"/>
                <a:gd name="T13" fmla="*/ 0 h 137"/>
                <a:gd name="T14" fmla="*/ 1 w 67"/>
                <a:gd name="T15" fmla="*/ 1 h 137"/>
                <a:gd name="T16" fmla="*/ 1 w 67"/>
                <a:gd name="T17" fmla="*/ 1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137"/>
                <a:gd name="T29" fmla="*/ 67 w 6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137">
                  <a:moveTo>
                    <a:pt x="16" y="60"/>
                  </a:moveTo>
                  <a:lnTo>
                    <a:pt x="67" y="123"/>
                  </a:lnTo>
                  <a:lnTo>
                    <a:pt x="67" y="137"/>
                  </a:lnTo>
                  <a:lnTo>
                    <a:pt x="21" y="112"/>
                  </a:lnTo>
                  <a:lnTo>
                    <a:pt x="21" y="88"/>
                  </a:lnTo>
                  <a:lnTo>
                    <a:pt x="2" y="57"/>
                  </a:lnTo>
                  <a:lnTo>
                    <a:pt x="0" y="0"/>
                  </a:lnTo>
                  <a:lnTo>
                    <a:pt x="16" y="60"/>
                  </a:lnTo>
                  <a:close/>
                </a:path>
              </a:pathLst>
            </a:custGeom>
            <a:solidFill>
              <a:srgbClr val="63632E"/>
            </a:solidFill>
            <a:ln w="9525">
              <a:noFill/>
              <a:round/>
              <a:headEnd/>
              <a:tailEnd/>
            </a:ln>
          </p:spPr>
          <p:txBody>
            <a:bodyPr/>
            <a:lstStyle/>
            <a:p>
              <a:endParaRPr lang="en-US" dirty="0">
                <a:solidFill>
                  <a:srgbClr val="006699"/>
                </a:solidFill>
              </a:endParaRPr>
            </a:p>
          </p:txBody>
        </p:sp>
        <p:sp>
          <p:nvSpPr>
            <p:cNvPr id="7461" name="Freeform 106"/>
            <p:cNvSpPr>
              <a:spLocks/>
            </p:cNvSpPr>
            <p:nvPr/>
          </p:nvSpPr>
          <p:spPr bwMode="auto">
            <a:xfrm>
              <a:off x="1715" y="2958"/>
              <a:ext cx="75" cy="36"/>
            </a:xfrm>
            <a:custGeom>
              <a:avLst/>
              <a:gdLst>
                <a:gd name="T0" fmla="*/ 1 w 150"/>
                <a:gd name="T1" fmla="*/ 1 h 72"/>
                <a:gd name="T2" fmla="*/ 1 w 150"/>
                <a:gd name="T3" fmla="*/ 1 h 72"/>
                <a:gd name="T4" fmla="*/ 1 w 150"/>
                <a:gd name="T5" fmla="*/ 1 h 72"/>
                <a:gd name="T6" fmla="*/ 1 w 150"/>
                <a:gd name="T7" fmla="*/ 1 h 72"/>
                <a:gd name="T8" fmla="*/ 1 w 150"/>
                <a:gd name="T9" fmla="*/ 1 h 72"/>
                <a:gd name="T10" fmla="*/ 1 w 150"/>
                <a:gd name="T11" fmla="*/ 1 h 72"/>
                <a:gd name="T12" fmla="*/ 1 w 150"/>
                <a:gd name="T13" fmla="*/ 1 h 72"/>
                <a:gd name="T14" fmla="*/ 1 w 150"/>
                <a:gd name="T15" fmla="*/ 1 h 72"/>
                <a:gd name="T16" fmla="*/ 1 w 150"/>
                <a:gd name="T17" fmla="*/ 1 h 72"/>
                <a:gd name="T18" fmla="*/ 1 w 150"/>
                <a:gd name="T19" fmla="*/ 1 h 72"/>
                <a:gd name="T20" fmla="*/ 1 w 150"/>
                <a:gd name="T21" fmla="*/ 1 h 72"/>
                <a:gd name="T22" fmla="*/ 1 w 150"/>
                <a:gd name="T23" fmla="*/ 1 h 72"/>
                <a:gd name="T24" fmla="*/ 1 w 150"/>
                <a:gd name="T25" fmla="*/ 1 h 72"/>
                <a:gd name="T26" fmla="*/ 1 w 150"/>
                <a:gd name="T27" fmla="*/ 1 h 72"/>
                <a:gd name="T28" fmla="*/ 1 w 150"/>
                <a:gd name="T29" fmla="*/ 1 h 72"/>
                <a:gd name="T30" fmla="*/ 1 w 150"/>
                <a:gd name="T31" fmla="*/ 1 h 72"/>
                <a:gd name="T32" fmla="*/ 1 w 150"/>
                <a:gd name="T33" fmla="*/ 1 h 72"/>
                <a:gd name="T34" fmla="*/ 1 w 150"/>
                <a:gd name="T35" fmla="*/ 1 h 72"/>
                <a:gd name="T36" fmla="*/ 1 w 150"/>
                <a:gd name="T37" fmla="*/ 1 h 72"/>
                <a:gd name="T38" fmla="*/ 1 w 150"/>
                <a:gd name="T39" fmla="*/ 1 h 72"/>
                <a:gd name="T40" fmla="*/ 0 w 150"/>
                <a:gd name="T41" fmla="*/ 1 h 72"/>
                <a:gd name="T42" fmla="*/ 1 w 150"/>
                <a:gd name="T43" fmla="*/ 1 h 72"/>
                <a:gd name="T44" fmla="*/ 1 w 150"/>
                <a:gd name="T45" fmla="*/ 1 h 72"/>
                <a:gd name="T46" fmla="*/ 1 w 150"/>
                <a:gd name="T47" fmla="*/ 1 h 72"/>
                <a:gd name="T48" fmla="*/ 1 w 150"/>
                <a:gd name="T49" fmla="*/ 1 h 72"/>
                <a:gd name="T50" fmla="*/ 1 w 150"/>
                <a:gd name="T51" fmla="*/ 1 h 72"/>
                <a:gd name="T52" fmla="*/ 1 w 150"/>
                <a:gd name="T53" fmla="*/ 1 h 72"/>
                <a:gd name="T54" fmla="*/ 1 w 150"/>
                <a:gd name="T55" fmla="*/ 1 h 72"/>
                <a:gd name="T56" fmla="*/ 1 w 150"/>
                <a:gd name="T57" fmla="*/ 1 h 72"/>
                <a:gd name="T58" fmla="*/ 1 w 150"/>
                <a:gd name="T59" fmla="*/ 1 h 72"/>
                <a:gd name="T60" fmla="*/ 1 w 150"/>
                <a:gd name="T61" fmla="*/ 1 h 72"/>
                <a:gd name="T62" fmla="*/ 1 w 150"/>
                <a:gd name="T63" fmla="*/ 1 h 72"/>
                <a:gd name="T64" fmla="*/ 1 w 150"/>
                <a:gd name="T65" fmla="*/ 1 h 72"/>
                <a:gd name="T66" fmla="*/ 1 w 150"/>
                <a:gd name="T67" fmla="*/ 1 h 72"/>
                <a:gd name="T68" fmla="*/ 1 w 150"/>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72"/>
                <a:gd name="T107" fmla="*/ 150 w 150"/>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72">
                  <a:moveTo>
                    <a:pt x="82" y="0"/>
                  </a:moveTo>
                  <a:lnTo>
                    <a:pt x="134" y="8"/>
                  </a:lnTo>
                  <a:lnTo>
                    <a:pt x="150" y="28"/>
                  </a:lnTo>
                  <a:lnTo>
                    <a:pt x="145" y="47"/>
                  </a:lnTo>
                  <a:lnTo>
                    <a:pt x="143" y="46"/>
                  </a:lnTo>
                  <a:lnTo>
                    <a:pt x="141" y="46"/>
                  </a:lnTo>
                  <a:lnTo>
                    <a:pt x="137" y="46"/>
                  </a:lnTo>
                  <a:lnTo>
                    <a:pt x="132" y="46"/>
                  </a:lnTo>
                  <a:lnTo>
                    <a:pt x="129" y="46"/>
                  </a:lnTo>
                  <a:lnTo>
                    <a:pt x="126" y="46"/>
                  </a:lnTo>
                  <a:lnTo>
                    <a:pt x="122" y="46"/>
                  </a:lnTo>
                  <a:lnTo>
                    <a:pt x="119" y="46"/>
                  </a:lnTo>
                  <a:lnTo>
                    <a:pt x="114" y="46"/>
                  </a:lnTo>
                  <a:lnTo>
                    <a:pt x="111" y="46"/>
                  </a:lnTo>
                  <a:lnTo>
                    <a:pt x="107" y="46"/>
                  </a:lnTo>
                  <a:lnTo>
                    <a:pt x="104" y="46"/>
                  </a:lnTo>
                  <a:lnTo>
                    <a:pt x="100" y="46"/>
                  </a:lnTo>
                  <a:lnTo>
                    <a:pt x="96" y="46"/>
                  </a:lnTo>
                  <a:lnTo>
                    <a:pt x="92" y="46"/>
                  </a:lnTo>
                  <a:lnTo>
                    <a:pt x="88" y="46"/>
                  </a:lnTo>
                  <a:lnTo>
                    <a:pt x="84" y="46"/>
                  </a:lnTo>
                  <a:lnTo>
                    <a:pt x="80" y="46"/>
                  </a:lnTo>
                  <a:lnTo>
                    <a:pt x="76" y="46"/>
                  </a:lnTo>
                  <a:lnTo>
                    <a:pt x="72" y="47"/>
                  </a:lnTo>
                  <a:lnTo>
                    <a:pt x="64" y="47"/>
                  </a:lnTo>
                  <a:lnTo>
                    <a:pt x="58" y="47"/>
                  </a:lnTo>
                  <a:lnTo>
                    <a:pt x="53" y="48"/>
                  </a:lnTo>
                  <a:lnTo>
                    <a:pt x="49" y="49"/>
                  </a:lnTo>
                  <a:lnTo>
                    <a:pt x="45" y="50"/>
                  </a:lnTo>
                  <a:lnTo>
                    <a:pt x="42" y="51"/>
                  </a:lnTo>
                  <a:lnTo>
                    <a:pt x="38" y="53"/>
                  </a:lnTo>
                  <a:lnTo>
                    <a:pt x="35" y="55"/>
                  </a:lnTo>
                  <a:lnTo>
                    <a:pt x="31" y="56"/>
                  </a:lnTo>
                  <a:lnTo>
                    <a:pt x="27" y="58"/>
                  </a:lnTo>
                  <a:lnTo>
                    <a:pt x="23" y="60"/>
                  </a:lnTo>
                  <a:lnTo>
                    <a:pt x="18" y="63"/>
                  </a:lnTo>
                  <a:lnTo>
                    <a:pt x="14" y="64"/>
                  </a:lnTo>
                  <a:lnTo>
                    <a:pt x="10" y="66"/>
                  </a:lnTo>
                  <a:lnTo>
                    <a:pt x="7" y="67"/>
                  </a:lnTo>
                  <a:lnTo>
                    <a:pt x="5" y="69"/>
                  </a:lnTo>
                  <a:lnTo>
                    <a:pt x="2" y="70"/>
                  </a:lnTo>
                  <a:lnTo>
                    <a:pt x="0" y="72"/>
                  </a:lnTo>
                  <a:lnTo>
                    <a:pt x="0" y="70"/>
                  </a:lnTo>
                  <a:lnTo>
                    <a:pt x="1" y="65"/>
                  </a:lnTo>
                  <a:lnTo>
                    <a:pt x="1" y="60"/>
                  </a:lnTo>
                  <a:lnTo>
                    <a:pt x="2" y="57"/>
                  </a:lnTo>
                  <a:lnTo>
                    <a:pt x="3" y="53"/>
                  </a:lnTo>
                  <a:lnTo>
                    <a:pt x="4" y="49"/>
                  </a:lnTo>
                  <a:lnTo>
                    <a:pt x="5" y="45"/>
                  </a:lnTo>
                  <a:lnTo>
                    <a:pt x="6" y="41"/>
                  </a:lnTo>
                  <a:lnTo>
                    <a:pt x="7" y="37"/>
                  </a:lnTo>
                  <a:lnTo>
                    <a:pt x="9" y="35"/>
                  </a:lnTo>
                  <a:lnTo>
                    <a:pt x="12" y="29"/>
                  </a:lnTo>
                  <a:lnTo>
                    <a:pt x="16" y="28"/>
                  </a:lnTo>
                  <a:lnTo>
                    <a:pt x="18" y="27"/>
                  </a:lnTo>
                  <a:lnTo>
                    <a:pt x="22" y="27"/>
                  </a:lnTo>
                  <a:lnTo>
                    <a:pt x="25" y="25"/>
                  </a:lnTo>
                  <a:lnTo>
                    <a:pt x="31" y="23"/>
                  </a:lnTo>
                  <a:lnTo>
                    <a:pt x="35" y="21"/>
                  </a:lnTo>
                  <a:lnTo>
                    <a:pt x="41" y="19"/>
                  </a:lnTo>
                  <a:lnTo>
                    <a:pt x="46" y="16"/>
                  </a:lnTo>
                  <a:lnTo>
                    <a:pt x="52" y="14"/>
                  </a:lnTo>
                  <a:lnTo>
                    <a:pt x="57" y="11"/>
                  </a:lnTo>
                  <a:lnTo>
                    <a:pt x="63" y="8"/>
                  </a:lnTo>
                  <a:lnTo>
                    <a:pt x="68" y="6"/>
                  </a:lnTo>
                  <a:lnTo>
                    <a:pt x="73" y="4"/>
                  </a:lnTo>
                  <a:lnTo>
                    <a:pt x="76" y="2"/>
                  </a:lnTo>
                  <a:lnTo>
                    <a:pt x="80" y="1"/>
                  </a:lnTo>
                  <a:lnTo>
                    <a:pt x="81" y="0"/>
                  </a:lnTo>
                  <a:lnTo>
                    <a:pt x="82" y="0"/>
                  </a:lnTo>
                  <a:close/>
                </a:path>
              </a:pathLst>
            </a:custGeom>
            <a:solidFill>
              <a:srgbClr val="DEC95E"/>
            </a:solidFill>
            <a:ln w="9525">
              <a:noFill/>
              <a:round/>
              <a:headEnd/>
              <a:tailEnd/>
            </a:ln>
          </p:spPr>
          <p:txBody>
            <a:bodyPr/>
            <a:lstStyle/>
            <a:p>
              <a:endParaRPr lang="en-US" dirty="0">
                <a:solidFill>
                  <a:srgbClr val="006699"/>
                </a:solidFill>
              </a:endParaRPr>
            </a:p>
          </p:txBody>
        </p:sp>
        <p:sp>
          <p:nvSpPr>
            <p:cNvPr id="7462" name="Freeform 107"/>
            <p:cNvSpPr>
              <a:spLocks/>
            </p:cNvSpPr>
            <p:nvPr/>
          </p:nvSpPr>
          <p:spPr bwMode="auto">
            <a:xfrm>
              <a:off x="1688" y="2750"/>
              <a:ext cx="37" cy="62"/>
            </a:xfrm>
            <a:custGeom>
              <a:avLst/>
              <a:gdLst>
                <a:gd name="T0" fmla="*/ 1 w 72"/>
                <a:gd name="T1" fmla="*/ 0 h 126"/>
                <a:gd name="T2" fmla="*/ 1 w 72"/>
                <a:gd name="T3" fmla="*/ 0 h 126"/>
                <a:gd name="T4" fmla="*/ 1 w 72"/>
                <a:gd name="T5" fmla="*/ 0 h 126"/>
                <a:gd name="T6" fmla="*/ 1 w 72"/>
                <a:gd name="T7" fmla="*/ 0 h 126"/>
                <a:gd name="T8" fmla="*/ 1 w 72"/>
                <a:gd name="T9" fmla="*/ 0 h 126"/>
                <a:gd name="T10" fmla="*/ 1 w 72"/>
                <a:gd name="T11" fmla="*/ 0 h 126"/>
                <a:gd name="T12" fmla="*/ 1 w 72"/>
                <a:gd name="T13" fmla="*/ 0 h 126"/>
                <a:gd name="T14" fmla="*/ 1 w 72"/>
                <a:gd name="T15" fmla="*/ 0 h 126"/>
                <a:gd name="T16" fmla="*/ 1 w 72"/>
                <a:gd name="T17" fmla="*/ 0 h 126"/>
                <a:gd name="T18" fmla="*/ 1 w 72"/>
                <a:gd name="T19" fmla="*/ 0 h 126"/>
                <a:gd name="T20" fmla="*/ 1 w 72"/>
                <a:gd name="T21" fmla="*/ 0 h 126"/>
                <a:gd name="T22" fmla="*/ 1 w 72"/>
                <a:gd name="T23" fmla="*/ 0 h 126"/>
                <a:gd name="T24" fmla="*/ 1 w 72"/>
                <a:gd name="T25" fmla="*/ 0 h 126"/>
                <a:gd name="T26" fmla="*/ 1 w 72"/>
                <a:gd name="T27" fmla="*/ 0 h 126"/>
                <a:gd name="T28" fmla="*/ 1 w 72"/>
                <a:gd name="T29" fmla="*/ 0 h 126"/>
                <a:gd name="T30" fmla="*/ 1 w 72"/>
                <a:gd name="T31" fmla="*/ 0 h 126"/>
                <a:gd name="T32" fmla="*/ 1 w 72"/>
                <a:gd name="T33" fmla="*/ 0 h 126"/>
                <a:gd name="T34" fmla="*/ 1 w 72"/>
                <a:gd name="T35" fmla="*/ 0 h 126"/>
                <a:gd name="T36" fmla="*/ 1 w 72"/>
                <a:gd name="T37" fmla="*/ 0 h 126"/>
                <a:gd name="T38" fmla="*/ 1 w 72"/>
                <a:gd name="T39" fmla="*/ 0 h 126"/>
                <a:gd name="T40" fmla="*/ 1 w 72"/>
                <a:gd name="T41" fmla="*/ 0 h 126"/>
                <a:gd name="T42" fmla="*/ 1 w 72"/>
                <a:gd name="T43" fmla="*/ 0 h 126"/>
                <a:gd name="T44" fmla="*/ 1 w 72"/>
                <a:gd name="T45" fmla="*/ 0 h 126"/>
                <a:gd name="T46" fmla="*/ 1 w 72"/>
                <a:gd name="T47" fmla="*/ 0 h 126"/>
                <a:gd name="T48" fmla="*/ 1 w 72"/>
                <a:gd name="T49" fmla="*/ 0 h 126"/>
                <a:gd name="T50" fmla="*/ 1 w 72"/>
                <a:gd name="T51" fmla="*/ 0 h 126"/>
                <a:gd name="T52" fmla="*/ 1 w 72"/>
                <a:gd name="T53" fmla="*/ 0 h 126"/>
                <a:gd name="T54" fmla="*/ 1 w 72"/>
                <a:gd name="T55" fmla="*/ 0 h 126"/>
                <a:gd name="T56" fmla="*/ 1 w 72"/>
                <a:gd name="T57" fmla="*/ 0 h 126"/>
                <a:gd name="T58" fmla="*/ 1 w 72"/>
                <a:gd name="T59" fmla="*/ 0 h 126"/>
                <a:gd name="T60" fmla="*/ 1 w 72"/>
                <a:gd name="T61" fmla="*/ 0 h 126"/>
                <a:gd name="T62" fmla="*/ 1 w 72"/>
                <a:gd name="T63" fmla="*/ 0 h 126"/>
                <a:gd name="T64" fmla="*/ 1 w 72"/>
                <a:gd name="T65" fmla="*/ 0 h 126"/>
                <a:gd name="T66" fmla="*/ 1 w 72"/>
                <a:gd name="T67" fmla="*/ 0 h 126"/>
                <a:gd name="T68" fmla="*/ 1 w 72"/>
                <a:gd name="T69" fmla="*/ 0 h 126"/>
                <a:gd name="T70" fmla="*/ 1 w 72"/>
                <a:gd name="T71" fmla="*/ 0 h 126"/>
                <a:gd name="T72" fmla="*/ 1 w 72"/>
                <a:gd name="T73" fmla="*/ 0 h 126"/>
                <a:gd name="T74" fmla="*/ 1 w 72"/>
                <a:gd name="T75" fmla="*/ 0 h 126"/>
                <a:gd name="T76" fmla="*/ 1 w 72"/>
                <a:gd name="T77" fmla="*/ 0 h 126"/>
                <a:gd name="T78" fmla="*/ 0 w 72"/>
                <a:gd name="T79" fmla="*/ 0 h 126"/>
                <a:gd name="T80" fmla="*/ 0 w 72"/>
                <a:gd name="T81" fmla="*/ 0 h 126"/>
                <a:gd name="T82" fmla="*/ 0 w 72"/>
                <a:gd name="T83" fmla="*/ 0 h 126"/>
                <a:gd name="T84" fmla="*/ 0 w 72"/>
                <a:gd name="T85" fmla="*/ 0 h 126"/>
                <a:gd name="T86" fmla="*/ 0 w 72"/>
                <a:gd name="T87" fmla="*/ 0 h 126"/>
                <a:gd name="T88" fmla="*/ 1 w 72"/>
                <a:gd name="T89" fmla="*/ 0 h 126"/>
                <a:gd name="T90" fmla="*/ 1 w 72"/>
                <a:gd name="T91" fmla="*/ 0 h 126"/>
                <a:gd name="T92" fmla="*/ 1 w 72"/>
                <a:gd name="T93" fmla="*/ 0 h 126"/>
                <a:gd name="T94" fmla="*/ 1 w 72"/>
                <a:gd name="T95" fmla="*/ 0 h 126"/>
                <a:gd name="T96" fmla="*/ 1 w 72"/>
                <a:gd name="T97" fmla="*/ 0 h 126"/>
                <a:gd name="T98" fmla="*/ 1 w 72"/>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126"/>
                <a:gd name="T152" fmla="*/ 72 w 72"/>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126">
                  <a:moveTo>
                    <a:pt x="4" y="0"/>
                  </a:moveTo>
                  <a:lnTo>
                    <a:pt x="12" y="28"/>
                  </a:lnTo>
                  <a:lnTo>
                    <a:pt x="12" y="30"/>
                  </a:lnTo>
                  <a:lnTo>
                    <a:pt x="12" y="34"/>
                  </a:lnTo>
                  <a:lnTo>
                    <a:pt x="14" y="38"/>
                  </a:lnTo>
                  <a:lnTo>
                    <a:pt x="16" y="44"/>
                  </a:lnTo>
                  <a:lnTo>
                    <a:pt x="19" y="51"/>
                  </a:lnTo>
                  <a:lnTo>
                    <a:pt x="20" y="54"/>
                  </a:lnTo>
                  <a:lnTo>
                    <a:pt x="22" y="58"/>
                  </a:lnTo>
                  <a:lnTo>
                    <a:pt x="25" y="63"/>
                  </a:lnTo>
                  <a:lnTo>
                    <a:pt x="29" y="69"/>
                  </a:lnTo>
                  <a:lnTo>
                    <a:pt x="33" y="72"/>
                  </a:lnTo>
                  <a:lnTo>
                    <a:pt x="36" y="76"/>
                  </a:lnTo>
                  <a:lnTo>
                    <a:pt x="39" y="79"/>
                  </a:lnTo>
                  <a:lnTo>
                    <a:pt x="43" y="83"/>
                  </a:lnTo>
                  <a:lnTo>
                    <a:pt x="47" y="85"/>
                  </a:lnTo>
                  <a:lnTo>
                    <a:pt x="51" y="88"/>
                  </a:lnTo>
                  <a:lnTo>
                    <a:pt x="54" y="90"/>
                  </a:lnTo>
                  <a:lnTo>
                    <a:pt x="57" y="93"/>
                  </a:lnTo>
                  <a:lnTo>
                    <a:pt x="63" y="96"/>
                  </a:lnTo>
                  <a:lnTo>
                    <a:pt x="67" y="99"/>
                  </a:lnTo>
                  <a:lnTo>
                    <a:pt x="71" y="100"/>
                  </a:lnTo>
                  <a:lnTo>
                    <a:pt x="72" y="101"/>
                  </a:lnTo>
                  <a:lnTo>
                    <a:pt x="51" y="126"/>
                  </a:lnTo>
                  <a:lnTo>
                    <a:pt x="18" y="90"/>
                  </a:lnTo>
                  <a:lnTo>
                    <a:pt x="17" y="89"/>
                  </a:lnTo>
                  <a:lnTo>
                    <a:pt x="16" y="87"/>
                  </a:lnTo>
                  <a:lnTo>
                    <a:pt x="14" y="83"/>
                  </a:lnTo>
                  <a:lnTo>
                    <a:pt x="13" y="79"/>
                  </a:lnTo>
                  <a:lnTo>
                    <a:pt x="12" y="75"/>
                  </a:lnTo>
                  <a:lnTo>
                    <a:pt x="10" y="72"/>
                  </a:lnTo>
                  <a:lnTo>
                    <a:pt x="9" y="67"/>
                  </a:lnTo>
                  <a:lnTo>
                    <a:pt x="8" y="64"/>
                  </a:lnTo>
                  <a:lnTo>
                    <a:pt x="7" y="60"/>
                  </a:lnTo>
                  <a:lnTo>
                    <a:pt x="6" y="56"/>
                  </a:lnTo>
                  <a:lnTo>
                    <a:pt x="5" y="51"/>
                  </a:lnTo>
                  <a:lnTo>
                    <a:pt x="4" y="46"/>
                  </a:lnTo>
                  <a:lnTo>
                    <a:pt x="2" y="41"/>
                  </a:lnTo>
                  <a:lnTo>
                    <a:pt x="2" y="36"/>
                  </a:lnTo>
                  <a:lnTo>
                    <a:pt x="0" y="32"/>
                  </a:lnTo>
                  <a:lnTo>
                    <a:pt x="0" y="28"/>
                  </a:lnTo>
                  <a:lnTo>
                    <a:pt x="0" y="24"/>
                  </a:lnTo>
                  <a:lnTo>
                    <a:pt x="0" y="19"/>
                  </a:lnTo>
                  <a:lnTo>
                    <a:pt x="0" y="15"/>
                  </a:lnTo>
                  <a:lnTo>
                    <a:pt x="1" y="13"/>
                  </a:lnTo>
                  <a:lnTo>
                    <a:pt x="2" y="7"/>
                  </a:lnTo>
                  <a:lnTo>
                    <a:pt x="3" y="3"/>
                  </a:lnTo>
                  <a:lnTo>
                    <a:pt x="4" y="1"/>
                  </a:lnTo>
                  <a:lnTo>
                    <a:pt x="4" y="0"/>
                  </a:lnTo>
                  <a:close/>
                </a:path>
              </a:pathLst>
            </a:custGeom>
            <a:solidFill>
              <a:srgbClr val="C29970"/>
            </a:solidFill>
            <a:ln w="9525">
              <a:noFill/>
              <a:round/>
              <a:headEnd/>
              <a:tailEnd/>
            </a:ln>
          </p:spPr>
          <p:txBody>
            <a:bodyPr/>
            <a:lstStyle/>
            <a:p>
              <a:endParaRPr lang="en-US" dirty="0">
                <a:solidFill>
                  <a:srgbClr val="006699"/>
                </a:solidFill>
              </a:endParaRPr>
            </a:p>
          </p:txBody>
        </p:sp>
        <p:sp>
          <p:nvSpPr>
            <p:cNvPr id="7463" name="Freeform 108"/>
            <p:cNvSpPr>
              <a:spLocks/>
            </p:cNvSpPr>
            <p:nvPr/>
          </p:nvSpPr>
          <p:spPr bwMode="auto">
            <a:xfrm>
              <a:off x="1602" y="2710"/>
              <a:ext cx="21" cy="38"/>
            </a:xfrm>
            <a:custGeom>
              <a:avLst/>
              <a:gdLst>
                <a:gd name="T0" fmla="*/ 1 w 41"/>
                <a:gd name="T1" fmla="*/ 0 h 76"/>
                <a:gd name="T2" fmla="*/ 1 w 41"/>
                <a:gd name="T3" fmla="*/ 1 h 76"/>
                <a:gd name="T4" fmla="*/ 1 w 41"/>
                <a:gd name="T5" fmla="*/ 1 h 76"/>
                <a:gd name="T6" fmla="*/ 1 w 41"/>
                <a:gd name="T7" fmla="*/ 1 h 76"/>
                <a:gd name="T8" fmla="*/ 1 w 41"/>
                <a:gd name="T9" fmla="*/ 1 h 76"/>
                <a:gd name="T10" fmla="*/ 1 w 41"/>
                <a:gd name="T11" fmla="*/ 1 h 76"/>
                <a:gd name="T12" fmla="*/ 1 w 41"/>
                <a:gd name="T13" fmla="*/ 1 h 76"/>
                <a:gd name="T14" fmla="*/ 1 w 41"/>
                <a:gd name="T15" fmla="*/ 1 h 76"/>
                <a:gd name="T16" fmla="*/ 1 w 41"/>
                <a:gd name="T17" fmla="*/ 1 h 76"/>
                <a:gd name="T18" fmla="*/ 1 w 41"/>
                <a:gd name="T19" fmla="*/ 1 h 76"/>
                <a:gd name="T20" fmla="*/ 1 w 41"/>
                <a:gd name="T21" fmla="*/ 1 h 76"/>
                <a:gd name="T22" fmla="*/ 1 w 41"/>
                <a:gd name="T23" fmla="*/ 1 h 76"/>
                <a:gd name="T24" fmla="*/ 1 w 41"/>
                <a:gd name="T25" fmla="*/ 1 h 76"/>
                <a:gd name="T26" fmla="*/ 1 w 41"/>
                <a:gd name="T27" fmla="*/ 1 h 76"/>
                <a:gd name="T28" fmla="*/ 1 w 41"/>
                <a:gd name="T29" fmla="*/ 1 h 76"/>
                <a:gd name="T30" fmla="*/ 1 w 41"/>
                <a:gd name="T31" fmla="*/ 1 h 76"/>
                <a:gd name="T32" fmla="*/ 1 w 41"/>
                <a:gd name="T33" fmla="*/ 1 h 76"/>
                <a:gd name="T34" fmla="*/ 1 w 41"/>
                <a:gd name="T35" fmla="*/ 1 h 76"/>
                <a:gd name="T36" fmla="*/ 1 w 41"/>
                <a:gd name="T37" fmla="*/ 1 h 76"/>
                <a:gd name="T38" fmla="*/ 1 w 41"/>
                <a:gd name="T39" fmla="*/ 1 h 76"/>
                <a:gd name="T40" fmla="*/ 1 w 41"/>
                <a:gd name="T41" fmla="*/ 1 h 76"/>
                <a:gd name="T42" fmla="*/ 0 w 41"/>
                <a:gd name="T43" fmla="*/ 1 h 76"/>
                <a:gd name="T44" fmla="*/ 1 w 41"/>
                <a:gd name="T45" fmla="*/ 0 h 76"/>
                <a:gd name="T46" fmla="*/ 1 w 41"/>
                <a:gd name="T47" fmla="*/ 0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76"/>
                <a:gd name="T74" fmla="*/ 41 w 41"/>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76">
                  <a:moveTo>
                    <a:pt x="14" y="0"/>
                  </a:moveTo>
                  <a:lnTo>
                    <a:pt x="36" y="49"/>
                  </a:lnTo>
                  <a:lnTo>
                    <a:pt x="41" y="74"/>
                  </a:lnTo>
                  <a:lnTo>
                    <a:pt x="36" y="76"/>
                  </a:lnTo>
                  <a:lnTo>
                    <a:pt x="30" y="68"/>
                  </a:lnTo>
                  <a:lnTo>
                    <a:pt x="17" y="68"/>
                  </a:lnTo>
                  <a:lnTo>
                    <a:pt x="18" y="68"/>
                  </a:lnTo>
                  <a:lnTo>
                    <a:pt x="20" y="66"/>
                  </a:lnTo>
                  <a:lnTo>
                    <a:pt x="21" y="63"/>
                  </a:lnTo>
                  <a:lnTo>
                    <a:pt x="22" y="61"/>
                  </a:lnTo>
                  <a:lnTo>
                    <a:pt x="24" y="58"/>
                  </a:lnTo>
                  <a:lnTo>
                    <a:pt x="25" y="54"/>
                  </a:lnTo>
                  <a:lnTo>
                    <a:pt x="25" y="49"/>
                  </a:lnTo>
                  <a:lnTo>
                    <a:pt x="24" y="44"/>
                  </a:lnTo>
                  <a:lnTo>
                    <a:pt x="21" y="39"/>
                  </a:lnTo>
                  <a:lnTo>
                    <a:pt x="19" y="34"/>
                  </a:lnTo>
                  <a:lnTo>
                    <a:pt x="16" y="29"/>
                  </a:lnTo>
                  <a:lnTo>
                    <a:pt x="14" y="25"/>
                  </a:lnTo>
                  <a:lnTo>
                    <a:pt x="12" y="23"/>
                  </a:lnTo>
                  <a:lnTo>
                    <a:pt x="12" y="22"/>
                  </a:lnTo>
                  <a:lnTo>
                    <a:pt x="12" y="11"/>
                  </a:lnTo>
                  <a:lnTo>
                    <a:pt x="0" y="8"/>
                  </a:lnTo>
                  <a:lnTo>
                    <a:pt x="14" y="0"/>
                  </a:lnTo>
                  <a:close/>
                </a:path>
              </a:pathLst>
            </a:custGeom>
            <a:solidFill>
              <a:srgbClr val="C9A11F"/>
            </a:solidFill>
            <a:ln w="9525">
              <a:noFill/>
              <a:round/>
              <a:headEnd/>
              <a:tailEnd/>
            </a:ln>
          </p:spPr>
          <p:txBody>
            <a:bodyPr/>
            <a:lstStyle/>
            <a:p>
              <a:endParaRPr lang="en-US" dirty="0">
                <a:solidFill>
                  <a:srgbClr val="006699"/>
                </a:solidFill>
              </a:endParaRPr>
            </a:p>
          </p:txBody>
        </p:sp>
        <p:sp>
          <p:nvSpPr>
            <p:cNvPr id="7464" name="Freeform 109"/>
            <p:cNvSpPr>
              <a:spLocks/>
            </p:cNvSpPr>
            <p:nvPr/>
          </p:nvSpPr>
          <p:spPr bwMode="auto">
            <a:xfrm>
              <a:off x="1606" y="2681"/>
              <a:ext cx="27" cy="20"/>
            </a:xfrm>
            <a:custGeom>
              <a:avLst/>
              <a:gdLst>
                <a:gd name="T0" fmla="*/ 0 w 55"/>
                <a:gd name="T1" fmla="*/ 0 h 41"/>
                <a:gd name="T2" fmla="*/ 0 w 55"/>
                <a:gd name="T3" fmla="*/ 0 h 41"/>
                <a:gd name="T4" fmla="*/ 0 w 55"/>
                <a:gd name="T5" fmla="*/ 0 h 41"/>
                <a:gd name="T6" fmla="*/ 0 w 55"/>
                <a:gd name="T7" fmla="*/ 0 h 41"/>
                <a:gd name="T8" fmla="*/ 0 w 55"/>
                <a:gd name="T9" fmla="*/ 0 h 41"/>
                <a:gd name="T10" fmla="*/ 0 w 55"/>
                <a:gd name="T11" fmla="*/ 0 h 41"/>
                <a:gd name="T12" fmla="*/ 0 w 55"/>
                <a:gd name="T13" fmla="*/ 0 h 41"/>
                <a:gd name="T14" fmla="*/ 0 w 55"/>
                <a:gd name="T15" fmla="*/ 0 h 41"/>
                <a:gd name="T16" fmla="*/ 0 w 55"/>
                <a:gd name="T17" fmla="*/ 0 h 41"/>
                <a:gd name="T18" fmla="*/ 0 w 55"/>
                <a:gd name="T19" fmla="*/ 0 h 41"/>
                <a:gd name="T20" fmla="*/ 0 w 55"/>
                <a:gd name="T21" fmla="*/ 0 h 41"/>
                <a:gd name="T22" fmla="*/ 0 w 55"/>
                <a:gd name="T23" fmla="*/ 0 h 41"/>
                <a:gd name="T24" fmla="*/ 0 w 55"/>
                <a:gd name="T25" fmla="*/ 0 h 41"/>
                <a:gd name="T26" fmla="*/ 0 w 55"/>
                <a:gd name="T27" fmla="*/ 0 h 41"/>
                <a:gd name="T28" fmla="*/ 0 w 55"/>
                <a:gd name="T29" fmla="*/ 0 h 41"/>
                <a:gd name="T30" fmla="*/ 0 w 55"/>
                <a:gd name="T31" fmla="*/ 0 h 41"/>
                <a:gd name="T32" fmla="*/ 0 w 55"/>
                <a:gd name="T33" fmla="*/ 0 h 41"/>
                <a:gd name="T34" fmla="*/ 0 w 55"/>
                <a:gd name="T35" fmla="*/ 0 h 41"/>
                <a:gd name="T36" fmla="*/ 0 w 55"/>
                <a:gd name="T37" fmla="*/ 0 h 41"/>
                <a:gd name="T38" fmla="*/ 0 w 55"/>
                <a:gd name="T39" fmla="*/ 0 h 41"/>
                <a:gd name="T40" fmla="*/ 0 w 55"/>
                <a:gd name="T41" fmla="*/ 0 h 41"/>
                <a:gd name="T42" fmla="*/ 0 w 55"/>
                <a:gd name="T43" fmla="*/ 0 h 41"/>
                <a:gd name="T44" fmla="*/ 0 w 55"/>
                <a:gd name="T45" fmla="*/ 0 h 41"/>
                <a:gd name="T46" fmla="*/ 0 w 55"/>
                <a:gd name="T47" fmla="*/ 0 h 41"/>
                <a:gd name="T48" fmla="*/ 0 w 55"/>
                <a:gd name="T49" fmla="*/ 0 h 41"/>
                <a:gd name="T50" fmla="*/ 0 w 55"/>
                <a:gd name="T51" fmla="*/ 0 h 41"/>
                <a:gd name="T52" fmla="*/ 0 w 55"/>
                <a:gd name="T53" fmla="*/ 0 h 41"/>
                <a:gd name="T54" fmla="*/ 0 w 55"/>
                <a:gd name="T55" fmla="*/ 0 h 41"/>
                <a:gd name="T56" fmla="*/ 0 w 55"/>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41"/>
                <a:gd name="T89" fmla="*/ 55 w 55"/>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41">
                  <a:moveTo>
                    <a:pt x="55" y="31"/>
                  </a:moveTo>
                  <a:lnTo>
                    <a:pt x="33" y="25"/>
                  </a:lnTo>
                  <a:lnTo>
                    <a:pt x="30" y="9"/>
                  </a:lnTo>
                  <a:lnTo>
                    <a:pt x="31" y="8"/>
                  </a:lnTo>
                  <a:lnTo>
                    <a:pt x="34" y="7"/>
                  </a:lnTo>
                  <a:lnTo>
                    <a:pt x="37" y="6"/>
                  </a:lnTo>
                  <a:lnTo>
                    <a:pt x="42" y="6"/>
                  </a:lnTo>
                  <a:lnTo>
                    <a:pt x="45" y="4"/>
                  </a:lnTo>
                  <a:lnTo>
                    <a:pt x="48" y="4"/>
                  </a:lnTo>
                  <a:lnTo>
                    <a:pt x="51" y="3"/>
                  </a:lnTo>
                  <a:lnTo>
                    <a:pt x="50" y="3"/>
                  </a:lnTo>
                  <a:lnTo>
                    <a:pt x="46" y="2"/>
                  </a:lnTo>
                  <a:lnTo>
                    <a:pt x="42" y="2"/>
                  </a:lnTo>
                  <a:lnTo>
                    <a:pt x="36" y="0"/>
                  </a:lnTo>
                  <a:lnTo>
                    <a:pt x="30" y="0"/>
                  </a:lnTo>
                  <a:lnTo>
                    <a:pt x="27" y="0"/>
                  </a:lnTo>
                  <a:lnTo>
                    <a:pt x="23" y="0"/>
                  </a:lnTo>
                  <a:lnTo>
                    <a:pt x="18" y="1"/>
                  </a:lnTo>
                  <a:lnTo>
                    <a:pt x="14" y="2"/>
                  </a:lnTo>
                  <a:lnTo>
                    <a:pt x="8" y="2"/>
                  </a:lnTo>
                  <a:lnTo>
                    <a:pt x="4" y="2"/>
                  </a:lnTo>
                  <a:lnTo>
                    <a:pt x="1" y="2"/>
                  </a:lnTo>
                  <a:lnTo>
                    <a:pt x="0" y="3"/>
                  </a:lnTo>
                  <a:lnTo>
                    <a:pt x="22" y="14"/>
                  </a:lnTo>
                  <a:lnTo>
                    <a:pt x="28" y="31"/>
                  </a:lnTo>
                  <a:lnTo>
                    <a:pt x="22" y="41"/>
                  </a:lnTo>
                  <a:lnTo>
                    <a:pt x="44" y="39"/>
                  </a:lnTo>
                  <a:lnTo>
                    <a:pt x="55" y="31"/>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65" name="Freeform 111"/>
            <p:cNvSpPr>
              <a:spLocks/>
            </p:cNvSpPr>
            <p:nvPr/>
          </p:nvSpPr>
          <p:spPr bwMode="auto">
            <a:xfrm>
              <a:off x="1205" y="3107"/>
              <a:ext cx="580" cy="142"/>
            </a:xfrm>
            <a:custGeom>
              <a:avLst/>
              <a:gdLst>
                <a:gd name="T0" fmla="*/ 1 w 1160"/>
                <a:gd name="T1" fmla="*/ 0 h 284"/>
                <a:gd name="T2" fmla="*/ 2 w 1160"/>
                <a:gd name="T3" fmla="*/ 1 h 284"/>
                <a:gd name="T4" fmla="*/ 2 w 1160"/>
                <a:gd name="T5" fmla="*/ 1 h 284"/>
                <a:gd name="T6" fmla="*/ 0 w 1160"/>
                <a:gd name="T7" fmla="*/ 1 h 284"/>
                <a:gd name="T8" fmla="*/ 1 w 1160"/>
                <a:gd name="T9" fmla="*/ 0 h 284"/>
                <a:gd name="T10" fmla="*/ 1 w 1160"/>
                <a:gd name="T11" fmla="*/ 0 h 284"/>
                <a:gd name="T12" fmla="*/ 0 60000 65536"/>
                <a:gd name="T13" fmla="*/ 0 60000 65536"/>
                <a:gd name="T14" fmla="*/ 0 60000 65536"/>
                <a:gd name="T15" fmla="*/ 0 60000 65536"/>
                <a:gd name="T16" fmla="*/ 0 60000 65536"/>
                <a:gd name="T17" fmla="*/ 0 60000 65536"/>
                <a:gd name="T18" fmla="*/ 0 w 1160"/>
                <a:gd name="T19" fmla="*/ 0 h 284"/>
                <a:gd name="T20" fmla="*/ 1160 w 116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1160" h="284">
                  <a:moveTo>
                    <a:pt x="65" y="0"/>
                  </a:moveTo>
                  <a:lnTo>
                    <a:pt x="1158" y="235"/>
                  </a:lnTo>
                  <a:lnTo>
                    <a:pt x="1160" y="284"/>
                  </a:lnTo>
                  <a:lnTo>
                    <a:pt x="0" y="19"/>
                  </a:lnTo>
                  <a:lnTo>
                    <a:pt x="65" y="0"/>
                  </a:lnTo>
                  <a:close/>
                </a:path>
              </a:pathLst>
            </a:custGeom>
            <a:solidFill>
              <a:srgbClr val="808061"/>
            </a:solidFill>
            <a:ln w="9525">
              <a:noFill/>
              <a:round/>
              <a:headEnd/>
              <a:tailEnd/>
            </a:ln>
          </p:spPr>
          <p:txBody>
            <a:bodyPr/>
            <a:lstStyle/>
            <a:p>
              <a:endParaRPr lang="en-US" dirty="0">
                <a:solidFill>
                  <a:srgbClr val="006699"/>
                </a:solidFill>
              </a:endParaRPr>
            </a:p>
          </p:txBody>
        </p:sp>
        <p:sp>
          <p:nvSpPr>
            <p:cNvPr id="7466" name="Freeform 114"/>
            <p:cNvSpPr>
              <a:spLocks/>
            </p:cNvSpPr>
            <p:nvPr/>
          </p:nvSpPr>
          <p:spPr bwMode="auto">
            <a:xfrm>
              <a:off x="1211" y="3036"/>
              <a:ext cx="36" cy="11"/>
            </a:xfrm>
            <a:custGeom>
              <a:avLst/>
              <a:gdLst>
                <a:gd name="T0" fmla="*/ 1 w 70"/>
                <a:gd name="T1" fmla="*/ 0 h 22"/>
                <a:gd name="T2" fmla="*/ 1 w 70"/>
                <a:gd name="T3" fmla="*/ 0 h 22"/>
                <a:gd name="T4" fmla="*/ 1 w 70"/>
                <a:gd name="T5" fmla="*/ 0 h 22"/>
                <a:gd name="T6" fmla="*/ 1 w 70"/>
                <a:gd name="T7" fmla="*/ 1 h 22"/>
                <a:gd name="T8" fmla="*/ 1 w 70"/>
                <a:gd name="T9" fmla="*/ 1 h 22"/>
                <a:gd name="T10" fmla="*/ 1 w 70"/>
                <a:gd name="T11" fmla="*/ 1 h 22"/>
                <a:gd name="T12" fmla="*/ 1 w 70"/>
                <a:gd name="T13" fmla="*/ 1 h 22"/>
                <a:gd name="T14" fmla="*/ 1 w 70"/>
                <a:gd name="T15" fmla="*/ 1 h 22"/>
                <a:gd name="T16" fmla="*/ 1 w 70"/>
                <a:gd name="T17" fmla="*/ 1 h 22"/>
                <a:gd name="T18" fmla="*/ 1 w 70"/>
                <a:gd name="T19" fmla="*/ 1 h 22"/>
                <a:gd name="T20" fmla="*/ 1 w 70"/>
                <a:gd name="T21" fmla="*/ 1 h 22"/>
                <a:gd name="T22" fmla="*/ 1 w 70"/>
                <a:gd name="T23" fmla="*/ 1 h 22"/>
                <a:gd name="T24" fmla="*/ 1 w 70"/>
                <a:gd name="T25" fmla="*/ 1 h 22"/>
                <a:gd name="T26" fmla="*/ 1 w 70"/>
                <a:gd name="T27" fmla="*/ 1 h 22"/>
                <a:gd name="T28" fmla="*/ 1 w 70"/>
                <a:gd name="T29" fmla="*/ 1 h 22"/>
                <a:gd name="T30" fmla="*/ 1 w 70"/>
                <a:gd name="T31" fmla="*/ 1 h 22"/>
                <a:gd name="T32" fmla="*/ 1 w 70"/>
                <a:gd name="T33" fmla="*/ 1 h 22"/>
                <a:gd name="T34" fmla="*/ 0 w 70"/>
                <a:gd name="T35" fmla="*/ 0 h 22"/>
                <a:gd name="T36" fmla="*/ 1 w 70"/>
                <a:gd name="T37" fmla="*/ 0 h 22"/>
                <a:gd name="T38" fmla="*/ 1 w 70"/>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2"/>
                <a:gd name="T62" fmla="*/ 70 w 70"/>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2">
                  <a:moveTo>
                    <a:pt x="11" y="0"/>
                  </a:moveTo>
                  <a:lnTo>
                    <a:pt x="13" y="0"/>
                  </a:lnTo>
                  <a:lnTo>
                    <a:pt x="17" y="0"/>
                  </a:lnTo>
                  <a:lnTo>
                    <a:pt x="21" y="1"/>
                  </a:lnTo>
                  <a:lnTo>
                    <a:pt x="25" y="1"/>
                  </a:lnTo>
                  <a:lnTo>
                    <a:pt x="30" y="2"/>
                  </a:lnTo>
                  <a:lnTo>
                    <a:pt x="36" y="4"/>
                  </a:lnTo>
                  <a:lnTo>
                    <a:pt x="41" y="6"/>
                  </a:lnTo>
                  <a:lnTo>
                    <a:pt x="44" y="8"/>
                  </a:lnTo>
                  <a:lnTo>
                    <a:pt x="48" y="10"/>
                  </a:lnTo>
                  <a:lnTo>
                    <a:pt x="53" y="12"/>
                  </a:lnTo>
                  <a:lnTo>
                    <a:pt x="58" y="16"/>
                  </a:lnTo>
                  <a:lnTo>
                    <a:pt x="62" y="18"/>
                  </a:lnTo>
                  <a:lnTo>
                    <a:pt x="66" y="20"/>
                  </a:lnTo>
                  <a:lnTo>
                    <a:pt x="69" y="21"/>
                  </a:lnTo>
                  <a:lnTo>
                    <a:pt x="70" y="22"/>
                  </a:lnTo>
                  <a:lnTo>
                    <a:pt x="21" y="22"/>
                  </a:lnTo>
                  <a:lnTo>
                    <a:pt x="0" y="0"/>
                  </a:lnTo>
                  <a:lnTo>
                    <a:pt x="11" y="0"/>
                  </a:lnTo>
                  <a:close/>
                </a:path>
              </a:pathLst>
            </a:custGeom>
            <a:solidFill>
              <a:srgbClr val="8C5E2B"/>
            </a:solidFill>
            <a:ln w="9525">
              <a:noFill/>
              <a:round/>
              <a:headEnd/>
              <a:tailEnd/>
            </a:ln>
          </p:spPr>
          <p:txBody>
            <a:bodyPr/>
            <a:lstStyle/>
            <a:p>
              <a:endParaRPr lang="en-US" dirty="0">
                <a:solidFill>
                  <a:srgbClr val="006699"/>
                </a:solidFill>
              </a:endParaRPr>
            </a:p>
          </p:txBody>
        </p:sp>
        <p:sp>
          <p:nvSpPr>
            <p:cNvPr id="7467" name="Freeform 123"/>
            <p:cNvSpPr>
              <a:spLocks/>
            </p:cNvSpPr>
            <p:nvPr/>
          </p:nvSpPr>
          <p:spPr bwMode="auto">
            <a:xfrm>
              <a:off x="1101" y="2665"/>
              <a:ext cx="14" cy="40"/>
            </a:xfrm>
            <a:custGeom>
              <a:avLst/>
              <a:gdLst>
                <a:gd name="T0" fmla="*/ 1 w 28"/>
                <a:gd name="T1" fmla="*/ 0 h 80"/>
                <a:gd name="T2" fmla="*/ 1 w 28"/>
                <a:gd name="T3" fmla="*/ 1 h 80"/>
                <a:gd name="T4" fmla="*/ 1 w 28"/>
                <a:gd name="T5" fmla="*/ 1 h 80"/>
                <a:gd name="T6" fmla="*/ 1 w 28"/>
                <a:gd name="T7" fmla="*/ 1 h 80"/>
                <a:gd name="T8" fmla="*/ 0 w 28"/>
                <a:gd name="T9" fmla="*/ 1 h 80"/>
                <a:gd name="T10" fmla="*/ 1 w 28"/>
                <a:gd name="T11" fmla="*/ 1 h 80"/>
                <a:gd name="T12" fmla="*/ 1 w 28"/>
                <a:gd name="T13" fmla="*/ 1 h 80"/>
                <a:gd name="T14" fmla="*/ 1 w 28"/>
                <a:gd name="T15" fmla="*/ 0 h 80"/>
                <a:gd name="T16" fmla="*/ 1 w 2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0"/>
                <a:gd name="T29" fmla="*/ 28 w 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0">
                  <a:moveTo>
                    <a:pt x="22" y="0"/>
                  </a:moveTo>
                  <a:lnTo>
                    <a:pt x="28" y="20"/>
                  </a:lnTo>
                  <a:lnTo>
                    <a:pt x="19" y="64"/>
                  </a:lnTo>
                  <a:lnTo>
                    <a:pt x="16" y="74"/>
                  </a:lnTo>
                  <a:lnTo>
                    <a:pt x="0" y="80"/>
                  </a:lnTo>
                  <a:lnTo>
                    <a:pt x="3" y="52"/>
                  </a:lnTo>
                  <a:lnTo>
                    <a:pt x="16" y="39"/>
                  </a:lnTo>
                  <a:lnTo>
                    <a:pt x="22" y="0"/>
                  </a:lnTo>
                  <a:close/>
                </a:path>
              </a:pathLst>
            </a:custGeom>
            <a:solidFill>
              <a:srgbClr val="C29970"/>
            </a:solidFill>
            <a:ln w="9525">
              <a:noFill/>
              <a:round/>
              <a:headEnd/>
              <a:tailEnd/>
            </a:ln>
          </p:spPr>
          <p:txBody>
            <a:bodyPr/>
            <a:lstStyle/>
            <a:p>
              <a:endParaRPr lang="en-US" dirty="0">
                <a:solidFill>
                  <a:srgbClr val="006699"/>
                </a:solidFill>
              </a:endParaRPr>
            </a:p>
          </p:txBody>
        </p:sp>
        <p:sp>
          <p:nvSpPr>
            <p:cNvPr id="7468" name="Freeform 137"/>
            <p:cNvSpPr>
              <a:spLocks/>
            </p:cNvSpPr>
            <p:nvPr/>
          </p:nvSpPr>
          <p:spPr bwMode="auto">
            <a:xfrm>
              <a:off x="1113" y="2699"/>
              <a:ext cx="14" cy="24"/>
            </a:xfrm>
            <a:custGeom>
              <a:avLst/>
              <a:gdLst>
                <a:gd name="T0" fmla="*/ 0 w 27"/>
                <a:gd name="T1" fmla="*/ 0 h 49"/>
                <a:gd name="T2" fmla="*/ 1 w 27"/>
                <a:gd name="T3" fmla="*/ 0 h 49"/>
                <a:gd name="T4" fmla="*/ 1 w 27"/>
                <a:gd name="T5" fmla="*/ 0 h 49"/>
                <a:gd name="T6" fmla="*/ 1 w 27"/>
                <a:gd name="T7" fmla="*/ 0 h 49"/>
                <a:gd name="T8" fmla="*/ 0 w 27"/>
                <a:gd name="T9" fmla="*/ 0 h 49"/>
                <a:gd name="T10" fmla="*/ 0 w 27"/>
                <a:gd name="T11" fmla="*/ 0 h 49"/>
                <a:gd name="T12" fmla="*/ 0 w 27"/>
                <a:gd name="T13" fmla="*/ 0 h 49"/>
                <a:gd name="T14" fmla="*/ 0 60000 65536"/>
                <a:gd name="T15" fmla="*/ 0 60000 65536"/>
                <a:gd name="T16" fmla="*/ 0 60000 65536"/>
                <a:gd name="T17" fmla="*/ 0 60000 65536"/>
                <a:gd name="T18" fmla="*/ 0 60000 65536"/>
                <a:gd name="T19" fmla="*/ 0 60000 65536"/>
                <a:gd name="T20" fmla="*/ 0 60000 65536"/>
                <a:gd name="T21" fmla="*/ 0 w 27"/>
                <a:gd name="T22" fmla="*/ 0 h 49"/>
                <a:gd name="T23" fmla="*/ 27 w 27"/>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9">
                  <a:moveTo>
                    <a:pt x="0" y="0"/>
                  </a:moveTo>
                  <a:lnTo>
                    <a:pt x="19" y="30"/>
                  </a:lnTo>
                  <a:lnTo>
                    <a:pt x="27" y="38"/>
                  </a:lnTo>
                  <a:lnTo>
                    <a:pt x="13" y="49"/>
                  </a:lnTo>
                  <a:lnTo>
                    <a:pt x="0" y="13"/>
                  </a:lnTo>
                  <a:lnTo>
                    <a:pt x="0" y="0"/>
                  </a:lnTo>
                  <a:close/>
                </a:path>
              </a:pathLst>
            </a:custGeom>
            <a:solidFill>
              <a:srgbClr val="FFE6B3"/>
            </a:solidFill>
            <a:ln w="9525">
              <a:noFill/>
              <a:round/>
              <a:headEnd/>
              <a:tailEnd/>
            </a:ln>
          </p:spPr>
          <p:txBody>
            <a:bodyPr/>
            <a:lstStyle/>
            <a:p>
              <a:endParaRPr lang="en-US" dirty="0">
                <a:solidFill>
                  <a:srgbClr val="006699"/>
                </a:solidFill>
              </a:endParaRPr>
            </a:p>
          </p:txBody>
        </p:sp>
        <p:sp>
          <p:nvSpPr>
            <p:cNvPr id="7469" name="Freeform 140"/>
            <p:cNvSpPr>
              <a:spLocks/>
            </p:cNvSpPr>
            <p:nvPr/>
          </p:nvSpPr>
          <p:spPr bwMode="auto">
            <a:xfrm>
              <a:off x="1583" y="2717"/>
              <a:ext cx="34" cy="26"/>
            </a:xfrm>
            <a:custGeom>
              <a:avLst/>
              <a:gdLst>
                <a:gd name="T0" fmla="*/ 1 w 68"/>
                <a:gd name="T1" fmla="*/ 1 h 52"/>
                <a:gd name="T2" fmla="*/ 1 w 68"/>
                <a:gd name="T3" fmla="*/ 1 h 52"/>
                <a:gd name="T4" fmla="*/ 1 w 68"/>
                <a:gd name="T5" fmla="*/ 1 h 52"/>
                <a:gd name="T6" fmla="*/ 1 w 68"/>
                <a:gd name="T7" fmla="*/ 1 h 52"/>
                <a:gd name="T8" fmla="*/ 1 w 68"/>
                <a:gd name="T9" fmla="*/ 1 h 52"/>
                <a:gd name="T10" fmla="*/ 1 w 68"/>
                <a:gd name="T11" fmla="*/ 1 h 52"/>
                <a:gd name="T12" fmla="*/ 1 w 68"/>
                <a:gd name="T13" fmla="*/ 1 h 52"/>
                <a:gd name="T14" fmla="*/ 1 w 68"/>
                <a:gd name="T15" fmla="*/ 1 h 52"/>
                <a:gd name="T16" fmla="*/ 1 w 68"/>
                <a:gd name="T17" fmla="*/ 1 h 52"/>
                <a:gd name="T18" fmla="*/ 1 w 68"/>
                <a:gd name="T19" fmla="*/ 1 h 52"/>
                <a:gd name="T20" fmla="*/ 1 w 68"/>
                <a:gd name="T21" fmla="*/ 1 h 52"/>
                <a:gd name="T22" fmla="*/ 1 w 68"/>
                <a:gd name="T23" fmla="*/ 1 h 52"/>
                <a:gd name="T24" fmla="*/ 1 w 68"/>
                <a:gd name="T25" fmla="*/ 1 h 52"/>
                <a:gd name="T26" fmla="*/ 1 w 68"/>
                <a:gd name="T27" fmla="*/ 1 h 52"/>
                <a:gd name="T28" fmla="*/ 1 w 68"/>
                <a:gd name="T29" fmla="*/ 1 h 52"/>
                <a:gd name="T30" fmla="*/ 0 w 68"/>
                <a:gd name="T31" fmla="*/ 1 h 52"/>
                <a:gd name="T32" fmla="*/ 1 w 68"/>
                <a:gd name="T33" fmla="*/ 0 h 52"/>
                <a:gd name="T34" fmla="*/ 1 w 68"/>
                <a:gd name="T35" fmla="*/ 0 h 52"/>
                <a:gd name="T36" fmla="*/ 1 w 68"/>
                <a:gd name="T37" fmla="*/ 1 h 52"/>
                <a:gd name="T38" fmla="*/ 1 w 68"/>
                <a:gd name="T39" fmla="*/ 1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2"/>
                <a:gd name="T62" fmla="*/ 68 w 68"/>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2">
                  <a:moveTo>
                    <a:pt x="52" y="8"/>
                  </a:moveTo>
                  <a:lnTo>
                    <a:pt x="41" y="8"/>
                  </a:lnTo>
                  <a:lnTo>
                    <a:pt x="27" y="8"/>
                  </a:lnTo>
                  <a:lnTo>
                    <a:pt x="19" y="19"/>
                  </a:lnTo>
                  <a:lnTo>
                    <a:pt x="22" y="29"/>
                  </a:lnTo>
                  <a:lnTo>
                    <a:pt x="25" y="35"/>
                  </a:lnTo>
                  <a:lnTo>
                    <a:pt x="30" y="32"/>
                  </a:lnTo>
                  <a:lnTo>
                    <a:pt x="41" y="37"/>
                  </a:lnTo>
                  <a:lnTo>
                    <a:pt x="50" y="44"/>
                  </a:lnTo>
                  <a:lnTo>
                    <a:pt x="68" y="52"/>
                  </a:lnTo>
                  <a:lnTo>
                    <a:pt x="41" y="46"/>
                  </a:lnTo>
                  <a:lnTo>
                    <a:pt x="27" y="46"/>
                  </a:lnTo>
                  <a:lnTo>
                    <a:pt x="17" y="46"/>
                  </a:lnTo>
                  <a:lnTo>
                    <a:pt x="14" y="32"/>
                  </a:lnTo>
                  <a:lnTo>
                    <a:pt x="11" y="11"/>
                  </a:lnTo>
                  <a:lnTo>
                    <a:pt x="0" y="2"/>
                  </a:lnTo>
                  <a:lnTo>
                    <a:pt x="17" y="0"/>
                  </a:lnTo>
                  <a:lnTo>
                    <a:pt x="30" y="0"/>
                  </a:lnTo>
                  <a:lnTo>
                    <a:pt x="52" y="8"/>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70" name="Freeform 141"/>
            <p:cNvSpPr>
              <a:spLocks/>
            </p:cNvSpPr>
            <p:nvPr/>
          </p:nvSpPr>
          <p:spPr bwMode="auto">
            <a:xfrm>
              <a:off x="1591" y="2743"/>
              <a:ext cx="13" cy="5"/>
            </a:xfrm>
            <a:custGeom>
              <a:avLst/>
              <a:gdLst>
                <a:gd name="T0" fmla="*/ 0 w 24"/>
                <a:gd name="T1" fmla="*/ 0 h 10"/>
                <a:gd name="T2" fmla="*/ 1 w 24"/>
                <a:gd name="T3" fmla="*/ 1 h 10"/>
                <a:gd name="T4" fmla="*/ 1 w 24"/>
                <a:gd name="T5" fmla="*/ 1 h 10"/>
                <a:gd name="T6" fmla="*/ 1 w 24"/>
                <a:gd name="T7" fmla="*/ 1 h 10"/>
                <a:gd name="T8" fmla="*/ 0 w 24"/>
                <a:gd name="T9" fmla="*/ 0 h 10"/>
                <a:gd name="T10" fmla="*/ 0 w 24"/>
                <a:gd name="T11" fmla="*/ 0 h 10"/>
                <a:gd name="T12" fmla="*/ 0 60000 65536"/>
                <a:gd name="T13" fmla="*/ 0 60000 65536"/>
                <a:gd name="T14" fmla="*/ 0 60000 65536"/>
                <a:gd name="T15" fmla="*/ 0 60000 65536"/>
                <a:gd name="T16" fmla="*/ 0 60000 65536"/>
                <a:gd name="T17" fmla="*/ 0 60000 65536"/>
                <a:gd name="T18" fmla="*/ 0 w 24"/>
                <a:gd name="T19" fmla="*/ 0 h 10"/>
                <a:gd name="T20" fmla="*/ 24 w 2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4" h="10">
                  <a:moveTo>
                    <a:pt x="0" y="0"/>
                  </a:moveTo>
                  <a:lnTo>
                    <a:pt x="2" y="10"/>
                  </a:lnTo>
                  <a:lnTo>
                    <a:pt x="24" y="10"/>
                  </a:lnTo>
                  <a:lnTo>
                    <a:pt x="24" y="2"/>
                  </a:lnTo>
                  <a:lnTo>
                    <a:pt x="0" y="0"/>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71" name="Freeform 142"/>
            <p:cNvSpPr>
              <a:spLocks/>
            </p:cNvSpPr>
            <p:nvPr/>
          </p:nvSpPr>
          <p:spPr bwMode="auto">
            <a:xfrm>
              <a:off x="1589" y="2748"/>
              <a:ext cx="88" cy="105"/>
            </a:xfrm>
            <a:custGeom>
              <a:avLst/>
              <a:gdLst>
                <a:gd name="T0" fmla="*/ 1 w 175"/>
                <a:gd name="T1" fmla="*/ 0 h 211"/>
                <a:gd name="T2" fmla="*/ 1 w 175"/>
                <a:gd name="T3" fmla="*/ 0 h 211"/>
                <a:gd name="T4" fmla="*/ 1 w 175"/>
                <a:gd name="T5" fmla="*/ 0 h 211"/>
                <a:gd name="T6" fmla="*/ 1 w 175"/>
                <a:gd name="T7" fmla="*/ 0 h 211"/>
                <a:gd name="T8" fmla="*/ 1 w 175"/>
                <a:gd name="T9" fmla="*/ 0 h 211"/>
                <a:gd name="T10" fmla="*/ 1 w 175"/>
                <a:gd name="T11" fmla="*/ 0 h 211"/>
                <a:gd name="T12" fmla="*/ 1 w 175"/>
                <a:gd name="T13" fmla="*/ 0 h 211"/>
                <a:gd name="T14" fmla="*/ 1 w 175"/>
                <a:gd name="T15" fmla="*/ 0 h 211"/>
                <a:gd name="T16" fmla="*/ 1 w 175"/>
                <a:gd name="T17" fmla="*/ 0 h 211"/>
                <a:gd name="T18" fmla="*/ 1 w 175"/>
                <a:gd name="T19" fmla="*/ 0 h 211"/>
                <a:gd name="T20" fmla="*/ 1 w 175"/>
                <a:gd name="T21" fmla="*/ 0 h 211"/>
                <a:gd name="T22" fmla="*/ 1 w 175"/>
                <a:gd name="T23" fmla="*/ 0 h 211"/>
                <a:gd name="T24" fmla="*/ 1 w 175"/>
                <a:gd name="T25" fmla="*/ 0 h 211"/>
                <a:gd name="T26" fmla="*/ 1 w 175"/>
                <a:gd name="T27" fmla="*/ 0 h 211"/>
                <a:gd name="T28" fmla="*/ 1 w 175"/>
                <a:gd name="T29" fmla="*/ 0 h 211"/>
                <a:gd name="T30" fmla="*/ 1 w 175"/>
                <a:gd name="T31" fmla="*/ 0 h 211"/>
                <a:gd name="T32" fmla="*/ 1 w 175"/>
                <a:gd name="T33" fmla="*/ 0 h 211"/>
                <a:gd name="T34" fmla="*/ 1 w 175"/>
                <a:gd name="T35" fmla="*/ 0 h 211"/>
                <a:gd name="T36" fmla="*/ 1 w 175"/>
                <a:gd name="T37" fmla="*/ 0 h 211"/>
                <a:gd name="T38" fmla="*/ 1 w 175"/>
                <a:gd name="T39" fmla="*/ 0 h 211"/>
                <a:gd name="T40" fmla="*/ 1 w 175"/>
                <a:gd name="T41" fmla="*/ 0 h 211"/>
                <a:gd name="T42" fmla="*/ 1 w 175"/>
                <a:gd name="T43" fmla="*/ 0 h 211"/>
                <a:gd name="T44" fmla="*/ 1 w 175"/>
                <a:gd name="T45" fmla="*/ 0 h 211"/>
                <a:gd name="T46" fmla="*/ 1 w 175"/>
                <a:gd name="T47" fmla="*/ 0 h 211"/>
                <a:gd name="T48" fmla="*/ 1 w 175"/>
                <a:gd name="T49" fmla="*/ 0 h 211"/>
                <a:gd name="T50" fmla="*/ 1 w 175"/>
                <a:gd name="T51" fmla="*/ 0 h 211"/>
                <a:gd name="T52" fmla="*/ 1 w 175"/>
                <a:gd name="T53" fmla="*/ 0 h 211"/>
                <a:gd name="T54" fmla="*/ 1 w 175"/>
                <a:gd name="T55" fmla="*/ 0 h 211"/>
                <a:gd name="T56" fmla="*/ 1 w 175"/>
                <a:gd name="T57" fmla="*/ 0 h 211"/>
                <a:gd name="T58" fmla="*/ 1 w 175"/>
                <a:gd name="T59" fmla="*/ 0 h 211"/>
                <a:gd name="T60" fmla="*/ 1 w 175"/>
                <a:gd name="T61" fmla="*/ 0 h 211"/>
                <a:gd name="T62" fmla="*/ 1 w 175"/>
                <a:gd name="T63" fmla="*/ 0 h 211"/>
                <a:gd name="T64" fmla="*/ 1 w 175"/>
                <a:gd name="T65" fmla="*/ 0 h 211"/>
                <a:gd name="T66" fmla="*/ 1 w 175"/>
                <a:gd name="T67" fmla="*/ 0 h 211"/>
                <a:gd name="T68" fmla="*/ 1 w 175"/>
                <a:gd name="T69" fmla="*/ 0 h 211"/>
                <a:gd name="T70" fmla="*/ 1 w 175"/>
                <a:gd name="T71" fmla="*/ 0 h 211"/>
                <a:gd name="T72" fmla="*/ 1 w 175"/>
                <a:gd name="T73" fmla="*/ 0 h 211"/>
                <a:gd name="T74" fmla="*/ 1 w 175"/>
                <a:gd name="T75" fmla="*/ 0 h 211"/>
                <a:gd name="T76" fmla="*/ 1 w 175"/>
                <a:gd name="T77" fmla="*/ 0 h 211"/>
                <a:gd name="T78" fmla="*/ 1 w 175"/>
                <a:gd name="T79" fmla="*/ 0 h 211"/>
                <a:gd name="T80" fmla="*/ 1 w 175"/>
                <a:gd name="T81" fmla="*/ 0 h 211"/>
                <a:gd name="T82" fmla="*/ 1 w 175"/>
                <a:gd name="T83" fmla="*/ 0 h 211"/>
                <a:gd name="T84" fmla="*/ 1 w 175"/>
                <a:gd name="T85" fmla="*/ 0 h 211"/>
                <a:gd name="T86" fmla="*/ 1 w 175"/>
                <a:gd name="T87" fmla="*/ 0 h 211"/>
                <a:gd name="T88" fmla="*/ 1 w 175"/>
                <a:gd name="T89" fmla="*/ 0 h 211"/>
                <a:gd name="T90" fmla="*/ 1 w 175"/>
                <a:gd name="T91" fmla="*/ 0 h 211"/>
                <a:gd name="T92" fmla="*/ 1 w 175"/>
                <a:gd name="T93" fmla="*/ 0 h 211"/>
                <a:gd name="T94" fmla="*/ 1 w 175"/>
                <a:gd name="T95" fmla="*/ 0 h 211"/>
                <a:gd name="T96" fmla="*/ 1 w 175"/>
                <a:gd name="T97" fmla="*/ 0 h 211"/>
                <a:gd name="T98" fmla="*/ 1 w 175"/>
                <a:gd name="T99" fmla="*/ 0 h 211"/>
                <a:gd name="T100" fmla="*/ 1 w 175"/>
                <a:gd name="T101" fmla="*/ 0 h 211"/>
                <a:gd name="T102" fmla="*/ 1 w 175"/>
                <a:gd name="T103" fmla="*/ 0 h 211"/>
                <a:gd name="T104" fmla="*/ 1 w 175"/>
                <a:gd name="T105" fmla="*/ 0 h 211"/>
                <a:gd name="T106" fmla="*/ 0 w 175"/>
                <a:gd name="T107" fmla="*/ 0 h 211"/>
                <a:gd name="T108" fmla="*/ 0 w 175"/>
                <a:gd name="T109" fmla="*/ 0 h 211"/>
                <a:gd name="T110" fmla="*/ 1 w 175"/>
                <a:gd name="T111" fmla="*/ 0 h 211"/>
                <a:gd name="T112" fmla="*/ 1 w 175"/>
                <a:gd name="T113" fmla="*/ 0 h 211"/>
                <a:gd name="T114" fmla="*/ 1 w 175"/>
                <a:gd name="T115" fmla="*/ 0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
                <a:gd name="T175" fmla="*/ 0 h 211"/>
                <a:gd name="T176" fmla="*/ 175 w 175"/>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 h="211">
                  <a:moveTo>
                    <a:pt x="6" y="19"/>
                  </a:moveTo>
                  <a:lnTo>
                    <a:pt x="7" y="21"/>
                  </a:lnTo>
                  <a:lnTo>
                    <a:pt x="11" y="29"/>
                  </a:lnTo>
                  <a:lnTo>
                    <a:pt x="13" y="33"/>
                  </a:lnTo>
                  <a:lnTo>
                    <a:pt x="17" y="37"/>
                  </a:lnTo>
                  <a:lnTo>
                    <a:pt x="22" y="40"/>
                  </a:lnTo>
                  <a:lnTo>
                    <a:pt x="28" y="44"/>
                  </a:lnTo>
                  <a:lnTo>
                    <a:pt x="30" y="45"/>
                  </a:lnTo>
                  <a:lnTo>
                    <a:pt x="33" y="46"/>
                  </a:lnTo>
                  <a:lnTo>
                    <a:pt x="37" y="47"/>
                  </a:lnTo>
                  <a:lnTo>
                    <a:pt x="41" y="48"/>
                  </a:lnTo>
                  <a:lnTo>
                    <a:pt x="45" y="49"/>
                  </a:lnTo>
                  <a:lnTo>
                    <a:pt x="49" y="49"/>
                  </a:lnTo>
                  <a:lnTo>
                    <a:pt x="53" y="50"/>
                  </a:lnTo>
                  <a:lnTo>
                    <a:pt x="57" y="51"/>
                  </a:lnTo>
                  <a:lnTo>
                    <a:pt x="60" y="51"/>
                  </a:lnTo>
                  <a:lnTo>
                    <a:pt x="64" y="51"/>
                  </a:lnTo>
                  <a:lnTo>
                    <a:pt x="67" y="51"/>
                  </a:lnTo>
                  <a:lnTo>
                    <a:pt x="71" y="51"/>
                  </a:lnTo>
                  <a:lnTo>
                    <a:pt x="76" y="51"/>
                  </a:lnTo>
                  <a:lnTo>
                    <a:pt x="79" y="52"/>
                  </a:lnTo>
                  <a:lnTo>
                    <a:pt x="81" y="51"/>
                  </a:lnTo>
                  <a:lnTo>
                    <a:pt x="84" y="51"/>
                  </a:lnTo>
                  <a:lnTo>
                    <a:pt x="87" y="50"/>
                  </a:lnTo>
                  <a:lnTo>
                    <a:pt x="91" y="49"/>
                  </a:lnTo>
                  <a:lnTo>
                    <a:pt x="95" y="48"/>
                  </a:lnTo>
                  <a:lnTo>
                    <a:pt x="100" y="47"/>
                  </a:lnTo>
                  <a:lnTo>
                    <a:pt x="105" y="45"/>
                  </a:lnTo>
                  <a:lnTo>
                    <a:pt x="110" y="44"/>
                  </a:lnTo>
                  <a:lnTo>
                    <a:pt x="115" y="42"/>
                  </a:lnTo>
                  <a:lnTo>
                    <a:pt x="120" y="41"/>
                  </a:lnTo>
                  <a:lnTo>
                    <a:pt x="124" y="39"/>
                  </a:lnTo>
                  <a:lnTo>
                    <a:pt x="128" y="38"/>
                  </a:lnTo>
                  <a:lnTo>
                    <a:pt x="135" y="36"/>
                  </a:lnTo>
                  <a:lnTo>
                    <a:pt x="137" y="36"/>
                  </a:lnTo>
                  <a:lnTo>
                    <a:pt x="175" y="6"/>
                  </a:lnTo>
                  <a:lnTo>
                    <a:pt x="135" y="47"/>
                  </a:lnTo>
                  <a:lnTo>
                    <a:pt x="88" y="72"/>
                  </a:lnTo>
                  <a:lnTo>
                    <a:pt x="88" y="73"/>
                  </a:lnTo>
                  <a:lnTo>
                    <a:pt x="89" y="77"/>
                  </a:lnTo>
                  <a:lnTo>
                    <a:pt x="89" y="79"/>
                  </a:lnTo>
                  <a:lnTo>
                    <a:pt x="90" y="82"/>
                  </a:lnTo>
                  <a:lnTo>
                    <a:pt x="90" y="86"/>
                  </a:lnTo>
                  <a:lnTo>
                    <a:pt x="92" y="90"/>
                  </a:lnTo>
                  <a:lnTo>
                    <a:pt x="92" y="94"/>
                  </a:lnTo>
                  <a:lnTo>
                    <a:pt x="94" y="98"/>
                  </a:lnTo>
                  <a:lnTo>
                    <a:pt x="94" y="101"/>
                  </a:lnTo>
                  <a:lnTo>
                    <a:pt x="96" y="105"/>
                  </a:lnTo>
                  <a:lnTo>
                    <a:pt x="98" y="112"/>
                  </a:lnTo>
                  <a:lnTo>
                    <a:pt x="102" y="118"/>
                  </a:lnTo>
                  <a:lnTo>
                    <a:pt x="104" y="122"/>
                  </a:lnTo>
                  <a:lnTo>
                    <a:pt x="108" y="127"/>
                  </a:lnTo>
                  <a:lnTo>
                    <a:pt x="113" y="131"/>
                  </a:lnTo>
                  <a:lnTo>
                    <a:pt x="118" y="136"/>
                  </a:lnTo>
                  <a:lnTo>
                    <a:pt x="122" y="141"/>
                  </a:lnTo>
                  <a:lnTo>
                    <a:pt x="127" y="145"/>
                  </a:lnTo>
                  <a:lnTo>
                    <a:pt x="131" y="149"/>
                  </a:lnTo>
                  <a:lnTo>
                    <a:pt x="132" y="153"/>
                  </a:lnTo>
                  <a:lnTo>
                    <a:pt x="131" y="155"/>
                  </a:lnTo>
                  <a:lnTo>
                    <a:pt x="131" y="158"/>
                  </a:lnTo>
                  <a:lnTo>
                    <a:pt x="131" y="161"/>
                  </a:lnTo>
                  <a:lnTo>
                    <a:pt x="131" y="168"/>
                  </a:lnTo>
                  <a:lnTo>
                    <a:pt x="128" y="172"/>
                  </a:lnTo>
                  <a:lnTo>
                    <a:pt x="128" y="177"/>
                  </a:lnTo>
                  <a:lnTo>
                    <a:pt x="127" y="182"/>
                  </a:lnTo>
                  <a:lnTo>
                    <a:pt x="127" y="188"/>
                  </a:lnTo>
                  <a:lnTo>
                    <a:pt x="126" y="192"/>
                  </a:lnTo>
                  <a:lnTo>
                    <a:pt x="126" y="197"/>
                  </a:lnTo>
                  <a:lnTo>
                    <a:pt x="125" y="200"/>
                  </a:lnTo>
                  <a:lnTo>
                    <a:pt x="125" y="204"/>
                  </a:lnTo>
                  <a:lnTo>
                    <a:pt x="125" y="210"/>
                  </a:lnTo>
                  <a:lnTo>
                    <a:pt x="126" y="211"/>
                  </a:lnTo>
                  <a:lnTo>
                    <a:pt x="125" y="206"/>
                  </a:lnTo>
                  <a:lnTo>
                    <a:pt x="124" y="200"/>
                  </a:lnTo>
                  <a:lnTo>
                    <a:pt x="123" y="196"/>
                  </a:lnTo>
                  <a:lnTo>
                    <a:pt x="122" y="192"/>
                  </a:lnTo>
                  <a:lnTo>
                    <a:pt x="122" y="187"/>
                  </a:lnTo>
                  <a:lnTo>
                    <a:pt x="121" y="183"/>
                  </a:lnTo>
                  <a:lnTo>
                    <a:pt x="120" y="178"/>
                  </a:lnTo>
                  <a:lnTo>
                    <a:pt x="118" y="174"/>
                  </a:lnTo>
                  <a:lnTo>
                    <a:pt x="117" y="170"/>
                  </a:lnTo>
                  <a:lnTo>
                    <a:pt x="116" y="166"/>
                  </a:lnTo>
                  <a:lnTo>
                    <a:pt x="114" y="159"/>
                  </a:lnTo>
                  <a:lnTo>
                    <a:pt x="112" y="155"/>
                  </a:lnTo>
                  <a:lnTo>
                    <a:pt x="108" y="153"/>
                  </a:lnTo>
                  <a:lnTo>
                    <a:pt x="105" y="151"/>
                  </a:lnTo>
                  <a:lnTo>
                    <a:pt x="101" y="150"/>
                  </a:lnTo>
                  <a:lnTo>
                    <a:pt x="97" y="149"/>
                  </a:lnTo>
                  <a:lnTo>
                    <a:pt x="90" y="147"/>
                  </a:lnTo>
                  <a:lnTo>
                    <a:pt x="88" y="147"/>
                  </a:lnTo>
                  <a:lnTo>
                    <a:pt x="74" y="175"/>
                  </a:lnTo>
                  <a:lnTo>
                    <a:pt x="66" y="155"/>
                  </a:lnTo>
                  <a:lnTo>
                    <a:pt x="50" y="147"/>
                  </a:lnTo>
                  <a:lnTo>
                    <a:pt x="74" y="118"/>
                  </a:lnTo>
                  <a:lnTo>
                    <a:pt x="71" y="68"/>
                  </a:lnTo>
                  <a:lnTo>
                    <a:pt x="37" y="63"/>
                  </a:lnTo>
                  <a:lnTo>
                    <a:pt x="34" y="62"/>
                  </a:lnTo>
                  <a:lnTo>
                    <a:pt x="31" y="61"/>
                  </a:lnTo>
                  <a:lnTo>
                    <a:pt x="26" y="59"/>
                  </a:lnTo>
                  <a:lnTo>
                    <a:pt x="20" y="57"/>
                  </a:lnTo>
                  <a:lnTo>
                    <a:pt x="14" y="55"/>
                  </a:lnTo>
                  <a:lnTo>
                    <a:pt x="10" y="52"/>
                  </a:lnTo>
                  <a:lnTo>
                    <a:pt x="6" y="49"/>
                  </a:lnTo>
                  <a:lnTo>
                    <a:pt x="4" y="47"/>
                  </a:lnTo>
                  <a:lnTo>
                    <a:pt x="2" y="43"/>
                  </a:lnTo>
                  <a:lnTo>
                    <a:pt x="1" y="39"/>
                  </a:lnTo>
                  <a:lnTo>
                    <a:pt x="0" y="33"/>
                  </a:lnTo>
                  <a:lnTo>
                    <a:pt x="0" y="29"/>
                  </a:lnTo>
                  <a:lnTo>
                    <a:pt x="0" y="23"/>
                  </a:lnTo>
                  <a:lnTo>
                    <a:pt x="0" y="20"/>
                  </a:lnTo>
                  <a:lnTo>
                    <a:pt x="0" y="17"/>
                  </a:lnTo>
                  <a:lnTo>
                    <a:pt x="1" y="16"/>
                  </a:lnTo>
                  <a:lnTo>
                    <a:pt x="6" y="0"/>
                  </a:lnTo>
                  <a:lnTo>
                    <a:pt x="17" y="3"/>
                  </a:lnTo>
                  <a:lnTo>
                    <a:pt x="6" y="19"/>
                  </a:lnTo>
                  <a:close/>
                </a:path>
              </a:pathLst>
            </a:custGeom>
            <a:solidFill>
              <a:srgbClr val="BDA347"/>
            </a:solidFill>
            <a:ln w="9525">
              <a:noFill/>
              <a:round/>
              <a:headEnd/>
              <a:tailEnd/>
            </a:ln>
          </p:spPr>
          <p:txBody>
            <a:bodyPr/>
            <a:lstStyle/>
            <a:p>
              <a:endParaRPr lang="en-US" dirty="0">
                <a:solidFill>
                  <a:srgbClr val="006699"/>
                </a:solidFill>
              </a:endParaRPr>
            </a:p>
          </p:txBody>
        </p:sp>
        <p:sp>
          <p:nvSpPr>
            <p:cNvPr id="7472" name="Freeform 143"/>
            <p:cNvSpPr>
              <a:spLocks/>
            </p:cNvSpPr>
            <p:nvPr/>
          </p:nvSpPr>
          <p:spPr bwMode="auto">
            <a:xfrm>
              <a:off x="1686" y="2706"/>
              <a:ext cx="16" cy="25"/>
            </a:xfrm>
            <a:custGeom>
              <a:avLst/>
              <a:gdLst>
                <a:gd name="T0" fmla="*/ 1 w 31"/>
                <a:gd name="T1" fmla="*/ 1 h 50"/>
                <a:gd name="T2" fmla="*/ 1 w 31"/>
                <a:gd name="T3" fmla="*/ 1 h 50"/>
                <a:gd name="T4" fmla="*/ 1 w 31"/>
                <a:gd name="T5" fmla="*/ 1 h 50"/>
                <a:gd name="T6" fmla="*/ 1 w 31"/>
                <a:gd name="T7" fmla="*/ 1 h 50"/>
                <a:gd name="T8" fmla="*/ 1 w 31"/>
                <a:gd name="T9" fmla="*/ 1 h 50"/>
                <a:gd name="T10" fmla="*/ 1 w 31"/>
                <a:gd name="T11" fmla="*/ 1 h 50"/>
                <a:gd name="T12" fmla="*/ 1 w 31"/>
                <a:gd name="T13" fmla="*/ 1 h 50"/>
                <a:gd name="T14" fmla="*/ 1 w 31"/>
                <a:gd name="T15" fmla="*/ 1 h 50"/>
                <a:gd name="T16" fmla="*/ 0 w 31"/>
                <a:gd name="T17" fmla="*/ 1 h 50"/>
                <a:gd name="T18" fmla="*/ 1 w 31"/>
                <a:gd name="T19" fmla="*/ 1 h 50"/>
                <a:gd name="T20" fmla="*/ 1 w 31"/>
                <a:gd name="T21" fmla="*/ 1 h 50"/>
                <a:gd name="T22" fmla="*/ 1 w 31"/>
                <a:gd name="T23" fmla="*/ 1 h 50"/>
                <a:gd name="T24" fmla="*/ 1 w 31"/>
                <a:gd name="T25" fmla="*/ 1 h 50"/>
                <a:gd name="T26" fmla="*/ 1 w 31"/>
                <a:gd name="T27" fmla="*/ 1 h 50"/>
                <a:gd name="T28" fmla="*/ 1 w 31"/>
                <a:gd name="T29" fmla="*/ 1 h 50"/>
                <a:gd name="T30" fmla="*/ 1 w 31"/>
                <a:gd name="T31" fmla="*/ 1 h 50"/>
                <a:gd name="T32" fmla="*/ 1 w 31"/>
                <a:gd name="T33" fmla="*/ 1 h 50"/>
                <a:gd name="T34" fmla="*/ 1 w 31"/>
                <a:gd name="T35" fmla="*/ 1 h 50"/>
                <a:gd name="T36" fmla="*/ 1 w 31"/>
                <a:gd name="T37" fmla="*/ 1 h 50"/>
                <a:gd name="T38" fmla="*/ 1 w 31"/>
                <a:gd name="T39" fmla="*/ 1 h 50"/>
                <a:gd name="T40" fmla="*/ 1 w 31"/>
                <a:gd name="T41" fmla="*/ 0 h 50"/>
                <a:gd name="T42" fmla="*/ 1 w 31"/>
                <a:gd name="T43" fmla="*/ 1 h 50"/>
                <a:gd name="T44" fmla="*/ 1 w 31"/>
                <a:gd name="T45" fmla="*/ 1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50"/>
                <a:gd name="T71" fmla="*/ 31 w 31"/>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50">
                  <a:moveTo>
                    <a:pt x="3" y="25"/>
                  </a:moveTo>
                  <a:lnTo>
                    <a:pt x="4" y="27"/>
                  </a:lnTo>
                  <a:lnTo>
                    <a:pt x="6" y="30"/>
                  </a:lnTo>
                  <a:lnTo>
                    <a:pt x="8" y="34"/>
                  </a:lnTo>
                  <a:lnTo>
                    <a:pt x="8" y="39"/>
                  </a:lnTo>
                  <a:lnTo>
                    <a:pt x="6" y="42"/>
                  </a:lnTo>
                  <a:lnTo>
                    <a:pt x="3" y="45"/>
                  </a:lnTo>
                  <a:lnTo>
                    <a:pt x="1" y="48"/>
                  </a:lnTo>
                  <a:lnTo>
                    <a:pt x="0" y="50"/>
                  </a:lnTo>
                  <a:lnTo>
                    <a:pt x="1" y="49"/>
                  </a:lnTo>
                  <a:lnTo>
                    <a:pt x="4" y="49"/>
                  </a:lnTo>
                  <a:lnTo>
                    <a:pt x="8" y="48"/>
                  </a:lnTo>
                  <a:lnTo>
                    <a:pt x="11" y="47"/>
                  </a:lnTo>
                  <a:lnTo>
                    <a:pt x="13" y="43"/>
                  </a:lnTo>
                  <a:lnTo>
                    <a:pt x="16" y="39"/>
                  </a:lnTo>
                  <a:lnTo>
                    <a:pt x="18" y="37"/>
                  </a:lnTo>
                  <a:lnTo>
                    <a:pt x="19" y="36"/>
                  </a:lnTo>
                  <a:lnTo>
                    <a:pt x="31" y="39"/>
                  </a:lnTo>
                  <a:lnTo>
                    <a:pt x="19" y="25"/>
                  </a:lnTo>
                  <a:lnTo>
                    <a:pt x="11" y="17"/>
                  </a:lnTo>
                  <a:lnTo>
                    <a:pt x="11" y="0"/>
                  </a:lnTo>
                  <a:lnTo>
                    <a:pt x="3" y="25"/>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73" name="Freeform 144"/>
            <p:cNvSpPr>
              <a:spLocks/>
            </p:cNvSpPr>
            <p:nvPr/>
          </p:nvSpPr>
          <p:spPr bwMode="auto">
            <a:xfrm>
              <a:off x="1689" y="2710"/>
              <a:ext cx="19" cy="8"/>
            </a:xfrm>
            <a:custGeom>
              <a:avLst/>
              <a:gdLst>
                <a:gd name="T0" fmla="*/ 1 w 38"/>
                <a:gd name="T1" fmla="*/ 1 h 16"/>
                <a:gd name="T2" fmla="*/ 1 w 38"/>
                <a:gd name="T3" fmla="*/ 1 h 16"/>
                <a:gd name="T4" fmla="*/ 1 w 38"/>
                <a:gd name="T5" fmla="*/ 0 h 16"/>
                <a:gd name="T6" fmla="*/ 1 w 38"/>
                <a:gd name="T7" fmla="*/ 0 h 16"/>
                <a:gd name="T8" fmla="*/ 1 w 38"/>
                <a:gd name="T9" fmla="*/ 0 h 16"/>
                <a:gd name="T10" fmla="*/ 1 w 38"/>
                <a:gd name="T11" fmla="*/ 0 h 16"/>
                <a:gd name="T12" fmla="*/ 1 w 38"/>
                <a:gd name="T13" fmla="*/ 1 h 16"/>
                <a:gd name="T14" fmla="*/ 1 w 38"/>
                <a:gd name="T15" fmla="*/ 1 h 16"/>
                <a:gd name="T16" fmla="*/ 1 w 38"/>
                <a:gd name="T17" fmla="*/ 1 h 16"/>
                <a:gd name="T18" fmla="*/ 1 w 38"/>
                <a:gd name="T19" fmla="*/ 1 h 16"/>
                <a:gd name="T20" fmla="*/ 1 w 38"/>
                <a:gd name="T21" fmla="*/ 1 h 16"/>
                <a:gd name="T22" fmla="*/ 1 w 38"/>
                <a:gd name="T23" fmla="*/ 1 h 16"/>
                <a:gd name="T24" fmla="*/ 1 w 38"/>
                <a:gd name="T25" fmla="*/ 1 h 16"/>
                <a:gd name="T26" fmla="*/ 1 w 38"/>
                <a:gd name="T27" fmla="*/ 1 h 16"/>
                <a:gd name="T28" fmla="*/ 1 w 38"/>
                <a:gd name="T29" fmla="*/ 1 h 16"/>
                <a:gd name="T30" fmla="*/ 1 w 38"/>
                <a:gd name="T31" fmla="*/ 1 h 16"/>
                <a:gd name="T32" fmla="*/ 1 w 38"/>
                <a:gd name="T33" fmla="*/ 1 h 16"/>
                <a:gd name="T34" fmla="*/ 1 w 38"/>
                <a:gd name="T35" fmla="*/ 1 h 16"/>
                <a:gd name="T36" fmla="*/ 1 w 38"/>
                <a:gd name="T37" fmla="*/ 1 h 16"/>
                <a:gd name="T38" fmla="*/ 1 w 38"/>
                <a:gd name="T39" fmla="*/ 1 h 16"/>
                <a:gd name="T40" fmla="*/ 0 w 38"/>
                <a:gd name="T41" fmla="*/ 1 h 16"/>
                <a:gd name="T42" fmla="*/ 1 w 38"/>
                <a:gd name="T43" fmla="*/ 1 h 16"/>
                <a:gd name="T44" fmla="*/ 1 w 38"/>
                <a:gd name="T45" fmla="*/ 1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6"/>
                <a:gd name="T71" fmla="*/ 38 w 38"/>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6">
                  <a:moveTo>
                    <a:pt x="8" y="2"/>
                  </a:moveTo>
                  <a:lnTo>
                    <a:pt x="9" y="1"/>
                  </a:lnTo>
                  <a:lnTo>
                    <a:pt x="14" y="0"/>
                  </a:lnTo>
                  <a:lnTo>
                    <a:pt x="17" y="0"/>
                  </a:lnTo>
                  <a:lnTo>
                    <a:pt x="21" y="0"/>
                  </a:lnTo>
                  <a:lnTo>
                    <a:pt x="26" y="0"/>
                  </a:lnTo>
                  <a:lnTo>
                    <a:pt x="30" y="2"/>
                  </a:lnTo>
                  <a:lnTo>
                    <a:pt x="34" y="5"/>
                  </a:lnTo>
                  <a:lnTo>
                    <a:pt x="37" y="11"/>
                  </a:lnTo>
                  <a:lnTo>
                    <a:pt x="37" y="14"/>
                  </a:lnTo>
                  <a:lnTo>
                    <a:pt x="38" y="16"/>
                  </a:lnTo>
                  <a:lnTo>
                    <a:pt x="37" y="16"/>
                  </a:lnTo>
                  <a:lnTo>
                    <a:pt x="34" y="13"/>
                  </a:lnTo>
                  <a:lnTo>
                    <a:pt x="30" y="8"/>
                  </a:lnTo>
                  <a:lnTo>
                    <a:pt x="25" y="5"/>
                  </a:lnTo>
                  <a:lnTo>
                    <a:pt x="20" y="5"/>
                  </a:lnTo>
                  <a:lnTo>
                    <a:pt x="16" y="6"/>
                  </a:lnTo>
                  <a:lnTo>
                    <a:pt x="12" y="8"/>
                  </a:lnTo>
                  <a:lnTo>
                    <a:pt x="8" y="11"/>
                  </a:lnTo>
                  <a:lnTo>
                    <a:pt x="2" y="15"/>
                  </a:lnTo>
                  <a:lnTo>
                    <a:pt x="0" y="16"/>
                  </a:lnTo>
                  <a:lnTo>
                    <a:pt x="8" y="2"/>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74" name="Freeform 145"/>
            <p:cNvSpPr>
              <a:spLocks/>
            </p:cNvSpPr>
            <p:nvPr/>
          </p:nvSpPr>
          <p:spPr bwMode="auto">
            <a:xfrm>
              <a:off x="1602" y="2683"/>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1 h 60"/>
                <a:gd name="T20" fmla="*/ 0 w 123"/>
                <a:gd name="T21" fmla="*/ 1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w 123"/>
                <a:gd name="T37" fmla="*/ 1 h 60"/>
                <a:gd name="T38" fmla="*/ 0 w 123"/>
                <a:gd name="T39" fmla="*/ 1 h 60"/>
                <a:gd name="T40" fmla="*/ 0 w 123"/>
                <a:gd name="T41" fmla="*/ 1 h 60"/>
                <a:gd name="T42" fmla="*/ 0 w 123"/>
                <a:gd name="T43" fmla="*/ 1 h 60"/>
                <a:gd name="T44" fmla="*/ 0 w 123"/>
                <a:gd name="T45" fmla="*/ 1 h 60"/>
                <a:gd name="T46" fmla="*/ 0 w 123"/>
                <a:gd name="T47" fmla="*/ 1 h 60"/>
                <a:gd name="T48" fmla="*/ 0 w 123"/>
                <a:gd name="T49" fmla="*/ 1 h 60"/>
                <a:gd name="T50" fmla="*/ 0 w 123"/>
                <a:gd name="T51" fmla="*/ 1 h 60"/>
                <a:gd name="T52" fmla="*/ 0 w 123"/>
                <a:gd name="T53" fmla="*/ 1 h 60"/>
                <a:gd name="T54" fmla="*/ 0 w 123"/>
                <a:gd name="T55" fmla="*/ 1 h 60"/>
                <a:gd name="T56" fmla="*/ 0 w 123"/>
                <a:gd name="T57" fmla="*/ 1 h 60"/>
                <a:gd name="T58" fmla="*/ 0 w 123"/>
                <a:gd name="T59" fmla="*/ 0 h 60"/>
                <a:gd name="T60" fmla="*/ 0 w 123"/>
                <a:gd name="T61" fmla="*/ 0 h 60"/>
                <a:gd name="T62" fmla="*/ 0 w 123"/>
                <a:gd name="T63" fmla="*/ 1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60"/>
                <a:gd name="T98" fmla="*/ 123 w 12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60">
                  <a:moveTo>
                    <a:pt x="3" y="11"/>
                  </a:moveTo>
                  <a:lnTo>
                    <a:pt x="3" y="10"/>
                  </a:lnTo>
                  <a:lnTo>
                    <a:pt x="5" y="10"/>
                  </a:lnTo>
                  <a:lnTo>
                    <a:pt x="9" y="9"/>
                  </a:lnTo>
                  <a:lnTo>
                    <a:pt x="14" y="9"/>
                  </a:lnTo>
                  <a:lnTo>
                    <a:pt x="19" y="9"/>
                  </a:lnTo>
                  <a:lnTo>
                    <a:pt x="25" y="11"/>
                  </a:lnTo>
                  <a:lnTo>
                    <a:pt x="30" y="12"/>
                  </a:lnTo>
                  <a:lnTo>
                    <a:pt x="36" y="16"/>
                  </a:lnTo>
                  <a:lnTo>
                    <a:pt x="40" y="19"/>
                  </a:lnTo>
                  <a:lnTo>
                    <a:pt x="44" y="22"/>
                  </a:lnTo>
                  <a:lnTo>
                    <a:pt x="47" y="24"/>
                  </a:lnTo>
                  <a:lnTo>
                    <a:pt x="50" y="27"/>
                  </a:lnTo>
                  <a:lnTo>
                    <a:pt x="53" y="31"/>
                  </a:lnTo>
                  <a:lnTo>
                    <a:pt x="54" y="33"/>
                  </a:lnTo>
                  <a:lnTo>
                    <a:pt x="54" y="36"/>
                  </a:lnTo>
                  <a:lnTo>
                    <a:pt x="53" y="41"/>
                  </a:lnTo>
                  <a:lnTo>
                    <a:pt x="52" y="42"/>
                  </a:lnTo>
                  <a:lnTo>
                    <a:pt x="52" y="44"/>
                  </a:lnTo>
                  <a:lnTo>
                    <a:pt x="50" y="45"/>
                  </a:lnTo>
                  <a:lnTo>
                    <a:pt x="46" y="49"/>
                  </a:lnTo>
                  <a:lnTo>
                    <a:pt x="40" y="53"/>
                  </a:lnTo>
                  <a:lnTo>
                    <a:pt x="36" y="55"/>
                  </a:lnTo>
                  <a:lnTo>
                    <a:pt x="30" y="52"/>
                  </a:lnTo>
                  <a:lnTo>
                    <a:pt x="24" y="48"/>
                  </a:lnTo>
                  <a:lnTo>
                    <a:pt x="21" y="43"/>
                  </a:lnTo>
                  <a:lnTo>
                    <a:pt x="20" y="41"/>
                  </a:lnTo>
                  <a:lnTo>
                    <a:pt x="8" y="31"/>
                  </a:lnTo>
                  <a:lnTo>
                    <a:pt x="12" y="41"/>
                  </a:lnTo>
                  <a:lnTo>
                    <a:pt x="13" y="44"/>
                  </a:lnTo>
                  <a:lnTo>
                    <a:pt x="18" y="50"/>
                  </a:lnTo>
                  <a:lnTo>
                    <a:pt x="22" y="53"/>
                  </a:lnTo>
                  <a:lnTo>
                    <a:pt x="26" y="56"/>
                  </a:lnTo>
                  <a:lnTo>
                    <a:pt x="30" y="59"/>
                  </a:lnTo>
                  <a:lnTo>
                    <a:pt x="36" y="60"/>
                  </a:lnTo>
                  <a:lnTo>
                    <a:pt x="40" y="59"/>
                  </a:lnTo>
                  <a:lnTo>
                    <a:pt x="44" y="57"/>
                  </a:lnTo>
                  <a:lnTo>
                    <a:pt x="48" y="55"/>
                  </a:lnTo>
                  <a:lnTo>
                    <a:pt x="53" y="53"/>
                  </a:lnTo>
                  <a:lnTo>
                    <a:pt x="56" y="50"/>
                  </a:lnTo>
                  <a:lnTo>
                    <a:pt x="61" y="49"/>
                  </a:lnTo>
                  <a:lnTo>
                    <a:pt x="62" y="46"/>
                  </a:lnTo>
                  <a:lnTo>
                    <a:pt x="63" y="46"/>
                  </a:lnTo>
                  <a:lnTo>
                    <a:pt x="123" y="44"/>
                  </a:lnTo>
                  <a:lnTo>
                    <a:pt x="115" y="36"/>
                  </a:lnTo>
                  <a:lnTo>
                    <a:pt x="66" y="36"/>
                  </a:lnTo>
                  <a:lnTo>
                    <a:pt x="65" y="35"/>
                  </a:lnTo>
                  <a:lnTo>
                    <a:pt x="63" y="32"/>
                  </a:lnTo>
                  <a:lnTo>
                    <a:pt x="59" y="27"/>
                  </a:lnTo>
                  <a:lnTo>
                    <a:pt x="55" y="23"/>
                  </a:lnTo>
                  <a:lnTo>
                    <a:pt x="50" y="17"/>
                  </a:lnTo>
                  <a:lnTo>
                    <a:pt x="46" y="12"/>
                  </a:lnTo>
                  <a:lnTo>
                    <a:pt x="40" y="7"/>
                  </a:lnTo>
                  <a:lnTo>
                    <a:pt x="36" y="6"/>
                  </a:lnTo>
                  <a:lnTo>
                    <a:pt x="30" y="3"/>
                  </a:lnTo>
                  <a:lnTo>
                    <a:pt x="24" y="2"/>
                  </a:lnTo>
                  <a:lnTo>
                    <a:pt x="18" y="1"/>
                  </a:lnTo>
                  <a:lnTo>
                    <a:pt x="13" y="1"/>
                  </a:lnTo>
                  <a:lnTo>
                    <a:pt x="7" y="0"/>
                  </a:lnTo>
                  <a:lnTo>
                    <a:pt x="3" y="0"/>
                  </a:lnTo>
                  <a:lnTo>
                    <a:pt x="1" y="0"/>
                  </a:lnTo>
                  <a:lnTo>
                    <a:pt x="0" y="0"/>
                  </a:lnTo>
                  <a:lnTo>
                    <a:pt x="3" y="11"/>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75" name="Freeform 146"/>
            <p:cNvSpPr>
              <a:spLocks/>
            </p:cNvSpPr>
            <p:nvPr/>
          </p:nvSpPr>
          <p:spPr bwMode="auto">
            <a:xfrm>
              <a:off x="1575" y="2675"/>
              <a:ext cx="26" cy="28"/>
            </a:xfrm>
            <a:custGeom>
              <a:avLst/>
              <a:gdLst>
                <a:gd name="T0" fmla="*/ 1 w 51"/>
                <a:gd name="T1" fmla="*/ 1 h 56"/>
                <a:gd name="T2" fmla="*/ 1 w 51"/>
                <a:gd name="T3" fmla="*/ 1 h 56"/>
                <a:gd name="T4" fmla="*/ 1 w 51"/>
                <a:gd name="T5" fmla="*/ 1 h 56"/>
                <a:gd name="T6" fmla="*/ 1 w 51"/>
                <a:gd name="T7" fmla="*/ 1 h 56"/>
                <a:gd name="T8" fmla="*/ 1 w 51"/>
                <a:gd name="T9" fmla="*/ 1 h 56"/>
                <a:gd name="T10" fmla="*/ 1 w 51"/>
                <a:gd name="T11" fmla="*/ 1 h 56"/>
                <a:gd name="T12" fmla="*/ 1 w 51"/>
                <a:gd name="T13" fmla="*/ 1 h 56"/>
                <a:gd name="T14" fmla="*/ 1 w 51"/>
                <a:gd name="T15" fmla="*/ 1 h 56"/>
                <a:gd name="T16" fmla="*/ 1 w 51"/>
                <a:gd name="T17" fmla="*/ 0 h 56"/>
                <a:gd name="T18" fmla="*/ 1 w 51"/>
                <a:gd name="T19" fmla="*/ 0 h 56"/>
                <a:gd name="T20" fmla="*/ 1 w 51"/>
                <a:gd name="T21" fmla="*/ 0 h 56"/>
                <a:gd name="T22" fmla="*/ 1 w 51"/>
                <a:gd name="T23" fmla="*/ 0 h 56"/>
                <a:gd name="T24" fmla="*/ 1 w 51"/>
                <a:gd name="T25" fmla="*/ 1 h 56"/>
                <a:gd name="T26" fmla="*/ 0 w 51"/>
                <a:gd name="T27" fmla="*/ 1 h 56"/>
                <a:gd name="T28" fmla="*/ 0 w 51"/>
                <a:gd name="T29" fmla="*/ 1 h 56"/>
                <a:gd name="T30" fmla="*/ 0 w 51"/>
                <a:gd name="T31" fmla="*/ 1 h 56"/>
                <a:gd name="T32" fmla="*/ 0 w 51"/>
                <a:gd name="T33" fmla="*/ 1 h 56"/>
                <a:gd name="T34" fmla="*/ 0 w 51"/>
                <a:gd name="T35" fmla="*/ 1 h 56"/>
                <a:gd name="T36" fmla="*/ 0 w 51"/>
                <a:gd name="T37" fmla="*/ 1 h 56"/>
                <a:gd name="T38" fmla="*/ 0 w 51"/>
                <a:gd name="T39" fmla="*/ 1 h 56"/>
                <a:gd name="T40" fmla="*/ 1 w 51"/>
                <a:gd name="T41" fmla="*/ 1 h 56"/>
                <a:gd name="T42" fmla="*/ 1 w 51"/>
                <a:gd name="T43" fmla="*/ 1 h 56"/>
                <a:gd name="T44" fmla="*/ 1 w 51"/>
                <a:gd name="T45" fmla="*/ 1 h 56"/>
                <a:gd name="T46" fmla="*/ 1 w 51"/>
                <a:gd name="T47" fmla="*/ 1 h 56"/>
                <a:gd name="T48" fmla="*/ 1 w 51"/>
                <a:gd name="T49" fmla="*/ 1 h 56"/>
                <a:gd name="T50" fmla="*/ 1 w 51"/>
                <a:gd name="T51" fmla="*/ 1 h 56"/>
                <a:gd name="T52" fmla="*/ 1 w 51"/>
                <a:gd name="T53" fmla="*/ 1 h 56"/>
                <a:gd name="T54" fmla="*/ 1 w 51"/>
                <a:gd name="T55" fmla="*/ 1 h 56"/>
                <a:gd name="T56" fmla="*/ 1 w 51"/>
                <a:gd name="T57" fmla="*/ 1 h 56"/>
                <a:gd name="T58" fmla="*/ 1 w 51"/>
                <a:gd name="T59" fmla="*/ 1 h 56"/>
                <a:gd name="T60" fmla="*/ 1 w 51"/>
                <a:gd name="T61" fmla="*/ 1 h 56"/>
                <a:gd name="T62" fmla="*/ 1 w 51"/>
                <a:gd name="T63" fmla="*/ 1 h 56"/>
                <a:gd name="T64" fmla="*/ 1 w 51"/>
                <a:gd name="T65" fmla="*/ 1 h 56"/>
                <a:gd name="T66" fmla="*/ 1 w 51"/>
                <a:gd name="T67" fmla="*/ 1 h 56"/>
                <a:gd name="T68" fmla="*/ 1 w 51"/>
                <a:gd name="T69" fmla="*/ 1 h 56"/>
                <a:gd name="T70" fmla="*/ 1 w 51"/>
                <a:gd name="T71" fmla="*/ 1 h 56"/>
                <a:gd name="T72" fmla="*/ 1 w 51"/>
                <a:gd name="T73" fmla="*/ 1 h 56"/>
                <a:gd name="T74" fmla="*/ 1 w 51"/>
                <a:gd name="T75" fmla="*/ 1 h 56"/>
                <a:gd name="T76" fmla="*/ 1 w 51"/>
                <a:gd name="T77" fmla="*/ 1 h 56"/>
                <a:gd name="T78" fmla="*/ 1 w 51"/>
                <a:gd name="T79" fmla="*/ 1 h 56"/>
                <a:gd name="T80" fmla="*/ 1 w 51"/>
                <a:gd name="T81" fmla="*/ 1 h 56"/>
                <a:gd name="T82" fmla="*/ 1 w 51"/>
                <a:gd name="T83" fmla="*/ 1 h 56"/>
                <a:gd name="T84" fmla="*/ 1 w 51"/>
                <a:gd name="T85" fmla="*/ 1 h 56"/>
                <a:gd name="T86" fmla="*/ 1 w 51"/>
                <a:gd name="T87" fmla="*/ 1 h 56"/>
                <a:gd name="T88" fmla="*/ 1 w 51"/>
                <a:gd name="T89" fmla="*/ 1 h 56"/>
                <a:gd name="T90" fmla="*/ 1 w 51"/>
                <a:gd name="T91" fmla="*/ 1 h 56"/>
                <a:gd name="T92" fmla="*/ 1 w 51"/>
                <a:gd name="T93" fmla="*/ 1 h 56"/>
                <a:gd name="T94" fmla="*/ 1 w 51"/>
                <a:gd name="T95" fmla="*/ 1 h 56"/>
                <a:gd name="T96" fmla="*/ 1 w 51"/>
                <a:gd name="T97" fmla="*/ 1 h 56"/>
                <a:gd name="T98" fmla="*/ 1 w 51"/>
                <a:gd name="T99" fmla="*/ 1 h 56"/>
                <a:gd name="T100" fmla="*/ 1 w 51"/>
                <a:gd name="T101" fmla="*/ 1 h 56"/>
                <a:gd name="T102" fmla="*/ 1 w 51"/>
                <a:gd name="T103" fmla="*/ 1 h 56"/>
                <a:gd name="T104" fmla="*/ 1 w 51"/>
                <a:gd name="T105" fmla="*/ 1 h 56"/>
                <a:gd name="T106" fmla="*/ 1 w 51"/>
                <a:gd name="T107" fmla="*/ 1 h 56"/>
                <a:gd name="T108" fmla="*/ 1 w 51"/>
                <a:gd name="T109" fmla="*/ 1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
                <a:gd name="T166" fmla="*/ 0 h 56"/>
                <a:gd name="T167" fmla="*/ 51 w 51"/>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 h="56">
                  <a:moveTo>
                    <a:pt x="51" y="18"/>
                  </a:moveTo>
                  <a:lnTo>
                    <a:pt x="43" y="12"/>
                  </a:lnTo>
                  <a:lnTo>
                    <a:pt x="41" y="10"/>
                  </a:lnTo>
                  <a:lnTo>
                    <a:pt x="37" y="7"/>
                  </a:lnTo>
                  <a:lnTo>
                    <a:pt x="34" y="5"/>
                  </a:lnTo>
                  <a:lnTo>
                    <a:pt x="31" y="3"/>
                  </a:lnTo>
                  <a:lnTo>
                    <a:pt x="26" y="2"/>
                  </a:lnTo>
                  <a:lnTo>
                    <a:pt x="22" y="2"/>
                  </a:lnTo>
                  <a:lnTo>
                    <a:pt x="16" y="0"/>
                  </a:lnTo>
                  <a:lnTo>
                    <a:pt x="12" y="0"/>
                  </a:lnTo>
                  <a:lnTo>
                    <a:pt x="8" y="0"/>
                  </a:lnTo>
                  <a:lnTo>
                    <a:pt x="5" y="0"/>
                  </a:lnTo>
                  <a:lnTo>
                    <a:pt x="1" y="1"/>
                  </a:lnTo>
                  <a:lnTo>
                    <a:pt x="0" y="2"/>
                  </a:lnTo>
                  <a:lnTo>
                    <a:pt x="0" y="5"/>
                  </a:lnTo>
                  <a:lnTo>
                    <a:pt x="0" y="8"/>
                  </a:lnTo>
                  <a:lnTo>
                    <a:pt x="0" y="13"/>
                  </a:lnTo>
                  <a:lnTo>
                    <a:pt x="0" y="17"/>
                  </a:lnTo>
                  <a:lnTo>
                    <a:pt x="0" y="22"/>
                  </a:lnTo>
                  <a:lnTo>
                    <a:pt x="1" y="25"/>
                  </a:lnTo>
                  <a:lnTo>
                    <a:pt x="2" y="28"/>
                  </a:lnTo>
                  <a:lnTo>
                    <a:pt x="3" y="31"/>
                  </a:lnTo>
                  <a:lnTo>
                    <a:pt x="5" y="36"/>
                  </a:lnTo>
                  <a:lnTo>
                    <a:pt x="7" y="39"/>
                  </a:lnTo>
                  <a:lnTo>
                    <a:pt x="10" y="43"/>
                  </a:lnTo>
                  <a:lnTo>
                    <a:pt x="14" y="48"/>
                  </a:lnTo>
                  <a:lnTo>
                    <a:pt x="16" y="51"/>
                  </a:lnTo>
                  <a:lnTo>
                    <a:pt x="25" y="56"/>
                  </a:lnTo>
                  <a:lnTo>
                    <a:pt x="27" y="51"/>
                  </a:lnTo>
                  <a:lnTo>
                    <a:pt x="26" y="50"/>
                  </a:lnTo>
                  <a:lnTo>
                    <a:pt x="24" y="48"/>
                  </a:lnTo>
                  <a:lnTo>
                    <a:pt x="21" y="45"/>
                  </a:lnTo>
                  <a:lnTo>
                    <a:pt x="16" y="41"/>
                  </a:lnTo>
                  <a:lnTo>
                    <a:pt x="12" y="37"/>
                  </a:lnTo>
                  <a:lnTo>
                    <a:pt x="9" y="32"/>
                  </a:lnTo>
                  <a:lnTo>
                    <a:pt x="6" y="27"/>
                  </a:lnTo>
                  <a:lnTo>
                    <a:pt x="5" y="23"/>
                  </a:lnTo>
                  <a:lnTo>
                    <a:pt x="5" y="19"/>
                  </a:lnTo>
                  <a:lnTo>
                    <a:pt x="5" y="16"/>
                  </a:lnTo>
                  <a:lnTo>
                    <a:pt x="5" y="13"/>
                  </a:lnTo>
                  <a:lnTo>
                    <a:pt x="5" y="11"/>
                  </a:lnTo>
                  <a:lnTo>
                    <a:pt x="5" y="8"/>
                  </a:lnTo>
                  <a:lnTo>
                    <a:pt x="5" y="7"/>
                  </a:lnTo>
                  <a:lnTo>
                    <a:pt x="7" y="7"/>
                  </a:lnTo>
                  <a:lnTo>
                    <a:pt x="12" y="7"/>
                  </a:lnTo>
                  <a:lnTo>
                    <a:pt x="19" y="8"/>
                  </a:lnTo>
                  <a:lnTo>
                    <a:pt x="25" y="10"/>
                  </a:lnTo>
                  <a:lnTo>
                    <a:pt x="29" y="12"/>
                  </a:lnTo>
                  <a:lnTo>
                    <a:pt x="36" y="16"/>
                  </a:lnTo>
                  <a:lnTo>
                    <a:pt x="41" y="19"/>
                  </a:lnTo>
                  <a:lnTo>
                    <a:pt x="43" y="21"/>
                  </a:lnTo>
                  <a:lnTo>
                    <a:pt x="51" y="26"/>
                  </a:lnTo>
                  <a:lnTo>
                    <a:pt x="51" y="18"/>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76" name="Freeform 147"/>
            <p:cNvSpPr>
              <a:spLocks/>
            </p:cNvSpPr>
            <p:nvPr/>
          </p:nvSpPr>
          <p:spPr bwMode="auto">
            <a:xfrm>
              <a:off x="1587" y="2683"/>
              <a:ext cx="14" cy="22"/>
            </a:xfrm>
            <a:custGeom>
              <a:avLst/>
              <a:gdLst>
                <a:gd name="T0" fmla="*/ 1 w 26"/>
                <a:gd name="T1" fmla="*/ 1 h 44"/>
                <a:gd name="T2" fmla="*/ 1 w 26"/>
                <a:gd name="T3" fmla="*/ 1 h 44"/>
                <a:gd name="T4" fmla="*/ 0 w 26"/>
                <a:gd name="T5" fmla="*/ 1 h 44"/>
                <a:gd name="T6" fmla="*/ 1 w 26"/>
                <a:gd name="T7" fmla="*/ 1 h 44"/>
                <a:gd name="T8" fmla="*/ 1 w 26"/>
                <a:gd name="T9" fmla="*/ 0 h 44"/>
                <a:gd name="T10" fmla="*/ 1 w 26"/>
                <a:gd name="T11" fmla="*/ 1 h 44"/>
                <a:gd name="T12" fmla="*/ 1 w 26"/>
                <a:gd name="T13" fmla="*/ 1 h 44"/>
                <a:gd name="T14" fmla="*/ 1 w 26"/>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4"/>
                <a:gd name="T26" fmla="*/ 26 w 26"/>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4">
                  <a:moveTo>
                    <a:pt x="26" y="11"/>
                  </a:moveTo>
                  <a:lnTo>
                    <a:pt x="18" y="28"/>
                  </a:lnTo>
                  <a:lnTo>
                    <a:pt x="0" y="44"/>
                  </a:lnTo>
                  <a:lnTo>
                    <a:pt x="13" y="25"/>
                  </a:lnTo>
                  <a:lnTo>
                    <a:pt x="18" y="0"/>
                  </a:lnTo>
                  <a:lnTo>
                    <a:pt x="26" y="6"/>
                  </a:lnTo>
                  <a:lnTo>
                    <a:pt x="26" y="11"/>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77" name="Freeform 148"/>
            <p:cNvSpPr>
              <a:spLocks/>
            </p:cNvSpPr>
            <p:nvPr/>
          </p:nvSpPr>
          <p:spPr bwMode="auto">
            <a:xfrm>
              <a:off x="1676" y="2740"/>
              <a:ext cx="19" cy="15"/>
            </a:xfrm>
            <a:custGeom>
              <a:avLst/>
              <a:gdLst>
                <a:gd name="T0" fmla="*/ 1 w 38"/>
                <a:gd name="T1" fmla="*/ 0 h 30"/>
                <a:gd name="T2" fmla="*/ 1 w 38"/>
                <a:gd name="T3" fmla="*/ 1 h 30"/>
                <a:gd name="T4" fmla="*/ 1 w 38"/>
                <a:gd name="T5" fmla="*/ 1 h 30"/>
                <a:gd name="T6" fmla="*/ 1 w 38"/>
                <a:gd name="T7" fmla="*/ 1 h 30"/>
                <a:gd name="T8" fmla="*/ 1 w 38"/>
                <a:gd name="T9" fmla="*/ 1 h 30"/>
                <a:gd name="T10" fmla="*/ 1 w 38"/>
                <a:gd name="T11" fmla="*/ 1 h 30"/>
                <a:gd name="T12" fmla="*/ 1 w 38"/>
                <a:gd name="T13" fmla="*/ 1 h 30"/>
                <a:gd name="T14" fmla="*/ 1 w 38"/>
                <a:gd name="T15" fmla="*/ 1 h 30"/>
                <a:gd name="T16" fmla="*/ 1 w 38"/>
                <a:gd name="T17" fmla="*/ 1 h 30"/>
                <a:gd name="T18" fmla="*/ 1 w 38"/>
                <a:gd name="T19" fmla="*/ 1 h 30"/>
                <a:gd name="T20" fmla="*/ 1 w 38"/>
                <a:gd name="T21" fmla="*/ 1 h 30"/>
                <a:gd name="T22" fmla="*/ 1 w 38"/>
                <a:gd name="T23" fmla="*/ 1 h 30"/>
                <a:gd name="T24" fmla="*/ 1 w 38"/>
                <a:gd name="T25" fmla="*/ 1 h 30"/>
                <a:gd name="T26" fmla="*/ 1 w 38"/>
                <a:gd name="T27" fmla="*/ 1 h 30"/>
                <a:gd name="T28" fmla="*/ 1 w 38"/>
                <a:gd name="T29" fmla="*/ 1 h 30"/>
                <a:gd name="T30" fmla="*/ 1 w 38"/>
                <a:gd name="T31" fmla="*/ 1 h 30"/>
                <a:gd name="T32" fmla="*/ 1 w 38"/>
                <a:gd name="T33" fmla="*/ 1 h 30"/>
                <a:gd name="T34" fmla="*/ 1 w 38"/>
                <a:gd name="T35" fmla="*/ 1 h 30"/>
                <a:gd name="T36" fmla="*/ 1 w 38"/>
                <a:gd name="T37" fmla="*/ 1 h 30"/>
                <a:gd name="T38" fmla="*/ 1 w 38"/>
                <a:gd name="T39" fmla="*/ 1 h 30"/>
                <a:gd name="T40" fmla="*/ 1 w 38"/>
                <a:gd name="T41" fmla="*/ 1 h 30"/>
                <a:gd name="T42" fmla="*/ 1 w 38"/>
                <a:gd name="T43" fmla="*/ 1 h 30"/>
                <a:gd name="T44" fmla="*/ 1 w 38"/>
                <a:gd name="T45" fmla="*/ 1 h 30"/>
                <a:gd name="T46" fmla="*/ 1 w 38"/>
                <a:gd name="T47" fmla="*/ 1 h 30"/>
                <a:gd name="T48" fmla="*/ 1 w 38"/>
                <a:gd name="T49" fmla="*/ 1 h 30"/>
                <a:gd name="T50" fmla="*/ 0 w 38"/>
                <a:gd name="T51" fmla="*/ 1 h 30"/>
                <a:gd name="T52" fmla="*/ 1 w 38"/>
                <a:gd name="T53" fmla="*/ 0 h 30"/>
                <a:gd name="T54" fmla="*/ 1 w 38"/>
                <a:gd name="T55" fmla="*/ 0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30"/>
                <a:gd name="T86" fmla="*/ 38 w 38"/>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30">
                  <a:moveTo>
                    <a:pt x="3" y="0"/>
                  </a:moveTo>
                  <a:lnTo>
                    <a:pt x="3" y="1"/>
                  </a:lnTo>
                  <a:lnTo>
                    <a:pt x="6" y="4"/>
                  </a:lnTo>
                  <a:lnTo>
                    <a:pt x="8" y="8"/>
                  </a:lnTo>
                  <a:lnTo>
                    <a:pt x="12" y="11"/>
                  </a:lnTo>
                  <a:lnTo>
                    <a:pt x="14" y="10"/>
                  </a:lnTo>
                  <a:lnTo>
                    <a:pt x="18" y="10"/>
                  </a:lnTo>
                  <a:lnTo>
                    <a:pt x="22" y="10"/>
                  </a:lnTo>
                  <a:lnTo>
                    <a:pt x="27" y="10"/>
                  </a:lnTo>
                  <a:lnTo>
                    <a:pt x="30" y="9"/>
                  </a:lnTo>
                  <a:lnTo>
                    <a:pt x="34" y="8"/>
                  </a:lnTo>
                  <a:lnTo>
                    <a:pt x="37" y="8"/>
                  </a:lnTo>
                  <a:lnTo>
                    <a:pt x="38" y="8"/>
                  </a:lnTo>
                  <a:lnTo>
                    <a:pt x="33" y="30"/>
                  </a:lnTo>
                  <a:lnTo>
                    <a:pt x="32" y="27"/>
                  </a:lnTo>
                  <a:lnTo>
                    <a:pt x="31" y="23"/>
                  </a:lnTo>
                  <a:lnTo>
                    <a:pt x="28" y="18"/>
                  </a:lnTo>
                  <a:lnTo>
                    <a:pt x="25" y="16"/>
                  </a:lnTo>
                  <a:lnTo>
                    <a:pt x="23" y="17"/>
                  </a:lnTo>
                  <a:lnTo>
                    <a:pt x="20" y="18"/>
                  </a:lnTo>
                  <a:lnTo>
                    <a:pt x="16" y="20"/>
                  </a:lnTo>
                  <a:lnTo>
                    <a:pt x="12" y="21"/>
                  </a:lnTo>
                  <a:lnTo>
                    <a:pt x="8" y="22"/>
                  </a:lnTo>
                  <a:lnTo>
                    <a:pt x="3" y="23"/>
                  </a:lnTo>
                  <a:lnTo>
                    <a:pt x="1" y="24"/>
                  </a:lnTo>
                  <a:lnTo>
                    <a:pt x="0" y="24"/>
                  </a:lnTo>
                  <a:lnTo>
                    <a:pt x="3" y="0"/>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78" name="Freeform 149"/>
            <p:cNvSpPr>
              <a:spLocks/>
            </p:cNvSpPr>
            <p:nvPr/>
          </p:nvSpPr>
          <p:spPr bwMode="auto">
            <a:xfrm>
              <a:off x="1639" y="2643"/>
              <a:ext cx="127" cy="123"/>
            </a:xfrm>
            <a:custGeom>
              <a:avLst/>
              <a:gdLst>
                <a:gd name="T0" fmla="*/ 1 w 254"/>
                <a:gd name="T1" fmla="*/ 1 h 246"/>
                <a:gd name="T2" fmla="*/ 1 w 254"/>
                <a:gd name="T3" fmla="*/ 1 h 246"/>
                <a:gd name="T4" fmla="*/ 1 w 254"/>
                <a:gd name="T5" fmla="*/ 1 h 246"/>
                <a:gd name="T6" fmla="*/ 1 w 254"/>
                <a:gd name="T7" fmla="*/ 1 h 246"/>
                <a:gd name="T8" fmla="*/ 1 w 254"/>
                <a:gd name="T9" fmla="*/ 1 h 246"/>
                <a:gd name="T10" fmla="*/ 1 w 254"/>
                <a:gd name="T11" fmla="*/ 1 h 246"/>
                <a:gd name="T12" fmla="*/ 1 w 254"/>
                <a:gd name="T13" fmla="*/ 1 h 246"/>
                <a:gd name="T14" fmla="*/ 1 w 254"/>
                <a:gd name="T15" fmla="*/ 1 h 246"/>
                <a:gd name="T16" fmla="*/ 1 w 254"/>
                <a:gd name="T17" fmla="*/ 1 h 246"/>
                <a:gd name="T18" fmla="*/ 1 w 254"/>
                <a:gd name="T19" fmla="*/ 1 h 246"/>
                <a:gd name="T20" fmla="*/ 1 w 254"/>
                <a:gd name="T21" fmla="*/ 1 h 246"/>
                <a:gd name="T22" fmla="*/ 1 w 254"/>
                <a:gd name="T23" fmla="*/ 1 h 246"/>
                <a:gd name="T24" fmla="*/ 1 w 254"/>
                <a:gd name="T25" fmla="*/ 1 h 246"/>
                <a:gd name="T26" fmla="*/ 1 w 254"/>
                <a:gd name="T27" fmla="*/ 1 h 246"/>
                <a:gd name="T28" fmla="*/ 1 w 254"/>
                <a:gd name="T29" fmla="*/ 1 h 246"/>
                <a:gd name="T30" fmla="*/ 1 w 254"/>
                <a:gd name="T31" fmla="*/ 1 h 246"/>
                <a:gd name="T32" fmla="*/ 1 w 254"/>
                <a:gd name="T33" fmla="*/ 1 h 246"/>
                <a:gd name="T34" fmla="*/ 1 w 254"/>
                <a:gd name="T35" fmla="*/ 1 h 246"/>
                <a:gd name="T36" fmla="*/ 1 w 254"/>
                <a:gd name="T37" fmla="*/ 1 h 246"/>
                <a:gd name="T38" fmla="*/ 1 w 254"/>
                <a:gd name="T39" fmla="*/ 1 h 246"/>
                <a:gd name="T40" fmla="*/ 1 w 254"/>
                <a:gd name="T41" fmla="*/ 1 h 246"/>
                <a:gd name="T42" fmla="*/ 1 w 254"/>
                <a:gd name="T43" fmla="*/ 1 h 246"/>
                <a:gd name="T44" fmla="*/ 1 w 254"/>
                <a:gd name="T45" fmla="*/ 1 h 246"/>
                <a:gd name="T46" fmla="*/ 1 w 254"/>
                <a:gd name="T47" fmla="*/ 1 h 246"/>
                <a:gd name="T48" fmla="*/ 1 w 254"/>
                <a:gd name="T49" fmla="*/ 1 h 246"/>
                <a:gd name="T50" fmla="*/ 1 w 254"/>
                <a:gd name="T51" fmla="*/ 1 h 246"/>
                <a:gd name="T52" fmla="*/ 1 w 254"/>
                <a:gd name="T53" fmla="*/ 1 h 246"/>
                <a:gd name="T54" fmla="*/ 1 w 254"/>
                <a:gd name="T55" fmla="*/ 1 h 246"/>
                <a:gd name="T56" fmla="*/ 1 w 254"/>
                <a:gd name="T57" fmla="*/ 1 h 246"/>
                <a:gd name="T58" fmla="*/ 1 w 254"/>
                <a:gd name="T59" fmla="*/ 1 h 246"/>
                <a:gd name="T60" fmla="*/ 1 w 254"/>
                <a:gd name="T61" fmla="*/ 1 h 246"/>
                <a:gd name="T62" fmla="*/ 1 w 254"/>
                <a:gd name="T63" fmla="*/ 1 h 246"/>
                <a:gd name="T64" fmla="*/ 1 w 254"/>
                <a:gd name="T65" fmla="*/ 1 h 246"/>
                <a:gd name="T66" fmla="*/ 1 w 254"/>
                <a:gd name="T67" fmla="*/ 1 h 246"/>
                <a:gd name="T68" fmla="*/ 1 w 254"/>
                <a:gd name="T69" fmla="*/ 1 h 246"/>
                <a:gd name="T70" fmla="*/ 1 w 254"/>
                <a:gd name="T71" fmla="*/ 1 h 246"/>
                <a:gd name="T72" fmla="*/ 1 w 254"/>
                <a:gd name="T73" fmla="*/ 1 h 246"/>
                <a:gd name="T74" fmla="*/ 1 w 254"/>
                <a:gd name="T75" fmla="*/ 1 h 246"/>
                <a:gd name="T76" fmla="*/ 1 w 254"/>
                <a:gd name="T77" fmla="*/ 1 h 246"/>
                <a:gd name="T78" fmla="*/ 1 w 254"/>
                <a:gd name="T79" fmla="*/ 1 h 246"/>
                <a:gd name="T80" fmla="*/ 1 w 254"/>
                <a:gd name="T81" fmla="*/ 1 h 246"/>
                <a:gd name="T82" fmla="*/ 1 w 254"/>
                <a:gd name="T83" fmla="*/ 1 h 246"/>
                <a:gd name="T84" fmla="*/ 1 w 254"/>
                <a:gd name="T85" fmla="*/ 1 h 246"/>
                <a:gd name="T86" fmla="*/ 1 w 254"/>
                <a:gd name="T87" fmla="*/ 1 h 246"/>
                <a:gd name="T88" fmla="*/ 1 w 254"/>
                <a:gd name="T89" fmla="*/ 1 h 246"/>
                <a:gd name="T90" fmla="*/ 1 w 254"/>
                <a:gd name="T91" fmla="*/ 1 h 246"/>
                <a:gd name="T92" fmla="*/ 1 w 254"/>
                <a:gd name="T93" fmla="*/ 1 h 246"/>
                <a:gd name="T94" fmla="*/ 1 w 254"/>
                <a:gd name="T95" fmla="*/ 1 h 246"/>
                <a:gd name="T96" fmla="*/ 1 w 254"/>
                <a:gd name="T97" fmla="*/ 1 h 246"/>
                <a:gd name="T98" fmla="*/ 1 w 254"/>
                <a:gd name="T99" fmla="*/ 1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4"/>
                <a:gd name="T151" fmla="*/ 0 h 246"/>
                <a:gd name="T152" fmla="*/ 254 w 254"/>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4" h="246">
                  <a:moveTo>
                    <a:pt x="3" y="68"/>
                  </a:moveTo>
                  <a:lnTo>
                    <a:pt x="3" y="70"/>
                  </a:lnTo>
                  <a:lnTo>
                    <a:pt x="4" y="74"/>
                  </a:lnTo>
                  <a:lnTo>
                    <a:pt x="6" y="78"/>
                  </a:lnTo>
                  <a:lnTo>
                    <a:pt x="8" y="82"/>
                  </a:lnTo>
                  <a:lnTo>
                    <a:pt x="11" y="85"/>
                  </a:lnTo>
                  <a:lnTo>
                    <a:pt x="15" y="88"/>
                  </a:lnTo>
                  <a:lnTo>
                    <a:pt x="17" y="89"/>
                  </a:lnTo>
                  <a:lnTo>
                    <a:pt x="19" y="90"/>
                  </a:lnTo>
                  <a:lnTo>
                    <a:pt x="19" y="43"/>
                  </a:lnTo>
                  <a:lnTo>
                    <a:pt x="24" y="17"/>
                  </a:lnTo>
                  <a:lnTo>
                    <a:pt x="25" y="19"/>
                  </a:lnTo>
                  <a:lnTo>
                    <a:pt x="25" y="22"/>
                  </a:lnTo>
                  <a:lnTo>
                    <a:pt x="27" y="27"/>
                  </a:lnTo>
                  <a:lnTo>
                    <a:pt x="29" y="31"/>
                  </a:lnTo>
                  <a:lnTo>
                    <a:pt x="32" y="37"/>
                  </a:lnTo>
                  <a:lnTo>
                    <a:pt x="34" y="43"/>
                  </a:lnTo>
                  <a:lnTo>
                    <a:pt x="38" y="50"/>
                  </a:lnTo>
                  <a:lnTo>
                    <a:pt x="40" y="57"/>
                  </a:lnTo>
                  <a:lnTo>
                    <a:pt x="43" y="64"/>
                  </a:lnTo>
                  <a:lnTo>
                    <a:pt x="46" y="69"/>
                  </a:lnTo>
                  <a:lnTo>
                    <a:pt x="50" y="75"/>
                  </a:lnTo>
                  <a:lnTo>
                    <a:pt x="52" y="79"/>
                  </a:lnTo>
                  <a:lnTo>
                    <a:pt x="56" y="83"/>
                  </a:lnTo>
                  <a:lnTo>
                    <a:pt x="59" y="85"/>
                  </a:lnTo>
                  <a:lnTo>
                    <a:pt x="62" y="87"/>
                  </a:lnTo>
                  <a:lnTo>
                    <a:pt x="68" y="86"/>
                  </a:lnTo>
                  <a:lnTo>
                    <a:pt x="76" y="84"/>
                  </a:lnTo>
                  <a:lnTo>
                    <a:pt x="80" y="81"/>
                  </a:lnTo>
                  <a:lnTo>
                    <a:pt x="84" y="79"/>
                  </a:lnTo>
                  <a:lnTo>
                    <a:pt x="88" y="76"/>
                  </a:lnTo>
                  <a:lnTo>
                    <a:pt x="92" y="74"/>
                  </a:lnTo>
                  <a:lnTo>
                    <a:pt x="98" y="69"/>
                  </a:lnTo>
                  <a:lnTo>
                    <a:pt x="103" y="64"/>
                  </a:lnTo>
                  <a:lnTo>
                    <a:pt x="107" y="61"/>
                  </a:lnTo>
                  <a:lnTo>
                    <a:pt x="109" y="60"/>
                  </a:lnTo>
                  <a:lnTo>
                    <a:pt x="122" y="0"/>
                  </a:lnTo>
                  <a:lnTo>
                    <a:pt x="150" y="9"/>
                  </a:lnTo>
                  <a:lnTo>
                    <a:pt x="152" y="13"/>
                  </a:lnTo>
                  <a:lnTo>
                    <a:pt x="154" y="18"/>
                  </a:lnTo>
                  <a:lnTo>
                    <a:pt x="158" y="25"/>
                  </a:lnTo>
                  <a:lnTo>
                    <a:pt x="160" y="31"/>
                  </a:lnTo>
                  <a:lnTo>
                    <a:pt x="164" y="39"/>
                  </a:lnTo>
                  <a:lnTo>
                    <a:pt x="166" y="45"/>
                  </a:lnTo>
                  <a:lnTo>
                    <a:pt x="168" y="51"/>
                  </a:lnTo>
                  <a:lnTo>
                    <a:pt x="168" y="57"/>
                  </a:lnTo>
                  <a:lnTo>
                    <a:pt x="168" y="63"/>
                  </a:lnTo>
                  <a:lnTo>
                    <a:pt x="167" y="68"/>
                  </a:lnTo>
                  <a:lnTo>
                    <a:pt x="166" y="74"/>
                  </a:lnTo>
                  <a:lnTo>
                    <a:pt x="166" y="78"/>
                  </a:lnTo>
                  <a:lnTo>
                    <a:pt x="166" y="83"/>
                  </a:lnTo>
                  <a:lnTo>
                    <a:pt x="168" y="86"/>
                  </a:lnTo>
                  <a:lnTo>
                    <a:pt x="171" y="90"/>
                  </a:lnTo>
                  <a:lnTo>
                    <a:pt x="177" y="92"/>
                  </a:lnTo>
                  <a:lnTo>
                    <a:pt x="183" y="93"/>
                  </a:lnTo>
                  <a:lnTo>
                    <a:pt x="186" y="92"/>
                  </a:lnTo>
                  <a:lnTo>
                    <a:pt x="188" y="92"/>
                  </a:lnTo>
                  <a:lnTo>
                    <a:pt x="188" y="91"/>
                  </a:lnTo>
                  <a:lnTo>
                    <a:pt x="189" y="88"/>
                  </a:lnTo>
                  <a:lnTo>
                    <a:pt x="189" y="85"/>
                  </a:lnTo>
                  <a:lnTo>
                    <a:pt x="191" y="81"/>
                  </a:lnTo>
                  <a:lnTo>
                    <a:pt x="193" y="76"/>
                  </a:lnTo>
                  <a:lnTo>
                    <a:pt x="195" y="73"/>
                  </a:lnTo>
                  <a:lnTo>
                    <a:pt x="197" y="70"/>
                  </a:lnTo>
                  <a:lnTo>
                    <a:pt x="199" y="68"/>
                  </a:lnTo>
                  <a:lnTo>
                    <a:pt x="203" y="68"/>
                  </a:lnTo>
                  <a:lnTo>
                    <a:pt x="210" y="68"/>
                  </a:lnTo>
                  <a:lnTo>
                    <a:pt x="215" y="68"/>
                  </a:lnTo>
                  <a:lnTo>
                    <a:pt x="217" y="68"/>
                  </a:lnTo>
                  <a:lnTo>
                    <a:pt x="221" y="90"/>
                  </a:lnTo>
                  <a:lnTo>
                    <a:pt x="222" y="89"/>
                  </a:lnTo>
                  <a:lnTo>
                    <a:pt x="227" y="89"/>
                  </a:lnTo>
                  <a:lnTo>
                    <a:pt x="229" y="90"/>
                  </a:lnTo>
                  <a:lnTo>
                    <a:pt x="232" y="93"/>
                  </a:lnTo>
                  <a:lnTo>
                    <a:pt x="234" y="97"/>
                  </a:lnTo>
                  <a:lnTo>
                    <a:pt x="237" y="104"/>
                  </a:lnTo>
                  <a:lnTo>
                    <a:pt x="238" y="110"/>
                  </a:lnTo>
                  <a:lnTo>
                    <a:pt x="239" y="116"/>
                  </a:lnTo>
                  <a:lnTo>
                    <a:pt x="239" y="120"/>
                  </a:lnTo>
                  <a:lnTo>
                    <a:pt x="239" y="124"/>
                  </a:lnTo>
                  <a:lnTo>
                    <a:pt x="238" y="129"/>
                  </a:lnTo>
                  <a:lnTo>
                    <a:pt x="237" y="131"/>
                  </a:lnTo>
                  <a:lnTo>
                    <a:pt x="238" y="131"/>
                  </a:lnTo>
                  <a:lnTo>
                    <a:pt x="240" y="131"/>
                  </a:lnTo>
                  <a:lnTo>
                    <a:pt x="243" y="131"/>
                  </a:lnTo>
                  <a:lnTo>
                    <a:pt x="247" y="133"/>
                  </a:lnTo>
                  <a:lnTo>
                    <a:pt x="249" y="134"/>
                  </a:lnTo>
                  <a:lnTo>
                    <a:pt x="252" y="138"/>
                  </a:lnTo>
                  <a:lnTo>
                    <a:pt x="254" y="141"/>
                  </a:lnTo>
                  <a:lnTo>
                    <a:pt x="253" y="148"/>
                  </a:lnTo>
                  <a:lnTo>
                    <a:pt x="251" y="153"/>
                  </a:lnTo>
                  <a:lnTo>
                    <a:pt x="249" y="157"/>
                  </a:lnTo>
                  <a:lnTo>
                    <a:pt x="246" y="161"/>
                  </a:lnTo>
                  <a:lnTo>
                    <a:pt x="243" y="163"/>
                  </a:lnTo>
                  <a:lnTo>
                    <a:pt x="239" y="164"/>
                  </a:lnTo>
                  <a:lnTo>
                    <a:pt x="236" y="166"/>
                  </a:lnTo>
                  <a:lnTo>
                    <a:pt x="232" y="166"/>
                  </a:lnTo>
                  <a:lnTo>
                    <a:pt x="229" y="167"/>
                  </a:lnTo>
                  <a:lnTo>
                    <a:pt x="226" y="167"/>
                  </a:lnTo>
                  <a:lnTo>
                    <a:pt x="220" y="167"/>
                  </a:lnTo>
                  <a:lnTo>
                    <a:pt x="213" y="168"/>
                  </a:lnTo>
                  <a:lnTo>
                    <a:pt x="207" y="169"/>
                  </a:lnTo>
                  <a:lnTo>
                    <a:pt x="201" y="170"/>
                  </a:lnTo>
                  <a:lnTo>
                    <a:pt x="195" y="171"/>
                  </a:lnTo>
                  <a:lnTo>
                    <a:pt x="192" y="171"/>
                  </a:lnTo>
                  <a:lnTo>
                    <a:pt x="191" y="172"/>
                  </a:lnTo>
                  <a:lnTo>
                    <a:pt x="191" y="173"/>
                  </a:lnTo>
                  <a:lnTo>
                    <a:pt x="191" y="177"/>
                  </a:lnTo>
                  <a:lnTo>
                    <a:pt x="190" y="179"/>
                  </a:lnTo>
                  <a:lnTo>
                    <a:pt x="190" y="183"/>
                  </a:lnTo>
                  <a:lnTo>
                    <a:pt x="189" y="187"/>
                  </a:lnTo>
                  <a:lnTo>
                    <a:pt x="189" y="192"/>
                  </a:lnTo>
                  <a:lnTo>
                    <a:pt x="188" y="196"/>
                  </a:lnTo>
                  <a:lnTo>
                    <a:pt x="187" y="200"/>
                  </a:lnTo>
                  <a:lnTo>
                    <a:pt x="186" y="204"/>
                  </a:lnTo>
                  <a:lnTo>
                    <a:pt x="185" y="208"/>
                  </a:lnTo>
                  <a:lnTo>
                    <a:pt x="183" y="211"/>
                  </a:lnTo>
                  <a:lnTo>
                    <a:pt x="181" y="215"/>
                  </a:lnTo>
                  <a:lnTo>
                    <a:pt x="177" y="218"/>
                  </a:lnTo>
                  <a:lnTo>
                    <a:pt x="175" y="221"/>
                  </a:lnTo>
                  <a:lnTo>
                    <a:pt x="170" y="223"/>
                  </a:lnTo>
                  <a:lnTo>
                    <a:pt x="166" y="226"/>
                  </a:lnTo>
                  <a:lnTo>
                    <a:pt x="162" y="228"/>
                  </a:lnTo>
                  <a:lnTo>
                    <a:pt x="158" y="230"/>
                  </a:lnTo>
                  <a:lnTo>
                    <a:pt x="154" y="232"/>
                  </a:lnTo>
                  <a:lnTo>
                    <a:pt x="150" y="234"/>
                  </a:lnTo>
                  <a:lnTo>
                    <a:pt x="147" y="237"/>
                  </a:lnTo>
                  <a:lnTo>
                    <a:pt x="144" y="239"/>
                  </a:lnTo>
                  <a:lnTo>
                    <a:pt x="137" y="241"/>
                  </a:lnTo>
                  <a:lnTo>
                    <a:pt x="132" y="244"/>
                  </a:lnTo>
                  <a:lnTo>
                    <a:pt x="129" y="245"/>
                  </a:lnTo>
                  <a:lnTo>
                    <a:pt x="128" y="246"/>
                  </a:lnTo>
                  <a:lnTo>
                    <a:pt x="109" y="246"/>
                  </a:lnTo>
                  <a:lnTo>
                    <a:pt x="108" y="245"/>
                  </a:lnTo>
                  <a:lnTo>
                    <a:pt x="107" y="241"/>
                  </a:lnTo>
                  <a:lnTo>
                    <a:pt x="106" y="237"/>
                  </a:lnTo>
                  <a:lnTo>
                    <a:pt x="105" y="231"/>
                  </a:lnTo>
                  <a:lnTo>
                    <a:pt x="103" y="225"/>
                  </a:lnTo>
                  <a:lnTo>
                    <a:pt x="103" y="220"/>
                  </a:lnTo>
                  <a:lnTo>
                    <a:pt x="103" y="216"/>
                  </a:lnTo>
                  <a:lnTo>
                    <a:pt x="103" y="213"/>
                  </a:lnTo>
                  <a:lnTo>
                    <a:pt x="105" y="210"/>
                  </a:lnTo>
                  <a:lnTo>
                    <a:pt x="109" y="206"/>
                  </a:lnTo>
                  <a:lnTo>
                    <a:pt x="113" y="201"/>
                  </a:lnTo>
                  <a:lnTo>
                    <a:pt x="119" y="196"/>
                  </a:lnTo>
                  <a:lnTo>
                    <a:pt x="122" y="191"/>
                  </a:lnTo>
                  <a:lnTo>
                    <a:pt x="127" y="186"/>
                  </a:lnTo>
                  <a:lnTo>
                    <a:pt x="130" y="183"/>
                  </a:lnTo>
                  <a:lnTo>
                    <a:pt x="131" y="183"/>
                  </a:lnTo>
                  <a:lnTo>
                    <a:pt x="133" y="180"/>
                  </a:lnTo>
                  <a:lnTo>
                    <a:pt x="138" y="175"/>
                  </a:lnTo>
                  <a:lnTo>
                    <a:pt x="140" y="171"/>
                  </a:lnTo>
                  <a:lnTo>
                    <a:pt x="143" y="167"/>
                  </a:lnTo>
                  <a:lnTo>
                    <a:pt x="145" y="163"/>
                  </a:lnTo>
                  <a:lnTo>
                    <a:pt x="147" y="159"/>
                  </a:lnTo>
                  <a:lnTo>
                    <a:pt x="147" y="153"/>
                  </a:lnTo>
                  <a:lnTo>
                    <a:pt x="147" y="149"/>
                  </a:lnTo>
                  <a:lnTo>
                    <a:pt x="146" y="145"/>
                  </a:lnTo>
                  <a:lnTo>
                    <a:pt x="145" y="140"/>
                  </a:lnTo>
                  <a:lnTo>
                    <a:pt x="142" y="135"/>
                  </a:lnTo>
                  <a:lnTo>
                    <a:pt x="142" y="134"/>
                  </a:lnTo>
                  <a:lnTo>
                    <a:pt x="139" y="131"/>
                  </a:lnTo>
                  <a:lnTo>
                    <a:pt x="134" y="127"/>
                  </a:lnTo>
                  <a:lnTo>
                    <a:pt x="130" y="125"/>
                  </a:lnTo>
                  <a:lnTo>
                    <a:pt x="126" y="123"/>
                  </a:lnTo>
                  <a:lnTo>
                    <a:pt x="121" y="122"/>
                  </a:lnTo>
                  <a:lnTo>
                    <a:pt x="117" y="123"/>
                  </a:lnTo>
                  <a:lnTo>
                    <a:pt x="113" y="125"/>
                  </a:lnTo>
                  <a:lnTo>
                    <a:pt x="109" y="127"/>
                  </a:lnTo>
                  <a:lnTo>
                    <a:pt x="105" y="129"/>
                  </a:lnTo>
                  <a:lnTo>
                    <a:pt x="102" y="132"/>
                  </a:lnTo>
                  <a:lnTo>
                    <a:pt x="97" y="135"/>
                  </a:lnTo>
                  <a:lnTo>
                    <a:pt x="95" y="136"/>
                  </a:lnTo>
                  <a:lnTo>
                    <a:pt x="93" y="137"/>
                  </a:lnTo>
                  <a:lnTo>
                    <a:pt x="90" y="139"/>
                  </a:lnTo>
                  <a:lnTo>
                    <a:pt x="85" y="140"/>
                  </a:lnTo>
                  <a:lnTo>
                    <a:pt x="79" y="142"/>
                  </a:lnTo>
                  <a:lnTo>
                    <a:pt x="75" y="140"/>
                  </a:lnTo>
                  <a:lnTo>
                    <a:pt x="71" y="137"/>
                  </a:lnTo>
                  <a:lnTo>
                    <a:pt x="66" y="133"/>
                  </a:lnTo>
                  <a:lnTo>
                    <a:pt x="62" y="128"/>
                  </a:lnTo>
                  <a:lnTo>
                    <a:pt x="56" y="123"/>
                  </a:lnTo>
                  <a:lnTo>
                    <a:pt x="52" y="119"/>
                  </a:lnTo>
                  <a:lnTo>
                    <a:pt x="50" y="115"/>
                  </a:lnTo>
                  <a:lnTo>
                    <a:pt x="49" y="115"/>
                  </a:lnTo>
                  <a:lnTo>
                    <a:pt x="47" y="114"/>
                  </a:lnTo>
                  <a:lnTo>
                    <a:pt x="44" y="112"/>
                  </a:lnTo>
                  <a:lnTo>
                    <a:pt x="38" y="110"/>
                  </a:lnTo>
                  <a:lnTo>
                    <a:pt x="32" y="107"/>
                  </a:lnTo>
                  <a:lnTo>
                    <a:pt x="24" y="103"/>
                  </a:lnTo>
                  <a:lnTo>
                    <a:pt x="19" y="100"/>
                  </a:lnTo>
                  <a:lnTo>
                    <a:pt x="13" y="95"/>
                  </a:lnTo>
                  <a:lnTo>
                    <a:pt x="11" y="92"/>
                  </a:lnTo>
                  <a:lnTo>
                    <a:pt x="7" y="87"/>
                  </a:lnTo>
                  <a:lnTo>
                    <a:pt x="3" y="81"/>
                  </a:lnTo>
                  <a:lnTo>
                    <a:pt x="1" y="76"/>
                  </a:lnTo>
                  <a:lnTo>
                    <a:pt x="0" y="74"/>
                  </a:lnTo>
                  <a:lnTo>
                    <a:pt x="3" y="68"/>
                  </a:lnTo>
                  <a:close/>
                </a:path>
              </a:pathLst>
            </a:custGeom>
            <a:solidFill>
              <a:srgbClr val="63632E"/>
            </a:solidFill>
            <a:ln w="9525">
              <a:noFill/>
              <a:round/>
              <a:headEnd/>
              <a:tailEnd/>
            </a:ln>
          </p:spPr>
          <p:txBody>
            <a:bodyPr/>
            <a:lstStyle/>
            <a:p>
              <a:endParaRPr lang="en-US" dirty="0">
                <a:solidFill>
                  <a:srgbClr val="006699"/>
                </a:solidFill>
              </a:endParaRPr>
            </a:p>
          </p:txBody>
        </p:sp>
        <p:sp>
          <p:nvSpPr>
            <p:cNvPr id="7479" name="Freeform 150"/>
            <p:cNvSpPr>
              <a:spLocks/>
            </p:cNvSpPr>
            <p:nvPr/>
          </p:nvSpPr>
          <p:spPr bwMode="auto">
            <a:xfrm>
              <a:off x="1620" y="2714"/>
              <a:ext cx="34" cy="12"/>
            </a:xfrm>
            <a:custGeom>
              <a:avLst/>
              <a:gdLst>
                <a:gd name="T0" fmla="*/ 1 w 67"/>
                <a:gd name="T1" fmla="*/ 0 h 25"/>
                <a:gd name="T2" fmla="*/ 1 w 67"/>
                <a:gd name="T3" fmla="*/ 0 h 25"/>
                <a:gd name="T4" fmla="*/ 1 w 67"/>
                <a:gd name="T5" fmla="*/ 0 h 25"/>
                <a:gd name="T6" fmla="*/ 0 w 67"/>
                <a:gd name="T7" fmla="*/ 0 h 25"/>
                <a:gd name="T8" fmla="*/ 1 w 67"/>
                <a:gd name="T9" fmla="*/ 0 h 25"/>
                <a:gd name="T10" fmla="*/ 1 w 67"/>
                <a:gd name="T11" fmla="*/ 0 h 25"/>
                <a:gd name="T12" fmla="*/ 1 w 67"/>
                <a:gd name="T13" fmla="*/ 0 h 25"/>
                <a:gd name="T14" fmla="*/ 1 w 6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25"/>
                <a:gd name="T26" fmla="*/ 67 w 6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25">
                  <a:moveTo>
                    <a:pt x="67" y="6"/>
                  </a:moveTo>
                  <a:lnTo>
                    <a:pt x="33" y="25"/>
                  </a:lnTo>
                  <a:lnTo>
                    <a:pt x="2" y="25"/>
                  </a:lnTo>
                  <a:lnTo>
                    <a:pt x="0" y="6"/>
                  </a:lnTo>
                  <a:lnTo>
                    <a:pt x="30" y="8"/>
                  </a:lnTo>
                  <a:lnTo>
                    <a:pt x="57" y="0"/>
                  </a:lnTo>
                  <a:lnTo>
                    <a:pt x="67" y="6"/>
                  </a:lnTo>
                  <a:close/>
                </a:path>
              </a:pathLst>
            </a:custGeom>
            <a:solidFill>
              <a:srgbClr val="EDC96E"/>
            </a:solidFill>
            <a:ln w="9525">
              <a:noFill/>
              <a:round/>
              <a:headEnd/>
              <a:tailEnd/>
            </a:ln>
          </p:spPr>
          <p:txBody>
            <a:bodyPr/>
            <a:lstStyle/>
            <a:p>
              <a:endParaRPr lang="en-US" dirty="0">
                <a:solidFill>
                  <a:srgbClr val="006699"/>
                </a:solidFill>
              </a:endParaRPr>
            </a:p>
          </p:txBody>
        </p:sp>
        <p:sp>
          <p:nvSpPr>
            <p:cNvPr id="7480" name="Freeform 151"/>
            <p:cNvSpPr>
              <a:spLocks/>
            </p:cNvSpPr>
            <p:nvPr/>
          </p:nvSpPr>
          <p:spPr bwMode="auto">
            <a:xfrm>
              <a:off x="1584" y="2636"/>
              <a:ext cx="45" cy="48"/>
            </a:xfrm>
            <a:custGeom>
              <a:avLst/>
              <a:gdLst>
                <a:gd name="T0" fmla="*/ 1 w 89"/>
                <a:gd name="T1" fmla="*/ 1 h 96"/>
                <a:gd name="T2" fmla="*/ 1 w 89"/>
                <a:gd name="T3" fmla="*/ 1 h 96"/>
                <a:gd name="T4" fmla="*/ 1 w 89"/>
                <a:gd name="T5" fmla="*/ 1 h 96"/>
                <a:gd name="T6" fmla="*/ 1 w 89"/>
                <a:gd name="T7" fmla="*/ 1 h 96"/>
                <a:gd name="T8" fmla="*/ 1 w 89"/>
                <a:gd name="T9" fmla="*/ 1 h 96"/>
                <a:gd name="T10" fmla="*/ 1 w 89"/>
                <a:gd name="T11" fmla="*/ 1 h 96"/>
                <a:gd name="T12" fmla="*/ 1 w 89"/>
                <a:gd name="T13" fmla="*/ 1 h 96"/>
                <a:gd name="T14" fmla="*/ 1 w 89"/>
                <a:gd name="T15" fmla="*/ 1 h 96"/>
                <a:gd name="T16" fmla="*/ 1 w 89"/>
                <a:gd name="T17" fmla="*/ 1 h 96"/>
                <a:gd name="T18" fmla="*/ 1 w 89"/>
                <a:gd name="T19" fmla="*/ 1 h 96"/>
                <a:gd name="T20" fmla="*/ 1 w 89"/>
                <a:gd name="T21" fmla="*/ 1 h 96"/>
                <a:gd name="T22" fmla="*/ 1 w 89"/>
                <a:gd name="T23" fmla="*/ 1 h 96"/>
                <a:gd name="T24" fmla="*/ 1 w 89"/>
                <a:gd name="T25" fmla="*/ 1 h 96"/>
                <a:gd name="T26" fmla="*/ 1 w 89"/>
                <a:gd name="T27" fmla="*/ 1 h 96"/>
                <a:gd name="T28" fmla="*/ 1 w 89"/>
                <a:gd name="T29" fmla="*/ 1 h 96"/>
                <a:gd name="T30" fmla="*/ 1 w 89"/>
                <a:gd name="T31" fmla="*/ 1 h 96"/>
                <a:gd name="T32" fmla="*/ 1 w 89"/>
                <a:gd name="T33" fmla="*/ 1 h 96"/>
                <a:gd name="T34" fmla="*/ 1 w 89"/>
                <a:gd name="T35" fmla="*/ 1 h 96"/>
                <a:gd name="T36" fmla="*/ 1 w 89"/>
                <a:gd name="T37" fmla="*/ 1 h 96"/>
                <a:gd name="T38" fmla="*/ 1 w 89"/>
                <a:gd name="T39" fmla="*/ 1 h 96"/>
                <a:gd name="T40" fmla="*/ 1 w 89"/>
                <a:gd name="T41" fmla="*/ 1 h 96"/>
                <a:gd name="T42" fmla="*/ 1 w 89"/>
                <a:gd name="T43" fmla="*/ 1 h 96"/>
                <a:gd name="T44" fmla="*/ 1 w 89"/>
                <a:gd name="T45" fmla="*/ 1 h 96"/>
                <a:gd name="T46" fmla="*/ 1 w 89"/>
                <a:gd name="T47" fmla="*/ 1 h 96"/>
                <a:gd name="T48" fmla="*/ 1 w 89"/>
                <a:gd name="T49" fmla="*/ 1 h 96"/>
                <a:gd name="T50" fmla="*/ 1 w 89"/>
                <a:gd name="T51" fmla="*/ 1 h 96"/>
                <a:gd name="T52" fmla="*/ 1 w 89"/>
                <a:gd name="T53" fmla="*/ 1 h 96"/>
                <a:gd name="T54" fmla="*/ 1 w 89"/>
                <a:gd name="T55" fmla="*/ 1 h 96"/>
                <a:gd name="T56" fmla="*/ 0 w 89"/>
                <a:gd name="T57" fmla="*/ 1 h 96"/>
                <a:gd name="T58" fmla="*/ 1 w 89"/>
                <a:gd name="T59" fmla="*/ 1 h 96"/>
                <a:gd name="T60" fmla="*/ 1 w 89"/>
                <a:gd name="T61" fmla="*/ 1 h 96"/>
                <a:gd name="T62" fmla="*/ 1 w 89"/>
                <a:gd name="T63" fmla="*/ 1 h 96"/>
                <a:gd name="T64" fmla="*/ 1 w 89"/>
                <a:gd name="T65" fmla="*/ 1 h 96"/>
                <a:gd name="T66" fmla="*/ 1 w 89"/>
                <a:gd name="T67" fmla="*/ 1 h 96"/>
                <a:gd name="T68" fmla="*/ 1 w 89"/>
                <a:gd name="T69" fmla="*/ 1 h 96"/>
                <a:gd name="T70" fmla="*/ 1 w 89"/>
                <a:gd name="T71" fmla="*/ 1 h 96"/>
                <a:gd name="T72" fmla="*/ 1 w 89"/>
                <a:gd name="T73" fmla="*/ 1 h 96"/>
                <a:gd name="T74" fmla="*/ 1 w 89"/>
                <a:gd name="T75" fmla="*/ 0 h 96"/>
                <a:gd name="T76" fmla="*/ 1 w 89"/>
                <a:gd name="T77" fmla="*/ 1 h 96"/>
                <a:gd name="T78" fmla="*/ 1 w 89"/>
                <a:gd name="T79" fmla="*/ 1 h 96"/>
                <a:gd name="T80" fmla="*/ 1 w 89"/>
                <a:gd name="T81" fmla="*/ 1 h 96"/>
                <a:gd name="T82" fmla="*/ 1 w 89"/>
                <a:gd name="T83" fmla="*/ 1 h 96"/>
                <a:gd name="T84" fmla="*/ 1 w 89"/>
                <a:gd name="T85" fmla="*/ 1 h 96"/>
                <a:gd name="T86" fmla="*/ 1 w 89"/>
                <a:gd name="T87" fmla="*/ 1 h 96"/>
                <a:gd name="T88" fmla="*/ 1 w 89"/>
                <a:gd name="T89" fmla="*/ 1 h 96"/>
                <a:gd name="T90" fmla="*/ 1 w 89"/>
                <a:gd name="T91" fmla="*/ 1 h 96"/>
                <a:gd name="T92" fmla="*/ 1 w 89"/>
                <a:gd name="T93" fmla="*/ 1 h 96"/>
                <a:gd name="T94" fmla="*/ 1 w 89"/>
                <a:gd name="T95" fmla="*/ 1 h 96"/>
                <a:gd name="T96" fmla="*/ 1 w 89"/>
                <a:gd name="T97" fmla="*/ 1 h 96"/>
                <a:gd name="T98" fmla="*/ 1 w 89"/>
                <a:gd name="T99" fmla="*/ 1 h 96"/>
                <a:gd name="T100" fmla="*/ 1 w 89"/>
                <a:gd name="T101" fmla="*/ 1 h 96"/>
                <a:gd name="T102" fmla="*/ 1 w 89"/>
                <a:gd name="T103" fmla="*/ 1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96"/>
                <a:gd name="T158" fmla="*/ 89 w 89"/>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96">
                  <a:moveTo>
                    <a:pt x="89" y="49"/>
                  </a:moveTo>
                  <a:lnTo>
                    <a:pt x="81" y="74"/>
                  </a:lnTo>
                  <a:lnTo>
                    <a:pt x="82" y="77"/>
                  </a:lnTo>
                  <a:lnTo>
                    <a:pt x="83" y="84"/>
                  </a:lnTo>
                  <a:lnTo>
                    <a:pt x="83" y="87"/>
                  </a:lnTo>
                  <a:lnTo>
                    <a:pt x="83" y="91"/>
                  </a:lnTo>
                  <a:lnTo>
                    <a:pt x="83" y="94"/>
                  </a:lnTo>
                  <a:lnTo>
                    <a:pt x="81" y="96"/>
                  </a:lnTo>
                  <a:lnTo>
                    <a:pt x="77" y="95"/>
                  </a:lnTo>
                  <a:lnTo>
                    <a:pt x="73" y="95"/>
                  </a:lnTo>
                  <a:lnTo>
                    <a:pt x="69" y="94"/>
                  </a:lnTo>
                  <a:lnTo>
                    <a:pt x="65" y="94"/>
                  </a:lnTo>
                  <a:lnTo>
                    <a:pt x="61" y="94"/>
                  </a:lnTo>
                  <a:lnTo>
                    <a:pt x="57" y="93"/>
                  </a:lnTo>
                  <a:lnTo>
                    <a:pt x="55" y="93"/>
                  </a:lnTo>
                  <a:lnTo>
                    <a:pt x="55" y="90"/>
                  </a:lnTo>
                  <a:lnTo>
                    <a:pt x="56" y="86"/>
                  </a:lnTo>
                  <a:lnTo>
                    <a:pt x="55" y="80"/>
                  </a:lnTo>
                  <a:lnTo>
                    <a:pt x="52" y="77"/>
                  </a:lnTo>
                  <a:lnTo>
                    <a:pt x="48" y="76"/>
                  </a:lnTo>
                  <a:lnTo>
                    <a:pt x="42" y="76"/>
                  </a:lnTo>
                  <a:lnTo>
                    <a:pt x="37" y="76"/>
                  </a:lnTo>
                  <a:lnTo>
                    <a:pt x="32" y="76"/>
                  </a:lnTo>
                  <a:lnTo>
                    <a:pt x="26" y="75"/>
                  </a:lnTo>
                  <a:lnTo>
                    <a:pt x="22" y="74"/>
                  </a:lnTo>
                  <a:lnTo>
                    <a:pt x="20" y="74"/>
                  </a:lnTo>
                  <a:lnTo>
                    <a:pt x="19" y="74"/>
                  </a:lnTo>
                  <a:lnTo>
                    <a:pt x="27" y="90"/>
                  </a:lnTo>
                  <a:lnTo>
                    <a:pt x="0" y="85"/>
                  </a:lnTo>
                  <a:lnTo>
                    <a:pt x="3" y="49"/>
                  </a:lnTo>
                  <a:lnTo>
                    <a:pt x="16" y="8"/>
                  </a:lnTo>
                  <a:lnTo>
                    <a:pt x="18" y="8"/>
                  </a:lnTo>
                  <a:lnTo>
                    <a:pt x="22" y="7"/>
                  </a:lnTo>
                  <a:lnTo>
                    <a:pt x="27" y="6"/>
                  </a:lnTo>
                  <a:lnTo>
                    <a:pt x="34" y="4"/>
                  </a:lnTo>
                  <a:lnTo>
                    <a:pt x="40" y="2"/>
                  </a:lnTo>
                  <a:lnTo>
                    <a:pt x="46" y="1"/>
                  </a:lnTo>
                  <a:lnTo>
                    <a:pt x="49" y="0"/>
                  </a:lnTo>
                  <a:lnTo>
                    <a:pt x="47" y="2"/>
                  </a:lnTo>
                  <a:lnTo>
                    <a:pt x="43" y="6"/>
                  </a:lnTo>
                  <a:lnTo>
                    <a:pt x="40" y="12"/>
                  </a:lnTo>
                  <a:lnTo>
                    <a:pt x="38" y="18"/>
                  </a:lnTo>
                  <a:lnTo>
                    <a:pt x="35" y="24"/>
                  </a:lnTo>
                  <a:lnTo>
                    <a:pt x="34" y="29"/>
                  </a:lnTo>
                  <a:lnTo>
                    <a:pt x="33" y="33"/>
                  </a:lnTo>
                  <a:lnTo>
                    <a:pt x="35" y="36"/>
                  </a:lnTo>
                  <a:lnTo>
                    <a:pt x="40" y="39"/>
                  </a:lnTo>
                  <a:lnTo>
                    <a:pt x="46" y="42"/>
                  </a:lnTo>
                  <a:lnTo>
                    <a:pt x="50" y="43"/>
                  </a:lnTo>
                  <a:lnTo>
                    <a:pt x="52" y="44"/>
                  </a:lnTo>
                  <a:lnTo>
                    <a:pt x="89" y="49"/>
                  </a:lnTo>
                  <a:close/>
                </a:path>
              </a:pathLst>
            </a:custGeom>
            <a:solidFill>
              <a:srgbClr val="917A21"/>
            </a:solidFill>
            <a:ln w="9525">
              <a:noFill/>
              <a:round/>
              <a:headEnd/>
              <a:tailEnd/>
            </a:ln>
          </p:spPr>
          <p:txBody>
            <a:bodyPr/>
            <a:lstStyle/>
            <a:p>
              <a:endParaRPr lang="en-US" dirty="0">
                <a:solidFill>
                  <a:srgbClr val="006699"/>
                </a:solidFill>
              </a:endParaRPr>
            </a:p>
          </p:txBody>
        </p:sp>
        <p:sp>
          <p:nvSpPr>
            <p:cNvPr id="7481" name="Freeform 152"/>
            <p:cNvSpPr>
              <a:spLocks/>
            </p:cNvSpPr>
            <p:nvPr/>
          </p:nvSpPr>
          <p:spPr bwMode="auto">
            <a:xfrm>
              <a:off x="1615" y="2617"/>
              <a:ext cx="50" cy="48"/>
            </a:xfrm>
            <a:custGeom>
              <a:avLst/>
              <a:gdLst>
                <a:gd name="T0" fmla="*/ 1 w 99"/>
                <a:gd name="T1" fmla="*/ 0 h 97"/>
                <a:gd name="T2" fmla="*/ 1 w 99"/>
                <a:gd name="T3" fmla="*/ 0 h 97"/>
                <a:gd name="T4" fmla="*/ 1 w 99"/>
                <a:gd name="T5" fmla="*/ 0 h 97"/>
                <a:gd name="T6" fmla="*/ 1 w 99"/>
                <a:gd name="T7" fmla="*/ 0 h 97"/>
                <a:gd name="T8" fmla="*/ 1 w 99"/>
                <a:gd name="T9" fmla="*/ 0 h 97"/>
                <a:gd name="T10" fmla="*/ 1 w 99"/>
                <a:gd name="T11" fmla="*/ 0 h 97"/>
                <a:gd name="T12" fmla="*/ 1 w 99"/>
                <a:gd name="T13" fmla="*/ 0 h 97"/>
                <a:gd name="T14" fmla="*/ 1 w 99"/>
                <a:gd name="T15" fmla="*/ 0 h 97"/>
                <a:gd name="T16" fmla="*/ 1 w 99"/>
                <a:gd name="T17" fmla="*/ 0 h 97"/>
                <a:gd name="T18" fmla="*/ 1 w 99"/>
                <a:gd name="T19" fmla="*/ 0 h 97"/>
                <a:gd name="T20" fmla="*/ 1 w 99"/>
                <a:gd name="T21" fmla="*/ 0 h 97"/>
                <a:gd name="T22" fmla="*/ 1 w 99"/>
                <a:gd name="T23" fmla="*/ 0 h 97"/>
                <a:gd name="T24" fmla="*/ 1 w 99"/>
                <a:gd name="T25" fmla="*/ 0 h 97"/>
                <a:gd name="T26" fmla="*/ 1 w 99"/>
                <a:gd name="T27" fmla="*/ 0 h 97"/>
                <a:gd name="T28" fmla="*/ 1 w 99"/>
                <a:gd name="T29" fmla="*/ 0 h 97"/>
                <a:gd name="T30" fmla="*/ 1 w 99"/>
                <a:gd name="T31" fmla="*/ 0 h 97"/>
                <a:gd name="T32" fmla="*/ 1 w 99"/>
                <a:gd name="T33" fmla="*/ 0 h 97"/>
                <a:gd name="T34" fmla="*/ 1 w 99"/>
                <a:gd name="T35" fmla="*/ 0 h 97"/>
                <a:gd name="T36" fmla="*/ 1 w 99"/>
                <a:gd name="T37" fmla="*/ 0 h 97"/>
                <a:gd name="T38" fmla="*/ 1 w 99"/>
                <a:gd name="T39" fmla="*/ 0 h 97"/>
                <a:gd name="T40" fmla="*/ 1 w 99"/>
                <a:gd name="T41" fmla="*/ 0 h 97"/>
                <a:gd name="T42" fmla="*/ 1 w 99"/>
                <a:gd name="T43" fmla="*/ 0 h 97"/>
                <a:gd name="T44" fmla="*/ 1 w 99"/>
                <a:gd name="T45" fmla="*/ 0 h 97"/>
                <a:gd name="T46" fmla="*/ 1 w 99"/>
                <a:gd name="T47" fmla="*/ 0 h 97"/>
                <a:gd name="T48" fmla="*/ 1 w 99"/>
                <a:gd name="T49" fmla="*/ 0 h 97"/>
                <a:gd name="T50" fmla="*/ 1 w 99"/>
                <a:gd name="T51" fmla="*/ 0 h 97"/>
                <a:gd name="T52" fmla="*/ 1 w 99"/>
                <a:gd name="T53" fmla="*/ 0 h 97"/>
                <a:gd name="T54" fmla="*/ 1 w 99"/>
                <a:gd name="T55" fmla="*/ 0 h 97"/>
                <a:gd name="T56" fmla="*/ 1 w 99"/>
                <a:gd name="T57" fmla="*/ 0 h 97"/>
                <a:gd name="T58" fmla="*/ 1 w 99"/>
                <a:gd name="T59" fmla="*/ 0 h 97"/>
                <a:gd name="T60" fmla="*/ 1 w 99"/>
                <a:gd name="T61" fmla="*/ 0 h 97"/>
                <a:gd name="T62" fmla="*/ 1 w 99"/>
                <a:gd name="T63" fmla="*/ 0 h 97"/>
                <a:gd name="T64" fmla="*/ 1 w 99"/>
                <a:gd name="T65" fmla="*/ 0 h 97"/>
                <a:gd name="T66" fmla="*/ 1 w 99"/>
                <a:gd name="T67" fmla="*/ 0 h 97"/>
                <a:gd name="T68" fmla="*/ 1 w 99"/>
                <a:gd name="T69" fmla="*/ 0 h 97"/>
                <a:gd name="T70" fmla="*/ 1 w 99"/>
                <a:gd name="T71" fmla="*/ 0 h 97"/>
                <a:gd name="T72" fmla="*/ 0 w 99"/>
                <a:gd name="T73" fmla="*/ 0 h 97"/>
                <a:gd name="T74" fmla="*/ 0 w 99"/>
                <a:gd name="T75" fmla="*/ 0 h 97"/>
                <a:gd name="T76" fmla="*/ 1 w 99"/>
                <a:gd name="T77" fmla="*/ 0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97"/>
                <a:gd name="T119" fmla="*/ 99 w 99"/>
                <a:gd name="T120" fmla="*/ 97 h 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97">
                  <a:moveTo>
                    <a:pt x="19" y="45"/>
                  </a:moveTo>
                  <a:lnTo>
                    <a:pt x="20" y="45"/>
                  </a:lnTo>
                  <a:lnTo>
                    <a:pt x="23" y="45"/>
                  </a:lnTo>
                  <a:lnTo>
                    <a:pt x="27" y="46"/>
                  </a:lnTo>
                  <a:lnTo>
                    <a:pt x="34" y="47"/>
                  </a:lnTo>
                  <a:lnTo>
                    <a:pt x="40" y="49"/>
                  </a:lnTo>
                  <a:lnTo>
                    <a:pt x="46" y="50"/>
                  </a:lnTo>
                  <a:lnTo>
                    <a:pt x="51" y="51"/>
                  </a:lnTo>
                  <a:lnTo>
                    <a:pt x="55" y="53"/>
                  </a:lnTo>
                  <a:lnTo>
                    <a:pt x="56" y="55"/>
                  </a:lnTo>
                  <a:lnTo>
                    <a:pt x="56" y="58"/>
                  </a:lnTo>
                  <a:lnTo>
                    <a:pt x="55" y="62"/>
                  </a:lnTo>
                  <a:lnTo>
                    <a:pt x="54" y="66"/>
                  </a:lnTo>
                  <a:lnTo>
                    <a:pt x="51" y="72"/>
                  </a:lnTo>
                  <a:lnTo>
                    <a:pt x="50" y="75"/>
                  </a:lnTo>
                  <a:lnTo>
                    <a:pt x="48" y="77"/>
                  </a:lnTo>
                  <a:lnTo>
                    <a:pt x="46" y="82"/>
                  </a:lnTo>
                  <a:lnTo>
                    <a:pt x="45" y="87"/>
                  </a:lnTo>
                  <a:lnTo>
                    <a:pt x="47" y="88"/>
                  </a:lnTo>
                  <a:lnTo>
                    <a:pt x="50" y="86"/>
                  </a:lnTo>
                  <a:lnTo>
                    <a:pt x="55" y="80"/>
                  </a:lnTo>
                  <a:lnTo>
                    <a:pt x="60" y="74"/>
                  </a:lnTo>
                  <a:lnTo>
                    <a:pt x="66" y="72"/>
                  </a:lnTo>
                  <a:lnTo>
                    <a:pt x="68" y="74"/>
                  </a:lnTo>
                  <a:lnTo>
                    <a:pt x="70" y="79"/>
                  </a:lnTo>
                  <a:lnTo>
                    <a:pt x="72" y="83"/>
                  </a:lnTo>
                  <a:lnTo>
                    <a:pt x="74" y="86"/>
                  </a:lnTo>
                  <a:lnTo>
                    <a:pt x="75" y="89"/>
                  </a:lnTo>
                  <a:lnTo>
                    <a:pt x="77" y="92"/>
                  </a:lnTo>
                  <a:lnTo>
                    <a:pt x="81" y="96"/>
                  </a:lnTo>
                  <a:lnTo>
                    <a:pt x="83" y="97"/>
                  </a:lnTo>
                  <a:lnTo>
                    <a:pt x="87" y="96"/>
                  </a:lnTo>
                  <a:lnTo>
                    <a:pt x="88" y="95"/>
                  </a:lnTo>
                  <a:lnTo>
                    <a:pt x="90" y="93"/>
                  </a:lnTo>
                  <a:lnTo>
                    <a:pt x="91" y="90"/>
                  </a:lnTo>
                  <a:lnTo>
                    <a:pt x="93" y="86"/>
                  </a:lnTo>
                  <a:lnTo>
                    <a:pt x="94" y="80"/>
                  </a:lnTo>
                  <a:lnTo>
                    <a:pt x="95" y="76"/>
                  </a:lnTo>
                  <a:lnTo>
                    <a:pt x="95" y="70"/>
                  </a:lnTo>
                  <a:lnTo>
                    <a:pt x="96" y="66"/>
                  </a:lnTo>
                  <a:lnTo>
                    <a:pt x="96" y="62"/>
                  </a:lnTo>
                  <a:lnTo>
                    <a:pt x="97" y="57"/>
                  </a:lnTo>
                  <a:lnTo>
                    <a:pt x="97" y="53"/>
                  </a:lnTo>
                  <a:lnTo>
                    <a:pt x="98" y="49"/>
                  </a:lnTo>
                  <a:lnTo>
                    <a:pt x="98" y="43"/>
                  </a:lnTo>
                  <a:lnTo>
                    <a:pt x="98" y="38"/>
                  </a:lnTo>
                  <a:lnTo>
                    <a:pt x="98" y="35"/>
                  </a:lnTo>
                  <a:lnTo>
                    <a:pt x="99" y="34"/>
                  </a:lnTo>
                  <a:lnTo>
                    <a:pt x="97" y="33"/>
                  </a:lnTo>
                  <a:lnTo>
                    <a:pt x="94" y="29"/>
                  </a:lnTo>
                  <a:lnTo>
                    <a:pt x="89" y="24"/>
                  </a:lnTo>
                  <a:lnTo>
                    <a:pt x="83" y="19"/>
                  </a:lnTo>
                  <a:lnTo>
                    <a:pt x="76" y="12"/>
                  </a:lnTo>
                  <a:lnTo>
                    <a:pt x="70" y="7"/>
                  </a:lnTo>
                  <a:lnTo>
                    <a:pt x="66" y="3"/>
                  </a:lnTo>
                  <a:lnTo>
                    <a:pt x="63" y="1"/>
                  </a:lnTo>
                  <a:lnTo>
                    <a:pt x="58" y="0"/>
                  </a:lnTo>
                  <a:lnTo>
                    <a:pt x="52" y="0"/>
                  </a:lnTo>
                  <a:lnTo>
                    <a:pt x="48" y="0"/>
                  </a:lnTo>
                  <a:lnTo>
                    <a:pt x="44" y="0"/>
                  </a:lnTo>
                  <a:lnTo>
                    <a:pt x="40" y="0"/>
                  </a:lnTo>
                  <a:lnTo>
                    <a:pt x="36" y="2"/>
                  </a:lnTo>
                  <a:lnTo>
                    <a:pt x="32" y="2"/>
                  </a:lnTo>
                  <a:lnTo>
                    <a:pt x="27" y="3"/>
                  </a:lnTo>
                  <a:lnTo>
                    <a:pt x="23" y="4"/>
                  </a:lnTo>
                  <a:lnTo>
                    <a:pt x="19" y="6"/>
                  </a:lnTo>
                  <a:lnTo>
                    <a:pt x="13" y="10"/>
                  </a:lnTo>
                  <a:lnTo>
                    <a:pt x="9" y="14"/>
                  </a:lnTo>
                  <a:lnTo>
                    <a:pt x="5" y="20"/>
                  </a:lnTo>
                  <a:lnTo>
                    <a:pt x="3" y="25"/>
                  </a:lnTo>
                  <a:lnTo>
                    <a:pt x="1" y="31"/>
                  </a:lnTo>
                  <a:lnTo>
                    <a:pt x="1" y="36"/>
                  </a:lnTo>
                  <a:lnTo>
                    <a:pt x="0" y="40"/>
                  </a:lnTo>
                  <a:lnTo>
                    <a:pt x="0" y="44"/>
                  </a:lnTo>
                  <a:lnTo>
                    <a:pt x="0" y="46"/>
                  </a:lnTo>
                  <a:lnTo>
                    <a:pt x="1" y="47"/>
                  </a:lnTo>
                  <a:lnTo>
                    <a:pt x="19" y="45"/>
                  </a:lnTo>
                  <a:close/>
                </a:path>
              </a:pathLst>
            </a:custGeom>
            <a:solidFill>
              <a:srgbClr val="63632E"/>
            </a:solidFill>
            <a:ln w="9525">
              <a:noFill/>
              <a:round/>
              <a:headEnd/>
              <a:tailEnd/>
            </a:ln>
          </p:spPr>
          <p:txBody>
            <a:bodyPr/>
            <a:lstStyle/>
            <a:p>
              <a:endParaRPr lang="en-US" dirty="0">
                <a:solidFill>
                  <a:srgbClr val="006699"/>
                </a:solidFill>
              </a:endParaRPr>
            </a:p>
          </p:txBody>
        </p:sp>
        <p:sp>
          <p:nvSpPr>
            <p:cNvPr id="7482" name="Freeform 153"/>
            <p:cNvSpPr>
              <a:spLocks/>
            </p:cNvSpPr>
            <p:nvPr/>
          </p:nvSpPr>
          <p:spPr bwMode="auto">
            <a:xfrm>
              <a:off x="1661" y="2840"/>
              <a:ext cx="24" cy="27"/>
            </a:xfrm>
            <a:custGeom>
              <a:avLst/>
              <a:gdLst>
                <a:gd name="T0" fmla="*/ 0 w 49"/>
                <a:gd name="T1" fmla="*/ 1 h 52"/>
                <a:gd name="T2" fmla="*/ 0 w 49"/>
                <a:gd name="T3" fmla="*/ 0 h 52"/>
                <a:gd name="T4" fmla="*/ 0 w 49"/>
                <a:gd name="T5" fmla="*/ 0 h 52"/>
                <a:gd name="T6" fmla="*/ 0 w 49"/>
                <a:gd name="T7" fmla="*/ 0 h 52"/>
                <a:gd name="T8" fmla="*/ 0 w 49"/>
                <a:gd name="T9" fmla="*/ 1 h 52"/>
                <a:gd name="T10" fmla="*/ 0 w 49"/>
                <a:gd name="T11" fmla="*/ 1 h 52"/>
                <a:gd name="T12" fmla="*/ 0 w 49"/>
                <a:gd name="T13" fmla="*/ 1 h 52"/>
                <a:gd name="T14" fmla="*/ 0 w 49"/>
                <a:gd name="T15" fmla="*/ 1 h 52"/>
                <a:gd name="T16" fmla="*/ 0 w 49"/>
                <a:gd name="T17" fmla="*/ 1 h 52"/>
                <a:gd name="T18" fmla="*/ 0 w 49"/>
                <a:gd name="T19" fmla="*/ 1 h 52"/>
                <a:gd name="T20" fmla="*/ 0 w 49"/>
                <a:gd name="T21" fmla="*/ 1 h 52"/>
                <a:gd name="T22" fmla="*/ 0 w 49"/>
                <a:gd name="T23" fmla="*/ 1 h 52"/>
                <a:gd name="T24" fmla="*/ 0 w 49"/>
                <a:gd name="T25" fmla="*/ 1 h 52"/>
                <a:gd name="T26" fmla="*/ 0 w 49"/>
                <a:gd name="T27" fmla="*/ 1 h 52"/>
                <a:gd name="T28" fmla="*/ 0 w 49"/>
                <a:gd name="T29" fmla="*/ 1 h 52"/>
                <a:gd name="T30" fmla="*/ 0 w 49"/>
                <a:gd name="T31" fmla="*/ 1 h 52"/>
                <a:gd name="T32" fmla="*/ 0 w 49"/>
                <a:gd name="T33" fmla="*/ 1 h 52"/>
                <a:gd name="T34" fmla="*/ 0 w 49"/>
                <a:gd name="T35" fmla="*/ 1 h 52"/>
                <a:gd name="T36" fmla="*/ 0 w 49"/>
                <a:gd name="T37" fmla="*/ 1 h 52"/>
                <a:gd name="T38" fmla="*/ 0 w 49"/>
                <a:gd name="T39" fmla="*/ 1 h 52"/>
                <a:gd name="T40" fmla="*/ 0 w 49"/>
                <a:gd name="T41" fmla="*/ 1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52"/>
                <a:gd name="T65" fmla="*/ 49 w 4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52">
                  <a:moveTo>
                    <a:pt x="49" y="1"/>
                  </a:moveTo>
                  <a:lnTo>
                    <a:pt x="47" y="0"/>
                  </a:lnTo>
                  <a:lnTo>
                    <a:pt x="43" y="0"/>
                  </a:lnTo>
                  <a:lnTo>
                    <a:pt x="37" y="0"/>
                  </a:lnTo>
                  <a:lnTo>
                    <a:pt x="30" y="1"/>
                  </a:lnTo>
                  <a:lnTo>
                    <a:pt x="26" y="1"/>
                  </a:lnTo>
                  <a:lnTo>
                    <a:pt x="22" y="2"/>
                  </a:lnTo>
                  <a:lnTo>
                    <a:pt x="18" y="3"/>
                  </a:lnTo>
                  <a:lnTo>
                    <a:pt x="16" y="5"/>
                  </a:lnTo>
                  <a:lnTo>
                    <a:pt x="10" y="8"/>
                  </a:lnTo>
                  <a:lnTo>
                    <a:pt x="8" y="14"/>
                  </a:lnTo>
                  <a:lnTo>
                    <a:pt x="4" y="20"/>
                  </a:lnTo>
                  <a:lnTo>
                    <a:pt x="3" y="27"/>
                  </a:lnTo>
                  <a:lnTo>
                    <a:pt x="1" y="33"/>
                  </a:lnTo>
                  <a:lnTo>
                    <a:pt x="0" y="40"/>
                  </a:lnTo>
                  <a:lnTo>
                    <a:pt x="0" y="44"/>
                  </a:lnTo>
                  <a:lnTo>
                    <a:pt x="0" y="48"/>
                  </a:lnTo>
                  <a:lnTo>
                    <a:pt x="0" y="51"/>
                  </a:lnTo>
                  <a:lnTo>
                    <a:pt x="0" y="52"/>
                  </a:lnTo>
                  <a:lnTo>
                    <a:pt x="49" y="1"/>
                  </a:lnTo>
                  <a:close/>
                </a:path>
              </a:pathLst>
            </a:custGeom>
            <a:solidFill>
              <a:srgbClr val="F2CC99"/>
            </a:solidFill>
            <a:ln w="9525">
              <a:noFill/>
              <a:round/>
              <a:headEnd/>
              <a:tailEnd/>
            </a:ln>
          </p:spPr>
          <p:txBody>
            <a:bodyPr/>
            <a:lstStyle/>
            <a:p>
              <a:endParaRPr lang="en-US" dirty="0">
                <a:solidFill>
                  <a:srgbClr val="006699"/>
                </a:solidFill>
              </a:endParaRPr>
            </a:p>
          </p:txBody>
        </p:sp>
        <p:sp>
          <p:nvSpPr>
            <p:cNvPr id="7483" name="Freeform 154"/>
            <p:cNvSpPr>
              <a:spLocks/>
            </p:cNvSpPr>
            <p:nvPr/>
          </p:nvSpPr>
          <p:spPr bwMode="auto">
            <a:xfrm>
              <a:off x="1610" y="2942"/>
              <a:ext cx="195" cy="153"/>
            </a:xfrm>
            <a:custGeom>
              <a:avLst/>
              <a:gdLst>
                <a:gd name="T0" fmla="*/ 1 w 390"/>
                <a:gd name="T1" fmla="*/ 1 h 306"/>
                <a:gd name="T2" fmla="*/ 1 w 390"/>
                <a:gd name="T3" fmla="*/ 1 h 306"/>
                <a:gd name="T4" fmla="*/ 1 w 390"/>
                <a:gd name="T5" fmla="*/ 1 h 306"/>
                <a:gd name="T6" fmla="*/ 1 w 390"/>
                <a:gd name="T7" fmla="*/ 1 h 306"/>
                <a:gd name="T8" fmla="*/ 1 w 390"/>
                <a:gd name="T9" fmla="*/ 1 h 306"/>
                <a:gd name="T10" fmla="*/ 1 w 390"/>
                <a:gd name="T11" fmla="*/ 1 h 306"/>
                <a:gd name="T12" fmla="*/ 1 w 390"/>
                <a:gd name="T13" fmla="*/ 1 h 306"/>
                <a:gd name="T14" fmla="*/ 1 w 390"/>
                <a:gd name="T15" fmla="*/ 1 h 306"/>
                <a:gd name="T16" fmla="*/ 1 w 390"/>
                <a:gd name="T17" fmla="*/ 1 h 306"/>
                <a:gd name="T18" fmla="*/ 1 w 390"/>
                <a:gd name="T19" fmla="*/ 1 h 306"/>
                <a:gd name="T20" fmla="*/ 1 w 390"/>
                <a:gd name="T21" fmla="*/ 1 h 306"/>
                <a:gd name="T22" fmla="*/ 1 w 390"/>
                <a:gd name="T23" fmla="*/ 1 h 306"/>
                <a:gd name="T24" fmla="*/ 1 w 390"/>
                <a:gd name="T25" fmla="*/ 1 h 306"/>
                <a:gd name="T26" fmla="*/ 1 w 390"/>
                <a:gd name="T27" fmla="*/ 1 h 306"/>
                <a:gd name="T28" fmla="*/ 1 w 390"/>
                <a:gd name="T29" fmla="*/ 1 h 306"/>
                <a:gd name="T30" fmla="*/ 1 w 390"/>
                <a:gd name="T31" fmla="*/ 1 h 306"/>
                <a:gd name="T32" fmla="*/ 1 w 390"/>
                <a:gd name="T33" fmla="*/ 1 h 306"/>
                <a:gd name="T34" fmla="*/ 1 w 390"/>
                <a:gd name="T35" fmla="*/ 1 h 306"/>
                <a:gd name="T36" fmla="*/ 1 w 390"/>
                <a:gd name="T37" fmla="*/ 1 h 306"/>
                <a:gd name="T38" fmla="*/ 1 w 390"/>
                <a:gd name="T39" fmla="*/ 1 h 306"/>
                <a:gd name="T40" fmla="*/ 1 w 390"/>
                <a:gd name="T41" fmla="*/ 1 h 306"/>
                <a:gd name="T42" fmla="*/ 1 w 390"/>
                <a:gd name="T43" fmla="*/ 1 h 306"/>
                <a:gd name="T44" fmla="*/ 1 w 390"/>
                <a:gd name="T45" fmla="*/ 1 h 306"/>
                <a:gd name="T46" fmla="*/ 1 w 390"/>
                <a:gd name="T47" fmla="*/ 1 h 306"/>
                <a:gd name="T48" fmla="*/ 1 w 390"/>
                <a:gd name="T49" fmla="*/ 1 h 306"/>
                <a:gd name="T50" fmla="*/ 1 w 390"/>
                <a:gd name="T51" fmla="*/ 1 h 306"/>
                <a:gd name="T52" fmla="*/ 1 w 390"/>
                <a:gd name="T53" fmla="*/ 1 h 306"/>
                <a:gd name="T54" fmla="*/ 1 w 390"/>
                <a:gd name="T55" fmla="*/ 1 h 306"/>
                <a:gd name="T56" fmla="*/ 1 w 390"/>
                <a:gd name="T57" fmla="*/ 1 h 306"/>
                <a:gd name="T58" fmla="*/ 1 w 390"/>
                <a:gd name="T59" fmla="*/ 1 h 306"/>
                <a:gd name="T60" fmla="*/ 1 w 390"/>
                <a:gd name="T61" fmla="*/ 1 h 306"/>
                <a:gd name="T62" fmla="*/ 1 w 390"/>
                <a:gd name="T63" fmla="*/ 1 h 306"/>
                <a:gd name="T64" fmla="*/ 1 w 390"/>
                <a:gd name="T65" fmla="*/ 1 h 306"/>
                <a:gd name="T66" fmla="*/ 1 w 390"/>
                <a:gd name="T67" fmla="*/ 1 h 306"/>
                <a:gd name="T68" fmla="*/ 1 w 390"/>
                <a:gd name="T69" fmla="*/ 1 h 306"/>
                <a:gd name="T70" fmla="*/ 1 w 390"/>
                <a:gd name="T71" fmla="*/ 1 h 306"/>
                <a:gd name="T72" fmla="*/ 1 w 390"/>
                <a:gd name="T73" fmla="*/ 1 h 306"/>
                <a:gd name="T74" fmla="*/ 1 w 390"/>
                <a:gd name="T75" fmla="*/ 1 h 306"/>
                <a:gd name="T76" fmla="*/ 1 w 390"/>
                <a:gd name="T77" fmla="*/ 1 h 306"/>
                <a:gd name="T78" fmla="*/ 1 w 390"/>
                <a:gd name="T79" fmla="*/ 1 h 306"/>
                <a:gd name="T80" fmla="*/ 0 w 390"/>
                <a:gd name="T81" fmla="*/ 1 h 306"/>
                <a:gd name="T82" fmla="*/ 1 w 390"/>
                <a:gd name="T83" fmla="*/ 1 h 306"/>
                <a:gd name="T84" fmla="*/ 1 w 390"/>
                <a:gd name="T85" fmla="*/ 1 h 306"/>
                <a:gd name="T86" fmla="*/ 1 w 390"/>
                <a:gd name="T87" fmla="*/ 1 h 306"/>
                <a:gd name="T88" fmla="*/ 1 w 390"/>
                <a:gd name="T89" fmla="*/ 1 h 306"/>
                <a:gd name="T90" fmla="*/ 1 w 390"/>
                <a:gd name="T91" fmla="*/ 1 h 306"/>
                <a:gd name="T92" fmla="*/ 1 w 390"/>
                <a:gd name="T93" fmla="*/ 1 h 306"/>
                <a:gd name="T94" fmla="*/ 1 w 390"/>
                <a:gd name="T95" fmla="*/ 1 h 306"/>
                <a:gd name="T96" fmla="*/ 1 w 390"/>
                <a:gd name="T97" fmla="*/ 1 h 306"/>
                <a:gd name="T98" fmla="*/ 1 w 390"/>
                <a:gd name="T99" fmla="*/ 1 h 306"/>
                <a:gd name="T100" fmla="*/ 1 w 390"/>
                <a:gd name="T101" fmla="*/ 1 h 306"/>
                <a:gd name="T102" fmla="*/ 1 w 390"/>
                <a:gd name="T103" fmla="*/ 1 h 306"/>
                <a:gd name="T104" fmla="*/ 1 w 390"/>
                <a:gd name="T105" fmla="*/ 1 h 306"/>
                <a:gd name="T106" fmla="*/ 1 w 390"/>
                <a:gd name="T107" fmla="*/ 1 h 306"/>
                <a:gd name="T108" fmla="*/ 1 w 390"/>
                <a:gd name="T109" fmla="*/ 1 h 306"/>
                <a:gd name="T110" fmla="*/ 1 w 390"/>
                <a:gd name="T111" fmla="*/ 1 h 306"/>
                <a:gd name="T112" fmla="*/ 1 w 390"/>
                <a:gd name="T113" fmla="*/ 1 h 306"/>
                <a:gd name="T114" fmla="*/ 1 w 390"/>
                <a:gd name="T115" fmla="*/ 1 h 306"/>
                <a:gd name="T116" fmla="*/ 1 w 390"/>
                <a:gd name="T117" fmla="*/ 1 h 306"/>
                <a:gd name="T118" fmla="*/ 1 w 390"/>
                <a:gd name="T119" fmla="*/ 1 h 306"/>
                <a:gd name="T120" fmla="*/ 1 w 390"/>
                <a:gd name="T121" fmla="*/ 1 h 3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06"/>
                <a:gd name="T185" fmla="*/ 390 w 390"/>
                <a:gd name="T186" fmla="*/ 306 h 3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06">
                  <a:moveTo>
                    <a:pt x="291" y="31"/>
                  </a:moveTo>
                  <a:lnTo>
                    <a:pt x="293" y="31"/>
                  </a:lnTo>
                  <a:lnTo>
                    <a:pt x="296" y="31"/>
                  </a:lnTo>
                  <a:lnTo>
                    <a:pt x="300" y="32"/>
                  </a:lnTo>
                  <a:lnTo>
                    <a:pt x="304" y="32"/>
                  </a:lnTo>
                  <a:lnTo>
                    <a:pt x="309" y="33"/>
                  </a:lnTo>
                  <a:lnTo>
                    <a:pt x="315" y="34"/>
                  </a:lnTo>
                  <a:lnTo>
                    <a:pt x="321" y="35"/>
                  </a:lnTo>
                  <a:lnTo>
                    <a:pt x="327" y="36"/>
                  </a:lnTo>
                  <a:lnTo>
                    <a:pt x="333" y="37"/>
                  </a:lnTo>
                  <a:lnTo>
                    <a:pt x="339" y="39"/>
                  </a:lnTo>
                  <a:lnTo>
                    <a:pt x="345" y="41"/>
                  </a:lnTo>
                  <a:lnTo>
                    <a:pt x="350" y="42"/>
                  </a:lnTo>
                  <a:lnTo>
                    <a:pt x="354" y="43"/>
                  </a:lnTo>
                  <a:lnTo>
                    <a:pt x="358" y="45"/>
                  </a:lnTo>
                  <a:lnTo>
                    <a:pt x="361" y="47"/>
                  </a:lnTo>
                  <a:lnTo>
                    <a:pt x="363" y="48"/>
                  </a:lnTo>
                  <a:lnTo>
                    <a:pt x="364" y="52"/>
                  </a:lnTo>
                  <a:lnTo>
                    <a:pt x="365" y="55"/>
                  </a:lnTo>
                  <a:lnTo>
                    <a:pt x="366" y="59"/>
                  </a:lnTo>
                  <a:lnTo>
                    <a:pt x="366" y="63"/>
                  </a:lnTo>
                  <a:lnTo>
                    <a:pt x="366" y="68"/>
                  </a:lnTo>
                  <a:lnTo>
                    <a:pt x="366" y="72"/>
                  </a:lnTo>
                  <a:lnTo>
                    <a:pt x="367" y="77"/>
                  </a:lnTo>
                  <a:lnTo>
                    <a:pt x="366" y="81"/>
                  </a:lnTo>
                  <a:lnTo>
                    <a:pt x="365" y="86"/>
                  </a:lnTo>
                  <a:lnTo>
                    <a:pt x="365" y="90"/>
                  </a:lnTo>
                  <a:lnTo>
                    <a:pt x="365" y="94"/>
                  </a:lnTo>
                  <a:lnTo>
                    <a:pt x="364" y="99"/>
                  </a:lnTo>
                  <a:lnTo>
                    <a:pt x="364" y="102"/>
                  </a:lnTo>
                  <a:lnTo>
                    <a:pt x="363" y="103"/>
                  </a:lnTo>
                  <a:lnTo>
                    <a:pt x="361" y="107"/>
                  </a:lnTo>
                  <a:lnTo>
                    <a:pt x="360" y="110"/>
                  </a:lnTo>
                  <a:lnTo>
                    <a:pt x="358" y="114"/>
                  </a:lnTo>
                  <a:lnTo>
                    <a:pt x="356" y="118"/>
                  </a:lnTo>
                  <a:lnTo>
                    <a:pt x="355" y="123"/>
                  </a:lnTo>
                  <a:lnTo>
                    <a:pt x="352" y="127"/>
                  </a:lnTo>
                  <a:lnTo>
                    <a:pt x="350" y="133"/>
                  </a:lnTo>
                  <a:lnTo>
                    <a:pt x="348" y="139"/>
                  </a:lnTo>
                  <a:lnTo>
                    <a:pt x="345" y="146"/>
                  </a:lnTo>
                  <a:lnTo>
                    <a:pt x="341" y="152"/>
                  </a:lnTo>
                  <a:lnTo>
                    <a:pt x="339" y="158"/>
                  </a:lnTo>
                  <a:lnTo>
                    <a:pt x="336" y="165"/>
                  </a:lnTo>
                  <a:lnTo>
                    <a:pt x="334" y="172"/>
                  </a:lnTo>
                  <a:lnTo>
                    <a:pt x="330" y="178"/>
                  </a:lnTo>
                  <a:lnTo>
                    <a:pt x="327" y="184"/>
                  </a:lnTo>
                  <a:lnTo>
                    <a:pt x="323" y="191"/>
                  </a:lnTo>
                  <a:lnTo>
                    <a:pt x="320" y="198"/>
                  </a:lnTo>
                  <a:lnTo>
                    <a:pt x="316" y="204"/>
                  </a:lnTo>
                  <a:lnTo>
                    <a:pt x="314" y="210"/>
                  </a:lnTo>
                  <a:lnTo>
                    <a:pt x="311" y="216"/>
                  </a:lnTo>
                  <a:lnTo>
                    <a:pt x="308" y="222"/>
                  </a:lnTo>
                  <a:lnTo>
                    <a:pt x="305" y="227"/>
                  </a:lnTo>
                  <a:lnTo>
                    <a:pt x="302" y="231"/>
                  </a:lnTo>
                  <a:lnTo>
                    <a:pt x="299" y="236"/>
                  </a:lnTo>
                  <a:lnTo>
                    <a:pt x="297" y="240"/>
                  </a:lnTo>
                  <a:lnTo>
                    <a:pt x="292" y="246"/>
                  </a:lnTo>
                  <a:lnTo>
                    <a:pt x="289" y="249"/>
                  </a:lnTo>
                  <a:lnTo>
                    <a:pt x="284" y="250"/>
                  </a:lnTo>
                  <a:lnTo>
                    <a:pt x="279" y="250"/>
                  </a:lnTo>
                  <a:lnTo>
                    <a:pt x="272" y="251"/>
                  </a:lnTo>
                  <a:lnTo>
                    <a:pt x="266" y="252"/>
                  </a:lnTo>
                  <a:lnTo>
                    <a:pt x="260" y="253"/>
                  </a:lnTo>
                  <a:lnTo>
                    <a:pt x="254" y="254"/>
                  </a:lnTo>
                  <a:lnTo>
                    <a:pt x="247" y="255"/>
                  </a:lnTo>
                  <a:lnTo>
                    <a:pt x="241" y="257"/>
                  </a:lnTo>
                  <a:lnTo>
                    <a:pt x="234" y="257"/>
                  </a:lnTo>
                  <a:lnTo>
                    <a:pt x="228" y="257"/>
                  </a:lnTo>
                  <a:lnTo>
                    <a:pt x="222" y="258"/>
                  </a:lnTo>
                  <a:lnTo>
                    <a:pt x="218" y="258"/>
                  </a:lnTo>
                  <a:lnTo>
                    <a:pt x="214" y="258"/>
                  </a:lnTo>
                  <a:lnTo>
                    <a:pt x="211" y="259"/>
                  </a:lnTo>
                  <a:lnTo>
                    <a:pt x="209" y="259"/>
                  </a:lnTo>
                  <a:lnTo>
                    <a:pt x="209" y="260"/>
                  </a:lnTo>
                  <a:lnTo>
                    <a:pt x="237" y="279"/>
                  </a:lnTo>
                  <a:lnTo>
                    <a:pt x="235" y="279"/>
                  </a:lnTo>
                  <a:lnTo>
                    <a:pt x="230" y="277"/>
                  </a:lnTo>
                  <a:lnTo>
                    <a:pt x="225" y="277"/>
                  </a:lnTo>
                  <a:lnTo>
                    <a:pt x="222" y="277"/>
                  </a:lnTo>
                  <a:lnTo>
                    <a:pt x="218" y="277"/>
                  </a:lnTo>
                  <a:lnTo>
                    <a:pt x="214" y="277"/>
                  </a:lnTo>
                  <a:lnTo>
                    <a:pt x="209" y="276"/>
                  </a:lnTo>
                  <a:lnTo>
                    <a:pt x="204" y="276"/>
                  </a:lnTo>
                  <a:lnTo>
                    <a:pt x="199" y="276"/>
                  </a:lnTo>
                  <a:lnTo>
                    <a:pt x="194" y="276"/>
                  </a:lnTo>
                  <a:lnTo>
                    <a:pt x="189" y="276"/>
                  </a:lnTo>
                  <a:lnTo>
                    <a:pt x="184" y="277"/>
                  </a:lnTo>
                  <a:lnTo>
                    <a:pt x="178" y="277"/>
                  </a:lnTo>
                  <a:lnTo>
                    <a:pt x="174" y="279"/>
                  </a:lnTo>
                  <a:lnTo>
                    <a:pt x="170" y="279"/>
                  </a:lnTo>
                  <a:lnTo>
                    <a:pt x="167" y="279"/>
                  </a:lnTo>
                  <a:lnTo>
                    <a:pt x="162" y="279"/>
                  </a:lnTo>
                  <a:lnTo>
                    <a:pt x="158" y="279"/>
                  </a:lnTo>
                  <a:lnTo>
                    <a:pt x="153" y="279"/>
                  </a:lnTo>
                  <a:lnTo>
                    <a:pt x="148" y="279"/>
                  </a:lnTo>
                  <a:lnTo>
                    <a:pt x="142" y="277"/>
                  </a:lnTo>
                  <a:lnTo>
                    <a:pt x="136" y="277"/>
                  </a:lnTo>
                  <a:lnTo>
                    <a:pt x="127" y="277"/>
                  </a:lnTo>
                  <a:lnTo>
                    <a:pt x="121" y="276"/>
                  </a:lnTo>
                  <a:lnTo>
                    <a:pt x="113" y="275"/>
                  </a:lnTo>
                  <a:lnTo>
                    <a:pt x="107" y="274"/>
                  </a:lnTo>
                  <a:lnTo>
                    <a:pt x="103" y="274"/>
                  </a:lnTo>
                  <a:lnTo>
                    <a:pt x="99" y="274"/>
                  </a:lnTo>
                  <a:lnTo>
                    <a:pt x="95" y="273"/>
                  </a:lnTo>
                  <a:lnTo>
                    <a:pt x="91" y="273"/>
                  </a:lnTo>
                  <a:lnTo>
                    <a:pt x="83" y="272"/>
                  </a:lnTo>
                  <a:lnTo>
                    <a:pt x="76" y="272"/>
                  </a:lnTo>
                  <a:lnTo>
                    <a:pt x="72" y="272"/>
                  </a:lnTo>
                  <a:lnTo>
                    <a:pt x="68" y="271"/>
                  </a:lnTo>
                  <a:lnTo>
                    <a:pt x="64" y="271"/>
                  </a:lnTo>
                  <a:lnTo>
                    <a:pt x="61" y="271"/>
                  </a:lnTo>
                  <a:lnTo>
                    <a:pt x="54" y="270"/>
                  </a:lnTo>
                  <a:lnTo>
                    <a:pt x="48" y="269"/>
                  </a:lnTo>
                  <a:lnTo>
                    <a:pt x="39" y="268"/>
                  </a:lnTo>
                  <a:lnTo>
                    <a:pt x="33" y="268"/>
                  </a:lnTo>
                  <a:lnTo>
                    <a:pt x="27" y="267"/>
                  </a:lnTo>
                  <a:lnTo>
                    <a:pt x="23" y="267"/>
                  </a:lnTo>
                  <a:lnTo>
                    <a:pt x="17" y="267"/>
                  </a:lnTo>
                  <a:lnTo>
                    <a:pt x="13" y="266"/>
                  </a:lnTo>
                  <a:lnTo>
                    <a:pt x="9" y="265"/>
                  </a:lnTo>
                  <a:lnTo>
                    <a:pt x="6" y="265"/>
                  </a:lnTo>
                  <a:lnTo>
                    <a:pt x="1" y="265"/>
                  </a:lnTo>
                  <a:lnTo>
                    <a:pt x="0" y="265"/>
                  </a:lnTo>
                  <a:lnTo>
                    <a:pt x="174" y="298"/>
                  </a:lnTo>
                  <a:lnTo>
                    <a:pt x="176" y="298"/>
                  </a:lnTo>
                  <a:lnTo>
                    <a:pt x="178" y="299"/>
                  </a:lnTo>
                  <a:lnTo>
                    <a:pt x="183" y="300"/>
                  </a:lnTo>
                  <a:lnTo>
                    <a:pt x="187" y="300"/>
                  </a:lnTo>
                  <a:lnTo>
                    <a:pt x="191" y="302"/>
                  </a:lnTo>
                  <a:lnTo>
                    <a:pt x="197" y="302"/>
                  </a:lnTo>
                  <a:lnTo>
                    <a:pt x="203" y="304"/>
                  </a:lnTo>
                  <a:lnTo>
                    <a:pt x="208" y="304"/>
                  </a:lnTo>
                  <a:lnTo>
                    <a:pt x="214" y="305"/>
                  </a:lnTo>
                  <a:lnTo>
                    <a:pt x="220" y="305"/>
                  </a:lnTo>
                  <a:lnTo>
                    <a:pt x="226" y="306"/>
                  </a:lnTo>
                  <a:lnTo>
                    <a:pt x="232" y="306"/>
                  </a:lnTo>
                  <a:lnTo>
                    <a:pt x="238" y="306"/>
                  </a:lnTo>
                  <a:lnTo>
                    <a:pt x="243" y="304"/>
                  </a:lnTo>
                  <a:lnTo>
                    <a:pt x="248" y="304"/>
                  </a:lnTo>
                  <a:lnTo>
                    <a:pt x="252" y="301"/>
                  </a:lnTo>
                  <a:lnTo>
                    <a:pt x="256" y="298"/>
                  </a:lnTo>
                  <a:lnTo>
                    <a:pt x="261" y="295"/>
                  </a:lnTo>
                  <a:lnTo>
                    <a:pt x="266" y="292"/>
                  </a:lnTo>
                  <a:lnTo>
                    <a:pt x="270" y="287"/>
                  </a:lnTo>
                  <a:lnTo>
                    <a:pt x="274" y="282"/>
                  </a:lnTo>
                  <a:lnTo>
                    <a:pt x="279" y="277"/>
                  </a:lnTo>
                  <a:lnTo>
                    <a:pt x="284" y="272"/>
                  </a:lnTo>
                  <a:lnTo>
                    <a:pt x="287" y="268"/>
                  </a:lnTo>
                  <a:lnTo>
                    <a:pt x="291" y="263"/>
                  </a:lnTo>
                  <a:lnTo>
                    <a:pt x="293" y="259"/>
                  </a:lnTo>
                  <a:lnTo>
                    <a:pt x="297" y="256"/>
                  </a:lnTo>
                  <a:lnTo>
                    <a:pt x="300" y="250"/>
                  </a:lnTo>
                  <a:lnTo>
                    <a:pt x="302" y="249"/>
                  </a:lnTo>
                  <a:lnTo>
                    <a:pt x="370" y="113"/>
                  </a:lnTo>
                  <a:lnTo>
                    <a:pt x="386" y="58"/>
                  </a:lnTo>
                  <a:lnTo>
                    <a:pt x="386" y="57"/>
                  </a:lnTo>
                  <a:lnTo>
                    <a:pt x="386" y="55"/>
                  </a:lnTo>
                  <a:lnTo>
                    <a:pt x="387" y="52"/>
                  </a:lnTo>
                  <a:lnTo>
                    <a:pt x="388" y="47"/>
                  </a:lnTo>
                  <a:lnTo>
                    <a:pt x="388" y="43"/>
                  </a:lnTo>
                  <a:lnTo>
                    <a:pt x="389" y="38"/>
                  </a:lnTo>
                  <a:lnTo>
                    <a:pt x="389" y="33"/>
                  </a:lnTo>
                  <a:lnTo>
                    <a:pt x="390" y="27"/>
                  </a:lnTo>
                  <a:lnTo>
                    <a:pt x="390" y="21"/>
                  </a:lnTo>
                  <a:lnTo>
                    <a:pt x="390" y="16"/>
                  </a:lnTo>
                  <a:lnTo>
                    <a:pt x="390" y="11"/>
                  </a:lnTo>
                  <a:lnTo>
                    <a:pt x="390" y="7"/>
                  </a:lnTo>
                  <a:lnTo>
                    <a:pt x="387" y="1"/>
                  </a:lnTo>
                  <a:lnTo>
                    <a:pt x="384" y="0"/>
                  </a:lnTo>
                  <a:lnTo>
                    <a:pt x="381" y="0"/>
                  </a:lnTo>
                  <a:lnTo>
                    <a:pt x="377" y="2"/>
                  </a:lnTo>
                  <a:lnTo>
                    <a:pt x="373" y="2"/>
                  </a:lnTo>
                  <a:lnTo>
                    <a:pt x="369" y="5"/>
                  </a:lnTo>
                  <a:lnTo>
                    <a:pt x="364" y="5"/>
                  </a:lnTo>
                  <a:lnTo>
                    <a:pt x="360" y="7"/>
                  </a:lnTo>
                  <a:lnTo>
                    <a:pt x="355" y="8"/>
                  </a:lnTo>
                  <a:lnTo>
                    <a:pt x="351" y="10"/>
                  </a:lnTo>
                  <a:lnTo>
                    <a:pt x="346" y="11"/>
                  </a:lnTo>
                  <a:lnTo>
                    <a:pt x="342" y="12"/>
                  </a:lnTo>
                  <a:lnTo>
                    <a:pt x="338" y="13"/>
                  </a:lnTo>
                  <a:lnTo>
                    <a:pt x="336" y="15"/>
                  </a:lnTo>
                  <a:lnTo>
                    <a:pt x="331" y="16"/>
                  </a:lnTo>
                  <a:lnTo>
                    <a:pt x="330" y="17"/>
                  </a:lnTo>
                  <a:lnTo>
                    <a:pt x="291" y="31"/>
                  </a:lnTo>
                  <a:close/>
                </a:path>
              </a:pathLst>
            </a:custGeom>
            <a:solidFill>
              <a:srgbClr val="BD991F"/>
            </a:solidFill>
            <a:ln w="9525">
              <a:noFill/>
              <a:round/>
              <a:headEnd/>
              <a:tailEnd/>
            </a:ln>
          </p:spPr>
          <p:txBody>
            <a:bodyPr/>
            <a:lstStyle/>
            <a:p>
              <a:endParaRPr lang="en-US" dirty="0">
                <a:solidFill>
                  <a:srgbClr val="006699"/>
                </a:solidFill>
              </a:endParaRPr>
            </a:p>
          </p:txBody>
        </p:sp>
        <p:sp>
          <p:nvSpPr>
            <p:cNvPr id="7484" name="Freeform 155"/>
            <p:cNvSpPr>
              <a:spLocks/>
            </p:cNvSpPr>
            <p:nvPr/>
          </p:nvSpPr>
          <p:spPr bwMode="auto">
            <a:xfrm>
              <a:off x="1698" y="2973"/>
              <a:ext cx="23" cy="62"/>
            </a:xfrm>
            <a:custGeom>
              <a:avLst/>
              <a:gdLst>
                <a:gd name="T0" fmla="*/ 1 w 46"/>
                <a:gd name="T1" fmla="*/ 0 h 123"/>
                <a:gd name="T2" fmla="*/ 1 w 46"/>
                <a:gd name="T3" fmla="*/ 1 h 123"/>
                <a:gd name="T4" fmla="*/ 1 w 46"/>
                <a:gd name="T5" fmla="*/ 1 h 123"/>
                <a:gd name="T6" fmla="*/ 1 w 46"/>
                <a:gd name="T7" fmla="*/ 1 h 123"/>
                <a:gd name="T8" fmla="*/ 1 w 46"/>
                <a:gd name="T9" fmla="*/ 1 h 123"/>
                <a:gd name="T10" fmla="*/ 1 w 46"/>
                <a:gd name="T11" fmla="*/ 1 h 123"/>
                <a:gd name="T12" fmla="*/ 1 w 46"/>
                <a:gd name="T13" fmla="*/ 1 h 123"/>
                <a:gd name="T14" fmla="*/ 1 w 46"/>
                <a:gd name="T15" fmla="*/ 1 h 123"/>
                <a:gd name="T16" fmla="*/ 1 w 46"/>
                <a:gd name="T17" fmla="*/ 1 h 123"/>
                <a:gd name="T18" fmla="*/ 1 w 46"/>
                <a:gd name="T19" fmla="*/ 1 h 123"/>
                <a:gd name="T20" fmla="*/ 1 w 46"/>
                <a:gd name="T21" fmla="*/ 1 h 123"/>
                <a:gd name="T22" fmla="*/ 1 w 46"/>
                <a:gd name="T23" fmla="*/ 1 h 123"/>
                <a:gd name="T24" fmla="*/ 1 w 46"/>
                <a:gd name="T25" fmla="*/ 1 h 123"/>
                <a:gd name="T26" fmla="*/ 1 w 46"/>
                <a:gd name="T27" fmla="*/ 1 h 123"/>
                <a:gd name="T28" fmla="*/ 1 w 46"/>
                <a:gd name="T29" fmla="*/ 1 h 123"/>
                <a:gd name="T30" fmla="*/ 1 w 46"/>
                <a:gd name="T31" fmla="*/ 1 h 123"/>
                <a:gd name="T32" fmla="*/ 1 w 46"/>
                <a:gd name="T33" fmla="*/ 1 h 123"/>
                <a:gd name="T34" fmla="*/ 1 w 46"/>
                <a:gd name="T35" fmla="*/ 1 h 123"/>
                <a:gd name="T36" fmla="*/ 1 w 46"/>
                <a:gd name="T37" fmla="*/ 1 h 123"/>
                <a:gd name="T38" fmla="*/ 1 w 46"/>
                <a:gd name="T39" fmla="*/ 1 h 123"/>
                <a:gd name="T40" fmla="*/ 1 w 46"/>
                <a:gd name="T41" fmla="*/ 1 h 123"/>
                <a:gd name="T42" fmla="*/ 1 w 46"/>
                <a:gd name="T43" fmla="*/ 1 h 123"/>
                <a:gd name="T44" fmla="*/ 1 w 46"/>
                <a:gd name="T45" fmla="*/ 1 h 123"/>
                <a:gd name="T46" fmla="*/ 1 w 46"/>
                <a:gd name="T47" fmla="*/ 1 h 123"/>
                <a:gd name="T48" fmla="*/ 1 w 46"/>
                <a:gd name="T49" fmla="*/ 1 h 123"/>
                <a:gd name="T50" fmla="*/ 1 w 46"/>
                <a:gd name="T51" fmla="*/ 1 h 123"/>
                <a:gd name="T52" fmla="*/ 1 w 46"/>
                <a:gd name="T53" fmla="*/ 1 h 123"/>
                <a:gd name="T54" fmla="*/ 1 w 46"/>
                <a:gd name="T55" fmla="*/ 1 h 123"/>
                <a:gd name="T56" fmla="*/ 0 w 46"/>
                <a:gd name="T57" fmla="*/ 1 h 123"/>
                <a:gd name="T58" fmla="*/ 1 w 46"/>
                <a:gd name="T59" fmla="*/ 1 h 123"/>
                <a:gd name="T60" fmla="*/ 1 w 46"/>
                <a:gd name="T61" fmla="*/ 0 h 123"/>
                <a:gd name="T62" fmla="*/ 1 w 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123"/>
                <a:gd name="T98" fmla="*/ 46 w 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123">
                  <a:moveTo>
                    <a:pt x="46" y="0"/>
                  </a:moveTo>
                  <a:lnTo>
                    <a:pt x="45" y="2"/>
                  </a:lnTo>
                  <a:lnTo>
                    <a:pt x="44" y="6"/>
                  </a:lnTo>
                  <a:lnTo>
                    <a:pt x="43" y="11"/>
                  </a:lnTo>
                  <a:lnTo>
                    <a:pt x="42" y="16"/>
                  </a:lnTo>
                  <a:lnTo>
                    <a:pt x="41" y="23"/>
                  </a:lnTo>
                  <a:lnTo>
                    <a:pt x="40" y="26"/>
                  </a:lnTo>
                  <a:lnTo>
                    <a:pt x="39" y="30"/>
                  </a:lnTo>
                  <a:lnTo>
                    <a:pt x="39" y="35"/>
                  </a:lnTo>
                  <a:lnTo>
                    <a:pt x="39" y="39"/>
                  </a:lnTo>
                  <a:lnTo>
                    <a:pt x="37" y="42"/>
                  </a:lnTo>
                  <a:lnTo>
                    <a:pt x="37" y="46"/>
                  </a:lnTo>
                  <a:lnTo>
                    <a:pt x="36" y="49"/>
                  </a:lnTo>
                  <a:lnTo>
                    <a:pt x="35" y="53"/>
                  </a:lnTo>
                  <a:lnTo>
                    <a:pt x="34" y="60"/>
                  </a:lnTo>
                  <a:lnTo>
                    <a:pt x="33" y="67"/>
                  </a:lnTo>
                  <a:lnTo>
                    <a:pt x="32" y="72"/>
                  </a:lnTo>
                  <a:lnTo>
                    <a:pt x="31" y="78"/>
                  </a:lnTo>
                  <a:lnTo>
                    <a:pt x="30" y="82"/>
                  </a:lnTo>
                  <a:lnTo>
                    <a:pt x="30" y="84"/>
                  </a:lnTo>
                  <a:lnTo>
                    <a:pt x="29" y="88"/>
                  </a:lnTo>
                  <a:lnTo>
                    <a:pt x="29" y="94"/>
                  </a:lnTo>
                  <a:lnTo>
                    <a:pt x="29" y="99"/>
                  </a:lnTo>
                  <a:lnTo>
                    <a:pt x="30" y="104"/>
                  </a:lnTo>
                  <a:lnTo>
                    <a:pt x="31" y="108"/>
                  </a:lnTo>
                  <a:lnTo>
                    <a:pt x="31" y="112"/>
                  </a:lnTo>
                  <a:lnTo>
                    <a:pt x="32" y="115"/>
                  </a:lnTo>
                  <a:lnTo>
                    <a:pt x="33" y="116"/>
                  </a:lnTo>
                  <a:lnTo>
                    <a:pt x="0" y="123"/>
                  </a:lnTo>
                  <a:lnTo>
                    <a:pt x="27" y="13"/>
                  </a:lnTo>
                  <a:lnTo>
                    <a:pt x="46" y="0"/>
                  </a:lnTo>
                  <a:close/>
                </a:path>
              </a:pathLst>
            </a:custGeom>
            <a:solidFill>
              <a:srgbClr val="C29970"/>
            </a:solidFill>
            <a:ln w="9525">
              <a:noFill/>
              <a:round/>
              <a:headEnd/>
              <a:tailEnd/>
            </a:ln>
          </p:spPr>
          <p:txBody>
            <a:bodyPr/>
            <a:lstStyle/>
            <a:p>
              <a:endParaRPr lang="en-US" dirty="0">
                <a:solidFill>
                  <a:srgbClr val="006699"/>
                </a:solidFill>
              </a:endParaRPr>
            </a:p>
          </p:txBody>
        </p:sp>
        <p:sp>
          <p:nvSpPr>
            <p:cNvPr id="7485" name="Freeform 156"/>
            <p:cNvSpPr>
              <a:spLocks/>
            </p:cNvSpPr>
            <p:nvPr/>
          </p:nvSpPr>
          <p:spPr bwMode="auto">
            <a:xfrm>
              <a:off x="1574" y="3045"/>
              <a:ext cx="12" cy="31"/>
            </a:xfrm>
            <a:custGeom>
              <a:avLst/>
              <a:gdLst>
                <a:gd name="T0" fmla="*/ 0 w 25"/>
                <a:gd name="T1" fmla="*/ 0 h 60"/>
                <a:gd name="T2" fmla="*/ 0 w 25"/>
                <a:gd name="T3" fmla="*/ 1 h 60"/>
                <a:gd name="T4" fmla="*/ 0 w 25"/>
                <a:gd name="T5" fmla="*/ 1 h 60"/>
                <a:gd name="T6" fmla="*/ 0 w 25"/>
                <a:gd name="T7" fmla="*/ 1 h 60"/>
                <a:gd name="T8" fmla="*/ 0 w 25"/>
                <a:gd name="T9" fmla="*/ 1 h 60"/>
                <a:gd name="T10" fmla="*/ 0 w 25"/>
                <a:gd name="T11" fmla="*/ 0 h 60"/>
                <a:gd name="T12" fmla="*/ 0 w 25"/>
                <a:gd name="T13" fmla="*/ 0 h 60"/>
                <a:gd name="T14" fmla="*/ 0 60000 65536"/>
                <a:gd name="T15" fmla="*/ 0 60000 65536"/>
                <a:gd name="T16" fmla="*/ 0 60000 65536"/>
                <a:gd name="T17" fmla="*/ 0 60000 65536"/>
                <a:gd name="T18" fmla="*/ 0 60000 65536"/>
                <a:gd name="T19" fmla="*/ 0 60000 65536"/>
                <a:gd name="T20" fmla="*/ 0 60000 65536"/>
                <a:gd name="T21" fmla="*/ 0 w 25"/>
                <a:gd name="T22" fmla="*/ 0 h 60"/>
                <a:gd name="T23" fmla="*/ 25 w 25"/>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0">
                  <a:moveTo>
                    <a:pt x="22" y="0"/>
                  </a:moveTo>
                  <a:lnTo>
                    <a:pt x="25" y="25"/>
                  </a:lnTo>
                  <a:lnTo>
                    <a:pt x="22" y="60"/>
                  </a:lnTo>
                  <a:lnTo>
                    <a:pt x="0" y="60"/>
                  </a:lnTo>
                  <a:lnTo>
                    <a:pt x="3" y="8"/>
                  </a:lnTo>
                  <a:lnTo>
                    <a:pt x="22" y="0"/>
                  </a:lnTo>
                  <a:close/>
                </a:path>
              </a:pathLst>
            </a:custGeom>
            <a:solidFill>
              <a:srgbClr val="786959"/>
            </a:solidFill>
            <a:ln w="9525">
              <a:noFill/>
              <a:round/>
              <a:headEnd/>
              <a:tailEnd/>
            </a:ln>
          </p:spPr>
          <p:txBody>
            <a:bodyPr/>
            <a:lstStyle/>
            <a:p>
              <a:endParaRPr lang="en-US" dirty="0">
                <a:solidFill>
                  <a:srgbClr val="006699"/>
                </a:solidFill>
              </a:endParaRPr>
            </a:p>
          </p:txBody>
        </p:sp>
        <p:sp>
          <p:nvSpPr>
            <p:cNvPr id="7486" name="Freeform 157"/>
            <p:cNvSpPr>
              <a:spLocks/>
            </p:cNvSpPr>
            <p:nvPr/>
          </p:nvSpPr>
          <p:spPr bwMode="auto">
            <a:xfrm>
              <a:off x="1568" y="3036"/>
              <a:ext cx="17" cy="14"/>
            </a:xfrm>
            <a:custGeom>
              <a:avLst/>
              <a:gdLst>
                <a:gd name="T0" fmla="*/ 1 w 34"/>
                <a:gd name="T1" fmla="*/ 0 h 27"/>
                <a:gd name="T2" fmla="*/ 1 w 34"/>
                <a:gd name="T3" fmla="*/ 0 h 27"/>
                <a:gd name="T4" fmla="*/ 1 w 34"/>
                <a:gd name="T5" fmla="*/ 1 h 27"/>
                <a:gd name="T6" fmla="*/ 1 w 34"/>
                <a:gd name="T7" fmla="*/ 1 h 27"/>
                <a:gd name="T8" fmla="*/ 1 w 34"/>
                <a:gd name="T9" fmla="*/ 1 h 27"/>
                <a:gd name="T10" fmla="*/ 1 w 34"/>
                <a:gd name="T11" fmla="*/ 1 h 27"/>
                <a:gd name="T12" fmla="*/ 1 w 34"/>
                <a:gd name="T13" fmla="*/ 1 h 27"/>
                <a:gd name="T14" fmla="*/ 1 w 34"/>
                <a:gd name="T15" fmla="*/ 1 h 27"/>
                <a:gd name="T16" fmla="*/ 1 w 34"/>
                <a:gd name="T17" fmla="*/ 1 h 27"/>
                <a:gd name="T18" fmla="*/ 1 w 34"/>
                <a:gd name="T19" fmla="*/ 1 h 27"/>
                <a:gd name="T20" fmla="*/ 1 w 34"/>
                <a:gd name="T21" fmla="*/ 1 h 27"/>
                <a:gd name="T22" fmla="*/ 1 w 34"/>
                <a:gd name="T23" fmla="*/ 1 h 27"/>
                <a:gd name="T24" fmla="*/ 0 w 34"/>
                <a:gd name="T25" fmla="*/ 1 h 27"/>
                <a:gd name="T26" fmla="*/ 1 w 34"/>
                <a:gd name="T27" fmla="*/ 0 h 27"/>
                <a:gd name="T28" fmla="*/ 1 w 34"/>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27"/>
                <a:gd name="T47" fmla="*/ 34 w 34"/>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27">
                  <a:moveTo>
                    <a:pt x="6" y="0"/>
                  </a:moveTo>
                  <a:lnTo>
                    <a:pt x="8" y="0"/>
                  </a:lnTo>
                  <a:lnTo>
                    <a:pt x="14" y="1"/>
                  </a:lnTo>
                  <a:lnTo>
                    <a:pt x="18" y="1"/>
                  </a:lnTo>
                  <a:lnTo>
                    <a:pt x="22" y="2"/>
                  </a:lnTo>
                  <a:lnTo>
                    <a:pt x="26" y="4"/>
                  </a:lnTo>
                  <a:lnTo>
                    <a:pt x="30" y="6"/>
                  </a:lnTo>
                  <a:lnTo>
                    <a:pt x="33" y="10"/>
                  </a:lnTo>
                  <a:lnTo>
                    <a:pt x="34" y="17"/>
                  </a:lnTo>
                  <a:lnTo>
                    <a:pt x="33" y="22"/>
                  </a:lnTo>
                  <a:lnTo>
                    <a:pt x="33" y="24"/>
                  </a:lnTo>
                  <a:lnTo>
                    <a:pt x="14" y="27"/>
                  </a:lnTo>
                  <a:lnTo>
                    <a:pt x="0" y="14"/>
                  </a:lnTo>
                  <a:lnTo>
                    <a:pt x="6" y="0"/>
                  </a:lnTo>
                  <a:close/>
                </a:path>
              </a:pathLst>
            </a:custGeom>
            <a:solidFill>
              <a:srgbClr val="EDE8BA"/>
            </a:solidFill>
            <a:ln w="9525">
              <a:noFill/>
              <a:round/>
              <a:headEnd/>
              <a:tailEnd/>
            </a:ln>
          </p:spPr>
          <p:txBody>
            <a:bodyPr/>
            <a:lstStyle/>
            <a:p>
              <a:endParaRPr lang="en-US" dirty="0">
                <a:solidFill>
                  <a:srgbClr val="006699"/>
                </a:solidFill>
              </a:endParaRPr>
            </a:p>
          </p:txBody>
        </p:sp>
        <p:sp>
          <p:nvSpPr>
            <p:cNvPr id="7487" name="Freeform 158"/>
            <p:cNvSpPr>
              <a:spLocks/>
            </p:cNvSpPr>
            <p:nvPr/>
          </p:nvSpPr>
          <p:spPr bwMode="auto">
            <a:xfrm>
              <a:off x="1336" y="3002"/>
              <a:ext cx="50" cy="34"/>
            </a:xfrm>
            <a:custGeom>
              <a:avLst/>
              <a:gdLst>
                <a:gd name="T0" fmla="*/ 1 w 100"/>
                <a:gd name="T1" fmla="*/ 1 h 68"/>
                <a:gd name="T2" fmla="*/ 1 w 100"/>
                <a:gd name="T3" fmla="*/ 1 h 68"/>
                <a:gd name="T4" fmla="*/ 1 w 100"/>
                <a:gd name="T5" fmla="*/ 1 h 68"/>
                <a:gd name="T6" fmla="*/ 1 w 100"/>
                <a:gd name="T7" fmla="*/ 1 h 68"/>
                <a:gd name="T8" fmla="*/ 1 w 100"/>
                <a:gd name="T9" fmla="*/ 1 h 68"/>
                <a:gd name="T10" fmla="*/ 1 w 100"/>
                <a:gd name="T11" fmla="*/ 1 h 68"/>
                <a:gd name="T12" fmla="*/ 1 w 100"/>
                <a:gd name="T13" fmla="*/ 1 h 68"/>
                <a:gd name="T14" fmla="*/ 1 w 100"/>
                <a:gd name="T15" fmla="*/ 1 h 68"/>
                <a:gd name="T16" fmla="*/ 1 w 100"/>
                <a:gd name="T17" fmla="*/ 1 h 68"/>
                <a:gd name="T18" fmla="*/ 1 w 100"/>
                <a:gd name="T19" fmla="*/ 1 h 68"/>
                <a:gd name="T20" fmla="*/ 1 w 100"/>
                <a:gd name="T21" fmla="*/ 1 h 68"/>
                <a:gd name="T22" fmla="*/ 1 w 100"/>
                <a:gd name="T23" fmla="*/ 0 h 68"/>
                <a:gd name="T24" fmla="*/ 1 w 100"/>
                <a:gd name="T25" fmla="*/ 0 h 68"/>
                <a:gd name="T26" fmla="*/ 1 w 100"/>
                <a:gd name="T27" fmla="*/ 0 h 68"/>
                <a:gd name="T28" fmla="*/ 1 w 100"/>
                <a:gd name="T29" fmla="*/ 1 h 68"/>
                <a:gd name="T30" fmla="*/ 1 w 100"/>
                <a:gd name="T31" fmla="*/ 1 h 68"/>
                <a:gd name="T32" fmla="*/ 0 w 100"/>
                <a:gd name="T33" fmla="*/ 1 h 68"/>
                <a:gd name="T34" fmla="*/ 1 w 100"/>
                <a:gd name="T35" fmla="*/ 1 h 68"/>
                <a:gd name="T36" fmla="*/ 1 w 100"/>
                <a:gd name="T37" fmla="*/ 1 h 68"/>
                <a:gd name="T38" fmla="*/ 1 w 100"/>
                <a:gd name="T39" fmla="*/ 1 h 68"/>
                <a:gd name="T40" fmla="*/ 1 w 100"/>
                <a:gd name="T41" fmla="*/ 1 h 68"/>
                <a:gd name="T42" fmla="*/ 1 w 100"/>
                <a:gd name="T43" fmla="*/ 1 h 68"/>
                <a:gd name="T44" fmla="*/ 1 w 100"/>
                <a:gd name="T45" fmla="*/ 1 h 68"/>
                <a:gd name="T46" fmla="*/ 1 w 100"/>
                <a:gd name="T47" fmla="*/ 1 h 68"/>
                <a:gd name="T48" fmla="*/ 1 w 100"/>
                <a:gd name="T49" fmla="*/ 1 h 68"/>
                <a:gd name="T50" fmla="*/ 1 w 100"/>
                <a:gd name="T51" fmla="*/ 1 h 68"/>
                <a:gd name="T52" fmla="*/ 1 w 100"/>
                <a:gd name="T53" fmla="*/ 1 h 68"/>
                <a:gd name="T54" fmla="*/ 1 w 100"/>
                <a:gd name="T55" fmla="*/ 1 h 68"/>
                <a:gd name="T56" fmla="*/ 1 w 100"/>
                <a:gd name="T57" fmla="*/ 1 h 68"/>
                <a:gd name="T58" fmla="*/ 1 w 100"/>
                <a:gd name="T59" fmla="*/ 1 h 68"/>
                <a:gd name="T60" fmla="*/ 1 w 100"/>
                <a:gd name="T61" fmla="*/ 1 h 68"/>
                <a:gd name="T62" fmla="*/ 1 w 100"/>
                <a:gd name="T63" fmla="*/ 1 h 68"/>
                <a:gd name="T64" fmla="*/ 1 w 100"/>
                <a:gd name="T65" fmla="*/ 1 h 68"/>
                <a:gd name="T66" fmla="*/ 1 w 100"/>
                <a:gd name="T67" fmla="*/ 1 h 68"/>
                <a:gd name="T68" fmla="*/ 1 w 100"/>
                <a:gd name="T69" fmla="*/ 1 h 68"/>
                <a:gd name="T70" fmla="*/ 1 w 100"/>
                <a:gd name="T71" fmla="*/ 1 h 68"/>
                <a:gd name="T72" fmla="*/ 1 w 100"/>
                <a:gd name="T73" fmla="*/ 1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68"/>
                <a:gd name="T113" fmla="*/ 100 w 10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68">
                  <a:moveTo>
                    <a:pt x="89" y="38"/>
                  </a:moveTo>
                  <a:lnTo>
                    <a:pt x="88" y="37"/>
                  </a:lnTo>
                  <a:lnTo>
                    <a:pt x="85" y="35"/>
                  </a:lnTo>
                  <a:lnTo>
                    <a:pt x="82" y="32"/>
                  </a:lnTo>
                  <a:lnTo>
                    <a:pt x="80" y="29"/>
                  </a:lnTo>
                  <a:lnTo>
                    <a:pt x="78" y="24"/>
                  </a:lnTo>
                  <a:lnTo>
                    <a:pt x="76" y="18"/>
                  </a:lnTo>
                  <a:lnTo>
                    <a:pt x="74" y="12"/>
                  </a:lnTo>
                  <a:lnTo>
                    <a:pt x="73" y="8"/>
                  </a:lnTo>
                  <a:lnTo>
                    <a:pt x="70" y="5"/>
                  </a:lnTo>
                  <a:lnTo>
                    <a:pt x="68" y="3"/>
                  </a:lnTo>
                  <a:lnTo>
                    <a:pt x="65" y="0"/>
                  </a:lnTo>
                  <a:lnTo>
                    <a:pt x="64" y="0"/>
                  </a:lnTo>
                  <a:lnTo>
                    <a:pt x="35" y="0"/>
                  </a:lnTo>
                  <a:lnTo>
                    <a:pt x="21" y="22"/>
                  </a:lnTo>
                  <a:lnTo>
                    <a:pt x="10" y="27"/>
                  </a:lnTo>
                  <a:lnTo>
                    <a:pt x="0" y="27"/>
                  </a:lnTo>
                  <a:lnTo>
                    <a:pt x="2" y="43"/>
                  </a:lnTo>
                  <a:lnTo>
                    <a:pt x="4" y="43"/>
                  </a:lnTo>
                  <a:lnTo>
                    <a:pt x="9" y="41"/>
                  </a:lnTo>
                  <a:lnTo>
                    <a:pt x="13" y="40"/>
                  </a:lnTo>
                  <a:lnTo>
                    <a:pt x="16" y="39"/>
                  </a:lnTo>
                  <a:lnTo>
                    <a:pt x="19" y="37"/>
                  </a:lnTo>
                  <a:lnTo>
                    <a:pt x="23" y="35"/>
                  </a:lnTo>
                  <a:lnTo>
                    <a:pt x="30" y="29"/>
                  </a:lnTo>
                  <a:lnTo>
                    <a:pt x="36" y="23"/>
                  </a:lnTo>
                  <a:lnTo>
                    <a:pt x="41" y="17"/>
                  </a:lnTo>
                  <a:lnTo>
                    <a:pt x="43" y="16"/>
                  </a:lnTo>
                  <a:lnTo>
                    <a:pt x="59" y="18"/>
                  </a:lnTo>
                  <a:lnTo>
                    <a:pt x="30" y="51"/>
                  </a:lnTo>
                  <a:lnTo>
                    <a:pt x="32" y="68"/>
                  </a:lnTo>
                  <a:lnTo>
                    <a:pt x="48" y="68"/>
                  </a:lnTo>
                  <a:lnTo>
                    <a:pt x="70" y="33"/>
                  </a:lnTo>
                  <a:lnTo>
                    <a:pt x="89" y="49"/>
                  </a:lnTo>
                  <a:lnTo>
                    <a:pt x="100" y="43"/>
                  </a:lnTo>
                  <a:lnTo>
                    <a:pt x="89" y="38"/>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88" name="Freeform 159"/>
            <p:cNvSpPr>
              <a:spLocks/>
            </p:cNvSpPr>
            <p:nvPr/>
          </p:nvSpPr>
          <p:spPr bwMode="auto">
            <a:xfrm>
              <a:off x="1500" y="2556"/>
              <a:ext cx="8" cy="249"/>
            </a:xfrm>
            <a:custGeom>
              <a:avLst/>
              <a:gdLst>
                <a:gd name="T0" fmla="*/ 1 w 16"/>
                <a:gd name="T1" fmla="*/ 1 h 498"/>
                <a:gd name="T2" fmla="*/ 1 w 16"/>
                <a:gd name="T3" fmla="*/ 1 h 498"/>
                <a:gd name="T4" fmla="*/ 1 w 16"/>
                <a:gd name="T5" fmla="*/ 1 h 498"/>
                <a:gd name="T6" fmla="*/ 1 w 16"/>
                <a:gd name="T7" fmla="*/ 1 h 498"/>
                <a:gd name="T8" fmla="*/ 1 w 16"/>
                <a:gd name="T9" fmla="*/ 1 h 498"/>
                <a:gd name="T10" fmla="*/ 1 w 16"/>
                <a:gd name="T11" fmla="*/ 1 h 498"/>
                <a:gd name="T12" fmla="*/ 1 w 16"/>
                <a:gd name="T13" fmla="*/ 1 h 498"/>
                <a:gd name="T14" fmla="*/ 1 w 16"/>
                <a:gd name="T15" fmla="*/ 1 h 498"/>
                <a:gd name="T16" fmla="*/ 1 w 16"/>
                <a:gd name="T17" fmla="*/ 1 h 498"/>
                <a:gd name="T18" fmla="*/ 1 w 16"/>
                <a:gd name="T19" fmla="*/ 1 h 498"/>
                <a:gd name="T20" fmla="*/ 1 w 16"/>
                <a:gd name="T21" fmla="*/ 1 h 498"/>
                <a:gd name="T22" fmla="*/ 1 w 16"/>
                <a:gd name="T23" fmla="*/ 1 h 498"/>
                <a:gd name="T24" fmla="*/ 1 w 16"/>
                <a:gd name="T25" fmla="*/ 1 h 498"/>
                <a:gd name="T26" fmla="*/ 1 w 16"/>
                <a:gd name="T27" fmla="*/ 1 h 498"/>
                <a:gd name="T28" fmla="*/ 1 w 16"/>
                <a:gd name="T29" fmla="*/ 1 h 498"/>
                <a:gd name="T30" fmla="*/ 1 w 16"/>
                <a:gd name="T31" fmla="*/ 1 h 498"/>
                <a:gd name="T32" fmla="*/ 1 w 16"/>
                <a:gd name="T33" fmla="*/ 1 h 498"/>
                <a:gd name="T34" fmla="*/ 1 w 16"/>
                <a:gd name="T35" fmla="*/ 1 h 498"/>
                <a:gd name="T36" fmla="*/ 1 w 16"/>
                <a:gd name="T37" fmla="*/ 1 h 498"/>
                <a:gd name="T38" fmla="*/ 1 w 16"/>
                <a:gd name="T39" fmla="*/ 1 h 498"/>
                <a:gd name="T40" fmla="*/ 1 w 16"/>
                <a:gd name="T41" fmla="*/ 1 h 498"/>
                <a:gd name="T42" fmla="*/ 1 w 16"/>
                <a:gd name="T43" fmla="*/ 1 h 498"/>
                <a:gd name="T44" fmla="*/ 1 w 16"/>
                <a:gd name="T45" fmla="*/ 1 h 498"/>
                <a:gd name="T46" fmla="*/ 1 w 16"/>
                <a:gd name="T47" fmla="*/ 1 h 498"/>
                <a:gd name="T48" fmla="*/ 1 w 16"/>
                <a:gd name="T49" fmla="*/ 1 h 498"/>
                <a:gd name="T50" fmla="*/ 1 w 16"/>
                <a:gd name="T51" fmla="*/ 1 h 498"/>
                <a:gd name="T52" fmla="*/ 1 w 16"/>
                <a:gd name="T53" fmla="*/ 1 h 498"/>
                <a:gd name="T54" fmla="*/ 1 w 16"/>
                <a:gd name="T55" fmla="*/ 1 h 498"/>
                <a:gd name="T56" fmla="*/ 1 w 16"/>
                <a:gd name="T57" fmla="*/ 1 h 498"/>
                <a:gd name="T58" fmla="*/ 1 w 16"/>
                <a:gd name="T59" fmla="*/ 1 h 498"/>
                <a:gd name="T60" fmla="*/ 1 w 16"/>
                <a:gd name="T61" fmla="*/ 1 h 498"/>
                <a:gd name="T62" fmla="*/ 1 w 16"/>
                <a:gd name="T63" fmla="*/ 1 h 498"/>
                <a:gd name="T64" fmla="*/ 1 w 16"/>
                <a:gd name="T65" fmla="*/ 1 h 498"/>
                <a:gd name="T66" fmla="*/ 1 w 16"/>
                <a:gd name="T67" fmla="*/ 1 h 498"/>
                <a:gd name="T68" fmla="*/ 1 w 16"/>
                <a:gd name="T69" fmla="*/ 1 h 498"/>
                <a:gd name="T70" fmla="*/ 0 w 16"/>
                <a:gd name="T71" fmla="*/ 0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
                <a:gd name="T109" fmla="*/ 0 h 498"/>
                <a:gd name="T110" fmla="*/ 16 w 16"/>
                <a:gd name="T111" fmla="*/ 498 h 4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 h="498">
                  <a:moveTo>
                    <a:pt x="0" y="0"/>
                  </a:moveTo>
                  <a:lnTo>
                    <a:pt x="8" y="403"/>
                  </a:lnTo>
                  <a:lnTo>
                    <a:pt x="8" y="404"/>
                  </a:lnTo>
                  <a:lnTo>
                    <a:pt x="8" y="407"/>
                  </a:lnTo>
                  <a:lnTo>
                    <a:pt x="8" y="413"/>
                  </a:lnTo>
                  <a:lnTo>
                    <a:pt x="8" y="419"/>
                  </a:lnTo>
                  <a:lnTo>
                    <a:pt x="8" y="422"/>
                  </a:lnTo>
                  <a:lnTo>
                    <a:pt x="8" y="426"/>
                  </a:lnTo>
                  <a:lnTo>
                    <a:pt x="8" y="430"/>
                  </a:lnTo>
                  <a:lnTo>
                    <a:pt x="9" y="435"/>
                  </a:lnTo>
                  <a:lnTo>
                    <a:pt x="9" y="439"/>
                  </a:lnTo>
                  <a:lnTo>
                    <a:pt x="9" y="443"/>
                  </a:lnTo>
                  <a:lnTo>
                    <a:pt x="9" y="447"/>
                  </a:lnTo>
                  <a:lnTo>
                    <a:pt x="9" y="453"/>
                  </a:lnTo>
                  <a:lnTo>
                    <a:pt x="9" y="458"/>
                  </a:lnTo>
                  <a:lnTo>
                    <a:pt x="9" y="462"/>
                  </a:lnTo>
                  <a:lnTo>
                    <a:pt x="9" y="466"/>
                  </a:lnTo>
                  <a:lnTo>
                    <a:pt x="9" y="470"/>
                  </a:lnTo>
                  <a:lnTo>
                    <a:pt x="9" y="474"/>
                  </a:lnTo>
                  <a:lnTo>
                    <a:pt x="9" y="478"/>
                  </a:lnTo>
                  <a:lnTo>
                    <a:pt x="9" y="482"/>
                  </a:lnTo>
                  <a:lnTo>
                    <a:pt x="10" y="486"/>
                  </a:lnTo>
                  <a:lnTo>
                    <a:pt x="10" y="491"/>
                  </a:lnTo>
                  <a:lnTo>
                    <a:pt x="10" y="496"/>
                  </a:lnTo>
                  <a:lnTo>
                    <a:pt x="10" y="498"/>
                  </a:lnTo>
                  <a:lnTo>
                    <a:pt x="11" y="498"/>
                  </a:lnTo>
                  <a:lnTo>
                    <a:pt x="11" y="496"/>
                  </a:lnTo>
                  <a:lnTo>
                    <a:pt x="11" y="494"/>
                  </a:lnTo>
                  <a:lnTo>
                    <a:pt x="11" y="490"/>
                  </a:lnTo>
                  <a:lnTo>
                    <a:pt x="11" y="487"/>
                  </a:lnTo>
                  <a:lnTo>
                    <a:pt x="11" y="482"/>
                  </a:lnTo>
                  <a:lnTo>
                    <a:pt x="11" y="477"/>
                  </a:lnTo>
                  <a:lnTo>
                    <a:pt x="11" y="470"/>
                  </a:lnTo>
                  <a:lnTo>
                    <a:pt x="12" y="464"/>
                  </a:lnTo>
                  <a:lnTo>
                    <a:pt x="12" y="460"/>
                  </a:lnTo>
                  <a:lnTo>
                    <a:pt x="12" y="456"/>
                  </a:lnTo>
                  <a:lnTo>
                    <a:pt x="12" y="451"/>
                  </a:lnTo>
                  <a:lnTo>
                    <a:pt x="12" y="448"/>
                  </a:lnTo>
                  <a:lnTo>
                    <a:pt x="12" y="444"/>
                  </a:lnTo>
                  <a:lnTo>
                    <a:pt x="12" y="440"/>
                  </a:lnTo>
                  <a:lnTo>
                    <a:pt x="12" y="436"/>
                  </a:lnTo>
                  <a:lnTo>
                    <a:pt x="13" y="433"/>
                  </a:lnTo>
                  <a:lnTo>
                    <a:pt x="13" y="428"/>
                  </a:lnTo>
                  <a:lnTo>
                    <a:pt x="13" y="423"/>
                  </a:lnTo>
                  <a:lnTo>
                    <a:pt x="13" y="419"/>
                  </a:lnTo>
                  <a:lnTo>
                    <a:pt x="13" y="415"/>
                  </a:lnTo>
                  <a:lnTo>
                    <a:pt x="13" y="411"/>
                  </a:lnTo>
                  <a:lnTo>
                    <a:pt x="13" y="405"/>
                  </a:lnTo>
                  <a:lnTo>
                    <a:pt x="13" y="401"/>
                  </a:lnTo>
                  <a:lnTo>
                    <a:pt x="14" y="397"/>
                  </a:lnTo>
                  <a:lnTo>
                    <a:pt x="14" y="392"/>
                  </a:lnTo>
                  <a:lnTo>
                    <a:pt x="14" y="388"/>
                  </a:lnTo>
                  <a:lnTo>
                    <a:pt x="14" y="383"/>
                  </a:lnTo>
                  <a:lnTo>
                    <a:pt x="14" y="379"/>
                  </a:lnTo>
                  <a:lnTo>
                    <a:pt x="14" y="374"/>
                  </a:lnTo>
                  <a:lnTo>
                    <a:pt x="14" y="370"/>
                  </a:lnTo>
                  <a:lnTo>
                    <a:pt x="14" y="366"/>
                  </a:lnTo>
                  <a:lnTo>
                    <a:pt x="15" y="361"/>
                  </a:lnTo>
                  <a:lnTo>
                    <a:pt x="15" y="357"/>
                  </a:lnTo>
                  <a:lnTo>
                    <a:pt x="15" y="353"/>
                  </a:lnTo>
                  <a:lnTo>
                    <a:pt x="15" y="349"/>
                  </a:lnTo>
                  <a:lnTo>
                    <a:pt x="15" y="345"/>
                  </a:lnTo>
                  <a:lnTo>
                    <a:pt x="15" y="338"/>
                  </a:lnTo>
                  <a:lnTo>
                    <a:pt x="15" y="332"/>
                  </a:lnTo>
                  <a:lnTo>
                    <a:pt x="15" y="325"/>
                  </a:lnTo>
                  <a:lnTo>
                    <a:pt x="15" y="320"/>
                  </a:lnTo>
                  <a:lnTo>
                    <a:pt x="15" y="313"/>
                  </a:lnTo>
                  <a:lnTo>
                    <a:pt x="15" y="309"/>
                  </a:lnTo>
                  <a:lnTo>
                    <a:pt x="15" y="303"/>
                  </a:lnTo>
                  <a:lnTo>
                    <a:pt x="16" y="302"/>
                  </a:lnTo>
                  <a:lnTo>
                    <a:pt x="11" y="0"/>
                  </a:lnTo>
                  <a:lnTo>
                    <a:pt x="0" y="0"/>
                  </a:lnTo>
                  <a:close/>
                </a:path>
              </a:pathLst>
            </a:custGeom>
            <a:solidFill>
              <a:srgbClr val="FFFFB5"/>
            </a:solidFill>
            <a:ln w="9525">
              <a:noFill/>
              <a:round/>
              <a:headEnd/>
              <a:tailEnd/>
            </a:ln>
          </p:spPr>
          <p:txBody>
            <a:bodyPr/>
            <a:lstStyle/>
            <a:p>
              <a:endParaRPr lang="en-US" dirty="0">
                <a:solidFill>
                  <a:srgbClr val="006699"/>
                </a:solidFill>
              </a:endParaRPr>
            </a:p>
          </p:txBody>
        </p:sp>
        <p:sp>
          <p:nvSpPr>
            <p:cNvPr id="7489" name="Freeform 160"/>
            <p:cNvSpPr>
              <a:spLocks/>
            </p:cNvSpPr>
            <p:nvPr/>
          </p:nvSpPr>
          <p:spPr bwMode="auto">
            <a:xfrm>
              <a:off x="1484" y="2556"/>
              <a:ext cx="11" cy="244"/>
            </a:xfrm>
            <a:custGeom>
              <a:avLst/>
              <a:gdLst>
                <a:gd name="T0" fmla="*/ 0 w 23"/>
                <a:gd name="T1" fmla="*/ 1 h 487"/>
                <a:gd name="T2" fmla="*/ 0 w 23"/>
                <a:gd name="T3" fmla="*/ 1 h 487"/>
                <a:gd name="T4" fmla="*/ 0 w 23"/>
                <a:gd name="T5" fmla="*/ 1 h 487"/>
                <a:gd name="T6" fmla="*/ 0 w 23"/>
                <a:gd name="T7" fmla="*/ 1 h 487"/>
                <a:gd name="T8" fmla="*/ 0 w 23"/>
                <a:gd name="T9" fmla="*/ 1 h 487"/>
                <a:gd name="T10" fmla="*/ 0 w 23"/>
                <a:gd name="T11" fmla="*/ 1 h 487"/>
                <a:gd name="T12" fmla="*/ 0 w 23"/>
                <a:gd name="T13" fmla="*/ 1 h 487"/>
                <a:gd name="T14" fmla="*/ 0 w 23"/>
                <a:gd name="T15" fmla="*/ 1 h 487"/>
                <a:gd name="T16" fmla="*/ 0 w 23"/>
                <a:gd name="T17" fmla="*/ 1 h 487"/>
                <a:gd name="T18" fmla="*/ 0 w 23"/>
                <a:gd name="T19" fmla="*/ 1 h 487"/>
                <a:gd name="T20" fmla="*/ 0 w 23"/>
                <a:gd name="T21" fmla="*/ 1 h 487"/>
                <a:gd name="T22" fmla="*/ 0 w 23"/>
                <a:gd name="T23" fmla="*/ 1 h 487"/>
                <a:gd name="T24" fmla="*/ 0 w 23"/>
                <a:gd name="T25" fmla="*/ 1 h 487"/>
                <a:gd name="T26" fmla="*/ 0 w 23"/>
                <a:gd name="T27" fmla="*/ 1 h 487"/>
                <a:gd name="T28" fmla="*/ 0 w 23"/>
                <a:gd name="T29" fmla="*/ 1 h 487"/>
                <a:gd name="T30" fmla="*/ 0 w 23"/>
                <a:gd name="T31" fmla="*/ 1 h 487"/>
                <a:gd name="T32" fmla="*/ 0 w 23"/>
                <a:gd name="T33" fmla="*/ 1 h 487"/>
                <a:gd name="T34" fmla="*/ 0 w 23"/>
                <a:gd name="T35" fmla="*/ 1 h 487"/>
                <a:gd name="T36" fmla="*/ 0 w 23"/>
                <a:gd name="T37" fmla="*/ 1 h 487"/>
                <a:gd name="T38" fmla="*/ 0 w 23"/>
                <a:gd name="T39" fmla="*/ 1 h 487"/>
                <a:gd name="T40" fmla="*/ 0 w 23"/>
                <a:gd name="T41" fmla="*/ 1 h 487"/>
                <a:gd name="T42" fmla="*/ 0 w 23"/>
                <a:gd name="T43" fmla="*/ 1 h 487"/>
                <a:gd name="T44" fmla="*/ 0 w 23"/>
                <a:gd name="T45" fmla="*/ 1 h 487"/>
                <a:gd name="T46" fmla="*/ 0 w 23"/>
                <a:gd name="T47" fmla="*/ 1 h 487"/>
                <a:gd name="T48" fmla="*/ 0 w 23"/>
                <a:gd name="T49" fmla="*/ 1 h 487"/>
                <a:gd name="T50" fmla="*/ 0 w 23"/>
                <a:gd name="T51" fmla="*/ 1 h 487"/>
                <a:gd name="T52" fmla="*/ 0 w 23"/>
                <a:gd name="T53" fmla="*/ 1 h 487"/>
                <a:gd name="T54" fmla="*/ 0 w 23"/>
                <a:gd name="T55" fmla="*/ 1 h 487"/>
                <a:gd name="T56" fmla="*/ 0 w 23"/>
                <a:gd name="T57" fmla="*/ 1 h 487"/>
                <a:gd name="T58" fmla="*/ 0 w 23"/>
                <a:gd name="T59" fmla="*/ 1 h 487"/>
                <a:gd name="T60" fmla="*/ 0 w 23"/>
                <a:gd name="T61" fmla="*/ 1 h 487"/>
                <a:gd name="T62" fmla="*/ 0 w 23"/>
                <a:gd name="T63" fmla="*/ 1 h 487"/>
                <a:gd name="T64" fmla="*/ 0 w 23"/>
                <a:gd name="T65" fmla="*/ 1 h 487"/>
                <a:gd name="T66" fmla="*/ 0 w 23"/>
                <a:gd name="T67" fmla="*/ 1 h 487"/>
                <a:gd name="T68" fmla="*/ 0 w 23"/>
                <a:gd name="T69" fmla="*/ 1 h 487"/>
                <a:gd name="T70" fmla="*/ 0 w 23"/>
                <a:gd name="T71" fmla="*/ 1 h 487"/>
                <a:gd name="T72" fmla="*/ 0 w 23"/>
                <a:gd name="T73" fmla="*/ 1 h 487"/>
                <a:gd name="T74" fmla="*/ 0 w 23"/>
                <a:gd name="T75" fmla="*/ 1 h 487"/>
                <a:gd name="T76" fmla="*/ 0 w 23"/>
                <a:gd name="T77" fmla="*/ 1 h 487"/>
                <a:gd name="T78" fmla="*/ 0 w 23"/>
                <a:gd name="T79" fmla="*/ 1 h 487"/>
                <a:gd name="T80" fmla="*/ 0 w 23"/>
                <a:gd name="T81" fmla="*/ 1 h 487"/>
                <a:gd name="T82" fmla="*/ 0 w 23"/>
                <a:gd name="T83" fmla="*/ 0 h 4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487"/>
                <a:gd name="T128" fmla="*/ 23 w 23"/>
                <a:gd name="T129" fmla="*/ 487 h 4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487">
                  <a:moveTo>
                    <a:pt x="0" y="0"/>
                  </a:moveTo>
                  <a:lnTo>
                    <a:pt x="12" y="250"/>
                  </a:lnTo>
                  <a:lnTo>
                    <a:pt x="23" y="487"/>
                  </a:lnTo>
                  <a:lnTo>
                    <a:pt x="21" y="378"/>
                  </a:lnTo>
                  <a:lnTo>
                    <a:pt x="20" y="372"/>
                  </a:lnTo>
                  <a:lnTo>
                    <a:pt x="20" y="366"/>
                  </a:lnTo>
                  <a:lnTo>
                    <a:pt x="20" y="359"/>
                  </a:lnTo>
                  <a:lnTo>
                    <a:pt x="20" y="353"/>
                  </a:lnTo>
                  <a:lnTo>
                    <a:pt x="20" y="347"/>
                  </a:lnTo>
                  <a:lnTo>
                    <a:pt x="20" y="341"/>
                  </a:lnTo>
                  <a:lnTo>
                    <a:pt x="20" y="335"/>
                  </a:lnTo>
                  <a:lnTo>
                    <a:pt x="20" y="329"/>
                  </a:lnTo>
                  <a:lnTo>
                    <a:pt x="20" y="323"/>
                  </a:lnTo>
                  <a:lnTo>
                    <a:pt x="20" y="316"/>
                  </a:lnTo>
                  <a:lnTo>
                    <a:pt x="20" y="311"/>
                  </a:lnTo>
                  <a:lnTo>
                    <a:pt x="20" y="306"/>
                  </a:lnTo>
                  <a:lnTo>
                    <a:pt x="20" y="300"/>
                  </a:lnTo>
                  <a:lnTo>
                    <a:pt x="20" y="295"/>
                  </a:lnTo>
                  <a:lnTo>
                    <a:pt x="20" y="290"/>
                  </a:lnTo>
                  <a:lnTo>
                    <a:pt x="20" y="286"/>
                  </a:lnTo>
                  <a:lnTo>
                    <a:pt x="20" y="281"/>
                  </a:lnTo>
                  <a:lnTo>
                    <a:pt x="20" y="277"/>
                  </a:lnTo>
                  <a:lnTo>
                    <a:pt x="20" y="272"/>
                  </a:lnTo>
                  <a:lnTo>
                    <a:pt x="20" y="268"/>
                  </a:lnTo>
                  <a:lnTo>
                    <a:pt x="20" y="264"/>
                  </a:lnTo>
                  <a:lnTo>
                    <a:pt x="20" y="260"/>
                  </a:lnTo>
                  <a:lnTo>
                    <a:pt x="20" y="257"/>
                  </a:lnTo>
                  <a:lnTo>
                    <a:pt x="20" y="254"/>
                  </a:lnTo>
                  <a:lnTo>
                    <a:pt x="20" y="249"/>
                  </a:lnTo>
                  <a:lnTo>
                    <a:pt x="20" y="246"/>
                  </a:lnTo>
                  <a:lnTo>
                    <a:pt x="20" y="243"/>
                  </a:lnTo>
                  <a:lnTo>
                    <a:pt x="20" y="242"/>
                  </a:lnTo>
                  <a:lnTo>
                    <a:pt x="19" y="240"/>
                  </a:lnTo>
                  <a:lnTo>
                    <a:pt x="19" y="238"/>
                  </a:lnTo>
                  <a:lnTo>
                    <a:pt x="19" y="234"/>
                  </a:lnTo>
                  <a:lnTo>
                    <a:pt x="19" y="230"/>
                  </a:lnTo>
                  <a:lnTo>
                    <a:pt x="18" y="223"/>
                  </a:lnTo>
                  <a:lnTo>
                    <a:pt x="18" y="217"/>
                  </a:lnTo>
                  <a:lnTo>
                    <a:pt x="18" y="213"/>
                  </a:lnTo>
                  <a:lnTo>
                    <a:pt x="18" y="210"/>
                  </a:lnTo>
                  <a:lnTo>
                    <a:pt x="18" y="206"/>
                  </a:lnTo>
                  <a:lnTo>
                    <a:pt x="18" y="203"/>
                  </a:lnTo>
                  <a:lnTo>
                    <a:pt x="17" y="198"/>
                  </a:lnTo>
                  <a:lnTo>
                    <a:pt x="17" y="194"/>
                  </a:lnTo>
                  <a:lnTo>
                    <a:pt x="16" y="189"/>
                  </a:lnTo>
                  <a:lnTo>
                    <a:pt x="16" y="185"/>
                  </a:lnTo>
                  <a:lnTo>
                    <a:pt x="16" y="179"/>
                  </a:lnTo>
                  <a:lnTo>
                    <a:pt x="16" y="174"/>
                  </a:lnTo>
                  <a:lnTo>
                    <a:pt x="16" y="170"/>
                  </a:lnTo>
                  <a:lnTo>
                    <a:pt x="16" y="165"/>
                  </a:lnTo>
                  <a:lnTo>
                    <a:pt x="15" y="160"/>
                  </a:lnTo>
                  <a:lnTo>
                    <a:pt x="15" y="155"/>
                  </a:lnTo>
                  <a:lnTo>
                    <a:pt x="15" y="150"/>
                  </a:lnTo>
                  <a:lnTo>
                    <a:pt x="15" y="145"/>
                  </a:lnTo>
                  <a:lnTo>
                    <a:pt x="14" y="140"/>
                  </a:lnTo>
                  <a:lnTo>
                    <a:pt x="14" y="134"/>
                  </a:lnTo>
                  <a:lnTo>
                    <a:pt x="14" y="129"/>
                  </a:lnTo>
                  <a:lnTo>
                    <a:pt x="14" y="124"/>
                  </a:lnTo>
                  <a:lnTo>
                    <a:pt x="14" y="118"/>
                  </a:lnTo>
                  <a:lnTo>
                    <a:pt x="14" y="113"/>
                  </a:lnTo>
                  <a:lnTo>
                    <a:pt x="13" y="108"/>
                  </a:lnTo>
                  <a:lnTo>
                    <a:pt x="13" y="103"/>
                  </a:lnTo>
                  <a:lnTo>
                    <a:pt x="12" y="98"/>
                  </a:lnTo>
                  <a:lnTo>
                    <a:pt x="12" y="93"/>
                  </a:lnTo>
                  <a:lnTo>
                    <a:pt x="12" y="87"/>
                  </a:lnTo>
                  <a:lnTo>
                    <a:pt x="12" y="82"/>
                  </a:lnTo>
                  <a:lnTo>
                    <a:pt x="12" y="77"/>
                  </a:lnTo>
                  <a:lnTo>
                    <a:pt x="12" y="72"/>
                  </a:lnTo>
                  <a:lnTo>
                    <a:pt x="10" y="68"/>
                  </a:lnTo>
                  <a:lnTo>
                    <a:pt x="10" y="64"/>
                  </a:lnTo>
                  <a:lnTo>
                    <a:pt x="9" y="59"/>
                  </a:lnTo>
                  <a:lnTo>
                    <a:pt x="9" y="55"/>
                  </a:lnTo>
                  <a:lnTo>
                    <a:pt x="9" y="51"/>
                  </a:lnTo>
                  <a:lnTo>
                    <a:pt x="9" y="48"/>
                  </a:lnTo>
                  <a:lnTo>
                    <a:pt x="9" y="43"/>
                  </a:lnTo>
                  <a:lnTo>
                    <a:pt x="9" y="39"/>
                  </a:lnTo>
                  <a:lnTo>
                    <a:pt x="9" y="35"/>
                  </a:lnTo>
                  <a:lnTo>
                    <a:pt x="9" y="33"/>
                  </a:lnTo>
                  <a:lnTo>
                    <a:pt x="8" y="27"/>
                  </a:lnTo>
                  <a:lnTo>
                    <a:pt x="8" y="22"/>
                  </a:lnTo>
                  <a:lnTo>
                    <a:pt x="8" y="18"/>
                  </a:lnTo>
                  <a:lnTo>
                    <a:pt x="8" y="15"/>
                  </a:lnTo>
                  <a:lnTo>
                    <a:pt x="8" y="13"/>
                  </a:lnTo>
                  <a:lnTo>
                    <a:pt x="0" y="0"/>
                  </a:lnTo>
                  <a:close/>
                </a:path>
              </a:pathLst>
            </a:custGeom>
            <a:solidFill>
              <a:srgbClr val="FFFF91"/>
            </a:solidFill>
            <a:ln w="9525">
              <a:noFill/>
              <a:round/>
              <a:headEnd/>
              <a:tailEnd/>
            </a:ln>
          </p:spPr>
          <p:txBody>
            <a:bodyPr/>
            <a:lstStyle/>
            <a:p>
              <a:endParaRPr lang="en-US" dirty="0">
                <a:solidFill>
                  <a:srgbClr val="006699"/>
                </a:solidFill>
              </a:endParaRPr>
            </a:p>
          </p:txBody>
        </p:sp>
        <p:sp>
          <p:nvSpPr>
            <p:cNvPr id="7490" name="Freeform 161"/>
            <p:cNvSpPr>
              <a:spLocks/>
            </p:cNvSpPr>
            <p:nvPr/>
          </p:nvSpPr>
          <p:spPr bwMode="auto">
            <a:xfrm>
              <a:off x="1498" y="2673"/>
              <a:ext cx="18" cy="407"/>
            </a:xfrm>
            <a:custGeom>
              <a:avLst/>
              <a:gdLst>
                <a:gd name="T0" fmla="*/ 1 w 36"/>
                <a:gd name="T1" fmla="*/ 0 h 813"/>
                <a:gd name="T2" fmla="*/ 1 w 36"/>
                <a:gd name="T3" fmla="*/ 1 h 813"/>
                <a:gd name="T4" fmla="*/ 1 w 36"/>
                <a:gd name="T5" fmla="*/ 1 h 813"/>
                <a:gd name="T6" fmla="*/ 1 w 36"/>
                <a:gd name="T7" fmla="*/ 2 h 813"/>
                <a:gd name="T8" fmla="*/ 1 w 36"/>
                <a:gd name="T9" fmla="*/ 2 h 813"/>
                <a:gd name="T10" fmla="*/ 1 w 36"/>
                <a:gd name="T11" fmla="*/ 2 h 813"/>
                <a:gd name="T12" fmla="*/ 1 w 36"/>
                <a:gd name="T13" fmla="*/ 2 h 813"/>
                <a:gd name="T14" fmla="*/ 0 w 36"/>
                <a:gd name="T15" fmla="*/ 1 h 813"/>
                <a:gd name="T16" fmla="*/ 0 w 36"/>
                <a:gd name="T17" fmla="*/ 1 h 813"/>
                <a:gd name="T18" fmla="*/ 1 w 36"/>
                <a:gd name="T19" fmla="*/ 0 h 813"/>
                <a:gd name="T20" fmla="*/ 1 w 36"/>
                <a:gd name="T21" fmla="*/ 0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813"/>
                <a:gd name="T35" fmla="*/ 36 w 36"/>
                <a:gd name="T36" fmla="*/ 813 h 8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813">
                  <a:moveTo>
                    <a:pt x="11" y="0"/>
                  </a:moveTo>
                  <a:lnTo>
                    <a:pt x="16" y="354"/>
                  </a:lnTo>
                  <a:lnTo>
                    <a:pt x="19" y="500"/>
                  </a:lnTo>
                  <a:lnTo>
                    <a:pt x="27" y="720"/>
                  </a:lnTo>
                  <a:lnTo>
                    <a:pt x="36" y="808"/>
                  </a:lnTo>
                  <a:lnTo>
                    <a:pt x="27" y="813"/>
                  </a:lnTo>
                  <a:lnTo>
                    <a:pt x="8" y="570"/>
                  </a:lnTo>
                  <a:lnTo>
                    <a:pt x="0" y="295"/>
                  </a:lnTo>
                  <a:lnTo>
                    <a:pt x="0" y="99"/>
                  </a:lnTo>
                  <a:lnTo>
                    <a:pt x="11" y="0"/>
                  </a:lnTo>
                  <a:close/>
                </a:path>
              </a:pathLst>
            </a:custGeom>
            <a:solidFill>
              <a:srgbClr val="A68500"/>
            </a:solidFill>
            <a:ln w="9525">
              <a:noFill/>
              <a:round/>
              <a:headEnd/>
              <a:tailEnd/>
            </a:ln>
          </p:spPr>
          <p:txBody>
            <a:bodyPr/>
            <a:lstStyle/>
            <a:p>
              <a:endParaRPr lang="en-US" dirty="0">
                <a:solidFill>
                  <a:srgbClr val="006699"/>
                </a:solidFill>
              </a:endParaRPr>
            </a:p>
          </p:txBody>
        </p:sp>
        <p:sp>
          <p:nvSpPr>
            <p:cNvPr id="7491" name="Freeform 162"/>
            <p:cNvSpPr>
              <a:spLocks/>
            </p:cNvSpPr>
            <p:nvPr/>
          </p:nvSpPr>
          <p:spPr bwMode="auto">
            <a:xfrm>
              <a:off x="1477" y="2556"/>
              <a:ext cx="29" cy="524"/>
            </a:xfrm>
            <a:custGeom>
              <a:avLst/>
              <a:gdLst>
                <a:gd name="T0" fmla="*/ 1 w 57"/>
                <a:gd name="T1" fmla="*/ 1 h 1047"/>
                <a:gd name="T2" fmla="*/ 1 w 57"/>
                <a:gd name="T3" fmla="*/ 2 h 1047"/>
                <a:gd name="T4" fmla="*/ 1 w 57"/>
                <a:gd name="T5" fmla="*/ 2 h 1047"/>
                <a:gd name="T6" fmla="*/ 1 w 57"/>
                <a:gd name="T7" fmla="*/ 3 h 1047"/>
                <a:gd name="T8" fmla="*/ 1 w 57"/>
                <a:gd name="T9" fmla="*/ 3 h 1047"/>
                <a:gd name="T10" fmla="*/ 1 w 57"/>
                <a:gd name="T11" fmla="*/ 2 h 1047"/>
                <a:gd name="T12" fmla="*/ 1 w 57"/>
                <a:gd name="T13" fmla="*/ 2 h 1047"/>
                <a:gd name="T14" fmla="*/ 1 w 57"/>
                <a:gd name="T15" fmla="*/ 1 h 1047"/>
                <a:gd name="T16" fmla="*/ 0 w 57"/>
                <a:gd name="T17" fmla="*/ 0 h 1047"/>
                <a:gd name="T18" fmla="*/ 1 w 57"/>
                <a:gd name="T19" fmla="*/ 1 h 1047"/>
                <a:gd name="T20" fmla="*/ 1 w 57"/>
                <a:gd name="T21" fmla="*/ 1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047"/>
                <a:gd name="T35" fmla="*/ 57 w 57"/>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047">
                  <a:moveTo>
                    <a:pt x="13" y="11"/>
                  </a:moveTo>
                  <a:lnTo>
                    <a:pt x="35" y="690"/>
                  </a:lnTo>
                  <a:lnTo>
                    <a:pt x="46" y="968"/>
                  </a:lnTo>
                  <a:lnTo>
                    <a:pt x="57" y="1047"/>
                  </a:lnTo>
                  <a:lnTo>
                    <a:pt x="35" y="1047"/>
                  </a:lnTo>
                  <a:lnTo>
                    <a:pt x="27" y="778"/>
                  </a:lnTo>
                  <a:lnTo>
                    <a:pt x="16" y="556"/>
                  </a:lnTo>
                  <a:lnTo>
                    <a:pt x="8" y="248"/>
                  </a:lnTo>
                  <a:lnTo>
                    <a:pt x="0" y="0"/>
                  </a:lnTo>
                  <a:lnTo>
                    <a:pt x="13" y="11"/>
                  </a:lnTo>
                  <a:close/>
                </a:path>
              </a:pathLst>
            </a:custGeom>
            <a:solidFill>
              <a:srgbClr val="A67A4D"/>
            </a:solidFill>
            <a:ln w="9525">
              <a:noFill/>
              <a:round/>
              <a:headEnd/>
              <a:tailEnd/>
            </a:ln>
          </p:spPr>
          <p:txBody>
            <a:bodyPr/>
            <a:lstStyle/>
            <a:p>
              <a:endParaRPr lang="en-US" dirty="0">
                <a:solidFill>
                  <a:srgbClr val="006699"/>
                </a:solidFill>
              </a:endParaRPr>
            </a:p>
          </p:txBody>
        </p:sp>
        <p:sp>
          <p:nvSpPr>
            <p:cNvPr id="7492" name="Freeform 163"/>
            <p:cNvSpPr>
              <a:spLocks/>
            </p:cNvSpPr>
            <p:nvPr/>
          </p:nvSpPr>
          <p:spPr bwMode="auto">
            <a:xfrm>
              <a:off x="1515" y="3082"/>
              <a:ext cx="8" cy="10"/>
            </a:xfrm>
            <a:custGeom>
              <a:avLst/>
              <a:gdLst>
                <a:gd name="T0" fmla="*/ 0 w 16"/>
                <a:gd name="T1" fmla="*/ 1 h 19"/>
                <a:gd name="T2" fmla="*/ 1 w 16"/>
                <a:gd name="T3" fmla="*/ 0 h 19"/>
                <a:gd name="T4" fmla="*/ 1 w 16"/>
                <a:gd name="T5" fmla="*/ 1 h 19"/>
                <a:gd name="T6" fmla="*/ 0 w 16"/>
                <a:gd name="T7" fmla="*/ 1 h 19"/>
                <a:gd name="T8" fmla="*/ 0 w 16"/>
                <a:gd name="T9" fmla="*/ 1 h 19"/>
                <a:gd name="T10" fmla="*/ 0 w 16"/>
                <a:gd name="T11" fmla="*/ 1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0" y="3"/>
                  </a:moveTo>
                  <a:lnTo>
                    <a:pt x="16" y="0"/>
                  </a:lnTo>
                  <a:lnTo>
                    <a:pt x="16" y="19"/>
                  </a:lnTo>
                  <a:lnTo>
                    <a:pt x="0" y="19"/>
                  </a:lnTo>
                  <a:lnTo>
                    <a:pt x="0" y="3"/>
                  </a:lnTo>
                  <a:close/>
                </a:path>
              </a:pathLst>
            </a:custGeom>
            <a:solidFill>
              <a:srgbClr val="F7E391"/>
            </a:solidFill>
            <a:ln w="9525">
              <a:noFill/>
              <a:round/>
              <a:headEnd/>
              <a:tailEnd/>
            </a:ln>
          </p:spPr>
          <p:txBody>
            <a:bodyPr/>
            <a:lstStyle/>
            <a:p>
              <a:endParaRPr lang="en-US" dirty="0">
                <a:solidFill>
                  <a:srgbClr val="006699"/>
                </a:solidFill>
              </a:endParaRPr>
            </a:p>
          </p:txBody>
        </p:sp>
        <p:sp>
          <p:nvSpPr>
            <p:cNvPr id="7493" name="Freeform 164"/>
            <p:cNvSpPr>
              <a:spLocks/>
            </p:cNvSpPr>
            <p:nvPr/>
          </p:nvSpPr>
          <p:spPr bwMode="auto">
            <a:xfrm>
              <a:off x="1530" y="3080"/>
              <a:ext cx="5" cy="8"/>
            </a:xfrm>
            <a:custGeom>
              <a:avLst/>
              <a:gdLst>
                <a:gd name="T0" fmla="*/ 0 w 10"/>
                <a:gd name="T1" fmla="*/ 0 h 17"/>
                <a:gd name="T2" fmla="*/ 1 w 10"/>
                <a:gd name="T3" fmla="*/ 0 h 17"/>
                <a:gd name="T4" fmla="*/ 1 w 10"/>
                <a:gd name="T5" fmla="*/ 0 h 17"/>
                <a:gd name="T6" fmla="*/ 1 w 10"/>
                <a:gd name="T7" fmla="*/ 0 h 17"/>
                <a:gd name="T8" fmla="*/ 0 w 10"/>
                <a:gd name="T9" fmla="*/ 0 h 17"/>
                <a:gd name="T10" fmla="*/ 0 w 10"/>
                <a:gd name="T11" fmla="*/ 0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0" y="0"/>
                  </a:moveTo>
                  <a:lnTo>
                    <a:pt x="10" y="0"/>
                  </a:lnTo>
                  <a:lnTo>
                    <a:pt x="10" y="14"/>
                  </a:lnTo>
                  <a:lnTo>
                    <a:pt x="2" y="17"/>
                  </a:lnTo>
                  <a:lnTo>
                    <a:pt x="0" y="0"/>
                  </a:lnTo>
                  <a:close/>
                </a:path>
              </a:pathLst>
            </a:custGeom>
            <a:solidFill>
              <a:srgbClr val="F7E391"/>
            </a:solidFill>
            <a:ln w="9525">
              <a:noFill/>
              <a:round/>
              <a:headEnd/>
              <a:tailEnd/>
            </a:ln>
          </p:spPr>
          <p:txBody>
            <a:bodyPr/>
            <a:lstStyle/>
            <a:p>
              <a:endParaRPr lang="en-US" dirty="0">
                <a:solidFill>
                  <a:srgbClr val="006699"/>
                </a:solidFill>
              </a:endParaRPr>
            </a:p>
          </p:txBody>
        </p:sp>
        <p:sp>
          <p:nvSpPr>
            <p:cNvPr id="7494" name="Freeform 165"/>
            <p:cNvSpPr>
              <a:spLocks/>
            </p:cNvSpPr>
            <p:nvPr/>
          </p:nvSpPr>
          <p:spPr bwMode="auto">
            <a:xfrm>
              <a:off x="1161" y="2556"/>
              <a:ext cx="20" cy="232"/>
            </a:xfrm>
            <a:custGeom>
              <a:avLst/>
              <a:gdLst>
                <a:gd name="T0" fmla="*/ 1 w 40"/>
                <a:gd name="T1" fmla="*/ 0 h 464"/>
                <a:gd name="T2" fmla="*/ 1 w 40"/>
                <a:gd name="T3" fmla="*/ 1 h 464"/>
                <a:gd name="T4" fmla="*/ 1 w 40"/>
                <a:gd name="T5" fmla="*/ 1 h 464"/>
                <a:gd name="T6" fmla="*/ 1 w 40"/>
                <a:gd name="T7" fmla="*/ 1 h 464"/>
                <a:gd name="T8" fmla="*/ 1 w 40"/>
                <a:gd name="T9" fmla="*/ 1 h 464"/>
                <a:gd name="T10" fmla="*/ 1 w 40"/>
                <a:gd name="T11" fmla="*/ 1 h 464"/>
                <a:gd name="T12" fmla="*/ 0 w 40"/>
                <a:gd name="T13" fmla="*/ 1 h 464"/>
                <a:gd name="T14" fmla="*/ 1 w 40"/>
                <a:gd name="T15" fmla="*/ 1 h 464"/>
                <a:gd name="T16" fmla="*/ 1 w 40"/>
                <a:gd name="T17" fmla="*/ 0 h 464"/>
                <a:gd name="T18" fmla="*/ 1 w 40"/>
                <a:gd name="T19" fmla="*/ 0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4"/>
                <a:gd name="T32" fmla="*/ 40 w 40"/>
                <a:gd name="T33" fmla="*/ 464 h 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4">
                  <a:moveTo>
                    <a:pt x="27" y="0"/>
                  </a:moveTo>
                  <a:lnTo>
                    <a:pt x="40" y="338"/>
                  </a:lnTo>
                  <a:lnTo>
                    <a:pt x="40" y="464"/>
                  </a:lnTo>
                  <a:lnTo>
                    <a:pt x="27" y="319"/>
                  </a:lnTo>
                  <a:lnTo>
                    <a:pt x="22" y="456"/>
                  </a:lnTo>
                  <a:lnTo>
                    <a:pt x="8" y="191"/>
                  </a:lnTo>
                  <a:lnTo>
                    <a:pt x="0" y="3"/>
                  </a:lnTo>
                  <a:lnTo>
                    <a:pt x="11" y="106"/>
                  </a:lnTo>
                  <a:lnTo>
                    <a:pt x="27" y="0"/>
                  </a:lnTo>
                  <a:close/>
                </a:path>
              </a:pathLst>
            </a:custGeom>
            <a:solidFill>
              <a:srgbClr val="EDDE73"/>
            </a:solidFill>
            <a:ln w="9525">
              <a:noFill/>
              <a:round/>
              <a:headEnd/>
              <a:tailEnd/>
            </a:ln>
          </p:spPr>
          <p:txBody>
            <a:bodyPr/>
            <a:lstStyle/>
            <a:p>
              <a:endParaRPr lang="en-US" dirty="0">
                <a:solidFill>
                  <a:srgbClr val="006699"/>
                </a:solidFill>
              </a:endParaRPr>
            </a:p>
          </p:txBody>
        </p:sp>
        <p:sp>
          <p:nvSpPr>
            <p:cNvPr id="7495" name="Freeform 166"/>
            <p:cNvSpPr>
              <a:spLocks/>
            </p:cNvSpPr>
            <p:nvPr/>
          </p:nvSpPr>
          <p:spPr bwMode="auto">
            <a:xfrm>
              <a:off x="1171" y="2736"/>
              <a:ext cx="24" cy="282"/>
            </a:xfrm>
            <a:custGeom>
              <a:avLst/>
              <a:gdLst>
                <a:gd name="T0" fmla="*/ 0 w 49"/>
                <a:gd name="T1" fmla="*/ 0 h 566"/>
                <a:gd name="T2" fmla="*/ 0 w 49"/>
                <a:gd name="T3" fmla="*/ 1 h 566"/>
                <a:gd name="T4" fmla="*/ 0 w 49"/>
                <a:gd name="T5" fmla="*/ 0 h 566"/>
                <a:gd name="T6" fmla="*/ 0 w 49"/>
                <a:gd name="T7" fmla="*/ 0 h 566"/>
                <a:gd name="T8" fmla="*/ 0 w 49"/>
                <a:gd name="T9" fmla="*/ 0 h 566"/>
                <a:gd name="T10" fmla="*/ 0 w 49"/>
                <a:gd name="T11" fmla="*/ 0 h 566"/>
                <a:gd name="T12" fmla="*/ 0 w 49"/>
                <a:gd name="T13" fmla="*/ 0 h 566"/>
                <a:gd name="T14" fmla="*/ 0 w 49"/>
                <a:gd name="T15" fmla="*/ 0 h 566"/>
                <a:gd name="T16" fmla="*/ 0 w 49"/>
                <a:gd name="T17" fmla="*/ 0 h 566"/>
                <a:gd name="T18" fmla="*/ 0 w 49"/>
                <a:gd name="T19" fmla="*/ 0 h 566"/>
                <a:gd name="T20" fmla="*/ 0 w 49"/>
                <a:gd name="T21" fmla="*/ 0 h 566"/>
                <a:gd name="T22" fmla="*/ 0 w 49"/>
                <a:gd name="T23" fmla="*/ 0 h 566"/>
                <a:gd name="T24" fmla="*/ 0 w 49"/>
                <a:gd name="T25" fmla="*/ 0 h 566"/>
                <a:gd name="T26" fmla="*/ 0 w 49"/>
                <a:gd name="T27" fmla="*/ 0 h 566"/>
                <a:gd name="T28" fmla="*/ 0 w 49"/>
                <a:gd name="T29" fmla="*/ 1 h 566"/>
                <a:gd name="T30" fmla="*/ 0 w 49"/>
                <a:gd name="T31" fmla="*/ 1 h 566"/>
                <a:gd name="T32" fmla="*/ 0 w 49"/>
                <a:gd name="T33" fmla="*/ 1 h 566"/>
                <a:gd name="T34" fmla="*/ 0 w 49"/>
                <a:gd name="T35" fmla="*/ 0 h 566"/>
                <a:gd name="T36" fmla="*/ 0 w 49"/>
                <a:gd name="T37" fmla="*/ 0 h 566"/>
                <a:gd name="T38" fmla="*/ 0 w 49"/>
                <a:gd name="T39" fmla="*/ 0 h 566"/>
                <a:gd name="T40" fmla="*/ 0 w 49"/>
                <a:gd name="T41" fmla="*/ 0 h 566"/>
                <a:gd name="T42" fmla="*/ 0 w 49"/>
                <a:gd name="T43" fmla="*/ 0 h 566"/>
                <a:gd name="T44" fmla="*/ 0 w 49"/>
                <a:gd name="T45" fmla="*/ 0 h 566"/>
                <a:gd name="T46" fmla="*/ 0 w 49"/>
                <a:gd name="T47" fmla="*/ 0 h 566"/>
                <a:gd name="T48" fmla="*/ 0 w 49"/>
                <a:gd name="T49" fmla="*/ 0 h 566"/>
                <a:gd name="T50" fmla="*/ 0 w 49"/>
                <a:gd name="T51" fmla="*/ 0 h 566"/>
                <a:gd name="T52" fmla="*/ 0 w 49"/>
                <a:gd name="T53" fmla="*/ 0 h 566"/>
                <a:gd name="T54" fmla="*/ 0 w 49"/>
                <a:gd name="T55" fmla="*/ 0 h 566"/>
                <a:gd name="T56" fmla="*/ 0 w 49"/>
                <a:gd name="T57" fmla="*/ 0 h 566"/>
                <a:gd name="T58" fmla="*/ 0 w 49"/>
                <a:gd name="T59" fmla="*/ 0 h 566"/>
                <a:gd name="T60" fmla="*/ 0 w 49"/>
                <a:gd name="T61" fmla="*/ 0 h 566"/>
                <a:gd name="T62" fmla="*/ 0 w 49"/>
                <a:gd name="T63" fmla="*/ 0 h 566"/>
                <a:gd name="T64" fmla="*/ 0 w 49"/>
                <a:gd name="T65" fmla="*/ 0 h 566"/>
                <a:gd name="T66" fmla="*/ 0 w 49"/>
                <a:gd name="T67" fmla="*/ 0 h 566"/>
                <a:gd name="T68" fmla="*/ 0 w 49"/>
                <a:gd name="T69" fmla="*/ 0 h 566"/>
                <a:gd name="T70" fmla="*/ 0 w 49"/>
                <a:gd name="T71" fmla="*/ 0 h 566"/>
                <a:gd name="T72" fmla="*/ 0 w 49"/>
                <a:gd name="T73" fmla="*/ 0 h 566"/>
                <a:gd name="T74" fmla="*/ 0 w 49"/>
                <a:gd name="T75" fmla="*/ 0 h 566"/>
                <a:gd name="T76" fmla="*/ 0 w 49"/>
                <a:gd name="T77" fmla="*/ 0 h 566"/>
                <a:gd name="T78" fmla="*/ 0 w 49"/>
                <a:gd name="T79" fmla="*/ 0 h 566"/>
                <a:gd name="T80" fmla="*/ 0 w 49"/>
                <a:gd name="T81" fmla="*/ 0 h 566"/>
                <a:gd name="T82" fmla="*/ 0 w 49"/>
                <a:gd name="T83" fmla="*/ 0 h 566"/>
                <a:gd name="T84" fmla="*/ 0 w 49"/>
                <a:gd name="T85" fmla="*/ 0 h 566"/>
                <a:gd name="T86" fmla="*/ 0 w 49"/>
                <a:gd name="T87" fmla="*/ 0 h 566"/>
                <a:gd name="T88" fmla="*/ 0 w 49"/>
                <a:gd name="T89" fmla="*/ 0 h 5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566"/>
                <a:gd name="T137" fmla="*/ 49 w 49"/>
                <a:gd name="T138" fmla="*/ 566 h 5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566">
                  <a:moveTo>
                    <a:pt x="19" y="0"/>
                  </a:moveTo>
                  <a:lnTo>
                    <a:pt x="38" y="443"/>
                  </a:lnTo>
                  <a:lnTo>
                    <a:pt x="49" y="566"/>
                  </a:lnTo>
                  <a:lnTo>
                    <a:pt x="38" y="566"/>
                  </a:lnTo>
                  <a:lnTo>
                    <a:pt x="25" y="383"/>
                  </a:lnTo>
                  <a:lnTo>
                    <a:pt x="24" y="384"/>
                  </a:lnTo>
                  <a:lnTo>
                    <a:pt x="24" y="389"/>
                  </a:lnTo>
                  <a:lnTo>
                    <a:pt x="24" y="392"/>
                  </a:lnTo>
                  <a:lnTo>
                    <a:pt x="24" y="396"/>
                  </a:lnTo>
                  <a:lnTo>
                    <a:pt x="24" y="400"/>
                  </a:lnTo>
                  <a:lnTo>
                    <a:pt x="24" y="406"/>
                  </a:lnTo>
                  <a:lnTo>
                    <a:pt x="24" y="410"/>
                  </a:lnTo>
                  <a:lnTo>
                    <a:pt x="24" y="417"/>
                  </a:lnTo>
                  <a:lnTo>
                    <a:pt x="24" y="423"/>
                  </a:lnTo>
                  <a:lnTo>
                    <a:pt x="24" y="430"/>
                  </a:lnTo>
                  <a:lnTo>
                    <a:pt x="24" y="436"/>
                  </a:lnTo>
                  <a:lnTo>
                    <a:pt x="24" y="443"/>
                  </a:lnTo>
                  <a:lnTo>
                    <a:pt x="24" y="449"/>
                  </a:lnTo>
                  <a:lnTo>
                    <a:pt x="24" y="457"/>
                  </a:lnTo>
                  <a:lnTo>
                    <a:pt x="24" y="464"/>
                  </a:lnTo>
                  <a:lnTo>
                    <a:pt x="24" y="470"/>
                  </a:lnTo>
                  <a:lnTo>
                    <a:pt x="24" y="476"/>
                  </a:lnTo>
                  <a:lnTo>
                    <a:pt x="24" y="482"/>
                  </a:lnTo>
                  <a:lnTo>
                    <a:pt x="24" y="488"/>
                  </a:lnTo>
                  <a:lnTo>
                    <a:pt x="24" y="494"/>
                  </a:lnTo>
                  <a:lnTo>
                    <a:pt x="24" y="498"/>
                  </a:lnTo>
                  <a:lnTo>
                    <a:pt x="24" y="504"/>
                  </a:lnTo>
                  <a:lnTo>
                    <a:pt x="22" y="508"/>
                  </a:lnTo>
                  <a:lnTo>
                    <a:pt x="22" y="512"/>
                  </a:lnTo>
                  <a:lnTo>
                    <a:pt x="22" y="515"/>
                  </a:lnTo>
                  <a:lnTo>
                    <a:pt x="22" y="518"/>
                  </a:lnTo>
                  <a:lnTo>
                    <a:pt x="21" y="520"/>
                  </a:lnTo>
                  <a:lnTo>
                    <a:pt x="21" y="519"/>
                  </a:lnTo>
                  <a:lnTo>
                    <a:pt x="21" y="517"/>
                  </a:lnTo>
                  <a:lnTo>
                    <a:pt x="21" y="513"/>
                  </a:lnTo>
                  <a:lnTo>
                    <a:pt x="21" y="508"/>
                  </a:lnTo>
                  <a:lnTo>
                    <a:pt x="21" y="502"/>
                  </a:lnTo>
                  <a:lnTo>
                    <a:pt x="20" y="498"/>
                  </a:lnTo>
                  <a:lnTo>
                    <a:pt x="20" y="494"/>
                  </a:lnTo>
                  <a:lnTo>
                    <a:pt x="20" y="490"/>
                  </a:lnTo>
                  <a:lnTo>
                    <a:pt x="20" y="487"/>
                  </a:lnTo>
                  <a:lnTo>
                    <a:pt x="20" y="482"/>
                  </a:lnTo>
                  <a:lnTo>
                    <a:pt x="20" y="478"/>
                  </a:lnTo>
                  <a:lnTo>
                    <a:pt x="20" y="474"/>
                  </a:lnTo>
                  <a:lnTo>
                    <a:pt x="20" y="470"/>
                  </a:lnTo>
                  <a:lnTo>
                    <a:pt x="19" y="464"/>
                  </a:lnTo>
                  <a:lnTo>
                    <a:pt x="19" y="458"/>
                  </a:lnTo>
                  <a:lnTo>
                    <a:pt x="19" y="453"/>
                  </a:lnTo>
                  <a:lnTo>
                    <a:pt x="19" y="447"/>
                  </a:lnTo>
                  <a:lnTo>
                    <a:pt x="19" y="441"/>
                  </a:lnTo>
                  <a:lnTo>
                    <a:pt x="19" y="436"/>
                  </a:lnTo>
                  <a:lnTo>
                    <a:pt x="19" y="431"/>
                  </a:lnTo>
                  <a:lnTo>
                    <a:pt x="19" y="425"/>
                  </a:lnTo>
                  <a:lnTo>
                    <a:pt x="18" y="419"/>
                  </a:lnTo>
                  <a:lnTo>
                    <a:pt x="18" y="412"/>
                  </a:lnTo>
                  <a:lnTo>
                    <a:pt x="17" y="406"/>
                  </a:lnTo>
                  <a:lnTo>
                    <a:pt x="17" y="400"/>
                  </a:lnTo>
                  <a:lnTo>
                    <a:pt x="17" y="394"/>
                  </a:lnTo>
                  <a:lnTo>
                    <a:pt x="17" y="388"/>
                  </a:lnTo>
                  <a:lnTo>
                    <a:pt x="17" y="382"/>
                  </a:lnTo>
                  <a:lnTo>
                    <a:pt x="17" y="377"/>
                  </a:lnTo>
                  <a:lnTo>
                    <a:pt x="17" y="369"/>
                  </a:lnTo>
                  <a:lnTo>
                    <a:pt x="17" y="363"/>
                  </a:lnTo>
                  <a:lnTo>
                    <a:pt x="16" y="357"/>
                  </a:lnTo>
                  <a:lnTo>
                    <a:pt x="16" y="351"/>
                  </a:lnTo>
                  <a:lnTo>
                    <a:pt x="15" y="345"/>
                  </a:lnTo>
                  <a:lnTo>
                    <a:pt x="15" y="339"/>
                  </a:lnTo>
                  <a:lnTo>
                    <a:pt x="15" y="333"/>
                  </a:lnTo>
                  <a:lnTo>
                    <a:pt x="15" y="328"/>
                  </a:lnTo>
                  <a:lnTo>
                    <a:pt x="15" y="321"/>
                  </a:lnTo>
                  <a:lnTo>
                    <a:pt x="15" y="316"/>
                  </a:lnTo>
                  <a:lnTo>
                    <a:pt x="15" y="310"/>
                  </a:lnTo>
                  <a:lnTo>
                    <a:pt x="15" y="306"/>
                  </a:lnTo>
                  <a:lnTo>
                    <a:pt x="14" y="300"/>
                  </a:lnTo>
                  <a:lnTo>
                    <a:pt x="14" y="295"/>
                  </a:lnTo>
                  <a:lnTo>
                    <a:pt x="14" y="291"/>
                  </a:lnTo>
                  <a:lnTo>
                    <a:pt x="14" y="287"/>
                  </a:lnTo>
                  <a:lnTo>
                    <a:pt x="13" y="282"/>
                  </a:lnTo>
                  <a:lnTo>
                    <a:pt x="13" y="277"/>
                  </a:lnTo>
                  <a:lnTo>
                    <a:pt x="13" y="272"/>
                  </a:lnTo>
                  <a:lnTo>
                    <a:pt x="13" y="269"/>
                  </a:lnTo>
                  <a:lnTo>
                    <a:pt x="13" y="262"/>
                  </a:lnTo>
                  <a:lnTo>
                    <a:pt x="13" y="257"/>
                  </a:lnTo>
                  <a:lnTo>
                    <a:pt x="13" y="252"/>
                  </a:lnTo>
                  <a:lnTo>
                    <a:pt x="13" y="248"/>
                  </a:lnTo>
                  <a:lnTo>
                    <a:pt x="13" y="246"/>
                  </a:lnTo>
                  <a:lnTo>
                    <a:pt x="0" y="66"/>
                  </a:lnTo>
                  <a:lnTo>
                    <a:pt x="16" y="156"/>
                  </a:lnTo>
                  <a:lnTo>
                    <a:pt x="13" y="33"/>
                  </a:lnTo>
                  <a:lnTo>
                    <a:pt x="19" y="0"/>
                  </a:lnTo>
                  <a:close/>
                </a:path>
              </a:pathLst>
            </a:custGeom>
            <a:solidFill>
              <a:srgbClr val="BD9114"/>
            </a:solidFill>
            <a:ln w="9525">
              <a:noFill/>
              <a:round/>
              <a:headEnd/>
              <a:tailEnd/>
            </a:ln>
          </p:spPr>
          <p:txBody>
            <a:bodyPr/>
            <a:lstStyle/>
            <a:p>
              <a:endParaRPr lang="en-US" dirty="0">
                <a:solidFill>
                  <a:srgbClr val="006699"/>
                </a:solidFill>
              </a:endParaRPr>
            </a:p>
          </p:txBody>
        </p:sp>
        <p:sp>
          <p:nvSpPr>
            <p:cNvPr id="7496" name="Freeform 167"/>
            <p:cNvSpPr>
              <a:spLocks/>
            </p:cNvSpPr>
            <p:nvPr/>
          </p:nvSpPr>
          <p:spPr bwMode="auto">
            <a:xfrm>
              <a:off x="1452" y="3014"/>
              <a:ext cx="40" cy="23"/>
            </a:xfrm>
            <a:custGeom>
              <a:avLst/>
              <a:gdLst>
                <a:gd name="T0" fmla="*/ 1 w 80"/>
                <a:gd name="T1" fmla="*/ 1 h 46"/>
                <a:gd name="T2" fmla="*/ 1 w 80"/>
                <a:gd name="T3" fmla="*/ 1 h 46"/>
                <a:gd name="T4" fmla="*/ 1 w 80"/>
                <a:gd name="T5" fmla="*/ 1 h 46"/>
                <a:gd name="T6" fmla="*/ 1 w 80"/>
                <a:gd name="T7" fmla="*/ 1 h 46"/>
                <a:gd name="T8" fmla="*/ 1 w 80"/>
                <a:gd name="T9" fmla="*/ 1 h 46"/>
                <a:gd name="T10" fmla="*/ 1 w 80"/>
                <a:gd name="T11" fmla="*/ 1 h 46"/>
                <a:gd name="T12" fmla="*/ 1 w 80"/>
                <a:gd name="T13" fmla="*/ 1 h 46"/>
                <a:gd name="T14" fmla="*/ 1 w 80"/>
                <a:gd name="T15" fmla="*/ 1 h 46"/>
                <a:gd name="T16" fmla="*/ 1 w 80"/>
                <a:gd name="T17" fmla="*/ 1 h 46"/>
                <a:gd name="T18" fmla="*/ 1 w 80"/>
                <a:gd name="T19" fmla="*/ 1 h 46"/>
                <a:gd name="T20" fmla="*/ 1 w 80"/>
                <a:gd name="T21" fmla="*/ 1 h 46"/>
                <a:gd name="T22" fmla="*/ 1 w 80"/>
                <a:gd name="T23" fmla="*/ 1 h 46"/>
                <a:gd name="T24" fmla="*/ 1 w 80"/>
                <a:gd name="T25" fmla="*/ 1 h 46"/>
                <a:gd name="T26" fmla="*/ 1 w 80"/>
                <a:gd name="T27" fmla="*/ 1 h 46"/>
                <a:gd name="T28" fmla="*/ 1 w 80"/>
                <a:gd name="T29" fmla="*/ 1 h 46"/>
                <a:gd name="T30" fmla="*/ 1 w 80"/>
                <a:gd name="T31" fmla="*/ 1 h 46"/>
                <a:gd name="T32" fmla="*/ 1 w 80"/>
                <a:gd name="T33" fmla="*/ 1 h 46"/>
                <a:gd name="T34" fmla="*/ 1 w 80"/>
                <a:gd name="T35" fmla="*/ 1 h 46"/>
                <a:gd name="T36" fmla="*/ 1 w 80"/>
                <a:gd name="T37" fmla="*/ 1 h 46"/>
                <a:gd name="T38" fmla="*/ 0 w 80"/>
                <a:gd name="T39" fmla="*/ 1 h 46"/>
                <a:gd name="T40" fmla="*/ 1 w 80"/>
                <a:gd name="T41" fmla="*/ 1 h 46"/>
                <a:gd name="T42" fmla="*/ 1 w 80"/>
                <a:gd name="T43" fmla="*/ 1 h 46"/>
                <a:gd name="T44" fmla="*/ 1 w 80"/>
                <a:gd name="T45" fmla="*/ 1 h 46"/>
                <a:gd name="T46" fmla="*/ 1 w 80"/>
                <a:gd name="T47" fmla="*/ 1 h 46"/>
                <a:gd name="T48" fmla="*/ 1 w 80"/>
                <a:gd name="T49" fmla="*/ 1 h 46"/>
                <a:gd name="T50" fmla="*/ 1 w 80"/>
                <a:gd name="T51" fmla="*/ 1 h 46"/>
                <a:gd name="T52" fmla="*/ 1 w 80"/>
                <a:gd name="T53" fmla="*/ 1 h 46"/>
                <a:gd name="T54" fmla="*/ 1 w 80"/>
                <a:gd name="T55" fmla="*/ 1 h 46"/>
                <a:gd name="T56" fmla="*/ 1 w 80"/>
                <a:gd name="T57" fmla="*/ 1 h 46"/>
                <a:gd name="T58" fmla="*/ 1 w 80"/>
                <a:gd name="T59" fmla="*/ 1 h 46"/>
                <a:gd name="T60" fmla="*/ 1 w 80"/>
                <a:gd name="T61" fmla="*/ 1 h 46"/>
                <a:gd name="T62" fmla="*/ 1 w 80"/>
                <a:gd name="T63" fmla="*/ 1 h 46"/>
                <a:gd name="T64" fmla="*/ 1 w 80"/>
                <a:gd name="T65" fmla="*/ 1 h 46"/>
                <a:gd name="T66" fmla="*/ 1 w 80"/>
                <a:gd name="T67" fmla="*/ 1 h 46"/>
                <a:gd name="T68" fmla="*/ 1 w 80"/>
                <a:gd name="T69" fmla="*/ 1 h 46"/>
                <a:gd name="T70" fmla="*/ 1 w 80"/>
                <a:gd name="T71" fmla="*/ 1 h 46"/>
                <a:gd name="T72" fmla="*/ 1 w 80"/>
                <a:gd name="T73" fmla="*/ 0 h 46"/>
                <a:gd name="T74" fmla="*/ 1 w 80"/>
                <a:gd name="T75" fmla="*/ 0 h 46"/>
                <a:gd name="T76" fmla="*/ 1 w 80"/>
                <a:gd name="T77" fmla="*/ 0 h 46"/>
                <a:gd name="T78" fmla="*/ 1 w 80"/>
                <a:gd name="T79" fmla="*/ 1 h 46"/>
                <a:gd name="T80" fmla="*/ 1 w 80"/>
                <a:gd name="T81" fmla="*/ 1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
                <a:gd name="T124" fmla="*/ 0 h 46"/>
                <a:gd name="T125" fmla="*/ 80 w 80"/>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 h="46">
                  <a:moveTo>
                    <a:pt x="71" y="13"/>
                  </a:moveTo>
                  <a:lnTo>
                    <a:pt x="68" y="13"/>
                  </a:lnTo>
                  <a:lnTo>
                    <a:pt x="66" y="13"/>
                  </a:lnTo>
                  <a:lnTo>
                    <a:pt x="63" y="14"/>
                  </a:lnTo>
                  <a:lnTo>
                    <a:pt x="60" y="16"/>
                  </a:lnTo>
                  <a:lnTo>
                    <a:pt x="56" y="17"/>
                  </a:lnTo>
                  <a:lnTo>
                    <a:pt x="52" y="18"/>
                  </a:lnTo>
                  <a:lnTo>
                    <a:pt x="48" y="20"/>
                  </a:lnTo>
                  <a:lnTo>
                    <a:pt x="44" y="22"/>
                  </a:lnTo>
                  <a:lnTo>
                    <a:pt x="40" y="24"/>
                  </a:lnTo>
                  <a:lnTo>
                    <a:pt x="36" y="25"/>
                  </a:lnTo>
                  <a:lnTo>
                    <a:pt x="32" y="26"/>
                  </a:lnTo>
                  <a:lnTo>
                    <a:pt x="29" y="28"/>
                  </a:lnTo>
                  <a:lnTo>
                    <a:pt x="23" y="30"/>
                  </a:lnTo>
                  <a:lnTo>
                    <a:pt x="22" y="32"/>
                  </a:lnTo>
                  <a:lnTo>
                    <a:pt x="19" y="46"/>
                  </a:lnTo>
                  <a:lnTo>
                    <a:pt x="6" y="46"/>
                  </a:lnTo>
                  <a:lnTo>
                    <a:pt x="4" y="43"/>
                  </a:lnTo>
                  <a:lnTo>
                    <a:pt x="1" y="36"/>
                  </a:lnTo>
                  <a:lnTo>
                    <a:pt x="0" y="33"/>
                  </a:lnTo>
                  <a:lnTo>
                    <a:pt x="1" y="30"/>
                  </a:lnTo>
                  <a:lnTo>
                    <a:pt x="3" y="28"/>
                  </a:lnTo>
                  <a:lnTo>
                    <a:pt x="9" y="26"/>
                  </a:lnTo>
                  <a:lnTo>
                    <a:pt x="11" y="26"/>
                  </a:lnTo>
                  <a:lnTo>
                    <a:pt x="16" y="25"/>
                  </a:lnTo>
                  <a:lnTo>
                    <a:pt x="20" y="23"/>
                  </a:lnTo>
                  <a:lnTo>
                    <a:pt x="26" y="22"/>
                  </a:lnTo>
                  <a:lnTo>
                    <a:pt x="32" y="20"/>
                  </a:lnTo>
                  <a:lnTo>
                    <a:pt x="38" y="18"/>
                  </a:lnTo>
                  <a:lnTo>
                    <a:pt x="44" y="15"/>
                  </a:lnTo>
                  <a:lnTo>
                    <a:pt x="50" y="13"/>
                  </a:lnTo>
                  <a:lnTo>
                    <a:pt x="56" y="10"/>
                  </a:lnTo>
                  <a:lnTo>
                    <a:pt x="61" y="8"/>
                  </a:lnTo>
                  <a:lnTo>
                    <a:pt x="66" y="6"/>
                  </a:lnTo>
                  <a:lnTo>
                    <a:pt x="70" y="4"/>
                  </a:lnTo>
                  <a:lnTo>
                    <a:pt x="75" y="2"/>
                  </a:lnTo>
                  <a:lnTo>
                    <a:pt x="77" y="0"/>
                  </a:lnTo>
                  <a:lnTo>
                    <a:pt x="79" y="0"/>
                  </a:lnTo>
                  <a:lnTo>
                    <a:pt x="80" y="0"/>
                  </a:lnTo>
                  <a:lnTo>
                    <a:pt x="71" y="13"/>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97" name="Freeform 168"/>
            <p:cNvSpPr>
              <a:spLocks/>
            </p:cNvSpPr>
            <p:nvPr/>
          </p:nvSpPr>
          <p:spPr bwMode="auto">
            <a:xfrm>
              <a:off x="1428" y="3029"/>
              <a:ext cx="57" cy="30"/>
            </a:xfrm>
            <a:custGeom>
              <a:avLst/>
              <a:gdLst>
                <a:gd name="T0" fmla="*/ 1 w 114"/>
                <a:gd name="T1" fmla="*/ 0 h 61"/>
                <a:gd name="T2" fmla="*/ 1 w 114"/>
                <a:gd name="T3" fmla="*/ 0 h 61"/>
                <a:gd name="T4" fmla="*/ 1 w 114"/>
                <a:gd name="T5" fmla="*/ 0 h 61"/>
                <a:gd name="T6" fmla="*/ 0 w 114"/>
                <a:gd name="T7" fmla="*/ 0 h 61"/>
                <a:gd name="T8" fmla="*/ 1 w 114"/>
                <a:gd name="T9" fmla="*/ 0 h 61"/>
                <a:gd name="T10" fmla="*/ 1 w 114"/>
                <a:gd name="T11" fmla="*/ 0 h 61"/>
                <a:gd name="T12" fmla="*/ 1 w 114"/>
                <a:gd name="T13" fmla="*/ 0 h 61"/>
                <a:gd name="T14" fmla="*/ 1 w 114"/>
                <a:gd name="T15" fmla="*/ 0 h 61"/>
                <a:gd name="T16" fmla="*/ 1 w 114"/>
                <a:gd name="T17" fmla="*/ 0 h 61"/>
                <a:gd name="T18" fmla="*/ 1 w 114"/>
                <a:gd name="T19" fmla="*/ 0 h 61"/>
                <a:gd name="T20" fmla="*/ 1 w 114"/>
                <a:gd name="T21" fmla="*/ 0 h 61"/>
                <a:gd name="T22" fmla="*/ 1 w 114"/>
                <a:gd name="T23" fmla="*/ 0 h 61"/>
                <a:gd name="T24" fmla="*/ 1 w 114"/>
                <a:gd name="T25" fmla="*/ 0 h 61"/>
                <a:gd name="T26" fmla="*/ 1 w 114"/>
                <a:gd name="T27" fmla="*/ 0 h 61"/>
                <a:gd name="T28" fmla="*/ 1 w 114"/>
                <a:gd name="T29" fmla="*/ 0 h 61"/>
                <a:gd name="T30" fmla="*/ 1 w 114"/>
                <a:gd name="T31" fmla="*/ 0 h 61"/>
                <a:gd name="T32" fmla="*/ 1 w 114"/>
                <a:gd name="T33" fmla="*/ 0 h 61"/>
                <a:gd name="T34" fmla="*/ 1 w 114"/>
                <a:gd name="T35" fmla="*/ 0 h 61"/>
                <a:gd name="T36" fmla="*/ 1 w 114"/>
                <a:gd name="T37" fmla="*/ 0 h 61"/>
                <a:gd name="T38" fmla="*/ 1 w 114"/>
                <a:gd name="T39" fmla="*/ 0 h 61"/>
                <a:gd name="T40" fmla="*/ 1 w 114"/>
                <a:gd name="T41" fmla="*/ 0 h 61"/>
                <a:gd name="T42" fmla="*/ 1 w 114"/>
                <a:gd name="T43" fmla="*/ 0 h 61"/>
                <a:gd name="T44" fmla="*/ 1 w 114"/>
                <a:gd name="T45" fmla="*/ 0 h 61"/>
                <a:gd name="T46" fmla="*/ 1 w 114"/>
                <a:gd name="T47" fmla="*/ 0 h 61"/>
                <a:gd name="T48" fmla="*/ 1 w 114"/>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61"/>
                <a:gd name="T77" fmla="*/ 114 w 11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61">
                  <a:moveTo>
                    <a:pt x="114" y="0"/>
                  </a:moveTo>
                  <a:lnTo>
                    <a:pt x="33" y="30"/>
                  </a:lnTo>
                  <a:lnTo>
                    <a:pt x="2" y="49"/>
                  </a:lnTo>
                  <a:lnTo>
                    <a:pt x="0" y="54"/>
                  </a:lnTo>
                  <a:lnTo>
                    <a:pt x="13" y="61"/>
                  </a:lnTo>
                  <a:lnTo>
                    <a:pt x="14" y="61"/>
                  </a:lnTo>
                  <a:lnTo>
                    <a:pt x="19" y="61"/>
                  </a:lnTo>
                  <a:lnTo>
                    <a:pt x="22" y="61"/>
                  </a:lnTo>
                  <a:lnTo>
                    <a:pt x="26" y="61"/>
                  </a:lnTo>
                  <a:lnTo>
                    <a:pt x="30" y="61"/>
                  </a:lnTo>
                  <a:lnTo>
                    <a:pt x="34" y="61"/>
                  </a:lnTo>
                  <a:lnTo>
                    <a:pt x="41" y="61"/>
                  </a:lnTo>
                  <a:lnTo>
                    <a:pt x="46" y="61"/>
                  </a:lnTo>
                  <a:lnTo>
                    <a:pt x="49" y="61"/>
                  </a:lnTo>
                  <a:lnTo>
                    <a:pt x="45" y="60"/>
                  </a:lnTo>
                  <a:lnTo>
                    <a:pt x="41" y="60"/>
                  </a:lnTo>
                  <a:lnTo>
                    <a:pt x="38" y="59"/>
                  </a:lnTo>
                  <a:lnTo>
                    <a:pt x="35" y="59"/>
                  </a:lnTo>
                  <a:lnTo>
                    <a:pt x="29" y="58"/>
                  </a:lnTo>
                  <a:lnTo>
                    <a:pt x="26" y="58"/>
                  </a:lnTo>
                  <a:lnTo>
                    <a:pt x="26" y="38"/>
                  </a:lnTo>
                  <a:lnTo>
                    <a:pt x="87" y="20"/>
                  </a:lnTo>
                  <a:lnTo>
                    <a:pt x="114" y="0"/>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98" name="Freeform 169"/>
            <p:cNvSpPr>
              <a:spLocks/>
            </p:cNvSpPr>
            <p:nvPr/>
          </p:nvSpPr>
          <p:spPr bwMode="auto">
            <a:xfrm>
              <a:off x="1455" y="3040"/>
              <a:ext cx="39" cy="19"/>
            </a:xfrm>
            <a:custGeom>
              <a:avLst/>
              <a:gdLst>
                <a:gd name="T0" fmla="*/ 0 w 79"/>
                <a:gd name="T1" fmla="*/ 0 h 39"/>
                <a:gd name="T2" fmla="*/ 0 w 79"/>
                <a:gd name="T3" fmla="*/ 0 h 39"/>
                <a:gd name="T4" fmla="*/ 0 w 79"/>
                <a:gd name="T5" fmla="*/ 0 h 39"/>
                <a:gd name="T6" fmla="*/ 0 w 79"/>
                <a:gd name="T7" fmla="*/ 0 h 39"/>
                <a:gd name="T8" fmla="*/ 0 w 79"/>
                <a:gd name="T9" fmla="*/ 0 h 39"/>
                <a:gd name="T10" fmla="*/ 0 w 79"/>
                <a:gd name="T11" fmla="*/ 0 h 39"/>
                <a:gd name="T12" fmla="*/ 0 w 79"/>
                <a:gd name="T13" fmla="*/ 0 h 39"/>
                <a:gd name="T14" fmla="*/ 0 60000 65536"/>
                <a:gd name="T15" fmla="*/ 0 60000 65536"/>
                <a:gd name="T16" fmla="*/ 0 60000 65536"/>
                <a:gd name="T17" fmla="*/ 0 60000 65536"/>
                <a:gd name="T18" fmla="*/ 0 60000 65536"/>
                <a:gd name="T19" fmla="*/ 0 60000 65536"/>
                <a:gd name="T20" fmla="*/ 0 60000 65536"/>
                <a:gd name="T21" fmla="*/ 0 w 79"/>
                <a:gd name="T22" fmla="*/ 0 h 39"/>
                <a:gd name="T23" fmla="*/ 79 w 7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39">
                  <a:moveTo>
                    <a:pt x="65" y="0"/>
                  </a:moveTo>
                  <a:lnTo>
                    <a:pt x="79" y="0"/>
                  </a:lnTo>
                  <a:lnTo>
                    <a:pt x="11" y="22"/>
                  </a:lnTo>
                  <a:lnTo>
                    <a:pt x="5" y="39"/>
                  </a:lnTo>
                  <a:lnTo>
                    <a:pt x="0" y="22"/>
                  </a:lnTo>
                  <a:lnTo>
                    <a:pt x="65" y="0"/>
                  </a:lnTo>
                  <a:close/>
                </a:path>
              </a:pathLst>
            </a:custGeom>
            <a:solidFill>
              <a:srgbClr val="AD820D"/>
            </a:solidFill>
            <a:ln w="9525">
              <a:noFill/>
              <a:round/>
              <a:headEnd/>
              <a:tailEnd/>
            </a:ln>
          </p:spPr>
          <p:txBody>
            <a:bodyPr/>
            <a:lstStyle/>
            <a:p>
              <a:endParaRPr lang="en-US" dirty="0">
                <a:solidFill>
                  <a:srgbClr val="006699"/>
                </a:solidFill>
              </a:endParaRPr>
            </a:p>
          </p:txBody>
        </p:sp>
        <p:sp>
          <p:nvSpPr>
            <p:cNvPr id="7499" name="Freeform 170"/>
            <p:cNvSpPr>
              <a:spLocks/>
            </p:cNvSpPr>
            <p:nvPr/>
          </p:nvSpPr>
          <p:spPr bwMode="auto">
            <a:xfrm>
              <a:off x="1420" y="3014"/>
              <a:ext cx="51" cy="15"/>
            </a:xfrm>
            <a:custGeom>
              <a:avLst/>
              <a:gdLst>
                <a:gd name="T0" fmla="*/ 0 w 103"/>
                <a:gd name="T1" fmla="*/ 0 h 29"/>
                <a:gd name="T2" fmla="*/ 0 w 103"/>
                <a:gd name="T3" fmla="*/ 1 h 29"/>
                <a:gd name="T4" fmla="*/ 0 w 103"/>
                <a:gd name="T5" fmla="*/ 1 h 29"/>
                <a:gd name="T6" fmla="*/ 0 w 103"/>
                <a:gd name="T7" fmla="*/ 1 h 29"/>
                <a:gd name="T8" fmla="*/ 0 w 103"/>
                <a:gd name="T9" fmla="*/ 1 h 29"/>
                <a:gd name="T10" fmla="*/ 0 w 103"/>
                <a:gd name="T11" fmla="*/ 1 h 29"/>
                <a:gd name="T12" fmla="*/ 0 w 103"/>
                <a:gd name="T13" fmla="*/ 1 h 29"/>
                <a:gd name="T14" fmla="*/ 0 w 103"/>
                <a:gd name="T15" fmla="*/ 1 h 29"/>
                <a:gd name="T16" fmla="*/ 0 w 103"/>
                <a:gd name="T17" fmla="*/ 1 h 29"/>
                <a:gd name="T18" fmla="*/ 0 w 103"/>
                <a:gd name="T19" fmla="*/ 1 h 29"/>
                <a:gd name="T20" fmla="*/ 0 w 103"/>
                <a:gd name="T21" fmla="*/ 1 h 29"/>
                <a:gd name="T22" fmla="*/ 0 w 103"/>
                <a:gd name="T23" fmla="*/ 1 h 29"/>
                <a:gd name="T24" fmla="*/ 0 w 103"/>
                <a:gd name="T25" fmla="*/ 1 h 29"/>
                <a:gd name="T26" fmla="*/ 0 w 103"/>
                <a:gd name="T27" fmla="*/ 1 h 29"/>
                <a:gd name="T28" fmla="*/ 0 w 103"/>
                <a:gd name="T29" fmla="*/ 1 h 29"/>
                <a:gd name="T30" fmla="*/ 0 w 103"/>
                <a:gd name="T31" fmla="*/ 1 h 29"/>
                <a:gd name="T32" fmla="*/ 0 w 103"/>
                <a:gd name="T33" fmla="*/ 1 h 29"/>
                <a:gd name="T34" fmla="*/ 0 w 103"/>
                <a:gd name="T35" fmla="*/ 1 h 29"/>
                <a:gd name="T36" fmla="*/ 0 w 103"/>
                <a:gd name="T37" fmla="*/ 1 h 29"/>
                <a:gd name="T38" fmla="*/ 0 w 103"/>
                <a:gd name="T39" fmla="*/ 1 h 29"/>
                <a:gd name="T40" fmla="*/ 0 w 103"/>
                <a:gd name="T41" fmla="*/ 1 h 29"/>
                <a:gd name="T42" fmla="*/ 0 w 103"/>
                <a:gd name="T43" fmla="*/ 1 h 29"/>
                <a:gd name="T44" fmla="*/ 0 w 103"/>
                <a:gd name="T45" fmla="*/ 1 h 29"/>
                <a:gd name="T46" fmla="*/ 0 w 103"/>
                <a:gd name="T47" fmla="*/ 1 h 29"/>
                <a:gd name="T48" fmla="*/ 0 w 103"/>
                <a:gd name="T49" fmla="*/ 1 h 29"/>
                <a:gd name="T50" fmla="*/ 0 w 103"/>
                <a:gd name="T51" fmla="*/ 0 h 29"/>
                <a:gd name="T52" fmla="*/ 0 w 103"/>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
                <a:gd name="T82" fmla="*/ 0 h 29"/>
                <a:gd name="T83" fmla="*/ 103 w 103"/>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 h="29">
                  <a:moveTo>
                    <a:pt x="0" y="0"/>
                  </a:moveTo>
                  <a:lnTo>
                    <a:pt x="1" y="2"/>
                  </a:lnTo>
                  <a:lnTo>
                    <a:pt x="6" y="6"/>
                  </a:lnTo>
                  <a:lnTo>
                    <a:pt x="10" y="8"/>
                  </a:lnTo>
                  <a:lnTo>
                    <a:pt x="14" y="10"/>
                  </a:lnTo>
                  <a:lnTo>
                    <a:pt x="18" y="12"/>
                  </a:lnTo>
                  <a:lnTo>
                    <a:pt x="24" y="13"/>
                  </a:lnTo>
                  <a:lnTo>
                    <a:pt x="26" y="13"/>
                  </a:lnTo>
                  <a:lnTo>
                    <a:pt x="30" y="13"/>
                  </a:lnTo>
                  <a:lnTo>
                    <a:pt x="35" y="13"/>
                  </a:lnTo>
                  <a:lnTo>
                    <a:pt x="41" y="13"/>
                  </a:lnTo>
                  <a:lnTo>
                    <a:pt x="48" y="13"/>
                  </a:lnTo>
                  <a:lnTo>
                    <a:pt x="55" y="13"/>
                  </a:lnTo>
                  <a:lnTo>
                    <a:pt x="61" y="13"/>
                  </a:lnTo>
                  <a:lnTo>
                    <a:pt x="68" y="13"/>
                  </a:lnTo>
                  <a:lnTo>
                    <a:pt x="74" y="13"/>
                  </a:lnTo>
                  <a:lnTo>
                    <a:pt x="81" y="13"/>
                  </a:lnTo>
                  <a:lnTo>
                    <a:pt x="86" y="13"/>
                  </a:lnTo>
                  <a:lnTo>
                    <a:pt x="92" y="13"/>
                  </a:lnTo>
                  <a:lnTo>
                    <a:pt x="96" y="13"/>
                  </a:lnTo>
                  <a:lnTo>
                    <a:pt x="100" y="13"/>
                  </a:lnTo>
                  <a:lnTo>
                    <a:pt x="102" y="13"/>
                  </a:lnTo>
                  <a:lnTo>
                    <a:pt x="103" y="13"/>
                  </a:lnTo>
                  <a:lnTo>
                    <a:pt x="62" y="24"/>
                  </a:lnTo>
                  <a:lnTo>
                    <a:pt x="5" y="29"/>
                  </a:lnTo>
                  <a:lnTo>
                    <a:pt x="0" y="0"/>
                  </a:lnTo>
                  <a:close/>
                </a:path>
              </a:pathLst>
            </a:custGeom>
            <a:solidFill>
              <a:srgbClr val="EBC45E"/>
            </a:solidFill>
            <a:ln w="9525">
              <a:noFill/>
              <a:round/>
              <a:headEnd/>
              <a:tailEnd/>
            </a:ln>
          </p:spPr>
          <p:txBody>
            <a:bodyPr/>
            <a:lstStyle/>
            <a:p>
              <a:endParaRPr lang="en-US" dirty="0">
                <a:solidFill>
                  <a:srgbClr val="006699"/>
                </a:solidFill>
              </a:endParaRPr>
            </a:p>
          </p:txBody>
        </p:sp>
        <p:sp>
          <p:nvSpPr>
            <p:cNvPr id="7500" name="Freeform 171"/>
            <p:cNvSpPr>
              <a:spLocks/>
            </p:cNvSpPr>
            <p:nvPr/>
          </p:nvSpPr>
          <p:spPr bwMode="auto">
            <a:xfrm>
              <a:off x="1508" y="3100"/>
              <a:ext cx="7" cy="62"/>
            </a:xfrm>
            <a:custGeom>
              <a:avLst/>
              <a:gdLst>
                <a:gd name="T0" fmla="*/ 0 w 14"/>
                <a:gd name="T1" fmla="*/ 0 h 123"/>
                <a:gd name="T2" fmla="*/ 0 w 14"/>
                <a:gd name="T3" fmla="*/ 1 h 123"/>
                <a:gd name="T4" fmla="*/ 1 w 14"/>
                <a:gd name="T5" fmla="*/ 1 h 123"/>
                <a:gd name="T6" fmla="*/ 1 w 14"/>
                <a:gd name="T7" fmla="*/ 1 h 123"/>
                <a:gd name="T8" fmla="*/ 0 w 14"/>
                <a:gd name="T9" fmla="*/ 0 h 123"/>
                <a:gd name="T10" fmla="*/ 0 w 14"/>
                <a:gd name="T11" fmla="*/ 0 h 123"/>
                <a:gd name="T12" fmla="*/ 0 60000 65536"/>
                <a:gd name="T13" fmla="*/ 0 60000 65536"/>
                <a:gd name="T14" fmla="*/ 0 60000 65536"/>
                <a:gd name="T15" fmla="*/ 0 60000 65536"/>
                <a:gd name="T16" fmla="*/ 0 60000 65536"/>
                <a:gd name="T17" fmla="*/ 0 60000 65536"/>
                <a:gd name="T18" fmla="*/ 0 w 14"/>
                <a:gd name="T19" fmla="*/ 0 h 123"/>
                <a:gd name="T20" fmla="*/ 14 w 1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4" h="123">
                  <a:moveTo>
                    <a:pt x="0" y="0"/>
                  </a:moveTo>
                  <a:lnTo>
                    <a:pt x="0" y="115"/>
                  </a:lnTo>
                  <a:lnTo>
                    <a:pt x="14" y="123"/>
                  </a:lnTo>
                  <a:lnTo>
                    <a:pt x="8" y="3"/>
                  </a:lnTo>
                  <a:lnTo>
                    <a:pt x="0" y="0"/>
                  </a:lnTo>
                  <a:close/>
                </a:path>
              </a:pathLst>
            </a:custGeom>
            <a:solidFill>
              <a:srgbClr val="F5CF21"/>
            </a:solidFill>
            <a:ln w="9525">
              <a:noFill/>
              <a:round/>
              <a:headEnd/>
              <a:tailEnd/>
            </a:ln>
          </p:spPr>
          <p:txBody>
            <a:bodyPr/>
            <a:lstStyle/>
            <a:p>
              <a:endParaRPr lang="en-US" dirty="0">
                <a:solidFill>
                  <a:srgbClr val="006699"/>
                </a:solidFill>
              </a:endParaRPr>
            </a:p>
          </p:txBody>
        </p:sp>
        <p:sp>
          <p:nvSpPr>
            <p:cNvPr id="7501" name="Freeform 172"/>
            <p:cNvSpPr>
              <a:spLocks/>
            </p:cNvSpPr>
            <p:nvPr/>
          </p:nvSpPr>
          <p:spPr bwMode="auto">
            <a:xfrm>
              <a:off x="1515" y="3092"/>
              <a:ext cx="7" cy="63"/>
            </a:xfrm>
            <a:custGeom>
              <a:avLst/>
              <a:gdLst>
                <a:gd name="T0" fmla="*/ 0 w 14"/>
                <a:gd name="T1" fmla="*/ 1 h 126"/>
                <a:gd name="T2" fmla="*/ 0 w 14"/>
                <a:gd name="T3" fmla="*/ 1 h 126"/>
                <a:gd name="T4" fmla="*/ 0 w 14"/>
                <a:gd name="T5" fmla="*/ 1 h 126"/>
                <a:gd name="T6" fmla="*/ 0 w 14"/>
                <a:gd name="T7" fmla="*/ 1 h 126"/>
                <a:gd name="T8" fmla="*/ 0 w 14"/>
                <a:gd name="T9" fmla="*/ 1 h 126"/>
                <a:gd name="T10" fmla="*/ 0 w 14"/>
                <a:gd name="T11" fmla="*/ 1 h 126"/>
                <a:gd name="T12" fmla="*/ 1 w 14"/>
                <a:gd name="T13" fmla="*/ 1 h 126"/>
                <a:gd name="T14" fmla="*/ 1 w 14"/>
                <a:gd name="T15" fmla="*/ 1 h 126"/>
                <a:gd name="T16" fmla="*/ 1 w 14"/>
                <a:gd name="T17" fmla="*/ 1 h 126"/>
                <a:gd name="T18" fmla="*/ 1 w 14"/>
                <a:gd name="T19" fmla="*/ 1 h 126"/>
                <a:gd name="T20" fmla="*/ 1 w 14"/>
                <a:gd name="T21" fmla="*/ 1 h 126"/>
                <a:gd name="T22" fmla="*/ 1 w 14"/>
                <a:gd name="T23" fmla="*/ 1 h 126"/>
                <a:gd name="T24" fmla="*/ 1 w 14"/>
                <a:gd name="T25" fmla="*/ 1 h 126"/>
                <a:gd name="T26" fmla="*/ 1 w 14"/>
                <a:gd name="T27" fmla="*/ 1 h 126"/>
                <a:gd name="T28" fmla="*/ 1 w 14"/>
                <a:gd name="T29" fmla="*/ 1 h 126"/>
                <a:gd name="T30" fmla="*/ 1 w 14"/>
                <a:gd name="T31" fmla="*/ 1 h 126"/>
                <a:gd name="T32" fmla="*/ 1 w 14"/>
                <a:gd name="T33" fmla="*/ 1 h 126"/>
                <a:gd name="T34" fmla="*/ 1 w 14"/>
                <a:gd name="T35" fmla="*/ 1 h 126"/>
                <a:gd name="T36" fmla="*/ 1 w 14"/>
                <a:gd name="T37" fmla="*/ 1 h 126"/>
                <a:gd name="T38" fmla="*/ 1 w 14"/>
                <a:gd name="T39" fmla="*/ 1 h 126"/>
                <a:gd name="T40" fmla="*/ 1 w 14"/>
                <a:gd name="T41" fmla="*/ 1 h 126"/>
                <a:gd name="T42" fmla="*/ 1 w 14"/>
                <a:gd name="T43" fmla="*/ 1 h 126"/>
                <a:gd name="T44" fmla="*/ 1 w 14"/>
                <a:gd name="T45" fmla="*/ 1 h 126"/>
                <a:gd name="T46" fmla="*/ 1 w 14"/>
                <a:gd name="T47" fmla="*/ 1 h 126"/>
                <a:gd name="T48" fmla="*/ 1 w 14"/>
                <a:gd name="T49" fmla="*/ 1 h 126"/>
                <a:gd name="T50" fmla="*/ 1 w 14"/>
                <a:gd name="T51" fmla="*/ 1 h 126"/>
                <a:gd name="T52" fmla="*/ 1 w 14"/>
                <a:gd name="T53" fmla="*/ 1 h 126"/>
                <a:gd name="T54" fmla="*/ 1 w 14"/>
                <a:gd name="T55" fmla="*/ 1 h 126"/>
                <a:gd name="T56" fmla="*/ 1 w 14"/>
                <a:gd name="T57" fmla="*/ 1 h 126"/>
                <a:gd name="T58" fmla="*/ 1 w 14"/>
                <a:gd name="T59" fmla="*/ 1 h 126"/>
                <a:gd name="T60" fmla="*/ 1 w 14"/>
                <a:gd name="T61" fmla="*/ 1 h 126"/>
                <a:gd name="T62" fmla="*/ 1 w 14"/>
                <a:gd name="T63" fmla="*/ 1 h 126"/>
                <a:gd name="T64" fmla="*/ 1 w 14"/>
                <a:gd name="T65" fmla="*/ 1 h 126"/>
                <a:gd name="T66" fmla="*/ 1 w 14"/>
                <a:gd name="T67" fmla="*/ 1 h 126"/>
                <a:gd name="T68" fmla="*/ 1 w 14"/>
                <a:gd name="T69" fmla="*/ 1 h 126"/>
                <a:gd name="T70" fmla="*/ 1 w 14"/>
                <a:gd name="T71" fmla="*/ 1 h 126"/>
                <a:gd name="T72" fmla="*/ 1 w 14"/>
                <a:gd name="T73" fmla="*/ 1 h 126"/>
                <a:gd name="T74" fmla="*/ 1 w 14"/>
                <a:gd name="T75" fmla="*/ 1 h 126"/>
                <a:gd name="T76" fmla="*/ 1 w 14"/>
                <a:gd name="T77" fmla="*/ 1 h 126"/>
                <a:gd name="T78" fmla="*/ 1 w 14"/>
                <a:gd name="T79" fmla="*/ 1 h 126"/>
                <a:gd name="T80" fmla="*/ 1 w 14"/>
                <a:gd name="T81" fmla="*/ 1 h 126"/>
                <a:gd name="T82" fmla="*/ 1 w 14"/>
                <a:gd name="T83" fmla="*/ 1 h 126"/>
                <a:gd name="T84" fmla="*/ 1 w 14"/>
                <a:gd name="T85" fmla="*/ 1 h 126"/>
                <a:gd name="T86" fmla="*/ 1 w 14"/>
                <a:gd name="T87" fmla="*/ 1 h 126"/>
                <a:gd name="T88" fmla="*/ 1 w 14"/>
                <a:gd name="T89" fmla="*/ 1 h 126"/>
                <a:gd name="T90" fmla="*/ 1 w 14"/>
                <a:gd name="T91" fmla="*/ 1 h 126"/>
                <a:gd name="T92" fmla="*/ 1 w 14"/>
                <a:gd name="T93" fmla="*/ 1 h 126"/>
                <a:gd name="T94" fmla="*/ 1 w 14"/>
                <a:gd name="T95" fmla="*/ 1 h 126"/>
                <a:gd name="T96" fmla="*/ 1 w 14"/>
                <a:gd name="T97" fmla="*/ 1 h 126"/>
                <a:gd name="T98" fmla="*/ 1 w 14"/>
                <a:gd name="T99" fmla="*/ 1 h 126"/>
                <a:gd name="T100" fmla="*/ 1 w 14"/>
                <a:gd name="T101" fmla="*/ 1 h 126"/>
                <a:gd name="T102" fmla="*/ 1 w 14"/>
                <a:gd name="T103" fmla="*/ 1 h 126"/>
                <a:gd name="T104" fmla="*/ 1 w 14"/>
                <a:gd name="T105" fmla="*/ 1 h 126"/>
                <a:gd name="T106" fmla="*/ 1 w 14"/>
                <a:gd name="T107" fmla="*/ 1 h 126"/>
                <a:gd name="T108" fmla="*/ 1 w 14"/>
                <a:gd name="T109" fmla="*/ 1 h 126"/>
                <a:gd name="T110" fmla="*/ 1 w 14"/>
                <a:gd name="T111" fmla="*/ 0 h 126"/>
                <a:gd name="T112" fmla="*/ 0 w 14"/>
                <a:gd name="T113" fmla="*/ 1 h 126"/>
                <a:gd name="T114" fmla="*/ 0 w 14"/>
                <a:gd name="T115" fmla="*/ 1 h 1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
                <a:gd name="T175" fmla="*/ 0 h 126"/>
                <a:gd name="T176" fmla="*/ 14 w 14"/>
                <a:gd name="T177" fmla="*/ 126 h 1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 h="126">
                  <a:moveTo>
                    <a:pt x="0" y="8"/>
                  </a:moveTo>
                  <a:lnTo>
                    <a:pt x="0" y="9"/>
                  </a:lnTo>
                  <a:lnTo>
                    <a:pt x="0" y="13"/>
                  </a:lnTo>
                  <a:lnTo>
                    <a:pt x="0" y="15"/>
                  </a:lnTo>
                  <a:lnTo>
                    <a:pt x="0" y="19"/>
                  </a:lnTo>
                  <a:lnTo>
                    <a:pt x="0" y="24"/>
                  </a:lnTo>
                  <a:lnTo>
                    <a:pt x="1" y="28"/>
                  </a:lnTo>
                  <a:lnTo>
                    <a:pt x="1" y="32"/>
                  </a:lnTo>
                  <a:lnTo>
                    <a:pt x="1" y="37"/>
                  </a:lnTo>
                  <a:lnTo>
                    <a:pt x="1" y="42"/>
                  </a:lnTo>
                  <a:lnTo>
                    <a:pt x="2" y="48"/>
                  </a:lnTo>
                  <a:lnTo>
                    <a:pt x="2" y="53"/>
                  </a:lnTo>
                  <a:lnTo>
                    <a:pt x="2" y="58"/>
                  </a:lnTo>
                  <a:lnTo>
                    <a:pt x="2" y="64"/>
                  </a:lnTo>
                  <a:lnTo>
                    <a:pt x="3" y="71"/>
                  </a:lnTo>
                  <a:lnTo>
                    <a:pt x="3" y="77"/>
                  </a:lnTo>
                  <a:lnTo>
                    <a:pt x="3" y="82"/>
                  </a:lnTo>
                  <a:lnTo>
                    <a:pt x="4" y="87"/>
                  </a:lnTo>
                  <a:lnTo>
                    <a:pt x="4" y="93"/>
                  </a:lnTo>
                  <a:lnTo>
                    <a:pt x="4" y="97"/>
                  </a:lnTo>
                  <a:lnTo>
                    <a:pt x="4" y="102"/>
                  </a:lnTo>
                  <a:lnTo>
                    <a:pt x="5" y="106"/>
                  </a:lnTo>
                  <a:lnTo>
                    <a:pt x="6" y="111"/>
                  </a:lnTo>
                  <a:lnTo>
                    <a:pt x="6" y="115"/>
                  </a:lnTo>
                  <a:lnTo>
                    <a:pt x="6" y="118"/>
                  </a:lnTo>
                  <a:lnTo>
                    <a:pt x="6" y="121"/>
                  </a:lnTo>
                  <a:lnTo>
                    <a:pt x="7" y="124"/>
                  </a:lnTo>
                  <a:lnTo>
                    <a:pt x="7" y="126"/>
                  </a:lnTo>
                  <a:lnTo>
                    <a:pt x="8" y="126"/>
                  </a:lnTo>
                  <a:lnTo>
                    <a:pt x="8" y="122"/>
                  </a:lnTo>
                  <a:lnTo>
                    <a:pt x="8" y="118"/>
                  </a:lnTo>
                  <a:lnTo>
                    <a:pt x="8" y="113"/>
                  </a:lnTo>
                  <a:lnTo>
                    <a:pt x="8" y="111"/>
                  </a:lnTo>
                  <a:lnTo>
                    <a:pt x="8" y="107"/>
                  </a:lnTo>
                  <a:lnTo>
                    <a:pt x="8" y="103"/>
                  </a:lnTo>
                  <a:lnTo>
                    <a:pt x="8" y="99"/>
                  </a:lnTo>
                  <a:lnTo>
                    <a:pt x="8" y="95"/>
                  </a:lnTo>
                  <a:lnTo>
                    <a:pt x="8" y="91"/>
                  </a:lnTo>
                  <a:lnTo>
                    <a:pt x="9" y="87"/>
                  </a:lnTo>
                  <a:lnTo>
                    <a:pt x="9" y="82"/>
                  </a:lnTo>
                  <a:lnTo>
                    <a:pt x="9" y="77"/>
                  </a:lnTo>
                  <a:lnTo>
                    <a:pt x="9" y="73"/>
                  </a:lnTo>
                  <a:lnTo>
                    <a:pt x="10" y="69"/>
                  </a:lnTo>
                  <a:lnTo>
                    <a:pt x="10" y="62"/>
                  </a:lnTo>
                  <a:lnTo>
                    <a:pt x="10" y="58"/>
                  </a:lnTo>
                  <a:lnTo>
                    <a:pt x="10" y="53"/>
                  </a:lnTo>
                  <a:lnTo>
                    <a:pt x="10" y="49"/>
                  </a:lnTo>
                  <a:lnTo>
                    <a:pt x="10" y="45"/>
                  </a:lnTo>
                  <a:lnTo>
                    <a:pt x="10" y="41"/>
                  </a:lnTo>
                  <a:lnTo>
                    <a:pt x="10" y="37"/>
                  </a:lnTo>
                  <a:lnTo>
                    <a:pt x="10" y="34"/>
                  </a:lnTo>
                  <a:lnTo>
                    <a:pt x="10" y="28"/>
                  </a:lnTo>
                  <a:lnTo>
                    <a:pt x="10" y="23"/>
                  </a:lnTo>
                  <a:lnTo>
                    <a:pt x="10" y="19"/>
                  </a:lnTo>
                  <a:lnTo>
                    <a:pt x="11" y="19"/>
                  </a:lnTo>
                  <a:lnTo>
                    <a:pt x="14" y="0"/>
                  </a:lnTo>
                  <a:lnTo>
                    <a:pt x="0" y="8"/>
                  </a:lnTo>
                  <a:close/>
                </a:path>
              </a:pathLst>
            </a:custGeom>
            <a:solidFill>
              <a:srgbClr val="F7D470"/>
            </a:solidFill>
            <a:ln w="9525">
              <a:noFill/>
              <a:round/>
              <a:headEnd/>
              <a:tailEnd/>
            </a:ln>
          </p:spPr>
          <p:txBody>
            <a:bodyPr/>
            <a:lstStyle/>
            <a:p>
              <a:endParaRPr lang="en-US" dirty="0">
                <a:solidFill>
                  <a:srgbClr val="006699"/>
                </a:solidFill>
              </a:endParaRPr>
            </a:p>
          </p:txBody>
        </p:sp>
        <p:sp>
          <p:nvSpPr>
            <p:cNvPr id="7502" name="Freeform 173"/>
            <p:cNvSpPr>
              <a:spLocks/>
            </p:cNvSpPr>
            <p:nvPr/>
          </p:nvSpPr>
          <p:spPr bwMode="auto">
            <a:xfrm>
              <a:off x="1326" y="2564"/>
              <a:ext cx="137" cy="443"/>
            </a:xfrm>
            <a:custGeom>
              <a:avLst/>
              <a:gdLst>
                <a:gd name="T0" fmla="*/ 0 w 274"/>
                <a:gd name="T1" fmla="*/ 0 h 886"/>
                <a:gd name="T2" fmla="*/ 1 w 274"/>
                <a:gd name="T3" fmla="*/ 2 h 886"/>
                <a:gd name="T4" fmla="*/ 1 w 274"/>
                <a:gd name="T5" fmla="*/ 2 h 886"/>
                <a:gd name="T6" fmla="*/ 1 w 274"/>
                <a:gd name="T7" fmla="*/ 1 h 886"/>
                <a:gd name="T8" fmla="*/ 0 w 274"/>
                <a:gd name="T9" fmla="*/ 0 h 886"/>
                <a:gd name="T10" fmla="*/ 0 w 274"/>
                <a:gd name="T11" fmla="*/ 0 h 886"/>
                <a:gd name="T12" fmla="*/ 0 60000 65536"/>
                <a:gd name="T13" fmla="*/ 0 60000 65536"/>
                <a:gd name="T14" fmla="*/ 0 60000 65536"/>
                <a:gd name="T15" fmla="*/ 0 60000 65536"/>
                <a:gd name="T16" fmla="*/ 0 60000 65536"/>
                <a:gd name="T17" fmla="*/ 0 60000 65536"/>
                <a:gd name="T18" fmla="*/ 0 w 274"/>
                <a:gd name="T19" fmla="*/ 0 h 886"/>
                <a:gd name="T20" fmla="*/ 274 w 274"/>
                <a:gd name="T21" fmla="*/ 886 h 886"/>
              </a:gdLst>
              <a:ahLst/>
              <a:cxnLst>
                <a:cxn ang="T12">
                  <a:pos x="T0" y="T1"/>
                </a:cxn>
                <a:cxn ang="T13">
                  <a:pos x="T2" y="T3"/>
                </a:cxn>
                <a:cxn ang="T14">
                  <a:pos x="T4" y="T5"/>
                </a:cxn>
                <a:cxn ang="T15">
                  <a:pos x="T6" y="T7"/>
                </a:cxn>
                <a:cxn ang="T16">
                  <a:pos x="T8" y="T9"/>
                </a:cxn>
                <a:cxn ang="T17">
                  <a:pos x="T10" y="T11"/>
                </a:cxn>
              </a:cxnLst>
              <a:rect l="T18" t="T19" r="T20" b="T21"/>
              <a:pathLst>
                <a:path w="274" h="886">
                  <a:moveTo>
                    <a:pt x="0" y="0"/>
                  </a:moveTo>
                  <a:lnTo>
                    <a:pt x="42" y="758"/>
                  </a:lnTo>
                  <a:lnTo>
                    <a:pt x="253" y="886"/>
                  </a:lnTo>
                  <a:lnTo>
                    <a:pt x="274" y="36"/>
                  </a:lnTo>
                  <a:lnTo>
                    <a:pt x="0" y="0"/>
                  </a:lnTo>
                  <a:close/>
                </a:path>
              </a:pathLst>
            </a:custGeom>
            <a:solidFill>
              <a:srgbClr val="C7BD54"/>
            </a:solidFill>
            <a:ln w="9525">
              <a:noFill/>
              <a:round/>
              <a:headEnd/>
              <a:tailEnd/>
            </a:ln>
          </p:spPr>
          <p:txBody>
            <a:bodyPr/>
            <a:lstStyle/>
            <a:p>
              <a:endParaRPr lang="en-US" dirty="0">
                <a:solidFill>
                  <a:srgbClr val="006699"/>
                </a:solidFill>
              </a:endParaRPr>
            </a:p>
          </p:txBody>
        </p:sp>
        <p:sp>
          <p:nvSpPr>
            <p:cNvPr id="7503" name="Freeform 174"/>
            <p:cNvSpPr>
              <a:spLocks/>
            </p:cNvSpPr>
            <p:nvPr/>
          </p:nvSpPr>
          <p:spPr bwMode="auto">
            <a:xfrm>
              <a:off x="1710" y="2564"/>
              <a:ext cx="135" cy="530"/>
            </a:xfrm>
            <a:custGeom>
              <a:avLst/>
              <a:gdLst>
                <a:gd name="T0" fmla="*/ 0 w 270"/>
                <a:gd name="T1" fmla="*/ 0 h 1059"/>
                <a:gd name="T2" fmla="*/ 1 w 270"/>
                <a:gd name="T3" fmla="*/ 1 h 1059"/>
                <a:gd name="T4" fmla="*/ 1 w 270"/>
                <a:gd name="T5" fmla="*/ 1 h 1059"/>
                <a:gd name="T6" fmla="*/ 1 w 270"/>
                <a:gd name="T7" fmla="*/ 1 h 1059"/>
                <a:gd name="T8" fmla="*/ 1 w 270"/>
                <a:gd name="T9" fmla="*/ 1 h 1059"/>
                <a:gd name="T10" fmla="*/ 1 w 270"/>
                <a:gd name="T11" fmla="*/ 1 h 1059"/>
                <a:gd name="T12" fmla="*/ 1 w 270"/>
                <a:gd name="T13" fmla="*/ 2 h 1059"/>
                <a:gd name="T14" fmla="*/ 1 w 270"/>
                <a:gd name="T15" fmla="*/ 2 h 1059"/>
                <a:gd name="T16" fmla="*/ 1 w 270"/>
                <a:gd name="T17" fmla="*/ 3 h 1059"/>
                <a:gd name="T18" fmla="*/ 1 w 270"/>
                <a:gd name="T19" fmla="*/ 3 h 1059"/>
                <a:gd name="T20" fmla="*/ 1 w 270"/>
                <a:gd name="T21" fmla="*/ 1 h 1059"/>
                <a:gd name="T22" fmla="*/ 0 w 270"/>
                <a:gd name="T23" fmla="*/ 0 h 1059"/>
                <a:gd name="T24" fmla="*/ 0 w 270"/>
                <a:gd name="T25" fmla="*/ 0 h 10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1059"/>
                <a:gd name="T41" fmla="*/ 270 w 270"/>
                <a:gd name="T42" fmla="*/ 1059 h 10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1059">
                  <a:moveTo>
                    <a:pt x="0" y="0"/>
                  </a:moveTo>
                  <a:lnTo>
                    <a:pt x="16" y="101"/>
                  </a:lnTo>
                  <a:lnTo>
                    <a:pt x="49" y="188"/>
                  </a:lnTo>
                  <a:lnTo>
                    <a:pt x="114" y="193"/>
                  </a:lnTo>
                  <a:lnTo>
                    <a:pt x="133" y="333"/>
                  </a:lnTo>
                  <a:lnTo>
                    <a:pt x="65" y="382"/>
                  </a:lnTo>
                  <a:lnTo>
                    <a:pt x="221" y="570"/>
                  </a:lnTo>
                  <a:lnTo>
                    <a:pt x="204" y="860"/>
                  </a:lnTo>
                  <a:lnTo>
                    <a:pt x="160" y="1042"/>
                  </a:lnTo>
                  <a:lnTo>
                    <a:pt x="270" y="1059"/>
                  </a:lnTo>
                  <a:lnTo>
                    <a:pt x="252" y="36"/>
                  </a:lnTo>
                  <a:lnTo>
                    <a:pt x="0" y="0"/>
                  </a:lnTo>
                  <a:close/>
                </a:path>
              </a:pathLst>
            </a:custGeom>
            <a:solidFill>
              <a:srgbClr val="FAF2A8"/>
            </a:solidFill>
            <a:ln w="9525">
              <a:noFill/>
              <a:round/>
              <a:headEnd/>
              <a:tailEnd/>
            </a:ln>
          </p:spPr>
          <p:txBody>
            <a:bodyPr/>
            <a:lstStyle/>
            <a:p>
              <a:endParaRPr lang="en-US" dirty="0">
                <a:solidFill>
                  <a:srgbClr val="006699"/>
                </a:solidFill>
              </a:endParaRPr>
            </a:p>
          </p:txBody>
        </p:sp>
      </p:grpSp>
      <p:grpSp>
        <p:nvGrpSpPr>
          <p:cNvPr id="4" name="Group 358" descr="patient"/>
          <p:cNvGrpSpPr>
            <a:grpSpLocks/>
          </p:cNvGrpSpPr>
          <p:nvPr/>
        </p:nvGrpSpPr>
        <p:grpSpPr bwMode="auto">
          <a:xfrm>
            <a:off x="0" y="2743200"/>
            <a:ext cx="1219200" cy="1066800"/>
            <a:chOff x="292" y="3293"/>
            <a:chExt cx="825" cy="747"/>
          </a:xfrm>
        </p:grpSpPr>
        <p:sp>
          <p:nvSpPr>
            <p:cNvPr id="7314" name="Freeform 183"/>
            <p:cNvSpPr>
              <a:spLocks/>
            </p:cNvSpPr>
            <p:nvPr/>
          </p:nvSpPr>
          <p:spPr bwMode="auto">
            <a:xfrm>
              <a:off x="328" y="3493"/>
              <a:ext cx="756" cy="529"/>
            </a:xfrm>
            <a:custGeom>
              <a:avLst/>
              <a:gdLst>
                <a:gd name="T0" fmla="*/ 628 w 756"/>
                <a:gd name="T1" fmla="*/ 258 h 529"/>
                <a:gd name="T2" fmla="*/ 628 w 756"/>
                <a:gd name="T3" fmla="*/ 258 h 529"/>
                <a:gd name="T4" fmla="*/ 628 w 756"/>
                <a:gd name="T5" fmla="*/ 249 h 529"/>
                <a:gd name="T6" fmla="*/ 628 w 756"/>
                <a:gd name="T7" fmla="*/ 249 h 529"/>
                <a:gd name="T8" fmla="*/ 624 w 756"/>
                <a:gd name="T9" fmla="*/ 150 h 529"/>
                <a:gd name="T10" fmla="*/ 621 w 756"/>
                <a:gd name="T11" fmla="*/ 99 h 529"/>
                <a:gd name="T12" fmla="*/ 619 w 756"/>
                <a:gd name="T13" fmla="*/ 71 h 529"/>
                <a:gd name="T14" fmla="*/ 619 w 756"/>
                <a:gd name="T15" fmla="*/ 71 h 529"/>
                <a:gd name="T16" fmla="*/ 615 w 756"/>
                <a:gd name="T17" fmla="*/ 60 h 529"/>
                <a:gd name="T18" fmla="*/ 610 w 756"/>
                <a:gd name="T19" fmla="*/ 42 h 529"/>
                <a:gd name="T20" fmla="*/ 601 w 756"/>
                <a:gd name="T21" fmla="*/ 24 h 529"/>
                <a:gd name="T22" fmla="*/ 595 w 756"/>
                <a:gd name="T23" fmla="*/ 16 h 529"/>
                <a:gd name="T24" fmla="*/ 590 w 756"/>
                <a:gd name="T25" fmla="*/ 11 h 529"/>
                <a:gd name="T26" fmla="*/ 590 w 756"/>
                <a:gd name="T27" fmla="*/ 11 h 529"/>
                <a:gd name="T28" fmla="*/ 580 w 756"/>
                <a:gd name="T29" fmla="*/ 7 h 529"/>
                <a:gd name="T30" fmla="*/ 558 w 756"/>
                <a:gd name="T31" fmla="*/ 5 h 529"/>
                <a:gd name="T32" fmla="*/ 491 w 756"/>
                <a:gd name="T33" fmla="*/ 4 h 529"/>
                <a:gd name="T34" fmla="*/ 396 w 756"/>
                <a:gd name="T35" fmla="*/ 2 h 529"/>
                <a:gd name="T36" fmla="*/ 288 w 756"/>
                <a:gd name="T37" fmla="*/ 0 h 529"/>
                <a:gd name="T38" fmla="*/ 90 w 756"/>
                <a:gd name="T39" fmla="*/ 2 h 529"/>
                <a:gd name="T40" fmla="*/ 0 w 756"/>
                <a:gd name="T41" fmla="*/ 2 h 529"/>
                <a:gd name="T42" fmla="*/ 0 w 756"/>
                <a:gd name="T43" fmla="*/ 529 h 529"/>
                <a:gd name="T44" fmla="*/ 756 w 756"/>
                <a:gd name="T45" fmla="*/ 529 h 529"/>
                <a:gd name="T46" fmla="*/ 756 w 756"/>
                <a:gd name="T47" fmla="*/ 529 h 529"/>
                <a:gd name="T48" fmla="*/ 754 w 756"/>
                <a:gd name="T49" fmla="*/ 447 h 529"/>
                <a:gd name="T50" fmla="*/ 754 w 756"/>
                <a:gd name="T51" fmla="*/ 353 h 529"/>
                <a:gd name="T52" fmla="*/ 754 w 756"/>
                <a:gd name="T53" fmla="*/ 353 h 529"/>
                <a:gd name="T54" fmla="*/ 752 w 756"/>
                <a:gd name="T55" fmla="*/ 340 h 529"/>
                <a:gd name="T56" fmla="*/ 749 w 756"/>
                <a:gd name="T57" fmla="*/ 328 h 529"/>
                <a:gd name="T58" fmla="*/ 741 w 756"/>
                <a:gd name="T59" fmla="*/ 315 h 529"/>
                <a:gd name="T60" fmla="*/ 732 w 756"/>
                <a:gd name="T61" fmla="*/ 302 h 529"/>
                <a:gd name="T62" fmla="*/ 723 w 756"/>
                <a:gd name="T63" fmla="*/ 289 h 529"/>
                <a:gd name="T64" fmla="*/ 712 w 756"/>
                <a:gd name="T65" fmla="*/ 278 h 529"/>
                <a:gd name="T66" fmla="*/ 694 w 756"/>
                <a:gd name="T67" fmla="*/ 264 h 529"/>
                <a:gd name="T68" fmla="*/ 694 w 756"/>
                <a:gd name="T69" fmla="*/ 264 h 529"/>
                <a:gd name="T70" fmla="*/ 685 w 756"/>
                <a:gd name="T71" fmla="*/ 256 h 529"/>
                <a:gd name="T72" fmla="*/ 681 w 756"/>
                <a:gd name="T73" fmla="*/ 254 h 529"/>
                <a:gd name="T74" fmla="*/ 654 w 756"/>
                <a:gd name="T75" fmla="*/ 253 h 529"/>
                <a:gd name="T76" fmla="*/ 628 w 756"/>
                <a:gd name="T77" fmla="*/ 258 h 5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6"/>
                <a:gd name="T118" fmla="*/ 0 h 529"/>
                <a:gd name="T119" fmla="*/ 756 w 756"/>
                <a:gd name="T120" fmla="*/ 529 h 5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6" h="529">
                  <a:moveTo>
                    <a:pt x="628" y="258"/>
                  </a:moveTo>
                  <a:lnTo>
                    <a:pt x="628" y="258"/>
                  </a:lnTo>
                  <a:lnTo>
                    <a:pt x="628" y="249"/>
                  </a:lnTo>
                  <a:lnTo>
                    <a:pt x="624" y="150"/>
                  </a:lnTo>
                  <a:lnTo>
                    <a:pt x="621" y="99"/>
                  </a:lnTo>
                  <a:lnTo>
                    <a:pt x="619" y="71"/>
                  </a:lnTo>
                  <a:lnTo>
                    <a:pt x="615" y="60"/>
                  </a:lnTo>
                  <a:lnTo>
                    <a:pt x="610" y="42"/>
                  </a:lnTo>
                  <a:lnTo>
                    <a:pt x="601" y="24"/>
                  </a:lnTo>
                  <a:lnTo>
                    <a:pt x="595" y="16"/>
                  </a:lnTo>
                  <a:lnTo>
                    <a:pt x="590" y="11"/>
                  </a:lnTo>
                  <a:lnTo>
                    <a:pt x="580" y="7"/>
                  </a:lnTo>
                  <a:lnTo>
                    <a:pt x="558" y="5"/>
                  </a:lnTo>
                  <a:lnTo>
                    <a:pt x="491" y="4"/>
                  </a:lnTo>
                  <a:lnTo>
                    <a:pt x="396" y="2"/>
                  </a:lnTo>
                  <a:lnTo>
                    <a:pt x="288" y="0"/>
                  </a:lnTo>
                  <a:lnTo>
                    <a:pt x="90" y="2"/>
                  </a:lnTo>
                  <a:lnTo>
                    <a:pt x="0" y="2"/>
                  </a:lnTo>
                  <a:lnTo>
                    <a:pt x="0" y="529"/>
                  </a:lnTo>
                  <a:lnTo>
                    <a:pt x="756" y="529"/>
                  </a:lnTo>
                  <a:lnTo>
                    <a:pt x="754" y="447"/>
                  </a:lnTo>
                  <a:lnTo>
                    <a:pt x="754" y="353"/>
                  </a:lnTo>
                  <a:lnTo>
                    <a:pt x="752" y="340"/>
                  </a:lnTo>
                  <a:lnTo>
                    <a:pt x="749" y="328"/>
                  </a:lnTo>
                  <a:lnTo>
                    <a:pt x="741" y="315"/>
                  </a:lnTo>
                  <a:lnTo>
                    <a:pt x="732" y="302"/>
                  </a:lnTo>
                  <a:lnTo>
                    <a:pt x="723" y="289"/>
                  </a:lnTo>
                  <a:lnTo>
                    <a:pt x="712" y="278"/>
                  </a:lnTo>
                  <a:lnTo>
                    <a:pt x="694" y="264"/>
                  </a:lnTo>
                  <a:lnTo>
                    <a:pt x="685" y="256"/>
                  </a:lnTo>
                  <a:lnTo>
                    <a:pt x="681" y="254"/>
                  </a:lnTo>
                  <a:lnTo>
                    <a:pt x="654" y="253"/>
                  </a:lnTo>
                  <a:lnTo>
                    <a:pt x="628" y="258"/>
                  </a:lnTo>
                  <a:close/>
                </a:path>
              </a:pathLst>
            </a:custGeom>
            <a:solidFill>
              <a:srgbClr val="A2C3DD"/>
            </a:solidFill>
            <a:ln w="9525">
              <a:noFill/>
              <a:round/>
              <a:headEnd/>
              <a:tailEnd/>
            </a:ln>
          </p:spPr>
          <p:txBody>
            <a:bodyPr/>
            <a:lstStyle/>
            <a:p>
              <a:endParaRPr lang="en-US" dirty="0"/>
            </a:p>
          </p:txBody>
        </p:sp>
        <p:sp>
          <p:nvSpPr>
            <p:cNvPr id="7315" name="Freeform 185"/>
            <p:cNvSpPr>
              <a:spLocks/>
            </p:cNvSpPr>
            <p:nvPr/>
          </p:nvSpPr>
          <p:spPr bwMode="auto">
            <a:xfrm>
              <a:off x="354" y="3475"/>
              <a:ext cx="452" cy="388"/>
            </a:xfrm>
            <a:custGeom>
              <a:avLst/>
              <a:gdLst>
                <a:gd name="T0" fmla="*/ 187 w 452"/>
                <a:gd name="T1" fmla="*/ 0 h 388"/>
                <a:gd name="T2" fmla="*/ 121 w 452"/>
                <a:gd name="T3" fmla="*/ 16 h 388"/>
                <a:gd name="T4" fmla="*/ 97 w 452"/>
                <a:gd name="T5" fmla="*/ 25 h 388"/>
                <a:gd name="T6" fmla="*/ 82 w 452"/>
                <a:gd name="T7" fmla="*/ 34 h 388"/>
                <a:gd name="T8" fmla="*/ 60 w 452"/>
                <a:gd name="T9" fmla="*/ 56 h 388"/>
                <a:gd name="T10" fmla="*/ 53 w 452"/>
                <a:gd name="T11" fmla="*/ 71 h 388"/>
                <a:gd name="T12" fmla="*/ 40 w 452"/>
                <a:gd name="T13" fmla="*/ 102 h 388"/>
                <a:gd name="T14" fmla="*/ 33 w 452"/>
                <a:gd name="T15" fmla="*/ 170 h 388"/>
                <a:gd name="T16" fmla="*/ 29 w 452"/>
                <a:gd name="T17" fmla="*/ 195 h 388"/>
                <a:gd name="T18" fmla="*/ 9 w 452"/>
                <a:gd name="T19" fmla="*/ 261 h 388"/>
                <a:gd name="T20" fmla="*/ 0 w 452"/>
                <a:gd name="T21" fmla="*/ 296 h 388"/>
                <a:gd name="T22" fmla="*/ 2 w 452"/>
                <a:gd name="T23" fmla="*/ 318 h 388"/>
                <a:gd name="T24" fmla="*/ 4 w 452"/>
                <a:gd name="T25" fmla="*/ 325 h 388"/>
                <a:gd name="T26" fmla="*/ 11 w 452"/>
                <a:gd name="T27" fmla="*/ 347 h 388"/>
                <a:gd name="T28" fmla="*/ 18 w 452"/>
                <a:gd name="T29" fmla="*/ 366 h 388"/>
                <a:gd name="T30" fmla="*/ 38 w 452"/>
                <a:gd name="T31" fmla="*/ 380 h 388"/>
                <a:gd name="T32" fmla="*/ 82 w 452"/>
                <a:gd name="T33" fmla="*/ 388 h 388"/>
                <a:gd name="T34" fmla="*/ 112 w 452"/>
                <a:gd name="T35" fmla="*/ 388 h 388"/>
                <a:gd name="T36" fmla="*/ 166 w 452"/>
                <a:gd name="T37" fmla="*/ 384 h 388"/>
                <a:gd name="T38" fmla="*/ 238 w 452"/>
                <a:gd name="T39" fmla="*/ 371 h 388"/>
                <a:gd name="T40" fmla="*/ 280 w 452"/>
                <a:gd name="T41" fmla="*/ 368 h 388"/>
                <a:gd name="T42" fmla="*/ 320 w 452"/>
                <a:gd name="T43" fmla="*/ 364 h 388"/>
                <a:gd name="T44" fmla="*/ 359 w 452"/>
                <a:gd name="T45" fmla="*/ 358 h 388"/>
                <a:gd name="T46" fmla="*/ 393 w 452"/>
                <a:gd name="T47" fmla="*/ 346 h 388"/>
                <a:gd name="T48" fmla="*/ 423 w 452"/>
                <a:gd name="T49" fmla="*/ 325 h 388"/>
                <a:gd name="T50" fmla="*/ 443 w 452"/>
                <a:gd name="T51" fmla="*/ 304 h 388"/>
                <a:gd name="T52" fmla="*/ 450 w 452"/>
                <a:gd name="T53" fmla="*/ 291 h 388"/>
                <a:gd name="T54" fmla="*/ 452 w 452"/>
                <a:gd name="T55" fmla="*/ 280 h 388"/>
                <a:gd name="T56" fmla="*/ 452 w 452"/>
                <a:gd name="T57" fmla="*/ 261 h 388"/>
                <a:gd name="T58" fmla="*/ 446 w 452"/>
                <a:gd name="T59" fmla="*/ 223 h 388"/>
                <a:gd name="T60" fmla="*/ 414 w 452"/>
                <a:gd name="T61" fmla="*/ 111 h 388"/>
                <a:gd name="T62" fmla="*/ 403 w 452"/>
                <a:gd name="T63" fmla="*/ 78 h 388"/>
                <a:gd name="T64" fmla="*/ 395 w 452"/>
                <a:gd name="T65" fmla="*/ 69 h 388"/>
                <a:gd name="T66" fmla="*/ 359 w 452"/>
                <a:gd name="T67" fmla="*/ 49 h 388"/>
                <a:gd name="T68" fmla="*/ 291 w 452"/>
                <a:gd name="T69" fmla="*/ 22 h 388"/>
                <a:gd name="T70" fmla="*/ 187 w 452"/>
                <a:gd name="T71" fmla="*/ 0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388"/>
                <a:gd name="T110" fmla="*/ 452 w 452"/>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388">
                  <a:moveTo>
                    <a:pt x="187" y="0"/>
                  </a:moveTo>
                  <a:lnTo>
                    <a:pt x="187" y="0"/>
                  </a:lnTo>
                  <a:lnTo>
                    <a:pt x="150" y="9"/>
                  </a:lnTo>
                  <a:lnTo>
                    <a:pt x="121" y="16"/>
                  </a:lnTo>
                  <a:lnTo>
                    <a:pt x="108" y="20"/>
                  </a:lnTo>
                  <a:lnTo>
                    <a:pt x="97" y="25"/>
                  </a:lnTo>
                  <a:lnTo>
                    <a:pt x="82" y="34"/>
                  </a:lnTo>
                  <a:lnTo>
                    <a:pt x="69" y="45"/>
                  </a:lnTo>
                  <a:lnTo>
                    <a:pt x="60" y="56"/>
                  </a:lnTo>
                  <a:lnTo>
                    <a:pt x="53" y="71"/>
                  </a:lnTo>
                  <a:lnTo>
                    <a:pt x="46" y="86"/>
                  </a:lnTo>
                  <a:lnTo>
                    <a:pt x="40" y="102"/>
                  </a:lnTo>
                  <a:lnTo>
                    <a:pt x="36" y="128"/>
                  </a:lnTo>
                  <a:lnTo>
                    <a:pt x="33" y="170"/>
                  </a:lnTo>
                  <a:lnTo>
                    <a:pt x="29" y="195"/>
                  </a:lnTo>
                  <a:lnTo>
                    <a:pt x="24" y="219"/>
                  </a:lnTo>
                  <a:lnTo>
                    <a:pt x="9" y="261"/>
                  </a:lnTo>
                  <a:lnTo>
                    <a:pt x="4" y="280"/>
                  </a:lnTo>
                  <a:lnTo>
                    <a:pt x="0" y="296"/>
                  </a:lnTo>
                  <a:lnTo>
                    <a:pt x="0" y="313"/>
                  </a:lnTo>
                  <a:lnTo>
                    <a:pt x="2" y="318"/>
                  </a:lnTo>
                  <a:lnTo>
                    <a:pt x="4" y="325"/>
                  </a:lnTo>
                  <a:lnTo>
                    <a:pt x="9" y="336"/>
                  </a:lnTo>
                  <a:lnTo>
                    <a:pt x="11" y="347"/>
                  </a:lnTo>
                  <a:lnTo>
                    <a:pt x="15" y="357"/>
                  </a:lnTo>
                  <a:lnTo>
                    <a:pt x="18" y="366"/>
                  </a:lnTo>
                  <a:lnTo>
                    <a:pt x="26" y="373"/>
                  </a:lnTo>
                  <a:lnTo>
                    <a:pt x="38" y="380"/>
                  </a:lnTo>
                  <a:lnTo>
                    <a:pt x="57" y="384"/>
                  </a:lnTo>
                  <a:lnTo>
                    <a:pt x="82" y="388"/>
                  </a:lnTo>
                  <a:lnTo>
                    <a:pt x="112" y="388"/>
                  </a:lnTo>
                  <a:lnTo>
                    <a:pt x="139" y="386"/>
                  </a:lnTo>
                  <a:lnTo>
                    <a:pt x="166" y="384"/>
                  </a:lnTo>
                  <a:lnTo>
                    <a:pt x="192" y="380"/>
                  </a:lnTo>
                  <a:lnTo>
                    <a:pt x="238" y="371"/>
                  </a:lnTo>
                  <a:lnTo>
                    <a:pt x="260" y="369"/>
                  </a:lnTo>
                  <a:lnTo>
                    <a:pt x="280" y="368"/>
                  </a:lnTo>
                  <a:lnTo>
                    <a:pt x="320" y="364"/>
                  </a:lnTo>
                  <a:lnTo>
                    <a:pt x="340" y="362"/>
                  </a:lnTo>
                  <a:lnTo>
                    <a:pt x="359" y="358"/>
                  </a:lnTo>
                  <a:lnTo>
                    <a:pt x="377" y="353"/>
                  </a:lnTo>
                  <a:lnTo>
                    <a:pt x="393" y="346"/>
                  </a:lnTo>
                  <a:lnTo>
                    <a:pt x="408" y="336"/>
                  </a:lnTo>
                  <a:lnTo>
                    <a:pt x="423" y="325"/>
                  </a:lnTo>
                  <a:lnTo>
                    <a:pt x="443" y="304"/>
                  </a:lnTo>
                  <a:lnTo>
                    <a:pt x="448" y="296"/>
                  </a:lnTo>
                  <a:lnTo>
                    <a:pt x="450" y="291"/>
                  </a:lnTo>
                  <a:lnTo>
                    <a:pt x="452" y="285"/>
                  </a:lnTo>
                  <a:lnTo>
                    <a:pt x="452" y="280"/>
                  </a:lnTo>
                  <a:lnTo>
                    <a:pt x="452" y="261"/>
                  </a:lnTo>
                  <a:lnTo>
                    <a:pt x="450" y="245"/>
                  </a:lnTo>
                  <a:lnTo>
                    <a:pt x="446" y="223"/>
                  </a:lnTo>
                  <a:lnTo>
                    <a:pt x="430" y="166"/>
                  </a:lnTo>
                  <a:lnTo>
                    <a:pt x="414" y="111"/>
                  </a:lnTo>
                  <a:lnTo>
                    <a:pt x="403" y="78"/>
                  </a:lnTo>
                  <a:lnTo>
                    <a:pt x="401" y="75"/>
                  </a:lnTo>
                  <a:lnTo>
                    <a:pt x="395" y="69"/>
                  </a:lnTo>
                  <a:lnTo>
                    <a:pt x="379" y="60"/>
                  </a:lnTo>
                  <a:lnTo>
                    <a:pt x="359" y="49"/>
                  </a:lnTo>
                  <a:lnTo>
                    <a:pt x="335" y="38"/>
                  </a:lnTo>
                  <a:lnTo>
                    <a:pt x="291" y="22"/>
                  </a:lnTo>
                  <a:lnTo>
                    <a:pt x="271" y="16"/>
                  </a:lnTo>
                  <a:lnTo>
                    <a:pt x="187" y="0"/>
                  </a:lnTo>
                  <a:close/>
                </a:path>
              </a:pathLst>
            </a:custGeom>
            <a:solidFill>
              <a:srgbClr val="FFFFD1"/>
            </a:solidFill>
            <a:ln w="9525">
              <a:noFill/>
              <a:round/>
              <a:headEnd/>
              <a:tailEnd/>
            </a:ln>
          </p:spPr>
          <p:txBody>
            <a:bodyPr/>
            <a:lstStyle/>
            <a:p>
              <a:endParaRPr lang="en-US" dirty="0"/>
            </a:p>
          </p:txBody>
        </p:sp>
        <p:sp>
          <p:nvSpPr>
            <p:cNvPr id="7316" name="Freeform 186"/>
            <p:cNvSpPr>
              <a:spLocks/>
            </p:cNvSpPr>
            <p:nvPr/>
          </p:nvSpPr>
          <p:spPr bwMode="auto">
            <a:xfrm>
              <a:off x="398" y="3799"/>
              <a:ext cx="428" cy="225"/>
            </a:xfrm>
            <a:custGeom>
              <a:avLst/>
              <a:gdLst>
                <a:gd name="T0" fmla="*/ 283 w 428"/>
                <a:gd name="T1" fmla="*/ 117 h 225"/>
                <a:gd name="T2" fmla="*/ 280 w 428"/>
                <a:gd name="T3" fmla="*/ 130 h 225"/>
                <a:gd name="T4" fmla="*/ 278 w 428"/>
                <a:gd name="T5" fmla="*/ 170 h 225"/>
                <a:gd name="T6" fmla="*/ 260 w 428"/>
                <a:gd name="T7" fmla="*/ 225 h 225"/>
                <a:gd name="T8" fmla="*/ 391 w 428"/>
                <a:gd name="T9" fmla="*/ 225 h 225"/>
                <a:gd name="T10" fmla="*/ 391 w 428"/>
                <a:gd name="T11" fmla="*/ 225 h 225"/>
                <a:gd name="T12" fmla="*/ 404 w 428"/>
                <a:gd name="T13" fmla="*/ 164 h 225"/>
                <a:gd name="T14" fmla="*/ 424 w 428"/>
                <a:gd name="T15" fmla="*/ 69 h 225"/>
                <a:gd name="T16" fmla="*/ 424 w 428"/>
                <a:gd name="T17" fmla="*/ 69 h 225"/>
                <a:gd name="T18" fmla="*/ 428 w 428"/>
                <a:gd name="T19" fmla="*/ 49 h 225"/>
                <a:gd name="T20" fmla="*/ 428 w 428"/>
                <a:gd name="T21" fmla="*/ 49 h 225"/>
                <a:gd name="T22" fmla="*/ 426 w 428"/>
                <a:gd name="T23" fmla="*/ 42 h 225"/>
                <a:gd name="T24" fmla="*/ 423 w 428"/>
                <a:gd name="T25" fmla="*/ 34 h 225"/>
                <a:gd name="T26" fmla="*/ 413 w 428"/>
                <a:gd name="T27" fmla="*/ 22 h 225"/>
                <a:gd name="T28" fmla="*/ 404 w 428"/>
                <a:gd name="T29" fmla="*/ 12 h 225"/>
                <a:gd name="T30" fmla="*/ 391 w 428"/>
                <a:gd name="T31" fmla="*/ 7 h 225"/>
                <a:gd name="T32" fmla="*/ 391 w 428"/>
                <a:gd name="T33" fmla="*/ 7 h 225"/>
                <a:gd name="T34" fmla="*/ 380 w 428"/>
                <a:gd name="T35" fmla="*/ 1 h 225"/>
                <a:gd name="T36" fmla="*/ 370 w 428"/>
                <a:gd name="T37" fmla="*/ 0 h 225"/>
                <a:gd name="T38" fmla="*/ 359 w 428"/>
                <a:gd name="T39" fmla="*/ 0 h 225"/>
                <a:gd name="T40" fmla="*/ 320 w 428"/>
                <a:gd name="T41" fmla="*/ 9 h 225"/>
                <a:gd name="T42" fmla="*/ 291 w 428"/>
                <a:gd name="T43" fmla="*/ 14 h 225"/>
                <a:gd name="T44" fmla="*/ 243 w 428"/>
                <a:gd name="T45" fmla="*/ 18 h 225"/>
                <a:gd name="T46" fmla="*/ 111 w 428"/>
                <a:gd name="T47" fmla="*/ 23 h 225"/>
                <a:gd name="T48" fmla="*/ 71 w 428"/>
                <a:gd name="T49" fmla="*/ 31 h 225"/>
                <a:gd name="T50" fmla="*/ 35 w 428"/>
                <a:gd name="T51" fmla="*/ 45 h 225"/>
                <a:gd name="T52" fmla="*/ 35 w 428"/>
                <a:gd name="T53" fmla="*/ 45 h 225"/>
                <a:gd name="T54" fmla="*/ 24 w 428"/>
                <a:gd name="T55" fmla="*/ 58 h 225"/>
                <a:gd name="T56" fmla="*/ 13 w 428"/>
                <a:gd name="T57" fmla="*/ 71 h 225"/>
                <a:gd name="T58" fmla="*/ 5 w 428"/>
                <a:gd name="T59" fmla="*/ 84 h 225"/>
                <a:gd name="T60" fmla="*/ 0 w 428"/>
                <a:gd name="T61" fmla="*/ 95 h 225"/>
                <a:gd name="T62" fmla="*/ 0 w 428"/>
                <a:gd name="T63" fmla="*/ 95 h 225"/>
                <a:gd name="T64" fmla="*/ 0 w 428"/>
                <a:gd name="T65" fmla="*/ 104 h 225"/>
                <a:gd name="T66" fmla="*/ 2 w 428"/>
                <a:gd name="T67" fmla="*/ 117 h 225"/>
                <a:gd name="T68" fmla="*/ 7 w 428"/>
                <a:gd name="T69" fmla="*/ 139 h 225"/>
                <a:gd name="T70" fmla="*/ 7 w 428"/>
                <a:gd name="T71" fmla="*/ 139 h 225"/>
                <a:gd name="T72" fmla="*/ 25 w 428"/>
                <a:gd name="T73" fmla="*/ 174 h 225"/>
                <a:gd name="T74" fmla="*/ 38 w 428"/>
                <a:gd name="T75" fmla="*/ 199 h 225"/>
                <a:gd name="T76" fmla="*/ 58 w 428"/>
                <a:gd name="T77" fmla="*/ 223 h 225"/>
                <a:gd name="T78" fmla="*/ 201 w 428"/>
                <a:gd name="T79" fmla="*/ 223 h 225"/>
                <a:gd name="T80" fmla="*/ 201 w 428"/>
                <a:gd name="T81" fmla="*/ 223 h 225"/>
                <a:gd name="T82" fmla="*/ 197 w 428"/>
                <a:gd name="T83" fmla="*/ 218 h 225"/>
                <a:gd name="T84" fmla="*/ 188 w 428"/>
                <a:gd name="T85" fmla="*/ 197 h 225"/>
                <a:gd name="T86" fmla="*/ 183 w 428"/>
                <a:gd name="T87" fmla="*/ 181 h 225"/>
                <a:gd name="T88" fmla="*/ 177 w 428"/>
                <a:gd name="T89" fmla="*/ 163 h 225"/>
                <a:gd name="T90" fmla="*/ 174 w 428"/>
                <a:gd name="T91" fmla="*/ 141 h 225"/>
                <a:gd name="T92" fmla="*/ 172 w 428"/>
                <a:gd name="T93" fmla="*/ 117 h 225"/>
                <a:gd name="T94" fmla="*/ 283 w 428"/>
                <a:gd name="T95" fmla="*/ 117 h 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8"/>
                <a:gd name="T145" fmla="*/ 0 h 225"/>
                <a:gd name="T146" fmla="*/ 428 w 428"/>
                <a:gd name="T147" fmla="*/ 225 h 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8" h="225">
                  <a:moveTo>
                    <a:pt x="283" y="117"/>
                  </a:moveTo>
                  <a:lnTo>
                    <a:pt x="280" y="130"/>
                  </a:lnTo>
                  <a:lnTo>
                    <a:pt x="278" y="170"/>
                  </a:lnTo>
                  <a:lnTo>
                    <a:pt x="260" y="225"/>
                  </a:lnTo>
                  <a:lnTo>
                    <a:pt x="391" y="225"/>
                  </a:lnTo>
                  <a:lnTo>
                    <a:pt x="404" y="164"/>
                  </a:lnTo>
                  <a:lnTo>
                    <a:pt x="424" y="69"/>
                  </a:lnTo>
                  <a:lnTo>
                    <a:pt x="428" y="49"/>
                  </a:lnTo>
                  <a:lnTo>
                    <a:pt x="426" y="42"/>
                  </a:lnTo>
                  <a:lnTo>
                    <a:pt x="423" y="34"/>
                  </a:lnTo>
                  <a:lnTo>
                    <a:pt x="413" y="22"/>
                  </a:lnTo>
                  <a:lnTo>
                    <a:pt x="404" y="12"/>
                  </a:lnTo>
                  <a:lnTo>
                    <a:pt x="391" y="7"/>
                  </a:lnTo>
                  <a:lnTo>
                    <a:pt x="380" y="1"/>
                  </a:lnTo>
                  <a:lnTo>
                    <a:pt x="370" y="0"/>
                  </a:lnTo>
                  <a:lnTo>
                    <a:pt x="359" y="0"/>
                  </a:lnTo>
                  <a:lnTo>
                    <a:pt x="320" y="9"/>
                  </a:lnTo>
                  <a:lnTo>
                    <a:pt x="291" y="14"/>
                  </a:lnTo>
                  <a:lnTo>
                    <a:pt x="243" y="18"/>
                  </a:lnTo>
                  <a:lnTo>
                    <a:pt x="111" y="23"/>
                  </a:lnTo>
                  <a:lnTo>
                    <a:pt x="71" y="31"/>
                  </a:lnTo>
                  <a:lnTo>
                    <a:pt x="35" y="45"/>
                  </a:lnTo>
                  <a:lnTo>
                    <a:pt x="24" y="58"/>
                  </a:lnTo>
                  <a:lnTo>
                    <a:pt x="13" y="71"/>
                  </a:lnTo>
                  <a:lnTo>
                    <a:pt x="5" y="84"/>
                  </a:lnTo>
                  <a:lnTo>
                    <a:pt x="0" y="95"/>
                  </a:lnTo>
                  <a:lnTo>
                    <a:pt x="0" y="104"/>
                  </a:lnTo>
                  <a:lnTo>
                    <a:pt x="2" y="117"/>
                  </a:lnTo>
                  <a:lnTo>
                    <a:pt x="7" y="139"/>
                  </a:lnTo>
                  <a:lnTo>
                    <a:pt x="25" y="174"/>
                  </a:lnTo>
                  <a:lnTo>
                    <a:pt x="38" y="199"/>
                  </a:lnTo>
                  <a:lnTo>
                    <a:pt x="58" y="223"/>
                  </a:lnTo>
                  <a:lnTo>
                    <a:pt x="201" y="223"/>
                  </a:lnTo>
                  <a:lnTo>
                    <a:pt x="197" y="218"/>
                  </a:lnTo>
                  <a:lnTo>
                    <a:pt x="188" y="197"/>
                  </a:lnTo>
                  <a:lnTo>
                    <a:pt x="183" y="181"/>
                  </a:lnTo>
                  <a:lnTo>
                    <a:pt x="177" y="163"/>
                  </a:lnTo>
                  <a:lnTo>
                    <a:pt x="174" y="141"/>
                  </a:lnTo>
                  <a:lnTo>
                    <a:pt x="172" y="117"/>
                  </a:lnTo>
                  <a:lnTo>
                    <a:pt x="283" y="117"/>
                  </a:lnTo>
                  <a:close/>
                </a:path>
              </a:pathLst>
            </a:custGeom>
            <a:solidFill>
              <a:srgbClr val="6FA479"/>
            </a:solidFill>
            <a:ln w="9525">
              <a:noFill/>
              <a:round/>
              <a:headEnd/>
              <a:tailEnd/>
            </a:ln>
          </p:spPr>
          <p:txBody>
            <a:bodyPr/>
            <a:lstStyle/>
            <a:p>
              <a:endParaRPr lang="en-US" dirty="0"/>
            </a:p>
          </p:txBody>
        </p:sp>
        <p:sp>
          <p:nvSpPr>
            <p:cNvPr id="7317" name="Freeform 187"/>
            <p:cNvSpPr>
              <a:spLocks/>
            </p:cNvSpPr>
            <p:nvPr/>
          </p:nvSpPr>
          <p:spPr bwMode="auto">
            <a:xfrm>
              <a:off x="517" y="3356"/>
              <a:ext cx="274" cy="401"/>
            </a:xfrm>
            <a:custGeom>
              <a:avLst/>
              <a:gdLst>
                <a:gd name="T0" fmla="*/ 157 w 274"/>
                <a:gd name="T1" fmla="*/ 214 h 401"/>
                <a:gd name="T2" fmla="*/ 172 w 274"/>
                <a:gd name="T3" fmla="*/ 192 h 401"/>
                <a:gd name="T4" fmla="*/ 177 w 274"/>
                <a:gd name="T5" fmla="*/ 184 h 401"/>
                <a:gd name="T6" fmla="*/ 181 w 274"/>
                <a:gd name="T7" fmla="*/ 184 h 401"/>
                <a:gd name="T8" fmla="*/ 185 w 274"/>
                <a:gd name="T9" fmla="*/ 186 h 401"/>
                <a:gd name="T10" fmla="*/ 188 w 274"/>
                <a:gd name="T11" fmla="*/ 195 h 401"/>
                <a:gd name="T12" fmla="*/ 192 w 274"/>
                <a:gd name="T13" fmla="*/ 203 h 401"/>
                <a:gd name="T14" fmla="*/ 190 w 274"/>
                <a:gd name="T15" fmla="*/ 289 h 401"/>
                <a:gd name="T16" fmla="*/ 188 w 274"/>
                <a:gd name="T17" fmla="*/ 318 h 401"/>
                <a:gd name="T18" fmla="*/ 192 w 274"/>
                <a:gd name="T19" fmla="*/ 349 h 401"/>
                <a:gd name="T20" fmla="*/ 207 w 274"/>
                <a:gd name="T21" fmla="*/ 380 h 401"/>
                <a:gd name="T22" fmla="*/ 221 w 274"/>
                <a:gd name="T23" fmla="*/ 395 h 401"/>
                <a:gd name="T24" fmla="*/ 232 w 274"/>
                <a:gd name="T25" fmla="*/ 401 h 401"/>
                <a:gd name="T26" fmla="*/ 241 w 274"/>
                <a:gd name="T27" fmla="*/ 397 h 401"/>
                <a:gd name="T28" fmla="*/ 247 w 274"/>
                <a:gd name="T29" fmla="*/ 393 h 401"/>
                <a:gd name="T30" fmla="*/ 261 w 274"/>
                <a:gd name="T31" fmla="*/ 371 h 401"/>
                <a:gd name="T32" fmla="*/ 271 w 274"/>
                <a:gd name="T33" fmla="*/ 349 h 401"/>
                <a:gd name="T34" fmla="*/ 274 w 274"/>
                <a:gd name="T35" fmla="*/ 327 h 401"/>
                <a:gd name="T36" fmla="*/ 272 w 274"/>
                <a:gd name="T37" fmla="*/ 303 h 401"/>
                <a:gd name="T38" fmla="*/ 267 w 274"/>
                <a:gd name="T39" fmla="*/ 274 h 401"/>
                <a:gd name="T40" fmla="*/ 252 w 274"/>
                <a:gd name="T41" fmla="*/ 234 h 401"/>
                <a:gd name="T42" fmla="*/ 236 w 274"/>
                <a:gd name="T43" fmla="*/ 184 h 401"/>
                <a:gd name="T44" fmla="*/ 229 w 274"/>
                <a:gd name="T45" fmla="*/ 161 h 401"/>
                <a:gd name="T46" fmla="*/ 227 w 274"/>
                <a:gd name="T47" fmla="*/ 144 h 401"/>
                <a:gd name="T48" fmla="*/ 229 w 274"/>
                <a:gd name="T49" fmla="*/ 131 h 401"/>
                <a:gd name="T50" fmla="*/ 227 w 274"/>
                <a:gd name="T51" fmla="*/ 95 h 401"/>
                <a:gd name="T52" fmla="*/ 221 w 274"/>
                <a:gd name="T53" fmla="*/ 75 h 401"/>
                <a:gd name="T54" fmla="*/ 208 w 274"/>
                <a:gd name="T55" fmla="*/ 45 h 401"/>
                <a:gd name="T56" fmla="*/ 194 w 274"/>
                <a:gd name="T57" fmla="*/ 29 h 401"/>
                <a:gd name="T58" fmla="*/ 185 w 274"/>
                <a:gd name="T59" fmla="*/ 14 h 401"/>
                <a:gd name="T60" fmla="*/ 183 w 274"/>
                <a:gd name="T61" fmla="*/ 9 h 401"/>
                <a:gd name="T62" fmla="*/ 110 w 274"/>
                <a:gd name="T63" fmla="*/ 18 h 401"/>
                <a:gd name="T64" fmla="*/ 106 w 274"/>
                <a:gd name="T65" fmla="*/ 18 h 401"/>
                <a:gd name="T66" fmla="*/ 91 w 274"/>
                <a:gd name="T67" fmla="*/ 9 h 401"/>
                <a:gd name="T68" fmla="*/ 49 w 274"/>
                <a:gd name="T69" fmla="*/ 23 h 401"/>
                <a:gd name="T70" fmla="*/ 33 w 274"/>
                <a:gd name="T71" fmla="*/ 22 h 401"/>
                <a:gd name="T72" fmla="*/ 18 w 274"/>
                <a:gd name="T73" fmla="*/ 43 h 401"/>
                <a:gd name="T74" fmla="*/ 13 w 274"/>
                <a:gd name="T75" fmla="*/ 49 h 401"/>
                <a:gd name="T76" fmla="*/ 7 w 274"/>
                <a:gd name="T77" fmla="*/ 51 h 401"/>
                <a:gd name="T78" fmla="*/ 0 w 274"/>
                <a:gd name="T79" fmla="*/ 67 h 401"/>
                <a:gd name="T80" fmla="*/ 2 w 274"/>
                <a:gd name="T81" fmla="*/ 84 h 401"/>
                <a:gd name="T82" fmla="*/ 3 w 274"/>
                <a:gd name="T83" fmla="*/ 95 h 401"/>
                <a:gd name="T84" fmla="*/ 16 w 274"/>
                <a:gd name="T85" fmla="*/ 115 h 401"/>
                <a:gd name="T86" fmla="*/ 22 w 274"/>
                <a:gd name="T87" fmla="*/ 124 h 401"/>
                <a:gd name="T88" fmla="*/ 25 w 274"/>
                <a:gd name="T89" fmla="*/ 137 h 401"/>
                <a:gd name="T90" fmla="*/ 36 w 274"/>
                <a:gd name="T91" fmla="*/ 168 h 401"/>
                <a:gd name="T92" fmla="*/ 53 w 274"/>
                <a:gd name="T93" fmla="*/ 192 h 401"/>
                <a:gd name="T94" fmla="*/ 73 w 274"/>
                <a:gd name="T95" fmla="*/ 217 h 401"/>
                <a:gd name="T96" fmla="*/ 80 w 274"/>
                <a:gd name="T97" fmla="*/ 225 h 401"/>
                <a:gd name="T98" fmla="*/ 95 w 274"/>
                <a:gd name="T99" fmla="*/ 234 h 401"/>
                <a:gd name="T100" fmla="*/ 113 w 274"/>
                <a:gd name="T101" fmla="*/ 236 h 401"/>
                <a:gd name="T102" fmla="*/ 157 w 274"/>
                <a:gd name="T103" fmla="*/ 214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4"/>
                <a:gd name="T157" fmla="*/ 0 h 401"/>
                <a:gd name="T158" fmla="*/ 274 w 274"/>
                <a:gd name="T159" fmla="*/ 401 h 4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4" h="401">
                  <a:moveTo>
                    <a:pt x="157" y="214"/>
                  </a:moveTo>
                  <a:lnTo>
                    <a:pt x="157" y="214"/>
                  </a:lnTo>
                  <a:lnTo>
                    <a:pt x="164" y="201"/>
                  </a:lnTo>
                  <a:lnTo>
                    <a:pt x="172" y="192"/>
                  </a:lnTo>
                  <a:lnTo>
                    <a:pt x="177" y="184"/>
                  </a:lnTo>
                  <a:lnTo>
                    <a:pt x="179" y="183"/>
                  </a:lnTo>
                  <a:lnTo>
                    <a:pt x="181" y="184"/>
                  </a:lnTo>
                  <a:lnTo>
                    <a:pt x="185" y="186"/>
                  </a:lnTo>
                  <a:lnTo>
                    <a:pt x="186" y="190"/>
                  </a:lnTo>
                  <a:lnTo>
                    <a:pt x="188" y="195"/>
                  </a:lnTo>
                  <a:lnTo>
                    <a:pt x="192" y="203"/>
                  </a:lnTo>
                  <a:lnTo>
                    <a:pt x="192" y="250"/>
                  </a:lnTo>
                  <a:lnTo>
                    <a:pt x="190" y="289"/>
                  </a:lnTo>
                  <a:lnTo>
                    <a:pt x="188" y="318"/>
                  </a:lnTo>
                  <a:lnTo>
                    <a:pt x="188" y="333"/>
                  </a:lnTo>
                  <a:lnTo>
                    <a:pt x="192" y="349"/>
                  </a:lnTo>
                  <a:lnTo>
                    <a:pt x="197" y="366"/>
                  </a:lnTo>
                  <a:lnTo>
                    <a:pt x="207" y="380"/>
                  </a:lnTo>
                  <a:lnTo>
                    <a:pt x="216" y="391"/>
                  </a:lnTo>
                  <a:lnTo>
                    <a:pt x="221" y="395"/>
                  </a:lnTo>
                  <a:lnTo>
                    <a:pt x="227" y="399"/>
                  </a:lnTo>
                  <a:lnTo>
                    <a:pt x="232" y="401"/>
                  </a:lnTo>
                  <a:lnTo>
                    <a:pt x="238" y="399"/>
                  </a:lnTo>
                  <a:lnTo>
                    <a:pt x="241" y="397"/>
                  </a:lnTo>
                  <a:lnTo>
                    <a:pt x="247" y="393"/>
                  </a:lnTo>
                  <a:lnTo>
                    <a:pt x="254" y="382"/>
                  </a:lnTo>
                  <a:lnTo>
                    <a:pt x="261" y="371"/>
                  </a:lnTo>
                  <a:lnTo>
                    <a:pt x="267" y="360"/>
                  </a:lnTo>
                  <a:lnTo>
                    <a:pt x="271" y="349"/>
                  </a:lnTo>
                  <a:lnTo>
                    <a:pt x="272" y="338"/>
                  </a:lnTo>
                  <a:lnTo>
                    <a:pt x="274" y="327"/>
                  </a:lnTo>
                  <a:lnTo>
                    <a:pt x="272" y="303"/>
                  </a:lnTo>
                  <a:lnTo>
                    <a:pt x="271" y="291"/>
                  </a:lnTo>
                  <a:lnTo>
                    <a:pt x="267" y="274"/>
                  </a:lnTo>
                  <a:lnTo>
                    <a:pt x="252" y="234"/>
                  </a:lnTo>
                  <a:lnTo>
                    <a:pt x="243" y="208"/>
                  </a:lnTo>
                  <a:lnTo>
                    <a:pt x="236" y="184"/>
                  </a:lnTo>
                  <a:lnTo>
                    <a:pt x="229" y="161"/>
                  </a:lnTo>
                  <a:lnTo>
                    <a:pt x="227" y="152"/>
                  </a:lnTo>
                  <a:lnTo>
                    <a:pt x="227" y="144"/>
                  </a:lnTo>
                  <a:lnTo>
                    <a:pt x="229" y="131"/>
                  </a:lnTo>
                  <a:lnTo>
                    <a:pt x="229" y="115"/>
                  </a:lnTo>
                  <a:lnTo>
                    <a:pt x="227" y="95"/>
                  </a:lnTo>
                  <a:lnTo>
                    <a:pt x="221" y="75"/>
                  </a:lnTo>
                  <a:lnTo>
                    <a:pt x="216" y="60"/>
                  </a:lnTo>
                  <a:lnTo>
                    <a:pt x="208" y="45"/>
                  </a:lnTo>
                  <a:lnTo>
                    <a:pt x="194" y="29"/>
                  </a:lnTo>
                  <a:lnTo>
                    <a:pt x="188" y="20"/>
                  </a:lnTo>
                  <a:lnTo>
                    <a:pt x="185" y="14"/>
                  </a:lnTo>
                  <a:lnTo>
                    <a:pt x="183" y="9"/>
                  </a:lnTo>
                  <a:lnTo>
                    <a:pt x="150" y="12"/>
                  </a:lnTo>
                  <a:lnTo>
                    <a:pt x="110" y="18"/>
                  </a:lnTo>
                  <a:lnTo>
                    <a:pt x="106" y="18"/>
                  </a:lnTo>
                  <a:lnTo>
                    <a:pt x="102" y="16"/>
                  </a:lnTo>
                  <a:lnTo>
                    <a:pt x="91" y="9"/>
                  </a:lnTo>
                  <a:lnTo>
                    <a:pt x="78" y="0"/>
                  </a:lnTo>
                  <a:lnTo>
                    <a:pt x="49" y="23"/>
                  </a:lnTo>
                  <a:lnTo>
                    <a:pt x="33" y="22"/>
                  </a:lnTo>
                  <a:lnTo>
                    <a:pt x="25" y="34"/>
                  </a:lnTo>
                  <a:lnTo>
                    <a:pt x="18" y="43"/>
                  </a:lnTo>
                  <a:lnTo>
                    <a:pt x="14" y="47"/>
                  </a:lnTo>
                  <a:lnTo>
                    <a:pt x="13" y="49"/>
                  </a:lnTo>
                  <a:lnTo>
                    <a:pt x="7" y="51"/>
                  </a:lnTo>
                  <a:lnTo>
                    <a:pt x="3" y="56"/>
                  </a:lnTo>
                  <a:lnTo>
                    <a:pt x="0" y="67"/>
                  </a:lnTo>
                  <a:lnTo>
                    <a:pt x="0" y="75"/>
                  </a:lnTo>
                  <a:lnTo>
                    <a:pt x="2" y="84"/>
                  </a:lnTo>
                  <a:lnTo>
                    <a:pt x="3" y="95"/>
                  </a:lnTo>
                  <a:lnTo>
                    <a:pt x="7" y="100"/>
                  </a:lnTo>
                  <a:lnTo>
                    <a:pt x="16" y="115"/>
                  </a:lnTo>
                  <a:lnTo>
                    <a:pt x="22" y="124"/>
                  </a:lnTo>
                  <a:lnTo>
                    <a:pt x="25" y="137"/>
                  </a:lnTo>
                  <a:lnTo>
                    <a:pt x="31" y="155"/>
                  </a:lnTo>
                  <a:lnTo>
                    <a:pt x="36" y="168"/>
                  </a:lnTo>
                  <a:lnTo>
                    <a:pt x="53" y="192"/>
                  </a:lnTo>
                  <a:lnTo>
                    <a:pt x="62" y="206"/>
                  </a:lnTo>
                  <a:lnTo>
                    <a:pt x="73" y="217"/>
                  </a:lnTo>
                  <a:lnTo>
                    <a:pt x="80" y="225"/>
                  </a:lnTo>
                  <a:lnTo>
                    <a:pt x="89" y="230"/>
                  </a:lnTo>
                  <a:lnTo>
                    <a:pt x="95" y="234"/>
                  </a:lnTo>
                  <a:lnTo>
                    <a:pt x="104" y="236"/>
                  </a:lnTo>
                  <a:lnTo>
                    <a:pt x="113" y="236"/>
                  </a:lnTo>
                  <a:lnTo>
                    <a:pt x="124" y="236"/>
                  </a:lnTo>
                  <a:lnTo>
                    <a:pt x="157" y="214"/>
                  </a:lnTo>
                  <a:close/>
                </a:path>
              </a:pathLst>
            </a:custGeom>
            <a:solidFill>
              <a:srgbClr val="F0C2A3"/>
            </a:solidFill>
            <a:ln w="9525">
              <a:noFill/>
              <a:round/>
              <a:headEnd/>
              <a:tailEnd/>
            </a:ln>
          </p:spPr>
          <p:txBody>
            <a:bodyPr/>
            <a:lstStyle/>
            <a:p>
              <a:endParaRPr lang="en-US" dirty="0"/>
            </a:p>
          </p:txBody>
        </p:sp>
        <p:sp>
          <p:nvSpPr>
            <p:cNvPr id="7318" name="Freeform 188"/>
            <p:cNvSpPr>
              <a:spLocks/>
            </p:cNvSpPr>
            <p:nvPr/>
          </p:nvSpPr>
          <p:spPr bwMode="auto">
            <a:xfrm>
              <a:off x="438" y="3747"/>
              <a:ext cx="253" cy="160"/>
            </a:xfrm>
            <a:custGeom>
              <a:avLst/>
              <a:gdLst>
                <a:gd name="T0" fmla="*/ 196 w 253"/>
                <a:gd name="T1" fmla="*/ 59 h 160"/>
                <a:gd name="T2" fmla="*/ 190 w 253"/>
                <a:gd name="T3" fmla="*/ 72 h 160"/>
                <a:gd name="T4" fmla="*/ 185 w 253"/>
                <a:gd name="T5" fmla="*/ 83 h 160"/>
                <a:gd name="T6" fmla="*/ 185 w 253"/>
                <a:gd name="T7" fmla="*/ 92 h 160"/>
                <a:gd name="T8" fmla="*/ 190 w 253"/>
                <a:gd name="T9" fmla="*/ 103 h 160"/>
                <a:gd name="T10" fmla="*/ 196 w 253"/>
                <a:gd name="T11" fmla="*/ 105 h 160"/>
                <a:gd name="T12" fmla="*/ 200 w 253"/>
                <a:gd name="T13" fmla="*/ 101 h 160"/>
                <a:gd name="T14" fmla="*/ 207 w 253"/>
                <a:gd name="T15" fmla="*/ 81 h 160"/>
                <a:gd name="T16" fmla="*/ 211 w 253"/>
                <a:gd name="T17" fmla="*/ 81 h 160"/>
                <a:gd name="T18" fmla="*/ 214 w 253"/>
                <a:gd name="T19" fmla="*/ 86 h 160"/>
                <a:gd name="T20" fmla="*/ 214 w 253"/>
                <a:gd name="T21" fmla="*/ 94 h 160"/>
                <a:gd name="T22" fmla="*/ 214 w 253"/>
                <a:gd name="T23" fmla="*/ 132 h 160"/>
                <a:gd name="T24" fmla="*/ 216 w 253"/>
                <a:gd name="T25" fmla="*/ 156 h 160"/>
                <a:gd name="T26" fmla="*/ 220 w 253"/>
                <a:gd name="T27" fmla="*/ 160 h 160"/>
                <a:gd name="T28" fmla="*/ 229 w 253"/>
                <a:gd name="T29" fmla="*/ 158 h 160"/>
                <a:gd name="T30" fmla="*/ 233 w 253"/>
                <a:gd name="T31" fmla="*/ 147 h 160"/>
                <a:gd name="T32" fmla="*/ 236 w 253"/>
                <a:gd name="T33" fmla="*/ 140 h 160"/>
                <a:gd name="T34" fmla="*/ 240 w 253"/>
                <a:gd name="T35" fmla="*/ 129 h 160"/>
                <a:gd name="T36" fmla="*/ 245 w 253"/>
                <a:gd name="T37" fmla="*/ 108 h 160"/>
                <a:gd name="T38" fmla="*/ 251 w 253"/>
                <a:gd name="T39" fmla="*/ 96 h 160"/>
                <a:gd name="T40" fmla="*/ 251 w 253"/>
                <a:gd name="T41" fmla="*/ 70 h 160"/>
                <a:gd name="T42" fmla="*/ 245 w 253"/>
                <a:gd name="T43" fmla="*/ 53 h 160"/>
                <a:gd name="T44" fmla="*/ 233 w 253"/>
                <a:gd name="T45" fmla="*/ 28 h 160"/>
                <a:gd name="T46" fmla="*/ 227 w 253"/>
                <a:gd name="T47" fmla="*/ 17 h 160"/>
                <a:gd name="T48" fmla="*/ 225 w 253"/>
                <a:gd name="T49" fmla="*/ 15 h 160"/>
                <a:gd name="T50" fmla="*/ 205 w 253"/>
                <a:gd name="T51" fmla="*/ 6 h 160"/>
                <a:gd name="T52" fmla="*/ 183 w 253"/>
                <a:gd name="T53" fmla="*/ 0 h 160"/>
                <a:gd name="T54" fmla="*/ 49 w 253"/>
                <a:gd name="T55" fmla="*/ 10 h 160"/>
                <a:gd name="T56" fmla="*/ 33 w 253"/>
                <a:gd name="T57" fmla="*/ 13 h 160"/>
                <a:gd name="T58" fmla="*/ 20 w 253"/>
                <a:gd name="T59" fmla="*/ 22 h 160"/>
                <a:gd name="T60" fmla="*/ 7 w 253"/>
                <a:gd name="T61" fmla="*/ 35 h 160"/>
                <a:gd name="T62" fmla="*/ 6 w 253"/>
                <a:gd name="T63" fmla="*/ 41 h 160"/>
                <a:gd name="T64" fmla="*/ 0 w 253"/>
                <a:gd name="T65" fmla="*/ 70 h 160"/>
                <a:gd name="T66" fmla="*/ 4 w 253"/>
                <a:gd name="T67" fmla="*/ 81 h 160"/>
                <a:gd name="T68" fmla="*/ 9 w 253"/>
                <a:gd name="T69" fmla="*/ 85 h 160"/>
                <a:gd name="T70" fmla="*/ 26 w 253"/>
                <a:gd name="T71" fmla="*/ 86 h 160"/>
                <a:gd name="T72" fmla="*/ 64 w 253"/>
                <a:gd name="T73" fmla="*/ 77 h 160"/>
                <a:gd name="T74" fmla="*/ 196 w 253"/>
                <a:gd name="T75" fmla="*/ 59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160"/>
                <a:gd name="T116" fmla="*/ 253 w 253"/>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160">
                  <a:moveTo>
                    <a:pt x="196" y="59"/>
                  </a:moveTo>
                  <a:lnTo>
                    <a:pt x="196" y="59"/>
                  </a:lnTo>
                  <a:lnTo>
                    <a:pt x="194" y="64"/>
                  </a:lnTo>
                  <a:lnTo>
                    <a:pt x="190" y="72"/>
                  </a:lnTo>
                  <a:lnTo>
                    <a:pt x="187" y="77"/>
                  </a:lnTo>
                  <a:lnTo>
                    <a:pt x="185" y="83"/>
                  </a:lnTo>
                  <a:lnTo>
                    <a:pt x="185" y="92"/>
                  </a:lnTo>
                  <a:lnTo>
                    <a:pt x="187" y="99"/>
                  </a:lnTo>
                  <a:lnTo>
                    <a:pt x="190" y="103"/>
                  </a:lnTo>
                  <a:lnTo>
                    <a:pt x="192" y="105"/>
                  </a:lnTo>
                  <a:lnTo>
                    <a:pt x="196" y="105"/>
                  </a:lnTo>
                  <a:lnTo>
                    <a:pt x="200" y="101"/>
                  </a:lnTo>
                  <a:lnTo>
                    <a:pt x="203" y="94"/>
                  </a:lnTo>
                  <a:lnTo>
                    <a:pt x="207" y="81"/>
                  </a:lnTo>
                  <a:lnTo>
                    <a:pt x="211" y="81"/>
                  </a:lnTo>
                  <a:lnTo>
                    <a:pt x="212" y="83"/>
                  </a:lnTo>
                  <a:lnTo>
                    <a:pt x="214" y="86"/>
                  </a:lnTo>
                  <a:lnTo>
                    <a:pt x="214" y="94"/>
                  </a:lnTo>
                  <a:lnTo>
                    <a:pt x="214" y="112"/>
                  </a:lnTo>
                  <a:lnTo>
                    <a:pt x="214" y="132"/>
                  </a:lnTo>
                  <a:lnTo>
                    <a:pt x="214" y="151"/>
                  </a:lnTo>
                  <a:lnTo>
                    <a:pt x="216" y="156"/>
                  </a:lnTo>
                  <a:lnTo>
                    <a:pt x="220" y="160"/>
                  </a:lnTo>
                  <a:lnTo>
                    <a:pt x="225" y="160"/>
                  </a:lnTo>
                  <a:lnTo>
                    <a:pt x="229" y="158"/>
                  </a:lnTo>
                  <a:lnTo>
                    <a:pt x="231" y="154"/>
                  </a:lnTo>
                  <a:lnTo>
                    <a:pt x="233" y="147"/>
                  </a:lnTo>
                  <a:lnTo>
                    <a:pt x="236" y="140"/>
                  </a:lnTo>
                  <a:lnTo>
                    <a:pt x="240" y="129"/>
                  </a:lnTo>
                  <a:lnTo>
                    <a:pt x="242" y="119"/>
                  </a:lnTo>
                  <a:lnTo>
                    <a:pt x="245" y="108"/>
                  </a:lnTo>
                  <a:lnTo>
                    <a:pt x="251" y="96"/>
                  </a:lnTo>
                  <a:lnTo>
                    <a:pt x="253" y="83"/>
                  </a:lnTo>
                  <a:lnTo>
                    <a:pt x="251" y="70"/>
                  </a:lnTo>
                  <a:lnTo>
                    <a:pt x="245" y="53"/>
                  </a:lnTo>
                  <a:lnTo>
                    <a:pt x="240" y="35"/>
                  </a:lnTo>
                  <a:lnTo>
                    <a:pt x="233" y="28"/>
                  </a:lnTo>
                  <a:lnTo>
                    <a:pt x="229" y="22"/>
                  </a:lnTo>
                  <a:lnTo>
                    <a:pt x="227" y="17"/>
                  </a:lnTo>
                  <a:lnTo>
                    <a:pt x="225" y="15"/>
                  </a:lnTo>
                  <a:lnTo>
                    <a:pt x="222" y="11"/>
                  </a:lnTo>
                  <a:lnTo>
                    <a:pt x="205" y="6"/>
                  </a:lnTo>
                  <a:lnTo>
                    <a:pt x="183" y="0"/>
                  </a:lnTo>
                  <a:lnTo>
                    <a:pt x="49" y="10"/>
                  </a:lnTo>
                  <a:lnTo>
                    <a:pt x="40" y="11"/>
                  </a:lnTo>
                  <a:lnTo>
                    <a:pt x="33" y="13"/>
                  </a:lnTo>
                  <a:lnTo>
                    <a:pt x="26" y="17"/>
                  </a:lnTo>
                  <a:lnTo>
                    <a:pt x="20" y="22"/>
                  </a:lnTo>
                  <a:lnTo>
                    <a:pt x="9" y="30"/>
                  </a:lnTo>
                  <a:lnTo>
                    <a:pt x="7" y="35"/>
                  </a:lnTo>
                  <a:lnTo>
                    <a:pt x="6" y="41"/>
                  </a:lnTo>
                  <a:lnTo>
                    <a:pt x="2" y="53"/>
                  </a:lnTo>
                  <a:lnTo>
                    <a:pt x="0" y="70"/>
                  </a:lnTo>
                  <a:lnTo>
                    <a:pt x="2" y="75"/>
                  </a:lnTo>
                  <a:lnTo>
                    <a:pt x="4" y="81"/>
                  </a:lnTo>
                  <a:lnTo>
                    <a:pt x="9" y="85"/>
                  </a:lnTo>
                  <a:lnTo>
                    <a:pt x="17" y="86"/>
                  </a:lnTo>
                  <a:lnTo>
                    <a:pt x="26" y="86"/>
                  </a:lnTo>
                  <a:lnTo>
                    <a:pt x="37" y="85"/>
                  </a:lnTo>
                  <a:lnTo>
                    <a:pt x="64" y="77"/>
                  </a:lnTo>
                  <a:lnTo>
                    <a:pt x="101" y="70"/>
                  </a:lnTo>
                  <a:lnTo>
                    <a:pt x="196" y="59"/>
                  </a:lnTo>
                  <a:close/>
                </a:path>
              </a:pathLst>
            </a:custGeom>
            <a:solidFill>
              <a:srgbClr val="F0C2A3"/>
            </a:solidFill>
            <a:ln w="9525">
              <a:noFill/>
              <a:round/>
              <a:headEnd/>
              <a:tailEnd/>
            </a:ln>
          </p:spPr>
          <p:txBody>
            <a:bodyPr/>
            <a:lstStyle/>
            <a:p>
              <a:endParaRPr lang="en-US" dirty="0"/>
            </a:p>
          </p:txBody>
        </p:sp>
        <p:sp>
          <p:nvSpPr>
            <p:cNvPr id="7319" name="Freeform 189"/>
            <p:cNvSpPr>
              <a:spLocks/>
            </p:cNvSpPr>
            <p:nvPr/>
          </p:nvSpPr>
          <p:spPr bwMode="auto">
            <a:xfrm>
              <a:off x="526" y="3302"/>
              <a:ext cx="183" cy="119"/>
            </a:xfrm>
            <a:custGeom>
              <a:avLst/>
              <a:gdLst>
                <a:gd name="T0" fmla="*/ 176 w 183"/>
                <a:gd name="T1" fmla="*/ 68 h 119"/>
                <a:gd name="T2" fmla="*/ 183 w 183"/>
                <a:gd name="T3" fmla="*/ 77 h 119"/>
                <a:gd name="T4" fmla="*/ 181 w 183"/>
                <a:gd name="T5" fmla="*/ 52 h 119"/>
                <a:gd name="T6" fmla="*/ 172 w 183"/>
                <a:gd name="T7" fmla="*/ 32 h 119"/>
                <a:gd name="T8" fmla="*/ 154 w 183"/>
                <a:gd name="T9" fmla="*/ 15 h 119"/>
                <a:gd name="T10" fmla="*/ 128 w 183"/>
                <a:gd name="T11" fmla="*/ 2 h 119"/>
                <a:gd name="T12" fmla="*/ 108 w 183"/>
                <a:gd name="T13" fmla="*/ 0 h 119"/>
                <a:gd name="T14" fmla="*/ 97 w 183"/>
                <a:gd name="T15" fmla="*/ 0 h 119"/>
                <a:gd name="T16" fmla="*/ 73 w 183"/>
                <a:gd name="T17" fmla="*/ 6 h 119"/>
                <a:gd name="T18" fmla="*/ 62 w 183"/>
                <a:gd name="T19" fmla="*/ 13 h 119"/>
                <a:gd name="T20" fmla="*/ 44 w 183"/>
                <a:gd name="T21" fmla="*/ 21 h 119"/>
                <a:gd name="T22" fmla="*/ 31 w 183"/>
                <a:gd name="T23" fmla="*/ 26 h 119"/>
                <a:gd name="T24" fmla="*/ 24 w 183"/>
                <a:gd name="T25" fmla="*/ 32 h 119"/>
                <a:gd name="T26" fmla="*/ 13 w 183"/>
                <a:gd name="T27" fmla="*/ 44 h 119"/>
                <a:gd name="T28" fmla="*/ 9 w 183"/>
                <a:gd name="T29" fmla="*/ 52 h 119"/>
                <a:gd name="T30" fmla="*/ 0 w 183"/>
                <a:gd name="T31" fmla="*/ 97 h 119"/>
                <a:gd name="T32" fmla="*/ 11 w 183"/>
                <a:gd name="T33" fmla="*/ 112 h 119"/>
                <a:gd name="T34" fmla="*/ 13 w 183"/>
                <a:gd name="T35" fmla="*/ 114 h 119"/>
                <a:gd name="T36" fmla="*/ 13 w 183"/>
                <a:gd name="T37" fmla="*/ 119 h 119"/>
                <a:gd name="T38" fmla="*/ 13 w 183"/>
                <a:gd name="T39" fmla="*/ 119 h 119"/>
                <a:gd name="T40" fmla="*/ 18 w 183"/>
                <a:gd name="T41" fmla="*/ 118 h 119"/>
                <a:gd name="T42" fmla="*/ 27 w 183"/>
                <a:gd name="T43" fmla="*/ 99 h 119"/>
                <a:gd name="T44" fmla="*/ 29 w 183"/>
                <a:gd name="T45" fmla="*/ 97 h 119"/>
                <a:gd name="T46" fmla="*/ 33 w 183"/>
                <a:gd name="T47" fmla="*/ 101 h 119"/>
                <a:gd name="T48" fmla="*/ 35 w 183"/>
                <a:gd name="T49" fmla="*/ 99 h 119"/>
                <a:gd name="T50" fmla="*/ 42 w 183"/>
                <a:gd name="T51" fmla="*/ 85 h 119"/>
                <a:gd name="T52" fmla="*/ 46 w 183"/>
                <a:gd name="T53" fmla="*/ 83 h 119"/>
                <a:gd name="T54" fmla="*/ 58 w 183"/>
                <a:gd name="T55" fmla="*/ 81 h 119"/>
                <a:gd name="T56" fmla="*/ 66 w 183"/>
                <a:gd name="T57" fmla="*/ 79 h 119"/>
                <a:gd name="T58" fmla="*/ 69 w 183"/>
                <a:gd name="T59" fmla="*/ 83 h 119"/>
                <a:gd name="T60" fmla="*/ 73 w 183"/>
                <a:gd name="T61" fmla="*/ 87 h 119"/>
                <a:gd name="T62" fmla="*/ 84 w 183"/>
                <a:gd name="T63" fmla="*/ 87 h 119"/>
                <a:gd name="T64" fmla="*/ 93 w 183"/>
                <a:gd name="T65" fmla="*/ 88 h 119"/>
                <a:gd name="T66" fmla="*/ 110 w 183"/>
                <a:gd name="T67" fmla="*/ 79 h 119"/>
                <a:gd name="T68" fmla="*/ 126 w 183"/>
                <a:gd name="T69" fmla="*/ 94 h 119"/>
                <a:gd name="T70" fmla="*/ 130 w 183"/>
                <a:gd name="T71" fmla="*/ 87 h 119"/>
                <a:gd name="T72" fmla="*/ 134 w 183"/>
                <a:gd name="T73" fmla="*/ 87 h 119"/>
                <a:gd name="T74" fmla="*/ 141 w 183"/>
                <a:gd name="T75" fmla="*/ 99 h 119"/>
                <a:gd name="T76" fmla="*/ 143 w 183"/>
                <a:gd name="T77" fmla="*/ 103 h 119"/>
                <a:gd name="T78" fmla="*/ 146 w 183"/>
                <a:gd name="T79" fmla="*/ 105 h 119"/>
                <a:gd name="T80" fmla="*/ 146 w 183"/>
                <a:gd name="T81" fmla="*/ 103 h 119"/>
                <a:gd name="T82" fmla="*/ 148 w 183"/>
                <a:gd name="T83" fmla="*/ 90 h 119"/>
                <a:gd name="T84" fmla="*/ 150 w 183"/>
                <a:gd name="T85" fmla="*/ 81 h 119"/>
                <a:gd name="T86" fmla="*/ 166 w 183"/>
                <a:gd name="T87" fmla="*/ 92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3"/>
                <a:gd name="T133" fmla="*/ 0 h 119"/>
                <a:gd name="T134" fmla="*/ 183 w 183"/>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3" h="119">
                  <a:moveTo>
                    <a:pt x="172" y="72"/>
                  </a:moveTo>
                  <a:lnTo>
                    <a:pt x="176" y="68"/>
                  </a:lnTo>
                  <a:lnTo>
                    <a:pt x="183" y="77"/>
                  </a:lnTo>
                  <a:lnTo>
                    <a:pt x="183" y="70"/>
                  </a:lnTo>
                  <a:lnTo>
                    <a:pt x="181" y="52"/>
                  </a:lnTo>
                  <a:lnTo>
                    <a:pt x="177" y="41"/>
                  </a:lnTo>
                  <a:lnTo>
                    <a:pt x="172" y="32"/>
                  </a:lnTo>
                  <a:lnTo>
                    <a:pt x="165" y="22"/>
                  </a:lnTo>
                  <a:lnTo>
                    <a:pt x="154" y="15"/>
                  </a:lnTo>
                  <a:lnTo>
                    <a:pt x="128" y="2"/>
                  </a:lnTo>
                  <a:lnTo>
                    <a:pt x="119" y="0"/>
                  </a:lnTo>
                  <a:lnTo>
                    <a:pt x="108" y="0"/>
                  </a:lnTo>
                  <a:lnTo>
                    <a:pt x="97" y="0"/>
                  </a:lnTo>
                  <a:lnTo>
                    <a:pt x="86" y="2"/>
                  </a:lnTo>
                  <a:lnTo>
                    <a:pt x="73" y="6"/>
                  </a:lnTo>
                  <a:lnTo>
                    <a:pt x="62" y="13"/>
                  </a:lnTo>
                  <a:lnTo>
                    <a:pt x="53" y="19"/>
                  </a:lnTo>
                  <a:lnTo>
                    <a:pt x="44" y="21"/>
                  </a:lnTo>
                  <a:lnTo>
                    <a:pt x="37" y="24"/>
                  </a:lnTo>
                  <a:lnTo>
                    <a:pt x="31" y="26"/>
                  </a:lnTo>
                  <a:lnTo>
                    <a:pt x="24" y="32"/>
                  </a:lnTo>
                  <a:lnTo>
                    <a:pt x="18" y="37"/>
                  </a:lnTo>
                  <a:lnTo>
                    <a:pt x="13" y="44"/>
                  </a:lnTo>
                  <a:lnTo>
                    <a:pt x="9" y="52"/>
                  </a:lnTo>
                  <a:lnTo>
                    <a:pt x="0" y="97"/>
                  </a:lnTo>
                  <a:lnTo>
                    <a:pt x="4" y="101"/>
                  </a:lnTo>
                  <a:lnTo>
                    <a:pt x="11" y="112"/>
                  </a:lnTo>
                  <a:lnTo>
                    <a:pt x="13" y="114"/>
                  </a:lnTo>
                  <a:lnTo>
                    <a:pt x="13" y="116"/>
                  </a:lnTo>
                  <a:lnTo>
                    <a:pt x="13" y="119"/>
                  </a:lnTo>
                  <a:lnTo>
                    <a:pt x="16" y="119"/>
                  </a:lnTo>
                  <a:lnTo>
                    <a:pt x="18" y="118"/>
                  </a:lnTo>
                  <a:lnTo>
                    <a:pt x="22" y="114"/>
                  </a:lnTo>
                  <a:lnTo>
                    <a:pt x="27" y="99"/>
                  </a:lnTo>
                  <a:lnTo>
                    <a:pt x="29" y="97"/>
                  </a:lnTo>
                  <a:lnTo>
                    <a:pt x="31" y="99"/>
                  </a:lnTo>
                  <a:lnTo>
                    <a:pt x="33" y="101"/>
                  </a:lnTo>
                  <a:lnTo>
                    <a:pt x="35" y="99"/>
                  </a:lnTo>
                  <a:lnTo>
                    <a:pt x="40" y="90"/>
                  </a:lnTo>
                  <a:lnTo>
                    <a:pt x="42" y="85"/>
                  </a:lnTo>
                  <a:lnTo>
                    <a:pt x="46" y="83"/>
                  </a:lnTo>
                  <a:lnTo>
                    <a:pt x="51" y="83"/>
                  </a:lnTo>
                  <a:lnTo>
                    <a:pt x="58" y="81"/>
                  </a:lnTo>
                  <a:lnTo>
                    <a:pt x="66" y="79"/>
                  </a:lnTo>
                  <a:lnTo>
                    <a:pt x="68" y="81"/>
                  </a:lnTo>
                  <a:lnTo>
                    <a:pt x="69" y="83"/>
                  </a:lnTo>
                  <a:lnTo>
                    <a:pt x="69" y="87"/>
                  </a:lnTo>
                  <a:lnTo>
                    <a:pt x="73" y="87"/>
                  </a:lnTo>
                  <a:lnTo>
                    <a:pt x="84" y="87"/>
                  </a:lnTo>
                  <a:lnTo>
                    <a:pt x="93" y="88"/>
                  </a:lnTo>
                  <a:lnTo>
                    <a:pt x="102" y="83"/>
                  </a:lnTo>
                  <a:lnTo>
                    <a:pt x="110" y="79"/>
                  </a:lnTo>
                  <a:lnTo>
                    <a:pt x="126" y="94"/>
                  </a:lnTo>
                  <a:lnTo>
                    <a:pt x="128" y="88"/>
                  </a:lnTo>
                  <a:lnTo>
                    <a:pt x="130" y="87"/>
                  </a:lnTo>
                  <a:lnTo>
                    <a:pt x="134" y="87"/>
                  </a:lnTo>
                  <a:lnTo>
                    <a:pt x="137" y="94"/>
                  </a:lnTo>
                  <a:lnTo>
                    <a:pt x="141" y="99"/>
                  </a:lnTo>
                  <a:lnTo>
                    <a:pt x="143" y="103"/>
                  </a:lnTo>
                  <a:lnTo>
                    <a:pt x="145" y="105"/>
                  </a:lnTo>
                  <a:lnTo>
                    <a:pt x="146" y="105"/>
                  </a:lnTo>
                  <a:lnTo>
                    <a:pt x="146" y="103"/>
                  </a:lnTo>
                  <a:lnTo>
                    <a:pt x="148" y="99"/>
                  </a:lnTo>
                  <a:lnTo>
                    <a:pt x="148" y="90"/>
                  </a:lnTo>
                  <a:lnTo>
                    <a:pt x="150" y="81"/>
                  </a:lnTo>
                  <a:lnTo>
                    <a:pt x="154" y="76"/>
                  </a:lnTo>
                  <a:lnTo>
                    <a:pt x="166" y="92"/>
                  </a:lnTo>
                  <a:lnTo>
                    <a:pt x="172" y="72"/>
                  </a:lnTo>
                  <a:close/>
                </a:path>
              </a:pathLst>
            </a:custGeom>
            <a:solidFill>
              <a:srgbClr val="DF8F40"/>
            </a:solidFill>
            <a:ln w="9525">
              <a:noFill/>
              <a:round/>
              <a:headEnd/>
              <a:tailEnd/>
            </a:ln>
          </p:spPr>
          <p:txBody>
            <a:bodyPr/>
            <a:lstStyle/>
            <a:p>
              <a:endParaRPr lang="en-US" dirty="0"/>
            </a:p>
          </p:txBody>
        </p:sp>
        <p:sp>
          <p:nvSpPr>
            <p:cNvPr id="7320" name="Freeform 198"/>
            <p:cNvSpPr>
              <a:spLocks/>
            </p:cNvSpPr>
            <p:nvPr/>
          </p:nvSpPr>
          <p:spPr bwMode="auto">
            <a:xfrm>
              <a:off x="555" y="3458"/>
              <a:ext cx="37" cy="35"/>
            </a:xfrm>
            <a:custGeom>
              <a:avLst/>
              <a:gdLst>
                <a:gd name="T0" fmla="*/ 19 w 37"/>
                <a:gd name="T1" fmla="*/ 35 h 35"/>
                <a:gd name="T2" fmla="*/ 19 w 37"/>
                <a:gd name="T3" fmla="*/ 35 h 35"/>
                <a:gd name="T4" fmla="*/ 26 w 37"/>
                <a:gd name="T5" fmla="*/ 35 h 35"/>
                <a:gd name="T6" fmla="*/ 31 w 37"/>
                <a:gd name="T7" fmla="*/ 31 h 35"/>
                <a:gd name="T8" fmla="*/ 35 w 37"/>
                <a:gd name="T9" fmla="*/ 24 h 35"/>
                <a:gd name="T10" fmla="*/ 37 w 37"/>
                <a:gd name="T11" fmla="*/ 18 h 35"/>
                <a:gd name="T12" fmla="*/ 37 w 37"/>
                <a:gd name="T13" fmla="*/ 18 h 35"/>
                <a:gd name="T14" fmla="*/ 35 w 37"/>
                <a:gd name="T15" fmla="*/ 11 h 35"/>
                <a:gd name="T16" fmla="*/ 31 w 37"/>
                <a:gd name="T17" fmla="*/ 6 h 35"/>
                <a:gd name="T18" fmla="*/ 26 w 37"/>
                <a:gd name="T19" fmla="*/ 2 h 35"/>
                <a:gd name="T20" fmla="*/ 19 w 37"/>
                <a:gd name="T21" fmla="*/ 0 h 35"/>
                <a:gd name="T22" fmla="*/ 19 w 37"/>
                <a:gd name="T23" fmla="*/ 0 h 35"/>
                <a:gd name="T24" fmla="*/ 11 w 37"/>
                <a:gd name="T25" fmla="*/ 2 h 35"/>
                <a:gd name="T26" fmla="*/ 6 w 37"/>
                <a:gd name="T27" fmla="*/ 6 h 35"/>
                <a:gd name="T28" fmla="*/ 2 w 37"/>
                <a:gd name="T29" fmla="*/ 11 h 35"/>
                <a:gd name="T30" fmla="*/ 0 w 37"/>
                <a:gd name="T31" fmla="*/ 18 h 35"/>
                <a:gd name="T32" fmla="*/ 0 w 37"/>
                <a:gd name="T33" fmla="*/ 18 h 35"/>
                <a:gd name="T34" fmla="*/ 2 w 37"/>
                <a:gd name="T35" fmla="*/ 24 h 35"/>
                <a:gd name="T36" fmla="*/ 6 w 37"/>
                <a:gd name="T37" fmla="*/ 31 h 35"/>
                <a:gd name="T38" fmla="*/ 11 w 37"/>
                <a:gd name="T39" fmla="*/ 35 h 35"/>
                <a:gd name="T40" fmla="*/ 19 w 37"/>
                <a:gd name="T41" fmla="*/ 35 h 35"/>
                <a:gd name="T42" fmla="*/ 19 w 37"/>
                <a:gd name="T43" fmla="*/ 35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5"/>
                <a:gd name="T68" fmla="*/ 37 w 37"/>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5">
                  <a:moveTo>
                    <a:pt x="19" y="35"/>
                  </a:moveTo>
                  <a:lnTo>
                    <a:pt x="19" y="35"/>
                  </a:lnTo>
                  <a:lnTo>
                    <a:pt x="26" y="35"/>
                  </a:lnTo>
                  <a:lnTo>
                    <a:pt x="31" y="31"/>
                  </a:lnTo>
                  <a:lnTo>
                    <a:pt x="35" y="24"/>
                  </a:lnTo>
                  <a:lnTo>
                    <a:pt x="37" y="18"/>
                  </a:lnTo>
                  <a:lnTo>
                    <a:pt x="35" y="11"/>
                  </a:lnTo>
                  <a:lnTo>
                    <a:pt x="31" y="6"/>
                  </a:lnTo>
                  <a:lnTo>
                    <a:pt x="26" y="2"/>
                  </a:lnTo>
                  <a:lnTo>
                    <a:pt x="19" y="0"/>
                  </a:lnTo>
                  <a:lnTo>
                    <a:pt x="11" y="2"/>
                  </a:lnTo>
                  <a:lnTo>
                    <a:pt x="6" y="6"/>
                  </a:lnTo>
                  <a:lnTo>
                    <a:pt x="2" y="11"/>
                  </a:lnTo>
                  <a:lnTo>
                    <a:pt x="0" y="18"/>
                  </a:lnTo>
                  <a:lnTo>
                    <a:pt x="2" y="24"/>
                  </a:lnTo>
                  <a:lnTo>
                    <a:pt x="6" y="31"/>
                  </a:lnTo>
                  <a:lnTo>
                    <a:pt x="11" y="35"/>
                  </a:lnTo>
                  <a:lnTo>
                    <a:pt x="19" y="35"/>
                  </a:lnTo>
                  <a:close/>
                </a:path>
              </a:pathLst>
            </a:custGeom>
            <a:solidFill>
              <a:srgbClr val="F0C2A3"/>
            </a:solidFill>
            <a:ln w="9525">
              <a:noFill/>
              <a:round/>
              <a:headEnd/>
              <a:tailEnd/>
            </a:ln>
          </p:spPr>
          <p:txBody>
            <a:bodyPr/>
            <a:lstStyle/>
            <a:p>
              <a:endParaRPr lang="en-US" dirty="0"/>
            </a:p>
          </p:txBody>
        </p:sp>
        <p:sp>
          <p:nvSpPr>
            <p:cNvPr id="7321" name="Freeform 199"/>
            <p:cNvSpPr>
              <a:spLocks/>
            </p:cNvSpPr>
            <p:nvPr/>
          </p:nvSpPr>
          <p:spPr bwMode="auto">
            <a:xfrm>
              <a:off x="557" y="3458"/>
              <a:ext cx="33" cy="35"/>
            </a:xfrm>
            <a:custGeom>
              <a:avLst/>
              <a:gdLst>
                <a:gd name="T0" fmla="*/ 17 w 33"/>
                <a:gd name="T1" fmla="*/ 35 h 35"/>
                <a:gd name="T2" fmla="*/ 17 w 33"/>
                <a:gd name="T3" fmla="*/ 35 h 35"/>
                <a:gd name="T4" fmla="*/ 24 w 33"/>
                <a:gd name="T5" fmla="*/ 33 h 35"/>
                <a:gd name="T6" fmla="*/ 29 w 33"/>
                <a:gd name="T7" fmla="*/ 29 h 35"/>
                <a:gd name="T8" fmla="*/ 33 w 33"/>
                <a:gd name="T9" fmla="*/ 24 h 35"/>
                <a:gd name="T10" fmla="*/ 33 w 33"/>
                <a:gd name="T11" fmla="*/ 18 h 35"/>
                <a:gd name="T12" fmla="*/ 33 w 33"/>
                <a:gd name="T13" fmla="*/ 18 h 35"/>
                <a:gd name="T14" fmla="*/ 33 w 33"/>
                <a:gd name="T15" fmla="*/ 11 h 35"/>
                <a:gd name="T16" fmla="*/ 29 w 33"/>
                <a:gd name="T17" fmla="*/ 6 h 35"/>
                <a:gd name="T18" fmla="*/ 24 w 33"/>
                <a:gd name="T19" fmla="*/ 2 h 35"/>
                <a:gd name="T20" fmla="*/ 17 w 33"/>
                <a:gd name="T21" fmla="*/ 0 h 35"/>
                <a:gd name="T22" fmla="*/ 17 w 33"/>
                <a:gd name="T23" fmla="*/ 0 h 35"/>
                <a:gd name="T24" fmla="*/ 9 w 33"/>
                <a:gd name="T25" fmla="*/ 2 h 35"/>
                <a:gd name="T26" fmla="*/ 4 w 33"/>
                <a:gd name="T27" fmla="*/ 6 h 35"/>
                <a:gd name="T28" fmla="*/ 0 w 33"/>
                <a:gd name="T29" fmla="*/ 11 h 35"/>
                <a:gd name="T30" fmla="*/ 0 w 33"/>
                <a:gd name="T31" fmla="*/ 18 h 35"/>
                <a:gd name="T32" fmla="*/ 0 w 33"/>
                <a:gd name="T33" fmla="*/ 18 h 35"/>
                <a:gd name="T34" fmla="*/ 0 w 33"/>
                <a:gd name="T35" fmla="*/ 24 h 35"/>
                <a:gd name="T36" fmla="*/ 4 w 33"/>
                <a:gd name="T37" fmla="*/ 29 h 35"/>
                <a:gd name="T38" fmla="*/ 9 w 33"/>
                <a:gd name="T39" fmla="*/ 33 h 35"/>
                <a:gd name="T40" fmla="*/ 17 w 33"/>
                <a:gd name="T41" fmla="*/ 35 h 35"/>
                <a:gd name="T42" fmla="*/ 17 w 33"/>
                <a:gd name="T43" fmla="*/ 35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5"/>
                <a:gd name="T68" fmla="*/ 33 w 33"/>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5">
                  <a:moveTo>
                    <a:pt x="17" y="35"/>
                  </a:moveTo>
                  <a:lnTo>
                    <a:pt x="17" y="35"/>
                  </a:lnTo>
                  <a:lnTo>
                    <a:pt x="24" y="33"/>
                  </a:lnTo>
                  <a:lnTo>
                    <a:pt x="29" y="29"/>
                  </a:lnTo>
                  <a:lnTo>
                    <a:pt x="33" y="24"/>
                  </a:lnTo>
                  <a:lnTo>
                    <a:pt x="33" y="18"/>
                  </a:lnTo>
                  <a:lnTo>
                    <a:pt x="33" y="11"/>
                  </a:lnTo>
                  <a:lnTo>
                    <a:pt x="29" y="6"/>
                  </a:lnTo>
                  <a:lnTo>
                    <a:pt x="24" y="2"/>
                  </a:lnTo>
                  <a:lnTo>
                    <a:pt x="17" y="0"/>
                  </a:lnTo>
                  <a:lnTo>
                    <a:pt x="9" y="2"/>
                  </a:lnTo>
                  <a:lnTo>
                    <a:pt x="4" y="6"/>
                  </a:lnTo>
                  <a:lnTo>
                    <a:pt x="0" y="11"/>
                  </a:lnTo>
                  <a:lnTo>
                    <a:pt x="0" y="18"/>
                  </a:lnTo>
                  <a:lnTo>
                    <a:pt x="0" y="24"/>
                  </a:lnTo>
                  <a:lnTo>
                    <a:pt x="4" y="29"/>
                  </a:lnTo>
                  <a:lnTo>
                    <a:pt x="9" y="33"/>
                  </a:lnTo>
                  <a:lnTo>
                    <a:pt x="17" y="35"/>
                  </a:lnTo>
                  <a:close/>
                </a:path>
              </a:pathLst>
            </a:custGeom>
            <a:solidFill>
              <a:srgbClr val="EFC0A1"/>
            </a:solidFill>
            <a:ln w="9525">
              <a:noFill/>
              <a:round/>
              <a:headEnd/>
              <a:tailEnd/>
            </a:ln>
          </p:spPr>
          <p:txBody>
            <a:bodyPr/>
            <a:lstStyle/>
            <a:p>
              <a:endParaRPr lang="en-US" dirty="0"/>
            </a:p>
          </p:txBody>
        </p:sp>
        <p:sp>
          <p:nvSpPr>
            <p:cNvPr id="7322" name="Freeform 200"/>
            <p:cNvSpPr>
              <a:spLocks/>
            </p:cNvSpPr>
            <p:nvPr/>
          </p:nvSpPr>
          <p:spPr bwMode="auto">
            <a:xfrm>
              <a:off x="557" y="3460"/>
              <a:ext cx="33" cy="33"/>
            </a:xfrm>
            <a:custGeom>
              <a:avLst/>
              <a:gdLst>
                <a:gd name="T0" fmla="*/ 17 w 33"/>
                <a:gd name="T1" fmla="*/ 33 h 33"/>
                <a:gd name="T2" fmla="*/ 17 w 33"/>
                <a:gd name="T3" fmla="*/ 33 h 33"/>
                <a:gd name="T4" fmla="*/ 22 w 33"/>
                <a:gd name="T5" fmla="*/ 31 h 33"/>
                <a:gd name="T6" fmla="*/ 27 w 33"/>
                <a:gd name="T7" fmla="*/ 27 h 33"/>
                <a:gd name="T8" fmla="*/ 31 w 33"/>
                <a:gd name="T9" fmla="*/ 22 h 33"/>
                <a:gd name="T10" fmla="*/ 33 w 33"/>
                <a:gd name="T11" fmla="*/ 16 h 33"/>
                <a:gd name="T12" fmla="*/ 33 w 33"/>
                <a:gd name="T13" fmla="*/ 16 h 33"/>
                <a:gd name="T14" fmla="*/ 31 w 33"/>
                <a:gd name="T15" fmla="*/ 9 h 33"/>
                <a:gd name="T16" fmla="*/ 27 w 33"/>
                <a:gd name="T17" fmla="*/ 4 h 33"/>
                <a:gd name="T18" fmla="*/ 22 w 33"/>
                <a:gd name="T19" fmla="*/ 0 h 33"/>
                <a:gd name="T20" fmla="*/ 17 w 33"/>
                <a:gd name="T21" fmla="*/ 0 h 33"/>
                <a:gd name="T22" fmla="*/ 17 w 33"/>
                <a:gd name="T23" fmla="*/ 0 h 33"/>
                <a:gd name="T24" fmla="*/ 11 w 33"/>
                <a:gd name="T25" fmla="*/ 0 h 33"/>
                <a:gd name="T26" fmla="*/ 6 w 33"/>
                <a:gd name="T27" fmla="*/ 4 h 33"/>
                <a:gd name="T28" fmla="*/ 2 w 33"/>
                <a:gd name="T29" fmla="*/ 9 h 33"/>
                <a:gd name="T30" fmla="*/ 0 w 33"/>
                <a:gd name="T31" fmla="*/ 16 h 33"/>
                <a:gd name="T32" fmla="*/ 0 w 33"/>
                <a:gd name="T33" fmla="*/ 16 h 33"/>
                <a:gd name="T34" fmla="*/ 2 w 33"/>
                <a:gd name="T35" fmla="*/ 22 h 33"/>
                <a:gd name="T36" fmla="*/ 6 w 33"/>
                <a:gd name="T37" fmla="*/ 27 h 33"/>
                <a:gd name="T38" fmla="*/ 11 w 33"/>
                <a:gd name="T39" fmla="*/ 31 h 33"/>
                <a:gd name="T40" fmla="*/ 17 w 33"/>
                <a:gd name="T41" fmla="*/ 33 h 33"/>
                <a:gd name="T42" fmla="*/ 17 w 33"/>
                <a:gd name="T43" fmla="*/ 33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3"/>
                <a:gd name="T68" fmla="*/ 33 w 33"/>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3">
                  <a:moveTo>
                    <a:pt x="17" y="33"/>
                  </a:moveTo>
                  <a:lnTo>
                    <a:pt x="17" y="33"/>
                  </a:lnTo>
                  <a:lnTo>
                    <a:pt x="22" y="31"/>
                  </a:lnTo>
                  <a:lnTo>
                    <a:pt x="27" y="27"/>
                  </a:lnTo>
                  <a:lnTo>
                    <a:pt x="31" y="22"/>
                  </a:lnTo>
                  <a:lnTo>
                    <a:pt x="33" y="16"/>
                  </a:lnTo>
                  <a:lnTo>
                    <a:pt x="31" y="9"/>
                  </a:lnTo>
                  <a:lnTo>
                    <a:pt x="27" y="4"/>
                  </a:lnTo>
                  <a:lnTo>
                    <a:pt x="22" y="0"/>
                  </a:lnTo>
                  <a:lnTo>
                    <a:pt x="17" y="0"/>
                  </a:lnTo>
                  <a:lnTo>
                    <a:pt x="11" y="0"/>
                  </a:lnTo>
                  <a:lnTo>
                    <a:pt x="6" y="4"/>
                  </a:lnTo>
                  <a:lnTo>
                    <a:pt x="2" y="9"/>
                  </a:lnTo>
                  <a:lnTo>
                    <a:pt x="0" y="16"/>
                  </a:lnTo>
                  <a:lnTo>
                    <a:pt x="2" y="22"/>
                  </a:lnTo>
                  <a:lnTo>
                    <a:pt x="6" y="27"/>
                  </a:lnTo>
                  <a:lnTo>
                    <a:pt x="11" y="31"/>
                  </a:lnTo>
                  <a:lnTo>
                    <a:pt x="17" y="33"/>
                  </a:lnTo>
                  <a:close/>
                </a:path>
              </a:pathLst>
            </a:custGeom>
            <a:solidFill>
              <a:srgbClr val="EEBF9F"/>
            </a:solidFill>
            <a:ln w="9525">
              <a:noFill/>
              <a:round/>
              <a:headEnd/>
              <a:tailEnd/>
            </a:ln>
          </p:spPr>
          <p:txBody>
            <a:bodyPr/>
            <a:lstStyle/>
            <a:p>
              <a:endParaRPr lang="en-US" dirty="0"/>
            </a:p>
          </p:txBody>
        </p:sp>
        <p:sp>
          <p:nvSpPr>
            <p:cNvPr id="7323" name="Freeform 201"/>
            <p:cNvSpPr>
              <a:spLocks/>
            </p:cNvSpPr>
            <p:nvPr/>
          </p:nvSpPr>
          <p:spPr bwMode="auto">
            <a:xfrm>
              <a:off x="559" y="3460"/>
              <a:ext cx="29" cy="31"/>
            </a:xfrm>
            <a:custGeom>
              <a:avLst/>
              <a:gdLst>
                <a:gd name="T0" fmla="*/ 15 w 29"/>
                <a:gd name="T1" fmla="*/ 31 h 31"/>
                <a:gd name="T2" fmla="*/ 15 w 29"/>
                <a:gd name="T3" fmla="*/ 31 h 31"/>
                <a:gd name="T4" fmla="*/ 20 w 29"/>
                <a:gd name="T5" fmla="*/ 29 h 31"/>
                <a:gd name="T6" fmla="*/ 25 w 29"/>
                <a:gd name="T7" fmla="*/ 27 h 31"/>
                <a:gd name="T8" fmla="*/ 29 w 29"/>
                <a:gd name="T9" fmla="*/ 22 h 31"/>
                <a:gd name="T10" fmla="*/ 29 w 29"/>
                <a:gd name="T11" fmla="*/ 16 h 31"/>
                <a:gd name="T12" fmla="*/ 29 w 29"/>
                <a:gd name="T13" fmla="*/ 16 h 31"/>
                <a:gd name="T14" fmla="*/ 29 w 29"/>
                <a:gd name="T15" fmla="*/ 9 h 31"/>
                <a:gd name="T16" fmla="*/ 25 w 29"/>
                <a:gd name="T17" fmla="*/ 5 h 31"/>
                <a:gd name="T18" fmla="*/ 20 w 29"/>
                <a:gd name="T19" fmla="*/ 2 h 31"/>
                <a:gd name="T20" fmla="*/ 15 w 29"/>
                <a:gd name="T21" fmla="*/ 0 h 31"/>
                <a:gd name="T22" fmla="*/ 15 w 29"/>
                <a:gd name="T23" fmla="*/ 0 h 31"/>
                <a:gd name="T24" fmla="*/ 9 w 29"/>
                <a:gd name="T25" fmla="*/ 2 h 31"/>
                <a:gd name="T26" fmla="*/ 4 w 29"/>
                <a:gd name="T27" fmla="*/ 5 h 31"/>
                <a:gd name="T28" fmla="*/ 0 w 29"/>
                <a:gd name="T29" fmla="*/ 9 h 31"/>
                <a:gd name="T30" fmla="*/ 0 w 29"/>
                <a:gd name="T31" fmla="*/ 16 h 31"/>
                <a:gd name="T32" fmla="*/ 0 w 29"/>
                <a:gd name="T33" fmla="*/ 16 h 31"/>
                <a:gd name="T34" fmla="*/ 0 w 29"/>
                <a:gd name="T35" fmla="*/ 22 h 31"/>
                <a:gd name="T36" fmla="*/ 4 w 29"/>
                <a:gd name="T37" fmla="*/ 27 h 31"/>
                <a:gd name="T38" fmla="*/ 9 w 29"/>
                <a:gd name="T39" fmla="*/ 29 h 31"/>
                <a:gd name="T40" fmla="*/ 15 w 29"/>
                <a:gd name="T41" fmla="*/ 31 h 31"/>
                <a:gd name="T42" fmla="*/ 15 w 29"/>
                <a:gd name="T43" fmla="*/ 31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1"/>
                <a:gd name="T68" fmla="*/ 29 w 2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1">
                  <a:moveTo>
                    <a:pt x="15" y="31"/>
                  </a:moveTo>
                  <a:lnTo>
                    <a:pt x="15" y="31"/>
                  </a:lnTo>
                  <a:lnTo>
                    <a:pt x="20" y="29"/>
                  </a:lnTo>
                  <a:lnTo>
                    <a:pt x="25" y="27"/>
                  </a:lnTo>
                  <a:lnTo>
                    <a:pt x="29" y="22"/>
                  </a:lnTo>
                  <a:lnTo>
                    <a:pt x="29" y="16"/>
                  </a:lnTo>
                  <a:lnTo>
                    <a:pt x="29" y="9"/>
                  </a:lnTo>
                  <a:lnTo>
                    <a:pt x="25" y="5"/>
                  </a:lnTo>
                  <a:lnTo>
                    <a:pt x="20" y="2"/>
                  </a:lnTo>
                  <a:lnTo>
                    <a:pt x="15" y="0"/>
                  </a:lnTo>
                  <a:lnTo>
                    <a:pt x="9" y="2"/>
                  </a:lnTo>
                  <a:lnTo>
                    <a:pt x="4" y="5"/>
                  </a:lnTo>
                  <a:lnTo>
                    <a:pt x="0" y="9"/>
                  </a:lnTo>
                  <a:lnTo>
                    <a:pt x="0" y="16"/>
                  </a:lnTo>
                  <a:lnTo>
                    <a:pt x="0" y="22"/>
                  </a:lnTo>
                  <a:lnTo>
                    <a:pt x="4" y="27"/>
                  </a:lnTo>
                  <a:lnTo>
                    <a:pt x="9" y="29"/>
                  </a:lnTo>
                  <a:lnTo>
                    <a:pt x="15" y="31"/>
                  </a:lnTo>
                  <a:close/>
                </a:path>
              </a:pathLst>
            </a:custGeom>
            <a:solidFill>
              <a:srgbClr val="EDBD9D"/>
            </a:solidFill>
            <a:ln w="9525">
              <a:noFill/>
              <a:round/>
              <a:headEnd/>
              <a:tailEnd/>
            </a:ln>
          </p:spPr>
          <p:txBody>
            <a:bodyPr/>
            <a:lstStyle/>
            <a:p>
              <a:endParaRPr lang="en-US" dirty="0"/>
            </a:p>
          </p:txBody>
        </p:sp>
        <p:sp>
          <p:nvSpPr>
            <p:cNvPr id="7324" name="Freeform 202"/>
            <p:cNvSpPr>
              <a:spLocks/>
            </p:cNvSpPr>
            <p:nvPr/>
          </p:nvSpPr>
          <p:spPr bwMode="auto">
            <a:xfrm>
              <a:off x="559" y="3462"/>
              <a:ext cx="29" cy="29"/>
            </a:xfrm>
            <a:custGeom>
              <a:avLst/>
              <a:gdLst>
                <a:gd name="T0" fmla="*/ 15 w 29"/>
                <a:gd name="T1" fmla="*/ 29 h 29"/>
                <a:gd name="T2" fmla="*/ 15 w 29"/>
                <a:gd name="T3" fmla="*/ 29 h 29"/>
                <a:gd name="T4" fmla="*/ 20 w 29"/>
                <a:gd name="T5" fmla="*/ 27 h 29"/>
                <a:gd name="T6" fmla="*/ 25 w 29"/>
                <a:gd name="T7" fmla="*/ 24 h 29"/>
                <a:gd name="T8" fmla="*/ 27 w 29"/>
                <a:gd name="T9" fmla="*/ 20 h 29"/>
                <a:gd name="T10" fmla="*/ 29 w 29"/>
                <a:gd name="T11" fmla="*/ 14 h 29"/>
                <a:gd name="T12" fmla="*/ 29 w 29"/>
                <a:gd name="T13" fmla="*/ 14 h 29"/>
                <a:gd name="T14" fmla="*/ 27 w 29"/>
                <a:gd name="T15" fmla="*/ 9 h 29"/>
                <a:gd name="T16" fmla="*/ 25 w 29"/>
                <a:gd name="T17" fmla="*/ 3 h 29"/>
                <a:gd name="T18" fmla="*/ 20 w 29"/>
                <a:gd name="T19" fmla="*/ 0 h 29"/>
                <a:gd name="T20" fmla="*/ 15 w 29"/>
                <a:gd name="T21" fmla="*/ 0 h 29"/>
                <a:gd name="T22" fmla="*/ 15 w 29"/>
                <a:gd name="T23" fmla="*/ 0 h 29"/>
                <a:gd name="T24" fmla="*/ 9 w 29"/>
                <a:gd name="T25" fmla="*/ 0 h 29"/>
                <a:gd name="T26" fmla="*/ 4 w 29"/>
                <a:gd name="T27" fmla="*/ 3 h 29"/>
                <a:gd name="T28" fmla="*/ 2 w 29"/>
                <a:gd name="T29" fmla="*/ 9 h 29"/>
                <a:gd name="T30" fmla="*/ 0 w 29"/>
                <a:gd name="T31" fmla="*/ 14 h 29"/>
                <a:gd name="T32" fmla="*/ 0 w 29"/>
                <a:gd name="T33" fmla="*/ 14 h 29"/>
                <a:gd name="T34" fmla="*/ 2 w 29"/>
                <a:gd name="T35" fmla="*/ 20 h 29"/>
                <a:gd name="T36" fmla="*/ 4 w 29"/>
                <a:gd name="T37" fmla="*/ 24 h 29"/>
                <a:gd name="T38" fmla="*/ 9 w 29"/>
                <a:gd name="T39" fmla="*/ 27 h 29"/>
                <a:gd name="T40" fmla="*/ 15 w 29"/>
                <a:gd name="T41" fmla="*/ 29 h 29"/>
                <a:gd name="T42" fmla="*/ 15 w 29"/>
                <a:gd name="T43" fmla="*/ 29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29"/>
                <a:gd name="T68" fmla="*/ 29 w 2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29">
                  <a:moveTo>
                    <a:pt x="15" y="29"/>
                  </a:moveTo>
                  <a:lnTo>
                    <a:pt x="15" y="29"/>
                  </a:lnTo>
                  <a:lnTo>
                    <a:pt x="20" y="27"/>
                  </a:lnTo>
                  <a:lnTo>
                    <a:pt x="25" y="24"/>
                  </a:lnTo>
                  <a:lnTo>
                    <a:pt x="27" y="20"/>
                  </a:lnTo>
                  <a:lnTo>
                    <a:pt x="29" y="14"/>
                  </a:lnTo>
                  <a:lnTo>
                    <a:pt x="27" y="9"/>
                  </a:lnTo>
                  <a:lnTo>
                    <a:pt x="25" y="3"/>
                  </a:lnTo>
                  <a:lnTo>
                    <a:pt x="20" y="0"/>
                  </a:lnTo>
                  <a:lnTo>
                    <a:pt x="15" y="0"/>
                  </a:lnTo>
                  <a:lnTo>
                    <a:pt x="9" y="0"/>
                  </a:lnTo>
                  <a:lnTo>
                    <a:pt x="4" y="3"/>
                  </a:lnTo>
                  <a:lnTo>
                    <a:pt x="2" y="9"/>
                  </a:lnTo>
                  <a:lnTo>
                    <a:pt x="0" y="14"/>
                  </a:lnTo>
                  <a:lnTo>
                    <a:pt x="2" y="20"/>
                  </a:lnTo>
                  <a:lnTo>
                    <a:pt x="4" y="24"/>
                  </a:lnTo>
                  <a:lnTo>
                    <a:pt x="9" y="27"/>
                  </a:lnTo>
                  <a:lnTo>
                    <a:pt x="15" y="29"/>
                  </a:lnTo>
                  <a:close/>
                </a:path>
              </a:pathLst>
            </a:custGeom>
            <a:solidFill>
              <a:srgbClr val="ECBA9B"/>
            </a:solidFill>
            <a:ln w="9525">
              <a:noFill/>
              <a:round/>
              <a:headEnd/>
              <a:tailEnd/>
            </a:ln>
          </p:spPr>
          <p:txBody>
            <a:bodyPr/>
            <a:lstStyle/>
            <a:p>
              <a:endParaRPr lang="en-US" dirty="0"/>
            </a:p>
          </p:txBody>
        </p:sp>
        <p:sp>
          <p:nvSpPr>
            <p:cNvPr id="7325" name="Freeform 203"/>
            <p:cNvSpPr>
              <a:spLocks/>
            </p:cNvSpPr>
            <p:nvPr/>
          </p:nvSpPr>
          <p:spPr bwMode="auto">
            <a:xfrm>
              <a:off x="559" y="3462"/>
              <a:ext cx="29" cy="27"/>
            </a:xfrm>
            <a:custGeom>
              <a:avLst/>
              <a:gdLst>
                <a:gd name="T0" fmla="*/ 15 w 29"/>
                <a:gd name="T1" fmla="*/ 27 h 27"/>
                <a:gd name="T2" fmla="*/ 15 w 29"/>
                <a:gd name="T3" fmla="*/ 27 h 27"/>
                <a:gd name="T4" fmla="*/ 20 w 29"/>
                <a:gd name="T5" fmla="*/ 27 h 27"/>
                <a:gd name="T6" fmla="*/ 24 w 29"/>
                <a:gd name="T7" fmla="*/ 24 h 27"/>
                <a:gd name="T8" fmla="*/ 27 w 29"/>
                <a:gd name="T9" fmla="*/ 20 h 27"/>
                <a:gd name="T10" fmla="*/ 29 w 29"/>
                <a:gd name="T11" fmla="*/ 14 h 27"/>
                <a:gd name="T12" fmla="*/ 29 w 29"/>
                <a:gd name="T13" fmla="*/ 14 h 27"/>
                <a:gd name="T14" fmla="*/ 27 w 29"/>
                <a:gd name="T15" fmla="*/ 9 h 27"/>
                <a:gd name="T16" fmla="*/ 24 w 29"/>
                <a:gd name="T17" fmla="*/ 3 h 27"/>
                <a:gd name="T18" fmla="*/ 20 w 29"/>
                <a:gd name="T19" fmla="*/ 2 h 27"/>
                <a:gd name="T20" fmla="*/ 15 w 29"/>
                <a:gd name="T21" fmla="*/ 0 h 27"/>
                <a:gd name="T22" fmla="*/ 15 w 29"/>
                <a:gd name="T23" fmla="*/ 0 h 27"/>
                <a:gd name="T24" fmla="*/ 9 w 29"/>
                <a:gd name="T25" fmla="*/ 2 h 27"/>
                <a:gd name="T26" fmla="*/ 5 w 29"/>
                <a:gd name="T27" fmla="*/ 3 h 27"/>
                <a:gd name="T28" fmla="*/ 2 w 29"/>
                <a:gd name="T29" fmla="*/ 9 h 27"/>
                <a:gd name="T30" fmla="*/ 0 w 29"/>
                <a:gd name="T31" fmla="*/ 14 h 27"/>
                <a:gd name="T32" fmla="*/ 0 w 29"/>
                <a:gd name="T33" fmla="*/ 14 h 27"/>
                <a:gd name="T34" fmla="*/ 2 w 29"/>
                <a:gd name="T35" fmla="*/ 20 h 27"/>
                <a:gd name="T36" fmla="*/ 5 w 29"/>
                <a:gd name="T37" fmla="*/ 24 h 27"/>
                <a:gd name="T38" fmla="*/ 9 w 29"/>
                <a:gd name="T39" fmla="*/ 27 h 27"/>
                <a:gd name="T40" fmla="*/ 15 w 29"/>
                <a:gd name="T41" fmla="*/ 27 h 27"/>
                <a:gd name="T42" fmla="*/ 15 w 29"/>
                <a:gd name="T43" fmla="*/ 27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27"/>
                <a:gd name="T68" fmla="*/ 29 w 29"/>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27">
                  <a:moveTo>
                    <a:pt x="15" y="27"/>
                  </a:moveTo>
                  <a:lnTo>
                    <a:pt x="15" y="27"/>
                  </a:lnTo>
                  <a:lnTo>
                    <a:pt x="20" y="27"/>
                  </a:lnTo>
                  <a:lnTo>
                    <a:pt x="24" y="24"/>
                  </a:lnTo>
                  <a:lnTo>
                    <a:pt x="27" y="20"/>
                  </a:lnTo>
                  <a:lnTo>
                    <a:pt x="29" y="14"/>
                  </a:lnTo>
                  <a:lnTo>
                    <a:pt x="27" y="9"/>
                  </a:lnTo>
                  <a:lnTo>
                    <a:pt x="24" y="3"/>
                  </a:lnTo>
                  <a:lnTo>
                    <a:pt x="20" y="2"/>
                  </a:lnTo>
                  <a:lnTo>
                    <a:pt x="15" y="0"/>
                  </a:lnTo>
                  <a:lnTo>
                    <a:pt x="9" y="2"/>
                  </a:lnTo>
                  <a:lnTo>
                    <a:pt x="5" y="3"/>
                  </a:lnTo>
                  <a:lnTo>
                    <a:pt x="2" y="9"/>
                  </a:lnTo>
                  <a:lnTo>
                    <a:pt x="0" y="14"/>
                  </a:lnTo>
                  <a:lnTo>
                    <a:pt x="2" y="20"/>
                  </a:lnTo>
                  <a:lnTo>
                    <a:pt x="5" y="24"/>
                  </a:lnTo>
                  <a:lnTo>
                    <a:pt x="9" y="27"/>
                  </a:lnTo>
                  <a:lnTo>
                    <a:pt x="15" y="27"/>
                  </a:lnTo>
                  <a:close/>
                </a:path>
              </a:pathLst>
            </a:custGeom>
            <a:solidFill>
              <a:srgbClr val="EAB898"/>
            </a:solidFill>
            <a:ln w="9525">
              <a:noFill/>
              <a:round/>
              <a:headEnd/>
              <a:tailEnd/>
            </a:ln>
          </p:spPr>
          <p:txBody>
            <a:bodyPr/>
            <a:lstStyle/>
            <a:p>
              <a:endParaRPr lang="en-US" dirty="0"/>
            </a:p>
          </p:txBody>
        </p:sp>
        <p:sp>
          <p:nvSpPr>
            <p:cNvPr id="7326" name="Freeform 204"/>
            <p:cNvSpPr>
              <a:spLocks/>
            </p:cNvSpPr>
            <p:nvPr/>
          </p:nvSpPr>
          <p:spPr bwMode="auto">
            <a:xfrm>
              <a:off x="561" y="3464"/>
              <a:ext cx="25" cy="25"/>
            </a:xfrm>
            <a:custGeom>
              <a:avLst/>
              <a:gdLst>
                <a:gd name="T0" fmla="*/ 13 w 25"/>
                <a:gd name="T1" fmla="*/ 25 h 25"/>
                <a:gd name="T2" fmla="*/ 13 w 25"/>
                <a:gd name="T3" fmla="*/ 25 h 25"/>
                <a:gd name="T4" fmla="*/ 18 w 25"/>
                <a:gd name="T5" fmla="*/ 23 h 25"/>
                <a:gd name="T6" fmla="*/ 22 w 25"/>
                <a:gd name="T7" fmla="*/ 22 h 25"/>
                <a:gd name="T8" fmla="*/ 25 w 25"/>
                <a:gd name="T9" fmla="*/ 16 h 25"/>
                <a:gd name="T10" fmla="*/ 25 w 25"/>
                <a:gd name="T11" fmla="*/ 12 h 25"/>
                <a:gd name="T12" fmla="*/ 25 w 25"/>
                <a:gd name="T13" fmla="*/ 12 h 25"/>
                <a:gd name="T14" fmla="*/ 25 w 25"/>
                <a:gd name="T15" fmla="*/ 7 h 25"/>
                <a:gd name="T16" fmla="*/ 22 w 25"/>
                <a:gd name="T17" fmla="*/ 3 h 25"/>
                <a:gd name="T18" fmla="*/ 18 w 25"/>
                <a:gd name="T19" fmla="*/ 0 h 25"/>
                <a:gd name="T20" fmla="*/ 13 w 25"/>
                <a:gd name="T21" fmla="*/ 0 h 25"/>
                <a:gd name="T22" fmla="*/ 13 w 25"/>
                <a:gd name="T23" fmla="*/ 0 h 25"/>
                <a:gd name="T24" fmla="*/ 7 w 25"/>
                <a:gd name="T25" fmla="*/ 0 h 25"/>
                <a:gd name="T26" fmla="*/ 3 w 25"/>
                <a:gd name="T27" fmla="*/ 3 h 25"/>
                <a:gd name="T28" fmla="*/ 0 w 25"/>
                <a:gd name="T29" fmla="*/ 7 h 25"/>
                <a:gd name="T30" fmla="*/ 0 w 25"/>
                <a:gd name="T31" fmla="*/ 12 h 25"/>
                <a:gd name="T32" fmla="*/ 0 w 25"/>
                <a:gd name="T33" fmla="*/ 12 h 25"/>
                <a:gd name="T34" fmla="*/ 0 w 25"/>
                <a:gd name="T35" fmla="*/ 16 h 25"/>
                <a:gd name="T36" fmla="*/ 3 w 25"/>
                <a:gd name="T37" fmla="*/ 22 h 25"/>
                <a:gd name="T38" fmla="*/ 7 w 25"/>
                <a:gd name="T39" fmla="*/ 23 h 25"/>
                <a:gd name="T40" fmla="*/ 13 w 25"/>
                <a:gd name="T41" fmla="*/ 25 h 25"/>
                <a:gd name="T42" fmla="*/ 13 w 25"/>
                <a:gd name="T43" fmla="*/ 25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5"/>
                <a:gd name="T68" fmla="*/ 25 w 25"/>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5">
                  <a:moveTo>
                    <a:pt x="13" y="25"/>
                  </a:moveTo>
                  <a:lnTo>
                    <a:pt x="13" y="25"/>
                  </a:lnTo>
                  <a:lnTo>
                    <a:pt x="18" y="23"/>
                  </a:lnTo>
                  <a:lnTo>
                    <a:pt x="22" y="22"/>
                  </a:lnTo>
                  <a:lnTo>
                    <a:pt x="25" y="16"/>
                  </a:lnTo>
                  <a:lnTo>
                    <a:pt x="25" y="12"/>
                  </a:lnTo>
                  <a:lnTo>
                    <a:pt x="25" y="7"/>
                  </a:lnTo>
                  <a:lnTo>
                    <a:pt x="22" y="3"/>
                  </a:lnTo>
                  <a:lnTo>
                    <a:pt x="18" y="0"/>
                  </a:lnTo>
                  <a:lnTo>
                    <a:pt x="13" y="0"/>
                  </a:lnTo>
                  <a:lnTo>
                    <a:pt x="7" y="0"/>
                  </a:lnTo>
                  <a:lnTo>
                    <a:pt x="3" y="3"/>
                  </a:lnTo>
                  <a:lnTo>
                    <a:pt x="0" y="7"/>
                  </a:lnTo>
                  <a:lnTo>
                    <a:pt x="0" y="12"/>
                  </a:lnTo>
                  <a:lnTo>
                    <a:pt x="0" y="16"/>
                  </a:lnTo>
                  <a:lnTo>
                    <a:pt x="3" y="22"/>
                  </a:lnTo>
                  <a:lnTo>
                    <a:pt x="7" y="23"/>
                  </a:lnTo>
                  <a:lnTo>
                    <a:pt x="13" y="25"/>
                  </a:lnTo>
                  <a:close/>
                </a:path>
              </a:pathLst>
            </a:custGeom>
            <a:solidFill>
              <a:srgbClr val="E9B696"/>
            </a:solidFill>
            <a:ln w="9525">
              <a:noFill/>
              <a:round/>
              <a:headEnd/>
              <a:tailEnd/>
            </a:ln>
          </p:spPr>
          <p:txBody>
            <a:bodyPr/>
            <a:lstStyle/>
            <a:p>
              <a:endParaRPr lang="en-US" dirty="0"/>
            </a:p>
          </p:txBody>
        </p:sp>
        <p:sp>
          <p:nvSpPr>
            <p:cNvPr id="7327" name="Freeform 205"/>
            <p:cNvSpPr>
              <a:spLocks/>
            </p:cNvSpPr>
            <p:nvPr/>
          </p:nvSpPr>
          <p:spPr bwMode="auto">
            <a:xfrm>
              <a:off x="561" y="3464"/>
              <a:ext cx="25" cy="23"/>
            </a:xfrm>
            <a:custGeom>
              <a:avLst/>
              <a:gdLst>
                <a:gd name="T0" fmla="*/ 13 w 25"/>
                <a:gd name="T1" fmla="*/ 23 h 23"/>
                <a:gd name="T2" fmla="*/ 13 w 25"/>
                <a:gd name="T3" fmla="*/ 23 h 23"/>
                <a:gd name="T4" fmla="*/ 18 w 25"/>
                <a:gd name="T5" fmla="*/ 23 h 23"/>
                <a:gd name="T6" fmla="*/ 22 w 25"/>
                <a:gd name="T7" fmla="*/ 20 h 23"/>
                <a:gd name="T8" fmla="*/ 23 w 25"/>
                <a:gd name="T9" fmla="*/ 16 h 23"/>
                <a:gd name="T10" fmla="*/ 25 w 25"/>
                <a:gd name="T11" fmla="*/ 12 h 23"/>
                <a:gd name="T12" fmla="*/ 25 w 25"/>
                <a:gd name="T13" fmla="*/ 12 h 23"/>
                <a:gd name="T14" fmla="*/ 23 w 25"/>
                <a:gd name="T15" fmla="*/ 7 h 23"/>
                <a:gd name="T16" fmla="*/ 22 w 25"/>
                <a:gd name="T17" fmla="*/ 3 h 23"/>
                <a:gd name="T18" fmla="*/ 18 w 25"/>
                <a:gd name="T19" fmla="*/ 1 h 23"/>
                <a:gd name="T20" fmla="*/ 13 w 25"/>
                <a:gd name="T21" fmla="*/ 0 h 23"/>
                <a:gd name="T22" fmla="*/ 13 w 25"/>
                <a:gd name="T23" fmla="*/ 0 h 23"/>
                <a:gd name="T24" fmla="*/ 7 w 25"/>
                <a:gd name="T25" fmla="*/ 1 h 23"/>
                <a:gd name="T26" fmla="*/ 3 w 25"/>
                <a:gd name="T27" fmla="*/ 3 h 23"/>
                <a:gd name="T28" fmla="*/ 2 w 25"/>
                <a:gd name="T29" fmla="*/ 7 h 23"/>
                <a:gd name="T30" fmla="*/ 0 w 25"/>
                <a:gd name="T31" fmla="*/ 12 h 23"/>
                <a:gd name="T32" fmla="*/ 0 w 25"/>
                <a:gd name="T33" fmla="*/ 12 h 23"/>
                <a:gd name="T34" fmla="*/ 2 w 25"/>
                <a:gd name="T35" fmla="*/ 16 h 23"/>
                <a:gd name="T36" fmla="*/ 3 w 25"/>
                <a:gd name="T37" fmla="*/ 20 h 23"/>
                <a:gd name="T38" fmla="*/ 7 w 25"/>
                <a:gd name="T39" fmla="*/ 23 h 23"/>
                <a:gd name="T40" fmla="*/ 13 w 25"/>
                <a:gd name="T41" fmla="*/ 23 h 23"/>
                <a:gd name="T42" fmla="*/ 13 w 25"/>
                <a:gd name="T43" fmla="*/ 2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3"/>
                <a:gd name="T68" fmla="*/ 25 w 25"/>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3">
                  <a:moveTo>
                    <a:pt x="13" y="23"/>
                  </a:moveTo>
                  <a:lnTo>
                    <a:pt x="13" y="23"/>
                  </a:lnTo>
                  <a:lnTo>
                    <a:pt x="18" y="23"/>
                  </a:lnTo>
                  <a:lnTo>
                    <a:pt x="22" y="20"/>
                  </a:lnTo>
                  <a:lnTo>
                    <a:pt x="23" y="16"/>
                  </a:lnTo>
                  <a:lnTo>
                    <a:pt x="25" y="12"/>
                  </a:lnTo>
                  <a:lnTo>
                    <a:pt x="23" y="7"/>
                  </a:lnTo>
                  <a:lnTo>
                    <a:pt x="22" y="3"/>
                  </a:lnTo>
                  <a:lnTo>
                    <a:pt x="18" y="1"/>
                  </a:lnTo>
                  <a:lnTo>
                    <a:pt x="13" y="0"/>
                  </a:lnTo>
                  <a:lnTo>
                    <a:pt x="7" y="1"/>
                  </a:lnTo>
                  <a:lnTo>
                    <a:pt x="3" y="3"/>
                  </a:lnTo>
                  <a:lnTo>
                    <a:pt x="2" y="7"/>
                  </a:lnTo>
                  <a:lnTo>
                    <a:pt x="0" y="12"/>
                  </a:lnTo>
                  <a:lnTo>
                    <a:pt x="2" y="16"/>
                  </a:lnTo>
                  <a:lnTo>
                    <a:pt x="3" y="20"/>
                  </a:lnTo>
                  <a:lnTo>
                    <a:pt x="7" y="23"/>
                  </a:lnTo>
                  <a:lnTo>
                    <a:pt x="13" y="23"/>
                  </a:lnTo>
                  <a:close/>
                </a:path>
              </a:pathLst>
            </a:custGeom>
            <a:solidFill>
              <a:srgbClr val="E8B494"/>
            </a:solidFill>
            <a:ln w="9525">
              <a:noFill/>
              <a:round/>
              <a:headEnd/>
              <a:tailEnd/>
            </a:ln>
          </p:spPr>
          <p:txBody>
            <a:bodyPr/>
            <a:lstStyle/>
            <a:p>
              <a:endParaRPr lang="en-US" dirty="0"/>
            </a:p>
          </p:txBody>
        </p:sp>
        <p:sp>
          <p:nvSpPr>
            <p:cNvPr id="7328" name="Freeform 206"/>
            <p:cNvSpPr>
              <a:spLocks/>
            </p:cNvSpPr>
            <p:nvPr/>
          </p:nvSpPr>
          <p:spPr bwMode="auto">
            <a:xfrm>
              <a:off x="563" y="3464"/>
              <a:ext cx="21" cy="23"/>
            </a:xfrm>
            <a:custGeom>
              <a:avLst/>
              <a:gdLst>
                <a:gd name="T0" fmla="*/ 11 w 21"/>
                <a:gd name="T1" fmla="*/ 23 h 23"/>
                <a:gd name="T2" fmla="*/ 11 w 21"/>
                <a:gd name="T3" fmla="*/ 23 h 23"/>
                <a:gd name="T4" fmla="*/ 14 w 21"/>
                <a:gd name="T5" fmla="*/ 22 h 23"/>
                <a:gd name="T6" fmla="*/ 18 w 21"/>
                <a:gd name="T7" fmla="*/ 20 h 23"/>
                <a:gd name="T8" fmla="*/ 21 w 21"/>
                <a:gd name="T9" fmla="*/ 16 h 23"/>
                <a:gd name="T10" fmla="*/ 21 w 21"/>
                <a:gd name="T11" fmla="*/ 12 h 23"/>
                <a:gd name="T12" fmla="*/ 21 w 21"/>
                <a:gd name="T13" fmla="*/ 12 h 23"/>
                <a:gd name="T14" fmla="*/ 21 w 21"/>
                <a:gd name="T15" fmla="*/ 7 h 23"/>
                <a:gd name="T16" fmla="*/ 18 w 21"/>
                <a:gd name="T17" fmla="*/ 3 h 23"/>
                <a:gd name="T18" fmla="*/ 14 w 21"/>
                <a:gd name="T19" fmla="*/ 1 h 23"/>
                <a:gd name="T20" fmla="*/ 11 w 21"/>
                <a:gd name="T21" fmla="*/ 0 h 23"/>
                <a:gd name="T22" fmla="*/ 11 w 21"/>
                <a:gd name="T23" fmla="*/ 0 h 23"/>
                <a:gd name="T24" fmla="*/ 7 w 21"/>
                <a:gd name="T25" fmla="*/ 1 h 23"/>
                <a:gd name="T26" fmla="*/ 3 w 21"/>
                <a:gd name="T27" fmla="*/ 3 h 23"/>
                <a:gd name="T28" fmla="*/ 0 w 21"/>
                <a:gd name="T29" fmla="*/ 7 h 23"/>
                <a:gd name="T30" fmla="*/ 0 w 21"/>
                <a:gd name="T31" fmla="*/ 12 h 23"/>
                <a:gd name="T32" fmla="*/ 0 w 21"/>
                <a:gd name="T33" fmla="*/ 12 h 23"/>
                <a:gd name="T34" fmla="*/ 0 w 21"/>
                <a:gd name="T35" fmla="*/ 16 h 23"/>
                <a:gd name="T36" fmla="*/ 3 w 21"/>
                <a:gd name="T37" fmla="*/ 20 h 23"/>
                <a:gd name="T38" fmla="*/ 7 w 21"/>
                <a:gd name="T39" fmla="*/ 22 h 23"/>
                <a:gd name="T40" fmla="*/ 11 w 21"/>
                <a:gd name="T41" fmla="*/ 23 h 23"/>
                <a:gd name="T42" fmla="*/ 11 w 21"/>
                <a:gd name="T43" fmla="*/ 2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3"/>
                <a:gd name="T68" fmla="*/ 21 w 21"/>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3">
                  <a:moveTo>
                    <a:pt x="11" y="23"/>
                  </a:moveTo>
                  <a:lnTo>
                    <a:pt x="11" y="23"/>
                  </a:lnTo>
                  <a:lnTo>
                    <a:pt x="14" y="22"/>
                  </a:lnTo>
                  <a:lnTo>
                    <a:pt x="18" y="20"/>
                  </a:lnTo>
                  <a:lnTo>
                    <a:pt x="21" y="16"/>
                  </a:lnTo>
                  <a:lnTo>
                    <a:pt x="21" y="12"/>
                  </a:lnTo>
                  <a:lnTo>
                    <a:pt x="21" y="7"/>
                  </a:lnTo>
                  <a:lnTo>
                    <a:pt x="18" y="3"/>
                  </a:lnTo>
                  <a:lnTo>
                    <a:pt x="14" y="1"/>
                  </a:lnTo>
                  <a:lnTo>
                    <a:pt x="11" y="0"/>
                  </a:lnTo>
                  <a:lnTo>
                    <a:pt x="7" y="1"/>
                  </a:lnTo>
                  <a:lnTo>
                    <a:pt x="3" y="3"/>
                  </a:lnTo>
                  <a:lnTo>
                    <a:pt x="0" y="7"/>
                  </a:lnTo>
                  <a:lnTo>
                    <a:pt x="0" y="12"/>
                  </a:lnTo>
                  <a:lnTo>
                    <a:pt x="0" y="16"/>
                  </a:lnTo>
                  <a:lnTo>
                    <a:pt x="3" y="20"/>
                  </a:lnTo>
                  <a:lnTo>
                    <a:pt x="7" y="22"/>
                  </a:lnTo>
                  <a:lnTo>
                    <a:pt x="11" y="23"/>
                  </a:lnTo>
                  <a:close/>
                </a:path>
              </a:pathLst>
            </a:custGeom>
            <a:solidFill>
              <a:srgbClr val="E7B393"/>
            </a:solidFill>
            <a:ln w="9525">
              <a:noFill/>
              <a:round/>
              <a:headEnd/>
              <a:tailEnd/>
            </a:ln>
          </p:spPr>
          <p:txBody>
            <a:bodyPr/>
            <a:lstStyle/>
            <a:p>
              <a:endParaRPr lang="en-US" dirty="0"/>
            </a:p>
          </p:txBody>
        </p:sp>
        <p:sp>
          <p:nvSpPr>
            <p:cNvPr id="7329" name="Freeform 207"/>
            <p:cNvSpPr>
              <a:spLocks/>
            </p:cNvSpPr>
            <p:nvPr/>
          </p:nvSpPr>
          <p:spPr bwMode="auto">
            <a:xfrm>
              <a:off x="563" y="3465"/>
              <a:ext cx="21" cy="21"/>
            </a:xfrm>
            <a:custGeom>
              <a:avLst/>
              <a:gdLst>
                <a:gd name="T0" fmla="*/ 11 w 21"/>
                <a:gd name="T1" fmla="*/ 21 h 21"/>
                <a:gd name="T2" fmla="*/ 11 w 21"/>
                <a:gd name="T3" fmla="*/ 21 h 21"/>
                <a:gd name="T4" fmla="*/ 14 w 21"/>
                <a:gd name="T5" fmla="*/ 21 h 21"/>
                <a:gd name="T6" fmla="*/ 18 w 21"/>
                <a:gd name="T7" fmla="*/ 19 h 21"/>
                <a:gd name="T8" fmla="*/ 20 w 21"/>
                <a:gd name="T9" fmla="*/ 15 h 21"/>
                <a:gd name="T10" fmla="*/ 21 w 21"/>
                <a:gd name="T11" fmla="*/ 11 h 21"/>
                <a:gd name="T12" fmla="*/ 21 w 21"/>
                <a:gd name="T13" fmla="*/ 11 h 21"/>
                <a:gd name="T14" fmla="*/ 20 w 21"/>
                <a:gd name="T15" fmla="*/ 6 h 21"/>
                <a:gd name="T16" fmla="*/ 18 w 21"/>
                <a:gd name="T17" fmla="*/ 4 h 21"/>
                <a:gd name="T18" fmla="*/ 14 w 21"/>
                <a:gd name="T19" fmla="*/ 0 h 21"/>
                <a:gd name="T20" fmla="*/ 11 w 21"/>
                <a:gd name="T21" fmla="*/ 0 h 21"/>
                <a:gd name="T22" fmla="*/ 11 w 21"/>
                <a:gd name="T23" fmla="*/ 0 h 21"/>
                <a:gd name="T24" fmla="*/ 7 w 21"/>
                <a:gd name="T25" fmla="*/ 0 h 21"/>
                <a:gd name="T26" fmla="*/ 3 w 21"/>
                <a:gd name="T27" fmla="*/ 4 h 21"/>
                <a:gd name="T28" fmla="*/ 1 w 21"/>
                <a:gd name="T29" fmla="*/ 6 h 21"/>
                <a:gd name="T30" fmla="*/ 0 w 21"/>
                <a:gd name="T31" fmla="*/ 11 h 21"/>
                <a:gd name="T32" fmla="*/ 0 w 21"/>
                <a:gd name="T33" fmla="*/ 11 h 21"/>
                <a:gd name="T34" fmla="*/ 1 w 21"/>
                <a:gd name="T35" fmla="*/ 15 h 21"/>
                <a:gd name="T36" fmla="*/ 3 w 21"/>
                <a:gd name="T37" fmla="*/ 19 h 21"/>
                <a:gd name="T38" fmla="*/ 7 w 21"/>
                <a:gd name="T39" fmla="*/ 21 h 21"/>
                <a:gd name="T40" fmla="*/ 11 w 21"/>
                <a:gd name="T41" fmla="*/ 21 h 21"/>
                <a:gd name="T42" fmla="*/ 11 w 21"/>
                <a:gd name="T43" fmla="*/ 2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1"/>
                <a:gd name="T68" fmla="*/ 21 w 21"/>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1">
                  <a:moveTo>
                    <a:pt x="11" y="21"/>
                  </a:moveTo>
                  <a:lnTo>
                    <a:pt x="11" y="21"/>
                  </a:lnTo>
                  <a:lnTo>
                    <a:pt x="14" y="21"/>
                  </a:lnTo>
                  <a:lnTo>
                    <a:pt x="18" y="19"/>
                  </a:lnTo>
                  <a:lnTo>
                    <a:pt x="20" y="15"/>
                  </a:lnTo>
                  <a:lnTo>
                    <a:pt x="21" y="11"/>
                  </a:lnTo>
                  <a:lnTo>
                    <a:pt x="20" y="6"/>
                  </a:lnTo>
                  <a:lnTo>
                    <a:pt x="18" y="4"/>
                  </a:lnTo>
                  <a:lnTo>
                    <a:pt x="14" y="0"/>
                  </a:lnTo>
                  <a:lnTo>
                    <a:pt x="11" y="0"/>
                  </a:lnTo>
                  <a:lnTo>
                    <a:pt x="7" y="0"/>
                  </a:lnTo>
                  <a:lnTo>
                    <a:pt x="3" y="4"/>
                  </a:lnTo>
                  <a:lnTo>
                    <a:pt x="1" y="6"/>
                  </a:lnTo>
                  <a:lnTo>
                    <a:pt x="0" y="11"/>
                  </a:lnTo>
                  <a:lnTo>
                    <a:pt x="1" y="15"/>
                  </a:lnTo>
                  <a:lnTo>
                    <a:pt x="3" y="19"/>
                  </a:lnTo>
                  <a:lnTo>
                    <a:pt x="7" y="21"/>
                  </a:lnTo>
                  <a:lnTo>
                    <a:pt x="11" y="21"/>
                  </a:lnTo>
                  <a:close/>
                </a:path>
              </a:pathLst>
            </a:custGeom>
            <a:solidFill>
              <a:srgbClr val="E6B191"/>
            </a:solidFill>
            <a:ln w="9525">
              <a:noFill/>
              <a:round/>
              <a:headEnd/>
              <a:tailEnd/>
            </a:ln>
          </p:spPr>
          <p:txBody>
            <a:bodyPr/>
            <a:lstStyle/>
            <a:p>
              <a:endParaRPr lang="en-US" dirty="0"/>
            </a:p>
          </p:txBody>
        </p:sp>
        <p:sp>
          <p:nvSpPr>
            <p:cNvPr id="7330" name="Freeform 208"/>
            <p:cNvSpPr>
              <a:spLocks/>
            </p:cNvSpPr>
            <p:nvPr/>
          </p:nvSpPr>
          <p:spPr bwMode="auto">
            <a:xfrm>
              <a:off x="564" y="3465"/>
              <a:ext cx="19" cy="21"/>
            </a:xfrm>
            <a:custGeom>
              <a:avLst/>
              <a:gdLst>
                <a:gd name="T0" fmla="*/ 10 w 19"/>
                <a:gd name="T1" fmla="*/ 21 h 21"/>
                <a:gd name="T2" fmla="*/ 10 w 19"/>
                <a:gd name="T3" fmla="*/ 21 h 21"/>
                <a:gd name="T4" fmla="*/ 13 w 19"/>
                <a:gd name="T5" fmla="*/ 21 h 21"/>
                <a:gd name="T6" fmla="*/ 17 w 19"/>
                <a:gd name="T7" fmla="*/ 17 h 21"/>
                <a:gd name="T8" fmla="*/ 19 w 19"/>
                <a:gd name="T9" fmla="*/ 15 h 21"/>
                <a:gd name="T10" fmla="*/ 19 w 19"/>
                <a:gd name="T11" fmla="*/ 11 h 21"/>
                <a:gd name="T12" fmla="*/ 19 w 19"/>
                <a:gd name="T13" fmla="*/ 11 h 21"/>
                <a:gd name="T14" fmla="*/ 19 w 19"/>
                <a:gd name="T15" fmla="*/ 8 h 21"/>
                <a:gd name="T16" fmla="*/ 17 w 19"/>
                <a:gd name="T17" fmla="*/ 4 h 21"/>
                <a:gd name="T18" fmla="*/ 13 w 19"/>
                <a:gd name="T19" fmla="*/ 2 h 21"/>
                <a:gd name="T20" fmla="*/ 10 w 19"/>
                <a:gd name="T21" fmla="*/ 0 h 21"/>
                <a:gd name="T22" fmla="*/ 10 w 19"/>
                <a:gd name="T23" fmla="*/ 0 h 21"/>
                <a:gd name="T24" fmla="*/ 6 w 19"/>
                <a:gd name="T25" fmla="*/ 2 h 21"/>
                <a:gd name="T26" fmla="*/ 2 w 19"/>
                <a:gd name="T27" fmla="*/ 4 h 21"/>
                <a:gd name="T28" fmla="*/ 0 w 19"/>
                <a:gd name="T29" fmla="*/ 8 h 21"/>
                <a:gd name="T30" fmla="*/ 0 w 19"/>
                <a:gd name="T31" fmla="*/ 11 h 21"/>
                <a:gd name="T32" fmla="*/ 0 w 19"/>
                <a:gd name="T33" fmla="*/ 11 h 21"/>
                <a:gd name="T34" fmla="*/ 0 w 19"/>
                <a:gd name="T35" fmla="*/ 15 h 21"/>
                <a:gd name="T36" fmla="*/ 2 w 19"/>
                <a:gd name="T37" fmla="*/ 17 h 21"/>
                <a:gd name="T38" fmla="*/ 6 w 19"/>
                <a:gd name="T39" fmla="*/ 21 h 21"/>
                <a:gd name="T40" fmla="*/ 10 w 19"/>
                <a:gd name="T41" fmla="*/ 21 h 21"/>
                <a:gd name="T42" fmla="*/ 10 w 19"/>
                <a:gd name="T43" fmla="*/ 2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21"/>
                <a:gd name="T68" fmla="*/ 19 w 19"/>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21">
                  <a:moveTo>
                    <a:pt x="10" y="21"/>
                  </a:moveTo>
                  <a:lnTo>
                    <a:pt x="10" y="21"/>
                  </a:lnTo>
                  <a:lnTo>
                    <a:pt x="13" y="21"/>
                  </a:lnTo>
                  <a:lnTo>
                    <a:pt x="17" y="17"/>
                  </a:lnTo>
                  <a:lnTo>
                    <a:pt x="19" y="15"/>
                  </a:lnTo>
                  <a:lnTo>
                    <a:pt x="19" y="11"/>
                  </a:lnTo>
                  <a:lnTo>
                    <a:pt x="19" y="8"/>
                  </a:lnTo>
                  <a:lnTo>
                    <a:pt x="17" y="4"/>
                  </a:lnTo>
                  <a:lnTo>
                    <a:pt x="13" y="2"/>
                  </a:lnTo>
                  <a:lnTo>
                    <a:pt x="10" y="0"/>
                  </a:lnTo>
                  <a:lnTo>
                    <a:pt x="6" y="2"/>
                  </a:lnTo>
                  <a:lnTo>
                    <a:pt x="2" y="4"/>
                  </a:lnTo>
                  <a:lnTo>
                    <a:pt x="0" y="8"/>
                  </a:lnTo>
                  <a:lnTo>
                    <a:pt x="0" y="11"/>
                  </a:lnTo>
                  <a:lnTo>
                    <a:pt x="0" y="15"/>
                  </a:lnTo>
                  <a:lnTo>
                    <a:pt x="2" y="17"/>
                  </a:lnTo>
                  <a:lnTo>
                    <a:pt x="6" y="21"/>
                  </a:lnTo>
                  <a:lnTo>
                    <a:pt x="10" y="21"/>
                  </a:lnTo>
                  <a:close/>
                </a:path>
              </a:pathLst>
            </a:custGeom>
            <a:solidFill>
              <a:srgbClr val="E5AF8F"/>
            </a:solidFill>
            <a:ln w="9525">
              <a:noFill/>
              <a:round/>
              <a:headEnd/>
              <a:tailEnd/>
            </a:ln>
          </p:spPr>
          <p:txBody>
            <a:bodyPr/>
            <a:lstStyle/>
            <a:p>
              <a:endParaRPr lang="en-US" dirty="0"/>
            </a:p>
          </p:txBody>
        </p:sp>
        <p:sp>
          <p:nvSpPr>
            <p:cNvPr id="7331" name="Freeform 209"/>
            <p:cNvSpPr>
              <a:spLocks/>
            </p:cNvSpPr>
            <p:nvPr/>
          </p:nvSpPr>
          <p:spPr bwMode="auto">
            <a:xfrm>
              <a:off x="564" y="3467"/>
              <a:ext cx="19" cy="19"/>
            </a:xfrm>
            <a:custGeom>
              <a:avLst/>
              <a:gdLst>
                <a:gd name="T0" fmla="*/ 10 w 19"/>
                <a:gd name="T1" fmla="*/ 19 h 19"/>
                <a:gd name="T2" fmla="*/ 10 w 19"/>
                <a:gd name="T3" fmla="*/ 19 h 19"/>
                <a:gd name="T4" fmla="*/ 13 w 19"/>
                <a:gd name="T5" fmla="*/ 17 h 19"/>
                <a:gd name="T6" fmla="*/ 15 w 19"/>
                <a:gd name="T7" fmla="*/ 15 h 19"/>
                <a:gd name="T8" fmla="*/ 17 w 19"/>
                <a:gd name="T9" fmla="*/ 13 h 19"/>
                <a:gd name="T10" fmla="*/ 19 w 19"/>
                <a:gd name="T11" fmla="*/ 9 h 19"/>
                <a:gd name="T12" fmla="*/ 19 w 19"/>
                <a:gd name="T13" fmla="*/ 9 h 19"/>
                <a:gd name="T14" fmla="*/ 17 w 19"/>
                <a:gd name="T15" fmla="*/ 6 h 19"/>
                <a:gd name="T16" fmla="*/ 15 w 19"/>
                <a:gd name="T17" fmla="*/ 2 h 19"/>
                <a:gd name="T18" fmla="*/ 13 w 19"/>
                <a:gd name="T19" fmla="*/ 0 h 19"/>
                <a:gd name="T20" fmla="*/ 10 w 19"/>
                <a:gd name="T21" fmla="*/ 0 h 19"/>
                <a:gd name="T22" fmla="*/ 10 w 19"/>
                <a:gd name="T23" fmla="*/ 0 h 19"/>
                <a:gd name="T24" fmla="*/ 6 w 19"/>
                <a:gd name="T25" fmla="*/ 0 h 19"/>
                <a:gd name="T26" fmla="*/ 4 w 19"/>
                <a:gd name="T27" fmla="*/ 2 h 19"/>
                <a:gd name="T28" fmla="*/ 0 w 19"/>
                <a:gd name="T29" fmla="*/ 6 h 19"/>
                <a:gd name="T30" fmla="*/ 0 w 19"/>
                <a:gd name="T31" fmla="*/ 9 h 19"/>
                <a:gd name="T32" fmla="*/ 0 w 19"/>
                <a:gd name="T33" fmla="*/ 9 h 19"/>
                <a:gd name="T34" fmla="*/ 0 w 19"/>
                <a:gd name="T35" fmla="*/ 13 h 19"/>
                <a:gd name="T36" fmla="*/ 4 w 19"/>
                <a:gd name="T37" fmla="*/ 15 h 19"/>
                <a:gd name="T38" fmla="*/ 6 w 19"/>
                <a:gd name="T39" fmla="*/ 17 h 19"/>
                <a:gd name="T40" fmla="*/ 10 w 19"/>
                <a:gd name="T41" fmla="*/ 19 h 19"/>
                <a:gd name="T42" fmla="*/ 10 w 19"/>
                <a:gd name="T43" fmla="*/ 19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9"/>
                <a:gd name="T68" fmla="*/ 19 w 19"/>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9">
                  <a:moveTo>
                    <a:pt x="10" y="19"/>
                  </a:moveTo>
                  <a:lnTo>
                    <a:pt x="10" y="19"/>
                  </a:lnTo>
                  <a:lnTo>
                    <a:pt x="13" y="17"/>
                  </a:lnTo>
                  <a:lnTo>
                    <a:pt x="15" y="15"/>
                  </a:lnTo>
                  <a:lnTo>
                    <a:pt x="17" y="13"/>
                  </a:lnTo>
                  <a:lnTo>
                    <a:pt x="19" y="9"/>
                  </a:lnTo>
                  <a:lnTo>
                    <a:pt x="17" y="6"/>
                  </a:lnTo>
                  <a:lnTo>
                    <a:pt x="15" y="2"/>
                  </a:lnTo>
                  <a:lnTo>
                    <a:pt x="13" y="0"/>
                  </a:lnTo>
                  <a:lnTo>
                    <a:pt x="10" y="0"/>
                  </a:lnTo>
                  <a:lnTo>
                    <a:pt x="6" y="0"/>
                  </a:lnTo>
                  <a:lnTo>
                    <a:pt x="4" y="2"/>
                  </a:lnTo>
                  <a:lnTo>
                    <a:pt x="0" y="6"/>
                  </a:lnTo>
                  <a:lnTo>
                    <a:pt x="0" y="9"/>
                  </a:lnTo>
                  <a:lnTo>
                    <a:pt x="0" y="13"/>
                  </a:lnTo>
                  <a:lnTo>
                    <a:pt x="4" y="15"/>
                  </a:lnTo>
                  <a:lnTo>
                    <a:pt x="6" y="17"/>
                  </a:lnTo>
                  <a:lnTo>
                    <a:pt x="10" y="19"/>
                  </a:lnTo>
                  <a:close/>
                </a:path>
              </a:pathLst>
            </a:custGeom>
            <a:solidFill>
              <a:srgbClr val="E4AD8D"/>
            </a:solidFill>
            <a:ln w="9525">
              <a:noFill/>
              <a:round/>
              <a:headEnd/>
              <a:tailEnd/>
            </a:ln>
          </p:spPr>
          <p:txBody>
            <a:bodyPr/>
            <a:lstStyle/>
            <a:p>
              <a:endParaRPr lang="en-US" dirty="0"/>
            </a:p>
          </p:txBody>
        </p:sp>
        <p:sp>
          <p:nvSpPr>
            <p:cNvPr id="7332" name="Freeform 210"/>
            <p:cNvSpPr>
              <a:spLocks/>
            </p:cNvSpPr>
            <p:nvPr/>
          </p:nvSpPr>
          <p:spPr bwMode="auto">
            <a:xfrm>
              <a:off x="654" y="3465"/>
              <a:ext cx="31" cy="33"/>
            </a:xfrm>
            <a:custGeom>
              <a:avLst/>
              <a:gdLst>
                <a:gd name="T0" fmla="*/ 17 w 31"/>
                <a:gd name="T1" fmla="*/ 33 h 33"/>
                <a:gd name="T2" fmla="*/ 17 w 31"/>
                <a:gd name="T3" fmla="*/ 33 h 33"/>
                <a:gd name="T4" fmla="*/ 22 w 31"/>
                <a:gd name="T5" fmla="*/ 32 h 33"/>
                <a:gd name="T6" fmla="*/ 27 w 31"/>
                <a:gd name="T7" fmla="*/ 28 h 33"/>
                <a:gd name="T8" fmla="*/ 31 w 31"/>
                <a:gd name="T9" fmla="*/ 24 h 33"/>
                <a:gd name="T10" fmla="*/ 31 w 31"/>
                <a:gd name="T11" fmla="*/ 17 h 33"/>
                <a:gd name="T12" fmla="*/ 31 w 31"/>
                <a:gd name="T13" fmla="*/ 17 h 33"/>
                <a:gd name="T14" fmla="*/ 31 w 31"/>
                <a:gd name="T15" fmla="*/ 11 h 33"/>
                <a:gd name="T16" fmla="*/ 27 w 31"/>
                <a:gd name="T17" fmla="*/ 6 h 33"/>
                <a:gd name="T18" fmla="*/ 22 w 31"/>
                <a:gd name="T19" fmla="*/ 2 h 33"/>
                <a:gd name="T20" fmla="*/ 17 w 31"/>
                <a:gd name="T21" fmla="*/ 0 h 33"/>
                <a:gd name="T22" fmla="*/ 17 w 31"/>
                <a:gd name="T23" fmla="*/ 0 h 33"/>
                <a:gd name="T24" fmla="*/ 9 w 31"/>
                <a:gd name="T25" fmla="*/ 2 h 33"/>
                <a:gd name="T26" fmla="*/ 6 w 31"/>
                <a:gd name="T27" fmla="*/ 6 h 33"/>
                <a:gd name="T28" fmla="*/ 2 w 31"/>
                <a:gd name="T29" fmla="*/ 11 h 33"/>
                <a:gd name="T30" fmla="*/ 0 w 31"/>
                <a:gd name="T31" fmla="*/ 17 h 33"/>
                <a:gd name="T32" fmla="*/ 0 w 31"/>
                <a:gd name="T33" fmla="*/ 17 h 33"/>
                <a:gd name="T34" fmla="*/ 2 w 31"/>
                <a:gd name="T35" fmla="*/ 24 h 33"/>
                <a:gd name="T36" fmla="*/ 6 w 31"/>
                <a:gd name="T37" fmla="*/ 28 h 33"/>
                <a:gd name="T38" fmla="*/ 9 w 31"/>
                <a:gd name="T39" fmla="*/ 32 h 33"/>
                <a:gd name="T40" fmla="*/ 17 w 31"/>
                <a:gd name="T41" fmla="*/ 33 h 33"/>
                <a:gd name="T42" fmla="*/ 17 w 31"/>
                <a:gd name="T43" fmla="*/ 33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3"/>
                <a:gd name="T68" fmla="*/ 31 w 3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3">
                  <a:moveTo>
                    <a:pt x="17" y="33"/>
                  </a:moveTo>
                  <a:lnTo>
                    <a:pt x="17" y="33"/>
                  </a:lnTo>
                  <a:lnTo>
                    <a:pt x="22" y="32"/>
                  </a:lnTo>
                  <a:lnTo>
                    <a:pt x="27" y="28"/>
                  </a:lnTo>
                  <a:lnTo>
                    <a:pt x="31" y="24"/>
                  </a:lnTo>
                  <a:lnTo>
                    <a:pt x="31" y="17"/>
                  </a:lnTo>
                  <a:lnTo>
                    <a:pt x="31" y="11"/>
                  </a:lnTo>
                  <a:lnTo>
                    <a:pt x="27" y="6"/>
                  </a:lnTo>
                  <a:lnTo>
                    <a:pt x="22" y="2"/>
                  </a:lnTo>
                  <a:lnTo>
                    <a:pt x="17" y="0"/>
                  </a:lnTo>
                  <a:lnTo>
                    <a:pt x="9" y="2"/>
                  </a:lnTo>
                  <a:lnTo>
                    <a:pt x="6" y="6"/>
                  </a:lnTo>
                  <a:lnTo>
                    <a:pt x="2" y="11"/>
                  </a:lnTo>
                  <a:lnTo>
                    <a:pt x="0" y="17"/>
                  </a:lnTo>
                  <a:lnTo>
                    <a:pt x="2" y="24"/>
                  </a:lnTo>
                  <a:lnTo>
                    <a:pt x="6" y="28"/>
                  </a:lnTo>
                  <a:lnTo>
                    <a:pt x="9" y="32"/>
                  </a:lnTo>
                  <a:lnTo>
                    <a:pt x="17" y="33"/>
                  </a:lnTo>
                  <a:close/>
                </a:path>
              </a:pathLst>
            </a:custGeom>
            <a:solidFill>
              <a:srgbClr val="F0C2A3"/>
            </a:solidFill>
            <a:ln w="9525">
              <a:noFill/>
              <a:round/>
              <a:headEnd/>
              <a:tailEnd/>
            </a:ln>
          </p:spPr>
          <p:txBody>
            <a:bodyPr/>
            <a:lstStyle/>
            <a:p>
              <a:endParaRPr lang="en-US" dirty="0"/>
            </a:p>
          </p:txBody>
        </p:sp>
        <p:sp>
          <p:nvSpPr>
            <p:cNvPr id="7333" name="Freeform 211"/>
            <p:cNvSpPr>
              <a:spLocks/>
            </p:cNvSpPr>
            <p:nvPr/>
          </p:nvSpPr>
          <p:spPr bwMode="auto">
            <a:xfrm>
              <a:off x="654" y="3467"/>
              <a:ext cx="31" cy="30"/>
            </a:xfrm>
            <a:custGeom>
              <a:avLst/>
              <a:gdLst>
                <a:gd name="T0" fmla="*/ 17 w 31"/>
                <a:gd name="T1" fmla="*/ 30 h 30"/>
                <a:gd name="T2" fmla="*/ 17 w 31"/>
                <a:gd name="T3" fmla="*/ 30 h 30"/>
                <a:gd name="T4" fmla="*/ 22 w 31"/>
                <a:gd name="T5" fmla="*/ 30 h 30"/>
                <a:gd name="T6" fmla="*/ 27 w 31"/>
                <a:gd name="T7" fmla="*/ 26 h 30"/>
                <a:gd name="T8" fmla="*/ 29 w 31"/>
                <a:gd name="T9" fmla="*/ 20 h 30"/>
                <a:gd name="T10" fmla="*/ 31 w 31"/>
                <a:gd name="T11" fmla="*/ 15 h 30"/>
                <a:gd name="T12" fmla="*/ 31 w 31"/>
                <a:gd name="T13" fmla="*/ 15 h 30"/>
                <a:gd name="T14" fmla="*/ 29 w 31"/>
                <a:gd name="T15" fmla="*/ 9 h 30"/>
                <a:gd name="T16" fmla="*/ 27 w 31"/>
                <a:gd name="T17" fmla="*/ 4 h 30"/>
                <a:gd name="T18" fmla="*/ 22 w 31"/>
                <a:gd name="T19" fmla="*/ 0 h 30"/>
                <a:gd name="T20" fmla="*/ 17 w 31"/>
                <a:gd name="T21" fmla="*/ 0 h 30"/>
                <a:gd name="T22" fmla="*/ 17 w 31"/>
                <a:gd name="T23" fmla="*/ 0 h 30"/>
                <a:gd name="T24" fmla="*/ 11 w 31"/>
                <a:gd name="T25" fmla="*/ 0 h 30"/>
                <a:gd name="T26" fmla="*/ 6 w 31"/>
                <a:gd name="T27" fmla="*/ 4 h 30"/>
                <a:gd name="T28" fmla="*/ 2 w 31"/>
                <a:gd name="T29" fmla="*/ 9 h 30"/>
                <a:gd name="T30" fmla="*/ 0 w 31"/>
                <a:gd name="T31" fmla="*/ 15 h 30"/>
                <a:gd name="T32" fmla="*/ 0 w 31"/>
                <a:gd name="T33" fmla="*/ 15 h 30"/>
                <a:gd name="T34" fmla="*/ 2 w 31"/>
                <a:gd name="T35" fmla="*/ 20 h 30"/>
                <a:gd name="T36" fmla="*/ 6 w 31"/>
                <a:gd name="T37" fmla="*/ 26 h 30"/>
                <a:gd name="T38" fmla="*/ 11 w 31"/>
                <a:gd name="T39" fmla="*/ 30 h 30"/>
                <a:gd name="T40" fmla="*/ 17 w 31"/>
                <a:gd name="T41" fmla="*/ 30 h 30"/>
                <a:gd name="T42" fmla="*/ 17 w 31"/>
                <a:gd name="T43" fmla="*/ 3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0"/>
                <a:gd name="T68" fmla="*/ 31 w 31"/>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0">
                  <a:moveTo>
                    <a:pt x="17" y="30"/>
                  </a:moveTo>
                  <a:lnTo>
                    <a:pt x="17" y="30"/>
                  </a:lnTo>
                  <a:lnTo>
                    <a:pt x="22" y="30"/>
                  </a:lnTo>
                  <a:lnTo>
                    <a:pt x="27" y="26"/>
                  </a:lnTo>
                  <a:lnTo>
                    <a:pt x="29" y="20"/>
                  </a:lnTo>
                  <a:lnTo>
                    <a:pt x="31" y="15"/>
                  </a:lnTo>
                  <a:lnTo>
                    <a:pt x="29" y="9"/>
                  </a:lnTo>
                  <a:lnTo>
                    <a:pt x="27" y="4"/>
                  </a:lnTo>
                  <a:lnTo>
                    <a:pt x="22" y="0"/>
                  </a:lnTo>
                  <a:lnTo>
                    <a:pt x="17" y="0"/>
                  </a:lnTo>
                  <a:lnTo>
                    <a:pt x="11" y="0"/>
                  </a:lnTo>
                  <a:lnTo>
                    <a:pt x="6" y="4"/>
                  </a:lnTo>
                  <a:lnTo>
                    <a:pt x="2" y="9"/>
                  </a:lnTo>
                  <a:lnTo>
                    <a:pt x="0" y="15"/>
                  </a:lnTo>
                  <a:lnTo>
                    <a:pt x="2" y="20"/>
                  </a:lnTo>
                  <a:lnTo>
                    <a:pt x="6" y="26"/>
                  </a:lnTo>
                  <a:lnTo>
                    <a:pt x="11" y="30"/>
                  </a:lnTo>
                  <a:lnTo>
                    <a:pt x="17" y="30"/>
                  </a:lnTo>
                  <a:close/>
                </a:path>
              </a:pathLst>
            </a:custGeom>
            <a:solidFill>
              <a:srgbClr val="EFC0A1"/>
            </a:solidFill>
            <a:ln w="9525">
              <a:noFill/>
              <a:round/>
              <a:headEnd/>
              <a:tailEnd/>
            </a:ln>
          </p:spPr>
          <p:txBody>
            <a:bodyPr/>
            <a:lstStyle/>
            <a:p>
              <a:endParaRPr lang="en-US" dirty="0"/>
            </a:p>
          </p:txBody>
        </p:sp>
        <p:sp>
          <p:nvSpPr>
            <p:cNvPr id="7334" name="Freeform 212"/>
            <p:cNvSpPr>
              <a:spLocks/>
            </p:cNvSpPr>
            <p:nvPr/>
          </p:nvSpPr>
          <p:spPr bwMode="auto">
            <a:xfrm>
              <a:off x="656" y="3467"/>
              <a:ext cx="29" cy="30"/>
            </a:xfrm>
            <a:custGeom>
              <a:avLst/>
              <a:gdLst>
                <a:gd name="T0" fmla="*/ 15 w 29"/>
                <a:gd name="T1" fmla="*/ 30 h 30"/>
                <a:gd name="T2" fmla="*/ 15 w 29"/>
                <a:gd name="T3" fmla="*/ 30 h 30"/>
                <a:gd name="T4" fmla="*/ 20 w 29"/>
                <a:gd name="T5" fmla="*/ 28 h 30"/>
                <a:gd name="T6" fmla="*/ 24 w 29"/>
                <a:gd name="T7" fmla="*/ 26 h 30"/>
                <a:gd name="T8" fmla="*/ 27 w 29"/>
                <a:gd name="T9" fmla="*/ 20 h 30"/>
                <a:gd name="T10" fmla="*/ 29 w 29"/>
                <a:gd name="T11" fmla="*/ 15 h 30"/>
                <a:gd name="T12" fmla="*/ 29 w 29"/>
                <a:gd name="T13" fmla="*/ 15 h 30"/>
                <a:gd name="T14" fmla="*/ 27 w 29"/>
                <a:gd name="T15" fmla="*/ 9 h 30"/>
                <a:gd name="T16" fmla="*/ 24 w 29"/>
                <a:gd name="T17" fmla="*/ 6 h 30"/>
                <a:gd name="T18" fmla="*/ 20 w 29"/>
                <a:gd name="T19" fmla="*/ 2 h 30"/>
                <a:gd name="T20" fmla="*/ 15 w 29"/>
                <a:gd name="T21" fmla="*/ 0 h 30"/>
                <a:gd name="T22" fmla="*/ 15 w 29"/>
                <a:gd name="T23" fmla="*/ 0 h 30"/>
                <a:gd name="T24" fmla="*/ 9 w 29"/>
                <a:gd name="T25" fmla="*/ 2 h 30"/>
                <a:gd name="T26" fmla="*/ 4 w 29"/>
                <a:gd name="T27" fmla="*/ 6 h 30"/>
                <a:gd name="T28" fmla="*/ 0 w 29"/>
                <a:gd name="T29" fmla="*/ 9 h 30"/>
                <a:gd name="T30" fmla="*/ 0 w 29"/>
                <a:gd name="T31" fmla="*/ 15 h 30"/>
                <a:gd name="T32" fmla="*/ 0 w 29"/>
                <a:gd name="T33" fmla="*/ 15 h 30"/>
                <a:gd name="T34" fmla="*/ 0 w 29"/>
                <a:gd name="T35" fmla="*/ 20 h 30"/>
                <a:gd name="T36" fmla="*/ 4 w 29"/>
                <a:gd name="T37" fmla="*/ 26 h 30"/>
                <a:gd name="T38" fmla="*/ 9 w 29"/>
                <a:gd name="T39" fmla="*/ 28 h 30"/>
                <a:gd name="T40" fmla="*/ 15 w 29"/>
                <a:gd name="T41" fmla="*/ 30 h 30"/>
                <a:gd name="T42" fmla="*/ 15 w 29"/>
                <a:gd name="T43" fmla="*/ 3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0"/>
                <a:gd name="T68" fmla="*/ 29 w 29"/>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0">
                  <a:moveTo>
                    <a:pt x="15" y="30"/>
                  </a:moveTo>
                  <a:lnTo>
                    <a:pt x="15" y="30"/>
                  </a:lnTo>
                  <a:lnTo>
                    <a:pt x="20" y="28"/>
                  </a:lnTo>
                  <a:lnTo>
                    <a:pt x="24" y="26"/>
                  </a:lnTo>
                  <a:lnTo>
                    <a:pt x="27" y="20"/>
                  </a:lnTo>
                  <a:lnTo>
                    <a:pt x="29" y="15"/>
                  </a:lnTo>
                  <a:lnTo>
                    <a:pt x="27" y="9"/>
                  </a:lnTo>
                  <a:lnTo>
                    <a:pt x="24" y="6"/>
                  </a:lnTo>
                  <a:lnTo>
                    <a:pt x="20" y="2"/>
                  </a:lnTo>
                  <a:lnTo>
                    <a:pt x="15" y="0"/>
                  </a:lnTo>
                  <a:lnTo>
                    <a:pt x="9" y="2"/>
                  </a:lnTo>
                  <a:lnTo>
                    <a:pt x="4" y="6"/>
                  </a:lnTo>
                  <a:lnTo>
                    <a:pt x="0" y="9"/>
                  </a:lnTo>
                  <a:lnTo>
                    <a:pt x="0" y="15"/>
                  </a:lnTo>
                  <a:lnTo>
                    <a:pt x="0" y="20"/>
                  </a:lnTo>
                  <a:lnTo>
                    <a:pt x="4" y="26"/>
                  </a:lnTo>
                  <a:lnTo>
                    <a:pt x="9" y="28"/>
                  </a:lnTo>
                  <a:lnTo>
                    <a:pt x="15" y="30"/>
                  </a:lnTo>
                  <a:close/>
                </a:path>
              </a:pathLst>
            </a:custGeom>
            <a:solidFill>
              <a:srgbClr val="EEBF9F"/>
            </a:solidFill>
            <a:ln w="9525">
              <a:noFill/>
              <a:round/>
              <a:headEnd/>
              <a:tailEnd/>
            </a:ln>
          </p:spPr>
          <p:txBody>
            <a:bodyPr/>
            <a:lstStyle/>
            <a:p>
              <a:endParaRPr lang="en-US" dirty="0"/>
            </a:p>
          </p:txBody>
        </p:sp>
        <p:sp>
          <p:nvSpPr>
            <p:cNvPr id="7335" name="Freeform 213"/>
            <p:cNvSpPr>
              <a:spLocks/>
            </p:cNvSpPr>
            <p:nvPr/>
          </p:nvSpPr>
          <p:spPr bwMode="auto">
            <a:xfrm>
              <a:off x="656" y="3469"/>
              <a:ext cx="27" cy="28"/>
            </a:xfrm>
            <a:custGeom>
              <a:avLst/>
              <a:gdLst>
                <a:gd name="T0" fmla="*/ 15 w 27"/>
                <a:gd name="T1" fmla="*/ 28 h 28"/>
                <a:gd name="T2" fmla="*/ 15 w 27"/>
                <a:gd name="T3" fmla="*/ 28 h 28"/>
                <a:gd name="T4" fmla="*/ 20 w 27"/>
                <a:gd name="T5" fmla="*/ 26 h 28"/>
                <a:gd name="T6" fmla="*/ 24 w 27"/>
                <a:gd name="T7" fmla="*/ 22 h 28"/>
                <a:gd name="T8" fmla="*/ 27 w 27"/>
                <a:gd name="T9" fmla="*/ 18 h 28"/>
                <a:gd name="T10" fmla="*/ 27 w 27"/>
                <a:gd name="T11" fmla="*/ 13 h 28"/>
                <a:gd name="T12" fmla="*/ 27 w 27"/>
                <a:gd name="T13" fmla="*/ 13 h 28"/>
                <a:gd name="T14" fmla="*/ 27 w 27"/>
                <a:gd name="T15" fmla="*/ 7 h 28"/>
                <a:gd name="T16" fmla="*/ 24 w 27"/>
                <a:gd name="T17" fmla="*/ 4 h 28"/>
                <a:gd name="T18" fmla="*/ 20 w 27"/>
                <a:gd name="T19" fmla="*/ 0 h 28"/>
                <a:gd name="T20" fmla="*/ 15 w 27"/>
                <a:gd name="T21" fmla="*/ 0 h 28"/>
                <a:gd name="T22" fmla="*/ 15 w 27"/>
                <a:gd name="T23" fmla="*/ 0 h 28"/>
                <a:gd name="T24" fmla="*/ 9 w 27"/>
                <a:gd name="T25" fmla="*/ 0 h 28"/>
                <a:gd name="T26" fmla="*/ 4 w 27"/>
                <a:gd name="T27" fmla="*/ 4 h 28"/>
                <a:gd name="T28" fmla="*/ 2 w 27"/>
                <a:gd name="T29" fmla="*/ 7 h 28"/>
                <a:gd name="T30" fmla="*/ 0 w 27"/>
                <a:gd name="T31" fmla="*/ 13 h 28"/>
                <a:gd name="T32" fmla="*/ 0 w 27"/>
                <a:gd name="T33" fmla="*/ 13 h 28"/>
                <a:gd name="T34" fmla="*/ 2 w 27"/>
                <a:gd name="T35" fmla="*/ 18 h 28"/>
                <a:gd name="T36" fmla="*/ 4 w 27"/>
                <a:gd name="T37" fmla="*/ 22 h 28"/>
                <a:gd name="T38" fmla="*/ 9 w 27"/>
                <a:gd name="T39" fmla="*/ 26 h 28"/>
                <a:gd name="T40" fmla="*/ 15 w 27"/>
                <a:gd name="T41" fmla="*/ 28 h 28"/>
                <a:gd name="T42" fmla="*/ 15 w 27"/>
                <a:gd name="T43" fmla="*/ 28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28"/>
                <a:gd name="T68" fmla="*/ 27 w 2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28">
                  <a:moveTo>
                    <a:pt x="15" y="28"/>
                  </a:moveTo>
                  <a:lnTo>
                    <a:pt x="15" y="28"/>
                  </a:lnTo>
                  <a:lnTo>
                    <a:pt x="20" y="26"/>
                  </a:lnTo>
                  <a:lnTo>
                    <a:pt x="24" y="22"/>
                  </a:lnTo>
                  <a:lnTo>
                    <a:pt x="27" y="18"/>
                  </a:lnTo>
                  <a:lnTo>
                    <a:pt x="27" y="13"/>
                  </a:lnTo>
                  <a:lnTo>
                    <a:pt x="27" y="7"/>
                  </a:lnTo>
                  <a:lnTo>
                    <a:pt x="24" y="4"/>
                  </a:lnTo>
                  <a:lnTo>
                    <a:pt x="20" y="0"/>
                  </a:lnTo>
                  <a:lnTo>
                    <a:pt x="15" y="0"/>
                  </a:lnTo>
                  <a:lnTo>
                    <a:pt x="9" y="0"/>
                  </a:lnTo>
                  <a:lnTo>
                    <a:pt x="4" y="4"/>
                  </a:lnTo>
                  <a:lnTo>
                    <a:pt x="2" y="7"/>
                  </a:lnTo>
                  <a:lnTo>
                    <a:pt x="0" y="13"/>
                  </a:lnTo>
                  <a:lnTo>
                    <a:pt x="2" y="18"/>
                  </a:lnTo>
                  <a:lnTo>
                    <a:pt x="4" y="22"/>
                  </a:lnTo>
                  <a:lnTo>
                    <a:pt x="9" y="26"/>
                  </a:lnTo>
                  <a:lnTo>
                    <a:pt x="15" y="28"/>
                  </a:lnTo>
                  <a:close/>
                </a:path>
              </a:pathLst>
            </a:custGeom>
            <a:solidFill>
              <a:srgbClr val="EDBD9D"/>
            </a:solidFill>
            <a:ln w="9525">
              <a:noFill/>
              <a:round/>
              <a:headEnd/>
              <a:tailEnd/>
            </a:ln>
          </p:spPr>
          <p:txBody>
            <a:bodyPr/>
            <a:lstStyle/>
            <a:p>
              <a:endParaRPr lang="en-US" dirty="0"/>
            </a:p>
          </p:txBody>
        </p:sp>
        <p:sp>
          <p:nvSpPr>
            <p:cNvPr id="7336" name="Freeform 214"/>
            <p:cNvSpPr>
              <a:spLocks/>
            </p:cNvSpPr>
            <p:nvPr/>
          </p:nvSpPr>
          <p:spPr bwMode="auto">
            <a:xfrm>
              <a:off x="658" y="3469"/>
              <a:ext cx="25" cy="26"/>
            </a:xfrm>
            <a:custGeom>
              <a:avLst/>
              <a:gdLst>
                <a:gd name="T0" fmla="*/ 13 w 25"/>
                <a:gd name="T1" fmla="*/ 26 h 26"/>
                <a:gd name="T2" fmla="*/ 13 w 25"/>
                <a:gd name="T3" fmla="*/ 26 h 26"/>
                <a:gd name="T4" fmla="*/ 18 w 25"/>
                <a:gd name="T5" fmla="*/ 26 h 26"/>
                <a:gd name="T6" fmla="*/ 22 w 25"/>
                <a:gd name="T7" fmla="*/ 22 h 26"/>
                <a:gd name="T8" fmla="*/ 23 w 25"/>
                <a:gd name="T9" fmla="*/ 18 h 26"/>
                <a:gd name="T10" fmla="*/ 25 w 25"/>
                <a:gd name="T11" fmla="*/ 13 h 26"/>
                <a:gd name="T12" fmla="*/ 25 w 25"/>
                <a:gd name="T13" fmla="*/ 13 h 26"/>
                <a:gd name="T14" fmla="*/ 23 w 25"/>
                <a:gd name="T15" fmla="*/ 7 h 26"/>
                <a:gd name="T16" fmla="*/ 22 w 25"/>
                <a:gd name="T17" fmla="*/ 4 h 26"/>
                <a:gd name="T18" fmla="*/ 18 w 25"/>
                <a:gd name="T19" fmla="*/ 2 h 26"/>
                <a:gd name="T20" fmla="*/ 13 w 25"/>
                <a:gd name="T21" fmla="*/ 0 h 26"/>
                <a:gd name="T22" fmla="*/ 13 w 25"/>
                <a:gd name="T23" fmla="*/ 0 h 26"/>
                <a:gd name="T24" fmla="*/ 7 w 25"/>
                <a:gd name="T25" fmla="*/ 2 h 26"/>
                <a:gd name="T26" fmla="*/ 3 w 25"/>
                <a:gd name="T27" fmla="*/ 4 h 26"/>
                <a:gd name="T28" fmla="*/ 0 w 25"/>
                <a:gd name="T29" fmla="*/ 7 h 26"/>
                <a:gd name="T30" fmla="*/ 0 w 25"/>
                <a:gd name="T31" fmla="*/ 13 h 26"/>
                <a:gd name="T32" fmla="*/ 0 w 25"/>
                <a:gd name="T33" fmla="*/ 13 h 26"/>
                <a:gd name="T34" fmla="*/ 0 w 25"/>
                <a:gd name="T35" fmla="*/ 18 h 26"/>
                <a:gd name="T36" fmla="*/ 3 w 25"/>
                <a:gd name="T37" fmla="*/ 22 h 26"/>
                <a:gd name="T38" fmla="*/ 7 w 25"/>
                <a:gd name="T39" fmla="*/ 26 h 26"/>
                <a:gd name="T40" fmla="*/ 13 w 25"/>
                <a:gd name="T41" fmla="*/ 26 h 26"/>
                <a:gd name="T42" fmla="*/ 13 w 25"/>
                <a:gd name="T43" fmla="*/ 26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6"/>
                <a:gd name="T68" fmla="*/ 25 w 25"/>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6">
                  <a:moveTo>
                    <a:pt x="13" y="26"/>
                  </a:moveTo>
                  <a:lnTo>
                    <a:pt x="13" y="26"/>
                  </a:lnTo>
                  <a:lnTo>
                    <a:pt x="18" y="26"/>
                  </a:lnTo>
                  <a:lnTo>
                    <a:pt x="22" y="22"/>
                  </a:lnTo>
                  <a:lnTo>
                    <a:pt x="23" y="18"/>
                  </a:lnTo>
                  <a:lnTo>
                    <a:pt x="25" y="13"/>
                  </a:lnTo>
                  <a:lnTo>
                    <a:pt x="23" y="7"/>
                  </a:lnTo>
                  <a:lnTo>
                    <a:pt x="22" y="4"/>
                  </a:lnTo>
                  <a:lnTo>
                    <a:pt x="18" y="2"/>
                  </a:lnTo>
                  <a:lnTo>
                    <a:pt x="13" y="0"/>
                  </a:lnTo>
                  <a:lnTo>
                    <a:pt x="7" y="2"/>
                  </a:lnTo>
                  <a:lnTo>
                    <a:pt x="3" y="4"/>
                  </a:lnTo>
                  <a:lnTo>
                    <a:pt x="0" y="7"/>
                  </a:lnTo>
                  <a:lnTo>
                    <a:pt x="0" y="13"/>
                  </a:lnTo>
                  <a:lnTo>
                    <a:pt x="0" y="18"/>
                  </a:lnTo>
                  <a:lnTo>
                    <a:pt x="3" y="22"/>
                  </a:lnTo>
                  <a:lnTo>
                    <a:pt x="7" y="26"/>
                  </a:lnTo>
                  <a:lnTo>
                    <a:pt x="13" y="26"/>
                  </a:lnTo>
                  <a:close/>
                </a:path>
              </a:pathLst>
            </a:custGeom>
            <a:solidFill>
              <a:srgbClr val="ECBA9B"/>
            </a:solidFill>
            <a:ln w="9525">
              <a:noFill/>
              <a:round/>
              <a:headEnd/>
              <a:tailEnd/>
            </a:ln>
          </p:spPr>
          <p:txBody>
            <a:bodyPr/>
            <a:lstStyle/>
            <a:p>
              <a:endParaRPr lang="en-US" dirty="0"/>
            </a:p>
          </p:txBody>
        </p:sp>
        <p:sp>
          <p:nvSpPr>
            <p:cNvPr id="7337" name="Freeform 215"/>
            <p:cNvSpPr>
              <a:spLocks/>
            </p:cNvSpPr>
            <p:nvPr/>
          </p:nvSpPr>
          <p:spPr bwMode="auto">
            <a:xfrm>
              <a:off x="658" y="3469"/>
              <a:ext cx="25" cy="26"/>
            </a:xfrm>
            <a:custGeom>
              <a:avLst/>
              <a:gdLst>
                <a:gd name="T0" fmla="*/ 13 w 25"/>
                <a:gd name="T1" fmla="*/ 26 h 26"/>
                <a:gd name="T2" fmla="*/ 13 w 25"/>
                <a:gd name="T3" fmla="*/ 26 h 26"/>
                <a:gd name="T4" fmla="*/ 16 w 25"/>
                <a:gd name="T5" fmla="*/ 24 h 26"/>
                <a:gd name="T6" fmla="*/ 22 w 25"/>
                <a:gd name="T7" fmla="*/ 22 h 26"/>
                <a:gd name="T8" fmla="*/ 23 w 25"/>
                <a:gd name="T9" fmla="*/ 18 h 26"/>
                <a:gd name="T10" fmla="*/ 25 w 25"/>
                <a:gd name="T11" fmla="*/ 13 h 26"/>
                <a:gd name="T12" fmla="*/ 25 w 25"/>
                <a:gd name="T13" fmla="*/ 13 h 26"/>
                <a:gd name="T14" fmla="*/ 23 w 25"/>
                <a:gd name="T15" fmla="*/ 7 h 26"/>
                <a:gd name="T16" fmla="*/ 22 w 25"/>
                <a:gd name="T17" fmla="*/ 4 h 26"/>
                <a:gd name="T18" fmla="*/ 16 w 25"/>
                <a:gd name="T19" fmla="*/ 2 h 26"/>
                <a:gd name="T20" fmla="*/ 13 w 25"/>
                <a:gd name="T21" fmla="*/ 0 h 26"/>
                <a:gd name="T22" fmla="*/ 13 w 25"/>
                <a:gd name="T23" fmla="*/ 0 h 26"/>
                <a:gd name="T24" fmla="*/ 7 w 25"/>
                <a:gd name="T25" fmla="*/ 2 h 26"/>
                <a:gd name="T26" fmla="*/ 3 w 25"/>
                <a:gd name="T27" fmla="*/ 4 h 26"/>
                <a:gd name="T28" fmla="*/ 2 w 25"/>
                <a:gd name="T29" fmla="*/ 7 h 26"/>
                <a:gd name="T30" fmla="*/ 0 w 25"/>
                <a:gd name="T31" fmla="*/ 13 h 26"/>
                <a:gd name="T32" fmla="*/ 0 w 25"/>
                <a:gd name="T33" fmla="*/ 13 h 26"/>
                <a:gd name="T34" fmla="*/ 2 w 25"/>
                <a:gd name="T35" fmla="*/ 18 h 26"/>
                <a:gd name="T36" fmla="*/ 3 w 25"/>
                <a:gd name="T37" fmla="*/ 22 h 26"/>
                <a:gd name="T38" fmla="*/ 7 w 25"/>
                <a:gd name="T39" fmla="*/ 24 h 26"/>
                <a:gd name="T40" fmla="*/ 13 w 25"/>
                <a:gd name="T41" fmla="*/ 26 h 26"/>
                <a:gd name="T42" fmla="*/ 13 w 25"/>
                <a:gd name="T43" fmla="*/ 26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6"/>
                <a:gd name="T68" fmla="*/ 25 w 25"/>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6">
                  <a:moveTo>
                    <a:pt x="13" y="26"/>
                  </a:moveTo>
                  <a:lnTo>
                    <a:pt x="13" y="26"/>
                  </a:lnTo>
                  <a:lnTo>
                    <a:pt x="16" y="24"/>
                  </a:lnTo>
                  <a:lnTo>
                    <a:pt x="22" y="22"/>
                  </a:lnTo>
                  <a:lnTo>
                    <a:pt x="23" y="18"/>
                  </a:lnTo>
                  <a:lnTo>
                    <a:pt x="25" y="13"/>
                  </a:lnTo>
                  <a:lnTo>
                    <a:pt x="23" y="7"/>
                  </a:lnTo>
                  <a:lnTo>
                    <a:pt x="22" y="4"/>
                  </a:lnTo>
                  <a:lnTo>
                    <a:pt x="16" y="2"/>
                  </a:lnTo>
                  <a:lnTo>
                    <a:pt x="13" y="0"/>
                  </a:lnTo>
                  <a:lnTo>
                    <a:pt x="7" y="2"/>
                  </a:lnTo>
                  <a:lnTo>
                    <a:pt x="3" y="4"/>
                  </a:lnTo>
                  <a:lnTo>
                    <a:pt x="2" y="7"/>
                  </a:lnTo>
                  <a:lnTo>
                    <a:pt x="0" y="13"/>
                  </a:lnTo>
                  <a:lnTo>
                    <a:pt x="2" y="18"/>
                  </a:lnTo>
                  <a:lnTo>
                    <a:pt x="3" y="22"/>
                  </a:lnTo>
                  <a:lnTo>
                    <a:pt x="7" y="24"/>
                  </a:lnTo>
                  <a:lnTo>
                    <a:pt x="13" y="26"/>
                  </a:lnTo>
                  <a:close/>
                </a:path>
              </a:pathLst>
            </a:custGeom>
            <a:solidFill>
              <a:srgbClr val="EAB898"/>
            </a:solidFill>
            <a:ln w="9525">
              <a:noFill/>
              <a:round/>
              <a:headEnd/>
              <a:tailEnd/>
            </a:ln>
          </p:spPr>
          <p:txBody>
            <a:bodyPr/>
            <a:lstStyle/>
            <a:p>
              <a:endParaRPr lang="en-US" dirty="0"/>
            </a:p>
          </p:txBody>
        </p:sp>
        <p:sp>
          <p:nvSpPr>
            <p:cNvPr id="7338" name="Freeform 216"/>
            <p:cNvSpPr>
              <a:spLocks/>
            </p:cNvSpPr>
            <p:nvPr/>
          </p:nvSpPr>
          <p:spPr bwMode="auto">
            <a:xfrm>
              <a:off x="658" y="3471"/>
              <a:ext cx="23" cy="22"/>
            </a:xfrm>
            <a:custGeom>
              <a:avLst/>
              <a:gdLst>
                <a:gd name="T0" fmla="*/ 13 w 23"/>
                <a:gd name="T1" fmla="*/ 22 h 22"/>
                <a:gd name="T2" fmla="*/ 13 w 23"/>
                <a:gd name="T3" fmla="*/ 22 h 22"/>
                <a:gd name="T4" fmla="*/ 16 w 23"/>
                <a:gd name="T5" fmla="*/ 22 h 22"/>
                <a:gd name="T6" fmla="*/ 20 w 23"/>
                <a:gd name="T7" fmla="*/ 20 h 22"/>
                <a:gd name="T8" fmla="*/ 23 w 23"/>
                <a:gd name="T9" fmla="*/ 16 h 22"/>
                <a:gd name="T10" fmla="*/ 23 w 23"/>
                <a:gd name="T11" fmla="*/ 11 h 22"/>
                <a:gd name="T12" fmla="*/ 23 w 23"/>
                <a:gd name="T13" fmla="*/ 11 h 22"/>
                <a:gd name="T14" fmla="*/ 23 w 23"/>
                <a:gd name="T15" fmla="*/ 7 h 22"/>
                <a:gd name="T16" fmla="*/ 20 w 23"/>
                <a:gd name="T17" fmla="*/ 4 h 22"/>
                <a:gd name="T18" fmla="*/ 16 w 23"/>
                <a:gd name="T19" fmla="*/ 0 h 22"/>
                <a:gd name="T20" fmla="*/ 13 w 23"/>
                <a:gd name="T21" fmla="*/ 0 h 22"/>
                <a:gd name="T22" fmla="*/ 13 w 23"/>
                <a:gd name="T23" fmla="*/ 0 h 22"/>
                <a:gd name="T24" fmla="*/ 7 w 23"/>
                <a:gd name="T25" fmla="*/ 0 h 22"/>
                <a:gd name="T26" fmla="*/ 3 w 23"/>
                <a:gd name="T27" fmla="*/ 4 h 22"/>
                <a:gd name="T28" fmla="*/ 2 w 23"/>
                <a:gd name="T29" fmla="*/ 7 h 22"/>
                <a:gd name="T30" fmla="*/ 0 w 23"/>
                <a:gd name="T31" fmla="*/ 11 h 22"/>
                <a:gd name="T32" fmla="*/ 0 w 23"/>
                <a:gd name="T33" fmla="*/ 11 h 22"/>
                <a:gd name="T34" fmla="*/ 2 w 23"/>
                <a:gd name="T35" fmla="*/ 16 h 22"/>
                <a:gd name="T36" fmla="*/ 3 w 23"/>
                <a:gd name="T37" fmla="*/ 20 h 22"/>
                <a:gd name="T38" fmla="*/ 7 w 23"/>
                <a:gd name="T39" fmla="*/ 22 h 22"/>
                <a:gd name="T40" fmla="*/ 13 w 23"/>
                <a:gd name="T41" fmla="*/ 22 h 22"/>
                <a:gd name="T42" fmla="*/ 13 w 23"/>
                <a:gd name="T43" fmla="*/ 2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22"/>
                <a:gd name="T68" fmla="*/ 23 w 2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22">
                  <a:moveTo>
                    <a:pt x="13" y="22"/>
                  </a:moveTo>
                  <a:lnTo>
                    <a:pt x="13" y="22"/>
                  </a:lnTo>
                  <a:lnTo>
                    <a:pt x="16" y="22"/>
                  </a:lnTo>
                  <a:lnTo>
                    <a:pt x="20" y="20"/>
                  </a:lnTo>
                  <a:lnTo>
                    <a:pt x="23" y="16"/>
                  </a:lnTo>
                  <a:lnTo>
                    <a:pt x="23" y="11"/>
                  </a:lnTo>
                  <a:lnTo>
                    <a:pt x="23" y="7"/>
                  </a:lnTo>
                  <a:lnTo>
                    <a:pt x="20" y="4"/>
                  </a:lnTo>
                  <a:lnTo>
                    <a:pt x="16" y="0"/>
                  </a:lnTo>
                  <a:lnTo>
                    <a:pt x="13" y="0"/>
                  </a:lnTo>
                  <a:lnTo>
                    <a:pt x="7" y="0"/>
                  </a:lnTo>
                  <a:lnTo>
                    <a:pt x="3" y="4"/>
                  </a:lnTo>
                  <a:lnTo>
                    <a:pt x="2" y="7"/>
                  </a:lnTo>
                  <a:lnTo>
                    <a:pt x="0" y="11"/>
                  </a:lnTo>
                  <a:lnTo>
                    <a:pt x="2" y="16"/>
                  </a:lnTo>
                  <a:lnTo>
                    <a:pt x="3" y="20"/>
                  </a:lnTo>
                  <a:lnTo>
                    <a:pt x="7" y="22"/>
                  </a:lnTo>
                  <a:lnTo>
                    <a:pt x="13" y="22"/>
                  </a:lnTo>
                  <a:close/>
                </a:path>
              </a:pathLst>
            </a:custGeom>
            <a:solidFill>
              <a:srgbClr val="E9B696"/>
            </a:solidFill>
            <a:ln w="9525">
              <a:noFill/>
              <a:round/>
              <a:headEnd/>
              <a:tailEnd/>
            </a:ln>
          </p:spPr>
          <p:txBody>
            <a:bodyPr/>
            <a:lstStyle/>
            <a:p>
              <a:endParaRPr lang="en-US" dirty="0"/>
            </a:p>
          </p:txBody>
        </p:sp>
        <p:sp>
          <p:nvSpPr>
            <p:cNvPr id="7339" name="Freeform 217"/>
            <p:cNvSpPr>
              <a:spLocks/>
            </p:cNvSpPr>
            <p:nvPr/>
          </p:nvSpPr>
          <p:spPr bwMode="auto">
            <a:xfrm>
              <a:off x="660" y="3471"/>
              <a:ext cx="21" cy="22"/>
            </a:xfrm>
            <a:custGeom>
              <a:avLst/>
              <a:gdLst>
                <a:gd name="T0" fmla="*/ 11 w 21"/>
                <a:gd name="T1" fmla="*/ 22 h 22"/>
                <a:gd name="T2" fmla="*/ 11 w 21"/>
                <a:gd name="T3" fmla="*/ 22 h 22"/>
                <a:gd name="T4" fmla="*/ 14 w 21"/>
                <a:gd name="T5" fmla="*/ 22 h 22"/>
                <a:gd name="T6" fmla="*/ 18 w 21"/>
                <a:gd name="T7" fmla="*/ 18 h 22"/>
                <a:gd name="T8" fmla="*/ 20 w 21"/>
                <a:gd name="T9" fmla="*/ 15 h 22"/>
                <a:gd name="T10" fmla="*/ 21 w 21"/>
                <a:gd name="T11" fmla="*/ 11 h 22"/>
                <a:gd name="T12" fmla="*/ 21 w 21"/>
                <a:gd name="T13" fmla="*/ 11 h 22"/>
                <a:gd name="T14" fmla="*/ 20 w 21"/>
                <a:gd name="T15" fmla="*/ 7 h 22"/>
                <a:gd name="T16" fmla="*/ 18 w 21"/>
                <a:gd name="T17" fmla="*/ 4 h 22"/>
                <a:gd name="T18" fmla="*/ 14 w 21"/>
                <a:gd name="T19" fmla="*/ 2 h 22"/>
                <a:gd name="T20" fmla="*/ 11 w 21"/>
                <a:gd name="T21" fmla="*/ 0 h 22"/>
                <a:gd name="T22" fmla="*/ 11 w 21"/>
                <a:gd name="T23" fmla="*/ 0 h 22"/>
                <a:gd name="T24" fmla="*/ 5 w 21"/>
                <a:gd name="T25" fmla="*/ 2 h 22"/>
                <a:gd name="T26" fmla="*/ 3 w 21"/>
                <a:gd name="T27" fmla="*/ 4 h 22"/>
                <a:gd name="T28" fmla="*/ 0 w 21"/>
                <a:gd name="T29" fmla="*/ 7 h 22"/>
                <a:gd name="T30" fmla="*/ 0 w 21"/>
                <a:gd name="T31" fmla="*/ 11 h 22"/>
                <a:gd name="T32" fmla="*/ 0 w 21"/>
                <a:gd name="T33" fmla="*/ 11 h 22"/>
                <a:gd name="T34" fmla="*/ 0 w 21"/>
                <a:gd name="T35" fmla="*/ 15 h 22"/>
                <a:gd name="T36" fmla="*/ 3 w 21"/>
                <a:gd name="T37" fmla="*/ 18 h 22"/>
                <a:gd name="T38" fmla="*/ 5 w 21"/>
                <a:gd name="T39" fmla="*/ 22 h 22"/>
                <a:gd name="T40" fmla="*/ 11 w 21"/>
                <a:gd name="T41" fmla="*/ 22 h 22"/>
                <a:gd name="T42" fmla="*/ 11 w 21"/>
                <a:gd name="T43" fmla="*/ 2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2"/>
                <a:gd name="T68" fmla="*/ 21 w 21"/>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2">
                  <a:moveTo>
                    <a:pt x="11" y="22"/>
                  </a:moveTo>
                  <a:lnTo>
                    <a:pt x="11" y="22"/>
                  </a:lnTo>
                  <a:lnTo>
                    <a:pt x="14" y="22"/>
                  </a:lnTo>
                  <a:lnTo>
                    <a:pt x="18" y="18"/>
                  </a:lnTo>
                  <a:lnTo>
                    <a:pt x="20" y="15"/>
                  </a:lnTo>
                  <a:lnTo>
                    <a:pt x="21" y="11"/>
                  </a:lnTo>
                  <a:lnTo>
                    <a:pt x="20" y="7"/>
                  </a:lnTo>
                  <a:lnTo>
                    <a:pt x="18" y="4"/>
                  </a:lnTo>
                  <a:lnTo>
                    <a:pt x="14" y="2"/>
                  </a:lnTo>
                  <a:lnTo>
                    <a:pt x="11" y="0"/>
                  </a:lnTo>
                  <a:lnTo>
                    <a:pt x="5" y="2"/>
                  </a:lnTo>
                  <a:lnTo>
                    <a:pt x="3" y="4"/>
                  </a:lnTo>
                  <a:lnTo>
                    <a:pt x="0" y="7"/>
                  </a:lnTo>
                  <a:lnTo>
                    <a:pt x="0" y="11"/>
                  </a:lnTo>
                  <a:lnTo>
                    <a:pt x="0" y="15"/>
                  </a:lnTo>
                  <a:lnTo>
                    <a:pt x="3" y="18"/>
                  </a:lnTo>
                  <a:lnTo>
                    <a:pt x="5" y="22"/>
                  </a:lnTo>
                  <a:lnTo>
                    <a:pt x="11" y="22"/>
                  </a:lnTo>
                  <a:close/>
                </a:path>
              </a:pathLst>
            </a:custGeom>
            <a:solidFill>
              <a:srgbClr val="E8B494"/>
            </a:solidFill>
            <a:ln w="9525">
              <a:noFill/>
              <a:round/>
              <a:headEnd/>
              <a:tailEnd/>
            </a:ln>
          </p:spPr>
          <p:txBody>
            <a:bodyPr/>
            <a:lstStyle/>
            <a:p>
              <a:endParaRPr lang="en-US" dirty="0"/>
            </a:p>
          </p:txBody>
        </p:sp>
        <p:sp>
          <p:nvSpPr>
            <p:cNvPr id="7340" name="Freeform 218"/>
            <p:cNvSpPr>
              <a:spLocks/>
            </p:cNvSpPr>
            <p:nvPr/>
          </p:nvSpPr>
          <p:spPr bwMode="auto">
            <a:xfrm>
              <a:off x="660" y="3473"/>
              <a:ext cx="20" cy="20"/>
            </a:xfrm>
            <a:custGeom>
              <a:avLst/>
              <a:gdLst>
                <a:gd name="T0" fmla="*/ 11 w 20"/>
                <a:gd name="T1" fmla="*/ 20 h 20"/>
                <a:gd name="T2" fmla="*/ 11 w 20"/>
                <a:gd name="T3" fmla="*/ 20 h 20"/>
                <a:gd name="T4" fmla="*/ 14 w 20"/>
                <a:gd name="T5" fmla="*/ 18 h 20"/>
                <a:gd name="T6" fmla="*/ 18 w 20"/>
                <a:gd name="T7" fmla="*/ 16 h 20"/>
                <a:gd name="T8" fmla="*/ 20 w 20"/>
                <a:gd name="T9" fmla="*/ 13 h 20"/>
                <a:gd name="T10" fmla="*/ 20 w 20"/>
                <a:gd name="T11" fmla="*/ 9 h 20"/>
                <a:gd name="T12" fmla="*/ 20 w 20"/>
                <a:gd name="T13" fmla="*/ 9 h 20"/>
                <a:gd name="T14" fmla="*/ 20 w 20"/>
                <a:gd name="T15" fmla="*/ 5 h 20"/>
                <a:gd name="T16" fmla="*/ 18 w 20"/>
                <a:gd name="T17" fmla="*/ 2 h 20"/>
                <a:gd name="T18" fmla="*/ 14 w 20"/>
                <a:gd name="T19" fmla="*/ 0 h 20"/>
                <a:gd name="T20" fmla="*/ 11 w 20"/>
                <a:gd name="T21" fmla="*/ 0 h 20"/>
                <a:gd name="T22" fmla="*/ 11 w 20"/>
                <a:gd name="T23" fmla="*/ 0 h 20"/>
                <a:gd name="T24" fmla="*/ 7 w 20"/>
                <a:gd name="T25" fmla="*/ 0 h 20"/>
                <a:gd name="T26" fmla="*/ 3 w 20"/>
                <a:gd name="T27" fmla="*/ 2 h 20"/>
                <a:gd name="T28" fmla="*/ 1 w 20"/>
                <a:gd name="T29" fmla="*/ 5 h 20"/>
                <a:gd name="T30" fmla="*/ 0 w 20"/>
                <a:gd name="T31" fmla="*/ 9 h 20"/>
                <a:gd name="T32" fmla="*/ 0 w 20"/>
                <a:gd name="T33" fmla="*/ 9 h 20"/>
                <a:gd name="T34" fmla="*/ 1 w 20"/>
                <a:gd name="T35" fmla="*/ 13 h 20"/>
                <a:gd name="T36" fmla="*/ 3 w 20"/>
                <a:gd name="T37" fmla="*/ 16 h 20"/>
                <a:gd name="T38" fmla="*/ 7 w 20"/>
                <a:gd name="T39" fmla="*/ 18 h 20"/>
                <a:gd name="T40" fmla="*/ 11 w 20"/>
                <a:gd name="T41" fmla="*/ 20 h 20"/>
                <a:gd name="T42" fmla="*/ 11 w 20"/>
                <a:gd name="T43" fmla="*/ 2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0"/>
                <a:gd name="T68" fmla="*/ 20 w 20"/>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0">
                  <a:moveTo>
                    <a:pt x="11" y="20"/>
                  </a:moveTo>
                  <a:lnTo>
                    <a:pt x="11" y="20"/>
                  </a:lnTo>
                  <a:lnTo>
                    <a:pt x="14" y="18"/>
                  </a:lnTo>
                  <a:lnTo>
                    <a:pt x="18" y="16"/>
                  </a:lnTo>
                  <a:lnTo>
                    <a:pt x="20" y="13"/>
                  </a:lnTo>
                  <a:lnTo>
                    <a:pt x="20" y="9"/>
                  </a:lnTo>
                  <a:lnTo>
                    <a:pt x="20" y="5"/>
                  </a:lnTo>
                  <a:lnTo>
                    <a:pt x="18" y="2"/>
                  </a:lnTo>
                  <a:lnTo>
                    <a:pt x="14" y="0"/>
                  </a:lnTo>
                  <a:lnTo>
                    <a:pt x="11" y="0"/>
                  </a:lnTo>
                  <a:lnTo>
                    <a:pt x="7" y="0"/>
                  </a:lnTo>
                  <a:lnTo>
                    <a:pt x="3" y="2"/>
                  </a:lnTo>
                  <a:lnTo>
                    <a:pt x="1" y="5"/>
                  </a:lnTo>
                  <a:lnTo>
                    <a:pt x="0" y="9"/>
                  </a:lnTo>
                  <a:lnTo>
                    <a:pt x="1" y="13"/>
                  </a:lnTo>
                  <a:lnTo>
                    <a:pt x="3" y="16"/>
                  </a:lnTo>
                  <a:lnTo>
                    <a:pt x="7" y="18"/>
                  </a:lnTo>
                  <a:lnTo>
                    <a:pt x="11" y="20"/>
                  </a:lnTo>
                  <a:close/>
                </a:path>
              </a:pathLst>
            </a:custGeom>
            <a:solidFill>
              <a:srgbClr val="E7B393"/>
            </a:solidFill>
            <a:ln w="9525">
              <a:noFill/>
              <a:round/>
              <a:headEnd/>
              <a:tailEnd/>
            </a:ln>
          </p:spPr>
          <p:txBody>
            <a:bodyPr/>
            <a:lstStyle/>
            <a:p>
              <a:endParaRPr lang="en-US" dirty="0"/>
            </a:p>
          </p:txBody>
        </p:sp>
        <p:sp>
          <p:nvSpPr>
            <p:cNvPr id="7341" name="Freeform 219"/>
            <p:cNvSpPr>
              <a:spLocks/>
            </p:cNvSpPr>
            <p:nvPr/>
          </p:nvSpPr>
          <p:spPr bwMode="auto">
            <a:xfrm>
              <a:off x="661" y="3473"/>
              <a:ext cx="19" cy="18"/>
            </a:xfrm>
            <a:custGeom>
              <a:avLst/>
              <a:gdLst>
                <a:gd name="T0" fmla="*/ 10 w 19"/>
                <a:gd name="T1" fmla="*/ 18 h 18"/>
                <a:gd name="T2" fmla="*/ 10 w 19"/>
                <a:gd name="T3" fmla="*/ 18 h 18"/>
                <a:gd name="T4" fmla="*/ 13 w 19"/>
                <a:gd name="T5" fmla="*/ 18 h 18"/>
                <a:gd name="T6" fmla="*/ 15 w 19"/>
                <a:gd name="T7" fmla="*/ 16 h 18"/>
                <a:gd name="T8" fmla="*/ 19 w 19"/>
                <a:gd name="T9" fmla="*/ 13 h 18"/>
                <a:gd name="T10" fmla="*/ 19 w 19"/>
                <a:gd name="T11" fmla="*/ 9 h 18"/>
                <a:gd name="T12" fmla="*/ 19 w 19"/>
                <a:gd name="T13" fmla="*/ 9 h 18"/>
                <a:gd name="T14" fmla="*/ 19 w 19"/>
                <a:gd name="T15" fmla="*/ 5 h 18"/>
                <a:gd name="T16" fmla="*/ 15 w 19"/>
                <a:gd name="T17" fmla="*/ 2 h 18"/>
                <a:gd name="T18" fmla="*/ 13 w 19"/>
                <a:gd name="T19" fmla="*/ 0 h 18"/>
                <a:gd name="T20" fmla="*/ 10 w 19"/>
                <a:gd name="T21" fmla="*/ 0 h 18"/>
                <a:gd name="T22" fmla="*/ 10 w 19"/>
                <a:gd name="T23" fmla="*/ 0 h 18"/>
                <a:gd name="T24" fmla="*/ 6 w 19"/>
                <a:gd name="T25" fmla="*/ 0 h 18"/>
                <a:gd name="T26" fmla="*/ 2 w 19"/>
                <a:gd name="T27" fmla="*/ 2 h 18"/>
                <a:gd name="T28" fmla="*/ 0 w 19"/>
                <a:gd name="T29" fmla="*/ 5 h 18"/>
                <a:gd name="T30" fmla="*/ 0 w 19"/>
                <a:gd name="T31" fmla="*/ 9 h 18"/>
                <a:gd name="T32" fmla="*/ 0 w 19"/>
                <a:gd name="T33" fmla="*/ 9 h 18"/>
                <a:gd name="T34" fmla="*/ 0 w 19"/>
                <a:gd name="T35" fmla="*/ 13 h 18"/>
                <a:gd name="T36" fmla="*/ 2 w 19"/>
                <a:gd name="T37" fmla="*/ 16 h 18"/>
                <a:gd name="T38" fmla="*/ 6 w 19"/>
                <a:gd name="T39" fmla="*/ 18 h 18"/>
                <a:gd name="T40" fmla="*/ 10 w 19"/>
                <a:gd name="T41" fmla="*/ 18 h 18"/>
                <a:gd name="T42" fmla="*/ 10 w 19"/>
                <a:gd name="T43" fmla="*/ 1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8"/>
                <a:gd name="T68" fmla="*/ 19 w 19"/>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8">
                  <a:moveTo>
                    <a:pt x="10" y="18"/>
                  </a:moveTo>
                  <a:lnTo>
                    <a:pt x="10" y="18"/>
                  </a:lnTo>
                  <a:lnTo>
                    <a:pt x="13" y="18"/>
                  </a:lnTo>
                  <a:lnTo>
                    <a:pt x="15" y="16"/>
                  </a:lnTo>
                  <a:lnTo>
                    <a:pt x="19" y="13"/>
                  </a:lnTo>
                  <a:lnTo>
                    <a:pt x="19" y="9"/>
                  </a:lnTo>
                  <a:lnTo>
                    <a:pt x="19" y="5"/>
                  </a:lnTo>
                  <a:lnTo>
                    <a:pt x="15" y="2"/>
                  </a:lnTo>
                  <a:lnTo>
                    <a:pt x="13" y="0"/>
                  </a:lnTo>
                  <a:lnTo>
                    <a:pt x="10" y="0"/>
                  </a:lnTo>
                  <a:lnTo>
                    <a:pt x="6" y="0"/>
                  </a:lnTo>
                  <a:lnTo>
                    <a:pt x="2" y="2"/>
                  </a:lnTo>
                  <a:lnTo>
                    <a:pt x="0" y="5"/>
                  </a:lnTo>
                  <a:lnTo>
                    <a:pt x="0" y="9"/>
                  </a:lnTo>
                  <a:lnTo>
                    <a:pt x="0" y="13"/>
                  </a:lnTo>
                  <a:lnTo>
                    <a:pt x="2" y="16"/>
                  </a:lnTo>
                  <a:lnTo>
                    <a:pt x="6" y="18"/>
                  </a:lnTo>
                  <a:lnTo>
                    <a:pt x="10" y="18"/>
                  </a:lnTo>
                  <a:close/>
                </a:path>
              </a:pathLst>
            </a:custGeom>
            <a:solidFill>
              <a:srgbClr val="E6B191"/>
            </a:solidFill>
            <a:ln w="9525">
              <a:noFill/>
              <a:round/>
              <a:headEnd/>
              <a:tailEnd/>
            </a:ln>
          </p:spPr>
          <p:txBody>
            <a:bodyPr/>
            <a:lstStyle/>
            <a:p>
              <a:endParaRPr lang="en-US" dirty="0"/>
            </a:p>
          </p:txBody>
        </p:sp>
        <p:sp>
          <p:nvSpPr>
            <p:cNvPr id="7342" name="Freeform 220"/>
            <p:cNvSpPr>
              <a:spLocks/>
            </p:cNvSpPr>
            <p:nvPr/>
          </p:nvSpPr>
          <p:spPr bwMode="auto">
            <a:xfrm>
              <a:off x="661" y="3473"/>
              <a:ext cx="19" cy="18"/>
            </a:xfrm>
            <a:custGeom>
              <a:avLst/>
              <a:gdLst>
                <a:gd name="T0" fmla="*/ 10 w 19"/>
                <a:gd name="T1" fmla="*/ 18 h 18"/>
                <a:gd name="T2" fmla="*/ 10 w 19"/>
                <a:gd name="T3" fmla="*/ 18 h 18"/>
                <a:gd name="T4" fmla="*/ 13 w 19"/>
                <a:gd name="T5" fmla="*/ 18 h 18"/>
                <a:gd name="T6" fmla="*/ 15 w 19"/>
                <a:gd name="T7" fmla="*/ 14 h 18"/>
                <a:gd name="T8" fmla="*/ 17 w 19"/>
                <a:gd name="T9" fmla="*/ 13 h 18"/>
                <a:gd name="T10" fmla="*/ 19 w 19"/>
                <a:gd name="T11" fmla="*/ 9 h 18"/>
                <a:gd name="T12" fmla="*/ 19 w 19"/>
                <a:gd name="T13" fmla="*/ 9 h 18"/>
                <a:gd name="T14" fmla="*/ 17 w 19"/>
                <a:gd name="T15" fmla="*/ 5 h 18"/>
                <a:gd name="T16" fmla="*/ 15 w 19"/>
                <a:gd name="T17" fmla="*/ 3 h 18"/>
                <a:gd name="T18" fmla="*/ 13 w 19"/>
                <a:gd name="T19" fmla="*/ 2 h 18"/>
                <a:gd name="T20" fmla="*/ 10 w 19"/>
                <a:gd name="T21" fmla="*/ 0 h 18"/>
                <a:gd name="T22" fmla="*/ 10 w 19"/>
                <a:gd name="T23" fmla="*/ 0 h 18"/>
                <a:gd name="T24" fmla="*/ 6 w 19"/>
                <a:gd name="T25" fmla="*/ 2 h 18"/>
                <a:gd name="T26" fmla="*/ 2 w 19"/>
                <a:gd name="T27" fmla="*/ 3 h 18"/>
                <a:gd name="T28" fmla="*/ 0 w 19"/>
                <a:gd name="T29" fmla="*/ 5 h 18"/>
                <a:gd name="T30" fmla="*/ 0 w 19"/>
                <a:gd name="T31" fmla="*/ 9 h 18"/>
                <a:gd name="T32" fmla="*/ 0 w 19"/>
                <a:gd name="T33" fmla="*/ 9 h 18"/>
                <a:gd name="T34" fmla="*/ 0 w 19"/>
                <a:gd name="T35" fmla="*/ 13 h 18"/>
                <a:gd name="T36" fmla="*/ 2 w 19"/>
                <a:gd name="T37" fmla="*/ 14 h 18"/>
                <a:gd name="T38" fmla="*/ 6 w 19"/>
                <a:gd name="T39" fmla="*/ 18 h 18"/>
                <a:gd name="T40" fmla="*/ 10 w 19"/>
                <a:gd name="T41" fmla="*/ 18 h 18"/>
                <a:gd name="T42" fmla="*/ 10 w 19"/>
                <a:gd name="T43" fmla="*/ 1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8"/>
                <a:gd name="T68" fmla="*/ 19 w 19"/>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8">
                  <a:moveTo>
                    <a:pt x="10" y="18"/>
                  </a:moveTo>
                  <a:lnTo>
                    <a:pt x="10" y="18"/>
                  </a:lnTo>
                  <a:lnTo>
                    <a:pt x="13" y="18"/>
                  </a:lnTo>
                  <a:lnTo>
                    <a:pt x="15" y="14"/>
                  </a:lnTo>
                  <a:lnTo>
                    <a:pt x="17" y="13"/>
                  </a:lnTo>
                  <a:lnTo>
                    <a:pt x="19" y="9"/>
                  </a:lnTo>
                  <a:lnTo>
                    <a:pt x="17" y="5"/>
                  </a:lnTo>
                  <a:lnTo>
                    <a:pt x="15" y="3"/>
                  </a:lnTo>
                  <a:lnTo>
                    <a:pt x="13" y="2"/>
                  </a:lnTo>
                  <a:lnTo>
                    <a:pt x="10" y="0"/>
                  </a:lnTo>
                  <a:lnTo>
                    <a:pt x="6" y="2"/>
                  </a:lnTo>
                  <a:lnTo>
                    <a:pt x="2" y="3"/>
                  </a:lnTo>
                  <a:lnTo>
                    <a:pt x="0" y="5"/>
                  </a:lnTo>
                  <a:lnTo>
                    <a:pt x="0" y="9"/>
                  </a:lnTo>
                  <a:lnTo>
                    <a:pt x="0" y="13"/>
                  </a:lnTo>
                  <a:lnTo>
                    <a:pt x="2" y="14"/>
                  </a:lnTo>
                  <a:lnTo>
                    <a:pt x="6" y="18"/>
                  </a:lnTo>
                  <a:lnTo>
                    <a:pt x="10" y="18"/>
                  </a:lnTo>
                  <a:close/>
                </a:path>
              </a:pathLst>
            </a:custGeom>
            <a:solidFill>
              <a:srgbClr val="E5AF8F"/>
            </a:solidFill>
            <a:ln w="9525">
              <a:noFill/>
              <a:round/>
              <a:headEnd/>
              <a:tailEnd/>
            </a:ln>
          </p:spPr>
          <p:txBody>
            <a:bodyPr/>
            <a:lstStyle/>
            <a:p>
              <a:endParaRPr lang="en-US" dirty="0"/>
            </a:p>
          </p:txBody>
        </p:sp>
        <p:sp>
          <p:nvSpPr>
            <p:cNvPr id="7343" name="Freeform 221"/>
            <p:cNvSpPr>
              <a:spLocks/>
            </p:cNvSpPr>
            <p:nvPr/>
          </p:nvSpPr>
          <p:spPr bwMode="auto">
            <a:xfrm>
              <a:off x="661" y="3475"/>
              <a:ext cx="17" cy="14"/>
            </a:xfrm>
            <a:custGeom>
              <a:avLst/>
              <a:gdLst>
                <a:gd name="T0" fmla="*/ 10 w 17"/>
                <a:gd name="T1" fmla="*/ 14 h 14"/>
                <a:gd name="T2" fmla="*/ 10 w 17"/>
                <a:gd name="T3" fmla="*/ 14 h 14"/>
                <a:gd name="T4" fmla="*/ 11 w 17"/>
                <a:gd name="T5" fmla="*/ 14 h 14"/>
                <a:gd name="T6" fmla="*/ 15 w 17"/>
                <a:gd name="T7" fmla="*/ 12 h 14"/>
                <a:gd name="T8" fmla="*/ 17 w 17"/>
                <a:gd name="T9" fmla="*/ 11 h 14"/>
                <a:gd name="T10" fmla="*/ 17 w 17"/>
                <a:gd name="T11" fmla="*/ 7 h 14"/>
                <a:gd name="T12" fmla="*/ 17 w 17"/>
                <a:gd name="T13" fmla="*/ 7 h 14"/>
                <a:gd name="T14" fmla="*/ 17 w 17"/>
                <a:gd name="T15" fmla="*/ 3 h 14"/>
                <a:gd name="T16" fmla="*/ 15 w 17"/>
                <a:gd name="T17" fmla="*/ 1 h 14"/>
                <a:gd name="T18" fmla="*/ 11 w 17"/>
                <a:gd name="T19" fmla="*/ 0 h 14"/>
                <a:gd name="T20" fmla="*/ 10 w 17"/>
                <a:gd name="T21" fmla="*/ 0 h 14"/>
                <a:gd name="T22" fmla="*/ 10 w 17"/>
                <a:gd name="T23" fmla="*/ 0 h 14"/>
                <a:gd name="T24" fmla="*/ 6 w 17"/>
                <a:gd name="T25" fmla="*/ 0 h 14"/>
                <a:gd name="T26" fmla="*/ 4 w 17"/>
                <a:gd name="T27" fmla="*/ 1 h 14"/>
                <a:gd name="T28" fmla="*/ 2 w 17"/>
                <a:gd name="T29" fmla="*/ 3 h 14"/>
                <a:gd name="T30" fmla="*/ 0 w 17"/>
                <a:gd name="T31" fmla="*/ 7 h 14"/>
                <a:gd name="T32" fmla="*/ 0 w 17"/>
                <a:gd name="T33" fmla="*/ 7 h 14"/>
                <a:gd name="T34" fmla="*/ 2 w 17"/>
                <a:gd name="T35" fmla="*/ 11 h 14"/>
                <a:gd name="T36" fmla="*/ 4 w 17"/>
                <a:gd name="T37" fmla="*/ 12 h 14"/>
                <a:gd name="T38" fmla="*/ 6 w 17"/>
                <a:gd name="T39" fmla="*/ 14 h 14"/>
                <a:gd name="T40" fmla="*/ 10 w 17"/>
                <a:gd name="T41" fmla="*/ 14 h 14"/>
                <a:gd name="T42" fmla="*/ 10 w 17"/>
                <a:gd name="T43" fmla="*/ 14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4"/>
                <a:gd name="T68" fmla="*/ 17 w 17"/>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4">
                  <a:moveTo>
                    <a:pt x="10" y="14"/>
                  </a:moveTo>
                  <a:lnTo>
                    <a:pt x="10" y="14"/>
                  </a:lnTo>
                  <a:lnTo>
                    <a:pt x="11" y="14"/>
                  </a:lnTo>
                  <a:lnTo>
                    <a:pt x="15" y="12"/>
                  </a:lnTo>
                  <a:lnTo>
                    <a:pt x="17" y="11"/>
                  </a:lnTo>
                  <a:lnTo>
                    <a:pt x="17" y="7"/>
                  </a:lnTo>
                  <a:lnTo>
                    <a:pt x="17" y="3"/>
                  </a:lnTo>
                  <a:lnTo>
                    <a:pt x="15" y="1"/>
                  </a:lnTo>
                  <a:lnTo>
                    <a:pt x="11" y="0"/>
                  </a:lnTo>
                  <a:lnTo>
                    <a:pt x="10" y="0"/>
                  </a:lnTo>
                  <a:lnTo>
                    <a:pt x="6" y="0"/>
                  </a:lnTo>
                  <a:lnTo>
                    <a:pt x="4" y="1"/>
                  </a:lnTo>
                  <a:lnTo>
                    <a:pt x="2" y="3"/>
                  </a:lnTo>
                  <a:lnTo>
                    <a:pt x="0" y="7"/>
                  </a:lnTo>
                  <a:lnTo>
                    <a:pt x="2" y="11"/>
                  </a:lnTo>
                  <a:lnTo>
                    <a:pt x="4" y="12"/>
                  </a:lnTo>
                  <a:lnTo>
                    <a:pt x="6" y="14"/>
                  </a:lnTo>
                  <a:lnTo>
                    <a:pt x="10" y="14"/>
                  </a:lnTo>
                  <a:close/>
                </a:path>
              </a:pathLst>
            </a:custGeom>
            <a:solidFill>
              <a:srgbClr val="E4AD8D"/>
            </a:solidFill>
            <a:ln w="9525">
              <a:noFill/>
              <a:round/>
              <a:headEnd/>
              <a:tailEnd/>
            </a:ln>
          </p:spPr>
          <p:txBody>
            <a:bodyPr/>
            <a:lstStyle/>
            <a:p>
              <a:endParaRPr lang="en-US" dirty="0"/>
            </a:p>
          </p:txBody>
        </p:sp>
        <p:sp>
          <p:nvSpPr>
            <p:cNvPr id="7344" name="Freeform 222"/>
            <p:cNvSpPr>
              <a:spLocks/>
            </p:cNvSpPr>
            <p:nvPr/>
          </p:nvSpPr>
          <p:spPr bwMode="auto">
            <a:xfrm>
              <a:off x="574" y="3293"/>
              <a:ext cx="135" cy="53"/>
            </a:xfrm>
            <a:custGeom>
              <a:avLst/>
              <a:gdLst>
                <a:gd name="T0" fmla="*/ 135 w 135"/>
                <a:gd name="T1" fmla="*/ 52 h 53"/>
                <a:gd name="T2" fmla="*/ 135 w 135"/>
                <a:gd name="T3" fmla="*/ 53 h 53"/>
                <a:gd name="T4" fmla="*/ 131 w 135"/>
                <a:gd name="T5" fmla="*/ 53 h 53"/>
                <a:gd name="T6" fmla="*/ 131 w 135"/>
                <a:gd name="T7" fmla="*/ 53 h 53"/>
                <a:gd name="T8" fmla="*/ 120 w 135"/>
                <a:gd name="T9" fmla="*/ 37 h 53"/>
                <a:gd name="T10" fmla="*/ 107 w 135"/>
                <a:gd name="T11" fmla="*/ 22 h 53"/>
                <a:gd name="T12" fmla="*/ 100 w 135"/>
                <a:gd name="T13" fmla="*/ 17 h 53"/>
                <a:gd name="T14" fmla="*/ 91 w 135"/>
                <a:gd name="T15" fmla="*/ 11 h 53"/>
                <a:gd name="T16" fmla="*/ 82 w 135"/>
                <a:gd name="T17" fmla="*/ 8 h 53"/>
                <a:gd name="T18" fmla="*/ 73 w 135"/>
                <a:gd name="T19" fmla="*/ 6 h 53"/>
                <a:gd name="T20" fmla="*/ 73 w 135"/>
                <a:gd name="T21" fmla="*/ 6 h 53"/>
                <a:gd name="T22" fmla="*/ 62 w 135"/>
                <a:gd name="T23" fmla="*/ 6 h 53"/>
                <a:gd name="T24" fmla="*/ 53 w 135"/>
                <a:gd name="T25" fmla="*/ 6 h 53"/>
                <a:gd name="T26" fmla="*/ 32 w 135"/>
                <a:gd name="T27" fmla="*/ 9 h 53"/>
                <a:gd name="T28" fmla="*/ 16 w 135"/>
                <a:gd name="T29" fmla="*/ 17 h 53"/>
                <a:gd name="T30" fmla="*/ 0 w 135"/>
                <a:gd name="T31" fmla="*/ 28 h 53"/>
                <a:gd name="T32" fmla="*/ 0 w 135"/>
                <a:gd name="T33" fmla="*/ 28 h 53"/>
                <a:gd name="T34" fmla="*/ 10 w 135"/>
                <a:gd name="T35" fmla="*/ 17 h 53"/>
                <a:gd name="T36" fmla="*/ 23 w 135"/>
                <a:gd name="T37" fmla="*/ 9 h 53"/>
                <a:gd name="T38" fmla="*/ 38 w 135"/>
                <a:gd name="T39" fmla="*/ 6 h 53"/>
                <a:gd name="T40" fmla="*/ 53 w 135"/>
                <a:gd name="T41" fmla="*/ 0 h 53"/>
                <a:gd name="T42" fmla="*/ 53 w 135"/>
                <a:gd name="T43" fmla="*/ 0 h 53"/>
                <a:gd name="T44" fmla="*/ 65 w 135"/>
                <a:gd name="T45" fmla="*/ 0 h 53"/>
                <a:gd name="T46" fmla="*/ 78 w 135"/>
                <a:gd name="T47" fmla="*/ 2 h 53"/>
                <a:gd name="T48" fmla="*/ 91 w 135"/>
                <a:gd name="T49" fmla="*/ 8 h 53"/>
                <a:gd name="T50" fmla="*/ 102 w 135"/>
                <a:gd name="T51" fmla="*/ 13 h 53"/>
                <a:gd name="T52" fmla="*/ 111 w 135"/>
                <a:gd name="T53" fmla="*/ 20 h 53"/>
                <a:gd name="T54" fmla="*/ 120 w 135"/>
                <a:gd name="T55" fmla="*/ 30 h 53"/>
                <a:gd name="T56" fmla="*/ 128 w 135"/>
                <a:gd name="T57" fmla="*/ 41 h 53"/>
                <a:gd name="T58" fmla="*/ 135 w 135"/>
                <a:gd name="T59" fmla="*/ 52 h 53"/>
                <a:gd name="T60" fmla="*/ 135 w 135"/>
                <a:gd name="T61" fmla="*/ 52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53"/>
                <a:gd name="T95" fmla="*/ 135 w 135"/>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53">
                  <a:moveTo>
                    <a:pt x="135" y="52"/>
                  </a:moveTo>
                  <a:lnTo>
                    <a:pt x="135" y="53"/>
                  </a:lnTo>
                  <a:lnTo>
                    <a:pt x="131" y="53"/>
                  </a:lnTo>
                  <a:lnTo>
                    <a:pt x="120" y="37"/>
                  </a:lnTo>
                  <a:lnTo>
                    <a:pt x="107" y="22"/>
                  </a:lnTo>
                  <a:lnTo>
                    <a:pt x="100" y="17"/>
                  </a:lnTo>
                  <a:lnTo>
                    <a:pt x="91" y="11"/>
                  </a:lnTo>
                  <a:lnTo>
                    <a:pt x="82" y="8"/>
                  </a:lnTo>
                  <a:lnTo>
                    <a:pt x="73" y="6"/>
                  </a:lnTo>
                  <a:lnTo>
                    <a:pt x="62" y="6"/>
                  </a:lnTo>
                  <a:lnTo>
                    <a:pt x="53" y="6"/>
                  </a:lnTo>
                  <a:lnTo>
                    <a:pt x="32" y="9"/>
                  </a:lnTo>
                  <a:lnTo>
                    <a:pt x="16" y="17"/>
                  </a:lnTo>
                  <a:lnTo>
                    <a:pt x="0" y="28"/>
                  </a:lnTo>
                  <a:lnTo>
                    <a:pt x="10" y="17"/>
                  </a:lnTo>
                  <a:lnTo>
                    <a:pt x="23" y="9"/>
                  </a:lnTo>
                  <a:lnTo>
                    <a:pt x="38" y="6"/>
                  </a:lnTo>
                  <a:lnTo>
                    <a:pt x="53" y="0"/>
                  </a:lnTo>
                  <a:lnTo>
                    <a:pt x="65" y="0"/>
                  </a:lnTo>
                  <a:lnTo>
                    <a:pt x="78" y="2"/>
                  </a:lnTo>
                  <a:lnTo>
                    <a:pt x="91" y="8"/>
                  </a:lnTo>
                  <a:lnTo>
                    <a:pt x="102" y="13"/>
                  </a:lnTo>
                  <a:lnTo>
                    <a:pt x="111" y="20"/>
                  </a:lnTo>
                  <a:lnTo>
                    <a:pt x="120" y="30"/>
                  </a:lnTo>
                  <a:lnTo>
                    <a:pt x="128" y="41"/>
                  </a:lnTo>
                  <a:lnTo>
                    <a:pt x="135" y="52"/>
                  </a:lnTo>
                  <a:close/>
                </a:path>
              </a:pathLst>
            </a:custGeom>
            <a:solidFill>
              <a:srgbClr val="000000"/>
            </a:solidFill>
            <a:ln w="9525">
              <a:noFill/>
              <a:round/>
              <a:headEnd/>
              <a:tailEnd/>
            </a:ln>
          </p:spPr>
          <p:txBody>
            <a:bodyPr/>
            <a:lstStyle/>
            <a:p>
              <a:endParaRPr lang="en-US" dirty="0"/>
            </a:p>
          </p:txBody>
        </p:sp>
        <p:sp>
          <p:nvSpPr>
            <p:cNvPr id="7345" name="Freeform 226"/>
            <p:cNvSpPr>
              <a:spLocks/>
            </p:cNvSpPr>
            <p:nvPr/>
          </p:nvSpPr>
          <p:spPr bwMode="auto">
            <a:xfrm>
              <a:off x="522" y="3321"/>
              <a:ext cx="37" cy="73"/>
            </a:xfrm>
            <a:custGeom>
              <a:avLst/>
              <a:gdLst>
                <a:gd name="T0" fmla="*/ 37 w 37"/>
                <a:gd name="T1" fmla="*/ 0 h 73"/>
                <a:gd name="T2" fmla="*/ 37 w 37"/>
                <a:gd name="T3" fmla="*/ 0 h 73"/>
                <a:gd name="T4" fmla="*/ 37 w 37"/>
                <a:gd name="T5" fmla="*/ 2 h 73"/>
                <a:gd name="T6" fmla="*/ 37 w 37"/>
                <a:gd name="T7" fmla="*/ 2 h 73"/>
                <a:gd name="T8" fmla="*/ 28 w 37"/>
                <a:gd name="T9" fmla="*/ 5 h 73"/>
                <a:gd name="T10" fmla="*/ 20 w 37"/>
                <a:gd name="T11" fmla="*/ 13 h 73"/>
                <a:gd name="T12" fmla="*/ 15 w 37"/>
                <a:gd name="T13" fmla="*/ 20 h 73"/>
                <a:gd name="T14" fmla="*/ 11 w 37"/>
                <a:gd name="T15" fmla="*/ 29 h 73"/>
                <a:gd name="T16" fmla="*/ 11 w 37"/>
                <a:gd name="T17" fmla="*/ 29 h 73"/>
                <a:gd name="T18" fmla="*/ 8 w 37"/>
                <a:gd name="T19" fmla="*/ 38 h 73"/>
                <a:gd name="T20" fmla="*/ 4 w 37"/>
                <a:gd name="T21" fmla="*/ 49 h 73"/>
                <a:gd name="T22" fmla="*/ 2 w 37"/>
                <a:gd name="T23" fmla="*/ 62 h 73"/>
                <a:gd name="T24" fmla="*/ 4 w 37"/>
                <a:gd name="T25" fmla="*/ 73 h 73"/>
                <a:gd name="T26" fmla="*/ 4 w 37"/>
                <a:gd name="T27" fmla="*/ 73 h 73"/>
                <a:gd name="T28" fmla="*/ 0 w 37"/>
                <a:gd name="T29" fmla="*/ 66 h 73"/>
                <a:gd name="T30" fmla="*/ 0 w 37"/>
                <a:gd name="T31" fmla="*/ 60 h 73"/>
                <a:gd name="T32" fmla="*/ 0 w 37"/>
                <a:gd name="T33" fmla="*/ 53 h 73"/>
                <a:gd name="T34" fmla="*/ 0 w 37"/>
                <a:gd name="T35" fmla="*/ 46 h 73"/>
                <a:gd name="T36" fmla="*/ 6 w 37"/>
                <a:gd name="T37" fmla="*/ 31 h 73"/>
                <a:gd name="T38" fmla="*/ 11 w 37"/>
                <a:gd name="T39" fmla="*/ 16 h 73"/>
                <a:gd name="T40" fmla="*/ 11 w 37"/>
                <a:gd name="T41" fmla="*/ 16 h 73"/>
                <a:gd name="T42" fmla="*/ 15 w 37"/>
                <a:gd name="T43" fmla="*/ 9 h 73"/>
                <a:gd name="T44" fmla="*/ 22 w 37"/>
                <a:gd name="T45" fmla="*/ 5 h 73"/>
                <a:gd name="T46" fmla="*/ 30 w 37"/>
                <a:gd name="T47" fmla="*/ 2 h 73"/>
                <a:gd name="T48" fmla="*/ 37 w 37"/>
                <a:gd name="T49" fmla="*/ 0 h 73"/>
                <a:gd name="T50" fmla="*/ 37 w 37"/>
                <a:gd name="T51" fmla="*/ 0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73"/>
                <a:gd name="T80" fmla="*/ 37 w 37"/>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73">
                  <a:moveTo>
                    <a:pt x="37" y="0"/>
                  </a:moveTo>
                  <a:lnTo>
                    <a:pt x="37" y="0"/>
                  </a:lnTo>
                  <a:lnTo>
                    <a:pt x="37" y="2"/>
                  </a:lnTo>
                  <a:lnTo>
                    <a:pt x="28" y="5"/>
                  </a:lnTo>
                  <a:lnTo>
                    <a:pt x="20" y="13"/>
                  </a:lnTo>
                  <a:lnTo>
                    <a:pt x="15" y="20"/>
                  </a:lnTo>
                  <a:lnTo>
                    <a:pt x="11" y="29"/>
                  </a:lnTo>
                  <a:lnTo>
                    <a:pt x="8" y="38"/>
                  </a:lnTo>
                  <a:lnTo>
                    <a:pt x="4" y="49"/>
                  </a:lnTo>
                  <a:lnTo>
                    <a:pt x="2" y="62"/>
                  </a:lnTo>
                  <a:lnTo>
                    <a:pt x="4" y="73"/>
                  </a:lnTo>
                  <a:lnTo>
                    <a:pt x="0" y="66"/>
                  </a:lnTo>
                  <a:lnTo>
                    <a:pt x="0" y="60"/>
                  </a:lnTo>
                  <a:lnTo>
                    <a:pt x="0" y="53"/>
                  </a:lnTo>
                  <a:lnTo>
                    <a:pt x="0" y="46"/>
                  </a:lnTo>
                  <a:lnTo>
                    <a:pt x="6" y="31"/>
                  </a:lnTo>
                  <a:lnTo>
                    <a:pt x="11" y="16"/>
                  </a:lnTo>
                  <a:lnTo>
                    <a:pt x="15" y="9"/>
                  </a:lnTo>
                  <a:lnTo>
                    <a:pt x="22" y="5"/>
                  </a:lnTo>
                  <a:lnTo>
                    <a:pt x="30" y="2"/>
                  </a:lnTo>
                  <a:lnTo>
                    <a:pt x="37" y="0"/>
                  </a:lnTo>
                  <a:close/>
                </a:path>
              </a:pathLst>
            </a:custGeom>
            <a:solidFill>
              <a:srgbClr val="000000"/>
            </a:solidFill>
            <a:ln w="9525">
              <a:noFill/>
              <a:round/>
              <a:headEnd/>
              <a:tailEnd/>
            </a:ln>
          </p:spPr>
          <p:txBody>
            <a:bodyPr/>
            <a:lstStyle/>
            <a:p>
              <a:endParaRPr lang="en-US" dirty="0"/>
            </a:p>
          </p:txBody>
        </p:sp>
        <p:sp>
          <p:nvSpPr>
            <p:cNvPr id="7346" name="Freeform 230"/>
            <p:cNvSpPr>
              <a:spLocks/>
            </p:cNvSpPr>
            <p:nvPr/>
          </p:nvSpPr>
          <p:spPr bwMode="auto">
            <a:xfrm>
              <a:off x="597" y="3346"/>
              <a:ext cx="28" cy="43"/>
            </a:xfrm>
            <a:custGeom>
              <a:avLst/>
              <a:gdLst>
                <a:gd name="T0" fmla="*/ 28 w 28"/>
                <a:gd name="T1" fmla="*/ 0 h 43"/>
                <a:gd name="T2" fmla="*/ 28 w 28"/>
                <a:gd name="T3" fmla="*/ 0 h 43"/>
                <a:gd name="T4" fmla="*/ 26 w 28"/>
                <a:gd name="T5" fmla="*/ 6 h 43"/>
                <a:gd name="T6" fmla="*/ 24 w 28"/>
                <a:gd name="T7" fmla="*/ 11 h 43"/>
                <a:gd name="T8" fmla="*/ 19 w 28"/>
                <a:gd name="T9" fmla="*/ 22 h 43"/>
                <a:gd name="T10" fmla="*/ 2 w 28"/>
                <a:gd name="T11" fmla="*/ 43 h 43"/>
                <a:gd name="T12" fmla="*/ 2 w 28"/>
                <a:gd name="T13" fmla="*/ 43 h 43"/>
                <a:gd name="T14" fmla="*/ 0 w 28"/>
                <a:gd name="T15" fmla="*/ 41 h 43"/>
                <a:gd name="T16" fmla="*/ 0 w 28"/>
                <a:gd name="T17" fmla="*/ 37 h 43"/>
                <a:gd name="T18" fmla="*/ 0 w 28"/>
                <a:gd name="T19" fmla="*/ 37 h 43"/>
                <a:gd name="T20" fmla="*/ 6 w 28"/>
                <a:gd name="T21" fmla="*/ 33 h 43"/>
                <a:gd name="T22" fmla="*/ 9 w 28"/>
                <a:gd name="T23" fmla="*/ 28 h 43"/>
                <a:gd name="T24" fmla="*/ 19 w 28"/>
                <a:gd name="T25" fmla="*/ 17 h 43"/>
                <a:gd name="T26" fmla="*/ 19 w 28"/>
                <a:gd name="T27" fmla="*/ 17 h 43"/>
                <a:gd name="T28" fmla="*/ 22 w 28"/>
                <a:gd name="T29" fmla="*/ 8 h 43"/>
                <a:gd name="T30" fmla="*/ 26 w 28"/>
                <a:gd name="T31" fmla="*/ 0 h 43"/>
                <a:gd name="T32" fmla="*/ 28 w 28"/>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43"/>
                <a:gd name="T53" fmla="*/ 28 w 2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43">
                  <a:moveTo>
                    <a:pt x="28" y="0"/>
                  </a:moveTo>
                  <a:lnTo>
                    <a:pt x="28" y="0"/>
                  </a:lnTo>
                  <a:lnTo>
                    <a:pt x="26" y="6"/>
                  </a:lnTo>
                  <a:lnTo>
                    <a:pt x="24" y="11"/>
                  </a:lnTo>
                  <a:lnTo>
                    <a:pt x="19" y="22"/>
                  </a:lnTo>
                  <a:lnTo>
                    <a:pt x="2" y="43"/>
                  </a:lnTo>
                  <a:lnTo>
                    <a:pt x="0" y="41"/>
                  </a:lnTo>
                  <a:lnTo>
                    <a:pt x="0" y="37"/>
                  </a:lnTo>
                  <a:lnTo>
                    <a:pt x="6" y="33"/>
                  </a:lnTo>
                  <a:lnTo>
                    <a:pt x="9" y="28"/>
                  </a:lnTo>
                  <a:lnTo>
                    <a:pt x="19" y="17"/>
                  </a:lnTo>
                  <a:lnTo>
                    <a:pt x="22" y="8"/>
                  </a:lnTo>
                  <a:lnTo>
                    <a:pt x="26" y="0"/>
                  </a:lnTo>
                  <a:lnTo>
                    <a:pt x="28" y="0"/>
                  </a:lnTo>
                  <a:close/>
                </a:path>
              </a:pathLst>
            </a:custGeom>
            <a:solidFill>
              <a:srgbClr val="000000"/>
            </a:solidFill>
            <a:ln w="9525">
              <a:noFill/>
              <a:round/>
              <a:headEnd/>
              <a:tailEnd/>
            </a:ln>
          </p:spPr>
          <p:txBody>
            <a:bodyPr/>
            <a:lstStyle/>
            <a:p>
              <a:endParaRPr lang="en-US" dirty="0"/>
            </a:p>
          </p:txBody>
        </p:sp>
        <p:sp>
          <p:nvSpPr>
            <p:cNvPr id="7347" name="Freeform 231"/>
            <p:cNvSpPr>
              <a:spLocks/>
            </p:cNvSpPr>
            <p:nvPr/>
          </p:nvSpPr>
          <p:spPr bwMode="auto">
            <a:xfrm>
              <a:off x="553" y="3350"/>
              <a:ext cx="22" cy="55"/>
            </a:xfrm>
            <a:custGeom>
              <a:avLst/>
              <a:gdLst>
                <a:gd name="T0" fmla="*/ 22 w 22"/>
                <a:gd name="T1" fmla="*/ 0 h 55"/>
                <a:gd name="T2" fmla="*/ 22 w 22"/>
                <a:gd name="T3" fmla="*/ 0 h 55"/>
                <a:gd name="T4" fmla="*/ 22 w 22"/>
                <a:gd name="T5" fmla="*/ 2 h 55"/>
                <a:gd name="T6" fmla="*/ 21 w 22"/>
                <a:gd name="T7" fmla="*/ 2 h 55"/>
                <a:gd name="T8" fmla="*/ 19 w 22"/>
                <a:gd name="T9" fmla="*/ 4 h 55"/>
                <a:gd name="T10" fmla="*/ 19 w 22"/>
                <a:gd name="T11" fmla="*/ 4 h 55"/>
                <a:gd name="T12" fmla="*/ 11 w 22"/>
                <a:gd name="T13" fmla="*/ 13 h 55"/>
                <a:gd name="T14" fmla="*/ 6 w 22"/>
                <a:gd name="T15" fmla="*/ 24 h 55"/>
                <a:gd name="T16" fmla="*/ 4 w 22"/>
                <a:gd name="T17" fmla="*/ 37 h 55"/>
                <a:gd name="T18" fmla="*/ 4 w 22"/>
                <a:gd name="T19" fmla="*/ 42 h 55"/>
                <a:gd name="T20" fmla="*/ 6 w 22"/>
                <a:gd name="T21" fmla="*/ 49 h 55"/>
                <a:gd name="T22" fmla="*/ 6 w 22"/>
                <a:gd name="T23" fmla="*/ 49 h 55"/>
                <a:gd name="T24" fmla="*/ 8 w 22"/>
                <a:gd name="T25" fmla="*/ 53 h 55"/>
                <a:gd name="T26" fmla="*/ 8 w 22"/>
                <a:gd name="T27" fmla="*/ 55 h 55"/>
                <a:gd name="T28" fmla="*/ 8 w 22"/>
                <a:gd name="T29" fmla="*/ 55 h 55"/>
                <a:gd name="T30" fmla="*/ 4 w 22"/>
                <a:gd name="T31" fmla="*/ 55 h 55"/>
                <a:gd name="T32" fmla="*/ 4 w 22"/>
                <a:gd name="T33" fmla="*/ 51 h 55"/>
                <a:gd name="T34" fmla="*/ 0 w 22"/>
                <a:gd name="T35" fmla="*/ 46 h 55"/>
                <a:gd name="T36" fmla="*/ 0 w 22"/>
                <a:gd name="T37" fmla="*/ 46 h 55"/>
                <a:gd name="T38" fmla="*/ 0 w 22"/>
                <a:gd name="T39" fmla="*/ 39 h 55"/>
                <a:gd name="T40" fmla="*/ 0 w 22"/>
                <a:gd name="T41" fmla="*/ 31 h 55"/>
                <a:gd name="T42" fmla="*/ 4 w 22"/>
                <a:gd name="T43" fmla="*/ 20 h 55"/>
                <a:gd name="T44" fmla="*/ 10 w 22"/>
                <a:gd name="T45" fmla="*/ 9 h 55"/>
                <a:gd name="T46" fmla="*/ 17 w 22"/>
                <a:gd name="T47" fmla="*/ 0 h 55"/>
                <a:gd name="T48" fmla="*/ 17 w 22"/>
                <a:gd name="T49" fmla="*/ 0 h 55"/>
                <a:gd name="T50" fmla="*/ 19 w 22"/>
                <a:gd name="T51" fmla="*/ 0 h 55"/>
                <a:gd name="T52" fmla="*/ 22 w 22"/>
                <a:gd name="T53" fmla="*/ 0 h 55"/>
                <a:gd name="T54" fmla="*/ 22 w 22"/>
                <a:gd name="T55" fmla="*/ 0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55"/>
                <a:gd name="T86" fmla="*/ 22 w 22"/>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55">
                  <a:moveTo>
                    <a:pt x="22" y="0"/>
                  </a:moveTo>
                  <a:lnTo>
                    <a:pt x="22" y="0"/>
                  </a:lnTo>
                  <a:lnTo>
                    <a:pt x="22" y="2"/>
                  </a:lnTo>
                  <a:lnTo>
                    <a:pt x="21" y="2"/>
                  </a:lnTo>
                  <a:lnTo>
                    <a:pt x="19" y="4"/>
                  </a:lnTo>
                  <a:lnTo>
                    <a:pt x="11" y="13"/>
                  </a:lnTo>
                  <a:lnTo>
                    <a:pt x="6" y="24"/>
                  </a:lnTo>
                  <a:lnTo>
                    <a:pt x="4" y="37"/>
                  </a:lnTo>
                  <a:lnTo>
                    <a:pt x="4" y="42"/>
                  </a:lnTo>
                  <a:lnTo>
                    <a:pt x="6" y="49"/>
                  </a:lnTo>
                  <a:lnTo>
                    <a:pt x="8" y="53"/>
                  </a:lnTo>
                  <a:lnTo>
                    <a:pt x="8" y="55"/>
                  </a:lnTo>
                  <a:lnTo>
                    <a:pt x="4" y="55"/>
                  </a:lnTo>
                  <a:lnTo>
                    <a:pt x="4" y="51"/>
                  </a:lnTo>
                  <a:lnTo>
                    <a:pt x="0" y="46"/>
                  </a:lnTo>
                  <a:lnTo>
                    <a:pt x="0" y="39"/>
                  </a:lnTo>
                  <a:lnTo>
                    <a:pt x="0" y="31"/>
                  </a:lnTo>
                  <a:lnTo>
                    <a:pt x="4" y="20"/>
                  </a:lnTo>
                  <a:lnTo>
                    <a:pt x="10" y="9"/>
                  </a:lnTo>
                  <a:lnTo>
                    <a:pt x="17" y="0"/>
                  </a:lnTo>
                  <a:lnTo>
                    <a:pt x="19" y="0"/>
                  </a:lnTo>
                  <a:lnTo>
                    <a:pt x="22" y="0"/>
                  </a:lnTo>
                  <a:close/>
                </a:path>
              </a:pathLst>
            </a:custGeom>
            <a:solidFill>
              <a:srgbClr val="000000"/>
            </a:solidFill>
            <a:ln w="9525">
              <a:noFill/>
              <a:round/>
              <a:headEnd/>
              <a:tailEnd/>
            </a:ln>
          </p:spPr>
          <p:txBody>
            <a:bodyPr/>
            <a:lstStyle/>
            <a:p>
              <a:endParaRPr lang="en-US" dirty="0"/>
            </a:p>
          </p:txBody>
        </p:sp>
        <p:sp>
          <p:nvSpPr>
            <p:cNvPr id="7348" name="Freeform 232"/>
            <p:cNvSpPr>
              <a:spLocks/>
            </p:cNvSpPr>
            <p:nvPr/>
          </p:nvSpPr>
          <p:spPr bwMode="auto">
            <a:xfrm>
              <a:off x="568" y="3352"/>
              <a:ext cx="37" cy="47"/>
            </a:xfrm>
            <a:custGeom>
              <a:avLst/>
              <a:gdLst>
                <a:gd name="T0" fmla="*/ 37 w 37"/>
                <a:gd name="T1" fmla="*/ 0 h 47"/>
                <a:gd name="T2" fmla="*/ 37 w 37"/>
                <a:gd name="T3" fmla="*/ 0 h 47"/>
                <a:gd name="T4" fmla="*/ 27 w 37"/>
                <a:gd name="T5" fmla="*/ 5 h 47"/>
                <a:gd name="T6" fmla="*/ 18 w 37"/>
                <a:gd name="T7" fmla="*/ 11 h 47"/>
                <a:gd name="T8" fmla="*/ 18 w 37"/>
                <a:gd name="T9" fmla="*/ 11 h 47"/>
                <a:gd name="T10" fmla="*/ 13 w 37"/>
                <a:gd name="T11" fmla="*/ 18 h 47"/>
                <a:gd name="T12" fmla="*/ 7 w 37"/>
                <a:gd name="T13" fmla="*/ 27 h 47"/>
                <a:gd name="T14" fmla="*/ 6 w 37"/>
                <a:gd name="T15" fmla="*/ 37 h 47"/>
                <a:gd name="T16" fmla="*/ 2 w 37"/>
                <a:gd name="T17" fmla="*/ 47 h 47"/>
                <a:gd name="T18" fmla="*/ 2 w 37"/>
                <a:gd name="T19" fmla="*/ 47 h 47"/>
                <a:gd name="T20" fmla="*/ 2 w 37"/>
                <a:gd name="T21" fmla="*/ 47 h 47"/>
                <a:gd name="T22" fmla="*/ 0 w 37"/>
                <a:gd name="T23" fmla="*/ 46 h 47"/>
                <a:gd name="T24" fmla="*/ 0 w 37"/>
                <a:gd name="T25" fmla="*/ 44 h 47"/>
                <a:gd name="T26" fmla="*/ 0 w 37"/>
                <a:gd name="T27" fmla="*/ 44 h 47"/>
                <a:gd name="T28" fmla="*/ 4 w 37"/>
                <a:gd name="T29" fmla="*/ 29 h 47"/>
                <a:gd name="T30" fmla="*/ 11 w 37"/>
                <a:gd name="T31" fmla="*/ 15 h 47"/>
                <a:gd name="T32" fmla="*/ 16 w 37"/>
                <a:gd name="T33" fmla="*/ 9 h 47"/>
                <a:gd name="T34" fmla="*/ 22 w 37"/>
                <a:gd name="T35" fmla="*/ 5 h 47"/>
                <a:gd name="T36" fmla="*/ 27 w 37"/>
                <a:gd name="T37" fmla="*/ 2 h 47"/>
                <a:gd name="T38" fmla="*/ 37 w 37"/>
                <a:gd name="T39" fmla="*/ 0 h 47"/>
                <a:gd name="T40" fmla="*/ 37 w 37"/>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7"/>
                <a:gd name="T65" fmla="*/ 37 w 37"/>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7">
                  <a:moveTo>
                    <a:pt x="37" y="0"/>
                  </a:moveTo>
                  <a:lnTo>
                    <a:pt x="37" y="0"/>
                  </a:lnTo>
                  <a:lnTo>
                    <a:pt x="27" y="5"/>
                  </a:lnTo>
                  <a:lnTo>
                    <a:pt x="18" y="11"/>
                  </a:lnTo>
                  <a:lnTo>
                    <a:pt x="13" y="18"/>
                  </a:lnTo>
                  <a:lnTo>
                    <a:pt x="7" y="27"/>
                  </a:lnTo>
                  <a:lnTo>
                    <a:pt x="6" y="37"/>
                  </a:lnTo>
                  <a:lnTo>
                    <a:pt x="2" y="47"/>
                  </a:lnTo>
                  <a:lnTo>
                    <a:pt x="0" y="46"/>
                  </a:lnTo>
                  <a:lnTo>
                    <a:pt x="0" y="44"/>
                  </a:lnTo>
                  <a:lnTo>
                    <a:pt x="4" y="29"/>
                  </a:lnTo>
                  <a:lnTo>
                    <a:pt x="11" y="15"/>
                  </a:lnTo>
                  <a:lnTo>
                    <a:pt x="16" y="9"/>
                  </a:lnTo>
                  <a:lnTo>
                    <a:pt x="22" y="5"/>
                  </a:lnTo>
                  <a:lnTo>
                    <a:pt x="27" y="2"/>
                  </a:lnTo>
                  <a:lnTo>
                    <a:pt x="37" y="0"/>
                  </a:lnTo>
                  <a:close/>
                </a:path>
              </a:pathLst>
            </a:custGeom>
            <a:solidFill>
              <a:srgbClr val="000000"/>
            </a:solidFill>
            <a:ln w="9525">
              <a:noFill/>
              <a:round/>
              <a:headEnd/>
              <a:tailEnd/>
            </a:ln>
          </p:spPr>
          <p:txBody>
            <a:bodyPr/>
            <a:lstStyle/>
            <a:p>
              <a:endParaRPr lang="en-US" dirty="0"/>
            </a:p>
          </p:txBody>
        </p:sp>
        <p:sp>
          <p:nvSpPr>
            <p:cNvPr id="7349" name="Freeform 233"/>
            <p:cNvSpPr>
              <a:spLocks/>
            </p:cNvSpPr>
            <p:nvPr/>
          </p:nvSpPr>
          <p:spPr bwMode="auto">
            <a:xfrm>
              <a:off x="692" y="3368"/>
              <a:ext cx="11" cy="19"/>
            </a:xfrm>
            <a:custGeom>
              <a:avLst/>
              <a:gdLst>
                <a:gd name="T0" fmla="*/ 11 w 11"/>
                <a:gd name="T1" fmla="*/ 4 h 19"/>
                <a:gd name="T2" fmla="*/ 11 w 11"/>
                <a:gd name="T3" fmla="*/ 4 h 19"/>
                <a:gd name="T4" fmla="*/ 10 w 11"/>
                <a:gd name="T5" fmla="*/ 4 h 19"/>
                <a:gd name="T6" fmla="*/ 8 w 11"/>
                <a:gd name="T7" fmla="*/ 6 h 19"/>
                <a:gd name="T8" fmla="*/ 6 w 11"/>
                <a:gd name="T9" fmla="*/ 11 h 19"/>
                <a:gd name="T10" fmla="*/ 4 w 11"/>
                <a:gd name="T11" fmla="*/ 17 h 19"/>
                <a:gd name="T12" fmla="*/ 2 w 11"/>
                <a:gd name="T13" fmla="*/ 19 h 19"/>
                <a:gd name="T14" fmla="*/ 0 w 11"/>
                <a:gd name="T15" fmla="*/ 19 h 19"/>
                <a:gd name="T16" fmla="*/ 0 w 11"/>
                <a:gd name="T17" fmla="*/ 19 h 19"/>
                <a:gd name="T18" fmla="*/ 4 w 11"/>
                <a:gd name="T19" fmla="*/ 10 h 19"/>
                <a:gd name="T20" fmla="*/ 6 w 11"/>
                <a:gd name="T21" fmla="*/ 4 h 19"/>
                <a:gd name="T22" fmla="*/ 8 w 11"/>
                <a:gd name="T23" fmla="*/ 0 h 19"/>
                <a:gd name="T24" fmla="*/ 8 w 11"/>
                <a:gd name="T25" fmla="*/ 0 h 19"/>
                <a:gd name="T26" fmla="*/ 11 w 11"/>
                <a:gd name="T27" fmla="*/ 2 h 19"/>
                <a:gd name="T28" fmla="*/ 11 w 11"/>
                <a:gd name="T29" fmla="*/ 2 h 19"/>
                <a:gd name="T30" fmla="*/ 11 w 11"/>
                <a:gd name="T31" fmla="*/ 4 h 19"/>
                <a:gd name="T32" fmla="*/ 11 w 11"/>
                <a:gd name="T33" fmla="*/ 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9"/>
                <a:gd name="T53" fmla="*/ 11 w 1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9">
                  <a:moveTo>
                    <a:pt x="11" y="4"/>
                  </a:moveTo>
                  <a:lnTo>
                    <a:pt x="11" y="4"/>
                  </a:lnTo>
                  <a:lnTo>
                    <a:pt x="10" y="4"/>
                  </a:lnTo>
                  <a:lnTo>
                    <a:pt x="8" y="6"/>
                  </a:lnTo>
                  <a:lnTo>
                    <a:pt x="6" y="11"/>
                  </a:lnTo>
                  <a:lnTo>
                    <a:pt x="4" y="17"/>
                  </a:lnTo>
                  <a:lnTo>
                    <a:pt x="2" y="19"/>
                  </a:lnTo>
                  <a:lnTo>
                    <a:pt x="0" y="19"/>
                  </a:lnTo>
                  <a:lnTo>
                    <a:pt x="4" y="10"/>
                  </a:lnTo>
                  <a:lnTo>
                    <a:pt x="6" y="4"/>
                  </a:lnTo>
                  <a:lnTo>
                    <a:pt x="8" y="0"/>
                  </a:lnTo>
                  <a:lnTo>
                    <a:pt x="11" y="2"/>
                  </a:lnTo>
                  <a:lnTo>
                    <a:pt x="11" y="4"/>
                  </a:lnTo>
                  <a:close/>
                </a:path>
              </a:pathLst>
            </a:custGeom>
            <a:solidFill>
              <a:srgbClr val="000000"/>
            </a:solidFill>
            <a:ln w="9525">
              <a:noFill/>
              <a:round/>
              <a:headEnd/>
              <a:tailEnd/>
            </a:ln>
          </p:spPr>
          <p:txBody>
            <a:bodyPr/>
            <a:lstStyle/>
            <a:p>
              <a:endParaRPr lang="en-US" dirty="0"/>
            </a:p>
          </p:txBody>
        </p:sp>
        <p:sp>
          <p:nvSpPr>
            <p:cNvPr id="7350" name="Freeform 234"/>
            <p:cNvSpPr>
              <a:spLocks/>
            </p:cNvSpPr>
            <p:nvPr/>
          </p:nvSpPr>
          <p:spPr bwMode="auto">
            <a:xfrm>
              <a:off x="672" y="3374"/>
              <a:ext cx="41" cy="47"/>
            </a:xfrm>
            <a:custGeom>
              <a:avLst/>
              <a:gdLst>
                <a:gd name="T0" fmla="*/ 33 w 41"/>
                <a:gd name="T1" fmla="*/ 36 h 47"/>
                <a:gd name="T2" fmla="*/ 33 w 41"/>
                <a:gd name="T3" fmla="*/ 36 h 47"/>
                <a:gd name="T4" fmla="*/ 39 w 41"/>
                <a:gd name="T5" fmla="*/ 42 h 47"/>
                <a:gd name="T6" fmla="*/ 41 w 41"/>
                <a:gd name="T7" fmla="*/ 44 h 47"/>
                <a:gd name="T8" fmla="*/ 41 w 41"/>
                <a:gd name="T9" fmla="*/ 47 h 47"/>
                <a:gd name="T10" fmla="*/ 41 w 41"/>
                <a:gd name="T11" fmla="*/ 47 h 47"/>
                <a:gd name="T12" fmla="*/ 37 w 41"/>
                <a:gd name="T13" fmla="*/ 46 h 47"/>
                <a:gd name="T14" fmla="*/ 33 w 41"/>
                <a:gd name="T15" fmla="*/ 40 h 47"/>
                <a:gd name="T16" fmla="*/ 24 w 41"/>
                <a:gd name="T17" fmla="*/ 33 h 47"/>
                <a:gd name="T18" fmla="*/ 24 w 41"/>
                <a:gd name="T19" fmla="*/ 33 h 47"/>
                <a:gd name="T20" fmla="*/ 20 w 41"/>
                <a:gd name="T21" fmla="*/ 25 h 47"/>
                <a:gd name="T22" fmla="*/ 17 w 41"/>
                <a:gd name="T23" fmla="*/ 18 h 47"/>
                <a:gd name="T24" fmla="*/ 13 w 41"/>
                <a:gd name="T25" fmla="*/ 11 h 47"/>
                <a:gd name="T26" fmla="*/ 8 w 41"/>
                <a:gd name="T27" fmla="*/ 4 h 47"/>
                <a:gd name="T28" fmla="*/ 8 w 41"/>
                <a:gd name="T29" fmla="*/ 4 h 47"/>
                <a:gd name="T30" fmla="*/ 4 w 41"/>
                <a:gd name="T31" fmla="*/ 13 h 47"/>
                <a:gd name="T32" fmla="*/ 2 w 41"/>
                <a:gd name="T33" fmla="*/ 24 h 47"/>
                <a:gd name="T34" fmla="*/ 2 w 41"/>
                <a:gd name="T35" fmla="*/ 24 h 47"/>
                <a:gd name="T36" fmla="*/ 2 w 41"/>
                <a:gd name="T37" fmla="*/ 20 h 47"/>
                <a:gd name="T38" fmla="*/ 0 w 41"/>
                <a:gd name="T39" fmla="*/ 15 h 47"/>
                <a:gd name="T40" fmla="*/ 2 w 41"/>
                <a:gd name="T41" fmla="*/ 5 h 47"/>
                <a:gd name="T42" fmla="*/ 2 w 41"/>
                <a:gd name="T43" fmla="*/ 5 h 47"/>
                <a:gd name="T44" fmla="*/ 6 w 41"/>
                <a:gd name="T45" fmla="*/ 0 h 47"/>
                <a:gd name="T46" fmla="*/ 8 w 41"/>
                <a:gd name="T47" fmla="*/ 0 h 47"/>
                <a:gd name="T48" fmla="*/ 11 w 41"/>
                <a:gd name="T49" fmla="*/ 2 h 47"/>
                <a:gd name="T50" fmla="*/ 11 w 41"/>
                <a:gd name="T51" fmla="*/ 2 h 47"/>
                <a:gd name="T52" fmla="*/ 17 w 41"/>
                <a:gd name="T53" fmla="*/ 11 h 47"/>
                <a:gd name="T54" fmla="*/ 22 w 41"/>
                <a:gd name="T55" fmla="*/ 20 h 47"/>
                <a:gd name="T56" fmla="*/ 28 w 41"/>
                <a:gd name="T57" fmla="*/ 29 h 47"/>
                <a:gd name="T58" fmla="*/ 33 w 41"/>
                <a:gd name="T59" fmla="*/ 36 h 47"/>
                <a:gd name="T60" fmla="*/ 33 w 41"/>
                <a:gd name="T61" fmla="*/ 36 h 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47"/>
                <a:gd name="T95" fmla="*/ 41 w 41"/>
                <a:gd name="T96" fmla="*/ 47 h 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47">
                  <a:moveTo>
                    <a:pt x="33" y="36"/>
                  </a:moveTo>
                  <a:lnTo>
                    <a:pt x="33" y="36"/>
                  </a:lnTo>
                  <a:lnTo>
                    <a:pt x="39" y="42"/>
                  </a:lnTo>
                  <a:lnTo>
                    <a:pt x="41" y="44"/>
                  </a:lnTo>
                  <a:lnTo>
                    <a:pt x="41" y="47"/>
                  </a:lnTo>
                  <a:lnTo>
                    <a:pt x="37" y="46"/>
                  </a:lnTo>
                  <a:lnTo>
                    <a:pt x="33" y="40"/>
                  </a:lnTo>
                  <a:lnTo>
                    <a:pt x="24" y="33"/>
                  </a:lnTo>
                  <a:lnTo>
                    <a:pt x="20" y="25"/>
                  </a:lnTo>
                  <a:lnTo>
                    <a:pt x="17" y="18"/>
                  </a:lnTo>
                  <a:lnTo>
                    <a:pt x="13" y="11"/>
                  </a:lnTo>
                  <a:lnTo>
                    <a:pt x="8" y="4"/>
                  </a:lnTo>
                  <a:lnTo>
                    <a:pt x="4" y="13"/>
                  </a:lnTo>
                  <a:lnTo>
                    <a:pt x="2" y="24"/>
                  </a:lnTo>
                  <a:lnTo>
                    <a:pt x="2" y="20"/>
                  </a:lnTo>
                  <a:lnTo>
                    <a:pt x="0" y="15"/>
                  </a:lnTo>
                  <a:lnTo>
                    <a:pt x="2" y="5"/>
                  </a:lnTo>
                  <a:lnTo>
                    <a:pt x="6" y="0"/>
                  </a:lnTo>
                  <a:lnTo>
                    <a:pt x="8" y="0"/>
                  </a:lnTo>
                  <a:lnTo>
                    <a:pt x="11" y="2"/>
                  </a:lnTo>
                  <a:lnTo>
                    <a:pt x="17" y="11"/>
                  </a:lnTo>
                  <a:lnTo>
                    <a:pt x="22" y="20"/>
                  </a:lnTo>
                  <a:lnTo>
                    <a:pt x="28" y="29"/>
                  </a:lnTo>
                  <a:lnTo>
                    <a:pt x="33" y="36"/>
                  </a:lnTo>
                  <a:close/>
                </a:path>
              </a:pathLst>
            </a:custGeom>
            <a:solidFill>
              <a:srgbClr val="000000"/>
            </a:solidFill>
            <a:ln w="9525">
              <a:noFill/>
              <a:round/>
              <a:headEnd/>
              <a:tailEnd/>
            </a:ln>
          </p:spPr>
          <p:txBody>
            <a:bodyPr/>
            <a:lstStyle/>
            <a:p>
              <a:endParaRPr lang="en-US" dirty="0"/>
            </a:p>
          </p:txBody>
        </p:sp>
        <p:sp>
          <p:nvSpPr>
            <p:cNvPr id="7351" name="Freeform 235"/>
            <p:cNvSpPr>
              <a:spLocks/>
            </p:cNvSpPr>
            <p:nvPr/>
          </p:nvSpPr>
          <p:spPr bwMode="auto">
            <a:xfrm>
              <a:off x="709" y="3379"/>
              <a:ext cx="29" cy="48"/>
            </a:xfrm>
            <a:custGeom>
              <a:avLst/>
              <a:gdLst>
                <a:gd name="T0" fmla="*/ 2 w 29"/>
                <a:gd name="T1" fmla="*/ 0 h 48"/>
                <a:gd name="T2" fmla="*/ 2 w 29"/>
                <a:gd name="T3" fmla="*/ 0 h 48"/>
                <a:gd name="T4" fmla="*/ 4 w 29"/>
                <a:gd name="T5" fmla="*/ 6 h 48"/>
                <a:gd name="T6" fmla="*/ 7 w 29"/>
                <a:gd name="T7" fmla="*/ 13 h 48"/>
                <a:gd name="T8" fmla="*/ 16 w 29"/>
                <a:gd name="T9" fmla="*/ 24 h 48"/>
                <a:gd name="T10" fmla="*/ 24 w 29"/>
                <a:gd name="T11" fmla="*/ 35 h 48"/>
                <a:gd name="T12" fmla="*/ 27 w 29"/>
                <a:gd name="T13" fmla="*/ 42 h 48"/>
                <a:gd name="T14" fmla="*/ 29 w 29"/>
                <a:gd name="T15" fmla="*/ 48 h 48"/>
                <a:gd name="T16" fmla="*/ 26 w 29"/>
                <a:gd name="T17" fmla="*/ 46 h 48"/>
                <a:gd name="T18" fmla="*/ 26 w 29"/>
                <a:gd name="T19" fmla="*/ 46 h 48"/>
                <a:gd name="T20" fmla="*/ 20 w 29"/>
                <a:gd name="T21" fmla="*/ 35 h 48"/>
                <a:gd name="T22" fmla="*/ 11 w 29"/>
                <a:gd name="T23" fmla="*/ 24 h 48"/>
                <a:gd name="T24" fmla="*/ 4 w 29"/>
                <a:gd name="T25" fmla="*/ 13 h 48"/>
                <a:gd name="T26" fmla="*/ 0 w 29"/>
                <a:gd name="T27" fmla="*/ 0 h 48"/>
                <a:gd name="T28" fmla="*/ 2 w 29"/>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8"/>
                <a:gd name="T47" fmla="*/ 29 w 2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8">
                  <a:moveTo>
                    <a:pt x="2" y="0"/>
                  </a:moveTo>
                  <a:lnTo>
                    <a:pt x="2" y="0"/>
                  </a:lnTo>
                  <a:lnTo>
                    <a:pt x="4" y="6"/>
                  </a:lnTo>
                  <a:lnTo>
                    <a:pt x="7" y="13"/>
                  </a:lnTo>
                  <a:lnTo>
                    <a:pt x="16" y="24"/>
                  </a:lnTo>
                  <a:lnTo>
                    <a:pt x="24" y="35"/>
                  </a:lnTo>
                  <a:lnTo>
                    <a:pt x="27" y="42"/>
                  </a:lnTo>
                  <a:lnTo>
                    <a:pt x="29" y="48"/>
                  </a:lnTo>
                  <a:lnTo>
                    <a:pt x="26" y="46"/>
                  </a:lnTo>
                  <a:lnTo>
                    <a:pt x="20" y="35"/>
                  </a:lnTo>
                  <a:lnTo>
                    <a:pt x="11" y="24"/>
                  </a:lnTo>
                  <a:lnTo>
                    <a:pt x="4" y="13"/>
                  </a:lnTo>
                  <a:lnTo>
                    <a:pt x="0" y="0"/>
                  </a:lnTo>
                  <a:lnTo>
                    <a:pt x="2" y="0"/>
                  </a:lnTo>
                  <a:close/>
                </a:path>
              </a:pathLst>
            </a:custGeom>
            <a:solidFill>
              <a:srgbClr val="000000"/>
            </a:solidFill>
            <a:ln w="9525">
              <a:noFill/>
              <a:round/>
              <a:headEnd/>
              <a:tailEnd/>
            </a:ln>
          </p:spPr>
          <p:txBody>
            <a:bodyPr/>
            <a:lstStyle/>
            <a:p>
              <a:endParaRPr lang="en-US" dirty="0"/>
            </a:p>
          </p:txBody>
        </p:sp>
        <p:sp>
          <p:nvSpPr>
            <p:cNvPr id="7352" name="Freeform 236"/>
            <p:cNvSpPr>
              <a:spLocks/>
            </p:cNvSpPr>
            <p:nvPr/>
          </p:nvSpPr>
          <p:spPr bwMode="auto">
            <a:xfrm>
              <a:off x="539" y="3378"/>
              <a:ext cx="13" cy="62"/>
            </a:xfrm>
            <a:custGeom>
              <a:avLst/>
              <a:gdLst>
                <a:gd name="T0" fmla="*/ 3 w 13"/>
                <a:gd name="T1" fmla="*/ 0 h 62"/>
                <a:gd name="T2" fmla="*/ 3 w 13"/>
                <a:gd name="T3" fmla="*/ 0 h 62"/>
                <a:gd name="T4" fmla="*/ 5 w 13"/>
                <a:gd name="T5" fmla="*/ 9 h 62"/>
                <a:gd name="T6" fmla="*/ 9 w 13"/>
                <a:gd name="T7" fmla="*/ 16 h 62"/>
                <a:gd name="T8" fmla="*/ 13 w 13"/>
                <a:gd name="T9" fmla="*/ 25 h 62"/>
                <a:gd name="T10" fmla="*/ 13 w 13"/>
                <a:gd name="T11" fmla="*/ 34 h 62"/>
                <a:gd name="T12" fmla="*/ 13 w 13"/>
                <a:gd name="T13" fmla="*/ 34 h 62"/>
                <a:gd name="T14" fmla="*/ 7 w 13"/>
                <a:gd name="T15" fmla="*/ 40 h 62"/>
                <a:gd name="T16" fmla="*/ 5 w 13"/>
                <a:gd name="T17" fmla="*/ 45 h 62"/>
                <a:gd name="T18" fmla="*/ 3 w 13"/>
                <a:gd name="T19" fmla="*/ 53 h 62"/>
                <a:gd name="T20" fmla="*/ 3 w 13"/>
                <a:gd name="T21" fmla="*/ 62 h 62"/>
                <a:gd name="T22" fmla="*/ 3 w 13"/>
                <a:gd name="T23" fmla="*/ 62 h 62"/>
                <a:gd name="T24" fmla="*/ 2 w 13"/>
                <a:gd name="T25" fmla="*/ 58 h 62"/>
                <a:gd name="T26" fmla="*/ 0 w 13"/>
                <a:gd name="T27" fmla="*/ 54 h 62"/>
                <a:gd name="T28" fmla="*/ 0 w 13"/>
                <a:gd name="T29" fmla="*/ 43 h 62"/>
                <a:gd name="T30" fmla="*/ 0 w 13"/>
                <a:gd name="T31" fmla="*/ 43 h 62"/>
                <a:gd name="T32" fmla="*/ 7 w 13"/>
                <a:gd name="T33" fmla="*/ 32 h 62"/>
                <a:gd name="T34" fmla="*/ 9 w 13"/>
                <a:gd name="T35" fmla="*/ 27 h 62"/>
                <a:gd name="T36" fmla="*/ 7 w 13"/>
                <a:gd name="T37" fmla="*/ 20 h 62"/>
                <a:gd name="T38" fmla="*/ 7 w 13"/>
                <a:gd name="T39" fmla="*/ 20 h 62"/>
                <a:gd name="T40" fmla="*/ 3 w 13"/>
                <a:gd name="T41" fmla="*/ 11 h 62"/>
                <a:gd name="T42" fmla="*/ 2 w 13"/>
                <a:gd name="T43" fmla="*/ 0 h 62"/>
                <a:gd name="T44" fmla="*/ 3 w 13"/>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62"/>
                <a:gd name="T71" fmla="*/ 13 w 13"/>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62">
                  <a:moveTo>
                    <a:pt x="3" y="0"/>
                  </a:moveTo>
                  <a:lnTo>
                    <a:pt x="3" y="0"/>
                  </a:lnTo>
                  <a:lnTo>
                    <a:pt x="5" y="9"/>
                  </a:lnTo>
                  <a:lnTo>
                    <a:pt x="9" y="16"/>
                  </a:lnTo>
                  <a:lnTo>
                    <a:pt x="13" y="25"/>
                  </a:lnTo>
                  <a:lnTo>
                    <a:pt x="13" y="34"/>
                  </a:lnTo>
                  <a:lnTo>
                    <a:pt x="7" y="40"/>
                  </a:lnTo>
                  <a:lnTo>
                    <a:pt x="5" y="45"/>
                  </a:lnTo>
                  <a:lnTo>
                    <a:pt x="3" y="53"/>
                  </a:lnTo>
                  <a:lnTo>
                    <a:pt x="3" y="62"/>
                  </a:lnTo>
                  <a:lnTo>
                    <a:pt x="2" y="58"/>
                  </a:lnTo>
                  <a:lnTo>
                    <a:pt x="0" y="54"/>
                  </a:lnTo>
                  <a:lnTo>
                    <a:pt x="0" y="43"/>
                  </a:lnTo>
                  <a:lnTo>
                    <a:pt x="7" y="32"/>
                  </a:lnTo>
                  <a:lnTo>
                    <a:pt x="9" y="27"/>
                  </a:lnTo>
                  <a:lnTo>
                    <a:pt x="7" y="20"/>
                  </a:lnTo>
                  <a:lnTo>
                    <a:pt x="3" y="11"/>
                  </a:lnTo>
                  <a:lnTo>
                    <a:pt x="2" y="0"/>
                  </a:lnTo>
                  <a:lnTo>
                    <a:pt x="3" y="0"/>
                  </a:lnTo>
                  <a:close/>
                </a:path>
              </a:pathLst>
            </a:custGeom>
            <a:solidFill>
              <a:srgbClr val="000000"/>
            </a:solidFill>
            <a:ln w="9525">
              <a:noFill/>
              <a:round/>
              <a:headEnd/>
              <a:tailEnd/>
            </a:ln>
          </p:spPr>
          <p:txBody>
            <a:bodyPr/>
            <a:lstStyle/>
            <a:p>
              <a:endParaRPr lang="en-US" dirty="0"/>
            </a:p>
          </p:txBody>
        </p:sp>
        <p:sp>
          <p:nvSpPr>
            <p:cNvPr id="7353" name="Freeform 237"/>
            <p:cNvSpPr>
              <a:spLocks/>
            </p:cNvSpPr>
            <p:nvPr/>
          </p:nvSpPr>
          <p:spPr bwMode="auto">
            <a:xfrm>
              <a:off x="612" y="3376"/>
              <a:ext cx="26" cy="14"/>
            </a:xfrm>
            <a:custGeom>
              <a:avLst/>
              <a:gdLst>
                <a:gd name="T0" fmla="*/ 26 w 26"/>
                <a:gd name="T1" fmla="*/ 11 h 14"/>
                <a:gd name="T2" fmla="*/ 26 w 26"/>
                <a:gd name="T3" fmla="*/ 11 h 14"/>
                <a:gd name="T4" fmla="*/ 26 w 26"/>
                <a:gd name="T5" fmla="*/ 13 h 14"/>
                <a:gd name="T6" fmla="*/ 22 w 26"/>
                <a:gd name="T7" fmla="*/ 5 h 14"/>
                <a:gd name="T8" fmla="*/ 22 w 26"/>
                <a:gd name="T9" fmla="*/ 5 h 14"/>
                <a:gd name="T10" fmla="*/ 11 w 26"/>
                <a:gd name="T11" fmla="*/ 13 h 14"/>
                <a:gd name="T12" fmla="*/ 5 w 26"/>
                <a:gd name="T13" fmla="*/ 14 h 14"/>
                <a:gd name="T14" fmla="*/ 0 w 26"/>
                <a:gd name="T15" fmla="*/ 14 h 14"/>
                <a:gd name="T16" fmla="*/ 0 w 26"/>
                <a:gd name="T17" fmla="*/ 14 h 14"/>
                <a:gd name="T18" fmla="*/ 11 w 26"/>
                <a:gd name="T19" fmla="*/ 9 h 14"/>
                <a:gd name="T20" fmla="*/ 16 w 26"/>
                <a:gd name="T21" fmla="*/ 5 h 14"/>
                <a:gd name="T22" fmla="*/ 22 w 26"/>
                <a:gd name="T23" fmla="*/ 0 h 14"/>
                <a:gd name="T24" fmla="*/ 22 w 26"/>
                <a:gd name="T25" fmla="*/ 0 h 14"/>
                <a:gd name="T26" fmla="*/ 26 w 26"/>
                <a:gd name="T27" fmla="*/ 2 h 14"/>
                <a:gd name="T28" fmla="*/ 26 w 26"/>
                <a:gd name="T29" fmla="*/ 5 h 14"/>
                <a:gd name="T30" fmla="*/ 26 w 26"/>
                <a:gd name="T31" fmla="*/ 11 h 14"/>
                <a:gd name="T32" fmla="*/ 26 w 26"/>
                <a:gd name="T33" fmla="*/ 1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
                <a:gd name="T53" fmla="*/ 26 w 2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
                  <a:moveTo>
                    <a:pt x="26" y="11"/>
                  </a:moveTo>
                  <a:lnTo>
                    <a:pt x="26" y="11"/>
                  </a:lnTo>
                  <a:lnTo>
                    <a:pt x="26" y="13"/>
                  </a:lnTo>
                  <a:lnTo>
                    <a:pt x="22" y="5"/>
                  </a:lnTo>
                  <a:lnTo>
                    <a:pt x="11" y="13"/>
                  </a:lnTo>
                  <a:lnTo>
                    <a:pt x="5" y="14"/>
                  </a:lnTo>
                  <a:lnTo>
                    <a:pt x="0" y="14"/>
                  </a:lnTo>
                  <a:lnTo>
                    <a:pt x="11" y="9"/>
                  </a:lnTo>
                  <a:lnTo>
                    <a:pt x="16" y="5"/>
                  </a:lnTo>
                  <a:lnTo>
                    <a:pt x="22" y="0"/>
                  </a:lnTo>
                  <a:lnTo>
                    <a:pt x="26" y="2"/>
                  </a:lnTo>
                  <a:lnTo>
                    <a:pt x="26" y="5"/>
                  </a:lnTo>
                  <a:lnTo>
                    <a:pt x="26" y="11"/>
                  </a:lnTo>
                  <a:close/>
                </a:path>
              </a:pathLst>
            </a:custGeom>
            <a:solidFill>
              <a:srgbClr val="000000"/>
            </a:solidFill>
            <a:ln w="9525">
              <a:noFill/>
              <a:round/>
              <a:headEnd/>
              <a:tailEnd/>
            </a:ln>
          </p:spPr>
          <p:txBody>
            <a:bodyPr/>
            <a:lstStyle/>
            <a:p>
              <a:endParaRPr lang="en-US" dirty="0"/>
            </a:p>
          </p:txBody>
        </p:sp>
        <p:sp>
          <p:nvSpPr>
            <p:cNvPr id="7354" name="Freeform 238"/>
            <p:cNvSpPr>
              <a:spLocks/>
            </p:cNvSpPr>
            <p:nvPr/>
          </p:nvSpPr>
          <p:spPr bwMode="auto">
            <a:xfrm>
              <a:off x="649" y="3385"/>
              <a:ext cx="51" cy="49"/>
            </a:xfrm>
            <a:custGeom>
              <a:avLst/>
              <a:gdLst>
                <a:gd name="T0" fmla="*/ 20 w 51"/>
                <a:gd name="T1" fmla="*/ 16 h 49"/>
                <a:gd name="T2" fmla="*/ 20 w 51"/>
                <a:gd name="T3" fmla="*/ 16 h 49"/>
                <a:gd name="T4" fmla="*/ 32 w 51"/>
                <a:gd name="T5" fmla="*/ 31 h 49"/>
                <a:gd name="T6" fmla="*/ 49 w 51"/>
                <a:gd name="T7" fmla="*/ 44 h 49"/>
                <a:gd name="T8" fmla="*/ 49 w 51"/>
                <a:gd name="T9" fmla="*/ 44 h 49"/>
                <a:gd name="T10" fmla="*/ 51 w 51"/>
                <a:gd name="T11" fmla="*/ 46 h 49"/>
                <a:gd name="T12" fmla="*/ 51 w 51"/>
                <a:gd name="T13" fmla="*/ 47 h 49"/>
                <a:gd name="T14" fmla="*/ 51 w 51"/>
                <a:gd name="T15" fmla="*/ 49 h 49"/>
                <a:gd name="T16" fmla="*/ 51 w 51"/>
                <a:gd name="T17" fmla="*/ 49 h 49"/>
                <a:gd name="T18" fmla="*/ 45 w 51"/>
                <a:gd name="T19" fmla="*/ 47 h 49"/>
                <a:gd name="T20" fmla="*/ 40 w 51"/>
                <a:gd name="T21" fmla="*/ 42 h 49"/>
                <a:gd name="T22" fmla="*/ 29 w 51"/>
                <a:gd name="T23" fmla="*/ 35 h 49"/>
                <a:gd name="T24" fmla="*/ 29 w 51"/>
                <a:gd name="T25" fmla="*/ 35 h 49"/>
                <a:gd name="T26" fmla="*/ 18 w 51"/>
                <a:gd name="T27" fmla="*/ 20 h 49"/>
                <a:gd name="T28" fmla="*/ 12 w 51"/>
                <a:gd name="T29" fmla="*/ 13 h 49"/>
                <a:gd name="T30" fmla="*/ 11 w 51"/>
                <a:gd name="T31" fmla="*/ 4 h 49"/>
                <a:gd name="T32" fmla="*/ 11 w 51"/>
                <a:gd name="T33" fmla="*/ 4 h 49"/>
                <a:gd name="T34" fmla="*/ 5 w 51"/>
                <a:gd name="T35" fmla="*/ 5 h 49"/>
                <a:gd name="T36" fmla="*/ 3 w 51"/>
                <a:gd name="T37" fmla="*/ 11 h 49"/>
                <a:gd name="T38" fmla="*/ 3 w 51"/>
                <a:gd name="T39" fmla="*/ 11 h 49"/>
                <a:gd name="T40" fmla="*/ 3 w 51"/>
                <a:gd name="T41" fmla="*/ 16 h 49"/>
                <a:gd name="T42" fmla="*/ 5 w 51"/>
                <a:gd name="T43" fmla="*/ 22 h 49"/>
                <a:gd name="T44" fmla="*/ 9 w 51"/>
                <a:gd name="T45" fmla="*/ 33 h 49"/>
                <a:gd name="T46" fmla="*/ 9 w 51"/>
                <a:gd name="T47" fmla="*/ 33 h 49"/>
                <a:gd name="T48" fmla="*/ 5 w 51"/>
                <a:gd name="T49" fmla="*/ 29 h 49"/>
                <a:gd name="T50" fmla="*/ 3 w 51"/>
                <a:gd name="T51" fmla="*/ 24 h 49"/>
                <a:gd name="T52" fmla="*/ 0 w 51"/>
                <a:gd name="T53" fmla="*/ 14 h 49"/>
                <a:gd name="T54" fmla="*/ 0 w 51"/>
                <a:gd name="T55" fmla="*/ 14 h 49"/>
                <a:gd name="T56" fmla="*/ 0 w 51"/>
                <a:gd name="T57" fmla="*/ 7 h 49"/>
                <a:gd name="T58" fmla="*/ 3 w 51"/>
                <a:gd name="T59" fmla="*/ 2 h 49"/>
                <a:gd name="T60" fmla="*/ 3 w 51"/>
                <a:gd name="T61" fmla="*/ 2 h 49"/>
                <a:gd name="T62" fmla="*/ 7 w 51"/>
                <a:gd name="T63" fmla="*/ 0 h 49"/>
                <a:gd name="T64" fmla="*/ 11 w 51"/>
                <a:gd name="T65" fmla="*/ 0 h 49"/>
                <a:gd name="T66" fmla="*/ 12 w 51"/>
                <a:gd name="T67" fmla="*/ 2 h 49"/>
                <a:gd name="T68" fmla="*/ 14 w 51"/>
                <a:gd name="T69" fmla="*/ 4 h 49"/>
                <a:gd name="T70" fmla="*/ 20 w 51"/>
                <a:gd name="T71" fmla="*/ 16 h 49"/>
                <a:gd name="T72" fmla="*/ 20 w 51"/>
                <a:gd name="T73" fmla="*/ 1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49"/>
                <a:gd name="T113" fmla="*/ 51 w 5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49">
                  <a:moveTo>
                    <a:pt x="20" y="16"/>
                  </a:moveTo>
                  <a:lnTo>
                    <a:pt x="20" y="16"/>
                  </a:lnTo>
                  <a:lnTo>
                    <a:pt x="32" y="31"/>
                  </a:lnTo>
                  <a:lnTo>
                    <a:pt x="49" y="44"/>
                  </a:lnTo>
                  <a:lnTo>
                    <a:pt x="51" y="46"/>
                  </a:lnTo>
                  <a:lnTo>
                    <a:pt x="51" y="47"/>
                  </a:lnTo>
                  <a:lnTo>
                    <a:pt x="51" y="49"/>
                  </a:lnTo>
                  <a:lnTo>
                    <a:pt x="45" y="47"/>
                  </a:lnTo>
                  <a:lnTo>
                    <a:pt x="40" y="42"/>
                  </a:lnTo>
                  <a:lnTo>
                    <a:pt x="29" y="35"/>
                  </a:lnTo>
                  <a:lnTo>
                    <a:pt x="18" y="20"/>
                  </a:lnTo>
                  <a:lnTo>
                    <a:pt x="12" y="13"/>
                  </a:lnTo>
                  <a:lnTo>
                    <a:pt x="11" y="4"/>
                  </a:lnTo>
                  <a:lnTo>
                    <a:pt x="5" y="5"/>
                  </a:lnTo>
                  <a:lnTo>
                    <a:pt x="3" y="11"/>
                  </a:lnTo>
                  <a:lnTo>
                    <a:pt x="3" y="16"/>
                  </a:lnTo>
                  <a:lnTo>
                    <a:pt x="5" y="22"/>
                  </a:lnTo>
                  <a:lnTo>
                    <a:pt x="9" y="33"/>
                  </a:lnTo>
                  <a:lnTo>
                    <a:pt x="5" y="29"/>
                  </a:lnTo>
                  <a:lnTo>
                    <a:pt x="3" y="24"/>
                  </a:lnTo>
                  <a:lnTo>
                    <a:pt x="0" y="14"/>
                  </a:lnTo>
                  <a:lnTo>
                    <a:pt x="0" y="7"/>
                  </a:lnTo>
                  <a:lnTo>
                    <a:pt x="3" y="2"/>
                  </a:lnTo>
                  <a:lnTo>
                    <a:pt x="7" y="0"/>
                  </a:lnTo>
                  <a:lnTo>
                    <a:pt x="11" y="0"/>
                  </a:lnTo>
                  <a:lnTo>
                    <a:pt x="12" y="2"/>
                  </a:lnTo>
                  <a:lnTo>
                    <a:pt x="14" y="4"/>
                  </a:lnTo>
                  <a:lnTo>
                    <a:pt x="20" y="16"/>
                  </a:lnTo>
                  <a:close/>
                </a:path>
              </a:pathLst>
            </a:custGeom>
            <a:solidFill>
              <a:srgbClr val="000000"/>
            </a:solidFill>
            <a:ln w="9525">
              <a:noFill/>
              <a:round/>
              <a:headEnd/>
              <a:tailEnd/>
            </a:ln>
          </p:spPr>
          <p:txBody>
            <a:bodyPr/>
            <a:lstStyle/>
            <a:p>
              <a:endParaRPr lang="en-US" dirty="0"/>
            </a:p>
          </p:txBody>
        </p:sp>
        <p:sp>
          <p:nvSpPr>
            <p:cNvPr id="7355" name="Freeform 240"/>
            <p:cNvSpPr>
              <a:spLocks/>
            </p:cNvSpPr>
            <p:nvPr/>
          </p:nvSpPr>
          <p:spPr bwMode="auto">
            <a:xfrm>
              <a:off x="515" y="3399"/>
              <a:ext cx="20" cy="65"/>
            </a:xfrm>
            <a:custGeom>
              <a:avLst/>
              <a:gdLst>
                <a:gd name="T0" fmla="*/ 20 w 20"/>
                <a:gd name="T1" fmla="*/ 6 h 65"/>
                <a:gd name="T2" fmla="*/ 20 w 20"/>
                <a:gd name="T3" fmla="*/ 10 h 65"/>
                <a:gd name="T4" fmla="*/ 20 w 20"/>
                <a:gd name="T5" fmla="*/ 10 h 65"/>
                <a:gd name="T6" fmla="*/ 18 w 20"/>
                <a:gd name="T7" fmla="*/ 10 h 65"/>
                <a:gd name="T8" fmla="*/ 16 w 20"/>
                <a:gd name="T9" fmla="*/ 8 h 65"/>
                <a:gd name="T10" fmla="*/ 16 w 20"/>
                <a:gd name="T11" fmla="*/ 6 h 65"/>
                <a:gd name="T12" fmla="*/ 15 w 20"/>
                <a:gd name="T13" fmla="*/ 6 h 65"/>
                <a:gd name="T14" fmla="*/ 15 w 20"/>
                <a:gd name="T15" fmla="*/ 6 h 65"/>
                <a:gd name="T16" fmla="*/ 9 w 20"/>
                <a:gd name="T17" fmla="*/ 10 h 65"/>
                <a:gd name="T18" fmla="*/ 7 w 20"/>
                <a:gd name="T19" fmla="*/ 13 h 65"/>
                <a:gd name="T20" fmla="*/ 5 w 20"/>
                <a:gd name="T21" fmla="*/ 19 h 65"/>
                <a:gd name="T22" fmla="*/ 5 w 20"/>
                <a:gd name="T23" fmla="*/ 26 h 65"/>
                <a:gd name="T24" fmla="*/ 5 w 20"/>
                <a:gd name="T25" fmla="*/ 39 h 65"/>
                <a:gd name="T26" fmla="*/ 7 w 20"/>
                <a:gd name="T27" fmla="*/ 50 h 65"/>
                <a:gd name="T28" fmla="*/ 7 w 20"/>
                <a:gd name="T29" fmla="*/ 50 h 65"/>
                <a:gd name="T30" fmla="*/ 9 w 20"/>
                <a:gd name="T31" fmla="*/ 55 h 65"/>
                <a:gd name="T32" fmla="*/ 11 w 20"/>
                <a:gd name="T33" fmla="*/ 59 h 65"/>
                <a:gd name="T34" fmla="*/ 18 w 20"/>
                <a:gd name="T35" fmla="*/ 65 h 65"/>
                <a:gd name="T36" fmla="*/ 18 w 20"/>
                <a:gd name="T37" fmla="*/ 65 h 65"/>
                <a:gd name="T38" fmla="*/ 13 w 20"/>
                <a:gd name="T39" fmla="*/ 65 h 65"/>
                <a:gd name="T40" fmla="*/ 9 w 20"/>
                <a:gd name="T41" fmla="*/ 63 h 65"/>
                <a:gd name="T42" fmla="*/ 4 w 20"/>
                <a:gd name="T43" fmla="*/ 55 h 65"/>
                <a:gd name="T44" fmla="*/ 4 w 20"/>
                <a:gd name="T45" fmla="*/ 55 h 65"/>
                <a:gd name="T46" fmla="*/ 2 w 20"/>
                <a:gd name="T47" fmla="*/ 41 h 65"/>
                <a:gd name="T48" fmla="*/ 0 w 20"/>
                <a:gd name="T49" fmla="*/ 26 h 65"/>
                <a:gd name="T50" fmla="*/ 2 w 20"/>
                <a:gd name="T51" fmla="*/ 19 h 65"/>
                <a:gd name="T52" fmla="*/ 4 w 20"/>
                <a:gd name="T53" fmla="*/ 11 h 65"/>
                <a:gd name="T54" fmla="*/ 5 w 20"/>
                <a:gd name="T55" fmla="*/ 6 h 65"/>
                <a:gd name="T56" fmla="*/ 11 w 20"/>
                <a:gd name="T57" fmla="*/ 0 h 65"/>
                <a:gd name="T58" fmla="*/ 11 w 20"/>
                <a:gd name="T59" fmla="*/ 0 h 65"/>
                <a:gd name="T60" fmla="*/ 13 w 20"/>
                <a:gd name="T61" fmla="*/ 0 h 65"/>
                <a:gd name="T62" fmla="*/ 16 w 20"/>
                <a:gd name="T63" fmla="*/ 2 h 65"/>
                <a:gd name="T64" fmla="*/ 20 w 20"/>
                <a:gd name="T65" fmla="*/ 6 h 65"/>
                <a:gd name="T66" fmla="*/ 20 w 20"/>
                <a:gd name="T67" fmla="*/ 6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65"/>
                <a:gd name="T104" fmla="*/ 20 w 20"/>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65">
                  <a:moveTo>
                    <a:pt x="20" y="6"/>
                  </a:moveTo>
                  <a:lnTo>
                    <a:pt x="20" y="10"/>
                  </a:lnTo>
                  <a:lnTo>
                    <a:pt x="18" y="10"/>
                  </a:lnTo>
                  <a:lnTo>
                    <a:pt x="16" y="8"/>
                  </a:lnTo>
                  <a:lnTo>
                    <a:pt x="16" y="6"/>
                  </a:lnTo>
                  <a:lnTo>
                    <a:pt x="15" y="6"/>
                  </a:lnTo>
                  <a:lnTo>
                    <a:pt x="9" y="10"/>
                  </a:lnTo>
                  <a:lnTo>
                    <a:pt x="7" y="13"/>
                  </a:lnTo>
                  <a:lnTo>
                    <a:pt x="5" y="19"/>
                  </a:lnTo>
                  <a:lnTo>
                    <a:pt x="5" y="26"/>
                  </a:lnTo>
                  <a:lnTo>
                    <a:pt x="5" y="39"/>
                  </a:lnTo>
                  <a:lnTo>
                    <a:pt x="7" y="50"/>
                  </a:lnTo>
                  <a:lnTo>
                    <a:pt x="9" y="55"/>
                  </a:lnTo>
                  <a:lnTo>
                    <a:pt x="11" y="59"/>
                  </a:lnTo>
                  <a:lnTo>
                    <a:pt x="18" y="65"/>
                  </a:lnTo>
                  <a:lnTo>
                    <a:pt x="13" y="65"/>
                  </a:lnTo>
                  <a:lnTo>
                    <a:pt x="9" y="63"/>
                  </a:lnTo>
                  <a:lnTo>
                    <a:pt x="4" y="55"/>
                  </a:lnTo>
                  <a:lnTo>
                    <a:pt x="2" y="41"/>
                  </a:lnTo>
                  <a:lnTo>
                    <a:pt x="0" y="26"/>
                  </a:lnTo>
                  <a:lnTo>
                    <a:pt x="2" y="19"/>
                  </a:lnTo>
                  <a:lnTo>
                    <a:pt x="4" y="11"/>
                  </a:lnTo>
                  <a:lnTo>
                    <a:pt x="5" y="6"/>
                  </a:lnTo>
                  <a:lnTo>
                    <a:pt x="11" y="0"/>
                  </a:lnTo>
                  <a:lnTo>
                    <a:pt x="13" y="0"/>
                  </a:lnTo>
                  <a:lnTo>
                    <a:pt x="16" y="2"/>
                  </a:lnTo>
                  <a:lnTo>
                    <a:pt x="20" y="6"/>
                  </a:lnTo>
                  <a:close/>
                </a:path>
              </a:pathLst>
            </a:custGeom>
            <a:solidFill>
              <a:srgbClr val="000000"/>
            </a:solidFill>
            <a:ln w="9525">
              <a:noFill/>
              <a:round/>
              <a:headEnd/>
              <a:tailEnd/>
            </a:ln>
          </p:spPr>
          <p:txBody>
            <a:bodyPr/>
            <a:lstStyle/>
            <a:p>
              <a:endParaRPr lang="en-US" dirty="0"/>
            </a:p>
          </p:txBody>
        </p:sp>
        <p:sp>
          <p:nvSpPr>
            <p:cNvPr id="7356" name="Freeform 241"/>
            <p:cNvSpPr>
              <a:spLocks/>
            </p:cNvSpPr>
            <p:nvPr/>
          </p:nvSpPr>
          <p:spPr bwMode="auto">
            <a:xfrm>
              <a:off x="645" y="3418"/>
              <a:ext cx="46" cy="31"/>
            </a:xfrm>
            <a:custGeom>
              <a:avLst/>
              <a:gdLst>
                <a:gd name="T0" fmla="*/ 26 w 46"/>
                <a:gd name="T1" fmla="*/ 11 h 31"/>
                <a:gd name="T2" fmla="*/ 46 w 46"/>
                <a:gd name="T3" fmla="*/ 29 h 31"/>
                <a:gd name="T4" fmla="*/ 46 w 46"/>
                <a:gd name="T5" fmla="*/ 31 h 31"/>
                <a:gd name="T6" fmla="*/ 46 w 46"/>
                <a:gd name="T7" fmla="*/ 31 h 31"/>
                <a:gd name="T8" fmla="*/ 40 w 46"/>
                <a:gd name="T9" fmla="*/ 31 h 31"/>
                <a:gd name="T10" fmla="*/ 36 w 46"/>
                <a:gd name="T11" fmla="*/ 27 h 31"/>
                <a:gd name="T12" fmla="*/ 31 w 46"/>
                <a:gd name="T13" fmla="*/ 22 h 31"/>
                <a:gd name="T14" fmla="*/ 24 w 46"/>
                <a:gd name="T15" fmla="*/ 14 h 31"/>
                <a:gd name="T16" fmla="*/ 20 w 46"/>
                <a:gd name="T17" fmla="*/ 13 h 31"/>
                <a:gd name="T18" fmla="*/ 16 w 46"/>
                <a:gd name="T19" fmla="*/ 11 h 31"/>
                <a:gd name="T20" fmla="*/ 16 w 46"/>
                <a:gd name="T21" fmla="*/ 11 h 31"/>
                <a:gd name="T22" fmla="*/ 7 w 46"/>
                <a:gd name="T23" fmla="*/ 7 h 31"/>
                <a:gd name="T24" fmla="*/ 4 w 46"/>
                <a:gd name="T25" fmla="*/ 3 h 31"/>
                <a:gd name="T26" fmla="*/ 0 w 46"/>
                <a:gd name="T27" fmla="*/ 0 h 31"/>
                <a:gd name="T28" fmla="*/ 0 w 46"/>
                <a:gd name="T29" fmla="*/ 0 h 31"/>
                <a:gd name="T30" fmla="*/ 13 w 46"/>
                <a:gd name="T31" fmla="*/ 5 h 31"/>
                <a:gd name="T32" fmla="*/ 26 w 46"/>
                <a:gd name="T33" fmla="*/ 11 h 31"/>
                <a:gd name="T34" fmla="*/ 26 w 46"/>
                <a:gd name="T35" fmla="*/ 11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1"/>
                <a:gd name="T56" fmla="*/ 46 w 46"/>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1">
                  <a:moveTo>
                    <a:pt x="26" y="11"/>
                  </a:moveTo>
                  <a:lnTo>
                    <a:pt x="46" y="29"/>
                  </a:lnTo>
                  <a:lnTo>
                    <a:pt x="46" y="31"/>
                  </a:lnTo>
                  <a:lnTo>
                    <a:pt x="40" y="31"/>
                  </a:lnTo>
                  <a:lnTo>
                    <a:pt x="36" y="27"/>
                  </a:lnTo>
                  <a:lnTo>
                    <a:pt x="31" y="22"/>
                  </a:lnTo>
                  <a:lnTo>
                    <a:pt x="24" y="14"/>
                  </a:lnTo>
                  <a:lnTo>
                    <a:pt x="20" y="13"/>
                  </a:lnTo>
                  <a:lnTo>
                    <a:pt x="16" y="11"/>
                  </a:lnTo>
                  <a:lnTo>
                    <a:pt x="7" y="7"/>
                  </a:lnTo>
                  <a:lnTo>
                    <a:pt x="4" y="3"/>
                  </a:lnTo>
                  <a:lnTo>
                    <a:pt x="0" y="0"/>
                  </a:lnTo>
                  <a:lnTo>
                    <a:pt x="13" y="5"/>
                  </a:lnTo>
                  <a:lnTo>
                    <a:pt x="26" y="11"/>
                  </a:lnTo>
                  <a:close/>
                </a:path>
              </a:pathLst>
            </a:custGeom>
            <a:solidFill>
              <a:srgbClr val="000000"/>
            </a:solidFill>
            <a:ln w="9525">
              <a:noFill/>
              <a:round/>
              <a:headEnd/>
              <a:tailEnd/>
            </a:ln>
          </p:spPr>
          <p:txBody>
            <a:bodyPr/>
            <a:lstStyle/>
            <a:p>
              <a:endParaRPr lang="en-US" dirty="0"/>
            </a:p>
          </p:txBody>
        </p:sp>
        <p:sp>
          <p:nvSpPr>
            <p:cNvPr id="7357" name="Freeform 242"/>
            <p:cNvSpPr>
              <a:spLocks/>
            </p:cNvSpPr>
            <p:nvPr/>
          </p:nvSpPr>
          <p:spPr bwMode="auto">
            <a:xfrm>
              <a:off x="638" y="3423"/>
              <a:ext cx="38" cy="42"/>
            </a:xfrm>
            <a:custGeom>
              <a:avLst/>
              <a:gdLst>
                <a:gd name="T0" fmla="*/ 1 w 38"/>
                <a:gd name="T1" fmla="*/ 0 h 42"/>
                <a:gd name="T2" fmla="*/ 1 w 38"/>
                <a:gd name="T3" fmla="*/ 0 h 42"/>
                <a:gd name="T4" fmla="*/ 3 w 38"/>
                <a:gd name="T5" fmla="*/ 8 h 42"/>
                <a:gd name="T6" fmla="*/ 3 w 38"/>
                <a:gd name="T7" fmla="*/ 11 h 42"/>
                <a:gd name="T8" fmla="*/ 5 w 38"/>
                <a:gd name="T9" fmla="*/ 15 h 42"/>
                <a:gd name="T10" fmla="*/ 5 w 38"/>
                <a:gd name="T11" fmla="*/ 15 h 42"/>
                <a:gd name="T12" fmla="*/ 14 w 38"/>
                <a:gd name="T13" fmla="*/ 20 h 42"/>
                <a:gd name="T14" fmla="*/ 22 w 38"/>
                <a:gd name="T15" fmla="*/ 28 h 42"/>
                <a:gd name="T16" fmla="*/ 29 w 38"/>
                <a:gd name="T17" fmla="*/ 35 h 42"/>
                <a:gd name="T18" fmla="*/ 33 w 38"/>
                <a:gd name="T19" fmla="*/ 37 h 42"/>
                <a:gd name="T20" fmla="*/ 36 w 38"/>
                <a:gd name="T21" fmla="*/ 39 h 42"/>
                <a:gd name="T22" fmla="*/ 38 w 38"/>
                <a:gd name="T23" fmla="*/ 42 h 42"/>
                <a:gd name="T24" fmla="*/ 38 w 38"/>
                <a:gd name="T25" fmla="*/ 42 h 42"/>
                <a:gd name="T26" fmla="*/ 33 w 38"/>
                <a:gd name="T27" fmla="*/ 41 h 42"/>
                <a:gd name="T28" fmla="*/ 29 w 38"/>
                <a:gd name="T29" fmla="*/ 39 h 42"/>
                <a:gd name="T30" fmla="*/ 20 w 38"/>
                <a:gd name="T31" fmla="*/ 33 h 42"/>
                <a:gd name="T32" fmla="*/ 12 w 38"/>
                <a:gd name="T33" fmla="*/ 26 h 42"/>
                <a:gd name="T34" fmla="*/ 5 w 38"/>
                <a:gd name="T35" fmla="*/ 19 h 42"/>
                <a:gd name="T36" fmla="*/ 5 w 38"/>
                <a:gd name="T37" fmla="*/ 19 h 42"/>
                <a:gd name="T38" fmla="*/ 1 w 38"/>
                <a:gd name="T39" fmla="*/ 15 h 42"/>
                <a:gd name="T40" fmla="*/ 0 w 38"/>
                <a:gd name="T41" fmla="*/ 9 h 42"/>
                <a:gd name="T42" fmla="*/ 0 w 38"/>
                <a:gd name="T43" fmla="*/ 0 h 42"/>
                <a:gd name="T44" fmla="*/ 1 w 38"/>
                <a:gd name="T45" fmla="*/ 0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2"/>
                <a:gd name="T71" fmla="*/ 38 w 3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2">
                  <a:moveTo>
                    <a:pt x="1" y="0"/>
                  </a:moveTo>
                  <a:lnTo>
                    <a:pt x="1" y="0"/>
                  </a:lnTo>
                  <a:lnTo>
                    <a:pt x="3" y="8"/>
                  </a:lnTo>
                  <a:lnTo>
                    <a:pt x="3" y="11"/>
                  </a:lnTo>
                  <a:lnTo>
                    <a:pt x="5" y="15"/>
                  </a:lnTo>
                  <a:lnTo>
                    <a:pt x="14" y="20"/>
                  </a:lnTo>
                  <a:lnTo>
                    <a:pt x="22" y="28"/>
                  </a:lnTo>
                  <a:lnTo>
                    <a:pt x="29" y="35"/>
                  </a:lnTo>
                  <a:lnTo>
                    <a:pt x="33" y="37"/>
                  </a:lnTo>
                  <a:lnTo>
                    <a:pt x="36" y="39"/>
                  </a:lnTo>
                  <a:lnTo>
                    <a:pt x="38" y="42"/>
                  </a:lnTo>
                  <a:lnTo>
                    <a:pt x="33" y="41"/>
                  </a:lnTo>
                  <a:lnTo>
                    <a:pt x="29" y="39"/>
                  </a:lnTo>
                  <a:lnTo>
                    <a:pt x="20" y="33"/>
                  </a:lnTo>
                  <a:lnTo>
                    <a:pt x="12" y="26"/>
                  </a:lnTo>
                  <a:lnTo>
                    <a:pt x="5" y="19"/>
                  </a:lnTo>
                  <a:lnTo>
                    <a:pt x="1" y="15"/>
                  </a:lnTo>
                  <a:lnTo>
                    <a:pt x="0" y="9"/>
                  </a:lnTo>
                  <a:lnTo>
                    <a:pt x="0" y="0"/>
                  </a:lnTo>
                  <a:lnTo>
                    <a:pt x="1" y="0"/>
                  </a:lnTo>
                  <a:close/>
                </a:path>
              </a:pathLst>
            </a:custGeom>
            <a:solidFill>
              <a:srgbClr val="000000"/>
            </a:solidFill>
            <a:ln w="9525">
              <a:noFill/>
              <a:round/>
              <a:headEnd/>
              <a:tailEnd/>
            </a:ln>
          </p:spPr>
          <p:txBody>
            <a:bodyPr/>
            <a:lstStyle/>
            <a:p>
              <a:endParaRPr lang="en-US" dirty="0"/>
            </a:p>
          </p:txBody>
        </p:sp>
        <p:sp>
          <p:nvSpPr>
            <p:cNvPr id="7358" name="Freeform 244"/>
            <p:cNvSpPr>
              <a:spLocks/>
            </p:cNvSpPr>
            <p:nvPr/>
          </p:nvSpPr>
          <p:spPr bwMode="auto">
            <a:xfrm>
              <a:off x="736" y="3438"/>
              <a:ext cx="19" cy="99"/>
            </a:xfrm>
            <a:custGeom>
              <a:avLst/>
              <a:gdLst>
                <a:gd name="T0" fmla="*/ 6 w 19"/>
                <a:gd name="T1" fmla="*/ 2 h 99"/>
                <a:gd name="T2" fmla="*/ 6 w 19"/>
                <a:gd name="T3" fmla="*/ 2 h 99"/>
                <a:gd name="T4" fmla="*/ 8 w 19"/>
                <a:gd name="T5" fmla="*/ 13 h 99"/>
                <a:gd name="T6" fmla="*/ 10 w 19"/>
                <a:gd name="T7" fmla="*/ 26 h 99"/>
                <a:gd name="T8" fmla="*/ 10 w 19"/>
                <a:gd name="T9" fmla="*/ 49 h 99"/>
                <a:gd name="T10" fmla="*/ 11 w 19"/>
                <a:gd name="T11" fmla="*/ 75 h 99"/>
                <a:gd name="T12" fmla="*/ 15 w 19"/>
                <a:gd name="T13" fmla="*/ 86 h 99"/>
                <a:gd name="T14" fmla="*/ 19 w 19"/>
                <a:gd name="T15" fmla="*/ 97 h 99"/>
                <a:gd name="T16" fmla="*/ 17 w 19"/>
                <a:gd name="T17" fmla="*/ 99 h 99"/>
                <a:gd name="T18" fmla="*/ 17 w 19"/>
                <a:gd name="T19" fmla="*/ 99 h 99"/>
                <a:gd name="T20" fmla="*/ 11 w 19"/>
                <a:gd name="T21" fmla="*/ 88 h 99"/>
                <a:gd name="T22" fmla="*/ 8 w 19"/>
                <a:gd name="T23" fmla="*/ 75 h 99"/>
                <a:gd name="T24" fmla="*/ 8 w 19"/>
                <a:gd name="T25" fmla="*/ 64 h 99"/>
                <a:gd name="T26" fmla="*/ 6 w 19"/>
                <a:gd name="T27" fmla="*/ 51 h 99"/>
                <a:gd name="T28" fmla="*/ 6 w 19"/>
                <a:gd name="T29" fmla="*/ 24 h 99"/>
                <a:gd name="T30" fmla="*/ 4 w 19"/>
                <a:gd name="T31" fmla="*/ 11 h 99"/>
                <a:gd name="T32" fmla="*/ 0 w 19"/>
                <a:gd name="T33" fmla="*/ 0 h 99"/>
                <a:gd name="T34" fmla="*/ 0 w 19"/>
                <a:gd name="T35" fmla="*/ 0 h 99"/>
                <a:gd name="T36" fmla="*/ 4 w 19"/>
                <a:gd name="T37" fmla="*/ 0 h 99"/>
                <a:gd name="T38" fmla="*/ 6 w 19"/>
                <a:gd name="T39" fmla="*/ 2 h 99"/>
                <a:gd name="T40" fmla="*/ 6 w 19"/>
                <a:gd name="T41" fmla="*/ 2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99"/>
                <a:gd name="T65" fmla="*/ 19 w 19"/>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99">
                  <a:moveTo>
                    <a:pt x="6" y="2"/>
                  </a:moveTo>
                  <a:lnTo>
                    <a:pt x="6" y="2"/>
                  </a:lnTo>
                  <a:lnTo>
                    <a:pt x="8" y="13"/>
                  </a:lnTo>
                  <a:lnTo>
                    <a:pt x="10" y="26"/>
                  </a:lnTo>
                  <a:lnTo>
                    <a:pt x="10" y="49"/>
                  </a:lnTo>
                  <a:lnTo>
                    <a:pt x="11" y="75"/>
                  </a:lnTo>
                  <a:lnTo>
                    <a:pt x="15" y="86"/>
                  </a:lnTo>
                  <a:lnTo>
                    <a:pt x="19" y="97"/>
                  </a:lnTo>
                  <a:lnTo>
                    <a:pt x="17" y="99"/>
                  </a:lnTo>
                  <a:lnTo>
                    <a:pt x="11" y="88"/>
                  </a:lnTo>
                  <a:lnTo>
                    <a:pt x="8" y="75"/>
                  </a:lnTo>
                  <a:lnTo>
                    <a:pt x="8" y="64"/>
                  </a:lnTo>
                  <a:lnTo>
                    <a:pt x="6" y="51"/>
                  </a:lnTo>
                  <a:lnTo>
                    <a:pt x="6" y="24"/>
                  </a:lnTo>
                  <a:lnTo>
                    <a:pt x="4" y="11"/>
                  </a:lnTo>
                  <a:lnTo>
                    <a:pt x="0" y="0"/>
                  </a:lnTo>
                  <a:lnTo>
                    <a:pt x="4" y="0"/>
                  </a:lnTo>
                  <a:lnTo>
                    <a:pt x="6" y="2"/>
                  </a:lnTo>
                  <a:close/>
                </a:path>
              </a:pathLst>
            </a:custGeom>
            <a:solidFill>
              <a:srgbClr val="000000"/>
            </a:solidFill>
            <a:ln w="9525">
              <a:noFill/>
              <a:round/>
              <a:headEnd/>
              <a:tailEnd/>
            </a:ln>
          </p:spPr>
          <p:txBody>
            <a:bodyPr/>
            <a:lstStyle/>
            <a:p>
              <a:endParaRPr lang="en-US" dirty="0"/>
            </a:p>
          </p:txBody>
        </p:sp>
        <p:sp>
          <p:nvSpPr>
            <p:cNvPr id="7359" name="Freeform 246"/>
            <p:cNvSpPr>
              <a:spLocks/>
            </p:cNvSpPr>
            <p:nvPr/>
          </p:nvSpPr>
          <p:spPr bwMode="auto">
            <a:xfrm>
              <a:off x="577" y="3443"/>
              <a:ext cx="26" cy="10"/>
            </a:xfrm>
            <a:custGeom>
              <a:avLst/>
              <a:gdLst>
                <a:gd name="T0" fmla="*/ 26 w 26"/>
                <a:gd name="T1" fmla="*/ 4 h 10"/>
                <a:gd name="T2" fmla="*/ 26 w 26"/>
                <a:gd name="T3" fmla="*/ 10 h 10"/>
                <a:gd name="T4" fmla="*/ 26 w 26"/>
                <a:gd name="T5" fmla="*/ 10 h 10"/>
                <a:gd name="T6" fmla="*/ 15 w 26"/>
                <a:gd name="T7" fmla="*/ 10 h 10"/>
                <a:gd name="T8" fmla="*/ 9 w 26"/>
                <a:gd name="T9" fmla="*/ 10 h 10"/>
                <a:gd name="T10" fmla="*/ 4 w 26"/>
                <a:gd name="T11" fmla="*/ 6 h 10"/>
                <a:gd name="T12" fmla="*/ 0 w 26"/>
                <a:gd name="T13" fmla="*/ 0 h 10"/>
                <a:gd name="T14" fmla="*/ 0 w 26"/>
                <a:gd name="T15" fmla="*/ 0 h 10"/>
                <a:gd name="T16" fmla="*/ 11 w 26"/>
                <a:gd name="T17" fmla="*/ 4 h 10"/>
                <a:gd name="T18" fmla="*/ 18 w 26"/>
                <a:gd name="T19" fmla="*/ 6 h 10"/>
                <a:gd name="T20" fmla="*/ 26 w 26"/>
                <a:gd name="T21" fmla="*/ 4 h 10"/>
                <a:gd name="T22" fmla="*/ 26 w 26"/>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0"/>
                <a:gd name="T38" fmla="*/ 26 w 2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0">
                  <a:moveTo>
                    <a:pt x="26" y="4"/>
                  </a:moveTo>
                  <a:lnTo>
                    <a:pt x="26" y="10"/>
                  </a:lnTo>
                  <a:lnTo>
                    <a:pt x="15" y="10"/>
                  </a:lnTo>
                  <a:lnTo>
                    <a:pt x="9" y="10"/>
                  </a:lnTo>
                  <a:lnTo>
                    <a:pt x="4" y="6"/>
                  </a:lnTo>
                  <a:lnTo>
                    <a:pt x="0" y="0"/>
                  </a:lnTo>
                  <a:lnTo>
                    <a:pt x="11" y="4"/>
                  </a:lnTo>
                  <a:lnTo>
                    <a:pt x="18" y="6"/>
                  </a:lnTo>
                  <a:lnTo>
                    <a:pt x="26" y="4"/>
                  </a:lnTo>
                  <a:close/>
                </a:path>
              </a:pathLst>
            </a:custGeom>
            <a:solidFill>
              <a:srgbClr val="000000"/>
            </a:solidFill>
            <a:ln w="9525">
              <a:noFill/>
              <a:round/>
              <a:headEnd/>
              <a:tailEnd/>
            </a:ln>
          </p:spPr>
          <p:txBody>
            <a:bodyPr/>
            <a:lstStyle/>
            <a:p>
              <a:endParaRPr lang="en-US" dirty="0"/>
            </a:p>
          </p:txBody>
        </p:sp>
        <p:sp>
          <p:nvSpPr>
            <p:cNvPr id="7360" name="Freeform 248"/>
            <p:cNvSpPr>
              <a:spLocks/>
            </p:cNvSpPr>
            <p:nvPr/>
          </p:nvSpPr>
          <p:spPr bwMode="auto">
            <a:xfrm>
              <a:off x="683" y="3473"/>
              <a:ext cx="20" cy="73"/>
            </a:xfrm>
            <a:custGeom>
              <a:avLst/>
              <a:gdLst>
                <a:gd name="T0" fmla="*/ 2 w 20"/>
                <a:gd name="T1" fmla="*/ 0 h 73"/>
                <a:gd name="T2" fmla="*/ 2 w 20"/>
                <a:gd name="T3" fmla="*/ 0 h 73"/>
                <a:gd name="T4" fmla="*/ 4 w 20"/>
                <a:gd name="T5" fmla="*/ 9 h 73"/>
                <a:gd name="T6" fmla="*/ 4 w 20"/>
                <a:gd name="T7" fmla="*/ 18 h 73"/>
                <a:gd name="T8" fmla="*/ 4 w 20"/>
                <a:gd name="T9" fmla="*/ 36 h 73"/>
                <a:gd name="T10" fmla="*/ 4 w 20"/>
                <a:gd name="T11" fmla="*/ 46 h 73"/>
                <a:gd name="T12" fmla="*/ 6 w 20"/>
                <a:gd name="T13" fmla="*/ 55 h 73"/>
                <a:gd name="T14" fmla="*/ 11 w 20"/>
                <a:gd name="T15" fmla="*/ 62 h 73"/>
                <a:gd name="T16" fmla="*/ 19 w 20"/>
                <a:gd name="T17" fmla="*/ 67 h 73"/>
                <a:gd name="T18" fmla="*/ 19 w 20"/>
                <a:gd name="T19" fmla="*/ 67 h 73"/>
                <a:gd name="T20" fmla="*/ 20 w 20"/>
                <a:gd name="T21" fmla="*/ 71 h 73"/>
                <a:gd name="T22" fmla="*/ 19 w 20"/>
                <a:gd name="T23" fmla="*/ 73 h 73"/>
                <a:gd name="T24" fmla="*/ 19 w 20"/>
                <a:gd name="T25" fmla="*/ 73 h 73"/>
                <a:gd name="T26" fmla="*/ 11 w 20"/>
                <a:gd name="T27" fmla="*/ 67 h 73"/>
                <a:gd name="T28" fmla="*/ 6 w 20"/>
                <a:gd name="T29" fmla="*/ 60 h 73"/>
                <a:gd name="T30" fmla="*/ 2 w 20"/>
                <a:gd name="T31" fmla="*/ 53 h 73"/>
                <a:gd name="T32" fmla="*/ 0 w 20"/>
                <a:gd name="T33" fmla="*/ 46 h 73"/>
                <a:gd name="T34" fmla="*/ 0 w 20"/>
                <a:gd name="T35" fmla="*/ 27 h 73"/>
                <a:gd name="T36" fmla="*/ 2 w 20"/>
                <a:gd name="T37" fmla="*/ 9 h 73"/>
                <a:gd name="T38" fmla="*/ 0 w 20"/>
                <a:gd name="T39" fmla="*/ 0 h 73"/>
                <a:gd name="T40" fmla="*/ 2 w 20"/>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73"/>
                <a:gd name="T65" fmla="*/ 20 w 2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73">
                  <a:moveTo>
                    <a:pt x="2" y="0"/>
                  </a:moveTo>
                  <a:lnTo>
                    <a:pt x="2" y="0"/>
                  </a:lnTo>
                  <a:lnTo>
                    <a:pt x="4" y="9"/>
                  </a:lnTo>
                  <a:lnTo>
                    <a:pt x="4" y="18"/>
                  </a:lnTo>
                  <a:lnTo>
                    <a:pt x="4" y="36"/>
                  </a:lnTo>
                  <a:lnTo>
                    <a:pt x="4" y="46"/>
                  </a:lnTo>
                  <a:lnTo>
                    <a:pt x="6" y="55"/>
                  </a:lnTo>
                  <a:lnTo>
                    <a:pt x="11" y="62"/>
                  </a:lnTo>
                  <a:lnTo>
                    <a:pt x="19" y="67"/>
                  </a:lnTo>
                  <a:lnTo>
                    <a:pt x="20" y="71"/>
                  </a:lnTo>
                  <a:lnTo>
                    <a:pt x="19" y="73"/>
                  </a:lnTo>
                  <a:lnTo>
                    <a:pt x="11" y="67"/>
                  </a:lnTo>
                  <a:lnTo>
                    <a:pt x="6" y="60"/>
                  </a:lnTo>
                  <a:lnTo>
                    <a:pt x="2" y="53"/>
                  </a:lnTo>
                  <a:lnTo>
                    <a:pt x="0" y="46"/>
                  </a:lnTo>
                  <a:lnTo>
                    <a:pt x="0" y="27"/>
                  </a:lnTo>
                  <a:lnTo>
                    <a:pt x="2" y="9"/>
                  </a:lnTo>
                  <a:lnTo>
                    <a:pt x="0" y="0"/>
                  </a:lnTo>
                  <a:lnTo>
                    <a:pt x="2" y="0"/>
                  </a:lnTo>
                  <a:close/>
                </a:path>
              </a:pathLst>
            </a:custGeom>
            <a:solidFill>
              <a:srgbClr val="000000"/>
            </a:solidFill>
            <a:ln w="9525">
              <a:noFill/>
              <a:round/>
              <a:headEnd/>
              <a:tailEnd/>
            </a:ln>
          </p:spPr>
          <p:txBody>
            <a:bodyPr/>
            <a:lstStyle/>
            <a:p>
              <a:endParaRPr lang="en-US" dirty="0"/>
            </a:p>
          </p:txBody>
        </p:sp>
        <p:sp>
          <p:nvSpPr>
            <p:cNvPr id="7361" name="Freeform 249"/>
            <p:cNvSpPr>
              <a:spLocks/>
            </p:cNvSpPr>
            <p:nvPr/>
          </p:nvSpPr>
          <p:spPr bwMode="auto">
            <a:xfrm>
              <a:off x="315" y="3489"/>
              <a:ext cx="118" cy="8"/>
            </a:xfrm>
            <a:custGeom>
              <a:avLst/>
              <a:gdLst>
                <a:gd name="T0" fmla="*/ 118 w 118"/>
                <a:gd name="T1" fmla="*/ 4 h 8"/>
                <a:gd name="T2" fmla="*/ 105 w 118"/>
                <a:gd name="T3" fmla="*/ 8 h 8"/>
                <a:gd name="T4" fmla="*/ 105 w 118"/>
                <a:gd name="T5" fmla="*/ 8 h 8"/>
                <a:gd name="T6" fmla="*/ 88 w 118"/>
                <a:gd name="T7" fmla="*/ 6 h 8"/>
                <a:gd name="T8" fmla="*/ 66 w 118"/>
                <a:gd name="T9" fmla="*/ 6 h 8"/>
                <a:gd name="T10" fmla="*/ 28 w 118"/>
                <a:gd name="T11" fmla="*/ 8 h 8"/>
                <a:gd name="T12" fmla="*/ 28 w 118"/>
                <a:gd name="T13" fmla="*/ 8 h 8"/>
                <a:gd name="T14" fmla="*/ 15 w 118"/>
                <a:gd name="T15" fmla="*/ 8 h 8"/>
                <a:gd name="T16" fmla="*/ 0 w 118"/>
                <a:gd name="T17" fmla="*/ 8 h 8"/>
                <a:gd name="T18" fmla="*/ 0 w 118"/>
                <a:gd name="T19" fmla="*/ 8 h 8"/>
                <a:gd name="T20" fmla="*/ 52 w 118"/>
                <a:gd name="T21" fmla="*/ 2 h 8"/>
                <a:gd name="T22" fmla="*/ 90 w 118"/>
                <a:gd name="T23" fmla="*/ 0 h 8"/>
                <a:gd name="T24" fmla="*/ 107 w 118"/>
                <a:gd name="T25" fmla="*/ 0 h 8"/>
                <a:gd name="T26" fmla="*/ 118 w 118"/>
                <a:gd name="T27" fmla="*/ 4 h 8"/>
                <a:gd name="T28" fmla="*/ 118 w 118"/>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8"/>
                <a:gd name="T47" fmla="*/ 118 w 118"/>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8">
                  <a:moveTo>
                    <a:pt x="118" y="4"/>
                  </a:moveTo>
                  <a:lnTo>
                    <a:pt x="105" y="8"/>
                  </a:lnTo>
                  <a:lnTo>
                    <a:pt x="88" y="6"/>
                  </a:lnTo>
                  <a:lnTo>
                    <a:pt x="66" y="6"/>
                  </a:lnTo>
                  <a:lnTo>
                    <a:pt x="28" y="8"/>
                  </a:lnTo>
                  <a:lnTo>
                    <a:pt x="15" y="8"/>
                  </a:lnTo>
                  <a:lnTo>
                    <a:pt x="0" y="8"/>
                  </a:lnTo>
                  <a:lnTo>
                    <a:pt x="52" y="2"/>
                  </a:lnTo>
                  <a:lnTo>
                    <a:pt x="90" y="0"/>
                  </a:lnTo>
                  <a:lnTo>
                    <a:pt x="107" y="0"/>
                  </a:lnTo>
                  <a:lnTo>
                    <a:pt x="118" y="4"/>
                  </a:lnTo>
                  <a:close/>
                </a:path>
              </a:pathLst>
            </a:custGeom>
            <a:solidFill>
              <a:srgbClr val="000000"/>
            </a:solidFill>
            <a:ln w="9525">
              <a:noFill/>
              <a:round/>
              <a:headEnd/>
              <a:tailEnd/>
            </a:ln>
          </p:spPr>
          <p:txBody>
            <a:bodyPr/>
            <a:lstStyle/>
            <a:p>
              <a:endParaRPr lang="en-US" dirty="0"/>
            </a:p>
          </p:txBody>
        </p:sp>
        <p:sp>
          <p:nvSpPr>
            <p:cNvPr id="7362" name="Freeform 250"/>
            <p:cNvSpPr>
              <a:spLocks/>
            </p:cNvSpPr>
            <p:nvPr/>
          </p:nvSpPr>
          <p:spPr bwMode="auto">
            <a:xfrm>
              <a:off x="401" y="3476"/>
              <a:ext cx="127" cy="59"/>
            </a:xfrm>
            <a:custGeom>
              <a:avLst/>
              <a:gdLst>
                <a:gd name="T0" fmla="*/ 127 w 127"/>
                <a:gd name="T1" fmla="*/ 0 h 59"/>
                <a:gd name="T2" fmla="*/ 127 w 127"/>
                <a:gd name="T3" fmla="*/ 0 h 59"/>
                <a:gd name="T4" fmla="*/ 92 w 127"/>
                <a:gd name="T5" fmla="*/ 10 h 59"/>
                <a:gd name="T6" fmla="*/ 92 w 127"/>
                <a:gd name="T7" fmla="*/ 10 h 59"/>
                <a:gd name="T8" fmla="*/ 68 w 127"/>
                <a:gd name="T9" fmla="*/ 15 h 59"/>
                <a:gd name="T10" fmla="*/ 44 w 127"/>
                <a:gd name="T11" fmla="*/ 24 h 59"/>
                <a:gd name="T12" fmla="*/ 35 w 127"/>
                <a:gd name="T13" fmla="*/ 30 h 59"/>
                <a:gd name="T14" fmla="*/ 24 w 127"/>
                <a:gd name="T15" fmla="*/ 37 h 59"/>
                <a:gd name="T16" fmla="*/ 15 w 127"/>
                <a:gd name="T17" fmla="*/ 44 h 59"/>
                <a:gd name="T18" fmla="*/ 6 w 127"/>
                <a:gd name="T19" fmla="*/ 53 h 59"/>
                <a:gd name="T20" fmla="*/ 6 w 127"/>
                <a:gd name="T21" fmla="*/ 53 h 59"/>
                <a:gd name="T22" fmla="*/ 6 w 127"/>
                <a:gd name="T23" fmla="*/ 57 h 59"/>
                <a:gd name="T24" fmla="*/ 4 w 127"/>
                <a:gd name="T25" fmla="*/ 57 h 59"/>
                <a:gd name="T26" fmla="*/ 2 w 127"/>
                <a:gd name="T27" fmla="*/ 59 h 59"/>
                <a:gd name="T28" fmla="*/ 2 w 127"/>
                <a:gd name="T29" fmla="*/ 59 h 59"/>
                <a:gd name="T30" fmla="*/ 0 w 127"/>
                <a:gd name="T31" fmla="*/ 55 h 59"/>
                <a:gd name="T32" fmla="*/ 2 w 127"/>
                <a:gd name="T33" fmla="*/ 53 h 59"/>
                <a:gd name="T34" fmla="*/ 4 w 127"/>
                <a:gd name="T35" fmla="*/ 52 h 59"/>
                <a:gd name="T36" fmla="*/ 4 w 127"/>
                <a:gd name="T37" fmla="*/ 48 h 59"/>
                <a:gd name="T38" fmla="*/ 4 w 127"/>
                <a:gd name="T39" fmla="*/ 48 h 59"/>
                <a:gd name="T40" fmla="*/ 10 w 127"/>
                <a:gd name="T41" fmla="*/ 44 h 59"/>
                <a:gd name="T42" fmla="*/ 13 w 127"/>
                <a:gd name="T43" fmla="*/ 41 h 59"/>
                <a:gd name="T44" fmla="*/ 17 w 127"/>
                <a:gd name="T45" fmla="*/ 35 h 59"/>
                <a:gd name="T46" fmla="*/ 22 w 127"/>
                <a:gd name="T47" fmla="*/ 32 h 59"/>
                <a:gd name="T48" fmla="*/ 22 w 127"/>
                <a:gd name="T49" fmla="*/ 32 h 59"/>
                <a:gd name="T50" fmla="*/ 39 w 127"/>
                <a:gd name="T51" fmla="*/ 22 h 59"/>
                <a:gd name="T52" fmla="*/ 55 w 127"/>
                <a:gd name="T53" fmla="*/ 13 h 59"/>
                <a:gd name="T54" fmla="*/ 72 w 127"/>
                <a:gd name="T55" fmla="*/ 8 h 59"/>
                <a:gd name="T56" fmla="*/ 90 w 127"/>
                <a:gd name="T57" fmla="*/ 4 h 59"/>
                <a:gd name="T58" fmla="*/ 90 w 127"/>
                <a:gd name="T59" fmla="*/ 4 h 59"/>
                <a:gd name="T60" fmla="*/ 108 w 127"/>
                <a:gd name="T61" fmla="*/ 0 h 59"/>
                <a:gd name="T62" fmla="*/ 127 w 127"/>
                <a:gd name="T63" fmla="*/ 0 h 59"/>
                <a:gd name="T64" fmla="*/ 127 w 12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59"/>
                <a:gd name="T101" fmla="*/ 127 w 12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59">
                  <a:moveTo>
                    <a:pt x="127" y="0"/>
                  </a:moveTo>
                  <a:lnTo>
                    <a:pt x="127" y="0"/>
                  </a:lnTo>
                  <a:lnTo>
                    <a:pt x="92" y="10"/>
                  </a:lnTo>
                  <a:lnTo>
                    <a:pt x="68" y="15"/>
                  </a:lnTo>
                  <a:lnTo>
                    <a:pt x="44" y="24"/>
                  </a:lnTo>
                  <a:lnTo>
                    <a:pt x="35" y="30"/>
                  </a:lnTo>
                  <a:lnTo>
                    <a:pt x="24" y="37"/>
                  </a:lnTo>
                  <a:lnTo>
                    <a:pt x="15" y="44"/>
                  </a:lnTo>
                  <a:lnTo>
                    <a:pt x="6" y="53"/>
                  </a:lnTo>
                  <a:lnTo>
                    <a:pt x="6" y="57"/>
                  </a:lnTo>
                  <a:lnTo>
                    <a:pt x="4" y="57"/>
                  </a:lnTo>
                  <a:lnTo>
                    <a:pt x="2" y="59"/>
                  </a:lnTo>
                  <a:lnTo>
                    <a:pt x="0" y="55"/>
                  </a:lnTo>
                  <a:lnTo>
                    <a:pt x="2" y="53"/>
                  </a:lnTo>
                  <a:lnTo>
                    <a:pt x="4" y="52"/>
                  </a:lnTo>
                  <a:lnTo>
                    <a:pt x="4" y="48"/>
                  </a:lnTo>
                  <a:lnTo>
                    <a:pt x="10" y="44"/>
                  </a:lnTo>
                  <a:lnTo>
                    <a:pt x="13" y="41"/>
                  </a:lnTo>
                  <a:lnTo>
                    <a:pt x="17" y="35"/>
                  </a:lnTo>
                  <a:lnTo>
                    <a:pt x="22" y="32"/>
                  </a:lnTo>
                  <a:lnTo>
                    <a:pt x="39" y="22"/>
                  </a:lnTo>
                  <a:lnTo>
                    <a:pt x="55" y="13"/>
                  </a:lnTo>
                  <a:lnTo>
                    <a:pt x="72" y="8"/>
                  </a:lnTo>
                  <a:lnTo>
                    <a:pt x="90" y="4"/>
                  </a:lnTo>
                  <a:lnTo>
                    <a:pt x="108" y="0"/>
                  </a:lnTo>
                  <a:lnTo>
                    <a:pt x="127" y="0"/>
                  </a:lnTo>
                  <a:close/>
                </a:path>
              </a:pathLst>
            </a:custGeom>
            <a:solidFill>
              <a:srgbClr val="000000"/>
            </a:solidFill>
            <a:ln w="9525">
              <a:noFill/>
              <a:round/>
              <a:headEnd/>
              <a:tailEnd/>
            </a:ln>
          </p:spPr>
          <p:txBody>
            <a:bodyPr/>
            <a:lstStyle/>
            <a:p>
              <a:endParaRPr lang="en-US" dirty="0"/>
            </a:p>
          </p:txBody>
        </p:sp>
        <p:sp>
          <p:nvSpPr>
            <p:cNvPr id="7363" name="Freeform 252"/>
            <p:cNvSpPr>
              <a:spLocks/>
            </p:cNvSpPr>
            <p:nvPr/>
          </p:nvSpPr>
          <p:spPr bwMode="auto">
            <a:xfrm>
              <a:off x="541" y="3486"/>
              <a:ext cx="38" cy="67"/>
            </a:xfrm>
            <a:custGeom>
              <a:avLst/>
              <a:gdLst>
                <a:gd name="T0" fmla="*/ 38 w 38"/>
                <a:gd name="T1" fmla="*/ 65 h 67"/>
                <a:gd name="T2" fmla="*/ 38 w 38"/>
                <a:gd name="T3" fmla="*/ 67 h 67"/>
                <a:gd name="T4" fmla="*/ 38 w 38"/>
                <a:gd name="T5" fmla="*/ 67 h 67"/>
                <a:gd name="T6" fmla="*/ 31 w 38"/>
                <a:gd name="T7" fmla="*/ 64 h 67"/>
                <a:gd name="T8" fmla="*/ 23 w 38"/>
                <a:gd name="T9" fmla="*/ 58 h 67"/>
                <a:gd name="T10" fmla="*/ 16 w 38"/>
                <a:gd name="T11" fmla="*/ 53 h 67"/>
                <a:gd name="T12" fmla="*/ 11 w 38"/>
                <a:gd name="T13" fmla="*/ 45 h 67"/>
                <a:gd name="T14" fmla="*/ 3 w 38"/>
                <a:gd name="T15" fmla="*/ 29 h 67"/>
                <a:gd name="T16" fmla="*/ 0 w 38"/>
                <a:gd name="T17" fmla="*/ 12 h 67"/>
                <a:gd name="T18" fmla="*/ 0 w 38"/>
                <a:gd name="T19" fmla="*/ 0 h 67"/>
                <a:gd name="T20" fmla="*/ 0 w 38"/>
                <a:gd name="T21" fmla="*/ 0 h 67"/>
                <a:gd name="T22" fmla="*/ 5 w 38"/>
                <a:gd name="T23" fmla="*/ 18 h 67"/>
                <a:gd name="T24" fmla="*/ 12 w 38"/>
                <a:gd name="T25" fmla="*/ 34 h 67"/>
                <a:gd name="T26" fmla="*/ 16 w 38"/>
                <a:gd name="T27" fmla="*/ 43 h 67"/>
                <a:gd name="T28" fmla="*/ 22 w 38"/>
                <a:gd name="T29" fmla="*/ 51 h 67"/>
                <a:gd name="T30" fmla="*/ 29 w 38"/>
                <a:gd name="T31" fmla="*/ 58 h 67"/>
                <a:gd name="T32" fmla="*/ 38 w 38"/>
                <a:gd name="T33" fmla="*/ 65 h 67"/>
                <a:gd name="T34" fmla="*/ 38 w 38"/>
                <a:gd name="T35" fmla="*/ 65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67"/>
                <a:gd name="T56" fmla="*/ 38 w 38"/>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67">
                  <a:moveTo>
                    <a:pt x="38" y="65"/>
                  </a:moveTo>
                  <a:lnTo>
                    <a:pt x="38" y="67"/>
                  </a:lnTo>
                  <a:lnTo>
                    <a:pt x="31" y="64"/>
                  </a:lnTo>
                  <a:lnTo>
                    <a:pt x="23" y="58"/>
                  </a:lnTo>
                  <a:lnTo>
                    <a:pt x="16" y="53"/>
                  </a:lnTo>
                  <a:lnTo>
                    <a:pt x="11" y="45"/>
                  </a:lnTo>
                  <a:lnTo>
                    <a:pt x="3" y="29"/>
                  </a:lnTo>
                  <a:lnTo>
                    <a:pt x="0" y="12"/>
                  </a:lnTo>
                  <a:lnTo>
                    <a:pt x="0" y="0"/>
                  </a:lnTo>
                  <a:lnTo>
                    <a:pt x="5" y="18"/>
                  </a:lnTo>
                  <a:lnTo>
                    <a:pt x="12" y="34"/>
                  </a:lnTo>
                  <a:lnTo>
                    <a:pt x="16" y="43"/>
                  </a:lnTo>
                  <a:lnTo>
                    <a:pt x="22" y="51"/>
                  </a:lnTo>
                  <a:lnTo>
                    <a:pt x="29" y="58"/>
                  </a:lnTo>
                  <a:lnTo>
                    <a:pt x="38" y="65"/>
                  </a:lnTo>
                  <a:close/>
                </a:path>
              </a:pathLst>
            </a:custGeom>
            <a:solidFill>
              <a:srgbClr val="000000"/>
            </a:solidFill>
            <a:ln w="9525">
              <a:noFill/>
              <a:round/>
              <a:headEnd/>
              <a:tailEnd/>
            </a:ln>
          </p:spPr>
          <p:txBody>
            <a:bodyPr/>
            <a:lstStyle/>
            <a:p>
              <a:endParaRPr lang="en-US" dirty="0"/>
            </a:p>
          </p:txBody>
        </p:sp>
        <p:sp>
          <p:nvSpPr>
            <p:cNvPr id="7364" name="Freeform 253"/>
            <p:cNvSpPr>
              <a:spLocks/>
            </p:cNvSpPr>
            <p:nvPr/>
          </p:nvSpPr>
          <p:spPr bwMode="auto">
            <a:xfrm>
              <a:off x="610" y="3495"/>
              <a:ext cx="28" cy="13"/>
            </a:xfrm>
            <a:custGeom>
              <a:avLst/>
              <a:gdLst>
                <a:gd name="T0" fmla="*/ 28 w 28"/>
                <a:gd name="T1" fmla="*/ 5 h 13"/>
                <a:gd name="T2" fmla="*/ 28 w 28"/>
                <a:gd name="T3" fmla="*/ 5 h 13"/>
                <a:gd name="T4" fmla="*/ 28 w 28"/>
                <a:gd name="T5" fmla="*/ 9 h 13"/>
                <a:gd name="T6" fmla="*/ 24 w 28"/>
                <a:gd name="T7" fmla="*/ 11 h 13"/>
                <a:gd name="T8" fmla="*/ 18 w 28"/>
                <a:gd name="T9" fmla="*/ 13 h 13"/>
                <a:gd name="T10" fmla="*/ 15 w 28"/>
                <a:gd name="T11" fmla="*/ 11 h 13"/>
                <a:gd name="T12" fmla="*/ 15 w 28"/>
                <a:gd name="T13" fmla="*/ 11 h 13"/>
                <a:gd name="T14" fmla="*/ 9 w 28"/>
                <a:gd name="T15" fmla="*/ 11 h 13"/>
                <a:gd name="T16" fmla="*/ 6 w 28"/>
                <a:gd name="T17" fmla="*/ 9 h 13"/>
                <a:gd name="T18" fmla="*/ 0 w 28"/>
                <a:gd name="T19" fmla="*/ 2 h 13"/>
                <a:gd name="T20" fmla="*/ 2 w 28"/>
                <a:gd name="T21" fmla="*/ 0 h 13"/>
                <a:gd name="T22" fmla="*/ 2 w 28"/>
                <a:gd name="T23" fmla="*/ 0 h 13"/>
                <a:gd name="T24" fmla="*/ 4 w 28"/>
                <a:gd name="T25" fmla="*/ 3 h 13"/>
                <a:gd name="T26" fmla="*/ 6 w 28"/>
                <a:gd name="T27" fmla="*/ 5 h 13"/>
                <a:gd name="T28" fmla="*/ 13 w 28"/>
                <a:gd name="T29" fmla="*/ 7 h 13"/>
                <a:gd name="T30" fmla="*/ 22 w 28"/>
                <a:gd name="T31" fmla="*/ 5 h 13"/>
                <a:gd name="T32" fmla="*/ 28 w 28"/>
                <a:gd name="T33" fmla="*/ 5 h 13"/>
                <a:gd name="T34" fmla="*/ 28 w 28"/>
                <a:gd name="T35" fmla="*/ 5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3"/>
                <a:gd name="T56" fmla="*/ 28 w 28"/>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3">
                  <a:moveTo>
                    <a:pt x="28" y="5"/>
                  </a:moveTo>
                  <a:lnTo>
                    <a:pt x="28" y="5"/>
                  </a:lnTo>
                  <a:lnTo>
                    <a:pt x="28" y="9"/>
                  </a:lnTo>
                  <a:lnTo>
                    <a:pt x="24" y="11"/>
                  </a:lnTo>
                  <a:lnTo>
                    <a:pt x="18" y="13"/>
                  </a:lnTo>
                  <a:lnTo>
                    <a:pt x="15" y="11"/>
                  </a:lnTo>
                  <a:lnTo>
                    <a:pt x="9" y="11"/>
                  </a:lnTo>
                  <a:lnTo>
                    <a:pt x="6" y="9"/>
                  </a:lnTo>
                  <a:lnTo>
                    <a:pt x="0" y="2"/>
                  </a:lnTo>
                  <a:lnTo>
                    <a:pt x="2" y="0"/>
                  </a:lnTo>
                  <a:lnTo>
                    <a:pt x="4" y="3"/>
                  </a:lnTo>
                  <a:lnTo>
                    <a:pt x="6" y="5"/>
                  </a:lnTo>
                  <a:lnTo>
                    <a:pt x="13" y="7"/>
                  </a:lnTo>
                  <a:lnTo>
                    <a:pt x="22" y="5"/>
                  </a:lnTo>
                  <a:lnTo>
                    <a:pt x="28" y="5"/>
                  </a:lnTo>
                  <a:close/>
                </a:path>
              </a:pathLst>
            </a:custGeom>
            <a:solidFill>
              <a:srgbClr val="000000"/>
            </a:solidFill>
            <a:ln w="9525">
              <a:noFill/>
              <a:round/>
              <a:headEnd/>
              <a:tailEnd/>
            </a:ln>
          </p:spPr>
          <p:txBody>
            <a:bodyPr/>
            <a:lstStyle/>
            <a:p>
              <a:endParaRPr lang="en-US" dirty="0"/>
            </a:p>
          </p:txBody>
        </p:sp>
        <p:sp>
          <p:nvSpPr>
            <p:cNvPr id="7365" name="Freeform 255"/>
            <p:cNvSpPr>
              <a:spLocks/>
            </p:cNvSpPr>
            <p:nvPr/>
          </p:nvSpPr>
          <p:spPr bwMode="auto">
            <a:xfrm>
              <a:off x="757" y="3491"/>
              <a:ext cx="172" cy="15"/>
            </a:xfrm>
            <a:custGeom>
              <a:avLst/>
              <a:gdLst>
                <a:gd name="T0" fmla="*/ 155 w 172"/>
                <a:gd name="T1" fmla="*/ 2 h 15"/>
                <a:gd name="T2" fmla="*/ 155 w 172"/>
                <a:gd name="T3" fmla="*/ 2 h 15"/>
                <a:gd name="T4" fmla="*/ 164 w 172"/>
                <a:gd name="T5" fmla="*/ 7 h 15"/>
                <a:gd name="T6" fmla="*/ 172 w 172"/>
                <a:gd name="T7" fmla="*/ 13 h 15"/>
                <a:gd name="T8" fmla="*/ 172 w 172"/>
                <a:gd name="T9" fmla="*/ 13 h 15"/>
                <a:gd name="T10" fmla="*/ 170 w 172"/>
                <a:gd name="T11" fmla="*/ 15 h 15"/>
                <a:gd name="T12" fmla="*/ 168 w 172"/>
                <a:gd name="T13" fmla="*/ 13 h 15"/>
                <a:gd name="T14" fmla="*/ 164 w 172"/>
                <a:gd name="T15" fmla="*/ 11 h 15"/>
                <a:gd name="T16" fmla="*/ 161 w 172"/>
                <a:gd name="T17" fmla="*/ 9 h 15"/>
                <a:gd name="T18" fmla="*/ 161 w 172"/>
                <a:gd name="T19" fmla="*/ 9 h 15"/>
                <a:gd name="T20" fmla="*/ 151 w 172"/>
                <a:gd name="T21" fmla="*/ 7 h 15"/>
                <a:gd name="T22" fmla="*/ 142 w 172"/>
                <a:gd name="T23" fmla="*/ 6 h 15"/>
                <a:gd name="T24" fmla="*/ 60 w 172"/>
                <a:gd name="T25" fmla="*/ 4 h 15"/>
                <a:gd name="T26" fmla="*/ 60 w 172"/>
                <a:gd name="T27" fmla="*/ 4 h 15"/>
                <a:gd name="T28" fmla="*/ 45 w 172"/>
                <a:gd name="T29" fmla="*/ 4 h 15"/>
                <a:gd name="T30" fmla="*/ 29 w 172"/>
                <a:gd name="T31" fmla="*/ 4 h 15"/>
                <a:gd name="T32" fmla="*/ 12 w 172"/>
                <a:gd name="T33" fmla="*/ 4 h 15"/>
                <a:gd name="T34" fmla="*/ 5 w 172"/>
                <a:gd name="T35" fmla="*/ 4 h 15"/>
                <a:gd name="T36" fmla="*/ 0 w 172"/>
                <a:gd name="T37" fmla="*/ 2 h 15"/>
                <a:gd name="T38" fmla="*/ 0 w 172"/>
                <a:gd name="T39" fmla="*/ 2 h 15"/>
                <a:gd name="T40" fmla="*/ 42 w 172"/>
                <a:gd name="T41" fmla="*/ 0 h 15"/>
                <a:gd name="T42" fmla="*/ 86 w 172"/>
                <a:gd name="T43" fmla="*/ 0 h 15"/>
                <a:gd name="T44" fmla="*/ 155 w 172"/>
                <a:gd name="T45" fmla="*/ 2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15"/>
                <a:gd name="T71" fmla="*/ 172 w 172"/>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15">
                  <a:moveTo>
                    <a:pt x="155" y="2"/>
                  </a:moveTo>
                  <a:lnTo>
                    <a:pt x="155" y="2"/>
                  </a:lnTo>
                  <a:lnTo>
                    <a:pt x="164" y="7"/>
                  </a:lnTo>
                  <a:lnTo>
                    <a:pt x="172" y="13"/>
                  </a:lnTo>
                  <a:lnTo>
                    <a:pt x="170" y="15"/>
                  </a:lnTo>
                  <a:lnTo>
                    <a:pt x="168" y="13"/>
                  </a:lnTo>
                  <a:lnTo>
                    <a:pt x="164" y="11"/>
                  </a:lnTo>
                  <a:lnTo>
                    <a:pt x="161" y="9"/>
                  </a:lnTo>
                  <a:lnTo>
                    <a:pt x="151" y="7"/>
                  </a:lnTo>
                  <a:lnTo>
                    <a:pt x="142" y="6"/>
                  </a:lnTo>
                  <a:lnTo>
                    <a:pt x="60" y="4"/>
                  </a:lnTo>
                  <a:lnTo>
                    <a:pt x="45" y="4"/>
                  </a:lnTo>
                  <a:lnTo>
                    <a:pt x="29" y="4"/>
                  </a:lnTo>
                  <a:lnTo>
                    <a:pt x="12" y="4"/>
                  </a:lnTo>
                  <a:lnTo>
                    <a:pt x="5" y="4"/>
                  </a:lnTo>
                  <a:lnTo>
                    <a:pt x="0" y="2"/>
                  </a:lnTo>
                  <a:lnTo>
                    <a:pt x="42" y="0"/>
                  </a:lnTo>
                  <a:lnTo>
                    <a:pt x="86" y="0"/>
                  </a:lnTo>
                  <a:lnTo>
                    <a:pt x="155" y="2"/>
                  </a:lnTo>
                  <a:close/>
                </a:path>
              </a:pathLst>
            </a:custGeom>
            <a:solidFill>
              <a:srgbClr val="000000"/>
            </a:solidFill>
            <a:ln w="9525">
              <a:noFill/>
              <a:round/>
              <a:headEnd/>
              <a:tailEnd/>
            </a:ln>
          </p:spPr>
          <p:txBody>
            <a:bodyPr/>
            <a:lstStyle/>
            <a:p>
              <a:endParaRPr lang="en-US" dirty="0"/>
            </a:p>
          </p:txBody>
        </p:sp>
        <p:sp>
          <p:nvSpPr>
            <p:cNvPr id="7366" name="Freeform 256"/>
            <p:cNvSpPr>
              <a:spLocks/>
            </p:cNvSpPr>
            <p:nvPr/>
          </p:nvSpPr>
          <p:spPr bwMode="auto">
            <a:xfrm>
              <a:off x="936" y="3513"/>
              <a:ext cx="18" cy="214"/>
            </a:xfrm>
            <a:custGeom>
              <a:avLst/>
              <a:gdLst>
                <a:gd name="T0" fmla="*/ 16 w 18"/>
                <a:gd name="T1" fmla="*/ 101 h 214"/>
                <a:gd name="T2" fmla="*/ 18 w 18"/>
                <a:gd name="T3" fmla="*/ 214 h 214"/>
                <a:gd name="T4" fmla="*/ 16 w 18"/>
                <a:gd name="T5" fmla="*/ 214 h 214"/>
                <a:gd name="T6" fmla="*/ 11 w 18"/>
                <a:gd name="T7" fmla="*/ 64 h 214"/>
                <a:gd name="T8" fmla="*/ 11 w 18"/>
                <a:gd name="T9" fmla="*/ 64 h 214"/>
                <a:gd name="T10" fmla="*/ 9 w 18"/>
                <a:gd name="T11" fmla="*/ 48 h 214"/>
                <a:gd name="T12" fmla="*/ 5 w 18"/>
                <a:gd name="T13" fmla="*/ 33 h 214"/>
                <a:gd name="T14" fmla="*/ 2 w 18"/>
                <a:gd name="T15" fmla="*/ 16 h 214"/>
                <a:gd name="T16" fmla="*/ 0 w 18"/>
                <a:gd name="T17" fmla="*/ 2 h 214"/>
                <a:gd name="T18" fmla="*/ 2 w 18"/>
                <a:gd name="T19" fmla="*/ 0 h 214"/>
                <a:gd name="T20" fmla="*/ 2 w 18"/>
                <a:gd name="T21" fmla="*/ 0 h 214"/>
                <a:gd name="T22" fmla="*/ 7 w 18"/>
                <a:gd name="T23" fmla="*/ 26 h 214"/>
                <a:gd name="T24" fmla="*/ 13 w 18"/>
                <a:gd name="T25" fmla="*/ 49 h 214"/>
                <a:gd name="T26" fmla="*/ 16 w 18"/>
                <a:gd name="T27" fmla="*/ 75 h 214"/>
                <a:gd name="T28" fmla="*/ 16 w 18"/>
                <a:gd name="T29" fmla="*/ 101 h 214"/>
                <a:gd name="T30" fmla="*/ 16 w 18"/>
                <a:gd name="T31" fmla="*/ 101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4"/>
                <a:gd name="T50" fmla="*/ 18 w 1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4">
                  <a:moveTo>
                    <a:pt x="16" y="101"/>
                  </a:moveTo>
                  <a:lnTo>
                    <a:pt x="18" y="214"/>
                  </a:lnTo>
                  <a:lnTo>
                    <a:pt x="16" y="214"/>
                  </a:lnTo>
                  <a:lnTo>
                    <a:pt x="11" y="64"/>
                  </a:lnTo>
                  <a:lnTo>
                    <a:pt x="9" y="48"/>
                  </a:lnTo>
                  <a:lnTo>
                    <a:pt x="5" y="33"/>
                  </a:lnTo>
                  <a:lnTo>
                    <a:pt x="2" y="16"/>
                  </a:lnTo>
                  <a:lnTo>
                    <a:pt x="0" y="2"/>
                  </a:lnTo>
                  <a:lnTo>
                    <a:pt x="2" y="0"/>
                  </a:lnTo>
                  <a:lnTo>
                    <a:pt x="7" y="26"/>
                  </a:lnTo>
                  <a:lnTo>
                    <a:pt x="13" y="49"/>
                  </a:lnTo>
                  <a:lnTo>
                    <a:pt x="16" y="75"/>
                  </a:lnTo>
                  <a:lnTo>
                    <a:pt x="16" y="101"/>
                  </a:lnTo>
                  <a:close/>
                </a:path>
              </a:pathLst>
            </a:custGeom>
            <a:solidFill>
              <a:srgbClr val="000000"/>
            </a:solidFill>
            <a:ln w="9525">
              <a:noFill/>
              <a:round/>
              <a:headEnd/>
              <a:tailEnd/>
            </a:ln>
          </p:spPr>
          <p:txBody>
            <a:bodyPr/>
            <a:lstStyle/>
            <a:p>
              <a:endParaRPr lang="en-US" dirty="0"/>
            </a:p>
          </p:txBody>
        </p:sp>
        <p:sp>
          <p:nvSpPr>
            <p:cNvPr id="7367" name="Freeform 259"/>
            <p:cNvSpPr>
              <a:spLocks/>
            </p:cNvSpPr>
            <p:nvPr/>
          </p:nvSpPr>
          <p:spPr bwMode="auto">
            <a:xfrm>
              <a:off x="601" y="3524"/>
              <a:ext cx="37" cy="7"/>
            </a:xfrm>
            <a:custGeom>
              <a:avLst/>
              <a:gdLst>
                <a:gd name="T0" fmla="*/ 37 w 37"/>
                <a:gd name="T1" fmla="*/ 0 h 7"/>
                <a:gd name="T2" fmla="*/ 35 w 37"/>
                <a:gd name="T3" fmla="*/ 7 h 7"/>
                <a:gd name="T4" fmla="*/ 35 w 37"/>
                <a:gd name="T5" fmla="*/ 7 h 7"/>
                <a:gd name="T6" fmla="*/ 16 w 37"/>
                <a:gd name="T7" fmla="*/ 5 h 7"/>
                <a:gd name="T8" fmla="*/ 0 w 37"/>
                <a:gd name="T9" fmla="*/ 5 h 7"/>
                <a:gd name="T10" fmla="*/ 0 w 37"/>
                <a:gd name="T11" fmla="*/ 5 h 7"/>
                <a:gd name="T12" fmla="*/ 2 w 37"/>
                <a:gd name="T13" fmla="*/ 2 h 7"/>
                <a:gd name="T14" fmla="*/ 7 w 37"/>
                <a:gd name="T15" fmla="*/ 2 h 7"/>
                <a:gd name="T16" fmla="*/ 16 w 37"/>
                <a:gd name="T17" fmla="*/ 0 h 7"/>
                <a:gd name="T18" fmla="*/ 27 w 37"/>
                <a:gd name="T19" fmla="*/ 0 h 7"/>
                <a:gd name="T20" fmla="*/ 37 w 37"/>
                <a:gd name="T21" fmla="*/ 0 h 7"/>
                <a:gd name="T22" fmla="*/ 37 w 37"/>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7"/>
                <a:gd name="T38" fmla="*/ 37 w 37"/>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7">
                  <a:moveTo>
                    <a:pt x="37" y="0"/>
                  </a:moveTo>
                  <a:lnTo>
                    <a:pt x="35" y="7"/>
                  </a:lnTo>
                  <a:lnTo>
                    <a:pt x="16" y="5"/>
                  </a:lnTo>
                  <a:lnTo>
                    <a:pt x="0" y="5"/>
                  </a:lnTo>
                  <a:lnTo>
                    <a:pt x="2" y="2"/>
                  </a:lnTo>
                  <a:lnTo>
                    <a:pt x="7" y="2"/>
                  </a:lnTo>
                  <a:lnTo>
                    <a:pt x="16" y="0"/>
                  </a:lnTo>
                  <a:lnTo>
                    <a:pt x="27" y="0"/>
                  </a:lnTo>
                  <a:lnTo>
                    <a:pt x="37" y="0"/>
                  </a:lnTo>
                  <a:close/>
                </a:path>
              </a:pathLst>
            </a:custGeom>
            <a:solidFill>
              <a:srgbClr val="000000"/>
            </a:solidFill>
            <a:ln w="9525">
              <a:noFill/>
              <a:round/>
              <a:headEnd/>
              <a:tailEnd/>
            </a:ln>
          </p:spPr>
          <p:txBody>
            <a:bodyPr/>
            <a:lstStyle/>
            <a:p>
              <a:endParaRPr lang="en-US" dirty="0"/>
            </a:p>
          </p:txBody>
        </p:sp>
        <p:sp>
          <p:nvSpPr>
            <p:cNvPr id="7368" name="Freeform 260"/>
            <p:cNvSpPr>
              <a:spLocks/>
            </p:cNvSpPr>
            <p:nvPr/>
          </p:nvSpPr>
          <p:spPr bwMode="auto">
            <a:xfrm>
              <a:off x="595" y="3544"/>
              <a:ext cx="79" cy="29"/>
            </a:xfrm>
            <a:custGeom>
              <a:avLst/>
              <a:gdLst>
                <a:gd name="T0" fmla="*/ 79 w 79"/>
                <a:gd name="T1" fmla="*/ 4 h 29"/>
                <a:gd name="T2" fmla="*/ 79 w 79"/>
                <a:gd name="T3" fmla="*/ 4 h 29"/>
                <a:gd name="T4" fmla="*/ 59 w 79"/>
                <a:gd name="T5" fmla="*/ 15 h 29"/>
                <a:gd name="T6" fmla="*/ 41 w 79"/>
                <a:gd name="T7" fmla="*/ 26 h 29"/>
                <a:gd name="T8" fmla="*/ 41 w 79"/>
                <a:gd name="T9" fmla="*/ 26 h 29"/>
                <a:gd name="T10" fmla="*/ 28 w 79"/>
                <a:gd name="T11" fmla="*/ 29 h 29"/>
                <a:gd name="T12" fmla="*/ 19 w 79"/>
                <a:gd name="T13" fmla="*/ 28 h 29"/>
                <a:gd name="T14" fmla="*/ 10 w 79"/>
                <a:gd name="T15" fmla="*/ 26 h 29"/>
                <a:gd name="T16" fmla="*/ 0 w 79"/>
                <a:gd name="T17" fmla="*/ 20 h 29"/>
                <a:gd name="T18" fmla="*/ 0 w 79"/>
                <a:gd name="T19" fmla="*/ 18 h 29"/>
                <a:gd name="T20" fmla="*/ 0 w 79"/>
                <a:gd name="T21" fmla="*/ 18 h 29"/>
                <a:gd name="T22" fmla="*/ 2 w 79"/>
                <a:gd name="T23" fmla="*/ 18 h 29"/>
                <a:gd name="T24" fmla="*/ 4 w 79"/>
                <a:gd name="T25" fmla="*/ 18 h 29"/>
                <a:gd name="T26" fmla="*/ 8 w 79"/>
                <a:gd name="T27" fmla="*/ 20 h 29"/>
                <a:gd name="T28" fmla="*/ 8 w 79"/>
                <a:gd name="T29" fmla="*/ 20 h 29"/>
                <a:gd name="T30" fmla="*/ 15 w 79"/>
                <a:gd name="T31" fmla="*/ 24 h 29"/>
                <a:gd name="T32" fmla="*/ 24 w 79"/>
                <a:gd name="T33" fmla="*/ 24 h 29"/>
                <a:gd name="T34" fmla="*/ 32 w 79"/>
                <a:gd name="T35" fmla="*/ 22 h 29"/>
                <a:gd name="T36" fmla="*/ 41 w 79"/>
                <a:gd name="T37" fmla="*/ 20 h 29"/>
                <a:gd name="T38" fmla="*/ 55 w 79"/>
                <a:gd name="T39" fmla="*/ 13 h 29"/>
                <a:gd name="T40" fmla="*/ 70 w 79"/>
                <a:gd name="T41" fmla="*/ 4 h 29"/>
                <a:gd name="T42" fmla="*/ 70 w 79"/>
                <a:gd name="T43" fmla="*/ 4 h 29"/>
                <a:gd name="T44" fmla="*/ 76 w 79"/>
                <a:gd name="T45" fmla="*/ 2 h 29"/>
                <a:gd name="T46" fmla="*/ 77 w 79"/>
                <a:gd name="T47" fmla="*/ 0 h 29"/>
                <a:gd name="T48" fmla="*/ 79 w 79"/>
                <a:gd name="T49" fmla="*/ 4 h 29"/>
                <a:gd name="T50" fmla="*/ 79 w 79"/>
                <a:gd name="T51" fmla="*/ 4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9"/>
                <a:gd name="T80" fmla="*/ 79 w 79"/>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9">
                  <a:moveTo>
                    <a:pt x="79" y="4"/>
                  </a:moveTo>
                  <a:lnTo>
                    <a:pt x="79" y="4"/>
                  </a:lnTo>
                  <a:lnTo>
                    <a:pt x="59" y="15"/>
                  </a:lnTo>
                  <a:lnTo>
                    <a:pt x="41" y="26"/>
                  </a:lnTo>
                  <a:lnTo>
                    <a:pt x="28" y="29"/>
                  </a:lnTo>
                  <a:lnTo>
                    <a:pt x="19" y="28"/>
                  </a:lnTo>
                  <a:lnTo>
                    <a:pt x="10" y="26"/>
                  </a:lnTo>
                  <a:lnTo>
                    <a:pt x="0" y="20"/>
                  </a:lnTo>
                  <a:lnTo>
                    <a:pt x="0" y="18"/>
                  </a:lnTo>
                  <a:lnTo>
                    <a:pt x="2" y="18"/>
                  </a:lnTo>
                  <a:lnTo>
                    <a:pt x="4" y="18"/>
                  </a:lnTo>
                  <a:lnTo>
                    <a:pt x="8" y="20"/>
                  </a:lnTo>
                  <a:lnTo>
                    <a:pt x="15" y="24"/>
                  </a:lnTo>
                  <a:lnTo>
                    <a:pt x="24" y="24"/>
                  </a:lnTo>
                  <a:lnTo>
                    <a:pt x="32" y="22"/>
                  </a:lnTo>
                  <a:lnTo>
                    <a:pt x="41" y="20"/>
                  </a:lnTo>
                  <a:lnTo>
                    <a:pt x="55" y="13"/>
                  </a:lnTo>
                  <a:lnTo>
                    <a:pt x="70" y="4"/>
                  </a:lnTo>
                  <a:lnTo>
                    <a:pt x="76" y="2"/>
                  </a:lnTo>
                  <a:lnTo>
                    <a:pt x="77" y="0"/>
                  </a:lnTo>
                  <a:lnTo>
                    <a:pt x="79" y="4"/>
                  </a:lnTo>
                  <a:close/>
                </a:path>
              </a:pathLst>
            </a:custGeom>
            <a:solidFill>
              <a:srgbClr val="000000"/>
            </a:solidFill>
            <a:ln w="9525">
              <a:noFill/>
              <a:round/>
              <a:headEnd/>
              <a:tailEnd/>
            </a:ln>
          </p:spPr>
          <p:txBody>
            <a:bodyPr/>
            <a:lstStyle/>
            <a:p>
              <a:endParaRPr lang="en-US" dirty="0"/>
            </a:p>
          </p:txBody>
        </p:sp>
        <p:sp>
          <p:nvSpPr>
            <p:cNvPr id="7369" name="Freeform 261"/>
            <p:cNvSpPr>
              <a:spLocks/>
            </p:cNvSpPr>
            <p:nvPr/>
          </p:nvSpPr>
          <p:spPr bwMode="auto">
            <a:xfrm>
              <a:off x="369" y="3551"/>
              <a:ext cx="29" cy="173"/>
            </a:xfrm>
            <a:custGeom>
              <a:avLst/>
              <a:gdLst>
                <a:gd name="T0" fmla="*/ 27 w 29"/>
                <a:gd name="T1" fmla="*/ 0 h 173"/>
                <a:gd name="T2" fmla="*/ 27 w 29"/>
                <a:gd name="T3" fmla="*/ 0 h 173"/>
                <a:gd name="T4" fmla="*/ 29 w 29"/>
                <a:gd name="T5" fmla="*/ 4 h 173"/>
                <a:gd name="T6" fmla="*/ 27 w 29"/>
                <a:gd name="T7" fmla="*/ 6 h 173"/>
                <a:gd name="T8" fmla="*/ 25 w 29"/>
                <a:gd name="T9" fmla="*/ 11 h 173"/>
                <a:gd name="T10" fmla="*/ 21 w 29"/>
                <a:gd name="T11" fmla="*/ 35 h 173"/>
                <a:gd name="T12" fmla="*/ 14 w 29"/>
                <a:gd name="T13" fmla="*/ 94 h 173"/>
                <a:gd name="T14" fmla="*/ 14 w 29"/>
                <a:gd name="T15" fmla="*/ 94 h 173"/>
                <a:gd name="T16" fmla="*/ 7 w 29"/>
                <a:gd name="T17" fmla="*/ 136 h 173"/>
                <a:gd name="T18" fmla="*/ 1 w 29"/>
                <a:gd name="T19" fmla="*/ 165 h 173"/>
                <a:gd name="T20" fmla="*/ 1 w 29"/>
                <a:gd name="T21" fmla="*/ 165 h 173"/>
                <a:gd name="T22" fmla="*/ 0 w 29"/>
                <a:gd name="T23" fmla="*/ 173 h 173"/>
                <a:gd name="T24" fmla="*/ 0 w 29"/>
                <a:gd name="T25" fmla="*/ 163 h 173"/>
                <a:gd name="T26" fmla="*/ 1 w 29"/>
                <a:gd name="T27" fmla="*/ 141 h 173"/>
                <a:gd name="T28" fmla="*/ 1 w 29"/>
                <a:gd name="T29" fmla="*/ 141 h 173"/>
                <a:gd name="T30" fmla="*/ 1 w 29"/>
                <a:gd name="T31" fmla="*/ 134 h 173"/>
                <a:gd name="T32" fmla="*/ 3 w 29"/>
                <a:gd name="T33" fmla="*/ 125 h 173"/>
                <a:gd name="T34" fmla="*/ 9 w 29"/>
                <a:gd name="T35" fmla="*/ 108 h 173"/>
                <a:gd name="T36" fmla="*/ 18 w 29"/>
                <a:gd name="T37" fmla="*/ 35 h 173"/>
                <a:gd name="T38" fmla="*/ 18 w 29"/>
                <a:gd name="T39" fmla="*/ 35 h 173"/>
                <a:gd name="T40" fmla="*/ 20 w 29"/>
                <a:gd name="T41" fmla="*/ 26 h 173"/>
                <a:gd name="T42" fmla="*/ 21 w 29"/>
                <a:gd name="T43" fmla="*/ 17 h 173"/>
                <a:gd name="T44" fmla="*/ 23 w 29"/>
                <a:gd name="T45" fmla="*/ 8 h 173"/>
                <a:gd name="T46" fmla="*/ 27 w 29"/>
                <a:gd name="T47" fmla="*/ 0 h 173"/>
                <a:gd name="T48" fmla="*/ 27 w 29"/>
                <a:gd name="T49" fmla="*/ 0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173"/>
                <a:gd name="T77" fmla="*/ 29 w 29"/>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173">
                  <a:moveTo>
                    <a:pt x="27" y="0"/>
                  </a:moveTo>
                  <a:lnTo>
                    <a:pt x="27" y="0"/>
                  </a:lnTo>
                  <a:lnTo>
                    <a:pt x="29" y="4"/>
                  </a:lnTo>
                  <a:lnTo>
                    <a:pt x="27" y="6"/>
                  </a:lnTo>
                  <a:lnTo>
                    <a:pt x="25" y="11"/>
                  </a:lnTo>
                  <a:lnTo>
                    <a:pt x="21" y="35"/>
                  </a:lnTo>
                  <a:lnTo>
                    <a:pt x="14" y="94"/>
                  </a:lnTo>
                  <a:lnTo>
                    <a:pt x="7" y="136"/>
                  </a:lnTo>
                  <a:lnTo>
                    <a:pt x="1" y="165"/>
                  </a:lnTo>
                  <a:lnTo>
                    <a:pt x="0" y="173"/>
                  </a:lnTo>
                  <a:lnTo>
                    <a:pt x="0" y="163"/>
                  </a:lnTo>
                  <a:lnTo>
                    <a:pt x="1" y="141"/>
                  </a:lnTo>
                  <a:lnTo>
                    <a:pt x="1" y="134"/>
                  </a:lnTo>
                  <a:lnTo>
                    <a:pt x="3" y="125"/>
                  </a:lnTo>
                  <a:lnTo>
                    <a:pt x="9" y="108"/>
                  </a:lnTo>
                  <a:lnTo>
                    <a:pt x="18" y="35"/>
                  </a:lnTo>
                  <a:lnTo>
                    <a:pt x="20" y="26"/>
                  </a:lnTo>
                  <a:lnTo>
                    <a:pt x="21" y="17"/>
                  </a:lnTo>
                  <a:lnTo>
                    <a:pt x="23" y="8"/>
                  </a:lnTo>
                  <a:lnTo>
                    <a:pt x="27" y="0"/>
                  </a:lnTo>
                  <a:close/>
                </a:path>
              </a:pathLst>
            </a:custGeom>
            <a:solidFill>
              <a:srgbClr val="000000"/>
            </a:solidFill>
            <a:ln w="9525">
              <a:noFill/>
              <a:round/>
              <a:headEnd/>
              <a:tailEnd/>
            </a:ln>
          </p:spPr>
          <p:txBody>
            <a:bodyPr/>
            <a:lstStyle/>
            <a:p>
              <a:endParaRPr lang="en-US" dirty="0"/>
            </a:p>
          </p:txBody>
        </p:sp>
        <p:sp>
          <p:nvSpPr>
            <p:cNvPr id="7370" name="Freeform 262"/>
            <p:cNvSpPr>
              <a:spLocks/>
            </p:cNvSpPr>
            <p:nvPr/>
          </p:nvSpPr>
          <p:spPr bwMode="auto">
            <a:xfrm>
              <a:off x="674" y="3548"/>
              <a:ext cx="15" cy="24"/>
            </a:xfrm>
            <a:custGeom>
              <a:avLst/>
              <a:gdLst>
                <a:gd name="T0" fmla="*/ 15 w 15"/>
                <a:gd name="T1" fmla="*/ 0 h 24"/>
                <a:gd name="T2" fmla="*/ 15 w 15"/>
                <a:gd name="T3" fmla="*/ 0 h 24"/>
                <a:gd name="T4" fmla="*/ 13 w 15"/>
                <a:gd name="T5" fmla="*/ 5 h 24"/>
                <a:gd name="T6" fmla="*/ 7 w 15"/>
                <a:gd name="T7" fmla="*/ 13 h 24"/>
                <a:gd name="T8" fmla="*/ 0 w 15"/>
                <a:gd name="T9" fmla="*/ 24 h 24"/>
                <a:gd name="T10" fmla="*/ 0 w 15"/>
                <a:gd name="T11" fmla="*/ 24 h 24"/>
                <a:gd name="T12" fmla="*/ 0 w 15"/>
                <a:gd name="T13" fmla="*/ 18 h 24"/>
                <a:gd name="T14" fmla="*/ 4 w 15"/>
                <a:gd name="T15" fmla="*/ 11 h 24"/>
                <a:gd name="T16" fmla="*/ 11 w 15"/>
                <a:gd name="T17" fmla="*/ 3 h 24"/>
                <a:gd name="T18" fmla="*/ 15 w 15"/>
                <a:gd name="T19" fmla="*/ 0 h 24"/>
                <a:gd name="T20" fmla="*/ 15 w 1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4"/>
                <a:gd name="T35" fmla="*/ 15 w 1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4">
                  <a:moveTo>
                    <a:pt x="15" y="0"/>
                  </a:moveTo>
                  <a:lnTo>
                    <a:pt x="15" y="0"/>
                  </a:lnTo>
                  <a:lnTo>
                    <a:pt x="13" y="5"/>
                  </a:lnTo>
                  <a:lnTo>
                    <a:pt x="7" y="13"/>
                  </a:lnTo>
                  <a:lnTo>
                    <a:pt x="0" y="24"/>
                  </a:lnTo>
                  <a:lnTo>
                    <a:pt x="0" y="18"/>
                  </a:lnTo>
                  <a:lnTo>
                    <a:pt x="4" y="11"/>
                  </a:lnTo>
                  <a:lnTo>
                    <a:pt x="11" y="3"/>
                  </a:lnTo>
                  <a:lnTo>
                    <a:pt x="15" y="0"/>
                  </a:lnTo>
                  <a:close/>
                </a:path>
              </a:pathLst>
            </a:custGeom>
            <a:solidFill>
              <a:srgbClr val="000000"/>
            </a:solidFill>
            <a:ln w="9525">
              <a:noFill/>
              <a:round/>
              <a:headEnd/>
              <a:tailEnd/>
            </a:ln>
          </p:spPr>
          <p:txBody>
            <a:bodyPr/>
            <a:lstStyle/>
            <a:p>
              <a:endParaRPr lang="en-US" dirty="0"/>
            </a:p>
          </p:txBody>
        </p:sp>
        <p:sp>
          <p:nvSpPr>
            <p:cNvPr id="7371" name="Freeform 264"/>
            <p:cNvSpPr>
              <a:spLocks/>
            </p:cNvSpPr>
            <p:nvPr/>
          </p:nvSpPr>
          <p:spPr bwMode="auto">
            <a:xfrm>
              <a:off x="471" y="3564"/>
              <a:ext cx="24" cy="106"/>
            </a:xfrm>
            <a:custGeom>
              <a:avLst/>
              <a:gdLst>
                <a:gd name="T0" fmla="*/ 4 w 24"/>
                <a:gd name="T1" fmla="*/ 0 h 106"/>
                <a:gd name="T2" fmla="*/ 4 w 24"/>
                <a:gd name="T3" fmla="*/ 0 h 106"/>
                <a:gd name="T4" fmla="*/ 15 w 24"/>
                <a:gd name="T5" fmla="*/ 24 h 106"/>
                <a:gd name="T6" fmla="*/ 20 w 24"/>
                <a:gd name="T7" fmla="*/ 52 h 106"/>
                <a:gd name="T8" fmla="*/ 24 w 24"/>
                <a:gd name="T9" fmla="*/ 77 h 106"/>
                <a:gd name="T10" fmla="*/ 22 w 24"/>
                <a:gd name="T11" fmla="*/ 105 h 106"/>
                <a:gd name="T12" fmla="*/ 22 w 24"/>
                <a:gd name="T13" fmla="*/ 105 h 106"/>
                <a:gd name="T14" fmla="*/ 22 w 24"/>
                <a:gd name="T15" fmla="*/ 106 h 106"/>
                <a:gd name="T16" fmla="*/ 18 w 24"/>
                <a:gd name="T17" fmla="*/ 106 h 106"/>
                <a:gd name="T18" fmla="*/ 18 w 24"/>
                <a:gd name="T19" fmla="*/ 106 h 106"/>
                <a:gd name="T20" fmla="*/ 18 w 24"/>
                <a:gd name="T21" fmla="*/ 79 h 106"/>
                <a:gd name="T22" fmla="*/ 16 w 24"/>
                <a:gd name="T23" fmla="*/ 52 h 106"/>
                <a:gd name="T24" fmla="*/ 11 w 24"/>
                <a:gd name="T25" fmla="*/ 26 h 106"/>
                <a:gd name="T26" fmla="*/ 6 w 24"/>
                <a:gd name="T27" fmla="*/ 13 h 106"/>
                <a:gd name="T28" fmla="*/ 0 w 24"/>
                <a:gd name="T29" fmla="*/ 2 h 106"/>
                <a:gd name="T30" fmla="*/ 2 w 24"/>
                <a:gd name="T31" fmla="*/ 0 h 106"/>
                <a:gd name="T32" fmla="*/ 2 w 24"/>
                <a:gd name="T33" fmla="*/ 0 h 106"/>
                <a:gd name="T34" fmla="*/ 4 w 24"/>
                <a:gd name="T35" fmla="*/ 0 h 106"/>
                <a:gd name="T36" fmla="*/ 4 w 24"/>
                <a:gd name="T37" fmla="*/ 0 h 106"/>
                <a:gd name="T38" fmla="*/ 4 w 24"/>
                <a:gd name="T39" fmla="*/ 0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06"/>
                <a:gd name="T62" fmla="*/ 24 w 24"/>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06">
                  <a:moveTo>
                    <a:pt x="4" y="0"/>
                  </a:moveTo>
                  <a:lnTo>
                    <a:pt x="4" y="0"/>
                  </a:lnTo>
                  <a:lnTo>
                    <a:pt x="15" y="24"/>
                  </a:lnTo>
                  <a:lnTo>
                    <a:pt x="20" y="52"/>
                  </a:lnTo>
                  <a:lnTo>
                    <a:pt x="24" y="77"/>
                  </a:lnTo>
                  <a:lnTo>
                    <a:pt x="22" y="105"/>
                  </a:lnTo>
                  <a:lnTo>
                    <a:pt x="22" y="106"/>
                  </a:lnTo>
                  <a:lnTo>
                    <a:pt x="18" y="106"/>
                  </a:lnTo>
                  <a:lnTo>
                    <a:pt x="18" y="79"/>
                  </a:lnTo>
                  <a:lnTo>
                    <a:pt x="16" y="52"/>
                  </a:lnTo>
                  <a:lnTo>
                    <a:pt x="11" y="26"/>
                  </a:lnTo>
                  <a:lnTo>
                    <a:pt x="6" y="13"/>
                  </a:lnTo>
                  <a:lnTo>
                    <a:pt x="0" y="2"/>
                  </a:lnTo>
                  <a:lnTo>
                    <a:pt x="2" y="0"/>
                  </a:lnTo>
                  <a:lnTo>
                    <a:pt x="4" y="0"/>
                  </a:lnTo>
                  <a:close/>
                </a:path>
              </a:pathLst>
            </a:custGeom>
            <a:solidFill>
              <a:srgbClr val="000000"/>
            </a:solidFill>
            <a:ln w="9525">
              <a:noFill/>
              <a:round/>
              <a:headEnd/>
              <a:tailEnd/>
            </a:ln>
          </p:spPr>
          <p:txBody>
            <a:bodyPr/>
            <a:lstStyle/>
            <a:p>
              <a:endParaRPr lang="en-US" dirty="0"/>
            </a:p>
          </p:txBody>
        </p:sp>
        <p:sp>
          <p:nvSpPr>
            <p:cNvPr id="7372" name="Freeform 265"/>
            <p:cNvSpPr>
              <a:spLocks/>
            </p:cNvSpPr>
            <p:nvPr/>
          </p:nvSpPr>
          <p:spPr bwMode="auto">
            <a:xfrm>
              <a:off x="564" y="3562"/>
              <a:ext cx="105" cy="61"/>
            </a:xfrm>
            <a:custGeom>
              <a:avLst/>
              <a:gdLst>
                <a:gd name="T0" fmla="*/ 6 w 105"/>
                <a:gd name="T1" fmla="*/ 10 h 61"/>
                <a:gd name="T2" fmla="*/ 6 w 105"/>
                <a:gd name="T3" fmla="*/ 10 h 61"/>
                <a:gd name="T4" fmla="*/ 11 w 105"/>
                <a:gd name="T5" fmla="*/ 24 h 61"/>
                <a:gd name="T6" fmla="*/ 19 w 105"/>
                <a:gd name="T7" fmla="*/ 37 h 61"/>
                <a:gd name="T8" fmla="*/ 24 w 105"/>
                <a:gd name="T9" fmla="*/ 43 h 61"/>
                <a:gd name="T10" fmla="*/ 30 w 105"/>
                <a:gd name="T11" fmla="*/ 48 h 61"/>
                <a:gd name="T12" fmla="*/ 35 w 105"/>
                <a:gd name="T13" fmla="*/ 52 h 61"/>
                <a:gd name="T14" fmla="*/ 42 w 105"/>
                <a:gd name="T15" fmla="*/ 55 h 61"/>
                <a:gd name="T16" fmla="*/ 42 w 105"/>
                <a:gd name="T17" fmla="*/ 55 h 61"/>
                <a:gd name="T18" fmla="*/ 61 w 105"/>
                <a:gd name="T19" fmla="*/ 55 h 61"/>
                <a:gd name="T20" fmla="*/ 68 w 105"/>
                <a:gd name="T21" fmla="*/ 54 h 61"/>
                <a:gd name="T22" fmla="*/ 75 w 105"/>
                <a:gd name="T23" fmla="*/ 52 h 61"/>
                <a:gd name="T24" fmla="*/ 83 w 105"/>
                <a:gd name="T25" fmla="*/ 48 h 61"/>
                <a:gd name="T26" fmla="*/ 90 w 105"/>
                <a:gd name="T27" fmla="*/ 43 h 61"/>
                <a:gd name="T28" fmla="*/ 103 w 105"/>
                <a:gd name="T29" fmla="*/ 32 h 61"/>
                <a:gd name="T30" fmla="*/ 103 w 105"/>
                <a:gd name="T31" fmla="*/ 32 h 61"/>
                <a:gd name="T32" fmla="*/ 105 w 105"/>
                <a:gd name="T33" fmla="*/ 32 h 61"/>
                <a:gd name="T34" fmla="*/ 105 w 105"/>
                <a:gd name="T35" fmla="*/ 33 h 61"/>
                <a:gd name="T36" fmla="*/ 105 w 105"/>
                <a:gd name="T37" fmla="*/ 33 h 61"/>
                <a:gd name="T38" fmla="*/ 99 w 105"/>
                <a:gd name="T39" fmla="*/ 43 h 61"/>
                <a:gd name="T40" fmla="*/ 90 w 105"/>
                <a:gd name="T41" fmla="*/ 48 h 61"/>
                <a:gd name="T42" fmla="*/ 83 w 105"/>
                <a:gd name="T43" fmla="*/ 54 h 61"/>
                <a:gd name="T44" fmla="*/ 74 w 105"/>
                <a:gd name="T45" fmla="*/ 57 h 61"/>
                <a:gd name="T46" fmla="*/ 64 w 105"/>
                <a:gd name="T47" fmla="*/ 61 h 61"/>
                <a:gd name="T48" fmla="*/ 53 w 105"/>
                <a:gd name="T49" fmla="*/ 61 h 61"/>
                <a:gd name="T50" fmla="*/ 44 w 105"/>
                <a:gd name="T51" fmla="*/ 59 h 61"/>
                <a:gd name="T52" fmla="*/ 35 w 105"/>
                <a:gd name="T53" fmla="*/ 55 h 61"/>
                <a:gd name="T54" fmla="*/ 35 w 105"/>
                <a:gd name="T55" fmla="*/ 55 h 61"/>
                <a:gd name="T56" fmla="*/ 28 w 105"/>
                <a:gd name="T57" fmla="*/ 52 h 61"/>
                <a:gd name="T58" fmla="*/ 22 w 105"/>
                <a:gd name="T59" fmla="*/ 46 h 61"/>
                <a:gd name="T60" fmla="*/ 17 w 105"/>
                <a:gd name="T61" fmla="*/ 39 h 61"/>
                <a:gd name="T62" fmla="*/ 13 w 105"/>
                <a:gd name="T63" fmla="*/ 32 h 61"/>
                <a:gd name="T64" fmla="*/ 6 w 105"/>
                <a:gd name="T65" fmla="*/ 17 h 61"/>
                <a:gd name="T66" fmla="*/ 0 w 105"/>
                <a:gd name="T67" fmla="*/ 0 h 61"/>
                <a:gd name="T68" fmla="*/ 0 w 105"/>
                <a:gd name="T69" fmla="*/ 0 h 61"/>
                <a:gd name="T70" fmla="*/ 4 w 105"/>
                <a:gd name="T71" fmla="*/ 0 h 61"/>
                <a:gd name="T72" fmla="*/ 4 w 105"/>
                <a:gd name="T73" fmla="*/ 4 h 61"/>
                <a:gd name="T74" fmla="*/ 4 w 105"/>
                <a:gd name="T75" fmla="*/ 8 h 61"/>
                <a:gd name="T76" fmla="*/ 6 w 105"/>
                <a:gd name="T77" fmla="*/ 10 h 61"/>
                <a:gd name="T78" fmla="*/ 6 w 105"/>
                <a:gd name="T79" fmla="*/ 10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61"/>
                <a:gd name="T122" fmla="*/ 105 w 105"/>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61">
                  <a:moveTo>
                    <a:pt x="6" y="10"/>
                  </a:moveTo>
                  <a:lnTo>
                    <a:pt x="6" y="10"/>
                  </a:lnTo>
                  <a:lnTo>
                    <a:pt x="11" y="24"/>
                  </a:lnTo>
                  <a:lnTo>
                    <a:pt x="19" y="37"/>
                  </a:lnTo>
                  <a:lnTo>
                    <a:pt x="24" y="43"/>
                  </a:lnTo>
                  <a:lnTo>
                    <a:pt x="30" y="48"/>
                  </a:lnTo>
                  <a:lnTo>
                    <a:pt x="35" y="52"/>
                  </a:lnTo>
                  <a:lnTo>
                    <a:pt x="42" y="55"/>
                  </a:lnTo>
                  <a:lnTo>
                    <a:pt x="61" y="55"/>
                  </a:lnTo>
                  <a:lnTo>
                    <a:pt x="68" y="54"/>
                  </a:lnTo>
                  <a:lnTo>
                    <a:pt x="75" y="52"/>
                  </a:lnTo>
                  <a:lnTo>
                    <a:pt x="83" y="48"/>
                  </a:lnTo>
                  <a:lnTo>
                    <a:pt x="90" y="43"/>
                  </a:lnTo>
                  <a:lnTo>
                    <a:pt x="103" y="32"/>
                  </a:lnTo>
                  <a:lnTo>
                    <a:pt x="105" y="32"/>
                  </a:lnTo>
                  <a:lnTo>
                    <a:pt x="105" y="33"/>
                  </a:lnTo>
                  <a:lnTo>
                    <a:pt x="99" y="43"/>
                  </a:lnTo>
                  <a:lnTo>
                    <a:pt x="90" y="48"/>
                  </a:lnTo>
                  <a:lnTo>
                    <a:pt x="83" y="54"/>
                  </a:lnTo>
                  <a:lnTo>
                    <a:pt x="74" y="57"/>
                  </a:lnTo>
                  <a:lnTo>
                    <a:pt x="64" y="61"/>
                  </a:lnTo>
                  <a:lnTo>
                    <a:pt x="53" y="61"/>
                  </a:lnTo>
                  <a:lnTo>
                    <a:pt x="44" y="59"/>
                  </a:lnTo>
                  <a:lnTo>
                    <a:pt x="35" y="55"/>
                  </a:lnTo>
                  <a:lnTo>
                    <a:pt x="28" y="52"/>
                  </a:lnTo>
                  <a:lnTo>
                    <a:pt x="22" y="46"/>
                  </a:lnTo>
                  <a:lnTo>
                    <a:pt x="17" y="39"/>
                  </a:lnTo>
                  <a:lnTo>
                    <a:pt x="13" y="32"/>
                  </a:lnTo>
                  <a:lnTo>
                    <a:pt x="6" y="17"/>
                  </a:lnTo>
                  <a:lnTo>
                    <a:pt x="0" y="0"/>
                  </a:lnTo>
                  <a:lnTo>
                    <a:pt x="4" y="0"/>
                  </a:lnTo>
                  <a:lnTo>
                    <a:pt x="4" y="4"/>
                  </a:lnTo>
                  <a:lnTo>
                    <a:pt x="4" y="8"/>
                  </a:lnTo>
                  <a:lnTo>
                    <a:pt x="6" y="10"/>
                  </a:lnTo>
                  <a:close/>
                </a:path>
              </a:pathLst>
            </a:custGeom>
            <a:solidFill>
              <a:srgbClr val="000000"/>
            </a:solidFill>
            <a:ln w="9525">
              <a:noFill/>
              <a:round/>
              <a:headEnd/>
              <a:tailEnd/>
            </a:ln>
          </p:spPr>
          <p:txBody>
            <a:bodyPr/>
            <a:lstStyle/>
            <a:p>
              <a:endParaRPr lang="en-US" dirty="0"/>
            </a:p>
          </p:txBody>
        </p:sp>
        <p:sp>
          <p:nvSpPr>
            <p:cNvPr id="7373" name="Freeform 266"/>
            <p:cNvSpPr>
              <a:spLocks/>
            </p:cNvSpPr>
            <p:nvPr/>
          </p:nvSpPr>
          <p:spPr bwMode="auto">
            <a:xfrm>
              <a:off x="702" y="3559"/>
              <a:ext cx="11" cy="146"/>
            </a:xfrm>
            <a:custGeom>
              <a:avLst/>
              <a:gdLst>
                <a:gd name="T0" fmla="*/ 7 w 11"/>
                <a:gd name="T1" fmla="*/ 64 h 146"/>
                <a:gd name="T2" fmla="*/ 7 w 11"/>
                <a:gd name="T3" fmla="*/ 64 h 146"/>
                <a:gd name="T4" fmla="*/ 5 w 11"/>
                <a:gd name="T5" fmla="*/ 82 h 146"/>
                <a:gd name="T6" fmla="*/ 5 w 11"/>
                <a:gd name="T7" fmla="*/ 104 h 146"/>
                <a:gd name="T8" fmla="*/ 5 w 11"/>
                <a:gd name="T9" fmla="*/ 126 h 146"/>
                <a:gd name="T10" fmla="*/ 9 w 11"/>
                <a:gd name="T11" fmla="*/ 146 h 146"/>
                <a:gd name="T12" fmla="*/ 9 w 11"/>
                <a:gd name="T13" fmla="*/ 146 h 146"/>
                <a:gd name="T14" fmla="*/ 5 w 11"/>
                <a:gd name="T15" fmla="*/ 141 h 146"/>
                <a:gd name="T16" fmla="*/ 1 w 11"/>
                <a:gd name="T17" fmla="*/ 135 h 146"/>
                <a:gd name="T18" fmla="*/ 1 w 11"/>
                <a:gd name="T19" fmla="*/ 135 h 146"/>
                <a:gd name="T20" fmla="*/ 0 w 11"/>
                <a:gd name="T21" fmla="*/ 122 h 146"/>
                <a:gd name="T22" fmla="*/ 0 w 11"/>
                <a:gd name="T23" fmla="*/ 111 h 146"/>
                <a:gd name="T24" fmla="*/ 0 w 11"/>
                <a:gd name="T25" fmla="*/ 86 h 146"/>
                <a:gd name="T26" fmla="*/ 3 w 11"/>
                <a:gd name="T27" fmla="*/ 60 h 146"/>
                <a:gd name="T28" fmla="*/ 5 w 11"/>
                <a:gd name="T29" fmla="*/ 36 h 146"/>
                <a:gd name="T30" fmla="*/ 5 w 11"/>
                <a:gd name="T31" fmla="*/ 36 h 146"/>
                <a:gd name="T32" fmla="*/ 7 w 11"/>
                <a:gd name="T33" fmla="*/ 16 h 146"/>
                <a:gd name="T34" fmla="*/ 7 w 11"/>
                <a:gd name="T35" fmla="*/ 0 h 146"/>
                <a:gd name="T36" fmla="*/ 7 w 11"/>
                <a:gd name="T37" fmla="*/ 0 h 146"/>
                <a:gd name="T38" fmla="*/ 9 w 11"/>
                <a:gd name="T39" fmla="*/ 5 h 146"/>
                <a:gd name="T40" fmla="*/ 11 w 11"/>
                <a:gd name="T41" fmla="*/ 11 h 146"/>
                <a:gd name="T42" fmla="*/ 11 w 11"/>
                <a:gd name="T43" fmla="*/ 27 h 146"/>
                <a:gd name="T44" fmla="*/ 7 w 11"/>
                <a:gd name="T45" fmla="*/ 64 h 146"/>
                <a:gd name="T46" fmla="*/ 7 w 11"/>
                <a:gd name="T47" fmla="*/ 64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46"/>
                <a:gd name="T74" fmla="*/ 11 w 11"/>
                <a:gd name="T75" fmla="*/ 146 h 1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46">
                  <a:moveTo>
                    <a:pt x="7" y="64"/>
                  </a:moveTo>
                  <a:lnTo>
                    <a:pt x="7" y="64"/>
                  </a:lnTo>
                  <a:lnTo>
                    <a:pt x="5" y="82"/>
                  </a:lnTo>
                  <a:lnTo>
                    <a:pt x="5" y="104"/>
                  </a:lnTo>
                  <a:lnTo>
                    <a:pt x="5" y="126"/>
                  </a:lnTo>
                  <a:lnTo>
                    <a:pt x="9" y="146"/>
                  </a:lnTo>
                  <a:lnTo>
                    <a:pt x="5" y="141"/>
                  </a:lnTo>
                  <a:lnTo>
                    <a:pt x="1" y="135"/>
                  </a:lnTo>
                  <a:lnTo>
                    <a:pt x="0" y="122"/>
                  </a:lnTo>
                  <a:lnTo>
                    <a:pt x="0" y="111"/>
                  </a:lnTo>
                  <a:lnTo>
                    <a:pt x="0" y="86"/>
                  </a:lnTo>
                  <a:lnTo>
                    <a:pt x="3" y="60"/>
                  </a:lnTo>
                  <a:lnTo>
                    <a:pt x="5" y="36"/>
                  </a:lnTo>
                  <a:lnTo>
                    <a:pt x="7" y="16"/>
                  </a:lnTo>
                  <a:lnTo>
                    <a:pt x="7" y="0"/>
                  </a:lnTo>
                  <a:lnTo>
                    <a:pt x="9" y="5"/>
                  </a:lnTo>
                  <a:lnTo>
                    <a:pt x="11" y="11"/>
                  </a:lnTo>
                  <a:lnTo>
                    <a:pt x="11" y="27"/>
                  </a:lnTo>
                  <a:lnTo>
                    <a:pt x="7" y="64"/>
                  </a:lnTo>
                  <a:close/>
                </a:path>
              </a:pathLst>
            </a:custGeom>
            <a:solidFill>
              <a:srgbClr val="000000"/>
            </a:solidFill>
            <a:ln w="9525">
              <a:noFill/>
              <a:round/>
              <a:headEnd/>
              <a:tailEnd/>
            </a:ln>
          </p:spPr>
          <p:txBody>
            <a:bodyPr/>
            <a:lstStyle/>
            <a:p>
              <a:endParaRPr lang="en-US" dirty="0"/>
            </a:p>
          </p:txBody>
        </p:sp>
        <p:sp>
          <p:nvSpPr>
            <p:cNvPr id="7374" name="Freeform 267"/>
            <p:cNvSpPr>
              <a:spLocks/>
            </p:cNvSpPr>
            <p:nvPr/>
          </p:nvSpPr>
          <p:spPr bwMode="auto">
            <a:xfrm>
              <a:off x="762" y="3559"/>
              <a:ext cx="31" cy="154"/>
            </a:xfrm>
            <a:custGeom>
              <a:avLst/>
              <a:gdLst>
                <a:gd name="T0" fmla="*/ 4 w 31"/>
                <a:gd name="T1" fmla="*/ 0 h 154"/>
                <a:gd name="T2" fmla="*/ 4 w 31"/>
                <a:gd name="T3" fmla="*/ 0 h 154"/>
                <a:gd name="T4" fmla="*/ 9 w 31"/>
                <a:gd name="T5" fmla="*/ 22 h 154"/>
                <a:gd name="T6" fmla="*/ 15 w 31"/>
                <a:gd name="T7" fmla="*/ 44 h 154"/>
                <a:gd name="T8" fmla="*/ 27 w 31"/>
                <a:gd name="T9" fmla="*/ 88 h 154"/>
                <a:gd name="T10" fmla="*/ 27 w 31"/>
                <a:gd name="T11" fmla="*/ 88 h 154"/>
                <a:gd name="T12" fmla="*/ 31 w 31"/>
                <a:gd name="T13" fmla="*/ 104 h 154"/>
                <a:gd name="T14" fmla="*/ 31 w 31"/>
                <a:gd name="T15" fmla="*/ 121 h 154"/>
                <a:gd name="T16" fmla="*/ 31 w 31"/>
                <a:gd name="T17" fmla="*/ 137 h 154"/>
                <a:gd name="T18" fmla="*/ 27 w 31"/>
                <a:gd name="T19" fmla="*/ 154 h 154"/>
                <a:gd name="T20" fmla="*/ 22 w 31"/>
                <a:gd name="T21" fmla="*/ 154 h 154"/>
                <a:gd name="T22" fmla="*/ 22 w 31"/>
                <a:gd name="T23" fmla="*/ 154 h 154"/>
                <a:gd name="T24" fmla="*/ 27 w 31"/>
                <a:gd name="T25" fmla="*/ 139 h 154"/>
                <a:gd name="T26" fmla="*/ 27 w 31"/>
                <a:gd name="T27" fmla="*/ 124 h 154"/>
                <a:gd name="T28" fmla="*/ 27 w 31"/>
                <a:gd name="T29" fmla="*/ 111 h 154"/>
                <a:gd name="T30" fmla="*/ 26 w 31"/>
                <a:gd name="T31" fmla="*/ 97 h 154"/>
                <a:gd name="T32" fmla="*/ 18 w 31"/>
                <a:gd name="T33" fmla="*/ 69 h 154"/>
                <a:gd name="T34" fmla="*/ 15 w 31"/>
                <a:gd name="T35" fmla="*/ 55 h 154"/>
                <a:gd name="T36" fmla="*/ 13 w 31"/>
                <a:gd name="T37" fmla="*/ 42 h 154"/>
                <a:gd name="T38" fmla="*/ 13 w 31"/>
                <a:gd name="T39" fmla="*/ 42 h 154"/>
                <a:gd name="T40" fmla="*/ 6 w 31"/>
                <a:gd name="T41" fmla="*/ 20 h 154"/>
                <a:gd name="T42" fmla="*/ 0 w 31"/>
                <a:gd name="T43" fmla="*/ 0 h 154"/>
                <a:gd name="T44" fmla="*/ 4 w 31"/>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154"/>
                <a:gd name="T71" fmla="*/ 31 w 3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154">
                  <a:moveTo>
                    <a:pt x="4" y="0"/>
                  </a:moveTo>
                  <a:lnTo>
                    <a:pt x="4" y="0"/>
                  </a:lnTo>
                  <a:lnTo>
                    <a:pt x="9" y="22"/>
                  </a:lnTo>
                  <a:lnTo>
                    <a:pt x="15" y="44"/>
                  </a:lnTo>
                  <a:lnTo>
                    <a:pt x="27" y="88"/>
                  </a:lnTo>
                  <a:lnTo>
                    <a:pt x="31" y="104"/>
                  </a:lnTo>
                  <a:lnTo>
                    <a:pt x="31" y="121"/>
                  </a:lnTo>
                  <a:lnTo>
                    <a:pt x="31" y="137"/>
                  </a:lnTo>
                  <a:lnTo>
                    <a:pt x="27" y="154"/>
                  </a:lnTo>
                  <a:lnTo>
                    <a:pt x="22" y="154"/>
                  </a:lnTo>
                  <a:lnTo>
                    <a:pt x="27" y="139"/>
                  </a:lnTo>
                  <a:lnTo>
                    <a:pt x="27" y="124"/>
                  </a:lnTo>
                  <a:lnTo>
                    <a:pt x="27" y="111"/>
                  </a:lnTo>
                  <a:lnTo>
                    <a:pt x="26" y="97"/>
                  </a:lnTo>
                  <a:lnTo>
                    <a:pt x="18" y="69"/>
                  </a:lnTo>
                  <a:lnTo>
                    <a:pt x="15" y="55"/>
                  </a:lnTo>
                  <a:lnTo>
                    <a:pt x="13" y="42"/>
                  </a:lnTo>
                  <a:lnTo>
                    <a:pt x="6" y="20"/>
                  </a:lnTo>
                  <a:lnTo>
                    <a:pt x="0" y="0"/>
                  </a:lnTo>
                  <a:lnTo>
                    <a:pt x="4" y="0"/>
                  </a:lnTo>
                  <a:close/>
                </a:path>
              </a:pathLst>
            </a:custGeom>
            <a:solidFill>
              <a:srgbClr val="000000"/>
            </a:solidFill>
            <a:ln w="9525">
              <a:noFill/>
              <a:round/>
              <a:headEnd/>
              <a:tailEnd/>
            </a:ln>
          </p:spPr>
          <p:txBody>
            <a:bodyPr/>
            <a:lstStyle/>
            <a:p>
              <a:endParaRPr lang="en-US" dirty="0"/>
            </a:p>
          </p:txBody>
        </p:sp>
        <p:sp>
          <p:nvSpPr>
            <p:cNvPr id="7375" name="Freeform 270"/>
            <p:cNvSpPr>
              <a:spLocks/>
            </p:cNvSpPr>
            <p:nvPr/>
          </p:nvSpPr>
          <p:spPr bwMode="auto">
            <a:xfrm>
              <a:off x="590" y="3572"/>
              <a:ext cx="79" cy="23"/>
            </a:xfrm>
            <a:custGeom>
              <a:avLst/>
              <a:gdLst>
                <a:gd name="T0" fmla="*/ 51 w 79"/>
                <a:gd name="T1" fmla="*/ 16 h 23"/>
                <a:gd name="T2" fmla="*/ 51 w 79"/>
                <a:gd name="T3" fmla="*/ 16 h 23"/>
                <a:gd name="T4" fmla="*/ 64 w 79"/>
                <a:gd name="T5" fmla="*/ 9 h 23"/>
                <a:gd name="T6" fmla="*/ 71 w 79"/>
                <a:gd name="T7" fmla="*/ 5 h 23"/>
                <a:gd name="T8" fmla="*/ 77 w 79"/>
                <a:gd name="T9" fmla="*/ 3 h 23"/>
                <a:gd name="T10" fmla="*/ 79 w 79"/>
                <a:gd name="T11" fmla="*/ 3 h 23"/>
                <a:gd name="T12" fmla="*/ 79 w 79"/>
                <a:gd name="T13" fmla="*/ 3 h 23"/>
                <a:gd name="T14" fmla="*/ 66 w 79"/>
                <a:gd name="T15" fmla="*/ 12 h 23"/>
                <a:gd name="T16" fmla="*/ 53 w 79"/>
                <a:gd name="T17" fmla="*/ 20 h 23"/>
                <a:gd name="T18" fmla="*/ 46 w 79"/>
                <a:gd name="T19" fmla="*/ 23 h 23"/>
                <a:gd name="T20" fmla="*/ 38 w 79"/>
                <a:gd name="T21" fmla="*/ 23 h 23"/>
                <a:gd name="T22" fmla="*/ 31 w 79"/>
                <a:gd name="T23" fmla="*/ 23 h 23"/>
                <a:gd name="T24" fmla="*/ 24 w 79"/>
                <a:gd name="T25" fmla="*/ 20 h 23"/>
                <a:gd name="T26" fmla="*/ 24 w 79"/>
                <a:gd name="T27" fmla="*/ 20 h 23"/>
                <a:gd name="T28" fmla="*/ 9 w 79"/>
                <a:gd name="T29" fmla="*/ 12 h 23"/>
                <a:gd name="T30" fmla="*/ 4 w 79"/>
                <a:gd name="T31" fmla="*/ 7 h 23"/>
                <a:gd name="T32" fmla="*/ 0 w 79"/>
                <a:gd name="T33" fmla="*/ 0 h 23"/>
                <a:gd name="T34" fmla="*/ 0 w 79"/>
                <a:gd name="T35" fmla="*/ 0 h 23"/>
                <a:gd name="T36" fmla="*/ 11 w 79"/>
                <a:gd name="T37" fmla="*/ 9 h 23"/>
                <a:gd name="T38" fmla="*/ 24 w 79"/>
                <a:gd name="T39" fmla="*/ 16 h 23"/>
                <a:gd name="T40" fmla="*/ 31 w 79"/>
                <a:gd name="T41" fmla="*/ 18 h 23"/>
                <a:gd name="T42" fmla="*/ 37 w 79"/>
                <a:gd name="T43" fmla="*/ 20 h 23"/>
                <a:gd name="T44" fmla="*/ 44 w 79"/>
                <a:gd name="T45" fmla="*/ 18 h 23"/>
                <a:gd name="T46" fmla="*/ 51 w 79"/>
                <a:gd name="T47" fmla="*/ 16 h 23"/>
                <a:gd name="T48" fmla="*/ 51 w 79"/>
                <a:gd name="T49" fmla="*/ 16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51" y="16"/>
                  </a:moveTo>
                  <a:lnTo>
                    <a:pt x="51" y="16"/>
                  </a:lnTo>
                  <a:lnTo>
                    <a:pt x="64" y="9"/>
                  </a:lnTo>
                  <a:lnTo>
                    <a:pt x="71" y="5"/>
                  </a:lnTo>
                  <a:lnTo>
                    <a:pt x="77" y="3"/>
                  </a:lnTo>
                  <a:lnTo>
                    <a:pt x="79" y="3"/>
                  </a:lnTo>
                  <a:lnTo>
                    <a:pt x="66" y="12"/>
                  </a:lnTo>
                  <a:lnTo>
                    <a:pt x="53" y="20"/>
                  </a:lnTo>
                  <a:lnTo>
                    <a:pt x="46" y="23"/>
                  </a:lnTo>
                  <a:lnTo>
                    <a:pt x="38" y="23"/>
                  </a:lnTo>
                  <a:lnTo>
                    <a:pt x="31" y="23"/>
                  </a:lnTo>
                  <a:lnTo>
                    <a:pt x="24" y="20"/>
                  </a:lnTo>
                  <a:lnTo>
                    <a:pt x="9" y="12"/>
                  </a:lnTo>
                  <a:lnTo>
                    <a:pt x="4" y="7"/>
                  </a:lnTo>
                  <a:lnTo>
                    <a:pt x="0" y="0"/>
                  </a:lnTo>
                  <a:lnTo>
                    <a:pt x="11" y="9"/>
                  </a:lnTo>
                  <a:lnTo>
                    <a:pt x="24" y="16"/>
                  </a:lnTo>
                  <a:lnTo>
                    <a:pt x="31" y="18"/>
                  </a:lnTo>
                  <a:lnTo>
                    <a:pt x="37" y="20"/>
                  </a:lnTo>
                  <a:lnTo>
                    <a:pt x="44" y="18"/>
                  </a:lnTo>
                  <a:lnTo>
                    <a:pt x="51" y="16"/>
                  </a:lnTo>
                  <a:close/>
                </a:path>
              </a:pathLst>
            </a:custGeom>
            <a:solidFill>
              <a:srgbClr val="000000"/>
            </a:solidFill>
            <a:ln w="9525">
              <a:noFill/>
              <a:round/>
              <a:headEnd/>
              <a:tailEnd/>
            </a:ln>
          </p:spPr>
          <p:txBody>
            <a:bodyPr/>
            <a:lstStyle/>
            <a:p>
              <a:endParaRPr lang="en-US" dirty="0"/>
            </a:p>
          </p:txBody>
        </p:sp>
        <p:sp>
          <p:nvSpPr>
            <p:cNvPr id="7376" name="Freeform 280"/>
            <p:cNvSpPr>
              <a:spLocks/>
            </p:cNvSpPr>
            <p:nvPr/>
          </p:nvSpPr>
          <p:spPr bwMode="auto">
            <a:xfrm>
              <a:off x="487" y="3687"/>
              <a:ext cx="10" cy="31"/>
            </a:xfrm>
            <a:custGeom>
              <a:avLst/>
              <a:gdLst>
                <a:gd name="T0" fmla="*/ 8 w 10"/>
                <a:gd name="T1" fmla="*/ 16 h 31"/>
                <a:gd name="T2" fmla="*/ 8 w 10"/>
                <a:gd name="T3" fmla="*/ 16 h 31"/>
                <a:gd name="T4" fmla="*/ 10 w 10"/>
                <a:gd name="T5" fmla="*/ 24 h 31"/>
                <a:gd name="T6" fmla="*/ 10 w 10"/>
                <a:gd name="T7" fmla="*/ 31 h 31"/>
                <a:gd name="T8" fmla="*/ 6 w 10"/>
                <a:gd name="T9" fmla="*/ 31 h 31"/>
                <a:gd name="T10" fmla="*/ 6 w 10"/>
                <a:gd name="T11" fmla="*/ 31 h 31"/>
                <a:gd name="T12" fmla="*/ 4 w 10"/>
                <a:gd name="T13" fmla="*/ 15 h 31"/>
                <a:gd name="T14" fmla="*/ 0 w 10"/>
                <a:gd name="T15" fmla="*/ 0 h 31"/>
                <a:gd name="T16" fmla="*/ 0 w 10"/>
                <a:gd name="T17" fmla="*/ 0 h 31"/>
                <a:gd name="T18" fmla="*/ 4 w 10"/>
                <a:gd name="T19" fmla="*/ 2 h 31"/>
                <a:gd name="T20" fmla="*/ 6 w 10"/>
                <a:gd name="T21" fmla="*/ 7 h 31"/>
                <a:gd name="T22" fmla="*/ 8 w 10"/>
                <a:gd name="T23" fmla="*/ 16 h 31"/>
                <a:gd name="T24" fmla="*/ 8 w 10"/>
                <a:gd name="T25" fmla="*/ 1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31"/>
                <a:gd name="T41" fmla="*/ 10 w 1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31">
                  <a:moveTo>
                    <a:pt x="8" y="16"/>
                  </a:moveTo>
                  <a:lnTo>
                    <a:pt x="8" y="16"/>
                  </a:lnTo>
                  <a:lnTo>
                    <a:pt x="10" y="24"/>
                  </a:lnTo>
                  <a:lnTo>
                    <a:pt x="10" y="31"/>
                  </a:lnTo>
                  <a:lnTo>
                    <a:pt x="6" y="31"/>
                  </a:lnTo>
                  <a:lnTo>
                    <a:pt x="4" y="15"/>
                  </a:lnTo>
                  <a:lnTo>
                    <a:pt x="0" y="0"/>
                  </a:lnTo>
                  <a:lnTo>
                    <a:pt x="4" y="2"/>
                  </a:lnTo>
                  <a:lnTo>
                    <a:pt x="6" y="7"/>
                  </a:lnTo>
                  <a:lnTo>
                    <a:pt x="8" y="16"/>
                  </a:lnTo>
                  <a:close/>
                </a:path>
              </a:pathLst>
            </a:custGeom>
            <a:solidFill>
              <a:srgbClr val="000000"/>
            </a:solidFill>
            <a:ln w="9525">
              <a:noFill/>
              <a:round/>
              <a:headEnd/>
              <a:tailEnd/>
            </a:ln>
          </p:spPr>
          <p:txBody>
            <a:bodyPr/>
            <a:lstStyle/>
            <a:p>
              <a:endParaRPr lang="en-US" dirty="0"/>
            </a:p>
          </p:txBody>
        </p:sp>
        <p:sp>
          <p:nvSpPr>
            <p:cNvPr id="7377" name="Freeform 282"/>
            <p:cNvSpPr>
              <a:spLocks/>
            </p:cNvSpPr>
            <p:nvPr/>
          </p:nvSpPr>
          <p:spPr bwMode="auto">
            <a:xfrm>
              <a:off x="429" y="3702"/>
              <a:ext cx="53" cy="23"/>
            </a:xfrm>
            <a:custGeom>
              <a:avLst/>
              <a:gdLst>
                <a:gd name="T0" fmla="*/ 53 w 53"/>
                <a:gd name="T1" fmla="*/ 22 h 23"/>
                <a:gd name="T2" fmla="*/ 53 w 53"/>
                <a:gd name="T3" fmla="*/ 23 h 23"/>
                <a:gd name="T4" fmla="*/ 53 w 53"/>
                <a:gd name="T5" fmla="*/ 23 h 23"/>
                <a:gd name="T6" fmla="*/ 42 w 53"/>
                <a:gd name="T7" fmla="*/ 14 h 23"/>
                <a:gd name="T8" fmla="*/ 31 w 53"/>
                <a:gd name="T9" fmla="*/ 7 h 23"/>
                <a:gd name="T10" fmla="*/ 20 w 53"/>
                <a:gd name="T11" fmla="*/ 3 h 23"/>
                <a:gd name="T12" fmla="*/ 13 w 53"/>
                <a:gd name="T13" fmla="*/ 3 h 23"/>
                <a:gd name="T14" fmla="*/ 7 w 53"/>
                <a:gd name="T15" fmla="*/ 5 h 23"/>
                <a:gd name="T16" fmla="*/ 7 w 53"/>
                <a:gd name="T17" fmla="*/ 5 h 23"/>
                <a:gd name="T18" fmla="*/ 5 w 53"/>
                <a:gd name="T19" fmla="*/ 7 h 23"/>
                <a:gd name="T20" fmla="*/ 4 w 53"/>
                <a:gd name="T21" fmla="*/ 9 h 23"/>
                <a:gd name="T22" fmla="*/ 5 w 53"/>
                <a:gd name="T23" fmla="*/ 14 h 23"/>
                <a:gd name="T24" fmla="*/ 5 w 53"/>
                <a:gd name="T25" fmla="*/ 14 h 23"/>
                <a:gd name="T26" fmla="*/ 2 w 53"/>
                <a:gd name="T27" fmla="*/ 16 h 23"/>
                <a:gd name="T28" fmla="*/ 0 w 53"/>
                <a:gd name="T29" fmla="*/ 14 h 23"/>
                <a:gd name="T30" fmla="*/ 0 w 53"/>
                <a:gd name="T31" fmla="*/ 9 h 23"/>
                <a:gd name="T32" fmla="*/ 0 w 53"/>
                <a:gd name="T33" fmla="*/ 9 h 23"/>
                <a:gd name="T34" fmla="*/ 2 w 53"/>
                <a:gd name="T35" fmla="*/ 3 h 23"/>
                <a:gd name="T36" fmla="*/ 5 w 53"/>
                <a:gd name="T37" fmla="*/ 0 h 23"/>
                <a:gd name="T38" fmla="*/ 5 w 53"/>
                <a:gd name="T39" fmla="*/ 0 h 23"/>
                <a:gd name="T40" fmla="*/ 13 w 53"/>
                <a:gd name="T41" fmla="*/ 0 h 23"/>
                <a:gd name="T42" fmla="*/ 20 w 53"/>
                <a:gd name="T43" fmla="*/ 0 h 23"/>
                <a:gd name="T44" fmla="*/ 26 w 53"/>
                <a:gd name="T45" fmla="*/ 1 h 23"/>
                <a:gd name="T46" fmla="*/ 33 w 53"/>
                <a:gd name="T47" fmla="*/ 3 h 23"/>
                <a:gd name="T48" fmla="*/ 44 w 53"/>
                <a:gd name="T49" fmla="*/ 11 h 23"/>
                <a:gd name="T50" fmla="*/ 53 w 53"/>
                <a:gd name="T51" fmla="*/ 22 h 23"/>
                <a:gd name="T52" fmla="*/ 53 w 53"/>
                <a:gd name="T53" fmla="*/ 22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23"/>
                <a:gd name="T83" fmla="*/ 53 w 53"/>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23">
                  <a:moveTo>
                    <a:pt x="53" y="22"/>
                  </a:moveTo>
                  <a:lnTo>
                    <a:pt x="53" y="23"/>
                  </a:lnTo>
                  <a:lnTo>
                    <a:pt x="42" y="14"/>
                  </a:lnTo>
                  <a:lnTo>
                    <a:pt x="31" y="7"/>
                  </a:lnTo>
                  <a:lnTo>
                    <a:pt x="20" y="3"/>
                  </a:lnTo>
                  <a:lnTo>
                    <a:pt x="13" y="3"/>
                  </a:lnTo>
                  <a:lnTo>
                    <a:pt x="7" y="5"/>
                  </a:lnTo>
                  <a:lnTo>
                    <a:pt x="5" y="7"/>
                  </a:lnTo>
                  <a:lnTo>
                    <a:pt x="4" y="9"/>
                  </a:lnTo>
                  <a:lnTo>
                    <a:pt x="5" y="14"/>
                  </a:lnTo>
                  <a:lnTo>
                    <a:pt x="2" y="16"/>
                  </a:lnTo>
                  <a:lnTo>
                    <a:pt x="0" y="14"/>
                  </a:lnTo>
                  <a:lnTo>
                    <a:pt x="0" y="9"/>
                  </a:lnTo>
                  <a:lnTo>
                    <a:pt x="2" y="3"/>
                  </a:lnTo>
                  <a:lnTo>
                    <a:pt x="5" y="0"/>
                  </a:lnTo>
                  <a:lnTo>
                    <a:pt x="13" y="0"/>
                  </a:lnTo>
                  <a:lnTo>
                    <a:pt x="20" y="0"/>
                  </a:lnTo>
                  <a:lnTo>
                    <a:pt x="26" y="1"/>
                  </a:lnTo>
                  <a:lnTo>
                    <a:pt x="33" y="3"/>
                  </a:lnTo>
                  <a:lnTo>
                    <a:pt x="44" y="11"/>
                  </a:lnTo>
                  <a:lnTo>
                    <a:pt x="53" y="22"/>
                  </a:lnTo>
                  <a:close/>
                </a:path>
              </a:pathLst>
            </a:custGeom>
            <a:solidFill>
              <a:srgbClr val="000000"/>
            </a:solidFill>
            <a:ln w="9525">
              <a:noFill/>
              <a:round/>
              <a:headEnd/>
              <a:tailEnd/>
            </a:ln>
          </p:spPr>
          <p:txBody>
            <a:bodyPr/>
            <a:lstStyle/>
            <a:p>
              <a:endParaRPr lang="en-US" dirty="0"/>
            </a:p>
          </p:txBody>
        </p:sp>
        <p:sp>
          <p:nvSpPr>
            <p:cNvPr id="7378" name="Freeform 285"/>
            <p:cNvSpPr>
              <a:spLocks/>
            </p:cNvSpPr>
            <p:nvPr/>
          </p:nvSpPr>
          <p:spPr bwMode="auto">
            <a:xfrm>
              <a:off x="692" y="3713"/>
              <a:ext cx="33" cy="66"/>
            </a:xfrm>
            <a:custGeom>
              <a:avLst/>
              <a:gdLst>
                <a:gd name="T0" fmla="*/ 4 w 33"/>
                <a:gd name="T1" fmla="*/ 1 h 66"/>
                <a:gd name="T2" fmla="*/ 4 w 33"/>
                <a:gd name="T3" fmla="*/ 1 h 66"/>
                <a:gd name="T4" fmla="*/ 4 w 33"/>
                <a:gd name="T5" fmla="*/ 16 h 66"/>
                <a:gd name="T6" fmla="*/ 6 w 33"/>
                <a:gd name="T7" fmla="*/ 31 h 66"/>
                <a:gd name="T8" fmla="*/ 11 w 33"/>
                <a:gd name="T9" fmla="*/ 44 h 66"/>
                <a:gd name="T10" fmla="*/ 17 w 33"/>
                <a:gd name="T11" fmla="*/ 51 h 66"/>
                <a:gd name="T12" fmla="*/ 22 w 33"/>
                <a:gd name="T13" fmla="*/ 56 h 66"/>
                <a:gd name="T14" fmla="*/ 22 w 33"/>
                <a:gd name="T15" fmla="*/ 56 h 66"/>
                <a:gd name="T16" fmla="*/ 24 w 33"/>
                <a:gd name="T17" fmla="*/ 58 h 66"/>
                <a:gd name="T18" fmla="*/ 28 w 33"/>
                <a:gd name="T19" fmla="*/ 60 h 66"/>
                <a:gd name="T20" fmla="*/ 32 w 33"/>
                <a:gd name="T21" fmla="*/ 64 h 66"/>
                <a:gd name="T22" fmla="*/ 33 w 33"/>
                <a:gd name="T23" fmla="*/ 66 h 66"/>
                <a:gd name="T24" fmla="*/ 33 w 33"/>
                <a:gd name="T25" fmla="*/ 66 h 66"/>
                <a:gd name="T26" fmla="*/ 26 w 33"/>
                <a:gd name="T27" fmla="*/ 62 h 66"/>
                <a:gd name="T28" fmla="*/ 19 w 33"/>
                <a:gd name="T29" fmla="*/ 58 h 66"/>
                <a:gd name="T30" fmla="*/ 13 w 33"/>
                <a:gd name="T31" fmla="*/ 53 h 66"/>
                <a:gd name="T32" fmla="*/ 10 w 33"/>
                <a:gd name="T33" fmla="*/ 45 h 66"/>
                <a:gd name="T34" fmla="*/ 6 w 33"/>
                <a:gd name="T35" fmla="*/ 38 h 66"/>
                <a:gd name="T36" fmla="*/ 2 w 33"/>
                <a:gd name="T37" fmla="*/ 31 h 66"/>
                <a:gd name="T38" fmla="*/ 0 w 33"/>
                <a:gd name="T39" fmla="*/ 14 h 66"/>
                <a:gd name="T40" fmla="*/ 0 w 33"/>
                <a:gd name="T41" fmla="*/ 14 h 66"/>
                <a:gd name="T42" fmla="*/ 2 w 33"/>
                <a:gd name="T43" fmla="*/ 11 h 66"/>
                <a:gd name="T44" fmla="*/ 0 w 33"/>
                <a:gd name="T45" fmla="*/ 7 h 66"/>
                <a:gd name="T46" fmla="*/ 2 w 33"/>
                <a:gd name="T47" fmla="*/ 3 h 66"/>
                <a:gd name="T48" fmla="*/ 4 w 33"/>
                <a:gd name="T49" fmla="*/ 0 h 66"/>
                <a:gd name="T50" fmla="*/ 4 w 33"/>
                <a:gd name="T51" fmla="*/ 1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66"/>
                <a:gd name="T80" fmla="*/ 33 w 33"/>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66">
                  <a:moveTo>
                    <a:pt x="4" y="1"/>
                  </a:moveTo>
                  <a:lnTo>
                    <a:pt x="4" y="1"/>
                  </a:lnTo>
                  <a:lnTo>
                    <a:pt x="4" y="16"/>
                  </a:lnTo>
                  <a:lnTo>
                    <a:pt x="6" y="31"/>
                  </a:lnTo>
                  <a:lnTo>
                    <a:pt x="11" y="44"/>
                  </a:lnTo>
                  <a:lnTo>
                    <a:pt x="17" y="51"/>
                  </a:lnTo>
                  <a:lnTo>
                    <a:pt x="22" y="56"/>
                  </a:lnTo>
                  <a:lnTo>
                    <a:pt x="24" y="58"/>
                  </a:lnTo>
                  <a:lnTo>
                    <a:pt x="28" y="60"/>
                  </a:lnTo>
                  <a:lnTo>
                    <a:pt x="32" y="64"/>
                  </a:lnTo>
                  <a:lnTo>
                    <a:pt x="33" y="66"/>
                  </a:lnTo>
                  <a:lnTo>
                    <a:pt x="26" y="62"/>
                  </a:lnTo>
                  <a:lnTo>
                    <a:pt x="19" y="58"/>
                  </a:lnTo>
                  <a:lnTo>
                    <a:pt x="13" y="53"/>
                  </a:lnTo>
                  <a:lnTo>
                    <a:pt x="10" y="45"/>
                  </a:lnTo>
                  <a:lnTo>
                    <a:pt x="6" y="38"/>
                  </a:lnTo>
                  <a:lnTo>
                    <a:pt x="2" y="31"/>
                  </a:lnTo>
                  <a:lnTo>
                    <a:pt x="0" y="14"/>
                  </a:lnTo>
                  <a:lnTo>
                    <a:pt x="2" y="11"/>
                  </a:lnTo>
                  <a:lnTo>
                    <a:pt x="0" y="7"/>
                  </a:lnTo>
                  <a:lnTo>
                    <a:pt x="2" y="3"/>
                  </a:lnTo>
                  <a:lnTo>
                    <a:pt x="4" y="0"/>
                  </a:lnTo>
                  <a:lnTo>
                    <a:pt x="4" y="1"/>
                  </a:lnTo>
                  <a:close/>
                </a:path>
              </a:pathLst>
            </a:custGeom>
            <a:solidFill>
              <a:srgbClr val="000000"/>
            </a:solidFill>
            <a:ln w="9525">
              <a:noFill/>
              <a:round/>
              <a:headEnd/>
              <a:tailEnd/>
            </a:ln>
          </p:spPr>
          <p:txBody>
            <a:bodyPr/>
            <a:lstStyle/>
            <a:p>
              <a:endParaRPr lang="en-US" dirty="0"/>
            </a:p>
          </p:txBody>
        </p:sp>
        <p:sp>
          <p:nvSpPr>
            <p:cNvPr id="7379" name="Freeform 286"/>
            <p:cNvSpPr>
              <a:spLocks/>
            </p:cNvSpPr>
            <p:nvPr/>
          </p:nvSpPr>
          <p:spPr bwMode="auto">
            <a:xfrm>
              <a:off x="711" y="3713"/>
              <a:ext cx="49" cy="44"/>
            </a:xfrm>
            <a:custGeom>
              <a:avLst/>
              <a:gdLst>
                <a:gd name="T0" fmla="*/ 5 w 49"/>
                <a:gd name="T1" fmla="*/ 9 h 44"/>
                <a:gd name="T2" fmla="*/ 5 w 49"/>
                <a:gd name="T3" fmla="*/ 9 h 44"/>
                <a:gd name="T4" fmla="*/ 11 w 49"/>
                <a:gd name="T5" fmla="*/ 18 h 44"/>
                <a:gd name="T6" fmla="*/ 16 w 49"/>
                <a:gd name="T7" fmla="*/ 27 h 44"/>
                <a:gd name="T8" fmla="*/ 25 w 49"/>
                <a:gd name="T9" fmla="*/ 34 h 44"/>
                <a:gd name="T10" fmla="*/ 35 w 49"/>
                <a:gd name="T11" fmla="*/ 38 h 44"/>
                <a:gd name="T12" fmla="*/ 49 w 49"/>
                <a:gd name="T13" fmla="*/ 38 h 44"/>
                <a:gd name="T14" fmla="*/ 49 w 49"/>
                <a:gd name="T15" fmla="*/ 38 h 44"/>
                <a:gd name="T16" fmla="*/ 46 w 49"/>
                <a:gd name="T17" fmla="*/ 42 h 44"/>
                <a:gd name="T18" fmla="*/ 42 w 49"/>
                <a:gd name="T19" fmla="*/ 44 h 44"/>
                <a:gd name="T20" fmla="*/ 36 w 49"/>
                <a:gd name="T21" fmla="*/ 44 h 44"/>
                <a:gd name="T22" fmla="*/ 31 w 49"/>
                <a:gd name="T23" fmla="*/ 42 h 44"/>
                <a:gd name="T24" fmla="*/ 31 w 49"/>
                <a:gd name="T25" fmla="*/ 42 h 44"/>
                <a:gd name="T26" fmla="*/ 20 w 49"/>
                <a:gd name="T27" fmla="*/ 34 h 44"/>
                <a:gd name="T28" fmla="*/ 13 w 49"/>
                <a:gd name="T29" fmla="*/ 27 h 44"/>
                <a:gd name="T30" fmla="*/ 5 w 49"/>
                <a:gd name="T31" fmla="*/ 18 h 44"/>
                <a:gd name="T32" fmla="*/ 0 w 49"/>
                <a:gd name="T33" fmla="*/ 7 h 44"/>
                <a:gd name="T34" fmla="*/ 0 w 49"/>
                <a:gd name="T35" fmla="*/ 0 h 44"/>
                <a:gd name="T36" fmla="*/ 0 w 49"/>
                <a:gd name="T37" fmla="*/ 0 h 44"/>
                <a:gd name="T38" fmla="*/ 2 w 49"/>
                <a:gd name="T39" fmla="*/ 1 h 44"/>
                <a:gd name="T40" fmla="*/ 2 w 49"/>
                <a:gd name="T41" fmla="*/ 3 h 44"/>
                <a:gd name="T42" fmla="*/ 5 w 49"/>
                <a:gd name="T43" fmla="*/ 9 h 44"/>
                <a:gd name="T44" fmla="*/ 5 w 49"/>
                <a:gd name="T45" fmla="*/ 9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44"/>
                <a:gd name="T71" fmla="*/ 49 w 4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44">
                  <a:moveTo>
                    <a:pt x="5" y="9"/>
                  </a:moveTo>
                  <a:lnTo>
                    <a:pt x="5" y="9"/>
                  </a:lnTo>
                  <a:lnTo>
                    <a:pt x="11" y="18"/>
                  </a:lnTo>
                  <a:lnTo>
                    <a:pt x="16" y="27"/>
                  </a:lnTo>
                  <a:lnTo>
                    <a:pt x="25" y="34"/>
                  </a:lnTo>
                  <a:lnTo>
                    <a:pt x="35" y="38"/>
                  </a:lnTo>
                  <a:lnTo>
                    <a:pt x="49" y="38"/>
                  </a:lnTo>
                  <a:lnTo>
                    <a:pt x="46" y="42"/>
                  </a:lnTo>
                  <a:lnTo>
                    <a:pt x="42" y="44"/>
                  </a:lnTo>
                  <a:lnTo>
                    <a:pt x="36" y="44"/>
                  </a:lnTo>
                  <a:lnTo>
                    <a:pt x="31" y="42"/>
                  </a:lnTo>
                  <a:lnTo>
                    <a:pt x="20" y="34"/>
                  </a:lnTo>
                  <a:lnTo>
                    <a:pt x="13" y="27"/>
                  </a:lnTo>
                  <a:lnTo>
                    <a:pt x="5" y="18"/>
                  </a:lnTo>
                  <a:lnTo>
                    <a:pt x="0" y="7"/>
                  </a:lnTo>
                  <a:lnTo>
                    <a:pt x="0" y="0"/>
                  </a:lnTo>
                  <a:lnTo>
                    <a:pt x="2" y="1"/>
                  </a:lnTo>
                  <a:lnTo>
                    <a:pt x="2" y="3"/>
                  </a:lnTo>
                  <a:lnTo>
                    <a:pt x="5" y="9"/>
                  </a:lnTo>
                  <a:close/>
                </a:path>
              </a:pathLst>
            </a:custGeom>
            <a:solidFill>
              <a:srgbClr val="000000"/>
            </a:solidFill>
            <a:ln w="9525">
              <a:noFill/>
              <a:round/>
              <a:headEnd/>
              <a:tailEnd/>
            </a:ln>
          </p:spPr>
          <p:txBody>
            <a:bodyPr/>
            <a:lstStyle/>
            <a:p>
              <a:endParaRPr lang="en-US" dirty="0"/>
            </a:p>
          </p:txBody>
        </p:sp>
        <p:sp>
          <p:nvSpPr>
            <p:cNvPr id="7380" name="Freeform 287"/>
            <p:cNvSpPr>
              <a:spLocks/>
            </p:cNvSpPr>
            <p:nvPr/>
          </p:nvSpPr>
          <p:spPr bwMode="auto">
            <a:xfrm>
              <a:off x="784" y="3716"/>
              <a:ext cx="26" cy="73"/>
            </a:xfrm>
            <a:custGeom>
              <a:avLst/>
              <a:gdLst>
                <a:gd name="T0" fmla="*/ 26 w 26"/>
                <a:gd name="T1" fmla="*/ 13 h 73"/>
                <a:gd name="T2" fmla="*/ 26 w 26"/>
                <a:gd name="T3" fmla="*/ 13 h 73"/>
                <a:gd name="T4" fmla="*/ 26 w 26"/>
                <a:gd name="T5" fmla="*/ 31 h 73"/>
                <a:gd name="T6" fmla="*/ 24 w 26"/>
                <a:gd name="T7" fmla="*/ 41 h 73"/>
                <a:gd name="T8" fmla="*/ 22 w 26"/>
                <a:gd name="T9" fmla="*/ 48 h 73"/>
                <a:gd name="T10" fmla="*/ 18 w 26"/>
                <a:gd name="T11" fmla="*/ 55 h 73"/>
                <a:gd name="T12" fmla="*/ 15 w 26"/>
                <a:gd name="T13" fmla="*/ 63 h 73"/>
                <a:gd name="T14" fmla="*/ 9 w 26"/>
                <a:gd name="T15" fmla="*/ 68 h 73"/>
                <a:gd name="T16" fmla="*/ 2 w 26"/>
                <a:gd name="T17" fmla="*/ 73 h 73"/>
                <a:gd name="T18" fmla="*/ 2 w 26"/>
                <a:gd name="T19" fmla="*/ 73 h 73"/>
                <a:gd name="T20" fmla="*/ 0 w 26"/>
                <a:gd name="T21" fmla="*/ 73 h 73"/>
                <a:gd name="T22" fmla="*/ 2 w 26"/>
                <a:gd name="T23" fmla="*/ 73 h 73"/>
                <a:gd name="T24" fmla="*/ 0 w 26"/>
                <a:gd name="T25" fmla="*/ 72 h 73"/>
                <a:gd name="T26" fmla="*/ 0 w 26"/>
                <a:gd name="T27" fmla="*/ 72 h 73"/>
                <a:gd name="T28" fmla="*/ 7 w 26"/>
                <a:gd name="T29" fmla="*/ 64 h 73"/>
                <a:gd name="T30" fmla="*/ 13 w 26"/>
                <a:gd name="T31" fmla="*/ 57 h 73"/>
                <a:gd name="T32" fmla="*/ 16 w 26"/>
                <a:gd name="T33" fmla="*/ 50 h 73"/>
                <a:gd name="T34" fmla="*/ 18 w 26"/>
                <a:gd name="T35" fmla="*/ 41 h 73"/>
                <a:gd name="T36" fmla="*/ 18 w 26"/>
                <a:gd name="T37" fmla="*/ 41 h 73"/>
                <a:gd name="T38" fmla="*/ 20 w 26"/>
                <a:gd name="T39" fmla="*/ 22 h 73"/>
                <a:gd name="T40" fmla="*/ 20 w 26"/>
                <a:gd name="T41" fmla="*/ 15 h 73"/>
                <a:gd name="T42" fmla="*/ 18 w 26"/>
                <a:gd name="T43" fmla="*/ 8 h 73"/>
                <a:gd name="T44" fmla="*/ 18 w 26"/>
                <a:gd name="T45" fmla="*/ 8 h 73"/>
                <a:gd name="T46" fmla="*/ 13 w 26"/>
                <a:gd name="T47" fmla="*/ 17 h 73"/>
                <a:gd name="T48" fmla="*/ 7 w 26"/>
                <a:gd name="T49" fmla="*/ 22 h 73"/>
                <a:gd name="T50" fmla="*/ 2 w 26"/>
                <a:gd name="T51" fmla="*/ 24 h 73"/>
                <a:gd name="T52" fmla="*/ 2 w 26"/>
                <a:gd name="T53" fmla="*/ 24 h 73"/>
                <a:gd name="T54" fmla="*/ 5 w 26"/>
                <a:gd name="T55" fmla="*/ 19 h 73"/>
                <a:gd name="T56" fmla="*/ 9 w 26"/>
                <a:gd name="T57" fmla="*/ 13 h 73"/>
                <a:gd name="T58" fmla="*/ 13 w 26"/>
                <a:gd name="T59" fmla="*/ 8 h 73"/>
                <a:gd name="T60" fmla="*/ 15 w 26"/>
                <a:gd name="T61" fmla="*/ 2 h 73"/>
                <a:gd name="T62" fmla="*/ 15 w 26"/>
                <a:gd name="T63" fmla="*/ 2 h 73"/>
                <a:gd name="T64" fmla="*/ 18 w 26"/>
                <a:gd name="T65" fmla="*/ 0 h 73"/>
                <a:gd name="T66" fmla="*/ 20 w 26"/>
                <a:gd name="T67" fmla="*/ 0 h 73"/>
                <a:gd name="T68" fmla="*/ 22 w 26"/>
                <a:gd name="T69" fmla="*/ 4 h 73"/>
                <a:gd name="T70" fmla="*/ 24 w 26"/>
                <a:gd name="T71" fmla="*/ 9 h 73"/>
                <a:gd name="T72" fmla="*/ 26 w 26"/>
                <a:gd name="T73" fmla="*/ 13 h 73"/>
                <a:gd name="T74" fmla="*/ 26 w 26"/>
                <a:gd name="T75" fmla="*/ 13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
                <a:gd name="T115" fmla="*/ 0 h 73"/>
                <a:gd name="T116" fmla="*/ 26 w 26"/>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 h="73">
                  <a:moveTo>
                    <a:pt x="26" y="13"/>
                  </a:moveTo>
                  <a:lnTo>
                    <a:pt x="26" y="13"/>
                  </a:lnTo>
                  <a:lnTo>
                    <a:pt x="26" y="31"/>
                  </a:lnTo>
                  <a:lnTo>
                    <a:pt x="24" y="41"/>
                  </a:lnTo>
                  <a:lnTo>
                    <a:pt x="22" y="48"/>
                  </a:lnTo>
                  <a:lnTo>
                    <a:pt x="18" y="55"/>
                  </a:lnTo>
                  <a:lnTo>
                    <a:pt x="15" y="63"/>
                  </a:lnTo>
                  <a:lnTo>
                    <a:pt x="9" y="68"/>
                  </a:lnTo>
                  <a:lnTo>
                    <a:pt x="2" y="73"/>
                  </a:lnTo>
                  <a:lnTo>
                    <a:pt x="0" y="73"/>
                  </a:lnTo>
                  <a:lnTo>
                    <a:pt x="2" y="73"/>
                  </a:lnTo>
                  <a:lnTo>
                    <a:pt x="0" y="72"/>
                  </a:lnTo>
                  <a:lnTo>
                    <a:pt x="7" y="64"/>
                  </a:lnTo>
                  <a:lnTo>
                    <a:pt x="13" y="57"/>
                  </a:lnTo>
                  <a:lnTo>
                    <a:pt x="16" y="50"/>
                  </a:lnTo>
                  <a:lnTo>
                    <a:pt x="18" y="41"/>
                  </a:lnTo>
                  <a:lnTo>
                    <a:pt x="20" y="22"/>
                  </a:lnTo>
                  <a:lnTo>
                    <a:pt x="20" y="15"/>
                  </a:lnTo>
                  <a:lnTo>
                    <a:pt x="18" y="8"/>
                  </a:lnTo>
                  <a:lnTo>
                    <a:pt x="13" y="17"/>
                  </a:lnTo>
                  <a:lnTo>
                    <a:pt x="7" y="22"/>
                  </a:lnTo>
                  <a:lnTo>
                    <a:pt x="2" y="24"/>
                  </a:lnTo>
                  <a:lnTo>
                    <a:pt x="5" y="19"/>
                  </a:lnTo>
                  <a:lnTo>
                    <a:pt x="9" y="13"/>
                  </a:lnTo>
                  <a:lnTo>
                    <a:pt x="13" y="8"/>
                  </a:lnTo>
                  <a:lnTo>
                    <a:pt x="15" y="2"/>
                  </a:lnTo>
                  <a:lnTo>
                    <a:pt x="18" y="0"/>
                  </a:lnTo>
                  <a:lnTo>
                    <a:pt x="20" y="0"/>
                  </a:lnTo>
                  <a:lnTo>
                    <a:pt x="22" y="4"/>
                  </a:lnTo>
                  <a:lnTo>
                    <a:pt x="24" y="9"/>
                  </a:lnTo>
                  <a:lnTo>
                    <a:pt x="26" y="13"/>
                  </a:lnTo>
                  <a:close/>
                </a:path>
              </a:pathLst>
            </a:custGeom>
            <a:solidFill>
              <a:srgbClr val="000000"/>
            </a:solidFill>
            <a:ln w="9525">
              <a:noFill/>
              <a:round/>
              <a:headEnd/>
              <a:tailEnd/>
            </a:ln>
          </p:spPr>
          <p:txBody>
            <a:bodyPr/>
            <a:lstStyle/>
            <a:p>
              <a:endParaRPr lang="en-US" dirty="0"/>
            </a:p>
          </p:txBody>
        </p:sp>
        <p:sp>
          <p:nvSpPr>
            <p:cNvPr id="7381" name="Freeform 288"/>
            <p:cNvSpPr>
              <a:spLocks/>
            </p:cNvSpPr>
            <p:nvPr/>
          </p:nvSpPr>
          <p:spPr bwMode="auto">
            <a:xfrm>
              <a:off x="348" y="3731"/>
              <a:ext cx="22" cy="86"/>
            </a:xfrm>
            <a:custGeom>
              <a:avLst/>
              <a:gdLst>
                <a:gd name="T0" fmla="*/ 22 w 22"/>
                <a:gd name="T1" fmla="*/ 2 h 86"/>
                <a:gd name="T2" fmla="*/ 22 w 22"/>
                <a:gd name="T3" fmla="*/ 2 h 86"/>
                <a:gd name="T4" fmla="*/ 13 w 22"/>
                <a:gd name="T5" fmla="*/ 20 h 86"/>
                <a:gd name="T6" fmla="*/ 10 w 22"/>
                <a:gd name="T7" fmla="*/ 29 h 86"/>
                <a:gd name="T8" fmla="*/ 8 w 22"/>
                <a:gd name="T9" fmla="*/ 40 h 86"/>
                <a:gd name="T10" fmla="*/ 6 w 22"/>
                <a:gd name="T11" fmla="*/ 49 h 86"/>
                <a:gd name="T12" fmla="*/ 8 w 22"/>
                <a:gd name="T13" fmla="*/ 60 h 86"/>
                <a:gd name="T14" fmla="*/ 11 w 22"/>
                <a:gd name="T15" fmla="*/ 69 h 86"/>
                <a:gd name="T16" fmla="*/ 17 w 22"/>
                <a:gd name="T17" fmla="*/ 79 h 86"/>
                <a:gd name="T18" fmla="*/ 17 w 22"/>
                <a:gd name="T19" fmla="*/ 79 h 86"/>
                <a:gd name="T20" fmla="*/ 21 w 22"/>
                <a:gd name="T21" fmla="*/ 82 h 86"/>
                <a:gd name="T22" fmla="*/ 22 w 22"/>
                <a:gd name="T23" fmla="*/ 86 h 86"/>
                <a:gd name="T24" fmla="*/ 22 w 22"/>
                <a:gd name="T25" fmla="*/ 86 h 86"/>
                <a:gd name="T26" fmla="*/ 21 w 22"/>
                <a:gd name="T27" fmla="*/ 86 h 86"/>
                <a:gd name="T28" fmla="*/ 19 w 22"/>
                <a:gd name="T29" fmla="*/ 86 h 86"/>
                <a:gd name="T30" fmla="*/ 15 w 22"/>
                <a:gd name="T31" fmla="*/ 82 h 86"/>
                <a:gd name="T32" fmla="*/ 11 w 22"/>
                <a:gd name="T33" fmla="*/ 79 h 86"/>
                <a:gd name="T34" fmla="*/ 8 w 22"/>
                <a:gd name="T35" fmla="*/ 77 h 86"/>
                <a:gd name="T36" fmla="*/ 8 w 22"/>
                <a:gd name="T37" fmla="*/ 77 h 86"/>
                <a:gd name="T38" fmla="*/ 4 w 22"/>
                <a:gd name="T39" fmla="*/ 69 h 86"/>
                <a:gd name="T40" fmla="*/ 0 w 22"/>
                <a:gd name="T41" fmla="*/ 64 h 86"/>
                <a:gd name="T42" fmla="*/ 0 w 22"/>
                <a:gd name="T43" fmla="*/ 57 h 86"/>
                <a:gd name="T44" fmla="*/ 0 w 22"/>
                <a:gd name="T45" fmla="*/ 49 h 86"/>
                <a:gd name="T46" fmla="*/ 4 w 22"/>
                <a:gd name="T47" fmla="*/ 35 h 86"/>
                <a:gd name="T48" fmla="*/ 10 w 22"/>
                <a:gd name="T49" fmla="*/ 20 h 86"/>
                <a:gd name="T50" fmla="*/ 10 w 22"/>
                <a:gd name="T51" fmla="*/ 20 h 86"/>
                <a:gd name="T52" fmla="*/ 19 w 22"/>
                <a:gd name="T53" fmla="*/ 0 h 86"/>
                <a:gd name="T54" fmla="*/ 22 w 22"/>
                <a:gd name="T55" fmla="*/ 2 h 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86"/>
                <a:gd name="T86" fmla="*/ 22 w 22"/>
                <a:gd name="T87" fmla="*/ 86 h 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86">
                  <a:moveTo>
                    <a:pt x="22" y="2"/>
                  </a:moveTo>
                  <a:lnTo>
                    <a:pt x="22" y="2"/>
                  </a:lnTo>
                  <a:lnTo>
                    <a:pt x="13" y="20"/>
                  </a:lnTo>
                  <a:lnTo>
                    <a:pt x="10" y="29"/>
                  </a:lnTo>
                  <a:lnTo>
                    <a:pt x="8" y="40"/>
                  </a:lnTo>
                  <a:lnTo>
                    <a:pt x="6" y="49"/>
                  </a:lnTo>
                  <a:lnTo>
                    <a:pt x="8" y="60"/>
                  </a:lnTo>
                  <a:lnTo>
                    <a:pt x="11" y="69"/>
                  </a:lnTo>
                  <a:lnTo>
                    <a:pt x="17" y="79"/>
                  </a:lnTo>
                  <a:lnTo>
                    <a:pt x="21" y="82"/>
                  </a:lnTo>
                  <a:lnTo>
                    <a:pt x="22" y="86"/>
                  </a:lnTo>
                  <a:lnTo>
                    <a:pt x="21" y="86"/>
                  </a:lnTo>
                  <a:lnTo>
                    <a:pt x="19" y="86"/>
                  </a:lnTo>
                  <a:lnTo>
                    <a:pt x="15" y="82"/>
                  </a:lnTo>
                  <a:lnTo>
                    <a:pt x="11" y="79"/>
                  </a:lnTo>
                  <a:lnTo>
                    <a:pt x="8" y="77"/>
                  </a:lnTo>
                  <a:lnTo>
                    <a:pt x="4" y="69"/>
                  </a:lnTo>
                  <a:lnTo>
                    <a:pt x="0" y="64"/>
                  </a:lnTo>
                  <a:lnTo>
                    <a:pt x="0" y="57"/>
                  </a:lnTo>
                  <a:lnTo>
                    <a:pt x="0" y="49"/>
                  </a:lnTo>
                  <a:lnTo>
                    <a:pt x="4" y="35"/>
                  </a:lnTo>
                  <a:lnTo>
                    <a:pt x="10" y="20"/>
                  </a:lnTo>
                  <a:lnTo>
                    <a:pt x="19" y="0"/>
                  </a:lnTo>
                  <a:lnTo>
                    <a:pt x="22" y="2"/>
                  </a:lnTo>
                  <a:close/>
                </a:path>
              </a:pathLst>
            </a:custGeom>
            <a:solidFill>
              <a:srgbClr val="000000"/>
            </a:solidFill>
            <a:ln w="9525">
              <a:noFill/>
              <a:round/>
              <a:headEnd/>
              <a:tailEnd/>
            </a:ln>
          </p:spPr>
          <p:txBody>
            <a:bodyPr/>
            <a:lstStyle/>
            <a:p>
              <a:endParaRPr lang="en-US" dirty="0"/>
            </a:p>
          </p:txBody>
        </p:sp>
        <p:sp>
          <p:nvSpPr>
            <p:cNvPr id="7382" name="Freeform 289"/>
            <p:cNvSpPr>
              <a:spLocks/>
            </p:cNvSpPr>
            <p:nvPr/>
          </p:nvSpPr>
          <p:spPr bwMode="auto">
            <a:xfrm>
              <a:off x="398" y="3733"/>
              <a:ext cx="95" cy="95"/>
            </a:xfrm>
            <a:custGeom>
              <a:avLst/>
              <a:gdLst>
                <a:gd name="T0" fmla="*/ 95 w 95"/>
                <a:gd name="T1" fmla="*/ 3 h 95"/>
                <a:gd name="T2" fmla="*/ 95 w 95"/>
                <a:gd name="T3" fmla="*/ 3 h 95"/>
                <a:gd name="T4" fmla="*/ 86 w 95"/>
                <a:gd name="T5" fmla="*/ 2 h 95"/>
                <a:gd name="T6" fmla="*/ 77 w 95"/>
                <a:gd name="T7" fmla="*/ 3 h 95"/>
                <a:gd name="T8" fmla="*/ 68 w 95"/>
                <a:gd name="T9" fmla="*/ 5 h 95"/>
                <a:gd name="T10" fmla="*/ 58 w 95"/>
                <a:gd name="T11" fmla="*/ 7 h 95"/>
                <a:gd name="T12" fmla="*/ 42 w 95"/>
                <a:gd name="T13" fmla="*/ 16 h 95"/>
                <a:gd name="T14" fmla="*/ 27 w 95"/>
                <a:gd name="T15" fmla="*/ 29 h 95"/>
                <a:gd name="T16" fmla="*/ 27 w 95"/>
                <a:gd name="T17" fmla="*/ 29 h 95"/>
                <a:gd name="T18" fmla="*/ 18 w 95"/>
                <a:gd name="T19" fmla="*/ 40 h 95"/>
                <a:gd name="T20" fmla="*/ 9 w 95"/>
                <a:gd name="T21" fmla="*/ 53 h 95"/>
                <a:gd name="T22" fmla="*/ 7 w 95"/>
                <a:gd name="T23" fmla="*/ 58 h 95"/>
                <a:gd name="T24" fmla="*/ 5 w 95"/>
                <a:gd name="T25" fmla="*/ 66 h 95"/>
                <a:gd name="T26" fmla="*/ 3 w 95"/>
                <a:gd name="T27" fmla="*/ 73 h 95"/>
                <a:gd name="T28" fmla="*/ 5 w 95"/>
                <a:gd name="T29" fmla="*/ 80 h 95"/>
                <a:gd name="T30" fmla="*/ 5 w 95"/>
                <a:gd name="T31" fmla="*/ 80 h 95"/>
                <a:gd name="T32" fmla="*/ 7 w 95"/>
                <a:gd name="T33" fmla="*/ 86 h 95"/>
                <a:gd name="T34" fmla="*/ 9 w 95"/>
                <a:gd name="T35" fmla="*/ 88 h 95"/>
                <a:gd name="T36" fmla="*/ 13 w 95"/>
                <a:gd name="T37" fmla="*/ 91 h 95"/>
                <a:gd name="T38" fmla="*/ 11 w 95"/>
                <a:gd name="T39" fmla="*/ 95 h 95"/>
                <a:gd name="T40" fmla="*/ 11 w 95"/>
                <a:gd name="T41" fmla="*/ 95 h 95"/>
                <a:gd name="T42" fmla="*/ 7 w 95"/>
                <a:gd name="T43" fmla="*/ 91 h 95"/>
                <a:gd name="T44" fmla="*/ 5 w 95"/>
                <a:gd name="T45" fmla="*/ 88 h 95"/>
                <a:gd name="T46" fmla="*/ 0 w 95"/>
                <a:gd name="T47" fmla="*/ 80 h 95"/>
                <a:gd name="T48" fmla="*/ 0 w 95"/>
                <a:gd name="T49" fmla="*/ 80 h 95"/>
                <a:gd name="T50" fmla="*/ 0 w 95"/>
                <a:gd name="T51" fmla="*/ 67 h 95"/>
                <a:gd name="T52" fmla="*/ 3 w 95"/>
                <a:gd name="T53" fmla="*/ 55 h 95"/>
                <a:gd name="T54" fmla="*/ 9 w 95"/>
                <a:gd name="T55" fmla="*/ 44 h 95"/>
                <a:gd name="T56" fmla="*/ 18 w 95"/>
                <a:gd name="T57" fmla="*/ 33 h 95"/>
                <a:gd name="T58" fmla="*/ 27 w 95"/>
                <a:gd name="T59" fmla="*/ 24 h 95"/>
                <a:gd name="T60" fmla="*/ 38 w 95"/>
                <a:gd name="T61" fmla="*/ 16 h 95"/>
                <a:gd name="T62" fmla="*/ 60 w 95"/>
                <a:gd name="T63" fmla="*/ 2 h 95"/>
                <a:gd name="T64" fmla="*/ 60 w 95"/>
                <a:gd name="T65" fmla="*/ 2 h 95"/>
                <a:gd name="T66" fmla="*/ 69 w 95"/>
                <a:gd name="T67" fmla="*/ 0 h 95"/>
                <a:gd name="T68" fmla="*/ 79 w 95"/>
                <a:gd name="T69" fmla="*/ 0 h 95"/>
                <a:gd name="T70" fmla="*/ 88 w 95"/>
                <a:gd name="T71" fmla="*/ 0 h 95"/>
                <a:gd name="T72" fmla="*/ 95 w 95"/>
                <a:gd name="T73" fmla="*/ 3 h 95"/>
                <a:gd name="T74" fmla="*/ 95 w 95"/>
                <a:gd name="T75" fmla="*/ 3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5"/>
                <a:gd name="T116" fmla="*/ 95 w 95"/>
                <a:gd name="T117" fmla="*/ 95 h 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5">
                  <a:moveTo>
                    <a:pt x="95" y="3"/>
                  </a:moveTo>
                  <a:lnTo>
                    <a:pt x="95" y="3"/>
                  </a:lnTo>
                  <a:lnTo>
                    <a:pt x="86" y="2"/>
                  </a:lnTo>
                  <a:lnTo>
                    <a:pt x="77" y="3"/>
                  </a:lnTo>
                  <a:lnTo>
                    <a:pt x="68" y="5"/>
                  </a:lnTo>
                  <a:lnTo>
                    <a:pt x="58" y="7"/>
                  </a:lnTo>
                  <a:lnTo>
                    <a:pt x="42" y="16"/>
                  </a:lnTo>
                  <a:lnTo>
                    <a:pt x="27" y="29"/>
                  </a:lnTo>
                  <a:lnTo>
                    <a:pt x="18" y="40"/>
                  </a:lnTo>
                  <a:lnTo>
                    <a:pt x="9" y="53"/>
                  </a:lnTo>
                  <a:lnTo>
                    <a:pt x="7" y="58"/>
                  </a:lnTo>
                  <a:lnTo>
                    <a:pt x="5" y="66"/>
                  </a:lnTo>
                  <a:lnTo>
                    <a:pt x="3" y="73"/>
                  </a:lnTo>
                  <a:lnTo>
                    <a:pt x="5" y="80"/>
                  </a:lnTo>
                  <a:lnTo>
                    <a:pt x="7" y="86"/>
                  </a:lnTo>
                  <a:lnTo>
                    <a:pt x="9" y="88"/>
                  </a:lnTo>
                  <a:lnTo>
                    <a:pt x="13" y="91"/>
                  </a:lnTo>
                  <a:lnTo>
                    <a:pt x="11" y="95"/>
                  </a:lnTo>
                  <a:lnTo>
                    <a:pt x="7" y="91"/>
                  </a:lnTo>
                  <a:lnTo>
                    <a:pt x="5" y="88"/>
                  </a:lnTo>
                  <a:lnTo>
                    <a:pt x="0" y="80"/>
                  </a:lnTo>
                  <a:lnTo>
                    <a:pt x="0" y="67"/>
                  </a:lnTo>
                  <a:lnTo>
                    <a:pt x="3" y="55"/>
                  </a:lnTo>
                  <a:lnTo>
                    <a:pt x="9" y="44"/>
                  </a:lnTo>
                  <a:lnTo>
                    <a:pt x="18" y="33"/>
                  </a:lnTo>
                  <a:lnTo>
                    <a:pt x="27" y="24"/>
                  </a:lnTo>
                  <a:lnTo>
                    <a:pt x="38" y="16"/>
                  </a:lnTo>
                  <a:lnTo>
                    <a:pt x="60" y="2"/>
                  </a:lnTo>
                  <a:lnTo>
                    <a:pt x="69" y="0"/>
                  </a:lnTo>
                  <a:lnTo>
                    <a:pt x="79" y="0"/>
                  </a:lnTo>
                  <a:lnTo>
                    <a:pt x="88" y="0"/>
                  </a:lnTo>
                  <a:lnTo>
                    <a:pt x="95" y="3"/>
                  </a:lnTo>
                  <a:close/>
                </a:path>
              </a:pathLst>
            </a:custGeom>
            <a:solidFill>
              <a:srgbClr val="000000"/>
            </a:solidFill>
            <a:ln w="9525">
              <a:noFill/>
              <a:round/>
              <a:headEnd/>
              <a:tailEnd/>
            </a:ln>
          </p:spPr>
          <p:txBody>
            <a:bodyPr/>
            <a:lstStyle/>
            <a:p>
              <a:endParaRPr lang="en-US" dirty="0"/>
            </a:p>
          </p:txBody>
        </p:sp>
        <p:sp>
          <p:nvSpPr>
            <p:cNvPr id="7383" name="Freeform 290"/>
            <p:cNvSpPr>
              <a:spLocks/>
            </p:cNvSpPr>
            <p:nvPr/>
          </p:nvSpPr>
          <p:spPr bwMode="auto">
            <a:xfrm>
              <a:off x="520" y="3747"/>
              <a:ext cx="119" cy="6"/>
            </a:xfrm>
            <a:custGeom>
              <a:avLst/>
              <a:gdLst>
                <a:gd name="T0" fmla="*/ 99 w 119"/>
                <a:gd name="T1" fmla="*/ 0 h 6"/>
                <a:gd name="T2" fmla="*/ 99 w 119"/>
                <a:gd name="T3" fmla="*/ 0 h 6"/>
                <a:gd name="T4" fmla="*/ 110 w 119"/>
                <a:gd name="T5" fmla="*/ 0 h 6"/>
                <a:gd name="T6" fmla="*/ 116 w 119"/>
                <a:gd name="T7" fmla="*/ 4 h 6"/>
                <a:gd name="T8" fmla="*/ 119 w 119"/>
                <a:gd name="T9" fmla="*/ 6 h 6"/>
                <a:gd name="T10" fmla="*/ 119 w 119"/>
                <a:gd name="T11" fmla="*/ 6 h 6"/>
                <a:gd name="T12" fmla="*/ 114 w 119"/>
                <a:gd name="T13" fmla="*/ 6 h 6"/>
                <a:gd name="T14" fmla="*/ 108 w 119"/>
                <a:gd name="T15" fmla="*/ 6 h 6"/>
                <a:gd name="T16" fmla="*/ 105 w 119"/>
                <a:gd name="T17" fmla="*/ 4 h 6"/>
                <a:gd name="T18" fmla="*/ 99 w 119"/>
                <a:gd name="T19" fmla="*/ 4 h 6"/>
                <a:gd name="T20" fmla="*/ 2 w 119"/>
                <a:gd name="T21" fmla="*/ 6 h 6"/>
                <a:gd name="T22" fmla="*/ 2 w 119"/>
                <a:gd name="T23" fmla="*/ 6 h 6"/>
                <a:gd name="T24" fmla="*/ 0 w 119"/>
                <a:gd name="T25" fmla="*/ 6 h 6"/>
                <a:gd name="T26" fmla="*/ 0 w 119"/>
                <a:gd name="T27" fmla="*/ 6 h 6"/>
                <a:gd name="T28" fmla="*/ 4 w 119"/>
                <a:gd name="T29" fmla="*/ 2 h 6"/>
                <a:gd name="T30" fmla="*/ 10 w 119"/>
                <a:gd name="T31" fmla="*/ 2 h 6"/>
                <a:gd name="T32" fmla="*/ 43 w 119"/>
                <a:gd name="T33" fmla="*/ 0 h 6"/>
                <a:gd name="T34" fmla="*/ 99 w 119"/>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6"/>
                <a:gd name="T56" fmla="*/ 119 w 119"/>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6">
                  <a:moveTo>
                    <a:pt x="99" y="0"/>
                  </a:moveTo>
                  <a:lnTo>
                    <a:pt x="99" y="0"/>
                  </a:lnTo>
                  <a:lnTo>
                    <a:pt x="110" y="0"/>
                  </a:lnTo>
                  <a:lnTo>
                    <a:pt x="116" y="4"/>
                  </a:lnTo>
                  <a:lnTo>
                    <a:pt x="119" y="6"/>
                  </a:lnTo>
                  <a:lnTo>
                    <a:pt x="114" y="6"/>
                  </a:lnTo>
                  <a:lnTo>
                    <a:pt x="108" y="6"/>
                  </a:lnTo>
                  <a:lnTo>
                    <a:pt x="105" y="4"/>
                  </a:lnTo>
                  <a:lnTo>
                    <a:pt x="99" y="4"/>
                  </a:lnTo>
                  <a:lnTo>
                    <a:pt x="2" y="6"/>
                  </a:lnTo>
                  <a:lnTo>
                    <a:pt x="0" y="6"/>
                  </a:lnTo>
                  <a:lnTo>
                    <a:pt x="4" y="2"/>
                  </a:lnTo>
                  <a:lnTo>
                    <a:pt x="10" y="2"/>
                  </a:lnTo>
                  <a:lnTo>
                    <a:pt x="43" y="0"/>
                  </a:lnTo>
                  <a:lnTo>
                    <a:pt x="99" y="0"/>
                  </a:lnTo>
                  <a:close/>
                </a:path>
              </a:pathLst>
            </a:custGeom>
            <a:solidFill>
              <a:srgbClr val="000000"/>
            </a:solidFill>
            <a:ln w="9525">
              <a:noFill/>
              <a:round/>
              <a:headEnd/>
              <a:tailEnd/>
            </a:ln>
          </p:spPr>
          <p:txBody>
            <a:bodyPr/>
            <a:lstStyle/>
            <a:p>
              <a:endParaRPr lang="en-US" dirty="0"/>
            </a:p>
          </p:txBody>
        </p:sp>
        <p:sp>
          <p:nvSpPr>
            <p:cNvPr id="7384" name="Freeform 291"/>
            <p:cNvSpPr>
              <a:spLocks/>
            </p:cNvSpPr>
            <p:nvPr/>
          </p:nvSpPr>
          <p:spPr bwMode="auto">
            <a:xfrm>
              <a:off x="464" y="3753"/>
              <a:ext cx="38" cy="22"/>
            </a:xfrm>
            <a:custGeom>
              <a:avLst/>
              <a:gdLst>
                <a:gd name="T0" fmla="*/ 38 w 38"/>
                <a:gd name="T1" fmla="*/ 0 h 22"/>
                <a:gd name="T2" fmla="*/ 38 w 38"/>
                <a:gd name="T3" fmla="*/ 0 h 22"/>
                <a:gd name="T4" fmla="*/ 36 w 38"/>
                <a:gd name="T5" fmla="*/ 2 h 22"/>
                <a:gd name="T6" fmla="*/ 34 w 38"/>
                <a:gd name="T7" fmla="*/ 4 h 22"/>
                <a:gd name="T8" fmla="*/ 29 w 38"/>
                <a:gd name="T9" fmla="*/ 5 h 22"/>
                <a:gd name="T10" fmla="*/ 29 w 38"/>
                <a:gd name="T11" fmla="*/ 5 h 22"/>
                <a:gd name="T12" fmla="*/ 20 w 38"/>
                <a:gd name="T13" fmla="*/ 7 h 22"/>
                <a:gd name="T14" fmla="*/ 13 w 38"/>
                <a:gd name="T15" fmla="*/ 11 h 22"/>
                <a:gd name="T16" fmla="*/ 5 w 38"/>
                <a:gd name="T17" fmla="*/ 16 h 22"/>
                <a:gd name="T18" fmla="*/ 0 w 38"/>
                <a:gd name="T19" fmla="*/ 22 h 22"/>
                <a:gd name="T20" fmla="*/ 0 w 38"/>
                <a:gd name="T21" fmla="*/ 22 h 22"/>
                <a:gd name="T22" fmla="*/ 0 w 38"/>
                <a:gd name="T23" fmla="*/ 22 h 22"/>
                <a:gd name="T24" fmla="*/ 2 w 38"/>
                <a:gd name="T25" fmla="*/ 16 h 22"/>
                <a:gd name="T26" fmla="*/ 5 w 38"/>
                <a:gd name="T27" fmla="*/ 13 h 22"/>
                <a:gd name="T28" fmla="*/ 16 w 38"/>
                <a:gd name="T29" fmla="*/ 7 h 22"/>
                <a:gd name="T30" fmla="*/ 27 w 38"/>
                <a:gd name="T31" fmla="*/ 2 h 22"/>
                <a:gd name="T32" fmla="*/ 38 w 38"/>
                <a:gd name="T33" fmla="*/ 0 h 22"/>
                <a:gd name="T34" fmla="*/ 38 w 3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2"/>
                <a:gd name="T56" fmla="*/ 38 w 3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2">
                  <a:moveTo>
                    <a:pt x="38" y="0"/>
                  </a:moveTo>
                  <a:lnTo>
                    <a:pt x="38" y="0"/>
                  </a:lnTo>
                  <a:lnTo>
                    <a:pt x="36" y="2"/>
                  </a:lnTo>
                  <a:lnTo>
                    <a:pt x="34" y="4"/>
                  </a:lnTo>
                  <a:lnTo>
                    <a:pt x="29" y="5"/>
                  </a:lnTo>
                  <a:lnTo>
                    <a:pt x="20" y="7"/>
                  </a:lnTo>
                  <a:lnTo>
                    <a:pt x="13" y="11"/>
                  </a:lnTo>
                  <a:lnTo>
                    <a:pt x="5" y="16"/>
                  </a:lnTo>
                  <a:lnTo>
                    <a:pt x="0" y="22"/>
                  </a:lnTo>
                  <a:lnTo>
                    <a:pt x="2" y="16"/>
                  </a:lnTo>
                  <a:lnTo>
                    <a:pt x="5" y="13"/>
                  </a:lnTo>
                  <a:lnTo>
                    <a:pt x="16" y="7"/>
                  </a:lnTo>
                  <a:lnTo>
                    <a:pt x="27" y="2"/>
                  </a:lnTo>
                  <a:lnTo>
                    <a:pt x="38" y="0"/>
                  </a:lnTo>
                  <a:close/>
                </a:path>
              </a:pathLst>
            </a:custGeom>
            <a:solidFill>
              <a:srgbClr val="000000"/>
            </a:solidFill>
            <a:ln w="9525">
              <a:noFill/>
              <a:round/>
              <a:headEnd/>
              <a:tailEnd/>
            </a:ln>
          </p:spPr>
          <p:txBody>
            <a:bodyPr/>
            <a:lstStyle/>
            <a:p>
              <a:endParaRPr lang="en-US" dirty="0"/>
            </a:p>
          </p:txBody>
        </p:sp>
        <p:sp>
          <p:nvSpPr>
            <p:cNvPr id="7385" name="Freeform 292"/>
            <p:cNvSpPr>
              <a:spLocks/>
            </p:cNvSpPr>
            <p:nvPr/>
          </p:nvSpPr>
          <p:spPr bwMode="auto">
            <a:xfrm>
              <a:off x="965" y="3744"/>
              <a:ext cx="117" cy="97"/>
            </a:xfrm>
            <a:custGeom>
              <a:avLst/>
              <a:gdLst>
                <a:gd name="T0" fmla="*/ 92 w 117"/>
                <a:gd name="T1" fmla="*/ 42 h 97"/>
                <a:gd name="T2" fmla="*/ 92 w 117"/>
                <a:gd name="T3" fmla="*/ 42 h 97"/>
                <a:gd name="T4" fmla="*/ 106 w 117"/>
                <a:gd name="T5" fmla="*/ 62 h 97"/>
                <a:gd name="T6" fmla="*/ 112 w 117"/>
                <a:gd name="T7" fmla="*/ 73 h 97"/>
                <a:gd name="T8" fmla="*/ 117 w 117"/>
                <a:gd name="T9" fmla="*/ 84 h 97"/>
                <a:gd name="T10" fmla="*/ 117 w 117"/>
                <a:gd name="T11" fmla="*/ 84 h 97"/>
                <a:gd name="T12" fmla="*/ 114 w 117"/>
                <a:gd name="T13" fmla="*/ 91 h 97"/>
                <a:gd name="T14" fmla="*/ 112 w 117"/>
                <a:gd name="T15" fmla="*/ 95 h 97"/>
                <a:gd name="T16" fmla="*/ 108 w 117"/>
                <a:gd name="T17" fmla="*/ 97 h 97"/>
                <a:gd name="T18" fmla="*/ 108 w 117"/>
                <a:gd name="T19" fmla="*/ 97 h 97"/>
                <a:gd name="T20" fmla="*/ 108 w 117"/>
                <a:gd name="T21" fmla="*/ 91 h 97"/>
                <a:gd name="T22" fmla="*/ 110 w 117"/>
                <a:gd name="T23" fmla="*/ 86 h 97"/>
                <a:gd name="T24" fmla="*/ 112 w 117"/>
                <a:gd name="T25" fmla="*/ 82 h 97"/>
                <a:gd name="T26" fmla="*/ 110 w 117"/>
                <a:gd name="T27" fmla="*/ 77 h 97"/>
                <a:gd name="T28" fmla="*/ 110 w 117"/>
                <a:gd name="T29" fmla="*/ 77 h 97"/>
                <a:gd name="T30" fmla="*/ 101 w 117"/>
                <a:gd name="T31" fmla="*/ 58 h 97"/>
                <a:gd name="T32" fmla="*/ 88 w 117"/>
                <a:gd name="T33" fmla="*/ 44 h 97"/>
                <a:gd name="T34" fmla="*/ 61 w 117"/>
                <a:gd name="T35" fmla="*/ 14 h 97"/>
                <a:gd name="T36" fmla="*/ 61 w 117"/>
                <a:gd name="T37" fmla="*/ 14 h 97"/>
                <a:gd name="T38" fmla="*/ 55 w 117"/>
                <a:gd name="T39" fmla="*/ 11 h 97"/>
                <a:gd name="T40" fmla="*/ 48 w 117"/>
                <a:gd name="T41" fmla="*/ 7 h 97"/>
                <a:gd name="T42" fmla="*/ 39 w 117"/>
                <a:gd name="T43" fmla="*/ 5 h 97"/>
                <a:gd name="T44" fmla="*/ 31 w 117"/>
                <a:gd name="T45" fmla="*/ 3 h 97"/>
                <a:gd name="T46" fmla="*/ 15 w 117"/>
                <a:gd name="T47" fmla="*/ 5 h 97"/>
                <a:gd name="T48" fmla="*/ 0 w 117"/>
                <a:gd name="T49" fmla="*/ 7 h 97"/>
                <a:gd name="T50" fmla="*/ 0 w 117"/>
                <a:gd name="T51" fmla="*/ 7 h 97"/>
                <a:gd name="T52" fmla="*/ 2 w 117"/>
                <a:gd name="T53" fmla="*/ 3 h 97"/>
                <a:gd name="T54" fmla="*/ 7 w 117"/>
                <a:gd name="T55" fmla="*/ 2 h 97"/>
                <a:gd name="T56" fmla="*/ 18 w 117"/>
                <a:gd name="T57" fmla="*/ 0 h 97"/>
                <a:gd name="T58" fmla="*/ 18 w 117"/>
                <a:gd name="T59" fmla="*/ 0 h 97"/>
                <a:gd name="T60" fmla="*/ 33 w 117"/>
                <a:gd name="T61" fmla="*/ 0 h 97"/>
                <a:gd name="T62" fmla="*/ 46 w 117"/>
                <a:gd name="T63" fmla="*/ 3 h 97"/>
                <a:gd name="T64" fmla="*/ 55 w 117"/>
                <a:gd name="T65" fmla="*/ 9 h 97"/>
                <a:gd name="T66" fmla="*/ 64 w 117"/>
                <a:gd name="T67" fmla="*/ 14 h 97"/>
                <a:gd name="T68" fmla="*/ 77 w 117"/>
                <a:gd name="T69" fmla="*/ 29 h 97"/>
                <a:gd name="T70" fmla="*/ 92 w 117"/>
                <a:gd name="T71" fmla="*/ 42 h 97"/>
                <a:gd name="T72" fmla="*/ 92 w 117"/>
                <a:gd name="T73" fmla="*/ 42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97"/>
                <a:gd name="T113" fmla="*/ 117 w 11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97">
                  <a:moveTo>
                    <a:pt x="92" y="42"/>
                  </a:moveTo>
                  <a:lnTo>
                    <a:pt x="92" y="42"/>
                  </a:lnTo>
                  <a:lnTo>
                    <a:pt x="106" y="62"/>
                  </a:lnTo>
                  <a:lnTo>
                    <a:pt x="112" y="73"/>
                  </a:lnTo>
                  <a:lnTo>
                    <a:pt x="117" y="84"/>
                  </a:lnTo>
                  <a:lnTo>
                    <a:pt x="114" y="91"/>
                  </a:lnTo>
                  <a:lnTo>
                    <a:pt x="112" y="95"/>
                  </a:lnTo>
                  <a:lnTo>
                    <a:pt x="108" y="97"/>
                  </a:lnTo>
                  <a:lnTo>
                    <a:pt x="108" y="91"/>
                  </a:lnTo>
                  <a:lnTo>
                    <a:pt x="110" y="86"/>
                  </a:lnTo>
                  <a:lnTo>
                    <a:pt x="112" y="82"/>
                  </a:lnTo>
                  <a:lnTo>
                    <a:pt x="110" y="77"/>
                  </a:lnTo>
                  <a:lnTo>
                    <a:pt x="101" y="58"/>
                  </a:lnTo>
                  <a:lnTo>
                    <a:pt x="88" y="44"/>
                  </a:lnTo>
                  <a:lnTo>
                    <a:pt x="61" y="14"/>
                  </a:lnTo>
                  <a:lnTo>
                    <a:pt x="55" y="11"/>
                  </a:lnTo>
                  <a:lnTo>
                    <a:pt x="48" y="7"/>
                  </a:lnTo>
                  <a:lnTo>
                    <a:pt x="39" y="5"/>
                  </a:lnTo>
                  <a:lnTo>
                    <a:pt x="31" y="3"/>
                  </a:lnTo>
                  <a:lnTo>
                    <a:pt x="15" y="5"/>
                  </a:lnTo>
                  <a:lnTo>
                    <a:pt x="0" y="7"/>
                  </a:lnTo>
                  <a:lnTo>
                    <a:pt x="2" y="3"/>
                  </a:lnTo>
                  <a:lnTo>
                    <a:pt x="7" y="2"/>
                  </a:lnTo>
                  <a:lnTo>
                    <a:pt x="18" y="0"/>
                  </a:lnTo>
                  <a:lnTo>
                    <a:pt x="33" y="0"/>
                  </a:lnTo>
                  <a:lnTo>
                    <a:pt x="46" y="3"/>
                  </a:lnTo>
                  <a:lnTo>
                    <a:pt x="55" y="9"/>
                  </a:lnTo>
                  <a:lnTo>
                    <a:pt x="64" y="14"/>
                  </a:lnTo>
                  <a:lnTo>
                    <a:pt x="77" y="29"/>
                  </a:lnTo>
                  <a:lnTo>
                    <a:pt x="92" y="42"/>
                  </a:lnTo>
                  <a:close/>
                </a:path>
              </a:pathLst>
            </a:custGeom>
            <a:solidFill>
              <a:srgbClr val="000000"/>
            </a:solidFill>
            <a:ln w="9525">
              <a:noFill/>
              <a:round/>
              <a:headEnd/>
              <a:tailEnd/>
            </a:ln>
          </p:spPr>
          <p:txBody>
            <a:bodyPr/>
            <a:lstStyle/>
            <a:p>
              <a:endParaRPr lang="en-US" dirty="0"/>
            </a:p>
          </p:txBody>
        </p:sp>
        <p:sp>
          <p:nvSpPr>
            <p:cNvPr id="7386" name="Freeform 293"/>
            <p:cNvSpPr>
              <a:spLocks/>
            </p:cNvSpPr>
            <p:nvPr/>
          </p:nvSpPr>
          <p:spPr bwMode="auto">
            <a:xfrm>
              <a:off x="650" y="3755"/>
              <a:ext cx="37" cy="47"/>
            </a:xfrm>
            <a:custGeom>
              <a:avLst/>
              <a:gdLst>
                <a:gd name="T0" fmla="*/ 15 w 37"/>
                <a:gd name="T1" fmla="*/ 9 h 47"/>
                <a:gd name="T2" fmla="*/ 15 w 37"/>
                <a:gd name="T3" fmla="*/ 9 h 47"/>
                <a:gd name="T4" fmla="*/ 26 w 37"/>
                <a:gd name="T5" fmla="*/ 27 h 47"/>
                <a:gd name="T6" fmla="*/ 37 w 37"/>
                <a:gd name="T7" fmla="*/ 44 h 47"/>
                <a:gd name="T8" fmla="*/ 37 w 37"/>
                <a:gd name="T9" fmla="*/ 44 h 47"/>
                <a:gd name="T10" fmla="*/ 37 w 37"/>
                <a:gd name="T11" fmla="*/ 45 h 47"/>
                <a:gd name="T12" fmla="*/ 33 w 37"/>
                <a:gd name="T13" fmla="*/ 47 h 47"/>
                <a:gd name="T14" fmla="*/ 33 w 37"/>
                <a:gd name="T15" fmla="*/ 47 h 47"/>
                <a:gd name="T16" fmla="*/ 19 w 37"/>
                <a:gd name="T17" fmla="*/ 22 h 47"/>
                <a:gd name="T18" fmla="*/ 0 w 37"/>
                <a:gd name="T19" fmla="*/ 0 h 47"/>
                <a:gd name="T20" fmla="*/ 0 w 37"/>
                <a:gd name="T21" fmla="*/ 0 h 47"/>
                <a:gd name="T22" fmla="*/ 6 w 37"/>
                <a:gd name="T23" fmla="*/ 0 h 47"/>
                <a:gd name="T24" fmla="*/ 10 w 37"/>
                <a:gd name="T25" fmla="*/ 3 h 47"/>
                <a:gd name="T26" fmla="*/ 15 w 37"/>
                <a:gd name="T27" fmla="*/ 9 h 47"/>
                <a:gd name="T28" fmla="*/ 15 w 37"/>
                <a:gd name="T29" fmla="*/ 9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47"/>
                <a:gd name="T47" fmla="*/ 37 w 37"/>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47">
                  <a:moveTo>
                    <a:pt x="15" y="9"/>
                  </a:moveTo>
                  <a:lnTo>
                    <a:pt x="15" y="9"/>
                  </a:lnTo>
                  <a:lnTo>
                    <a:pt x="26" y="27"/>
                  </a:lnTo>
                  <a:lnTo>
                    <a:pt x="37" y="44"/>
                  </a:lnTo>
                  <a:lnTo>
                    <a:pt x="37" y="45"/>
                  </a:lnTo>
                  <a:lnTo>
                    <a:pt x="33" y="47"/>
                  </a:lnTo>
                  <a:lnTo>
                    <a:pt x="19" y="22"/>
                  </a:lnTo>
                  <a:lnTo>
                    <a:pt x="0" y="0"/>
                  </a:lnTo>
                  <a:lnTo>
                    <a:pt x="6" y="0"/>
                  </a:lnTo>
                  <a:lnTo>
                    <a:pt x="10" y="3"/>
                  </a:lnTo>
                  <a:lnTo>
                    <a:pt x="15" y="9"/>
                  </a:lnTo>
                  <a:close/>
                </a:path>
              </a:pathLst>
            </a:custGeom>
            <a:solidFill>
              <a:srgbClr val="000000"/>
            </a:solidFill>
            <a:ln w="9525">
              <a:noFill/>
              <a:round/>
              <a:headEnd/>
              <a:tailEnd/>
            </a:ln>
          </p:spPr>
          <p:txBody>
            <a:bodyPr/>
            <a:lstStyle/>
            <a:p>
              <a:endParaRPr lang="en-US" dirty="0"/>
            </a:p>
          </p:txBody>
        </p:sp>
        <p:sp>
          <p:nvSpPr>
            <p:cNvPr id="7387" name="Freeform 294"/>
            <p:cNvSpPr>
              <a:spLocks/>
            </p:cNvSpPr>
            <p:nvPr/>
          </p:nvSpPr>
          <p:spPr bwMode="auto">
            <a:xfrm>
              <a:off x="436" y="3764"/>
              <a:ext cx="28" cy="66"/>
            </a:xfrm>
            <a:custGeom>
              <a:avLst/>
              <a:gdLst>
                <a:gd name="T0" fmla="*/ 28 w 28"/>
                <a:gd name="T1" fmla="*/ 2 h 66"/>
                <a:gd name="T2" fmla="*/ 28 w 28"/>
                <a:gd name="T3" fmla="*/ 2 h 66"/>
                <a:gd name="T4" fmla="*/ 22 w 28"/>
                <a:gd name="T5" fmla="*/ 5 h 66"/>
                <a:gd name="T6" fmla="*/ 17 w 28"/>
                <a:gd name="T7" fmla="*/ 11 h 66"/>
                <a:gd name="T8" fmla="*/ 11 w 28"/>
                <a:gd name="T9" fmla="*/ 16 h 66"/>
                <a:gd name="T10" fmla="*/ 8 w 28"/>
                <a:gd name="T11" fmla="*/ 25 h 66"/>
                <a:gd name="T12" fmla="*/ 6 w 28"/>
                <a:gd name="T13" fmla="*/ 33 h 66"/>
                <a:gd name="T14" fmla="*/ 6 w 28"/>
                <a:gd name="T15" fmla="*/ 44 h 66"/>
                <a:gd name="T16" fmla="*/ 6 w 28"/>
                <a:gd name="T17" fmla="*/ 66 h 66"/>
                <a:gd name="T18" fmla="*/ 6 w 28"/>
                <a:gd name="T19" fmla="*/ 66 h 66"/>
                <a:gd name="T20" fmla="*/ 2 w 28"/>
                <a:gd name="T21" fmla="*/ 58 h 66"/>
                <a:gd name="T22" fmla="*/ 0 w 28"/>
                <a:gd name="T23" fmla="*/ 49 h 66"/>
                <a:gd name="T24" fmla="*/ 0 w 28"/>
                <a:gd name="T25" fmla="*/ 38 h 66"/>
                <a:gd name="T26" fmla="*/ 0 w 28"/>
                <a:gd name="T27" fmla="*/ 29 h 66"/>
                <a:gd name="T28" fmla="*/ 0 w 28"/>
                <a:gd name="T29" fmla="*/ 29 h 66"/>
                <a:gd name="T30" fmla="*/ 4 w 28"/>
                <a:gd name="T31" fmla="*/ 22 h 66"/>
                <a:gd name="T32" fmla="*/ 9 w 28"/>
                <a:gd name="T33" fmla="*/ 13 h 66"/>
                <a:gd name="T34" fmla="*/ 17 w 28"/>
                <a:gd name="T35" fmla="*/ 5 h 66"/>
                <a:gd name="T36" fmla="*/ 24 w 28"/>
                <a:gd name="T37" fmla="*/ 0 h 66"/>
                <a:gd name="T38" fmla="*/ 24 w 28"/>
                <a:gd name="T39" fmla="*/ 0 h 66"/>
                <a:gd name="T40" fmla="*/ 28 w 28"/>
                <a:gd name="T41" fmla="*/ 2 h 66"/>
                <a:gd name="T42" fmla="*/ 28 w 28"/>
                <a:gd name="T43" fmla="*/ 2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66"/>
                <a:gd name="T68" fmla="*/ 28 w 28"/>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66">
                  <a:moveTo>
                    <a:pt x="28" y="2"/>
                  </a:moveTo>
                  <a:lnTo>
                    <a:pt x="28" y="2"/>
                  </a:lnTo>
                  <a:lnTo>
                    <a:pt x="22" y="5"/>
                  </a:lnTo>
                  <a:lnTo>
                    <a:pt x="17" y="11"/>
                  </a:lnTo>
                  <a:lnTo>
                    <a:pt x="11" y="16"/>
                  </a:lnTo>
                  <a:lnTo>
                    <a:pt x="8" y="25"/>
                  </a:lnTo>
                  <a:lnTo>
                    <a:pt x="6" y="33"/>
                  </a:lnTo>
                  <a:lnTo>
                    <a:pt x="6" y="44"/>
                  </a:lnTo>
                  <a:lnTo>
                    <a:pt x="6" y="66"/>
                  </a:lnTo>
                  <a:lnTo>
                    <a:pt x="2" y="58"/>
                  </a:lnTo>
                  <a:lnTo>
                    <a:pt x="0" y="49"/>
                  </a:lnTo>
                  <a:lnTo>
                    <a:pt x="0" y="38"/>
                  </a:lnTo>
                  <a:lnTo>
                    <a:pt x="0" y="29"/>
                  </a:lnTo>
                  <a:lnTo>
                    <a:pt x="4" y="22"/>
                  </a:lnTo>
                  <a:lnTo>
                    <a:pt x="9" y="13"/>
                  </a:lnTo>
                  <a:lnTo>
                    <a:pt x="17" y="5"/>
                  </a:lnTo>
                  <a:lnTo>
                    <a:pt x="24" y="0"/>
                  </a:lnTo>
                  <a:lnTo>
                    <a:pt x="28" y="2"/>
                  </a:lnTo>
                  <a:close/>
                </a:path>
              </a:pathLst>
            </a:custGeom>
            <a:solidFill>
              <a:srgbClr val="000000"/>
            </a:solidFill>
            <a:ln w="9525">
              <a:noFill/>
              <a:round/>
              <a:headEnd/>
              <a:tailEnd/>
            </a:ln>
          </p:spPr>
          <p:txBody>
            <a:bodyPr/>
            <a:lstStyle/>
            <a:p>
              <a:endParaRPr lang="en-US" dirty="0"/>
            </a:p>
          </p:txBody>
        </p:sp>
        <p:sp>
          <p:nvSpPr>
            <p:cNvPr id="7388" name="Freeform 295"/>
            <p:cNvSpPr>
              <a:spLocks/>
            </p:cNvSpPr>
            <p:nvPr/>
          </p:nvSpPr>
          <p:spPr bwMode="auto">
            <a:xfrm>
              <a:off x="691" y="3762"/>
              <a:ext cx="25" cy="44"/>
            </a:xfrm>
            <a:custGeom>
              <a:avLst/>
              <a:gdLst>
                <a:gd name="T0" fmla="*/ 5 w 25"/>
                <a:gd name="T1" fmla="*/ 17 h 44"/>
                <a:gd name="T2" fmla="*/ 5 w 25"/>
                <a:gd name="T3" fmla="*/ 17 h 44"/>
                <a:gd name="T4" fmla="*/ 12 w 25"/>
                <a:gd name="T5" fmla="*/ 31 h 44"/>
                <a:gd name="T6" fmla="*/ 18 w 25"/>
                <a:gd name="T7" fmla="*/ 37 h 44"/>
                <a:gd name="T8" fmla="*/ 25 w 25"/>
                <a:gd name="T9" fmla="*/ 40 h 44"/>
                <a:gd name="T10" fmla="*/ 25 w 25"/>
                <a:gd name="T11" fmla="*/ 40 h 44"/>
                <a:gd name="T12" fmla="*/ 25 w 25"/>
                <a:gd name="T13" fmla="*/ 40 h 44"/>
                <a:gd name="T14" fmla="*/ 25 w 25"/>
                <a:gd name="T15" fmla="*/ 42 h 44"/>
                <a:gd name="T16" fmla="*/ 22 w 25"/>
                <a:gd name="T17" fmla="*/ 44 h 44"/>
                <a:gd name="T18" fmla="*/ 22 w 25"/>
                <a:gd name="T19" fmla="*/ 44 h 44"/>
                <a:gd name="T20" fmla="*/ 18 w 25"/>
                <a:gd name="T21" fmla="*/ 40 h 44"/>
                <a:gd name="T22" fmla="*/ 12 w 25"/>
                <a:gd name="T23" fmla="*/ 37 h 44"/>
                <a:gd name="T24" fmla="*/ 5 w 25"/>
                <a:gd name="T25" fmla="*/ 27 h 44"/>
                <a:gd name="T26" fmla="*/ 1 w 25"/>
                <a:gd name="T27" fmla="*/ 15 h 44"/>
                <a:gd name="T28" fmla="*/ 0 w 25"/>
                <a:gd name="T29" fmla="*/ 2 h 44"/>
                <a:gd name="T30" fmla="*/ 1 w 25"/>
                <a:gd name="T31" fmla="*/ 0 h 44"/>
                <a:gd name="T32" fmla="*/ 1 w 25"/>
                <a:gd name="T33" fmla="*/ 0 h 44"/>
                <a:gd name="T34" fmla="*/ 3 w 25"/>
                <a:gd name="T35" fmla="*/ 7 h 44"/>
                <a:gd name="T36" fmla="*/ 5 w 25"/>
                <a:gd name="T37" fmla="*/ 17 h 44"/>
                <a:gd name="T38" fmla="*/ 5 w 25"/>
                <a:gd name="T39" fmla="*/ 17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4"/>
                <a:gd name="T62" fmla="*/ 25 w 25"/>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4">
                  <a:moveTo>
                    <a:pt x="5" y="17"/>
                  </a:moveTo>
                  <a:lnTo>
                    <a:pt x="5" y="17"/>
                  </a:lnTo>
                  <a:lnTo>
                    <a:pt x="12" y="31"/>
                  </a:lnTo>
                  <a:lnTo>
                    <a:pt x="18" y="37"/>
                  </a:lnTo>
                  <a:lnTo>
                    <a:pt x="25" y="40"/>
                  </a:lnTo>
                  <a:lnTo>
                    <a:pt x="25" y="42"/>
                  </a:lnTo>
                  <a:lnTo>
                    <a:pt x="22" y="44"/>
                  </a:lnTo>
                  <a:lnTo>
                    <a:pt x="18" y="40"/>
                  </a:lnTo>
                  <a:lnTo>
                    <a:pt x="12" y="37"/>
                  </a:lnTo>
                  <a:lnTo>
                    <a:pt x="5" y="27"/>
                  </a:lnTo>
                  <a:lnTo>
                    <a:pt x="1" y="15"/>
                  </a:lnTo>
                  <a:lnTo>
                    <a:pt x="0" y="2"/>
                  </a:lnTo>
                  <a:lnTo>
                    <a:pt x="1" y="0"/>
                  </a:lnTo>
                  <a:lnTo>
                    <a:pt x="3" y="7"/>
                  </a:lnTo>
                  <a:lnTo>
                    <a:pt x="5" y="17"/>
                  </a:lnTo>
                  <a:close/>
                </a:path>
              </a:pathLst>
            </a:custGeom>
            <a:solidFill>
              <a:srgbClr val="000000"/>
            </a:solidFill>
            <a:ln w="9525">
              <a:noFill/>
              <a:round/>
              <a:headEnd/>
              <a:tailEnd/>
            </a:ln>
          </p:spPr>
          <p:txBody>
            <a:bodyPr/>
            <a:lstStyle/>
            <a:p>
              <a:endParaRPr lang="en-US" dirty="0"/>
            </a:p>
          </p:txBody>
        </p:sp>
        <p:sp>
          <p:nvSpPr>
            <p:cNvPr id="7389" name="Freeform 296"/>
            <p:cNvSpPr>
              <a:spLocks/>
            </p:cNvSpPr>
            <p:nvPr/>
          </p:nvSpPr>
          <p:spPr bwMode="auto">
            <a:xfrm>
              <a:off x="967" y="3760"/>
              <a:ext cx="27" cy="31"/>
            </a:xfrm>
            <a:custGeom>
              <a:avLst/>
              <a:gdLst>
                <a:gd name="T0" fmla="*/ 27 w 27"/>
                <a:gd name="T1" fmla="*/ 31 h 31"/>
                <a:gd name="T2" fmla="*/ 27 w 27"/>
                <a:gd name="T3" fmla="*/ 31 h 31"/>
                <a:gd name="T4" fmla="*/ 15 w 27"/>
                <a:gd name="T5" fmla="*/ 17 h 31"/>
                <a:gd name="T6" fmla="*/ 0 w 27"/>
                <a:gd name="T7" fmla="*/ 0 h 31"/>
                <a:gd name="T8" fmla="*/ 0 w 27"/>
                <a:gd name="T9" fmla="*/ 0 h 31"/>
                <a:gd name="T10" fmla="*/ 5 w 27"/>
                <a:gd name="T11" fmla="*/ 4 h 31"/>
                <a:gd name="T12" fmla="*/ 13 w 27"/>
                <a:gd name="T13" fmla="*/ 13 h 31"/>
                <a:gd name="T14" fmla="*/ 22 w 27"/>
                <a:gd name="T15" fmla="*/ 22 h 31"/>
                <a:gd name="T16" fmla="*/ 27 w 27"/>
                <a:gd name="T17" fmla="*/ 31 h 31"/>
                <a:gd name="T18" fmla="*/ 27 w 27"/>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1"/>
                <a:gd name="T32" fmla="*/ 27 w 27"/>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1">
                  <a:moveTo>
                    <a:pt x="27" y="31"/>
                  </a:moveTo>
                  <a:lnTo>
                    <a:pt x="27" y="31"/>
                  </a:lnTo>
                  <a:lnTo>
                    <a:pt x="15" y="17"/>
                  </a:lnTo>
                  <a:lnTo>
                    <a:pt x="0" y="0"/>
                  </a:lnTo>
                  <a:lnTo>
                    <a:pt x="5" y="4"/>
                  </a:lnTo>
                  <a:lnTo>
                    <a:pt x="13" y="13"/>
                  </a:lnTo>
                  <a:lnTo>
                    <a:pt x="22" y="22"/>
                  </a:lnTo>
                  <a:lnTo>
                    <a:pt x="27" y="31"/>
                  </a:lnTo>
                  <a:close/>
                </a:path>
              </a:pathLst>
            </a:custGeom>
            <a:solidFill>
              <a:srgbClr val="000000"/>
            </a:solidFill>
            <a:ln w="9525">
              <a:noFill/>
              <a:round/>
              <a:headEnd/>
              <a:tailEnd/>
            </a:ln>
          </p:spPr>
          <p:txBody>
            <a:bodyPr/>
            <a:lstStyle/>
            <a:p>
              <a:endParaRPr lang="en-US" dirty="0"/>
            </a:p>
          </p:txBody>
        </p:sp>
        <p:sp>
          <p:nvSpPr>
            <p:cNvPr id="7390" name="Freeform 298"/>
            <p:cNvSpPr>
              <a:spLocks/>
            </p:cNvSpPr>
            <p:nvPr/>
          </p:nvSpPr>
          <p:spPr bwMode="auto">
            <a:xfrm>
              <a:off x="947" y="3764"/>
              <a:ext cx="9" cy="35"/>
            </a:xfrm>
            <a:custGeom>
              <a:avLst/>
              <a:gdLst>
                <a:gd name="T0" fmla="*/ 9 w 9"/>
                <a:gd name="T1" fmla="*/ 0 h 35"/>
                <a:gd name="T2" fmla="*/ 9 w 9"/>
                <a:gd name="T3" fmla="*/ 0 h 35"/>
                <a:gd name="T4" fmla="*/ 7 w 9"/>
                <a:gd name="T5" fmla="*/ 7 h 35"/>
                <a:gd name="T6" fmla="*/ 5 w 9"/>
                <a:gd name="T7" fmla="*/ 16 h 35"/>
                <a:gd name="T8" fmla="*/ 4 w 9"/>
                <a:gd name="T9" fmla="*/ 35 h 35"/>
                <a:gd name="T10" fmla="*/ 4 w 9"/>
                <a:gd name="T11" fmla="*/ 35 h 35"/>
                <a:gd name="T12" fmla="*/ 2 w 9"/>
                <a:gd name="T13" fmla="*/ 33 h 35"/>
                <a:gd name="T14" fmla="*/ 0 w 9"/>
                <a:gd name="T15" fmla="*/ 31 h 35"/>
                <a:gd name="T16" fmla="*/ 0 w 9"/>
                <a:gd name="T17" fmla="*/ 31 h 35"/>
                <a:gd name="T18" fmla="*/ 2 w 9"/>
                <a:gd name="T19" fmla="*/ 15 h 35"/>
                <a:gd name="T20" fmla="*/ 4 w 9"/>
                <a:gd name="T21" fmla="*/ 7 h 35"/>
                <a:gd name="T22" fmla="*/ 9 w 9"/>
                <a:gd name="T23" fmla="*/ 0 h 35"/>
                <a:gd name="T24" fmla="*/ 9 w 9"/>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35"/>
                <a:gd name="T41" fmla="*/ 9 w 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35">
                  <a:moveTo>
                    <a:pt x="9" y="0"/>
                  </a:moveTo>
                  <a:lnTo>
                    <a:pt x="9" y="0"/>
                  </a:lnTo>
                  <a:lnTo>
                    <a:pt x="7" y="7"/>
                  </a:lnTo>
                  <a:lnTo>
                    <a:pt x="5" y="16"/>
                  </a:lnTo>
                  <a:lnTo>
                    <a:pt x="4" y="35"/>
                  </a:lnTo>
                  <a:lnTo>
                    <a:pt x="2" y="33"/>
                  </a:lnTo>
                  <a:lnTo>
                    <a:pt x="0" y="31"/>
                  </a:lnTo>
                  <a:lnTo>
                    <a:pt x="2" y="15"/>
                  </a:lnTo>
                  <a:lnTo>
                    <a:pt x="4" y="7"/>
                  </a:lnTo>
                  <a:lnTo>
                    <a:pt x="9" y="0"/>
                  </a:lnTo>
                  <a:close/>
                </a:path>
              </a:pathLst>
            </a:custGeom>
            <a:solidFill>
              <a:srgbClr val="000000"/>
            </a:solidFill>
            <a:ln w="9525">
              <a:noFill/>
              <a:round/>
              <a:headEnd/>
              <a:tailEnd/>
            </a:ln>
          </p:spPr>
          <p:txBody>
            <a:bodyPr/>
            <a:lstStyle/>
            <a:p>
              <a:endParaRPr lang="en-US" dirty="0"/>
            </a:p>
          </p:txBody>
        </p:sp>
        <p:sp>
          <p:nvSpPr>
            <p:cNvPr id="7391" name="Freeform 299"/>
            <p:cNvSpPr>
              <a:spLocks/>
            </p:cNvSpPr>
            <p:nvPr/>
          </p:nvSpPr>
          <p:spPr bwMode="auto">
            <a:xfrm>
              <a:off x="738" y="3795"/>
              <a:ext cx="79" cy="26"/>
            </a:xfrm>
            <a:custGeom>
              <a:avLst/>
              <a:gdLst>
                <a:gd name="T0" fmla="*/ 77 w 79"/>
                <a:gd name="T1" fmla="*/ 22 h 26"/>
                <a:gd name="T2" fmla="*/ 79 w 79"/>
                <a:gd name="T3" fmla="*/ 26 h 26"/>
                <a:gd name="T4" fmla="*/ 79 w 79"/>
                <a:gd name="T5" fmla="*/ 26 h 26"/>
                <a:gd name="T6" fmla="*/ 61 w 79"/>
                <a:gd name="T7" fmla="*/ 16 h 26"/>
                <a:gd name="T8" fmla="*/ 42 w 79"/>
                <a:gd name="T9" fmla="*/ 9 h 26"/>
                <a:gd name="T10" fmla="*/ 33 w 79"/>
                <a:gd name="T11" fmla="*/ 5 h 26"/>
                <a:gd name="T12" fmla="*/ 24 w 79"/>
                <a:gd name="T13" fmla="*/ 5 h 26"/>
                <a:gd name="T14" fmla="*/ 15 w 79"/>
                <a:gd name="T15" fmla="*/ 5 h 26"/>
                <a:gd name="T16" fmla="*/ 6 w 79"/>
                <a:gd name="T17" fmla="*/ 7 h 26"/>
                <a:gd name="T18" fmla="*/ 0 w 79"/>
                <a:gd name="T19" fmla="*/ 7 h 26"/>
                <a:gd name="T20" fmla="*/ 0 w 79"/>
                <a:gd name="T21" fmla="*/ 5 h 26"/>
                <a:gd name="T22" fmla="*/ 0 w 79"/>
                <a:gd name="T23" fmla="*/ 5 h 26"/>
                <a:gd name="T24" fmla="*/ 13 w 79"/>
                <a:gd name="T25" fmla="*/ 0 h 26"/>
                <a:gd name="T26" fmla="*/ 24 w 79"/>
                <a:gd name="T27" fmla="*/ 0 h 26"/>
                <a:gd name="T28" fmla="*/ 35 w 79"/>
                <a:gd name="T29" fmla="*/ 0 h 26"/>
                <a:gd name="T30" fmla="*/ 44 w 79"/>
                <a:gd name="T31" fmla="*/ 4 h 26"/>
                <a:gd name="T32" fmla="*/ 61 w 79"/>
                <a:gd name="T33" fmla="*/ 13 h 26"/>
                <a:gd name="T34" fmla="*/ 77 w 79"/>
                <a:gd name="T35" fmla="*/ 22 h 26"/>
                <a:gd name="T36" fmla="*/ 77 w 79"/>
                <a:gd name="T37" fmla="*/ 2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6"/>
                <a:gd name="T59" fmla="*/ 79 w 79"/>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6">
                  <a:moveTo>
                    <a:pt x="77" y="22"/>
                  </a:moveTo>
                  <a:lnTo>
                    <a:pt x="79" y="26"/>
                  </a:lnTo>
                  <a:lnTo>
                    <a:pt x="61" y="16"/>
                  </a:lnTo>
                  <a:lnTo>
                    <a:pt x="42" y="9"/>
                  </a:lnTo>
                  <a:lnTo>
                    <a:pt x="33" y="5"/>
                  </a:lnTo>
                  <a:lnTo>
                    <a:pt x="24" y="5"/>
                  </a:lnTo>
                  <a:lnTo>
                    <a:pt x="15" y="5"/>
                  </a:lnTo>
                  <a:lnTo>
                    <a:pt x="6" y="7"/>
                  </a:lnTo>
                  <a:lnTo>
                    <a:pt x="0" y="7"/>
                  </a:lnTo>
                  <a:lnTo>
                    <a:pt x="0" y="5"/>
                  </a:lnTo>
                  <a:lnTo>
                    <a:pt x="13" y="0"/>
                  </a:lnTo>
                  <a:lnTo>
                    <a:pt x="24" y="0"/>
                  </a:lnTo>
                  <a:lnTo>
                    <a:pt x="35" y="0"/>
                  </a:lnTo>
                  <a:lnTo>
                    <a:pt x="44" y="4"/>
                  </a:lnTo>
                  <a:lnTo>
                    <a:pt x="61" y="13"/>
                  </a:lnTo>
                  <a:lnTo>
                    <a:pt x="77" y="22"/>
                  </a:lnTo>
                  <a:close/>
                </a:path>
              </a:pathLst>
            </a:custGeom>
            <a:solidFill>
              <a:srgbClr val="000000"/>
            </a:solidFill>
            <a:ln w="9525">
              <a:noFill/>
              <a:round/>
              <a:headEnd/>
              <a:tailEnd/>
            </a:ln>
          </p:spPr>
          <p:txBody>
            <a:bodyPr/>
            <a:lstStyle/>
            <a:p>
              <a:endParaRPr lang="en-US" dirty="0"/>
            </a:p>
          </p:txBody>
        </p:sp>
        <p:sp>
          <p:nvSpPr>
            <p:cNvPr id="7392" name="Freeform 300"/>
            <p:cNvSpPr>
              <a:spLocks/>
            </p:cNvSpPr>
            <p:nvPr/>
          </p:nvSpPr>
          <p:spPr bwMode="auto">
            <a:xfrm>
              <a:off x="491" y="3806"/>
              <a:ext cx="145" cy="18"/>
            </a:xfrm>
            <a:custGeom>
              <a:avLst/>
              <a:gdLst>
                <a:gd name="T0" fmla="*/ 145 w 145"/>
                <a:gd name="T1" fmla="*/ 2 h 18"/>
                <a:gd name="T2" fmla="*/ 145 w 145"/>
                <a:gd name="T3" fmla="*/ 4 h 18"/>
                <a:gd name="T4" fmla="*/ 145 w 145"/>
                <a:gd name="T5" fmla="*/ 4 h 18"/>
                <a:gd name="T6" fmla="*/ 121 w 145"/>
                <a:gd name="T7" fmla="*/ 4 h 18"/>
                <a:gd name="T8" fmla="*/ 95 w 145"/>
                <a:gd name="T9" fmla="*/ 7 h 18"/>
                <a:gd name="T10" fmla="*/ 46 w 145"/>
                <a:gd name="T11" fmla="*/ 15 h 18"/>
                <a:gd name="T12" fmla="*/ 46 w 145"/>
                <a:gd name="T13" fmla="*/ 15 h 18"/>
                <a:gd name="T14" fmla="*/ 18 w 145"/>
                <a:gd name="T15" fmla="*/ 18 h 18"/>
                <a:gd name="T16" fmla="*/ 6 w 145"/>
                <a:gd name="T17" fmla="*/ 18 h 18"/>
                <a:gd name="T18" fmla="*/ 0 w 145"/>
                <a:gd name="T19" fmla="*/ 18 h 18"/>
                <a:gd name="T20" fmla="*/ 0 w 145"/>
                <a:gd name="T21" fmla="*/ 18 h 18"/>
                <a:gd name="T22" fmla="*/ 33 w 145"/>
                <a:gd name="T23" fmla="*/ 13 h 18"/>
                <a:gd name="T24" fmla="*/ 72 w 145"/>
                <a:gd name="T25" fmla="*/ 7 h 18"/>
                <a:gd name="T26" fmla="*/ 110 w 145"/>
                <a:gd name="T27" fmla="*/ 2 h 18"/>
                <a:gd name="T28" fmla="*/ 128 w 145"/>
                <a:gd name="T29" fmla="*/ 0 h 18"/>
                <a:gd name="T30" fmla="*/ 143 w 145"/>
                <a:gd name="T31" fmla="*/ 0 h 18"/>
                <a:gd name="T32" fmla="*/ 143 w 145"/>
                <a:gd name="T33" fmla="*/ 0 h 18"/>
                <a:gd name="T34" fmla="*/ 143 w 145"/>
                <a:gd name="T35" fmla="*/ 2 h 18"/>
                <a:gd name="T36" fmla="*/ 145 w 145"/>
                <a:gd name="T37" fmla="*/ 2 h 18"/>
                <a:gd name="T38" fmla="*/ 145 w 145"/>
                <a:gd name="T39" fmla="*/ 2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8"/>
                <a:gd name="T62" fmla="*/ 145 w 145"/>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8">
                  <a:moveTo>
                    <a:pt x="145" y="2"/>
                  </a:moveTo>
                  <a:lnTo>
                    <a:pt x="145" y="4"/>
                  </a:lnTo>
                  <a:lnTo>
                    <a:pt x="121" y="4"/>
                  </a:lnTo>
                  <a:lnTo>
                    <a:pt x="95" y="7"/>
                  </a:lnTo>
                  <a:lnTo>
                    <a:pt x="46" y="15"/>
                  </a:lnTo>
                  <a:lnTo>
                    <a:pt x="18" y="18"/>
                  </a:lnTo>
                  <a:lnTo>
                    <a:pt x="6" y="18"/>
                  </a:lnTo>
                  <a:lnTo>
                    <a:pt x="0" y="18"/>
                  </a:lnTo>
                  <a:lnTo>
                    <a:pt x="33" y="13"/>
                  </a:lnTo>
                  <a:lnTo>
                    <a:pt x="72" y="7"/>
                  </a:lnTo>
                  <a:lnTo>
                    <a:pt x="110" y="2"/>
                  </a:lnTo>
                  <a:lnTo>
                    <a:pt x="128" y="0"/>
                  </a:lnTo>
                  <a:lnTo>
                    <a:pt x="143" y="0"/>
                  </a:lnTo>
                  <a:lnTo>
                    <a:pt x="143" y="2"/>
                  </a:lnTo>
                  <a:lnTo>
                    <a:pt x="145" y="2"/>
                  </a:lnTo>
                  <a:close/>
                </a:path>
              </a:pathLst>
            </a:custGeom>
            <a:solidFill>
              <a:srgbClr val="000000"/>
            </a:solidFill>
            <a:ln w="9525">
              <a:noFill/>
              <a:round/>
              <a:headEnd/>
              <a:tailEnd/>
            </a:ln>
          </p:spPr>
          <p:txBody>
            <a:bodyPr/>
            <a:lstStyle/>
            <a:p>
              <a:endParaRPr lang="en-US" dirty="0"/>
            </a:p>
          </p:txBody>
        </p:sp>
        <p:sp>
          <p:nvSpPr>
            <p:cNvPr id="7393" name="Freeform 302"/>
            <p:cNvSpPr>
              <a:spLocks/>
            </p:cNvSpPr>
            <p:nvPr/>
          </p:nvSpPr>
          <p:spPr bwMode="auto">
            <a:xfrm>
              <a:off x="998" y="3799"/>
              <a:ext cx="26" cy="44"/>
            </a:xfrm>
            <a:custGeom>
              <a:avLst/>
              <a:gdLst>
                <a:gd name="T0" fmla="*/ 26 w 26"/>
                <a:gd name="T1" fmla="*/ 38 h 44"/>
                <a:gd name="T2" fmla="*/ 26 w 26"/>
                <a:gd name="T3" fmla="*/ 44 h 44"/>
                <a:gd name="T4" fmla="*/ 26 w 26"/>
                <a:gd name="T5" fmla="*/ 44 h 44"/>
                <a:gd name="T6" fmla="*/ 20 w 26"/>
                <a:gd name="T7" fmla="*/ 38 h 44"/>
                <a:gd name="T8" fmla="*/ 18 w 26"/>
                <a:gd name="T9" fmla="*/ 36 h 44"/>
                <a:gd name="T10" fmla="*/ 17 w 26"/>
                <a:gd name="T11" fmla="*/ 33 h 44"/>
                <a:gd name="T12" fmla="*/ 17 w 26"/>
                <a:gd name="T13" fmla="*/ 33 h 44"/>
                <a:gd name="T14" fmla="*/ 9 w 26"/>
                <a:gd name="T15" fmla="*/ 16 h 44"/>
                <a:gd name="T16" fmla="*/ 6 w 26"/>
                <a:gd name="T17" fmla="*/ 9 h 44"/>
                <a:gd name="T18" fmla="*/ 0 w 26"/>
                <a:gd name="T19" fmla="*/ 1 h 44"/>
                <a:gd name="T20" fmla="*/ 0 w 26"/>
                <a:gd name="T21" fmla="*/ 0 h 44"/>
                <a:gd name="T22" fmla="*/ 0 w 26"/>
                <a:gd name="T23" fmla="*/ 0 h 44"/>
                <a:gd name="T24" fmla="*/ 7 w 26"/>
                <a:gd name="T25" fmla="*/ 9 h 44"/>
                <a:gd name="T26" fmla="*/ 15 w 26"/>
                <a:gd name="T27" fmla="*/ 18 h 44"/>
                <a:gd name="T28" fmla="*/ 26 w 26"/>
                <a:gd name="T29" fmla="*/ 38 h 44"/>
                <a:gd name="T30" fmla="*/ 26 w 26"/>
                <a:gd name="T31" fmla="*/ 38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44"/>
                <a:gd name="T50" fmla="*/ 26 w 26"/>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44">
                  <a:moveTo>
                    <a:pt x="26" y="38"/>
                  </a:moveTo>
                  <a:lnTo>
                    <a:pt x="26" y="44"/>
                  </a:lnTo>
                  <a:lnTo>
                    <a:pt x="20" y="38"/>
                  </a:lnTo>
                  <a:lnTo>
                    <a:pt x="18" y="36"/>
                  </a:lnTo>
                  <a:lnTo>
                    <a:pt x="17" y="33"/>
                  </a:lnTo>
                  <a:lnTo>
                    <a:pt x="9" y="16"/>
                  </a:lnTo>
                  <a:lnTo>
                    <a:pt x="6" y="9"/>
                  </a:lnTo>
                  <a:lnTo>
                    <a:pt x="0" y="1"/>
                  </a:lnTo>
                  <a:lnTo>
                    <a:pt x="0" y="0"/>
                  </a:lnTo>
                  <a:lnTo>
                    <a:pt x="7" y="9"/>
                  </a:lnTo>
                  <a:lnTo>
                    <a:pt x="15" y="18"/>
                  </a:lnTo>
                  <a:lnTo>
                    <a:pt x="26" y="38"/>
                  </a:lnTo>
                  <a:close/>
                </a:path>
              </a:pathLst>
            </a:custGeom>
            <a:solidFill>
              <a:srgbClr val="000000"/>
            </a:solidFill>
            <a:ln w="9525">
              <a:noFill/>
              <a:round/>
              <a:headEnd/>
              <a:tailEnd/>
            </a:ln>
          </p:spPr>
          <p:txBody>
            <a:bodyPr/>
            <a:lstStyle/>
            <a:p>
              <a:endParaRPr lang="en-US" dirty="0"/>
            </a:p>
          </p:txBody>
        </p:sp>
        <p:sp>
          <p:nvSpPr>
            <p:cNvPr id="7394" name="Freeform 305"/>
            <p:cNvSpPr>
              <a:spLocks/>
            </p:cNvSpPr>
            <p:nvPr/>
          </p:nvSpPr>
          <p:spPr bwMode="auto">
            <a:xfrm>
              <a:off x="843" y="3806"/>
              <a:ext cx="95" cy="11"/>
            </a:xfrm>
            <a:custGeom>
              <a:avLst/>
              <a:gdLst>
                <a:gd name="T0" fmla="*/ 95 w 95"/>
                <a:gd name="T1" fmla="*/ 7 h 11"/>
                <a:gd name="T2" fmla="*/ 95 w 95"/>
                <a:gd name="T3" fmla="*/ 7 h 11"/>
                <a:gd name="T4" fmla="*/ 95 w 95"/>
                <a:gd name="T5" fmla="*/ 9 h 11"/>
                <a:gd name="T6" fmla="*/ 93 w 95"/>
                <a:gd name="T7" fmla="*/ 11 h 11"/>
                <a:gd name="T8" fmla="*/ 93 w 95"/>
                <a:gd name="T9" fmla="*/ 11 h 11"/>
                <a:gd name="T10" fmla="*/ 64 w 95"/>
                <a:gd name="T11" fmla="*/ 5 h 11"/>
                <a:gd name="T12" fmla="*/ 49 w 95"/>
                <a:gd name="T13" fmla="*/ 4 h 11"/>
                <a:gd name="T14" fmla="*/ 32 w 95"/>
                <a:gd name="T15" fmla="*/ 4 h 11"/>
                <a:gd name="T16" fmla="*/ 32 w 95"/>
                <a:gd name="T17" fmla="*/ 4 h 11"/>
                <a:gd name="T18" fmla="*/ 16 w 95"/>
                <a:gd name="T19" fmla="*/ 7 h 11"/>
                <a:gd name="T20" fmla="*/ 9 w 95"/>
                <a:gd name="T21" fmla="*/ 7 h 11"/>
                <a:gd name="T22" fmla="*/ 0 w 95"/>
                <a:gd name="T23" fmla="*/ 7 h 11"/>
                <a:gd name="T24" fmla="*/ 0 w 95"/>
                <a:gd name="T25" fmla="*/ 5 h 11"/>
                <a:gd name="T26" fmla="*/ 0 w 95"/>
                <a:gd name="T27" fmla="*/ 5 h 11"/>
                <a:gd name="T28" fmla="*/ 11 w 95"/>
                <a:gd name="T29" fmla="*/ 2 h 11"/>
                <a:gd name="T30" fmla="*/ 23 w 95"/>
                <a:gd name="T31" fmla="*/ 0 h 11"/>
                <a:gd name="T32" fmla="*/ 47 w 95"/>
                <a:gd name="T33" fmla="*/ 0 h 11"/>
                <a:gd name="T34" fmla="*/ 73 w 95"/>
                <a:gd name="T35" fmla="*/ 4 h 11"/>
                <a:gd name="T36" fmla="*/ 95 w 95"/>
                <a:gd name="T37" fmla="*/ 7 h 11"/>
                <a:gd name="T38" fmla="*/ 95 w 95"/>
                <a:gd name="T39" fmla="*/ 7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1"/>
                <a:gd name="T62" fmla="*/ 95 w 95"/>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1">
                  <a:moveTo>
                    <a:pt x="95" y="7"/>
                  </a:moveTo>
                  <a:lnTo>
                    <a:pt x="95" y="7"/>
                  </a:lnTo>
                  <a:lnTo>
                    <a:pt x="95" y="9"/>
                  </a:lnTo>
                  <a:lnTo>
                    <a:pt x="93" y="11"/>
                  </a:lnTo>
                  <a:lnTo>
                    <a:pt x="64" y="5"/>
                  </a:lnTo>
                  <a:lnTo>
                    <a:pt x="49" y="4"/>
                  </a:lnTo>
                  <a:lnTo>
                    <a:pt x="32" y="4"/>
                  </a:lnTo>
                  <a:lnTo>
                    <a:pt x="16" y="7"/>
                  </a:lnTo>
                  <a:lnTo>
                    <a:pt x="9" y="7"/>
                  </a:lnTo>
                  <a:lnTo>
                    <a:pt x="0" y="7"/>
                  </a:lnTo>
                  <a:lnTo>
                    <a:pt x="0" y="5"/>
                  </a:lnTo>
                  <a:lnTo>
                    <a:pt x="11" y="2"/>
                  </a:lnTo>
                  <a:lnTo>
                    <a:pt x="23" y="0"/>
                  </a:lnTo>
                  <a:lnTo>
                    <a:pt x="47" y="0"/>
                  </a:lnTo>
                  <a:lnTo>
                    <a:pt x="73" y="4"/>
                  </a:lnTo>
                  <a:lnTo>
                    <a:pt x="95" y="7"/>
                  </a:lnTo>
                  <a:close/>
                </a:path>
              </a:pathLst>
            </a:custGeom>
            <a:solidFill>
              <a:srgbClr val="000000"/>
            </a:solidFill>
            <a:ln w="9525">
              <a:noFill/>
              <a:round/>
              <a:headEnd/>
              <a:tailEnd/>
            </a:ln>
          </p:spPr>
          <p:txBody>
            <a:bodyPr/>
            <a:lstStyle/>
            <a:p>
              <a:endParaRPr lang="en-US" dirty="0"/>
            </a:p>
          </p:txBody>
        </p:sp>
        <p:sp>
          <p:nvSpPr>
            <p:cNvPr id="7395" name="Freeform 307"/>
            <p:cNvSpPr>
              <a:spLocks/>
            </p:cNvSpPr>
            <p:nvPr/>
          </p:nvSpPr>
          <p:spPr bwMode="auto">
            <a:xfrm>
              <a:off x="321" y="3806"/>
              <a:ext cx="26" cy="5"/>
            </a:xfrm>
            <a:custGeom>
              <a:avLst/>
              <a:gdLst>
                <a:gd name="T0" fmla="*/ 22 w 26"/>
                <a:gd name="T1" fmla="*/ 2 h 5"/>
                <a:gd name="T2" fmla="*/ 26 w 26"/>
                <a:gd name="T3" fmla="*/ 4 h 5"/>
                <a:gd name="T4" fmla="*/ 26 w 26"/>
                <a:gd name="T5" fmla="*/ 4 h 5"/>
                <a:gd name="T6" fmla="*/ 20 w 26"/>
                <a:gd name="T7" fmla="*/ 5 h 5"/>
                <a:gd name="T8" fmla="*/ 13 w 26"/>
                <a:gd name="T9" fmla="*/ 5 h 5"/>
                <a:gd name="T10" fmla="*/ 0 w 26"/>
                <a:gd name="T11" fmla="*/ 4 h 5"/>
                <a:gd name="T12" fmla="*/ 0 w 26"/>
                <a:gd name="T13" fmla="*/ 0 h 5"/>
                <a:gd name="T14" fmla="*/ 0 w 26"/>
                <a:gd name="T15" fmla="*/ 0 h 5"/>
                <a:gd name="T16" fmla="*/ 5 w 26"/>
                <a:gd name="T17" fmla="*/ 2 h 5"/>
                <a:gd name="T18" fmla="*/ 11 w 26"/>
                <a:gd name="T19" fmla="*/ 2 h 5"/>
                <a:gd name="T20" fmla="*/ 16 w 26"/>
                <a:gd name="T21" fmla="*/ 2 h 5"/>
                <a:gd name="T22" fmla="*/ 22 w 26"/>
                <a:gd name="T23" fmla="*/ 2 h 5"/>
                <a:gd name="T24" fmla="*/ 22 w 26"/>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5"/>
                <a:gd name="T41" fmla="*/ 26 w 2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5">
                  <a:moveTo>
                    <a:pt x="22" y="2"/>
                  </a:moveTo>
                  <a:lnTo>
                    <a:pt x="26" y="4"/>
                  </a:lnTo>
                  <a:lnTo>
                    <a:pt x="20" y="5"/>
                  </a:lnTo>
                  <a:lnTo>
                    <a:pt x="13" y="5"/>
                  </a:lnTo>
                  <a:lnTo>
                    <a:pt x="0" y="4"/>
                  </a:lnTo>
                  <a:lnTo>
                    <a:pt x="0" y="0"/>
                  </a:lnTo>
                  <a:lnTo>
                    <a:pt x="5" y="2"/>
                  </a:lnTo>
                  <a:lnTo>
                    <a:pt x="11" y="2"/>
                  </a:lnTo>
                  <a:lnTo>
                    <a:pt x="16" y="2"/>
                  </a:lnTo>
                  <a:lnTo>
                    <a:pt x="22" y="2"/>
                  </a:lnTo>
                  <a:close/>
                </a:path>
              </a:pathLst>
            </a:custGeom>
            <a:solidFill>
              <a:srgbClr val="000000"/>
            </a:solidFill>
            <a:ln w="9525">
              <a:noFill/>
              <a:round/>
              <a:headEnd/>
              <a:tailEnd/>
            </a:ln>
          </p:spPr>
          <p:txBody>
            <a:bodyPr/>
            <a:lstStyle/>
            <a:p>
              <a:endParaRPr lang="en-US" dirty="0"/>
            </a:p>
          </p:txBody>
        </p:sp>
        <p:sp>
          <p:nvSpPr>
            <p:cNvPr id="7396" name="Freeform 308"/>
            <p:cNvSpPr>
              <a:spLocks/>
            </p:cNvSpPr>
            <p:nvPr/>
          </p:nvSpPr>
          <p:spPr bwMode="auto">
            <a:xfrm>
              <a:off x="638" y="3817"/>
              <a:ext cx="20" cy="82"/>
            </a:xfrm>
            <a:custGeom>
              <a:avLst/>
              <a:gdLst>
                <a:gd name="T0" fmla="*/ 3 w 20"/>
                <a:gd name="T1" fmla="*/ 2 h 82"/>
                <a:gd name="T2" fmla="*/ 3 w 20"/>
                <a:gd name="T3" fmla="*/ 2 h 82"/>
                <a:gd name="T4" fmla="*/ 7 w 20"/>
                <a:gd name="T5" fmla="*/ 5 h 82"/>
                <a:gd name="T6" fmla="*/ 11 w 20"/>
                <a:gd name="T7" fmla="*/ 9 h 82"/>
                <a:gd name="T8" fmla="*/ 16 w 20"/>
                <a:gd name="T9" fmla="*/ 13 h 82"/>
                <a:gd name="T10" fmla="*/ 18 w 20"/>
                <a:gd name="T11" fmla="*/ 18 h 82"/>
                <a:gd name="T12" fmla="*/ 18 w 20"/>
                <a:gd name="T13" fmla="*/ 18 h 82"/>
                <a:gd name="T14" fmla="*/ 18 w 20"/>
                <a:gd name="T15" fmla="*/ 33 h 82"/>
                <a:gd name="T16" fmla="*/ 16 w 20"/>
                <a:gd name="T17" fmla="*/ 48 h 82"/>
                <a:gd name="T18" fmla="*/ 16 w 20"/>
                <a:gd name="T19" fmla="*/ 60 h 82"/>
                <a:gd name="T20" fmla="*/ 16 w 20"/>
                <a:gd name="T21" fmla="*/ 68 h 82"/>
                <a:gd name="T22" fmla="*/ 20 w 20"/>
                <a:gd name="T23" fmla="*/ 75 h 82"/>
                <a:gd name="T24" fmla="*/ 20 w 20"/>
                <a:gd name="T25" fmla="*/ 82 h 82"/>
                <a:gd name="T26" fmla="*/ 16 w 20"/>
                <a:gd name="T27" fmla="*/ 82 h 82"/>
                <a:gd name="T28" fmla="*/ 16 w 20"/>
                <a:gd name="T29" fmla="*/ 82 h 82"/>
                <a:gd name="T30" fmla="*/ 12 w 20"/>
                <a:gd name="T31" fmla="*/ 68 h 82"/>
                <a:gd name="T32" fmla="*/ 11 w 20"/>
                <a:gd name="T33" fmla="*/ 53 h 82"/>
                <a:gd name="T34" fmla="*/ 12 w 20"/>
                <a:gd name="T35" fmla="*/ 38 h 82"/>
                <a:gd name="T36" fmla="*/ 14 w 20"/>
                <a:gd name="T37" fmla="*/ 24 h 82"/>
                <a:gd name="T38" fmla="*/ 14 w 20"/>
                <a:gd name="T39" fmla="*/ 24 h 82"/>
                <a:gd name="T40" fmla="*/ 14 w 20"/>
                <a:gd name="T41" fmla="*/ 20 h 82"/>
                <a:gd name="T42" fmla="*/ 12 w 20"/>
                <a:gd name="T43" fmla="*/ 16 h 82"/>
                <a:gd name="T44" fmla="*/ 7 w 20"/>
                <a:gd name="T45" fmla="*/ 11 h 82"/>
                <a:gd name="T46" fmla="*/ 1 w 20"/>
                <a:gd name="T47" fmla="*/ 7 h 82"/>
                <a:gd name="T48" fmla="*/ 0 w 20"/>
                <a:gd name="T49" fmla="*/ 4 h 82"/>
                <a:gd name="T50" fmla="*/ 0 w 20"/>
                <a:gd name="T51" fmla="*/ 0 h 82"/>
                <a:gd name="T52" fmla="*/ 0 w 20"/>
                <a:gd name="T53" fmla="*/ 0 h 82"/>
                <a:gd name="T54" fmla="*/ 1 w 20"/>
                <a:gd name="T55" fmla="*/ 0 h 82"/>
                <a:gd name="T56" fmla="*/ 3 w 20"/>
                <a:gd name="T57" fmla="*/ 2 h 82"/>
                <a:gd name="T58" fmla="*/ 3 w 20"/>
                <a:gd name="T59" fmla="*/ 2 h 82"/>
                <a:gd name="T60" fmla="*/ 3 w 20"/>
                <a:gd name="T61" fmla="*/ 2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
                <a:gd name="T94" fmla="*/ 0 h 82"/>
                <a:gd name="T95" fmla="*/ 20 w 20"/>
                <a:gd name="T96" fmla="*/ 82 h 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 h="82">
                  <a:moveTo>
                    <a:pt x="3" y="2"/>
                  </a:moveTo>
                  <a:lnTo>
                    <a:pt x="3" y="2"/>
                  </a:lnTo>
                  <a:lnTo>
                    <a:pt x="7" y="5"/>
                  </a:lnTo>
                  <a:lnTo>
                    <a:pt x="11" y="9"/>
                  </a:lnTo>
                  <a:lnTo>
                    <a:pt x="16" y="13"/>
                  </a:lnTo>
                  <a:lnTo>
                    <a:pt x="18" y="18"/>
                  </a:lnTo>
                  <a:lnTo>
                    <a:pt x="18" y="33"/>
                  </a:lnTo>
                  <a:lnTo>
                    <a:pt x="16" y="48"/>
                  </a:lnTo>
                  <a:lnTo>
                    <a:pt x="16" y="60"/>
                  </a:lnTo>
                  <a:lnTo>
                    <a:pt x="16" y="68"/>
                  </a:lnTo>
                  <a:lnTo>
                    <a:pt x="20" y="75"/>
                  </a:lnTo>
                  <a:lnTo>
                    <a:pt x="20" y="82"/>
                  </a:lnTo>
                  <a:lnTo>
                    <a:pt x="16" y="82"/>
                  </a:lnTo>
                  <a:lnTo>
                    <a:pt x="12" y="68"/>
                  </a:lnTo>
                  <a:lnTo>
                    <a:pt x="11" y="53"/>
                  </a:lnTo>
                  <a:lnTo>
                    <a:pt x="12" y="38"/>
                  </a:lnTo>
                  <a:lnTo>
                    <a:pt x="14" y="24"/>
                  </a:lnTo>
                  <a:lnTo>
                    <a:pt x="14" y="20"/>
                  </a:lnTo>
                  <a:lnTo>
                    <a:pt x="12" y="16"/>
                  </a:lnTo>
                  <a:lnTo>
                    <a:pt x="7" y="11"/>
                  </a:lnTo>
                  <a:lnTo>
                    <a:pt x="1" y="7"/>
                  </a:lnTo>
                  <a:lnTo>
                    <a:pt x="0" y="4"/>
                  </a:lnTo>
                  <a:lnTo>
                    <a:pt x="0" y="0"/>
                  </a:lnTo>
                  <a:lnTo>
                    <a:pt x="1" y="0"/>
                  </a:lnTo>
                  <a:lnTo>
                    <a:pt x="3" y="2"/>
                  </a:lnTo>
                  <a:close/>
                </a:path>
              </a:pathLst>
            </a:custGeom>
            <a:solidFill>
              <a:srgbClr val="000000"/>
            </a:solidFill>
            <a:ln w="9525">
              <a:noFill/>
              <a:round/>
              <a:headEnd/>
              <a:tailEnd/>
            </a:ln>
          </p:spPr>
          <p:txBody>
            <a:bodyPr/>
            <a:lstStyle/>
            <a:p>
              <a:endParaRPr lang="en-US" dirty="0"/>
            </a:p>
          </p:txBody>
        </p:sp>
        <p:sp>
          <p:nvSpPr>
            <p:cNvPr id="7397" name="Freeform 309"/>
            <p:cNvSpPr>
              <a:spLocks/>
            </p:cNvSpPr>
            <p:nvPr/>
          </p:nvSpPr>
          <p:spPr bwMode="auto">
            <a:xfrm>
              <a:off x="696" y="3815"/>
              <a:ext cx="26" cy="29"/>
            </a:xfrm>
            <a:custGeom>
              <a:avLst/>
              <a:gdLst>
                <a:gd name="T0" fmla="*/ 26 w 26"/>
                <a:gd name="T1" fmla="*/ 0 h 29"/>
                <a:gd name="T2" fmla="*/ 26 w 26"/>
                <a:gd name="T3" fmla="*/ 0 h 29"/>
                <a:gd name="T4" fmla="*/ 26 w 26"/>
                <a:gd name="T5" fmla="*/ 2 h 29"/>
                <a:gd name="T6" fmla="*/ 24 w 26"/>
                <a:gd name="T7" fmla="*/ 4 h 29"/>
                <a:gd name="T8" fmla="*/ 20 w 26"/>
                <a:gd name="T9" fmla="*/ 6 h 29"/>
                <a:gd name="T10" fmla="*/ 20 w 26"/>
                <a:gd name="T11" fmla="*/ 6 h 29"/>
                <a:gd name="T12" fmla="*/ 17 w 26"/>
                <a:gd name="T13" fmla="*/ 13 h 29"/>
                <a:gd name="T14" fmla="*/ 11 w 26"/>
                <a:gd name="T15" fmla="*/ 18 h 29"/>
                <a:gd name="T16" fmla="*/ 0 w 26"/>
                <a:gd name="T17" fmla="*/ 29 h 29"/>
                <a:gd name="T18" fmla="*/ 0 w 26"/>
                <a:gd name="T19" fmla="*/ 29 h 29"/>
                <a:gd name="T20" fmla="*/ 4 w 26"/>
                <a:gd name="T21" fmla="*/ 24 h 29"/>
                <a:gd name="T22" fmla="*/ 4 w 26"/>
                <a:gd name="T23" fmla="*/ 24 h 29"/>
                <a:gd name="T24" fmla="*/ 7 w 26"/>
                <a:gd name="T25" fmla="*/ 17 h 29"/>
                <a:gd name="T26" fmla="*/ 13 w 26"/>
                <a:gd name="T27" fmla="*/ 9 h 29"/>
                <a:gd name="T28" fmla="*/ 18 w 26"/>
                <a:gd name="T29" fmla="*/ 4 h 29"/>
                <a:gd name="T30" fmla="*/ 22 w 26"/>
                <a:gd name="T31" fmla="*/ 2 h 29"/>
                <a:gd name="T32" fmla="*/ 26 w 26"/>
                <a:gd name="T33" fmla="*/ 0 h 29"/>
                <a:gd name="T34" fmla="*/ 26 w 26"/>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9"/>
                <a:gd name="T56" fmla="*/ 26 w 26"/>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9">
                  <a:moveTo>
                    <a:pt x="26" y="0"/>
                  </a:moveTo>
                  <a:lnTo>
                    <a:pt x="26" y="0"/>
                  </a:lnTo>
                  <a:lnTo>
                    <a:pt x="26" y="2"/>
                  </a:lnTo>
                  <a:lnTo>
                    <a:pt x="24" y="4"/>
                  </a:lnTo>
                  <a:lnTo>
                    <a:pt x="20" y="6"/>
                  </a:lnTo>
                  <a:lnTo>
                    <a:pt x="17" y="13"/>
                  </a:lnTo>
                  <a:lnTo>
                    <a:pt x="11" y="18"/>
                  </a:lnTo>
                  <a:lnTo>
                    <a:pt x="0" y="29"/>
                  </a:lnTo>
                  <a:lnTo>
                    <a:pt x="4" y="24"/>
                  </a:lnTo>
                  <a:lnTo>
                    <a:pt x="7" y="17"/>
                  </a:lnTo>
                  <a:lnTo>
                    <a:pt x="13" y="9"/>
                  </a:lnTo>
                  <a:lnTo>
                    <a:pt x="18" y="4"/>
                  </a:lnTo>
                  <a:lnTo>
                    <a:pt x="22" y="2"/>
                  </a:lnTo>
                  <a:lnTo>
                    <a:pt x="26" y="0"/>
                  </a:lnTo>
                  <a:close/>
                </a:path>
              </a:pathLst>
            </a:custGeom>
            <a:solidFill>
              <a:srgbClr val="000000"/>
            </a:solidFill>
            <a:ln w="9525">
              <a:noFill/>
              <a:round/>
              <a:headEnd/>
              <a:tailEnd/>
            </a:ln>
          </p:spPr>
          <p:txBody>
            <a:bodyPr/>
            <a:lstStyle/>
            <a:p>
              <a:endParaRPr lang="en-US" dirty="0"/>
            </a:p>
          </p:txBody>
        </p:sp>
        <p:sp>
          <p:nvSpPr>
            <p:cNvPr id="7398" name="Freeform 310"/>
            <p:cNvSpPr>
              <a:spLocks/>
            </p:cNvSpPr>
            <p:nvPr/>
          </p:nvSpPr>
          <p:spPr bwMode="auto">
            <a:xfrm>
              <a:off x="676" y="3819"/>
              <a:ext cx="18" cy="64"/>
            </a:xfrm>
            <a:custGeom>
              <a:avLst/>
              <a:gdLst>
                <a:gd name="T0" fmla="*/ 16 w 18"/>
                <a:gd name="T1" fmla="*/ 11 h 64"/>
                <a:gd name="T2" fmla="*/ 16 w 18"/>
                <a:gd name="T3" fmla="*/ 11 h 64"/>
                <a:gd name="T4" fmla="*/ 9 w 18"/>
                <a:gd name="T5" fmla="*/ 38 h 64"/>
                <a:gd name="T6" fmla="*/ 5 w 18"/>
                <a:gd name="T7" fmla="*/ 51 h 64"/>
                <a:gd name="T8" fmla="*/ 2 w 18"/>
                <a:gd name="T9" fmla="*/ 64 h 64"/>
                <a:gd name="T10" fmla="*/ 0 w 18"/>
                <a:gd name="T11" fmla="*/ 64 h 64"/>
                <a:gd name="T12" fmla="*/ 0 w 18"/>
                <a:gd name="T13" fmla="*/ 64 h 64"/>
                <a:gd name="T14" fmla="*/ 5 w 18"/>
                <a:gd name="T15" fmla="*/ 36 h 64"/>
                <a:gd name="T16" fmla="*/ 9 w 18"/>
                <a:gd name="T17" fmla="*/ 24 h 64"/>
                <a:gd name="T18" fmla="*/ 15 w 18"/>
                <a:gd name="T19" fmla="*/ 11 h 64"/>
                <a:gd name="T20" fmla="*/ 15 w 18"/>
                <a:gd name="T21" fmla="*/ 0 h 64"/>
                <a:gd name="T22" fmla="*/ 15 w 18"/>
                <a:gd name="T23" fmla="*/ 0 h 64"/>
                <a:gd name="T24" fmla="*/ 16 w 18"/>
                <a:gd name="T25" fmla="*/ 2 h 64"/>
                <a:gd name="T26" fmla="*/ 18 w 18"/>
                <a:gd name="T27" fmla="*/ 3 h 64"/>
                <a:gd name="T28" fmla="*/ 16 w 18"/>
                <a:gd name="T29" fmla="*/ 11 h 64"/>
                <a:gd name="T30" fmla="*/ 16 w 18"/>
                <a:gd name="T31" fmla="*/ 11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64"/>
                <a:gd name="T50" fmla="*/ 18 w 18"/>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64">
                  <a:moveTo>
                    <a:pt x="16" y="11"/>
                  </a:moveTo>
                  <a:lnTo>
                    <a:pt x="16" y="11"/>
                  </a:lnTo>
                  <a:lnTo>
                    <a:pt x="9" y="38"/>
                  </a:lnTo>
                  <a:lnTo>
                    <a:pt x="5" y="51"/>
                  </a:lnTo>
                  <a:lnTo>
                    <a:pt x="2" y="64"/>
                  </a:lnTo>
                  <a:lnTo>
                    <a:pt x="0" y="64"/>
                  </a:lnTo>
                  <a:lnTo>
                    <a:pt x="5" y="36"/>
                  </a:lnTo>
                  <a:lnTo>
                    <a:pt x="9" y="24"/>
                  </a:lnTo>
                  <a:lnTo>
                    <a:pt x="15" y="11"/>
                  </a:lnTo>
                  <a:lnTo>
                    <a:pt x="15" y="0"/>
                  </a:lnTo>
                  <a:lnTo>
                    <a:pt x="16" y="2"/>
                  </a:lnTo>
                  <a:lnTo>
                    <a:pt x="18" y="3"/>
                  </a:lnTo>
                  <a:lnTo>
                    <a:pt x="16" y="11"/>
                  </a:lnTo>
                  <a:close/>
                </a:path>
              </a:pathLst>
            </a:custGeom>
            <a:solidFill>
              <a:srgbClr val="000000"/>
            </a:solidFill>
            <a:ln w="9525">
              <a:noFill/>
              <a:round/>
              <a:headEnd/>
              <a:tailEnd/>
            </a:ln>
          </p:spPr>
          <p:txBody>
            <a:bodyPr/>
            <a:lstStyle/>
            <a:p>
              <a:endParaRPr lang="en-US" dirty="0"/>
            </a:p>
          </p:txBody>
        </p:sp>
        <p:sp>
          <p:nvSpPr>
            <p:cNvPr id="7399" name="Freeform 311"/>
            <p:cNvSpPr>
              <a:spLocks/>
            </p:cNvSpPr>
            <p:nvPr/>
          </p:nvSpPr>
          <p:spPr bwMode="auto">
            <a:xfrm>
              <a:off x="621" y="3821"/>
              <a:ext cx="17" cy="36"/>
            </a:xfrm>
            <a:custGeom>
              <a:avLst/>
              <a:gdLst>
                <a:gd name="T0" fmla="*/ 7 w 17"/>
                <a:gd name="T1" fmla="*/ 0 h 36"/>
                <a:gd name="T2" fmla="*/ 7 w 17"/>
                <a:gd name="T3" fmla="*/ 0 h 36"/>
                <a:gd name="T4" fmla="*/ 6 w 17"/>
                <a:gd name="T5" fmla="*/ 5 h 36"/>
                <a:gd name="T6" fmla="*/ 4 w 17"/>
                <a:gd name="T7" fmla="*/ 11 h 36"/>
                <a:gd name="T8" fmla="*/ 4 w 17"/>
                <a:gd name="T9" fmla="*/ 22 h 36"/>
                <a:gd name="T10" fmla="*/ 4 w 17"/>
                <a:gd name="T11" fmla="*/ 22 h 36"/>
                <a:gd name="T12" fmla="*/ 7 w 17"/>
                <a:gd name="T13" fmla="*/ 27 h 36"/>
                <a:gd name="T14" fmla="*/ 9 w 17"/>
                <a:gd name="T15" fmla="*/ 29 h 36"/>
                <a:gd name="T16" fmla="*/ 13 w 17"/>
                <a:gd name="T17" fmla="*/ 31 h 36"/>
                <a:gd name="T18" fmla="*/ 13 w 17"/>
                <a:gd name="T19" fmla="*/ 31 h 36"/>
                <a:gd name="T20" fmla="*/ 13 w 17"/>
                <a:gd name="T21" fmla="*/ 29 h 36"/>
                <a:gd name="T22" fmla="*/ 13 w 17"/>
                <a:gd name="T23" fmla="*/ 25 h 36"/>
                <a:gd name="T24" fmla="*/ 17 w 17"/>
                <a:gd name="T25" fmla="*/ 25 h 36"/>
                <a:gd name="T26" fmla="*/ 17 w 17"/>
                <a:gd name="T27" fmla="*/ 25 h 36"/>
                <a:gd name="T28" fmla="*/ 15 w 17"/>
                <a:gd name="T29" fmla="*/ 33 h 36"/>
                <a:gd name="T30" fmla="*/ 13 w 17"/>
                <a:gd name="T31" fmla="*/ 34 h 36"/>
                <a:gd name="T32" fmla="*/ 9 w 17"/>
                <a:gd name="T33" fmla="*/ 36 h 36"/>
                <a:gd name="T34" fmla="*/ 9 w 17"/>
                <a:gd name="T35" fmla="*/ 36 h 36"/>
                <a:gd name="T36" fmla="*/ 2 w 17"/>
                <a:gd name="T37" fmla="*/ 22 h 36"/>
                <a:gd name="T38" fmla="*/ 0 w 17"/>
                <a:gd name="T39" fmla="*/ 14 h 36"/>
                <a:gd name="T40" fmla="*/ 0 w 17"/>
                <a:gd name="T41" fmla="*/ 11 h 36"/>
                <a:gd name="T42" fmla="*/ 2 w 17"/>
                <a:gd name="T43" fmla="*/ 7 h 36"/>
                <a:gd name="T44" fmla="*/ 2 w 17"/>
                <a:gd name="T45" fmla="*/ 7 h 36"/>
                <a:gd name="T46" fmla="*/ 4 w 17"/>
                <a:gd name="T47" fmla="*/ 1 h 36"/>
                <a:gd name="T48" fmla="*/ 7 w 17"/>
                <a:gd name="T49" fmla="*/ 0 h 36"/>
                <a:gd name="T50" fmla="*/ 7 w 17"/>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36"/>
                <a:gd name="T80" fmla="*/ 17 w 17"/>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36">
                  <a:moveTo>
                    <a:pt x="7" y="0"/>
                  </a:moveTo>
                  <a:lnTo>
                    <a:pt x="7" y="0"/>
                  </a:lnTo>
                  <a:lnTo>
                    <a:pt x="6" y="5"/>
                  </a:lnTo>
                  <a:lnTo>
                    <a:pt x="4" y="11"/>
                  </a:lnTo>
                  <a:lnTo>
                    <a:pt x="4" y="22"/>
                  </a:lnTo>
                  <a:lnTo>
                    <a:pt x="7" y="27"/>
                  </a:lnTo>
                  <a:lnTo>
                    <a:pt x="9" y="29"/>
                  </a:lnTo>
                  <a:lnTo>
                    <a:pt x="13" y="31"/>
                  </a:lnTo>
                  <a:lnTo>
                    <a:pt x="13" y="29"/>
                  </a:lnTo>
                  <a:lnTo>
                    <a:pt x="13" y="25"/>
                  </a:lnTo>
                  <a:lnTo>
                    <a:pt x="17" y="25"/>
                  </a:lnTo>
                  <a:lnTo>
                    <a:pt x="15" y="33"/>
                  </a:lnTo>
                  <a:lnTo>
                    <a:pt x="13" y="34"/>
                  </a:lnTo>
                  <a:lnTo>
                    <a:pt x="9" y="36"/>
                  </a:lnTo>
                  <a:lnTo>
                    <a:pt x="2" y="22"/>
                  </a:lnTo>
                  <a:lnTo>
                    <a:pt x="0" y="14"/>
                  </a:lnTo>
                  <a:lnTo>
                    <a:pt x="0" y="11"/>
                  </a:lnTo>
                  <a:lnTo>
                    <a:pt x="2" y="7"/>
                  </a:lnTo>
                  <a:lnTo>
                    <a:pt x="4" y="1"/>
                  </a:lnTo>
                  <a:lnTo>
                    <a:pt x="7" y="0"/>
                  </a:lnTo>
                  <a:close/>
                </a:path>
              </a:pathLst>
            </a:custGeom>
            <a:solidFill>
              <a:srgbClr val="000000"/>
            </a:solidFill>
            <a:ln w="9525">
              <a:noFill/>
              <a:round/>
              <a:headEnd/>
              <a:tailEnd/>
            </a:ln>
          </p:spPr>
          <p:txBody>
            <a:bodyPr/>
            <a:lstStyle/>
            <a:p>
              <a:endParaRPr lang="en-US" dirty="0"/>
            </a:p>
          </p:txBody>
        </p:sp>
        <p:sp>
          <p:nvSpPr>
            <p:cNvPr id="7400" name="Freeform 315"/>
            <p:cNvSpPr>
              <a:spLocks/>
            </p:cNvSpPr>
            <p:nvPr/>
          </p:nvSpPr>
          <p:spPr bwMode="auto">
            <a:xfrm>
              <a:off x="515" y="3826"/>
              <a:ext cx="29" cy="11"/>
            </a:xfrm>
            <a:custGeom>
              <a:avLst/>
              <a:gdLst>
                <a:gd name="T0" fmla="*/ 29 w 29"/>
                <a:gd name="T1" fmla="*/ 9 h 11"/>
                <a:gd name="T2" fmla="*/ 29 w 29"/>
                <a:gd name="T3" fmla="*/ 11 h 11"/>
                <a:gd name="T4" fmla="*/ 29 w 29"/>
                <a:gd name="T5" fmla="*/ 11 h 11"/>
                <a:gd name="T6" fmla="*/ 15 w 29"/>
                <a:gd name="T7" fmla="*/ 6 h 11"/>
                <a:gd name="T8" fmla="*/ 0 w 29"/>
                <a:gd name="T9" fmla="*/ 2 h 11"/>
                <a:gd name="T10" fmla="*/ 0 w 29"/>
                <a:gd name="T11" fmla="*/ 2 h 11"/>
                <a:gd name="T12" fmla="*/ 5 w 29"/>
                <a:gd name="T13" fmla="*/ 0 h 11"/>
                <a:gd name="T14" fmla="*/ 13 w 29"/>
                <a:gd name="T15" fmla="*/ 2 h 11"/>
                <a:gd name="T16" fmla="*/ 26 w 29"/>
                <a:gd name="T17" fmla="*/ 6 h 11"/>
                <a:gd name="T18" fmla="*/ 29 w 29"/>
                <a:gd name="T19" fmla="*/ 9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1"/>
                <a:gd name="T32" fmla="*/ 29 w 2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1">
                  <a:moveTo>
                    <a:pt x="29" y="9"/>
                  </a:moveTo>
                  <a:lnTo>
                    <a:pt x="29" y="11"/>
                  </a:lnTo>
                  <a:lnTo>
                    <a:pt x="15" y="6"/>
                  </a:lnTo>
                  <a:lnTo>
                    <a:pt x="0" y="2"/>
                  </a:lnTo>
                  <a:lnTo>
                    <a:pt x="5" y="0"/>
                  </a:lnTo>
                  <a:lnTo>
                    <a:pt x="13" y="2"/>
                  </a:lnTo>
                  <a:lnTo>
                    <a:pt x="26" y="6"/>
                  </a:lnTo>
                  <a:lnTo>
                    <a:pt x="29" y="9"/>
                  </a:lnTo>
                  <a:close/>
                </a:path>
              </a:pathLst>
            </a:custGeom>
            <a:solidFill>
              <a:srgbClr val="000000"/>
            </a:solidFill>
            <a:ln w="9525">
              <a:noFill/>
              <a:round/>
              <a:headEnd/>
              <a:tailEnd/>
            </a:ln>
          </p:spPr>
          <p:txBody>
            <a:bodyPr/>
            <a:lstStyle/>
            <a:p>
              <a:endParaRPr lang="en-US" dirty="0"/>
            </a:p>
          </p:txBody>
        </p:sp>
        <p:sp>
          <p:nvSpPr>
            <p:cNvPr id="7401" name="Freeform 316"/>
            <p:cNvSpPr>
              <a:spLocks/>
            </p:cNvSpPr>
            <p:nvPr/>
          </p:nvSpPr>
          <p:spPr bwMode="auto">
            <a:xfrm>
              <a:off x="396" y="3830"/>
              <a:ext cx="84" cy="62"/>
            </a:xfrm>
            <a:custGeom>
              <a:avLst/>
              <a:gdLst>
                <a:gd name="T0" fmla="*/ 84 w 84"/>
                <a:gd name="T1" fmla="*/ 0 h 62"/>
                <a:gd name="T2" fmla="*/ 84 w 84"/>
                <a:gd name="T3" fmla="*/ 0 h 62"/>
                <a:gd name="T4" fmla="*/ 70 w 84"/>
                <a:gd name="T5" fmla="*/ 3 h 62"/>
                <a:gd name="T6" fmla="*/ 53 w 84"/>
                <a:gd name="T7" fmla="*/ 11 h 62"/>
                <a:gd name="T8" fmla="*/ 37 w 84"/>
                <a:gd name="T9" fmla="*/ 20 h 62"/>
                <a:gd name="T10" fmla="*/ 24 w 84"/>
                <a:gd name="T11" fmla="*/ 31 h 62"/>
                <a:gd name="T12" fmla="*/ 24 w 84"/>
                <a:gd name="T13" fmla="*/ 31 h 62"/>
                <a:gd name="T14" fmla="*/ 11 w 84"/>
                <a:gd name="T15" fmla="*/ 46 h 62"/>
                <a:gd name="T16" fmla="*/ 7 w 84"/>
                <a:gd name="T17" fmla="*/ 53 h 62"/>
                <a:gd name="T18" fmla="*/ 4 w 84"/>
                <a:gd name="T19" fmla="*/ 62 h 62"/>
                <a:gd name="T20" fmla="*/ 4 w 84"/>
                <a:gd name="T21" fmla="*/ 62 h 62"/>
                <a:gd name="T22" fmla="*/ 2 w 84"/>
                <a:gd name="T23" fmla="*/ 62 h 62"/>
                <a:gd name="T24" fmla="*/ 0 w 84"/>
                <a:gd name="T25" fmla="*/ 60 h 62"/>
                <a:gd name="T26" fmla="*/ 0 w 84"/>
                <a:gd name="T27" fmla="*/ 60 h 62"/>
                <a:gd name="T28" fmla="*/ 5 w 84"/>
                <a:gd name="T29" fmla="*/ 49 h 62"/>
                <a:gd name="T30" fmla="*/ 13 w 84"/>
                <a:gd name="T31" fmla="*/ 38 h 62"/>
                <a:gd name="T32" fmla="*/ 22 w 84"/>
                <a:gd name="T33" fmla="*/ 27 h 62"/>
                <a:gd name="T34" fmla="*/ 33 w 84"/>
                <a:gd name="T35" fmla="*/ 18 h 62"/>
                <a:gd name="T36" fmla="*/ 44 w 84"/>
                <a:gd name="T37" fmla="*/ 11 h 62"/>
                <a:gd name="T38" fmla="*/ 57 w 84"/>
                <a:gd name="T39" fmla="*/ 5 h 62"/>
                <a:gd name="T40" fmla="*/ 71 w 84"/>
                <a:gd name="T41" fmla="*/ 2 h 62"/>
                <a:gd name="T42" fmla="*/ 84 w 84"/>
                <a:gd name="T43" fmla="*/ 0 h 62"/>
                <a:gd name="T44" fmla="*/ 84 w 84"/>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62"/>
                <a:gd name="T71" fmla="*/ 84 w 84"/>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62">
                  <a:moveTo>
                    <a:pt x="84" y="0"/>
                  </a:moveTo>
                  <a:lnTo>
                    <a:pt x="84" y="0"/>
                  </a:lnTo>
                  <a:lnTo>
                    <a:pt x="70" y="3"/>
                  </a:lnTo>
                  <a:lnTo>
                    <a:pt x="53" y="11"/>
                  </a:lnTo>
                  <a:lnTo>
                    <a:pt x="37" y="20"/>
                  </a:lnTo>
                  <a:lnTo>
                    <a:pt x="24" y="31"/>
                  </a:lnTo>
                  <a:lnTo>
                    <a:pt x="11" y="46"/>
                  </a:lnTo>
                  <a:lnTo>
                    <a:pt x="7" y="53"/>
                  </a:lnTo>
                  <a:lnTo>
                    <a:pt x="4" y="62"/>
                  </a:lnTo>
                  <a:lnTo>
                    <a:pt x="2" y="62"/>
                  </a:lnTo>
                  <a:lnTo>
                    <a:pt x="0" y="60"/>
                  </a:lnTo>
                  <a:lnTo>
                    <a:pt x="5" y="49"/>
                  </a:lnTo>
                  <a:lnTo>
                    <a:pt x="13" y="38"/>
                  </a:lnTo>
                  <a:lnTo>
                    <a:pt x="22" y="27"/>
                  </a:lnTo>
                  <a:lnTo>
                    <a:pt x="33" y="18"/>
                  </a:lnTo>
                  <a:lnTo>
                    <a:pt x="44" y="11"/>
                  </a:lnTo>
                  <a:lnTo>
                    <a:pt x="57" y="5"/>
                  </a:lnTo>
                  <a:lnTo>
                    <a:pt x="71" y="2"/>
                  </a:lnTo>
                  <a:lnTo>
                    <a:pt x="84" y="0"/>
                  </a:lnTo>
                  <a:close/>
                </a:path>
              </a:pathLst>
            </a:custGeom>
            <a:solidFill>
              <a:srgbClr val="000000"/>
            </a:solidFill>
            <a:ln w="9525">
              <a:noFill/>
              <a:round/>
              <a:headEnd/>
              <a:tailEnd/>
            </a:ln>
          </p:spPr>
          <p:txBody>
            <a:bodyPr/>
            <a:lstStyle/>
            <a:p>
              <a:endParaRPr lang="en-US" dirty="0"/>
            </a:p>
          </p:txBody>
        </p:sp>
        <p:sp>
          <p:nvSpPr>
            <p:cNvPr id="7402" name="Freeform 317"/>
            <p:cNvSpPr>
              <a:spLocks/>
            </p:cNvSpPr>
            <p:nvPr/>
          </p:nvSpPr>
          <p:spPr bwMode="auto">
            <a:xfrm>
              <a:off x="940" y="3821"/>
              <a:ext cx="56" cy="71"/>
            </a:xfrm>
            <a:custGeom>
              <a:avLst/>
              <a:gdLst>
                <a:gd name="T0" fmla="*/ 16 w 56"/>
                <a:gd name="T1" fmla="*/ 12 h 71"/>
                <a:gd name="T2" fmla="*/ 16 w 56"/>
                <a:gd name="T3" fmla="*/ 12 h 71"/>
                <a:gd name="T4" fmla="*/ 38 w 56"/>
                <a:gd name="T5" fmla="*/ 40 h 71"/>
                <a:gd name="T6" fmla="*/ 56 w 56"/>
                <a:gd name="T7" fmla="*/ 66 h 71"/>
                <a:gd name="T8" fmla="*/ 56 w 56"/>
                <a:gd name="T9" fmla="*/ 71 h 71"/>
                <a:gd name="T10" fmla="*/ 53 w 56"/>
                <a:gd name="T11" fmla="*/ 71 h 71"/>
                <a:gd name="T12" fmla="*/ 53 w 56"/>
                <a:gd name="T13" fmla="*/ 71 h 71"/>
                <a:gd name="T14" fmla="*/ 27 w 56"/>
                <a:gd name="T15" fmla="*/ 34 h 71"/>
                <a:gd name="T16" fmla="*/ 0 w 56"/>
                <a:gd name="T17" fmla="*/ 0 h 71"/>
                <a:gd name="T18" fmla="*/ 0 w 56"/>
                <a:gd name="T19" fmla="*/ 0 h 71"/>
                <a:gd name="T20" fmla="*/ 9 w 56"/>
                <a:gd name="T21" fmla="*/ 5 h 71"/>
                <a:gd name="T22" fmla="*/ 16 w 56"/>
                <a:gd name="T23" fmla="*/ 12 h 71"/>
                <a:gd name="T24" fmla="*/ 16 w 56"/>
                <a:gd name="T25" fmla="*/ 12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71"/>
                <a:gd name="T41" fmla="*/ 56 w 56"/>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71">
                  <a:moveTo>
                    <a:pt x="16" y="12"/>
                  </a:moveTo>
                  <a:lnTo>
                    <a:pt x="16" y="12"/>
                  </a:lnTo>
                  <a:lnTo>
                    <a:pt x="38" y="40"/>
                  </a:lnTo>
                  <a:lnTo>
                    <a:pt x="56" y="66"/>
                  </a:lnTo>
                  <a:lnTo>
                    <a:pt x="56" y="71"/>
                  </a:lnTo>
                  <a:lnTo>
                    <a:pt x="53" y="71"/>
                  </a:lnTo>
                  <a:lnTo>
                    <a:pt x="27" y="34"/>
                  </a:lnTo>
                  <a:lnTo>
                    <a:pt x="0" y="0"/>
                  </a:lnTo>
                  <a:lnTo>
                    <a:pt x="9" y="5"/>
                  </a:lnTo>
                  <a:lnTo>
                    <a:pt x="16" y="12"/>
                  </a:lnTo>
                  <a:close/>
                </a:path>
              </a:pathLst>
            </a:custGeom>
            <a:solidFill>
              <a:srgbClr val="000000"/>
            </a:solidFill>
            <a:ln w="9525">
              <a:noFill/>
              <a:round/>
              <a:headEnd/>
              <a:tailEnd/>
            </a:ln>
          </p:spPr>
          <p:txBody>
            <a:bodyPr/>
            <a:lstStyle/>
            <a:p>
              <a:endParaRPr lang="en-US" dirty="0"/>
            </a:p>
          </p:txBody>
        </p:sp>
        <p:sp>
          <p:nvSpPr>
            <p:cNvPr id="7403" name="Freeform 318"/>
            <p:cNvSpPr>
              <a:spLocks/>
            </p:cNvSpPr>
            <p:nvPr/>
          </p:nvSpPr>
          <p:spPr bwMode="auto">
            <a:xfrm>
              <a:off x="374" y="3833"/>
              <a:ext cx="33" cy="28"/>
            </a:xfrm>
            <a:custGeom>
              <a:avLst/>
              <a:gdLst>
                <a:gd name="T0" fmla="*/ 15 w 33"/>
                <a:gd name="T1" fmla="*/ 17 h 28"/>
                <a:gd name="T2" fmla="*/ 15 w 33"/>
                <a:gd name="T3" fmla="*/ 17 h 28"/>
                <a:gd name="T4" fmla="*/ 18 w 33"/>
                <a:gd name="T5" fmla="*/ 21 h 28"/>
                <a:gd name="T6" fmla="*/ 24 w 33"/>
                <a:gd name="T7" fmla="*/ 22 h 28"/>
                <a:gd name="T8" fmla="*/ 29 w 33"/>
                <a:gd name="T9" fmla="*/ 24 h 28"/>
                <a:gd name="T10" fmla="*/ 33 w 33"/>
                <a:gd name="T11" fmla="*/ 28 h 28"/>
                <a:gd name="T12" fmla="*/ 33 w 33"/>
                <a:gd name="T13" fmla="*/ 28 h 28"/>
                <a:gd name="T14" fmla="*/ 27 w 33"/>
                <a:gd name="T15" fmla="*/ 28 h 28"/>
                <a:gd name="T16" fmla="*/ 22 w 33"/>
                <a:gd name="T17" fmla="*/ 26 h 28"/>
                <a:gd name="T18" fmla="*/ 13 w 33"/>
                <a:gd name="T19" fmla="*/ 21 h 28"/>
                <a:gd name="T20" fmla="*/ 6 w 33"/>
                <a:gd name="T21" fmla="*/ 13 h 28"/>
                <a:gd name="T22" fmla="*/ 0 w 33"/>
                <a:gd name="T23" fmla="*/ 6 h 28"/>
                <a:gd name="T24" fmla="*/ 0 w 33"/>
                <a:gd name="T25" fmla="*/ 0 h 28"/>
                <a:gd name="T26" fmla="*/ 0 w 33"/>
                <a:gd name="T27" fmla="*/ 0 h 28"/>
                <a:gd name="T28" fmla="*/ 7 w 33"/>
                <a:gd name="T29" fmla="*/ 8 h 28"/>
                <a:gd name="T30" fmla="*/ 15 w 33"/>
                <a:gd name="T31" fmla="*/ 17 h 28"/>
                <a:gd name="T32" fmla="*/ 15 w 33"/>
                <a:gd name="T33" fmla="*/ 1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8"/>
                <a:gd name="T53" fmla="*/ 33 w 3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8">
                  <a:moveTo>
                    <a:pt x="15" y="17"/>
                  </a:moveTo>
                  <a:lnTo>
                    <a:pt x="15" y="17"/>
                  </a:lnTo>
                  <a:lnTo>
                    <a:pt x="18" y="21"/>
                  </a:lnTo>
                  <a:lnTo>
                    <a:pt x="24" y="22"/>
                  </a:lnTo>
                  <a:lnTo>
                    <a:pt x="29" y="24"/>
                  </a:lnTo>
                  <a:lnTo>
                    <a:pt x="33" y="28"/>
                  </a:lnTo>
                  <a:lnTo>
                    <a:pt x="27" y="28"/>
                  </a:lnTo>
                  <a:lnTo>
                    <a:pt x="22" y="26"/>
                  </a:lnTo>
                  <a:lnTo>
                    <a:pt x="13" y="21"/>
                  </a:lnTo>
                  <a:lnTo>
                    <a:pt x="6" y="13"/>
                  </a:lnTo>
                  <a:lnTo>
                    <a:pt x="0" y="6"/>
                  </a:lnTo>
                  <a:lnTo>
                    <a:pt x="0" y="0"/>
                  </a:lnTo>
                  <a:lnTo>
                    <a:pt x="7" y="8"/>
                  </a:lnTo>
                  <a:lnTo>
                    <a:pt x="15" y="17"/>
                  </a:lnTo>
                  <a:close/>
                </a:path>
              </a:pathLst>
            </a:custGeom>
            <a:solidFill>
              <a:srgbClr val="000000"/>
            </a:solidFill>
            <a:ln w="9525">
              <a:noFill/>
              <a:round/>
              <a:headEnd/>
              <a:tailEnd/>
            </a:ln>
          </p:spPr>
          <p:txBody>
            <a:bodyPr/>
            <a:lstStyle/>
            <a:p>
              <a:endParaRPr lang="en-US" dirty="0"/>
            </a:p>
          </p:txBody>
        </p:sp>
        <p:sp>
          <p:nvSpPr>
            <p:cNvPr id="7404" name="Freeform 319"/>
            <p:cNvSpPr>
              <a:spLocks/>
            </p:cNvSpPr>
            <p:nvPr/>
          </p:nvSpPr>
          <p:spPr bwMode="auto">
            <a:xfrm>
              <a:off x="821" y="3826"/>
              <a:ext cx="14" cy="37"/>
            </a:xfrm>
            <a:custGeom>
              <a:avLst/>
              <a:gdLst>
                <a:gd name="T0" fmla="*/ 12 w 14"/>
                <a:gd name="T1" fmla="*/ 31 h 37"/>
                <a:gd name="T2" fmla="*/ 12 w 14"/>
                <a:gd name="T3" fmla="*/ 31 h 37"/>
                <a:gd name="T4" fmla="*/ 11 w 14"/>
                <a:gd name="T5" fmla="*/ 37 h 37"/>
                <a:gd name="T6" fmla="*/ 11 w 14"/>
                <a:gd name="T7" fmla="*/ 37 h 37"/>
                <a:gd name="T8" fmla="*/ 9 w 14"/>
                <a:gd name="T9" fmla="*/ 35 h 37"/>
                <a:gd name="T10" fmla="*/ 9 w 14"/>
                <a:gd name="T11" fmla="*/ 33 h 37"/>
                <a:gd name="T12" fmla="*/ 11 w 14"/>
                <a:gd name="T13" fmla="*/ 28 h 37"/>
                <a:gd name="T14" fmla="*/ 11 w 14"/>
                <a:gd name="T15" fmla="*/ 22 h 37"/>
                <a:gd name="T16" fmla="*/ 11 w 14"/>
                <a:gd name="T17" fmla="*/ 17 h 37"/>
                <a:gd name="T18" fmla="*/ 11 w 14"/>
                <a:gd name="T19" fmla="*/ 17 h 37"/>
                <a:gd name="T20" fmla="*/ 7 w 14"/>
                <a:gd name="T21" fmla="*/ 13 h 37"/>
                <a:gd name="T22" fmla="*/ 5 w 14"/>
                <a:gd name="T23" fmla="*/ 9 h 37"/>
                <a:gd name="T24" fmla="*/ 1 w 14"/>
                <a:gd name="T25" fmla="*/ 6 h 37"/>
                <a:gd name="T26" fmla="*/ 0 w 14"/>
                <a:gd name="T27" fmla="*/ 0 h 37"/>
                <a:gd name="T28" fmla="*/ 0 w 14"/>
                <a:gd name="T29" fmla="*/ 0 h 37"/>
                <a:gd name="T30" fmla="*/ 7 w 14"/>
                <a:gd name="T31" fmla="*/ 6 h 37"/>
                <a:gd name="T32" fmla="*/ 11 w 14"/>
                <a:gd name="T33" fmla="*/ 13 h 37"/>
                <a:gd name="T34" fmla="*/ 14 w 14"/>
                <a:gd name="T35" fmla="*/ 22 h 37"/>
                <a:gd name="T36" fmla="*/ 12 w 14"/>
                <a:gd name="T37" fmla="*/ 31 h 37"/>
                <a:gd name="T38" fmla="*/ 12 w 14"/>
                <a:gd name="T39" fmla="*/ 31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37"/>
                <a:gd name="T62" fmla="*/ 14 w 14"/>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37">
                  <a:moveTo>
                    <a:pt x="12" y="31"/>
                  </a:moveTo>
                  <a:lnTo>
                    <a:pt x="12" y="31"/>
                  </a:lnTo>
                  <a:lnTo>
                    <a:pt x="11" y="37"/>
                  </a:lnTo>
                  <a:lnTo>
                    <a:pt x="9" y="35"/>
                  </a:lnTo>
                  <a:lnTo>
                    <a:pt x="9" y="33"/>
                  </a:lnTo>
                  <a:lnTo>
                    <a:pt x="11" y="28"/>
                  </a:lnTo>
                  <a:lnTo>
                    <a:pt x="11" y="22"/>
                  </a:lnTo>
                  <a:lnTo>
                    <a:pt x="11" y="17"/>
                  </a:lnTo>
                  <a:lnTo>
                    <a:pt x="7" y="13"/>
                  </a:lnTo>
                  <a:lnTo>
                    <a:pt x="5" y="9"/>
                  </a:lnTo>
                  <a:lnTo>
                    <a:pt x="1" y="6"/>
                  </a:lnTo>
                  <a:lnTo>
                    <a:pt x="0" y="0"/>
                  </a:lnTo>
                  <a:lnTo>
                    <a:pt x="7" y="6"/>
                  </a:lnTo>
                  <a:lnTo>
                    <a:pt x="11" y="13"/>
                  </a:lnTo>
                  <a:lnTo>
                    <a:pt x="14" y="22"/>
                  </a:lnTo>
                  <a:lnTo>
                    <a:pt x="12" y="31"/>
                  </a:lnTo>
                  <a:close/>
                </a:path>
              </a:pathLst>
            </a:custGeom>
            <a:solidFill>
              <a:srgbClr val="000000"/>
            </a:solidFill>
            <a:ln w="9525">
              <a:noFill/>
              <a:round/>
              <a:headEnd/>
              <a:tailEnd/>
            </a:ln>
          </p:spPr>
          <p:txBody>
            <a:bodyPr/>
            <a:lstStyle/>
            <a:p>
              <a:endParaRPr lang="en-US" dirty="0"/>
            </a:p>
          </p:txBody>
        </p:sp>
        <p:sp>
          <p:nvSpPr>
            <p:cNvPr id="7405" name="Freeform 320"/>
            <p:cNvSpPr>
              <a:spLocks/>
            </p:cNvSpPr>
            <p:nvPr/>
          </p:nvSpPr>
          <p:spPr bwMode="auto">
            <a:xfrm>
              <a:off x="667" y="3830"/>
              <a:ext cx="11" cy="66"/>
            </a:xfrm>
            <a:custGeom>
              <a:avLst/>
              <a:gdLst>
                <a:gd name="T0" fmla="*/ 11 w 11"/>
                <a:gd name="T1" fmla="*/ 0 h 66"/>
                <a:gd name="T2" fmla="*/ 11 w 11"/>
                <a:gd name="T3" fmla="*/ 0 h 66"/>
                <a:gd name="T4" fmla="*/ 7 w 11"/>
                <a:gd name="T5" fmla="*/ 31 h 66"/>
                <a:gd name="T6" fmla="*/ 5 w 11"/>
                <a:gd name="T7" fmla="*/ 47 h 66"/>
                <a:gd name="T8" fmla="*/ 4 w 11"/>
                <a:gd name="T9" fmla="*/ 64 h 66"/>
                <a:gd name="T10" fmla="*/ 4 w 11"/>
                <a:gd name="T11" fmla="*/ 64 h 66"/>
                <a:gd name="T12" fmla="*/ 4 w 11"/>
                <a:gd name="T13" fmla="*/ 66 h 66"/>
                <a:gd name="T14" fmla="*/ 2 w 11"/>
                <a:gd name="T15" fmla="*/ 66 h 66"/>
                <a:gd name="T16" fmla="*/ 0 w 11"/>
                <a:gd name="T17" fmla="*/ 64 h 66"/>
                <a:gd name="T18" fmla="*/ 0 w 11"/>
                <a:gd name="T19" fmla="*/ 64 h 66"/>
                <a:gd name="T20" fmla="*/ 2 w 11"/>
                <a:gd name="T21" fmla="*/ 47 h 66"/>
                <a:gd name="T22" fmla="*/ 4 w 11"/>
                <a:gd name="T23" fmla="*/ 31 h 66"/>
                <a:gd name="T24" fmla="*/ 9 w 11"/>
                <a:gd name="T25" fmla="*/ 0 h 66"/>
                <a:gd name="T26" fmla="*/ 11 w 11"/>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66"/>
                <a:gd name="T44" fmla="*/ 11 w 11"/>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66">
                  <a:moveTo>
                    <a:pt x="11" y="0"/>
                  </a:moveTo>
                  <a:lnTo>
                    <a:pt x="11" y="0"/>
                  </a:lnTo>
                  <a:lnTo>
                    <a:pt x="7" y="31"/>
                  </a:lnTo>
                  <a:lnTo>
                    <a:pt x="5" y="47"/>
                  </a:lnTo>
                  <a:lnTo>
                    <a:pt x="4" y="64"/>
                  </a:lnTo>
                  <a:lnTo>
                    <a:pt x="4" y="66"/>
                  </a:lnTo>
                  <a:lnTo>
                    <a:pt x="2" y="66"/>
                  </a:lnTo>
                  <a:lnTo>
                    <a:pt x="0" y="64"/>
                  </a:lnTo>
                  <a:lnTo>
                    <a:pt x="2" y="47"/>
                  </a:lnTo>
                  <a:lnTo>
                    <a:pt x="4" y="31"/>
                  </a:lnTo>
                  <a:lnTo>
                    <a:pt x="9" y="0"/>
                  </a:lnTo>
                  <a:lnTo>
                    <a:pt x="11" y="0"/>
                  </a:lnTo>
                  <a:close/>
                </a:path>
              </a:pathLst>
            </a:custGeom>
            <a:solidFill>
              <a:srgbClr val="000000"/>
            </a:solidFill>
            <a:ln w="9525">
              <a:noFill/>
              <a:round/>
              <a:headEnd/>
              <a:tailEnd/>
            </a:ln>
          </p:spPr>
          <p:txBody>
            <a:bodyPr/>
            <a:lstStyle/>
            <a:p>
              <a:endParaRPr lang="en-US" dirty="0"/>
            </a:p>
          </p:txBody>
        </p:sp>
        <p:sp>
          <p:nvSpPr>
            <p:cNvPr id="7406" name="Freeform 321"/>
            <p:cNvSpPr>
              <a:spLocks/>
            </p:cNvSpPr>
            <p:nvPr/>
          </p:nvSpPr>
          <p:spPr bwMode="auto">
            <a:xfrm>
              <a:off x="1093" y="3822"/>
              <a:ext cx="24" cy="48"/>
            </a:xfrm>
            <a:custGeom>
              <a:avLst/>
              <a:gdLst>
                <a:gd name="T0" fmla="*/ 24 w 24"/>
                <a:gd name="T1" fmla="*/ 43 h 48"/>
                <a:gd name="T2" fmla="*/ 24 w 24"/>
                <a:gd name="T3" fmla="*/ 48 h 48"/>
                <a:gd name="T4" fmla="*/ 24 w 24"/>
                <a:gd name="T5" fmla="*/ 48 h 48"/>
                <a:gd name="T6" fmla="*/ 22 w 24"/>
                <a:gd name="T7" fmla="*/ 46 h 48"/>
                <a:gd name="T8" fmla="*/ 20 w 24"/>
                <a:gd name="T9" fmla="*/ 43 h 48"/>
                <a:gd name="T10" fmla="*/ 20 w 24"/>
                <a:gd name="T11" fmla="*/ 39 h 48"/>
                <a:gd name="T12" fmla="*/ 19 w 24"/>
                <a:gd name="T13" fmla="*/ 35 h 48"/>
                <a:gd name="T14" fmla="*/ 19 w 24"/>
                <a:gd name="T15" fmla="*/ 35 h 48"/>
                <a:gd name="T16" fmla="*/ 15 w 24"/>
                <a:gd name="T17" fmla="*/ 26 h 48"/>
                <a:gd name="T18" fmla="*/ 11 w 24"/>
                <a:gd name="T19" fmla="*/ 17 h 48"/>
                <a:gd name="T20" fmla="*/ 6 w 24"/>
                <a:gd name="T21" fmla="*/ 8 h 48"/>
                <a:gd name="T22" fmla="*/ 0 w 24"/>
                <a:gd name="T23" fmla="*/ 0 h 48"/>
                <a:gd name="T24" fmla="*/ 0 w 24"/>
                <a:gd name="T25" fmla="*/ 0 h 48"/>
                <a:gd name="T26" fmla="*/ 9 w 24"/>
                <a:gd name="T27" fmla="*/ 10 h 48"/>
                <a:gd name="T28" fmla="*/ 15 w 24"/>
                <a:gd name="T29" fmla="*/ 21 h 48"/>
                <a:gd name="T30" fmla="*/ 24 w 24"/>
                <a:gd name="T31" fmla="*/ 43 h 48"/>
                <a:gd name="T32" fmla="*/ 24 w 24"/>
                <a:gd name="T33" fmla="*/ 4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43"/>
                  </a:moveTo>
                  <a:lnTo>
                    <a:pt x="24" y="48"/>
                  </a:lnTo>
                  <a:lnTo>
                    <a:pt x="22" y="46"/>
                  </a:lnTo>
                  <a:lnTo>
                    <a:pt x="20" y="43"/>
                  </a:lnTo>
                  <a:lnTo>
                    <a:pt x="20" y="39"/>
                  </a:lnTo>
                  <a:lnTo>
                    <a:pt x="19" y="35"/>
                  </a:lnTo>
                  <a:lnTo>
                    <a:pt x="15" y="26"/>
                  </a:lnTo>
                  <a:lnTo>
                    <a:pt x="11" y="17"/>
                  </a:lnTo>
                  <a:lnTo>
                    <a:pt x="6" y="8"/>
                  </a:lnTo>
                  <a:lnTo>
                    <a:pt x="0" y="0"/>
                  </a:lnTo>
                  <a:lnTo>
                    <a:pt x="9" y="10"/>
                  </a:lnTo>
                  <a:lnTo>
                    <a:pt x="15" y="21"/>
                  </a:lnTo>
                  <a:lnTo>
                    <a:pt x="24" y="43"/>
                  </a:lnTo>
                  <a:close/>
                </a:path>
              </a:pathLst>
            </a:custGeom>
            <a:solidFill>
              <a:srgbClr val="000000"/>
            </a:solidFill>
            <a:ln w="9525">
              <a:noFill/>
              <a:round/>
              <a:headEnd/>
              <a:tailEnd/>
            </a:ln>
          </p:spPr>
          <p:txBody>
            <a:bodyPr/>
            <a:lstStyle/>
            <a:p>
              <a:endParaRPr lang="en-US" dirty="0"/>
            </a:p>
          </p:txBody>
        </p:sp>
        <p:sp>
          <p:nvSpPr>
            <p:cNvPr id="7407" name="Freeform 329"/>
            <p:cNvSpPr>
              <a:spLocks/>
            </p:cNvSpPr>
            <p:nvPr/>
          </p:nvSpPr>
          <p:spPr bwMode="auto">
            <a:xfrm>
              <a:off x="557" y="3832"/>
              <a:ext cx="48" cy="60"/>
            </a:xfrm>
            <a:custGeom>
              <a:avLst/>
              <a:gdLst>
                <a:gd name="T0" fmla="*/ 40 w 48"/>
                <a:gd name="T1" fmla="*/ 44 h 60"/>
                <a:gd name="T2" fmla="*/ 40 w 48"/>
                <a:gd name="T3" fmla="*/ 44 h 60"/>
                <a:gd name="T4" fmla="*/ 44 w 48"/>
                <a:gd name="T5" fmla="*/ 47 h 60"/>
                <a:gd name="T6" fmla="*/ 46 w 48"/>
                <a:gd name="T7" fmla="*/ 51 h 60"/>
                <a:gd name="T8" fmla="*/ 48 w 48"/>
                <a:gd name="T9" fmla="*/ 56 h 60"/>
                <a:gd name="T10" fmla="*/ 48 w 48"/>
                <a:gd name="T11" fmla="*/ 58 h 60"/>
                <a:gd name="T12" fmla="*/ 46 w 48"/>
                <a:gd name="T13" fmla="*/ 60 h 60"/>
                <a:gd name="T14" fmla="*/ 46 w 48"/>
                <a:gd name="T15" fmla="*/ 60 h 60"/>
                <a:gd name="T16" fmla="*/ 38 w 48"/>
                <a:gd name="T17" fmla="*/ 44 h 60"/>
                <a:gd name="T18" fmla="*/ 27 w 48"/>
                <a:gd name="T19" fmla="*/ 27 h 60"/>
                <a:gd name="T20" fmla="*/ 15 w 48"/>
                <a:gd name="T21" fmla="*/ 14 h 60"/>
                <a:gd name="T22" fmla="*/ 7 w 48"/>
                <a:gd name="T23" fmla="*/ 9 h 60"/>
                <a:gd name="T24" fmla="*/ 0 w 48"/>
                <a:gd name="T25" fmla="*/ 3 h 60"/>
                <a:gd name="T26" fmla="*/ 0 w 48"/>
                <a:gd name="T27" fmla="*/ 0 h 60"/>
                <a:gd name="T28" fmla="*/ 0 w 48"/>
                <a:gd name="T29" fmla="*/ 0 h 60"/>
                <a:gd name="T30" fmla="*/ 13 w 48"/>
                <a:gd name="T31" fmla="*/ 7 h 60"/>
                <a:gd name="T32" fmla="*/ 24 w 48"/>
                <a:gd name="T33" fmla="*/ 18 h 60"/>
                <a:gd name="T34" fmla="*/ 33 w 48"/>
                <a:gd name="T35" fmla="*/ 29 h 60"/>
                <a:gd name="T36" fmla="*/ 40 w 48"/>
                <a:gd name="T37" fmla="*/ 44 h 60"/>
                <a:gd name="T38" fmla="*/ 40 w 48"/>
                <a:gd name="T39" fmla="*/ 44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60"/>
                <a:gd name="T62" fmla="*/ 48 w 48"/>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60">
                  <a:moveTo>
                    <a:pt x="40" y="44"/>
                  </a:moveTo>
                  <a:lnTo>
                    <a:pt x="40" y="44"/>
                  </a:lnTo>
                  <a:lnTo>
                    <a:pt x="44" y="47"/>
                  </a:lnTo>
                  <a:lnTo>
                    <a:pt x="46" y="51"/>
                  </a:lnTo>
                  <a:lnTo>
                    <a:pt x="48" y="56"/>
                  </a:lnTo>
                  <a:lnTo>
                    <a:pt x="48" y="58"/>
                  </a:lnTo>
                  <a:lnTo>
                    <a:pt x="46" y="60"/>
                  </a:lnTo>
                  <a:lnTo>
                    <a:pt x="38" y="44"/>
                  </a:lnTo>
                  <a:lnTo>
                    <a:pt x="27" y="27"/>
                  </a:lnTo>
                  <a:lnTo>
                    <a:pt x="15" y="14"/>
                  </a:lnTo>
                  <a:lnTo>
                    <a:pt x="7" y="9"/>
                  </a:lnTo>
                  <a:lnTo>
                    <a:pt x="0" y="3"/>
                  </a:lnTo>
                  <a:lnTo>
                    <a:pt x="0" y="0"/>
                  </a:lnTo>
                  <a:lnTo>
                    <a:pt x="13" y="7"/>
                  </a:lnTo>
                  <a:lnTo>
                    <a:pt x="24" y="18"/>
                  </a:lnTo>
                  <a:lnTo>
                    <a:pt x="33" y="29"/>
                  </a:lnTo>
                  <a:lnTo>
                    <a:pt x="40" y="44"/>
                  </a:lnTo>
                  <a:close/>
                </a:path>
              </a:pathLst>
            </a:custGeom>
            <a:solidFill>
              <a:srgbClr val="000000"/>
            </a:solidFill>
            <a:ln w="9525">
              <a:noFill/>
              <a:round/>
              <a:headEnd/>
              <a:tailEnd/>
            </a:ln>
          </p:spPr>
          <p:txBody>
            <a:bodyPr/>
            <a:lstStyle/>
            <a:p>
              <a:endParaRPr lang="en-US" dirty="0"/>
            </a:p>
          </p:txBody>
        </p:sp>
        <p:sp>
          <p:nvSpPr>
            <p:cNvPr id="7408" name="Freeform 332"/>
            <p:cNvSpPr>
              <a:spLocks/>
            </p:cNvSpPr>
            <p:nvPr/>
          </p:nvSpPr>
          <p:spPr bwMode="auto">
            <a:xfrm>
              <a:off x="1031" y="3843"/>
              <a:ext cx="38" cy="7"/>
            </a:xfrm>
            <a:custGeom>
              <a:avLst/>
              <a:gdLst>
                <a:gd name="T0" fmla="*/ 38 w 38"/>
                <a:gd name="T1" fmla="*/ 0 h 7"/>
                <a:gd name="T2" fmla="*/ 38 w 38"/>
                <a:gd name="T3" fmla="*/ 0 h 7"/>
                <a:gd name="T4" fmla="*/ 37 w 38"/>
                <a:gd name="T5" fmla="*/ 1 h 7"/>
                <a:gd name="T6" fmla="*/ 31 w 38"/>
                <a:gd name="T7" fmla="*/ 3 h 7"/>
                <a:gd name="T8" fmla="*/ 24 w 38"/>
                <a:gd name="T9" fmla="*/ 7 h 7"/>
                <a:gd name="T10" fmla="*/ 24 w 38"/>
                <a:gd name="T11" fmla="*/ 7 h 7"/>
                <a:gd name="T12" fmla="*/ 18 w 38"/>
                <a:gd name="T13" fmla="*/ 7 h 7"/>
                <a:gd name="T14" fmla="*/ 13 w 38"/>
                <a:gd name="T15" fmla="*/ 7 h 7"/>
                <a:gd name="T16" fmla="*/ 2 w 38"/>
                <a:gd name="T17" fmla="*/ 5 h 7"/>
                <a:gd name="T18" fmla="*/ 2 w 38"/>
                <a:gd name="T19" fmla="*/ 5 h 7"/>
                <a:gd name="T20" fmla="*/ 0 w 38"/>
                <a:gd name="T21" fmla="*/ 3 h 7"/>
                <a:gd name="T22" fmla="*/ 0 w 38"/>
                <a:gd name="T23" fmla="*/ 3 h 7"/>
                <a:gd name="T24" fmla="*/ 0 w 38"/>
                <a:gd name="T25" fmla="*/ 1 h 7"/>
                <a:gd name="T26" fmla="*/ 0 w 38"/>
                <a:gd name="T27" fmla="*/ 1 h 7"/>
                <a:gd name="T28" fmla="*/ 9 w 38"/>
                <a:gd name="T29" fmla="*/ 3 h 7"/>
                <a:gd name="T30" fmla="*/ 18 w 38"/>
                <a:gd name="T31" fmla="*/ 1 h 7"/>
                <a:gd name="T32" fmla="*/ 38 w 38"/>
                <a:gd name="T33" fmla="*/ 0 h 7"/>
                <a:gd name="T34" fmla="*/ 38 w 38"/>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7"/>
                <a:gd name="T56" fmla="*/ 38 w 38"/>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7">
                  <a:moveTo>
                    <a:pt x="38" y="0"/>
                  </a:moveTo>
                  <a:lnTo>
                    <a:pt x="38" y="0"/>
                  </a:lnTo>
                  <a:lnTo>
                    <a:pt x="37" y="1"/>
                  </a:lnTo>
                  <a:lnTo>
                    <a:pt x="31" y="3"/>
                  </a:lnTo>
                  <a:lnTo>
                    <a:pt x="24" y="7"/>
                  </a:lnTo>
                  <a:lnTo>
                    <a:pt x="18" y="7"/>
                  </a:lnTo>
                  <a:lnTo>
                    <a:pt x="13" y="7"/>
                  </a:lnTo>
                  <a:lnTo>
                    <a:pt x="2" y="5"/>
                  </a:lnTo>
                  <a:lnTo>
                    <a:pt x="0" y="3"/>
                  </a:lnTo>
                  <a:lnTo>
                    <a:pt x="0" y="1"/>
                  </a:lnTo>
                  <a:lnTo>
                    <a:pt x="9" y="3"/>
                  </a:lnTo>
                  <a:lnTo>
                    <a:pt x="18" y="1"/>
                  </a:lnTo>
                  <a:lnTo>
                    <a:pt x="38" y="0"/>
                  </a:lnTo>
                  <a:close/>
                </a:path>
              </a:pathLst>
            </a:custGeom>
            <a:solidFill>
              <a:srgbClr val="000000"/>
            </a:solidFill>
            <a:ln w="9525">
              <a:noFill/>
              <a:round/>
              <a:headEnd/>
              <a:tailEnd/>
            </a:ln>
          </p:spPr>
          <p:txBody>
            <a:bodyPr/>
            <a:lstStyle/>
            <a:p>
              <a:endParaRPr lang="en-US" dirty="0"/>
            </a:p>
          </p:txBody>
        </p:sp>
        <p:sp>
          <p:nvSpPr>
            <p:cNvPr id="7409" name="Freeform 333"/>
            <p:cNvSpPr>
              <a:spLocks/>
            </p:cNvSpPr>
            <p:nvPr/>
          </p:nvSpPr>
          <p:spPr bwMode="auto">
            <a:xfrm>
              <a:off x="1080" y="3848"/>
              <a:ext cx="8" cy="185"/>
            </a:xfrm>
            <a:custGeom>
              <a:avLst/>
              <a:gdLst>
                <a:gd name="T0" fmla="*/ 8 w 8"/>
                <a:gd name="T1" fmla="*/ 48 h 185"/>
                <a:gd name="T2" fmla="*/ 8 w 8"/>
                <a:gd name="T3" fmla="*/ 101 h 185"/>
                <a:gd name="T4" fmla="*/ 8 w 8"/>
                <a:gd name="T5" fmla="*/ 101 h 185"/>
                <a:gd name="T6" fmla="*/ 8 w 8"/>
                <a:gd name="T7" fmla="*/ 123 h 185"/>
                <a:gd name="T8" fmla="*/ 8 w 8"/>
                <a:gd name="T9" fmla="*/ 145 h 185"/>
                <a:gd name="T10" fmla="*/ 8 w 8"/>
                <a:gd name="T11" fmla="*/ 145 h 185"/>
                <a:gd name="T12" fmla="*/ 6 w 8"/>
                <a:gd name="T13" fmla="*/ 165 h 185"/>
                <a:gd name="T14" fmla="*/ 4 w 8"/>
                <a:gd name="T15" fmla="*/ 185 h 185"/>
                <a:gd name="T16" fmla="*/ 2 w 8"/>
                <a:gd name="T17" fmla="*/ 145 h 185"/>
                <a:gd name="T18" fmla="*/ 2 w 8"/>
                <a:gd name="T19" fmla="*/ 46 h 185"/>
                <a:gd name="T20" fmla="*/ 0 w 8"/>
                <a:gd name="T21" fmla="*/ 0 h 185"/>
                <a:gd name="T22" fmla="*/ 2 w 8"/>
                <a:gd name="T23" fmla="*/ 0 h 185"/>
                <a:gd name="T24" fmla="*/ 8 w 8"/>
                <a:gd name="T25" fmla="*/ 48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85"/>
                <a:gd name="T41" fmla="*/ 8 w 8"/>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85">
                  <a:moveTo>
                    <a:pt x="8" y="48"/>
                  </a:moveTo>
                  <a:lnTo>
                    <a:pt x="8" y="101"/>
                  </a:lnTo>
                  <a:lnTo>
                    <a:pt x="8" y="123"/>
                  </a:lnTo>
                  <a:lnTo>
                    <a:pt x="8" y="145"/>
                  </a:lnTo>
                  <a:lnTo>
                    <a:pt x="6" y="165"/>
                  </a:lnTo>
                  <a:lnTo>
                    <a:pt x="4" y="185"/>
                  </a:lnTo>
                  <a:lnTo>
                    <a:pt x="2" y="145"/>
                  </a:lnTo>
                  <a:lnTo>
                    <a:pt x="2" y="46"/>
                  </a:lnTo>
                  <a:lnTo>
                    <a:pt x="0" y="0"/>
                  </a:lnTo>
                  <a:lnTo>
                    <a:pt x="2" y="0"/>
                  </a:lnTo>
                  <a:lnTo>
                    <a:pt x="8" y="48"/>
                  </a:lnTo>
                  <a:close/>
                </a:path>
              </a:pathLst>
            </a:custGeom>
            <a:solidFill>
              <a:srgbClr val="000000"/>
            </a:solidFill>
            <a:ln w="9525">
              <a:noFill/>
              <a:round/>
              <a:headEnd/>
              <a:tailEnd/>
            </a:ln>
          </p:spPr>
          <p:txBody>
            <a:bodyPr/>
            <a:lstStyle/>
            <a:p>
              <a:endParaRPr lang="en-US" dirty="0"/>
            </a:p>
          </p:txBody>
        </p:sp>
        <p:sp>
          <p:nvSpPr>
            <p:cNvPr id="7410" name="Freeform 334"/>
            <p:cNvSpPr>
              <a:spLocks/>
            </p:cNvSpPr>
            <p:nvPr/>
          </p:nvSpPr>
          <p:spPr bwMode="auto">
            <a:xfrm>
              <a:off x="1097" y="3848"/>
              <a:ext cx="13" cy="44"/>
            </a:xfrm>
            <a:custGeom>
              <a:avLst/>
              <a:gdLst>
                <a:gd name="T0" fmla="*/ 4 w 13"/>
                <a:gd name="T1" fmla="*/ 37 h 44"/>
                <a:gd name="T2" fmla="*/ 4 w 13"/>
                <a:gd name="T3" fmla="*/ 37 h 44"/>
                <a:gd name="T4" fmla="*/ 9 w 13"/>
                <a:gd name="T5" fmla="*/ 39 h 44"/>
                <a:gd name="T6" fmla="*/ 11 w 13"/>
                <a:gd name="T7" fmla="*/ 39 h 44"/>
                <a:gd name="T8" fmla="*/ 13 w 13"/>
                <a:gd name="T9" fmla="*/ 42 h 44"/>
                <a:gd name="T10" fmla="*/ 13 w 13"/>
                <a:gd name="T11" fmla="*/ 42 h 44"/>
                <a:gd name="T12" fmla="*/ 9 w 13"/>
                <a:gd name="T13" fmla="*/ 42 h 44"/>
                <a:gd name="T14" fmla="*/ 7 w 13"/>
                <a:gd name="T15" fmla="*/ 44 h 44"/>
                <a:gd name="T16" fmla="*/ 0 w 13"/>
                <a:gd name="T17" fmla="*/ 42 h 44"/>
                <a:gd name="T18" fmla="*/ 0 w 13"/>
                <a:gd name="T19" fmla="*/ 42 h 44"/>
                <a:gd name="T20" fmla="*/ 0 w 13"/>
                <a:gd name="T21" fmla="*/ 20 h 44"/>
                <a:gd name="T22" fmla="*/ 2 w 13"/>
                <a:gd name="T23" fmla="*/ 0 h 44"/>
                <a:gd name="T24" fmla="*/ 4 w 13"/>
                <a:gd name="T25" fmla="*/ 0 h 44"/>
                <a:gd name="T26" fmla="*/ 4 w 13"/>
                <a:gd name="T27" fmla="*/ 37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44"/>
                <a:gd name="T44" fmla="*/ 13 w 13"/>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44">
                  <a:moveTo>
                    <a:pt x="4" y="37"/>
                  </a:moveTo>
                  <a:lnTo>
                    <a:pt x="4" y="37"/>
                  </a:lnTo>
                  <a:lnTo>
                    <a:pt x="9" y="39"/>
                  </a:lnTo>
                  <a:lnTo>
                    <a:pt x="11" y="39"/>
                  </a:lnTo>
                  <a:lnTo>
                    <a:pt x="13" y="42"/>
                  </a:lnTo>
                  <a:lnTo>
                    <a:pt x="9" y="42"/>
                  </a:lnTo>
                  <a:lnTo>
                    <a:pt x="7" y="44"/>
                  </a:lnTo>
                  <a:lnTo>
                    <a:pt x="0" y="42"/>
                  </a:lnTo>
                  <a:lnTo>
                    <a:pt x="0" y="20"/>
                  </a:lnTo>
                  <a:lnTo>
                    <a:pt x="2" y="0"/>
                  </a:lnTo>
                  <a:lnTo>
                    <a:pt x="4" y="0"/>
                  </a:lnTo>
                  <a:lnTo>
                    <a:pt x="4" y="37"/>
                  </a:lnTo>
                  <a:close/>
                </a:path>
              </a:pathLst>
            </a:custGeom>
            <a:solidFill>
              <a:srgbClr val="000000"/>
            </a:solidFill>
            <a:ln w="9525">
              <a:noFill/>
              <a:round/>
              <a:headEnd/>
              <a:tailEnd/>
            </a:ln>
          </p:spPr>
          <p:txBody>
            <a:bodyPr/>
            <a:lstStyle/>
            <a:p>
              <a:endParaRPr lang="en-US" dirty="0"/>
            </a:p>
          </p:txBody>
        </p:sp>
        <p:sp>
          <p:nvSpPr>
            <p:cNvPr id="7411" name="Freeform 335"/>
            <p:cNvSpPr>
              <a:spLocks/>
            </p:cNvSpPr>
            <p:nvPr/>
          </p:nvSpPr>
          <p:spPr bwMode="auto">
            <a:xfrm>
              <a:off x="531" y="3866"/>
              <a:ext cx="41" cy="64"/>
            </a:xfrm>
            <a:custGeom>
              <a:avLst/>
              <a:gdLst>
                <a:gd name="T0" fmla="*/ 13 w 41"/>
                <a:gd name="T1" fmla="*/ 10 h 64"/>
                <a:gd name="T2" fmla="*/ 13 w 41"/>
                <a:gd name="T3" fmla="*/ 10 h 64"/>
                <a:gd name="T4" fmla="*/ 26 w 41"/>
                <a:gd name="T5" fmla="*/ 21 h 64"/>
                <a:gd name="T6" fmla="*/ 35 w 41"/>
                <a:gd name="T7" fmla="*/ 33 h 64"/>
                <a:gd name="T8" fmla="*/ 37 w 41"/>
                <a:gd name="T9" fmla="*/ 41 h 64"/>
                <a:gd name="T10" fmla="*/ 41 w 41"/>
                <a:gd name="T11" fmla="*/ 48 h 64"/>
                <a:gd name="T12" fmla="*/ 41 w 41"/>
                <a:gd name="T13" fmla="*/ 57 h 64"/>
                <a:gd name="T14" fmla="*/ 41 w 41"/>
                <a:gd name="T15" fmla="*/ 64 h 64"/>
                <a:gd name="T16" fmla="*/ 41 w 41"/>
                <a:gd name="T17" fmla="*/ 64 h 64"/>
                <a:gd name="T18" fmla="*/ 39 w 41"/>
                <a:gd name="T19" fmla="*/ 64 h 64"/>
                <a:gd name="T20" fmla="*/ 37 w 41"/>
                <a:gd name="T21" fmla="*/ 63 h 64"/>
                <a:gd name="T22" fmla="*/ 35 w 41"/>
                <a:gd name="T23" fmla="*/ 59 h 64"/>
                <a:gd name="T24" fmla="*/ 35 w 41"/>
                <a:gd name="T25" fmla="*/ 59 h 64"/>
                <a:gd name="T26" fmla="*/ 35 w 41"/>
                <a:gd name="T27" fmla="*/ 48 h 64"/>
                <a:gd name="T28" fmla="*/ 33 w 41"/>
                <a:gd name="T29" fmla="*/ 41 h 64"/>
                <a:gd name="T30" fmla="*/ 30 w 41"/>
                <a:gd name="T31" fmla="*/ 33 h 64"/>
                <a:gd name="T32" fmla="*/ 26 w 41"/>
                <a:gd name="T33" fmla="*/ 26 h 64"/>
                <a:gd name="T34" fmla="*/ 13 w 41"/>
                <a:gd name="T35" fmla="*/ 15 h 64"/>
                <a:gd name="T36" fmla="*/ 0 w 41"/>
                <a:gd name="T37" fmla="*/ 4 h 64"/>
                <a:gd name="T38" fmla="*/ 0 w 41"/>
                <a:gd name="T39" fmla="*/ 0 h 64"/>
                <a:gd name="T40" fmla="*/ 0 w 41"/>
                <a:gd name="T41" fmla="*/ 0 h 64"/>
                <a:gd name="T42" fmla="*/ 4 w 41"/>
                <a:gd name="T43" fmla="*/ 2 h 64"/>
                <a:gd name="T44" fmla="*/ 8 w 41"/>
                <a:gd name="T45" fmla="*/ 4 h 64"/>
                <a:gd name="T46" fmla="*/ 13 w 41"/>
                <a:gd name="T47" fmla="*/ 10 h 64"/>
                <a:gd name="T48" fmla="*/ 13 w 41"/>
                <a:gd name="T49" fmla="*/ 1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64"/>
                <a:gd name="T77" fmla="*/ 41 w 41"/>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64">
                  <a:moveTo>
                    <a:pt x="13" y="10"/>
                  </a:moveTo>
                  <a:lnTo>
                    <a:pt x="13" y="10"/>
                  </a:lnTo>
                  <a:lnTo>
                    <a:pt x="26" y="21"/>
                  </a:lnTo>
                  <a:lnTo>
                    <a:pt x="35" y="33"/>
                  </a:lnTo>
                  <a:lnTo>
                    <a:pt x="37" y="41"/>
                  </a:lnTo>
                  <a:lnTo>
                    <a:pt x="41" y="48"/>
                  </a:lnTo>
                  <a:lnTo>
                    <a:pt x="41" y="57"/>
                  </a:lnTo>
                  <a:lnTo>
                    <a:pt x="41" y="64"/>
                  </a:lnTo>
                  <a:lnTo>
                    <a:pt x="39" y="64"/>
                  </a:lnTo>
                  <a:lnTo>
                    <a:pt x="37" y="63"/>
                  </a:lnTo>
                  <a:lnTo>
                    <a:pt x="35" y="59"/>
                  </a:lnTo>
                  <a:lnTo>
                    <a:pt x="35" y="48"/>
                  </a:lnTo>
                  <a:lnTo>
                    <a:pt x="33" y="41"/>
                  </a:lnTo>
                  <a:lnTo>
                    <a:pt x="30" y="33"/>
                  </a:lnTo>
                  <a:lnTo>
                    <a:pt x="26" y="26"/>
                  </a:lnTo>
                  <a:lnTo>
                    <a:pt x="13" y="15"/>
                  </a:lnTo>
                  <a:lnTo>
                    <a:pt x="0" y="4"/>
                  </a:lnTo>
                  <a:lnTo>
                    <a:pt x="0" y="0"/>
                  </a:lnTo>
                  <a:lnTo>
                    <a:pt x="4" y="2"/>
                  </a:lnTo>
                  <a:lnTo>
                    <a:pt x="8" y="4"/>
                  </a:lnTo>
                  <a:lnTo>
                    <a:pt x="13" y="10"/>
                  </a:lnTo>
                  <a:close/>
                </a:path>
              </a:pathLst>
            </a:custGeom>
            <a:solidFill>
              <a:srgbClr val="000000"/>
            </a:solidFill>
            <a:ln w="9525">
              <a:noFill/>
              <a:round/>
              <a:headEnd/>
              <a:tailEnd/>
            </a:ln>
          </p:spPr>
          <p:txBody>
            <a:bodyPr/>
            <a:lstStyle/>
            <a:p>
              <a:endParaRPr lang="en-US" dirty="0"/>
            </a:p>
          </p:txBody>
        </p:sp>
        <p:sp>
          <p:nvSpPr>
            <p:cNvPr id="7412" name="Freeform 336"/>
            <p:cNvSpPr>
              <a:spLocks/>
            </p:cNvSpPr>
            <p:nvPr/>
          </p:nvSpPr>
          <p:spPr bwMode="auto">
            <a:xfrm>
              <a:off x="1024" y="3866"/>
              <a:ext cx="7" cy="165"/>
            </a:xfrm>
            <a:custGeom>
              <a:avLst/>
              <a:gdLst>
                <a:gd name="T0" fmla="*/ 3 w 7"/>
                <a:gd name="T1" fmla="*/ 10 h 165"/>
                <a:gd name="T2" fmla="*/ 7 w 7"/>
                <a:gd name="T3" fmla="*/ 147 h 165"/>
                <a:gd name="T4" fmla="*/ 2 w 7"/>
                <a:gd name="T5" fmla="*/ 165 h 165"/>
                <a:gd name="T6" fmla="*/ 0 w 7"/>
                <a:gd name="T7" fmla="*/ 0 h 165"/>
                <a:gd name="T8" fmla="*/ 0 w 7"/>
                <a:gd name="T9" fmla="*/ 0 h 165"/>
                <a:gd name="T10" fmla="*/ 2 w 7"/>
                <a:gd name="T11" fmla="*/ 0 h 165"/>
                <a:gd name="T12" fmla="*/ 3 w 7"/>
                <a:gd name="T13" fmla="*/ 2 h 165"/>
                <a:gd name="T14" fmla="*/ 3 w 7"/>
                <a:gd name="T15" fmla="*/ 10 h 165"/>
                <a:gd name="T16" fmla="*/ 3 w 7"/>
                <a:gd name="T17" fmla="*/ 1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5"/>
                <a:gd name="T29" fmla="*/ 7 w 7"/>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5">
                  <a:moveTo>
                    <a:pt x="3" y="10"/>
                  </a:moveTo>
                  <a:lnTo>
                    <a:pt x="7" y="147"/>
                  </a:lnTo>
                  <a:lnTo>
                    <a:pt x="2" y="165"/>
                  </a:lnTo>
                  <a:lnTo>
                    <a:pt x="0" y="0"/>
                  </a:lnTo>
                  <a:lnTo>
                    <a:pt x="2" y="0"/>
                  </a:lnTo>
                  <a:lnTo>
                    <a:pt x="3" y="2"/>
                  </a:lnTo>
                  <a:lnTo>
                    <a:pt x="3" y="10"/>
                  </a:lnTo>
                  <a:close/>
                </a:path>
              </a:pathLst>
            </a:custGeom>
            <a:solidFill>
              <a:srgbClr val="000000"/>
            </a:solidFill>
            <a:ln w="9525">
              <a:noFill/>
              <a:round/>
              <a:headEnd/>
              <a:tailEnd/>
            </a:ln>
          </p:spPr>
          <p:txBody>
            <a:bodyPr/>
            <a:lstStyle/>
            <a:p>
              <a:endParaRPr lang="en-US" dirty="0"/>
            </a:p>
          </p:txBody>
        </p:sp>
        <p:sp>
          <p:nvSpPr>
            <p:cNvPr id="7413" name="Freeform 338"/>
            <p:cNvSpPr>
              <a:spLocks/>
            </p:cNvSpPr>
            <p:nvPr/>
          </p:nvSpPr>
          <p:spPr bwMode="auto">
            <a:xfrm>
              <a:off x="780" y="3874"/>
              <a:ext cx="48" cy="166"/>
            </a:xfrm>
            <a:custGeom>
              <a:avLst/>
              <a:gdLst>
                <a:gd name="T0" fmla="*/ 48 w 48"/>
                <a:gd name="T1" fmla="*/ 0 h 166"/>
                <a:gd name="T2" fmla="*/ 48 w 48"/>
                <a:gd name="T3" fmla="*/ 0 h 166"/>
                <a:gd name="T4" fmla="*/ 37 w 48"/>
                <a:gd name="T5" fmla="*/ 35 h 166"/>
                <a:gd name="T6" fmla="*/ 26 w 48"/>
                <a:gd name="T7" fmla="*/ 69 h 166"/>
                <a:gd name="T8" fmla="*/ 26 w 48"/>
                <a:gd name="T9" fmla="*/ 69 h 166"/>
                <a:gd name="T10" fmla="*/ 22 w 48"/>
                <a:gd name="T11" fmla="*/ 93 h 166"/>
                <a:gd name="T12" fmla="*/ 17 w 48"/>
                <a:gd name="T13" fmla="*/ 121 h 166"/>
                <a:gd name="T14" fmla="*/ 9 w 48"/>
                <a:gd name="T15" fmla="*/ 146 h 166"/>
                <a:gd name="T16" fmla="*/ 2 w 48"/>
                <a:gd name="T17" fmla="*/ 166 h 166"/>
                <a:gd name="T18" fmla="*/ 2 w 48"/>
                <a:gd name="T19" fmla="*/ 166 h 166"/>
                <a:gd name="T20" fmla="*/ 0 w 48"/>
                <a:gd name="T21" fmla="*/ 165 h 166"/>
                <a:gd name="T22" fmla="*/ 0 w 48"/>
                <a:gd name="T23" fmla="*/ 159 h 166"/>
                <a:gd name="T24" fmla="*/ 4 w 48"/>
                <a:gd name="T25" fmla="*/ 148 h 166"/>
                <a:gd name="T26" fmla="*/ 8 w 48"/>
                <a:gd name="T27" fmla="*/ 130 h 166"/>
                <a:gd name="T28" fmla="*/ 8 w 48"/>
                <a:gd name="T29" fmla="*/ 130 h 166"/>
                <a:gd name="T30" fmla="*/ 15 w 48"/>
                <a:gd name="T31" fmla="*/ 110 h 166"/>
                <a:gd name="T32" fmla="*/ 20 w 48"/>
                <a:gd name="T33" fmla="*/ 88 h 166"/>
                <a:gd name="T34" fmla="*/ 24 w 48"/>
                <a:gd name="T35" fmla="*/ 64 h 166"/>
                <a:gd name="T36" fmla="*/ 31 w 48"/>
                <a:gd name="T37" fmla="*/ 44 h 166"/>
                <a:gd name="T38" fmla="*/ 31 w 48"/>
                <a:gd name="T39" fmla="*/ 44 h 166"/>
                <a:gd name="T40" fmla="*/ 33 w 48"/>
                <a:gd name="T41" fmla="*/ 33 h 166"/>
                <a:gd name="T42" fmla="*/ 37 w 48"/>
                <a:gd name="T43" fmla="*/ 22 h 166"/>
                <a:gd name="T44" fmla="*/ 42 w 48"/>
                <a:gd name="T45" fmla="*/ 11 h 166"/>
                <a:gd name="T46" fmla="*/ 44 w 48"/>
                <a:gd name="T47" fmla="*/ 0 h 166"/>
                <a:gd name="T48" fmla="*/ 48 w 48"/>
                <a:gd name="T49" fmla="*/ 0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66"/>
                <a:gd name="T77" fmla="*/ 48 w 4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66">
                  <a:moveTo>
                    <a:pt x="48" y="0"/>
                  </a:moveTo>
                  <a:lnTo>
                    <a:pt x="48" y="0"/>
                  </a:lnTo>
                  <a:lnTo>
                    <a:pt x="37" y="35"/>
                  </a:lnTo>
                  <a:lnTo>
                    <a:pt x="26" y="69"/>
                  </a:lnTo>
                  <a:lnTo>
                    <a:pt x="22" y="93"/>
                  </a:lnTo>
                  <a:lnTo>
                    <a:pt x="17" y="121"/>
                  </a:lnTo>
                  <a:lnTo>
                    <a:pt x="9" y="146"/>
                  </a:lnTo>
                  <a:lnTo>
                    <a:pt x="2" y="166"/>
                  </a:lnTo>
                  <a:lnTo>
                    <a:pt x="0" y="165"/>
                  </a:lnTo>
                  <a:lnTo>
                    <a:pt x="0" y="159"/>
                  </a:lnTo>
                  <a:lnTo>
                    <a:pt x="4" y="148"/>
                  </a:lnTo>
                  <a:lnTo>
                    <a:pt x="8" y="130"/>
                  </a:lnTo>
                  <a:lnTo>
                    <a:pt x="15" y="110"/>
                  </a:lnTo>
                  <a:lnTo>
                    <a:pt x="20" y="88"/>
                  </a:lnTo>
                  <a:lnTo>
                    <a:pt x="24" y="64"/>
                  </a:lnTo>
                  <a:lnTo>
                    <a:pt x="31" y="44"/>
                  </a:lnTo>
                  <a:lnTo>
                    <a:pt x="33" y="33"/>
                  </a:lnTo>
                  <a:lnTo>
                    <a:pt x="37" y="22"/>
                  </a:lnTo>
                  <a:lnTo>
                    <a:pt x="42" y="11"/>
                  </a:lnTo>
                  <a:lnTo>
                    <a:pt x="44" y="0"/>
                  </a:lnTo>
                  <a:lnTo>
                    <a:pt x="48" y="0"/>
                  </a:lnTo>
                  <a:close/>
                </a:path>
              </a:pathLst>
            </a:custGeom>
            <a:solidFill>
              <a:srgbClr val="000000"/>
            </a:solidFill>
            <a:ln w="9525">
              <a:noFill/>
              <a:round/>
              <a:headEnd/>
              <a:tailEnd/>
            </a:ln>
          </p:spPr>
          <p:txBody>
            <a:bodyPr/>
            <a:lstStyle/>
            <a:p>
              <a:endParaRPr lang="en-US" dirty="0"/>
            </a:p>
          </p:txBody>
        </p:sp>
        <p:sp>
          <p:nvSpPr>
            <p:cNvPr id="7414" name="Freeform 339"/>
            <p:cNvSpPr>
              <a:spLocks/>
            </p:cNvSpPr>
            <p:nvPr/>
          </p:nvSpPr>
          <p:spPr bwMode="auto">
            <a:xfrm>
              <a:off x="674" y="3877"/>
              <a:ext cx="40" cy="77"/>
            </a:xfrm>
            <a:custGeom>
              <a:avLst/>
              <a:gdLst>
                <a:gd name="T0" fmla="*/ 40 w 40"/>
                <a:gd name="T1" fmla="*/ 0 h 77"/>
                <a:gd name="T2" fmla="*/ 40 w 40"/>
                <a:gd name="T3" fmla="*/ 0 h 77"/>
                <a:gd name="T4" fmla="*/ 26 w 40"/>
                <a:gd name="T5" fmla="*/ 15 h 77"/>
                <a:gd name="T6" fmla="*/ 18 w 40"/>
                <a:gd name="T7" fmla="*/ 24 h 77"/>
                <a:gd name="T8" fmla="*/ 13 w 40"/>
                <a:gd name="T9" fmla="*/ 33 h 77"/>
                <a:gd name="T10" fmla="*/ 7 w 40"/>
                <a:gd name="T11" fmla="*/ 42 h 77"/>
                <a:gd name="T12" fmla="*/ 4 w 40"/>
                <a:gd name="T13" fmla="*/ 53 h 77"/>
                <a:gd name="T14" fmla="*/ 2 w 40"/>
                <a:gd name="T15" fmla="*/ 64 h 77"/>
                <a:gd name="T16" fmla="*/ 4 w 40"/>
                <a:gd name="T17" fmla="*/ 77 h 77"/>
                <a:gd name="T18" fmla="*/ 2 w 40"/>
                <a:gd name="T19" fmla="*/ 77 h 77"/>
                <a:gd name="T20" fmla="*/ 2 w 40"/>
                <a:gd name="T21" fmla="*/ 77 h 77"/>
                <a:gd name="T22" fmla="*/ 0 w 40"/>
                <a:gd name="T23" fmla="*/ 59 h 77"/>
                <a:gd name="T24" fmla="*/ 4 w 40"/>
                <a:gd name="T25" fmla="*/ 42 h 77"/>
                <a:gd name="T26" fmla="*/ 6 w 40"/>
                <a:gd name="T27" fmla="*/ 35 h 77"/>
                <a:gd name="T28" fmla="*/ 9 w 40"/>
                <a:gd name="T29" fmla="*/ 28 h 77"/>
                <a:gd name="T30" fmla="*/ 15 w 40"/>
                <a:gd name="T31" fmla="*/ 21 h 77"/>
                <a:gd name="T32" fmla="*/ 20 w 40"/>
                <a:gd name="T33" fmla="*/ 15 h 77"/>
                <a:gd name="T34" fmla="*/ 20 w 40"/>
                <a:gd name="T35" fmla="*/ 15 h 77"/>
                <a:gd name="T36" fmla="*/ 29 w 40"/>
                <a:gd name="T37" fmla="*/ 6 h 77"/>
                <a:gd name="T38" fmla="*/ 35 w 40"/>
                <a:gd name="T39" fmla="*/ 2 h 77"/>
                <a:gd name="T40" fmla="*/ 40 w 40"/>
                <a:gd name="T41" fmla="*/ 0 h 77"/>
                <a:gd name="T42" fmla="*/ 40 w 40"/>
                <a:gd name="T43" fmla="*/ 0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77"/>
                <a:gd name="T68" fmla="*/ 40 w 40"/>
                <a:gd name="T69" fmla="*/ 77 h 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77">
                  <a:moveTo>
                    <a:pt x="40" y="0"/>
                  </a:moveTo>
                  <a:lnTo>
                    <a:pt x="40" y="0"/>
                  </a:lnTo>
                  <a:lnTo>
                    <a:pt x="26" y="15"/>
                  </a:lnTo>
                  <a:lnTo>
                    <a:pt x="18" y="24"/>
                  </a:lnTo>
                  <a:lnTo>
                    <a:pt x="13" y="33"/>
                  </a:lnTo>
                  <a:lnTo>
                    <a:pt x="7" y="42"/>
                  </a:lnTo>
                  <a:lnTo>
                    <a:pt x="4" y="53"/>
                  </a:lnTo>
                  <a:lnTo>
                    <a:pt x="2" y="64"/>
                  </a:lnTo>
                  <a:lnTo>
                    <a:pt x="4" y="77"/>
                  </a:lnTo>
                  <a:lnTo>
                    <a:pt x="2" y="77"/>
                  </a:lnTo>
                  <a:lnTo>
                    <a:pt x="0" y="59"/>
                  </a:lnTo>
                  <a:lnTo>
                    <a:pt x="4" y="42"/>
                  </a:lnTo>
                  <a:lnTo>
                    <a:pt x="6" y="35"/>
                  </a:lnTo>
                  <a:lnTo>
                    <a:pt x="9" y="28"/>
                  </a:lnTo>
                  <a:lnTo>
                    <a:pt x="15" y="21"/>
                  </a:lnTo>
                  <a:lnTo>
                    <a:pt x="20" y="15"/>
                  </a:lnTo>
                  <a:lnTo>
                    <a:pt x="29" y="6"/>
                  </a:lnTo>
                  <a:lnTo>
                    <a:pt x="35" y="2"/>
                  </a:lnTo>
                  <a:lnTo>
                    <a:pt x="40" y="0"/>
                  </a:lnTo>
                  <a:close/>
                </a:path>
              </a:pathLst>
            </a:custGeom>
            <a:solidFill>
              <a:srgbClr val="000000"/>
            </a:solidFill>
            <a:ln w="9525">
              <a:noFill/>
              <a:round/>
              <a:headEnd/>
              <a:tailEnd/>
            </a:ln>
          </p:spPr>
          <p:txBody>
            <a:bodyPr/>
            <a:lstStyle/>
            <a:p>
              <a:endParaRPr lang="en-US" dirty="0"/>
            </a:p>
          </p:txBody>
        </p:sp>
        <p:sp>
          <p:nvSpPr>
            <p:cNvPr id="7415" name="Freeform 341"/>
            <p:cNvSpPr>
              <a:spLocks/>
            </p:cNvSpPr>
            <p:nvPr/>
          </p:nvSpPr>
          <p:spPr bwMode="auto">
            <a:xfrm>
              <a:off x="583" y="3914"/>
              <a:ext cx="82" cy="5"/>
            </a:xfrm>
            <a:custGeom>
              <a:avLst/>
              <a:gdLst>
                <a:gd name="T0" fmla="*/ 82 w 82"/>
                <a:gd name="T1" fmla="*/ 2 h 5"/>
                <a:gd name="T2" fmla="*/ 75 w 82"/>
                <a:gd name="T3" fmla="*/ 4 h 5"/>
                <a:gd name="T4" fmla="*/ 75 w 82"/>
                <a:gd name="T5" fmla="*/ 4 h 5"/>
                <a:gd name="T6" fmla="*/ 36 w 82"/>
                <a:gd name="T7" fmla="*/ 5 h 5"/>
                <a:gd name="T8" fmla="*/ 14 w 82"/>
                <a:gd name="T9" fmla="*/ 4 h 5"/>
                <a:gd name="T10" fmla="*/ 5 w 82"/>
                <a:gd name="T11" fmla="*/ 2 h 5"/>
                <a:gd name="T12" fmla="*/ 0 w 82"/>
                <a:gd name="T13" fmla="*/ 2 h 5"/>
                <a:gd name="T14" fmla="*/ 0 w 82"/>
                <a:gd name="T15" fmla="*/ 2 h 5"/>
                <a:gd name="T16" fmla="*/ 7 w 82"/>
                <a:gd name="T17" fmla="*/ 0 h 5"/>
                <a:gd name="T18" fmla="*/ 20 w 82"/>
                <a:gd name="T19" fmla="*/ 0 h 5"/>
                <a:gd name="T20" fmla="*/ 42 w 82"/>
                <a:gd name="T21" fmla="*/ 2 h 5"/>
                <a:gd name="T22" fmla="*/ 42 w 82"/>
                <a:gd name="T23" fmla="*/ 2 h 5"/>
                <a:gd name="T24" fmla="*/ 64 w 82"/>
                <a:gd name="T25" fmla="*/ 2 h 5"/>
                <a:gd name="T26" fmla="*/ 82 w 82"/>
                <a:gd name="T27" fmla="*/ 2 h 5"/>
                <a:gd name="T28" fmla="*/ 82 w 82"/>
                <a:gd name="T29" fmla="*/ 2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5"/>
                <a:gd name="T47" fmla="*/ 82 w 8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5">
                  <a:moveTo>
                    <a:pt x="82" y="2"/>
                  </a:moveTo>
                  <a:lnTo>
                    <a:pt x="75" y="4"/>
                  </a:lnTo>
                  <a:lnTo>
                    <a:pt x="36" y="5"/>
                  </a:lnTo>
                  <a:lnTo>
                    <a:pt x="14" y="4"/>
                  </a:lnTo>
                  <a:lnTo>
                    <a:pt x="5" y="2"/>
                  </a:lnTo>
                  <a:lnTo>
                    <a:pt x="0" y="2"/>
                  </a:lnTo>
                  <a:lnTo>
                    <a:pt x="7" y="0"/>
                  </a:lnTo>
                  <a:lnTo>
                    <a:pt x="20" y="0"/>
                  </a:lnTo>
                  <a:lnTo>
                    <a:pt x="42" y="2"/>
                  </a:lnTo>
                  <a:lnTo>
                    <a:pt x="64" y="2"/>
                  </a:lnTo>
                  <a:lnTo>
                    <a:pt x="82" y="2"/>
                  </a:lnTo>
                  <a:close/>
                </a:path>
              </a:pathLst>
            </a:custGeom>
            <a:solidFill>
              <a:srgbClr val="000000"/>
            </a:solidFill>
            <a:ln w="9525">
              <a:noFill/>
              <a:round/>
              <a:headEnd/>
              <a:tailEnd/>
            </a:ln>
          </p:spPr>
          <p:txBody>
            <a:bodyPr/>
            <a:lstStyle/>
            <a:p>
              <a:endParaRPr lang="en-US" dirty="0"/>
            </a:p>
          </p:txBody>
        </p:sp>
        <p:sp>
          <p:nvSpPr>
            <p:cNvPr id="7416" name="Freeform 344"/>
            <p:cNvSpPr>
              <a:spLocks/>
            </p:cNvSpPr>
            <p:nvPr/>
          </p:nvSpPr>
          <p:spPr bwMode="auto">
            <a:xfrm>
              <a:off x="830" y="3909"/>
              <a:ext cx="135" cy="9"/>
            </a:xfrm>
            <a:custGeom>
              <a:avLst/>
              <a:gdLst>
                <a:gd name="T0" fmla="*/ 62 w 135"/>
                <a:gd name="T1" fmla="*/ 0 h 9"/>
                <a:gd name="T2" fmla="*/ 62 w 135"/>
                <a:gd name="T3" fmla="*/ 0 h 9"/>
                <a:gd name="T4" fmla="*/ 80 w 135"/>
                <a:gd name="T5" fmla="*/ 0 h 9"/>
                <a:gd name="T6" fmla="*/ 99 w 135"/>
                <a:gd name="T7" fmla="*/ 1 h 9"/>
                <a:gd name="T8" fmla="*/ 135 w 135"/>
                <a:gd name="T9" fmla="*/ 5 h 9"/>
                <a:gd name="T10" fmla="*/ 135 w 135"/>
                <a:gd name="T11" fmla="*/ 5 h 9"/>
                <a:gd name="T12" fmla="*/ 133 w 135"/>
                <a:gd name="T13" fmla="*/ 7 h 9"/>
                <a:gd name="T14" fmla="*/ 131 w 135"/>
                <a:gd name="T15" fmla="*/ 9 h 9"/>
                <a:gd name="T16" fmla="*/ 131 w 135"/>
                <a:gd name="T17" fmla="*/ 9 h 9"/>
                <a:gd name="T18" fmla="*/ 100 w 135"/>
                <a:gd name="T19" fmla="*/ 5 h 9"/>
                <a:gd name="T20" fmla="*/ 67 w 135"/>
                <a:gd name="T21" fmla="*/ 3 h 9"/>
                <a:gd name="T22" fmla="*/ 2 w 135"/>
                <a:gd name="T23" fmla="*/ 3 h 9"/>
                <a:gd name="T24" fmla="*/ 0 w 135"/>
                <a:gd name="T25" fmla="*/ 0 h 9"/>
                <a:gd name="T26" fmla="*/ 62 w 1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9"/>
                <a:gd name="T44" fmla="*/ 135 w 1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9">
                  <a:moveTo>
                    <a:pt x="62" y="0"/>
                  </a:moveTo>
                  <a:lnTo>
                    <a:pt x="62" y="0"/>
                  </a:lnTo>
                  <a:lnTo>
                    <a:pt x="80" y="0"/>
                  </a:lnTo>
                  <a:lnTo>
                    <a:pt x="99" y="1"/>
                  </a:lnTo>
                  <a:lnTo>
                    <a:pt x="135" y="5"/>
                  </a:lnTo>
                  <a:lnTo>
                    <a:pt x="133" y="7"/>
                  </a:lnTo>
                  <a:lnTo>
                    <a:pt x="131" y="9"/>
                  </a:lnTo>
                  <a:lnTo>
                    <a:pt x="100" y="5"/>
                  </a:lnTo>
                  <a:lnTo>
                    <a:pt x="67" y="3"/>
                  </a:lnTo>
                  <a:lnTo>
                    <a:pt x="2" y="3"/>
                  </a:lnTo>
                  <a:lnTo>
                    <a:pt x="0" y="0"/>
                  </a:lnTo>
                  <a:lnTo>
                    <a:pt x="62" y="0"/>
                  </a:lnTo>
                  <a:close/>
                </a:path>
              </a:pathLst>
            </a:custGeom>
            <a:solidFill>
              <a:srgbClr val="000000"/>
            </a:solidFill>
            <a:ln w="9525">
              <a:noFill/>
              <a:round/>
              <a:headEnd/>
              <a:tailEnd/>
            </a:ln>
          </p:spPr>
          <p:txBody>
            <a:bodyPr/>
            <a:lstStyle/>
            <a:p>
              <a:endParaRPr lang="en-US" dirty="0"/>
            </a:p>
          </p:txBody>
        </p:sp>
        <p:sp>
          <p:nvSpPr>
            <p:cNvPr id="7417" name="Freeform 345"/>
            <p:cNvSpPr>
              <a:spLocks/>
            </p:cNvSpPr>
            <p:nvPr/>
          </p:nvSpPr>
          <p:spPr bwMode="auto">
            <a:xfrm>
              <a:off x="394" y="3907"/>
              <a:ext cx="64" cy="121"/>
            </a:xfrm>
            <a:custGeom>
              <a:avLst/>
              <a:gdLst>
                <a:gd name="T0" fmla="*/ 62 w 64"/>
                <a:gd name="T1" fmla="*/ 111 h 121"/>
                <a:gd name="T2" fmla="*/ 62 w 64"/>
                <a:gd name="T3" fmla="*/ 111 h 121"/>
                <a:gd name="T4" fmla="*/ 64 w 64"/>
                <a:gd name="T5" fmla="*/ 121 h 121"/>
                <a:gd name="T6" fmla="*/ 64 w 64"/>
                <a:gd name="T7" fmla="*/ 121 h 121"/>
                <a:gd name="T8" fmla="*/ 62 w 64"/>
                <a:gd name="T9" fmla="*/ 119 h 121"/>
                <a:gd name="T10" fmla="*/ 57 w 64"/>
                <a:gd name="T11" fmla="*/ 115 h 121"/>
                <a:gd name="T12" fmla="*/ 48 w 64"/>
                <a:gd name="T13" fmla="*/ 102 h 121"/>
                <a:gd name="T14" fmla="*/ 33 w 64"/>
                <a:gd name="T15" fmla="*/ 82 h 121"/>
                <a:gd name="T16" fmla="*/ 33 w 64"/>
                <a:gd name="T17" fmla="*/ 82 h 121"/>
                <a:gd name="T18" fmla="*/ 22 w 64"/>
                <a:gd name="T19" fmla="*/ 66 h 121"/>
                <a:gd name="T20" fmla="*/ 9 w 64"/>
                <a:gd name="T21" fmla="*/ 49 h 121"/>
                <a:gd name="T22" fmla="*/ 6 w 64"/>
                <a:gd name="T23" fmla="*/ 40 h 121"/>
                <a:gd name="T24" fmla="*/ 2 w 64"/>
                <a:gd name="T25" fmla="*/ 29 h 121"/>
                <a:gd name="T26" fmla="*/ 0 w 64"/>
                <a:gd name="T27" fmla="*/ 20 h 121"/>
                <a:gd name="T28" fmla="*/ 0 w 64"/>
                <a:gd name="T29" fmla="*/ 7 h 121"/>
                <a:gd name="T30" fmla="*/ 0 w 64"/>
                <a:gd name="T31" fmla="*/ 7 h 121"/>
                <a:gd name="T32" fmla="*/ 2 w 64"/>
                <a:gd name="T33" fmla="*/ 3 h 121"/>
                <a:gd name="T34" fmla="*/ 4 w 64"/>
                <a:gd name="T35" fmla="*/ 0 h 121"/>
                <a:gd name="T36" fmla="*/ 4 w 64"/>
                <a:gd name="T37" fmla="*/ 0 h 121"/>
                <a:gd name="T38" fmla="*/ 2 w 64"/>
                <a:gd name="T39" fmla="*/ 7 h 121"/>
                <a:gd name="T40" fmla="*/ 4 w 64"/>
                <a:gd name="T41" fmla="*/ 14 h 121"/>
                <a:gd name="T42" fmla="*/ 7 w 64"/>
                <a:gd name="T43" fmla="*/ 29 h 121"/>
                <a:gd name="T44" fmla="*/ 15 w 64"/>
                <a:gd name="T45" fmla="*/ 44 h 121"/>
                <a:gd name="T46" fmla="*/ 26 w 64"/>
                <a:gd name="T47" fmla="*/ 58 h 121"/>
                <a:gd name="T48" fmla="*/ 46 w 64"/>
                <a:gd name="T49" fmla="*/ 88 h 121"/>
                <a:gd name="T50" fmla="*/ 55 w 64"/>
                <a:gd name="T51" fmla="*/ 100 h 121"/>
                <a:gd name="T52" fmla="*/ 62 w 64"/>
                <a:gd name="T53" fmla="*/ 111 h 121"/>
                <a:gd name="T54" fmla="*/ 62 w 64"/>
                <a:gd name="T55" fmla="*/ 111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
                <a:gd name="T85" fmla="*/ 0 h 121"/>
                <a:gd name="T86" fmla="*/ 64 w 64"/>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 h="121">
                  <a:moveTo>
                    <a:pt x="62" y="111"/>
                  </a:moveTo>
                  <a:lnTo>
                    <a:pt x="62" y="111"/>
                  </a:lnTo>
                  <a:lnTo>
                    <a:pt x="64" y="121"/>
                  </a:lnTo>
                  <a:lnTo>
                    <a:pt x="62" y="119"/>
                  </a:lnTo>
                  <a:lnTo>
                    <a:pt x="57" y="115"/>
                  </a:lnTo>
                  <a:lnTo>
                    <a:pt x="48" y="102"/>
                  </a:lnTo>
                  <a:lnTo>
                    <a:pt x="33" y="82"/>
                  </a:lnTo>
                  <a:lnTo>
                    <a:pt x="22" y="66"/>
                  </a:lnTo>
                  <a:lnTo>
                    <a:pt x="9" y="49"/>
                  </a:lnTo>
                  <a:lnTo>
                    <a:pt x="6" y="40"/>
                  </a:lnTo>
                  <a:lnTo>
                    <a:pt x="2" y="29"/>
                  </a:lnTo>
                  <a:lnTo>
                    <a:pt x="0" y="20"/>
                  </a:lnTo>
                  <a:lnTo>
                    <a:pt x="0" y="7"/>
                  </a:lnTo>
                  <a:lnTo>
                    <a:pt x="2" y="3"/>
                  </a:lnTo>
                  <a:lnTo>
                    <a:pt x="4" y="0"/>
                  </a:lnTo>
                  <a:lnTo>
                    <a:pt x="2" y="7"/>
                  </a:lnTo>
                  <a:lnTo>
                    <a:pt x="4" y="14"/>
                  </a:lnTo>
                  <a:lnTo>
                    <a:pt x="7" y="29"/>
                  </a:lnTo>
                  <a:lnTo>
                    <a:pt x="15" y="44"/>
                  </a:lnTo>
                  <a:lnTo>
                    <a:pt x="26" y="58"/>
                  </a:lnTo>
                  <a:lnTo>
                    <a:pt x="46" y="88"/>
                  </a:lnTo>
                  <a:lnTo>
                    <a:pt x="55" y="100"/>
                  </a:lnTo>
                  <a:lnTo>
                    <a:pt x="62" y="111"/>
                  </a:lnTo>
                  <a:close/>
                </a:path>
              </a:pathLst>
            </a:custGeom>
            <a:solidFill>
              <a:srgbClr val="000000"/>
            </a:solidFill>
            <a:ln w="9525">
              <a:noFill/>
              <a:round/>
              <a:headEnd/>
              <a:tailEnd/>
            </a:ln>
          </p:spPr>
          <p:txBody>
            <a:bodyPr/>
            <a:lstStyle/>
            <a:p>
              <a:endParaRPr lang="en-US" dirty="0"/>
            </a:p>
          </p:txBody>
        </p:sp>
        <p:sp>
          <p:nvSpPr>
            <p:cNvPr id="7418" name="Freeform 346"/>
            <p:cNvSpPr>
              <a:spLocks/>
            </p:cNvSpPr>
            <p:nvPr/>
          </p:nvSpPr>
          <p:spPr bwMode="auto">
            <a:xfrm>
              <a:off x="658" y="3905"/>
              <a:ext cx="7" cy="4"/>
            </a:xfrm>
            <a:custGeom>
              <a:avLst/>
              <a:gdLst>
                <a:gd name="T0" fmla="*/ 7 w 7"/>
                <a:gd name="T1" fmla="*/ 2 h 4"/>
                <a:gd name="T2" fmla="*/ 7 w 7"/>
                <a:gd name="T3" fmla="*/ 2 h 4"/>
                <a:gd name="T4" fmla="*/ 7 w 7"/>
                <a:gd name="T5" fmla="*/ 4 h 4"/>
                <a:gd name="T6" fmla="*/ 5 w 7"/>
                <a:gd name="T7" fmla="*/ 4 h 4"/>
                <a:gd name="T8" fmla="*/ 5 w 7"/>
                <a:gd name="T9" fmla="*/ 4 h 4"/>
                <a:gd name="T10" fmla="*/ 2 w 7"/>
                <a:gd name="T11" fmla="*/ 4 h 4"/>
                <a:gd name="T12" fmla="*/ 0 w 7"/>
                <a:gd name="T13" fmla="*/ 2 h 4"/>
                <a:gd name="T14" fmla="*/ 0 w 7"/>
                <a:gd name="T15" fmla="*/ 0 h 4"/>
                <a:gd name="T16" fmla="*/ 0 w 7"/>
                <a:gd name="T17" fmla="*/ 0 h 4"/>
                <a:gd name="T18" fmla="*/ 2 w 7"/>
                <a:gd name="T19" fmla="*/ 0 h 4"/>
                <a:gd name="T20" fmla="*/ 3 w 7"/>
                <a:gd name="T21" fmla="*/ 2 h 4"/>
                <a:gd name="T22" fmla="*/ 7 w 7"/>
                <a:gd name="T23" fmla="*/ 2 h 4"/>
                <a:gd name="T24" fmla="*/ 7 w 7"/>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4"/>
                <a:gd name="T41" fmla="*/ 7 w 7"/>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4">
                  <a:moveTo>
                    <a:pt x="7" y="2"/>
                  </a:moveTo>
                  <a:lnTo>
                    <a:pt x="7" y="2"/>
                  </a:lnTo>
                  <a:lnTo>
                    <a:pt x="7" y="4"/>
                  </a:lnTo>
                  <a:lnTo>
                    <a:pt x="5" y="4"/>
                  </a:lnTo>
                  <a:lnTo>
                    <a:pt x="2" y="4"/>
                  </a:lnTo>
                  <a:lnTo>
                    <a:pt x="0" y="2"/>
                  </a:lnTo>
                  <a:lnTo>
                    <a:pt x="0" y="0"/>
                  </a:lnTo>
                  <a:lnTo>
                    <a:pt x="2" y="0"/>
                  </a:lnTo>
                  <a:lnTo>
                    <a:pt x="3" y="2"/>
                  </a:lnTo>
                  <a:lnTo>
                    <a:pt x="7" y="2"/>
                  </a:lnTo>
                  <a:close/>
                </a:path>
              </a:pathLst>
            </a:custGeom>
            <a:solidFill>
              <a:srgbClr val="000000"/>
            </a:solidFill>
            <a:ln w="9525">
              <a:noFill/>
              <a:round/>
              <a:headEnd/>
              <a:tailEnd/>
            </a:ln>
          </p:spPr>
          <p:txBody>
            <a:bodyPr/>
            <a:lstStyle/>
            <a:p>
              <a:endParaRPr lang="en-US" dirty="0"/>
            </a:p>
          </p:txBody>
        </p:sp>
        <p:sp>
          <p:nvSpPr>
            <p:cNvPr id="7419" name="Freeform 347"/>
            <p:cNvSpPr>
              <a:spLocks/>
            </p:cNvSpPr>
            <p:nvPr/>
          </p:nvSpPr>
          <p:spPr bwMode="auto">
            <a:xfrm>
              <a:off x="994" y="3910"/>
              <a:ext cx="8" cy="44"/>
            </a:xfrm>
            <a:custGeom>
              <a:avLst/>
              <a:gdLst>
                <a:gd name="T0" fmla="*/ 4 w 8"/>
                <a:gd name="T1" fmla="*/ 4 h 44"/>
                <a:gd name="T2" fmla="*/ 4 w 8"/>
                <a:gd name="T3" fmla="*/ 4 h 44"/>
                <a:gd name="T4" fmla="*/ 8 w 8"/>
                <a:gd name="T5" fmla="*/ 24 h 44"/>
                <a:gd name="T6" fmla="*/ 6 w 8"/>
                <a:gd name="T7" fmla="*/ 44 h 44"/>
                <a:gd name="T8" fmla="*/ 4 w 8"/>
                <a:gd name="T9" fmla="*/ 44 h 44"/>
                <a:gd name="T10" fmla="*/ 4 w 8"/>
                <a:gd name="T11" fmla="*/ 44 h 44"/>
                <a:gd name="T12" fmla="*/ 2 w 8"/>
                <a:gd name="T13" fmla="*/ 22 h 44"/>
                <a:gd name="T14" fmla="*/ 2 w 8"/>
                <a:gd name="T15" fmla="*/ 11 h 44"/>
                <a:gd name="T16" fmla="*/ 0 w 8"/>
                <a:gd name="T17" fmla="*/ 0 h 44"/>
                <a:gd name="T18" fmla="*/ 0 w 8"/>
                <a:gd name="T19" fmla="*/ 0 h 44"/>
                <a:gd name="T20" fmla="*/ 4 w 8"/>
                <a:gd name="T21" fmla="*/ 0 h 44"/>
                <a:gd name="T22" fmla="*/ 4 w 8"/>
                <a:gd name="T23" fmla="*/ 4 h 44"/>
                <a:gd name="T24" fmla="*/ 4 w 8"/>
                <a:gd name="T25" fmla="*/ 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44"/>
                <a:gd name="T41" fmla="*/ 8 w 8"/>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44">
                  <a:moveTo>
                    <a:pt x="4" y="4"/>
                  </a:moveTo>
                  <a:lnTo>
                    <a:pt x="4" y="4"/>
                  </a:lnTo>
                  <a:lnTo>
                    <a:pt x="8" y="24"/>
                  </a:lnTo>
                  <a:lnTo>
                    <a:pt x="6" y="44"/>
                  </a:lnTo>
                  <a:lnTo>
                    <a:pt x="4" y="44"/>
                  </a:lnTo>
                  <a:lnTo>
                    <a:pt x="2" y="22"/>
                  </a:lnTo>
                  <a:lnTo>
                    <a:pt x="2" y="11"/>
                  </a:lnTo>
                  <a:lnTo>
                    <a:pt x="0" y="0"/>
                  </a:lnTo>
                  <a:lnTo>
                    <a:pt x="4" y="0"/>
                  </a:lnTo>
                  <a:lnTo>
                    <a:pt x="4" y="4"/>
                  </a:lnTo>
                  <a:close/>
                </a:path>
              </a:pathLst>
            </a:custGeom>
            <a:solidFill>
              <a:srgbClr val="000000"/>
            </a:solidFill>
            <a:ln w="9525">
              <a:noFill/>
              <a:round/>
              <a:headEnd/>
              <a:tailEnd/>
            </a:ln>
          </p:spPr>
          <p:txBody>
            <a:bodyPr/>
            <a:lstStyle/>
            <a:p>
              <a:endParaRPr lang="en-US" dirty="0"/>
            </a:p>
          </p:txBody>
        </p:sp>
        <p:sp>
          <p:nvSpPr>
            <p:cNvPr id="7420" name="Freeform 350"/>
            <p:cNvSpPr>
              <a:spLocks/>
            </p:cNvSpPr>
            <p:nvPr/>
          </p:nvSpPr>
          <p:spPr bwMode="auto">
            <a:xfrm>
              <a:off x="292" y="3921"/>
              <a:ext cx="93" cy="4"/>
            </a:xfrm>
            <a:custGeom>
              <a:avLst/>
              <a:gdLst>
                <a:gd name="T0" fmla="*/ 49 w 93"/>
                <a:gd name="T1" fmla="*/ 0 h 4"/>
                <a:gd name="T2" fmla="*/ 49 w 93"/>
                <a:gd name="T3" fmla="*/ 0 h 4"/>
                <a:gd name="T4" fmla="*/ 71 w 93"/>
                <a:gd name="T5" fmla="*/ 0 h 4"/>
                <a:gd name="T6" fmla="*/ 82 w 93"/>
                <a:gd name="T7" fmla="*/ 0 h 4"/>
                <a:gd name="T8" fmla="*/ 93 w 93"/>
                <a:gd name="T9" fmla="*/ 2 h 4"/>
                <a:gd name="T10" fmla="*/ 88 w 93"/>
                <a:gd name="T11" fmla="*/ 4 h 4"/>
                <a:gd name="T12" fmla="*/ 88 w 93"/>
                <a:gd name="T13" fmla="*/ 4 h 4"/>
                <a:gd name="T14" fmla="*/ 45 w 93"/>
                <a:gd name="T15" fmla="*/ 4 h 4"/>
                <a:gd name="T16" fmla="*/ 27 w 93"/>
                <a:gd name="T17" fmla="*/ 4 h 4"/>
                <a:gd name="T18" fmla="*/ 7 w 93"/>
                <a:gd name="T19" fmla="*/ 4 h 4"/>
                <a:gd name="T20" fmla="*/ 7 w 93"/>
                <a:gd name="T21" fmla="*/ 4 h 4"/>
                <a:gd name="T22" fmla="*/ 5 w 93"/>
                <a:gd name="T23" fmla="*/ 2 h 4"/>
                <a:gd name="T24" fmla="*/ 3 w 93"/>
                <a:gd name="T25" fmla="*/ 2 h 4"/>
                <a:gd name="T26" fmla="*/ 0 w 93"/>
                <a:gd name="T27" fmla="*/ 2 h 4"/>
                <a:gd name="T28" fmla="*/ 0 w 93"/>
                <a:gd name="T29" fmla="*/ 0 h 4"/>
                <a:gd name="T30" fmla="*/ 0 w 93"/>
                <a:gd name="T31" fmla="*/ 0 h 4"/>
                <a:gd name="T32" fmla="*/ 11 w 93"/>
                <a:gd name="T33" fmla="*/ 0 h 4"/>
                <a:gd name="T34" fmla="*/ 23 w 93"/>
                <a:gd name="T35" fmla="*/ 0 h 4"/>
                <a:gd name="T36" fmla="*/ 49 w 93"/>
                <a:gd name="T37" fmla="*/ 0 h 4"/>
                <a:gd name="T38" fmla="*/ 49 w 93"/>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4"/>
                <a:gd name="T62" fmla="*/ 93 w 93"/>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4">
                  <a:moveTo>
                    <a:pt x="49" y="0"/>
                  </a:moveTo>
                  <a:lnTo>
                    <a:pt x="49" y="0"/>
                  </a:lnTo>
                  <a:lnTo>
                    <a:pt x="71" y="0"/>
                  </a:lnTo>
                  <a:lnTo>
                    <a:pt x="82" y="0"/>
                  </a:lnTo>
                  <a:lnTo>
                    <a:pt x="93" y="2"/>
                  </a:lnTo>
                  <a:lnTo>
                    <a:pt x="88" y="4"/>
                  </a:lnTo>
                  <a:lnTo>
                    <a:pt x="45" y="4"/>
                  </a:lnTo>
                  <a:lnTo>
                    <a:pt x="27" y="4"/>
                  </a:lnTo>
                  <a:lnTo>
                    <a:pt x="7" y="4"/>
                  </a:lnTo>
                  <a:lnTo>
                    <a:pt x="5" y="2"/>
                  </a:lnTo>
                  <a:lnTo>
                    <a:pt x="3" y="2"/>
                  </a:lnTo>
                  <a:lnTo>
                    <a:pt x="0" y="2"/>
                  </a:lnTo>
                  <a:lnTo>
                    <a:pt x="0" y="0"/>
                  </a:lnTo>
                  <a:lnTo>
                    <a:pt x="11" y="0"/>
                  </a:lnTo>
                  <a:lnTo>
                    <a:pt x="23" y="0"/>
                  </a:lnTo>
                  <a:lnTo>
                    <a:pt x="49" y="0"/>
                  </a:lnTo>
                  <a:close/>
                </a:path>
              </a:pathLst>
            </a:custGeom>
            <a:solidFill>
              <a:srgbClr val="000000"/>
            </a:solidFill>
            <a:ln w="9525">
              <a:noFill/>
              <a:round/>
              <a:headEnd/>
              <a:tailEnd/>
            </a:ln>
          </p:spPr>
          <p:txBody>
            <a:bodyPr/>
            <a:lstStyle/>
            <a:p>
              <a:endParaRPr lang="en-US" dirty="0"/>
            </a:p>
          </p:txBody>
        </p:sp>
        <p:sp>
          <p:nvSpPr>
            <p:cNvPr id="7421" name="Freeform 351"/>
            <p:cNvSpPr>
              <a:spLocks/>
            </p:cNvSpPr>
            <p:nvPr/>
          </p:nvSpPr>
          <p:spPr bwMode="auto">
            <a:xfrm>
              <a:off x="574" y="3940"/>
              <a:ext cx="31" cy="93"/>
            </a:xfrm>
            <a:custGeom>
              <a:avLst/>
              <a:gdLst>
                <a:gd name="T0" fmla="*/ 16 w 31"/>
                <a:gd name="T1" fmla="*/ 44 h 93"/>
                <a:gd name="T2" fmla="*/ 16 w 31"/>
                <a:gd name="T3" fmla="*/ 44 h 93"/>
                <a:gd name="T4" fmla="*/ 25 w 31"/>
                <a:gd name="T5" fmla="*/ 67 h 93"/>
                <a:gd name="T6" fmla="*/ 29 w 31"/>
                <a:gd name="T7" fmla="*/ 80 h 93"/>
                <a:gd name="T8" fmla="*/ 31 w 31"/>
                <a:gd name="T9" fmla="*/ 93 h 93"/>
                <a:gd name="T10" fmla="*/ 31 w 31"/>
                <a:gd name="T11" fmla="*/ 93 h 93"/>
                <a:gd name="T12" fmla="*/ 29 w 31"/>
                <a:gd name="T13" fmla="*/ 91 h 93"/>
                <a:gd name="T14" fmla="*/ 25 w 31"/>
                <a:gd name="T15" fmla="*/ 89 h 93"/>
                <a:gd name="T16" fmla="*/ 25 w 31"/>
                <a:gd name="T17" fmla="*/ 89 h 93"/>
                <a:gd name="T18" fmla="*/ 18 w 31"/>
                <a:gd name="T19" fmla="*/ 67 h 93"/>
                <a:gd name="T20" fmla="*/ 10 w 31"/>
                <a:gd name="T21" fmla="*/ 45 h 93"/>
                <a:gd name="T22" fmla="*/ 0 w 31"/>
                <a:gd name="T23" fmla="*/ 1 h 93"/>
                <a:gd name="T24" fmla="*/ 1 w 31"/>
                <a:gd name="T25" fmla="*/ 0 h 93"/>
                <a:gd name="T26" fmla="*/ 1 w 31"/>
                <a:gd name="T27" fmla="*/ 0 h 93"/>
                <a:gd name="T28" fmla="*/ 5 w 31"/>
                <a:gd name="T29" fmla="*/ 11 h 93"/>
                <a:gd name="T30" fmla="*/ 9 w 31"/>
                <a:gd name="T31" fmla="*/ 22 h 93"/>
                <a:gd name="T32" fmla="*/ 12 w 31"/>
                <a:gd name="T33" fmla="*/ 33 h 93"/>
                <a:gd name="T34" fmla="*/ 16 w 31"/>
                <a:gd name="T35" fmla="*/ 44 h 93"/>
                <a:gd name="T36" fmla="*/ 16 w 31"/>
                <a:gd name="T37" fmla="*/ 44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93"/>
                <a:gd name="T59" fmla="*/ 31 w 31"/>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93">
                  <a:moveTo>
                    <a:pt x="16" y="44"/>
                  </a:moveTo>
                  <a:lnTo>
                    <a:pt x="16" y="44"/>
                  </a:lnTo>
                  <a:lnTo>
                    <a:pt x="25" y="67"/>
                  </a:lnTo>
                  <a:lnTo>
                    <a:pt x="29" y="80"/>
                  </a:lnTo>
                  <a:lnTo>
                    <a:pt x="31" y="93"/>
                  </a:lnTo>
                  <a:lnTo>
                    <a:pt x="29" y="91"/>
                  </a:lnTo>
                  <a:lnTo>
                    <a:pt x="25" y="89"/>
                  </a:lnTo>
                  <a:lnTo>
                    <a:pt x="18" y="67"/>
                  </a:lnTo>
                  <a:lnTo>
                    <a:pt x="10" y="45"/>
                  </a:lnTo>
                  <a:lnTo>
                    <a:pt x="0" y="1"/>
                  </a:lnTo>
                  <a:lnTo>
                    <a:pt x="1" y="0"/>
                  </a:lnTo>
                  <a:lnTo>
                    <a:pt x="5" y="11"/>
                  </a:lnTo>
                  <a:lnTo>
                    <a:pt x="9" y="22"/>
                  </a:lnTo>
                  <a:lnTo>
                    <a:pt x="12" y="33"/>
                  </a:lnTo>
                  <a:lnTo>
                    <a:pt x="16" y="44"/>
                  </a:lnTo>
                  <a:close/>
                </a:path>
              </a:pathLst>
            </a:custGeom>
            <a:solidFill>
              <a:srgbClr val="000000"/>
            </a:solidFill>
            <a:ln w="9525">
              <a:noFill/>
              <a:round/>
              <a:headEnd/>
              <a:tailEnd/>
            </a:ln>
          </p:spPr>
          <p:txBody>
            <a:bodyPr/>
            <a:lstStyle/>
            <a:p>
              <a:endParaRPr lang="en-US" dirty="0"/>
            </a:p>
          </p:txBody>
        </p:sp>
        <p:sp>
          <p:nvSpPr>
            <p:cNvPr id="7422" name="Freeform 352"/>
            <p:cNvSpPr>
              <a:spLocks/>
            </p:cNvSpPr>
            <p:nvPr/>
          </p:nvSpPr>
          <p:spPr bwMode="auto">
            <a:xfrm>
              <a:off x="588" y="3956"/>
              <a:ext cx="79" cy="7"/>
            </a:xfrm>
            <a:custGeom>
              <a:avLst/>
              <a:gdLst>
                <a:gd name="T0" fmla="*/ 79 w 79"/>
                <a:gd name="T1" fmla="*/ 2 h 7"/>
                <a:gd name="T2" fmla="*/ 73 w 79"/>
                <a:gd name="T3" fmla="*/ 6 h 7"/>
                <a:gd name="T4" fmla="*/ 73 w 79"/>
                <a:gd name="T5" fmla="*/ 6 h 7"/>
                <a:gd name="T6" fmla="*/ 39 w 79"/>
                <a:gd name="T7" fmla="*/ 7 h 7"/>
                <a:gd name="T8" fmla="*/ 18 w 79"/>
                <a:gd name="T9" fmla="*/ 6 h 7"/>
                <a:gd name="T10" fmla="*/ 0 w 79"/>
                <a:gd name="T11" fmla="*/ 4 h 7"/>
                <a:gd name="T12" fmla="*/ 0 w 79"/>
                <a:gd name="T13" fmla="*/ 0 h 7"/>
                <a:gd name="T14" fmla="*/ 0 w 79"/>
                <a:gd name="T15" fmla="*/ 0 h 7"/>
                <a:gd name="T16" fmla="*/ 7 w 79"/>
                <a:gd name="T17" fmla="*/ 2 h 7"/>
                <a:gd name="T18" fmla="*/ 17 w 79"/>
                <a:gd name="T19" fmla="*/ 2 h 7"/>
                <a:gd name="T20" fmla="*/ 39 w 79"/>
                <a:gd name="T21" fmla="*/ 2 h 7"/>
                <a:gd name="T22" fmla="*/ 62 w 79"/>
                <a:gd name="T23" fmla="*/ 2 h 7"/>
                <a:gd name="T24" fmla="*/ 79 w 79"/>
                <a:gd name="T25" fmla="*/ 2 h 7"/>
                <a:gd name="T26" fmla="*/ 79 w 79"/>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7"/>
                <a:gd name="T44" fmla="*/ 79 w 79"/>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7">
                  <a:moveTo>
                    <a:pt x="79" y="2"/>
                  </a:moveTo>
                  <a:lnTo>
                    <a:pt x="73" y="6"/>
                  </a:lnTo>
                  <a:lnTo>
                    <a:pt x="39" y="7"/>
                  </a:lnTo>
                  <a:lnTo>
                    <a:pt x="18" y="6"/>
                  </a:lnTo>
                  <a:lnTo>
                    <a:pt x="0" y="4"/>
                  </a:lnTo>
                  <a:lnTo>
                    <a:pt x="0" y="0"/>
                  </a:lnTo>
                  <a:lnTo>
                    <a:pt x="7" y="2"/>
                  </a:lnTo>
                  <a:lnTo>
                    <a:pt x="17" y="2"/>
                  </a:lnTo>
                  <a:lnTo>
                    <a:pt x="39" y="2"/>
                  </a:lnTo>
                  <a:lnTo>
                    <a:pt x="62" y="2"/>
                  </a:lnTo>
                  <a:lnTo>
                    <a:pt x="79" y="2"/>
                  </a:lnTo>
                  <a:close/>
                </a:path>
              </a:pathLst>
            </a:custGeom>
            <a:solidFill>
              <a:srgbClr val="000000"/>
            </a:solidFill>
            <a:ln w="9525">
              <a:noFill/>
              <a:round/>
              <a:headEnd/>
              <a:tailEnd/>
            </a:ln>
          </p:spPr>
          <p:txBody>
            <a:bodyPr/>
            <a:lstStyle/>
            <a:p>
              <a:endParaRPr lang="en-US" dirty="0"/>
            </a:p>
          </p:txBody>
        </p:sp>
        <p:sp>
          <p:nvSpPr>
            <p:cNvPr id="7423" name="Freeform 353"/>
            <p:cNvSpPr>
              <a:spLocks/>
            </p:cNvSpPr>
            <p:nvPr/>
          </p:nvSpPr>
          <p:spPr bwMode="auto">
            <a:xfrm>
              <a:off x="819" y="3958"/>
              <a:ext cx="102" cy="7"/>
            </a:xfrm>
            <a:custGeom>
              <a:avLst/>
              <a:gdLst>
                <a:gd name="T0" fmla="*/ 24 w 102"/>
                <a:gd name="T1" fmla="*/ 4 h 7"/>
                <a:gd name="T2" fmla="*/ 78 w 102"/>
                <a:gd name="T3" fmla="*/ 0 h 7"/>
                <a:gd name="T4" fmla="*/ 78 w 102"/>
                <a:gd name="T5" fmla="*/ 0 h 7"/>
                <a:gd name="T6" fmla="*/ 84 w 102"/>
                <a:gd name="T7" fmla="*/ 0 h 7"/>
                <a:gd name="T8" fmla="*/ 91 w 102"/>
                <a:gd name="T9" fmla="*/ 0 h 7"/>
                <a:gd name="T10" fmla="*/ 102 w 102"/>
                <a:gd name="T11" fmla="*/ 4 h 7"/>
                <a:gd name="T12" fmla="*/ 102 w 102"/>
                <a:gd name="T13" fmla="*/ 4 h 7"/>
                <a:gd name="T14" fmla="*/ 51 w 102"/>
                <a:gd name="T15" fmla="*/ 7 h 7"/>
                <a:gd name="T16" fmla="*/ 24 w 102"/>
                <a:gd name="T17" fmla="*/ 7 h 7"/>
                <a:gd name="T18" fmla="*/ 0 w 102"/>
                <a:gd name="T19" fmla="*/ 5 h 7"/>
                <a:gd name="T20" fmla="*/ 0 w 102"/>
                <a:gd name="T21" fmla="*/ 2 h 7"/>
                <a:gd name="T22" fmla="*/ 0 w 102"/>
                <a:gd name="T23" fmla="*/ 2 h 7"/>
                <a:gd name="T24" fmla="*/ 11 w 102"/>
                <a:gd name="T25" fmla="*/ 2 h 7"/>
                <a:gd name="T26" fmla="*/ 24 w 102"/>
                <a:gd name="T27" fmla="*/ 4 h 7"/>
                <a:gd name="T28" fmla="*/ 24 w 102"/>
                <a:gd name="T29" fmla="*/ 4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7"/>
                <a:gd name="T47" fmla="*/ 102 w 102"/>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7">
                  <a:moveTo>
                    <a:pt x="24" y="4"/>
                  </a:moveTo>
                  <a:lnTo>
                    <a:pt x="78" y="0"/>
                  </a:lnTo>
                  <a:lnTo>
                    <a:pt x="84" y="0"/>
                  </a:lnTo>
                  <a:lnTo>
                    <a:pt x="91" y="0"/>
                  </a:lnTo>
                  <a:lnTo>
                    <a:pt x="102" y="4"/>
                  </a:lnTo>
                  <a:lnTo>
                    <a:pt x="51" y="7"/>
                  </a:lnTo>
                  <a:lnTo>
                    <a:pt x="24" y="7"/>
                  </a:lnTo>
                  <a:lnTo>
                    <a:pt x="0" y="5"/>
                  </a:lnTo>
                  <a:lnTo>
                    <a:pt x="0" y="2"/>
                  </a:lnTo>
                  <a:lnTo>
                    <a:pt x="11" y="2"/>
                  </a:lnTo>
                  <a:lnTo>
                    <a:pt x="24" y="4"/>
                  </a:lnTo>
                  <a:close/>
                </a:path>
              </a:pathLst>
            </a:custGeom>
            <a:solidFill>
              <a:srgbClr val="000000"/>
            </a:solidFill>
            <a:ln w="9525">
              <a:noFill/>
              <a:round/>
              <a:headEnd/>
              <a:tailEnd/>
            </a:ln>
          </p:spPr>
          <p:txBody>
            <a:bodyPr/>
            <a:lstStyle/>
            <a:p>
              <a:endParaRPr lang="en-US" dirty="0"/>
            </a:p>
          </p:txBody>
        </p:sp>
        <p:sp>
          <p:nvSpPr>
            <p:cNvPr id="7424" name="Freeform 354"/>
            <p:cNvSpPr>
              <a:spLocks/>
            </p:cNvSpPr>
            <p:nvPr/>
          </p:nvSpPr>
          <p:spPr bwMode="auto">
            <a:xfrm>
              <a:off x="936" y="3956"/>
              <a:ext cx="57" cy="6"/>
            </a:xfrm>
            <a:custGeom>
              <a:avLst/>
              <a:gdLst>
                <a:gd name="T0" fmla="*/ 57 w 57"/>
                <a:gd name="T1" fmla="*/ 0 h 6"/>
                <a:gd name="T2" fmla="*/ 57 w 57"/>
                <a:gd name="T3" fmla="*/ 0 h 6"/>
                <a:gd name="T4" fmla="*/ 55 w 57"/>
                <a:gd name="T5" fmla="*/ 4 h 6"/>
                <a:gd name="T6" fmla="*/ 51 w 57"/>
                <a:gd name="T7" fmla="*/ 6 h 6"/>
                <a:gd name="T8" fmla="*/ 44 w 57"/>
                <a:gd name="T9" fmla="*/ 6 h 6"/>
                <a:gd name="T10" fmla="*/ 24 w 57"/>
                <a:gd name="T11" fmla="*/ 6 h 6"/>
                <a:gd name="T12" fmla="*/ 2 w 57"/>
                <a:gd name="T13" fmla="*/ 6 h 6"/>
                <a:gd name="T14" fmla="*/ 0 w 57"/>
                <a:gd name="T15" fmla="*/ 2 h 6"/>
                <a:gd name="T16" fmla="*/ 0 w 57"/>
                <a:gd name="T17" fmla="*/ 2 h 6"/>
                <a:gd name="T18" fmla="*/ 15 w 57"/>
                <a:gd name="T19" fmla="*/ 2 h 6"/>
                <a:gd name="T20" fmla="*/ 29 w 57"/>
                <a:gd name="T21" fmla="*/ 0 h 6"/>
                <a:gd name="T22" fmla="*/ 57 w 57"/>
                <a:gd name="T23" fmla="*/ 0 h 6"/>
                <a:gd name="T24" fmla="*/ 57 w 5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6"/>
                <a:gd name="T41" fmla="*/ 57 w 5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6">
                  <a:moveTo>
                    <a:pt x="57" y="0"/>
                  </a:moveTo>
                  <a:lnTo>
                    <a:pt x="57" y="0"/>
                  </a:lnTo>
                  <a:lnTo>
                    <a:pt x="55" y="4"/>
                  </a:lnTo>
                  <a:lnTo>
                    <a:pt x="51" y="6"/>
                  </a:lnTo>
                  <a:lnTo>
                    <a:pt x="44" y="6"/>
                  </a:lnTo>
                  <a:lnTo>
                    <a:pt x="24" y="6"/>
                  </a:lnTo>
                  <a:lnTo>
                    <a:pt x="2" y="6"/>
                  </a:lnTo>
                  <a:lnTo>
                    <a:pt x="0" y="2"/>
                  </a:lnTo>
                  <a:lnTo>
                    <a:pt x="15" y="2"/>
                  </a:lnTo>
                  <a:lnTo>
                    <a:pt x="29" y="0"/>
                  </a:lnTo>
                  <a:lnTo>
                    <a:pt x="57" y="0"/>
                  </a:lnTo>
                  <a:close/>
                </a:path>
              </a:pathLst>
            </a:custGeom>
            <a:solidFill>
              <a:srgbClr val="000000"/>
            </a:solidFill>
            <a:ln w="9525">
              <a:noFill/>
              <a:round/>
              <a:headEnd/>
              <a:tailEnd/>
            </a:ln>
          </p:spPr>
          <p:txBody>
            <a:bodyPr/>
            <a:lstStyle/>
            <a:p>
              <a:endParaRPr lang="en-US" dirty="0"/>
            </a:p>
          </p:txBody>
        </p:sp>
        <p:sp>
          <p:nvSpPr>
            <p:cNvPr id="7425" name="Freeform 355"/>
            <p:cNvSpPr>
              <a:spLocks/>
            </p:cNvSpPr>
            <p:nvPr/>
          </p:nvSpPr>
          <p:spPr bwMode="auto">
            <a:xfrm>
              <a:off x="652" y="3969"/>
              <a:ext cx="26" cy="70"/>
            </a:xfrm>
            <a:custGeom>
              <a:avLst/>
              <a:gdLst>
                <a:gd name="T0" fmla="*/ 26 w 26"/>
                <a:gd name="T1" fmla="*/ 2 h 70"/>
                <a:gd name="T2" fmla="*/ 26 w 26"/>
                <a:gd name="T3" fmla="*/ 2 h 70"/>
                <a:gd name="T4" fmla="*/ 22 w 26"/>
                <a:gd name="T5" fmla="*/ 16 h 70"/>
                <a:gd name="T6" fmla="*/ 19 w 26"/>
                <a:gd name="T7" fmla="*/ 31 h 70"/>
                <a:gd name="T8" fmla="*/ 13 w 26"/>
                <a:gd name="T9" fmla="*/ 46 h 70"/>
                <a:gd name="T10" fmla="*/ 11 w 26"/>
                <a:gd name="T11" fmla="*/ 60 h 70"/>
                <a:gd name="T12" fmla="*/ 11 w 26"/>
                <a:gd name="T13" fmla="*/ 60 h 70"/>
                <a:gd name="T14" fmla="*/ 6 w 26"/>
                <a:gd name="T15" fmla="*/ 66 h 70"/>
                <a:gd name="T16" fmla="*/ 2 w 26"/>
                <a:gd name="T17" fmla="*/ 70 h 70"/>
                <a:gd name="T18" fmla="*/ 0 w 26"/>
                <a:gd name="T19" fmla="*/ 68 h 70"/>
                <a:gd name="T20" fmla="*/ 0 w 26"/>
                <a:gd name="T21" fmla="*/ 68 h 70"/>
                <a:gd name="T22" fmla="*/ 11 w 26"/>
                <a:gd name="T23" fmla="*/ 35 h 70"/>
                <a:gd name="T24" fmla="*/ 22 w 26"/>
                <a:gd name="T25" fmla="*/ 0 h 70"/>
                <a:gd name="T26" fmla="*/ 26 w 26"/>
                <a:gd name="T27" fmla="*/ 2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70"/>
                <a:gd name="T44" fmla="*/ 26 w 26"/>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70">
                  <a:moveTo>
                    <a:pt x="26" y="2"/>
                  </a:moveTo>
                  <a:lnTo>
                    <a:pt x="26" y="2"/>
                  </a:lnTo>
                  <a:lnTo>
                    <a:pt x="22" y="16"/>
                  </a:lnTo>
                  <a:lnTo>
                    <a:pt x="19" y="31"/>
                  </a:lnTo>
                  <a:lnTo>
                    <a:pt x="13" y="46"/>
                  </a:lnTo>
                  <a:lnTo>
                    <a:pt x="11" y="60"/>
                  </a:lnTo>
                  <a:lnTo>
                    <a:pt x="6" y="66"/>
                  </a:lnTo>
                  <a:lnTo>
                    <a:pt x="2" y="70"/>
                  </a:lnTo>
                  <a:lnTo>
                    <a:pt x="0" y="68"/>
                  </a:lnTo>
                  <a:lnTo>
                    <a:pt x="11" y="35"/>
                  </a:lnTo>
                  <a:lnTo>
                    <a:pt x="22" y="0"/>
                  </a:lnTo>
                  <a:lnTo>
                    <a:pt x="26" y="2"/>
                  </a:lnTo>
                  <a:close/>
                </a:path>
              </a:pathLst>
            </a:custGeom>
            <a:solidFill>
              <a:srgbClr val="000000"/>
            </a:solidFill>
            <a:ln w="9525">
              <a:noFill/>
              <a:round/>
              <a:headEnd/>
              <a:tailEnd/>
            </a:ln>
          </p:spPr>
          <p:txBody>
            <a:bodyPr/>
            <a:lstStyle/>
            <a:p>
              <a:endParaRPr lang="en-US" dirty="0"/>
            </a:p>
          </p:txBody>
        </p:sp>
        <p:sp>
          <p:nvSpPr>
            <p:cNvPr id="7426" name="Freeform 356"/>
            <p:cNvSpPr>
              <a:spLocks/>
            </p:cNvSpPr>
            <p:nvPr/>
          </p:nvSpPr>
          <p:spPr bwMode="auto">
            <a:xfrm>
              <a:off x="998" y="3967"/>
              <a:ext cx="6" cy="57"/>
            </a:xfrm>
            <a:custGeom>
              <a:avLst/>
              <a:gdLst>
                <a:gd name="T0" fmla="*/ 2 w 6"/>
                <a:gd name="T1" fmla="*/ 2 h 57"/>
                <a:gd name="T2" fmla="*/ 2 w 6"/>
                <a:gd name="T3" fmla="*/ 2 h 57"/>
                <a:gd name="T4" fmla="*/ 6 w 6"/>
                <a:gd name="T5" fmla="*/ 29 h 57"/>
                <a:gd name="T6" fmla="*/ 4 w 6"/>
                <a:gd name="T7" fmla="*/ 57 h 57"/>
                <a:gd name="T8" fmla="*/ 0 w 6"/>
                <a:gd name="T9" fmla="*/ 57 h 57"/>
                <a:gd name="T10" fmla="*/ 0 w 6"/>
                <a:gd name="T11" fmla="*/ 0 h 57"/>
                <a:gd name="T12" fmla="*/ 2 w 6"/>
                <a:gd name="T13" fmla="*/ 2 h 57"/>
                <a:gd name="T14" fmla="*/ 0 60000 65536"/>
                <a:gd name="T15" fmla="*/ 0 60000 65536"/>
                <a:gd name="T16" fmla="*/ 0 60000 65536"/>
                <a:gd name="T17" fmla="*/ 0 60000 65536"/>
                <a:gd name="T18" fmla="*/ 0 60000 65536"/>
                <a:gd name="T19" fmla="*/ 0 60000 65536"/>
                <a:gd name="T20" fmla="*/ 0 60000 65536"/>
                <a:gd name="T21" fmla="*/ 0 w 6"/>
                <a:gd name="T22" fmla="*/ 0 h 57"/>
                <a:gd name="T23" fmla="*/ 6 w 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7">
                  <a:moveTo>
                    <a:pt x="2" y="2"/>
                  </a:moveTo>
                  <a:lnTo>
                    <a:pt x="2" y="2"/>
                  </a:lnTo>
                  <a:lnTo>
                    <a:pt x="6" y="29"/>
                  </a:lnTo>
                  <a:lnTo>
                    <a:pt x="4" y="57"/>
                  </a:lnTo>
                  <a:lnTo>
                    <a:pt x="0" y="57"/>
                  </a:lnTo>
                  <a:lnTo>
                    <a:pt x="0" y="0"/>
                  </a:lnTo>
                  <a:lnTo>
                    <a:pt x="2" y="2"/>
                  </a:lnTo>
                  <a:close/>
                </a:path>
              </a:pathLst>
            </a:custGeom>
            <a:solidFill>
              <a:srgbClr val="000000"/>
            </a:solidFill>
            <a:ln w="9525">
              <a:noFill/>
              <a:round/>
              <a:headEnd/>
              <a:tailEnd/>
            </a:ln>
          </p:spPr>
          <p:txBody>
            <a:bodyPr/>
            <a:lstStyle/>
            <a:p>
              <a:endParaRPr lang="en-US" dirty="0"/>
            </a:p>
          </p:txBody>
        </p:sp>
        <p:sp>
          <p:nvSpPr>
            <p:cNvPr id="7427" name="Freeform 357"/>
            <p:cNvSpPr>
              <a:spLocks/>
            </p:cNvSpPr>
            <p:nvPr/>
          </p:nvSpPr>
          <p:spPr bwMode="auto">
            <a:xfrm>
              <a:off x="301" y="3962"/>
              <a:ext cx="102" cy="5"/>
            </a:xfrm>
            <a:custGeom>
              <a:avLst/>
              <a:gdLst>
                <a:gd name="T0" fmla="*/ 95 w 102"/>
                <a:gd name="T1" fmla="*/ 1 h 5"/>
                <a:gd name="T2" fmla="*/ 102 w 102"/>
                <a:gd name="T3" fmla="*/ 3 h 5"/>
                <a:gd name="T4" fmla="*/ 58 w 102"/>
                <a:gd name="T5" fmla="*/ 5 h 5"/>
                <a:gd name="T6" fmla="*/ 7 w 102"/>
                <a:gd name="T7" fmla="*/ 3 h 5"/>
                <a:gd name="T8" fmla="*/ 7 w 102"/>
                <a:gd name="T9" fmla="*/ 3 h 5"/>
                <a:gd name="T10" fmla="*/ 3 w 102"/>
                <a:gd name="T11" fmla="*/ 3 h 5"/>
                <a:gd name="T12" fmla="*/ 2 w 102"/>
                <a:gd name="T13" fmla="*/ 3 h 5"/>
                <a:gd name="T14" fmla="*/ 0 w 102"/>
                <a:gd name="T15" fmla="*/ 1 h 5"/>
                <a:gd name="T16" fmla="*/ 2 w 102"/>
                <a:gd name="T17" fmla="*/ 0 h 5"/>
                <a:gd name="T18" fmla="*/ 2 w 102"/>
                <a:gd name="T19" fmla="*/ 0 h 5"/>
                <a:gd name="T20" fmla="*/ 25 w 102"/>
                <a:gd name="T21" fmla="*/ 0 h 5"/>
                <a:gd name="T22" fmla="*/ 47 w 102"/>
                <a:gd name="T23" fmla="*/ 1 h 5"/>
                <a:gd name="T24" fmla="*/ 71 w 102"/>
                <a:gd name="T25" fmla="*/ 1 h 5"/>
                <a:gd name="T26" fmla="*/ 95 w 102"/>
                <a:gd name="T27" fmla="*/ 1 h 5"/>
                <a:gd name="T28" fmla="*/ 95 w 102"/>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5"/>
                <a:gd name="T47" fmla="*/ 102 w 10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5">
                  <a:moveTo>
                    <a:pt x="95" y="1"/>
                  </a:moveTo>
                  <a:lnTo>
                    <a:pt x="102" y="3"/>
                  </a:lnTo>
                  <a:lnTo>
                    <a:pt x="58" y="5"/>
                  </a:lnTo>
                  <a:lnTo>
                    <a:pt x="7" y="3"/>
                  </a:lnTo>
                  <a:lnTo>
                    <a:pt x="3" y="3"/>
                  </a:lnTo>
                  <a:lnTo>
                    <a:pt x="2" y="3"/>
                  </a:lnTo>
                  <a:lnTo>
                    <a:pt x="0" y="1"/>
                  </a:lnTo>
                  <a:lnTo>
                    <a:pt x="2" y="0"/>
                  </a:lnTo>
                  <a:lnTo>
                    <a:pt x="25" y="0"/>
                  </a:lnTo>
                  <a:lnTo>
                    <a:pt x="47" y="1"/>
                  </a:lnTo>
                  <a:lnTo>
                    <a:pt x="71" y="1"/>
                  </a:lnTo>
                  <a:lnTo>
                    <a:pt x="95" y="1"/>
                  </a:lnTo>
                  <a:close/>
                </a:path>
              </a:pathLst>
            </a:custGeom>
            <a:solidFill>
              <a:srgbClr val="000000"/>
            </a:solidFill>
            <a:ln w="9525">
              <a:noFill/>
              <a:round/>
              <a:headEnd/>
              <a:tailEnd/>
            </a:ln>
          </p:spPr>
          <p:txBody>
            <a:bodyPr/>
            <a:lstStyle/>
            <a:p>
              <a:endParaRPr lang="en-US" dirty="0"/>
            </a:p>
          </p:txBody>
        </p:sp>
      </p:grpSp>
      <p:pic>
        <p:nvPicPr>
          <p:cNvPr id="320564" name="Picture 52" descr="nurse"/>
          <p:cNvPicPr>
            <a:picLocks noChangeAspect="1" noChangeArrowheads="1"/>
          </p:cNvPicPr>
          <p:nvPr/>
        </p:nvPicPr>
        <p:blipFill>
          <a:blip r:embed="rId3" cstate="print"/>
          <a:srcRect/>
          <a:stretch>
            <a:fillRect/>
          </a:stretch>
        </p:blipFill>
        <p:spPr bwMode="auto">
          <a:xfrm>
            <a:off x="2895600" y="2895600"/>
            <a:ext cx="1143000" cy="990600"/>
          </a:xfrm>
          <a:prstGeom prst="rect">
            <a:avLst/>
          </a:prstGeom>
          <a:noFill/>
          <a:ln w="9525">
            <a:noFill/>
            <a:miter lim="800000"/>
            <a:headEnd/>
            <a:tailEnd/>
          </a:ln>
        </p:spPr>
      </p:pic>
      <p:pic>
        <p:nvPicPr>
          <p:cNvPr id="320573" name="Picture 61" descr="physician"/>
          <p:cNvPicPr>
            <a:picLocks noChangeAspect="1" noChangeArrowheads="1"/>
          </p:cNvPicPr>
          <p:nvPr/>
        </p:nvPicPr>
        <p:blipFill>
          <a:blip r:embed="rId4" cstate="print"/>
          <a:srcRect/>
          <a:stretch>
            <a:fillRect/>
          </a:stretch>
        </p:blipFill>
        <p:spPr bwMode="auto">
          <a:xfrm>
            <a:off x="4370388" y="2667000"/>
            <a:ext cx="825500" cy="1371600"/>
          </a:xfrm>
          <a:prstGeom prst="rect">
            <a:avLst/>
          </a:prstGeom>
          <a:noFill/>
          <a:ln w="9525">
            <a:noFill/>
            <a:miter lim="800000"/>
            <a:headEnd/>
            <a:tailEnd/>
          </a:ln>
        </p:spPr>
      </p:pic>
      <p:pic>
        <p:nvPicPr>
          <p:cNvPr id="320565" name="Picture 53" descr="lab technician"/>
          <p:cNvPicPr>
            <a:picLocks noChangeAspect="1" noChangeArrowheads="1"/>
          </p:cNvPicPr>
          <p:nvPr/>
        </p:nvPicPr>
        <p:blipFill>
          <a:blip r:embed="rId5" cstate="print"/>
          <a:srcRect/>
          <a:stretch>
            <a:fillRect/>
          </a:stretch>
        </p:blipFill>
        <p:spPr bwMode="auto">
          <a:xfrm>
            <a:off x="5562600" y="2971800"/>
            <a:ext cx="990600" cy="881063"/>
          </a:xfrm>
          <a:prstGeom prst="rect">
            <a:avLst/>
          </a:prstGeom>
          <a:noFill/>
          <a:ln w="9525">
            <a:noFill/>
            <a:miter lim="800000"/>
            <a:headEnd/>
            <a:tailEnd/>
          </a:ln>
        </p:spPr>
      </p:pic>
      <p:pic>
        <p:nvPicPr>
          <p:cNvPr id="320570" name="Picture 58" descr="specialist"/>
          <p:cNvPicPr>
            <a:picLocks noChangeAspect="1" noChangeArrowheads="1"/>
          </p:cNvPicPr>
          <p:nvPr/>
        </p:nvPicPr>
        <p:blipFill>
          <a:blip r:embed="rId6" cstate="print"/>
          <a:srcRect/>
          <a:stretch>
            <a:fillRect/>
          </a:stretch>
        </p:blipFill>
        <p:spPr bwMode="auto">
          <a:xfrm>
            <a:off x="6781800" y="2895600"/>
            <a:ext cx="985838" cy="990600"/>
          </a:xfrm>
          <a:prstGeom prst="rect">
            <a:avLst/>
          </a:prstGeom>
          <a:noFill/>
          <a:ln w="9525">
            <a:noFill/>
            <a:miter lim="800000"/>
            <a:headEnd/>
            <a:tailEnd/>
          </a:ln>
        </p:spPr>
      </p:pic>
      <p:grpSp>
        <p:nvGrpSpPr>
          <p:cNvPr id="5" name="Group 359" descr="patient"/>
          <p:cNvGrpSpPr>
            <a:grpSpLocks/>
          </p:cNvGrpSpPr>
          <p:nvPr/>
        </p:nvGrpSpPr>
        <p:grpSpPr bwMode="auto">
          <a:xfrm>
            <a:off x="8077200" y="2819400"/>
            <a:ext cx="1066800" cy="990600"/>
            <a:chOff x="292" y="3293"/>
            <a:chExt cx="825" cy="747"/>
          </a:xfrm>
        </p:grpSpPr>
        <p:sp>
          <p:nvSpPr>
            <p:cNvPr id="7200" name="Freeform 360"/>
            <p:cNvSpPr>
              <a:spLocks/>
            </p:cNvSpPr>
            <p:nvPr/>
          </p:nvSpPr>
          <p:spPr bwMode="auto">
            <a:xfrm>
              <a:off x="328" y="3493"/>
              <a:ext cx="756" cy="529"/>
            </a:xfrm>
            <a:custGeom>
              <a:avLst/>
              <a:gdLst>
                <a:gd name="T0" fmla="*/ 628 w 756"/>
                <a:gd name="T1" fmla="*/ 258 h 529"/>
                <a:gd name="T2" fmla="*/ 628 w 756"/>
                <a:gd name="T3" fmla="*/ 258 h 529"/>
                <a:gd name="T4" fmla="*/ 628 w 756"/>
                <a:gd name="T5" fmla="*/ 249 h 529"/>
                <a:gd name="T6" fmla="*/ 628 w 756"/>
                <a:gd name="T7" fmla="*/ 249 h 529"/>
                <a:gd name="T8" fmla="*/ 624 w 756"/>
                <a:gd name="T9" fmla="*/ 150 h 529"/>
                <a:gd name="T10" fmla="*/ 621 w 756"/>
                <a:gd name="T11" fmla="*/ 99 h 529"/>
                <a:gd name="T12" fmla="*/ 619 w 756"/>
                <a:gd name="T13" fmla="*/ 71 h 529"/>
                <a:gd name="T14" fmla="*/ 619 w 756"/>
                <a:gd name="T15" fmla="*/ 71 h 529"/>
                <a:gd name="T16" fmla="*/ 615 w 756"/>
                <a:gd name="T17" fmla="*/ 60 h 529"/>
                <a:gd name="T18" fmla="*/ 610 w 756"/>
                <a:gd name="T19" fmla="*/ 42 h 529"/>
                <a:gd name="T20" fmla="*/ 601 w 756"/>
                <a:gd name="T21" fmla="*/ 24 h 529"/>
                <a:gd name="T22" fmla="*/ 595 w 756"/>
                <a:gd name="T23" fmla="*/ 16 h 529"/>
                <a:gd name="T24" fmla="*/ 590 w 756"/>
                <a:gd name="T25" fmla="*/ 11 h 529"/>
                <a:gd name="T26" fmla="*/ 590 w 756"/>
                <a:gd name="T27" fmla="*/ 11 h 529"/>
                <a:gd name="T28" fmla="*/ 580 w 756"/>
                <a:gd name="T29" fmla="*/ 7 h 529"/>
                <a:gd name="T30" fmla="*/ 558 w 756"/>
                <a:gd name="T31" fmla="*/ 5 h 529"/>
                <a:gd name="T32" fmla="*/ 491 w 756"/>
                <a:gd name="T33" fmla="*/ 4 h 529"/>
                <a:gd name="T34" fmla="*/ 396 w 756"/>
                <a:gd name="T35" fmla="*/ 2 h 529"/>
                <a:gd name="T36" fmla="*/ 288 w 756"/>
                <a:gd name="T37" fmla="*/ 0 h 529"/>
                <a:gd name="T38" fmla="*/ 90 w 756"/>
                <a:gd name="T39" fmla="*/ 2 h 529"/>
                <a:gd name="T40" fmla="*/ 0 w 756"/>
                <a:gd name="T41" fmla="*/ 2 h 529"/>
                <a:gd name="T42" fmla="*/ 0 w 756"/>
                <a:gd name="T43" fmla="*/ 529 h 529"/>
                <a:gd name="T44" fmla="*/ 756 w 756"/>
                <a:gd name="T45" fmla="*/ 529 h 529"/>
                <a:gd name="T46" fmla="*/ 756 w 756"/>
                <a:gd name="T47" fmla="*/ 529 h 529"/>
                <a:gd name="T48" fmla="*/ 754 w 756"/>
                <a:gd name="T49" fmla="*/ 447 h 529"/>
                <a:gd name="T50" fmla="*/ 754 w 756"/>
                <a:gd name="T51" fmla="*/ 353 h 529"/>
                <a:gd name="T52" fmla="*/ 754 w 756"/>
                <a:gd name="T53" fmla="*/ 353 h 529"/>
                <a:gd name="T54" fmla="*/ 752 w 756"/>
                <a:gd name="T55" fmla="*/ 340 h 529"/>
                <a:gd name="T56" fmla="*/ 749 w 756"/>
                <a:gd name="T57" fmla="*/ 328 h 529"/>
                <a:gd name="T58" fmla="*/ 741 w 756"/>
                <a:gd name="T59" fmla="*/ 315 h 529"/>
                <a:gd name="T60" fmla="*/ 732 w 756"/>
                <a:gd name="T61" fmla="*/ 302 h 529"/>
                <a:gd name="T62" fmla="*/ 723 w 756"/>
                <a:gd name="T63" fmla="*/ 289 h 529"/>
                <a:gd name="T64" fmla="*/ 712 w 756"/>
                <a:gd name="T65" fmla="*/ 278 h 529"/>
                <a:gd name="T66" fmla="*/ 694 w 756"/>
                <a:gd name="T67" fmla="*/ 264 h 529"/>
                <a:gd name="T68" fmla="*/ 694 w 756"/>
                <a:gd name="T69" fmla="*/ 264 h 529"/>
                <a:gd name="T70" fmla="*/ 685 w 756"/>
                <a:gd name="T71" fmla="*/ 256 h 529"/>
                <a:gd name="T72" fmla="*/ 681 w 756"/>
                <a:gd name="T73" fmla="*/ 254 h 529"/>
                <a:gd name="T74" fmla="*/ 654 w 756"/>
                <a:gd name="T75" fmla="*/ 253 h 529"/>
                <a:gd name="T76" fmla="*/ 628 w 756"/>
                <a:gd name="T77" fmla="*/ 258 h 5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6"/>
                <a:gd name="T118" fmla="*/ 0 h 529"/>
                <a:gd name="T119" fmla="*/ 756 w 756"/>
                <a:gd name="T120" fmla="*/ 529 h 5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6" h="529">
                  <a:moveTo>
                    <a:pt x="628" y="258"/>
                  </a:moveTo>
                  <a:lnTo>
                    <a:pt x="628" y="258"/>
                  </a:lnTo>
                  <a:lnTo>
                    <a:pt x="628" y="249"/>
                  </a:lnTo>
                  <a:lnTo>
                    <a:pt x="624" y="150"/>
                  </a:lnTo>
                  <a:lnTo>
                    <a:pt x="621" y="99"/>
                  </a:lnTo>
                  <a:lnTo>
                    <a:pt x="619" y="71"/>
                  </a:lnTo>
                  <a:lnTo>
                    <a:pt x="615" y="60"/>
                  </a:lnTo>
                  <a:lnTo>
                    <a:pt x="610" y="42"/>
                  </a:lnTo>
                  <a:lnTo>
                    <a:pt x="601" y="24"/>
                  </a:lnTo>
                  <a:lnTo>
                    <a:pt x="595" y="16"/>
                  </a:lnTo>
                  <a:lnTo>
                    <a:pt x="590" y="11"/>
                  </a:lnTo>
                  <a:lnTo>
                    <a:pt x="580" y="7"/>
                  </a:lnTo>
                  <a:lnTo>
                    <a:pt x="558" y="5"/>
                  </a:lnTo>
                  <a:lnTo>
                    <a:pt x="491" y="4"/>
                  </a:lnTo>
                  <a:lnTo>
                    <a:pt x="396" y="2"/>
                  </a:lnTo>
                  <a:lnTo>
                    <a:pt x="288" y="0"/>
                  </a:lnTo>
                  <a:lnTo>
                    <a:pt x="90" y="2"/>
                  </a:lnTo>
                  <a:lnTo>
                    <a:pt x="0" y="2"/>
                  </a:lnTo>
                  <a:lnTo>
                    <a:pt x="0" y="529"/>
                  </a:lnTo>
                  <a:lnTo>
                    <a:pt x="756" y="529"/>
                  </a:lnTo>
                  <a:lnTo>
                    <a:pt x="754" y="447"/>
                  </a:lnTo>
                  <a:lnTo>
                    <a:pt x="754" y="353"/>
                  </a:lnTo>
                  <a:lnTo>
                    <a:pt x="752" y="340"/>
                  </a:lnTo>
                  <a:lnTo>
                    <a:pt x="749" y="328"/>
                  </a:lnTo>
                  <a:lnTo>
                    <a:pt x="741" y="315"/>
                  </a:lnTo>
                  <a:lnTo>
                    <a:pt x="732" y="302"/>
                  </a:lnTo>
                  <a:lnTo>
                    <a:pt x="723" y="289"/>
                  </a:lnTo>
                  <a:lnTo>
                    <a:pt x="712" y="278"/>
                  </a:lnTo>
                  <a:lnTo>
                    <a:pt x="694" y="264"/>
                  </a:lnTo>
                  <a:lnTo>
                    <a:pt x="685" y="256"/>
                  </a:lnTo>
                  <a:lnTo>
                    <a:pt x="681" y="254"/>
                  </a:lnTo>
                  <a:lnTo>
                    <a:pt x="654" y="253"/>
                  </a:lnTo>
                  <a:lnTo>
                    <a:pt x="628" y="258"/>
                  </a:lnTo>
                  <a:close/>
                </a:path>
              </a:pathLst>
            </a:custGeom>
            <a:solidFill>
              <a:srgbClr val="A2C3DD"/>
            </a:solidFill>
            <a:ln w="9525">
              <a:noFill/>
              <a:round/>
              <a:headEnd/>
              <a:tailEnd/>
            </a:ln>
          </p:spPr>
          <p:txBody>
            <a:bodyPr/>
            <a:lstStyle/>
            <a:p>
              <a:endParaRPr lang="en-US" dirty="0">
                <a:solidFill>
                  <a:srgbClr val="006699"/>
                </a:solidFill>
              </a:endParaRPr>
            </a:p>
          </p:txBody>
        </p:sp>
        <p:sp>
          <p:nvSpPr>
            <p:cNvPr id="7201" name="Freeform 361"/>
            <p:cNvSpPr>
              <a:spLocks/>
            </p:cNvSpPr>
            <p:nvPr/>
          </p:nvSpPr>
          <p:spPr bwMode="auto">
            <a:xfrm>
              <a:off x="354" y="3475"/>
              <a:ext cx="452" cy="388"/>
            </a:xfrm>
            <a:custGeom>
              <a:avLst/>
              <a:gdLst>
                <a:gd name="T0" fmla="*/ 187 w 452"/>
                <a:gd name="T1" fmla="*/ 0 h 388"/>
                <a:gd name="T2" fmla="*/ 121 w 452"/>
                <a:gd name="T3" fmla="*/ 16 h 388"/>
                <a:gd name="T4" fmla="*/ 97 w 452"/>
                <a:gd name="T5" fmla="*/ 25 h 388"/>
                <a:gd name="T6" fmla="*/ 82 w 452"/>
                <a:gd name="T7" fmla="*/ 34 h 388"/>
                <a:gd name="T8" fmla="*/ 60 w 452"/>
                <a:gd name="T9" fmla="*/ 56 h 388"/>
                <a:gd name="T10" fmla="*/ 53 w 452"/>
                <a:gd name="T11" fmla="*/ 71 h 388"/>
                <a:gd name="T12" fmla="*/ 40 w 452"/>
                <a:gd name="T13" fmla="*/ 102 h 388"/>
                <a:gd name="T14" fmla="*/ 33 w 452"/>
                <a:gd name="T15" fmla="*/ 170 h 388"/>
                <a:gd name="T16" fmla="*/ 29 w 452"/>
                <a:gd name="T17" fmla="*/ 195 h 388"/>
                <a:gd name="T18" fmla="*/ 9 w 452"/>
                <a:gd name="T19" fmla="*/ 261 h 388"/>
                <a:gd name="T20" fmla="*/ 0 w 452"/>
                <a:gd name="T21" fmla="*/ 296 h 388"/>
                <a:gd name="T22" fmla="*/ 2 w 452"/>
                <a:gd name="T23" fmla="*/ 318 h 388"/>
                <a:gd name="T24" fmla="*/ 4 w 452"/>
                <a:gd name="T25" fmla="*/ 325 h 388"/>
                <a:gd name="T26" fmla="*/ 11 w 452"/>
                <a:gd name="T27" fmla="*/ 347 h 388"/>
                <a:gd name="T28" fmla="*/ 18 w 452"/>
                <a:gd name="T29" fmla="*/ 366 h 388"/>
                <a:gd name="T30" fmla="*/ 38 w 452"/>
                <a:gd name="T31" fmla="*/ 380 h 388"/>
                <a:gd name="T32" fmla="*/ 82 w 452"/>
                <a:gd name="T33" fmla="*/ 388 h 388"/>
                <a:gd name="T34" fmla="*/ 112 w 452"/>
                <a:gd name="T35" fmla="*/ 388 h 388"/>
                <a:gd name="T36" fmla="*/ 166 w 452"/>
                <a:gd name="T37" fmla="*/ 384 h 388"/>
                <a:gd name="T38" fmla="*/ 238 w 452"/>
                <a:gd name="T39" fmla="*/ 371 h 388"/>
                <a:gd name="T40" fmla="*/ 280 w 452"/>
                <a:gd name="T41" fmla="*/ 368 h 388"/>
                <a:gd name="T42" fmla="*/ 320 w 452"/>
                <a:gd name="T43" fmla="*/ 364 h 388"/>
                <a:gd name="T44" fmla="*/ 359 w 452"/>
                <a:gd name="T45" fmla="*/ 358 h 388"/>
                <a:gd name="T46" fmla="*/ 393 w 452"/>
                <a:gd name="T47" fmla="*/ 346 h 388"/>
                <a:gd name="T48" fmla="*/ 423 w 452"/>
                <a:gd name="T49" fmla="*/ 325 h 388"/>
                <a:gd name="T50" fmla="*/ 443 w 452"/>
                <a:gd name="T51" fmla="*/ 304 h 388"/>
                <a:gd name="T52" fmla="*/ 450 w 452"/>
                <a:gd name="T53" fmla="*/ 291 h 388"/>
                <a:gd name="T54" fmla="*/ 452 w 452"/>
                <a:gd name="T55" fmla="*/ 280 h 388"/>
                <a:gd name="T56" fmla="*/ 452 w 452"/>
                <a:gd name="T57" fmla="*/ 261 h 388"/>
                <a:gd name="T58" fmla="*/ 446 w 452"/>
                <a:gd name="T59" fmla="*/ 223 h 388"/>
                <a:gd name="T60" fmla="*/ 414 w 452"/>
                <a:gd name="T61" fmla="*/ 111 h 388"/>
                <a:gd name="T62" fmla="*/ 403 w 452"/>
                <a:gd name="T63" fmla="*/ 78 h 388"/>
                <a:gd name="T64" fmla="*/ 395 w 452"/>
                <a:gd name="T65" fmla="*/ 69 h 388"/>
                <a:gd name="T66" fmla="*/ 359 w 452"/>
                <a:gd name="T67" fmla="*/ 49 h 388"/>
                <a:gd name="T68" fmla="*/ 291 w 452"/>
                <a:gd name="T69" fmla="*/ 22 h 388"/>
                <a:gd name="T70" fmla="*/ 187 w 452"/>
                <a:gd name="T71" fmla="*/ 0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388"/>
                <a:gd name="T110" fmla="*/ 452 w 452"/>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388">
                  <a:moveTo>
                    <a:pt x="187" y="0"/>
                  </a:moveTo>
                  <a:lnTo>
                    <a:pt x="187" y="0"/>
                  </a:lnTo>
                  <a:lnTo>
                    <a:pt x="150" y="9"/>
                  </a:lnTo>
                  <a:lnTo>
                    <a:pt x="121" y="16"/>
                  </a:lnTo>
                  <a:lnTo>
                    <a:pt x="108" y="20"/>
                  </a:lnTo>
                  <a:lnTo>
                    <a:pt x="97" y="25"/>
                  </a:lnTo>
                  <a:lnTo>
                    <a:pt x="82" y="34"/>
                  </a:lnTo>
                  <a:lnTo>
                    <a:pt x="69" y="45"/>
                  </a:lnTo>
                  <a:lnTo>
                    <a:pt x="60" y="56"/>
                  </a:lnTo>
                  <a:lnTo>
                    <a:pt x="53" y="71"/>
                  </a:lnTo>
                  <a:lnTo>
                    <a:pt x="46" y="86"/>
                  </a:lnTo>
                  <a:lnTo>
                    <a:pt x="40" y="102"/>
                  </a:lnTo>
                  <a:lnTo>
                    <a:pt x="36" y="128"/>
                  </a:lnTo>
                  <a:lnTo>
                    <a:pt x="33" y="170"/>
                  </a:lnTo>
                  <a:lnTo>
                    <a:pt x="29" y="195"/>
                  </a:lnTo>
                  <a:lnTo>
                    <a:pt x="24" y="219"/>
                  </a:lnTo>
                  <a:lnTo>
                    <a:pt x="9" y="261"/>
                  </a:lnTo>
                  <a:lnTo>
                    <a:pt x="4" y="280"/>
                  </a:lnTo>
                  <a:lnTo>
                    <a:pt x="0" y="296"/>
                  </a:lnTo>
                  <a:lnTo>
                    <a:pt x="0" y="313"/>
                  </a:lnTo>
                  <a:lnTo>
                    <a:pt x="2" y="318"/>
                  </a:lnTo>
                  <a:lnTo>
                    <a:pt x="4" y="325"/>
                  </a:lnTo>
                  <a:lnTo>
                    <a:pt x="9" y="336"/>
                  </a:lnTo>
                  <a:lnTo>
                    <a:pt x="11" y="347"/>
                  </a:lnTo>
                  <a:lnTo>
                    <a:pt x="15" y="357"/>
                  </a:lnTo>
                  <a:lnTo>
                    <a:pt x="18" y="366"/>
                  </a:lnTo>
                  <a:lnTo>
                    <a:pt x="26" y="373"/>
                  </a:lnTo>
                  <a:lnTo>
                    <a:pt x="38" y="380"/>
                  </a:lnTo>
                  <a:lnTo>
                    <a:pt x="57" y="384"/>
                  </a:lnTo>
                  <a:lnTo>
                    <a:pt x="82" y="388"/>
                  </a:lnTo>
                  <a:lnTo>
                    <a:pt x="112" y="388"/>
                  </a:lnTo>
                  <a:lnTo>
                    <a:pt x="139" y="386"/>
                  </a:lnTo>
                  <a:lnTo>
                    <a:pt x="166" y="384"/>
                  </a:lnTo>
                  <a:lnTo>
                    <a:pt x="192" y="380"/>
                  </a:lnTo>
                  <a:lnTo>
                    <a:pt x="238" y="371"/>
                  </a:lnTo>
                  <a:lnTo>
                    <a:pt x="260" y="369"/>
                  </a:lnTo>
                  <a:lnTo>
                    <a:pt x="280" y="368"/>
                  </a:lnTo>
                  <a:lnTo>
                    <a:pt x="320" y="364"/>
                  </a:lnTo>
                  <a:lnTo>
                    <a:pt x="340" y="362"/>
                  </a:lnTo>
                  <a:lnTo>
                    <a:pt x="359" y="358"/>
                  </a:lnTo>
                  <a:lnTo>
                    <a:pt x="377" y="353"/>
                  </a:lnTo>
                  <a:lnTo>
                    <a:pt x="393" y="346"/>
                  </a:lnTo>
                  <a:lnTo>
                    <a:pt x="408" y="336"/>
                  </a:lnTo>
                  <a:lnTo>
                    <a:pt x="423" y="325"/>
                  </a:lnTo>
                  <a:lnTo>
                    <a:pt x="443" y="304"/>
                  </a:lnTo>
                  <a:lnTo>
                    <a:pt x="448" y="296"/>
                  </a:lnTo>
                  <a:lnTo>
                    <a:pt x="450" y="291"/>
                  </a:lnTo>
                  <a:lnTo>
                    <a:pt x="452" y="285"/>
                  </a:lnTo>
                  <a:lnTo>
                    <a:pt x="452" y="280"/>
                  </a:lnTo>
                  <a:lnTo>
                    <a:pt x="452" y="261"/>
                  </a:lnTo>
                  <a:lnTo>
                    <a:pt x="450" y="245"/>
                  </a:lnTo>
                  <a:lnTo>
                    <a:pt x="446" y="223"/>
                  </a:lnTo>
                  <a:lnTo>
                    <a:pt x="430" y="166"/>
                  </a:lnTo>
                  <a:lnTo>
                    <a:pt x="414" y="111"/>
                  </a:lnTo>
                  <a:lnTo>
                    <a:pt x="403" y="78"/>
                  </a:lnTo>
                  <a:lnTo>
                    <a:pt x="401" y="75"/>
                  </a:lnTo>
                  <a:lnTo>
                    <a:pt x="395" y="69"/>
                  </a:lnTo>
                  <a:lnTo>
                    <a:pt x="379" y="60"/>
                  </a:lnTo>
                  <a:lnTo>
                    <a:pt x="359" y="49"/>
                  </a:lnTo>
                  <a:lnTo>
                    <a:pt x="335" y="38"/>
                  </a:lnTo>
                  <a:lnTo>
                    <a:pt x="291" y="22"/>
                  </a:lnTo>
                  <a:lnTo>
                    <a:pt x="271" y="16"/>
                  </a:lnTo>
                  <a:lnTo>
                    <a:pt x="187" y="0"/>
                  </a:lnTo>
                  <a:close/>
                </a:path>
              </a:pathLst>
            </a:custGeom>
            <a:solidFill>
              <a:srgbClr val="FFFFD1"/>
            </a:solidFill>
            <a:ln w="9525">
              <a:noFill/>
              <a:round/>
              <a:headEnd/>
              <a:tailEnd/>
            </a:ln>
          </p:spPr>
          <p:txBody>
            <a:bodyPr/>
            <a:lstStyle/>
            <a:p>
              <a:endParaRPr lang="en-US" dirty="0">
                <a:solidFill>
                  <a:srgbClr val="006699"/>
                </a:solidFill>
              </a:endParaRPr>
            </a:p>
          </p:txBody>
        </p:sp>
        <p:sp>
          <p:nvSpPr>
            <p:cNvPr id="7202" name="Freeform 362"/>
            <p:cNvSpPr>
              <a:spLocks/>
            </p:cNvSpPr>
            <p:nvPr/>
          </p:nvSpPr>
          <p:spPr bwMode="auto">
            <a:xfrm>
              <a:off x="398" y="3799"/>
              <a:ext cx="428" cy="225"/>
            </a:xfrm>
            <a:custGeom>
              <a:avLst/>
              <a:gdLst>
                <a:gd name="T0" fmla="*/ 283 w 428"/>
                <a:gd name="T1" fmla="*/ 117 h 225"/>
                <a:gd name="T2" fmla="*/ 280 w 428"/>
                <a:gd name="T3" fmla="*/ 130 h 225"/>
                <a:gd name="T4" fmla="*/ 278 w 428"/>
                <a:gd name="T5" fmla="*/ 170 h 225"/>
                <a:gd name="T6" fmla="*/ 260 w 428"/>
                <a:gd name="T7" fmla="*/ 225 h 225"/>
                <a:gd name="T8" fmla="*/ 391 w 428"/>
                <a:gd name="T9" fmla="*/ 225 h 225"/>
                <a:gd name="T10" fmla="*/ 391 w 428"/>
                <a:gd name="T11" fmla="*/ 225 h 225"/>
                <a:gd name="T12" fmla="*/ 404 w 428"/>
                <a:gd name="T13" fmla="*/ 164 h 225"/>
                <a:gd name="T14" fmla="*/ 424 w 428"/>
                <a:gd name="T15" fmla="*/ 69 h 225"/>
                <a:gd name="T16" fmla="*/ 424 w 428"/>
                <a:gd name="T17" fmla="*/ 69 h 225"/>
                <a:gd name="T18" fmla="*/ 428 w 428"/>
                <a:gd name="T19" fmla="*/ 49 h 225"/>
                <a:gd name="T20" fmla="*/ 428 w 428"/>
                <a:gd name="T21" fmla="*/ 49 h 225"/>
                <a:gd name="T22" fmla="*/ 426 w 428"/>
                <a:gd name="T23" fmla="*/ 42 h 225"/>
                <a:gd name="T24" fmla="*/ 423 w 428"/>
                <a:gd name="T25" fmla="*/ 34 h 225"/>
                <a:gd name="T26" fmla="*/ 413 w 428"/>
                <a:gd name="T27" fmla="*/ 22 h 225"/>
                <a:gd name="T28" fmla="*/ 404 w 428"/>
                <a:gd name="T29" fmla="*/ 12 h 225"/>
                <a:gd name="T30" fmla="*/ 391 w 428"/>
                <a:gd name="T31" fmla="*/ 7 h 225"/>
                <a:gd name="T32" fmla="*/ 391 w 428"/>
                <a:gd name="T33" fmla="*/ 7 h 225"/>
                <a:gd name="T34" fmla="*/ 380 w 428"/>
                <a:gd name="T35" fmla="*/ 1 h 225"/>
                <a:gd name="T36" fmla="*/ 370 w 428"/>
                <a:gd name="T37" fmla="*/ 0 h 225"/>
                <a:gd name="T38" fmla="*/ 359 w 428"/>
                <a:gd name="T39" fmla="*/ 0 h 225"/>
                <a:gd name="T40" fmla="*/ 320 w 428"/>
                <a:gd name="T41" fmla="*/ 9 h 225"/>
                <a:gd name="T42" fmla="*/ 291 w 428"/>
                <a:gd name="T43" fmla="*/ 14 h 225"/>
                <a:gd name="T44" fmla="*/ 243 w 428"/>
                <a:gd name="T45" fmla="*/ 18 h 225"/>
                <a:gd name="T46" fmla="*/ 111 w 428"/>
                <a:gd name="T47" fmla="*/ 23 h 225"/>
                <a:gd name="T48" fmla="*/ 71 w 428"/>
                <a:gd name="T49" fmla="*/ 31 h 225"/>
                <a:gd name="T50" fmla="*/ 35 w 428"/>
                <a:gd name="T51" fmla="*/ 45 h 225"/>
                <a:gd name="T52" fmla="*/ 35 w 428"/>
                <a:gd name="T53" fmla="*/ 45 h 225"/>
                <a:gd name="T54" fmla="*/ 24 w 428"/>
                <a:gd name="T55" fmla="*/ 58 h 225"/>
                <a:gd name="T56" fmla="*/ 13 w 428"/>
                <a:gd name="T57" fmla="*/ 71 h 225"/>
                <a:gd name="T58" fmla="*/ 5 w 428"/>
                <a:gd name="T59" fmla="*/ 84 h 225"/>
                <a:gd name="T60" fmla="*/ 0 w 428"/>
                <a:gd name="T61" fmla="*/ 95 h 225"/>
                <a:gd name="T62" fmla="*/ 0 w 428"/>
                <a:gd name="T63" fmla="*/ 95 h 225"/>
                <a:gd name="T64" fmla="*/ 0 w 428"/>
                <a:gd name="T65" fmla="*/ 104 h 225"/>
                <a:gd name="T66" fmla="*/ 2 w 428"/>
                <a:gd name="T67" fmla="*/ 117 h 225"/>
                <a:gd name="T68" fmla="*/ 7 w 428"/>
                <a:gd name="T69" fmla="*/ 139 h 225"/>
                <a:gd name="T70" fmla="*/ 7 w 428"/>
                <a:gd name="T71" fmla="*/ 139 h 225"/>
                <a:gd name="T72" fmla="*/ 25 w 428"/>
                <a:gd name="T73" fmla="*/ 174 h 225"/>
                <a:gd name="T74" fmla="*/ 38 w 428"/>
                <a:gd name="T75" fmla="*/ 199 h 225"/>
                <a:gd name="T76" fmla="*/ 58 w 428"/>
                <a:gd name="T77" fmla="*/ 223 h 225"/>
                <a:gd name="T78" fmla="*/ 201 w 428"/>
                <a:gd name="T79" fmla="*/ 223 h 225"/>
                <a:gd name="T80" fmla="*/ 201 w 428"/>
                <a:gd name="T81" fmla="*/ 223 h 225"/>
                <a:gd name="T82" fmla="*/ 197 w 428"/>
                <a:gd name="T83" fmla="*/ 218 h 225"/>
                <a:gd name="T84" fmla="*/ 188 w 428"/>
                <a:gd name="T85" fmla="*/ 197 h 225"/>
                <a:gd name="T86" fmla="*/ 183 w 428"/>
                <a:gd name="T87" fmla="*/ 181 h 225"/>
                <a:gd name="T88" fmla="*/ 177 w 428"/>
                <a:gd name="T89" fmla="*/ 163 h 225"/>
                <a:gd name="T90" fmla="*/ 174 w 428"/>
                <a:gd name="T91" fmla="*/ 141 h 225"/>
                <a:gd name="T92" fmla="*/ 172 w 428"/>
                <a:gd name="T93" fmla="*/ 117 h 225"/>
                <a:gd name="T94" fmla="*/ 283 w 428"/>
                <a:gd name="T95" fmla="*/ 117 h 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8"/>
                <a:gd name="T145" fmla="*/ 0 h 225"/>
                <a:gd name="T146" fmla="*/ 428 w 428"/>
                <a:gd name="T147" fmla="*/ 225 h 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8" h="225">
                  <a:moveTo>
                    <a:pt x="283" y="117"/>
                  </a:moveTo>
                  <a:lnTo>
                    <a:pt x="280" y="130"/>
                  </a:lnTo>
                  <a:lnTo>
                    <a:pt x="278" y="170"/>
                  </a:lnTo>
                  <a:lnTo>
                    <a:pt x="260" y="225"/>
                  </a:lnTo>
                  <a:lnTo>
                    <a:pt x="391" y="225"/>
                  </a:lnTo>
                  <a:lnTo>
                    <a:pt x="404" y="164"/>
                  </a:lnTo>
                  <a:lnTo>
                    <a:pt x="424" y="69"/>
                  </a:lnTo>
                  <a:lnTo>
                    <a:pt x="428" y="49"/>
                  </a:lnTo>
                  <a:lnTo>
                    <a:pt x="426" y="42"/>
                  </a:lnTo>
                  <a:lnTo>
                    <a:pt x="423" y="34"/>
                  </a:lnTo>
                  <a:lnTo>
                    <a:pt x="413" y="22"/>
                  </a:lnTo>
                  <a:lnTo>
                    <a:pt x="404" y="12"/>
                  </a:lnTo>
                  <a:lnTo>
                    <a:pt x="391" y="7"/>
                  </a:lnTo>
                  <a:lnTo>
                    <a:pt x="380" y="1"/>
                  </a:lnTo>
                  <a:lnTo>
                    <a:pt x="370" y="0"/>
                  </a:lnTo>
                  <a:lnTo>
                    <a:pt x="359" y="0"/>
                  </a:lnTo>
                  <a:lnTo>
                    <a:pt x="320" y="9"/>
                  </a:lnTo>
                  <a:lnTo>
                    <a:pt x="291" y="14"/>
                  </a:lnTo>
                  <a:lnTo>
                    <a:pt x="243" y="18"/>
                  </a:lnTo>
                  <a:lnTo>
                    <a:pt x="111" y="23"/>
                  </a:lnTo>
                  <a:lnTo>
                    <a:pt x="71" y="31"/>
                  </a:lnTo>
                  <a:lnTo>
                    <a:pt x="35" y="45"/>
                  </a:lnTo>
                  <a:lnTo>
                    <a:pt x="24" y="58"/>
                  </a:lnTo>
                  <a:lnTo>
                    <a:pt x="13" y="71"/>
                  </a:lnTo>
                  <a:lnTo>
                    <a:pt x="5" y="84"/>
                  </a:lnTo>
                  <a:lnTo>
                    <a:pt x="0" y="95"/>
                  </a:lnTo>
                  <a:lnTo>
                    <a:pt x="0" y="104"/>
                  </a:lnTo>
                  <a:lnTo>
                    <a:pt x="2" y="117"/>
                  </a:lnTo>
                  <a:lnTo>
                    <a:pt x="7" y="139"/>
                  </a:lnTo>
                  <a:lnTo>
                    <a:pt x="25" y="174"/>
                  </a:lnTo>
                  <a:lnTo>
                    <a:pt x="38" y="199"/>
                  </a:lnTo>
                  <a:lnTo>
                    <a:pt x="58" y="223"/>
                  </a:lnTo>
                  <a:lnTo>
                    <a:pt x="201" y="223"/>
                  </a:lnTo>
                  <a:lnTo>
                    <a:pt x="197" y="218"/>
                  </a:lnTo>
                  <a:lnTo>
                    <a:pt x="188" y="197"/>
                  </a:lnTo>
                  <a:lnTo>
                    <a:pt x="183" y="181"/>
                  </a:lnTo>
                  <a:lnTo>
                    <a:pt x="177" y="163"/>
                  </a:lnTo>
                  <a:lnTo>
                    <a:pt x="174" y="141"/>
                  </a:lnTo>
                  <a:lnTo>
                    <a:pt x="172" y="117"/>
                  </a:lnTo>
                  <a:lnTo>
                    <a:pt x="283" y="117"/>
                  </a:lnTo>
                  <a:close/>
                </a:path>
              </a:pathLst>
            </a:custGeom>
            <a:solidFill>
              <a:srgbClr val="6FA479"/>
            </a:solidFill>
            <a:ln w="9525">
              <a:noFill/>
              <a:round/>
              <a:headEnd/>
              <a:tailEnd/>
            </a:ln>
          </p:spPr>
          <p:txBody>
            <a:bodyPr/>
            <a:lstStyle/>
            <a:p>
              <a:endParaRPr lang="en-US" dirty="0">
                <a:solidFill>
                  <a:srgbClr val="006699"/>
                </a:solidFill>
              </a:endParaRPr>
            </a:p>
          </p:txBody>
        </p:sp>
        <p:sp>
          <p:nvSpPr>
            <p:cNvPr id="7203" name="Freeform 363"/>
            <p:cNvSpPr>
              <a:spLocks/>
            </p:cNvSpPr>
            <p:nvPr/>
          </p:nvSpPr>
          <p:spPr bwMode="auto">
            <a:xfrm>
              <a:off x="517" y="3356"/>
              <a:ext cx="274" cy="401"/>
            </a:xfrm>
            <a:custGeom>
              <a:avLst/>
              <a:gdLst>
                <a:gd name="T0" fmla="*/ 157 w 274"/>
                <a:gd name="T1" fmla="*/ 214 h 401"/>
                <a:gd name="T2" fmla="*/ 172 w 274"/>
                <a:gd name="T3" fmla="*/ 192 h 401"/>
                <a:gd name="T4" fmla="*/ 177 w 274"/>
                <a:gd name="T5" fmla="*/ 184 h 401"/>
                <a:gd name="T6" fmla="*/ 181 w 274"/>
                <a:gd name="T7" fmla="*/ 184 h 401"/>
                <a:gd name="T8" fmla="*/ 185 w 274"/>
                <a:gd name="T9" fmla="*/ 186 h 401"/>
                <a:gd name="T10" fmla="*/ 188 w 274"/>
                <a:gd name="T11" fmla="*/ 195 h 401"/>
                <a:gd name="T12" fmla="*/ 192 w 274"/>
                <a:gd name="T13" fmla="*/ 203 h 401"/>
                <a:gd name="T14" fmla="*/ 190 w 274"/>
                <a:gd name="T15" fmla="*/ 289 h 401"/>
                <a:gd name="T16" fmla="*/ 188 w 274"/>
                <a:gd name="T17" fmla="*/ 318 h 401"/>
                <a:gd name="T18" fmla="*/ 192 w 274"/>
                <a:gd name="T19" fmla="*/ 349 h 401"/>
                <a:gd name="T20" fmla="*/ 207 w 274"/>
                <a:gd name="T21" fmla="*/ 380 h 401"/>
                <a:gd name="T22" fmla="*/ 221 w 274"/>
                <a:gd name="T23" fmla="*/ 395 h 401"/>
                <a:gd name="T24" fmla="*/ 232 w 274"/>
                <a:gd name="T25" fmla="*/ 401 h 401"/>
                <a:gd name="T26" fmla="*/ 241 w 274"/>
                <a:gd name="T27" fmla="*/ 397 h 401"/>
                <a:gd name="T28" fmla="*/ 247 w 274"/>
                <a:gd name="T29" fmla="*/ 393 h 401"/>
                <a:gd name="T30" fmla="*/ 261 w 274"/>
                <a:gd name="T31" fmla="*/ 371 h 401"/>
                <a:gd name="T32" fmla="*/ 271 w 274"/>
                <a:gd name="T33" fmla="*/ 349 h 401"/>
                <a:gd name="T34" fmla="*/ 274 w 274"/>
                <a:gd name="T35" fmla="*/ 327 h 401"/>
                <a:gd name="T36" fmla="*/ 272 w 274"/>
                <a:gd name="T37" fmla="*/ 303 h 401"/>
                <a:gd name="T38" fmla="*/ 267 w 274"/>
                <a:gd name="T39" fmla="*/ 274 h 401"/>
                <a:gd name="T40" fmla="*/ 252 w 274"/>
                <a:gd name="T41" fmla="*/ 234 h 401"/>
                <a:gd name="T42" fmla="*/ 236 w 274"/>
                <a:gd name="T43" fmla="*/ 184 h 401"/>
                <a:gd name="T44" fmla="*/ 229 w 274"/>
                <a:gd name="T45" fmla="*/ 161 h 401"/>
                <a:gd name="T46" fmla="*/ 227 w 274"/>
                <a:gd name="T47" fmla="*/ 144 h 401"/>
                <a:gd name="T48" fmla="*/ 229 w 274"/>
                <a:gd name="T49" fmla="*/ 131 h 401"/>
                <a:gd name="T50" fmla="*/ 227 w 274"/>
                <a:gd name="T51" fmla="*/ 95 h 401"/>
                <a:gd name="T52" fmla="*/ 221 w 274"/>
                <a:gd name="T53" fmla="*/ 75 h 401"/>
                <a:gd name="T54" fmla="*/ 208 w 274"/>
                <a:gd name="T55" fmla="*/ 45 h 401"/>
                <a:gd name="T56" fmla="*/ 194 w 274"/>
                <a:gd name="T57" fmla="*/ 29 h 401"/>
                <a:gd name="T58" fmla="*/ 185 w 274"/>
                <a:gd name="T59" fmla="*/ 14 h 401"/>
                <a:gd name="T60" fmla="*/ 183 w 274"/>
                <a:gd name="T61" fmla="*/ 9 h 401"/>
                <a:gd name="T62" fmla="*/ 110 w 274"/>
                <a:gd name="T63" fmla="*/ 18 h 401"/>
                <a:gd name="T64" fmla="*/ 106 w 274"/>
                <a:gd name="T65" fmla="*/ 18 h 401"/>
                <a:gd name="T66" fmla="*/ 91 w 274"/>
                <a:gd name="T67" fmla="*/ 9 h 401"/>
                <a:gd name="T68" fmla="*/ 49 w 274"/>
                <a:gd name="T69" fmla="*/ 23 h 401"/>
                <a:gd name="T70" fmla="*/ 33 w 274"/>
                <a:gd name="T71" fmla="*/ 22 h 401"/>
                <a:gd name="T72" fmla="*/ 18 w 274"/>
                <a:gd name="T73" fmla="*/ 43 h 401"/>
                <a:gd name="T74" fmla="*/ 13 w 274"/>
                <a:gd name="T75" fmla="*/ 49 h 401"/>
                <a:gd name="T76" fmla="*/ 7 w 274"/>
                <a:gd name="T77" fmla="*/ 51 h 401"/>
                <a:gd name="T78" fmla="*/ 0 w 274"/>
                <a:gd name="T79" fmla="*/ 67 h 401"/>
                <a:gd name="T80" fmla="*/ 2 w 274"/>
                <a:gd name="T81" fmla="*/ 84 h 401"/>
                <a:gd name="T82" fmla="*/ 3 w 274"/>
                <a:gd name="T83" fmla="*/ 95 h 401"/>
                <a:gd name="T84" fmla="*/ 16 w 274"/>
                <a:gd name="T85" fmla="*/ 115 h 401"/>
                <a:gd name="T86" fmla="*/ 22 w 274"/>
                <a:gd name="T87" fmla="*/ 124 h 401"/>
                <a:gd name="T88" fmla="*/ 25 w 274"/>
                <a:gd name="T89" fmla="*/ 137 h 401"/>
                <a:gd name="T90" fmla="*/ 36 w 274"/>
                <a:gd name="T91" fmla="*/ 168 h 401"/>
                <a:gd name="T92" fmla="*/ 53 w 274"/>
                <a:gd name="T93" fmla="*/ 192 h 401"/>
                <a:gd name="T94" fmla="*/ 73 w 274"/>
                <a:gd name="T95" fmla="*/ 217 h 401"/>
                <a:gd name="T96" fmla="*/ 80 w 274"/>
                <a:gd name="T97" fmla="*/ 225 h 401"/>
                <a:gd name="T98" fmla="*/ 95 w 274"/>
                <a:gd name="T99" fmla="*/ 234 h 401"/>
                <a:gd name="T100" fmla="*/ 113 w 274"/>
                <a:gd name="T101" fmla="*/ 236 h 401"/>
                <a:gd name="T102" fmla="*/ 157 w 274"/>
                <a:gd name="T103" fmla="*/ 214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4"/>
                <a:gd name="T157" fmla="*/ 0 h 401"/>
                <a:gd name="T158" fmla="*/ 274 w 274"/>
                <a:gd name="T159" fmla="*/ 401 h 4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4" h="401">
                  <a:moveTo>
                    <a:pt x="157" y="214"/>
                  </a:moveTo>
                  <a:lnTo>
                    <a:pt x="157" y="214"/>
                  </a:lnTo>
                  <a:lnTo>
                    <a:pt x="164" y="201"/>
                  </a:lnTo>
                  <a:lnTo>
                    <a:pt x="172" y="192"/>
                  </a:lnTo>
                  <a:lnTo>
                    <a:pt x="177" y="184"/>
                  </a:lnTo>
                  <a:lnTo>
                    <a:pt x="179" y="183"/>
                  </a:lnTo>
                  <a:lnTo>
                    <a:pt x="181" y="184"/>
                  </a:lnTo>
                  <a:lnTo>
                    <a:pt x="185" y="186"/>
                  </a:lnTo>
                  <a:lnTo>
                    <a:pt x="186" y="190"/>
                  </a:lnTo>
                  <a:lnTo>
                    <a:pt x="188" y="195"/>
                  </a:lnTo>
                  <a:lnTo>
                    <a:pt x="192" y="203"/>
                  </a:lnTo>
                  <a:lnTo>
                    <a:pt x="192" y="250"/>
                  </a:lnTo>
                  <a:lnTo>
                    <a:pt x="190" y="289"/>
                  </a:lnTo>
                  <a:lnTo>
                    <a:pt x="188" y="318"/>
                  </a:lnTo>
                  <a:lnTo>
                    <a:pt x="188" y="333"/>
                  </a:lnTo>
                  <a:lnTo>
                    <a:pt x="192" y="349"/>
                  </a:lnTo>
                  <a:lnTo>
                    <a:pt x="197" y="366"/>
                  </a:lnTo>
                  <a:lnTo>
                    <a:pt x="207" y="380"/>
                  </a:lnTo>
                  <a:lnTo>
                    <a:pt x="216" y="391"/>
                  </a:lnTo>
                  <a:lnTo>
                    <a:pt x="221" y="395"/>
                  </a:lnTo>
                  <a:lnTo>
                    <a:pt x="227" y="399"/>
                  </a:lnTo>
                  <a:lnTo>
                    <a:pt x="232" y="401"/>
                  </a:lnTo>
                  <a:lnTo>
                    <a:pt x="238" y="399"/>
                  </a:lnTo>
                  <a:lnTo>
                    <a:pt x="241" y="397"/>
                  </a:lnTo>
                  <a:lnTo>
                    <a:pt x="247" y="393"/>
                  </a:lnTo>
                  <a:lnTo>
                    <a:pt x="254" y="382"/>
                  </a:lnTo>
                  <a:lnTo>
                    <a:pt x="261" y="371"/>
                  </a:lnTo>
                  <a:lnTo>
                    <a:pt x="267" y="360"/>
                  </a:lnTo>
                  <a:lnTo>
                    <a:pt x="271" y="349"/>
                  </a:lnTo>
                  <a:lnTo>
                    <a:pt x="272" y="338"/>
                  </a:lnTo>
                  <a:lnTo>
                    <a:pt x="274" y="327"/>
                  </a:lnTo>
                  <a:lnTo>
                    <a:pt x="272" y="303"/>
                  </a:lnTo>
                  <a:lnTo>
                    <a:pt x="271" y="291"/>
                  </a:lnTo>
                  <a:lnTo>
                    <a:pt x="267" y="274"/>
                  </a:lnTo>
                  <a:lnTo>
                    <a:pt x="252" y="234"/>
                  </a:lnTo>
                  <a:lnTo>
                    <a:pt x="243" y="208"/>
                  </a:lnTo>
                  <a:lnTo>
                    <a:pt x="236" y="184"/>
                  </a:lnTo>
                  <a:lnTo>
                    <a:pt x="229" y="161"/>
                  </a:lnTo>
                  <a:lnTo>
                    <a:pt x="227" y="152"/>
                  </a:lnTo>
                  <a:lnTo>
                    <a:pt x="227" y="144"/>
                  </a:lnTo>
                  <a:lnTo>
                    <a:pt x="229" y="131"/>
                  </a:lnTo>
                  <a:lnTo>
                    <a:pt x="229" y="115"/>
                  </a:lnTo>
                  <a:lnTo>
                    <a:pt x="227" y="95"/>
                  </a:lnTo>
                  <a:lnTo>
                    <a:pt x="221" y="75"/>
                  </a:lnTo>
                  <a:lnTo>
                    <a:pt x="216" y="60"/>
                  </a:lnTo>
                  <a:lnTo>
                    <a:pt x="208" y="45"/>
                  </a:lnTo>
                  <a:lnTo>
                    <a:pt x="194" y="29"/>
                  </a:lnTo>
                  <a:lnTo>
                    <a:pt x="188" y="20"/>
                  </a:lnTo>
                  <a:lnTo>
                    <a:pt x="185" y="14"/>
                  </a:lnTo>
                  <a:lnTo>
                    <a:pt x="183" y="9"/>
                  </a:lnTo>
                  <a:lnTo>
                    <a:pt x="150" y="12"/>
                  </a:lnTo>
                  <a:lnTo>
                    <a:pt x="110" y="18"/>
                  </a:lnTo>
                  <a:lnTo>
                    <a:pt x="106" y="18"/>
                  </a:lnTo>
                  <a:lnTo>
                    <a:pt x="102" y="16"/>
                  </a:lnTo>
                  <a:lnTo>
                    <a:pt x="91" y="9"/>
                  </a:lnTo>
                  <a:lnTo>
                    <a:pt x="78" y="0"/>
                  </a:lnTo>
                  <a:lnTo>
                    <a:pt x="49" y="23"/>
                  </a:lnTo>
                  <a:lnTo>
                    <a:pt x="33" y="22"/>
                  </a:lnTo>
                  <a:lnTo>
                    <a:pt x="25" y="34"/>
                  </a:lnTo>
                  <a:lnTo>
                    <a:pt x="18" y="43"/>
                  </a:lnTo>
                  <a:lnTo>
                    <a:pt x="14" y="47"/>
                  </a:lnTo>
                  <a:lnTo>
                    <a:pt x="13" y="49"/>
                  </a:lnTo>
                  <a:lnTo>
                    <a:pt x="7" y="51"/>
                  </a:lnTo>
                  <a:lnTo>
                    <a:pt x="3" y="56"/>
                  </a:lnTo>
                  <a:lnTo>
                    <a:pt x="0" y="67"/>
                  </a:lnTo>
                  <a:lnTo>
                    <a:pt x="0" y="75"/>
                  </a:lnTo>
                  <a:lnTo>
                    <a:pt x="2" y="84"/>
                  </a:lnTo>
                  <a:lnTo>
                    <a:pt x="3" y="95"/>
                  </a:lnTo>
                  <a:lnTo>
                    <a:pt x="7" y="100"/>
                  </a:lnTo>
                  <a:lnTo>
                    <a:pt x="16" y="115"/>
                  </a:lnTo>
                  <a:lnTo>
                    <a:pt x="22" y="124"/>
                  </a:lnTo>
                  <a:lnTo>
                    <a:pt x="25" y="137"/>
                  </a:lnTo>
                  <a:lnTo>
                    <a:pt x="31" y="155"/>
                  </a:lnTo>
                  <a:lnTo>
                    <a:pt x="36" y="168"/>
                  </a:lnTo>
                  <a:lnTo>
                    <a:pt x="53" y="192"/>
                  </a:lnTo>
                  <a:lnTo>
                    <a:pt x="62" y="206"/>
                  </a:lnTo>
                  <a:lnTo>
                    <a:pt x="73" y="217"/>
                  </a:lnTo>
                  <a:lnTo>
                    <a:pt x="80" y="225"/>
                  </a:lnTo>
                  <a:lnTo>
                    <a:pt x="89" y="230"/>
                  </a:lnTo>
                  <a:lnTo>
                    <a:pt x="95" y="234"/>
                  </a:lnTo>
                  <a:lnTo>
                    <a:pt x="104" y="236"/>
                  </a:lnTo>
                  <a:lnTo>
                    <a:pt x="113" y="236"/>
                  </a:lnTo>
                  <a:lnTo>
                    <a:pt x="124" y="236"/>
                  </a:lnTo>
                  <a:lnTo>
                    <a:pt x="157" y="214"/>
                  </a:lnTo>
                  <a:close/>
                </a:path>
              </a:pathLst>
            </a:custGeom>
            <a:solidFill>
              <a:srgbClr val="F0C2A3"/>
            </a:solidFill>
            <a:ln w="9525">
              <a:noFill/>
              <a:round/>
              <a:headEnd/>
              <a:tailEnd/>
            </a:ln>
          </p:spPr>
          <p:txBody>
            <a:bodyPr/>
            <a:lstStyle/>
            <a:p>
              <a:endParaRPr lang="en-US" dirty="0">
                <a:solidFill>
                  <a:srgbClr val="006699"/>
                </a:solidFill>
              </a:endParaRPr>
            </a:p>
          </p:txBody>
        </p:sp>
        <p:sp>
          <p:nvSpPr>
            <p:cNvPr id="7204" name="Freeform 364"/>
            <p:cNvSpPr>
              <a:spLocks/>
            </p:cNvSpPr>
            <p:nvPr/>
          </p:nvSpPr>
          <p:spPr bwMode="auto">
            <a:xfrm>
              <a:off x="438" y="3747"/>
              <a:ext cx="253" cy="160"/>
            </a:xfrm>
            <a:custGeom>
              <a:avLst/>
              <a:gdLst>
                <a:gd name="T0" fmla="*/ 196 w 253"/>
                <a:gd name="T1" fmla="*/ 59 h 160"/>
                <a:gd name="T2" fmla="*/ 190 w 253"/>
                <a:gd name="T3" fmla="*/ 72 h 160"/>
                <a:gd name="T4" fmla="*/ 185 w 253"/>
                <a:gd name="T5" fmla="*/ 83 h 160"/>
                <a:gd name="T6" fmla="*/ 185 w 253"/>
                <a:gd name="T7" fmla="*/ 92 h 160"/>
                <a:gd name="T8" fmla="*/ 190 w 253"/>
                <a:gd name="T9" fmla="*/ 103 h 160"/>
                <a:gd name="T10" fmla="*/ 196 w 253"/>
                <a:gd name="T11" fmla="*/ 105 h 160"/>
                <a:gd name="T12" fmla="*/ 200 w 253"/>
                <a:gd name="T13" fmla="*/ 101 h 160"/>
                <a:gd name="T14" fmla="*/ 207 w 253"/>
                <a:gd name="T15" fmla="*/ 81 h 160"/>
                <a:gd name="T16" fmla="*/ 211 w 253"/>
                <a:gd name="T17" fmla="*/ 81 h 160"/>
                <a:gd name="T18" fmla="*/ 214 w 253"/>
                <a:gd name="T19" fmla="*/ 86 h 160"/>
                <a:gd name="T20" fmla="*/ 214 w 253"/>
                <a:gd name="T21" fmla="*/ 94 h 160"/>
                <a:gd name="T22" fmla="*/ 214 w 253"/>
                <a:gd name="T23" fmla="*/ 132 h 160"/>
                <a:gd name="T24" fmla="*/ 216 w 253"/>
                <a:gd name="T25" fmla="*/ 156 h 160"/>
                <a:gd name="T26" fmla="*/ 220 w 253"/>
                <a:gd name="T27" fmla="*/ 160 h 160"/>
                <a:gd name="T28" fmla="*/ 229 w 253"/>
                <a:gd name="T29" fmla="*/ 158 h 160"/>
                <a:gd name="T30" fmla="*/ 233 w 253"/>
                <a:gd name="T31" fmla="*/ 147 h 160"/>
                <a:gd name="T32" fmla="*/ 236 w 253"/>
                <a:gd name="T33" fmla="*/ 140 h 160"/>
                <a:gd name="T34" fmla="*/ 240 w 253"/>
                <a:gd name="T35" fmla="*/ 129 h 160"/>
                <a:gd name="T36" fmla="*/ 245 w 253"/>
                <a:gd name="T37" fmla="*/ 108 h 160"/>
                <a:gd name="T38" fmla="*/ 251 w 253"/>
                <a:gd name="T39" fmla="*/ 96 h 160"/>
                <a:gd name="T40" fmla="*/ 251 w 253"/>
                <a:gd name="T41" fmla="*/ 70 h 160"/>
                <a:gd name="T42" fmla="*/ 245 w 253"/>
                <a:gd name="T43" fmla="*/ 53 h 160"/>
                <a:gd name="T44" fmla="*/ 233 w 253"/>
                <a:gd name="T45" fmla="*/ 28 h 160"/>
                <a:gd name="T46" fmla="*/ 227 w 253"/>
                <a:gd name="T47" fmla="*/ 17 h 160"/>
                <a:gd name="T48" fmla="*/ 225 w 253"/>
                <a:gd name="T49" fmla="*/ 15 h 160"/>
                <a:gd name="T50" fmla="*/ 205 w 253"/>
                <a:gd name="T51" fmla="*/ 6 h 160"/>
                <a:gd name="T52" fmla="*/ 183 w 253"/>
                <a:gd name="T53" fmla="*/ 0 h 160"/>
                <a:gd name="T54" fmla="*/ 49 w 253"/>
                <a:gd name="T55" fmla="*/ 10 h 160"/>
                <a:gd name="T56" fmla="*/ 33 w 253"/>
                <a:gd name="T57" fmla="*/ 13 h 160"/>
                <a:gd name="T58" fmla="*/ 20 w 253"/>
                <a:gd name="T59" fmla="*/ 22 h 160"/>
                <a:gd name="T60" fmla="*/ 7 w 253"/>
                <a:gd name="T61" fmla="*/ 35 h 160"/>
                <a:gd name="T62" fmla="*/ 6 w 253"/>
                <a:gd name="T63" fmla="*/ 41 h 160"/>
                <a:gd name="T64" fmla="*/ 0 w 253"/>
                <a:gd name="T65" fmla="*/ 70 h 160"/>
                <a:gd name="T66" fmla="*/ 4 w 253"/>
                <a:gd name="T67" fmla="*/ 81 h 160"/>
                <a:gd name="T68" fmla="*/ 9 w 253"/>
                <a:gd name="T69" fmla="*/ 85 h 160"/>
                <a:gd name="T70" fmla="*/ 26 w 253"/>
                <a:gd name="T71" fmla="*/ 86 h 160"/>
                <a:gd name="T72" fmla="*/ 64 w 253"/>
                <a:gd name="T73" fmla="*/ 77 h 160"/>
                <a:gd name="T74" fmla="*/ 196 w 253"/>
                <a:gd name="T75" fmla="*/ 59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160"/>
                <a:gd name="T116" fmla="*/ 253 w 253"/>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160">
                  <a:moveTo>
                    <a:pt x="196" y="59"/>
                  </a:moveTo>
                  <a:lnTo>
                    <a:pt x="196" y="59"/>
                  </a:lnTo>
                  <a:lnTo>
                    <a:pt x="194" y="64"/>
                  </a:lnTo>
                  <a:lnTo>
                    <a:pt x="190" y="72"/>
                  </a:lnTo>
                  <a:lnTo>
                    <a:pt x="187" y="77"/>
                  </a:lnTo>
                  <a:lnTo>
                    <a:pt x="185" y="83"/>
                  </a:lnTo>
                  <a:lnTo>
                    <a:pt x="185" y="92"/>
                  </a:lnTo>
                  <a:lnTo>
                    <a:pt x="187" y="99"/>
                  </a:lnTo>
                  <a:lnTo>
                    <a:pt x="190" y="103"/>
                  </a:lnTo>
                  <a:lnTo>
                    <a:pt x="192" y="105"/>
                  </a:lnTo>
                  <a:lnTo>
                    <a:pt x="196" y="105"/>
                  </a:lnTo>
                  <a:lnTo>
                    <a:pt x="200" y="101"/>
                  </a:lnTo>
                  <a:lnTo>
                    <a:pt x="203" y="94"/>
                  </a:lnTo>
                  <a:lnTo>
                    <a:pt x="207" y="81"/>
                  </a:lnTo>
                  <a:lnTo>
                    <a:pt x="211" y="81"/>
                  </a:lnTo>
                  <a:lnTo>
                    <a:pt x="212" y="83"/>
                  </a:lnTo>
                  <a:lnTo>
                    <a:pt x="214" y="86"/>
                  </a:lnTo>
                  <a:lnTo>
                    <a:pt x="214" y="94"/>
                  </a:lnTo>
                  <a:lnTo>
                    <a:pt x="214" y="112"/>
                  </a:lnTo>
                  <a:lnTo>
                    <a:pt x="214" y="132"/>
                  </a:lnTo>
                  <a:lnTo>
                    <a:pt x="214" y="151"/>
                  </a:lnTo>
                  <a:lnTo>
                    <a:pt x="216" y="156"/>
                  </a:lnTo>
                  <a:lnTo>
                    <a:pt x="220" y="160"/>
                  </a:lnTo>
                  <a:lnTo>
                    <a:pt x="225" y="160"/>
                  </a:lnTo>
                  <a:lnTo>
                    <a:pt x="229" y="158"/>
                  </a:lnTo>
                  <a:lnTo>
                    <a:pt x="231" y="154"/>
                  </a:lnTo>
                  <a:lnTo>
                    <a:pt x="233" y="147"/>
                  </a:lnTo>
                  <a:lnTo>
                    <a:pt x="236" y="140"/>
                  </a:lnTo>
                  <a:lnTo>
                    <a:pt x="240" y="129"/>
                  </a:lnTo>
                  <a:lnTo>
                    <a:pt x="242" y="119"/>
                  </a:lnTo>
                  <a:lnTo>
                    <a:pt x="245" y="108"/>
                  </a:lnTo>
                  <a:lnTo>
                    <a:pt x="251" y="96"/>
                  </a:lnTo>
                  <a:lnTo>
                    <a:pt x="253" y="83"/>
                  </a:lnTo>
                  <a:lnTo>
                    <a:pt x="251" y="70"/>
                  </a:lnTo>
                  <a:lnTo>
                    <a:pt x="245" y="53"/>
                  </a:lnTo>
                  <a:lnTo>
                    <a:pt x="240" y="35"/>
                  </a:lnTo>
                  <a:lnTo>
                    <a:pt x="233" y="28"/>
                  </a:lnTo>
                  <a:lnTo>
                    <a:pt x="229" y="22"/>
                  </a:lnTo>
                  <a:lnTo>
                    <a:pt x="227" y="17"/>
                  </a:lnTo>
                  <a:lnTo>
                    <a:pt x="225" y="15"/>
                  </a:lnTo>
                  <a:lnTo>
                    <a:pt x="222" y="11"/>
                  </a:lnTo>
                  <a:lnTo>
                    <a:pt x="205" y="6"/>
                  </a:lnTo>
                  <a:lnTo>
                    <a:pt x="183" y="0"/>
                  </a:lnTo>
                  <a:lnTo>
                    <a:pt x="49" y="10"/>
                  </a:lnTo>
                  <a:lnTo>
                    <a:pt x="40" y="11"/>
                  </a:lnTo>
                  <a:lnTo>
                    <a:pt x="33" y="13"/>
                  </a:lnTo>
                  <a:lnTo>
                    <a:pt x="26" y="17"/>
                  </a:lnTo>
                  <a:lnTo>
                    <a:pt x="20" y="22"/>
                  </a:lnTo>
                  <a:lnTo>
                    <a:pt x="9" y="30"/>
                  </a:lnTo>
                  <a:lnTo>
                    <a:pt x="7" y="35"/>
                  </a:lnTo>
                  <a:lnTo>
                    <a:pt x="6" y="41"/>
                  </a:lnTo>
                  <a:lnTo>
                    <a:pt x="2" y="53"/>
                  </a:lnTo>
                  <a:lnTo>
                    <a:pt x="0" y="70"/>
                  </a:lnTo>
                  <a:lnTo>
                    <a:pt x="2" y="75"/>
                  </a:lnTo>
                  <a:lnTo>
                    <a:pt x="4" y="81"/>
                  </a:lnTo>
                  <a:lnTo>
                    <a:pt x="9" y="85"/>
                  </a:lnTo>
                  <a:lnTo>
                    <a:pt x="17" y="86"/>
                  </a:lnTo>
                  <a:lnTo>
                    <a:pt x="26" y="86"/>
                  </a:lnTo>
                  <a:lnTo>
                    <a:pt x="37" y="85"/>
                  </a:lnTo>
                  <a:lnTo>
                    <a:pt x="64" y="77"/>
                  </a:lnTo>
                  <a:lnTo>
                    <a:pt x="101" y="70"/>
                  </a:lnTo>
                  <a:lnTo>
                    <a:pt x="196" y="59"/>
                  </a:lnTo>
                  <a:close/>
                </a:path>
              </a:pathLst>
            </a:custGeom>
            <a:solidFill>
              <a:srgbClr val="F0C2A3"/>
            </a:solidFill>
            <a:ln w="9525">
              <a:noFill/>
              <a:round/>
              <a:headEnd/>
              <a:tailEnd/>
            </a:ln>
          </p:spPr>
          <p:txBody>
            <a:bodyPr/>
            <a:lstStyle/>
            <a:p>
              <a:endParaRPr lang="en-US" dirty="0">
                <a:solidFill>
                  <a:srgbClr val="006699"/>
                </a:solidFill>
              </a:endParaRPr>
            </a:p>
          </p:txBody>
        </p:sp>
        <p:sp>
          <p:nvSpPr>
            <p:cNvPr id="7205" name="Freeform 365"/>
            <p:cNvSpPr>
              <a:spLocks/>
            </p:cNvSpPr>
            <p:nvPr/>
          </p:nvSpPr>
          <p:spPr bwMode="auto">
            <a:xfrm>
              <a:off x="526" y="3302"/>
              <a:ext cx="183" cy="119"/>
            </a:xfrm>
            <a:custGeom>
              <a:avLst/>
              <a:gdLst>
                <a:gd name="T0" fmla="*/ 176 w 183"/>
                <a:gd name="T1" fmla="*/ 68 h 119"/>
                <a:gd name="T2" fmla="*/ 183 w 183"/>
                <a:gd name="T3" fmla="*/ 77 h 119"/>
                <a:gd name="T4" fmla="*/ 181 w 183"/>
                <a:gd name="T5" fmla="*/ 52 h 119"/>
                <a:gd name="T6" fmla="*/ 172 w 183"/>
                <a:gd name="T7" fmla="*/ 32 h 119"/>
                <a:gd name="T8" fmla="*/ 154 w 183"/>
                <a:gd name="T9" fmla="*/ 15 h 119"/>
                <a:gd name="T10" fmla="*/ 128 w 183"/>
                <a:gd name="T11" fmla="*/ 2 h 119"/>
                <a:gd name="T12" fmla="*/ 108 w 183"/>
                <a:gd name="T13" fmla="*/ 0 h 119"/>
                <a:gd name="T14" fmla="*/ 97 w 183"/>
                <a:gd name="T15" fmla="*/ 0 h 119"/>
                <a:gd name="T16" fmla="*/ 73 w 183"/>
                <a:gd name="T17" fmla="*/ 6 h 119"/>
                <a:gd name="T18" fmla="*/ 62 w 183"/>
                <a:gd name="T19" fmla="*/ 13 h 119"/>
                <a:gd name="T20" fmla="*/ 44 w 183"/>
                <a:gd name="T21" fmla="*/ 21 h 119"/>
                <a:gd name="T22" fmla="*/ 31 w 183"/>
                <a:gd name="T23" fmla="*/ 26 h 119"/>
                <a:gd name="T24" fmla="*/ 24 w 183"/>
                <a:gd name="T25" fmla="*/ 32 h 119"/>
                <a:gd name="T26" fmla="*/ 13 w 183"/>
                <a:gd name="T27" fmla="*/ 44 h 119"/>
                <a:gd name="T28" fmla="*/ 9 w 183"/>
                <a:gd name="T29" fmla="*/ 52 h 119"/>
                <a:gd name="T30" fmla="*/ 0 w 183"/>
                <a:gd name="T31" fmla="*/ 97 h 119"/>
                <a:gd name="T32" fmla="*/ 11 w 183"/>
                <a:gd name="T33" fmla="*/ 112 h 119"/>
                <a:gd name="T34" fmla="*/ 13 w 183"/>
                <a:gd name="T35" fmla="*/ 114 h 119"/>
                <a:gd name="T36" fmla="*/ 13 w 183"/>
                <a:gd name="T37" fmla="*/ 119 h 119"/>
                <a:gd name="T38" fmla="*/ 13 w 183"/>
                <a:gd name="T39" fmla="*/ 119 h 119"/>
                <a:gd name="T40" fmla="*/ 18 w 183"/>
                <a:gd name="T41" fmla="*/ 118 h 119"/>
                <a:gd name="T42" fmla="*/ 27 w 183"/>
                <a:gd name="T43" fmla="*/ 99 h 119"/>
                <a:gd name="T44" fmla="*/ 29 w 183"/>
                <a:gd name="T45" fmla="*/ 97 h 119"/>
                <a:gd name="T46" fmla="*/ 33 w 183"/>
                <a:gd name="T47" fmla="*/ 101 h 119"/>
                <a:gd name="T48" fmla="*/ 35 w 183"/>
                <a:gd name="T49" fmla="*/ 99 h 119"/>
                <a:gd name="T50" fmla="*/ 42 w 183"/>
                <a:gd name="T51" fmla="*/ 85 h 119"/>
                <a:gd name="T52" fmla="*/ 46 w 183"/>
                <a:gd name="T53" fmla="*/ 83 h 119"/>
                <a:gd name="T54" fmla="*/ 58 w 183"/>
                <a:gd name="T55" fmla="*/ 81 h 119"/>
                <a:gd name="T56" fmla="*/ 66 w 183"/>
                <a:gd name="T57" fmla="*/ 79 h 119"/>
                <a:gd name="T58" fmla="*/ 69 w 183"/>
                <a:gd name="T59" fmla="*/ 83 h 119"/>
                <a:gd name="T60" fmla="*/ 73 w 183"/>
                <a:gd name="T61" fmla="*/ 87 h 119"/>
                <a:gd name="T62" fmla="*/ 84 w 183"/>
                <a:gd name="T63" fmla="*/ 87 h 119"/>
                <a:gd name="T64" fmla="*/ 93 w 183"/>
                <a:gd name="T65" fmla="*/ 88 h 119"/>
                <a:gd name="T66" fmla="*/ 110 w 183"/>
                <a:gd name="T67" fmla="*/ 79 h 119"/>
                <a:gd name="T68" fmla="*/ 126 w 183"/>
                <a:gd name="T69" fmla="*/ 94 h 119"/>
                <a:gd name="T70" fmla="*/ 130 w 183"/>
                <a:gd name="T71" fmla="*/ 87 h 119"/>
                <a:gd name="T72" fmla="*/ 134 w 183"/>
                <a:gd name="T73" fmla="*/ 87 h 119"/>
                <a:gd name="T74" fmla="*/ 141 w 183"/>
                <a:gd name="T75" fmla="*/ 99 h 119"/>
                <a:gd name="T76" fmla="*/ 143 w 183"/>
                <a:gd name="T77" fmla="*/ 103 h 119"/>
                <a:gd name="T78" fmla="*/ 146 w 183"/>
                <a:gd name="T79" fmla="*/ 105 h 119"/>
                <a:gd name="T80" fmla="*/ 146 w 183"/>
                <a:gd name="T81" fmla="*/ 103 h 119"/>
                <a:gd name="T82" fmla="*/ 148 w 183"/>
                <a:gd name="T83" fmla="*/ 90 h 119"/>
                <a:gd name="T84" fmla="*/ 150 w 183"/>
                <a:gd name="T85" fmla="*/ 81 h 119"/>
                <a:gd name="T86" fmla="*/ 166 w 183"/>
                <a:gd name="T87" fmla="*/ 92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3"/>
                <a:gd name="T133" fmla="*/ 0 h 119"/>
                <a:gd name="T134" fmla="*/ 183 w 183"/>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3" h="119">
                  <a:moveTo>
                    <a:pt x="172" y="72"/>
                  </a:moveTo>
                  <a:lnTo>
                    <a:pt x="176" y="68"/>
                  </a:lnTo>
                  <a:lnTo>
                    <a:pt x="183" y="77"/>
                  </a:lnTo>
                  <a:lnTo>
                    <a:pt x="183" y="70"/>
                  </a:lnTo>
                  <a:lnTo>
                    <a:pt x="181" y="52"/>
                  </a:lnTo>
                  <a:lnTo>
                    <a:pt x="177" y="41"/>
                  </a:lnTo>
                  <a:lnTo>
                    <a:pt x="172" y="32"/>
                  </a:lnTo>
                  <a:lnTo>
                    <a:pt x="165" y="22"/>
                  </a:lnTo>
                  <a:lnTo>
                    <a:pt x="154" y="15"/>
                  </a:lnTo>
                  <a:lnTo>
                    <a:pt x="128" y="2"/>
                  </a:lnTo>
                  <a:lnTo>
                    <a:pt x="119" y="0"/>
                  </a:lnTo>
                  <a:lnTo>
                    <a:pt x="108" y="0"/>
                  </a:lnTo>
                  <a:lnTo>
                    <a:pt x="97" y="0"/>
                  </a:lnTo>
                  <a:lnTo>
                    <a:pt x="86" y="2"/>
                  </a:lnTo>
                  <a:lnTo>
                    <a:pt x="73" y="6"/>
                  </a:lnTo>
                  <a:lnTo>
                    <a:pt x="62" y="13"/>
                  </a:lnTo>
                  <a:lnTo>
                    <a:pt x="53" y="19"/>
                  </a:lnTo>
                  <a:lnTo>
                    <a:pt x="44" y="21"/>
                  </a:lnTo>
                  <a:lnTo>
                    <a:pt x="37" y="24"/>
                  </a:lnTo>
                  <a:lnTo>
                    <a:pt x="31" y="26"/>
                  </a:lnTo>
                  <a:lnTo>
                    <a:pt x="24" y="32"/>
                  </a:lnTo>
                  <a:lnTo>
                    <a:pt x="18" y="37"/>
                  </a:lnTo>
                  <a:lnTo>
                    <a:pt x="13" y="44"/>
                  </a:lnTo>
                  <a:lnTo>
                    <a:pt x="9" y="52"/>
                  </a:lnTo>
                  <a:lnTo>
                    <a:pt x="0" y="97"/>
                  </a:lnTo>
                  <a:lnTo>
                    <a:pt x="4" y="101"/>
                  </a:lnTo>
                  <a:lnTo>
                    <a:pt x="11" y="112"/>
                  </a:lnTo>
                  <a:lnTo>
                    <a:pt x="13" y="114"/>
                  </a:lnTo>
                  <a:lnTo>
                    <a:pt x="13" y="116"/>
                  </a:lnTo>
                  <a:lnTo>
                    <a:pt x="13" y="119"/>
                  </a:lnTo>
                  <a:lnTo>
                    <a:pt x="16" y="119"/>
                  </a:lnTo>
                  <a:lnTo>
                    <a:pt x="18" y="118"/>
                  </a:lnTo>
                  <a:lnTo>
                    <a:pt x="22" y="114"/>
                  </a:lnTo>
                  <a:lnTo>
                    <a:pt x="27" y="99"/>
                  </a:lnTo>
                  <a:lnTo>
                    <a:pt x="29" y="97"/>
                  </a:lnTo>
                  <a:lnTo>
                    <a:pt x="31" y="99"/>
                  </a:lnTo>
                  <a:lnTo>
                    <a:pt x="33" y="101"/>
                  </a:lnTo>
                  <a:lnTo>
                    <a:pt x="35" y="99"/>
                  </a:lnTo>
                  <a:lnTo>
                    <a:pt x="40" y="90"/>
                  </a:lnTo>
                  <a:lnTo>
                    <a:pt x="42" y="85"/>
                  </a:lnTo>
                  <a:lnTo>
                    <a:pt x="46" y="83"/>
                  </a:lnTo>
                  <a:lnTo>
                    <a:pt x="51" y="83"/>
                  </a:lnTo>
                  <a:lnTo>
                    <a:pt x="58" y="81"/>
                  </a:lnTo>
                  <a:lnTo>
                    <a:pt x="66" y="79"/>
                  </a:lnTo>
                  <a:lnTo>
                    <a:pt x="68" y="81"/>
                  </a:lnTo>
                  <a:lnTo>
                    <a:pt x="69" y="83"/>
                  </a:lnTo>
                  <a:lnTo>
                    <a:pt x="69" y="87"/>
                  </a:lnTo>
                  <a:lnTo>
                    <a:pt x="73" y="87"/>
                  </a:lnTo>
                  <a:lnTo>
                    <a:pt x="84" y="87"/>
                  </a:lnTo>
                  <a:lnTo>
                    <a:pt x="93" y="88"/>
                  </a:lnTo>
                  <a:lnTo>
                    <a:pt x="102" y="83"/>
                  </a:lnTo>
                  <a:lnTo>
                    <a:pt x="110" y="79"/>
                  </a:lnTo>
                  <a:lnTo>
                    <a:pt x="126" y="94"/>
                  </a:lnTo>
                  <a:lnTo>
                    <a:pt x="128" y="88"/>
                  </a:lnTo>
                  <a:lnTo>
                    <a:pt x="130" y="87"/>
                  </a:lnTo>
                  <a:lnTo>
                    <a:pt x="134" y="87"/>
                  </a:lnTo>
                  <a:lnTo>
                    <a:pt x="137" y="94"/>
                  </a:lnTo>
                  <a:lnTo>
                    <a:pt x="141" y="99"/>
                  </a:lnTo>
                  <a:lnTo>
                    <a:pt x="143" y="103"/>
                  </a:lnTo>
                  <a:lnTo>
                    <a:pt x="145" y="105"/>
                  </a:lnTo>
                  <a:lnTo>
                    <a:pt x="146" y="105"/>
                  </a:lnTo>
                  <a:lnTo>
                    <a:pt x="146" y="103"/>
                  </a:lnTo>
                  <a:lnTo>
                    <a:pt x="148" y="99"/>
                  </a:lnTo>
                  <a:lnTo>
                    <a:pt x="148" y="90"/>
                  </a:lnTo>
                  <a:lnTo>
                    <a:pt x="150" y="81"/>
                  </a:lnTo>
                  <a:lnTo>
                    <a:pt x="154" y="76"/>
                  </a:lnTo>
                  <a:lnTo>
                    <a:pt x="166" y="92"/>
                  </a:lnTo>
                  <a:lnTo>
                    <a:pt x="172" y="72"/>
                  </a:lnTo>
                  <a:close/>
                </a:path>
              </a:pathLst>
            </a:custGeom>
            <a:solidFill>
              <a:srgbClr val="DF8F40"/>
            </a:solidFill>
            <a:ln w="9525">
              <a:noFill/>
              <a:round/>
              <a:headEnd/>
              <a:tailEnd/>
            </a:ln>
          </p:spPr>
          <p:txBody>
            <a:bodyPr/>
            <a:lstStyle/>
            <a:p>
              <a:endParaRPr lang="en-US" dirty="0">
                <a:solidFill>
                  <a:srgbClr val="006699"/>
                </a:solidFill>
              </a:endParaRPr>
            </a:p>
          </p:txBody>
        </p:sp>
        <p:sp>
          <p:nvSpPr>
            <p:cNvPr id="7206" name="Freeform 366"/>
            <p:cNvSpPr>
              <a:spLocks/>
            </p:cNvSpPr>
            <p:nvPr/>
          </p:nvSpPr>
          <p:spPr bwMode="auto">
            <a:xfrm>
              <a:off x="555" y="3458"/>
              <a:ext cx="37" cy="35"/>
            </a:xfrm>
            <a:custGeom>
              <a:avLst/>
              <a:gdLst>
                <a:gd name="T0" fmla="*/ 19 w 37"/>
                <a:gd name="T1" fmla="*/ 35 h 35"/>
                <a:gd name="T2" fmla="*/ 19 w 37"/>
                <a:gd name="T3" fmla="*/ 35 h 35"/>
                <a:gd name="T4" fmla="*/ 26 w 37"/>
                <a:gd name="T5" fmla="*/ 35 h 35"/>
                <a:gd name="T6" fmla="*/ 31 w 37"/>
                <a:gd name="T7" fmla="*/ 31 h 35"/>
                <a:gd name="T8" fmla="*/ 35 w 37"/>
                <a:gd name="T9" fmla="*/ 24 h 35"/>
                <a:gd name="T10" fmla="*/ 37 w 37"/>
                <a:gd name="T11" fmla="*/ 18 h 35"/>
                <a:gd name="T12" fmla="*/ 37 w 37"/>
                <a:gd name="T13" fmla="*/ 18 h 35"/>
                <a:gd name="T14" fmla="*/ 35 w 37"/>
                <a:gd name="T15" fmla="*/ 11 h 35"/>
                <a:gd name="T16" fmla="*/ 31 w 37"/>
                <a:gd name="T17" fmla="*/ 6 h 35"/>
                <a:gd name="T18" fmla="*/ 26 w 37"/>
                <a:gd name="T19" fmla="*/ 2 h 35"/>
                <a:gd name="T20" fmla="*/ 19 w 37"/>
                <a:gd name="T21" fmla="*/ 0 h 35"/>
                <a:gd name="T22" fmla="*/ 19 w 37"/>
                <a:gd name="T23" fmla="*/ 0 h 35"/>
                <a:gd name="T24" fmla="*/ 11 w 37"/>
                <a:gd name="T25" fmla="*/ 2 h 35"/>
                <a:gd name="T26" fmla="*/ 6 w 37"/>
                <a:gd name="T27" fmla="*/ 6 h 35"/>
                <a:gd name="T28" fmla="*/ 2 w 37"/>
                <a:gd name="T29" fmla="*/ 11 h 35"/>
                <a:gd name="T30" fmla="*/ 0 w 37"/>
                <a:gd name="T31" fmla="*/ 18 h 35"/>
                <a:gd name="T32" fmla="*/ 0 w 37"/>
                <a:gd name="T33" fmla="*/ 18 h 35"/>
                <a:gd name="T34" fmla="*/ 2 w 37"/>
                <a:gd name="T35" fmla="*/ 24 h 35"/>
                <a:gd name="T36" fmla="*/ 6 w 37"/>
                <a:gd name="T37" fmla="*/ 31 h 35"/>
                <a:gd name="T38" fmla="*/ 11 w 37"/>
                <a:gd name="T39" fmla="*/ 35 h 35"/>
                <a:gd name="T40" fmla="*/ 19 w 37"/>
                <a:gd name="T41" fmla="*/ 35 h 35"/>
                <a:gd name="T42" fmla="*/ 19 w 37"/>
                <a:gd name="T43" fmla="*/ 35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5"/>
                <a:gd name="T68" fmla="*/ 37 w 37"/>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5">
                  <a:moveTo>
                    <a:pt x="19" y="35"/>
                  </a:moveTo>
                  <a:lnTo>
                    <a:pt x="19" y="35"/>
                  </a:lnTo>
                  <a:lnTo>
                    <a:pt x="26" y="35"/>
                  </a:lnTo>
                  <a:lnTo>
                    <a:pt x="31" y="31"/>
                  </a:lnTo>
                  <a:lnTo>
                    <a:pt x="35" y="24"/>
                  </a:lnTo>
                  <a:lnTo>
                    <a:pt x="37" y="18"/>
                  </a:lnTo>
                  <a:lnTo>
                    <a:pt x="35" y="11"/>
                  </a:lnTo>
                  <a:lnTo>
                    <a:pt x="31" y="6"/>
                  </a:lnTo>
                  <a:lnTo>
                    <a:pt x="26" y="2"/>
                  </a:lnTo>
                  <a:lnTo>
                    <a:pt x="19" y="0"/>
                  </a:lnTo>
                  <a:lnTo>
                    <a:pt x="11" y="2"/>
                  </a:lnTo>
                  <a:lnTo>
                    <a:pt x="6" y="6"/>
                  </a:lnTo>
                  <a:lnTo>
                    <a:pt x="2" y="11"/>
                  </a:lnTo>
                  <a:lnTo>
                    <a:pt x="0" y="18"/>
                  </a:lnTo>
                  <a:lnTo>
                    <a:pt x="2" y="24"/>
                  </a:lnTo>
                  <a:lnTo>
                    <a:pt x="6" y="31"/>
                  </a:lnTo>
                  <a:lnTo>
                    <a:pt x="11" y="35"/>
                  </a:lnTo>
                  <a:lnTo>
                    <a:pt x="19" y="35"/>
                  </a:lnTo>
                  <a:close/>
                </a:path>
              </a:pathLst>
            </a:custGeom>
            <a:solidFill>
              <a:srgbClr val="F0C2A3"/>
            </a:solidFill>
            <a:ln w="9525">
              <a:noFill/>
              <a:round/>
              <a:headEnd/>
              <a:tailEnd/>
            </a:ln>
          </p:spPr>
          <p:txBody>
            <a:bodyPr/>
            <a:lstStyle/>
            <a:p>
              <a:endParaRPr lang="en-US" dirty="0">
                <a:solidFill>
                  <a:srgbClr val="006699"/>
                </a:solidFill>
              </a:endParaRPr>
            </a:p>
          </p:txBody>
        </p:sp>
        <p:sp>
          <p:nvSpPr>
            <p:cNvPr id="7207" name="Freeform 367"/>
            <p:cNvSpPr>
              <a:spLocks/>
            </p:cNvSpPr>
            <p:nvPr/>
          </p:nvSpPr>
          <p:spPr bwMode="auto">
            <a:xfrm>
              <a:off x="557" y="3458"/>
              <a:ext cx="33" cy="35"/>
            </a:xfrm>
            <a:custGeom>
              <a:avLst/>
              <a:gdLst>
                <a:gd name="T0" fmla="*/ 17 w 33"/>
                <a:gd name="T1" fmla="*/ 35 h 35"/>
                <a:gd name="T2" fmla="*/ 17 w 33"/>
                <a:gd name="T3" fmla="*/ 35 h 35"/>
                <a:gd name="T4" fmla="*/ 24 w 33"/>
                <a:gd name="T5" fmla="*/ 33 h 35"/>
                <a:gd name="T6" fmla="*/ 29 w 33"/>
                <a:gd name="T7" fmla="*/ 29 h 35"/>
                <a:gd name="T8" fmla="*/ 33 w 33"/>
                <a:gd name="T9" fmla="*/ 24 h 35"/>
                <a:gd name="T10" fmla="*/ 33 w 33"/>
                <a:gd name="T11" fmla="*/ 18 h 35"/>
                <a:gd name="T12" fmla="*/ 33 w 33"/>
                <a:gd name="T13" fmla="*/ 18 h 35"/>
                <a:gd name="T14" fmla="*/ 33 w 33"/>
                <a:gd name="T15" fmla="*/ 11 h 35"/>
                <a:gd name="T16" fmla="*/ 29 w 33"/>
                <a:gd name="T17" fmla="*/ 6 h 35"/>
                <a:gd name="T18" fmla="*/ 24 w 33"/>
                <a:gd name="T19" fmla="*/ 2 h 35"/>
                <a:gd name="T20" fmla="*/ 17 w 33"/>
                <a:gd name="T21" fmla="*/ 0 h 35"/>
                <a:gd name="T22" fmla="*/ 17 w 33"/>
                <a:gd name="T23" fmla="*/ 0 h 35"/>
                <a:gd name="T24" fmla="*/ 9 w 33"/>
                <a:gd name="T25" fmla="*/ 2 h 35"/>
                <a:gd name="T26" fmla="*/ 4 w 33"/>
                <a:gd name="T27" fmla="*/ 6 h 35"/>
                <a:gd name="T28" fmla="*/ 0 w 33"/>
                <a:gd name="T29" fmla="*/ 11 h 35"/>
                <a:gd name="T30" fmla="*/ 0 w 33"/>
                <a:gd name="T31" fmla="*/ 18 h 35"/>
                <a:gd name="T32" fmla="*/ 0 w 33"/>
                <a:gd name="T33" fmla="*/ 18 h 35"/>
                <a:gd name="T34" fmla="*/ 0 w 33"/>
                <a:gd name="T35" fmla="*/ 24 h 35"/>
                <a:gd name="T36" fmla="*/ 4 w 33"/>
                <a:gd name="T37" fmla="*/ 29 h 35"/>
                <a:gd name="T38" fmla="*/ 9 w 33"/>
                <a:gd name="T39" fmla="*/ 33 h 35"/>
                <a:gd name="T40" fmla="*/ 17 w 33"/>
                <a:gd name="T41" fmla="*/ 35 h 35"/>
                <a:gd name="T42" fmla="*/ 17 w 33"/>
                <a:gd name="T43" fmla="*/ 35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5"/>
                <a:gd name="T68" fmla="*/ 33 w 33"/>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5">
                  <a:moveTo>
                    <a:pt x="17" y="35"/>
                  </a:moveTo>
                  <a:lnTo>
                    <a:pt x="17" y="35"/>
                  </a:lnTo>
                  <a:lnTo>
                    <a:pt x="24" y="33"/>
                  </a:lnTo>
                  <a:lnTo>
                    <a:pt x="29" y="29"/>
                  </a:lnTo>
                  <a:lnTo>
                    <a:pt x="33" y="24"/>
                  </a:lnTo>
                  <a:lnTo>
                    <a:pt x="33" y="18"/>
                  </a:lnTo>
                  <a:lnTo>
                    <a:pt x="33" y="11"/>
                  </a:lnTo>
                  <a:lnTo>
                    <a:pt x="29" y="6"/>
                  </a:lnTo>
                  <a:lnTo>
                    <a:pt x="24" y="2"/>
                  </a:lnTo>
                  <a:lnTo>
                    <a:pt x="17" y="0"/>
                  </a:lnTo>
                  <a:lnTo>
                    <a:pt x="9" y="2"/>
                  </a:lnTo>
                  <a:lnTo>
                    <a:pt x="4" y="6"/>
                  </a:lnTo>
                  <a:lnTo>
                    <a:pt x="0" y="11"/>
                  </a:lnTo>
                  <a:lnTo>
                    <a:pt x="0" y="18"/>
                  </a:lnTo>
                  <a:lnTo>
                    <a:pt x="0" y="24"/>
                  </a:lnTo>
                  <a:lnTo>
                    <a:pt x="4" y="29"/>
                  </a:lnTo>
                  <a:lnTo>
                    <a:pt x="9" y="33"/>
                  </a:lnTo>
                  <a:lnTo>
                    <a:pt x="17" y="35"/>
                  </a:lnTo>
                  <a:close/>
                </a:path>
              </a:pathLst>
            </a:custGeom>
            <a:solidFill>
              <a:srgbClr val="EFC0A1"/>
            </a:solidFill>
            <a:ln w="9525">
              <a:noFill/>
              <a:round/>
              <a:headEnd/>
              <a:tailEnd/>
            </a:ln>
          </p:spPr>
          <p:txBody>
            <a:bodyPr/>
            <a:lstStyle/>
            <a:p>
              <a:endParaRPr lang="en-US" dirty="0">
                <a:solidFill>
                  <a:srgbClr val="006699"/>
                </a:solidFill>
              </a:endParaRPr>
            </a:p>
          </p:txBody>
        </p:sp>
        <p:sp>
          <p:nvSpPr>
            <p:cNvPr id="7208" name="Freeform 368"/>
            <p:cNvSpPr>
              <a:spLocks/>
            </p:cNvSpPr>
            <p:nvPr/>
          </p:nvSpPr>
          <p:spPr bwMode="auto">
            <a:xfrm>
              <a:off x="557" y="3460"/>
              <a:ext cx="33" cy="33"/>
            </a:xfrm>
            <a:custGeom>
              <a:avLst/>
              <a:gdLst>
                <a:gd name="T0" fmla="*/ 17 w 33"/>
                <a:gd name="T1" fmla="*/ 33 h 33"/>
                <a:gd name="T2" fmla="*/ 17 w 33"/>
                <a:gd name="T3" fmla="*/ 33 h 33"/>
                <a:gd name="T4" fmla="*/ 22 w 33"/>
                <a:gd name="T5" fmla="*/ 31 h 33"/>
                <a:gd name="T6" fmla="*/ 27 w 33"/>
                <a:gd name="T7" fmla="*/ 27 h 33"/>
                <a:gd name="T8" fmla="*/ 31 w 33"/>
                <a:gd name="T9" fmla="*/ 22 h 33"/>
                <a:gd name="T10" fmla="*/ 33 w 33"/>
                <a:gd name="T11" fmla="*/ 16 h 33"/>
                <a:gd name="T12" fmla="*/ 33 w 33"/>
                <a:gd name="T13" fmla="*/ 16 h 33"/>
                <a:gd name="T14" fmla="*/ 31 w 33"/>
                <a:gd name="T15" fmla="*/ 9 h 33"/>
                <a:gd name="T16" fmla="*/ 27 w 33"/>
                <a:gd name="T17" fmla="*/ 4 h 33"/>
                <a:gd name="T18" fmla="*/ 22 w 33"/>
                <a:gd name="T19" fmla="*/ 0 h 33"/>
                <a:gd name="T20" fmla="*/ 17 w 33"/>
                <a:gd name="T21" fmla="*/ 0 h 33"/>
                <a:gd name="T22" fmla="*/ 17 w 33"/>
                <a:gd name="T23" fmla="*/ 0 h 33"/>
                <a:gd name="T24" fmla="*/ 11 w 33"/>
                <a:gd name="T25" fmla="*/ 0 h 33"/>
                <a:gd name="T26" fmla="*/ 6 w 33"/>
                <a:gd name="T27" fmla="*/ 4 h 33"/>
                <a:gd name="T28" fmla="*/ 2 w 33"/>
                <a:gd name="T29" fmla="*/ 9 h 33"/>
                <a:gd name="T30" fmla="*/ 0 w 33"/>
                <a:gd name="T31" fmla="*/ 16 h 33"/>
                <a:gd name="T32" fmla="*/ 0 w 33"/>
                <a:gd name="T33" fmla="*/ 16 h 33"/>
                <a:gd name="T34" fmla="*/ 2 w 33"/>
                <a:gd name="T35" fmla="*/ 22 h 33"/>
                <a:gd name="T36" fmla="*/ 6 w 33"/>
                <a:gd name="T37" fmla="*/ 27 h 33"/>
                <a:gd name="T38" fmla="*/ 11 w 33"/>
                <a:gd name="T39" fmla="*/ 31 h 33"/>
                <a:gd name="T40" fmla="*/ 17 w 33"/>
                <a:gd name="T41" fmla="*/ 33 h 33"/>
                <a:gd name="T42" fmla="*/ 17 w 33"/>
                <a:gd name="T43" fmla="*/ 33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3"/>
                <a:gd name="T68" fmla="*/ 33 w 33"/>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3">
                  <a:moveTo>
                    <a:pt x="17" y="33"/>
                  </a:moveTo>
                  <a:lnTo>
                    <a:pt x="17" y="33"/>
                  </a:lnTo>
                  <a:lnTo>
                    <a:pt x="22" y="31"/>
                  </a:lnTo>
                  <a:lnTo>
                    <a:pt x="27" y="27"/>
                  </a:lnTo>
                  <a:lnTo>
                    <a:pt x="31" y="22"/>
                  </a:lnTo>
                  <a:lnTo>
                    <a:pt x="33" y="16"/>
                  </a:lnTo>
                  <a:lnTo>
                    <a:pt x="31" y="9"/>
                  </a:lnTo>
                  <a:lnTo>
                    <a:pt x="27" y="4"/>
                  </a:lnTo>
                  <a:lnTo>
                    <a:pt x="22" y="0"/>
                  </a:lnTo>
                  <a:lnTo>
                    <a:pt x="17" y="0"/>
                  </a:lnTo>
                  <a:lnTo>
                    <a:pt x="11" y="0"/>
                  </a:lnTo>
                  <a:lnTo>
                    <a:pt x="6" y="4"/>
                  </a:lnTo>
                  <a:lnTo>
                    <a:pt x="2" y="9"/>
                  </a:lnTo>
                  <a:lnTo>
                    <a:pt x="0" y="16"/>
                  </a:lnTo>
                  <a:lnTo>
                    <a:pt x="2" y="22"/>
                  </a:lnTo>
                  <a:lnTo>
                    <a:pt x="6" y="27"/>
                  </a:lnTo>
                  <a:lnTo>
                    <a:pt x="11" y="31"/>
                  </a:lnTo>
                  <a:lnTo>
                    <a:pt x="17" y="33"/>
                  </a:lnTo>
                  <a:close/>
                </a:path>
              </a:pathLst>
            </a:custGeom>
            <a:solidFill>
              <a:srgbClr val="EEBF9F"/>
            </a:solidFill>
            <a:ln w="9525">
              <a:noFill/>
              <a:round/>
              <a:headEnd/>
              <a:tailEnd/>
            </a:ln>
          </p:spPr>
          <p:txBody>
            <a:bodyPr/>
            <a:lstStyle/>
            <a:p>
              <a:endParaRPr lang="en-US" dirty="0">
                <a:solidFill>
                  <a:srgbClr val="006699"/>
                </a:solidFill>
              </a:endParaRPr>
            </a:p>
          </p:txBody>
        </p:sp>
        <p:sp>
          <p:nvSpPr>
            <p:cNvPr id="7209" name="Freeform 369"/>
            <p:cNvSpPr>
              <a:spLocks/>
            </p:cNvSpPr>
            <p:nvPr/>
          </p:nvSpPr>
          <p:spPr bwMode="auto">
            <a:xfrm>
              <a:off x="559" y="3460"/>
              <a:ext cx="29" cy="31"/>
            </a:xfrm>
            <a:custGeom>
              <a:avLst/>
              <a:gdLst>
                <a:gd name="T0" fmla="*/ 15 w 29"/>
                <a:gd name="T1" fmla="*/ 31 h 31"/>
                <a:gd name="T2" fmla="*/ 15 w 29"/>
                <a:gd name="T3" fmla="*/ 31 h 31"/>
                <a:gd name="T4" fmla="*/ 20 w 29"/>
                <a:gd name="T5" fmla="*/ 29 h 31"/>
                <a:gd name="T6" fmla="*/ 25 w 29"/>
                <a:gd name="T7" fmla="*/ 27 h 31"/>
                <a:gd name="T8" fmla="*/ 29 w 29"/>
                <a:gd name="T9" fmla="*/ 22 h 31"/>
                <a:gd name="T10" fmla="*/ 29 w 29"/>
                <a:gd name="T11" fmla="*/ 16 h 31"/>
                <a:gd name="T12" fmla="*/ 29 w 29"/>
                <a:gd name="T13" fmla="*/ 16 h 31"/>
                <a:gd name="T14" fmla="*/ 29 w 29"/>
                <a:gd name="T15" fmla="*/ 9 h 31"/>
                <a:gd name="T16" fmla="*/ 25 w 29"/>
                <a:gd name="T17" fmla="*/ 5 h 31"/>
                <a:gd name="T18" fmla="*/ 20 w 29"/>
                <a:gd name="T19" fmla="*/ 2 h 31"/>
                <a:gd name="T20" fmla="*/ 15 w 29"/>
                <a:gd name="T21" fmla="*/ 0 h 31"/>
                <a:gd name="T22" fmla="*/ 15 w 29"/>
                <a:gd name="T23" fmla="*/ 0 h 31"/>
                <a:gd name="T24" fmla="*/ 9 w 29"/>
                <a:gd name="T25" fmla="*/ 2 h 31"/>
                <a:gd name="T26" fmla="*/ 4 w 29"/>
                <a:gd name="T27" fmla="*/ 5 h 31"/>
                <a:gd name="T28" fmla="*/ 0 w 29"/>
                <a:gd name="T29" fmla="*/ 9 h 31"/>
                <a:gd name="T30" fmla="*/ 0 w 29"/>
                <a:gd name="T31" fmla="*/ 16 h 31"/>
                <a:gd name="T32" fmla="*/ 0 w 29"/>
                <a:gd name="T33" fmla="*/ 16 h 31"/>
                <a:gd name="T34" fmla="*/ 0 w 29"/>
                <a:gd name="T35" fmla="*/ 22 h 31"/>
                <a:gd name="T36" fmla="*/ 4 w 29"/>
                <a:gd name="T37" fmla="*/ 27 h 31"/>
                <a:gd name="T38" fmla="*/ 9 w 29"/>
                <a:gd name="T39" fmla="*/ 29 h 31"/>
                <a:gd name="T40" fmla="*/ 15 w 29"/>
                <a:gd name="T41" fmla="*/ 31 h 31"/>
                <a:gd name="T42" fmla="*/ 15 w 29"/>
                <a:gd name="T43" fmla="*/ 31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1"/>
                <a:gd name="T68" fmla="*/ 29 w 2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1">
                  <a:moveTo>
                    <a:pt x="15" y="31"/>
                  </a:moveTo>
                  <a:lnTo>
                    <a:pt x="15" y="31"/>
                  </a:lnTo>
                  <a:lnTo>
                    <a:pt x="20" y="29"/>
                  </a:lnTo>
                  <a:lnTo>
                    <a:pt x="25" y="27"/>
                  </a:lnTo>
                  <a:lnTo>
                    <a:pt x="29" y="22"/>
                  </a:lnTo>
                  <a:lnTo>
                    <a:pt x="29" y="16"/>
                  </a:lnTo>
                  <a:lnTo>
                    <a:pt x="29" y="9"/>
                  </a:lnTo>
                  <a:lnTo>
                    <a:pt x="25" y="5"/>
                  </a:lnTo>
                  <a:lnTo>
                    <a:pt x="20" y="2"/>
                  </a:lnTo>
                  <a:lnTo>
                    <a:pt x="15" y="0"/>
                  </a:lnTo>
                  <a:lnTo>
                    <a:pt x="9" y="2"/>
                  </a:lnTo>
                  <a:lnTo>
                    <a:pt x="4" y="5"/>
                  </a:lnTo>
                  <a:lnTo>
                    <a:pt x="0" y="9"/>
                  </a:lnTo>
                  <a:lnTo>
                    <a:pt x="0" y="16"/>
                  </a:lnTo>
                  <a:lnTo>
                    <a:pt x="0" y="22"/>
                  </a:lnTo>
                  <a:lnTo>
                    <a:pt x="4" y="27"/>
                  </a:lnTo>
                  <a:lnTo>
                    <a:pt x="9" y="29"/>
                  </a:lnTo>
                  <a:lnTo>
                    <a:pt x="15" y="31"/>
                  </a:lnTo>
                  <a:close/>
                </a:path>
              </a:pathLst>
            </a:custGeom>
            <a:solidFill>
              <a:srgbClr val="EDBD9D"/>
            </a:solidFill>
            <a:ln w="9525">
              <a:noFill/>
              <a:round/>
              <a:headEnd/>
              <a:tailEnd/>
            </a:ln>
          </p:spPr>
          <p:txBody>
            <a:bodyPr/>
            <a:lstStyle/>
            <a:p>
              <a:endParaRPr lang="en-US" dirty="0">
                <a:solidFill>
                  <a:srgbClr val="006699"/>
                </a:solidFill>
              </a:endParaRPr>
            </a:p>
          </p:txBody>
        </p:sp>
        <p:sp>
          <p:nvSpPr>
            <p:cNvPr id="7210" name="Freeform 370"/>
            <p:cNvSpPr>
              <a:spLocks/>
            </p:cNvSpPr>
            <p:nvPr/>
          </p:nvSpPr>
          <p:spPr bwMode="auto">
            <a:xfrm>
              <a:off x="559" y="3462"/>
              <a:ext cx="29" cy="29"/>
            </a:xfrm>
            <a:custGeom>
              <a:avLst/>
              <a:gdLst>
                <a:gd name="T0" fmla="*/ 15 w 29"/>
                <a:gd name="T1" fmla="*/ 29 h 29"/>
                <a:gd name="T2" fmla="*/ 15 w 29"/>
                <a:gd name="T3" fmla="*/ 29 h 29"/>
                <a:gd name="T4" fmla="*/ 20 w 29"/>
                <a:gd name="T5" fmla="*/ 27 h 29"/>
                <a:gd name="T6" fmla="*/ 25 w 29"/>
                <a:gd name="T7" fmla="*/ 24 h 29"/>
                <a:gd name="T8" fmla="*/ 27 w 29"/>
                <a:gd name="T9" fmla="*/ 20 h 29"/>
                <a:gd name="T10" fmla="*/ 29 w 29"/>
                <a:gd name="T11" fmla="*/ 14 h 29"/>
                <a:gd name="T12" fmla="*/ 29 w 29"/>
                <a:gd name="T13" fmla="*/ 14 h 29"/>
                <a:gd name="T14" fmla="*/ 27 w 29"/>
                <a:gd name="T15" fmla="*/ 9 h 29"/>
                <a:gd name="T16" fmla="*/ 25 w 29"/>
                <a:gd name="T17" fmla="*/ 3 h 29"/>
                <a:gd name="T18" fmla="*/ 20 w 29"/>
                <a:gd name="T19" fmla="*/ 0 h 29"/>
                <a:gd name="T20" fmla="*/ 15 w 29"/>
                <a:gd name="T21" fmla="*/ 0 h 29"/>
                <a:gd name="T22" fmla="*/ 15 w 29"/>
                <a:gd name="T23" fmla="*/ 0 h 29"/>
                <a:gd name="T24" fmla="*/ 9 w 29"/>
                <a:gd name="T25" fmla="*/ 0 h 29"/>
                <a:gd name="T26" fmla="*/ 4 w 29"/>
                <a:gd name="T27" fmla="*/ 3 h 29"/>
                <a:gd name="T28" fmla="*/ 2 w 29"/>
                <a:gd name="T29" fmla="*/ 9 h 29"/>
                <a:gd name="T30" fmla="*/ 0 w 29"/>
                <a:gd name="T31" fmla="*/ 14 h 29"/>
                <a:gd name="T32" fmla="*/ 0 w 29"/>
                <a:gd name="T33" fmla="*/ 14 h 29"/>
                <a:gd name="T34" fmla="*/ 2 w 29"/>
                <a:gd name="T35" fmla="*/ 20 h 29"/>
                <a:gd name="T36" fmla="*/ 4 w 29"/>
                <a:gd name="T37" fmla="*/ 24 h 29"/>
                <a:gd name="T38" fmla="*/ 9 w 29"/>
                <a:gd name="T39" fmla="*/ 27 h 29"/>
                <a:gd name="T40" fmla="*/ 15 w 29"/>
                <a:gd name="T41" fmla="*/ 29 h 29"/>
                <a:gd name="T42" fmla="*/ 15 w 29"/>
                <a:gd name="T43" fmla="*/ 29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29"/>
                <a:gd name="T68" fmla="*/ 29 w 2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29">
                  <a:moveTo>
                    <a:pt x="15" y="29"/>
                  </a:moveTo>
                  <a:lnTo>
                    <a:pt x="15" y="29"/>
                  </a:lnTo>
                  <a:lnTo>
                    <a:pt x="20" y="27"/>
                  </a:lnTo>
                  <a:lnTo>
                    <a:pt x="25" y="24"/>
                  </a:lnTo>
                  <a:lnTo>
                    <a:pt x="27" y="20"/>
                  </a:lnTo>
                  <a:lnTo>
                    <a:pt x="29" y="14"/>
                  </a:lnTo>
                  <a:lnTo>
                    <a:pt x="27" y="9"/>
                  </a:lnTo>
                  <a:lnTo>
                    <a:pt x="25" y="3"/>
                  </a:lnTo>
                  <a:lnTo>
                    <a:pt x="20" y="0"/>
                  </a:lnTo>
                  <a:lnTo>
                    <a:pt x="15" y="0"/>
                  </a:lnTo>
                  <a:lnTo>
                    <a:pt x="9" y="0"/>
                  </a:lnTo>
                  <a:lnTo>
                    <a:pt x="4" y="3"/>
                  </a:lnTo>
                  <a:lnTo>
                    <a:pt x="2" y="9"/>
                  </a:lnTo>
                  <a:lnTo>
                    <a:pt x="0" y="14"/>
                  </a:lnTo>
                  <a:lnTo>
                    <a:pt x="2" y="20"/>
                  </a:lnTo>
                  <a:lnTo>
                    <a:pt x="4" y="24"/>
                  </a:lnTo>
                  <a:lnTo>
                    <a:pt x="9" y="27"/>
                  </a:lnTo>
                  <a:lnTo>
                    <a:pt x="15" y="29"/>
                  </a:lnTo>
                  <a:close/>
                </a:path>
              </a:pathLst>
            </a:custGeom>
            <a:solidFill>
              <a:srgbClr val="ECBA9B"/>
            </a:solidFill>
            <a:ln w="9525">
              <a:noFill/>
              <a:round/>
              <a:headEnd/>
              <a:tailEnd/>
            </a:ln>
          </p:spPr>
          <p:txBody>
            <a:bodyPr/>
            <a:lstStyle/>
            <a:p>
              <a:endParaRPr lang="en-US" dirty="0">
                <a:solidFill>
                  <a:srgbClr val="006699"/>
                </a:solidFill>
              </a:endParaRPr>
            </a:p>
          </p:txBody>
        </p:sp>
        <p:sp>
          <p:nvSpPr>
            <p:cNvPr id="7211" name="Freeform 371"/>
            <p:cNvSpPr>
              <a:spLocks/>
            </p:cNvSpPr>
            <p:nvPr/>
          </p:nvSpPr>
          <p:spPr bwMode="auto">
            <a:xfrm>
              <a:off x="559" y="3462"/>
              <a:ext cx="29" cy="27"/>
            </a:xfrm>
            <a:custGeom>
              <a:avLst/>
              <a:gdLst>
                <a:gd name="T0" fmla="*/ 15 w 29"/>
                <a:gd name="T1" fmla="*/ 27 h 27"/>
                <a:gd name="T2" fmla="*/ 15 w 29"/>
                <a:gd name="T3" fmla="*/ 27 h 27"/>
                <a:gd name="T4" fmla="*/ 20 w 29"/>
                <a:gd name="T5" fmla="*/ 27 h 27"/>
                <a:gd name="T6" fmla="*/ 24 w 29"/>
                <a:gd name="T7" fmla="*/ 24 h 27"/>
                <a:gd name="T8" fmla="*/ 27 w 29"/>
                <a:gd name="T9" fmla="*/ 20 h 27"/>
                <a:gd name="T10" fmla="*/ 29 w 29"/>
                <a:gd name="T11" fmla="*/ 14 h 27"/>
                <a:gd name="T12" fmla="*/ 29 w 29"/>
                <a:gd name="T13" fmla="*/ 14 h 27"/>
                <a:gd name="T14" fmla="*/ 27 w 29"/>
                <a:gd name="T15" fmla="*/ 9 h 27"/>
                <a:gd name="T16" fmla="*/ 24 w 29"/>
                <a:gd name="T17" fmla="*/ 3 h 27"/>
                <a:gd name="T18" fmla="*/ 20 w 29"/>
                <a:gd name="T19" fmla="*/ 2 h 27"/>
                <a:gd name="T20" fmla="*/ 15 w 29"/>
                <a:gd name="T21" fmla="*/ 0 h 27"/>
                <a:gd name="T22" fmla="*/ 15 w 29"/>
                <a:gd name="T23" fmla="*/ 0 h 27"/>
                <a:gd name="T24" fmla="*/ 9 w 29"/>
                <a:gd name="T25" fmla="*/ 2 h 27"/>
                <a:gd name="T26" fmla="*/ 5 w 29"/>
                <a:gd name="T27" fmla="*/ 3 h 27"/>
                <a:gd name="T28" fmla="*/ 2 w 29"/>
                <a:gd name="T29" fmla="*/ 9 h 27"/>
                <a:gd name="T30" fmla="*/ 0 w 29"/>
                <a:gd name="T31" fmla="*/ 14 h 27"/>
                <a:gd name="T32" fmla="*/ 0 w 29"/>
                <a:gd name="T33" fmla="*/ 14 h 27"/>
                <a:gd name="T34" fmla="*/ 2 w 29"/>
                <a:gd name="T35" fmla="*/ 20 h 27"/>
                <a:gd name="T36" fmla="*/ 5 w 29"/>
                <a:gd name="T37" fmla="*/ 24 h 27"/>
                <a:gd name="T38" fmla="*/ 9 w 29"/>
                <a:gd name="T39" fmla="*/ 27 h 27"/>
                <a:gd name="T40" fmla="*/ 15 w 29"/>
                <a:gd name="T41" fmla="*/ 27 h 27"/>
                <a:gd name="T42" fmla="*/ 15 w 29"/>
                <a:gd name="T43" fmla="*/ 27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27"/>
                <a:gd name="T68" fmla="*/ 29 w 29"/>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27">
                  <a:moveTo>
                    <a:pt x="15" y="27"/>
                  </a:moveTo>
                  <a:lnTo>
                    <a:pt x="15" y="27"/>
                  </a:lnTo>
                  <a:lnTo>
                    <a:pt x="20" y="27"/>
                  </a:lnTo>
                  <a:lnTo>
                    <a:pt x="24" y="24"/>
                  </a:lnTo>
                  <a:lnTo>
                    <a:pt x="27" y="20"/>
                  </a:lnTo>
                  <a:lnTo>
                    <a:pt x="29" y="14"/>
                  </a:lnTo>
                  <a:lnTo>
                    <a:pt x="27" y="9"/>
                  </a:lnTo>
                  <a:lnTo>
                    <a:pt x="24" y="3"/>
                  </a:lnTo>
                  <a:lnTo>
                    <a:pt x="20" y="2"/>
                  </a:lnTo>
                  <a:lnTo>
                    <a:pt x="15" y="0"/>
                  </a:lnTo>
                  <a:lnTo>
                    <a:pt x="9" y="2"/>
                  </a:lnTo>
                  <a:lnTo>
                    <a:pt x="5" y="3"/>
                  </a:lnTo>
                  <a:lnTo>
                    <a:pt x="2" y="9"/>
                  </a:lnTo>
                  <a:lnTo>
                    <a:pt x="0" y="14"/>
                  </a:lnTo>
                  <a:lnTo>
                    <a:pt x="2" y="20"/>
                  </a:lnTo>
                  <a:lnTo>
                    <a:pt x="5" y="24"/>
                  </a:lnTo>
                  <a:lnTo>
                    <a:pt x="9" y="27"/>
                  </a:lnTo>
                  <a:lnTo>
                    <a:pt x="15" y="27"/>
                  </a:lnTo>
                  <a:close/>
                </a:path>
              </a:pathLst>
            </a:custGeom>
            <a:solidFill>
              <a:srgbClr val="EAB898"/>
            </a:solidFill>
            <a:ln w="9525">
              <a:noFill/>
              <a:round/>
              <a:headEnd/>
              <a:tailEnd/>
            </a:ln>
          </p:spPr>
          <p:txBody>
            <a:bodyPr/>
            <a:lstStyle/>
            <a:p>
              <a:endParaRPr lang="en-US" dirty="0">
                <a:solidFill>
                  <a:srgbClr val="006699"/>
                </a:solidFill>
              </a:endParaRPr>
            </a:p>
          </p:txBody>
        </p:sp>
        <p:sp>
          <p:nvSpPr>
            <p:cNvPr id="7212" name="Freeform 372"/>
            <p:cNvSpPr>
              <a:spLocks/>
            </p:cNvSpPr>
            <p:nvPr/>
          </p:nvSpPr>
          <p:spPr bwMode="auto">
            <a:xfrm>
              <a:off x="561" y="3464"/>
              <a:ext cx="25" cy="25"/>
            </a:xfrm>
            <a:custGeom>
              <a:avLst/>
              <a:gdLst>
                <a:gd name="T0" fmla="*/ 13 w 25"/>
                <a:gd name="T1" fmla="*/ 25 h 25"/>
                <a:gd name="T2" fmla="*/ 13 w 25"/>
                <a:gd name="T3" fmla="*/ 25 h 25"/>
                <a:gd name="T4" fmla="*/ 18 w 25"/>
                <a:gd name="T5" fmla="*/ 23 h 25"/>
                <a:gd name="T6" fmla="*/ 22 w 25"/>
                <a:gd name="T7" fmla="*/ 22 h 25"/>
                <a:gd name="T8" fmla="*/ 25 w 25"/>
                <a:gd name="T9" fmla="*/ 16 h 25"/>
                <a:gd name="T10" fmla="*/ 25 w 25"/>
                <a:gd name="T11" fmla="*/ 12 h 25"/>
                <a:gd name="T12" fmla="*/ 25 w 25"/>
                <a:gd name="T13" fmla="*/ 12 h 25"/>
                <a:gd name="T14" fmla="*/ 25 w 25"/>
                <a:gd name="T15" fmla="*/ 7 h 25"/>
                <a:gd name="T16" fmla="*/ 22 w 25"/>
                <a:gd name="T17" fmla="*/ 3 h 25"/>
                <a:gd name="T18" fmla="*/ 18 w 25"/>
                <a:gd name="T19" fmla="*/ 0 h 25"/>
                <a:gd name="T20" fmla="*/ 13 w 25"/>
                <a:gd name="T21" fmla="*/ 0 h 25"/>
                <a:gd name="T22" fmla="*/ 13 w 25"/>
                <a:gd name="T23" fmla="*/ 0 h 25"/>
                <a:gd name="T24" fmla="*/ 7 w 25"/>
                <a:gd name="T25" fmla="*/ 0 h 25"/>
                <a:gd name="T26" fmla="*/ 3 w 25"/>
                <a:gd name="T27" fmla="*/ 3 h 25"/>
                <a:gd name="T28" fmla="*/ 0 w 25"/>
                <a:gd name="T29" fmla="*/ 7 h 25"/>
                <a:gd name="T30" fmla="*/ 0 w 25"/>
                <a:gd name="T31" fmla="*/ 12 h 25"/>
                <a:gd name="T32" fmla="*/ 0 w 25"/>
                <a:gd name="T33" fmla="*/ 12 h 25"/>
                <a:gd name="T34" fmla="*/ 0 w 25"/>
                <a:gd name="T35" fmla="*/ 16 h 25"/>
                <a:gd name="T36" fmla="*/ 3 w 25"/>
                <a:gd name="T37" fmla="*/ 22 h 25"/>
                <a:gd name="T38" fmla="*/ 7 w 25"/>
                <a:gd name="T39" fmla="*/ 23 h 25"/>
                <a:gd name="T40" fmla="*/ 13 w 25"/>
                <a:gd name="T41" fmla="*/ 25 h 25"/>
                <a:gd name="T42" fmla="*/ 13 w 25"/>
                <a:gd name="T43" fmla="*/ 25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5"/>
                <a:gd name="T68" fmla="*/ 25 w 25"/>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5">
                  <a:moveTo>
                    <a:pt x="13" y="25"/>
                  </a:moveTo>
                  <a:lnTo>
                    <a:pt x="13" y="25"/>
                  </a:lnTo>
                  <a:lnTo>
                    <a:pt x="18" y="23"/>
                  </a:lnTo>
                  <a:lnTo>
                    <a:pt x="22" y="22"/>
                  </a:lnTo>
                  <a:lnTo>
                    <a:pt x="25" y="16"/>
                  </a:lnTo>
                  <a:lnTo>
                    <a:pt x="25" y="12"/>
                  </a:lnTo>
                  <a:lnTo>
                    <a:pt x="25" y="7"/>
                  </a:lnTo>
                  <a:lnTo>
                    <a:pt x="22" y="3"/>
                  </a:lnTo>
                  <a:lnTo>
                    <a:pt x="18" y="0"/>
                  </a:lnTo>
                  <a:lnTo>
                    <a:pt x="13" y="0"/>
                  </a:lnTo>
                  <a:lnTo>
                    <a:pt x="7" y="0"/>
                  </a:lnTo>
                  <a:lnTo>
                    <a:pt x="3" y="3"/>
                  </a:lnTo>
                  <a:lnTo>
                    <a:pt x="0" y="7"/>
                  </a:lnTo>
                  <a:lnTo>
                    <a:pt x="0" y="12"/>
                  </a:lnTo>
                  <a:lnTo>
                    <a:pt x="0" y="16"/>
                  </a:lnTo>
                  <a:lnTo>
                    <a:pt x="3" y="22"/>
                  </a:lnTo>
                  <a:lnTo>
                    <a:pt x="7" y="23"/>
                  </a:lnTo>
                  <a:lnTo>
                    <a:pt x="13" y="25"/>
                  </a:lnTo>
                  <a:close/>
                </a:path>
              </a:pathLst>
            </a:custGeom>
            <a:solidFill>
              <a:srgbClr val="E9B696"/>
            </a:solidFill>
            <a:ln w="9525">
              <a:noFill/>
              <a:round/>
              <a:headEnd/>
              <a:tailEnd/>
            </a:ln>
          </p:spPr>
          <p:txBody>
            <a:bodyPr/>
            <a:lstStyle/>
            <a:p>
              <a:endParaRPr lang="en-US" dirty="0">
                <a:solidFill>
                  <a:srgbClr val="006699"/>
                </a:solidFill>
              </a:endParaRPr>
            </a:p>
          </p:txBody>
        </p:sp>
        <p:sp>
          <p:nvSpPr>
            <p:cNvPr id="7213" name="Freeform 373"/>
            <p:cNvSpPr>
              <a:spLocks/>
            </p:cNvSpPr>
            <p:nvPr/>
          </p:nvSpPr>
          <p:spPr bwMode="auto">
            <a:xfrm>
              <a:off x="561" y="3464"/>
              <a:ext cx="25" cy="23"/>
            </a:xfrm>
            <a:custGeom>
              <a:avLst/>
              <a:gdLst>
                <a:gd name="T0" fmla="*/ 13 w 25"/>
                <a:gd name="T1" fmla="*/ 23 h 23"/>
                <a:gd name="T2" fmla="*/ 13 w 25"/>
                <a:gd name="T3" fmla="*/ 23 h 23"/>
                <a:gd name="T4" fmla="*/ 18 w 25"/>
                <a:gd name="T5" fmla="*/ 23 h 23"/>
                <a:gd name="T6" fmla="*/ 22 w 25"/>
                <a:gd name="T7" fmla="*/ 20 h 23"/>
                <a:gd name="T8" fmla="*/ 23 w 25"/>
                <a:gd name="T9" fmla="*/ 16 h 23"/>
                <a:gd name="T10" fmla="*/ 25 w 25"/>
                <a:gd name="T11" fmla="*/ 12 h 23"/>
                <a:gd name="T12" fmla="*/ 25 w 25"/>
                <a:gd name="T13" fmla="*/ 12 h 23"/>
                <a:gd name="T14" fmla="*/ 23 w 25"/>
                <a:gd name="T15" fmla="*/ 7 h 23"/>
                <a:gd name="T16" fmla="*/ 22 w 25"/>
                <a:gd name="T17" fmla="*/ 3 h 23"/>
                <a:gd name="T18" fmla="*/ 18 w 25"/>
                <a:gd name="T19" fmla="*/ 1 h 23"/>
                <a:gd name="T20" fmla="*/ 13 w 25"/>
                <a:gd name="T21" fmla="*/ 0 h 23"/>
                <a:gd name="T22" fmla="*/ 13 w 25"/>
                <a:gd name="T23" fmla="*/ 0 h 23"/>
                <a:gd name="T24" fmla="*/ 7 w 25"/>
                <a:gd name="T25" fmla="*/ 1 h 23"/>
                <a:gd name="T26" fmla="*/ 3 w 25"/>
                <a:gd name="T27" fmla="*/ 3 h 23"/>
                <a:gd name="T28" fmla="*/ 2 w 25"/>
                <a:gd name="T29" fmla="*/ 7 h 23"/>
                <a:gd name="T30" fmla="*/ 0 w 25"/>
                <a:gd name="T31" fmla="*/ 12 h 23"/>
                <a:gd name="T32" fmla="*/ 0 w 25"/>
                <a:gd name="T33" fmla="*/ 12 h 23"/>
                <a:gd name="T34" fmla="*/ 2 w 25"/>
                <a:gd name="T35" fmla="*/ 16 h 23"/>
                <a:gd name="T36" fmla="*/ 3 w 25"/>
                <a:gd name="T37" fmla="*/ 20 h 23"/>
                <a:gd name="T38" fmla="*/ 7 w 25"/>
                <a:gd name="T39" fmla="*/ 23 h 23"/>
                <a:gd name="T40" fmla="*/ 13 w 25"/>
                <a:gd name="T41" fmla="*/ 23 h 23"/>
                <a:gd name="T42" fmla="*/ 13 w 25"/>
                <a:gd name="T43" fmla="*/ 2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3"/>
                <a:gd name="T68" fmla="*/ 25 w 25"/>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3">
                  <a:moveTo>
                    <a:pt x="13" y="23"/>
                  </a:moveTo>
                  <a:lnTo>
                    <a:pt x="13" y="23"/>
                  </a:lnTo>
                  <a:lnTo>
                    <a:pt x="18" y="23"/>
                  </a:lnTo>
                  <a:lnTo>
                    <a:pt x="22" y="20"/>
                  </a:lnTo>
                  <a:lnTo>
                    <a:pt x="23" y="16"/>
                  </a:lnTo>
                  <a:lnTo>
                    <a:pt x="25" y="12"/>
                  </a:lnTo>
                  <a:lnTo>
                    <a:pt x="23" y="7"/>
                  </a:lnTo>
                  <a:lnTo>
                    <a:pt x="22" y="3"/>
                  </a:lnTo>
                  <a:lnTo>
                    <a:pt x="18" y="1"/>
                  </a:lnTo>
                  <a:lnTo>
                    <a:pt x="13" y="0"/>
                  </a:lnTo>
                  <a:lnTo>
                    <a:pt x="7" y="1"/>
                  </a:lnTo>
                  <a:lnTo>
                    <a:pt x="3" y="3"/>
                  </a:lnTo>
                  <a:lnTo>
                    <a:pt x="2" y="7"/>
                  </a:lnTo>
                  <a:lnTo>
                    <a:pt x="0" y="12"/>
                  </a:lnTo>
                  <a:lnTo>
                    <a:pt x="2" y="16"/>
                  </a:lnTo>
                  <a:lnTo>
                    <a:pt x="3" y="20"/>
                  </a:lnTo>
                  <a:lnTo>
                    <a:pt x="7" y="23"/>
                  </a:lnTo>
                  <a:lnTo>
                    <a:pt x="13" y="23"/>
                  </a:lnTo>
                  <a:close/>
                </a:path>
              </a:pathLst>
            </a:custGeom>
            <a:solidFill>
              <a:srgbClr val="E8B494"/>
            </a:solidFill>
            <a:ln w="9525">
              <a:noFill/>
              <a:round/>
              <a:headEnd/>
              <a:tailEnd/>
            </a:ln>
          </p:spPr>
          <p:txBody>
            <a:bodyPr/>
            <a:lstStyle/>
            <a:p>
              <a:endParaRPr lang="en-US" dirty="0">
                <a:solidFill>
                  <a:srgbClr val="006699"/>
                </a:solidFill>
              </a:endParaRPr>
            </a:p>
          </p:txBody>
        </p:sp>
        <p:sp>
          <p:nvSpPr>
            <p:cNvPr id="7214" name="Freeform 374"/>
            <p:cNvSpPr>
              <a:spLocks/>
            </p:cNvSpPr>
            <p:nvPr/>
          </p:nvSpPr>
          <p:spPr bwMode="auto">
            <a:xfrm>
              <a:off x="563" y="3464"/>
              <a:ext cx="21" cy="23"/>
            </a:xfrm>
            <a:custGeom>
              <a:avLst/>
              <a:gdLst>
                <a:gd name="T0" fmla="*/ 11 w 21"/>
                <a:gd name="T1" fmla="*/ 23 h 23"/>
                <a:gd name="T2" fmla="*/ 11 w 21"/>
                <a:gd name="T3" fmla="*/ 23 h 23"/>
                <a:gd name="T4" fmla="*/ 14 w 21"/>
                <a:gd name="T5" fmla="*/ 22 h 23"/>
                <a:gd name="T6" fmla="*/ 18 w 21"/>
                <a:gd name="T7" fmla="*/ 20 h 23"/>
                <a:gd name="T8" fmla="*/ 21 w 21"/>
                <a:gd name="T9" fmla="*/ 16 h 23"/>
                <a:gd name="T10" fmla="*/ 21 w 21"/>
                <a:gd name="T11" fmla="*/ 12 h 23"/>
                <a:gd name="T12" fmla="*/ 21 w 21"/>
                <a:gd name="T13" fmla="*/ 12 h 23"/>
                <a:gd name="T14" fmla="*/ 21 w 21"/>
                <a:gd name="T15" fmla="*/ 7 h 23"/>
                <a:gd name="T16" fmla="*/ 18 w 21"/>
                <a:gd name="T17" fmla="*/ 3 h 23"/>
                <a:gd name="T18" fmla="*/ 14 w 21"/>
                <a:gd name="T19" fmla="*/ 1 h 23"/>
                <a:gd name="T20" fmla="*/ 11 w 21"/>
                <a:gd name="T21" fmla="*/ 0 h 23"/>
                <a:gd name="T22" fmla="*/ 11 w 21"/>
                <a:gd name="T23" fmla="*/ 0 h 23"/>
                <a:gd name="T24" fmla="*/ 7 w 21"/>
                <a:gd name="T25" fmla="*/ 1 h 23"/>
                <a:gd name="T26" fmla="*/ 3 w 21"/>
                <a:gd name="T27" fmla="*/ 3 h 23"/>
                <a:gd name="T28" fmla="*/ 0 w 21"/>
                <a:gd name="T29" fmla="*/ 7 h 23"/>
                <a:gd name="T30" fmla="*/ 0 w 21"/>
                <a:gd name="T31" fmla="*/ 12 h 23"/>
                <a:gd name="T32" fmla="*/ 0 w 21"/>
                <a:gd name="T33" fmla="*/ 12 h 23"/>
                <a:gd name="T34" fmla="*/ 0 w 21"/>
                <a:gd name="T35" fmla="*/ 16 h 23"/>
                <a:gd name="T36" fmla="*/ 3 w 21"/>
                <a:gd name="T37" fmla="*/ 20 h 23"/>
                <a:gd name="T38" fmla="*/ 7 w 21"/>
                <a:gd name="T39" fmla="*/ 22 h 23"/>
                <a:gd name="T40" fmla="*/ 11 w 21"/>
                <a:gd name="T41" fmla="*/ 23 h 23"/>
                <a:gd name="T42" fmla="*/ 11 w 21"/>
                <a:gd name="T43" fmla="*/ 2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3"/>
                <a:gd name="T68" fmla="*/ 21 w 21"/>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3">
                  <a:moveTo>
                    <a:pt x="11" y="23"/>
                  </a:moveTo>
                  <a:lnTo>
                    <a:pt x="11" y="23"/>
                  </a:lnTo>
                  <a:lnTo>
                    <a:pt x="14" y="22"/>
                  </a:lnTo>
                  <a:lnTo>
                    <a:pt x="18" y="20"/>
                  </a:lnTo>
                  <a:lnTo>
                    <a:pt x="21" y="16"/>
                  </a:lnTo>
                  <a:lnTo>
                    <a:pt x="21" y="12"/>
                  </a:lnTo>
                  <a:lnTo>
                    <a:pt x="21" y="7"/>
                  </a:lnTo>
                  <a:lnTo>
                    <a:pt x="18" y="3"/>
                  </a:lnTo>
                  <a:lnTo>
                    <a:pt x="14" y="1"/>
                  </a:lnTo>
                  <a:lnTo>
                    <a:pt x="11" y="0"/>
                  </a:lnTo>
                  <a:lnTo>
                    <a:pt x="7" y="1"/>
                  </a:lnTo>
                  <a:lnTo>
                    <a:pt x="3" y="3"/>
                  </a:lnTo>
                  <a:lnTo>
                    <a:pt x="0" y="7"/>
                  </a:lnTo>
                  <a:lnTo>
                    <a:pt x="0" y="12"/>
                  </a:lnTo>
                  <a:lnTo>
                    <a:pt x="0" y="16"/>
                  </a:lnTo>
                  <a:lnTo>
                    <a:pt x="3" y="20"/>
                  </a:lnTo>
                  <a:lnTo>
                    <a:pt x="7" y="22"/>
                  </a:lnTo>
                  <a:lnTo>
                    <a:pt x="11" y="23"/>
                  </a:lnTo>
                  <a:close/>
                </a:path>
              </a:pathLst>
            </a:custGeom>
            <a:solidFill>
              <a:srgbClr val="E7B393"/>
            </a:solidFill>
            <a:ln w="9525">
              <a:noFill/>
              <a:round/>
              <a:headEnd/>
              <a:tailEnd/>
            </a:ln>
          </p:spPr>
          <p:txBody>
            <a:bodyPr/>
            <a:lstStyle/>
            <a:p>
              <a:endParaRPr lang="en-US" dirty="0">
                <a:solidFill>
                  <a:srgbClr val="006699"/>
                </a:solidFill>
              </a:endParaRPr>
            </a:p>
          </p:txBody>
        </p:sp>
        <p:sp>
          <p:nvSpPr>
            <p:cNvPr id="7215" name="Freeform 375"/>
            <p:cNvSpPr>
              <a:spLocks/>
            </p:cNvSpPr>
            <p:nvPr/>
          </p:nvSpPr>
          <p:spPr bwMode="auto">
            <a:xfrm>
              <a:off x="563" y="3465"/>
              <a:ext cx="21" cy="21"/>
            </a:xfrm>
            <a:custGeom>
              <a:avLst/>
              <a:gdLst>
                <a:gd name="T0" fmla="*/ 11 w 21"/>
                <a:gd name="T1" fmla="*/ 21 h 21"/>
                <a:gd name="T2" fmla="*/ 11 w 21"/>
                <a:gd name="T3" fmla="*/ 21 h 21"/>
                <a:gd name="T4" fmla="*/ 14 w 21"/>
                <a:gd name="T5" fmla="*/ 21 h 21"/>
                <a:gd name="T6" fmla="*/ 18 w 21"/>
                <a:gd name="T7" fmla="*/ 19 h 21"/>
                <a:gd name="T8" fmla="*/ 20 w 21"/>
                <a:gd name="T9" fmla="*/ 15 h 21"/>
                <a:gd name="T10" fmla="*/ 21 w 21"/>
                <a:gd name="T11" fmla="*/ 11 h 21"/>
                <a:gd name="T12" fmla="*/ 21 w 21"/>
                <a:gd name="T13" fmla="*/ 11 h 21"/>
                <a:gd name="T14" fmla="*/ 20 w 21"/>
                <a:gd name="T15" fmla="*/ 6 h 21"/>
                <a:gd name="T16" fmla="*/ 18 w 21"/>
                <a:gd name="T17" fmla="*/ 4 h 21"/>
                <a:gd name="T18" fmla="*/ 14 w 21"/>
                <a:gd name="T19" fmla="*/ 0 h 21"/>
                <a:gd name="T20" fmla="*/ 11 w 21"/>
                <a:gd name="T21" fmla="*/ 0 h 21"/>
                <a:gd name="T22" fmla="*/ 11 w 21"/>
                <a:gd name="T23" fmla="*/ 0 h 21"/>
                <a:gd name="T24" fmla="*/ 7 w 21"/>
                <a:gd name="T25" fmla="*/ 0 h 21"/>
                <a:gd name="T26" fmla="*/ 3 w 21"/>
                <a:gd name="T27" fmla="*/ 4 h 21"/>
                <a:gd name="T28" fmla="*/ 1 w 21"/>
                <a:gd name="T29" fmla="*/ 6 h 21"/>
                <a:gd name="T30" fmla="*/ 0 w 21"/>
                <a:gd name="T31" fmla="*/ 11 h 21"/>
                <a:gd name="T32" fmla="*/ 0 w 21"/>
                <a:gd name="T33" fmla="*/ 11 h 21"/>
                <a:gd name="T34" fmla="*/ 1 w 21"/>
                <a:gd name="T35" fmla="*/ 15 h 21"/>
                <a:gd name="T36" fmla="*/ 3 w 21"/>
                <a:gd name="T37" fmla="*/ 19 h 21"/>
                <a:gd name="T38" fmla="*/ 7 w 21"/>
                <a:gd name="T39" fmla="*/ 21 h 21"/>
                <a:gd name="T40" fmla="*/ 11 w 21"/>
                <a:gd name="T41" fmla="*/ 21 h 21"/>
                <a:gd name="T42" fmla="*/ 11 w 21"/>
                <a:gd name="T43" fmla="*/ 2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1"/>
                <a:gd name="T68" fmla="*/ 21 w 21"/>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1">
                  <a:moveTo>
                    <a:pt x="11" y="21"/>
                  </a:moveTo>
                  <a:lnTo>
                    <a:pt x="11" y="21"/>
                  </a:lnTo>
                  <a:lnTo>
                    <a:pt x="14" y="21"/>
                  </a:lnTo>
                  <a:lnTo>
                    <a:pt x="18" y="19"/>
                  </a:lnTo>
                  <a:lnTo>
                    <a:pt x="20" y="15"/>
                  </a:lnTo>
                  <a:lnTo>
                    <a:pt x="21" y="11"/>
                  </a:lnTo>
                  <a:lnTo>
                    <a:pt x="20" y="6"/>
                  </a:lnTo>
                  <a:lnTo>
                    <a:pt x="18" y="4"/>
                  </a:lnTo>
                  <a:lnTo>
                    <a:pt x="14" y="0"/>
                  </a:lnTo>
                  <a:lnTo>
                    <a:pt x="11" y="0"/>
                  </a:lnTo>
                  <a:lnTo>
                    <a:pt x="7" y="0"/>
                  </a:lnTo>
                  <a:lnTo>
                    <a:pt x="3" y="4"/>
                  </a:lnTo>
                  <a:lnTo>
                    <a:pt x="1" y="6"/>
                  </a:lnTo>
                  <a:lnTo>
                    <a:pt x="0" y="11"/>
                  </a:lnTo>
                  <a:lnTo>
                    <a:pt x="1" y="15"/>
                  </a:lnTo>
                  <a:lnTo>
                    <a:pt x="3" y="19"/>
                  </a:lnTo>
                  <a:lnTo>
                    <a:pt x="7" y="21"/>
                  </a:lnTo>
                  <a:lnTo>
                    <a:pt x="11" y="21"/>
                  </a:lnTo>
                  <a:close/>
                </a:path>
              </a:pathLst>
            </a:custGeom>
            <a:solidFill>
              <a:srgbClr val="E6B191"/>
            </a:solidFill>
            <a:ln w="9525">
              <a:noFill/>
              <a:round/>
              <a:headEnd/>
              <a:tailEnd/>
            </a:ln>
          </p:spPr>
          <p:txBody>
            <a:bodyPr/>
            <a:lstStyle/>
            <a:p>
              <a:endParaRPr lang="en-US" dirty="0">
                <a:solidFill>
                  <a:srgbClr val="006699"/>
                </a:solidFill>
              </a:endParaRPr>
            </a:p>
          </p:txBody>
        </p:sp>
        <p:sp>
          <p:nvSpPr>
            <p:cNvPr id="7216" name="Freeform 376"/>
            <p:cNvSpPr>
              <a:spLocks/>
            </p:cNvSpPr>
            <p:nvPr/>
          </p:nvSpPr>
          <p:spPr bwMode="auto">
            <a:xfrm>
              <a:off x="564" y="3465"/>
              <a:ext cx="19" cy="21"/>
            </a:xfrm>
            <a:custGeom>
              <a:avLst/>
              <a:gdLst>
                <a:gd name="T0" fmla="*/ 10 w 19"/>
                <a:gd name="T1" fmla="*/ 21 h 21"/>
                <a:gd name="T2" fmla="*/ 10 w 19"/>
                <a:gd name="T3" fmla="*/ 21 h 21"/>
                <a:gd name="T4" fmla="*/ 13 w 19"/>
                <a:gd name="T5" fmla="*/ 21 h 21"/>
                <a:gd name="T6" fmla="*/ 17 w 19"/>
                <a:gd name="T7" fmla="*/ 17 h 21"/>
                <a:gd name="T8" fmla="*/ 19 w 19"/>
                <a:gd name="T9" fmla="*/ 15 h 21"/>
                <a:gd name="T10" fmla="*/ 19 w 19"/>
                <a:gd name="T11" fmla="*/ 11 h 21"/>
                <a:gd name="T12" fmla="*/ 19 w 19"/>
                <a:gd name="T13" fmla="*/ 11 h 21"/>
                <a:gd name="T14" fmla="*/ 19 w 19"/>
                <a:gd name="T15" fmla="*/ 8 h 21"/>
                <a:gd name="T16" fmla="*/ 17 w 19"/>
                <a:gd name="T17" fmla="*/ 4 h 21"/>
                <a:gd name="T18" fmla="*/ 13 w 19"/>
                <a:gd name="T19" fmla="*/ 2 h 21"/>
                <a:gd name="T20" fmla="*/ 10 w 19"/>
                <a:gd name="T21" fmla="*/ 0 h 21"/>
                <a:gd name="T22" fmla="*/ 10 w 19"/>
                <a:gd name="T23" fmla="*/ 0 h 21"/>
                <a:gd name="T24" fmla="*/ 6 w 19"/>
                <a:gd name="T25" fmla="*/ 2 h 21"/>
                <a:gd name="T26" fmla="*/ 2 w 19"/>
                <a:gd name="T27" fmla="*/ 4 h 21"/>
                <a:gd name="T28" fmla="*/ 0 w 19"/>
                <a:gd name="T29" fmla="*/ 8 h 21"/>
                <a:gd name="T30" fmla="*/ 0 w 19"/>
                <a:gd name="T31" fmla="*/ 11 h 21"/>
                <a:gd name="T32" fmla="*/ 0 w 19"/>
                <a:gd name="T33" fmla="*/ 11 h 21"/>
                <a:gd name="T34" fmla="*/ 0 w 19"/>
                <a:gd name="T35" fmla="*/ 15 h 21"/>
                <a:gd name="T36" fmla="*/ 2 w 19"/>
                <a:gd name="T37" fmla="*/ 17 h 21"/>
                <a:gd name="T38" fmla="*/ 6 w 19"/>
                <a:gd name="T39" fmla="*/ 21 h 21"/>
                <a:gd name="T40" fmla="*/ 10 w 19"/>
                <a:gd name="T41" fmla="*/ 21 h 21"/>
                <a:gd name="T42" fmla="*/ 10 w 19"/>
                <a:gd name="T43" fmla="*/ 2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21"/>
                <a:gd name="T68" fmla="*/ 19 w 19"/>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21">
                  <a:moveTo>
                    <a:pt x="10" y="21"/>
                  </a:moveTo>
                  <a:lnTo>
                    <a:pt x="10" y="21"/>
                  </a:lnTo>
                  <a:lnTo>
                    <a:pt x="13" y="21"/>
                  </a:lnTo>
                  <a:lnTo>
                    <a:pt x="17" y="17"/>
                  </a:lnTo>
                  <a:lnTo>
                    <a:pt x="19" y="15"/>
                  </a:lnTo>
                  <a:lnTo>
                    <a:pt x="19" y="11"/>
                  </a:lnTo>
                  <a:lnTo>
                    <a:pt x="19" y="8"/>
                  </a:lnTo>
                  <a:lnTo>
                    <a:pt x="17" y="4"/>
                  </a:lnTo>
                  <a:lnTo>
                    <a:pt x="13" y="2"/>
                  </a:lnTo>
                  <a:lnTo>
                    <a:pt x="10" y="0"/>
                  </a:lnTo>
                  <a:lnTo>
                    <a:pt x="6" y="2"/>
                  </a:lnTo>
                  <a:lnTo>
                    <a:pt x="2" y="4"/>
                  </a:lnTo>
                  <a:lnTo>
                    <a:pt x="0" y="8"/>
                  </a:lnTo>
                  <a:lnTo>
                    <a:pt x="0" y="11"/>
                  </a:lnTo>
                  <a:lnTo>
                    <a:pt x="0" y="15"/>
                  </a:lnTo>
                  <a:lnTo>
                    <a:pt x="2" y="17"/>
                  </a:lnTo>
                  <a:lnTo>
                    <a:pt x="6" y="21"/>
                  </a:lnTo>
                  <a:lnTo>
                    <a:pt x="10" y="21"/>
                  </a:lnTo>
                  <a:close/>
                </a:path>
              </a:pathLst>
            </a:custGeom>
            <a:solidFill>
              <a:srgbClr val="E5AF8F"/>
            </a:solidFill>
            <a:ln w="9525">
              <a:noFill/>
              <a:round/>
              <a:headEnd/>
              <a:tailEnd/>
            </a:ln>
          </p:spPr>
          <p:txBody>
            <a:bodyPr/>
            <a:lstStyle/>
            <a:p>
              <a:endParaRPr lang="en-US" dirty="0">
                <a:solidFill>
                  <a:srgbClr val="006699"/>
                </a:solidFill>
              </a:endParaRPr>
            </a:p>
          </p:txBody>
        </p:sp>
        <p:sp>
          <p:nvSpPr>
            <p:cNvPr id="7217" name="Freeform 377"/>
            <p:cNvSpPr>
              <a:spLocks/>
            </p:cNvSpPr>
            <p:nvPr/>
          </p:nvSpPr>
          <p:spPr bwMode="auto">
            <a:xfrm>
              <a:off x="564" y="3467"/>
              <a:ext cx="19" cy="19"/>
            </a:xfrm>
            <a:custGeom>
              <a:avLst/>
              <a:gdLst>
                <a:gd name="T0" fmla="*/ 10 w 19"/>
                <a:gd name="T1" fmla="*/ 19 h 19"/>
                <a:gd name="T2" fmla="*/ 10 w 19"/>
                <a:gd name="T3" fmla="*/ 19 h 19"/>
                <a:gd name="T4" fmla="*/ 13 w 19"/>
                <a:gd name="T5" fmla="*/ 17 h 19"/>
                <a:gd name="T6" fmla="*/ 15 w 19"/>
                <a:gd name="T7" fmla="*/ 15 h 19"/>
                <a:gd name="T8" fmla="*/ 17 w 19"/>
                <a:gd name="T9" fmla="*/ 13 h 19"/>
                <a:gd name="T10" fmla="*/ 19 w 19"/>
                <a:gd name="T11" fmla="*/ 9 h 19"/>
                <a:gd name="T12" fmla="*/ 19 w 19"/>
                <a:gd name="T13" fmla="*/ 9 h 19"/>
                <a:gd name="T14" fmla="*/ 17 w 19"/>
                <a:gd name="T15" fmla="*/ 6 h 19"/>
                <a:gd name="T16" fmla="*/ 15 w 19"/>
                <a:gd name="T17" fmla="*/ 2 h 19"/>
                <a:gd name="T18" fmla="*/ 13 w 19"/>
                <a:gd name="T19" fmla="*/ 0 h 19"/>
                <a:gd name="T20" fmla="*/ 10 w 19"/>
                <a:gd name="T21" fmla="*/ 0 h 19"/>
                <a:gd name="T22" fmla="*/ 10 w 19"/>
                <a:gd name="T23" fmla="*/ 0 h 19"/>
                <a:gd name="T24" fmla="*/ 6 w 19"/>
                <a:gd name="T25" fmla="*/ 0 h 19"/>
                <a:gd name="T26" fmla="*/ 4 w 19"/>
                <a:gd name="T27" fmla="*/ 2 h 19"/>
                <a:gd name="T28" fmla="*/ 0 w 19"/>
                <a:gd name="T29" fmla="*/ 6 h 19"/>
                <a:gd name="T30" fmla="*/ 0 w 19"/>
                <a:gd name="T31" fmla="*/ 9 h 19"/>
                <a:gd name="T32" fmla="*/ 0 w 19"/>
                <a:gd name="T33" fmla="*/ 9 h 19"/>
                <a:gd name="T34" fmla="*/ 0 w 19"/>
                <a:gd name="T35" fmla="*/ 13 h 19"/>
                <a:gd name="T36" fmla="*/ 4 w 19"/>
                <a:gd name="T37" fmla="*/ 15 h 19"/>
                <a:gd name="T38" fmla="*/ 6 w 19"/>
                <a:gd name="T39" fmla="*/ 17 h 19"/>
                <a:gd name="T40" fmla="*/ 10 w 19"/>
                <a:gd name="T41" fmla="*/ 19 h 19"/>
                <a:gd name="T42" fmla="*/ 10 w 19"/>
                <a:gd name="T43" fmla="*/ 19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9"/>
                <a:gd name="T68" fmla="*/ 19 w 19"/>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9">
                  <a:moveTo>
                    <a:pt x="10" y="19"/>
                  </a:moveTo>
                  <a:lnTo>
                    <a:pt x="10" y="19"/>
                  </a:lnTo>
                  <a:lnTo>
                    <a:pt x="13" y="17"/>
                  </a:lnTo>
                  <a:lnTo>
                    <a:pt x="15" y="15"/>
                  </a:lnTo>
                  <a:lnTo>
                    <a:pt x="17" y="13"/>
                  </a:lnTo>
                  <a:lnTo>
                    <a:pt x="19" y="9"/>
                  </a:lnTo>
                  <a:lnTo>
                    <a:pt x="17" y="6"/>
                  </a:lnTo>
                  <a:lnTo>
                    <a:pt x="15" y="2"/>
                  </a:lnTo>
                  <a:lnTo>
                    <a:pt x="13" y="0"/>
                  </a:lnTo>
                  <a:lnTo>
                    <a:pt x="10" y="0"/>
                  </a:lnTo>
                  <a:lnTo>
                    <a:pt x="6" y="0"/>
                  </a:lnTo>
                  <a:lnTo>
                    <a:pt x="4" y="2"/>
                  </a:lnTo>
                  <a:lnTo>
                    <a:pt x="0" y="6"/>
                  </a:lnTo>
                  <a:lnTo>
                    <a:pt x="0" y="9"/>
                  </a:lnTo>
                  <a:lnTo>
                    <a:pt x="0" y="13"/>
                  </a:lnTo>
                  <a:lnTo>
                    <a:pt x="4" y="15"/>
                  </a:lnTo>
                  <a:lnTo>
                    <a:pt x="6" y="17"/>
                  </a:lnTo>
                  <a:lnTo>
                    <a:pt x="10" y="19"/>
                  </a:lnTo>
                  <a:close/>
                </a:path>
              </a:pathLst>
            </a:custGeom>
            <a:solidFill>
              <a:srgbClr val="E4AD8D"/>
            </a:solidFill>
            <a:ln w="9525">
              <a:noFill/>
              <a:round/>
              <a:headEnd/>
              <a:tailEnd/>
            </a:ln>
          </p:spPr>
          <p:txBody>
            <a:bodyPr/>
            <a:lstStyle/>
            <a:p>
              <a:endParaRPr lang="en-US" dirty="0">
                <a:solidFill>
                  <a:srgbClr val="006699"/>
                </a:solidFill>
              </a:endParaRPr>
            </a:p>
          </p:txBody>
        </p:sp>
        <p:sp>
          <p:nvSpPr>
            <p:cNvPr id="7218" name="Freeform 378"/>
            <p:cNvSpPr>
              <a:spLocks/>
            </p:cNvSpPr>
            <p:nvPr/>
          </p:nvSpPr>
          <p:spPr bwMode="auto">
            <a:xfrm>
              <a:off x="654" y="3465"/>
              <a:ext cx="31" cy="33"/>
            </a:xfrm>
            <a:custGeom>
              <a:avLst/>
              <a:gdLst>
                <a:gd name="T0" fmla="*/ 17 w 31"/>
                <a:gd name="T1" fmla="*/ 33 h 33"/>
                <a:gd name="T2" fmla="*/ 17 w 31"/>
                <a:gd name="T3" fmla="*/ 33 h 33"/>
                <a:gd name="T4" fmla="*/ 22 w 31"/>
                <a:gd name="T5" fmla="*/ 32 h 33"/>
                <a:gd name="T6" fmla="*/ 27 w 31"/>
                <a:gd name="T7" fmla="*/ 28 h 33"/>
                <a:gd name="T8" fmla="*/ 31 w 31"/>
                <a:gd name="T9" fmla="*/ 24 h 33"/>
                <a:gd name="T10" fmla="*/ 31 w 31"/>
                <a:gd name="T11" fmla="*/ 17 h 33"/>
                <a:gd name="T12" fmla="*/ 31 w 31"/>
                <a:gd name="T13" fmla="*/ 17 h 33"/>
                <a:gd name="T14" fmla="*/ 31 w 31"/>
                <a:gd name="T15" fmla="*/ 11 h 33"/>
                <a:gd name="T16" fmla="*/ 27 w 31"/>
                <a:gd name="T17" fmla="*/ 6 h 33"/>
                <a:gd name="T18" fmla="*/ 22 w 31"/>
                <a:gd name="T19" fmla="*/ 2 h 33"/>
                <a:gd name="T20" fmla="*/ 17 w 31"/>
                <a:gd name="T21" fmla="*/ 0 h 33"/>
                <a:gd name="T22" fmla="*/ 17 w 31"/>
                <a:gd name="T23" fmla="*/ 0 h 33"/>
                <a:gd name="T24" fmla="*/ 9 w 31"/>
                <a:gd name="T25" fmla="*/ 2 h 33"/>
                <a:gd name="T26" fmla="*/ 6 w 31"/>
                <a:gd name="T27" fmla="*/ 6 h 33"/>
                <a:gd name="T28" fmla="*/ 2 w 31"/>
                <a:gd name="T29" fmla="*/ 11 h 33"/>
                <a:gd name="T30" fmla="*/ 0 w 31"/>
                <a:gd name="T31" fmla="*/ 17 h 33"/>
                <a:gd name="T32" fmla="*/ 0 w 31"/>
                <a:gd name="T33" fmla="*/ 17 h 33"/>
                <a:gd name="T34" fmla="*/ 2 w 31"/>
                <a:gd name="T35" fmla="*/ 24 h 33"/>
                <a:gd name="T36" fmla="*/ 6 w 31"/>
                <a:gd name="T37" fmla="*/ 28 h 33"/>
                <a:gd name="T38" fmla="*/ 9 w 31"/>
                <a:gd name="T39" fmla="*/ 32 h 33"/>
                <a:gd name="T40" fmla="*/ 17 w 31"/>
                <a:gd name="T41" fmla="*/ 33 h 33"/>
                <a:gd name="T42" fmla="*/ 17 w 31"/>
                <a:gd name="T43" fmla="*/ 33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3"/>
                <a:gd name="T68" fmla="*/ 31 w 3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3">
                  <a:moveTo>
                    <a:pt x="17" y="33"/>
                  </a:moveTo>
                  <a:lnTo>
                    <a:pt x="17" y="33"/>
                  </a:lnTo>
                  <a:lnTo>
                    <a:pt x="22" y="32"/>
                  </a:lnTo>
                  <a:lnTo>
                    <a:pt x="27" y="28"/>
                  </a:lnTo>
                  <a:lnTo>
                    <a:pt x="31" y="24"/>
                  </a:lnTo>
                  <a:lnTo>
                    <a:pt x="31" y="17"/>
                  </a:lnTo>
                  <a:lnTo>
                    <a:pt x="31" y="11"/>
                  </a:lnTo>
                  <a:lnTo>
                    <a:pt x="27" y="6"/>
                  </a:lnTo>
                  <a:lnTo>
                    <a:pt x="22" y="2"/>
                  </a:lnTo>
                  <a:lnTo>
                    <a:pt x="17" y="0"/>
                  </a:lnTo>
                  <a:lnTo>
                    <a:pt x="9" y="2"/>
                  </a:lnTo>
                  <a:lnTo>
                    <a:pt x="6" y="6"/>
                  </a:lnTo>
                  <a:lnTo>
                    <a:pt x="2" y="11"/>
                  </a:lnTo>
                  <a:lnTo>
                    <a:pt x="0" y="17"/>
                  </a:lnTo>
                  <a:lnTo>
                    <a:pt x="2" y="24"/>
                  </a:lnTo>
                  <a:lnTo>
                    <a:pt x="6" y="28"/>
                  </a:lnTo>
                  <a:lnTo>
                    <a:pt x="9" y="32"/>
                  </a:lnTo>
                  <a:lnTo>
                    <a:pt x="17" y="33"/>
                  </a:lnTo>
                  <a:close/>
                </a:path>
              </a:pathLst>
            </a:custGeom>
            <a:solidFill>
              <a:srgbClr val="F0C2A3"/>
            </a:solidFill>
            <a:ln w="9525">
              <a:noFill/>
              <a:round/>
              <a:headEnd/>
              <a:tailEnd/>
            </a:ln>
          </p:spPr>
          <p:txBody>
            <a:bodyPr/>
            <a:lstStyle/>
            <a:p>
              <a:endParaRPr lang="en-US" dirty="0">
                <a:solidFill>
                  <a:srgbClr val="006699"/>
                </a:solidFill>
              </a:endParaRPr>
            </a:p>
          </p:txBody>
        </p:sp>
        <p:sp>
          <p:nvSpPr>
            <p:cNvPr id="7219" name="Freeform 379"/>
            <p:cNvSpPr>
              <a:spLocks/>
            </p:cNvSpPr>
            <p:nvPr/>
          </p:nvSpPr>
          <p:spPr bwMode="auto">
            <a:xfrm>
              <a:off x="654" y="3467"/>
              <a:ext cx="31" cy="30"/>
            </a:xfrm>
            <a:custGeom>
              <a:avLst/>
              <a:gdLst>
                <a:gd name="T0" fmla="*/ 17 w 31"/>
                <a:gd name="T1" fmla="*/ 30 h 30"/>
                <a:gd name="T2" fmla="*/ 17 w 31"/>
                <a:gd name="T3" fmla="*/ 30 h 30"/>
                <a:gd name="T4" fmla="*/ 22 w 31"/>
                <a:gd name="T5" fmla="*/ 30 h 30"/>
                <a:gd name="T6" fmla="*/ 27 w 31"/>
                <a:gd name="T7" fmla="*/ 26 h 30"/>
                <a:gd name="T8" fmla="*/ 29 w 31"/>
                <a:gd name="T9" fmla="*/ 20 h 30"/>
                <a:gd name="T10" fmla="*/ 31 w 31"/>
                <a:gd name="T11" fmla="*/ 15 h 30"/>
                <a:gd name="T12" fmla="*/ 31 w 31"/>
                <a:gd name="T13" fmla="*/ 15 h 30"/>
                <a:gd name="T14" fmla="*/ 29 w 31"/>
                <a:gd name="T15" fmla="*/ 9 h 30"/>
                <a:gd name="T16" fmla="*/ 27 w 31"/>
                <a:gd name="T17" fmla="*/ 4 h 30"/>
                <a:gd name="T18" fmla="*/ 22 w 31"/>
                <a:gd name="T19" fmla="*/ 0 h 30"/>
                <a:gd name="T20" fmla="*/ 17 w 31"/>
                <a:gd name="T21" fmla="*/ 0 h 30"/>
                <a:gd name="T22" fmla="*/ 17 w 31"/>
                <a:gd name="T23" fmla="*/ 0 h 30"/>
                <a:gd name="T24" fmla="*/ 11 w 31"/>
                <a:gd name="T25" fmla="*/ 0 h 30"/>
                <a:gd name="T26" fmla="*/ 6 w 31"/>
                <a:gd name="T27" fmla="*/ 4 h 30"/>
                <a:gd name="T28" fmla="*/ 2 w 31"/>
                <a:gd name="T29" fmla="*/ 9 h 30"/>
                <a:gd name="T30" fmla="*/ 0 w 31"/>
                <a:gd name="T31" fmla="*/ 15 h 30"/>
                <a:gd name="T32" fmla="*/ 0 w 31"/>
                <a:gd name="T33" fmla="*/ 15 h 30"/>
                <a:gd name="T34" fmla="*/ 2 w 31"/>
                <a:gd name="T35" fmla="*/ 20 h 30"/>
                <a:gd name="T36" fmla="*/ 6 w 31"/>
                <a:gd name="T37" fmla="*/ 26 h 30"/>
                <a:gd name="T38" fmla="*/ 11 w 31"/>
                <a:gd name="T39" fmla="*/ 30 h 30"/>
                <a:gd name="T40" fmla="*/ 17 w 31"/>
                <a:gd name="T41" fmla="*/ 30 h 30"/>
                <a:gd name="T42" fmla="*/ 17 w 31"/>
                <a:gd name="T43" fmla="*/ 3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0"/>
                <a:gd name="T68" fmla="*/ 31 w 31"/>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0">
                  <a:moveTo>
                    <a:pt x="17" y="30"/>
                  </a:moveTo>
                  <a:lnTo>
                    <a:pt x="17" y="30"/>
                  </a:lnTo>
                  <a:lnTo>
                    <a:pt x="22" y="30"/>
                  </a:lnTo>
                  <a:lnTo>
                    <a:pt x="27" y="26"/>
                  </a:lnTo>
                  <a:lnTo>
                    <a:pt x="29" y="20"/>
                  </a:lnTo>
                  <a:lnTo>
                    <a:pt x="31" y="15"/>
                  </a:lnTo>
                  <a:lnTo>
                    <a:pt x="29" y="9"/>
                  </a:lnTo>
                  <a:lnTo>
                    <a:pt x="27" y="4"/>
                  </a:lnTo>
                  <a:lnTo>
                    <a:pt x="22" y="0"/>
                  </a:lnTo>
                  <a:lnTo>
                    <a:pt x="17" y="0"/>
                  </a:lnTo>
                  <a:lnTo>
                    <a:pt x="11" y="0"/>
                  </a:lnTo>
                  <a:lnTo>
                    <a:pt x="6" y="4"/>
                  </a:lnTo>
                  <a:lnTo>
                    <a:pt x="2" y="9"/>
                  </a:lnTo>
                  <a:lnTo>
                    <a:pt x="0" y="15"/>
                  </a:lnTo>
                  <a:lnTo>
                    <a:pt x="2" y="20"/>
                  </a:lnTo>
                  <a:lnTo>
                    <a:pt x="6" y="26"/>
                  </a:lnTo>
                  <a:lnTo>
                    <a:pt x="11" y="30"/>
                  </a:lnTo>
                  <a:lnTo>
                    <a:pt x="17" y="30"/>
                  </a:lnTo>
                  <a:close/>
                </a:path>
              </a:pathLst>
            </a:custGeom>
            <a:solidFill>
              <a:srgbClr val="EFC0A1"/>
            </a:solidFill>
            <a:ln w="9525">
              <a:noFill/>
              <a:round/>
              <a:headEnd/>
              <a:tailEnd/>
            </a:ln>
          </p:spPr>
          <p:txBody>
            <a:bodyPr/>
            <a:lstStyle/>
            <a:p>
              <a:endParaRPr lang="en-US" dirty="0">
                <a:solidFill>
                  <a:srgbClr val="006699"/>
                </a:solidFill>
              </a:endParaRPr>
            </a:p>
          </p:txBody>
        </p:sp>
        <p:sp>
          <p:nvSpPr>
            <p:cNvPr id="7220" name="Freeform 380"/>
            <p:cNvSpPr>
              <a:spLocks/>
            </p:cNvSpPr>
            <p:nvPr/>
          </p:nvSpPr>
          <p:spPr bwMode="auto">
            <a:xfrm>
              <a:off x="656" y="3467"/>
              <a:ext cx="29" cy="30"/>
            </a:xfrm>
            <a:custGeom>
              <a:avLst/>
              <a:gdLst>
                <a:gd name="T0" fmla="*/ 15 w 29"/>
                <a:gd name="T1" fmla="*/ 30 h 30"/>
                <a:gd name="T2" fmla="*/ 15 w 29"/>
                <a:gd name="T3" fmla="*/ 30 h 30"/>
                <a:gd name="T4" fmla="*/ 20 w 29"/>
                <a:gd name="T5" fmla="*/ 28 h 30"/>
                <a:gd name="T6" fmla="*/ 24 w 29"/>
                <a:gd name="T7" fmla="*/ 26 h 30"/>
                <a:gd name="T8" fmla="*/ 27 w 29"/>
                <a:gd name="T9" fmla="*/ 20 h 30"/>
                <a:gd name="T10" fmla="*/ 29 w 29"/>
                <a:gd name="T11" fmla="*/ 15 h 30"/>
                <a:gd name="T12" fmla="*/ 29 w 29"/>
                <a:gd name="T13" fmla="*/ 15 h 30"/>
                <a:gd name="T14" fmla="*/ 27 w 29"/>
                <a:gd name="T15" fmla="*/ 9 h 30"/>
                <a:gd name="T16" fmla="*/ 24 w 29"/>
                <a:gd name="T17" fmla="*/ 6 h 30"/>
                <a:gd name="T18" fmla="*/ 20 w 29"/>
                <a:gd name="T19" fmla="*/ 2 h 30"/>
                <a:gd name="T20" fmla="*/ 15 w 29"/>
                <a:gd name="T21" fmla="*/ 0 h 30"/>
                <a:gd name="T22" fmla="*/ 15 w 29"/>
                <a:gd name="T23" fmla="*/ 0 h 30"/>
                <a:gd name="T24" fmla="*/ 9 w 29"/>
                <a:gd name="T25" fmla="*/ 2 h 30"/>
                <a:gd name="T26" fmla="*/ 4 w 29"/>
                <a:gd name="T27" fmla="*/ 6 h 30"/>
                <a:gd name="T28" fmla="*/ 0 w 29"/>
                <a:gd name="T29" fmla="*/ 9 h 30"/>
                <a:gd name="T30" fmla="*/ 0 w 29"/>
                <a:gd name="T31" fmla="*/ 15 h 30"/>
                <a:gd name="T32" fmla="*/ 0 w 29"/>
                <a:gd name="T33" fmla="*/ 15 h 30"/>
                <a:gd name="T34" fmla="*/ 0 w 29"/>
                <a:gd name="T35" fmla="*/ 20 h 30"/>
                <a:gd name="T36" fmla="*/ 4 w 29"/>
                <a:gd name="T37" fmla="*/ 26 h 30"/>
                <a:gd name="T38" fmla="*/ 9 w 29"/>
                <a:gd name="T39" fmla="*/ 28 h 30"/>
                <a:gd name="T40" fmla="*/ 15 w 29"/>
                <a:gd name="T41" fmla="*/ 30 h 30"/>
                <a:gd name="T42" fmla="*/ 15 w 29"/>
                <a:gd name="T43" fmla="*/ 3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0"/>
                <a:gd name="T68" fmla="*/ 29 w 29"/>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0">
                  <a:moveTo>
                    <a:pt x="15" y="30"/>
                  </a:moveTo>
                  <a:lnTo>
                    <a:pt x="15" y="30"/>
                  </a:lnTo>
                  <a:lnTo>
                    <a:pt x="20" y="28"/>
                  </a:lnTo>
                  <a:lnTo>
                    <a:pt x="24" y="26"/>
                  </a:lnTo>
                  <a:lnTo>
                    <a:pt x="27" y="20"/>
                  </a:lnTo>
                  <a:lnTo>
                    <a:pt x="29" y="15"/>
                  </a:lnTo>
                  <a:lnTo>
                    <a:pt x="27" y="9"/>
                  </a:lnTo>
                  <a:lnTo>
                    <a:pt x="24" y="6"/>
                  </a:lnTo>
                  <a:lnTo>
                    <a:pt x="20" y="2"/>
                  </a:lnTo>
                  <a:lnTo>
                    <a:pt x="15" y="0"/>
                  </a:lnTo>
                  <a:lnTo>
                    <a:pt x="9" y="2"/>
                  </a:lnTo>
                  <a:lnTo>
                    <a:pt x="4" y="6"/>
                  </a:lnTo>
                  <a:lnTo>
                    <a:pt x="0" y="9"/>
                  </a:lnTo>
                  <a:lnTo>
                    <a:pt x="0" y="15"/>
                  </a:lnTo>
                  <a:lnTo>
                    <a:pt x="0" y="20"/>
                  </a:lnTo>
                  <a:lnTo>
                    <a:pt x="4" y="26"/>
                  </a:lnTo>
                  <a:lnTo>
                    <a:pt x="9" y="28"/>
                  </a:lnTo>
                  <a:lnTo>
                    <a:pt x="15" y="30"/>
                  </a:lnTo>
                  <a:close/>
                </a:path>
              </a:pathLst>
            </a:custGeom>
            <a:solidFill>
              <a:srgbClr val="EEBF9F"/>
            </a:solidFill>
            <a:ln w="9525">
              <a:noFill/>
              <a:round/>
              <a:headEnd/>
              <a:tailEnd/>
            </a:ln>
          </p:spPr>
          <p:txBody>
            <a:bodyPr/>
            <a:lstStyle/>
            <a:p>
              <a:endParaRPr lang="en-US" dirty="0">
                <a:solidFill>
                  <a:srgbClr val="006699"/>
                </a:solidFill>
              </a:endParaRPr>
            </a:p>
          </p:txBody>
        </p:sp>
        <p:sp>
          <p:nvSpPr>
            <p:cNvPr id="7221" name="Freeform 381"/>
            <p:cNvSpPr>
              <a:spLocks/>
            </p:cNvSpPr>
            <p:nvPr/>
          </p:nvSpPr>
          <p:spPr bwMode="auto">
            <a:xfrm>
              <a:off x="656" y="3469"/>
              <a:ext cx="27" cy="28"/>
            </a:xfrm>
            <a:custGeom>
              <a:avLst/>
              <a:gdLst>
                <a:gd name="T0" fmla="*/ 15 w 27"/>
                <a:gd name="T1" fmla="*/ 28 h 28"/>
                <a:gd name="T2" fmla="*/ 15 w 27"/>
                <a:gd name="T3" fmla="*/ 28 h 28"/>
                <a:gd name="T4" fmla="*/ 20 w 27"/>
                <a:gd name="T5" fmla="*/ 26 h 28"/>
                <a:gd name="T6" fmla="*/ 24 w 27"/>
                <a:gd name="T7" fmla="*/ 22 h 28"/>
                <a:gd name="T8" fmla="*/ 27 w 27"/>
                <a:gd name="T9" fmla="*/ 18 h 28"/>
                <a:gd name="T10" fmla="*/ 27 w 27"/>
                <a:gd name="T11" fmla="*/ 13 h 28"/>
                <a:gd name="T12" fmla="*/ 27 w 27"/>
                <a:gd name="T13" fmla="*/ 13 h 28"/>
                <a:gd name="T14" fmla="*/ 27 w 27"/>
                <a:gd name="T15" fmla="*/ 7 h 28"/>
                <a:gd name="T16" fmla="*/ 24 w 27"/>
                <a:gd name="T17" fmla="*/ 4 h 28"/>
                <a:gd name="T18" fmla="*/ 20 w 27"/>
                <a:gd name="T19" fmla="*/ 0 h 28"/>
                <a:gd name="T20" fmla="*/ 15 w 27"/>
                <a:gd name="T21" fmla="*/ 0 h 28"/>
                <a:gd name="T22" fmla="*/ 15 w 27"/>
                <a:gd name="T23" fmla="*/ 0 h 28"/>
                <a:gd name="T24" fmla="*/ 9 w 27"/>
                <a:gd name="T25" fmla="*/ 0 h 28"/>
                <a:gd name="T26" fmla="*/ 4 w 27"/>
                <a:gd name="T27" fmla="*/ 4 h 28"/>
                <a:gd name="T28" fmla="*/ 2 w 27"/>
                <a:gd name="T29" fmla="*/ 7 h 28"/>
                <a:gd name="T30" fmla="*/ 0 w 27"/>
                <a:gd name="T31" fmla="*/ 13 h 28"/>
                <a:gd name="T32" fmla="*/ 0 w 27"/>
                <a:gd name="T33" fmla="*/ 13 h 28"/>
                <a:gd name="T34" fmla="*/ 2 w 27"/>
                <a:gd name="T35" fmla="*/ 18 h 28"/>
                <a:gd name="T36" fmla="*/ 4 w 27"/>
                <a:gd name="T37" fmla="*/ 22 h 28"/>
                <a:gd name="T38" fmla="*/ 9 w 27"/>
                <a:gd name="T39" fmla="*/ 26 h 28"/>
                <a:gd name="T40" fmla="*/ 15 w 27"/>
                <a:gd name="T41" fmla="*/ 28 h 28"/>
                <a:gd name="T42" fmla="*/ 15 w 27"/>
                <a:gd name="T43" fmla="*/ 28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28"/>
                <a:gd name="T68" fmla="*/ 27 w 2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28">
                  <a:moveTo>
                    <a:pt x="15" y="28"/>
                  </a:moveTo>
                  <a:lnTo>
                    <a:pt x="15" y="28"/>
                  </a:lnTo>
                  <a:lnTo>
                    <a:pt x="20" y="26"/>
                  </a:lnTo>
                  <a:lnTo>
                    <a:pt x="24" y="22"/>
                  </a:lnTo>
                  <a:lnTo>
                    <a:pt x="27" y="18"/>
                  </a:lnTo>
                  <a:lnTo>
                    <a:pt x="27" y="13"/>
                  </a:lnTo>
                  <a:lnTo>
                    <a:pt x="27" y="7"/>
                  </a:lnTo>
                  <a:lnTo>
                    <a:pt x="24" y="4"/>
                  </a:lnTo>
                  <a:lnTo>
                    <a:pt x="20" y="0"/>
                  </a:lnTo>
                  <a:lnTo>
                    <a:pt x="15" y="0"/>
                  </a:lnTo>
                  <a:lnTo>
                    <a:pt x="9" y="0"/>
                  </a:lnTo>
                  <a:lnTo>
                    <a:pt x="4" y="4"/>
                  </a:lnTo>
                  <a:lnTo>
                    <a:pt x="2" y="7"/>
                  </a:lnTo>
                  <a:lnTo>
                    <a:pt x="0" y="13"/>
                  </a:lnTo>
                  <a:lnTo>
                    <a:pt x="2" y="18"/>
                  </a:lnTo>
                  <a:lnTo>
                    <a:pt x="4" y="22"/>
                  </a:lnTo>
                  <a:lnTo>
                    <a:pt x="9" y="26"/>
                  </a:lnTo>
                  <a:lnTo>
                    <a:pt x="15" y="28"/>
                  </a:lnTo>
                  <a:close/>
                </a:path>
              </a:pathLst>
            </a:custGeom>
            <a:solidFill>
              <a:srgbClr val="EDBD9D"/>
            </a:solidFill>
            <a:ln w="9525">
              <a:noFill/>
              <a:round/>
              <a:headEnd/>
              <a:tailEnd/>
            </a:ln>
          </p:spPr>
          <p:txBody>
            <a:bodyPr/>
            <a:lstStyle/>
            <a:p>
              <a:endParaRPr lang="en-US" dirty="0">
                <a:solidFill>
                  <a:srgbClr val="006699"/>
                </a:solidFill>
              </a:endParaRPr>
            </a:p>
          </p:txBody>
        </p:sp>
        <p:sp>
          <p:nvSpPr>
            <p:cNvPr id="7222" name="Freeform 382"/>
            <p:cNvSpPr>
              <a:spLocks/>
            </p:cNvSpPr>
            <p:nvPr/>
          </p:nvSpPr>
          <p:spPr bwMode="auto">
            <a:xfrm>
              <a:off x="658" y="3469"/>
              <a:ext cx="25" cy="26"/>
            </a:xfrm>
            <a:custGeom>
              <a:avLst/>
              <a:gdLst>
                <a:gd name="T0" fmla="*/ 13 w 25"/>
                <a:gd name="T1" fmla="*/ 26 h 26"/>
                <a:gd name="T2" fmla="*/ 13 w 25"/>
                <a:gd name="T3" fmla="*/ 26 h 26"/>
                <a:gd name="T4" fmla="*/ 18 w 25"/>
                <a:gd name="T5" fmla="*/ 26 h 26"/>
                <a:gd name="T6" fmla="*/ 22 w 25"/>
                <a:gd name="T7" fmla="*/ 22 h 26"/>
                <a:gd name="T8" fmla="*/ 23 w 25"/>
                <a:gd name="T9" fmla="*/ 18 h 26"/>
                <a:gd name="T10" fmla="*/ 25 w 25"/>
                <a:gd name="T11" fmla="*/ 13 h 26"/>
                <a:gd name="T12" fmla="*/ 25 w 25"/>
                <a:gd name="T13" fmla="*/ 13 h 26"/>
                <a:gd name="T14" fmla="*/ 23 w 25"/>
                <a:gd name="T15" fmla="*/ 7 h 26"/>
                <a:gd name="T16" fmla="*/ 22 w 25"/>
                <a:gd name="T17" fmla="*/ 4 h 26"/>
                <a:gd name="T18" fmla="*/ 18 w 25"/>
                <a:gd name="T19" fmla="*/ 2 h 26"/>
                <a:gd name="T20" fmla="*/ 13 w 25"/>
                <a:gd name="T21" fmla="*/ 0 h 26"/>
                <a:gd name="T22" fmla="*/ 13 w 25"/>
                <a:gd name="T23" fmla="*/ 0 h 26"/>
                <a:gd name="T24" fmla="*/ 7 w 25"/>
                <a:gd name="T25" fmla="*/ 2 h 26"/>
                <a:gd name="T26" fmla="*/ 3 w 25"/>
                <a:gd name="T27" fmla="*/ 4 h 26"/>
                <a:gd name="T28" fmla="*/ 0 w 25"/>
                <a:gd name="T29" fmla="*/ 7 h 26"/>
                <a:gd name="T30" fmla="*/ 0 w 25"/>
                <a:gd name="T31" fmla="*/ 13 h 26"/>
                <a:gd name="T32" fmla="*/ 0 w 25"/>
                <a:gd name="T33" fmla="*/ 13 h 26"/>
                <a:gd name="T34" fmla="*/ 0 w 25"/>
                <a:gd name="T35" fmla="*/ 18 h 26"/>
                <a:gd name="T36" fmla="*/ 3 w 25"/>
                <a:gd name="T37" fmla="*/ 22 h 26"/>
                <a:gd name="T38" fmla="*/ 7 w 25"/>
                <a:gd name="T39" fmla="*/ 26 h 26"/>
                <a:gd name="T40" fmla="*/ 13 w 25"/>
                <a:gd name="T41" fmla="*/ 26 h 26"/>
                <a:gd name="T42" fmla="*/ 13 w 25"/>
                <a:gd name="T43" fmla="*/ 26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6"/>
                <a:gd name="T68" fmla="*/ 25 w 25"/>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6">
                  <a:moveTo>
                    <a:pt x="13" y="26"/>
                  </a:moveTo>
                  <a:lnTo>
                    <a:pt x="13" y="26"/>
                  </a:lnTo>
                  <a:lnTo>
                    <a:pt x="18" y="26"/>
                  </a:lnTo>
                  <a:lnTo>
                    <a:pt x="22" y="22"/>
                  </a:lnTo>
                  <a:lnTo>
                    <a:pt x="23" y="18"/>
                  </a:lnTo>
                  <a:lnTo>
                    <a:pt x="25" y="13"/>
                  </a:lnTo>
                  <a:lnTo>
                    <a:pt x="23" y="7"/>
                  </a:lnTo>
                  <a:lnTo>
                    <a:pt x="22" y="4"/>
                  </a:lnTo>
                  <a:lnTo>
                    <a:pt x="18" y="2"/>
                  </a:lnTo>
                  <a:lnTo>
                    <a:pt x="13" y="0"/>
                  </a:lnTo>
                  <a:lnTo>
                    <a:pt x="7" y="2"/>
                  </a:lnTo>
                  <a:lnTo>
                    <a:pt x="3" y="4"/>
                  </a:lnTo>
                  <a:lnTo>
                    <a:pt x="0" y="7"/>
                  </a:lnTo>
                  <a:lnTo>
                    <a:pt x="0" y="13"/>
                  </a:lnTo>
                  <a:lnTo>
                    <a:pt x="0" y="18"/>
                  </a:lnTo>
                  <a:lnTo>
                    <a:pt x="3" y="22"/>
                  </a:lnTo>
                  <a:lnTo>
                    <a:pt x="7" y="26"/>
                  </a:lnTo>
                  <a:lnTo>
                    <a:pt x="13" y="26"/>
                  </a:lnTo>
                  <a:close/>
                </a:path>
              </a:pathLst>
            </a:custGeom>
            <a:solidFill>
              <a:srgbClr val="ECBA9B"/>
            </a:solidFill>
            <a:ln w="9525">
              <a:noFill/>
              <a:round/>
              <a:headEnd/>
              <a:tailEnd/>
            </a:ln>
          </p:spPr>
          <p:txBody>
            <a:bodyPr/>
            <a:lstStyle/>
            <a:p>
              <a:endParaRPr lang="en-US" dirty="0">
                <a:solidFill>
                  <a:srgbClr val="006699"/>
                </a:solidFill>
              </a:endParaRPr>
            </a:p>
          </p:txBody>
        </p:sp>
        <p:sp>
          <p:nvSpPr>
            <p:cNvPr id="7223" name="Freeform 383"/>
            <p:cNvSpPr>
              <a:spLocks/>
            </p:cNvSpPr>
            <p:nvPr/>
          </p:nvSpPr>
          <p:spPr bwMode="auto">
            <a:xfrm>
              <a:off x="658" y="3469"/>
              <a:ext cx="25" cy="26"/>
            </a:xfrm>
            <a:custGeom>
              <a:avLst/>
              <a:gdLst>
                <a:gd name="T0" fmla="*/ 13 w 25"/>
                <a:gd name="T1" fmla="*/ 26 h 26"/>
                <a:gd name="T2" fmla="*/ 13 w 25"/>
                <a:gd name="T3" fmla="*/ 26 h 26"/>
                <a:gd name="T4" fmla="*/ 16 w 25"/>
                <a:gd name="T5" fmla="*/ 24 h 26"/>
                <a:gd name="T6" fmla="*/ 22 w 25"/>
                <a:gd name="T7" fmla="*/ 22 h 26"/>
                <a:gd name="T8" fmla="*/ 23 w 25"/>
                <a:gd name="T9" fmla="*/ 18 h 26"/>
                <a:gd name="T10" fmla="*/ 25 w 25"/>
                <a:gd name="T11" fmla="*/ 13 h 26"/>
                <a:gd name="T12" fmla="*/ 25 w 25"/>
                <a:gd name="T13" fmla="*/ 13 h 26"/>
                <a:gd name="T14" fmla="*/ 23 w 25"/>
                <a:gd name="T15" fmla="*/ 7 h 26"/>
                <a:gd name="T16" fmla="*/ 22 w 25"/>
                <a:gd name="T17" fmla="*/ 4 h 26"/>
                <a:gd name="T18" fmla="*/ 16 w 25"/>
                <a:gd name="T19" fmla="*/ 2 h 26"/>
                <a:gd name="T20" fmla="*/ 13 w 25"/>
                <a:gd name="T21" fmla="*/ 0 h 26"/>
                <a:gd name="T22" fmla="*/ 13 w 25"/>
                <a:gd name="T23" fmla="*/ 0 h 26"/>
                <a:gd name="T24" fmla="*/ 7 w 25"/>
                <a:gd name="T25" fmla="*/ 2 h 26"/>
                <a:gd name="T26" fmla="*/ 3 w 25"/>
                <a:gd name="T27" fmla="*/ 4 h 26"/>
                <a:gd name="T28" fmla="*/ 2 w 25"/>
                <a:gd name="T29" fmla="*/ 7 h 26"/>
                <a:gd name="T30" fmla="*/ 0 w 25"/>
                <a:gd name="T31" fmla="*/ 13 h 26"/>
                <a:gd name="T32" fmla="*/ 0 w 25"/>
                <a:gd name="T33" fmla="*/ 13 h 26"/>
                <a:gd name="T34" fmla="*/ 2 w 25"/>
                <a:gd name="T35" fmla="*/ 18 h 26"/>
                <a:gd name="T36" fmla="*/ 3 w 25"/>
                <a:gd name="T37" fmla="*/ 22 h 26"/>
                <a:gd name="T38" fmla="*/ 7 w 25"/>
                <a:gd name="T39" fmla="*/ 24 h 26"/>
                <a:gd name="T40" fmla="*/ 13 w 25"/>
                <a:gd name="T41" fmla="*/ 26 h 26"/>
                <a:gd name="T42" fmla="*/ 13 w 25"/>
                <a:gd name="T43" fmla="*/ 26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6"/>
                <a:gd name="T68" fmla="*/ 25 w 25"/>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6">
                  <a:moveTo>
                    <a:pt x="13" y="26"/>
                  </a:moveTo>
                  <a:lnTo>
                    <a:pt x="13" y="26"/>
                  </a:lnTo>
                  <a:lnTo>
                    <a:pt x="16" y="24"/>
                  </a:lnTo>
                  <a:lnTo>
                    <a:pt x="22" y="22"/>
                  </a:lnTo>
                  <a:lnTo>
                    <a:pt x="23" y="18"/>
                  </a:lnTo>
                  <a:lnTo>
                    <a:pt x="25" y="13"/>
                  </a:lnTo>
                  <a:lnTo>
                    <a:pt x="23" y="7"/>
                  </a:lnTo>
                  <a:lnTo>
                    <a:pt x="22" y="4"/>
                  </a:lnTo>
                  <a:lnTo>
                    <a:pt x="16" y="2"/>
                  </a:lnTo>
                  <a:lnTo>
                    <a:pt x="13" y="0"/>
                  </a:lnTo>
                  <a:lnTo>
                    <a:pt x="7" y="2"/>
                  </a:lnTo>
                  <a:lnTo>
                    <a:pt x="3" y="4"/>
                  </a:lnTo>
                  <a:lnTo>
                    <a:pt x="2" y="7"/>
                  </a:lnTo>
                  <a:lnTo>
                    <a:pt x="0" y="13"/>
                  </a:lnTo>
                  <a:lnTo>
                    <a:pt x="2" y="18"/>
                  </a:lnTo>
                  <a:lnTo>
                    <a:pt x="3" y="22"/>
                  </a:lnTo>
                  <a:lnTo>
                    <a:pt x="7" y="24"/>
                  </a:lnTo>
                  <a:lnTo>
                    <a:pt x="13" y="26"/>
                  </a:lnTo>
                  <a:close/>
                </a:path>
              </a:pathLst>
            </a:custGeom>
            <a:solidFill>
              <a:srgbClr val="EAB898"/>
            </a:solidFill>
            <a:ln w="9525">
              <a:noFill/>
              <a:round/>
              <a:headEnd/>
              <a:tailEnd/>
            </a:ln>
          </p:spPr>
          <p:txBody>
            <a:bodyPr/>
            <a:lstStyle/>
            <a:p>
              <a:endParaRPr lang="en-US" dirty="0">
                <a:solidFill>
                  <a:srgbClr val="006699"/>
                </a:solidFill>
              </a:endParaRPr>
            </a:p>
          </p:txBody>
        </p:sp>
        <p:sp>
          <p:nvSpPr>
            <p:cNvPr id="7224" name="Freeform 384"/>
            <p:cNvSpPr>
              <a:spLocks/>
            </p:cNvSpPr>
            <p:nvPr/>
          </p:nvSpPr>
          <p:spPr bwMode="auto">
            <a:xfrm>
              <a:off x="658" y="3471"/>
              <a:ext cx="23" cy="22"/>
            </a:xfrm>
            <a:custGeom>
              <a:avLst/>
              <a:gdLst>
                <a:gd name="T0" fmla="*/ 13 w 23"/>
                <a:gd name="T1" fmla="*/ 22 h 22"/>
                <a:gd name="T2" fmla="*/ 13 w 23"/>
                <a:gd name="T3" fmla="*/ 22 h 22"/>
                <a:gd name="T4" fmla="*/ 16 w 23"/>
                <a:gd name="T5" fmla="*/ 22 h 22"/>
                <a:gd name="T6" fmla="*/ 20 w 23"/>
                <a:gd name="T7" fmla="*/ 20 h 22"/>
                <a:gd name="T8" fmla="*/ 23 w 23"/>
                <a:gd name="T9" fmla="*/ 16 h 22"/>
                <a:gd name="T10" fmla="*/ 23 w 23"/>
                <a:gd name="T11" fmla="*/ 11 h 22"/>
                <a:gd name="T12" fmla="*/ 23 w 23"/>
                <a:gd name="T13" fmla="*/ 11 h 22"/>
                <a:gd name="T14" fmla="*/ 23 w 23"/>
                <a:gd name="T15" fmla="*/ 7 h 22"/>
                <a:gd name="T16" fmla="*/ 20 w 23"/>
                <a:gd name="T17" fmla="*/ 4 h 22"/>
                <a:gd name="T18" fmla="*/ 16 w 23"/>
                <a:gd name="T19" fmla="*/ 0 h 22"/>
                <a:gd name="T20" fmla="*/ 13 w 23"/>
                <a:gd name="T21" fmla="*/ 0 h 22"/>
                <a:gd name="T22" fmla="*/ 13 w 23"/>
                <a:gd name="T23" fmla="*/ 0 h 22"/>
                <a:gd name="T24" fmla="*/ 7 w 23"/>
                <a:gd name="T25" fmla="*/ 0 h 22"/>
                <a:gd name="T26" fmla="*/ 3 w 23"/>
                <a:gd name="T27" fmla="*/ 4 h 22"/>
                <a:gd name="T28" fmla="*/ 2 w 23"/>
                <a:gd name="T29" fmla="*/ 7 h 22"/>
                <a:gd name="T30" fmla="*/ 0 w 23"/>
                <a:gd name="T31" fmla="*/ 11 h 22"/>
                <a:gd name="T32" fmla="*/ 0 w 23"/>
                <a:gd name="T33" fmla="*/ 11 h 22"/>
                <a:gd name="T34" fmla="*/ 2 w 23"/>
                <a:gd name="T35" fmla="*/ 16 h 22"/>
                <a:gd name="T36" fmla="*/ 3 w 23"/>
                <a:gd name="T37" fmla="*/ 20 h 22"/>
                <a:gd name="T38" fmla="*/ 7 w 23"/>
                <a:gd name="T39" fmla="*/ 22 h 22"/>
                <a:gd name="T40" fmla="*/ 13 w 23"/>
                <a:gd name="T41" fmla="*/ 22 h 22"/>
                <a:gd name="T42" fmla="*/ 13 w 23"/>
                <a:gd name="T43" fmla="*/ 2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22"/>
                <a:gd name="T68" fmla="*/ 23 w 2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22">
                  <a:moveTo>
                    <a:pt x="13" y="22"/>
                  </a:moveTo>
                  <a:lnTo>
                    <a:pt x="13" y="22"/>
                  </a:lnTo>
                  <a:lnTo>
                    <a:pt x="16" y="22"/>
                  </a:lnTo>
                  <a:lnTo>
                    <a:pt x="20" y="20"/>
                  </a:lnTo>
                  <a:lnTo>
                    <a:pt x="23" y="16"/>
                  </a:lnTo>
                  <a:lnTo>
                    <a:pt x="23" y="11"/>
                  </a:lnTo>
                  <a:lnTo>
                    <a:pt x="23" y="7"/>
                  </a:lnTo>
                  <a:lnTo>
                    <a:pt x="20" y="4"/>
                  </a:lnTo>
                  <a:lnTo>
                    <a:pt x="16" y="0"/>
                  </a:lnTo>
                  <a:lnTo>
                    <a:pt x="13" y="0"/>
                  </a:lnTo>
                  <a:lnTo>
                    <a:pt x="7" y="0"/>
                  </a:lnTo>
                  <a:lnTo>
                    <a:pt x="3" y="4"/>
                  </a:lnTo>
                  <a:lnTo>
                    <a:pt x="2" y="7"/>
                  </a:lnTo>
                  <a:lnTo>
                    <a:pt x="0" y="11"/>
                  </a:lnTo>
                  <a:lnTo>
                    <a:pt x="2" y="16"/>
                  </a:lnTo>
                  <a:lnTo>
                    <a:pt x="3" y="20"/>
                  </a:lnTo>
                  <a:lnTo>
                    <a:pt x="7" y="22"/>
                  </a:lnTo>
                  <a:lnTo>
                    <a:pt x="13" y="22"/>
                  </a:lnTo>
                  <a:close/>
                </a:path>
              </a:pathLst>
            </a:custGeom>
            <a:solidFill>
              <a:srgbClr val="E9B696"/>
            </a:solidFill>
            <a:ln w="9525">
              <a:noFill/>
              <a:round/>
              <a:headEnd/>
              <a:tailEnd/>
            </a:ln>
          </p:spPr>
          <p:txBody>
            <a:bodyPr/>
            <a:lstStyle/>
            <a:p>
              <a:endParaRPr lang="en-US" dirty="0">
                <a:solidFill>
                  <a:srgbClr val="006699"/>
                </a:solidFill>
              </a:endParaRPr>
            </a:p>
          </p:txBody>
        </p:sp>
        <p:sp>
          <p:nvSpPr>
            <p:cNvPr id="7225" name="Freeform 385"/>
            <p:cNvSpPr>
              <a:spLocks/>
            </p:cNvSpPr>
            <p:nvPr/>
          </p:nvSpPr>
          <p:spPr bwMode="auto">
            <a:xfrm>
              <a:off x="660" y="3471"/>
              <a:ext cx="21" cy="22"/>
            </a:xfrm>
            <a:custGeom>
              <a:avLst/>
              <a:gdLst>
                <a:gd name="T0" fmla="*/ 11 w 21"/>
                <a:gd name="T1" fmla="*/ 22 h 22"/>
                <a:gd name="T2" fmla="*/ 11 w 21"/>
                <a:gd name="T3" fmla="*/ 22 h 22"/>
                <a:gd name="T4" fmla="*/ 14 w 21"/>
                <a:gd name="T5" fmla="*/ 22 h 22"/>
                <a:gd name="T6" fmla="*/ 18 w 21"/>
                <a:gd name="T7" fmla="*/ 18 h 22"/>
                <a:gd name="T8" fmla="*/ 20 w 21"/>
                <a:gd name="T9" fmla="*/ 15 h 22"/>
                <a:gd name="T10" fmla="*/ 21 w 21"/>
                <a:gd name="T11" fmla="*/ 11 h 22"/>
                <a:gd name="T12" fmla="*/ 21 w 21"/>
                <a:gd name="T13" fmla="*/ 11 h 22"/>
                <a:gd name="T14" fmla="*/ 20 w 21"/>
                <a:gd name="T15" fmla="*/ 7 h 22"/>
                <a:gd name="T16" fmla="*/ 18 w 21"/>
                <a:gd name="T17" fmla="*/ 4 h 22"/>
                <a:gd name="T18" fmla="*/ 14 w 21"/>
                <a:gd name="T19" fmla="*/ 2 h 22"/>
                <a:gd name="T20" fmla="*/ 11 w 21"/>
                <a:gd name="T21" fmla="*/ 0 h 22"/>
                <a:gd name="T22" fmla="*/ 11 w 21"/>
                <a:gd name="T23" fmla="*/ 0 h 22"/>
                <a:gd name="T24" fmla="*/ 5 w 21"/>
                <a:gd name="T25" fmla="*/ 2 h 22"/>
                <a:gd name="T26" fmla="*/ 3 w 21"/>
                <a:gd name="T27" fmla="*/ 4 h 22"/>
                <a:gd name="T28" fmla="*/ 0 w 21"/>
                <a:gd name="T29" fmla="*/ 7 h 22"/>
                <a:gd name="T30" fmla="*/ 0 w 21"/>
                <a:gd name="T31" fmla="*/ 11 h 22"/>
                <a:gd name="T32" fmla="*/ 0 w 21"/>
                <a:gd name="T33" fmla="*/ 11 h 22"/>
                <a:gd name="T34" fmla="*/ 0 w 21"/>
                <a:gd name="T35" fmla="*/ 15 h 22"/>
                <a:gd name="T36" fmla="*/ 3 w 21"/>
                <a:gd name="T37" fmla="*/ 18 h 22"/>
                <a:gd name="T38" fmla="*/ 5 w 21"/>
                <a:gd name="T39" fmla="*/ 22 h 22"/>
                <a:gd name="T40" fmla="*/ 11 w 21"/>
                <a:gd name="T41" fmla="*/ 22 h 22"/>
                <a:gd name="T42" fmla="*/ 11 w 21"/>
                <a:gd name="T43" fmla="*/ 2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2"/>
                <a:gd name="T68" fmla="*/ 21 w 21"/>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2">
                  <a:moveTo>
                    <a:pt x="11" y="22"/>
                  </a:moveTo>
                  <a:lnTo>
                    <a:pt x="11" y="22"/>
                  </a:lnTo>
                  <a:lnTo>
                    <a:pt x="14" y="22"/>
                  </a:lnTo>
                  <a:lnTo>
                    <a:pt x="18" y="18"/>
                  </a:lnTo>
                  <a:lnTo>
                    <a:pt x="20" y="15"/>
                  </a:lnTo>
                  <a:lnTo>
                    <a:pt x="21" y="11"/>
                  </a:lnTo>
                  <a:lnTo>
                    <a:pt x="20" y="7"/>
                  </a:lnTo>
                  <a:lnTo>
                    <a:pt x="18" y="4"/>
                  </a:lnTo>
                  <a:lnTo>
                    <a:pt x="14" y="2"/>
                  </a:lnTo>
                  <a:lnTo>
                    <a:pt x="11" y="0"/>
                  </a:lnTo>
                  <a:lnTo>
                    <a:pt x="5" y="2"/>
                  </a:lnTo>
                  <a:lnTo>
                    <a:pt x="3" y="4"/>
                  </a:lnTo>
                  <a:lnTo>
                    <a:pt x="0" y="7"/>
                  </a:lnTo>
                  <a:lnTo>
                    <a:pt x="0" y="11"/>
                  </a:lnTo>
                  <a:lnTo>
                    <a:pt x="0" y="15"/>
                  </a:lnTo>
                  <a:lnTo>
                    <a:pt x="3" y="18"/>
                  </a:lnTo>
                  <a:lnTo>
                    <a:pt x="5" y="22"/>
                  </a:lnTo>
                  <a:lnTo>
                    <a:pt x="11" y="22"/>
                  </a:lnTo>
                  <a:close/>
                </a:path>
              </a:pathLst>
            </a:custGeom>
            <a:solidFill>
              <a:srgbClr val="E8B494"/>
            </a:solidFill>
            <a:ln w="9525">
              <a:noFill/>
              <a:round/>
              <a:headEnd/>
              <a:tailEnd/>
            </a:ln>
          </p:spPr>
          <p:txBody>
            <a:bodyPr/>
            <a:lstStyle/>
            <a:p>
              <a:endParaRPr lang="en-US" dirty="0">
                <a:solidFill>
                  <a:srgbClr val="006699"/>
                </a:solidFill>
              </a:endParaRPr>
            </a:p>
          </p:txBody>
        </p:sp>
        <p:sp>
          <p:nvSpPr>
            <p:cNvPr id="7226" name="Freeform 386"/>
            <p:cNvSpPr>
              <a:spLocks/>
            </p:cNvSpPr>
            <p:nvPr/>
          </p:nvSpPr>
          <p:spPr bwMode="auto">
            <a:xfrm>
              <a:off x="660" y="3473"/>
              <a:ext cx="20" cy="20"/>
            </a:xfrm>
            <a:custGeom>
              <a:avLst/>
              <a:gdLst>
                <a:gd name="T0" fmla="*/ 11 w 20"/>
                <a:gd name="T1" fmla="*/ 20 h 20"/>
                <a:gd name="T2" fmla="*/ 11 w 20"/>
                <a:gd name="T3" fmla="*/ 20 h 20"/>
                <a:gd name="T4" fmla="*/ 14 w 20"/>
                <a:gd name="T5" fmla="*/ 18 h 20"/>
                <a:gd name="T6" fmla="*/ 18 w 20"/>
                <a:gd name="T7" fmla="*/ 16 h 20"/>
                <a:gd name="T8" fmla="*/ 20 w 20"/>
                <a:gd name="T9" fmla="*/ 13 h 20"/>
                <a:gd name="T10" fmla="*/ 20 w 20"/>
                <a:gd name="T11" fmla="*/ 9 h 20"/>
                <a:gd name="T12" fmla="*/ 20 w 20"/>
                <a:gd name="T13" fmla="*/ 9 h 20"/>
                <a:gd name="T14" fmla="*/ 20 w 20"/>
                <a:gd name="T15" fmla="*/ 5 h 20"/>
                <a:gd name="T16" fmla="*/ 18 w 20"/>
                <a:gd name="T17" fmla="*/ 2 h 20"/>
                <a:gd name="T18" fmla="*/ 14 w 20"/>
                <a:gd name="T19" fmla="*/ 0 h 20"/>
                <a:gd name="T20" fmla="*/ 11 w 20"/>
                <a:gd name="T21" fmla="*/ 0 h 20"/>
                <a:gd name="T22" fmla="*/ 11 w 20"/>
                <a:gd name="T23" fmla="*/ 0 h 20"/>
                <a:gd name="T24" fmla="*/ 7 w 20"/>
                <a:gd name="T25" fmla="*/ 0 h 20"/>
                <a:gd name="T26" fmla="*/ 3 w 20"/>
                <a:gd name="T27" fmla="*/ 2 h 20"/>
                <a:gd name="T28" fmla="*/ 1 w 20"/>
                <a:gd name="T29" fmla="*/ 5 h 20"/>
                <a:gd name="T30" fmla="*/ 0 w 20"/>
                <a:gd name="T31" fmla="*/ 9 h 20"/>
                <a:gd name="T32" fmla="*/ 0 w 20"/>
                <a:gd name="T33" fmla="*/ 9 h 20"/>
                <a:gd name="T34" fmla="*/ 1 w 20"/>
                <a:gd name="T35" fmla="*/ 13 h 20"/>
                <a:gd name="T36" fmla="*/ 3 w 20"/>
                <a:gd name="T37" fmla="*/ 16 h 20"/>
                <a:gd name="T38" fmla="*/ 7 w 20"/>
                <a:gd name="T39" fmla="*/ 18 h 20"/>
                <a:gd name="T40" fmla="*/ 11 w 20"/>
                <a:gd name="T41" fmla="*/ 20 h 20"/>
                <a:gd name="T42" fmla="*/ 11 w 20"/>
                <a:gd name="T43" fmla="*/ 2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0"/>
                <a:gd name="T68" fmla="*/ 20 w 20"/>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0">
                  <a:moveTo>
                    <a:pt x="11" y="20"/>
                  </a:moveTo>
                  <a:lnTo>
                    <a:pt x="11" y="20"/>
                  </a:lnTo>
                  <a:lnTo>
                    <a:pt x="14" y="18"/>
                  </a:lnTo>
                  <a:lnTo>
                    <a:pt x="18" y="16"/>
                  </a:lnTo>
                  <a:lnTo>
                    <a:pt x="20" y="13"/>
                  </a:lnTo>
                  <a:lnTo>
                    <a:pt x="20" y="9"/>
                  </a:lnTo>
                  <a:lnTo>
                    <a:pt x="20" y="5"/>
                  </a:lnTo>
                  <a:lnTo>
                    <a:pt x="18" y="2"/>
                  </a:lnTo>
                  <a:lnTo>
                    <a:pt x="14" y="0"/>
                  </a:lnTo>
                  <a:lnTo>
                    <a:pt x="11" y="0"/>
                  </a:lnTo>
                  <a:lnTo>
                    <a:pt x="7" y="0"/>
                  </a:lnTo>
                  <a:lnTo>
                    <a:pt x="3" y="2"/>
                  </a:lnTo>
                  <a:lnTo>
                    <a:pt x="1" y="5"/>
                  </a:lnTo>
                  <a:lnTo>
                    <a:pt x="0" y="9"/>
                  </a:lnTo>
                  <a:lnTo>
                    <a:pt x="1" y="13"/>
                  </a:lnTo>
                  <a:lnTo>
                    <a:pt x="3" y="16"/>
                  </a:lnTo>
                  <a:lnTo>
                    <a:pt x="7" y="18"/>
                  </a:lnTo>
                  <a:lnTo>
                    <a:pt x="11" y="20"/>
                  </a:lnTo>
                  <a:close/>
                </a:path>
              </a:pathLst>
            </a:custGeom>
            <a:solidFill>
              <a:srgbClr val="E7B393"/>
            </a:solidFill>
            <a:ln w="9525">
              <a:noFill/>
              <a:round/>
              <a:headEnd/>
              <a:tailEnd/>
            </a:ln>
          </p:spPr>
          <p:txBody>
            <a:bodyPr/>
            <a:lstStyle/>
            <a:p>
              <a:endParaRPr lang="en-US" dirty="0">
                <a:solidFill>
                  <a:srgbClr val="006699"/>
                </a:solidFill>
              </a:endParaRPr>
            </a:p>
          </p:txBody>
        </p:sp>
        <p:sp>
          <p:nvSpPr>
            <p:cNvPr id="7227" name="Freeform 387"/>
            <p:cNvSpPr>
              <a:spLocks/>
            </p:cNvSpPr>
            <p:nvPr/>
          </p:nvSpPr>
          <p:spPr bwMode="auto">
            <a:xfrm>
              <a:off x="661" y="3473"/>
              <a:ext cx="19" cy="18"/>
            </a:xfrm>
            <a:custGeom>
              <a:avLst/>
              <a:gdLst>
                <a:gd name="T0" fmla="*/ 10 w 19"/>
                <a:gd name="T1" fmla="*/ 18 h 18"/>
                <a:gd name="T2" fmla="*/ 10 w 19"/>
                <a:gd name="T3" fmla="*/ 18 h 18"/>
                <a:gd name="T4" fmla="*/ 13 w 19"/>
                <a:gd name="T5" fmla="*/ 18 h 18"/>
                <a:gd name="T6" fmla="*/ 15 w 19"/>
                <a:gd name="T7" fmla="*/ 16 h 18"/>
                <a:gd name="T8" fmla="*/ 19 w 19"/>
                <a:gd name="T9" fmla="*/ 13 h 18"/>
                <a:gd name="T10" fmla="*/ 19 w 19"/>
                <a:gd name="T11" fmla="*/ 9 h 18"/>
                <a:gd name="T12" fmla="*/ 19 w 19"/>
                <a:gd name="T13" fmla="*/ 9 h 18"/>
                <a:gd name="T14" fmla="*/ 19 w 19"/>
                <a:gd name="T15" fmla="*/ 5 h 18"/>
                <a:gd name="T16" fmla="*/ 15 w 19"/>
                <a:gd name="T17" fmla="*/ 2 h 18"/>
                <a:gd name="T18" fmla="*/ 13 w 19"/>
                <a:gd name="T19" fmla="*/ 0 h 18"/>
                <a:gd name="T20" fmla="*/ 10 w 19"/>
                <a:gd name="T21" fmla="*/ 0 h 18"/>
                <a:gd name="T22" fmla="*/ 10 w 19"/>
                <a:gd name="T23" fmla="*/ 0 h 18"/>
                <a:gd name="T24" fmla="*/ 6 w 19"/>
                <a:gd name="T25" fmla="*/ 0 h 18"/>
                <a:gd name="T26" fmla="*/ 2 w 19"/>
                <a:gd name="T27" fmla="*/ 2 h 18"/>
                <a:gd name="T28" fmla="*/ 0 w 19"/>
                <a:gd name="T29" fmla="*/ 5 h 18"/>
                <a:gd name="T30" fmla="*/ 0 w 19"/>
                <a:gd name="T31" fmla="*/ 9 h 18"/>
                <a:gd name="T32" fmla="*/ 0 w 19"/>
                <a:gd name="T33" fmla="*/ 9 h 18"/>
                <a:gd name="T34" fmla="*/ 0 w 19"/>
                <a:gd name="T35" fmla="*/ 13 h 18"/>
                <a:gd name="T36" fmla="*/ 2 w 19"/>
                <a:gd name="T37" fmla="*/ 16 h 18"/>
                <a:gd name="T38" fmla="*/ 6 w 19"/>
                <a:gd name="T39" fmla="*/ 18 h 18"/>
                <a:gd name="T40" fmla="*/ 10 w 19"/>
                <a:gd name="T41" fmla="*/ 18 h 18"/>
                <a:gd name="T42" fmla="*/ 10 w 19"/>
                <a:gd name="T43" fmla="*/ 1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8"/>
                <a:gd name="T68" fmla="*/ 19 w 19"/>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8">
                  <a:moveTo>
                    <a:pt x="10" y="18"/>
                  </a:moveTo>
                  <a:lnTo>
                    <a:pt x="10" y="18"/>
                  </a:lnTo>
                  <a:lnTo>
                    <a:pt x="13" y="18"/>
                  </a:lnTo>
                  <a:lnTo>
                    <a:pt x="15" y="16"/>
                  </a:lnTo>
                  <a:lnTo>
                    <a:pt x="19" y="13"/>
                  </a:lnTo>
                  <a:lnTo>
                    <a:pt x="19" y="9"/>
                  </a:lnTo>
                  <a:lnTo>
                    <a:pt x="19" y="5"/>
                  </a:lnTo>
                  <a:lnTo>
                    <a:pt x="15" y="2"/>
                  </a:lnTo>
                  <a:lnTo>
                    <a:pt x="13" y="0"/>
                  </a:lnTo>
                  <a:lnTo>
                    <a:pt x="10" y="0"/>
                  </a:lnTo>
                  <a:lnTo>
                    <a:pt x="6" y="0"/>
                  </a:lnTo>
                  <a:lnTo>
                    <a:pt x="2" y="2"/>
                  </a:lnTo>
                  <a:lnTo>
                    <a:pt x="0" y="5"/>
                  </a:lnTo>
                  <a:lnTo>
                    <a:pt x="0" y="9"/>
                  </a:lnTo>
                  <a:lnTo>
                    <a:pt x="0" y="13"/>
                  </a:lnTo>
                  <a:lnTo>
                    <a:pt x="2" y="16"/>
                  </a:lnTo>
                  <a:lnTo>
                    <a:pt x="6" y="18"/>
                  </a:lnTo>
                  <a:lnTo>
                    <a:pt x="10" y="18"/>
                  </a:lnTo>
                  <a:close/>
                </a:path>
              </a:pathLst>
            </a:custGeom>
            <a:solidFill>
              <a:srgbClr val="E6B191"/>
            </a:solidFill>
            <a:ln w="9525">
              <a:noFill/>
              <a:round/>
              <a:headEnd/>
              <a:tailEnd/>
            </a:ln>
          </p:spPr>
          <p:txBody>
            <a:bodyPr/>
            <a:lstStyle/>
            <a:p>
              <a:endParaRPr lang="en-US" dirty="0">
                <a:solidFill>
                  <a:srgbClr val="006699"/>
                </a:solidFill>
              </a:endParaRPr>
            </a:p>
          </p:txBody>
        </p:sp>
        <p:sp>
          <p:nvSpPr>
            <p:cNvPr id="7228" name="Freeform 388"/>
            <p:cNvSpPr>
              <a:spLocks/>
            </p:cNvSpPr>
            <p:nvPr/>
          </p:nvSpPr>
          <p:spPr bwMode="auto">
            <a:xfrm>
              <a:off x="661" y="3473"/>
              <a:ext cx="19" cy="18"/>
            </a:xfrm>
            <a:custGeom>
              <a:avLst/>
              <a:gdLst>
                <a:gd name="T0" fmla="*/ 10 w 19"/>
                <a:gd name="T1" fmla="*/ 18 h 18"/>
                <a:gd name="T2" fmla="*/ 10 w 19"/>
                <a:gd name="T3" fmla="*/ 18 h 18"/>
                <a:gd name="T4" fmla="*/ 13 w 19"/>
                <a:gd name="T5" fmla="*/ 18 h 18"/>
                <a:gd name="T6" fmla="*/ 15 w 19"/>
                <a:gd name="T7" fmla="*/ 14 h 18"/>
                <a:gd name="T8" fmla="*/ 17 w 19"/>
                <a:gd name="T9" fmla="*/ 13 h 18"/>
                <a:gd name="T10" fmla="*/ 19 w 19"/>
                <a:gd name="T11" fmla="*/ 9 h 18"/>
                <a:gd name="T12" fmla="*/ 19 w 19"/>
                <a:gd name="T13" fmla="*/ 9 h 18"/>
                <a:gd name="T14" fmla="*/ 17 w 19"/>
                <a:gd name="T15" fmla="*/ 5 h 18"/>
                <a:gd name="T16" fmla="*/ 15 w 19"/>
                <a:gd name="T17" fmla="*/ 3 h 18"/>
                <a:gd name="T18" fmla="*/ 13 w 19"/>
                <a:gd name="T19" fmla="*/ 2 h 18"/>
                <a:gd name="T20" fmla="*/ 10 w 19"/>
                <a:gd name="T21" fmla="*/ 0 h 18"/>
                <a:gd name="T22" fmla="*/ 10 w 19"/>
                <a:gd name="T23" fmla="*/ 0 h 18"/>
                <a:gd name="T24" fmla="*/ 6 w 19"/>
                <a:gd name="T25" fmla="*/ 2 h 18"/>
                <a:gd name="T26" fmla="*/ 2 w 19"/>
                <a:gd name="T27" fmla="*/ 3 h 18"/>
                <a:gd name="T28" fmla="*/ 0 w 19"/>
                <a:gd name="T29" fmla="*/ 5 h 18"/>
                <a:gd name="T30" fmla="*/ 0 w 19"/>
                <a:gd name="T31" fmla="*/ 9 h 18"/>
                <a:gd name="T32" fmla="*/ 0 w 19"/>
                <a:gd name="T33" fmla="*/ 9 h 18"/>
                <a:gd name="T34" fmla="*/ 0 w 19"/>
                <a:gd name="T35" fmla="*/ 13 h 18"/>
                <a:gd name="T36" fmla="*/ 2 w 19"/>
                <a:gd name="T37" fmla="*/ 14 h 18"/>
                <a:gd name="T38" fmla="*/ 6 w 19"/>
                <a:gd name="T39" fmla="*/ 18 h 18"/>
                <a:gd name="T40" fmla="*/ 10 w 19"/>
                <a:gd name="T41" fmla="*/ 18 h 18"/>
                <a:gd name="T42" fmla="*/ 10 w 19"/>
                <a:gd name="T43" fmla="*/ 1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8"/>
                <a:gd name="T68" fmla="*/ 19 w 19"/>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8">
                  <a:moveTo>
                    <a:pt x="10" y="18"/>
                  </a:moveTo>
                  <a:lnTo>
                    <a:pt x="10" y="18"/>
                  </a:lnTo>
                  <a:lnTo>
                    <a:pt x="13" y="18"/>
                  </a:lnTo>
                  <a:lnTo>
                    <a:pt x="15" y="14"/>
                  </a:lnTo>
                  <a:lnTo>
                    <a:pt x="17" y="13"/>
                  </a:lnTo>
                  <a:lnTo>
                    <a:pt x="19" y="9"/>
                  </a:lnTo>
                  <a:lnTo>
                    <a:pt x="17" y="5"/>
                  </a:lnTo>
                  <a:lnTo>
                    <a:pt x="15" y="3"/>
                  </a:lnTo>
                  <a:lnTo>
                    <a:pt x="13" y="2"/>
                  </a:lnTo>
                  <a:lnTo>
                    <a:pt x="10" y="0"/>
                  </a:lnTo>
                  <a:lnTo>
                    <a:pt x="6" y="2"/>
                  </a:lnTo>
                  <a:lnTo>
                    <a:pt x="2" y="3"/>
                  </a:lnTo>
                  <a:lnTo>
                    <a:pt x="0" y="5"/>
                  </a:lnTo>
                  <a:lnTo>
                    <a:pt x="0" y="9"/>
                  </a:lnTo>
                  <a:lnTo>
                    <a:pt x="0" y="13"/>
                  </a:lnTo>
                  <a:lnTo>
                    <a:pt x="2" y="14"/>
                  </a:lnTo>
                  <a:lnTo>
                    <a:pt x="6" y="18"/>
                  </a:lnTo>
                  <a:lnTo>
                    <a:pt x="10" y="18"/>
                  </a:lnTo>
                  <a:close/>
                </a:path>
              </a:pathLst>
            </a:custGeom>
            <a:solidFill>
              <a:srgbClr val="E5AF8F"/>
            </a:solidFill>
            <a:ln w="9525">
              <a:noFill/>
              <a:round/>
              <a:headEnd/>
              <a:tailEnd/>
            </a:ln>
          </p:spPr>
          <p:txBody>
            <a:bodyPr/>
            <a:lstStyle/>
            <a:p>
              <a:endParaRPr lang="en-US" dirty="0">
                <a:solidFill>
                  <a:srgbClr val="006699"/>
                </a:solidFill>
              </a:endParaRPr>
            </a:p>
          </p:txBody>
        </p:sp>
        <p:sp>
          <p:nvSpPr>
            <p:cNvPr id="7229" name="Freeform 389"/>
            <p:cNvSpPr>
              <a:spLocks/>
            </p:cNvSpPr>
            <p:nvPr/>
          </p:nvSpPr>
          <p:spPr bwMode="auto">
            <a:xfrm>
              <a:off x="661" y="3475"/>
              <a:ext cx="17" cy="14"/>
            </a:xfrm>
            <a:custGeom>
              <a:avLst/>
              <a:gdLst>
                <a:gd name="T0" fmla="*/ 10 w 17"/>
                <a:gd name="T1" fmla="*/ 14 h 14"/>
                <a:gd name="T2" fmla="*/ 10 w 17"/>
                <a:gd name="T3" fmla="*/ 14 h 14"/>
                <a:gd name="T4" fmla="*/ 11 w 17"/>
                <a:gd name="T5" fmla="*/ 14 h 14"/>
                <a:gd name="T6" fmla="*/ 15 w 17"/>
                <a:gd name="T7" fmla="*/ 12 h 14"/>
                <a:gd name="T8" fmla="*/ 17 w 17"/>
                <a:gd name="T9" fmla="*/ 11 h 14"/>
                <a:gd name="T10" fmla="*/ 17 w 17"/>
                <a:gd name="T11" fmla="*/ 7 h 14"/>
                <a:gd name="T12" fmla="*/ 17 w 17"/>
                <a:gd name="T13" fmla="*/ 7 h 14"/>
                <a:gd name="T14" fmla="*/ 17 w 17"/>
                <a:gd name="T15" fmla="*/ 3 h 14"/>
                <a:gd name="T16" fmla="*/ 15 w 17"/>
                <a:gd name="T17" fmla="*/ 1 h 14"/>
                <a:gd name="T18" fmla="*/ 11 w 17"/>
                <a:gd name="T19" fmla="*/ 0 h 14"/>
                <a:gd name="T20" fmla="*/ 10 w 17"/>
                <a:gd name="T21" fmla="*/ 0 h 14"/>
                <a:gd name="T22" fmla="*/ 10 w 17"/>
                <a:gd name="T23" fmla="*/ 0 h 14"/>
                <a:gd name="T24" fmla="*/ 6 w 17"/>
                <a:gd name="T25" fmla="*/ 0 h 14"/>
                <a:gd name="T26" fmla="*/ 4 w 17"/>
                <a:gd name="T27" fmla="*/ 1 h 14"/>
                <a:gd name="T28" fmla="*/ 2 w 17"/>
                <a:gd name="T29" fmla="*/ 3 h 14"/>
                <a:gd name="T30" fmla="*/ 0 w 17"/>
                <a:gd name="T31" fmla="*/ 7 h 14"/>
                <a:gd name="T32" fmla="*/ 0 w 17"/>
                <a:gd name="T33" fmla="*/ 7 h 14"/>
                <a:gd name="T34" fmla="*/ 2 w 17"/>
                <a:gd name="T35" fmla="*/ 11 h 14"/>
                <a:gd name="T36" fmla="*/ 4 w 17"/>
                <a:gd name="T37" fmla="*/ 12 h 14"/>
                <a:gd name="T38" fmla="*/ 6 w 17"/>
                <a:gd name="T39" fmla="*/ 14 h 14"/>
                <a:gd name="T40" fmla="*/ 10 w 17"/>
                <a:gd name="T41" fmla="*/ 14 h 14"/>
                <a:gd name="T42" fmla="*/ 10 w 17"/>
                <a:gd name="T43" fmla="*/ 14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4"/>
                <a:gd name="T68" fmla="*/ 17 w 17"/>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4">
                  <a:moveTo>
                    <a:pt x="10" y="14"/>
                  </a:moveTo>
                  <a:lnTo>
                    <a:pt x="10" y="14"/>
                  </a:lnTo>
                  <a:lnTo>
                    <a:pt x="11" y="14"/>
                  </a:lnTo>
                  <a:lnTo>
                    <a:pt x="15" y="12"/>
                  </a:lnTo>
                  <a:lnTo>
                    <a:pt x="17" y="11"/>
                  </a:lnTo>
                  <a:lnTo>
                    <a:pt x="17" y="7"/>
                  </a:lnTo>
                  <a:lnTo>
                    <a:pt x="17" y="3"/>
                  </a:lnTo>
                  <a:lnTo>
                    <a:pt x="15" y="1"/>
                  </a:lnTo>
                  <a:lnTo>
                    <a:pt x="11" y="0"/>
                  </a:lnTo>
                  <a:lnTo>
                    <a:pt x="10" y="0"/>
                  </a:lnTo>
                  <a:lnTo>
                    <a:pt x="6" y="0"/>
                  </a:lnTo>
                  <a:lnTo>
                    <a:pt x="4" y="1"/>
                  </a:lnTo>
                  <a:lnTo>
                    <a:pt x="2" y="3"/>
                  </a:lnTo>
                  <a:lnTo>
                    <a:pt x="0" y="7"/>
                  </a:lnTo>
                  <a:lnTo>
                    <a:pt x="2" y="11"/>
                  </a:lnTo>
                  <a:lnTo>
                    <a:pt x="4" y="12"/>
                  </a:lnTo>
                  <a:lnTo>
                    <a:pt x="6" y="14"/>
                  </a:lnTo>
                  <a:lnTo>
                    <a:pt x="10" y="14"/>
                  </a:lnTo>
                  <a:close/>
                </a:path>
              </a:pathLst>
            </a:custGeom>
            <a:solidFill>
              <a:srgbClr val="E4AD8D"/>
            </a:solidFill>
            <a:ln w="9525">
              <a:noFill/>
              <a:round/>
              <a:headEnd/>
              <a:tailEnd/>
            </a:ln>
          </p:spPr>
          <p:txBody>
            <a:bodyPr/>
            <a:lstStyle/>
            <a:p>
              <a:endParaRPr lang="en-US" dirty="0">
                <a:solidFill>
                  <a:srgbClr val="006699"/>
                </a:solidFill>
              </a:endParaRPr>
            </a:p>
          </p:txBody>
        </p:sp>
        <p:sp>
          <p:nvSpPr>
            <p:cNvPr id="7230" name="Freeform 390"/>
            <p:cNvSpPr>
              <a:spLocks/>
            </p:cNvSpPr>
            <p:nvPr/>
          </p:nvSpPr>
          <p:spPr bwMode="auto">
            <a:xfrm>
              <a:off x="574" y="3293"/>
              <a:ext cx="135" cy="53"/>
            </a:xfrm>
            <a:custGeom>
              <a:avLst/>
              <a:gdLst>
                <a:gd name="T0" fmla="*/ 135 w 135"/>
                <a:gd name="T1" fmla="*/ 52 h 53"/>
                <a:gd name="T2" fmla="*/ 135 w 135"/>
                <a:gd name="T3" fmla="*/ 53 h 53"/>
                <a:gd name="T4" fmla="*/ 131 w 135"/>
                <a:gd name="T5" fmla="*/ 53 h 53"/>
                <a:gd name="T6" fmla="*/ 131 w 135"/>
                <a:gd name="T7" fmla="*/ 53 h 53"/>
                <a:gd name="T8" fmla="*/ 120 w 135"/>
                <a:gd name="T9" fmla="*/ 37 h 53"/>
                <a:gd name="T10" fmla="*/ 107 w 135"/>
                <a:gd name="T11" fmla="*/ 22 h 53"/>
                <a:gd name="T12" fmla="*/ 100 w 135"/>
                <a:gd name="T13" fmla="*/ 17 h 53"/>
                <a:gd name="T14" fmla="*/ 91 w 135"/>
                <a:gd name="T15" fmla="*/ 11 h 53"/>
                <a:gd name="T16" fmla="*/ 82 w 135"/>
                <a:gd name="T17" fmla="*/ 8 h 53"/>
                <a:gd name="T18" fmla="*/ 73 w 135"/>
                <a:gd name="T19" fmla="*/ 6 h 53"/>
                <a:gd name="T20" fmla="*/ 73 w 135"/>
                <a:gd name="T21" fmla="*/ 6 h 53"/>
                <a:gd name="T22" fmla="*/ 62 w 135"/>
                <a:gd name="T23" fmla="*/ 6 h 53"/>
                <a:gd name="T24" fmla="*/ 53 w 135"/>
                <a:gd name="T25" fmla="*/ 6 h 53"/>
                <a:gd name="T26" fmla="*/ 32 w 135"/>
                <a:gd name="T27" fmla="*/ 9 h 53"/>
                <a:gd name="T28" fmla="*/ 16 w 135"/>
                <a:gd name="T29" fmla="*/ 17 h 53"/>
                <a:gd name="T30" fmla="*/ 0 w 135"/>
                <a:gd name="T31" fmla="*/ 28 h 53"/>
                <a:gd name="T32" fmla="*/ 0 w 135"/>
                <a:gd name="T33" fmla="*/ 28 h 53"/>
                <a:gd name="T34" fmla="*/ 10 w 135"/>
                <a:gd name="T35" fmla="*/ 17 h 53"/>
                <a:gd name="T36" fmla="*/ 23 w 135"/>
                <a:gd name="T37" fmla="*/ 9 h 53"/>
                <a:gd name="T38" fmla="*/ 38 w 135"/>
                <a:gd name="T39" fmla="*/ 6 h 53"/>
                <a:gd name="T40" fmla="*/ 53 w 135"/>
                <a:gd name="T41" fmla="*/ 0 h 53"/>
                <a:gd name="T42" fmla="*/ 53 w 135"/>
                <a:gd name="T43" fmla="*/ 0 h 53"/>
                <a:gd name="T44" fmla="*/ 65 w 135"/>
                <a:gd name="T45" fmla="*/ 0 h 53"/>
                <a:gd name="T46" fmla="*/ 78 w 135"/>
                <a:gd name="T47" fmla="*/ 2 h 53"/>
                <a:gd name="T48" fmla="*/ 91 w 135"/>
                <a:gd name="T49" fmla="*/ 8 h 53"/>
                <a:gd name="T50" fmla="*/ 102 w 135"/>
                <a:gd name="T51" fmla="*/ 13 h 53"/>
                <a:gd name="T52" fmla="*/ 111 w 135"/>
                <a:gd name="T53" fmla="*/ 20 h 53"/>
                <a:gd name="T54" fmla="*/ 120 w 135"/>
                <a:gd name="T55" fmla="*/ 30 h 53"/>
                <a:gd name="T56" fmla="*/ 128 w 135"/>
                <a:gd name="T57" fmla="*/ 41 h 53"/>
                <a:gd name="T58" fmla="*/ 135 w 135"/>
                <a:gd name="T59" fmla="*/ 52 h 53"/>
                <a:gd name="T60" fmla="*/ 135 w 135"/>
                <a:gd name="T61" fmla="*/ 52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53"/>
                <a:gd name="T95" fmla="*/ 135 w 135"/>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53">
                  <a:moveTo>
                    <a:pt x="135" y="52"/>
                  </a:moveTo>
                  <a:lnTo>
                    <a:pt x="135" y="53"/>
                  </a:lnTo>
                  <a:lnTo>
                    <a:pt x="131" y="53"/>
                  </a:lnTo>
                  <a:lnTo>
                    <a:pt x="120" y="37"/>
                  </a:lnTo>
                  <a:lnTo>
                    <a:pt x="107" y="22"/>
                  </a:lnTo>
                  <a:lnTo>
                    <a:pt x="100" y="17"/>
                  </a:lnTo>
                  <a:lnTo>
                    <a:pt x="91" y="11"/>
                  </a:lnTo>
                  <a:lnTo>
                    <a:pt x="82" y="8"/>
                  </a:lnTo>
                  <a:lnTo>
                    <a:pt x="73" y="6"/>
                  </a:lnTo>
                  <a:lnTo>
                    <a:pt x="62" y="6"/>
                  </a:lnTo>
                  <a:lnTo>
                    <a:pt x="53" y="6"/>
                  </a:lnTo>
                  <a:lnTo>
                    <a:pt x="32" y="9"/>
                  </a:lnTo>
                  <a:lnTo>
                    <a:pt x="16" y="17"/>
                  </a:lnTo>
                  <a:lnTo>
                    <a:pt x="0" y="28"/>
                  </a:lnTo>
                  <a:lnTo>
                    <a:pt x="10" y="17"/>
                  </a:lnTo>
                  <a:lnTo>
                    <a:pt x="23" y="9"/>
                  </a:lnTo>
                  <a:lnTo>
                    <a:pt x="38" y="6"/>
                  </a:lnTo>
                  <a:lnTo>
                    <a:pt x="53" y="0"/>
                  </a:lnTo>
                  <a:lnTo>
                    <a:pt x="65" y="0"/>
                  </a:lnTo>
                  <a:lnTo>
                    <a:pt x="78" y="2"/>
                  </a:lnTo>
                  <a:lnTo>
                    <a:pt x="91" y="8"/>
                  </a:lnTo>
                  <a:lnTo>
                    <a:pt x="102" y="13"/>
                  </a:lnTo>
                  <a:lnTo>
                    <a:pt x="111" y="20"/>
                  </a:lnTo>
                  <a:lnTo>
                    <a:pt x="120" y="30"/>
                  </a:lnTo>
                  <a:lnTo>
                    <a:pt x="128" y="41"/>
                  </a:lnTo>
                  <a:lnTo>
                    <a:pt x="135" y="5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1" name="Freeform 391"/>
            <p:cNvSpPr>
              <a:spLocks/>
            </p:cNvSpPr>
            <p:nvPr/>
          </p:nvSpPr>
          <p:spPr bwMode="auto">
            <a:xfrm>
              <a:off x="522" y="3321"/>
              <a:ext cx="37" cy="73"/>
            </a:xfrm>
            <a:custGeom>
              <a:avLst/>
              <a:gdLst>
                <a:gd name="T0" fmla="*/ 37 w 37"/>
                <a:gd name="T1" fmla="*/ 0 h 73"/>
                <a:gd name="T2" fmla="*/ 37 w 37"/>
                <a:gd name="T3" fmla="*/ 0 h 73"/>
                <a:gd name="T4" fmla="*/ 37 w 37"/>
                <a:gd name="T5" fmla="*/ 2 h 73"/>
                <a:gd name="T6" fmla="*/ 37 w 37"/>
                <a:gd name="T7" fmla="*/ 2 h 73"/>
                <a:gd name="T8" fmla="*/ 28 w 37"/>
                <a:gd name="T9" fmla="*/ 5 h 73"/>
                <a:gd name="T10" fmla="*/ 20 w 37"/>
                <a:gd name="T11" fmla="*/ 13 h 73"/>
                <a:gd name="T12" fmla="*/ 15 w 37"/>
                <a:gd name="T13" fmla="*/ 20 h 73"/>
                <a:gd name="T14" fmla="*/ 11 w 37"/>
                <a:gd name="T15" fmla="*/ 29 h 73"/>
                <a:gd name="T16" fmla="*/ 11 w 37"/>
                <a:gd name="T17" fmla="*/ 29 h 73"/>
                <a:gd name="T18" fmla="*/ 8 w 37"/>
                <a:gd name="T19" fmla="*/ 38 h 73"/>
                <a:gd name="T20" fmla="*/ 4 w 37"/>
                <a:gd name="T21" fmla="*/ 49 h 73"/>
                <a:gd name="T22" fmla="*/ 2 w 37"/>
                <a:gd name="T23" fmla="*/ 62 h 73"/>
                <a:gd name="T24" fmla="*/ 4 w 37"/>
                <a:gd name="T25" fmla="*/ 73 h 73"/>
                <a:gd name="T26" fmla="*/ 4 w 37"/>
                <a:gd name="T27" fmla="*/ 73 h 73"/>
                <a:gd name="T28" fmla="*/ 0 w 37"/>
                <a:gd name="T29" fmla="*/ 66 h 73"/>
                <a:gd name="T30" fmla="*/ 0 w 37"/>
                <a:gd name="T31" fmla="*/ 60 h 73"/>
                <a:gd name="T32" fmla="*/ 0 w 37"/>
                <a:gd name="T33" fmla="*/ 53 h 73"/>
                <a:gd name="T34" fmla="*/ 0 w 37"/>
                <a:gd name="T35" fmla="*/ 46 h 73"/>
                <a:gd name="T36" fmla="*/ 6 w 37"/>
                <a:gd name="T37" fmla="*/ 31 h 73"/>
                <a:gd name="T38" fmla="*/ 11 w 37"/>
                <a:gd name="T39" fmla="*/ 16 h 73"/>
                <a:gd name="T40" fmla="*/ 11 w 37"/>
                <a:gd name="T41" fmla="*/ 16 h 73"/>
                <a:gd name="T42" fmla="*/ 15 w 37"/>
                <a:gd name="T43" fmla="*/ 9 h 73"/>
                <a:gd name="T44" fmla="*/ 22 w 37"/>
                <a:gd name="T45" fmla="*/ 5 h 73"/>
                <a:gd name="T46" fmla="*/ 30 w 37"/>
                <a:gd name="T47" fmla="*/ 2 h 73"/>
                <a:gd name="T48" fmla="*/ 37 w 37"/>
                <a:gd name="T49" fmla="*/ 0 h 73"/>
                <a:gd name="T50" fmla="*/ 37 w 37"/>
                <a:gd name="T51" fmla="*/ 0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73"/>
                <a:gd name="T80" fmla="*/ 37 w 37"/>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73">
                  <a:moveTo>
                    <a:pt x="37" y="0"/>
                  </a:moveTo>
                  <a:lnTo>
                    <a:pt x="37" y="0"/>
                  </a:lnTo>
                  <a:lnTo>
                    <a:pt x="37" y="2"/>
                  </a:lnTo>
                  <a:lnTo>
                    <a:pt x="28" y="5"/>
                  </a:lnTo>
                  <a:lnTo>
                    <a:pt x="20" y="13"/>
                  </a:lnTo>
                  <a:lnTo>
                    <a:pt x="15" y="20"/>
                  </a:lnTo>
                  <a:lnTo>
                    <a:pt x="11" y="29"/>
                  </a:lnTo>
                  <a:lnTo>
                    <a:pt x="8" y="38"/>
                  </a:lnTo>
                  <a:lnTo>
                    <a:pt x="4" y="49"/>
                  </a:lnTo>
                  <a:lnTo>
                    <a:pt x="2" y="62"/>
                  </a:lnTo>
                  <a:lnTo>
                    <a:pt x="4" y="73"/>
                  </a:lnTo>
                  <a:lnTo>
                    <a:pt x="0" y="66"/>
                  </a:lnTo>
                  <a:lnTo>
                    <a:pt x="0" y="60"/>
                  </a:lnTo>
                  <a:lnTo>
                    <a:pt x="0" y="53"/>
                  </a:lnTo>
                  <a:lnTo>
                    <a:pt x="0" y="46"/>
                  </a:lnTo>
                  <a:lnTo>
                    <a:pt x="6" y="31"/>
                  </a:lnTo>
                  <a:lnTo>
                    <a:pt x="11" y="16"/>
                  </a:lnTo>
                  <a:lnTo>
                    <a:pt x="15" y="9"/>
                  </a:lnTo>
                  <a:lnTo>
                    <a:pt x="22" y="5"/>
                  </a:lnTo>
                  <a:lnTo>
                    <a:pt x="30" y="2"/>
                  </a:lnTo>
                  <a:lnTo>
                    <a:pt x="37"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2" name="Freeform 392"/>
            <p:cNvSpPr>
              <a:spLocks/>
            </p:cNvSpPr>
            <p:nvPr/>
          </p:nvSpPr>
          <p:spPr bwMode="auto">
            <a:xfrm>
              <a:off x="597" y="3346"/>
              <a:ext cx="28" cy="43"/>
            </a:xfrm>
            <a:custGeom>
              <a:avLst/>
              <a:gdLst>
                <a:gd name="T0" fmla="*/ 28 w 28"/>
                <a:gd name="T1" fmla="*/ 0 h 43"/>
                <a:gd name="T2" fmla="*/ 28 w 28"/>
                <a:gd name="T3" fmla="*/ 0 h 43"/>
                <a:gd name="T4" fmla="*/ 26 w 28"/>
                <a:gd name="T5" fmla="*/ 6 h 43"/>
                <a:gd name="T6" fmla="*/ 24 w 28"/>
                <a:gd name="T7" fmla="*/ 11 h 43"/>
                <a:gd name="T8" fmla="*/ 19 w 28"/>
                <a:gd name="T9" fmla="*/ 22 h 43"/>
                <a:gd name="T10" fmla="*/ 2 w 28"/>
                <a:gd name="T11" fmla="*/ 43 h 43"/>
                <a:gd name="T12" fmla="*/ 2 w 28"/>
                <a:gd name="T13" fmla="*/ 43 h 43"/>
                <a:gd name="T14" fmla="*/ 0 w 28"/>
                <a:gd name="T15" fmla="*/ 41 h 43"/>
                <a:gd name="T16" fmla="*/ 0 w 28"/>
                <a:gd name="T17" fmla="*/ 37 h 43"/>
                <a:gd name="T18" fmla="*/ 0 w 28"/>
                <a:gd name="T19" fmla="*/ 37 h 43"/>
                <a:gd name="T20" fmla="*/ 6 w 28"/>
                <a:gd name="T21" fmla="*/ 33 h 43"/>
                <a:gd name="T22" fmla="*/ 9 w 28"/>
                <a:gd name="T23" fmla="*/ 28 h 43"/>
                <a:gd name="T24" fmla="*/ 19 w 28"/>
                <a:gd name="T25" fmla="*/ 17 h 43"/>
                <a:gd name="T26" fmla="*/ 19 w 28"/>
                <a:gd name="T27" fmla="*/ 17 h 43"/>
                <a:gd name="T28" fmla="*/ 22 w 28"/>
                <a:gd name="T29" fmla="*/ 8 h 43"/>
                <a:gd name="T30" fmla="*/ 26 w 28"/>
                <a:gd name="T31" fmla="*/ 0 h 43"/>
                <a:gd name="T32" fmla="*/ 28 w 28"/>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43"/>
                <a:gd name="T53" fmla="*/ 28 w 2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43">
                  <a:moveTo>
                    <a:pt x="28" y="0"/>
                  </a:moveTo>
                  <a:lnTo>
                    <a:pt x="28" y="0"/>
                  </a:lnTo>
                  <a:lnTo>
                    <a:pt x="26" y="6"/>
                  </a:lnTo>
                  <a:lnTo>
                    <a:pt x="24" y="11"/>
                  </a:lnTo>
                  <a:lnTo>
                    <a:pt x="19" y="22"/>
                  </a:lnTo>
                  <a:lnTo>
                    <a:pt x="2" y="43"/>
                  </a:lnTo>
                  <a:lnTo>
                    <a:pt x="0" y="41"/>
                  </a:lnTo>
                  <a:lnTo>
                    <a:pt x="0" y="37"/>
                  </a:lnTo>
                  <a:lnTo>
                    <a:pt x="6" y="33"/>
                  </a:lnTo>
                  <a:lnTo>
                    <a:pt x="9" y="28"/>
                  </a:lnTo>
                  <a:lnTo>
                    <a:pt x="19" y="17"/>
                  </a:lnTo>
                  <a:lnTo>
                    <a:pt x="22" y="8"/>
                  </a:lnTo>
                  <a:lnTo>
                    <a:pt x="26" y="0"/>
                  </a:lnTo>
                  <a:lnTo>
                    <a:pt x="28"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3" name="Freeform 393"/>
            <p:cNvSpPr>
              <a:spLocks/>
            </p:cNvSpPr>
            <p:nvPr/>
          </p:nvSpPr>
          <p:spPr bwMode="auto">
            <a:xfrm>
              <a:off x="553" y="3350"/>
              <a:ext cx="22" cy="55"/>
            </a:xfrm>
            <a:custGeom>
              <a:avLst/>
              <a:gdLst>
                <a:gd name="T0" fmla="*/ 22 w 22"/>
                <a:gd name="T1" fmla="*/ 0 h 55"/>
                <a:gd name="T2" fmla="*/ 22 w 22"/>
                <a:gd name="T3" fmla="*/ 0 h 55"/>
                <a:gd name="T4" fmla="*/ 22 w 22"/>
                <a:gd name="T5" fmla="*/ 2 h 55"/>
                <a:gd name="T6" fmla="*/ 21 w 22"/>
                <a:gd name="T7" fmla="*/ 2 h 55"/>
                <a:gd name="T8" fmla="*/ 19 w 22"/>
                <a:gd name="T9" fmla="*/ 4 h 55"/>
                <a:gd name="T10" fmla="*/ 19 w 22"/>
                <a:gd name="T11" fmla="*/ 4 h 55"/>
                <a:gd name="T12" fmla="*/ 11 w 22"/>
                <a:gd name="T13" fmla="*/ 13 h 55"/>
                <a:gd name="T14" fmla="*/ 6 w 22"/>
                <a:gd name="T15" fmla="*/ 24 h 55"/>
                <a:gd name="T16" fmla="*/ 4 w 22"/>
                <a:gd name="T17" fmla="*/ 37 h 55"/>
                <a:gd name="T18" fmla="*/ 4 w 22"/>
                <a:gd name="T19" fmla="*/ 42 h 55"/>
                <a:gd name="T20" fmla="*/ 6 w 22"/>
                <a:gd name="T21" fmla="*/ 49 h 55"/>
                <a:gd name="T22" fmla="*/ 6 w 22"/>
                <a:gd name="T23" fmla="*/ 49 h 55"/>
                <a:gd name="T24" fmla="*/ 8 w 22"/>
                <a:gd name="T25" fmla="*/ 53 h 55"/>
                <a:gd name="T26" fmla="*/ 8 w 22"/>
                <a:gd name="T27" fmla="*/ 55 h 55"/>
                <a:gd name="T28" fmla="*/ 8 w 22"/>
                <a:gd name="T29" fmla="*/ 55 h 55"/>
                <a:gd name="T30" fmla="*/ 4 w 22"/>
                <a:gd name="T31" fmla="*/ 55 h 55"/>
                <a:gd name="T32" fmla="*/ 4 w 22"/>
                <a:gd name="T33" fmla="*/ 51 h 55"/>
                <a:gd name="T34" fmla="*/ 0 w 22"/>
                <a:gd name="T35" fmla="*/ 46 h 55"/>
                <a:gd name="T36" fmla="*/ 0 w 22"/>
                <a:gd name="T37" fmla="*/ 46 h 55"/>
                <a:gd name="T38" fmla="*/ 0 w 22"/>
                <a:gd name="T39" fmla="*/ 39 h 55"/>
                <a:gd name="T40" fmla="*/ 0 w 22"/>
                <a:gd name="T41" fmla="*/ 31 h 55"/>
                <a:gd name="T42" fmla="*/ 4 w 22"/>
                <a:gd name="T43" fmla="*/ 20 h 55"/>
                <a:gd name="T44" fmla="*/ 10 w 22"/>
                <a:gd name="T45" fmla="*/ 9 h 55"/>
                <a:gd name="T46" fmla="*/ 17 w 22"/>
                <a:gd name="T47" fmla="*/ 0 h 55"/>
                <a:gd name="T48" fmla="*/ 17 w 22"/>
                <a:gd name="T49" fmla="*/ 0 h 55"/>
                <a:gd name="T50" fmla="*/ 19 w 22"/>
                <a:gd name="T51" fmla="*/ 0 h 55"/>
                <a:gd name="T52" fmla="*/ 22 w 22"/>
                <a:gd name="T53" fmla="*/ 0 h 55"/>
                <a:gd name="T54" fmla="*/ 22 w 22"/>
                <a:gd name="T55" fmla="*/ 0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55"/>
                <a:gd name="T86" fmla="*/ 22 w 22"/>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55">
                  <a:moveTo>
                    <a:pt x="22" y="0"/>
                  </a:moveTo>
                  <a:lnTo>
                    <a:pt x="22" y="0"/>
                  </a:lnTo>
                  <a:lnTo>
                    <a:pt x="22" y="2"/>
                  </a:lnTo>
                  <a:lnTo>
                    <a:pt x="21" y="2"/>
                  </a:lnTo>
                  <a:lnTo>
                    <a:pt x="19" y="4"/>
                  </a:lnTo>
                  <a:lnTo>
                    <a:pt x="11" y="13"/>
                  </a:lnTo>
                  <a:lnTo>
                    <a:pt x="6" y="24"/>
                  </a:lnTo>
                  <a:lnTo>
                    <a:pt x="4" y="37"/>
                  </a:lnTo>
                  <a:lnTo>
                    <a:pt x="4" y="42"/>
                  </a:lnTo>
                  <a:lnTo>
                    <a:pt x="6" y="49"/>
                  </a:lnTo>
                  <a:lnTo>
                    <a:pt x="8" y="53"/>
                  </a:lnTo>
                  <a:lnTo>
                    <a:pt x="8" y="55"/>
                  </a:lnTo>
                  <a:lnTo>
                    <a:pt x="4" y="55"/>
                  </a:lnTo>
                  <a:lnTo>
                    <a:pt x="4" y="51"/>
                  </a:lnTo>
                  <a:lnTo>
                    <a:pt x="0" y="46"/>
                  </a:lnTo>
                  <a:lnTo>
                    <a:pt x="0" y="39"/>
                  </a:lnTo>
                  <a:lnTo>
                    <a:pt x="0" y="31"/>
                  </a:lnTo>
                  <a:lnTo>
                    <a:pt x="4" y="20"/>
                  </a:lnTo>
                  <a:lnTo>
                    <a:pt x="10" y="9"/>
                  </a:lnTo>
                  <a:lnTo>
                    <a:pt x="17" y="0"/>
                  </a:lnTo>
                  <a:lnTo>
                    <a:pt x="19" y="0"/>
                  </a:lnTo>
                  <a:lnTo>
                    <a:pt x="22"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4" name="Freeform 394"/>
            <p:cNvSpPr>
              <a:spLocks/>
            </p:cNvSpPr>
            <p:nvPr/>
          </p:nvSpPr>
          <p:spPr bwMode="auto">
            <a:xfrm>
              <a:off x="568" y="3352"/>
              <a:ext cx="37" cy="47"/>
            </a:xfrm>
            <a:custGeom>
              <a:avLst/>
              <a:gdLst>
                <a:gd name="T0" fmla="*/ 37 w 37"/>
                <a:gd name="T1" fmla="*/ 0 h 47"/>
                <a:gd name="T2" fmla="*/ 37 w 37"/>
                <a:gd name="T3" fmla="*/ 0 h 47"/>
                <a:gd name="T4" fmla="*/ 27 w 37"/>
                <a:gd name="T5" fmla="*/ 5 h 47"/>
                <a:gd name="T6" fmla="*/ 18 w 37"/>
                <a:gd name="T7" fmla="*/ 11 h 47"/>
                <a:gd name="T8" fmla="*/ 18 w 37"/>
                <a:gd name="T9" fmla="*/ 11 h 47"/>
                <a:gd name="T10" fmla="*/ 13 w 37"/>
                <a:gd name="T11" fmla="*/ 18 h 47"/>
                <a:gd name="T12" fmla="*/ 7 w 37"/>
                <a:gd name="T13" fmla="*/ 27 h 47"/>
                <a:gd name="T14" fmla="*/ 6 w 37"/>
                <a:gd name="T15" fmla="*/ 37 h 47"/>
                <a:gd name="T16" fmla="*/ 2 w 37"/>
                <a:gd name="T17" fmla="*/ 47 h 47"/>
                <a:gd name="T18" fmla="*/ 2 w 37"/>
                <a:gd name="T19" fmla="*/ 47 h 47"/>
                <a:gd name="T20" fmla="*/ 2 w 37"/>
                <a:gd name="T21" fmla="*/ 47 h 47"/>
                <a:gd name="T22" fmla="*/ 0 w 37"/>
                <a:gd name="T23" fmla="*/ 46 h 47"/>
                <a:gd name="T24" fmla="*/ 0 w 37"/>
                <a:gd name="T25" fmla="*/ 44 h 47"/>
                <a:gd name="T26" fmla="*/ 0 w 37"/>
                <a:gd name="T27" fmla="*/ 44 h 47"/>
                <a:gd name="T28" fmla="*/ 4 w 37"/>
                <a:gd name="T29" fmla="*/ 29 h 47"/>
                <a:gd name="T30" fmla="*/ 11 w 37"/>
                <a:gd name="T31" fmla="*/ 15 h 47"/>
                <a:gd name="T32" fmla="*/ 16 w 37"/>
                <a:gd name="T33" fmla="*/ 9 h 47"/>
                <a:gd name="T34" fmla="*/ 22 w 37"/>
                <a:gd name="T35" fmla="*/ 5 h 47"/>
                <a:gd name="T36" fmla="*/ 27 w 37"/>
                <a:gd name="T37" fmla="*/ 2 h 47"/>
                <a:gd name="T38" fmla="*/ 37 w 37"/>
                <a:gd name="T39" fmla="*/ 0 h 47"/>
                <a:gd name="T40" fmla="*/ 37 w 37"/>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7"/>
                <a:gd name="T65" fmla="*/ 37 w 37"/>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7">
                  <a:moveTo>
                    <a:pt x="37" y="0"/>
                  </a:moveTo>
                  <a:lnTo>
                    <a:pt x="37" y="0"/>
                  </a:lnTo>
                  <a:lnTo>
                    <a:pt x="27" y="5"/>
                  </a:lnTo>
                  <a:lnTo>
                    <a:pt x="18" y="11"/>
                  </a:lnTo>
                  <a:lnTo>
                    <a:pt x="13" y="18"/>
                  </a:lnTo>
                  <a:lnTo>
                    <a:pt x="7" y="27"/>
                  </a:lnTo>
                  <a:lnTo>
                    <a:pt x="6" y="37"/>
                  </a:lnTo>
                  <a:lnTo>
                    <a:pt x="2" y="47"/>
                  </a:lnTo>
                  <a:lnTo>
                    <a:pt x="0" y="46"/>
                  </a:lnTo>
                  <a:lnTo>
                    <a:pt x="0" y="44"/>
                  </a:lnTo>
                  <a:lnTo>
                    <a:pt x="4" y="29"/>
                  </a:lnTo>
                  <a:lnTo>
                    <a:pt x="11" y="15"/>
                  </a:lnTo>
                  <a:lnTo>
                    <a:pt x="16" y="9"/>
                  </a:lnTo>
                  <a:lnTo>
                    <a:pt x="22" y="5"/>
                  </a:lnTo>
                  <a:lnTo>
                    <a:pt x="27" y="2"/>
                  </a:lnTo>
                  <a:lnTo>
                    <a:pt x="37"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5" name="Freeform 395"/>
            <p:cNvSpPr>
              <a:spLocks/>
            </p:cNvSpPr>
            <p:nvPr/>
          </p:nvSpPr>
          <p:spPr bwMode="auto">
            <a:xfrm>
              <a:off x="692" y="3368"/>
              <a:ext cx="11" cy="19"/>
            </a:xfrm>
            <a:custGeom>
              <a:avLst/>
              <a:gdLst>
                <a:gd name="T0" fmla="*/ 11 w 11"/>
                <a:gd name="T1" fmla="*/ 4 h 19"/>
                <a:gd name="T2" fmla="*/ 11 w 11"/>
                <a:gd name="T3" fmla="*/ 4 h 19"/>
                <a:gd name="T4" fmla="*/ 10 w 11"/>
                <a:gd name="T5" fmla="*/ 4 h 19"/>
                <a:gd name="T6" fmla="*/ 8 w 11"/>
                <a:gd name="T7" fmla="*/ 6 h 19"/>
                <a:gd name="T8" fmla="*/ 6 w 11"/>
                <a:gd name="T9" fmla="*/ 11 h 19"/>
                <a:gd name="T10" fmla="*/ 4 w 11"/>
                <a:gd name="T11" fmla="*/ 17 h 19"/>
                <a:gd name="T12" fmla="*/ 2 w 11"/>
                <a:gd name="T13" fmla="*/ 19 h 19"/>
                <a:gd name="T14" fmla="*/ 0 w 11"/>
                <a:gd name="T15" fmla="*/ 19 h 19"/>
                <a:gd name="T16" fmla="*/ 0 w 11"/>
                <a:gd name="T17" fmla="*/ 19 h 19"/>
                <a:gd name="T18" fmla="*/ 4 w 11"/>
                <a:gd name="T19" fmla="*/ 10 h 19"/>
                <a:gd name="T20" fmla="*/ 6 w 11"/>
                <a:gd name="T21" fmla="*/ 4 h 19"/>
                <a:gd name="T22" fmla="*/ 8 w 11"/>
                <a:gd name="T23" fmla="*/ 0 h 19"/>
                <a:gd name="T24" fmla="*/ 8 w 11"/>
                <a:gd name="T25" fmla="*/ 0 h 19"/>
                <a:gd name="T26" fmla="*/ 11 w 11"/>
                <a:gd name="T27" fmla="*/ 2 h 19"/>
                <a:gd name="T28" fmla="*/ 11 w 11"/>
                <a:gd name="T29" fmla="*/ 2 h 19"/>
                <a:gd name="T30" fmla="*/ 11 w 11"/>
                <a:gd name="T31" fmla="*/ 4 h 19"/>
                <a:gd name="T32" fmla="*/ 11 w 11"/>
                <a:gd name="T33" fmla="*/ 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9"/>
                <a:gd name="T53" fmla="*/ 11 w 1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9">
                  <a:moveTo>
                    <a:pt x="11" y="4"/>
                  </a:moveTo>
                  <a:lnTo>
                    <a:pt x="11" y="4"/>
                  </a:lnTo>
                  <a:lnTo>
                    <a:pt x="10" y="4"/>
                  </a:lnTo>
                  <a:lnTo>
                    <a:pt x="8" y="6"/>
                  </a:lnTo>
                  <a:lnTo>
                    <a:pt x="6" y="11"/>
                  </a:lnTo>
                  <a:lnTo>
                    <a:pt x="4" y="17"/>
                  </a:lnTo>
                  <a:lnTo>
                    <a:pt x="2" y="19"/>
                  </a:lnTo>
                  <a:lnTo>
                    <a:pt x="0" y="19"/>
                  </a:lnTo>
                  <a:lnTo>
                    <a:pt x="4" y="10"/>
                  </a:lnTo>
                  <a:lnTo>
                    <a:pt x="6" y="4"/>
                  </a:lnTo>
                  <a:lnTo>
                    <a:pt x="8" y="0"/>
                  </a:lnTo>
                  <a:lnTo>
                    <a:pt x="11" y="2"/>
                  </a:lnTo>
                  <a:lnTo>
                    <a:pt x="11" y="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6" name="Freeform 396"/>
            <p:cNvSpPr>
              <a:spLocks/>
            </p:cNvSpPr>
            <p:nvPr/>
          </p:nvSpPr>
          <p:spPr bwMode="auto">
            <a:xfrm>
              <a:off x="672" y="3374"/>
              <a:ext cx="41" cy="47"/>
            </a:xfrm>
            <a:custGeom>
              <a:avLst/>
              <a:gdLst>
                <a:gd name="T0" fmla="*/ 33 w 41"/>
                <a:gd name="T1" fmla="*/ 36 h 47"/>
                <a:gd name="T2" fmla="*/ 33 w 41"/>
                <a:gd name="T3" fmla="*/ 36 h 47"/>
                <a:gd name="T4" fmla="*/ 39 w 41"/>
                <a:gd name="T5" fmla="*/ 42 h 47"/>
                <a:gd name="T6" fmla="*/ 41 w 41"/>
                <a:gd name="T7" fmla="*/ 44 h 47"/>
                <a:gd name="T8" fmla="*/ 41 w 41"/>
                <a:gd name="T9" fmla="*/ 47 h 47"/>
                <a:gd name="T10" fmla="*/ 41 w 41"/>
                <a:gd name="T11" fmla="*/ 47 h 47"/>
                <a:gd name="T12" fmla="*/ 37 w 41"/>
                <a:gd name="T13" fmla="*/ 46 h 47"/>
                <a:gd name="T14" fmla="*/ 33 w 41"/>
                <a:gd name="T15" fmla="*/ 40 h 47"/>
                <a:gd name="T16" fmla="*/ 24 w 41"/>
                <a:gd name="T17" fmla="*/ 33 h 47"/>
                <a:gd name="T18" fmla="*/ 24 w 41"/>
                <a:gd name="T19" fmla="*/ 33 h 47"/>
                <a:gd name="T20" fmla="*/ 20 w 41"/>
                <a:gd name="T21" fmla="*/ 25 h 47"/>
                <a:gd name="T22" fmla="*/ 17 w 41"/>
                <a:gd name="T23" fmla="*/ 18 h 47"/>
                <a:gd name="T24" fmla="*/ 13 w 41"/>
                <a:gd name="T25" fmla="*/ 11 h 47"/>
                <a:gd name="T26" fmla="*/ 8 w 41"/>
                <a:gd name="T27" fmla="*/ 4 h 47"/>
                <a:gd name="T28" fmla="*/ 8 w 41"/>
                <a:gd name="T29" fmla="*/ 4 h 47"/>
                <a:gd name="T30" fmla="*/ 4 w 41"/>
                <a:gd name="T31" fmla="*/ 13 h 47"/>
                <a:gd name="T32" fmla="*/ 2 w 41"/>
                <a:gd name="T33" fmla="*/ 24 h 47"/>
                <a:gd name="T34" fmla="*/ 2 w 41"/>
                <a:gd name="T35" fmla="*/ 24 h 47"/>
                <a:gd name="T36" fmla="*/ 2 w 41"/>
                <a:gd name="T37" fmla="*/ 20 h 47"/>
                <a:gd name="T38" fmla="*/ 0 w 41"/>
                <a:gd name="T39" fmla="*/ 15 h 47"/>
                <a:gd name="T40" fmla="*/ 2 w 41"/>
                <a:gd name="T41" fmla="*/ 5 h 47"/>
                <a:gd name="T42" fmla="*/ 2 w 41"/>
                <a:gd name="T43" fmla="*/ 5 h 47"/>
                <a:gd name="T44" fmla="*/ 6 w 41"/>
                <a:gd name="T45" fmla="*/ 0 h 47"/>
                <a:gd name="T46" fmla="*/ 8 w 41"/>
                <a:gd name="T47" fmla="*/ 0 h 47"/>
                <a:gd name="T48" fmla="*/ 11 w 41"/>
                <a:gd name="T49" fmla="*/ 2 h 47"/>
                <a:gd name="T50" fmla="*/ 11 w 41"/>
                <a:gd name="T51" fmla="*/ 2 h 47"/>
                <a:gd name="T52" fmla="*/ 17 w 41"/>
                <a:gd name="T53" fmla="*/ 11 h 47"/>
                <a:gd name="T54" fmla="*/ 22 w 41"/>
                <a:gd name="T55" fmla="*/ 20 h 47"/>
                <a:gd name="T56" fmla="*/ 28 w 41"/>
                <a:gd name="T57" fmla="*/ 29 h 47"/>
                <a:gd name="T58" fmla="*/ 33 w 41"/>
                <a:gd name="T59" fmla="*/ 36 h 47"/>
                <a:gd name="T60" fmla="*/ 33 w 41"/>
                <a:gd name="T61" fmla="*/ 36 h 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47"/>
                <a:gd name="T95" fmla="*/ 41 w 41"/>
                <a:gd name="T96" fmla="*/ 47 h 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47">
                  <a:moveTo>
                    <a:pt x="33" y="36"/>
                  </a:moveTo>
                  <a:lnTo>
                    <a:pt x="33" y="36"/>
                  </a:lnTo>
                  <a:lnTo>
                    <a:pt x="39" y="42"/>
                  </a:lnTo>
                  <a:lnTo>
                    <a:pt x="41" y="44"/>
                  </a:lnTo>
                  <a:lnTo>
                    <a:pt x="41" y="47"/>
                  </a:lnTo>
                  <a:lnTo>
                    <a:pt x="37" y="46"/>
                  </a:lnTo>
                  <a:lnTo>
                    <a:pt x="33" y="40"/>
                  </a:lnTo>
                  <a:lnTo>
                    <a:pt x="24" y="33"/>
                  </a:lnTo>
                  <a:lnTo>
                    <a:pt x="20" y="25"/>
                  </a:lnTo>
                  <a:lnTo>
                    <a:pt x="17" y="18"/>
                  </a:lnTo>
                  <a:lnTo>
                    <a:pt x="13" y="11"/>
                  </a:lnTo>
                  <a:lnTo>
                    <a:pt x="8" y="4"/>
                  </a:lnTo>
                  <a:lnTo>
                    <a:pt x="4" y="13"/>
                  </a:lnTo>
                  <a:lnTo>
                    <a:pt x="2" y="24"/>
                  </a:lnTo>
                  <a:lnTo>
                    <a:pt x="2" y="20"/>
                  </a:lnTo>
                  <a:lnTo>
                    <a:pt x="0" y="15"/>
                  </a:lnTo>
                  <a:lnTo>
                    <a:pt x="2" y="5"/>
                  </a:lnTo>
                  <a:lnTo>
                    <a:pt x="6" y="0"/>
                  </a:lnTo>
                  <a:lnTo>
                    <a:pt x="8" y="0"/>
                  </a:lnTo>
                  <a:lnTo>
                    <a:pt x="11" y="2"/>
                  </a:lnTo>
                  <a:lnTo>
                    <a:pt x="17" y="11"/>
                  </a:lnTo>
                  <a:lnTo>
                    <a:pt x="22" y="20"/>
                  </a:lnTo>
                  <a:lnTo>
                    <a:pt x="28" y="29"/>
                  </a:lnTo>
                  <a:lnTo>
                    <a:pt x="33" y="36"/>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7" name="Freeform 397"/>
            <p:cNvSpPr>
              <a:spLocks/>
            </p:cNvSpPr>
            <p:nvPr/>
          </p:nvSpPr>
          <p:spPr bwMode="auto">
            <a:xfrm>
              <a:off x="709" y="3379"/>
              <a:ext cx="29" cy="48"/>
            </a:xfrm>
            <a:custGeom>
              <a:avLst/>
              <a:gdLst>
                <a:gd name="T0" fmla="*/ 2 w 29"/>
                <a:gd name="T1" fmla="*/ 0 h 48"/>
                <a:gd name="T2" fmla="*/ 2 w 29"/>
                <a:gd name="T3" fmla="*/ 0 h 48"/>
                <a:gd name="T4" fmla="*/ 4 w 29"/>
                <a:gd name="T5" fmla="*/ 6 h 48"/>
                <a:gd name="T6" fmla="*/ 7 w 29"/>
                <a:gd name="T7" fmla="*/ 13 h 48"/>
                <a:gd name="T8" fmla="*/ 16 w 29"/>
                <a:gd name="T9" fmla="*/ 24 h 48"/>
                <a:gd name="T10" fmla="*/ 24 w 29"/>
                <a:gd name="T11" fmla="*/ 35 h 48"/>
                <a:gd name="T12" fmla="*/ 27 w 29"/>
                <a:gd name="T13" fmla="*/ 42 h 48"/>
                <a:gd name="T14" fmla="*/ 29 w 29"/>
                <a:gd name="T15" fmla="*/ 48 h 48"/>
                <a:gd name="T16" fmla="*/ 26 w 29"/>
                <a:gd name="T17" fmla="*/ 46 h 48"/>
                <a:gd name="T18" fmla="*/ 26 w 29"/>
                <a:gd name="T19" fmla="*/ 46 h 48"/>
                <a:gd name="T20" fmla="*/ 20 w 29"/>
                <a:gd name="T21" fmla="*/ 35 h 48"/>
                <a:gd name="T22" fmla="*/ 11 w 29"/>
                <a:gd name="T23" fmla="*/ 24 h 48"/>
                <a:gd name="T24" fmla="*/ 4 w 29"/>
                <a:gd name="T25" fmla="*/ 13 h 48"/>
                <a:gd name="T26" fmla="*/ 0 w 29"/>
                <a:gd name="T27" fmla="*/ 0 h 48"/>
                <a:gd name="T28" fmla="*/ 2 w 29"/>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8"/>
                <a:gd name="T47" fmla="*/ 29 w 2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8">
                  <a:moveTo>
                    <a:pt x="2" y="0"/>
                  </a:moveTo>
                  <a:lnTo>
                    <a:pt x="2" y="0"/>
                  </a:lnTo>
                  <a:lnTo>
                    <a:pt x="4" y="6"/>
                  </a:lnTo>
                  <a:lnTo>
                    <a:pt x="7" y="13"/>
                  </a:lnTo>
                  <a:lnTo>
                    <a:pt x="16" y="24"/>
                  </a:lnTo>
                  <a:lnTo>
                    <a:pt x="24" y="35"/>
                  </a:lnTo>
                  <a:lnTo>
                    <a:pt x="27" y="42"/>
                  </a:lnTo>
                  <a:lnTo>
                    <a:pt x="29" y="48"/>
                  </a:lnTo>
                  <a:lnTo>
                    <a:pt x="26" y="46"/>
                  </a:lnTo>
                  <a:lnTo>
                    <a:pt x="20" y="35"/>
                  </a:lnTo>
                  <a:lnTo>
                    <a:pt x="11" y="24"/>
                  </a:lnTo>
                  <a:lnTo>
                    <a:pt x="4" y="13"/>
                  </a:lnTo>
                  <a:lnTo>
                    <a:pt x="0" y="0"/>
                  </a:lnTo>
                  <a:lnTo>
                    <a:pt x="2"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8" name="Freeform 398"/>
            <p:cNvSpPr>
              <a:spLocks/>
            </p:cNvSpPr>
            <p:nvPr/>
          </p:nvSpPr>
          <p:spPr bwMode="auto">
            <a:xfrm>
              <a:off x="539" y="3378"/>
              <a:ext cx="13" cy="62"/>
            </a:xfrm>
            <a:custGeom>
              <a:avLst/>
              <a:gdLst>
                <a:gd name="T0" fmla="*/ 3 w 13"/>
                <a:gd name="T1" fmla="*/ 0 h 62"/>
                <a:gd name="T2" fmla="*/ 3 w 13"/>
                <a:gd name="T3" fmla="*/ 0 h 62"/>
                <a:gd name="T4" fmla="*/ 5 w 13"/>
                <a:gd name="T5" fmla="*/ 9 h 62"/>
                <a:gd name="T6" fmla="*/ 9 w 13"/>
                <a:gd name="T7" fmla="*/ 16 h 62"/>
                <a:gd name="T8" fmla="*/ 13 w 13"/>
                <a:gd name="T9" fmla="*/ 25 h 62"/>
                <a:gd name="T10" fmla="*/ 13 w 13"/>
                <a:gd name="T11" fmla="*/ 34 h 62"/>
                <a:gd name="T12" fmla="*/ 13 w 13"/>
                <a:gd name="T13" fmla="*/ 34 h 62"/>
                <a:gd name="T14" fmla="*/ 7 w 13"/>
                <a:gd name="T15" fmla="*/ 40 h 62"/>
                <a:gd name="T16" fmla="*/ 5 w 13"/>
                <a:gd name="T17" fmla="*/ 45 h 62"/>
                <a:gd name="T18" fmla="*/ 3 w 13"/>
                <a:gd name="T19" fmla="*/ 53 h 62"/>
                <a:gd name="T20" fmla="*/ 3 w 13"/>
                <a:gd name="T21" fmla="*/ 62 h 62"/>
                <a:gd name="T22" fmla="*/ 3 w 13"/>
                <a:gd name="T23" fmla="*/ 62 h 62"/>
                <a:gd name="T24" fmla="*/ 2 w 13"/>
                <a:gd name="T25" fmla="*/ 58 h 62"/>
                <a:gd name="T26" fmla="*/ 0 w 13"/>
                <a:gd name="T27" fmla="*/ 54 h 62"/>
                <a:gd name="T28" fmla="*/ 0 w 13"/>
                <a:gd name="T29" fmla="*/ 43 h 62"/>
                <a:gd name="T30" fmla="*/ 0 w 13"/>
                <a:gd name="T31" fmla="*/ 43 h 62"/>
                <a:gd name="T32" fmla="*/ 7 w 13"/>
                <a:gd name="T33" fmla="*/ 32 h 62"/>
                <a:gd name="T34" fmla="*/ 9 w 13"/>
                <a:gd name="T35" fmla="*/ 27 h 62"/>
                <a:gd name="T36" fmla="*/ 7 w 13"/>
                <a:gd name="T37" fmla="*/ 20 h 62"/>
                <a:gd name="T38" fmla="*/ 7 w 13"/>
                <a:gd name="T39" fmla="*/ 20 h 62"/>
                <a:gd name="T40" fmla="*/ 3 w 13"/>
                <a:gd name="T41" fmla="*/ 11 h 62"/>
                <a:gd name="T42" fmla="*/ 2 w 13"/>
                <a:gd name="T43" fmla="*/ 0 h 62"/>
                <a:gd name="T44" fmla="*/ 3 w 13"/>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62"/>
                <a:gd name="T71" fmla="*/ 13 w 13"/>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62">
                  <a:moveTo>
                    <a:pt x="3" y="0"/>
                  </a:moveTo>
                  <a:lnTo>
                    <a:pt x="3" y="0"/>
                  </a:lnTo>
                  <a:lnTo>
                    <a:pt x="5" y="9"/>
                  </a:lnTo>
                  <a:lnTo>
                    <a:pt x="9" y="16"/>
                  </a:lnTo>
                  <a:lnTo>
                    <a:pt x="13" y="25"/>
                  </a:lnTo>
                  <a:lnTo>
                    <a:pt x="13" y="34"/>
                  </a:lnTo>
                  <a:lnTo>
                    <a:pt x="7" y="40"/>
                  </a:lnTo>
                  <a:lnTo>
                    <a:pt x="5" y="45"/>
                  </a:lnTo>
                  <a:lnTo>
                    <a:pt x="3" y="53"/>
                  </a:lnTo>
                  <a:lnTo>
                    <a:pt x="3" y="62"/>
                  </a:lnTo>
                  <a:lnTo>
                    <a:pt x="2" y="58"/>
                  </a:lnTo>
                  <a:lnTo>
                    <a:pt x="0" y="54"/>
                  </a:lnTo>
                  <a:lnTo>
                    <a:pt x="0" y="43"/>
                  </a:lnTo>
                  <a:lnTo>
                    <a:pt x="7" y="32"/>
                  </a:lnTo>
                  <a:lnTo>
                    <a:pt x="9" y="27"/>
                  </a:lnTo>
                  <a:lnTo>
                    <a:pt x="7" y="20"/>
                  </a:lnTo>
                  <a:lnTo>
                    <a:pt x="3" y="11"/>
                  </a:lnTo>
                  <a:lnTo>
                    <a:pt x="2" y="0"/>
                  </a:lnTo>
                  <a:lnTo>
                    <a:pt x="3"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39" name="Freeform 399"/>
            <p:cNvSpPr>
              <a:spLocks/>
            </p:cNvSpPr>
            <p:nvPr/>
          </p:nvSpPr>
          <p:spPr bwMode="auto">
            <a:xfrm>
              <a:off x="612" y="3376"/>
              <a:ext cx="26" cy="14"/>
            </a:xfrm>
            <a:custGeom>
              <a:avLst/>
              <a:gdLst>
                <a:gd name="T0" fmla="*/ 26 w 26"/>
                <a:gd name="T1" fmla="*/ 11 h 14"/>
                <a:gd name="T2" fmla="*/ 26 w 26"/>
                <a:gd name="T3" fmla="*/ 11 h 14"/>
                <a:gd name="T4" fmla="*/ 26 w 26"/>
                <a:gd name="T5" fmla="*/ 13 h 14"/>
                <a:gd name="T6" fmla="*/ 22 w 26"/>
                <a:gd name="T7" fmla="*/ 5 h 14"/>
                <a:gd name="T8" fmla="*/ 22 w 26"/>
                <a:gd name="T9" fmla="*/ 5 h 14"/>
                <a:gd name="T10" fmla="*/ 11 w 26"/>
                <a:gd name="T11" fmla="*/ 13 h 14"/>
                <a:gd name="T12" fmla="*/ 5 w 26"/>
                <a:gd name="T13" fmla="*/ 14 h 14"/>
                <a:gd name="T14" fmla="*/ 0 w 26"/>
                <a:gd name="T15" fmla="*/ 14 h 14"/>
                <a:gd name="T16" fmla="*/ 0 w 26"/>
                <a:gd name="T17" fmla="*/ 14 h 14"/>
                <a:gd name="T18" fmla="*/ 11 w 26"/>
                <a:gd name="T19" fmla="*/ 9 h 14"/>
                <a:gd name="T20" fmla="*/ 16 w 26"/>
                <a:gd name="T21" fmla="*/ 5 h 14"/>
                <a:gd name="T22" fmla="*/ 22 w 26"/>
                <a:gd name="T23" fmla="*/ 0 h 14"/>
                <a:gd name="T24" fmla="*/ 22 w 26"/>
                <a:gd name="T25" fmla="*/ 0 h 14"/>
                <a:gd name="T26" fmla="*/ 26 w 26"/>
                <a:gd name="T27" fmla="*/ 2 h 14"/>
                <a:gd name="T28" fmla="*/ 26 w 26"/>
                <a:gd name="T29" fmla="*/ 5 h 14"/>
                <a:gd name="T30" fmla="*/ 26 w 26"/>
                <a:gd name="T31" fmla="*/ 11 h 14"/>
                <a:gd name="T32" fmla="*/ 26 w 26"/>
                <a:gd name="T33" fmla="*/ 1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
                <a:gd name="T53" fmla="*/ 26 w 2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
                  <a:moveTo>
                    <a:pt x="26" y="11"/>
                  </a:moveTo>
                  <a:lnTo>
                    <a:pt x="26" y="11"/>
                  </a:lnTo>
                  <a:lnTo>
                    <a:pt x="26" y="13"/>
                  </a:lnTo>
                  <a:lnTo>
                    <a:pt x="22" y="5"/>
                  </a:lnTo>
                  <a:lnTo>
                    <a:pt x="11" y="13"/>
                  </a:lnTo>
                  <a:lnTo>
                    <a:pt x="5" y="14"/>
                  </a:lnTo>
                  <a:lnTo>
                    <a:pt x="0" y="14"/>
                  </a:lnTo>
                  <a:lnTo>
                    <a:pt x="11" y="9"/>
                  </a:lnTo>
                  <a:lnTo>
                    <a:pt x="16" y="5"/>
                  </a:lnTo>
                  <a:lnTo>
                    <a:pt x="22" y="0"/>
                  </a:lnTo>
                  <a:lnTo>
                    <a:pt x="26" y="2"/>
                  </a:lnTo>
                  <a:lnTo>
                    <a:pt x="26" y="5"/>
                  </a:lnTo>
                  <a:lnTo>
                    <a:pt x="26" y="1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0" name="Freeform 400"/>
            <p:cNvSpPr>
              <a:spLocks/>
            </p:cNvSpPr>
            <p:nvPr/>
          </p:nvSpPr>
          <p:spPr bwMode="auto">
            <a:xfrm>
              <a:off x="649" y="3385"/>
              <a:ext cx="51" cy="49"/>
            </a:xfrm>
            <a:custGeom>
              <a:avLst/>
              <a:gdLst>
                <a:gd name="T0" fmla="*/ 20 w 51"/>
                <a:gd name="T1" fmla="*/ 16 h 49"/>
                <a:gd name="T2" fmla="*/ 20 w 51"/>
                <a:gd name="T3" fmla="*/ 16 h 49"/>
                <a:gd name="T4" fmla="*/ 32 w 51"/>
                <a:gd name="T5" fmla="*/ 31 h 49"/>
                <a:gd name="T6" fmla="*/ 49 w 51"/>
                <a:gd name="T7" fmla="*/ 44 h 49"/>
                <a:gd name="T8" fmla="*/ 49 w 51"/>
                <a:gd name="T9" fmla="*/ 44 h 49"/>
                <a:gd name="T10" fmla="*/ 51 w 51"/>
                <a:gd name="T11" fmla="*/ 46 h 49"/>
                <a:gd name="T12" fmla="*/ 51 w 51"/>
                <a:gd name="T13" fmla="*/ 47 h 49"/>
                <a:gd name="T14" fmla="*/ 51 w 51"/>
                <a:gd name="T15" fmla="*/ 49 h 49"/>
                <a:gd name="T16" fmla="*/ 51 w 51"/>
                <a:gd name="T17" fmla="*/ 49 h 49"/>
                <a:gd name="T18" fmla="*/ 45 w 51"/>
                <a:gd name="T19" fmla="*/ 47 h 49"/>
                <a:gd name="T20" fmla="*/ 40 w 51"/>
                <a:gd name="T21" fmla="*/ 42 h 49"/>
                <a:gd name="T22" fmla="*/ 29 w 51"/>
                <a:gd name="T23" fmla="*/ 35 h 49"/>
                <a:gd name="T24" fmla="*/ 29 w 51"/>
                <a:gd name="T25" fmla="*/ 35 h 49"/>
                <a:gd name="T26" fmla="*/ 18 w 51"/>
                <a:gd name="T27" fmla="*/ 20 h 49"/>
                <a:gd name="T28" fmla="*/ 12 w 51"/>
                <a:gd name="T29" fmla="*/ 13 h 49"/>
                <a:gd name="T30" fmla="*/ 11 w 51"/>
                <a:gd name="T31" fmla="*/ 4 h 49"/>
                <a:gd name="T32" fmla="*/ 11 w 51"/>
                <a:gd name="T33" fmla="*/ 4 h 49"/>
                <a:gd name="T34" fmla="*/ 5 w 51"/>
                <a:gd name="T35" fmla="*/ 5 h 49"/>
                <a:gd name="T36" fmla="*/ 3 w 51"/>
                <a:gd name="T37" fmla="*/ 11 h 49"/>
                <a:gd name="T38" fmla="*/ 3 w 51"/>
                <a:gd name="T39" fmla="*/ 11 h 49"/>
                <a:gd name="T40" fmla="*/ 3 w 51"/>
                <a:gd name="T41" fmla="*/ 16 h 49"/>
                <a:gd name="T42" fmla="*/ 5 w 51"/>
                <a:gd name="T43" fmla="*/ 22 h 49"/>
                <a:gd name="T44" fmla="*/ 9 w 51"/>
                <a:gd name="T45" fmla="*/ 33 h 49"/>
                <a:gd name="T46" fmla="*/ 9 w 51"/>
                <a:gd name="T47" fmla="*/ 33 h 49"/>
                <a:gd name="T48" fmla="*/ 5 w 51"/>
                <a:gd name="T49" fmla="*/ 29 h 49"/>
                <a:gd name="T50" fmla="*/ 3 w 51"/>
                <a:gd name="T51" fmla="*/ 24 h 49"/>
                <a:gd name="T52" fmla="*/ 0 w 51"/>
                <a:gd name="T53" fmla="*/ 14 h 49"/>
                <a:gd name="T54" fmla="*/ 0 w 51"/>
                <a:gd name="T55" fmla="*/ 14 h 49"/>
                <a:gd name="T56" fmla="*/ 0 w 51"/>
                <a:gd name="T57" fmla="*/ 7 h 49"/>
                <a:gd name="T58" fmla="*/ 3 w 51"/>
                <a:gd name="T59" fmla="*/ 2 h 49"/>
                <a:gd name="T60" fmla="*/ 3 w 51"/>
                <a:gd name="T61" fmla="*/ 2 h 49"/>
                <a:gd name="T62" fmla="*/ 7 w 51"/>
                <a:gd name="T63" fmla="*/ 0 h 49"/>
                <a:gd name="T64" fmla="*/ 11 w 51"/>
                <a:gd name="T65" fmla="*/ 0 h 49"/>
                <a:gd name="T66" fmla="*/ 12 w 51"/>
                <a:gd name="T67" fmla="*/ 2 h 49"/>
                <a:gd name="T68" fmla="*/ 14 w 51"/>
                <a:gd name="T69" fmla="*/ 4 h 49"/>
                <a:gd name="T70" fmla="*/ 20 w 51"/>
                <a:gd name="T71" fmla="*/ 16 h 49"/>
                <a:gd name="T72" fmla="*/ 20 w 51"/>
                <a:gd name="T73" fmla="*/ 1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49"/>
                <a:gd name="T113" fmla="*/ 51 w 5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49">
                  <a:moveTo>
                    <a:pt x="20" y="16"/>
                  </a:moveTo>
                  <a:lnTo>
                    <a:pt x="20" y="16"/>
                  </a:lnTo>
                  <a:lnTo>
                    <a:pt x="32" y="31"/>
                  </a:lnTo>
                  <a:lnTo>
                    <a:pt x="49" y="44"/>
                  </a:lnTo>
                  <a:lnTo>
                    <a:pt x="51" y="46"/>
                  </a:lnTo>
                  <a:lnTo>
                    <a:pt x="51" y="47"/>
                  </a:lnTo>
                  <a:lnTo>
                    <a:pt x="51" y="49"/>
                  </a:lnTo>
                  <a:lnTo>
                    <a:pt x="45" y="47"/>
                  </a:lnTo>
                  <a:lnTo>
                    <a:pt x="40" y="42"/>
                  </a:lnTo>
                  <a:lnTo>
                    <a:pt x="29" y="35"/>
                  </a:lnTo>
                  <a:lnTo>
                    <a:pt x="18" y="20"/>
                  </a:lnTo>
                  <a:lnTo>
                    <a:pt x="12" y="13"/>
                  </a:lnTo>
                  <a:lnTo>
                    <a:pt x="11" y="4"/>
                  </a:lnTo>
                  <a:lnTo>
                    <a:pt x="5" y="5"/>
                  </a:lnTo>
                  <a:lnTo>
                    <a:pt x="3" y="11"/>
                  </a:lnTo>
                  <a:lnTo>
                    <a:pt x="3" y="16"/>
                  </a:lnTo>
                  <a:lnTo>
                    <a:pt x="5" y="22"/>
                  </a:lnTo>
                  <a:lnTo>
                    <a:pt x="9" y="33"/>
                  </a:lnTo>
                  <a:lnTo>
                    <a:pt x="5" y="29"/>
                  </a:lnTo>
                  <a:lnTo>
                    <a:pt x="3" y="24"/>
                  </a:lnTo>
                  <a:lnTo>
                    <a:pt x="0" y="14"/>
                  </a:lnTo>
                  <a:lnTo>
                    <a:pt x="0" y="7"/>
                  </a:lnTo>
                  <a:lnTo>
                    <a:pt x="3" y="2"/>
                  </a:lnTo>
                  <a:lnTo>
                    <a:pt x="7" y="0"/>
                  </a:lnTo>
                  <a:lnTo>
                    <a:pt x="11" y="0"/>
                  </a:lnTo>
                  <a:lnTo>
                    <a:pt x="12" y="2"/>
                  </a:lnTo>
                  <a:lnTo>
                    <a:pt x="14" y="4"/>
                  </a:lnTo>
                  <a:lnTo>
                    <a:pt x="20" y="16"/>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1" name="Freeform 401"/>
            <p:cNvSpPr>
              <a:spLocks/>
            </p:cNvSpPr>
            <p:nvPr/>
          </p:nvSpPr>
          <p:spPr bwMode="auto">
            <a:xfrm>
              <a:off x="515" y="3399"/>
              <a:ext cx="20" cy="65"/>
            </a:xfrm>
            <a:custGeom>
              <a:avLst/>
              <a:gdLst>
                <a:gd name="T0" fmla="*/ 20 w 20"/>
                <a:gd name="T1" fmla="*/ 6 h 65"/>
                <a:gd name="T2" fmla="*/ 20 w 20"/>
                <a:gd name="T3" fmla="*/ 10 h 65"/>
                <a:gd name="T4" fmla="*/ 20 w 20"/>
                <a:gd name="T5" fmla="*/ 10 h 65"/>
                <a:gd name="T6" fmla="*/ 18 w 20"/>
                <a:gd name="T7" fmla="*/ 10 h 65"/>
                <a:gd name="T8" fmla="*/ 16 w 20"/>
                <a:gd name="T9" fmla="*/ 8 h 65"/>
                <a:gd name="T10" fmla="*/ 16 w 20"/>
                <a:gd name="T11" fmla="*/ 6 h 65"/>
                <a:gd name="T12" fmla="*/ 15 w 20"/>
                <a:gd name="T13" fmla="*/ 6 h 65"/>
                <a:gd name="T14" fmla="*/ 15 w 20"/>
                <a:gd name="T15" fmla="*/ 6 h 65"/>
                <a:gd name="T16" fmla="*/ 9 w 20"/>
                <a:gd name="T17" fmla="*/ 10 h 65"/>
                <a:gd name="T18" fmla="*/ 7 w 20"/>
                <a:gd name="T19" fmla="*/ 13 h 65"/>
                <a:gd name="T20" fmla="*/ 5 w 20"/>
                <a:gd name="T21" fmla="*/ 19 h 65"/>
                <a:gd name="T22" fmla="*/ 5 w 20"/>
                <a:gd name="T23" fmla="*/ 26 h 65"/>
                <a:gd name="T24" fmla="*/ 5 w 20"/>
                <a:gd name="T25" fmla="*/ 39 h 65"/>
                <a:gd name="T26" fmla="*/ 7 w 20"/>
                <a:gd name="T27" fmla="*/ 50 h 65"/>
                <a:gd name="T28" fmla="*/ 7 w 20"/>
                <a:gd name="T29" fmla="*/ 50 h 65"/>
                <a:gd name="T30" fmla="*/ 9 w 20"/>
                <a:gd name="T31" fmla="*/ 55 h 65"/>
                <a:gd name="T32" fmla="*/ 11 w 20"/>
                <a:gd name="T33" fmla="*/ 59 h 65"/>
                <a:gd name="T34" fmla="*/ 18 w 20"/>
                <a:gd name="T35" fmla="*/ 65 h 65"/>
                <a:gd name="T36" fmla="*/ 18 w 20"/>
                <a:gd name="T37" fmla="*/ 65 h 65"/>
                <a:gd name="T38" fmla="*/ 13 w 20"/>
                <a:gd name="T39" fmla="*/ 65 h 65"/>
                <a:gd name="T40" fmla="*/ 9 w 20"/>
                <a:gd name="T41" fmla="*/ 63 h 65"/>
                <a:gd name="T42" fmla="*/ 4 w 20"/>
                <a:gd name="T43" fmla="*/ 55 h 65"/>
                <a:gd name="T44" fmla="*/ 4 w 20"/>
                <a:gd name="T45" fmla="*/ 55 h 65"/>
                <a:gd name="T46" fmla="*/ 2 w 20"/>
                <a:gd name="T47" fmla="*/ 41 h 65"/>
                <a:gd name="T48" fmla="*/ 0 w 20"/>
                <a:gd name="T49" fmla="*/ 26 h 65"/>
                <a:gd name="T50" fmla="*/ 2 w 20"/>
                <a:gd name="T51" fmla="*/ 19 h 65"/>
                <a:gd name="T52" fmla="*/ 4 w 20"/>
                <a:gd name="T53" fmla="*/ 11 h 65"/>
                <a:gd name="T54" fmla="*/ 5 w 20"/>
                <a:gd name="T55" fmla="*/ 6 h 65"/>
                <a:gd name="T56" fmla="*/ 11 w 20"/>
                <a:gd name="T57" fmla="*/ 0 h 65"/>
                <a:gd name="T58" fmla="*/ 11 w 20"/>
                <a:gd name="T59" fmla="*/ 0 h 65"/>
                <a:gd name="T60" fmla="*/ 13 w 20"/>
                <a:gd name="T61" fmla="*/ 0 h 65"/>
                <a:gd name="T62" fmla="*/ 16 w 20"/>
                <a:gd name="T63" fmla="*/ 2 h 65"/>
                <a:gd name="T64" fmla="*/ 20 w 20"/>
                <a:gd name="T65" fmla="*/ 6 h 65"/>
                <a:gd name="T66" fmla="*/ 20 w 20"/>
                <a:gd name="T67" fmla="*/ 6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65"/>
                <a:gd name="T104" fmla="*/ 20 w 20"/>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65">
                  <a:moveTo>
                    <a:pt x="20" y="6"/>
                  </a:moveTo>
                  <a:lnTo>
                    <a:pt x="20" y="10"/>
                  </a:lnTo>
                  <a:lnTo>
                    <a:pt x="18" y="10"/>
                  </a:lnTo>
                  <a:lnTo>
                    <a:pt x="16" y="8"/>
                  </a:lnTo>
                  <a:lnTo>
                    <a:pt x="16" y="6"/>
                  </a:lnTo>
                  <a:lnTo>
                    <a:pt x="15" y="6"/>
                  </a:lnTo>
                  <a:lnTo>
                    <a:pt x="9" y="10"/>
                  </a:lnTo>
                  <a:lnTo>
                    <a:pt x="7" y="13"/>
                  </a:lnTo>
                  <a:lnTo>
                    <a:pt x="5" y="19"/>
                  </a:lnTo>
                  <a:lnTo>
                    <a:pt x="5" y="26"/>
                  </a:lnTo>
                  <a:lnTo>
                    <a:pt x="5" y="39"/>
                  </a:lnTo>
                  <a:lnTo>
                    <a:pt x="7" y="50"/>
                  </a:lnTo>
                  <a:lnTo>
                    <a:pt x="9" y="55"/>
                  </a:lnTo>
                  <a:lnTo>
                    <a:pt x="11" y="59"/>
                  </a:lnTo>
                  <a:lnTo>
                    <a:pt x="18" y="65"/>
                  </a:lnTo>
                  <a:lnTo>
                    <a:pt x="13" y="65"/>
                  </a:lnTo>
                  <a:lnTo>
                    <a:pt x="9" y="63"/>
                  </a:lnTo>
                  <a:lnTo>
                    <a:pt x="4" y="55"/>
                  </a:lnTo>
                  <a:lnTo>
                    <a:pt x="2" y="41"/>
                  </a:lnTo>
                  <a:lnTo>
                    <a:pt x="0" y="26"/>
                  </a:lnTo>
                  <a:lnTo>
                    <a:pt x="2" y="19"/>
                  </a:lnTo>
                  <a:lnTo>
                    <a:pt x="4" y="11"/>
                  </a:lnTo>
                  <a:lnTo>
                    <a:pt x="5" y="6"/>
                  </a:lnTo>
                  <a:lnTo>
                    <a:pt x="11" y="0"/>
                  </a:lnTo>
                  <a:lnTo>
                    <a:pt x="13" y="0"/>
                  </a:lnTo>
                  <a:lnTo>
                    <a:pt x="16" y="2"/>
                  </a:lnTo>
                  <a:lnTo>
                    <a:pt x="20" y="6"/>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2" name="Freeform 402"/>
            <p:cNvSpPr>
              <a:spLocks/>
            </p:cNvSpPr>
            <p:nvPr/>
          </p:nvSpPr>
          <p:spPr bwMode="auto">
            <a:xfrm>
              <a:off x="645" y="3418"/>
              <a:ext cx="46" cy="31"/>
            </a:xfrm>
            <a:custGeom>
              <a:avLst/>
              <a:gdLst>
                <a:gd name="T0" fmla="*/ 26 w 46"/>
                <a:gd name="T1" fmla="*/ 11 h 31"/>
                <a:gd name="T2" fmla="*/ 46 w 46"/>
                <a:gd name="T3" fmla="*/ 29 h 31"/>
                <a:gd name="T4" fmla="*/ 46 w 46"/>
                <a:gd name="T5" fmla="*/ 31 h 31"/>
                <a:gd name="T6" fmla="*/ 46 w 46"/>
                <a:gd name="T7" fmla="*/ 31 h 31"/>
                <a:gd name="T8" fmla="*/ 40 w 46"/>
                <a:gd name="T9" fmla="*/ 31 h 31"/>
                <a:gd name="T10" fmla="*/ 36 w 46"/>
                <a:gd name="T11" fmla="*/ 27 h 31"/>
                <a:gd name="T12" fmla="*/ 31 w 46"/>
                <a:gd name="T13" fmla="*/ 22 h 31"/>
                <a:gd name="T14" fmla="*/ 24 w 46"/>
                <a:gd name="T15" fmla="*/ 14 h 31"/>
                <a:gd name="T16" fmla="*/ 20 w 46"/>
                <a:gd name="T17" fmla="*/ 13 h 31"/>
                <a:gd name="T18" fmla="*/ 16 w 46"/>
                <a:gd name="T19" fmla="*/ 11 h 31"/>
                <a:gd name="T20" fmla="*/ 16 w 46"/>
                <a:gd name="T21" fmla="*/ 11 h 31"/>
                <a:gd name="T22" fmla="*/ 7 w 46"/>
                <a:gd name="T23" fmla="*/ 7 h 31"/>
                <a:gd name="T24" fmla="*/ 4 w 46"/>
                <a:gd name="T25" fmla="*/ 3 h 31"/>
                <a:gd name="T26" fmla="*/ 0 w 46"/>
                <a:gd name="T27" fmla="*/ 0 h 31"/>
                <a:gd name="T28" fmla="*/ 0 w 46"/>
                <a:gd name="T29" fmla="*/ 0 h 31"/>
                <a:gd name="T30" fmla="*/ 13 w 46"/>
                <a:gd name="T31" fmla="*/ 5 h 31"/>
                <a:gd name="T32" fmla="*/ 26 w 46"/>
                <a:gd name="T33" fmla="*/ 11 h 31"/>
                <a:gd name="T34" fmla="*/ 26 w 46"/>
                <a:gd name="T35" fmla="*/ 11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1"/>
                <a:gd name="T56" fmla="*/ 46 w 46"/>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1">
                  <a:moveTo>
                    <a:pt x="26" y="11"/>
                  </a:moveTo>
                  <a:lnTo>
                    <a:pt x="46" y="29"/>
                  </a:lnTo>
                  <a:lnTo>
                    <a:pt x="46" y="31"/>
                  </a:lnTo>
                  <a:lnTo>
                    <a:pt x="40" y="31"/>
                  </a:lnTo>
                  <a:lnTo>
                    <a:pt x="36" y="27"/>
                  </a:lnTo>
                  <a:lnTo>
                    <a:pt x="31" y="22"/>
                  </a:lnTo>
                  <a:lnTo>
                    <a:pt x="24" y="14"/>
                  </a:lnTo>
                  <a:lnTo>
                    <a:pt x="20" y="13"/>
                  </a:lnTo>
                  <a:lnTo>
                    <a:pt x="16" y="11"/>
                  </a:lnTo>
                  <a:lnTo>
                    <a:pt x="7" y="7"/>
                  </a:lnTo>
                  <a:lnTo>
                    <a:pt x="4" y="3"/>
                  </a:lnTo>
                  <a:lnTo>
                    <a:pt x="0" y="0"/>
                  </a:lnTo>
                  <a:lnTo>
                    <a:pt x="13" y="5"/>
                  </a:lnTo>
                  <a:lnTo>
                    <a:pt x="26" y="1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3" name="Freeform 403"/>
            <p:cNvSpPr>
              <a:spLocks/>
            </p:cNvSpPr>
            <p:nvPr/>
          </p:nvSpPr>
          <p:spPr bwMode="auto">
            <a:xfrm>
              <a:off x="638" y="3423"/>
              <a:ext cx="38" cy="42"/>
            </a:xfrm>
            <a:custGeom>
              <a:avLst/>
              <a:gdLst>
                <a:gd name="T0" fmla="*/ 1 w 38"/>
                <a:gd name="T1" fmla="*/ 0 h 42"/>
                <a:gd name="T2" fmla="*/ 1 w 38"/>
                <a:gd name="T3" fmla="*/ 0 h 42"/>
                <a:gd name="T4" fmla="*/ 3 w 38"/>
                <a:gd name="T5" fmla="*/ 8 h 42"/>
                <a:gd name="T6" fmla="*/ 3 w 38"/>
                <a:gd name="T7" fmla="*/ 11 h 42"/>
                <a:gd name="T8" fmla="*/ 5 w 38"/>
                <a:gd name="T9" fmla="*/ 15 h 42"/>
                <a:gd name="T10" fmla="*/ 5 w 38"/>
                <a:gd name="T11" fmla="*/ 15 h 42"/>
                <a:gd name="T12" fmla="*/ 14 w 38"/>
                <a:gd name="T13" fmla="*/ 20 h 42"/>
                <a:gd name="T14" fmla="*/ 22 w 38"/>
                <a:gd name="T15" fmla="*/ 28 h 42"/>
                <a:gd name="T16" fmla="*/ 29 w 38"/>
                <a:gd name="T17" fmla="*/ 35 h 42"/>
                <a:gd name="T18" fmla="*/ 33 w 38"/>
                <a:gd name="T19" fmla="*/ 37 h 42"/>
                <a:gd name="T20" fmla="*/ 36 w 38"/>
                <a:gd name="T21" fmla="*/ 39 h 42"/>
                <a:gd name="T22" fmla="*/ 38 w 38"/>
                <a:gd name="T23" fmla="*/ 42 h 42"/>
                <a:gd name="T24" fmla="*/ 38 w 38"/>
                <a:gd name="T25" fmla="*/ 42 h 42"/>
                <a:gd name="T26" fmla="*/ 33 w 38"/>
                <a:gd name="T27" fmla="*/ 41 h 42"/>
                <a:gd name="T28" fmla="*/ 29 w 38"/>
                <a:gd name="T29" fmla="*/ 39 h 42"/>
                <a:gd name="T30" fmla="*/ 20 w 38"/>
                <a:gd name="T31" fmla="*/ 33 h 42"/>
                <a:gd name="T32" fmla="*/ 12 w 38"/>
                <a:gd name="T33" fmla="*/ 26 h 42"/>
                <a:gd name="T34" fmla="*/ 5 w 38"/>
                <a:gd name="T35" fmla="*/ 19 h 42"/>
                <a:gd name="T36" fmla="*/ 5 w 38"/>
                <a:gd name="T37" fmla="*/ 19 h 42"/>
                <a:gd name="T38" fmla="*/ 1 w 38"/>
                <a:gd name="T39" fmla="*/ 15 h 42"/>
                <a:gd name="T40" fmla="*/ 0 w 38"/>
                <a:gd name="T41" fmla="*/ 9 h 42"/>
                <a:gd name="T42" fmla="*/ 0 w 38"/>
                <a:gd name="T43" fmla="*/ 0 h 42"/>
                <a:gd name="T44" fmla="*/ 1 w 38"/>
                <a:gd name="T45" fmla="*/ 0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2"/>
                <a:gd name="T71" fmla="*/ 38 w 3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2">
                  <a:moveTo>
                    <a:pt x="1" y="0"/>
                  </a:moveTo>
                  <a:lnTo>
                    <a:pt x="1" y="0"/>
                  </a:lnTo>
                  <a:lnTo>
                    <a:pt x="3" y="8"/>
                  </a:lnTo>
                  <a:lnTo>
                    <a:pt x="3" y="11"/>
                  </a:lnTo>
                  <a:lnTo>
                    <a:pt x="5" y="15"/>
                  </a:lnTo>
                  <a:lnTo>
                    <a:pt x="14" y="20"/>
                  </a:lnTo>
                  <a:lnTo>
                    <a:pt x="22" y="28"/>
                  </a:lnTo>
                  <a:lnTo>
                    <a:pt x="29" y="35"/>
                  </a:lnTo>
                  <a:lnTo>
                    <a:pt x="33" y="37"/>
                  </a:lnTo>
                  <a:lnTo>
                    <a:pt x="36" y="39"/>
                  </a:lnTo>
                  <a:lnTo>
                    <a:pt x="38" y="42"/>
                  </a:lnTo>
                  <a:lnTo>
                    <a:pt x="33" y="41"/>
                  </a:lnTo>
                  <a:lnTo>
                    <a:pt x="29" y="39"/>
                  </a:lnTo>
                  <a:lnTo>
                    <a:pt x="20" y="33"/>
                  </a:lnTo>
                  <a:lnTo>
                    <a:pt x="12" y="26"/>
                  </a:lnTo>
                  <a:lnTo>
                    <a:pt x="5" y="19"/>
                  </a:lnTo>
                  <a:lnTo>
                    <a:pt x="1" y="15"/>
                  </a:lnTo>
                  <a:lnTo>
                    <a:pt x="0" y="9"/>
                  </a:lnTo>
                  <a:lnTo>
                    <a:pt x="0" y="0"/>
                  </a:lnTo>
                  <a:lnTo>
                    <a:pt x="1"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4" name="Freeform 404"/>
            <p:cNvSpPr>
              <a:spLocks/>
            </p:cNvSpPr>
            <p:nvPr/>
          </p:nvSpPr>
          <p:spPr bwMode="auto">
            <a:xfrm>
              <a:off x="736" y="3438"/>
              <a:ext cx="19" cy="99"/>
            </a:xfrm>
            <a:custGeom>
              <a:avLst/>
              <a:gdLst>
                <a:gd name="T0" fmla="*/ 6 w 19"/>
                <a:gd name="T1" fmla="*/ 2 h 99"/>
                <a:gd name="T2" fmla="*/ 6 w 19"/>
                <a:gd name="T3" fmla="*/ 2 h 99"/>
                <a:gd name="T4" fmla="*/ 8 w 19"/>
                <a:gd name="T5" fmla="*/ 13 h 99"/>
                <a:gd name="T6" fmla="*/ 10 w 19"/>
                <a:gd name="T7" fmla="*/ 26 h 99"/>
                <a:gd name="T8" fmla="*/ 10 w 19"/>
                <a:gd name="T9" fmla="*/ 49 h 99"/>
                <a:gd name="T10" fmla="*/ 11 w 19"/>
                <a:gd name="T11" fmla="*/ 75 h 99"/>
                <a:gd name="T12" fmla="*/ 15 w 19"/>
                <a:gd name="T13" fmla="*/ 86 h 99"/>
                <a:gd name="T14" fmla="*/ 19 w 19"/>
                <a:gd name="T15" fmla="*/ 97 h 99"/>
                <a:gd name="T16" fmla="*/ 17 w 19"/>
                <a:gd name="T17" fmla="*/ 99 h 99"/>
                <a:gd name="T18" fmla="*/ 17 w 19"/>
                <a:gd name="T19" fmla="*/ 99 h 99"/>
                <a:gd name="T20" fmla="*/ 11 w 19"/>
                <a:gd name="T21" fmla="*/ 88 h 99"/>
                <a:gd name="T22" fmla="*/ 8 w 19"/>
                <a:gd name="T23" fmla="*/ 75 h 99"/>
                <a:gd name="T24" fmla="*/ 8 w 19"/>
                <a:gd name="T25" fmla="*/ 64 h 99"/>
                <a:gd name="T26" fmla="*/ 6 w 19"/>
                <a:gd name="T27" fmla="*/ 51 h 99"/>
                <a:gd name="T28" fmla="*/ 6 w 19"/>
                <a:gd name="T29" fmla="*/ 24 h 99"/>
                <a:gd name="T30" fmla="*/ 4 w 19"/>
                <a:gd name="T31" fmla="*/ 11 h 99"/>
                <a:gd name="T32" fmla="*/ 0 w 19"/>
                <a:gd name="T33" fmla="*/ 0 h 99"/>
                <a:gd name="T34" fmla="*/ 0 w 19"/>
                <a:gd name="T35" fmla="*/ 0 h 99"/>
                <a:gd name="T36" fmla="*/ 4 w 19"/>
                <a:gd name="T37" fmla="*/ 0 h 99"/>
                <a:gd name="T38" fmla="*/ 6 w 19"/>
                <a:gd name="T39" fmla="*/ 2 h 99"/>
                <a:gd name="T40" fmla="*/ 6 w 19"/>
                <a:gd name="T41" fmla="*/ 2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99"/>
                <a:gd name="T65" fmla="*/ 19 w 19"/>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99">
                  <a:moveTo>
                    <a:pt x="6" y="2"/>
                  </a:moveTo>
                  <a:lnTo>
                    <a:pt x="6" y="2"/>
                  </a:lnTo>
                  <a:lnTo>
                    <a:pt x="8" y="13"/>
                  </a:lnTo>
                  <a:lnTo>
                    <a:pt x="10" y="26"/>
                  </a:lnTo>
                  <a:lnTo>
                    <a:pt x="10" y="49"/>
                  </a:lnTo>
                  <a:lnTo>
                    <a:pt x="11" y="75"/>
                  </a:lnTo>
                  <a:lnTo>
                    <a:pt x="15" y="86"/>
                  </a:lnTo>
                  <a:lnTo>
                    <a:pt x="19" y="97"/>
                  </a:lnTo>
                  <a:lnTo>
                    <a:pt x="17" y="99"/>
                  </a:lnTo>
                  <a:lnTo>
                    <a:pt x="11" y="88"/>
                  </a:lnTo>
                  <a:lnTo>
                    <a:pt x="8" y="75"/>
                  </a:lnTo>
                  <a:lnTo>
                    <a:pt x="8" y="64"/>
                  </a:lnTo>
                  <a:lnTo>
                    <a:pt x="6" y="51"/>
                  </a:lnTo>
                  <a:lnTo>
                    <a:pt x="6" y="24"/>
                  </a:lnTo>
                  <a:lnTo>
                    <a:pt x="4" y="11"/>
                  </a:lnTo>
                  <a:lnTo>
                    <a:pt x="0" y="0"/>
                  </a:lnTo>
                  <a:lnTo>
                    <a:pt x="4" y="0"/>
                  </a:lnTo>
                  <a:lnTo>
                    <a:pt x="6"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5" name="Freeform 405"/>
            <p:cNvSpPr>
              <a:spLocks/>
            </p:cNvSpPr>
            <p:nvPr/>
          </p:nvSpPr>
          <p:spPr bwMode="auto">
            <a:xfrm>
              <a:off x="577" y="3443"/>
              <a:ext cx="26" cy="10"/>
            </a:xfrm>
            <a:custGeom>
              <a:avLst/>
              <a:gdLst>
                <a:gd name="T0" fmla="*/ 26 w 26"/>
                <a:gd name="T1" fmla="*/ 4 h 10"/>
                <a:gd name="T2" fmla="*/ 26 w 26"/>
                <a:gd name="T3" fmla="*/ 10 h 10"/>
                <a:gd name="T4" fmla="*/ 26 w 26"/>
                <a:gd name="T5" fmla="*/ 10 h 10"/>
                <a:gd name="T6" fmla="*/ 15 w 26"/>
                <a:gd name="T7" fmla="*/ 10 h 10"/>
                <a:gd name="T8" fmla="*/ 9 w 26"/>
                <a:gd name="T9" fmla="*/ 10 h 10"/>
                <a:gd name="T10" fmla="*/ 4 w 26"/>
                <a:gd name="T11" fmla="*/ 6 h 10"/>
                <a:gd name="T12" fmla="*/ 0 w 26"/>
                <a:gd name="T13" fmla="*/ 0 h 10"/>
                <a:gd name="T14" fmla="*/ 0 w 26"/>
                <a:gd name="T15" fmla="*/ 0 h 10"/>
                <a:gd name="T16" fmla="*/ 11 w 26"/>
                <a:gd name="T17" fmla="*/ 4 h 10"/>
                <a:gd name="T18" fmla="*/ 18 w 26"/>
                <a:gd name="T19" fmla="*/ 6 h 10"/>
                <a:gd name="T20" fmla="*/ 26 w 26"/>
                <a:gd name="T21" fmla="*/ 4 h 10"/>
                <a:gd name="T22" fmla="*/ 26 w 26"/>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0"/>
                <a:gd name="T38" fmla="*/ 26 w 2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0">
                  <a:moveTo>
                    <a:pt x="26" y="4"/>
                  </a:moveTo>
                  <a:lnTo>
                    <a:pt x="26" y="10"/>
                  </a:lnTo>
                  <a:lnTo>
                    <a:pt x="15" y="10"/>
                  </a:lnTo>
                  <a:lnTo>
                    <a:pt x="9" y="10"/>
                  </a:lnTo>
                  <a:lnTo>
                    <a:pt x="4" y="6"/>
                  </a:lnTo>
                  <a:lnTo>
                    <a:pt x="0" y="0"/>
                  </a:lnTo>
                  <a:lnTo>
                    <a:pt x="11" y="4"/>
                  </a:lnTo>
                  <a:lnTo>
                    <a:pt x="18" y="6"/>
                  </a:lnTo>
                  <a:lnTo>
                    <a:pt x="26" y="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6" name="Freeform 406"/>
            <p:cNvSpPr>
              <a:spLocks/>
            </p:cNvSpPr>
            <p:nvPr/>
          </p:nvSpPr>
          <p:spPr bwMode="auto">
            <a:xfrm>
              <a:off x="683" y="3473"/>
              <a:ext cx="20" cy="73"/>
            </a:xfrm>
            <a:custGeom>
              <a:avLst/>
              <a:gdLst>
                <a:gd name="T0" fmla="*/ 2 w 20"/>
                <a:gd name="T1" fmla="*/ 0 h 73"/>
                <a:gd name="T2" fmla="*/ 2 w 20"/>
                <a:gd name="T3" fmla="*/ 0 h 73"/>
                <a:gd name="T4" fmla="*/ 4 w 20"/>
                <a:gd name="T5" fmla="*/ 9 h 73"/>
                <a:gd name="T6" fmla="*/ 4 w 20"/>
                <a:gd name="T7" fmla="*/ 18 h 73"/>
                <a:gd name="T8" fmla="*/ 4 w 20"/>
                <a:gd name="T9" fmla="*/ 36 h 73"/>
                <a:gd name="T10" fmla="*/ 4 w 20"/>
                <a:gd name="T11" fmla="*/ 46 h 73"/>
                <a:gd name="T12" fmla="*/ 6 w 20"/>
                <a:gd name="T13" fmla="*/ 55 h 73"/>
                <a:gd name="T14" fmla="*/ 11 w 20"/>
                <a:gd name="T15" fmla="*/ 62 h 73"/>
                <a:gd name="T16" fmla="*/ 19 w 20"/>
                <a:gd name="T17" fmla="*/ 67 h 73"/>
                <a:gd name="T18" fmla="*/ 19 w 20"/>
                <a:gd name="T19" fmla="*/ 67 h 73"/>
                <a:gd name="T20" fmla="*/ 20 w 20"/>
                <a:gd name="T21" fmla="*/ 71 h 73"/>
                <a:gd name="T22" fmla="*/ 19 w 20"/>
                <a:gd name="T23" fmla="*/ 73 h 73"/>
                <a:gd name="T24" fmla="*/ 19 w 20"/>
                <a:gd name="T25" fmla="*/ 73 h 73"/>
                <a:gd name="T26" fmla="*/ 11 w 20"/>
                <a:gd name="T27" fmla="*/ 67 h 73"/>
                <a:gd name="T28" fmla="*/ 6 w 20"/>
                <a:gd name="T29" fmla="*/ 60 h 73"/>
                <a:gd name="T30" fmla="*/ 2 w 20"/>
                <a:gd name="T31" fmla="*/ 53 h 73"/>
                <a:gd name="T32" fmla="*/ 0 w 20"/>
                <a:gd name="T33" fmla="*/ 46 h 73"/>
                <a:gd name="T34" fmla="*/ 0 w 20"/>
                <a:gd name="T35" fmla="*/ 27 h 73"/>
                <a:gd name="T36" fmla="*/ 2 w 20"/>
                <a:gd name="T37" fmla="*/ 9 h 73"/>
                <a:gd name="T38" fmla="*/ 0 w 20"/>
                <a:gd name="T39" fmla="*/ 0 h 73"/>
                <a:gd name="T40" fmla="*/ 2 w 20"/>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73"/>
                <a:gd name="T65" fmla="*/ 20 w 2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73">
                  <a:moveTo>
                    <a:pt x="2" y="0"/>
                  </a:moveTo>
                  <a:lnTo>
                    <a:pt x="2" y="0"/>
                  </a:lnTo>
                  <a:lnTo>
                    <a:pt x="4" y="9"/>
                  </a:lnTo>
                  <a:lnTo>
                    <a:pt x="4" y="18"/>
                  </a:lnTo>
                  <a:lnTo>
                    <a:pt x="4" y="36"/>
                  </a:lnTo>
                  <a:lnTo>
                    <a:pt x="4" y="46"/>
                  </a:lnTo>
                  <a:lnTo>
                    <a:pt x="6" y="55"/>
                  </a:lnTo>
                  <a:lnTo>
                    <a:pt x="11" y="62"/>
                  </a:lnTo>
                  <a:lnTo>
                    <a:pt x="19" y="67"/>
                  </a:lnTo>
                  <a:lnTo>
                    <a:pt x="20" y="71"/>
                  </a:lnTo>
                  <a:lnTo>
                    <a:pt x="19" y="73"/>
                  </a:lnTo>
                  <a:lnTo>
                    <a:pt x="11" y="67"/>
                  </a:lnTo>
                  <a:lnTo>
                    <a:pt x="6" y="60"/>
                  </a:lnTo>
                  <a:lnTo>
                    <a:pt x="2" y="53"/>
                  </a:lnTo>
                  <a:lnTo>
                    <a:pt x="0" y="46"/>
                  </a:lnTo>
                  <a:lnTo>
                    <a:pt x="0" y="27"/>
                  </a:lnTo>
                  <a:lnTo>
                    <a:pt x="2" y="9"/>
                  </a:lnTo>
                  <a:lnTo>
                    <a:pt x="0" y="0"/>
                  </a:lnTo>
                  <a:lnTo>
                    <a:pt x="2"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7" name="Freeform 407"/>
            <p:cNvSpPr>
              <a:spLocks/>
            </p:cNvSpPr>
            <p:nvPr/>
          </p:nvSpPr>
          <p:spPr bwMode="auto">
            <a:xfrm>
              <a:off x="315" y="3489"/>
              <a:ext cx="118" cy="8"/>
            </a:xfrm>
            <a:custGeom>
              <a:avLst/>
              <a:gdLst>
                <a:gd name="T0" fmla="*/ 118 w 118"/>
                <a:gd name="T1" fmla="*/ 4 h 8"/>
                <a:gd name="T2" fmla="*/ 105 w 118"/>
                <a:gd name="T3" fmla="*/ 8 h 8"/>
                <a:gd name="T4" fmla="*/ 105 w 118"/>
                <a:gd name="T5" fmla="*/ 8 h 8"/>
                <a:gd name="T6" fmla="*/ 88 w 118"/>
                <a:gd name="T7" fmla="*/ 6 h 8"/>
                <a:gd name="T8" fmla="*/ 66 w 118"/>
                <a:gd name="T9" fmla="*/ 6 h 8"/>
                <a:gd name="T10" fmla="*/ 28 w 118"/>
                <a:gd name="T11" fmla="*/ 8 h 8"/>
                <a:gd name="T12" fmla="*/ 28 w 118"/>
                <a:gd name="T13" fmla="*/ 8 h 8"/>
                <a:gd name="T14" fmla="*/ 15 w 118"/>
                <a:gd name="T15" fmla="*/ 8 h 8"/>
                <a:gd name="T16" fmla="*/ 0 w 118"/>
                <a:gd name="T17" fmla="*/ 8 h 8"/>
                <a:gd name="T18" fmla="*/ 0 w 118"/>
                <a:gd name="T19" fmla="*/ 8 h 8"/>
                <a:gd name="T20" fmla="*/ 52 w 118"/>
                <a:gd name="T21" fmla="*/ 2 h 8"/>
                <a:gd name="T22" fmla="*/ 90 w 118"/>
                <a:gd name="T23" fmla="*/ 0 h 8"/>
                <a:gd name="T24" fmla="*/ 107 w 118"/>
                <a:gd name="T25" fmla="*/ 0 h 8"/>
                <a:gd name="T26" fmla="*/ 118 w 118"/>
                <a:gd name="T27" fmla="*/ 4 h 8"/>
                <a:gd name="T28" fmla="*/ 118 w 118"/>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8"/>
                <a:gd name="T47" fmla="*/ 118 w 118"/>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8">
                  <a:moveTo>
                    <a:pt x="118" y="4"/>
                  </a:moveTo>
                  <a:lnTo>
                    <a:pt x="105" y="8"/>
                  </a:lnTo>
                  <a:lnTo>
                    <a:pt x="88" y="6"/>
                  </a:lnTo>
                  <a:lnTo>
                    <a:pt x="66" y="6"/>
                  </a:lnTo>
                  <a:lnTo>
                    <a:pt x="28" y="8"/>
                  </a:lnTo>
                  <a:lnTo>
                    <a:pt x="15" y="8"/>
                  </a:lnTo>
                  <a:lnTo>
                    <a:pt x="0" y="8"/>
                  </a:lnTo>
                  <a:lnTo>
                    <a:pt x="52" y="2"/>
                  </a:lnTo>
                  <a:lnTo>
                    <a:pt x="90" y="0"/>
                  </a:lnTo>
                  <a:lnTo>
                    <a:pt x="107" y="0"/>
                  </a:lnTo>
                  <a:lnTo>
                    <a:pt x="118" y="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8" name="Freeform 408"/>
            <p:cNvSpPr>
              <a:spLocks/>
            </p:cNvSpPr>
            <p:nvPr/>
          </p:nvSpPr>
          <p:spPr bwMode="auto">
            <a:xfrm>
              <a:off x="401" y="3476"/>
              <a:ext cx="127" cy="59"/>
            </a:xfrm>
            <a:custGeom>
              <a:avLst/>
              <a:gdLst>
                <a:gd name="T0" fmla="*/ 127 w 127"/>
                <a:gd name="T1" fmla="*/ 0 h 59"/>
                <a:gd name="T2" fmla="*/ 127 w 127"/>
                <a:gd name="T3" fmla="*/ 0 h 59"/>
                <a:gd name="T4" fmla="*/ 92 w 127"/>
                <a:gd name="T5" fmla="*/ 10 h 59"/>
                <a:gd name="T6" fmla="*/ 92 w 127"/>
                <a:gd name="T7" fmla="*/ 10 h 59"/>
                <a:gd name="T8" fmla="*/ 68 w 127"/>
                <a:gd name="T9" fmla="*/ 15 h 59"/>
                <a:gd name="T10" fmla="*/ 44 w 127"/>
                <a:gd name="T11" fmla="*/ 24 h 59"/>
                <a:gd name="T12" fmla="*/ 35 w 127"/>
                <a:gd name="T13" fmla="*/ 30 h 59"/>
                <a:gd name="T14" fmla="*/ 24 w 127"/>
                <a:gd name="T15" fmla="*/ 37 h 59"/>
                <a:gd name="T16" fmla="*/ 15 w 127"/>
                <a:gd name="T17" fmla="*/ 44 h 59"/>
                <a:gd name="T18" fmla="*/ 6 w 127"/>
                <a:gd name="T19" fmla="*/ 53 h 59"/>
                <a:gd name="T20" fmla="*/ 6 w 127"/>
                <a:gd name="T21" fmla="*/ 53 h 59"/>
                <a:gd name="T22" fmla="*/ 6 w 127"/>
                <a:gd name="T23" fmla="*/ 57 h 59"/>
                <a:gd name="T24" fmla="*/ 4 w 127"/>
                <a:gd name="T25" fmla="*/ 57 h 59"/>
                <a:gd name="T26" fmla="*/ 2 w 127"/>
                <a:gd name="T27" fmla="*/ 59 h 59"/>
                <a:gd name="T28" fmla="*/ 2 w 127"/>
                <a:gd name="T29" fmla="*/ 59 h 59"/>
                <a:gd name="T30" fmla="*/ 0 w 127"/>
                <a:gd name="T31" fmla="*/ 55 h 59"/>
                <a:gd name="T32" fmla="*/ 2 w 127"/>
                <a:gd name="T33" fmla="*/ 53 h 59"/>
                <a:gd name="T34" fmla="*/ 4 w 127"/>
                <a:gd name="T35" fmla="*/ 52 h 59"/>
                <a:gd name="T36" fmla="*/ 4 w 127"/>
                <a:gd name="T37" fmla="*/ 48 h 59"/>
                <a:gd name="T38" fmla="*/ 4 w 127"/>
                <a:gd name="T39" fmla="*/ 48 h 59"/>
                <a:gd name="T40" fmla="*/ 10 w 127"/>
                <a:gd name="T41" fmla="*/ 44 h 59"/>
                <a:gd name="T42" fmla="*/ 13 w 127"/>
                <a:gd name="T43" fmla="*/ 41 h 59"/>
                <a:gd name="T44" fmla="*/ 17 w 127"/>
                <a:gd name="T45" fmla="*/ 35 h 59"/>
                <a:gd name="T46" fmla="*/ 22 w 127"/>
                <a:gd name="T47" fmla="*/ 32 h 59"/>
                <a:gd name="T48" fmla="*/ 22 w 127"/>
                <a:gd name="T49" fmla="*/ 32 h 59"/>
                <a:gd name="T50" fmla="*/ 39 w 127"/>
                <a:gd name="T51" fmla="*/ 22 h 59"/>
                <a:gd name="T52" fmla="*/ 55 w 127"/>
                <a:gd name="T53" fmla="*/ 13 h 59"/>
                <a:gd name="T54" fmla="*/ 72 w 127"/>
                <a:gd name="T55" fmla="*/ 8 h 59"/>
                <a:gd name="T56" fmla="*/ 90 w 127"/>
                <a:gd name="T57" fmla="*/ 4 h 59"/>
                <a:gd name="T58" fmla="*/ 90 w 127"/>
                <a:gd name="T59" fmla="*/ 4 h 59"/>
                <a:gd name="T60" fmla="*/ 108 w 127"/>
                <a:gd name="T61" fmla="*/ 0 h 59"/>
                <a:gd name="T62" fmla="*/ 127 w 127"/>
                <a:gd name="T63" fmla="*/ 0 h 59"/>
                <a:gd name="T64" fmla="*/ 127 w 127"/>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59"/>
                <a:gd name="T101" fmla="*/ 127 w 12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59">
                  <a:moveTo>
                    <a:pt x="127" y="0"/>
                  </a:moveTo>
                  <a:lnTo>
                    <a:pt x="127" y="0"/>
                  </a:lnTo>
                  <a:lnTo>
                    <a:pt x="92" y="10"/>
                  </a:lnTo>
                  <a:lnTo>
                    <a:pt x="68" y="15"/>
                  </a:lnTo>
                  <a:lnTo>
                    <a:pt x="44" y="24"/>
                  </a:lnTo>
                  <a:lnTo>
                    <a:pt x="35" y="30"/>
                  </a:lnTo>
                  <a:lnTo>
                    <a:pt x="24" y="37"/>
                  </a:lnTo>
                  <a:lnTo>
                    <a:pt x="15" y="44"/>
                  </a:lnTo>
                  <a:lnTo>
                    <a:pt x="6" y="53"/>
                  </a:lnTo>
                  <a:lnTo>
                    <a:pt x="6" y="57"/>
                  </a:lnTo>
                  <a:lnTo>
                    <a:pt x="4" y="57"/>
                  </a:lnTo>
                  <a:lnTo>
                    <a:pt x="2" y="59"/>
                  </a:lnTo>
                  <a:lnTo>
                    <a:pt x="0" y="55"/>
                  </a:lnTo>
                  <a:lnTo>
                    <a:pt x="2" y="53"/>
                  </a:lnTo>
                  <a:lnTo>
                    <a:pt x="4" y="52"/>
                  </a:lnTo>
                  <a:lnTo>
                    <a:pt x="4" y="48"/>
                  </a:lnTo>
                  <a:lnTo>
                    <a:pt x="10" y="44"/>
                  </a:lnTo>
                  <a:lnTo>
                    <a:pt x="13" y="41"/>
                  </a:lnTo>
                  <a:lnTo>
                    <a:pt x="17" y="35"/>
                  </a:lnTo>
                  <a:lnTo>
                    <a:pt x="22" y="32"/>
                  </a:lnTo>
                  <a:lnTo>
                    <a:pt x="39" y="22"/>
                  </a:lnTo>
                  <a:lnTo>
                    <a:pt x="55" y="13"/>
                  </a:lnTo>
                  <a:lnTo>
                    <a:pt x="72" y="8"/>
                  </a:lnTo>
                  <a:lnTo>
                    <a:pt x="90" y="4"/>
                  </a:lnTo>
                  <a:lnTo>
                    <a:pt x="108" y="0"/>
                  </a:lnTo>
                  <a:lnTo>
                    <a:pt x="127"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49" name="Freeform 409"/>
            <p:cNvSpPr>
              <a:spLocks/>
            </p:cNvSpPr>
            <p:nvPr/>
          </p:nvSpPr>
          <p:spPr bwMode="auto">
            <a:xfrm>
              <a:off x="541" y="3486"/>
              <a:ext cx="38" cy="67"/>
            </a:xfrm>
            <a:custGeom>
              <a:avLst/>
              <a:gdLst>
                <a:gd name="T0" fmla="*/ 38 w 38"/>
                <a:gd name="T1" fmla="*/ 65 h 67"/>
                <a:gd name="T2" fmla="*/ 38 w 38"/>
                <a:gd name="T3" fmla="*/ 67 h 67"/>
                <a:gd name="T4" fmla="*/ 38 w 38"/>
                <a:gd name="T5" fmla="*/ 67 h 67"/>
                <a:gd name="T6" fmla="*/ 31 w 38"/>
                <a:gd name="T7" fmla="*/ 64 h 67"/>
                <a:gd name="T8" fmla="*/ 23 w 38"/>
                <a:gd name="T9" fmla="*/ 58 h 67"/>
                <a:gd name="T10" fmla="*/ 16 w 38"/>
                <a:gd name="T11" fmla="*/ 53 h 67"/>
                <a:gd name="T12" fmla="*/ 11 w 38"/>
                <a:gd name="T13" fmla="*/ 45 h 67"/>
                <a:gd name="T14" fmla="*/ 3 w 38"/>
                <a:gd name="T15" fmla="*/ 29 h 67"/>
                <a:gd name="T16" fmla="*/ 0 w 38"/>
                <a:gd name="T17" fmla="*/ 12 h 67"/>
                <a:gd name="T18" fmla="*/ 0 w 38"/>
                <a:gd name="T19" fmla="*/ 0 h 67"/>
                <a:gd name="T20" fmla="*/ 0 w 38"/>
                <a:gd name="T21" fmla="*/ 0 h 67"/>
                <a:gd name="T22" fmla="*/ 5 w 38"/>
                <a:gd name="T23" fmla="*/ 18 h 67"/>
                <a:gd name="T24" fmla="*/ 12 w 38"/>
                <a:gd name="T25" fmla="*/ 34 h 67"/>
                <a:gd name="T26" fmla="*/ 16 w 38"/>
                <a:gd name="T27" fmla="*/ 43 h 67"/>
                <a:gd name="T28" fmla="*/ 22 w 38"/>
                <a:gd name="T29" fmla="*/ 51 h 67"/>
                <a:gd name="T30" fmla="*/ 29 w 38"/>
                <a:gd name="T31" fmla="*/ 58 h 67"/>
                <a:gd name="T32" fmla="*/ 38 w 38"/>
                <a:gd name="T33" fmla="*/ 65 h 67"/>
                <a:gd name="T34" fmla="*/ 38 w 38"/>
                <a:gd name="T35" fmla="*/ 65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67"/>
                <a:gd name="T56" fmla="*/ 38 w 38"/>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67">
                  <a:moveTo>
                    <a:pt x="38" y="65"/>
                  </a:moveTo>
                  <a:lnTo>
                    <a:pt x="38" y="67"/>
                  </a:lnTo>
                  <a:lnTo>
                    <a:pt x="31" y="64"/>
                  </a:lnTo>
                  <a:lnTo>
                    <a:pt x="23" y="58"/>
                  </a:lnTo>
                  <a:lnTo>
                    <a:pt x="16" y="53"/>
                  </a:lnTo>
                  <a:lnTo>
                    <a:pt x="11" y="45"/>
                  </a:lnTo>
                  <a:lnTo>
                    <a:pt x="3" y="29"/>
                  </a:lnTo>
                  <a:lnTo>
                    <a:pt x="0" y="12"/>
                  </a:lnTo>
                  <a:lnTo>
                    <a:pt x="0" y="0"/>
                  </a:lnTo>
                  <a:lnTo>
                    <a:pt x="5" y="18"/>
                  </a:lnTo>
                  <a:lnTo>
                    <a:pt x="12" y="34"/>
                  </a:lnTo>
                  <a:lnTo>
                    <a:pt x="16" y="43"/>
                  </a:lnTo>
                  <a:lnTo>
                    <a:pt x="22" y="51"/>
                  </a:lnTo>
                  <a:lnTo>
                    <a:pt x="29" y="58"/>
                  </a:lnTo>
                  <a:lnTo>
                    <a:pt x="38" y="65"/>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0" name="Freeform 410"/>
            <p:cNvSpPr>
              <a:spLocks/>
            </p:cNvSpPr>
            <p:nvPr/>
          </p:nvSpPr>
          <p:spPr bwMode="auto">
            <a:xfrm>
              <a:off x="610" y="3495"/>
              <a:ext cx="28" cy="13"/>
            </a:xfrm>
            <a:custGeom>
              <a:avLst/>
              <a:gdLst>
                <a:gd name="T0" fmla="*/ 28 w 28"/>
                <a:gd name="T1" fmla="*/ 5 h 13"/>
                <a:gd name="T2" fmla="*/ 28 w 28"/>
                <a:gd name="T3" fmla="*/ 5 h 13"/>
                <a:gd name="T4" fmla="*/ 28 w 28"/>
                <a:gd name="T5" fmla="*/ 9 h 13"/>
                <a:gd name="T6" fmla="*/ 24 w 28"/>
                <a:gd name="T7" fmla="*/ 11 h 13"/>
                <a:gd name="T8" fmla="*/ 18 w 28"/>
                <a:gd name="T9" fmla="*/ 13 h 13"/>
                <a:gd name="T10" fmla="*/ 15 w 28"/>
                <a:gd name="T11" fmla="*/ 11 h 13"/>
                <a:gd name="T12" fmla="*/ 15 w 28"/>
                <a:gd name="T13" fmla="*/ 11 h 13"/>
                <a:gd name="T14" fmla="*/ 9 w 28"/>
                <a:gd name="T15" fmla="*/ 11 h 13"/>
                <a:gd name="T16" fmla="*/ 6 w 28"/>
                <a:gd name="T17" fmla="*/ 9 h 13"/>
                <a:gd name="T18" fmla="*/ 0 w 28"/>
                <a:gd name="T19" fmla="*/ 2 h 13"/>
                <a:gd name="T20" fmla="*/ 2 w 28"/>
                <a:gd name="T21" fmla="*/ 0 h 13"/>
                <a:gd name="T22" fmla="*/ 2 w 28"/>
                <a:gd name="T23" fmla="*/ 0 h 13"/>
                <a:gd name="T24" fmla="*/ 4 w 28"/>
                <a:gd name="T25" fmla="*/ 3 h 13"/>
                <a:gd name="T26" fmla="*/ 6 w 28"/>
                <a:gd name="T27" fmla="*/ 5 h 13"/>
                <a:gd name="T28" fmla="*/ 13 w 28"/>
                <a:gd name="T29" fmla="*/ 7 h 13"/>
                <a:gd name="T30" fmla="*/ 22 w 28"/>
                <a:gd name="T31" fmla="*/ 5 h 13"/>
                <a:gd name="T32" fmla="*/ 28 w 28"/>
                <a:gd name="T33" fmla="*/ 5 h 13"/>
                <a:gd name="T34" fmla="*/ 28 w 28"/>
                <a:gd name="T35" fmla="*/ 5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3"/>
                <a:gd name="T56" fmla="*/ 28 w 28"/>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3">
                  <a:moveTo>
                    <a:pt x="28" y="5"/>
                  </a:moveTo>
                  <a:lnTo>
                    <a:pt x="28" y="5"/>
                  </a:lnTo>
                  <a:lnTo>
                    <a:pt x="28" y="9"/>
                  </a:lnTo>
                  <a:lnTo>
                    <a:pt x="24" y="11"/>
                  </a:lnTo>
                  <a:lnTo>
                    <a:pt x="18" y="13"/>
                  </a:lnTo>
                  <a:lnTo>
                    <a:pt x="15" y="11"/>
                  </a:lnTo>
                  <a:lnTo>
                    <a:pt x="9" y="11"/>
                  </a:lnTo>
                  <a:lnTo>
                    <a:pt x="6" y="9"/>
                  </a:lnTo>
                  <a:lnTo>
                    <a:pt x="0" y="2"/>
                  </a:lnTo>
                  <a:lnTo>
                    <a:pt x="2" y="0"/>
                  </a:lnTo>
                  <a:lnTo>
                    <a:pt x="4" y="3"/>
                  </a:lnTo>
                  <a:lnTo>
                    <a:pt x="6" y="5"/>
                  </a:lnTo>
                  <a:lnTo>
                    <a:pt x="13" y="7"/>
                  </a:lnTo>
                  <a:lnTo>
                    <a:pt x="22" y="5"/>
                  </a:lnTo>
                  <a:lnTo>
                    <a:pt x="28" y="5"/>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1" name="Freeform 411"/>
            <p:cNvSpPr>
              <a:spLocks/>
            </p:cNvSpPr>
            <p:nvPr/>
          </p:nvSpPr>
          <p:spPr bwMode="auto">
            <a:xfrm>
              <a:off x="757" y="3491"/>
              <a:ext cx="172" cy="15"/>
            </a:xfrm>
            <a:custGeom>
              <a:avLst/>
              <a:gdLst>
                <a:gd name="T0" fmla="*/ 155 w 172"/>
                <a:gd name="T1" fmla="*/ 2 h 15"/>
                <a:gd name="T2" fmla="*/ 155 w 172"/>
                <a:gd name="T3" fmla="*/ 2 h 15"/>
                <a:gd name="T4" fmla="*/ 164 w 172"/>
                <a:gd name="T5" fmla="*/ 7 h 15"/>
                <a:gd name="T6" fmla="*/ 172 w 172"/>
                <a:gd name="T7" fmla="*/ 13 h 15"/>
                <a:gd name="T8" fmla="*/ 172 w 172"/>
                <a:gd name="T9" fmla="*/ 13 h 15"/>
                <a:gd name="T10" fmla="*/ 170 w 172"/>
                <a:gd name="T11" fmla="*/ 15 h 15"/>
                <a:gd name="T12" fmla="*/ 168 w 172"/>
                <a:gd name="T13" fmla="*/ 13 h 15"/>
                <a:gd name="T14" fmla="*/ 164 w 172"/>
                <a:gd name="T15" fmla="*/ 11 h 15"/>
                <a:gd name="T16" fmla="*/ 161 w 172"/>
                <a:gd name="T17" fmla="*/ 9 h 15"/>
                <a:gd name="T18" fmla="*/ 161 w 172"/>
                <a:gd name="T19" fmla="*/ 9 h 15"/>
                <a:gd name="T20" fmla="*/ 151 w 172"/>
                <a:gd name="T21" fmla="*/ 7 h 15"/>
                <a:gd name="T22" fmla="*/ 142 w 172"/>
                <a:gd name="T23" fmla="*/ 6 h 15"/>
                <a:gd name="T24" fmla="*/ 60 w 172"/>
                <a:gd name="T25" fmla="*/ 4 h 15"/>
                <a:gd name="T26" fmla="*/ 60 w 172"/>
                <a:gd name="T27" fmla="*/ 4 h 15"/>
                <a:gd name="T28" fmla="*/ 45 w 172"/>
                <a:gd name="T29" fmla="*/ 4 h 15"/>
                <a:gd name="T30" fmla="*/ 29 w 172"/>
                <a:gd name="T31" fmla="*/ 4 h 15"/>
                <a:gd name="T32" fmla="*/ 12 w 172"/>
                <a:gd name="T33" fmla="*/ 4 h 15"/>
                <a:gd name="T34" fmla="*/ 5 w 172"/>
                <a:gd name="T35" fmla="*/ 4 h 15"/>
                <a:gd name="T36" fmla="*/ 0 w 172"/>
                <a:gd name="T37" fmla="*/ 2 h 15"/>
                <a:gd name="T38" fmla="*/ 0 w 172"/>
                <a:gd name="T39" fmla="*/ 2 h 15"/>
                <a:gd name="T40" fmla="*/ 42 w 172"/>
                <a:gd name="T41" fmla="*/ 0 h 15"/>
                <a:gd name="T42" fmla="*/ 86 w 172"/>
                <a:gd name="T43" fmla="*/ 0 h 15"/>
                <a:gd name="T44" fmla="*/ 155 w 172"/>
                <a:gd name="T45" fmla="*/ 2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2"/>
                <a:gd name="T70" fmla="*/ 0 h 15"/>
                <a:gd name="T71" fmla="*/ 172 w 172"/>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2" h="15">
                  <a:moveTo>
                    <a:pt x="155" y="2"/>
                  </a:moveTo>
                  <a:lnTo>
                    <a:pt x="155" y="2"/>
                  </a:lnTo>
                  <a:lnTo>
                    <a:pt x="164" y="7"/>
                  </a:lnTo>
                  <a:lnTo>
                    <a:pt x="172" y="13"/>
                  </a:lnTo>
                  <a:lnTo>
                    <a:pt x="170" y="15"/>
                  </a:lnTo>
                  <a:lnTo>
                    <a:pt x="168" y="13"/>
                  </a:lnTo>
                  <a:lnTo>
                    <a:pt x="164" y="11"/>
                  </a:lnTo>
                  <a:lnTo>
                    <a:pt x="161" y="9"/>
                  </a:lnTo>
                  <a:lnTo>
                    <a:pt x="151" y="7"/>
                  </a:lnTo>
                  <a:lnTo>
                    <a:pt x="142" y="6"/>
                  </a:lnTo>
                  <a:lnTo>
                    <a:pt x="60" y="4"/>
                  </a:lnTo>
                  <a:lnTo>
                    <a:pt x="45" y="4"/>
                  </a:lnTo>
                  <a:lnTo>
                    <a:pt x="29" y="4"/>
                  </a:lnTo>
                  <a:lnTo>
                    <a:pt x="12" y="4"/>
                  </a:lnTo>
                  <a:lnTo>
                    <a:pt x="5" y="4"/>
                  </a:lnTo>
                  <a:lnTo>
                    <a:pt x="0" y="2"/>
                  </a:lnTo>
                  <a:lnTo>
                    <a:pt x="42" y="0"/>
                  </a:lnTo>
                  <a:lnTo>
                    <a:pt x="86" y="0"/>
                  </a:lnTo>
                  <a:lnTo>
                    <a:pt x="155"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2" name="Freeform 412"/>
            <p:cNvSpPr>
              <a:spLocks/>
            </p:cNvSpPr>
            <p:nvPr/>
          </p:nvSpPr>
          <p:spPr bwMode="auto">
            <a:xfrm>
              <a:off x="936" y="3513"/>
              <a:ext cx="18" cy="214"/>
            </a:xfrm>
            <a:custGeom>
              <a:avLst/>
              <a:gdLst>
                <a:gd name="T0" fmla="*/ 16 w 18"/>
                <a:gd name="T1" fmla="*/ 101 h 214"/>
                <a:gd name="T2" fmla="*/ 18 w 18"/>
                <a:gd name="T3" fmla="*/ 214 h 214"/>
                <a:gd name="T4" fmla="*/ 16 w 18"/>
                <a:gd name="T5" fmla="*/ 214 h 214"/>
                <a:gd name="T6" fmla="*/ 11 w 18"/>
                <a:gd name="T7" fmla="*/ 64 h 214"/>
                <a:gd name="T8" fmla="*/ 11 w 18"/>
                <a:gd name="T9" fmla="*/ 64 h 214"/>
                <a:gd name="T10" fmla="*/ 9 w 18"/>
                <a:gd name="T11" fmla="*/ 48 h 214"/>
                <a:gd name="T12" fmla="*/ 5 w 18"/>
                <a:gd name="T13" fmla="*/ 33 h 214"/>
                <a:gd name="T14" fmla="*/ 2 w 18"/>
                <a:gd name="T15" fmla="*/ 16 h 214"/>
                <a:gd name="T16" fmla="*/ 0 w 18"/>
                <a:gd name="T17" fmla="*/ 2 h 214"/>
                <a:gd name="T18" fmla="*/ 2 w 18"/>
                <a:gd name="T19" fmla="*/ 0 h 214"/>
                <a:gd name="T20" fmla="*/ 2 w 18"/>
                <a:gd name="T21" fmla="*/ 0 h 214"/>
                <a:gd name="T22" fmla="*/ 7 w 18"/>
                <a:gd name="T23" fmla="*/ 26 h 214"/>
                <a:gd name="T24" fmla="*/ 13 w 18"/>
                <a:gd name="T25" fmla="*/ 49 h 214"/>
                <a:gd name="T26" fmla="*/ 16 w 18"/>
                <a:gd name="T27" fmla="*/ 75 h 214"/>
                <a:gd name="T28" fmla="*/ 16 w 18"/>
                <a:gd name="T29" fmla="*/ 101 h 214"/>
                <a:gd name="T30" fmla="*/ 16 w 18"/>
                <a:gd name="T31" fmla="*/ 101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4"/>
                <a:gd name="T50" fmla="*/ 18 w 1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4">
                  <a:moveTo>
                    <a:pt x="16" y="101"/>
                  </a:moveTo>
                  <a:lnTo>
                    <a:pt x="18" y="214"/>
                  </a:lnTo>
                  <a:lnTo>
                    <a:pt x="16" y="214"/>
                  </a:lnTo>
                  <a:lnTo>
                    <a:pt x="11" y="64"/>
                  </a:lnTo>
                  <a:lnTo>
                    <a:pt x="9" y="48"/>
                  </a:lnTo>
                  <a:lnTo>
                    <a:pt x="5" y="33"/>
                  </a:lnTo>
                  <a:lnTo>
                    <a:pt x="2" y="16"/>
                  </a:lnTo>
                  <a:lnTo>
                    <a:pt x="0" y="2"/>
                  </a:lnTo>
                  <a:lnTo>
                    <a:pt x="2" y="0"/>
                  </a:lnTo>
                  <a:lnTo>
                    <a:pt x="7" y="26"/>
                  </a:lnTo>
                  <a:lnTo>
                    <a:pt x="13" y="49"/>
                  </a:lnTo>
                  <a:lnTo>
                    <a:pt x="16" y="75"/>
                  </a:lnTo>
                  <a:lnTo>
                    <a:pt x="16" y="10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3" name="Freeform 413"/>
            <p:cNvSpPr>
              <a:spLocks/>
            </p:cNvSpPr>
            <p:nvPr/>
          </p:nvSpPr>
          <p:spPr bwMode="auto">
            <a:xfrm>
              <a:off x="601" y="3524"/>
              <a:ext cx="37" cy="7"/>
            </a:xfrm>
            <a:custGeom>
              <a:avLst/>
              <a:gdLst>
                <a:gd name="T0" fmla="*/ 37 w 37"/>
                <a:gd name="T1" fmla="*/ 0 h 7"/>
                <a:gd name="T2" fmla="*/ 35 w 37"/>
                <a:gd name="T3" fmla="*/ 7 h 7"/>
                <a:gd name="T4" fmla="*/ 35 w 37"/>
                <a:gd name="T5" fmla="*/ 7 h 7"/>
                <a:gd name="T6" fmla="*/ 16 w 37"/>
                <a:gd name="T7" fmla="*/ 5 h 7"/>
                <a:gd name="T8" fmla="*/ 0 w 37"/>
                <a:gd name="T9" fmla="*/ 5 h 7"/>
                <a:gd name="T10" fmla="*/ 0 w 37"/>
                <a:gd name="T11" fmla="*/ 5 h 7"/>
                <a:gd name="T12" fmla="*/ 2 w 37"/>
                <a:gd name="T13" fmla="*/ 2 h 7"/>
                <a:gd name="T14" fmla="*/ 7 w 37"/>
                <a:gd name="T15" fmla="*/ 2 h 7"/>
                <a:gd name="T16" fmla="*/ 16 w 37"/>
                <a:gd name="T17" fmla="*/ 0 h 7"/>
                <a:gd name="T18" fmla="*/ 27 w 37"/>
                <a:gd name="T19" fmla="*/ 0 h 7"/>
                <a:gd name="T20" fmla="*/ 37 w 37"/>
                <a:gd name="T21" fmla="*/ 0 h 7"/>
                <a:gd name="T22" fmla="*/ 37 w 37"/>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7"/>
                <a:gd name="T38" fmla="*/ 37 w 37"/>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7">
                  <a:moveTo>
                    <a:pt x="37" y="0"/>
                  </a:moveTo>
                  <a:lnTo>
                    <a:pt x="35" y="7"/>
                  </a:lnTo>
                  <a:lnTo>
                    <a:pt x="16" y="5"/>
                  </a:lnTo>
                  <a:lnTo>
                    <a:pt x="0" y="5"/>
                  </a:lnTo>
                  <a:lnTo>
                    <a:pt x="2" y="2"/>
                  </a:lnTo>
                  <a:lnTo>
                    <a:pt x="7" y="2"/>
                  </a:lnTo>
                  <a:lnTo>
                    <a:pt x="16" y="0"/>
                  </a:lnTo>
                  <a:lnTo>
                    <a:pt x="27" y="0"/>
                  </a:lnTo>
                  <a:lnTo>
                    <a:pt x="37"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4" name="Freeform 414"/>
            <p:cNvSpPr>
              <a:spLocks/>
            </p:cNvSpPr>
            <p:nvPr/>
          </p:nvSpPr>
          <p:spPr bwMode="auto">
            <a:xfrm>
              <a:off x="595" y="3544"/>
              <a:ext cx="79" cy="29"/>
            </a:xfrm>
            <a:custGeom>
              <a:avLst/>
              <a:gdLst>
                <a:gd name="T0" fmla="*/ 79 w 79"/>
                <a:gd name="T1" fmla="*/ 4 h 29"/>
                <a:gd name="T2" fmla="*/ 79 w 79"/>
                <a:gd name="T3" fmla="*/ 4 h 29"/>
                <a:gd name="T4" fmla="*/ 59 w 79"/>
                <a:gd name="T5" fmla="*/ 15 h 29"/>
                <a:gd name="T6" fmla="*/ 41 w 79"/>
                <a:gd name="T7" fmla="*/ 26 h 29"/>
                <a:gd name="T8" fmla="*/ 41 w 79"/>
                <a:gd name="T9" fmla="*/ 26 h 29"/>
                <a:gd name="T10" fmla="*/ 28 w 79"/>
                <a:gd name="T11" fmla="*/ 29 h 29"/>
                <a:gd name="T12" fmla="*/ 19 w 79"/>
                <a:gd name="T13" fmla="*/ 28 h 29"/>
                <a:gd name="T14" fmla="*/ 10 w 79"/>
                <a:gd name="T15" fmla="*/ 26 h 29"/>
                <a:gd name="T16" fmla="*/ 0 w 79"/>
                <a:gd name="T17" fmla="*/ 20 h 29"/>
                <a:gd name="T18" fmla="*/ 0 w 79"/>
                <a:gd name="T19" fmla="*/ 18 h 29"/>
                <a:gd name="T20" fmla="*/ 0 w 79"/>
                <a:gd name="T21" fmla="*/ 18 h 29"/>
                <a:gd name="T22" fmla="*/ 2 w 79"/>
                <a:gd name="T23" fmla="*/ 18 h 29"/>
                <a:gd name="T24" fmla="*/ 4 w 79"/>
                <a:gd name="T25" fmla="*/ 18 h 29"/>
                <a:gd name="T26" fmla="*/ 8 w 79"/>
                <a:gd name="T27" fmla="*/ 20 h 29"/>
                <a:gd name="T28" fmla="*/ 8 w 79"/>
                <a:gd name="T29" fmla="*/ 20 h 29"/>
                <a:gd name="T30" fmla="*/ 15 w 79"/>
                <a:gd name="T31" fmla="*/ 24 h 29"/>
                <a:gd name="T32" fmla="*/ 24 w 79"/>
                <a:gd name="T33" fmla="*/ 24 h 29"/>
                <a:gd name="T34" fmla="*/ 32 w 79"/>
                <a:gd name="T35" fmla="*/ 22 h 29"/>
                <a:gd name="T36" fmla="*/ 41 w 79"/>
                <a:gd name="T37" fmla="*/ 20 h 29"/>
                <a:gd name="T38" fmla="*/ 55 w 79"/>
                <a:gd name="T39" fmla="*/ 13 h 29"/>
                <a:gd name="T40" fmla="*/ 70 w 79"/>
                <a:gd name="T41" fmla="*/ 4 h 29"/>
                <a:gd name="T42" fmla="*/ 70 w 79"/>
                <a:gd name="T43" fmla="*/ 4 h 29"/>
                <a:gd name="T44" fmla="*/ 76 w 79"/>
                <a:gd name="T45" fmla="*/ 2 h 29"/>
                <a:gd name="T46" fmla="*/ 77 w 79"/>
                <a:gd name="T47" fmla="*/ 0 h 29"/>
                <a:gd name="T48" fmla="*/ 79 w 79"/>
                <a:gd name="T49" fmla="*/ 4 h 29"/>
                <a:gd name="T50" fmla="*/ 79 w 79"/>
                <a:gd name="T51" fmla="*/ 4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9"/>
                <a:gd name="T80" fmla="*/ 79 w 79"/>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9">
                  <a:moveTo>
                    <a:pt x="79" y="4"/>
                  </a:moveTo>
                  <a:lnTo>
                    <a:pt x="79" y="4"/>
                  </a:lnTo>
                  <a:lnTo>
                    <a:pt x="59" y="15"/>
                  </a:lnTo>
                  <a:lnTo>
                    <a:pt x="41" y="26"/>
                  </a:lnTo>
                  <a:lnTo>
                    <a:pt x="28" y="29"/>
                  </a:lnTo>
                  <a:lnTo>
                    <a:pt x="19" y="28"/>
                  </a:lnTo>
                  <a:lnTo>
                    <a:pt x="10" y="26"/>
                  </a:lnTo>
                  <a:lnTo>
                    <a:pt x="0" y="20"/>
                  </a:lnTo>
                  <a:lnTo>
                    <a:pt x="0" y="18"/>
                  </a:lnTo>
                  <a:lnTo>
                    <a:pt x="2" y="18"/>
                  </a:lnTo>
                  <a:lnTo>
                    <a:pt x="4" y="18"/>
                  </a:lnTo>
                  <a:lnTo>
                    <a:pt x="8" y="20"/>
                  </a:lnTo>
                  <a:lnTo>
                    <a:pt x="15" y="24"/>
                  </a:lnTo>
                  <a:lnTo>
                    <a:pt x="24" y="24"/>
                  </a:lnTo>
                  <a:lnTo>
                    <a:pt x="32" y="22"/>
                  </a:lnTo>
                  <a:lnTo>
                    <a:pt x="41" y="20"/>
                  </a:lnTo>
                  <a:lnTo>
                    <a:pt x="55" y="13"/>
                  </a:lnTo>
                  <a:lnTo>
                    <a:pt x="70" y="4"/>
                  </a:lnTo>
                  <a:lnTo>
                    <a:pt x="76" y="2"/>
                  </a:lnTo>
                  <a:lnTo>
                    <a:pt x="77" y="0"/>
                  </a:lnTo>
                  <a:lnTo>
                    <a:pt x="79" y="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5" name="Freeform 415"/>
            <p:cNvSpPr>
              <a:spLocks/>
            </p:cNvSpPr>
            <p:nvPr/>
          </p:nvSpPr>
          <p:spPr bwMode="auto">
            <a:xfrm>
              <a:off x="369" y="3551"/>
              <a:ext cx="29" cy="173"/>
            </a:xfrm>
            <a:custGeom>
              <a:avLst/>
              <a:gdLst>
                <a:gd name="T0" fmla="*/ 27 w 29"/>
                <a:gd name="T1" fmla="*/ 0 h 173"/>
                <a:gd name="T2" fmla="*/ 27 w 29"/>
                <a:gd name="T3" fmla="*/ 0 h 173"/>
                <a:gd name="T4" fmla="*/ 29 w 29"/>
                <a:gd name="T5" fmla="*/ 4 h 173"/>
                <a:gd name="T6" fmla="*/ 27 w 29"/>
                <a:gd name="T7" fmla="*/ 6 h 173"/>
                <a:gd name="T8" fmla="*/ 25 w 29"/>
                <a:gd name="T9" fmla="*/ 11 h 173"/>
                <a:gd name="T10" fmla="*/ 21 w 29"/>
                <a:gd name="T11" fmla="*/ 35 h 173"/>
                <a:gd name="T12" fmla="*/ 14 w 29"/>
                <a:gd name="T13" fmla="*/ 94 h 173"/>
                <a:gd name="T14" fmla="*/ 14 w 29"/>
                <a:gd name="T15" fmla="*/ 94 h 173"/>
                <a:gd name="T16" fmla="*/ 7 w 29"/>
                <a:gd name="T17" fmla="*/ 136 h 173"/>
                <a:gd name="T18" fmla="*/ 1 w 29"/>
                <a:gd name="T19" fmla="*/ 165 h 173"/>
                <a:gd name="T20" fmla="*/ 1 w 29"/>
                <a:gd name="T21" fmla="*/ 165 h 173"/>
                <a:gd name="T22" fmla="*/ 0 w 29"/>
                <a:gd name="T23" fmla="*/ 173 h 173"/>
                <a:gd name="T24" fmla="*/ 0 w 29"/>
                <a:gd name="T25" fmla="*/ 163 h 173"/>
                <a:gd name="T26" fmla="*/ 1 w 29"/>
                <a:gd name="T27" fmla="*/ 141 h 173"/>
                <a:gd name="T28" fmla="*/ 1 w 29"/>
                <a:gd name="T29" fmla="*/ 141 h 173"/>
                <a:gd name="T30" fmla="*/ 1 w 29"/>
                <a:gd name="T31" fmla="*/ 134 h 173"/>
                <a:gd name="T32" fmla="*/ 3 w 29"/>
                <a:gd name="T33" fmla="*/ 125 h 173"/>
                <a:gd name="T34" fmla="*/ 9 w 29"/>
                <a:gd name="T35" fmla="*/ 108 h 173"/>
                <a:gd name="T36" fmla="*/ 18 w 29"/>
                <a:gd name="T37" fmla="*/ 35 h 173"/>
                <a:gd name="T38" fmla="*/ 18 w 29"/>
                <a:gd name="T39" fmla="*/ 35 h 173"/>
                <a:gd name="T40" fmla="*/ 20 w 29"/>
                <a:gd name="T41" fmla="*/ 26 h 173"/>
                <a:gd name="T42" fmla="*/ 21 w 29"/>
                <a:gd name="T43" fmla="*/ 17 h 173"/>
                <a:gd name="T44" fmla="*/ 23 w 29"/>
                <a:gd name="T45" fmla="*/ 8 h 173"/>
                <a:gd name="T46" fmla="*/ 27 w 29"/>
                <a:gd name="T47" fmla="*/ 0 h 173"/>
                <a:gd name="T48" fmla="*/ 27 w 29"/>
                <a:gd name="T49" fmla="*/ 0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173"/>
                <a:gd name="T77" fmla="*/ 29 w 29"/>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173">
                  <a:moveTo>
                    <a:pt x="27" y="0"/>
                  </a:moveTo>
                  <a:lnTo>
                    <a:pt x="27" y="0"/>
                  </a:lnTo>
                  <a:lnTo>
                    <a:pt x="29" y="4"/>
                  </a:lnTo>
                  <a:lnTo>
                    <a:pt x="27" y="6"/>
                  </a:lnTo>
                  <a:lnTo>
                    <a:pt x="25" y="11"/>
                  </a:lnTo>
                  <a:lnTo>
                    <a:pt x="21" y="35"/>
                  </a:lnTo>
                  <a:lnTo>
                    <a:pt x="14" y="94"/>
                  </a:lnTo>
                  <a:lnTo>
                    <a:pt x="7" y="136"/>
                  </a:lnTo>
                  <a:lnTo>
                    <a:pt x="1" y="165"/>
                  </a:lnTo>
                  <a:lnTo>
                    <a:pt x="0" y="173"/>
                  </a:lnTo>
                  <a:lnTo>
                    <a:pt x="0" y="163"/>
                  </a:lnTo>
                  <a:lnTo>
                    <a:pt x="1" y="141"/>
                  </a:lnTo>
                  <a:lnTo>
                    <a:pt x="1" y="134"/>
                  </a:lnTo>
                  <a:lnTo>
                    <a:pt x="3" y="125"/>
                  </a:lnTo>
                  <a:lnTo>
                    <a:pt x="9" y="108"/>
                  </a:lnTo>
                  <a:lnTo>
                    <a:pt x="18" y="35"/>
                  </a:lnTo>
                  <a:lnTo>
                    <a:pt x="20" y="26"/>
                  </a:lnTo>
                  <a:lnTo>
                    <a:pt x="21" y="17"/>
                  </a:lnTo>
                  <a:lnTo>
                    <a:pt x="23" y="8"/>
                  </a:lnTo>
                  <a:lnTo>
                    <a:pt x="27"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6" name="Freeform 416"/>
            <p:cNvSpPr>
              <a:spLocks/>
            </p:cNvSpPr>
            <p:nvPr/>
          </p:nvSpPr>
          <p:spPr bwMode="auto">
            <a:xfrm>
              <a:off x="674" y="3548"/>
              <a:ext cx="15" cy="24"/>
            </a:xfrm>
            <a:custGeom>
              <a:avLst/>
              <a:gdLst>
                <a:gd name="T0" fmla="*/ 15 w 15"/>
                <a:gd name="T1" fmla="*/ 0 h 24"/>
                <a:gd name="T2" fmla="*/ 15 w 15"/>
                <a:gd name="T3" fmla="*/ 0 h 24"/>
                <a:gd name="T4" fmla="*/ 13 w 15"/>
                <a:gd name="T5" fmla="*/ 5 h 24"/>
                <a:gd name="T6" fmla="*/ 7 w 15"/>
                <a:gd name="T7" fmla="*/ 13 h 24"/>
                <a:gd name="T8" fmla="*/ 0 w 15"/>
                <a:gd name="T9" fmla="*/ 24 h 24"/>
                <a:gd name="T10" fmla="*/ 0 w 15"/>
                <a:gd name="T11" fmla="*/ 24 h 24"/>
                <a:gd name="T12" fmla="*/ 0 w 15"/>
                <a:gd name="T13" fmla="*/ 18 h 24"/>
                <a:gd name="T14" fmla="*/ 4 w 15"/>
                <a:gd name="T15" fmla="*/ 11 h 24"/>
                <a:gd name="T16" fmla="*/ 11 w 15"/>
                <a:gd name="T17" fmla="*/ 3 h 24"/>
                <a:gd name="T18" fmla="*/ 15 w 15"/>
                <a:gd name="T19" fmla="*/ 0 h 24"/>
                <a:gd name="T20" fmla="*/ 15 w 1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4"/>
                <a:gd name="T35" fmla="*/ 15 w 1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4">
                  <a:moveTo>
                    <a:pt x="15" y="0"/>
                  </a:moveTo>
                  <a:lnTo>
                    <a:pt x="15" y="0"/>
                  </a:lnTo>
                  <a:lnTo>
                    <a:pt x="13" y="5"/>
                  </a:lnTo>
                  <a:lnTo>
                    <a:pt x="7" y="13"/>
                  </a:lnTo>
                  <a:lnTo>
                    <a:pt x="0" y="24"/>
                  </a:lnTo>
                  <a:lnTo>
                    <a:pt x="0" y="18"/>
                  </a:lnTo>
                  <a:lnTo>
                    <a:pt x="4" y="11"/>
                  </a:lnTo>
                  <a:lnTo>
                    <a:pt x="11" y="3"/>
                  </a:lnTo>
                  <a:lnTo>
                    <a:pt x="15"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7" name="Freeform 417"/>
            <p:cNvSpPr>
              <a:spLocks/>
            </p:cNvSpPr>
            <p:nvPr/>
          </p:nvSpPr>
          <p:spPr bwMode="auto">
            <a:xfrm>
              <a:off x="471" y="3564"/>
              <a:ext cx="24" cy="106"/>
            </a:xfrm>
            <a:custGeom>
              <a:avLst/>
              <a:gdLst>
                <a:gd name="T0" fmla="*/ 4 w 24"/>
                <a:gd name="T1" fmla="*/ 0 h 106"/>
                <a:gd name="T2" fmla="*/ 4 w 24"/>
                <a:gd name="T3" fmla="*/ 0 h 106"/>
                <a:gd name="T4" fmla="*/ 15 w 24"/>
                <a:gd name="T5" fmla="*/ 24 h 106"/>
                <a:gd name="T6" fmla="*/ 20 w 24"/>
                <a:gd name="T7" fmla="*/ 52 h 106"/>
                <a:gd name="T8" fmla="*/ 24 w 24"/>
                <a:gd name="T9" fmla="*/ 77 h 106"/>
                <a:gd name="T10" fmla="*/ 22 w 24"/>
                <a:gd name="T11" fmla="*/ 105 h 106"/>
                <a:gd name="T12" fmla="*/ 22 w 24"/>
                <a:gd name="T13" fmla="*/ 105 h 106"/>
                <a:gd name="T14" fmla="*/ 22 w 24"/>
                <a:gd name="T15" fmla="*/ 106 h 106"/>
                <a:gd name="T16" fmla="*/ 18 w 24"/>
                <a:gd name="T17" fmla="*/ 106 h 106"/>
                <a:gd name="T18" fmla="*/ 18 w 24"/>
                <a:gd name="T19" fmla="*/ 106 h 106"/>
                <a:gd name="T20" fmla="*/ 18 w 24"/>
                <a:gd name="T21" fmla="*/ 79 h 106"/>
                <a:gd name="T22" fmla="*/ 16 w 24"/>
                <a:gd name="T23" fmla="*/ 52 h 106"/>
                <a:gd name="T24" fmla="*/ 11 w 24"/>
                <a:gd name="T25" fmla="*/ 26 h 106"/>
                <a:gd name="T26" fmla="*/ 6 w 24"/>
                <a:gd name="T27" fmla="*/ 13 h 106"/>
                <a:gd name="T28" fmla="*/ 0 w 24"/>
                <a:gd name="T29" fmla="*/ 2 h 106"/>
                <a:gd name="T30" fmla="*/ 2 w 24"/>
                <a:gd name="T31" fmla="*/ 0 h 106"/>
                <a:gd name="T32" fmla="*/ 2 w 24"/>
                <a:gd name="T33" fmla="*/ 0 h 106"/>
                <a:gd name="T34" fmla="*/ 4 w 24"/>
                <a:gd name="T35" fmla="*/ 0 h 106"/>
                <a:gd name="T36" fmla="*/ 4 w 24"/>
                <a:gd name="T37" fmla="*/ 0 h 106"/>
                <a:gd name="T38" fmla="*/ 4 w 24"/>
                <a:gd name="T39" fmla="*/ 0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06"/>
                <a:gd name="T62" fmla="*/ 24 w 24"/>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06">
                  <a:moveTo>
                    <a:pt x="4" y="0"/>
                  </a:moveTo>
                  <a:lnTo>
                    <a:pt x="4" y="0"/>
                  </a:lnTo>
                  <a:lnTo>
                    <a:pt x="15" y="24"/>
                  </a:lnTo>
                  <a:lnTo>
                    <a:pt x="20" y="52"/>
                  </a:lnTo>
                  <a:lnTo>
                    <a:pt x="24" y="77"/>
                  </a:lnTo>
                  <a:lnTo>
                    <a:pt x="22" y="105"/>
                  </a:lnTo>
                  <a:lnTo>
                    <a:pt x="22" y="106"/>
                  </a:lnTo>
                  <a:lnTo>
                    <a:pt x="18" y="106"/>
                  </a:lnTo>
                  <a:lnTo>
                    <a:pt x="18" y="79"/>
                  </a:lnTo>
                  <a:lnTo>
                    <a:pt x="16" y="52"/>
                  </a:lnTo>
                  <a:lnTo>
                    <a:pt x="11" y="26"/>
                  </a:lnTo>
                  <a:lnTo>
                    <a:pt x="6" y="13"/>
                  </a:lnTo>
                  <a:lnTo>
                    <a:pt x="0" y="2"/>
                  </a:lnTo>
                  <a:lnTo>
                    <a:pt x="2" y="0"/>
                  </a:lnTo>
                  <a:lnTo>
                    <a:pt x="4"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8" name="Freeform 418"/>
            <p:cNvSpPr>
              <a:spLocks/>
            </p:cNvSpPr>
            <p:nvPr/>
          </p:nvSpPr>
          <p:spPr bwMode="auto">
            <a:xfrm>
              <a:off x="564" y="3562"/>
              <a:ext cx="105" cy="61"/>
            </a:xfrm>
            <a:custGeom>
              <a:avLst/>
              <a:gdLst>
                <a:gd name="T0" fmla="*/ 6 w 105"/>
                <a:gd name="T1" fmla="*/ 10 h 61"/>
                <a:gd name="T2" fmla="*/ 6 w 105"/>
                <a:gd name="T3" fmla="*/ 10 h 61"/>
                <a:gd name="T4" fmla="*/ 11 w 105"/>
                <a:gd name="T5" fmla="*/ 24 h 61"/>
                <a:gd name="T6" fmla="*/ 19 w 105"/>
                <a:gd name="T7" fmla="*/ 37 h 61"/>
                <a:gd name="T8" fmla="*/ 24 w 105"/>
                <a:gd name="T9" fmla="*/ 43 h 61"/>
                <a:gd name="T10" fmla="*/ 30 w 105"/>
                <a:gd name="T11" fmla="*/ 48 h 61"/>
                <a:gd name="T12" fmla="*/ 35 w 105"/>
                <a:gd name="T13" fmla="*/ 52 h 61"/>
                <a:gd name="T14" fmla="*/ 42 w 105"/>
                <a:gd name="T15" fmla="*/ 55 h 61"/>
                <a:gd name="T16" fmla="*/ 42 w 105"/>
                <a:gd name="T17" fmla="*/ 55 h 61"/>
                <a:gd name="T18" fmla="*/ 61 w 105"/>
                <a:gd name="T19" fmla="*/ 55 h 61"/>
                <a:gd name="T20" fmla="*/ 68 w 105"/>
                <a:gd name="T21" fmla="*/ 54 h 61"/>
                <a:gd name="T22" fmla="*/ 75 w 105"/>
                <a:gd name="T23" fmla="*/ 52 h 61"/>
                <a:gd name="T24" fmla="*/ 83 w 105"/>
                <a:gd name="T25" fmla="*/ 48 h 61"/>
                <a:gd name="T26" fmla="*/ 90 w 105"/>
                <a:gd name="T27" fmla="*/ 43 h 61"/>
                <a:gd name="T28" fmla="*/ 103 w 105"/>
                <a:gd name="T29" fmla="*/ 32 h 61"/>
                <a:gd name="T30" fmla="*/ 103 w 105"/>
                <a:gd name="T31" fmla="*/ 32 h 61"/>
                <a:gd name="T32" fmla="*/ 105 w 105"/>
                <a:gd name="T33" fmla="*/ 32 h 61"/>
                <a:gd name="T34" fmla="*/ 105 w 105"/>
                <a:gd name="T35" fmla="*/ 33 h 61"/>
                <a:gd name="T36" fmla="*/ 105 w 105"/>
                <a:gd name="T37" fmla="*/ 33 h 61"/>
                <a:gd name="T38" fmla="*/ 99 w 105"/>
                <a:gd name="T39" fmla="*/ 43 h 61"/>
                <a:gd name="T40" fmla="*/ 90 w 105"/>
                <a:gd name="T41" fmla="*/ 48 h 61"/>
                <a:gd name="T42" fmla="*/ 83 w 105"/>
                <a:gd name="T43" fmla="*/ 54 h 61"/>
                <a:gd name="T44" fmla="*/ 74 w 105"/>
                <a:gd name="T45" fmla="*/ 57 h 61"/>
                <a:gd name="T46" fmla="*/ 64 w 105"/>
                <a:gd name="T47" fmla="*/ 61 h 61"/>
                <a:gd name="T48" fmla="*/ 53 w 105"/>
                <a:gd name="T49" fmla="*/ 61 h 61"/>
                <a:gd name="T50" fmla="*/ 44 w 105"/>
                <a:gd name="T51" fmla="*/ 59 h 61"/>
                <a:gd name="T52" fmla="*/ 35 w 105"/>
                <a:gd name="T53" fmla="*/ 55 h 61"/>
                <a:gd name="T54" fmla="*/ 35 w 105"/>
                <a:gd name="T55" fmla="*/ 55 h 61"/>
                <a:gd name="T56" fmla="*/ 28 w 105"/>
                <a:gd name="T57" fmla="*/ 52 h 61"/>
                <a:gd name="T58" fmla="*/ 22 w 105"/>
                <a:gd name="T59" fmla="*/ 46 h 61"/>
                <a:gd name="T60" fmla="*/ 17 w 105"/>
                <a:gd name="T61" fmla="*/ 39 h 61"/>
                <a:gd name="T62" fmla="*/ 13 w 105"/>
                <a:gd name="T63" fmla="*/ 32 h 61"/>
                <a:gd name="T64" fmla="*/ 6 w 105"/>
                <a:gd name="T65" fmla="*/ 17 h 61"/>
                <a:gd name="T66" fmla="*/ 0 w 105"/>
                <a:gd name="T67" fmla="*/ 0 h 61"/>
                <a:gd name="T68" fmla="*/ 0 w 105"/>
                <a:gd name="T69" fmla="*/ 0 h 61"/>
                <a:gd name="T70" fmla="*/ 4 w 105"/>
                <a:gd name="T71" fmla="*/ 0 h 61"/>
                <a:gd name="T72" fmla="*/ 4 w 105"/>
                <a:gd name="T73" fmla="*/ 4 h 61"/>
                <a:gd name="T74" fmla="*/ 4 w 105"/>
                <a:gd name="T75" fmla="*/ 8 h 61"/>
                <a:gd name="T76" fmla="*/ 6 w 105"/>
                <a:gd name="T77" fmla="*/ 10 h 61"/>
                <a:gd name="T78" fmla="*/ 6 w 105"/>
                <a:gd name="T79" fmla="*/ 10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61"/>
                <a:gd name="T122" fmla="*/ 105 w 105"/>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61">
                  <a:moveTo>
                    <a:pt x="6" y="10"/>
                  </a:moveTo>
                  <a:lnTo>
                    <a:pt x="6" y="10"/>
                  </a:lnTo>
                  <a:lnTo>
                    <a:pt x="11" y="24"/>
                  </a:lnTo>
                  <a:lnTo>
                    <a:pt x="19" y="37"/>
                  </a:lnTo>
                  <a:lnTo>
                    <a:pt x="24" y="43"/>
                  </a:lnTo>
                  <a:lnTo>
                    <a:pt x="30" y="48"/>
                  </a:lnTo>
                  <a:lnTo>
                    <a:pt x="35" y="52"/>
                  </a:lnTo>
                  <a:lnTo>
                    <a:pt x="42" y="55"/>
                  </a:lnTo>
                  <a:lnTo>
                    <a:pt x="61" y="55"/>
                  </a:lnTo>
                  <a:lnTo>
                    <a:pt x="68" y="54"/>
                  </a:lnTo>
                  <a:lnTo>
                    <a:pt x="75" y="52"/>
                  </a:lnTo>
                  <a:lnTo>
                    <a:pt x="83" y="48"/>
                  </a:lnTo>
                  <a:lnTo>
                    <a:pt x="90" y="43"/>
                  </a:lnTo>
                  <a:lnTo>
                    <a:pt x="103" y="32"/>
                  </a:lnTo>
                  <a:lnTo>
                    <a:pt x="105" y="32"/>
                  </a:lnTo>
                  <a:lnTo>
                    <a:pt x="105" y="33"/>
                  </a:lnTo>
                  <a:lnTo>
                    <a:pt x="99" y="43"/>
                  </a:lnTo>
                  <a:lnTo>
                    <a:pt x="90" y="48"/>
                  </a:lnTo>
                  <a:lnTo>
                    <a:pt x="83" y="54"/>
                  </a:lnTo>
                  <a:lnTo>
                    <a:pt x="74" y="57"/>
                  </a:lnTo>
                  <a:lnTo>
                    <a:pt x="64" y="61"/>
                  </a:lnTo>
                  <a:lnTo>
                    <a:pt x="53" y="61"/>
                  </a:lnTo>
                  <a:lnTo>
                    <a:pt x="44" y="59"/>
                  </a:lnTo>
                  <a:lnTo>
                    <a:pt x="35" y="55"/>
                  </a:lnTo>
                  <a:lnTo>
                    <a:pt x="28" y="52"/>
                  </a:lnTo>
                  <a:lnTo>
                    <a:pt x="22" y="46"/>
                  </a:lnTo>
                  <a:lnTo>
                    <a:pt x="17" y="39"/>
                  </a:lnTo>
                  <a:lnTo>
                    <a:pt x="13" y="32"/>
                  </a:lnTo>
                  <a:lnTo>
                    <a:pt x="6" y="17"/>
                  </a:lnTo>
                  <a:lnTo>
                    <a:pt x="0" y="0"/>
                  </a:lnTo>
                  <a:lnTo>
                    <a:pt x="4" y="0"/>
                  </a:lnTo>
                  <a:lnTo>
                    <a:pt x="4" y="4"/>
                  </a:lnTo>
                  <a:lnTo>
                    <a:pt x="4" y="8"/>
                  </a:lnTo>
                  <a:lnTo>
                    <a:pt x="6" y="1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59" name="Freeform 419"/>
            <p:cNvSpPr>
              <a:spLocks/>
            </p:cNvSpPr>
            <p:nvPr/>
          </p:nvSpPr>
          <p:spPr bwMode="auto">
            <a:xfrm>
              <a:off x="702" y="3559"/>
              <a:ext cx="11" cy="146"/>
            </a:xfrm>
            <a:custGeom>
              <a:avLst/>
              <a:gdLst>
                <a:gd name="T0" fmla="*/ 7 w 11"/>
                <a:gd name="T1" fmla="*/ 64 h 146"/>
                <a:gd name="T2" fmla="*/ 7 w 11"/>
                <a:gd name="T3" fmla="*/ 64 h 146"/>
                <a:gd name="T4" fmla="*/ 5 w 11"/>
                <a:gd name="T5" fmla="*/ 82 h 146"/>
                <a:gd name="T6" fmla="*/ 5 w 11"/>
                <a:gd name="T7" fmla="*/ 104 h 146"/>
                <a:gd name="T8" fmla="*/ 5 w 11"/>
                <a:gd name="T9" fmla="*/ 126 h 146"/>
                <a:gd name="T10" fmla="*/ 9 w 11"/>
                <a:gd name="T11" fmla="*/ 146 h 146"/>
                <a:gd name="T12" fmla="*/ 9 w 11"/>
                <a:gd name="T13" fmla="*/ 146 h 146"/>
                <a:gd name="T14" fmla="*/ 5 w 11"/>
                <a:gd name="T15" fmla="*/ 141 h 146"/>
                <a:gd name="T16" fmla="*/ 1 w 11"/>
                <a:gd name="T17" fmla="*/ 135 h 146"/>
                <a:gd name="T18" fmla="*/ 1 w 11"/>
                <a:gd name="T19" fmla="*/ 135 h 146"/>
                <a:gd name="T20" fmla="*/ 0 w 11"/>
                <a:gd name="T21" fmla="*/ 122 h 146"/>
                <a:gd name="T22" fmla="*/ 0 w 11"/>
                <a:gd name="T23" fmla="*/ 111 h 146"/>
                <a:gd name="T24" fmla="*/ 0 w 11"/>
                <a:gd name="T25" fmla="*/ 86 h 146"/>
                <a:gd name="T26" fmla="*/ 3 w 11"/>
                <a:gd name="T27" fmla="*/ 60 h 146"/>
                <a:gd name="T28" fmla="*/ 5 w 11"/>
                <a:gd name="T29" fmla="*/ 36 h 146"/>
                <a:gd name="T30" fmla="*/ 5 w 11"/>
                <a:gd name="T31" fmla="*/ 36 h 146"/>
                <a:gd name="T32" fmla="*/ 7 w 11"/>
                <a:gd name="T33" fmla="*/ 16 h 146"/>
                <a:gd name="T34" fmla="*/ 7 w 11"/>
                <a:gd name="T35" fmla="*/ 0 h 146"/>
                <a:gd name="T36" fmla="*/ 7 w 11"/>
                <a:gd name="T37" fmla="*/ 0 h 146"/>
                <a:gd name="T38" fmla="*/ 9 w 11"/>
                <a:gd name="T39" fmla="*/ 5 h 146"/>
                <a:gd name="T40" fmla="*/ 11 w 11"/>
                <a:gd name="T41" fmla="*/ 11 h 146"/>
                <a:gd name="T42" fmla="*/ 11 w 11"/>
                <a:gd name="T43" fmla="*/ 27 h 146"/>
                <a:gd name="T44" fmla="*/ 7 w 11"/>
                <a:gd name="T45" fmla="*/ 64 h 146"/>
                <a:gd name="T46" fmla="*/ 7 w 11"/>
                <a:gd name="T47" fmla="*/ 64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46"/>
                <a:gd name="T74" fmla="*/ 11 w 11"/>
                <a:gd name="T75" fmla="*/ 146 h 1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46">
                  <a:moveTo>
                    <a:pt x="7" y="64"/>
                  </a:moveTo>
                  <a:lnTo>
                    <a:pt x="7" y="64"/>
                  </a:lnTo>
                  <a:lnTo>
                    <a:pt x="5" y="82"/>
                  </a:lnTo>
                  <a:lnTo>
                    <a:pt x="5" y="104"/>
                  </a:lnTo>
                  <a:lnTo>
                    <a:pt x="5" y="126"/>
                  </a:lnTo>
                  <a:lnTo>
                    <a:pt x="9" y="146"/>
                  </a:lnTo>
                  <a:lnTo>
                    <a:pt x="5" y="141"/>
                  </a:lnTo>
                  <a:lnTo>
                    <a:pt x="1" y="135"/>
                  </a:lnTo>
                  <a:lnTo>
                    <a:pt x="0" y="122"/>
                  </a:lnTo>
                  <a:lnTo>
                    <a:pt x="0" y="111"/>
                  </a:lnTo>
                  <a:lnTo>
                    <a:pt x="0" y="86"/>
                  </a:lnTo>
                  <a:lnTo>
                    <a:pt x="3" y="60"/>
                  </a:lnTo>
                  <a:lnTo>
                    <a:pt x="5" y="36"/>
                  </a:lnTo>
                  <a:lnTo>
                    <a:pt x="7" y="16"/>
                  </a:lnTo>
                  <a:lnTo>
                    <a:pt x="7" y="0"/>
                  </a:lnTo>
                  <a:lnTo>
                    <a:pt x="9" y="5"/>
                  </a:lnTo>
                  <a:lnTo>
                    <a:pt x="11" y="11"/>
                  </a:lnTo>
                  <a:lnTo>
                    <a:pt x="11" y="27"/>
                  </a:lnTo>
                  <a:lnTo>
                    <a:pt x="7" y="6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0" name="Freeform 420"/>
            <p:cNvSpPr>
              <a:spLocks/>
            </p:cNvSpPr>
            <p:nvPr/>
          </p:nvSpPr>
          <p:spPr bwMode="auto">
            <a:xfrm>
              <a:off x="762" y="3559"/>
              <a:ext cx="31" cy="154"/>
            </a:xfrm>
            <a:custGeom>
              <a:avLst/>
              <a:gdLst>
                <a:gd name="T0" fmla="*/ 4 w 31"/>
                <a:gd name="T1" fmla="*/ 0 h 154"/>
                <a:gd name="T2" fmla="*/ 4 w 31"/>
                <a:gd name="T3" fmla="*/ 0 h 154"/>
                <a:gd name="T4" fmla="*/ 9 w 31"/>
                <a:gd name="T5" fmla="*/ 22 h 154"/>
                <a:gd name="T6" fmla="*/ 15 w 31"/>
                <a:gd name="T7" fmla="*/ 44 h 154"/>
                <a:gd name="T8" fmla="*/ 27 w 31"/>
                <a:gd name="T9" fmla="*/ 88 h 154"/>
                <a:gd name="T10" fmla="*/ 27 w 31"/>
                <a:gd name="T11" fmla="*/ 88 h 154"/>
                <a:gd name="T12" fmla="*/ 31 w 31"/>
                <a:gd name="T13" fmla="*/ 104 h 154"/>
                <a:gd name="T14" fmla="*/ 31 w 31"/>
                <a:gd name="T15" fmla="*/ 121 h 154"/>
                <a:gd name="T16" fmla="*/ 31 w 31"/>
                <a:gd name="T17" fmla="*/ 137 h 154"/>
                <a:gd name="T18" fmla="*/ 27 w 31"/>
                <a:gd name="T19" fmla="*/ 154 h 154"/>
                <a:gd name="T20" fmla="*/ 22 w 31"/>
                <a:gd name="T21" fmla="*/ 154 h 154"/>
                <a:gd name="T22" fmla="*/ 22 w 31"/>
                <a:gd name="T23" fmla="*/ 154 h 154"/>
                <a:gd name="T24" fmla="*/ 27 w 31"/>
                <a:gd name="T25" fmla="*/ 139 h 154"/>
                <a:gd name="T26" fmla="*/ 27 w 31"/>
                <a:gd name="T27" fmla="*/ 124 h 154"/>
                <a:gd name="T28" fmla="*/ 27 w 31"/>
                <a:gd name="T29" fmla="*/ 111 h 154"/>
                <a:gd name="T30" fmla="*/ 26 w 31"/>
                <a:gd name="T31" fmla="*/ 97 h 154"/>
                <a:gd name="T32" fmla="*/ 18 w 31"/>
                <a:gd name="T33" fmla="*/ 69 h 154"/>
                <a:gd name="T34" fmla="*/ 15 w 31"/>
                <a:gd name="T35" fmla="*/ 55 h 154"/>
                <a:gd name="T36" fmla="*/ 13 w 31"/>
                <a:gd name="T37" fmla="*/ 42 h 154"/>
                <a:gd name="T38" fmla="*/ 13 w 31"/>
                <a:gd name="T39" fmla="*/ 42 h 154"/>
                <a:gd name="T40" fmla="*/ 6 w 31"/>
                <a:gd name="T41" fmla="*/ 20 h 154"/>
                <a:gd name="T42" fmla="*/ 0 w 31"/>
                <a:gd name="T43" fmla="*/ 0 h 154"/>
                <a:gd name="T44" fmla="*/ 4 w 31"/>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154"/>
                <a:gd name="T71" fmla="*/ 31 w 3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154">
                  <a:moveTo>
                    <a:pt x="4" y="0"/>
                  </a:moveTo>
                  <a:lnTo>
                    <a:pt x="4" y="0"/>
                  </a:lnTo>
                  <a:lnTo>
                    <a:pt x="9" y="22"/>
                  </a:lnTo>
                  <a:lnTo>
                    <a:pt x="15" y="44"/>
                  </a:lnTo>
                  <a:lnTo>
                    <a:pt x="27" y="88"/>
                  </a:lnTo>
                  <a:lnTo>
                    <a:pt x="31" y="104"/>
                  </a:lnTo>
                  <a:lnTo>
                    <a:pt x="31" y="121"/>
                  </a:lnTo>
                  <a:lnTo>
                    <a:pt x="31" y="137"/>
                  </a:lnTo>
                  <a:lnTo>
                    <a:pt x="27" y="154"/>
                  </a:lnTo>
                  <a:lnTo>
                    <a:pt x="22" y="154"/>
                  </a:lnTo>
                  <a:lnTo>
                    <a:pt x="27" y="139"/>
                  </a:lnTo>
                  <a:lnTo>
                    <a:pt x="27" y="124"/>
                  </a:lnTo>
                  <a:lnTo>
                    <a:pt x="27" y="111"/>
                  </a:lnTo>
                  <a:lnTo>
                    <a:pt x="26" y="97"/>
                  </a:lnTo>
                  <a:lnTo>
                    <a:pt x="18" y="69"/>
                  </a:lnTo>
                  <a:lnTo>
                    <a:pt x="15" y="55"/>
                  </a:lnTo>
                  <a:lnTo>
                    <a:pt x="13" y="42"/>
                  </a:lnTo>
                  <a:lnTo>
                    <a:pt x="6" y="20"/>
                  </a:lnTo>
                  <a:lnTo>
                    <a:pt x="0" y="0"/>
                  </a:lnTo>
                  <a:lnTo>
                    <a:pt x="4"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1" name="Freeform 421"/>
            <p:cNvSpPr>
              <a:spLocks/>
            </p:cNvSpPr>
            <p:nvPr/>
          </p:nvSpPr>
          <p:spPr bwMode="auto">
            <a:xfrm>
              <a:off x="590" y="3572"/>
              <a:ext cx="79" cy="23"/>
            </a:xfrm>
            <a:custGeom>
              <a:avLst/>
              <a:gdLst>
                <a:gd name="T0" fmla="*/ 51 w 79"/>
                <a:gd name="T1" fmla="*/ 16 h 23"/>
                <a:gd name="T2" fmla="*/ 51 w 79"/>
                <a:gd name="T3" fmla="*/ 16 h 23"/>
                <a:gd name="T4" fmla="*/ 64 w 79"/>
                <a:gd name="T5" fmla="*/ 9 h 23"/>
                <a:gd name="T6" fmla="*/ 71 w 79"/>
                <a:gd name="T7" fmla="*/ 5 h 23"/>
                <a:gd name="T8" fmla="*/ 77 w 79"/>
                <a:gd name="T9" fmla="*/ 3 h 23"/>
                <a:gd name="T10" fmla="*/ 79 w 79"/>
                <a:gd name="T11" fmla="*/ 3 h 23"/>
                <a:gd name="T12" fmla="*/ 79 w 79"/>
                <a:gd name="T13" fmla="*/ 3 h 23"/>
                <a:gd name="T14" fmla="*/ 66 w 79"/>
                <a:gd name="T15" fmla="*/ 12 h 23"/>
                <a:gd name="T16" fmla="*/ 53 w 79"/>
                <a:gd name="T17" fmla="*/ 20 h 23"/>
                <a:gd name="T18" fmla="*/ 46 w 79"/>
                <a:gd name="T19" fmla="*/ 23 h 23"/>
                <a:gd name="T20" fmla="*/ 38 w 79"/>
                <a:gd name="T21" fmla="*/ 23 h 23"/>
                <a:gd name="T22" fmla="*/ 31 w 79"/>
                <a:gd name="T23" fmla="*/ 23 h 23"/>
                <a:gd name="T24" fmla="*/ 24 w 79"/>
                <a:gd name="T25" fmla="*/ 20 h 23"/>
                <a:gd name="T26" fmla="*/ 24 w 79"/>
                <a:gd name="T27" fmla="*/ 20 h 23"/>
                <a:gd name="T28" fmla="*/ 9 w 79"/>
                <a:gd name="T29" fmla="*/ 12 h 23"/>
                <a:gd name="T30" fmla="*/ 4 w 79"/>
                <a:gd name="T31" fmla="*/ 7 h 23"/>
                <a:gd name="T32" fmla="*/ 0 w 79"/>
                <a:gd name="T33" fmla="*/ 0 h 23"/>
                <a:gd name="T34" fmla="*/ 0 w 79"/>
                <a:gd name="T35" fmla="*/ 0 h 23"/>
                <a:gd name="T36" fmla="*/ 11 w 79"/>
                <a:gd name="T37" fmla="*/ 9 h 23"/>
                <a:gd name="T38" fmla="*/ 24 w 79"/>
                <a:gd name="T39" fmla="*/ 16 h 23"/>
                <a:gd name="T40" fmla="*/ 31 w 79"/>
                <a:gd name="T41" fmla="*/ 18 h 23"/>
                <a:gd name="T42" fmla="*/ 37 w 79"/>
                <a:gd name="T43" fmla="*/ 20 h 23"/>
                <a:gd name="T44" fmla="*/ 44 w 79"/>
                <a:gd name="T45" fmla="*/ 18 h 23"/>
                <a:gd name="T46" fmla="*/ 51 w 79"/>
                <a:gd name="T47" fmla="*/ 16 h 23"/>
                <a:gd name="T48" fmla="*/ 51 w 79"/>
                <a:gd name="T49" fmla="*/ 16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51" y="16"/>
                  </a:moveTo>
                  <a:lnTo>
                    <a:pt x="51" y="16"/>
                  </a:lnTo>
                  <a:lnTo>
                    <a:pt x="64" y="9"/>
                  </a:lnTo>
                  <a:lnTo>
                    <a:pt x="71" y="5"/>
                  </a:lnTo>
                  <a:lnTo>
                    <a:pt x="77" y="3"/>
                  </a:lnTo>
                  <a:lnTo>
                    <a:pt x="79" y="3"/>
                  </a:lnTo>
                  <a:lnTo>
                    <a:pt x="66" y="12"/>
                  </a:lnTo>
                  <a:lnTo>
                    <a:pt x="53" y="20"/>
                  </a:lnTo>
                  <a:lnTo>
                    <a:pt x="46" y="23"/>
                  </a:lnTo>
                  <a:lnTo>
                    <a:pt x="38" y="23"/>
                  </a:lnTo>
                  <a:lnTo>
                    <a:pt x="31" y="23"/>
                  </a:lnTo>
                  <a:lnTo>
                    <a:pt x="24" y="20"/>
                  </a:lnTo>
                  <a:lnTo>
                    <a:pt x="9" y="12"/>
                  </a:lnTo>
                  <a:lnTo>
                    <a:pt x="4" y="7"/>
                  </a:lnTo>
                  <a:lnTo>
                    <a:pt x="0" y="0"/>
                  </a:lnTo>
                  <a:lnTo>
                    <a:pt x="11" y="9"/>
                  </a:lnTo>
                  <a:lnTo>
                    <a:pt x="24" y="16"/>
                  </a:lnTo>
                  <a:lnTo>
                    <a:pt x="31" y="18"/>
                  </a:lnTo>
                  <a:lnTo>
                    <a:pt x="37" y="20"/>
                  </a:lnTo>
                  <a:lnTo>
                    <a:pt x="44" y="18"/>
                  </a:lnTo>
                  <a:lnTo>
                    <a:pt x="51" y="16"/>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2" name="Freeform 422"/>
            <p:cNvSpPr>
              <a:spLocks/>
            </p:cNvSpPr>
            <p:nvPr/>
          </p:nvSpPr>
          <p:spPr bwMode="auto">
            <a:xfrm>
              <a:off x="487" y="3687"/>
              <a:ext cx="10" cy="31"/>
            </a:xfrm>
            <a:custGeom>
              <a:avLst/>
              <a:gdLst>
                <a:gd name="T0" fmla="*/ 8 w 10"/>
                <a:gd name="T1" fmla="*/ 16 h 31"/>
                <a:gd name="T2" fmla="*/ 8 w 10"/>
                <a:gd name="T3" fmla="*/ 16 h 31"/>
                <a:gd name="T4" fmla="*/ 10 w 10"/>
                <a:gd name="T5" fmla="*/ 24 h 31"/>
                <a:gd name="T6" fmla="*/ 10 w 10"/>
                <a:gd name="T7" fmla="*/ 31 h 31"/>
                <a:gd name="T8" fmla="*/ 6 w 10"/>
                <a:gd name="T9" fmla="*/ 31 h 31"/>
                <a:gd name="T10" fmla="*/ 6 w 10"/>
                <a:gd name="T11" fmla="*/ 31 h 31"/>
                <a:gd name="T12" fmla="*/ 4 w 10"/>
                <a:gd name="T13" fmla="*/ 15 h 31"/>
                <a:gd name="T14" fmla="*/ 0 w 10"/>
                <a:gd name="T15" fmla="*/ 0 h 31"/>
                <a:gd name="T16" fmla="*/ 0 w 10"/>
                <a:gd name="T17" fmla="*/ 0 h 31"/>
                <a:gd name="T18" fmla="*/ 4 w 10"/>
                <a:gd name="T19" fmla="*/ 2 h 31"/>
                <a:gd name="T20" fmla="*/ 6 w 10"/>
                <a:gd name="T21" fmla="*/ 7 h 31"/>
                <a:gd name="T22" fmla="*/ 8 w 10"/>
                <a:gd name="T23" fmla="*/ 16 h 31"/>
                <a:gd name="T24" fmla="*/ 8 w 10"/>
                <a:gd name="T25" fmla="*/ 1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31"/>
                <a:gd name="T41" fmla="*/ 10 w 1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31">
                  <a:moveTo>
                    <a:pt x="8" y="16"/>
                  </a:moveTo>
                  <a:lnTo>
                    <a:pt x="8" y="16"/>
                  </a:lnTo>
                  <a:lnTo>
                    <a:pt x="10" y="24"/>
                  </a:lnTo>
                  <a:lnTo>
                    <a:pt x="10" y="31"/>
                  </a:lnTo>
                  <a:lnTo>
                    <a:pt x="6" y="31"/>
                  </a:lnTo>
                  <a:lnTo>
                    <a:pt x="4" y="15"/>
                  </a:lnTo>
                  <a:lnTo>
                    <a:pt x="0" y="0"/>
                  </a:lnTo>
                  <a:lnTo>
                    <a:pt x="4" y="2"/>
                  </a:lnTo>
                  <a:lnTo>
                    <a:pt x="6" y="7"/>
                  </a:lnTo>
                  <a:lnTo>
                    <a:pt x="8" y="16"/>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3" name="Freeform 423"/>
            <p:cNvSpPr>
              <a:spLocks/>
            </p:cNvSpPr>
            <p:nvPr/>
          </p:nvSpPr>
          <p:spPr bwMode="auto">
            <a:xfrm>
              <a:off x="429" y="3702"/>
              <a:ext cx="53" cy="23"/>
            </a:xfrm>
            <a:custGeom>
              <a:avLst/>
              <a:gdLst>
                <a:gd name="T0" fmla="*/ 53 w 53"/>
                <a:gd name="T1" fmla="*/ 22 h 23"/>
                <a:gd name="T2" fmla="*/ 53 w 53"/>
                <a:gd name="T3" fmla="*/ 23 h 23"/>
                <a:gd name="T4" fmla="*/ 53 w 53"/>
                <a:gd name="T5" fmla="*/ 23 h 23"/>
                <a:gd name="T6" fmla="*/ 42 w 53"/>
                <a:gd name="T7" fmla="*/ 14 h 23"/>
                <a:gd name="T8" fmla="*/ 31 w 53"/>
                <a:gd name="T9" fmla="*/ 7 h 23"/>
                <a:gd name="T10" fmla="*/ 20 w 53"/>
                <a:gd name="T11" fmla="*/ 3 h 23"/>
                <a:gd name="T12" fmla="*/ 13 w 53"/>
                <a:gd name="T13" fmla="*/ 3 h 23"/>
                <a:gd name="T14" fmla="*/ 7 w 53"/>
                <a:gd name="T15" fmla="*/ 5 h 23"/>
                <a:gd name="T16" fmla="*/ 7 w 53"/>
                <a:gd name="T17" fmla="*/ 5 h 23"/>
                <a:gd name="T18" fmla="*/ 5 w 53"/>
                <a:gd name="T19" fmla="*/ 7 h 23"/>
                <a:gd name="T20" fmla="*/ 4 w 53"/>
                <a:gd name="T21" fmla="*/ 9 h 23"/>
                <a:gd name="T22" fmla="*/ 5 w 53"/>
                <a:gd name="T23" fmla="*/ 14 h 23"/>
                <a:gd name="T24" fmla="*/ 5 w 53"/>
                <a:gd name="T25" fmla="*/ 14 h 23"/>
                <a:gd name="T26" fmla="*/ 2 w 53"/>
                <a:gd name="T27" fmla="*/ 16 h 23"/>
                <a:gd name="T28" fmla="*/ 0 w 53"/>
                <a:gd name="T29" fmla="*/ 14 h 23"/>
                <a:gd name="T30" fmla="*/ 0 w 53"/>
                <a:gd name="T31" fmla="*/ 9 h 23"/>
                <a:gd name="T32" fmla="*/ 0 w 53"/>
                <a:gd name="T33" fmla="*/ 9 h 23"/>
                <a:gd name="T34" fmla="*/ 2 w 53"/>
                <a:gd name="T35" fmla="*/ 3 h 23"/>
                <a:gd name="T36" fmla="*/ 5 w 53"/>
                <a:gd name="T37" fmla="*/ 0 h 23"/>
                <a:gd name="T38" fmla="*/ 5 w 53"/>
                <a:gd name="T39" fmla="*/ 0 h 23"/>
                <a:gd name="T40" fmla="*/ 13 w 53"/>
                <a:gd name="T41" fmla="*/ 0 h 23"/>
                <a:gd name="T42" fmla="*/ 20 w 53"/>
                <a:gd name="T43" fmla="*/ 0 h 23"/>
                <a:gd name="T44" fmla="*/ 26 w 53"/>
                <a:gd name="T45" fmla="*/ 1 h 23"/>
                <a:gd name="T46" fmla="*/ 33 w 53"/>
                <a:gd name="T47" fmla="*/ 3 h 23"/>
                <a:gd name="T48" fmla="*/ 44 w 53"/>
                <a:gd name="T49" fmla="*/ 11 h 23"/>
                <a:gd name="T50" fmla="*/ 53 w 53"/>
                <a:gd name="T51" fmla="*/ 22 h 23"/>
                <a:gd name="T52" fmla="*/ 53 w 53"/>
                <a:gd name="T53" fmla="*/ 22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23"/>
                <a:gd name="T83" fmla="*/ 53 w 53"/>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23">
                  <a:moveTo>
                    <a:pt x="53" y="22"/>
                  </a:moveTo>
                  <a:lnTo>
                    <a:pt x="53" y="23"/>
                  </a:lnTo>
                  <a:lnTo>
                    <a:pt x="42" y="14"/>
                  </a:lnTo>
                  <a:lnTo>
                    <a:pt x="31" y="7"/>
                  </a:lnTo>
                  <a:lnTo>
                    <a:pt x="20" y="3"/>
                  </a:lnTo>
                  <a:lnTo>
                    <a:pt x="13" y="3"/>
                  </a:lnTo>
                  <a:lnTo>
                    <a:pt x="7" y="5"/>
                  </a:lnTo>
                  <a:lnTo>
                    <a:pt x="5" y="7"/>
                  </a:lnTo>
                  <a:lnTo>
                    <a:pt x="4" y="9"/>
                  </a:lnTo>
                  <a:lnTo>
                    <a:pt x="5" y="14"/>
                  </a:lnTo>
                  <a:lnTo>
                    <a:pt x="2" y="16"/>
                  </a:lnTo>
                  <a:lnTo>
                    <a:pt x="0" y="14"/>
                  </a:lnTo>
                  <a:lnTo>
                    <a:pt x="0" y="9"/>
                  </a:lnTo>
                  <a:lnTo>
                    <a:pt x="2" y="3"/>
                  </a:lnTo>
                  <a:lnTo>
                    <a:pt x="5" y="0"/>
                  </a:lnTo>
                  <a:lnTo>
                    <a:pt x="13" y="0"/>
                  </a:lnTo>
                  <a:lnTo>
                    <a:pt x="20" y="0"/>
                  </a:lnTo>
                  <a:lnTo>
                    <a:pt x="26" y="1"/>
                  </a:lnTo>
                  <a:lnTo>
                    <a:pt x="33" y="3"/>
                  </a:lnTo>
                  <a:lnTo>
                    <a:pt x="44" y="11"/>
                  </a:lnTo>
                  <a:lnTo>
                    <a:pt x="53" y="2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4" name="Freeform 424"/>
            <p:cNvSpPr>
              <a:spLocks/>
            </p:cNvSpPr>
            <p:nvPr/>
          </p:nvSpPr>
          <p:spPr bwMode="auto">
            <a:xfrm>
              <a:off x="692" y="3713"/>
              <a:ext cx="33" cy="66"/>
            </a:xfrm>
            <a:custGeom>
              <a:avLst/>
              <a:gdLst>
                <a:gd name="T0" fmla="*/ 4 w 33"/>
                <a:gd name="T1" fmla="*/ 1 h 66"/>
                <a:gd name="T2" fmla="*/ 4 w 33"/>
                <a:gd name="T3" fmla="*/ 1 h 66"/>
                <a:gd name="T4" fmla="*/ 4 w 33"/>
                <a:gd name="T5" fmla="*/ 16 h 66"/>
                <a:gd name="T6" fmla="*/ 6 w 33"/>
                <a:gd name="T7" fmla="*/ 31 h 66"/>
                <a:gd name="T8" fmla="*/ 11 w 33"/>
                <a:gd name="T9" fmla="*/ 44 h 66"/>
                <a:gd name="T10" fmla="*/ 17 w 33"/>
                <a:gd name="T11" fmla="*/ 51 h 66"/>
                <a:gd name="T12" fmla="*/ 22 w 33"/>
                <a:gd name="T13" fmla="*/ 56 h 66"/>
                <a:gd name="T14" fmla="*/ 22 w 33"/>
                <a:gd name="T15" fmla="*/ 56 h 66"/>
                <a:gd name="T16" fmla="*/ 24 w 33"/>
                <a:gd name="T17" fmla="*/ 58 h 66"/>
                <a:gd name="T18" fmla="*/ 28 w 33"/>
                <a:gd name="T19" fmla="*/ 60 h 66"/>
                <a:gd name="T20" fmla="*/ 32 w 33"/>
                <a:gd name="T21" fmla="*/ 64 h 66"/>
                <a:gd name="T22" fmla="*/ 33 w 33"/>
                <a:gd name="T23" fmla="*/ 66 h 66"/>
                <a:gd name="T24" fmla="*/ 33 w 33"/>
                <a:gd name="T25" fmla="*/ 66 h 66"/>
                <a:gd name="T26" fmla="*/ 26 w 33"/>
                <a:gd name="T27" fmla="*/ 62 h 66"/>
                <a:gd name="T28" fmla="*/ 19 w 33"/>
                <a:gd name="T29" fmla="*/ 58 h 66"/>
                <a:gd name="T30" fmla="*/ 13 w 33"/>
                <a:gd name="T31" fmla="*/ 53 h 66"/>
                <a:gd name="T32" fmla="*/ 10 w 33"/>
                <a:gd name="T33" fmla="*/ 45 h 66"/>
                <a:gd name="T34" fmla="*/ 6 w 33"/>
                <a:gd name="T35" fmla="*/ 38 h 66"/>
                <a:gd name="T36" fmla="*/ 2 w 33"/>
                <a:gd name="T37" fmla="*/ 31 h 66"/>
                <a:gd name="T38" fmla="*/ 0 w 33"/>
                <a:gd name="T39" fmla="*/ 14 h 66"/>
                <a:gd name="T40" fmla="*/ 0 w 33"/>
                <a:gd name="T41" fmla="*/ 14 h 66"/>
                <a:gd name="T42" fmla="*/ 2 w 33"/>
                <a:gd name="T43" fmla="*/ 11 h 66"/>
                <a:gd name="T44" fmla="*/ 0 w 33"/>
                <a:gd name="T45" fmla="*/ 7 h 66"/>
                <a:gd name="T46" fmla="*/ 2 w 33"/>
                <a:gd name="T47" fmla="*/ 3 h 66"/>
                <a:gd name="T48" fmla="*/ 4 w 33"/>
                <a:gd name="T49" fmla="*/ 0 h 66"/>
                <a:gd name="T50" fmla="*/ 4 w 33"/>
                <a:gd name="T51" fmla="*/ 1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66"/>
                <a:gd name="T80" fmla="*/ 33 w 33"/>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66">
                  <a:moveTo>
                    <a:pt x="4" y="1"/>
                  </a:moveTo>
                  <a:lnTo>
                    <a:pt x="4" y="1"/>
                  </a:lnTo>
                  <a:lnTo>
                    <a:pt x="4" y="16"/>
                  </a:lnTo>
                  <a:lnTo>
                    <a:pt x="6" y="31"/>
                  </a:lnTo>
                  <a:lnTo>
                    <a:pt x="11" y="44"/>
                  </a:lnTo>
                  <a:lnTo>
                    <a:pt x="17" y="51"/>
                  </a:lnTo>
                  <a:lnTo>
                    <a:pt x="22" y="56"/>
                  </a:lnTo>
                  <a:lnTo>
                    <a:pt x="24" y="58"/>
                  </a:lnTo>
                  <a:lnTo>
                    <a:pt x="28" y="60"/>
                  </a:lnTo>
                  <a:lnTo>
                    <a:pt x="32" y="64"/>
                  </a:lnTo>
                  <a:lnTo>
                    <a:pt x="33" y="66"/>
                  </a:lnTo>
                  <a:lnTo>
                    <a:pt x="26" y="62"/>
                  </a:lnTo>
                  <a:lnTo>
                    <a:pt x="19" y="58"/>
                  </a:lnTo>
                  <a:lnTo>
                    <a:pt x="13" y="53"/>
                  </a:lnTo>
                  <a:lnTo>
                    <a:pt x="10" y="45"/>
                  </a:lnTo>
                  <a:lnTo>
                    <a:pt x="6" y="38"/>
                  </a:lnTo>
                  <a:lnTo>
                    <a:pt x="2" y="31"/>
                  </a:lnTo>
                  <a:lnTo>
                    <a:pt x="0" y="14"/>
                  </a:lnTo>
                  <a:lnTo>
                    <a:pt x="2" y="11"/>
                  </a:lnTo>
                  <a:lnTo>
                    <a:pt x="0" y="7"/>
                  </a:lnTo>
                  <a:lnTo>
                    <a:pt x="2" y="3"/>
                  </a:lnTo>
                  <a:lnTo>
                    <a:pt x="4" y="0"/>
                  </a:lnTo>
                  <a:lnTo>
                    <a:pt x="4" y="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5" name="Freeform 425"/>
            <p:cNvSpPr>
              <a:spLocks/>
            </p:cNvSpPr>
            <p:nvPr/>
          </p:nvSpPr>
          <p:spPr bwMode="auto">
            <a:xfrm>
              <a:off x="711" y="3713"/>
              <a:ext cx="49" cy="44"/>
            </a:xfrm>
            <a:custGeom>
              <a:avLst/>
              <a:gdLst>
                <a:gd name="T0" fmla="*/ 5 w 49"/>
                <a:gd name="T1" fmla="*/ 9 h 44"/>
                <a:gd name="T2" fmla="*/ 5 w 49"/>
                <a:gd name="T3" fmla="*/ 9 h 44"/>
                <a:gd name="T4" fmla="*/ 11 w 49"/>
                <a:gd name="T5" fmla="*/ 18 h 44"/>
                <a:gd name="T6" fmla="*/ 16 w 49"/>
                <a:gd name="T7" fmla="*/ 27 h 44"/>
                <a:gd name="T8" fmla="*/ 25 w 49"/>
                <a:gd name="T9" fmla="*/ 34 h 44"/>
                <a:gd name="T10" fmla="*/ 35 w 49"/>
                <a:gd name="T11" fmla="*/ 38 h 44"/>
                <a:gd name="T12" fmla="*/ 49 w 49"/>
                <a:gd name="T13" fmla="*/ 38 h 44"/>
                <a:gd name="T14" fmla="*/ 49 w 49"/>
                <a:gd name="T15" fmla="*/ 38 h 44"/>
                <a:gd name="T16" fmla="*/ 46 w 49"/>
                <a:gd name="T17" fmla="*/ 42 h 44"/>
                <a:gd name="T18" fmla="*/ 42 w 49"/>
                <a:gd name="T19" fmla="*/ 44 h 44"/>
                <a:gd name="T20" fmla="*/ 36 w 49"/>
                <a:gd name="T21" fmla="*/ 44 h 44"/>
                <a:gd name="T22" fmla="*/ 31 w 49"/>
                <a:gd name="T23" fmla="*/ 42 h 44"/>
                <a:gd name="T24" fmla="*/ 31 w 49"/>
                <a:gd name="T25" fmla="*/ 42 h 44"/>
                <a:gd name="T26" fmla="*/ 20 w 49"/>
                <a:gd name="T27" fmla="*/ 34 h 44"/>
                <a:gd name="T28" fmla="*/ 13 w 49"/>
                <a:gd name="T29" fmla="*/ 27 h 44"/>
                <a:gd name="T30" fmla="*/ 5 w 49"/>
                <a:gd name="T31" fmla="*/ 18 h 44"/>
                <a:gd name="T32" fmla="*/ 0 w 49"/>
                <a:gd name="T33" fmla="*/ 7 h 44"/>
                <a:gd name="T34" fmla="*/ 0 w 49"/>
                <a:gd name="T35" fmla="*/ 0 h 44"/>
                <a:gd name="T36" fmla="*/ 0 w 49"/>
                <a:gd name="T37" fmla="*/ 0 h 44"/>
                <a:gd name="T38" fmla="*/ 2 w 49"/>
                <a:gd name="T39" fmla="*/ 1 h 44"/>
                <a:gd name="T40" fmla="*/ 2 w 49"/>
                <a:gd name="T41" fmla="*/ 3 h 44"/>
                <a:gd name="T42" fmla="*/ 5 w 49"/>
                <a:gd name="T43" fmla="*/ 9 h 44"/>
                <a:gd name="T44" fmla="*/ 5 w 49"/>
                <a:gd name="T45" fmla="*/ 9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44"/>
                <a:gd name="T71" fmla="*/ 49 w 4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44">
                  <a:moveTo>
                    <a:pt x="5" y="9"/>
                  </a:moveTo>
                  <a:lnTo>
                    <a:pt x="5" y="9"/>
                  </a:lnTo>
                  <a:lnTo>
                    <a:pt x="11" y="18"/>
                  </a:lnTo>
                  <a:lnTo>
                    <a:pt x="16" y="27"/>
                  </a:lnTo>
                  <a:lnTo>
                    <a:pt x="25" y="34"/>
                  </a:lnTo>
                  <a:lnTo>
                    <a:pt x="35" y="38"/>
                  </a:lnTo>
                  <a:lnTo>
                    <a:pt x="49" y="38"/>
                  </a:lnTo>
                  <a:lnTo>
                    <a:pt x="46" y="42"/>
                  </a:lnTo>
                  <a:lnTo>
                    <a:pt x="42" y="44"/>
                  </a:lnTo>
                  <a:lnTo>
                    <a:pt x="36" y="44"/>
                  </a:lnTo>
                  <a:lnTo>
                    <a:pt x="31" y="42"/>
                  </a:lnTo>
                  <a:lnTo>
                    <a:pt x="20" y="34"/>
                  </a:lnTo>
                  <a:lnTo>
                    <a:pt x="13" y="27"/>
                  </a:lnTo>
                  <a:lnTo>
                    <a:pt x="5" y="18"/>
                  </a:lnTo>
                  <a:lnTo>
                    <a:pt x="0" y="7"/>
                  </a:lnTo>
                  <a:lnTo>
                    <a:pt x="0" y="0"/>
                  </a:lnTo>
                  <a:lnTo>
                    <a:pt x="2" y="1"/>
                  </a:lnTo>
                  <a:lnTo>
                    <a:pt x="2" y="3"/>
                  </a:lnTo>
                  <a:lnTo>
                    <a:pt x="5" y="9"/>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6" name="Freeform 426"/>
            <p:cNvSpPr>
              <a:spLocks/>
            </p:cNvSpPr>
            <p:nvPr/>
          </p:nvSpPr>
          <p:spPr bwMode="auto">
            <a:xfrm>
              <a:off x="784" y="3716"/>
              <a:ext cx="26" cy="73"/>
            </a:xfrm>
            <a:custGeom>
              <a:avLst/>
              <a:gdLst>
                <a:gd name="T0" fmla="*/ 26 w 26"/>
                <a:gd name="T1" fmla="*/ 13 h 73"/>
                <a:gd name="T2" fmla="*/ 26 w 26"/>
                <a:gd name="T3" fmla="*/ 13 h 73"/>
                <a:gd name="T4" fmla="*/ 26 w 26"/>
                <a:gd name="T5" fmla="*/ 31 h 73"/>
                <a:gd name="T6" fmla="*/ 24 w 26"/>
                <a:gd name="T7" fmla="*/ 41 h 73"/>
                <a:gd name="T8" fmla="*/ 22 w 26"/>
                <a:gd name="T9" fmla="*/ 48 h 73"/>
                <a:gd name="T10" fmla="*/ 18 w 26"/>
                <a:gd name="T11" fmla="*/ 55 h 73"/>
                <a:gd name="T12" fmla="*/ 15 w 26"/>
                <a:gd name="T13" fmla="*/ 63 h 73"/>
                <a:gd name="T14" fmla="*/ 9 w 26"/>
                <a:gd name="T15" fmla="*/ 68 h 73"/>
                <a:gd name="T16" fmla="*/ 2 w 26"/>
                <a:gd name="T17" fmla="*/ 73 h 73"/>
                <a:gd name="T18" fmla="*/ 2 w 26"/>
                <a:gd name="T19" fmla="*/ 73 h 73"/>
                <a:gd name="T20" fmla="*/ 0 w 26"/>
                <a:gd name="T21" fmla="*/ 73 h 73"/>
                <a:gd name="T22" fmla="*/ 2 w 26"/>
                <a:gd name="T23" fmla="*/ 73 h 73"/>
                <a:gd name="T24" fmla="*/ 0 w 26"/>
                <a:gd name="T25" fmla="*/ 72 h 73"/>
                <a:gd name="T26" fmla="*/ 0 w 26"/>
                <a:gd name="T27" fmla="*/ 72 h 73"/>
                <a:gd name="T28" fmla="*/ 7 w 26"/>
                <a:gd name="T29" fmla="*/ 64 h 73"/>
                <a:gd name="T30" fmla="*/ 13 w 26"/>
                <a:gd name="T31" fmla="*/ 57 h 73"/>
                <a:gd name="T32" fmla="*/ 16 w 26"/>
                <a:gd name="T33" fmla="*/ 50 h 73"/>
                <a:gd name="T34" fmla="*/ 18 w 26"/>
                <a:gd name="T35" fmla="*/ 41 h 73"/>
                <a:gd name="T36" fmla="*/ 18 w 26"/>
                <a:gd name="T37" fmla="*/ 41 h 73"/>
                <a:gd name="T38" fmla="*/ 20 w 26"/>
                <a:gd name="T39" fmla="*/ 22 h 73"/>
                <a:gd name="T40" fmla="*/ 20 w 26"/>
                <a:gd name="T41" fmla="*/ 15 h 73"/>
                <a:gd name="T42" fmla="*/ 18 w 26"/>
                <a:gd name="T43" fmla="*/ 8 h 73"/>
                <a:gd name="T44" fmla="*/ 18 w 26"/>
                <a:gd name="T45" fmla="*/ 8 h 73"/>
                <a:gd name="T46" fmla="*/ 13 w 26"/>
                <a:gd name="T47" fmla="*/ 17 h 73"/>
                <a:gd name="T48" fmla="*/ 7 w 26"/>
                <a:gd name="T49" fmla="*/ 22 h 73"/>
                <a:gd name="T50" fmla="*/ 2 w 26"/>
                <a:gd name="T51" fmla="*/ 24 h 73"/>
                <a:gd name="T52" fmla="*/ 2 w 26"/>
                <a:gd name="T53" fmla="*/ 24 h 73"/>
                <a:gd name="T54" fmla="*/ 5 w 26"/>
                <a:gd name="T55" fmla="*/ 19 h 73"/>
                <a:gd name="T56" fmla="*/ 9 w 26"/>
                <a:gd name="T57" fmla="*/ 13 h 73"/>
                <a:gd name="T58" fmla="*/ 13 w 26"/>
                <a:gd name="T59" fmla="*/ 8 h 73"/>
                <a:gd name="T60" fmla="*/ 15 w 26"/>
                <a:gd name="T61" fmla="*/ 2 h 73"/>
                <a:gd name="T62" fmla="*/ 15 w 26"/>
                <a:gd name="T63" fmla="*/ 2 h 73"/>
                <a:gd name="T64" fmla="*/ 18 w 26"/>
                <a:gd name="T65" fmla="*/ 0 h 73"/>
                <a:gd name="T66" fmla="*/ 20 w 26"/>
                <a:gd name="T67" fmla="*/ 0 h 73"/>
                <a:gd name="T68" fmla="*/ 22 w 26"/>
                <a:gd name="T69" fmla="*/ 4 h 73"/>
                <a:gd name="T70" fmla="*/ 24 w 26"/>
                <a:gd name="T71" fmla="*/ 9 h 73"/>
                <a:gd name="T72" fmla="*/ 26 w 26"/>
                <a:gd name="T73" fmla="*/ 13 h 73"/>
                <a:gd name="T74" fmla="*/ 26 w 26"/>
                <a:gd name="T75" fmla="*/ 13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
                <a:gd name="T115" fmla="*/ 0 h 73"/>
                <a:gd name="T116" fmla="*/ 26 w 26"/>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 h="73">
                  <a:moveTo>
                    <a:pt x="26" y="13"/>
                  </a:moveTo>
                  <a:lnTo>
                    <a:pt x="26" y="13"/>
                  </a:lnTo>
                  <a:lnTo>
                    <a:pt x="26" y="31"/>
                  </a:lnTo>
                  <a:lnTo>
                    <a:pt x="24" y="41"/>
                  </a:lnTo>
                  <a:lnTo>
                    <a:pt x="22" y="48"/>
                  </a:lnTo>
                  <a:lnTo>
                    <a:pt x="18" y="55"/>
                  </a:lnTo>
                  <a:lnTo>
                    <a:pt x="15" y="63"/>
                  </a:lnTo>
                  <a:lnTo>
                    <a:pt x="9" y="68"/>
                  </a:lnTo>
                  <a:lnTo>
                    <a:pt x="2" y="73"/>
                  </a:lnTo>
                  <a:lnTo>
                    <a:pt x="0" y="73"/>
                  </a:lnTo>
                  <a:lnTo>
                    <a:pt x="2" y="73"/>
                  </a:lnTo>
                  <a:lnTo>
                    <a:pt x="0" y="72"/>
                  </a:lnTo>
                  <a:lnTo>
                    <a:pt x="7" y="64"/>
                  </a:lnTo>
                  <a:lnTo>
                    <a:pt x="13" y="57"/>
                  </a:lnTo>
                  <a:lnTo>
                    <a:pt x="16" y="50"/>
                  </a:lnTo>
                  <a:lnTo>
                    <a:pt x="18" y="41"/>
                  </a:lnTo>
                  <a:lnTo>
                    <a:pt x="20" y="22"/>
                  </a:lnTo>
                  <a:lnTo>
                    <a:pt x="20" y="15"/>
                  </a:lnTo>
                  <a:lnTo>
                    <a:pt x="18" y="8"/>
                  </a:lnTo>
                  <a:lnTo>
                    <a:pt x="13" y="17"/>
                  </a:lnTo>
                  <a:lnTo>
                    <a:pt x="7" y="22"/>
                  </a:lnTo>
                  <a:lnTo>
                    <a:pt x="2" y="24"/>
                  </a:lnTo>
                  <a:lnTo>
                    <a:pt x="5" y="19"/>
                  </a:lnTo>
                  <a:lnTo>
                    <a:pt x="9" y="13"/>
                  </a:lnTo>
                  <a:lnTo>
                    <a:pt x="13" y="8"/>
                  </a:lnTo>
                  <a:lnTo>
                    <a:pt x="15" y="2"/>
                  </a:lnTo>
                  <a:lnTo>
                    <a:pt x="18" y="0"/>
                  </a:lnTo>
                  <a:lnTo>
                    <a:pt x="20" y="0"/>
                  </a:lnTo>
                  <a:lnTo>
                    <a:pt x="22" y="4"/>
                  </a:lnTo>
                  <a:lnTo>
                    <a:pt x="24" y="9"/>
                  </a:lnTo>
                  <a:lnTo>
                    <a:pt x="26" y="13"/>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7" name="Freeform 427"/>
            <p:cNvSpPr>
              <a:spLocks/>
            </p:cNvSpPr>
            <p:nvPr/>
          </p:nvSpPr>
          <p:spPr bwMode="auto">
            <a:xfrm>
              <a:off x="348" y="3731"/>
              <a:ext cx="22" cy="86"/>
            </a:xfrm>
            <a:custGeom>
              <a:avLst/>
              <a:gdLst>
                <a:gd name="T0" fmla="*/ 22 w 22"/>
                <a:gd name="T1" fmla="*/ 2 h 86"/>
                <a:gd name="T2" fmla="*/ 22 w 22"/>
                <a:gd name="T3" fmla="*/ 2 h 86"/>
                <a:gd name="T4" fmla="*/ 13 w 22"/>
                <a:gd name="T5" fmla="*/ 20 h 86"/>
                <a:gd name="T6" fmla="*/ 10 w 22"/>
                <a:gd name="T7" fmla="*/ 29 h 86"/>
                <a:gd name="T8" fmla="*/ 8 w 22"/>
                <a:gd name="T9" fmla="*/ 40 h 86"/>
                <a:gd name="T10" fmla="*/ 6 w 22"/>
                <a:gd name="T11" fmla="*/ 49 h 86"/>
                <a:gd name="T12" fmla="*/ 8 w 22"/>
                <a:gd name="T13" fmla="*/ 60 h 86"/>
                <a:gd name="T14" fmla="*/ 11 w 22"/>
                <a:gd name="T15" fmla="*/ 69 h 86"/>
                <a:gd name="T16" fmla="*/ 17 w 22"/>
                <a:gd name="T17" fmla="*/ 79 h 86"/>
                <a:gd name="T18" fmla="*/ 17 w 22"/>
                <a:gd name="T19" fmla="*/ 79 h 86"/>
                <a:gd name="T20" fmla="*/ 21 w 22"/>
                <a:gd name="T21" fmla="*/ 82 h 86"/>
                <a:gd name="T22" fmla="*/ 22 w 22"/>
                <a:gd name="T23" fmla="*/ 86 h 86"/>
                <a:gd name="T24" fmla="*/ 22 w 22"/>
                <a:gd name="T25" fmla="*/ 86 h 86"/>
                <a:gd name="T26" fmla="*/ 21 w 22"/>
                <a:gd name="T27" fmla="*/ 86 h 86"/>
                <a:gd name="T28" fmla="*/ 19 w 22"/>
                <a:gd name="T29" fmla="*/ 86 h 86"/>
                <a:gd name="T30" fmla="*/ 15 w 22"/>
                <a:gd name="T31" fmla="*/ 82 h 86"/>
                <a:gd name="T32" fmla="*/ 11 w 22"/>
                <a:gd name="T33" fmla="*/ 79 h 86"/>
                <a:gd name="T34" fmla="*/ 8 w 22"/>
                <a:gd name="T35" fmla="*/ 77 h 86"/>
                <a:gd name="T36" fmla="*/ 8 w 22"/>
                <a:gd name="T37" fmla="*/ 77 h 86"/>
                <a:gd name="T38" fmla="*/ 4 w 22"/>
                <a:gd name="T39" fmla="*/ 69 h 86"/>
                <a:gd name="T40" fmla="*/ 0 w 22"/>
                <a:gd name="T41" fmla="*/ 64 h 86"/>
                <a:gd name="T42" fmla="*/ 0 w 22"/>
                <a:gd name="T43" fmla="*/ 57 h 86"/>
                <a:gd name="T44" fmla="*/ 0 w 22"/>
                <a:gd name="T45" fmla="*/ 49 h 86"/>
                <a:gd name="T46" fmla="*/ 4 w 22"/>
                <a:gd name="T47" fmla="*/ 35 h 86"/>
                <a:gd name="T48" fmla="*/ 10 w 22"/>
                <a:gd name="T49" fmla="*/ 20 h 86"/>
                <a:gd name="T50" fmla="*/ 10 w 22"/>
                <a:gd name="T51" fmla="*/ 20 h 86"/>
                <a:gd name="T52" fmla="*/ 19 w 22"/>
                <a:gd name="T53" fmla="*/ 0 h 86"/>
                <a:gd name="T54" fmla="*/ 22 w 22"/>
                <a:gd name="T55" fmla="*/ 2 h 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86"/>
                <a:gd name="T86" fmla="*/ 22 w 22"/>
                <a:gd name="T87" fmla="*/ 86 h 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86">
                  <a:moveTo>
                    <a:pt x="22" y="2"/>
                  </a:moveTo>
                  <a:lnTo>
                    <a:pt x="22" y="2"/>
                  </a:lnTo>
                  <a:lnTo>
                    <a:pt x="13" y="20"/>
                  </a:lnTo>
                  <a:lnTo>
                    <a:pt x="10" y="29"/>
                  </a:lnTo>
                  <a:lnTo>
                    <a:pt x="8" y="40"/>
                  </a:lnTo>
                  <a:lnTo>
                    <a:pt x="6" y="49"/>
                  </a:lnTo>
                  <a:lnTo>
                    <a:pt x="8" y="60"/>
                  </a:lnTo>
                  <a:lnTo>
                    <a:pt x="11" y="69"/>
                  </a:lnTo>
                  <a:lnTo>
                    <a:pt x="17" y="79"/>
                  </a:lnTo>
                  <a:lnTo>
                    <a:pt x="21" y="82"/>
                  </a:lnTo>
                  <a:lnTo>
                    <a:pt x="22" y="86"/>
                  </a:lnTo>
                  <a:lnTo>
                    <a:pt x="21" y="86"/>
                  </a:lnTo>
                  <a:lnTo>
                    <a:pt x="19" y="86"/>
                  </a:lnTo>
                  <a:lnTo>
                    <a:pt x="15" y="82"/>
                  </a:lnTo>
                  <a:lnTo>
                    <a:pt x="11" y="79"/>
                  </a:lnTo>
                  <a:lnTo>
                    <a:pt x="8" y="77"/>
                  </a:lnTo>
                  <a:lnTo>
                    <a:pt x="4" y="69"/>
                  </a:lnTo>
                  <a:lnTo>
                    <a:pt x="0" y="64"/>
                  </a:lnTo>
                  <a:lnTo>
                    <a:pt x="0" y="57"/>
                  </a:lnTo>
                  <a:lnTo>
                    <a:pt x="0" y="49"/>
                  </a:lnTo>
                  <a:lnTo>
                    <a:pt x="4" y="35"/>
                  </a:lnTo>
                  <a:lnTo>
                    <a:pt x="10" y="20"/>
                  </a:lnTo>
                  <a:lnTo>
                    <a:pt x="19" y="0"/>
                  </a:lnTo>
                  <a:lnTo>
                    <a:pt x="22"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8" name="Freeform 428"/>
            <p:cNvSpPr>
              <a:spLocks/>
            </p:cNvSpPr>
            <p:nvPr/>
          </p:nvSpPr>
          <p:spPr bwMode="auto">
            <a:xfrm>
              <a:off x="398" y="3733"/>
              <a:ext cx="95" cy="95"/>
            </a:xfrm>
            <a:custGeom>
              <a:avLst/>
              <a:gdLst>
                <a:gd name="T0" fmla="*/ 95 w 95"/>
                <a:gd name="T1" fmla="*/ 3 h 95"/>
                <a:gd name="T2" fmla="*/ 95 w 95"/>
                <a:gd name="T3" fmla="*/ 3 h 95"/>
                <a:gd name="T4" fmla="*/ 86 w 95"/>
                <a:gd name="T5" fmla="*/ 2 h 95"/>
                <a:gd name="T6" fmla="*/ 77 w 95"/>
                <a:gd name="T7" fmla="*/ 3 h 95"/>
                <a:gd name="T8" fmla="*/ 68 w 95"/>
                <a:gd name="T9" fmla="*/ 5 h 95"/>
                <a:gd name="T10" fmla="*/ 58 w 95"/>
                <a:gd name="T11" fmla="*/ 7 h 95"/>
                <a:gd name="T12" fmla="*/ 42 w 95"/>
                <a:gd name="T13" fmla="*/ 16 h 95"/>
                <a:gd name="T14" fmla="*/ 27 w 95"/>
                <a:gd name="T15" fmla="*/ 29 h 95"/>
                <a:gd name="T16" fmla="*/ 27 w 95"/>
                <a:gd name="T17" fmla="*/ 29 h 95"/>
                <a:gd name="T18" fmla="*/ 18 w 95"/>
                <a:gd name="T19" fmla="*/ 40 h 95"/>
                <a:gd name="T20" fmla="*/ 9 w 95"/>
                <a:gd name="T21" fmla="*/ 53 h 95"/>
                <a:gd name="T22" fmla="*/ 7 w 95"/>
                <a:gd name="T23" fmla="*/ 58 h 95"/>
                <a:gd name="T24" fmla="*/ 5 w 95"/>
                <a:gd name="T25" fmla="*/ 66 h 95"/>
                <a:gd name="T26" fmla="*/ 3 w 95"/>
                <a:gd name="T27" fmla="*/ 73 h 95"/>
                <a:gd name="T28" fmla="*/ 5 w 95"/>
                <a:gd name="T29" fmla="*/ 80 h 95"/>
                <a:gd name="T30" fmla="*/ 5 w 95"/>
                <a:gd name="T31" fmla="*/ 80 h 95"/>
                <a:gd name="T32" fmla="*/ 7 w 95"/>
                <a:gd name="T33" fmla="*/ 86 h 95"/>
                <a:gd name="T34" fmla="*/ 9 w 95"/>
                <a:gd name="T35" fmla="*/ 88 h 95"/>
                <a:gd name="T36" fmla="*/ 13 w 95"/>
                <a:gd name="T37" fmla="*/ 91 h 95"/>
                <a:gd name="T38" fmla="*/ 11 w 95"/>
                <a:gd name="T39" fmla="*/ 95 h 95"/>
                <a:gd name="T40" fmla="*/ 11 w 95"/>
                <a:gd name="T41" fmla="*/ 95 h 95"/>
                <a:gd name="T42" fmla="*/ 7 w 95"/>
                <a:gd name="T43" fmla="*/ 91 h 95"/>
                <a:gd name="T44" fmla="*/ 5 w 95"/>
                <a:gd name="T45" fmla="*/ 88 h 95"/>
                <a:gd name="T46" fmla="*/ 0 w 95"/>
                <a:gd name="T47" fmla="*/ 80 h 95"/>
                <a:gd name="T48" fmla="*/ 0 w 95"/>
                <a:gd name="T49" fmla="*/ 80 h 95"/>
                <a:gd name="T50" fmla="*/ 0 w 95"/>
                <a:gd name="T51" fmla="*/ 67 h 95"/>
                <a:gd name="T52" fmla="*/ 3 w 95"/>
                <a:gd name="T53" fmla="*/ 55 h 95"/>
                <a:gd name="T54" fmla="*/ 9 w 95"/>
                <a:gd name="T55" fmla="*/ 44 h 95"/>
                <a:gd name="T56" fmla="*/ 18 w 95"/>
                <a:gd name="T57" fmla="*/ 33 h 95"/>
                <a:gd name="T58" fmla="*/ 27 w 95"/>
                <a:gd name="T59" fmla="*/ 24 h 95"/>
                <a:gd name="T60" fmla="*/ 38 w 95"/>
                <a:gd name="T61" fmla="*/ 16 h 95"/>
                <a:gd name="T62" fmla="*/ 60 w 95"/>
                <a:gd name="T63" fmla="*/ 2 h 95"/>
                <a:gd name="T64" fmla="*/ 60 w 95"/>
                <a:gd name="T65" fmla="*/ 2 h 95"/>
                <a:gd name="T66" fmla="*/ 69 w 95"/>
                <a:gd name="T67" fmla="*/ 0 h 95"/>
                <a:gd name="T68" fmla="*/ 79 w 95"/>
                <a:gd name="T69" fmla="*/ 0 h 95"/>
                <a:gd name="T70" fmla="*/ 88 w 95"/>
                <a:gd name="T71" fmla="*/ 0 h 95"/>
                <a:gd name="T72" fmla="*/ 95 w 95"/>
                <a:gd name="T73" fmla="*/ 3 h 95"/>
                <a:gd name="T74" fmla="*/ 95 w 95"/>
                <a:gd name="T75" fmla="*/ 3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5"/>
                <a:gd name="T116" fmla="*/ 95 w 95"/>
                <a:gd name="T117" fmla="*/ 95 h 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5">
                  <a:moveTo>
                    <a:pt x="95" y="3"/>
                  </a:moveTo>
                  <a:lnTo>
                    <a:pt x="95" y="3"/>
                  </a:lnTo>
                  <a:lnTo>
                    <a:pt x="86" y="2"/>
                  </a:lnTo>
                  <a:lnTo>
                    <a:pt x="77" y="3"/>
                  </a:lnTo>
                  <a:lnTo>
                    <a:pt x="68" y="5"/>
                  </a:lnTo>
                  <a:lnTo>
                    <a:pt x="58" y="7"/>
                  </a:lnTo>
                  <a:lnTo>
                    <a:pt x="42" y="16"/>
                  </a:lnTo>
                  <a:lnTo>
                    <a:pt x="27" y="29"/>
                  </a:lnTo>
                  <a:lnTo>
                    <a:pt x="18" y="40"/>
                  </a:lnTo>
                  <a:lnTo>
                    <a:pt x="9" y="53"/>
                  </a:lnTo>
                  <a:lnTo>
                    <a:pt x="7" y="58"/>
                  </a:lnTo>
                  <a:lnTo>
                    <a:pt x="5" y="66"/>
                  </a:lnTo>
                  <a:lnTo>
                    <a:pt x="3" y="73"/>
                  </a:lnTo>
                  <a:lnTo>
                    <a:pt x="5" y="80"/>
                  </a:lnTo>
                  <a:lnTo>
                    <a:pt x="7" y="86"/>
                  </a:lnTo>
                  <a:lnTo>
                    <a:pt x="9" y="88"/>
                  </a:lnTo>
                  <a:lnTo>
                    <a:pt x="13" y="91"/>
                  </a:lnTo>
                  <a:lnTo>
                    <a:pt x="11" y="95"/>
                  </a:lnTo>
                  <a:lnTo>
                    <a:pt x="7" y="91"/>
                  </a:lnTo>
                  <a:lnTo>
                    <a:pt x="5" y="88"/>
                  </a:lnTo>
                  <a:lnTo>
                    <a:pt x="0" y="80"/>
                  </a:lnTo>
                  <a:lnTo>
                    <a:pt x="0" y="67"/>
                  </a:lnTo>
                  <a:lnTo>
                    <a:pt x="3" y="55"/>
                  </a:lnTo>
                  <a:lnTo>
                    <a:pt x="9" y="44"/>
                  </a:lnTo>
                  <a:lnTo>
                    <a:pt x="18" y="33"/>
                  </a:lnTo>
                  <a:lnTo>
                    <a:pt x="27" y="24"/>
                  </a:lnTo>
                  <a:lnTo>
                    <a:pt x="38" y="16"/>
                  </a:lnTo>
                  <a:lnTo>
                    <a:pt x="60" y="2"/>
                  </a:lnTo>
                  <a:lnTo>
                    <a:pt x="69" y="0"/>
                  </a:lnTo>
                  <a:lnTo>
                    <a:pt x="79" y="0"/>
                  </a:lnTo>
                  <a:lnTo>
                    <a:pt x="88" y="0"/>
                  </a:lnTo>
                  <a:lnTo>
                    <a:pt x="95" y="3"/>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69" name="Freeform 429"/>
            <p:cNvSpPr>
              <a:spLocks/>
            </p:cNvSpPr>
            <p:nvPr/>
          </p:nvSpPr>
          <p:spPr bwMode="auto">
            <a:xfrm>
              <a:off x="520" y="3747"/>
              <a:ext cx="119" cy="6"/>
            </a:xfrm>
            <a:custGeom>
              <a:avLst/>
              <a:gdLst>
                <a:gd name="T0" fmla="*/ 99 w 119"/>
                <a:gd name="T1" fmla="*/ 0 h 6"/>
                <a:gd name="T2" fmla="*/ 99 w 119"/>
                <a:gd name="T3" fmla="*/ 0 h 6"/>
                <a:gd name="T4" fmla="*/ 110 w 119"/>
                <a:gd name="T5" fmla="*/ 0 h 6"/>
                <a:gd name="T6" fmla="*/ 116 w 119"/>
                <a:gd name="T7" fmla="*/ 4 h 6"/>
                <a:gd name="T8" fmla="*/ 119 w 119"/>
                <a:gd name="T9" fmla="*/ 6 h 6"/>
                <a:gd name="T10" fmla="*/ 119 w 119"/>
                <a:gd name="T11" fmla="*/ 6 h 6"/>
                <a:gd name="T12" fmla="*/ 114 w 119"/>
                <a:gd name="T13" fmla="*/ 6 h 6"/>
                <a:gd name="T14" fmla="*/ 108 w 119"/>
                <a:gd name="T15" fmla="*/ 6 h 6"/>
                <a:gd name="T16" fmla="*/ 105 w 119"/>
                <a:gd name="T17" fmla="*/ 4 h 6"/>
                <a:gd name="T18" fmla="*/ 99 w 119"/>
                <a:gd name="T19" fmla="*/ 4 h 6"/>
                <a:gd name="T20" fmla="*/ 2 w 119"/>
                <a:gd name="T21" fmla="*/ 6 h 6"/>
                <a:gd name="T22" fmla="*/ 2 w 119"/>
                <a:gd name="T23" fmla="*/ 6 h 6"/>
                <a:gd name="T24" fmla="*/ 0 w 119"/>
                <a:gd name="T25" fmla="*/ 6 h 6"/>
                <a:gd name="T26" fmla="*/ 0 w 119"/>
                <a:gd name="T27" fmla="*/ 6 h 6"/>
                <a:gd name="T28" fmla="*/ 4 w 119"/>
                <a:gd name="T29" fmla="*/ 2 h 6"/>
                <a:gd name="T30" fmla="*/ 10 w 119"/>
                <a:gd name="T31" fmla="*/ 2 h 6"/>
                <a:gd name="T32" fmla="*/ 43 w 119"/>
                <a:gd name="T33" fmla="*/ 0 h 6"/>
                <a:gd name="T34" fmla="*/ 99 w 119"/>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6"/>
                <a:gd name="T56" fmla="*/ 119 w 119"/>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6">
                  <a:moveTo>
                    <a:pt x="99" y="0"/>
                  </a:moveTo>
                  <a:lnTo>
                    <a:pt x="99" y="0"/>
                  </a:lnTo>
                  <a:lnTo>
                    <a:pt x="110" y="0"/>
                  </a:lnTo>
                  <a:lnTo>
                    <a:pt x="116" y="4"/>
                  </a:lnTo>
                  <a:lnTo>
                    <a:pt x="119" y="6"/>
                  </a:lnTo>
                  <a:lnTo>
                    <a:pt x="114" y="6"/>
                  </a:lnTo>
                  <a:lnTo>
                    <a:pt x="108" y="6"/>
                  </a:lnTo>
                  <a:lnTo>
                    <a:pt x="105" y="4"/>
                  </a:lnTo>
                  <a:lnTo>
                    <a:pt x="99" y="4"/>
                  </a:lnTo>
                  <a:lnTo>
                    <a:pt x="2" y="6"/>
                  </a:lnTo>
                  <a:lnTo>
                    <a:pt x="0" y="6"/>
                  </a:lnTo>
                  <a:lnTo>
                    <a:pt x="4" y="2"/>
                  </a:lnTo>
                  <a:lnTo>
                    <a:pt x="10" y="2"/>
                  </a:lnTo>
                  <a:lnTo>
                    <a:pt x="43" y="0"/>
                  </a:lnTo>
                  <a:lnTo>
                    <a:pt x="99"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0" name="Freeform 430"/>
            <p:cNvSpPr>
              <a:spLocks/>
            </p:cNvSpPr>
            <p:nvPr/>
          </p:nvSpPr>
          <p:spPr bwMode="auto">
            <a:xfrm>
              <a:off x="464" y="3753"/>
              <a:ext cx="38" cy="22"/>
            </a:xfrm>
            <a:custGeom>
              <a:avLst/>
              <a:gdLst>
                <a:gd name="T0" fmla="*/ 38 w 38"/>
                <a:gd name="T1" fmla="*/ 0 h 22"/>
                <a:gd name="T2" fmla="*/ 38 w 38"/>
                <a:gd name="T3" fmla="*/ 0 h 22"/>
                <a:gd name="T4" fmla="*/ 36 w 38"/>
                <a:gd name="T5" fmla="*/ 2 h 22"/>
                <a:gd name="T6" fmla="*/ 34 w 38"/>
                <a:gd name="T7" fmla="*/ 4 h 22"/>
                <a:gd name="T8" fmla="*/ 29 w 38"/>
                <a:gd name="T9" fmla="*/ 5 h 22"/>
                <a:gd name="T10" fmla="*/ 29 w 38"/>
                <a:gd name="T11" fmla="*/ 5 h 22"/>
                <a:gd name="T12" fmla="*/ 20 w 38"/>
                <a:gd name="T13" fmla="*/ 7 h 22"/>
                <a:gd name="T14" fmla="*/ 13 w 38"/>
                <a:gd name="T15" fmla="*/ 11 h 22"/>
                <a:gd name="T16" fmla="*/ 5 w 38"/>
                <a:gd name="T17" fmla="*/ 16 h 22"/>
                <a:gd name="T18" fmla="*/ 0 w 38"/>
                <a:gd name="T19" fmla="*/ 22 h 22"/>
                <a:gd name="T20" fmla="*/ 0 w 38"/>
                <a:gd name="T21" fmla="*/ 22 h 22"/>
                <a:gd name="T22" fmla="*/ 0 w 38"/>
                <a:gd name="T23" fmla="*/ 22 h 22"/>
                <a:gd name="T24" fmla="*/ 2 w 38"/>
                <a:gd name="T25" fmla="*/ 16 h 22"/>
                <a:gd name="T26" fmla="*/ 5 w 38"/>
                <a:gd name="T27" fmla="*/ 13 h 22"/>
                <a:gd name="T28" fmla="*/ 16 w 38"/>
                <a:gd name="T29" fmla="*/ 7 h 22"/>
                <a:gd name="T30" fmla="*/ 27 w 38"/>
                <a:gd name="T31" fmla="*/ 2 h 22"/>
                <a:gd name="T32" fmla="*/ 38 w 38"/>
                <a:gd name="T33" fmla="*/ 0 h 22"/>
                <a:gd name="T34" fmla="*/ 38 w 3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2"/>
                <a:gd name="T56" fmla="*/ 38 w 3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2">
                  <a:moveTo>
                    <a:pt x="38" y="0"/>
                  </a:moveTo>
                  <a:lnTo>
                    <a:pt x="38" y="0"/>
                  </a:lnTo>
                  <a:lnTo>
                    <a:pt x="36" y="2"/>
                  </a:lnTo>
                  <a:lnTo>
                    <a:pt x="34" y="4"/>
                  </a:lnTo>
                  <a:lnTo>
                    <a:pt x="29" y="5"/>
                  </a:lnTo>
                  <a:lnTo>
                    <a:pt x="20" y="7"/>
                  </a:lnTo>
                  <a:lnTo>
                    <a:pt x="13" y="11"/>
                  </a:lnTo>
                  <a:lnTo>
                    <a:pt x="5" y="16"/>
                  </a:lnTo>
                  <a:lnTo>
                    <a:pt x="0" y="22"/>
                  </a:lnTo>
                  <a:lnTo>
                    <a:pt x="2" y="16"/>
                  </a:lnTo>
                  <a:lnTo>
                    <a:pt x="5" y="13"/>
                  </a:lnTo>
                  <a:lnTo>
                    <a:pt x="16" y="7"/>
                  </a:lnTo>
                  <a:lnTo>
                    <a:pt x="27" y="2"/>
                  </a:lnTo>
                  <a:lnTo>
                    <a:pt x="38"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1" name="Freeform 431"/>
            <p:cNvSpPr>
              <a:spLocks/>
            </p:cNvSpPr>
            <p:nvPr/>
          </p:nvSpPr>
          <p:spPr bwMode="auto">
            <a:xfrm>
              <a:off x="965" y="3744"/>
              <a:ext cx="117" cy="97"/>
            </a:xfrm>
            <a:custGeom>
              <a:avLst/>
              <a:gdLst>
                <a:gd name="T0" fmla="*/ 92 w 117"/>
                <a:gd name="T1" fmla="*/ 42 h 97"/>
                <a:gd name="T2" fmla="*/ 92 w 117"/>
                <a:gd name="T3" fmla="*/ 42 h 97"/>
                <a:gd name="T4" fmla="*/ 106 w 117"/>
                <a:gd name="T5" fmla="*/ 62 h 97"/>
                <a:gd name="T6" fmla="*/ 112 w 117"/>
                <a:gd name="T7" fmla="*/ 73 h 97"/>
                <a:gd name="T8" fmla="*/ 117 w 117"/>
                <a:gd name="T9" fmla="*/ 84 h 97"/>
                <a:gd name="T10" fmla="*/ 117 w 117"/>
                <a:gd name="T11" fmla="*/ 84 h 97"/>
                <a:gd name="T12" fmla="*/ 114 w 117"/>
                <a:gd name="T13" fmla="*/ 91 h 97"/>
                <a:gd name="T14" fmla="*/ 112 w 117"/>
                <a:gd name="T15" fmla="*/ 95 h 97"/>
                <a:gd name="T16" fmla="*/ 108 w 117"/>
                <a:gd name="T17" fmla="*/ 97 h 97"/>
                <a:gd name="T18" fmla="*/ 108 w 117"/>
                <a:gd name="T19" fmla="*/ 97 h 97"/>
                <a:gd name="T20" fmla="*/ 108 w 117"/>
                <a:gd name="T21" fmla="*/ 91 h 97"/>
                <a:gd name="T22" fmla="*/ 110 w 117"/>
                <a:gd name="T23" fmla="*/ 86 h 97"/>
                <a:gd name="T24" fmla="*/ 112 w 117"/>
                <a:gd name="T25" fmla="*/ 82 h 97"/>
                <a:gd name="T26" fmla="*/ 110 w 117"/>
                <a:gd name="T27" fmla="*/ 77 h 97"/>
                <a:gd name="T28" fmla="*/ 110 w 117"/>
                <a:gd name="T29" fmla="*/ 77 h 97"/>
                <a:gd name="T30" fmla="*/ 101 w 117"/>
                <a:gd name="T31" fmla="*/ 58 h 97"/>
                <a:gd name="T32" fmla="*/ 88 w 117"/>
                <a:gd name="T33" fmla="*/ 44 h 97"/>
                <a:gd name="T34" fmla="*/ 61 w 117"/>
                <a:gd name="T35" fmla="*/ 14 h 97"/>
                <a:gd name="T36" fmla="*/ 61 w 117"/>
                <a:gd name="T37" fmla="*/ 14 h 97"/>
                <a:gd name="T38" fmla="*/ 55 w 117"/>
                <a:gd name="T39" fmla="*/ 11 h 97"/>
                <a:gd name="T40" fmla="*/ 48 w 117"/>
                <a:gd name="T41" fmla="*/ 7 h 97"/>
                <a:gd name="T42" fmla="*/ 39 w 117"/>
                <a:gd name="T43" fmla="*/ 5 h 97"/>
                <a:gd name="T44" fmla="*/ 31 w 117"/>
                <a:gd name="T45" fmla="*/ 3 h 97"/>
                <a:gd name="T46" fmla="*/ 15 w 117"/>
                <a:gd name="T47" fmla="*/ 5 h 97"/>
                <a:gd name="T48" fmla="*/ 0 w 117"/>
                <a:gd name="T49" fmla="*/ 7 h 97"/>
                <a:gd name="T50" fmla="*/ 0 w 117"/>
                <a:gd name="T51" fmla="*/ 7 h 97"/>
                <a:gd name="T52" fmla="*/ 2 w 117"/>
                <a:gd name="T53" fmla="*/ 3 h 97"/>
                <a:gd name="T54" fmla="*/ 7 w 117"/>
                <a:gd name="T55" fmla="*/ 2 h 97"/>
                <a:gd name="T56" fmla="*/ 18 w 117"/>
                <a:gd name="T57" fmla="*/ 0 h 97"/>
                <a:gd name="T58" fmla="*/ 18 w 117"/>
                <a:gd name="T59" fmla="*/ 0 h 97"/>
                <a:gd name="T60" fmla="*/ 33 w 117"/>
                <a:gd name="T61" fmla="*/ 0 h 97"/>
                <a:gd name="T62" fmla="*/ 46 w 117"/>
                <a:gd name="T63" fmla="*/ 3 h 97"/>
                <a:gd name="T64" fmla="*/ 55 w 117"/>
                <a:gd name="T65" fmla="*/ 9 h 97"/>
                <a:gd name="T66" fmla="*/ 64 w 117"/>
                <a:gd name="T67" fmla="*/ 14 h 97"/>
                <a:gd name="T68" fmla="*/ 77 w 117"/>
                <a:gd name="T69" fmla="*/ 29 h 97"/>
                <a:gd name="T70" fmla="*/ 92 w 117"/>
                <a:gd name="T71" fmla="*/ 42 h 97"/>
                <a:gd name="T72" fmla="*/ 92 w 117"/>
                <a:gd name="T73" fmla="*/ 42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97"/>
                <a:gd name="T113" fmla="*/ 117 w 11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97">
                  <a:moveTo>
                    <a:pt x="92" y="42"/>
                  </a:moveTo>
                  <a:lnTo>
                    <a:pt x="92" y="42"/>
                  </a:lnTo>
                  <a:lnTo>
                    <a:pt x="106" y="62"/>
                  </a:lnTo>
                  <a:lnTo>
                    <a:pt x="112" y="73"/>
                  </a:lnTo>
                  <a:lnTo>
                    <a:pt x="117" y="84"/>
                  </a:lnTo>
                  <a:lnTo>
                    <a:pt x="114" y="91"/>
                  </a:lnTo>
                  <a:lnTo>
                    <a:pt x="112" y="95"/>
                  </a:lnTo>
                  <a:lnTo>
                    <a:pt x="108" y="97"/>
                  </a:lnTo>
                  <a:lnTo>
                    <a:pt x="108" y="91"/>
                  </a:lnTo>
                  <a:lnTo>
                    <a:pt x="110" y="86"/>
                  </a:lnTo>
                  <a:lnTo>
                    <a:pt x="112" y="82"/>
                  </a:lnTo>
                  <a:lnTo>
                    <a:pt x="110" y="77"/>
                  </a:lnTo>
                  <a:lnTo>
                    <a:pt x="101" y="58"/>
                  </a:lnTo>
                  <a:lnTo>
                    <a:pt x="88" y="44"/>
                  </a:lnTo>
                  <a:lnTo>
                    <a:pt x="61" y="14"/>
                  </a:lnTo>
                  <a:lnTo>
                    <a:pt x="55" y="11"/>
                  </a:lnTo>
                  <a:lnTo>
                    <a:pt x="48" y="7"/>
                  </a:lnTo>
                  <a:lnTo>
                    <a:pt x="39" y="5"/>
                  </a:lnTo>
                  <a:lnTo>
                    <a:pt x="31" y="3"/>
                  </a:lnTo>
                  <a:lnTo>
                    <a:pt x="15" y="5"/>
                  </a:lnTo>
                  <a:lnTo>
                    <a:pt x="0" y="7"/>
                  </a:lnTo>
                  <a:lnTo>
                    <a:pt x="2" y="3"/>
                  </a:lnTo>
                  <a:lnTo>
                    <a:pt x="7" y="2"/>
                  </a:lnTo>
                  <a:lnTo>
                    <a:pt x="18" y="0"/>
                  </a:lnTo>
                  <a:lnTo>
                    <a:pt x="33" y="0"/>
                  </a:lnTo>
                  <a:lnTo>
                    <a:pt x="46" y="3"/>
                  </a:lnTo>
                  <a:lnTo>
                    <a:pt x="55" y="9"/>
                  </a:lnTo>
                  <a:lnTo>
                    <a:pt x="64" y="14"/>
                  </a:lnTo>
                  <a:lnTo>
                    <a:pt x="77" y="29"/>
                  </a:lnTo>
                  <a:lnTo>
                    <a:pt x="92" y="4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2" name="Freeform 432"/>
            <p:cNvSpPr>
              <a:spLocks/>
            </p:cNvSpPr>
            <p:nvPr/>
          </p:nvSpPr>
          <p:spPr bwMode="auto">
            <a:xfrm>
              <a:off x="650" y="3755"/>
              <a:ext cx="37" cy="47"/>
            </a:xfrm>
            <a:custGeom>
              <a:avLst/>
              <a:gdLst>
                <a:gd name="T0" fmla="*/ 15 w 37"/>
                <a:gd name="T1" fmla="*/ 9 h 47"/>
                <a:gd name="T2" fmla="*/ 15 w 37"/>
                <a:gd name="T3" fmla="*/ 9 h 47"/>
                <a:gd name="T4" fmla="*/ 26 w 37"/>
                <a:gd name="T5" fmla="*/ 27 h 47"/>
                <a:gd name="T6" fmla="*/ 37 w 37"/>
                <a:gd name="T7" fmla="*/ 44 h 47"/>
                <a:gd name="T8" fmla="*/ 37 w 37"/>
                <a:gd name="T9" fmla="*/ 44 h 47"/>
                <a:gd name="T10" fmla="*/ 37 w 37"/>
                <a:gd name="T11" fmla="*/ 45 h 47"/>
                <a:gd name="T12" fmla="*/ 33 w 37"/>
                <a:gd name="T13" fmla="*/ 47 h 47"/>
                <a:gd name="T14" fmla="*/ 33 w 37"/>
                <a:gd name="T15" fmla="*/ 47 h 47"/>
                <a:gd name="T16" fmla="*/ 19 w 37"/>
                <a:gd name="T17" fmla="*/ 22 h 47"/>
                <a:gd name="T18" fmla="*/ 0 w 37"/>
                <a:gd name="T19" fmla="*/ 0 h 47"/>
                <a:gd name="T20" fmla="*/ 0 w 37"/>
                <a:gd name="T21" fmla="*/ 0 h 47"/>
                <a:gd name="T22" fmla="*/ 6 w 37"/>
                <a:gd name="T23" fmla="*/ 0 h 47"/>
                <a:gd name="T24" fmla="*/ 10 w 37"/>
                <a:gd name="T25" fmla="*/ 3 h 47"/>
                <a:gd name="T26" fmla="*/ 15 w 37"/>
                <a:gd name="T27" fmla="*/ 9 h 47"/>
                <a:gd name="T28" fmla="*/ 15 w 37"/>
                <a:gd name="T29" fmla="*/ 9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47"/>
                <a:gd name="T47" fmla="*/ 37 w 37"/>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47">
                  <a:moveTo>
                    <a:pt x="15" y="9"/>
                  </a:moveTo>
                  <a:lnTo>
                    <a:pt x="15" y="9"/>
                  </a:lnTo>
                  <a:lnTo>
                    <a:pt x="26" y="27"/>
                  </a:lnTo>
                  <a:lnTo>
                    <a:pt x="37" y="44"/>
                  </a:lnTo>
                  <a:lnTo>
                    <a:pt x="37" y="45"/>
                  </a:lnTo>
                  <a:lnTo>
                    <a:pt x="33" y="47"/>
                  </a:lnTo>
                  <a:lnTo>
                    <a:pt x="19" y="22"/>
                  </a:lnTo>
                  <a:lnTo>
                    <a:pt x="0" y="0"/>
                  </a:lnTo>
                  <a:lnTo>
                    <a:pt x="6" y="0"/>
                  </a:lnTo>
                  <a:lnTo>
                    <a:pt x="10" y="3"/>
                  </a:lnTo>
                  <a:lnTo>
                    <a:pt x="15" y="9"/>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3" name="Freeform 433"/>
            <p:cNvSpPr>
              <a:spLocks/>
            </p:cNvSpPr>
            <p:nvPr/>
          </p:nvSpPr>
          <p:spPr bwMode="auto">
            <a:xfrm>
              <a:off x="436" y="3764"/>
              <a:ext cx="28" cy="66"/>
            </a:xfrm>
            <a:custGeom>
              <a:avLst/>
              <a:gdLst>
                <a:gd name="T0" fmla="*/ 28 w 28"/>
                <a:gd name="T1" fmla="*/ 2 h 66"/>
                <a:gd name="T2" fmla="*/ 28 w 28"/>
                <a:gd name="T3" fmla="*/ 2 h 66"/>
                <a:gd name="T4" fmla="*/ 22 w 28"/>
                <a:gd name="T5" fmla="*/ 5 h 66"/>
                <a:gd name="T6" fmla="*/ 17 w 28"/>
                <a:gd name="T7" fmla="*/ 11 h 66"/>
                <a:gd name="T8" fmla="*/ 11 w 28"/>
                <a:gd name="T9" fmla="*/ 16 h 66"/>
                <a:gd name="T10" fmla="*/ 8 w 28"/>
                <a:gd name="T11" fmla="*/ 25 h 66"/>
                <a:gd name="T12" fmla="*/ 6 w 28"/>
                <a:gd name="T13" fmla="*/ 33 h 66"/>
                <a:gd name="T14" fmla="*/ 6 w 28"/>
                <a:gd name="T15" fmla="*/ 44 h 66"/>
                <a:gd name="T16" fmla="*/ 6 w 28"/>
                <a:gd name="T17" fmla="*/ 66 h 66"/>
                <a:gd name="T18" fmla="*/ 6 w 28"/>
                <a:gd name="T19" fmla="*/ 66 h 66"/>
                <a:gd name="T20" fmla="*/ 2 w 28"/>
                <a:gd name="T21" fmla="*/ 58 h 66"/>
                <a:gd name="T22" fmla="*/ 0 w 28"/>
                <a:gd name="T23" fmla="*/ 49 h 66"/>
                <a:gd name="T24" fmla="*/ 0 w 28"/>
                <a:gd name="T25" fmla="*/ 38 h 66"/>
                <a:gd name="T26" fmla="*/ 0 w 28"/>
                <a:gd name="T27" fmla="*/ 29 h 66"/>
                <a:gd name="T28" fmla="*/ 0 w 28"/>
                <a:gd name="T29" fmla="*/ 29 h 66"/>
                <a:gd name="T30" fmla="*/ 4 w 28"/>
                <a:gd name="T31" fmla="*/ 22 h 66"/>
                <a:gd name="T32" fmla="*/ 9 w 28"/>
                <a:gd name="T33" fmla="*/ 13 h 66"/>
                <a:gd name="T34" fmla="*/ 17 w 28"/>
                <a:gd name="T35" fmla="*/ 5 h 66"/>
                <a:gd name="T36" fmla="*/ 24 w 28"/>
                <a:gd name="T37" fmla="*/ 0 h 66"/>
                <a:gd name="T38" fmla="*/ 24 w 28"/>
                <a:gd name="T39" fmla="*/ 0 h 66"/>
                <a:gd name="T40" fmla="*/ 28 w 28"/>
                <a:gd name="T41" fmla="*/ 2 h 66"/>
                <a:gd name="T42" fmla="*/ 28 w 28"/>
                <a:gd name="T43" fmla="*/ 2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66"/>
                <a:gd name="T68" fmla="*/ 28 w 28"/>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66">
                  <a:moveTo>
                    <a:pt x="28" y="2"/>
                  </a:moveTo>
                  <a:lnTo>
                    <a:pt x="28" y="2"/>
                  </a:lnTo>
                  <a:lnTo>
                    <a:pt x="22" y="5"/>
                  </a:lnTo>
                  <a:lnTo>
                    <a:pt x="17" y="11"/>
                  </a:lnTo>
                  <a:lnTo>
                    <a:pt x="11" y="16"/>
                  </a:lnTo>
                  <a:lnTo>
                    <a:pt x="8" y="25"/>
                  </a:lnTo>
                  <a:lnTo>
                    <a:pt x="6" y="33"/>
                  </a:lnTo>
                  <a:lnTo>
                    <a:pt x="6" y="44"/>
                  </a:lnTo>
                  <a:lnTo>
                    <a:pt x="6" y="66"/>
                  </a:lnTo>
                  <a:lnTo>
                    <a:pt x="2" y="58"/>
                  </a:lnTo>
                  <a:lnTo>
                    <a:pt x="0" y="49"/>
                  </a:lnTo>
                  <a:lnTo>
                    <a:pt x="0" y="38"/>
                  </a:lnTo>
                  <a:lnTo>
                    <a:pt x="0" y="29"/>
                  </a:lnTo>
                  <a:lnTo>
                    <a:pt x="4" y="22"/>
                  </a:lnTo>
                  <a:lnTo>
                    <a:pt x="9" y="13"/>
                  </a:lnTo>
                  <a:lnTo>
                    <a:pt x="17" y="5"/>
                  </a:lnTo>
                  <a:lnTo>
                    <a:pt x="24" y="0"/>
                  </a:lnTo>
                  <a:lnTo>
                    <a:pt x="28"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4" name="Freeform 434"/>
            <p:cNvSpPr>
              <a:spLocks/>
            </p:cNvSpPr>
            <p:nvPr/>
          </p:nvSpPr>
          <p:spPr bwMode="auto">
            <a:xfrm>
              <a:off x="691" y="3762"/>
              <a:ext cx="25" cy="44"/>
            </a:xfrm>
            <a:custGeom>
              <a:avLst/>
              <a:gdLst>
                <a:gd name="T0" fmla="*/ 5 w 25"/>
                <a:gd name="T1" fmla="*/ 17 h 44"/>
                <a:gd name="T2" fmla="*/ 5 w 25"/>
                <a:gd name="T3" fmla="*/ 17 h 44"/>
                <a:gd name="T4" fmla="*/ 12 w 25"/>
                <a:gd name="T5" fmla="*/ 31 h 44"/>
                <a:gd name="T6" fmla="*/ 18 w 25"/>
                <a:gd name="T7" fmla="*/ 37 h 44"/>
                <a:gd name="T8" fmla="*/ 25 w 25"/>
                <a:gd name="T9" fmla="*/ 40 h 44"/>
                <a:gd name="T10" fmla="*/ 25 w 25"/>
                <a:gd name="T11" fmla="*/ 40 h 44"/>
                <a:gd name="T12" fmla="*/ 25 w 25"/>
                <a:gd name="T13" fmla="*/ 40 h 44"/>
                <a:gd name="T14" fmla="*/ 25 w 25"/>
                <a:gd name="T15" fmla="*/ 42 h 44"/>
                <a:gd name="T16" fmla="*/ 22 w 25"/>
                <a:gd name="T17" fmla="*/ 44 h 44"/>
                <a:gd name="T18" fmla="*/ 22 w 25"/>
                <a:gd name="T19" fmla="*/ 44 h 44"/>
                <a:gd name="T20" fmla="*/ 18 w 25"/>
                <a:gd name="T21" fmla="*/ 40 h 44"/>
                <a:gd name="T22" fmla="*/ 12 w 25"/>
                <a:gd name="T23" fmla="*/ 37 h 44"/>
                <a:gd name="T24" fmla="*/ 5 w 25"/>
                <a:gd name="T25" fmla="*/ 27 h 44"/>
                <a:gd name="T26" fmla="*/ 1 w 25"/>
                <a:gd name="T27" fmla="*/ 15 h 44"/>
                <a:gd name="T28" fmla="*/ 0 w 25"/>
                <a:gd name="T29" fmla="*/ 2 h 44"/>
                <a:gd name="T30" fmla="*/ 1 w 25"/>
                <a:gd name="T31" fmla="*/ 0 h 44"/>
                <a:gd name="T32" fmla="*/ 1 w 25"/>
                <a:gd name="T33" fmla="*/ 0 h 44"/>
                <a:gd name="T34" fmla="*/ 3 w 25"/>
                <a:gd name="T35" fmla="*/ 7 h 44"/>
                <a:gd name="T36" fmla="*/ 5 w 25"/>
                <a:gd name="T37" fmla="*/ 17 h 44"/>
                <a:gd name="T38" fmla="*/ 5 w 25"/>
                <a:gd name="T39" fmla="*/ 17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4"/>
                <a:gd name="T62" fmla="*/ 25 w 25"/>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4">
                  <a:moveTo>
                    <a:pt x="5" y="17"/>
                  </a:moveTo>
                  <a:lnTo>
                    <a:pt x="5" y="17"/>
                  </a:lnTo>
                  <a:lnTo>
                    <a:pt x="12" y="31"/>
                  </a:lnTo>
                  <a:lnTo>
                    <a:pt x="18" y="37"/>
                  </a:lnTo>
                  <a:lnTo>
                    <a:pt x="25" y="40"/>
                  </a:lnTo>
                  <a:lnTo>
                    <a:pt x="25" y="42"/>
                  </a:lnTo>
                  <a:lnTo>
                    <a:pt x="22" y="44"/>
                  </a:lnTo>
                  <a:lnTo>
                    <a:pt x="18" y="40"/>
                  </a:lnTo>
                  <a:lnTo>
                    <a:pt x="12" y="37"/>
                  </a:lnTo>
                  <a:lnTo>
                    <a:pt x="5" y="27"/>
                  </a:lnTo>
                  <a:lnTo>
                    <a:pt x="1" y="15"/>
                  </a:lnTo>
                  <a:lnTo>
                    <a:pt x="0" y="2"/>
                  </a:lnTo>
                  <a:lnTo>
                    <a:pt x="1" y="0"/>
                  </a:lnTo>
                  <a:lnTo>
                    <a:pt x="3" y="7"/>
                  </a:lnTo>
                  <a:lnTo>
                    <a:pt x="5" y="17"/>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5" name="Freeform 435"/>
            <p:cNvSpPr>
              <a:spLocks/>
            </p:cNvSpPr>
            <p:nvPr/>
          </p:nvSpPr>
          <p:spPr bwMode="auto">
            <a:xfrm>
              <a:off x="967" y="3760"/>
              <a:ext cx="27" cy="31"/>
            </a:xfrm>
            <a:custGeom>
              <a:avLst/>
              <a:gdLst>
                <a:gd name="T0" fmla="*/ 27 w 27"/>
                <a:gd name="T1" fmla="*/ 31 h 31"/>
                <a:gd name="T2" fmla="*/ 27 w 27"/>
                <a:gd name="T3" fmla="*/ 31 h 31"/>
                <a:gd name="T4" fmla="*/ 15 w 27"/>
                <a:gd name="T5" fmla="*/ 17 h 31"/>
                <a:gd name="T6" fmla="*/ 0 w 27"/>
                <a:gd name="T7" fmla="*/ 0 h 31"/>
                <a:gd name="T8" fmla="*/ 0 w 27"/>
                <a:gd name="T9" fmla="*/ 0 h 31"/>
                <a:gd name="T10" fmla="*/ 5 w 27"/>
                <a:gd name="T11" fmla="*/ 4 h 31"/>
                <a:gd name="T12" fmla="*/ 13 w 27"/>
                <a:gd name="T13" fmla="*/ 13 h 31"/>
                <a:gd name="T14" fmla="*/ 22 w 27"/>
                <a:gd name="T15" fmla="*/ 22 h 31"/>
                <a:gd name="T16" fmla="*/ 27 w 27"/>
                <a:gd name="T17" fmla="*/ 31 h 31"/>
                <a:gd name="T18" fmla="*/ 27 w 27"/>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1"/>
                <a:gd name="T32" fmla="*/ 27 w 27"/>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1">
                  <a:moveTo>
                    <a:pt x="27" y="31"/>
                  </a:moveTo>
                  <a:lnTo>
                    <a:pt x="27" y="31"/>
                  </a:lnTo>
                  <a:lnTo>
                    <a:pt x="15" y="17"/>
                  </a:lnTo>
                  <a:lnTo>
                    <a:pt x="0" y="0"/>
                  </a:lnTo>
                  <a:lnTo>
                    <a:pt x="5" y="4"/>
                  </a:lnTo>
                  <a:lnTo>
                    <a:pt x="13" y="13"/>
                  </a:lnTo>
                  <a:lnTo>
                    <a:pt x="22" y="22"/>
                  </a:lnTo>
                  <a:lnTo>
                    <a:pt x="27" y="3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6" name="Freeform 436"/>
            <p:cNvSpPr>
              <a:spLocks/>
            </p:cNvSpPr>
            <p:nvPr/>
          </p:nvSpPr>
          <p:spPr bwMode="auto">
            <a:xfrm>
              <a:off x="947" y="3764"/>
              <a:ext cx="9" cy="35"/>
            </a:xfrm>
            <a:custGeom>
              <a:avLst/>
              <a:gdLst>
                <a:gd name="T0" fmla="*/ 9 w 9"/>
                <a:gd name="T1" fmla="*/ 0 h 35"/>
                <a:gd name="T2" fmla="*/ 9 w 9"/>
                <a:gd name="T3" fmla="*/ 0 h 35"/>
                <a:gd name="T4" fmla="*/ 7 w 9"/>
                <a:gd name="T5" fmla="*/ 7 h 35"/>
                <a:gd name="T6" fmla="*/ 5 w 9"/>
                <a:gd name="T7" fmla="*/ 16 h 35"/>
                <a:gd name="T8" fmla="*/ 4 w 9"/>
                <a:gd name="T9" fmla="*/ 35 h 35"/>
                <a:gd name="T10" fmla="*/ 4 w 9"/>
                <a:gd name="T11" fmla="*/ 35 h 35"/>
                <a:gd name="T12" fmla="*/ 2 w 9"/>
                <a:gd name="T13" fmla="*/ 33 h 35"/>
                <a:gd name="T14" fmla="*/ 0 w 9"/>
                <a:gd name="T15" fmla="*/ 31 h 35"/>
                <a:gd name="T16" fmla="*/ 0 w 9"/>
                <a:gd name="T17" fmla="*/ 31 h 35"/>
                <a:gd name="T18" fmla="*/ 2 w 9"/>
                <a:gd name="T19" fmla="*/ 15 h 35"/>
                <a:gd name="T20" fmla="*/ 4 w 9"/>
                <a:gd name="T21" fmla="*/ 7 h 35"/>
                <a:gd name="T22" fmla="*/ 9 w 9"/>
                <a:gd name="T23" fmla="*/ 0 h 35"/>
                <a:gd name="T24" fmla="*/ 9 w 9"/>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35"/>
                <a:gd name="T41" fmla="*/ 9 w 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35">
                  <a:moveTo>
                    <a:pt x="9" y="0"/>
                  </a:moveTo>
                  <a:lnTo>
                    <a:pt x="9" y="0"/>
                  </a:lnTo>
                  <a:lnTo>
                    <a:pt x="7" y="7"/>
                  </a:lnTo>
                  <a:lnTo>
                    <a:pt x="5" y="16"/>
                  </a:lnTo>
                  <a:lnTo>
                    <a:pt x="4" y="35"/>
                  </a:lnTo>
                  <a:lnTo>
                    <a:pt x="2" y="33"/>
                  </a:lnTo>
                  <a:lnTo>
                    <a:pt x="0" y="31"/>
                  </a:lnTo>
                  <a:lnTo>
                    <a:pt x="2" y="15"/>
                  </a:lnTo>
                  <a:lnTo>
                    <a:pt x="4" y="7"/>
                  </a:lnTo>
                  <a:lnTo>
                    <a:pt x="9"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7" name="Freeform 437"/>
            <p:cNvSpPr>
              <a:spLocks/>
            </p:cNvSpPr>
            <p:nvPr/>
          </p:nvSpPr>
          <p:spPr bwMode="auto">
            <a:xfrm>
              <a:off x="738" y="3795"/>
              <a:ext cx="79" cy="26"/>
            </a:xfrm>
            <a:custGeom>
              <a:avLst/>
              <a:gdLst>
                <a:gd name="T0" fmla="*/ 77 w 79"/>
                <a:gd name="T1" fmla="*/ 22 h 26"/>
                <a:gd name="T2" fmla="*/ 79 w 79"/>
                <a:gd name="T3" fmla="*/ 26 h 26"/>
                <a:gd name="T4" fmla="*/ 79 w 79"/>
                <a:gd name="T5" fmla="*/ 26 h 26"/>
                <a:gd name="T6" fmla="*/ 61 w 79"/>
                <a:gd name="T7" fmla="*/ 16 h 26"/>
                <a:gd name="T8" fmla="*/ 42 w 79"/>
                <a:gd name="T9" fmla="*/ 9 h 26"/>
                <a:gd name="T10" fmla="*/ 33 w 79"/>
                <a:gd name="T11" fmla="*/ 5 h 26"/>
                <a:gd name="T12" fmla="*/ 24 w 79"/>
                <a:gd name="T13" fmla="*/ 5 h 26"/>
                <a:gd name="T14" fmla="*/ 15 w 79"/>
                <a:gd name="T15" fmla="*/ 5 h 26"/>
                <a:gd name="T16" fmla="*/ 6 w 79"/>
                <a:gd name="T17" fmla="*/ 7 h 26"/>
                <a:gd name="T18" fmla="*/ 0 w 79"/>
                <a:gd name="T19" fmla="*/ 7 h 26"/>
                <a:gd name="T20" fmla="*/ 0 w 79"/>
                <a:gd name="T21" fmla="*/ 5 h 26"/>
                <a:gd name="T22" fmla="*/ 0 w 79"/>
                <a:gd name="T23" fmla="*/ 5 h 26"/>
                <a:gd name="T24" fmla="*/ 13 w 79"/>
                <a:gd name="T25" fmla="*/ 0 h 26"/>
                <a:gd name="T26" fmla="*/ 24 w 79"/>
                <a:gd name="T27" fmla="*/ 0 h 26"/>
                <a:gd name="T28" fmla="*/ 35 w 79"/>
                <a:gd name="T29" fmla="*/ 0 h 26"/>
                <a:gd name="T30" fmla="*/ 44 w 79"/>
                <a:gd name="T31" fmla="*/ 4 h 26"/>
                <a:gd name="T32" fmla="*/ 61 w 79"/>
                <a:gd name="T33" fmla="*/ 13 h 26"/>
                <a:gd name="T34" fmla="*/ 77 w 79"/>
                <a:gd name="T35" fmla="*/ 22 h 26"/>
                <a:gd name="T36" fmla="*/ 77 w 79"/>
                <a:gd name="T37" fmla="*/ 2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6"/>
                <a:gd name="T59" fmla="*/ 79 w 79"/>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6">
                  <a:moveTo>
                    <a:pt x="77" y="22"/>
                  </a:moveTo>
                  <a:lnTo>
                    <a:pt x="79" y="26"/>
                  </a:lnTo>
                  <a:lnTo>
                    <a:pt x="61" y="16"/>
                  </a:lnTo>
                  <a:lnTo>
                    <a:pt x="42" y="9"/>
                  </a:lnTo>
                  <a:lnTo>
                    <a:pt x="33" y="5"/>
                  </a:lnTo>
                  <a:lnTo>
                    <a:pt x="24" y="5"/>
                  </a:lnTo>
                  <a:lnTo>
                    <a:pt x="15" y="5"/>
                  </a:lnTo>
                  <a:lnTo>
                    <a:pt x="6" y="7"/>
                  </a:lnTo>
                  <a:lnTo>
                    <a:pt x="0" y="7"/>
                  </a:lnTo>
                  <a:lnTo>
                    <a:pt x="0" y="5"/>
                  </a:lnTo>
                  <a:lnTo>
                    <a:pt x="13" y="0"/>
                  </a:lnTo>
                  <a:lnTo>
                    <a:pt x="24" y="0"/>
                  </a:lnTo>
                  <a:lnTo>
                    <a:pt x="35" y="0"/>
                  </a:lnTo>
                  <a:lnTo>
                    <a:pt x="44" y="4"/>
                  </a:lnTo>
                  <a:lnTo>
                    <a:pt x="61" y="13"/>
                  </a:lnTo>
                  <a:lnTo>
                    <a:pt x="77" y="2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8" name="Freeform 438"/>
            <p:cNvSpPr>
              <a:spLocks/>
            </p:cNvSpPr>
            <p:nvPr/>
          </p:nvSpPr>
          <p:spPr bwMode="auto">
            <a:xfrm>
              <a:off x="491" y="3806"/>
              <a:ext cx="145" cy="18"/>
            </a:xfrm>
            <a:custGeom>
              <a:avLst/>
              <a:gdLst>
                <a:gd name="T0" fmla="*/ 145 w 145"/>
                <a:gd name="T1" fmla="*/ 2 h 18"/>
                <a:gd name="T2" fmla="*/ 145 w 145"/>
                <a:gd name="T3" fmla="*/ 4 h 18"/>
                <a:gd name="T4" fmla="*/ 145 w 145"/>
                <a:gd name="T5" fmla="*/ 4 h 18"/>
                <a:gd name="T6" fmla="*/ 121 w 145"/>
                <a:gd name="T7" fmla="*/ 4 h 18"/>
                <a:gd name="T8" fmla="*/ 95 w 145"/>
                <a:gd name="T9" fmla="*/ 7 h 18"/>
                <a:gd name="T10" fmla="*/ 46 w 145"/>
                <a:gd name="T11" fmla="*/ 15 h 18"/>
                <a:gd name="T12" fmla="*/ 46 w 145"/>
                <a:gd name="T13" fmla="*/ 15 h 18"/>
                <a:gd name="T14" fmla="*/ 18 w 145"/>
                <a:gd name="T15" fmla="*/ 18 h 18"/>
                <a:gd name="T16" fmla="*/ 6 w 145"/>
                <a:gd name="T17" fmla="*/ 18 h 18"/>
                <a:gd name="T18" fmla="*/ 0 w 145"/>
                <a:gd name="T19" fmla="*/ 18 h 18"/>
                <a:gd name="T20" fmla="*/ 0 w 145"/>
                <a:gd name="T21" fmla="*/ 18 h 18"/>
                <a:gd name="T22" fmla="*/ 33 w 145"/>
                <a:gd name="T23" fmla="*/ 13 h 18"/>
                <a:gd name="T24" fmla="*/ 72 w 145"/>
                <a:gd name="T25" fmla="*/ 7 h 18"/>
                <a:gd name="T26" fmla="*/ 110 w 145"/>
                <a:gd name="T27" fmla="*/ 2 h 18"/>
                <a:gd name="T28" fmla="*/ 128 w 145"/>
                <a:gd name="T29" fmla="*/ 0 h 18"/>
                <a:gd name="T30" fmla="*/ 143 w 145"/>
                <a:gd name="T31" fmla="*/ 0 h 18"/>
                <a:gd name="T32" fmla="*/ 143 w 145"/>
                <a:gd name="T33" fmla="*/ 0 h 18"/>
                <a:gd name="T34" fmla="*/ 143 w 145"/>
                <a:gd name="T35" fmla="*/ 2 h 18"/>
                <a:gd name="T36" fmla="*/ 145 w 145"/>
                <a:gd name="T37" fmla="*/ 2 h 18"/>
                <a:gd name="T38" fmla="*/ 145 w 145"/>
                <a:gd name="T39" fmla="*/ 2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8"/>
                <a:gd name="T62" fmla="*/ 145 w 145"/>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8">
                  <a:moveTo>
                    <a:pt x="145" y="2"/>
                  </a:moveTo>
                  <a:lnTo>
                    <a:pt x="145" y="4"/>
                  </a:lnTo>
                  <a:lnTo>
                    <a:pt x="121" y="4"/>
                  </a:lnTo>
                  <a:lnTo>
                    <a:pt x="95" y="7"/>
                  </a:lnTo>
                  <a:lnTo>
                    <a:pt x="46" y="15"/>
                  </a:lnTo>
                  <a:lnTo>
                    <a:pt x="18" y="18"/>
                  </a:lnTo>
                  <a:lnTo>
                    <a:pt x="6" y="18"/>
                  </a:lnTo>
                  <a:lnTo>
                    <a:pt x="0" y="18"/>
                  </a:lnTo>
                  <a:lnTo>
                    <a:pt x="33" y="13"/>
                  </a:lnTo>
                  <a:lnTo>
                    <a:pt x="72" y="7"/>
                  </a:lnTo>
                  <a:lnTo>
                    <a:pt x="110" y="2"/>
                  </a:lnTo>
                  <a:lnTo>
                    <a:pt x="128" y="0"/>
                  </a:lnTo>
                  <a:lnTo>
                    <a:pt x="143" y="0"/>
                  </a:lnTo>
                  <a:lnTo>
                    <a:pt x="143" y="2"/>
                  </a:lnTo>
                  <a:lnTo>
                    <a:pt x="145"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79" name="Freeform 439"/>
            <p:cNvSpPr>
              <a:spLocks/>
            </p:cNvSpPr>
            <p:nvPr/>
          </p:nvSpPr>
          <p:spPr bwMode="auto">
            <a:xfrm>
              <a:off x="998" y="3799"/>
              <a:ext cx="26" cy="44"/>
            </a:xfrm>
            <a:custGeom>
              <a:avLst/>
              <a:gdLst>
                <a:gd name="T0" fmla="*/ 26 w 26"/>
                <a:gd name="T1" fmla="*/ 38 h 44"/>
                <a:gd name="T2" fmla="*/ 26 w 26"/>
                <a:gd name="T3" fmla="*/ 44 h 44"/>
                <a:gd name="T4" fmla="*/ 26 w 26"/>
                <a:gd name="T5" fmla="*/ 44 h 44"/>
                <a:gd name="T6" fmla="*/ 20 w 26"/>
                <a:gd name="T7" fmla="*/ 38 h 44"/>
                <a:gd name="T8" fmla="*/ 18 w 26"/>
                <a:gd name="T9" fmla="*/ 36 h 44"/>
                <a:gd name="T10" fmla="*/ 17 w 26"/>
                <a:gd name="T11" fmla="*/ 33 h 44"/>
                <a:gd name="T12" fmla="*/ 17 w 26"/>
                <a:gd name="T13" fmla="*/ 33 h 44"/>
                <a:gd name="T14" fmla="*/ 9 w 26"/>
                <a:gd name="T15" fmla="*/ 16 h 44"/>
                <a:gd name="T16" fmla="*/ 6 w 26"/>
                <a:gd name="T17" fmla="*/ 9 h 44"/>
                <a:gd name="T18" fmla="*/ 0 w 26"/>
                <a:gd name="T19" fmla="*/ 1 h 44"/>
                <a:gd name="T20" fmla="*/ 0 w 26"/>
                <a:gd name="T21" fmla="*/ 0 h 44"/>
                <a:gd name="T22" fmla="*/ 0 w 26"/>
                <a:gd name="T23" fmla="*/ 0 h 44"/>
                <a:gd name="T24" fmla="*/ 7 w 26"/>
                <a:gd name="T25" fmla="*/ 9 h 44"/>
                <a:gd name="T26" fmla="*/ 15 w 26"/>
                <a:gd name="T27" fmla="*/ 18 h 44"/>
                <a:gd name="T28" fmla="*/ 26 w 26"/>
                <a:gd name="T29" fmla="*/ 38 h 44"/>
                <a:gd name="T30" fmla="*/ 26 w 26"/>
                <a:gd name="T31" fmla="*/ 38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44"/>
                <a:gd name="T50" fmla="*/ 26 w 26"/>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44">
                  <a:moveTo>
                    <a:pt x="26" y="38"/>
                  </a:moveTo>
                  <a:lnTo>
                    <a:pt x="26" y="44"/>
                  </a:lnTo>
                  <a:lnTo>
                    <a:pt x="20" y="38"/>
                  </a:lnTo>
                  <a:lnTo>
                    <a:pt x="18" y="36"/>
                  </a:lnTo>
                  <a:lnTo>
                    <a:pt x="17" y="33"/>
                  </a:lnTo>
                  <a:lnTo>
                    <a:pt x="9" y="16"/>
                  </a:lnTo>
                  <a:lnTo>
                    <a:pt x="6" y="9"/>
                  </a:lnTo>
                  <a:lnTo>
                    <a:pt x="0" y="1"/>
                  </a:lnTo>
                  <a:lnTo>
                    <a:pt x="0" y="0"/>
                  </a:lnTo>
                  <a:lnTo>
                    <a:pt x="7" y="9"/>
                  </a:lnTo>
                  <a:lnTo>
                    <a:pt x="15" y="18"/>
                  </a:lnTo>
                  <a:lnTo>
                    <a:pt x="26" y="38"/>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0" name="Freeform 440"/>
            <p:cNvSpPr>
              <a:spLocks/>
            </p:cNvSpPr>
            <p:nvPr/>
          </p:nvSpPr>
          <p:spPr bwMode="auto">
            <a:xfrm>
              <a:off x="843" y="3806"/>
              <a:ext cx="95" cy="11"/>
            </a:xfrm>
            <a:custGeom>
              <a:avLst/>
              <a:gdLst>
                <a:gd name="T0" fmla="*/ 95 w 95"/>
                <a:gd name="T1" fmla="*/ 7 h 11"/>
                <a:gd name="T2" fmla="*/ 95 w 95"/>
                <a:gd name="T3" fmla="*/ 7 h 11"/>
                <a:gd name="T4" fmla="*/ 95 w 95"/>
                <a:gd name="T5" fmla="*/ 9 h 11"/>
                <a:gd name="T6" fmla="*/ 93 w 95"/>
                <a:gd name="T7" fmla="*/ 11 h 11"/>
                <a:gd name="T8" fmla="*/ 93 w 95"/>
                <a:gd name="T9" fmla="*/ 11 h 11"/>
                <a:gd name="T10" fmla="*/ 64 w 95"/>
                <a:gd name="T11" fmla="*/ 5 h 11"/>
                <a:gd name="T12" fmla="*/ 49 w 95"/>
                <a:gd name="T13" fmla="*/ 4 h 11"/>
                <a:gd name="T14" fmla="*/ 32 w 95"/>
                <a:gd name="T15" fmla="*/ 4 h 11"/>
                <a:gd name="T16" fmla="*/ 32 w 95"/>
                <a:gd name="T17" fmla="*/ 4 h 11"/>
                <a:gd name="T18" fmla="*/ 16 w 95"/>
                <a:gd name="T19" fmla="*/ 7 h 11"/>
                <a:gd name="T20" fmla="*/ 9 w 95"/>
                <a:gd name="T21" fmla="*/ 7 h 11"/>
                <a:gd name="T22" fmla="*/ 0 w 95"/>
                <a:gd name="T23" fmla="*/ 7 h 11"/>
                <a:gd name="T24" fmla="*/ 0 w 95"/>
                <a:gd name="T25" fmla="*/ 5 h 11"/>
                <a:gd name="T26" fmla="*/ 0 w 95"/>
                <a:gd name="T27" fmla="*/ 5 h 11"/>
                <a:gd name="T28" fmla="*/ 11 w 95"/>
                <a:gd name="T29" fmla="*/ 2 h 11"/>
                <a:gd name="T30" fmla="*/ 23 w 95"/>
                <a:gd name="T31" fmla="*/ 0 h 11"/>
                <a:gd name="T32" fmla="*/ 47 w 95"/>
                <a:gd name="T33" fmla="*/ 0 h 11"/>
                <a:gd name="T34" fmla="*/ 73 w 95"/>
                <a:gd name="T35" fmla="*/ 4 h 11"/>
                <a:gd name="T36" fmla="*/ 95 w 95"/>
                <a:gd name="T37" fmla="*/ 7 h 11"/>
                <a:gd name="T38" fmla="*/ 95 w 95"/>
                <a:gd name="T39" fmla="*/ 7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1"/>
                <a:gd name="T62" fmla="*/ 95 w 95"/>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1">
                  <a:moveTo>
                    <a:pt x="95" y="7"/>
                  </a:moveTo>
                  <a:lnTo>
                    <a:pt x="95" y="7"/>
                  </a:lnTo>
                  <a:lnTo>
                    <a:pt x="95" y="9"/>
                  </a:lnTo>
                  <a:lnTo>
                    <a:pt x="93" y="11"/>
                  </a:lnTo>
                  <a:lnTo>
                    <a:pt x="64" y="5"/>
                  </a:lnTo>
                  <a:lnTo>
                    <a:pt x="49" y="4"/>
                  </a:lnTo>
                  <a:lnTo>
                    <a:pt x="32" y="4"/>
                  </a:lnTo>
                  <a:lnTo>
                    <a:pt x="16" y="7"/>
                  </a:lnTo>
                  <a:lnTo>
                    <a:pt x="9" y="7"/>
                  </a:lnTo>
                  <a:lnTo>
                    <a:pt x="0" y="7"/>
                  </a:lnTo>
                  <a:lnTo>
                    <a:pt x="0" y="5"/>
                  </a:lnTo>
                  <a:lnTo>
                    <a:pt x="11" y="2"/>
                  </a:lnTo>
                  <a:lnTo>
                    <a:pt x="23" y="0"/>
                  </a:lnTo>
                  <a:lnTo>
                    <a:pt x="47" y="0"/>
                  </a:lnTo>
                  <a:lnTo>
                    <a:pt x="73" y="4"/>
                  </a:lnTo>
                  <a:lnTo>
                    <a:pt x="95" y="7"/>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1" name="Freeform 441"/>
            <p:cNvSpPr>
              <a:spLocks/>
            </p:cNvSpPr>
            <p:nvPr/>
          </p:nvSpPr>
          <p:spPr bwMode="auto">
            <a:xfrm>
              <a:off x="321" y="3806"/>
              <a:ext cx="26" cy="5"/>
            </a:xfrm>
            <a:custGeom>
              <a:avLst/>
              <a:gdLst>
                <a:gd name="T0" fmla="*/ 22 w 26"/>
                <a:gd name="T1" fmla="*/ 2 h 5"/>
                <a:gd name="T2" fmla="*/ 26 w 26"/>
                <a:gd name="T3" fmla="*/ 4 h 5"/>
                <a:gd name="T4" fmla="*/ 26 w 26"/>
                <a:gd name="T5" fmla="*/ 4 h 5"/>
                <a:gd name="T6" fmla="*/ 20 w 26"/>
                <a:gd name="T7" fmla="*/ 5 h 5"/>
                <a:gd name="T8" fmla="*/ 13 w 26"/>
                <a:gd name="T9" fmla="*/ 5 h 5"/>
                <a:gd name="T10" fmla="*/ 0 w 26"/>
                <a:gd name="T11" fmla="*/ 4 h 5"/>
                <a:gd name="T12" fmla="*/ 0 w 26"/>
                <a:gd name="T13" fmla="*/ 0 h 5"/>
                <a:gd name="T14" fmla="*/ 0 w 26"/>
                <a:gd name="T15" fmla="*/ 0 h 5"/>
                <a:gd name="T16" fmla="*/ 5 w 26"/>
                <a:gd name="T17" fmla="*/ 2 h 5"/>
                <a:gd name="T18" fmla="*/ 11 w 26"/>
                <a:gd name="T19" fmla="*/ 2 h 5"/>
                <a:gd name="T20" fmla="*/ 16 w 26"/>
                <a:gd name="T21" fmla="*/ 2 h 5"/>
                <a:gd name="T22" fmla="*/ 22 w 26"/>
                <a:gd name="T23" fmla="*/ 2 h 5"/>
                <a:gd name="T24" fmla="*/ 22 w 26"/>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5"/>
                <a:gd name="T41" fmla="*/ 26 w 2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5">
                  <a:moveTo>
                    <a:pt x="22" y="2"/>
                  </a:moveTo>
                  <a:lnTo>
                    <a:pt x="26" y="4"/>
                  </a:lnTo>
                  <a:lnTo>
                    <a:pt x="20" y="5"/>
                  </a:lnTo>
                  <a:lnTo>
                    <a:pt x="13" y="5"/>
                  </a:lnTo>
                  <a:lnTo>
                    <a:pt x="0" y="4"/>
                  </a:lnTo>
                  <a:lnTo>
                    <a:pt x="0" y="0"/>
                  </a:lnTo>
                  <a:lnTo>
                    <a:pt x="5" y="2"/>
                  </a:lnTo>
                  <a:lnTo>
                    <a:pt x="11" y="2"/>
                  </a:lnTo>
                  <a:lnTo>
                    <a:pt x="16" y="2"/>
                  </a:lnTo>
                  <a:lnTo>
                    <a:pt x="22"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2" name="Freeform 442"/>
            <p:cNvSpPr>
              <a:spLocks/>
            </p:cNvSpPr>
            <p:nvPr/>
          </p:nvSpPr>
          <p:spPr bwMode="auto">
            <a:xfrm>
              <a:off x="638" y="3817"/>
              <a:ext cx="20" cy="82"/>
            </a:xfrm>
            <a:custGeom>
              <a:avLst/>
              <a:gdLst>
                <a:gd name="T0" fmla="*/ 3 w 20"/>
                <a:gd name="T1" fmla="*/ 2 h 82"/>
                <a:gd name="T2" fmla="*/ 3 w 20"/>
                <a:gd name="T3" fmla="*/ 2 h 82"/>
                <a:gd name="T4" fmla="*/ 7 w 20"/>
                <a:gd name="T5" fmla="*/ 5 h 82"/>
                <a:gd name="T6" fmla="*/ 11 w 20"/>
                <a:gd name="T7" fmla="*/ 9 h 82"/>
                <a:gd name="T8" fmla="*/ 16 w 20"/>
                <a:gd name="T9" fmla="*/ 13 h 82"/>
                <a:gd name="T10" fmla="*/ 18 w 20"/>
                <a:gd name="T11" fmla="*/ 18 h 82"/>
                <a:gd name="T12" fmla="*/ 18 w 20"/>
                <a:gd name="T13" fmla="*/ 18 h 82"/>
                <a:gd name="T14" fmla="*/ 18 w 20"/>
                <a:gd name="T15" fmla="*/ 33 h 82"/>
                <a:gd name="T16" fmla="*/ 16 w 20"/>
                <a:gd name="T17" fmla="*/ 48 h 82"/>
                <a:gd name="T18" fmla="*/ 16 w 20"/>
                <a:gd name="T19" fmla="*/ 60 h 82"/>
                <a:gd name="T20" fmla="*/ 16 w 20"/>
                <a:gd name="T21" fmla="*/ 68 h 82"/>
                <a:gd name="T22" fmla="*/ 20 w 20"/>
                <a:gd name="T23" fmla="*/ 75 h 82"/>
                <a:gd name="T24" fmla="*/ 20 w 20"/>
                <a:gd name="T25" fmla="*/ 82 h 82"/>
                <a:gd name="T26" fmla="*/ 16 w 20"/>
                <a:gd name="T27" fmla="*/ 82 h 82"/>
                <a:gd name="T28" fmla="*/ 16 w 20"/>
                <a:gd name="T29" fmla="*/ 82 h 82"/>
                <a:gd name="T30" fmla="*/ 12 w 20"/>
                <a:gd name="T31" fmla="*/ 68 h 82"/>
                <a:gd name="T32" fmla="*/ 11 w 20"/>
                <a:gd name="T33" fmla="*/ 53 h 82"/>
                <a:gd name="T34" fmla="*/ 12 w 20"/>
                <a:gd name="T35" fmla="*/ 38 h 82"/>
                <a:gd name="T36" fmla="*/ 14 w 20"/>
                <a:gd name="T37" fmla="*/ 24 h 82"/>
                <a:gd name="T38" fmla="*/ 14 w 20"/>
                <a:gd name="T39" fmla="*/ 24 h 82"/>
                <a:gd name="T40" fmla="*/ 14 w 20"/>
                <a:gd name="T41" fmla="*/ 20 h 82"/>
                <a:gd name="T42" fmla="*/ 12 w 20"/>
                <a:gd name="T43" fmla="*/ 16 h 82"/>
                <a:gd name="T44" fmla="*/ 7 w 20"/>
                <a:gd name="T45" fmla="*/ 11 h 82"/>
                <a:gd name="T46" fmla="*/ 1 w 20"/>
                <a:gd name="T47" fmla="*/ 7 h 82"/>
                <a:gd name="T48" fmla="*/ 0 w 20"/>
                <a:gd name="T49" fmla="*/ 4 h 82"/>
                <a:gd name="T50" fmla="*/ 0 w 20"/>
                <a:gd name="T51" fmla="*/ 0 h 82"/>
                <a:gd name="T52" fmla="*/ 0 w 20"/>
                <a:gd name="T53" fmla="*/ 0 h 82"/>
                <a:gd name="T54" fmla="*/ 1 w 20"/>
                <a:gd name="T55" fmla="*/ 0 h 82"/>
                <a:gd name="T56" fmla="*/ 3 w 20"/>
                <a:gd name="T57" fmla="*/ 2 h 82"/>
                <a:gd name="T58" fmla="*/ 3 w 20"/>
                <a:gd name="T59" fmla="*/ 2 h 82"/>
                <a:gd name="T60" fmla="*/ 3 w 20"/>
                <a:gd name="T61" fmla="*/ 2 h 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
                <a:gd name="T94" fmla="*/ 0 h 82"/>
                <a:gd name="T95" fmla="*/ 20 w 20"/>
                <a:gd name="T96" fmla="*/ 82 h 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 h="82">
                  <a:moveTo>
                    <a:pt x="3" y="2"/>
                  </a:moveTo>
                  <a:lnTo>
                    <a:pt x="3" y="2"/>
                  </a:lnTo>
                  <a:lnTo>
                    <a:pt x="7" y="5"/>
                  </a:lnTo>
                  <a:lnTo>
                    <a:pt x="11" y="9"/>
                  </a:lnTo>
                  <a:lnTo>
                    <a:pt x="16" y="13"/>
                  </a:lnTo>
                  <a:lnTo>
                    <a:pt x="18" y="18"/>
                  </a:lnTo>
                  <a:lnTo>
                    <a:pt x="18" y="33"/>
                  </a:lnTo>
                  <a:lnTo>
                    <a:pt x="16" y="48"/>
                  </a:lnTo>
                  <a:lnTo>
                    <a:pt x="16" y="60"/>
                  </a:lnTo>
                  <a:lnTo>
                    <a:pt x="16" y="68"/>
                  </a:lnTo>
                  <a:lnTo>
                    <a:pt x="20" y="75"/>
                  </a:lnTo>
                  <a:lnTo>
                    <a:pt x="20" y="82"/>
                  </a:lnTo>
                  <a:lnTo>
                    <a:pt x="16" y="82"/>
                  </a:lnTo>
                  <a:lnTo>
                    <a:pt x="12" y="68"/>
                  </a:lnTo>
                  <a:lnTo>
                    <a:pt x="11" y="53"/>
                  </a:lnTo>
                  <a:lnTo>
                    <a:pt x="12" y="38"/>
                  </a:lnTo>
                  <a:lnTo>
                    <a:pt x="14" y="24"/>
                  </a:lnTo>
                  <a:lnTo>
                    <a:pt x="14" y="20"/>
                  </a:lnTo>
                  <a:lnTo>
                    <a:pt x="12" y="16"/>
                  </a:lnTo>
                  <a:lnTo>
                    <a:pt x="7" y="11"/>
                  </a:lnTo>
                  <a:lnTo>
                    <a:pt x="1" y="7"/>
                  </a:lnTo>
                  <a:lnTo>
                    <a:pt x="0" y="4"/>
                  </a:lnTo>
                  <a:lnTo>
                    <a:pt x="0" y="0"/>
                  </a:lnTo>
                  <a:lnTo>
                    <a:pt x="1" y="0"/>
                  </a:lnTo>
                  <a:lnTo>
                    <a:pt x="3"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3" name="Freeform 443"/>
            <p:cNvSpPr>
              <a:spLocks/>
            </p:cNvSpPr>
            <p:nvPr/>
          </p:nvSpPr>
          <p:spPr bwMode="auto">
            <a:xfrm>
              <a:off x="696" y="3815"/>
              <a:ext cx="26" cy="29"/>
            </a:xfrm>
            <a:custGeom>
              <a:avLst/>
              <a:gdLst>
                <a:gd name="T0" fmla="*/ 26 w 26"/>
                <a:gd name="T1" fmla="*/ 0 h 29"/>
                <a:gd name="T2" fmla="*/ 26 w 26"/>
                <a:gd name="T3" fmla="*/ 0 h 29"/>
                <a:gd name="T4" fmla="*/ 26 w 26"/>
                <a:gd name="T5" fmla="*/ 2 h 29"/>
                <a:gd name="T6" fmla="*/ 24 w 26"/>
                <a:gd name="T7" fmla="*/ 4 h 29"/>
                <a:gd name="T8" fmla="*/ 20 w 26"/>
                <a:gd name="T9" fmla="*/ 6 h 29"/>
                <a:gd name="T10" fmla="*/ 20 w 26"/>
                <a:gd name="T11" fmla="*/ 6 h 29"/>
                <a:gd name="T12" fmla="*/ 17 w 26"/>
                <a:gd name="T13" fmla="*/ 13 h 29"/>
                <a:gd name="T14" fmla="*/ 11 w 26"/>
                <a:gd name="T15" fmla="*/ 18 h 29"/>
                <a:gd name="T16" fmla="*/ 0 w 26"/>
                <a:gd name="T17" fmla="*/ 29 h 29"/>
                <a:gd name="T18" fmla="*/ 0 w 26"/>
                <a:gd name="T19" fmla="*/ 29 h 29"/>
                <a:gd name="T20" fmla="*/ 4 w 26"/>
                <a:gd name="T21" fmla="*/ 24 h 29"/>
                <a:gd name="T22" fmla="*/ 4 w 26"/>
                <a:gd name="T23" fmla="*/ 24 h 29"/>
                <a:gd name="T24" fmla="*/ 7 w 26"/>
                <a:gd name="T25" fmla="*/ 17 h 29"/>
                <a:gd name="T26" fmla="*/ 13 w 26"/>
                <a:gd name="T27" fmla="*/ 9 h 29"/>
                <a:gd name="T28" fmla="*/ 18 w 26"/>
                <a:gd name="T29" fmla="*/ 4 h 29"/>
                <a:gd name="T30" fmla="*/ 22 w 26"/>
                <a:gd name="T31" fmla="*/ 2 h 29"/>
                <a:gd name="T32" fmla="*/ 26 w 26"/>
                <a:gd name="T33" fmla="*/ 0 h 29"/>
                <a:gd name="T34" fmla="*/ 26 w 26"/>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9"/>
                <a:gd name="T56" fmla="*/ 26 w 26"/>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9">
                  <a:moveTo>
                    <a:pt x="26" y="0"/>
                  </a:moveTo>
                  <a:lnTo>
                    <a:pt x="26" y="0"/>
                  </a:lnTo>
                  <a:lnTo>
                    <a:pt x="26" y="2"/>
                  </a:lnTo>
                  <a:lnTo>
                    <a:pt x="24" y="4"/>
                  </a:lnTo>
                  <a:lnTo>
                    <a:pt x="20" y="6"/>
                  </a:lnTo>
                  <a:lnTo>
                    <a:pt x="17" y="13"/>
                  </a:lnTo>
                  <a:lnTo>
                    <a:pt x="11" y="18"/>
                  </a:lnTo>
                  <a:lnTo>
                    <a:pt x="0" y="29"/>
                  </a:lnTo>
                  <a:lnTo>
                    <a:pt x="4" y="24"/>
                  </a:lnTo>
                  <a:lnTo>
                    <a:pt x="7" y="17"/>
                  </a:lnTo>
                  <a:lnTo>
                    <a:pt x="13" y="9"/>
                  </a:lnTo>
                  <a:lnTo>
                    <a:pt x="18" y="4"/>
                  </a:lnTo>
                  <a:lnTo>
                    <a:pt x="22" y="2"/>
                  </a:lnTo>
                  <a:lnTo>
                    <a:pt x="26"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4" name="Freeform 444"/>
            <p:cNvSpPr>
              <a:spLocks/>
            </p:cNvSpPr>
            <p:nvPr/>
          </p:nvSpPr>
          <p:spPr bwMode="auto">
            <a:xfrm>
              <a:off x="676" y="3819"/>
              <a:ext cx="18" cy="64"/>
            </a:xfrm>
            <a:custGeom>
              <a:avLst/>
              <a:gdLst>
                <a:gd name="T0" fmla="*/ 16 w 18"/>
                <a:gd name="T1" fmla="*/ 11 h 64"/>
                <a:gd name="T2" fmla="*/ 16 w 18"/>
                <a:gd name="T3" fmla="*/ 11 h 64"/>
                <a:gd name="T4" fmla="*/ 9 w 18"/>
                <a:gd name="T5" fmla="*/ 38 h 64"/>
                <a:gd name="T6" fmla="*/ 5 w 18"/>
                <a:gd name="T7" fmla="*/ 51 h 64"/>
                <a:gd name="T8" fmla="*/ 2 w 18"/>
                <a:gd name="T9" fmla="*/ 64 h 64"/>
                <a:gd name="T10" fmla="*/ 0 w 18"/>
                <a:gd name="T11" fmla="*/ 64 h 64"/>
                <a:gd name="T12" fmla="*/ 0 w 18"/>
                <a:gd name="T13" fmla="*/ 64 h 64"/>
                <a:gd name="T14" fmla="*/ 5 w 18"/>
                <a:gd name="T15" fmla="*/ 36 h 64"/>
                <a:gd name="T16" fmla="*/ 9 w 18"/>
                <a:gd name="T17" fmla="*/ 24 h 64"/>
                <a:gd name="T18" fmla="*/ 15 w 18"/>
                <a:gd name="T19" fmla="*/ 11 h 64"/>
                <a:gd name="T20" fmla="*/ 15 w 18"/>
                <a:gd name="T21" fmla="*/ 0 h 64"/>
                <a:gd name="T22" fmla="*/ 15 w 18"/>
                <a:gd name="T23" fmla="*/ 0 h 64"/>
                <a:gd name="T24" fmla="*/ 16 w 18"/>
                <a:gd name="T25" fmla="*/ 2 h 64"/>
                <a:gd name="T26" fmla="*/ 18 w 18"/>
                <a:gd name="T27" fmla="*/ 3 h 64"/>
                <a:gd name="T28" fmla="*/ 16 w 18"/>
                <a:gd name="T29" fmla="*/ 11 h 64"/>
                <a:gd name="T30" fmla="*/ 16 w 18"/>
                <a:gd name="T31" fmla="*/ 11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64"/>
                <a:gd name="T50" fmla="*/ 18 w 18"/>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64">
                  <a:moveTo>
                    <a:pt x="16" y="11"/>
                  </a:moveTo>
                  <a:lnTo>
                    <a:pt x="16" y="11"/>
                  </a:lnTo>
                  <a:lnTo>
                    <a:pt x="9" y="38"/>
                  </a:lnTo>
                  <a:lnTo>
                    <a:pt x="5" y="51"/>
                  </a:lnTo>
                  <a:lnTo>
                    <a:pt x="2" y="64"/>
                  </a:lnTo>
                  <a:lnTo>
                    <a:pt x="0" y="64"/>
                  </a:lnTo>
                  <a:lnTo>
                    <a:pt x="5" y="36"/>
                  </a:lnTo>
                  <a:lnTo>
                    <a:pt x="9" y="24"/>
                  </a:lnTo>
                  <a:lnTo>
                    <a:pt x="15" y="11"/>
                  </a:lnTo>
                  <a:lnTo>
                    <a:pt x="15" y="0"/>
                  </a:lnTo>
                  <a:lnTo>
                    <a:pt x="16" y="2"/>
                  </a:lnTo>
                  <a:lnTo>
                    <a:pt x="18" y="3"/>
                  </a:lnTo>
                  <a:lnTo>
                    <a:pt x="16" y="1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5" name="Freeform 445"/>
            <p:cNvSpPr>
              <a:spLocks/>
            </p:cNvSpPr>
            <p:nvPr/>
          </p:nvSpPr>
          <p:spPr bwMode="auto">
            <a:xfrm>
              <a:off x="621" y="3821"/>
              <a:ext cx="17" cy="36"/>
            </a:xfrm>
            <a:custGeom>
              <a:avLst/>
              <a:gdLst>
                <a:gd name="T0" fmla="*/ 7 w 17"/>
                <a:gd name="T1" fmla="*/ 0 h 36"/>
                <a:gd name="T2" fmla="*/ 7 w 17"/>
                <a:gd name="T3" fmla="*/ 0 h 36"/>
                <a:gd name="T4" fmla="*/ 6 w 17"/>
                <a:gd name="T5" fmla="*/ 5 h 36"/>
                <a:gd name="T6" fmla="*/ 4 w 17"/>
                <a:gd name="T7" fmla="*/ 11 h 36"/>
                <a:gd name="T8" fmla="*/ 4 w 17"/>
                <a:gd name="T9" fmla="*/ 22 h 36"/>
                <a:gd name="T10" fmla="*/ 4 w 17"/>
                <a:gd name="T11" fmla="*/ 22 h 36"/>
                <a:gd name="T12" fmla="*/ 7 w 17"/>
                <a:gd name="T13" fmla="*/ 27 h 36"/>
                <a:gd name="T14" fmla="*/ 9 w 17"/>
                <a:gd name="T15" fmla="*/ 29 h 36"/>
                <a:gd name="T16" fmla="*/ 13 w 17"/>
                <a:gd name="T17" fmla="*/ 31 h 36"/>
                <a:gd name="T18" fmla="*/ 13 w 17"/>
                <a:gd name="T19" fmla="*/ 31 h 36"/>
                <a:gd name="T20" fmla="*/ 13 w 17"/>
                <a:gd name="T21" fmla="*/ 29 h 36"/>
                <a:gd name="T22" fmla="*/ 13 w 17"/>
                <a:gd name="T23" fmla="*/ 25 h 36"/>
                <a:gd name="T24" fmla="*/ 17 w 17"/>
                <a:gd name="T25" fmla="*/ 25 h 36"/>
                <a:gd name="T26" fmla="*/ 17 w 17"/>
                <a:gd name="T27" fmla="*/ 25 h 36"/>
                <a:gd name="T28" fmla="*/ 15 w 17"/>
                <a:gd name="T29" fmla="*/ 33 h 36"/>
                <a:gd name="T30" fmla="*/ 13 w 17"/>
                <a:gd name="T31" fmla="*/ 34 h 36"/>
                <a:gd name="T32" fmla="*/ 9 w 17"/>
                <a:gd name="T33" fmla="*/ 36 h 36"/>
                <a:gd name="T34" fmla="*/ 9 w 17"/>
                <a:gd name="T35" fmla="*/ 36 h 36"/>
                <a:gd name="T36" fmla="*/ 2 w 17"/>
                <a:gd name="T37" fmla="*/ 22 h 36"/>
                <a:gd name="T38" fmla="*/ 0 w 17"/>
                <a:gd name="T39" fmla="*/ 14 h 36"/>
                <a:gd name="T40" fmla="*/ 0 w 17"/>
                <a:gd name="T41" fmla="*/ 11 h 36"/>
                <a:gd name="T42" fmla="*/ 2 w 17"/>
                <a:gd name="T43" fmla="*/ 7 h 36"/>
                <a:gd name="T44" fmla="*/ 2 w 17"/>
                <a:gd name="T45" fmla="*/ 7 h 36"/>
                <a:gd name="T46" fmla="*/ 4 w 17"/>
                <a:gd name="T47" fmla="*/ 1 h 36"/>
                <a:gd name="T48" fmla="*/ 7 w 17"/>
                <a:gd name="T49" fmla="*/ 0 h 36"/>
                <a:gd name="T50" fmla="*/ 7 w 17"/>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36"/>
                <a:gd name="T80" fmla="*/ 17 w 17"/>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36">
                  <a:moveTo>
                    <a:pt x="7" y="0"/>
                  </a:moveTo>
                  <a:lnTo>
                    <a:pt x="7" y="0"/>
                  </a:lnTo>
                  <a:lnTo>
                    <a:pt x="6" y="5"/>
                  </a:lnTo>
                  <a:lnTo>
                    <a:pt x="4" y="11"/>
                  </a:lnTo>
                  <a:lnTo>
                    <a:pt x="4" y="22"/>
                  </a:lnTo>
                  <a:lnTo>
                    <a:pt x="7" y="27"/>
                  </a:lnTo>
                  <a:lnTo>
                    <a:pt x="9" y="29"/>
                  </a:lnTo>
                  <a:lnTo>
                    <a:pt x="13" y="31"/>
                  </a:lnTo>
                  <a:lnTo>
                    <a:pt x="13" y="29"/>
                  </a:lnTo>
                  <a:lnTo>
                    <a:pt x="13" y="25"/>
                  </a:lnTo>
                  <a:lnTo>
                    <a:pt x="17" y="25"/>
                  </a:lnTo>
                  <a:lnTo>
                    <a:pt x="15" y="33"/>
                  </a:lnTo>
                  <a:lnTo>
                    <a:pt x="13" y="34"/>
                  </a:lnTo>
                  <a:lnTo>
                    <a:pt x="9" y="36"/>
                  </a:lnTo>
                  <a:lnTo>
                    <a:pt x="2" y="22"/>
                  </a:lnTo>
                  <a:lnTo>
                    <a:pt x="0" y="14"/>
                  </a:lnTo>
                  <a:lnTo>
                    <a:pt x="0" y="11"/>
                  </a:lnTo>
                  <a:lnTo>
                    <a:pt x="2" y="7"/>
                  </a:lnTo>
                  <a:lnTo>
                    <a:pt x="4" y="1"/>
                  </a:lnTo>
                  <a:lnTo>
                    <a:pt x="7"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6" name="Freeform 446"/>
            <p:cNvSpPr>
              <a:spLocks/>
            </p:cNvSpPr>
            <p:nvPr/>
          </p:nvSpPr>
          <p:spPr bwMode="auto">
            <a:xfrm>
              <a:off x="515" y="3826"/>
              <a:ext cx="29" cy="11"/>
            </a:xfrm>
            <a:custGeom>
              <a:avLst/>
              <a:gdLst>
                <a:gd name="T0" fmla="*/ 29 w 29"/>
                <a:gd name="T1" fmla="*/ 9 h 11"/>
                <a:gd name="T2" fmla="*/ 29 w 29"/>
                <a:gd name="T3" fmla="*/ 11 h 11"/>
                <a:gd name="T4" fmla="*/ 29 w 29"/>
                <a:gd name="T5" fmla="*/ 11 h 11"/>
                <a:gd name="T6" fmla="*/ 15 w 29"/>
                <a:gd name="T7" fmla="*/ 6 h 11"/>
                <a:gd name="T8" fmla="*/ 0 w 29"/>
                <a:gd name="T9" fmla="*/ 2 h 11"/>
                <a:gd name="T10" fmla="*/ 0 w 29"/>
                <a:gd name="T11" fmla="*/ 2 h 11"/>
                <a:gd name="T12" fmla="*/ 5 w 29"/>
                <a:gd name="T13" fmla="*/ 0 h 11"/>
                <a:gd name="T14" fmla="*/ 13 w 29"/>
                <a:gd name="T15" fmla="*/ 2 h 11"/>
                <a:gd name="T16" fmla="*/ 26 w 29"/>
                <a:gd name="T17" fmla="*/ 6 h 11"/>
                <a:gd name="T18" fmla="*/ 29 w 29"/>
                <a:gd name="T19" fmla="*/ 9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1"/>
                <a:gd name="T32" fmla="*/ 29 w 2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1">
                  <a:moveTo>
                    <a:pt x="29" y="9"/>
                  </a:moveTo>
                  <a:lnTo>
                    <a:pt x="29" y="11"/>
                  </a:lnTo>
                  <a:lnTo>
                    <a:pt x="15" y="6"/>
                  </a:lnTo>
                  <a:lnTo>
                    <a:pt x="0" y="2"/>
                  </a:lnTo>
                  <a:lnTo>
                    <a:pt x="5" y="0"/>
                  </a:lnTo>
                  <a:lnTo>
                    <a:pt x="13" y="2"/>
                  </a:lnTo>
                  <a:lnTo>
                    <a:pt x="26" y="6"/>
                  </a:lnTo>
                  <a:lnTo>
                    <a:pt x="29" y="9"/>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7" name="Freeform 447"/>
            <p:cNvSpPr>
              <a:spLocks/>
            </p:cNvSpPr>
            <p:nvPr/>
          </p:nvSpPr>
          <p:spPr bwMode="auto">
            <a:xfrm>
              <a:off x="396" y="3830"/>
              <a:ext cx="84" cy="62"/>
            </a:xfrm>
            <a:custGeom>
              <a:avLst/>
              <a:gdLst>
                <a:gd name="T0" fmla="*/ 84 w 84"/>
                <a:gd name="T1" fmla="*/ 0 h 62"/>
                <a:gd name="T2" fmla="*/ 84 w 84"/>
                <a:gd name="T3" fmla="*/ 0 h 62"/>
                <a:gd name="T4" fmla="*/ 70 w 84"/>
                <a:gd name="T5" fmla="*/ 3 h 62"/>
                <a:gd name="T6" fmla="*/ 53 w 84"/>
                <a:gd name="T7" fmla="*/ 11 h 62"/>
                <a:gd name="T8" fmla="*/ 37 w 84"/>
                <a:gd name="T9" fmla="*/ 20 h 62"/>
                <a:gd name="T10" fmla="*/ 24 w 84"/>
                <a:gd name="T11" fmla="*/ 31 h 62"/>
                <a:gd name="T12" fmla="*/ 24 w 84"/>
                <a:gd name="T13" fmla="*/ 31 h 62"/>
                <a:gd name="T14" fmla="*/ 11 w 84"/>
                <a:gd name="T15" fmla="*/ 46 h 62"/>
                <a:gd name="T16" fmla="*/ 7 w 84"/>
                <a:gd name="T17" fmla="*/ 53 h 62"/>
                <a:gd name="T18" fmla="*/ 4 w 84"/>
                <a:gd name="T19" fmla="*/ 62 h 62"/>
                <a:gd name="T20" fmla="*/ 4 w 84"/>
                <a:gd name="T21" fmla="*/ 62 h 62"/>
                <a:gd name="T22" fmla="*/ 2 w 84"/>
                <a:gd name="T23" fmla="*/ 62 h 62"/>
                <a:gd name="T24" fmla="*/ 0 w 84"/>
                <a:gd name="T25" fmla="*/ 60 h 62"/>
                <a:gd name="T26" fmla="*/ 0 w 84"/>
                <a:gd name="T27" fmla="*/ 60 h 62"/>
                <a:gd name="T28" fmla="*/ 5 w 84"/>
                <a:gd name="T29" fmla="*/ 49 h 62"/>
                <a:gd name="T30" fmla="*/ 13 w 84"/>
                <a:gd name="T31" fmla="*/ 38 h 62"/>
                <a:gd name="T32" fmla="*/ 22 w 84"/>
                <a:gd name="T33" fmla="*/ 27 h 62"/>
                <a:gd name="T34" fmla="*/ 33 w 84"/>
                <a:gd name="T35" fmla="*/ 18 h 62"/>
                <a:gd name="T36" fmla="*/ 44 w 84"/>
                <a:gd name="T37" fmla="*/ 11 h 62"/>
                <a:gd name="T38" fmla="*/ 57 w 84"/>
                <a:gd name="T39" fmla="*/ 5 h 62"/>
                <a:gd name="T40" fmla="*/ 71 w 84"/>
                <a:gd name="T41" fmla="*/ 2 h 62"/>
                <a:gd name="T42" fmla="*/ 84 w 84"/>
                <a:gd name="T43" fmla="*/ 0 h 62"/>
                <a:gd name="T44" fmla="*/ 84 w 84"/>
                <a:gd name="T45" fmla="*/ 0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62"/>
                <a:gd name="T71" fmla="*/ 84 w 84"/>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62">
                  <a:moveTo>
                    <a:pt x="84" y="0"/>
                  </a:moveTo>
                  <a:lnTo>
                    <a:pt x="84" y="0"/>
                  </a:lnTo>
                  <a:lnTo>
                    <a:pt x="70" y="3"/>
                  </a:lnTo>
                  <a:lnTo>
                    <a:pt x="53" y="11"/>
                  </a:lnTo>
                  <a:lnTo>
                    <a:pt x="37" y="20"/>
                  </a:lnTo>
                  <a:lnTo>
                    <a:pt x="24" y="31"/>
                  </a:lnTo>
                  <a:lnTo>
                    <a:pt x="11" y="46"/>
                  </a:lnTo>
                  <a:lnTo>
                    <a:pt x="7" y="53"/>
                  </a:lnTo>
                  <a:lnTo>
                    <a:pt x="4" y="62"/>
                  </a:lnTo>
                  <a:lnTo>
                    <a:pt x="2" y="62"/>
                  </a:lnTo>
                  <a:lnTo>
                    <a:pt x="0" y="60"/>
                  </a:lnTo>
                  <a:lnTo>
                    <a:pt x="5" y="49"/>
                  </a:lnTo>
                  <a:lnTo>
                    <a:pt x="13" y="38"/>
                  </a:lnTo>
                  <a:lnTo>
                    <a:pt x="22" y="27"/>
                  </a:lnTo>
                  <a:lnTo>
                    <a:pt x="33" y="18"/>
                  </a:lnTo>
                  <a:lnTo>
                    <a:pt x="44" y="11"/>
                  </a:lnTo>
                  <a:lnTo>
                    <a:pt x="57" y="5"/>
                  </a:lnTo>
                  <a:lnTo>
                    <a:pt x="71" y="2"/>
                  </a:lnTo>
                  <a:lnTo>
                    <a:pt x="84"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8" name="Freeform 448"/>
            <p:cNvSpPr>
              <a:spLocks/>
            </p:cNvSpPr>
            <p:nvPr/>
          </p:nvSpPr>
          <p:spPr bwMode="auto">
            <a:xfrm>
              <a:off x="940" y="3821"/>
              <a:ext cx="56" cy="71"/>
            </a:xfrm>
            <a:custGeom>
              <a:avLst/>
              <a:gdLst>
                <a:gd name="T0" fmla="*/ 16 w 56"/>
                <a:gd name="T1" fmla="*/ 12 h 71"/>
                <a:gd name="T2" fmla="*/ 16 w 56"/>
                <a:gd name="T3" fmla="*/ 12 h 71"/>
                <a:gd name="T4" fmla="*/ 38 w 56"/>
                <a:gd name="T5" fmla="*/ 40 h 71"/>
                <a:gd name="T6" fmla="*/ 56 w 56"/>
                <a:gd name="T7" fmla="*/ 66 h 71"/>
                <a:gd name="T8" fmla="*/ 56 w 56"/>
                <a:gd name="T9" fmla="*/ 71 h 71"/>
                <a:gd name="T10" fmla="*/ 53 w 56"/>
                <a:gd name="T11" fmla="*/ 71 h 71"/>
                <a:gd name="T12" fmla="*/ 53 w 56"/>
                <a:gd name="T13" fmla="*/ 71 h 71"/>
                <a:gd name="T14" fmla="*/ 27 w 56"/>
                <a:gd name="T15" fmla="*/ 34 h 71"/>
                <a:gd name="T16" fmla="*/ 0 w 56"/>
                <a:gd name="T17" fmla="*/ 0 h 71"/>
                <a:gd name="T18" fmla="*/ 0 w 56"/>
                <a:gd name="T19" fmla="*/ 0 h 71"/>
                <a:gd name="T20" fmla="*/ 9 w 56"/>
                <a:gd name="T21" fmla="*/ 5 h 71"/>
                <a:gd name="T22" fmla="*/ 16 w 56"/>
                <a:gd name="T23" fmla="*/ 12 h 71"/>
                <a:gd name="T24" fmla="*/ 16 w 56"/>
                <a:gd name="T25" fmla="*/ 12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71"/>
                <a:gd name="T41" fmla="*/ 56 w 56"/>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71">
                  <a:moveTo>
                    <a:pt x="16" y="12"/>
                  </a:moveTo>
                  <a:lnTo>
                    <a:pt x="16" y="12"/>
                  </a:lnTo>
                  <a:lnTo>
                    <a:pt x="38" y="40"/>
                  </a:lnTo>
                  <a:lnTo>
                    <a:pt x="56" y="66"/>
                  </a:lnTo>
                  <a:lnTo>
                    <a:pt x="56" y="71"/>
                  </a:lnTo>
                  <a:lnTo>
                    <a:pt x="53" y="71"/>
                  </a:lnTo>
                  <a:lnTo>
                    <a:pt x="27" y="34"/>
                  </a:lnTo>
                  <a:lnTo>
                    <a:pt x="0" y="0"/>
                  </a:lnTo>
                  <a:lnTo>
                    <a:pt x="9" y="5"/>
                  </a:lnTo>
                  <a:lnTo>
                    <a:pt x="16" y="1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89" name="Freeform 449"/>
            <p:cNvSpPr>
              <a:spLocks/>
            </p:cNvSpPr>
            <p:nvPr/>
          </p:nvSpPr>
          <p:spPr bwMode="auto">
            <a:xfrm>
              <a:off x="374" y="3833"/>
              <a:ext cx="33" cy="28"/>
            </a:xfrm>
            <a:custGeom>
              <a:avLst/>
              <a:gdLst>
                <a:gd name="T0" fmla="*/ 15 w 33"/>
                <a:gd name="T1" fmla="*/ 17 h 28"/>
                <a:gd name="T2" fmla="*/ 15 w 33"/>
                <a:gd name="T3" fmla="*/ 17 h 28"/>
                <a:gd name="T4" fmla="*/ 18 w 33"/>
                <a:gd name="T5" fmla="*/ 21 h 28"/>
                <a:gd name="T6" fmla="*/ 24 w 33"/>
                <a:gd name="T7" fmla="*/ 22 h 28"/>
                <a:gd name="T8" fmla="*/ 29 w 33"/>
                <a:gd name="T9" fmla="*/ 24 h 28"/>
                <a:gd name="T10" fmla="*/ 33 w 33"/>
                <a:gd name="T11" fmla="*/ 28 h 28"/>
                <a:gd name="T12" fmla="*/ 33 w 33"/>
                <a:gd name="T13" fmla="*/ 28 h 28"/>
                <a:gd name="T14" fmla="*/ 27 w 33"/>
                <a:gd name="T15" fmla="*/ 28 h 28"/>
                <a:gd name="T16" fmla="*/ 22 w 33"/>
                <a:gd name="T17" fmla="*/ 26 h 28"/>
                <a:gd name="T18" fmla="*/ 13 w 33"/>
                <a:gd name="T19" fmla="*/ 21 h 28"/>
                <a:gd name="T20" fmla="*/ 6 w 33"/>
                <a:gd name="T21" fmla="*/ 13 h 28"/>
                <a:gd name="T22" fmla="*/ 0 w 33"/>
                <a:gd name="T23" fmla="*/ 6 h 28"/>
                <a:gd name="T24" fmla="*/ 0 w 33"/>
                <a:gd name="T25" fmla="*/ 0 h 28"/>
                <a:gd name="T26" fmla="*/ 0 w 33"/>
                <a:gd name="T27" fmla="*/ 0 h 28"/>
                <a:gd name="T28" fmla="*/ 7 w 33"/>
                <a:gd name="T29" fmla="*/ 8 h 28"/>
                <a:gd name="T30" fmla="*/ 15 w 33"/>
                <a:gd name="T31" fmla="*/ 17 h 28"/>
                <a:gd name="T32" fmla="*/ 15 w 33"/>
                <a:gd name="T33" fmla="*/ 1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8"/>
                <a:gd name="T53" fmla="*/ 33 w 3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8">
                  <a:moveTo>
                    <a:pt x="15" y="17"/>
                  </a:moveTo>
                  <a:lnTo>
                    <a:pt x="15" y="17"/>
                  </a:lnTo>
                  <a:lnTo>
                    <a:pt x="18" y="21"/>
                  </a:lnTo>
                  <a:lnTo>
                    <a:pt x="24" y="22"/>
                  </a:lnTo>
                  <a:lnTo>
                    <a:pt x="29" y="24"/>
                  </a:lnTo>
                  <a:lnTo>
                    <a:pt x="33" y="28"/>
                  </a:lnTo>
                  <a:lnTo>
                    <a:pt x="27" y="28"/>
                  </a:lnTo>
                  <a:lnTo>
                    <a:pt x="22" y="26"/>
                  </a:lnTo>
                  <a:lnTo>
                    <a:pt x="13" y="21"/>
                  </a:lnTo>
                  <a:lnTo>
                    <a:pt x="6" y="13"/>
                  </a:lnTo>
                  <a:lnTo>
                    <a:pt x="0" y="6"/>
                  </a:lnTo>
                  <a:lnTo>
                    <a:pt x="0" y="0"/>
                  </a:lnTo>
                  <a:lnTo>
                    <a:pt x="7" y="8"/>
                  </a:lnTo>
                  <a:lnTo>
                    <a:pt x="15" y="17"/>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0" name="Freeform 450"/>
            <p:cNvSpPr>
              <a:spLocks/>
            </p:cNvSpPr>
            <p:nvPr/>
          </p:nvSpPr>
          <p:spPr bwMode="auto">
            <a:xfrm>
              <a:off x="821" y="3826"/>
              <a:ext cx="14" cy="37"/>
            </a:xfrm>
            <a:custGeom>
              <a:avLst/>
              <a:gdLst>
                <a:gd name="T0" fmla="*/ 12 w 14"/>
                <a:gd name="T1" fmla="*/ 31 h 37"/>
                <a:gd name="T2" fmla="*/ 12 w 14"/>
                <a:gd name="T3" fmla="*/ 31 h 37"/>
                <a:gd name="T4" fmla="*/ 11 w 14"/>
                <a:gd name="T5" fmla="*/ 37 h 37"/>
                <a:gd name="T6" fmla="*/ 11 w 14"/>
                <a:gd name="T7" fmla="*/ 37 h 37"/>
                <a:gd name="T8" fmla="*/ 9 w 14"/>
                <a:gd name="T9" fmla="*/ 35 h 37"/>
                <a:gd name="T10" fmla="*/ 9 w 14"/>
                <a:gd name="T11" fmla="*/ 33 h 37"/>
                <a:gd name="T12" fmla="*/ 11 w 14"/>
                <a:gd name="T13" fmla="*/ 28 h 37"/>
                <a:gd name="T14" fmla="*/ 11 w 14"/>
                <a:gd name="T15" fmla="*/ 22 h 37"/>
                <a:gd name="T16" fmla="*/ 11 w 14"/>
                <a:gd name="T17" fmla="*/ 17 h 37"/>
                <a:gd name="T18" fmla="*/ 11 w 14"/>
                <a:gd name="T19" fmla="*/ 17 h 37"/>
                <a:gd name="T20" fmla="*/ 7 w 14"/>
                <a:gd name="T21" fmla="*/ 13 h 37"/>
                <a:gd name="T22" fmla="*/ 5 w 14"/>
                <a:gd name="T23" fmla="*/ 9 h 37"/>
                <a:gd name="T24" fmla="*/ 1 w 14"/>
                <a:gd name="T25" fmla="*/ 6 h 37"/>
                <a:gd name="T26" fmla="*/ 0 w 14"/>
                <a:gd name="T27" fmla="*/ 0 h 37"/>
                <a:gd name="T28" fmla="*/ 0 w 14"/>
                <a:gd name="T29" fmla="*/ 0 h 37"/>
                <a:gd name="T30" fmla="*/ 7 w 14"/>
                <a:gd name="T31" fmla="*/ 6 h 37"/>
                <a:gd name="T32" fmla="*/ 11 w 14"/>
                <a:gd name="T33" fmla="*/ 13 h 37"/>
                <a:gd name="T34" fmla="*/ 14 w 14"/>
                <a:gd name="T35" fmla="*/ 22 h 37"/>
                <a:gd name="T36" fmla="*/ 12 w 14"/>
                <a:gd name="T37" fmla="*/ 31 h 37"/>
                <a:gd name="T38" fmla="*/ 12 w 14"/>
                <a:gd name="T39" fmla="*/ 31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37"/>
                <a:gd name="T62" fmla="*/ 14 w 14"/>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37">
                  <a:moveTo>
                    <a:pt x="12" y="31"/>
                  </a:moveTo>
                  <a:lnTo>
                    <a:pt x="12" y="31"/>
                  </a:lnTo>
                  <a:lnTo>
                    <a:pt x="11" y="37"/>
                  </a:lnTo>
                  <a:lnTo>
                    <a:pt x="9" y="35"/>
                  </a:lnTo>
                  <a:lnTo>
                    <a:pt x="9" y="33"/>
                  </a:lnTo>
                  <a:lnTo>
                    <a:pt x="11" y="28"/>
                  </a:lnTo>
                  <a:lnTo>
                    <a:pt x="11" y="22"/>
                  </a:lnTo>
                  <a:lnTo>
                    <a:pt x="11" y="17"/>
                  </a:lnTo>
                  <a:lnTo>
                    <a:pt x="7" y="13"/>
                  </a:lnTo>
                  <a:lnTo>
                    <a:pt x="5" y="9"/>
                  </a:lnTo>
                  <a:lnTo>
                    <a:pt x="1" y="6"/>
                  </a:lnTo>
                  <a:lnTo>
                    <a:pt x="0" y="0"/>
                  </a:lnTo>
                  <a:lnTo>
                    <a:pt x="7" y="6"/>
                  </a:lnTo>
                  <a:lnTo>
                    <a:pt x="11" y="13"/>
                  </a:lnTo>
                  <a:lnTo>
                    <a:pt x="14" y="22"/>
                  </a:lnTo>
                  <a:lnTo>
                    <a:pt x="12" y="3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1" name="Freeform 451"/>
            <p:cNvSpPr>
              <a:spLocks/>
            </p:cNvSpPr>
            <p:nvPr/>
          </p:nvSpPr>
          <p:spPr bwMode="auto">
            <a:xfrm>
              <a:off x="667" y="3830"/>
              <a:ext cx="11" cy="66"/>
            </a:xfrm>
            <a:custGeom>
              <a:avLst/>
              <a:gdLst>
                <a:gd name="T0" fmla="*/ 11 w 11"/>
                <a:gd name="T1" fmla="*/ 0 h 66"/>
                <a:gd name="T2" fmla="*/ 11 w 11"/>
                <a:gd name="T3" fmla="*/ 0 h 66"/>
                <a:gd name="T4" fmla="*/ 7 w 11"/>
                <a:gd name="T5" fmla="*/ 31 h 66"/>
                <a:gd name="T6" fmla="*/ 5 w 11"/>
                <a:gd name="T7" fmla="*/ 47 h 66"/>
                <a:gd name="T8" fmla="*/ 4 w 11"/>
                <a:gd name="T9" fmla="*/ 64 h 66"/>
                <a:gd name="T10" fmla="*/ 4 w 11"/>
                <a:gd name="T11" fmla="*/ 64 h 66"/>
                <a:gd name="T12" fmla="*/ 4 w 11"/>
                <a:gd name="T13" fmla="*/ 66 h 66"/>
                <a:gd name="T14" fmla="*/ 2 w 11"/>
                <a:gd name="T15" fmla="*/ 66 h 66"/>
                <a:gd name="T16" fmla="*/ 0 w 11"/>
                <a:gd name="T17" fmla="*/ 64 h 66"/>
                <a:gd name="T18" fmla="*/ 0 w 11"/>
                <a:gd name="T19" fmla="*/ 64 h 66"/>
                <a:gd name="T20" fmla="*/ 2 w 11"/>
                <a:gd name="T21" fmla="*/ 47 h 66"/>
                <a:gd name="T22" fmla="*/ 4 w 11"/>
                <a:gd name="T23" fmla="*/ 31 h 66"/>
                <a:gd name="T24" fmla="*/ 9 w 11"/>
                <a:gd name="T25" fmla="*/ 0 h 66"/>
                <a:gd name="T26" fmla="*/ 11 w 11"/>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66"/>
                <a:gd name="T44" fmla="*/ 11 w 11"/>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66">
                  <a:moveTo>
                    <a:pt x="11" y="0"/>
                  </a:moveTo>
                  <a:lnTo>
                    <a:pt x="11" y="0"/>
                  </a:lnTo>
                  <a:lnTo>
                    <a:pt x="7" y="31"/>
                  </a:lnTo>
                  <a:lnTo>
                    <a:pt x="5" y="47"/>
                  </a:lnTo>
                  <a:lnTo>
                    <a:pt x="4" y="64"/>
                  </a:lnTo>
                  <a:lnTo>
                    <a:pt x="4" y="66"/>
                  </a:lnTo>
                  <a:lnTo>
                    <a:pt x="2" y="66"/>
                  </a:lnTo>
                  <a:lnTo>
                    <a:pt x="0" y="64"/>
                  </a:lnTo>
                  <a:lnTo>
                    <a:pt x="2" y="47"/>
                  </a:lnTo>
                  <a:lnTo>
                    <a:pt x="4" y="31"/>
                  </a:lnTo>
                  <a:lnTo>
                    <a:pt x="9" y="0"/>
                  </a:lnTo>
                  <a:lnTo>
                    <a:pt x="11"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2" name="Freeform 452"/>
            <p:cNvSpPr>
              <a:spLocks/>
            </p:cNvSpPr>
            <p:nvPr/>
          </p:nvSpPr>
          <p:spPr bwMode="auto">
            <a:xfrm>
              <a:off x="1093" y="3822"/>
              <a:ext cx="24" cy="48"/>
            </a:xfrm>
            <a:custGeom>
              <a:avLst/>
              <a:gdLst>
                <a:gd name="T0" fmla="*/ 24 w 24"/>
                <a:gd name="T1" fmla="*/ 43 h 48"/>
                <a:gd name="T2" fmla="*/ 24 w 24"/>
                <a:gd name="T3" fmla="*/ 48 h 48"/>
                <a:gd name="T4" fmla="*/ 24 w 24"/>
                <a:gd name="T5" fmla="*/ 48 h 48"/>
                <a:gd name="T6" fmla="*/ 22 w 24"/>
                <a:gd name="T7" fmla="*/ 46 h 48"/>
                <a:gd name="T8" fmla="*/ 20 w 24"/>
                <a:gd name="T9" fmla="*/ 43 h 48"/>
                <a:gd name="T10" fmla="*/ 20 w 24"/>
                <a:gd name="T11" fmla="*/ 39 h 48"/>
                <a:gd name="T12" fmla="*/ 19 w 24"/>
                <a:gd name="T13" fmla="*/ 35 h 48"/>
                <a:gd name="T14" fmla="*/ 19 w 24"/>
                <a:gd name="T15" fmla="*/ 35 h 48"/>
                <a:gd name="T16" fmla="*/ 15 w 24"/>
                <a:gd name="T17" fmla="*/ 26 h 48"/>
                <a:gd name="T18" fmla="*/ 11 w 24"/>
                <a:gd name="T19" fmla="*/ 17 h 48"/>
                <a:gd name="T20" fmla="*/ 6 w 24"/>
                <a:gd name="T21" fmla="*/ 8 h 48"/>
                <a:gd name="T22" fmla="*/ 0 w 24"/>
                <a:gd name="T23" fmla="*/ 0 h 48"/>
                <a:gd name="T24" fmla="*/ 0 w 24"/>
                <a:gd name="T25" fmla="*/ 0 h 48"/>
                <a:gd name="T26" fmla="*/ 9 w 24"/>
                <a:gd name="T27" fmla="*/ 10 h 48"/>
                <a:gd name="T28" fmla="*/ 15 w 24"/>
                <a:gd name="T29" fmla="*/ 21 h 48"/>
                <a:gd name="T30" fmla="*/ 24 w 24"/>
                <a:gd name="T31" fmla="*/ 43 h 48"/>
                <a:gd name="T32" fmla="*/ 24 w 24"/>
                <a:gd name="T33" fmla="*/ 4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43"/>
                  </a:moveTo>
                  <a:lnTo>
                    <a:pt x="24" y="48"/>
                  </a:lnTo>
                  <a:lnTo>
                    <a:pt x="22" y="46"/>
                  </a:lnTo>
                  <a:lnTo>
                    <a:pt x="20" y="43"/>
                  </a:lnTo>
                  <a:lnTo>
                    <a:pt x="20" y="39"/>
                  </a:lnTo>
                  <a:lnTo>
                    <a:pt x="19" y="35"/>
                  </a:lnTo>
                  <a:lnTo>
                    <a:pt x="15" y="26"/>
                  </a:lnTo>
                  <a:lnTo>
                    <a:pt x="11" y="17"/>
                  </a:lnTo>
                  <a:lnTo>
                    <a:pt x="6" y="8"/>
                  </a:lnTo>
                  <a:lnTo>
                    <a:pt x="0" y="0"/>
                  </a:lnTo>
                  <a:lnTo>
                    <a:pt x="9" y="10"/>
                  </a:lnTo>
                  <a:lnTo>
                    <a:pt x="15" y="21"/>
                  </a:lnTo>
                  <a:lnTo>
                    <a:pt x="24" y="43"/>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3" name="Freeform 453"/>
            <p:cNvSpPr>
              <a:spLocks/>
            </p:cNvSpPr>
            <p:nvPr/>
          </p:nvSpPr>
          <p:spPr bwMode="auto">
            <a:xfrm>
              <a:off x="557" y="3832"/>
              <a:ext cx="48" cy="60"/>
            </a:xfrm>
            <a:custGeom>
              <a:avLst/>
              <a:gdLst>
                <a:gd name="T0" fmla="*/ 40 w 48"/>
                <a:gd name="T1" fmla="*/ 44 h 60"/>
                <a:gd name="T2" fmla="*/ 40 w 48"/>
                <a:gd name="T3" fmla="*/ 44 h 60"/>
                <a:gd name="T4" fmla="*/ 44 w 48"/>
                <a:gd name="T5" fmla="*/ 47 h 60"/>
                <a:gd name="T6" fmla="*/ 46 w 48"/>
                <a:gd name="T7" fmla="*/ 51 h 60"/>
                <a:gd name="T8" fmla="*/ 48 w 48"/>
                <a:gd name="T9" fmla="*/ 56 h 60"/>
                <a:gd name="T10" fmla="*/ 48 w 48"/>
                <a:gd name="T11" fmla="*/ 58 h 60"/>
                <a:gd name="T12" fmla="*/ 46 w 48"/>
                <a:gd name="T13" fmla="*/ 60 h 60"/>
                <a:gd name="T14" fmla="*/ 46 w 48"/>
                <a:gd name="T15" fmla="*/ 60 h 60"/>
                <a:gd name="T16" fmla="*/ 38 w 48"/>
                <a:gd name="T17" fmla="*/ 44 h 60"/>
                <a:gd name="T18" fmla="*/ 27 w 48"/>
                <a:gd name="T19" fmla="*/ 27 h 60"/>
                <a:gd name="T20" fmla="*/ 15 w 48"/>
                <a:gd name="T21" fmla="*/ 14 h 60"/>
                <a:gd name="T22" fmla="*/ 7 w 48"/>
                <a:gd name="T23" fmla="*/ 9 h 60"/>
                <a:gd name="T24" fmla="*/ 0 w 48"/>
                <a:gd name="T25" fmla="*/ 3 h 60"/>
                <a:gd name="T26" fmla="*/ 0 w 48"/>
                <a:gd name="T27" fmla="*/ 0 h 60"/>
                <a:gd name="T28" fmla="*/ 0 w 48"/>
                <a:gd name="T29" fmla="*/ 0 h 60"/>
                <a:gd name="T30" fmla="*/ 13 w 48"/>
                <a:gd name="T31" fmla="*/ 7 h 60"/>
                <a:gd name="T32" fmla="*/ 24 w 48"/>
                <a:gd name="T33" fmla="*/ 18 h 60"/>
                <a:gd name="T34" fmla="*/ 33 w 48"/>
                <a:gd name="T35" fmla="*/ 29 h 60"/>
                <a:gd name="T36" fmla="*/ 40 w 48"/>
                <a:gd name="T37" fmla="*/ 44 h 60"/>
                <a:gd name="T38" fmla="*/ 40 w 48"/>
                <a:gd name="T39" fmla="*/ 44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60"/>
                <a:gd name="T62" fmla="*/ 48 w 48"/>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60">
                  <a:moveTo>
                    <a:pt x="40" y="44"/>
                  </a:moveTo>
                  <a:lnTo>
                    <a:pt x="40" y="44"/>
                  </a:lnTo>
                  <a:lnTo>
                    <a:pt x="44" y="47"/>
                  </a:lnTo>
                  <a:lnTo>
                    <a:pt x="46" y="51"/>
                  </a:lnTo>
                  <a:lnTo>
                    <a:pt x="48" y="56"/>
                  </a:lnTo>
                  <a:lnTo>
                    <a:pt x="48" y="58"/>
                  </a:lnTo>
                  <a:lnTo>
                    <a:pt x="46" y="60"/>
                  </a:lnTo>
                  <a:lnTo>
                    <a:pt x="38" y="44"/>
                  </a:lnTo>
                  <a:lnTo>
                    <a:pt x="27" y="27"/>
                  </a:lnTo>
                  <a:lnTo>
                    <a:pt x="15" y="14"/>
                  </a:lnTo>
                  <a:lnTo>
                    <a:pt x="7" y="9"/>
                  </a:lnTo>
                  <a:lnTo>
                    <a:pt x="0" y="3"/>
                  </a:lnTo>
                  <a:lnTo>
                    <a:pt x="0" y="0"/>
                  </a:lnTo>
                  <a:lnTo>
                    <a:pt x="13" y="7"/>
                  </a:lnTo>
                  <a:lnTo>
                    <a:pt x="24" y="18"/>
                  </a:lnTo>
                  <a:lnTo>
                    <a:pt x="33" y="29"/>
                  </a:lnTo>
                  <a:lnTo>
                    <a:pt x="40" y="4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4" name="Freeform 454"/>
            <p:cNvSpPr>
              <a:spLocks/>
            </p:cNvSpPr>
            <p:nvPr/>
          </p:nvSpPr>
          <p:spPr bwMode="auto">
            <a:xfrm>
              <a:off x="1031" y="3843"/>
              <a:ext cx="38" cy="7"/>
            </a:xfrm>
            <a:custGeom>
              <a:avLst/>
              <a:gdLst>
                <a:gd name="T0" fmla="*/ 38 w 38"/>
                <a:gd name="T1" fmla="*/ 0 h 7"/>
                <a:gd name="T2" fmla="*/ 38 w 38"/>
                <a:gd name="T3" fmla="*/ 0 h 7"/>
                <a:gd name="T4" fmla="*/ 37 w 38"/>
                <a:gd name="T5" fmla="*/ 1 h 7"/>
                <a:gd name="T6" fmla="*/ 31 w 38"/>
                <a:gd name="T7" fmla="*/ 3 h 7"/>
                <a:gd name="T8" fmla="*/ 24 w 38"/>
                <a:gd name="T9" fmla="*/ 7 h 7"/>
                <a:gd name="T10" fmla="*/ 24 w 38"/>
                <a:gd name="T11" fmla="*/ 7 h 7"/>
                <a:gd name="T12" fmla="*/ 18 w 38"/>
                <a:gd name="T13" fmla="*/ 7 h 7"/>
                <a:gd name="T14" fmla="*/ 13 w 38"/>
                <a:gd name="T15" fmla="*/ 7 h 7"/>
                <a:gd name="T16" fmla="*/ 2 w 38"/>
                <a:gd name="T17" fmla="*/ 5 h 7"/>
                <a:gd name="T18" fmla="*/ 2 w 38"/>
                <a:gd name="T19" fmla="*/ 5 h 7"/>
                <a:gd name="T20" fmla="*/ 0 w 38"/>
                <a:gd name="T21" fmla="*/ 3 h 7"/>
                <a:gd name="T22" fmla="*/ 0 w 38"/>
                <a:gd name="T23" fmla="*/ 3 h 7"/>
                <a:gd name="T24" fmla="*/ 0 w 38"/>
                <a:gd name="T25" fmla="*/ 1 h 7"/>
                <a:gd name="T26" fmla="*/ 0 w 38"/>
                <a:gd name="T27" fmla="*/ 1 h 7"/>
                <a:gd name="T28" fmla="*/ 9 w 38"/>
                <a:gd name="T29" fmla="*/ 3 h 7"/>
                <a:gd name="T30" fmla="*/ 18 w 38"/>
                <a:gd name="T31" fmla="*/ 1 h 7"/>
                <a:gd name="T32" fmla="*/ 38 w 38"/>
                <a:gd name="T33" fmla="*/ 0 h 7"/>
                <a:gd name="T34" fmla="*/ 38 w 38"/>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7"/>
                <a:gd name="T56" fmla="*/ 38 w 38"/>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7">
                  <a:moveTo>
                    <a:pt x="38" y="0"/>
                  </a:moveTo>
                  <a:lnTo>
                    <a:pt x="38" y="0"/>
                  </a:lnTo>
                  <a:lnTo>
                    <a:pt x="37" y="1"/>
                  </a:lnTo>
                  <a:lnTo>
                    <a:pt x="31" y="3"/>
                  </a:lnTo>
                  <a:lnTo>
                    <a:pt x="24" y="7"/>
                  </a:lnTo>
                  <a:lnTo>
                    <a:pt x="18" y="7"/>
                  </a:lnTo>
                  <a:lnTo>
                    <a:pt x="13" y="7"/>
                  </a:lnTo>
                  <a:lnTo>
                    <a:pt x="2" y="5"/>
                  </a:lnTo>
                  <a:lnTo>
                    <a:pt x="0" y="3"/>
                  </a:lnTo>
                  <a:lnTo>
                    <a:pt x="0" y="1"/>
                  </a:lnTo>
                  <a:lnTo>
                    <a:pt x="9" y="3"/>
                  </a:lnTo>
                  <a:lnTo>
                    <a:pt x="18" y="1"/>
                  </a:lnTo>
                  <a:lnTo>
                    <a:pt x="38"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5" name="Freeform 455"/>
            <p:cNvSpPr>
              <a:spLocks/>
            </p:cNvSpPr>
            <p:nvPr/>
          </p:nvSpPr>
          <p:spPr bwMode="auto">
            <a:xfrm>
              <a:off x="1080" y="3848"/>
              <a:ext cx="8" cy="185"/>
            </a:xfrm>
            <a:custGeom>
              <a:avLst/>
              <a:gdLst>
                <a:gd name="T0" fmla="*/ 8 w 8"/>
                <a:gd name="T1" fmla="*/ 48 h 185"/>
                <a:gd name="T2" fmla="*/ 8 w 8"/>
                <a:gd name="T3" fmla="*/ 101 h 185"/>
                <a:gd name="T4" fmla="*/ 8 w 8"/>
                <a:gd name="T5" fmla="*/ 101 h 185"/>
                <a:gd name="T6" fmla="*/ 8 w 8"/>
                <a:gd name="T7" fmla="*/ 123 h 185"/>
                <a:gd name="T8" fmla="*/ 8 w 8"/>
                <a:gd name="T9" fmla="*/ 145 h 185"/>
                <a:gd name="T10" fmla="*/ 8 w 8"/>
                <a:gd name="T11" fmla="*/ 145 h 185"/>
                <a:gd name="T12" fmla="*/ 6 w 8"/>
                <a:gd name="T13" fmla="*/ 165 h 185"/>
                <a:gd name="T14" fmla="*/ 4 w 8"/>
                <a:gd name="T15" fmla="*/ 185 h 185"/>
                <a:gd name="T16" fmla="*/ 2 w 8"/>
                <a:gd name="T17" fmla="*/ 145 h 185"/>
                <a:gd name="T18" fmla="*/ 2 w 8"/>
                <a:gd name="T19" fmla="*/ 46 h 185"/>
                <a:gd name="T20" fmla="*/ 0 w 8"/>
                <a:gd name="T21" fmla="*/ 0 h 185"/>
                <a:gd name="T22" fmla="*/ 2 w 8"/>
                <a:gd name="T23" fmla="*/ 0 h 185"/>
                <a:gd name="T24" fmla="*/ 8 w 8"/>
                <a:gd name="T25" fmla="*/ 48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85"/>
                <a:gd name="T41" fmla="*/ 8 w 8"/>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85">
                  <a:moveTo>
                    <a:pt x="8" y="48"/>
                  </a:moveTo>
                  <a:lnTo>
                    <a:pt x="8" y="101"/>
                  </a:lnTo>
                  <a:lnTo>
                    <a:pt x="8" y="123"/>
                  </a:lnTo>
                  <a:lnTo>
                    <a:pt x="8" y="145"/>
                  </a:lnTo>
                  <a:lnTo>
                    <a:pt x="6" y="165"/>
                  </a:lnTo>
                  <a:lnTo>
                    <a:pt x="4" y="185"/>
                  </a:lnTo>
                  <a:lnTo>
                    <a:pt x="2" y="145"/>
                  </a:lnTo>
                  <a:lnTo>
                    <a:pt x="2" y="46"/>
                  </a:lnTo>
                  <a:lnTo>
                    <a:pt x="0" y="0"/>
                  </a:lnTo>
                  <a:lnTo>
                    <a:pt x="2" y="0"/>
                  </a:lnTo>
                  <a:lnTo>
                    <a:pt x="8" y="48"/>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6" name="Freeform 456"/>
            <p:cNvSpPr>
              <a:spLocks/>
            </p:cNvSpPr>
            <p:nvPr/>
          </p:nvSpPr>
          <p:spPr bwMode="auto">
            <a:xfrm>
              <a:off x="1097" y="3848"/>
              <a:ext cx="13" cy="44"/>
            </a:xfrm>
            <a:custGeom>
              <a:avLst/>
              <a:gdLst>
                <a:gd name="T0" fmla="*/ 4 w 13"/>
                <a:gd name="T1" fmla="*/ 37 h 44"/>
                <a:gd name="T2" fmla="*/ 4 w 13"/>
                <a:gd name="T3" fmla="*/ 37 h 44"/>
                <a:gd name="T4" fmla="*/ 9 w 13"/>
                <a:gd name="T5" fmla="*/ 39 h 44"/>
                <a:gd name="T6" fmla="*/ 11 w 13"/>
                <a:gd name="T7" fmla="*/ 39 h 44"/>
                <a:gd name="T8" fmla="*/ 13 w 13"/>
                <a:gd name="T9" fmla="*/ 42 h 44"/>
                <a:gd name="T10" fmla="*/ 13 w 13"/>
                <a:gd name="T11" fmla="*/ 42 h 44"/>
                <a:gd name="T12" fmla="*/ 9 w 13"/>
                <a:gd name="T13" fmla="*/ 42 h 44"/>
                <a:gd name="T14" fmla="*/ 7 w 13"/>
                <a:gd name="T15" fmla="*/ 44 h 44"/>
                <a:gd name="T16" fmla="*/ 0 w 13"/>
                <a:gd name="T17" fmla="*/ 42 h 44"/>
                <a:gd name="T18" fmla="*/ 0 w 13"/>
                <a:gd name="T19" fmla="*/ 42 h 44"/>
                <a:gd name="T20" fmla="*/ 0 w 13"/>
                <a:gd name="T21" fmla="*/ 20 h 44"/>
                <a:gd name="T22" fmla="*/ 2 w 13"/>
                <a:gd name="T23" fmla="*/ 0 h 44"/>
                <a:gd name="T24" fmla="*/ 4 w 13"/>
                <a:gd name="T25" fmla="*/ 0 h 44"/>
                <a:gd name="T26" fmla="*/ 4 w 13"/>
                <a:gd name="T27" fmla="*/ 37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44"/>
                <a:gd name="T44" fmla="*/ 13 w 13"/>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44">
                  <a:moveTo>
                    <a:pt x="4" y="37"/>
                  </a:moveTo>
                  <a:lnTo>
                    <a:pt x="4" y="37"/>
                  </a:lnTo>
                  <a:lnTo>
                    <a:pt x="9" y="39"/>
                  </a:lnTo>
                  <a:lnTo>
                    <a:pt x="11" y="39"/>
                  </a:lnTo>
                  <a:lnTo>
                    <a:pt x="13" y="42"/>
                  </a:lnTo>
                  <a:lnTo>
                    <a:pt x="9" y="42"/>
                  </a:lnTo>
                  <a:lnTo>
                    <a:pt x="7" y="44"/>
                  </a:lnTo>
                  <a:lnTo>
                    <a:pt x="0" y="42"/>
                  </a:lnTo>
                  <a:lnTo>
                    <a:pt x="0" y="20"/>
                  </a:lnTo>
                  <a:lnTo>
                    <a:pt x="2" y="0"/>
                  </a:lnTo>
                  <a:lnTo>
                    <a:pt x="4" y="0"/>
                  </a:lnTo>
                  <a:lnTo>
                    <a:pt x="4" y="37"/>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7" name="Freeform 457"/>
            <p:cNvSpPr>
              <a:spLocks/>
            </p:cNvSpPr>
            <p:nvPr/>
          </p:nvSpPr>
          <p:spPr bwMode="auto">
            <a:xfrm>
              <a:off x="531" y="3866"/>
              <a:ext cx="41" cy="64"/>
            </a:xfrm>
            <a:custGeom>
              <a:avLst/>
              <a:gdLst>
                <a:gd name="T0" fmla="*/ 13 w 41"/>
                <a:gd name="T1" fmla="*/ 10 h 64"/>
                <a:gd name="T2" fmla="*/ 13 w 41"/>
                <a:gd name="T3" fmla="*/ 10 h 64"/>
                <a:gd name="T4" fmla="*/ 26 w 41"/>
                <a:gd name="T5" fmla="*/ 21 h 64"/>
                <a:gd name="T6" fmla="*/ 35 w 41"/>
                <a:gd name="T7" fmla="*/ 33 h 64"/>
                <a:gd name="T8" fmla="*/ 37 w 41"/>
                <a:gd name="T9" fmla="*/ 41 h 64"/>
                <a:gd name="T10" fmla="*/ 41 w 41"/>
                <a:gd name="T11" fmla="*/ 48 h 64"/>
                <a:gd name="T12" fmla="*/ 41 w 41"/>
                <a:gd name="T13" fmla="*/ 57 h 64"/>
                <a:gd name="T14" fmla="*/ 41 w 41"/>
                <a:gd name="T15" fmla="*/ 64 h 64"/>
                <a:gd name="T16" fmla="*/ 41 w 41"/>
                <a:gd name="T17" fmla="*/ 64 h 64"/>
                <a:gd name="T18" fmla="*/ 39 w 41"/>
                <a:gd name="T19" fmla="*/ 64 h 64"/>
                <a:gd name="T20" fmla="*/ 37 w 41"/>
                <a:gd name="T21" fmla="*/ 63 h 64"/>
                <a:gd name="T22" fmla="*/ 35 w 41"/>
                <a:gd name="T23" fmla="*/ 59 h 64"/>
                <a:gd name="T24" fmla="*/ 35 w 41"/>
                <a:gd name="T25" fmla="*/ 59 h 64"/>
                <a:gd name="T26" fmla="*/ 35 w 41"/>
                <a:gd name="T27" fmla="*/ 48 h 64"/>
                <a:gd name="T28" fmla="*/ 33 w 41"/>
                <a:gd name="T29" fmla="*/ 41 h 64"/>
                <a:gd name="T30" fmla="*/ 30 w 41"/>
                <a:gd name="T31" fmla="*/ 33 h 64"/>
                <a:gd name="T32" fmla="*/ 26 w 41"/>
                <a:gd name="T33" fmla="*/ 26 h 64"/>
                <a:gd name="T34" fmla="*/ 13 w 41"/>
                <a:gd name="T35" fmla="*/ 15 h 64"/>
                <a:gd name="T36" fmla="*/ 0 w 41"/>
                <a:gd name="T37" fmla="*/ 4 h 64"/>
                <a:gd name="T38" fmla="*/ 0 w 41"/>
                <a:gd name="T39" fmla="*/ 0 h 64"/>
                <a:gd name="T40" fmla="*/ 0 w 41"/>
                <a:gd name="T41" fmla="*/ 0 h 64"/>
                <a:gd name="T42" fmla="*/ 4 w 41"/>
                <a:gd name="T43" fmla="*/ 2 h 64"/>
                <a:gd name="T44" fmla="*/ 8 w 41"/>
                <a:gd name="T45" fmla="*/ 4 h 64"/>
                <a:gd name="T46" fmla="*/ 13 w 41"/>
                <a:gd name="T47" fmla="*/ 10 h 64"/>
                <a:gd name="T48" fmla="*/ 13 w 41"/>
                <a:gd name="T49" fmla="*/ 1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64"/>
                <a:gd name="T77" fmla="*/ 41 w 41"/>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64">
                  <a:moveTo>
                    <a:pt x="13" y="10"/>
                  </a:moveTo>
                  <a:lnTo>
                    <a:pt x="13" y="10"/>
                  </a:lnTo>
                  <a:lnTo>
                    <a:pt x="26" y="21"/>
                  </a:lnTo>
                  <a:lnTo>
                    <a:pt x="35" y="33"/>
                  </a:lnTo>
                  <a:lnTo>
                    <a:pt x="37" y="41"/>
                  </a:lnTo>
                  <a:lnTo>
                    <a:pt x="41" y="48"/>
                  </a:lnTo>
                  <a:lnTo>
                    <a:pt x="41" y="57"/>
                  </a:lnTo>
                  <a:lnTo>
                    <a:pt x="41" y="64"/>
                  </a:lnTo>
                  <a:lnTo>
                    <a:pt x="39" y="64"/>
                  </a:lnTo>
                  <a:lnTo>
                    <a:pt x="37" y="63"/>
                  </a:lnTo>
                  <a:lnTo>
                    <a:pt x="35" y="59"/>
                  </a:lnTo>
                  <a:lnTo>
                    <a:pt x="35" y="48"/>
                  </a:lnTo>
                  <a:lnTo>
                    <a:pt x="33" y="41"/>
                  </a:lnTo>
                  <a:lnTo>
                    <a:pt x="30" y="33"/>
                  </a:lnTo>
                  <a:lnTo>
                    <a:pt x="26" y="26"/>
                  </a:lnTo>
                  <a:lnTo>
                    <a:pt x="13" y="15"/>
                  </a:lnTo>
                  <a:lnTo>
                    <a:pt x="0" y="4"/>
                  </a:lnTo>
                  <a:lnTo>
                    <a:pt x="0" y="0"/>
                  </a:lnTo>
                  <a:lnTo>
                    <a:pt x="4" y="2"/>
                  </a:lnTo>
                  <a:lnTo>
                    <a:pt x="8" y="4"/>
                  </a:lnTo>
                  <a:lnTo>
                    <a:pt x="13" y="1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8" name="Freeform 458"/>
            <p:cNvSpPr>
              <a:spLocks/>
            </p:cNvSpPr>
            <p:nvPr/>
          </p:nvSpPr>
          <p:spPr bwMode="auto">
            <a:xfrm>
              <a:off x="1024" y="3866"/>
              <a:ext cx="7" cy="165"/>
            </a:xfrm>
            <a:custGeom>
              <a:avLst/>
              <a:gdLst>
                <a:gd name="T0" fmla="*/ 3 w 7"/>
                <a:gd name="T1" fmla="*/ 10 h 165"/>
                <a:gd name="T2" fmla="*/ 7 w 7"/>
                <a:gd name="T3" fmla="*/ 147 h 165"/>
                <a:gd name="T4" fmla="*/ 2 w 7"/>
                <a:gd name="T5" fmla="*/ 165 h 165"/>
                <a:gd name="T6" fmla="*/ 0 w 7"/>
                <a:gd name="T7" fmla="*/ 0 h 165"/>
                <a:gd name="T8" fmla="*/ 0 w 7"/>
                <a:gd name="T9" fmla="*/ 0 h 165"/>
                <a:gd name="T10" fmla="*/ 2 w 7"/>
                <a:gd name="T11" fmla="*/ 0 h 165"/>
                <a:gd name="T12" fmla="*/ 3 w 7"/>
                <a:gd name="T13" fmla="*/ 2 h 165"/>
                <a:gd name="T14" fmla="*/ 3 w 7"/>
                <a:gd name="T15" fmla="*/ 10 h 165"/>
                <a:gd name="T16" fmla="*/ 3 w 7"/>
                <a:gd name="T17" fmla="*/ 1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5"/>
                <a:gd name="T29" fmla="*/ 7 w 7"/>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5">
                  <a:moveTo>
                    <a:pt x="3" y="10"/>
                  </a:moveTo>
                  <a:lnTo>
                    <a:pt x="7" y="147"/>
                  </a:lnTo>
                  <a:lnTo>
                    <a:pt x="2" y="165"/>
                  </a:lnTo>
                  <a:lnTo>
                    <a:pt x="0" y="0"/>
                  </a:lnTo>
                  <a:lnTo>
                    <a:pt x="2" y="0"/>
                  </a:lnTo>
                  <a:lnTo>
                    <a:pt x="3" y="2"/>
                  </a:lnTo>
                  <a:lnTo>
                    <a:pt x="3" y="1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299" name="Freeform 459"/>
            <p:cNvSpPr>
              <a:spLocks/>
            </p:cNvSpPr>
            <p:nvPr/>
          </p:nvSpPr>
          <p:spPr bwMode="auto">
            <a:xfrm>
              <a:off x="780" y="3874"/>
              <a:ext cx="48" cy="166"/>
            </a:xfrm>
            <a:custGeom>
              <a:avLst/>
              <a:gdLst>
                <a:gd name="T0" fmla="*/ 48 w 48"/>
                <a:gd name="T1" fmla="*/ 0 h 166"/>
                <a:gd name="T2" fmla="*/ 48 w 48"/>
                <a:gd name="T3" fmla="*/ 0 h 166"/>
                <a:gd name="T4" fmla="*/ 37 w 48"/>
                <a:gd name="T5" fmla="*/ 35 h 166"/>
                <a:gd name="T6" fmla="*/ 26 w 48"/>
                <a:gd name="T7" fmla="*/ 69 h 166"/>
                <a:gd name="T8" fmla="*/ 26 w 48"/>
                <a:gd name="T9" fmla="*/ 69 h 166"/>
                <a:gd name="T10" fmla="*/ 22 w 48"/>
                <a:gd name="T11" fmla="*/ 93 h 166"/>
                <a:gd name="T12" fmla="*/ 17 w 48"/>
                <a:gd name="T13" fmla="*/ 121 h 166"/>
                <a:gd name="T14" fmla="*/ 9 w 48"/>
                <a:gd name="T15" fmla="*/ 146 h 166"/>
                <a:gd name="T16" fmla="*/ 2 w 48"/>
                <a:gd name="T17" fmla="*/ 166 h 166"/>
                <a:gd name="T18" fmla="*/ 2 w 48"/>
                <a:gd name="T19" fmla="*/ 166 h 166"/>
                <a:gd name="T20" fmla="*/ 0 w 48"/>
                <a:gd name="T21" fmla="*/ 165 h 166"/>
                <a:gd name="T22" fmla="*/ 0 w 48"/>
                <a:gd name="T23" fmla="*/ 159 h 166"/>
                <a:gd name="T24" fmla="*/ 4 w 48"/>
                <a:gd name="T25" fmla="*/ 148 h 166"/>
                <a:gd name="T26" fmla="*/ 8 w 48"/>
                <a:gd name="T27" fmla="*/ 130 h 166"/>
                <a:gd name="T28" fmla="*/ 8 w 48"/>
                <a:gd name="T29" fmla="*/ 130 h 166"/>
                <a:gd name="T30" fmla="*/ 15 w 48"/>
                <a:gd name="T31" fmla="*/ 110 h 166"/>
                <a:gd name="T32" fmla="*/ 20 w 48"/>
                <a:gd name="T33" fmla="*/ 88 h 166"/>
                <a:gd name="T34" fmla="*/ 24 w 48"/>
                <a:gd name="T35" fmla="*/ 64 h 166"/>
                <a:gd name="T36" fmla="*/ 31 w 48"/>
                <a:gd name="T37" fmla="*/ 44 h 166"/>
                <a:gd name="T38" fmla="*/ 31 w 48"/>
                <a:gd name="T39" fmla="*/ 44 h 166"/>
                <a:gd name="T40" fmla="*/ 33 w 48"/>
                <a:gd name="T41" fmla="*/ 33 h 166"/>
                <a:gd name="T42" fmla="*/ 37 w 48"/>
                <a:gd name="T43" fmla="*/ 22 h 166"/>
                <a:gd name="T44" fmla="*/ 42 w 48"/>
                <a:gd name="T45" fmla="*/ 11 h 166"/>
                <a:gd name="T46" fmla="*/ 44 w 48"/>
                <a:gd name="T47" fmla="*/ 0 h 166"/>
                <a:gd name="T48" fmla="*/ 48 w 48"/>
                <a:gd name="T49" fmla="*/ 0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66"/>
                <a:gd name="T77" fmla="*/ 48 w 48"/>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66">
                  <a:moveTo>
                    <a:pt x="48" y="0"/>
                  </a:moveTo>
                  <a:lnTo>
                    <a:pt x="48" y="0"/>
                  </a:lnTo>
                  <a:lnTo>
                    <a:pt x="37" y="35"/>
                  </a:lnTo>
                  <a:lnTo>
                    <a:pt x="26" y="69"/>
                  </a:lnTo>
                  <a:lnTo>
                    <a:pt x="22" y="93"/>
                  </a:lnTo>
                  <a:lnTo>
                    <a:pt x="17" y="121"/>
                  </a:lnTo>
                  <a:lnTo>
                    <a:pt x="9" y="146"/>
                  </a:lnTo>
                  <a:lnTo>
                    <a:pt x="2" y="166"/>
                  </a:lnTo>
                  <a:lnTo>
                    <a:pt x="0" y="165"/>
                  </a:lnTo>
                  <a:lnTo>
                    <a:pt x="0" y="159"/>
                  </a:lnTo>
                  <a:lnTo>
                    <a:pt x="4" y="148"/>
                  </a:lnTo>
                  <a:lnTo>
                    <a:pt x="8" y="130"/>
                  </a:lnTo>
                  <a:lnTo>
                    <a:pt x="15" y="110"/>
                  </a:lnTo>
                  <a:lnTo>
                    <a:pt x="20" y="88"/>
                  </a:lnTo>
                  <a:lnTo>
                    <a:pt x="24" y="64"/>
                  </a:lnTo>
                  <a:lnTo>
                    <a:pt x="31" y="44"/>
                  </a:lnTo>
                  <a:lnTo>
                    <a:pt x="33" y="33"/>
                  </a:lnTo>
                  <a:lnTo>
                    <a:pt x="37" y="22"/>
                  </a:lnTo>
                  <a:lnTo>
                    <a:pt x="42" y="11"/>
                  </a:lnTo>
                  <a:lnTo>
                    <a:pt x="44" y="0"/>
                  </a:lnTo>
                  <a:lnTo>
                    <a:pt x="48"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0" name="Freeform 460"/>
            <p:cNvSpPr>
              <a:spLocks/>
            </p:cNvSpPr>
            <p:nvPr/>
          </p:nvSpPr>
          <p:spPr bwMode="auto">
            <a:xfrm>
              <a:off x="674" y="3877"/>
              <a:ext cx="40" cy="77"/>
            </a:xfrm>
            <a:custGeom>
              <a:avLst/>
              <a:gdLst>
                <a:gd name="T0" fmla="*/ 40 w 40"/>
                <a:gd name="T1" fmla="*/ 0 h 77"/>
                <a:gd name="T2" fmla="*/ 40 w 40"/>
                <a:gd name="T3" fmla="*/ 0 h 77"/>
                <a:gd name="T4" fmla="*/ 26 w 40"/>
                <a:gd name="T5" fmla="*/ 15 h 77"/>
                <a:gd name="T6" fmla="*/ 18 w 40"/>
                <a:gd name="T7" fmla="*/ 24 h 77"/>
                <a:gd name="T8" fmla="*/ 13 w 40"/>
                <a:gd name="T9" fmla="*/ 33 h 77"/>
                <a:gd name="T10" fmla="*/ 7 w 40"/>
                <a:gd name="T11" fmla="*/ 42 h 77"/>
                <a:gd name="T12" fmla="*/ 4 w 40"/>
                <a:gd name="T13" fmla="*/ 53 h 77"/>
                <a:gd name="T14" fmla="*/ 2 w 40"/>
                <a:gd name="T15" fmla="*/ 64 h 77"/>
                <a:gd name="T16" fmla="*/ 4 w 40"/>
                <a:gd name="T17" fmla="*/ 77 h 77"/>
                <a:gd name="T18" fmla="*/ 2 w 40"/>
                <a:gd name="T19" fmla="*/ 77 h 77"/>
                <a:gd name="T20" fmla="*/ 2 w 40"/>
                <a:gd name="T21" fmla="*/ 77 h 77"/>
                <a:gd name="T22" fmla="*/ 0 w 40"/>
                <a:gd name="T23" fmla="*/ 59 h 77"/>
                <a:gd name="T24" fmla="*/ 4 w 40"/>
                <a:gd name="T25" fmla="*/ 42 h 77"/>
                <a:gd name="T26" fmla="*/ 6 w 40"/>
                <a:gd name="T27" fmla="*/ 35 h 77"/>
                <a:gd name="T28" fmla="*/ 9 w 40"/>
                <a:gd name="T29" fmla="*/ 28 h 77"/>
                <a:gd name="T30" fmla="*/ 15 w 40"/>
                <a:gd name="T31" fmla="*/ 21 h 77"/>
                <a:gd name="T32" fmla="*/ 20 w 40"/>
                <a:gd name="T33" fmla="*/ 15 h 77"/>
                <a:gd name="T34" fmla="*/ 20 w 40"/>
                <a:gd name="T35" fmla="*/ 15 h 77"/>
                <a:gd name="T36" fmla="*/ 29 w 40"/>
                <a:gd name="T37" fmla="*/ 6 h 77"/>
                <a:gd name="T38" fmla="*/ 35 w 40"/>
                <a:gd name="T39" fmla="*/ 2 h 77"/>
                <a:gd name="T40" fmla="*/ 40 w 40"/>
                <a:gd name="T41" fmla="*/ 0 h 77"/>
                <a:gd name="T42" fmla="*/ 40 w 40"/>
                <a:gd name="T43" fmla="*/ 0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77"/>
                <a:gd name="T68" fmla="*/ 40 w 40"/>
                <a:gd name="T69" fmla="*/ 77 h 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77">
                  <a:moveTo>
                    <a:pt x="40" y="0"/>
                  </a:moveTo>
                  <a:lnTo>
                    <a:pt x="40" y="0"/>
                  </a:lnTo>
                  <a:lnTo>
                    <a:pt x="26" y="15"/>
                  </a:lnTo>
                  <a:lnTo>
                    <a:pt x="18" y="24"/>
                  </a:lnTo>
                  <a:lnTo>
                    <a:pt x="13" y="33"/>
                  </a:lnTo>
                  <a:lnTo>
                    <a:pt x="7" y="42"/>
                  </a:lnTo>
                  <a:lnTo>
                    <a:pt x="4" y="53"/>
                  </a:lnTo>
                  <a:lnTo>
                    <a:pt x="2" y="64"/>
                  </a:lnTo>
                  <a:lnTo>
                    <a:pt x="4" y="77"/>
                  </a:lnTo>
                  <a:lnTo>
                    <a:pt x="2" y="77"/>
                  </a:lnTo>
                  <a:lnTo>
                    <a:pt x="0" y="59"/>
                  </a:lnTo>
                  <a:lnTo>
                    <a:pt x="4" y="42"/>
                  </a:lnTo>
                  <a:lnTo>
                    <a:pt x="6" y="35"/>
                  </a:lnTo>
                  <a:lnTo>
                    <a:pt x="9" y="28"/>
                  </a:lnTo>
                  <a:lnTo>
                    <a:pt x="15" y="21"/>
                  </a:lnTo>
                  <a:lnTo>
                    <a:pt x="20" y="15"/>
                  </a:lnTo>
                  <a:lnTo>
                    <a:pt x="29" y="6"/>
                  </a:lnTo>
                  <a:lnTo>
                    <a:pt x="35" y="2"/>
                  </a:lnTo>
                  <a:lnTo>
                    <a:pt x="40"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1" name="Freeform 461"/>
            <p:cNvSpPr>
              <a:spLocks/>
            </p:cNvSpPr>
            <p:nvPr/>
          </p:nvSpPr>
          <p:spPr bwMode="auto">
            <a:xfrm>
              <a:off x="583" y="3914"/>
              <a:ext cx="82" cy="5"/>
            </a:xfrm>
            <a:custGeom>
              <a:avLst/>
              <a:gdLst>
                <a:gd name="T0" fmla="*/ 82 w 82"/>
                <a:gd name="T1" fmla="*/ 2 h 5"/>
                <a:gd name="T2" fmla="*/ 75 w 82"/>
                <a:gd name="T3" fmla="*/ 4 h 5"/>
                <a:gd name="T4" fmla="*/ 75 w 82"/>
                <a:gd name="T5" fmla="*/ 4 h 5"/>
                <a:gd name="T6" fmla="*/ 36 w 82"/>
                <a:gd name="T7" fmla="*/ 5 h 5"/>
                <a:gd name="T8" fmla="*/ 14 w 82"/>
                <a:gd name="T9" fmla="*/ 4 h 5"/>
                <a:gd name="T10" fmla="*/ 5 w 82"/>
                <a:gd name="T11" fmla="*/ 2 h 5"/>
                <a:gd name="T12" fmla="*/ 0 w 82"/>
                <a:gd name="T13" fmla="*/ 2 h 5"/>
                <a:gd name="T14" fmla="*/ 0 w 82"/>
                <a:gd name="T15" fmla="*/ 2 h 5"/>
                <a:gd name="T16" fmla="*/ 7 w 82"/>
                <a:gd name="T17" fmla="*/ 0 h 5"/>
                <a:gd name="T18" fmla="*/ 20 w 82"/>
                <a:gd name="T19" fmla="*/ 0 h 5"/>
                <a:gd name="T20" fmla="*/ 42 w 82"/>
                <a:gd name="T21" fmla="*/ 2 h 5"/>
                <a:gd name="T22" fmla="*/ 42 w 82"/>
                <a:gd name="T23" fmla="*/ 2 h 5"/>
                <a:gd name="T24" fmla="*/ 64 w 82"/>
                <a:gd name="T25" fmla="*/ 2 h 5"/>
                <a:gd name="T26" fmla="*/ 82 w 82"/>
                <a:gd name="T27" fmla="*/ 2 h 5"/>
                <a:gd name="T28" fmla="*/ 82 w 82"/>
                <a:gd name="T29" fmla="*/ 2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5"/>
                <a:gd name="T47" fmla="*/ 82 w 8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5">
                  <a:moveTo>
                    <a:pt x="82" y="2"/>
                  </a:moveTo>
                  <a:lnTo>
                    <a:pt x="75" y="4"/>
                  </a:lnTo>
                  <a:lnTo>
                    <a:pt x="36" y="5"/>
                  </a:lnTo>
                  <a:lnTo>
                    <a:pt x="14" y="4"/>
                  </a:lnTo>
                  <a:lnTo>
                    <a:pt x="5" y="2"/>
                  </a:lnTo>
                  <a:lnTo>
                    <a:pt x="0" y="2"/>
                  </a:lnTo>
                  <a:lnTo>
                    <a:pt x="7" y="0"/>
                  </a:lnTo>
                  <a:lnTo>
                    <a:pt x="20" y="0"/>
                  </a:lnTo>
                  <a:lnTo>
                    <a:pt x="42" y="2"/>
                  </a:lnTo>
                  <a:lnTo>
                    <a:pt x="64" y="2"/>
                  </a:lnTo>
                  <a:lnTo>
                    <a:pt x="82"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2" name="Freeform 462"/>
            <p:cNvSpPr>
              <a:spLocks/>
            </p:cNvSpPr>
            <p:nvPr/>
          </p:nvSpPr>
          <p:spPr bwMode="auto">
            <a:xfrm>
              <a:off x="830" y="3909"/>
              <a:ext cx="135" cy="9"/>
            </a:xfrm>
            <a:custGeom>
              <a:avLst/>
              <a:gdLst>
                <a:gd name="T0" fmla="*/ 62 w 135"/>
                <a:gd name="T1" fmla="*/ 0 h 9"/>
                <a:gd name="T2" fmla="*/ 62 w 135"/>
                <a:gd name="T3" fmla="*/ 0 h 9"/>
                <a:gd name="T4" fmla="*/ 80 w 135"/>
                <a:gd name="T5" fmla="*/ 0 h 9"/>
                <a:gd name="T6" fmla="*/ 99 w 135"/>
                <a:gd name="T7" fmla="*/ 1 h 9"/>
                <a:gd name="T8" fmla="*/ 135 w 135"/>
                <a:gd name="T9" fmla="*/ 5 h 9"/>
                <a:gd name="T10" fmla="*/ 135 w 135"/>
                <a:gd name="T11" fmla="*/ 5 h 9"/>
                <a:gd name="T12" fmla="*/ 133 w 135"/>
                <a:gd name="T13" fmla="*/ 7 h 9"/>
                <a:gd name="T14" fmla="*/ 131 w 135"/>
                <a:gd name="T15" fmla="*/ 9 h 9"/>
                <a:gd name="T16" fmla="*/ 131 w 135"/>
                <a:gd name="T17" fmla="*/ 9 h 9"/>
                <a:gd name="T18" fmla="*/ 100 w 135"/>
                <a:gd name="T19" fmla="*/ 5 h 9"/>
                <a:gd name="T20" fmla="*/ 67 w 135"/>
                <a:gd name="T21" fmla="*/ 3 h 9"/>
                <a:gd name="T22" fmla="*/ 2 w 135"/>
                <a:gd name="T23" fmla="*/ 3 h 9"/>
                <a:gd name="T24" fmla="*/ 0 w 135"/>
                <a:gd name="T25" fmla="*/ 0 h 9"/>
                <a:gd name="T26" fmla="*/ 62 w 1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9"/>
                <a:gd name="T44" fmla="*/ 135 w 1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9">
                  <a:moveTo>
                    <a:pt x="62" y="0"/>
                  </a:moveTo>
                  <a:lnTo>
                    <a:pt x="62" y="0"/>
                  </a:lnTo>
                  <a:lnTo>
                    <a:pt x="80" y="0"/>
                  </a:lnTo>
                  <a:lnTo>
                    <a:pt x="99" y="1"/>
                  </a:lnTo>
                  <a:lnTo>
                    <a:pt x="135" y="5"/>
                  </a:lnTo>
                  <a:lnTo>
                    <a:pt x="133" y="7"/>
                  </a:lnTo>
                  <a:lnTo>
                    <a:pt x="131" y="9"/>
                  </a:lnTo>
                  <a:lnTo>
                    <a:pt x="100" y="5"/>
                  </a:lnTo>
                  <a:lnTo>
                    <a:pt x="67" y="3"/>
                  </a:lnTo>
                  <a:lnTo>
                    <a:pt x="2" y="3"/>
                  </a:lnTo>
                  <a:lnTo>
                    <a:pt x="0" y="0"/>
                  </a:lnTo>
                  <a:lnTo>
                    <a:pt x="62"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3" name="Freeform 463"/>
            <p:cNvSpPr>
              <a:spLocks/>
            </p:cNvSpPr>
            <p:nvPr/>
          </p:nvSpPr>
          <p:spPr bwMode="auto">
            <a:xfrm>
              <a:off x="394" y="3907"/>
              <a:ext cx="64" cy="121"/>
            </a:xfrm>
            <a:custGeom>
              <a:avLst/>
              <a:gdLst>
                <a:gd name="T0" fmla="*/ 62 w 64"/>
                <a:gd name="T1" fmla="*/ 111 h 121"/>
                <a:gd name="T2" fmla="*/ 62 w 64"/>
                <a:gd name="T3" fmla="*/ 111 h 121"/>
                <a:gd name="T4" fmla="*/ 64 w 64"/>
                <a:gd name="T5" fmla="*/ 121 h 121"/>
                <a:gd name="T6" fmla="*/ 64 w 64"/>
                <a:gd name="T7" fmla="*/ 121 h 121"/>
                <a:gd name="T8" fmla="*/ 62 w 64"/>
                <a:gd name="T9" fmla="*/ 119 h 121"/>
                <a:gd name="T10" fmla="*/ 57 w 64"/>
                <a:gd name="T11" fmla="*/ 115 h 121"/>
                <a:gd name="T12" fmla="*/ 48 w 64"/>
                <a:gd name="T13" fmla="*/ 102 h 121"/>
                <a:gd name="T14" fmla="*/ 33 w 64"/>
                <a:gd name="T15" fmla="*/ 82 h 121"/>
                <a:gd name="T16" fmla="*/ 33 w 64"/>
                <a:gd name="T17" fmla="*/ 82 h 121"/>
                <a:gd name="T18" fmla="*/ 22 w 64"/>
                <a:gd name="T19" fmla="*/ 66 h 121"/>
                <a:gd name="T20" fmla="*/ 9 w 64"/>
                <a:gd name="T21" fmla="*/ 49 h 121"/>
                <a:gd name="T22" fmla="*/ 6 w 64"/>
                <a:gd name="T23" fmla="*/ 40 h 121"/>
                <a:gd name="T24" fmla="*/ 2 w 64"/>
                <a:gd name="T25" fmla="*/ 29 h 121"/>
                <a:gd name="T26" fmla="*/ 0 w 64"/>
                <a:gd name="T27" fmla="*/ 20 h 121"/>
                <a:gd name="T28" fmla="*/ 0 w 64"/>
                <a:gd name="T29" fmla="*/ 7 h 121"/>
                <a:gd name="T30" fmla="*/ 0 w 64"/>
                <a:gd name="T31" fmla="*/ 7 h 121"/>
                <a:gd name="T32" fmla="*/ 2 w 64"/>
                <a:gd name="T33" fmla="*/ 3 h 121"/>
                <a:gd name="T34" fmla="*/ 4 w 64"/>
                <a:gd name="T35" fmla="*/ 0 h 121"/>
                <a:gd name="T36" fmla="*/ 4 w 64"/>
                <a:gd name="T37" fmla="*/ 0 h 121"/>
                <a:gd name="T38" fmla="*/ 2 w 64"/>
                <a:gd name="T39" fmla="*/ 7 h 121"/>
                <a:gd name="T40" fmla="*/ 4 w 64"/>
                <a:gd name="T41" fmla="*/ 14 h 121"/>
                <a:gd name="T42" fmla="*/ 7 w 64"/>
                <a:gd name="T43" fmla="*/ 29 h 121"/>
                <a:gd name="T44" fmla="*/ 15 w 64"/>
                <a:gd name="T45" fmla="*/ 44 h 121"/>
                <a:gd name="T46" fmla="*/ 26 w 64"/>
                <a:gd name="T47" fmla="*/ 58 h 121"/>
                <a:gd name="T48" fmla="*/ 46 w 64"/>
                <a:gd name="T49" fmla="*/ 88 h 121"/>
                <a:gd name="T50" fmla="*/ 55 w 64"/>
                <a:gd name="T51" fmla="*/ 100 h 121"/>
                <a:gd name="T52" fmla="*/ 62 w 64"/>
                <a:gd name="T53" fmla="*/ 111 h 121"/>
                <a:gd name="T54" fmla="*/ 62 w 64"/>
                <a:gd name="T55" fmla="*/ 111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
                <a:gd name="T85" fmla="*/ 0 h 121"/>
                <a:gd name="T86" fmla="*/ 64 w 64"/>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 h="121">
                  <a:moveTo>
                    <a:pt x="62" y="111"/>
                  </a:moveTo>
                  <a:lnTo>
                    <a:pt x="62" y="111"/>
                  </a:lnTo>
                  <a:lnTo>
                    <a:pt x="64" y="121"/>
                  </a:lnTo>
                  <a:lnTo>
                    <a:pt x="62" y="119"/>
                  </a:lnTo>
                  <a:lnTo>
                    <a:pt x="57" y="115"/>
                  </a:lnTo>
                  <a:lnTo>
                    <a:pt x="48" y="102"/>
                  </a:lnTo>
                  <a:lnTo>
                    <a:pt x="33" y="82"/>
                  </a:lnTo>
                  <a:lnTo>
                    <a:pt x="22" y="66"/>
                  </a:lnTo>
                  <a:lnTo>
                    <a:pt x="9" y="49"/>
                  </a:lnTo>
                  <a:lnTo>
                    <a:pt x="6" y="40"/>
                  </a:lnTo>
                  <a:lnTo>
                    <a:pt x="2" y="29"/>
                  </a:lnTo>
                  <a:lnTo>
                    <a:pt x="0" y="20"/>
                  </a:lnTo>
                  <a:lnTo>
                    <a:pt x="0" y="7"/>
                  </a:lnTo>
                  <a:lnTo>
                    <a:pt x="2" y="3"/>
                  </a:lnTo>
                  <a:lnTo>
                    <a:pt x="4" y="0"/>
                  </a:lnTo>
                  <a:lnTo>
                    <a:pt x="2" y="7"/>
                  </a:lnTo>
                  <a:lnTo>
                    <a:pt x="4" y="14"/>
                  </a:lnTo>
                  <a:lnTo>
                    <a:pt x="7" y="29"/>
                  </a:lnTo>
                  <a:lnTo>
                    <a:pt x="15" y="44"/>
                  </a:lnTo>
                  <a:lnTo>
                    <a:pt x="26" y="58"/>
                  </a:lnTo>
                  <a:lnTo>
                    <a:pt x="46" y="88"/>
                  </a:lnTo>
                  <a:lnTo>
                    <a:pt x="55" y="100"/>
                  </a:lnTo>
                  <a:lnTo>
                    <a:pt x="62" y="111"/>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4" name="Freeform 464"/>
            <p:cNvSpPr>
              <a:spLocks/>
            </p:cNvSpPr>
            <p:nvPr/>
          </p:nvSpPr>
          <p:spPr bwMode="auto">
            <a:xfrm>
              <a:off x="658" y="3905"/>
              <a:ext cx="7" cy="4"/>
            </a:xfrm>
            <a:custGeom>
              <a:avLst/>
              <a:gdLst>
                <a:gd name="T0" fmla="*/ 7 w 7"/>
                <a:gd name="T1" fmla="*/ 2 h 4"/>
                <a:gd name="T2" fmla="*/ 7 w 7"/>
                <a:gd name="T3" fmla="*/ 2 h 4"/>
                <a:gd name="T4" fmla="*/ 7 w 7"/>
                <a:gd name="T5" fmla="*/ 4 h 4"/>
                <a:gd name="T6" fmla="*/ 5 w 7"/>
                <a:gd name="T7" fmla="*/ 4 h 4"/>
                <a:gd name="T8" fmla="*/ 5 w 7"/>
                <a:gd name="T9" fmla="*/ 4 h 4"/>
                <a:gd name="T10" fmla="*/ 2 w 7"/>
                <a:gd name="T11" fmla="*/ 4 h 4"/>
                <a:gd name="T12" fmla="*/ 0 w 7"/>
                <a:gd name="T13" fmla="*/ 2 h 4"/>
                <a:gd name="T14" fmla="*/ 0 w 7"/>
                <a:gd name="T15" fmla="*/ 0 h 4"/>
                <a:gd name="T16" fmla="*/ 0 w 7"/>
                <a:gd name="T17" fmla="*/ 0 h 4"/>
                <a:gd name="T18" fmla="*/ 2 w 7"/>
                <a:gd name="T19" fmla="*/ 0 h 4"/>
                <a:gd name="T20" fmla="*/ 3 w 7"/>
                <a:gd name="T21" fmla="*/ 2 h 4"/>
                <a:gd name="T22" fmla="*/ 7 w 7"/>
                <a:gd name="T23" fmla="*/ 2 h 4"/>
                <a:gd name="T24" fmla="*/ 7 w 7"/>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4"/>
                <a:gd name="T41" fmla="*/ 7 w 7"/>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4">
                  <a:moveTo>
                    <a:pt x="7" y="2"/>
                  </a:moveTo>
                  <a:lnTo>
                    <a:pt x="7" y="2"/>
                  </a:lnTo>
                  <a:lnTo>
                    <a:pt x="7" y="4"/>
                  </a:lnTo>
                  <a:lnTo>
                    <a:pt x="5" y="4"/>
                  </a:lnTo>
                  <a:lnTo>
                    <a:pt x="2" y="4"/>
                  </a:lnTo>
                  <a:lnTo>
                    <a:pt x="0" y="2"/>
                  </a:lnTo>
                  <a:lnTo>
                    <a:pt x="0" y="0"/>
                  </a:lnTo>
                  <a:lnTo>
                    <a:pt x="2" y="0"/>
                  </a:lnTo>
                  <a:lnTo>
                    <a:pt x="3" y="2"/>
                  </a:lnTo>
                  <a:lnTo>
                    <a:pt x="7"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5" name="Freeform 465"/>
            <p:cNvSpPr>
              <a:spLocks/>
            </p:cNvSpPr>
            <p:nvPr/>
          </p:nvSpPr>
          <p:spPr bwMode="auto">
            <a:xfrm>
              <a:off x="994" y="3910"/>
              <a:ext cx="8" cy="44"/>
            </a:xfrm>
            <a:custGeom>
              <a:avLst/>
              <a:gdLst>
                <a:gd name="T0" fmla="*/ 4 w 8"/>
                <a:gd name="T1" fmla="*/ 4 h 44"/>
                <a:gd name="T2" fmla="*/ 4 w 8"/>
                <a:gd name="T3" fmla="*/ 4 h 44"/>
                <a:gd name="T4" fmla="*/ 8 w 8"/>
                <a:gd name="T5" fmla="*/ 24 h 44"/>
                <a:gd name="T6" fmla="*/ 6 w 8"/>
                <a:gd name="T7" fmla="*/ 44 h 44"/>
                <a:gd name="T8" fmla="*/ 4 w 8"/>
                <a:gd name="T9" fmla="*/ 44 h 44"/>
                <a:gd name="T10" fmla="*/ 4 w 8"/>
                <a:gd name="T11" fmla="*/ 44 h 44"/>
                <a:gd name="T12" fmla="*/ 2 w 8"/>
                <a:gd name="T13" fmla="*/ 22 h 44"/>
                <a:gd name="T14" fmla="*/ 2 w 8"/>
                <a:gd name="T15" fmla="*/ 11 h 44"/>
                <a:gd name="T16" fmla="*/ 0 w 8"/>
                <a:gd name="T17" fmla="*/ 0 h 44"/>
                <a:gd name="T18" fmla="*/ 0 w 8"/>
                <a:gd name="T19" fmla="*/ 0 h 44"/>
                <a:gd name="T20" fmla="*/ 4 w 8"/>
                <a:gd name="T21" fmla="*/ 0 h 44"/>
                <a:gd name="T22" fmla="*/ 4 w 8"/>
                <a:gd name="T23" fmla="*/ 4 h 44"/>
                <a:gd name="T24" fmla="*/ 4 w 8"/>
                <a:gd name="T25" fmla="*/ 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44"/>
                <a:gd name="T41" fmla="*/ 8 w 8"/>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44">
                  <a:moveTo>
                    <a:pt x="4" y="4"/>
                  </a:moveTo>
                  <a:lnTo>
                    <a:pt x="4" y="4"/>
                  </a:lnTo>
                  <a:lnTo>
                    <a:pt x="8" y="24"/>
                  </a:lnTo>
                  <a:lnTo>
                    <a:pt x="6" y="44"/>
                  </a:lnTo>
                  <a:lnTo>
                    <a:pt x="4" y="44"/>
                  </a:lnTo>
                  <a:lnTo>
                    <a:pt x="2" y="22"/>
                  </a:lnTo>
                  <a:lnTo>
                    <a:pt x="2" y="11"/>
                  </a:lnTo>
                  <a:lnTo>
                    <a:pt x="0" y="0"/>
                  </a:lnTo>
                  <a:lnTo>
                    <a:pt x="4" y="0"/>
                  </a:lnTo>
                  <a:lnTo>
                    <a:pt x="4" y="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6" name="Freeform 466"/>
            <p:cNvSpPr>
              <a:spLocks/>
            </p:cNvSpPr>
            <p:nvPr/>
          </p:nvSpPr>
          <p:spPr bwMode="auto">
            <a:xfrm>
              <a:off x="292" y="3921"/>
              <a:ext cx="93" cy="4"/>
            </a:xfrm>
            <a:custGeom>
              <a:avLst/>
              <a:gdLst>
                <a:gd name="T0" fmla="*/ 49 w 93"/>
                <a:gd name="T1" fmla="*/ 0 h 4"/>
                <a:gd name="T2" fmla="*/ 49 w 93"/>
                <a:gd name="T3" fmla="*/ 0 h 4"/>
                <a:gd name="T4" fmla="*/ 71 w 93"/>
                <a:gd name="T5" fmla="*/ 0 h 4"/>
                <a:gd name="T6" fmla="*/ 82 w 93"/>
                <a:gd name="T7" fmla="*/ 0 h 4"/>
                <a:gd name="T8" fmla="*/ 93 w 93"/>
                <a:gd name="T9" fmla="*/ 2 h 4"/>
                <a:gd name="T10" fmla="*/ 88 w 93"/>
                <a:gd name="T11" fmla="*/ 4 h 4"/>
                <a:gd name="T12" fmla="*/ 88 w 93"/>
                <a:gd name="T13" fmla="*/ 4 h 4"/>
                <a:gd name="T14" fmla="*/ 45 w 93"/>
                <a:gd name="T15" fmla="*/ 4 h 4"/>
                <a:gd name="T16" fmla="*/ 27 w 93"/>
                <a:gd name="T17" fmla="*/ 4 h 4"/>
                <a:gd name="T18" fmla="*/ 7 w 93"/>
                <a:gd name="T19" fmla="*/ 4 h 4"/>
                <a:gd name="T20" fmla="*/ 7 w 93"/>
                <a:gd name="T21" fmla="*/ 4 h 4"/>
                <a:gd name="T22" fmla="*/ 5 w 93"/>
                <a:gd name="T23" fmla="*/ 2 h 4"/>
                <a:gd name="T24" fmla="*/ 3 w 93"/>
                <a:gd name="T25" fmla="*/ 2 h 4"/>
                <a:gd name="T26" fmla="*/ 0 w 93"/>
                <a:gd name="T27" fmla="*/ 2 h 4"/>
                <a:gd name="T28" fmla="*/ 0 w 93"/>
                <a:gd name="T29" fmla="*/ 0 h 4"/>
                <a:gd name="T30" fmla="*/ 0 w 93"/>
                <a:gd name="T31" fmla="*/ 0 h 4"/>
                <a:gd name="T32" fmla="*/ 11 w 93"/>
                <a:gd name="T33" fmla="*/ 0 h 4"/>
                <a:gd name="T34" fmla="*/ 23 w 93"/>
                <a:gd name="T35" fmla="*/ 0 h 4"/>
                <a:gd name="T36" fmla="*/ 49 w 93"/>
                <a:gd name="T37" fmla="*/ 0 h 4"/>
                <a:gd name="T38" fmla="*/ 49 w 93"/>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4"/>
                <a:gd name="T62" fmla="*/ 93 w 93"/>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4">
                  <a:moveTo>
                    <a:pt x="49" y="0"/>
                  </a:moveTo>
                  <a:lnTo>
                    <a:pt x="49" y="0"/>
                  </a:lnTo>
                  <a:lnTo>
                    <a:pt x="71" y="0"/>
                  </a:lnTo>
                  <a:lnTo>
                    <a:pt x="82" y="0"/>
                  </a:lnTo>
                  <a:lnTo>
                    <a:pt x="93" y="2"/>
                  </a:lnTo>
                  <a:lnTo>
                    <a:pt x="88" y="4"/>
                  </a:lnTo>
                  <a:lnTo>
                    <a:pt x="45" y="4"/>
                  </a:lnTo>
                  <a:lnTo>
                    <a:pt x="27" y="4"/>
                  </a:lnTo>
                  <a:lnTo>
                    <a:pt x="7" y="4"/>
                  </a:lnTo>
                  <a:lnTo>
                    <a:pt x="5" y="2"/>
                  </a:lnTo>
                  <a:lnTo>
                    <a:pt x="3" y="2"/>
                  </a:lnTo>
                  <a:lnTo>
                    <a:pt x="0" y="2"/>
                  </a:lnTo>
                  <a:lnTo>
                    <a:pt x="0" y="0"/>
                  </a:lnTo>
                  <a:lnTo>
                    <a:pt x="11" y="0"/>
                  </a:lnTo>
                  <a:lnTo>
                    <a:pt x="23" y="0"/>
                  </a:lnTo>
                  <a:lnTo>
                    <a:pt x="49"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7" name="Freeform 467"/>
            <p:cNvSpPr>
              <a:spLocks/>
            </p:cNvSpPr>
            <p:nvPr/>
          </p:nvSpPr>
          <p:spPr bwMode="auto">
            <a:xfrm>
              <a:off x="574" y="3940"/>
              <a:ext cx="31" cy="93"/>
            </a:xfrm>
            <a:custGeom>
              <a:avLst/>
              <a:gdLst>
                <a:gd name="T0" fmla="*/ 16 w 31"/>
                <a:gd name="T1" fmla="*/ 44 h 93"/>
                <a:gd name="T2" fmla="*/ 16 w 31"/>
                <a:gd name="T3" fmla="*/ 44 h 93"/>
                <a:gd name="T4" fmla="*/ 25 w 31"/>
                <a:gd name="T5" fmla="*/ 67 h 93"/>
                <a:gd name="T6" fmla="*/ 29 w 31"/>
                <a:gd name="T7" fmla="*/ 80 h 93"/>
                <a:gd name="T8" fmla="*/ 31 w 31"/>
                <a:gd name="T9" fmla="*/ 93 h 93"/>
                <a:gd name="T10" fmla="*/ 31 w 31"/>
                <a:gd name="T11" fmla="*/ 93 h 93"/>
                <a:gd name="T12" fmla="*/ 29 w 31"/>
                <a:gd name="T13" fmla="*/ 91 h 93"/>
                <a:gd name="T14" fmla="*/ 25 w 31"/>
                <a:gd name="T15" fmla="*/ 89 h 93"/>
                <a:gd name="T16" fmla="*/ 25 w 31"/>
                <a:gd name="T17" fmla="*/ 89 h 93"/>
                <a:gd name="T18" fmla="*/ 18 w 31"/>
                <a:gd name="T19" fmla="*/ 67 h 93"/>
                <a:gd name="T20" fmla="*/ 10 w 31"/>
                <a:gd name="T21" fmla="*/ 45 h 93"/>
                <a:gd name="T22" fmla="*/ 0 w 31"/>
                <a:gd name="T23" fmla="*/ 1 h 93"/>
                <a:gd name="T24" fmla="*/ 1 w 31"/>
                <a:gd name="T25" fmla="*/ 0 h 93"/>
                <a:gd name="T26" fmla="*/ 1 w 31"/>
                <a:gd name="T27" fmla="*/ 0 h 93"/>
                <a:gd name="T28" fmla="*/ 5 w 31"/>
                <a:gd name="T29" fmla="*/ 11 h 93"/>
                <a:gd name="T30" fmla="*/ 9 w 31"/>
                <a:gd name="T31" fmla="*/ 22 h 93"/>
                <a:gd name="T32" fmla="*/ 12 w 31"/>
                <a:gd name="T33" fmla="*/ 33 h 93"/>
                <a:gd name="T34" fmla="*/ 16 w 31"/>
                <a:gd name="T35" fmla="*/ 44 h 93"/>
                <a:gd name="T36" fmla="*/ 16 w 31"/>
                <a:gd name="T37" fmla="*/ 44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93"/>
                <a:gd name="T59" fmla="*/ 31 w 31"/>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93">
                  <a:moveTo>
                    <a:pt x="16" y="44"/>
                  </a:moveTo>
                  <a:lnTo>
                    <a:pt x="16" y="44"/>
                  </a:lnTo>
                  <a:lnTo>
                    <a:pt x="25" y="67"/>
                  </a:lnTo>
                  <a:lnTo>
                    <a:pt x="29" y="80"/>
                  </a:lnTo>
                  <a:lnTo>
                    <a:pt x="31" y="93"/>
                  </a:lnTo>
                  <a:lnTo>
                    <a:pt x="29" y="91"/>
                  </a:lnTo>
                  <a:lnTo>
                    <a:pt x="25" y="89"/>
                  </a:lnTo>
                  <a:lnTo>
                    <a:pt x="18" y="67"/>
                  </a:lnTo>
                  <a:lnTo>
                    <a:pt x="10" y="45"/>
                  </a:lnTo>
                  <a:lnTo>
                    <a:pt x="0" y="1"/>
                  </a:lnTo>
                  <a:lnTo>
                    <a:pt x="1" y="0"/>
                  </a:lnTo>
                  <a:lnTo>
                    <a:pt x="5" y="11"/>
                  </a:lnTo>
                  <a:lnTo>
                    <a:pt x="9" y="22"/>
                  </a:lnTo>
                  <a:lnTo>
                    <a:pt x="12" y="33"/>
                  </a:lnTo>
                  <a:lnTo>
                    <a:pt x="16" y="4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8" name="Freeform 468"/>
            <p:cNvSpPr>
              <a:spLocks/>
            </p:cNvSpPr>
            <p:nvPr/>
          </p:nvSpPr>
          <p:spPr bwMode="auto">
            <a:xfrm>
              <a:off x="588" y="3956"/>
              <a:ext cx="79" cy="7"/>
            </a:xfrm>
            <a:custGeom>
              <a:avLst/>
              <a:gdLst>
                <a:gd name="T0" fmla="*/ 79 w 79"/>
                <a:gd name="T1" fmla="*/ 2 h 7"/>
                <a:gd name="T2" fmla="*/ 73 w 79"/>
                <a:gd name="T3" fmla="*/ 6 h 7"/>
                <a:gd name="T4" fmla="*/ 73 w 79"/>
                <a:gd name="T5" fmla="*/ 6 h 7"/>
                <a:gd name="T6" fmla="*/ 39 w 79"/>
                <a:gd name="T7" fmla="*/ 7 h 7"/>
                <a:gd name="T8" fmla="*/ 18 w 79"/>
                <a:gd name="T9" fmla="*/ 6 h 7"/>
                <a:gd name="T10" fmla="*/ 0 w 79"/>
                <a:gd name="T11" fmla="*/ 4 h 7"/>
                <a:gd name="T12" fmla="*/ 0 w 79"/>
                <a:gd name="T13" fmla="*/ 0 h 7"/>
                <a:gd name="T14" fmla="*/ 0 w 79"/>
                <a:gd name="T15" fmla="*/ 0 h 7"/>
                <a:gd name="T16" fmla="*/ 7 w 79"/>
                <a:gd name="T17" fmla="*/ 2 h 7"/>
                <a:gd name="T18" fmla="*/ 17 w 79"/>
                <a:gd name="T19" fmla="*/ 2 h 7"/>
                <a:gd name="T20" fmla="*/ 39 w 79"/>
                <a:gd name="T21" fmla="*/ 2 h 7"/>
                <a:gd name="T22" fmla="*/ 62 w 79"/>
                <a:gd name="T23" fmla="*/ 2 h 7"/>
                <a:gd name="T24" fmla="*/ 79 w 79"/>
                <a:gd name="T25" fmla="*/ 2 h 7"/>
                <a:gd name="T26" fmla="*/ 79 w 79"/>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7"/>
                <a:gd name="T44" fmla="*/ 79 w 79"/>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7">
                  <a:moveTo>
                    <a:pt x="79" y="2"/>
                  </a:moveTo>
                  <a:lnTo>
                    <a:pt x="73" y="6"/>
                  </a:lnTo>
                  <a:lnTo>
                    <a:pt x="39" y="7"/>
                  </a:lnTo>
                  <a:lnTo>
                    <a:pt x="18" y="6"/>
                  </a:lnTo>
                  <a:lnTo>
                    <a:pt x="0" y="4"/>
                  </a:lnTo>
                  <a:lnTo>
                    <a:pt x="0" y="0"/>
                  </a:lnTo>
                  <a:lnTo>
                    <a:pt x="7" y="2"/>
                  </a:lnTo>
                  <a:lnTo>
                    <a:pt x="17" y="2"/>
                  </a:lnTo>
                  <a:lnTo>
                    <a:pt x="39" y="2"/>
                  </a:lnTo>
                  <a:lnTo>
                    <a:pt x="62" y="2"/>
                  </a:lnTo>
                  <a:lnTo>
                    <a:pt x="79"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09" name="Freeform 469"/>
            <p:cNvSpPr>
              <a:spLocks/>
            </p:cNvSpPr>
            <p:nvPr/>
          </p:nvSpPr>
          <p:spPr bwMode="auto">
            <a:xfrm>
              <a:off x="819" y="3958"/>
              <a:ext cx="102" cy="7"/>
            </a:xfrm>
            <a:custGeom>
              <a:avLst/>
              <a:gdLst>
                <a:gd name="T0" fmla="*/ 24 w 102"/>
                <a:gd name="T1" fmla="*/ 4 h 7"/>
                <a:gd name="T2" fmla="*/ 78 w 102"/>
                <a:gd name="T3" fmla="*/ 0 h 7"/>
                <a:gd name="T4" fmla="*/ 78 w 102"/>
                <a:gd name="T5" fmla="*/ 0 h 7"/>
                <a:gd name="T6" fmla="*/ 84 w 102"/>
                <a:gd name="T7" fmla="*/ 0 h 7"/>
                <a:gd name="T8" fmla="*/ 91 w 102"/>
                <a:gd name="T9" fmla="*/ 0 h 7"/>
                <a:gd name="T10" fmla="*/ 102 w 102"/>
                <a:gd name="T11" fmla="*/ 4 h 7"/>
                <a:gd name="T12" fmla="*/ 102 w 102"/>
                <a:gd name="T13" fmla="*/ 4 h 7"/>
                <a:gd name="T14" fmla="*/ 51 w 102"/>
                <a:gd name="T15" fmla="*/ 7 h 7"/>
                <a:gd name="T16" fmla="*/ 24 w 102"/>
                <a:gd name="T17" fmla="*/ 7 h 7"/>
                <a:gd name="T18" fmla="*/ 0 w 102"/>
                <a:gd name="T19" fmla="*/ 5 h 7"/>
                <a:gd name="T20" fmla="*/ 0 w 102"/>
                <a:gd name="T21" fmla="*/ 2 h 7"/>
                <a:gd name="T22" fmla="*/ 0 w 102"/>
                <a:gd name="T23" fmla="*/ 2 h 7"/>
                <a:gd name="T24" fmla="*/ 11 w 102"/>
                <a:gd name="T25" fmla="*/ 2 h 7"/>
                <a:gd name="T26" fmla="*/ 24 w 102"/>
                <a:gd name="T27" fmla="*/ 4 h 7"/>
                <a:gd name="T28" fmla="*/ 24 w 102"/>
                <a:gd name="T29" fmla="*/ 4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7"/>
                <a:gd name="T47" fmla="*/ 102 w 102"/>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7">
                  <a:moveTo>
                    <a:pt x="24" y="4"/>
                  </a:moveTo>
                  <a:lnTo>
                    <a:pt x="78" y="0"/>
                  </a:lnTo>
                  <a:lnTo>
                    <a:pt x="84" y="0"/>
                  </a:lnTo>
                  <a:lnTo>
                    <a:pt x="91" y="0"/>
                  </a:lnTo>
                  <a:lnTo>
                    <a:pt x="102" y="4"/>
                  </a:lnTo>
                  <a:lnTo>
                    <a:pt x="51" y="7"/>
                  </a:lnTo>
                  <a:lnTo>
                    <a:pt x="24" y="7"/>
                  </a:lnTo>
                  <a:lnTo>
                    <a:pt x="0" y="5"/>
                  </a:lnTo>
                  <a:lnTo>
                    <a:pt x="0" y="2"/>
                  </a:lnTo>
                  <a:lnTo>
                    <a:pt x="11" y="2"/>
                  </a:lnTo>
                  <a:lnTo>
                    <a:pt x="24" y="4"/>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10" name="Freeform 470"/>
            <p:cNvSpPr>
              <a:spLocks/>
            </p:cNvSpPr>
            <p:nvPr/>
          </p:nvSpPr>
          <p:spPr bwMode="auto">
            <a:xfrm>
              <a:off x="936" y="3956"/>
              <a:ext cx="57" cy="6"/>
            </a:xfrm>
            <a:custGeom>
              <a:avLst/>
              <a:gdLst>
                <a:gd name="T0" fmla="*/ 57 w 57"/>
                <a:gd name="T1" fmla="*/ 0 h 6"/>
                <a:gd name="T2" fmla="*/ 57 w 57"/>
                <a:gd name="T3" fmla="*/ 0 h 6"/>
                <a:gd name="T4" fmla="*/ 55 w 57"/>
                <a:gd name="T5" fmla="*/ 4 h 6"/>
                <a:gd name="T6" fmla="*/ 51 w 57"/>
                <a:gd name="T7" fmla="*/ 6 h 6"/>
                <a:gd name="T8" fmla="*/ 44 w 57"/>
                <a:gd name="T9" fmla="*/ 6 h 6"/>
                <a:gd name="T10" fmla="*/ 24 w 57"/>
                <a:gd name="T11" fmla="*/ 6 h 6"/>
                <a:gd name="T12" fmla="*/ 2 w 57"/>
                <a:gd name="T13" fmla="*/ 6 h 6"/>
                <a:gd name="T14" fmla="*/ 0 w 57"/>
                <a:gd name="T15" fmla="*/ 2 h 6"/>
                <a:gd name="T16" fmla="*/ 0 w 57"/>
                <a:gd name="T17" fmla="*/ 2 h 6"/>
                <a:gd name="T18" fmla="*/ 15 w 57"/>
                <a:gd name="T19" fmla="*/ 2 h 6"/>
                <a:gd name="T20" fmla="*/ 29 w 57"/>
                <a:gd name="T21" fmla="*/ 0 h 6"/>
                <a:gd name="T22" fmla="*/ 57 w 57"/>
                <a:gd name="T23" fmla="*/ 0 h 6"/>
                <a:gd name="T24" fmla="*/ 57 w 5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6"/>
                <a:gd name="T41" fmla="*/ 57 w 5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6">
                  <a:moveTo>
                    <a:pt x="57" y="0"/>
                  </a:moveTo>
                  <a:lnTo>
                    <a:pt x="57" y="0"/>
                  </a:lnTo>
                  <a:lnTo>
                    <a:pt x="55" y="4"/>
                  </a:lnTo>
                  <a:lnTo>
                    <a:pt x="51" y="6"/>
                  </a:lnTo>
                  <a:lnTo>
                    <a:pt x="44" y="6"/>
                  </a:lnTo>
                  <a:lnTo>
                    <a:pt x="24" y="6"/>
                  </a:lnTo>
                  <a:lnTo>
                    <a:pt x="2" y="6"/>
                  </a:lnTo>
                  <a:lnTo>
                    <a:pt x="0" y="2"/>
                  </a:lnTo>
                  <a:lnTo>
                    <a:pt x="15" y="2"/>
                  </a:lnTo>
                  <a:lnTo>
                    <a:pt x="29" y="0"/>
                  </a:lnTo>
                  <a:lnTo>
                    <a:pt x="57" y="0"/>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11" name="Freeform 471"/>
            <p:cNvSpPr>
              <a:spLocks/>
            </p:cNvSpPr>
            <p:nvPr/>
          </p:nvSpPr>
          <p:spPr bwMode="auto">
            <a:xfrm>
              <a:off x="652" y="3969"/>
              <a:ext cx="26" cy="70"/>
            </a:xfrm>
            <a:custGeom>
              <a:avLst/>
              <a:gdLst>
                <a:gd name="T0" fmla="*/ 26 w 26"/>
                <a:gd name="T1" fmla="*/ 2 h 70"/>
                <a:gd name="T2" fmla="*/ 26 w 26"/>
                <a:gd name="T3" fmla="*/ 2 h 70"/>
                <a:gd name="T4" fmla="*/ 22 w 26"/>
                <a:gd name="T5" fmla="*/ 16 h 70"/>
                <a:gd name="T6" fmla="*/ 19 w 26"/>
                <a:gd name="T7" fmla="*/ 31 h 70"/>
                <a:gd name="T8" fmla="*/ 13 w 26"/>
                <a:gd name="T9" fmla="*/ 46 h 70"/>
                <a:gd name="T10" fmla="*/ 11 w 26"/>
                <a:gd name="T11" fmla="*/ 60 h 70"/>
                <a:gd name="T12" fmla="*/ 11 w 26"/>
                <a:gd name="T13" fmla="*/ 60 h 70"/>
                <a:gd name="T14" fmla="*/ 6 w 26"/>
                <a:gd name="T15" fmla="*/ 66 h 70"/>
                <a:gd name="T16" fmla="*/ 2 w 26"/>
                <a:gd name="T17" fmla="*/ 70 h 70"/>
                <a:gd name="T18" fmla="*/ 0 w 26"/>
                <a:gd name="T19" fmla="*/ 68 h 70"/>
                <a:gd name="T20" fmla="*/ 0 w 26"/>
                <a:gd name="T21" fmla="*/ 68 h 70"/>
                <a:gd name="T22" fmla="*/ 11 w 26"/>
                <a:gd name="T23" fmla="*/ 35 h 70"/>
                <a:gd name="T24" fmla="*/ 22 w 26"/>
                <a:gd name="T25" fmla="*/ 0 h 70"/>
                <a:gd name="T26" fmla="*/ 26 w 26"/>
                <a:gd name="T27" fmla="*/ 2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70"/>
                <a:gd name="T44" fmla="*/ 26 w 26"/>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70">
                  <a:moveTo>
                    <a:pt x="26" y="2"/>
                  </a:moveTo>
                  <a:lnTo>
                    <a:pt x="26" y="2"/>
                  </a:lnTo>
                  <a:lnTo>
                    <a:pt x="22" y="16"/>
                  </a:lnTo>
                  <a:lnTo>
                    <a:pt x="19" y="31"/>
                  </a:lnTo>
                  <a:lnTo>
                    <a:pt x="13" y="46"/>
                  </a:lnTo>
                  <a:lnTo>
                    <a:pt x="11" y="60"/>
                  </a:lnTo>
                  <a:lnTo>
                    <a:pt x="6" y="66"/>
                  </a:lnTo>
                  <a:lnTo>
                    <a:pt x="2" y="70"/>
                  </a:lnTo>
                  <a:lnTo>
                    <a:pt x="0" y="68"/>
                  </a:lnTo>
                  <a:lnTo>
                    <a:pt x="11" y="35"/>
                  </a:lnTo>
                  <a:lnTo>
                    <a:pt x="22" y="0"/>
                  </a:lnTo>
                  <a:lnTo>
                    <a:pt x="26"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12" name="Freeform 472"/>
            <p:cNvSpPr>
              <a:spLocks/>
            </p:cNvSpPr>
            <p:nvPr/>
          </p:nvSpPr>
          <p:spPr bwMode="auto">
            <a:xfrm>
              <a:off x="998" y="3967"/>
              <a:ext cx="6" cy="57"/>
            </a:xfrm>
            <a:custGeom>
              <a:avLst/>
              <a:gdLst>
                <a:gd name="T0" fmla="*/ 2 w 6"/>
                <a:gd name="T1" fmla="*/ 2 h 57"/>
                <a:gd name="T2" fmla="*/ 2 w 6"/>
                <a:gd name="T3" fmla="*/ 2 h 57"/>
                <a:gd name="T4" fmla="*/ 6 w 6"/>
                <a:gd name="T5" fmla="*/ 29 h 57"/>
                <a:gd name="T6" fmla="*/ 4 w 6"/>
                <a:gd name="T7" fmla="*/ 57 h 57"/>
                <a:gd name="T8" fmla="*/ 0 w 6"/>
                <a:gd name="T9" fmla="*/ 57 h 57"/>
                <a:gd name="T10" fmla="*/ 0 w 6"/>
                <a:gd name="T11" fmla="*/ 0 h 57"/>
                <a:gd name="T12" fmla="*/ 2 w 6"/>
                <a:gd name="T13" fmla="*/ 2 h 57"/>
                <a:gd name="T14" fmla="*/ 0 60000 65536"/>
                <a:gd name="T15" fmla="*/ 0 60000 65536"/>
                <a:gd name="T16" fmla="*/ 0 60000 65536"/>
                <a:gd name="T17" fmla="*/ 0 60000 65536"/>
                <a:gd name="T18" fmla="*/ 0 60000 65536"/>
                <a:gd name="T19" fmla="*/ 0 60000 65536"/>
                <a:gd name="T20" fmla="*/ 0 60000 65536"/>
                <a:gd name="T21" fmla="*/ 0 w 6"/>
                <a:gd name="T22" fmla="*/ 0 h 57"/>
                <a:gd name="T23" fmla="*/ 6 w 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7">
                  <a:moveTo>
                    <a:pt x="2" y="2"/>
                  </a:moveTo>
                  <a:lnTo>
                    <a:pt x="2" y="2"/>
                  </a:lnTo>
                  <a:lnTo>
                    <a:pt x="6" y="29"/>
                  </a:lnTo>
                  <a:lnTo>
                    <a:pt x="4" y="57"/>
                  </a:lnTo>
                  <a:lnTo>
                    <a:pt x="0" y="57"/>
                  </a:lnTo>
                  <a:lnTo>
                    <a:pt x="0" y="0"/>
                  </a:lnTo>
                  <a:lnTo>
                    <a:pt x="2" y="2"/>
                  </a:lnTo>
                  <a:close/>
                </a:path>
              </a:pathLst>
            </a:custGeom>
            <a:solidFill>
              <a:srgbClr val="000000"/>
            </a:solidFill>
            <a:ln w="9525">
              <a:noFill/>
              <a:round/>
              <a:headEnd/>
              <a:tailEnd/>
            </a:ln>
          </p:spPr>
          <p:txBody>
            <a:bodyPr/>
            <a:lstStyle/>
            <a:p>
              <a:endParaRPr lang="en-US" dirty="0">
                <a:solidFill>
                  <a:srgbClr val="006699"/>
                </a:solidFill>
              </a:endParaRPr>
            </a:p>
          </p:txBody>
        </p:sp>
        <p:sp>
          <p:nvSpPr>
            <p:cNvPr id="7313" name="Freeform 473"/>
            <p:cNvSpPr>
              <a:spLocks/>
            </p:cNvSpPr>
            <p:nvPr/>
          </p:nvSpPr>
          <p:spPr bwMode="auto">
            <a:xfrm>
              <a:off x="301" y="3962"/>
              <a:ext cx="102" cy="5"/>
            </a:xfrm>
            <a:custGeom>
              <a:avLst/>
              <a:gdLst>
                <a:gd name="T0" fmla="*/ 95 w 102"/>
                <a:gd name="T1" fmla="*/ 1 h 5"/>
                <a:gd name="T2" fmla="*/ 102 w 102"/>
                <a:gd name="T3" fmla="*/ 3 h 5"/>
                <a:gd name="T4" fmla="*/ 58 w 102"/>
                <a:gd name="T5" fmla="*/ 5 h 5"/>
                <a:gd name="T6" fmla="*/ 7 w 102"/>
                <a:gd name="T7" fmla="*/ 3 h 5"/>
                <a:gd name="T8" fmla="*/ 7 w 102"/>
                <a:gd name="T9" fmla="*/ 3 h 5"/>
                <a:gd name="T10" fmla="*/ 3 w 102"/>
                <a:gd name="T11" fmla="*/ 3 h 5"/>
                <a:gd name="T12" fmla="*/ 2 w 102"/>
                <a:gd name="T13" fmla="*/ 3 h 5"/>
                <a:gd name="T14" fmla="*/ 0 w 102"/>
                <a:gd name="T15" fmla="*/ 1 h 5"/>
                <a:gd name="T16" fmla="*/ 2 w 102"/>
                <a:gd name="T17" fmla="*/ 0 h 5"/>
                <a:gd name="T18" fmla="*/ 2 w 102"/>
                <a:gd name="T19" fmla="*/ 0 h 5"/>
                <a:gd name="T20" fmla="*/ 25 w 102"/>
                <a:gd name="T21" fmla="*/ 0 h 5"/>
                <a:gd name="T22" fmla="*/ 47 w 102"/>
                <a:gd name="T23" fmla="*/ 1 h 5"/>
                <a:gd name="T24" fmla="*/ 71 w 102"/>
                <a:gd name="T25" fmla="*/ 1 h 5"/>
                <a:gd name="T26" fmla="*/ 95 w 102"/>
                <a:gd name="T27" fmla="*/ 1 h 5"/>
                <a:gd name="T28" fmla="*/ 95 w 102"/>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5"/>
                <a:gd name="T47" fmla="*/ 102 w 10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5">
                  <a:moveTo>
                    <a:pt x="95" y="1"/>
                  </a:moveTo>
                  <a:lnTo>
                    <a:pt x="102" y="3"/>
                  </a:lnTo>
                  <a:lnTo>
                    <a:pt x="58" y="5"/>
                  </a:lnTo>
                  <a:lnTo>
                    <a:pt x="7" y="3"/>
                  </a:lnTo>
                  <a:lnTo>
                    <a:pt x="3" y="3"/>
                  </a:lnTo>
                  <a:lnTo>
                    <a:pt x="2" y="3"/>
                  </a:lnTo>
                  <a:lnTo>
                    <a:pt x="0" y="1"/>
                  </a:lnTo>
                  <a:lnTo>
                    <a:pt x="2" y="0"/>
                  </a:lnTo>
                  <a:lnTo>
                    <a:pt x="25" y="0"/>
                  </a:lnTo>
                  <a:lnTo>
                    <a:pt x="47" y="1"/>
                  </a:lnTo>
                  <a:lnTo>
                    <a:pt x="71" y="1"/>
                  </a:lnTo>
                  <a:lnTo>
                    <a:pt x="95" y="1"/>
                  </a:lnTo>
                  <a:close/>
                </a:path>
              </a:pathLst>
            </a:custGeom>
            <a:solidFill>
              <a:srgbClr val="000000"/>
            </a:solidFill>
            <a:ln w="9525">
              <a:noFill/>
              <a:round/>
              <a:headEnd/>
              <a:tailEnd/>
            </a:ln>
          </p:spPr>
          <p:txBody>
            <a:bodyPr/>
            <a:lstStyle/>
            <a:p>
              <a:endParaRPr lang="en-US" dirty="0">
                <a:solidFill>
                  <a:srgbClr val="006699"/>
                </a:solidFill>
              </a:endParaRPr>
            </a:p>
          </p:txBody>
        </p:sp>
      </p:grpSp>
      <p:grpSp>
        <p:nvGrpSpPr>
          <p:cNvPr id="6" name="Group 501"/>
          <p:cNvGrpSpPr>
            <a:grpSpLocks/>
          </p:cNvGrpSpPr>
          <p:nvPr/>
        </p:nvGrpSpPr>
        <p:grpSpPr bwMode="auto">
          <a:xfrm>
            <a:off x="152400" y="2057400"/>
            <a:ext cx="8991600" cy="581025"/>
            <a:chOff x="96" y="1296"/>
            <a:chExt cx="5664" cy="366"/>
          </a:xfrm>
        </p:grpSpPr>
        <p:sp>
          <p:nvSpPr>
            <p:cNvPr id="7193" name="Text Box 494"/>
            <p:cNvSpPr txBox="1">
              <a:spLocks noChangeArrowheads="1"/>
            </p:cNvSpPr>
            <p:nvPr/>
          </p:nvSpPr>
          <p:spPr bwMode="auto">
            <a:xfrm>
              <a:off x="96" y="1296"/>
              <a:ext cx="528" cy="366"/>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Patient Arrives</a:t>
              </a:r>
            </a:p>
          </p:txBody>
        </p:sp>
        <p:sp>
          <p:nvSpPr>
            <p:cNvPr id="7194" name="Text Box 495"/>
            <p:cNvSpPr txBox="1">
              <a:spLocks noChangeArrowheads="1"/>
            </p:cNvSpPr>
            <p:nvPr/>
          </p:nvSpPr>
          <p:spPr bwMode="auto">
            <a:xfrm>
              <a:off x="864" y="1296"/>
              <a:ext cx="835"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Registration</a:t>
              </a:r>
            </a:p>
          </p:txBody>
        </p:sp>
        <p:sp>
          <p:nvSpPr>
            <p:cNvPr id="7195" name="Text Box 496"/>
            <p:cNvSpPr txBox="1">
              <a:spLocks noChangeArrowheads="1"/>
            </p:cNvSpPr>
            <p:nvPr/>
          </p:nvSpPr>
          <p:spPr bwMode="auto">
            <a:xfrm>
              <a:off x="1776" y="1296"/>
              <a:ext cx="864" cy="366"/>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Take Temperature</a:t>
              </a:r>
            </a:p>
          </p:txBody>
        </p:sp>
        <p:sp>
          <p:nvSpPr>
            <p:cNvPr id="7196" name="Text Box 497"/>
            <p:cNvSpPr txBox="1">
              <a:spLocks noChangeArrowheads="1"/>
            </p:cNvSpPr>
            <p:nvPr/>
          </p:nvSpPr>
          <p:spPr bwMode="auto">
            <a:xfrm>
              <a:off x="2736" y="1296"/>
              <a:ext cx="672" cy="366"/>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Doctor’s Exam</a:t>
              </a:r>
            </a:p>
          </p:txBody>
        </p:sp>
        <p:sp>
          <p:nvSpPr>
            <p:cNvPr id="7197" name="Text Box 498"/>
            <p:cNvSpPr txBox="1">
              <a:spLocks noChangeArrowheads="1"/>
            </p:cNvSpPr>
            <p:nvPr/>
          </p:nvSpPr>
          <p:spPr bwMode="auto">
            <a:xfrm>
              <a:off x="3360" y="1296"/>
              <a:ext cx="931" cy="212"/>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Collect Tests</a:t>
              </a:r>
            </a:p>
          </p:txBody>
        </p:sp>
        <p:sp>
          <p:nvSpPr>
            <p:cNvPr id="7198" name="Text Box 499"/>
            <p:cNvSpPr txBox="1">
              <a:spLocks noChangeArrowheads="1"/>
            </p:cNvSpPr>
            <p:nvPr/>
          </p:nvSpPr>
          <p:spPr bwMode="auto">
            <a:xfrm>
              <a:off x="4320" y="1296"/>
              <a:ext cx="720" cy="366"/>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Specialist’s Exam</a:t>
              </a:r>
            </a:p>
          </p:txBody>
        </p:sp>
        <p:sp>
          <p:nvSpPr>
            <p:cNvPr id="7199" name="Text Box 500"/>
            <p:cNvSpPr txBox="1">
              <a:spLocks noChangeArrowheads="1"/>
            </p:cNvSpPr>
            <p:nvPr/>
          </p:nvSpPr>
          <p:spPr bwMode="auto">
            <a:xfrm>
              <a:off x="5136" y="1296"/>
              <a:ext cx="624" cy="366"/>
            </a:xfrm>
            <a:prstGeom prst="rect">
              <a:avLst/>
            </a:prstGeom>
            <a:noFill/>
            <a:ln w="9525">
              <a:noFill/>
              <a:miter lim="800000"/>
              <a:headEnd/>
              <a:tailEnd/>
            </a:ln>
          </p:spPr>
          <p:txBody>
            <a:bodyPr>
              <a:spAutoFit/>
            </a:bodyPr>
            <a:lstStyle/>
            <a:p>
              <a:pPr>
                <a:spcBef>
                  <a:spcPct val="50000"/>
                </a:spcBef>
              </a:pPr>
              <a:r>
                <a:rPr lang="en-US" sz="1600" dirty="0">
                  <a:solidFill>
                    <a:srgbClr val="006699"/>
                  </a:solidFill>
                  <a:latin typeface="Tahoma" pitchFamily="34" charset="0"/>
                </a:rPr>
                <a:t>Patient Leaves</a:t>
              </a:r>
            </a:p>
          </p:txBody>
        </p:sp>
      </p:grpSp>
      <p:sp>
        <p:nvSpPr>
          <p:cNvPr id="344" name="TextBox 343"/>
          <p:cNvSpPr txBox="1"/>
          <p:nvPr/>
        </p:nvSpPr>
        <p:spPr>
          <a:xfrm>
            <a:off x="1870834" y="4875790"/>
            <a:ext cx="5741988" cy="646331"/>
          </a:xfrm>
          <a:prstGeom prst="rect">
            <a:avLst/>
          </a:prstGeom>
          <a:noFill/>
        </p:spPr>
        <p:txBody>
          <a:bodyPr wrap="square" rtlCol="0">
            <a:spAutoFit/>
          </a:bodyPr>
          <a:lstStyle/>
          <a:p>
            <a:r>
              <a:rPr lang="en-US" sz="3600" dirty="0">
                <a:solidFill>
                  <a:srgbClr val="006699"/>
                </a:solidFill>
                <a:latin typeface="+mj-lt"/>
              </a:rPr>
              <a:t>Who would be on your team?</a:t>
            </a:r>
          </a:p>
        </p:txBody>
      </p:sp>
      <p:sp>
        <p:nvSpPr>
          <p:cNvPr id="7" name="Title 6"/>
          <p:cNvSpPr>
            <a:spLocks noGrp="1"/>
          </p:cNvSpPr>
          <p:nvPr>
            <p:ph type="title"/>
          </p:nvPr>
        </p:nvSpPr>
        <p:spPr/>
        <p:txBody>
          <a:bodyPr/>
          <a:lstStyle/>
          <a:p>
            <a:r>
              <a:rPr lang="en-US" dirty="0"/>
              <a:t>Form a Team</a:t>
            </a:r>
          </a:p>
        </p:txBody>
      </p:sp>
      <p:sp>
        <p:nvSpPr>
          <p:cNvPr id="348"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6.12</a:t>
            </a:r>
          </a:p>
        </p:txBody>
      </p:sp>
    </p:spTree>
    <p:extLst>
      <p:ext uri="{BB962C8B-B14F-4D97-AF65-F5344CB8AC3E}">
        <p14:creationId xmlns:p14="http://schemas.microsoft.com/office/powerpoint/2010/main" val="7605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564"/>
                                        </p:tgtEl>
                                        <p:attrNameLst>
                                          <p:attrName>style.visibility</p:attrName>
                                        </p:attrNameLst>
                                      </p:cBhvr>
                                      <p:to>
                                        <p:strVal val="visible"/>
                                      </p:to>
                                    </p:set>
                                    <p:anim calcmode="lin" valueType="num">
                                      <p:cBhvr additive="base">
                                        <p:cTn id="7" dur="1000" fill="hold"/>
                                        <p:tgtEl>
                                          <p:spTgt spid="320564"/>
                                        </p:tgtEl>
                                        <p:attrNameLst>
                                          <p:attrName>ppt_x</p:attrName>
                                        </p:attrNameLst>
                                      </p:cBhvr>
                                      <p:tavLst>
                                        <p:tav tm="0">
                                          <p:val>
                                            <p:strVal val="#ppt_x"/>
                                          </p:val>
                                        </p:tav>
                                        <p:tav tm="100000">
                                          <p:val>
                                            <p:strVal val="#ppt_x"/>
                                          </p:val>
                                        </p:tav>
                                      </p:tavLst>
                                    </p:anim>
                                    <p:anim calcmode="lin" valueType="num">
                                      <p:cBhvr additive="base">
                                        <p:cTn id="8" dur="1000" fill="hold"/>
                                        <p:tgtEl>
                                          <p:spTgt spid="3205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0565"/>
                                        </p:tgtEl>
                                        <p:attrNameLst>
                                          <p:attrName>style.visibility</p:attrName>
                                        </p:attrNameLst>
                                      </p:cBhvr>
                                      <p:to>
                                        <p:strVal val="visible"/>
                                      </p:to>
                                    </p:set>
                                    <p:anim calcmode="lin" valueType="num">
                                      <p:cBhvr additive="base">
                                        <p:cTn id="11" dur="1000" fill="hold"/>
                                        <p:tgtEl>
                                          <p:spTgt spid="320565"/>
                                        </p:tgtEl>
                                        <p:attrNameLst>
                                          <p:attrName>ppt_x</p:attrName>
                                        </p:attrNameLst>
                                      </p:cBhvr>
                                      <p:tavLst>
                                        <p:tav tm="0">
                                          <p:val>
                                            <p:strVal val="#ppt_x"/>
                                          </p:val>
                                        </p:tav>
                                        <p:tav tm="100000">
                                          <p:val>
                                            <p:strVal val="#ppt_x"/>
                                          </p:val>
                                        </p:tav>
                                      </p:tavLst>
                                    </p:anim>
                                    <p:anim calcmode="lin" valueType="num">
                                      <p:cBhvr additive="base">
                                        <p:cTn id="12" dur="1000" fill="hold"/>
                                        <p:tgtEl>
                                          <p:spTgt spid="32056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0570"/>
                                        </p:tgtEl>
                                        <p:attrNameLst>
                                          <p:attrName>style.visibility</p:attrName>
                                        </p:attrNameLst>
                                      </p:cBhvr>
                                      <p:to>
                                        <p:strVal val="visible"/>
                                      </p:to>
                                    </p:set>
                                    <p:anim calcmode="lin" valueType="num">
                                      <p:cBhvr additive="base">
                                        <p:cTn id="15" dur="1000" fill="hold"/>
                                        <p:tgtEl>
                                          <p:spTgt spid="320570"/>
                                        </p:tgtEl>
                                        <p:attrNameLst>
                                          <p:attrName>ppt_x</p:attrName>
                                        </p:attrNameLst>
                                      </p:cBhvr>
                                      <p:tavLst>
                                        <p:tav tm="0">
                                          <p:val>
                                            <p:strVal val="#ppt_x"/>
                                          </p:val>
                                        </p:tav>
                                        <p:tav tm="100000">
                                          <p:val>
                                            <p:strVal val="#ppt_x"/>
                                          </p:val>
                                        </p:tav>
                                      </p:tavLst>
                                    </p:anim>
                                    <p:anim calcmode="lin" valueType="num">
                                      <p:cBhvr additive="base">
                                        <p:cTn id="16" dur="1000" fill="hold"/>
                                        <p:tgtEl>
                                          <p:spTgt spid="3205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0573"/>
                                        </p:tgtEl>
                                        <p:attrNameLst>
                                          <p:attrName>style.visibility</p:attrName>
                                        </p:attrNameLst>
                                      </p:cBhvr>
                                      <p:to>
                                        <p:strVal val="visible"/>
                                      </p:to>
                                    </p:set>
                                    <p:anim calcmode="lin" valueType="num">
                                      <p:cBhvr additive="base">
                                        <p:cTn id="19" dur="1000" fill="hold"/>
                                        <p:tgtEl>
                                          <p:spTgt spid="320573"/>
                                        </p:tgtEl>
                                        <p:attrNameLst>
                                          <p:attrName>ppt_x</p:attrName>
                                        </p:attrNameLst>
                                      </p:cBhvr>
                                      <p:tavLst>
                                        <p:tav tm="0">
                                          <p:val>
                                            <p:strVal val="#ppt_x"/>
                                          </p:val>
                                        </p:tav>
                                        <p:tav tm="100000">
                                          <p:val>
                                            <p:strVal val="#ppt_x"/>
                                          </p:val>
                                        </p:tav>
                                      </p:tavLst>
                                    </p:anim>
                                    <p:anim calcmode="lin" valueType="num">
                                      <p:cBhvr additive="base">
                                        <p:cTn id="20" dur="1000" fill="hold"/>
                                        <p:tgtEl>
                                          <p:spTgt spid="32057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ppt_x"/>
                                          </p:val>
                                        </p:tav>
                                        <p:tav tm="100000">
                                          <p:val>
                                            <p:strVal val="#ppt_x"/>
                                          </p:val>
                                        </p:tav>
                                      </p:tavLst>
                                    </p:anim>
                                    <p:anim calcmode="lin" valueType="num">
                                      <p:cBhvr additive="base">
                                        <p:cTn id="28" dur="10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childTnLst>
                          </p:cTn>
                        </p:par>
                        <p:par>
                          <p:cTn id="37" fill="hold">
                            <p:stCondLst>
                              <p:cond delay="1500"/>
                            </p:stCondLst>
                            <p:childTnLst>
                              <p:par>
                                <p:cTn id="38" presetID="9"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Creating Effective QI Teams</a:t>
            </a:r>
            <a:endParaRPr lang="en-US" dirty="0"/>
          </a:p>
        </p:txBody>
      </p:sp>
      <p:sp>
        <p:nvSpPr>
          <p:cNvPr id="43011" name="Rectangle 3"/>
          <p:cNvSpPr>
            <a:spLocks noGrp="1" noChangeArrowheads="1"/>
          </p:cNvSpPr>
          <p:nvPr>
            <p:ph idx="1"/>
          </p:nvPr>
        </p:nvSpPr>
        <p:spPr/>
        <p:txBody>
          <a:bodyPr/>
          <a:lstStyle/>
          <a:p>
            <a:r>
              <a:rPr lang="en-US"/>
              <a:t>Keep the team at a reasonable size (7</a:t>
            </a:r>
            <a:r>
              <a:rPr lang="en-GB"/>
              <a:t>–</a:t>
            </a:r>
            <a:r>
              <a:rPr lang="en-US"/>
              <a:t>9 members).</a:t>
            </a:r>
          </a:p>
          <a:p>
            <a:r>
              <a:rPr lang="en-US"/>
              <a:t>Choose motivated team members who want to contribute.</a:t>
            </a:r>
          </a:p>
          <a:p>
            <a:r>
              <a:rPr lang="en-US"/>
              <a:t>Include people who have influence over their colleagues or communities.</a:t>
            </a:r>
          </a:p>
          <a:p>
            <a:r>
              <a:rPr lang="en-US"/>
              <a:t>Select people with various levels of seniority.</a:t>
            </a:r>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6.13</a:t>
            </a:r>
          </a:p>
        </p:txBody>
      </p:sp>
    </p:spTree>
    <p:extLst>
      <p:ext uri="{BB962C8B-B14F-4D97-AF65-F5344CB8AC3E}">
        <p14:creationId xmlns:p14="http://schemas.microsoft.com/office/powerpoint/2010/main" val="25418921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sz="3800" b="1" dirty="0">
                <a:solidFill>
                  <a:srgbClr val="006699"/>
                </a:solidFill>
              </a:rPr>
              <a:t>Developing an Aim Statement </a:t>
            </a:r>
          </a:p>
        </p:txBody>
      </p:sp>
      <p:sp>
        <p:nvSpPr>
          <p:cNvPr id="36867" name="Rectangle 3"/>
          <p:cNvSpPr>
            <a:spLocks noGrp="1" noChangeArrowheads="1"/>
          </p:cNvSpPr>
          <p:nvPr>
            <p:ph idx="1"/>
          </p:nvPr>
        </p:nvSpPr>
        <p:spPr>
          <a:xfrm>
            <a:off x="628650" y="1531345"/>
            <a:ext cx="7886700" cy="5010132"/>
          </a:xfrm>
        </p:spPr>
        <p:txBody>
          <a:bodyPr>
            <a:noAutofit/>
          </a:bodyPr>
          <a:lstStyle/>
          <a:p>
            <a:pPr marL="0" indent="0" eaLnBrk="1" hangingPunct="1">
              <a:spcAft>
                <a:spcPts val="600"/>
              </a:spcAft>
              <a:buNone/>
            </a:pPr>
            <a:r>
              <a:rPr lang="en-US" sz="2000" dirty="0">
                <a:solidFill>
                  <a:srgbClr val="006699"/>
                </a:solidFill>
              </a:rPr>
              <a:t>An aim statement guides teams to define their focus areas and what they want to achieve over a specific period.</a:t>
            </a:r>
          </a:p>
          <a:p>
            <a:pPr marL="0" indent="0" eaLnBrk="1" hangingPunct="1">
              <a:spcAft>
                <a:spcPts val="600"/>
              </a:spcAft>
              <a:buNone/>
            </a:pPr>
            <a:r>
              <a:rPr lang="en-US" sz="2000" b="1" dirty="0">
                <a:solidFill>
                  <a:srgbClr val="006699"/>
                </a:solidFill>
              </a:rPr>
              <a:t>A good aim statement must be SMART</a:t>
            </a:r>
            <a:r>
              <a:rPr lang="en-US" sz="2000" b="0" dirty="0">
                <a:solidFill>
                  <a:srgbClr val="006699"/>
                </a:solidFill>
              </a:rPr>
              <a:t>:</a:t>
            </a:r>
            <a:endParaRPr lang="en-US" sz="2000" b="1" dirty="0">
              <a:solidFill>
                <a:srgbClr val="006699"/>
              </a:solidFill>
            </a:endParaRPr>
          </a:p>
          <a:p>
            <a:pPr eaLnBrk="1" hangingPunct="1">
              <a:spcAft>
                <a:spcPts val="600"/>
              </a:spcAft>
            </a:pPr>
            <a:r>
              <a:rPr lang="en-US" sz="2000" b="1" dirty="0">
                <a:solidFill>
                  <a:srgbClr val="006699"/>
                </a:solidFill>
              </a:rPr>
              <a:t>Specific</a:t>
            </a:r>
            <a:r>
              <a:rPr lang="en-US" sz="2000" b="0" dirty="0">
                <a:solidFill>
                  <a:srgbClr val="006699"/>
                </a:solidFill>
              </a:rPr>
              <a:t>–It shoul</a:t>
            </a:r>
            <a:r>
              <a:rPr lang="en-US" sz="2000" dirty="0">
                <a:solidFill>
                  <a:srgbClr val="006699"/>
                </a:solidFill>
              </a:rPr>
              <a:t>d describe clearly and precisely who will benefit and what will be achieved.</a:t>
            </a:r>
            <a:endParaRPr lang="en-US" sz="2000" b="0" dirty="0">
              <a:solidFill>
                <a:srgbClr val="006699"/>
              </a:solidFill>
            </a:endParaRPr>
          </a:p>
          <a:p>
            <a:pPr eaLnBrk="1" hangingPunct="1">
              <a:spcAft>
                <a:spcPts val="600"/>
              </a:spcAft>
            </a:pPr>
            <a:r>
              <a:rPr lang="en-US" sz="2000" b="1" dirty="0">
                <a:solidFill>
                  <a:srgbClr val="006699"/>
                </a:solidFill>
              </a:rPr>
              <a:t>Measurable</a:t>
            </a:r>
            <a:r>
              <a:rPr lang="en-US" sz="2000" b="0" dirty="0">
                <a:solidFill>
                  <a:srgbClr val="006699"/>
                </a:solidFill>
              </a:rPr>
              <a:t>–It should be possible to use data to determine whether the aim has been achieved, and there should be a starting point and target result to specify the scope of the goal.</a:t>
            </a:r>
          </a:p>
          <a:p>
            <a:pPr eaLnBrk="1" hangingPunct="1">
              <a:spcAft>
                <a:spcPts val="600"/>
              </a:spcAft>
            </a:pPr>
            <a:r>
              <a:rPr lang="en-US" sz="2000" b="0" dirty="0">
                <a:solidFill>
                  <a:srgbClr val="006699"/>
                </a:solidFill>
              </a:rPr>
              <a:t>It should have specific </a:t>
            </a:r>
            <a:r>
              <a:rPr lang="en-US" sz="2000" u="sng" dirty="0">
                <a:solidFill>
                  <a:srgbClr val="006699"/>
                </a:solidFill>
              </a:rPr>
              <a:t>numerical goals</a:t>
            </a:r>
            <a:r>
              <a:rPr lang="en-US" sz="2000" b="0" dirty="0">
                <a:solidFill>
                  <a:srgbClr val="006699"/>
                </a:solidFill>
              </a:rPr>
              <a:t> for </a:t>
            </a:r>
            <a:r>
              <a:rPr lang="en-US" sz="2000" u="sng" dirty="0">
                <a:solidFill>
                  <a:srgbClr val="006699"/>
                </a:solidFill>
              </a:rPr>
              <a:t>outcomes</a:t>
            </a:r>
            <a:r>
              <a:rPr lang="en-US" sz="2000" b="0" dirty="0">
                <a:solidFill>
                  <a:srgbClr val="006699"/>
                </a:solidFill>
              </a:rPr>
              <a:t> that are </a:t>
            </a:r>
            <a:r>
              <a:rPr lang="en-US" sz="2000" b="1" dirty="0">
                <a:solidFill>
                  <a:srgbClr val="006699"/>
                </a:solidFill>
              </a:rPr>
              <a:t>ambitious</a:t>
            </a:r>
            <a:r>
              <a:rPr lang="en-US" sz="2000" b="0" dirty="0">
                <a:solidFill>
                  <a:srgbClr val="006699"/>
                </a:solidFill>
              </a:rPr>
              <a:t> but </a:t>
            </a:r>
            <a:r>
              <a:rPr lang="en-US" sz="2000" b="1" dirty="0">
                <a:solidFill>
                  <a:srgbClr val="006699"/>
                </a:solidFill>
              </a:rPr>
              <a:t>achievable.</a:t>
            </a:r>
            <a:endParaRPr lang="en-US" sz="2000" b="0" dirty="0">
              <a:solidFill>
                <a:srgbClr val="006699"/>
              </a:solidFill>
            </a:endParaRPr>
          </a:p>
          <a:p>
            <a:pPr eaLnBrk="1" hangingPunct="1">
              <a:spcAft>
                <a:spcPts val="600"/>
              </a:spcAft>
            </a:pPr>
            <a:r>
              <a:rPr lang="en-US" sz="2000" dirty="0">
                <a:solidFill>
                  <a:srgbClr val="006699"/>
                </a:solidFill>
              </a:rPr>
              <a:t>It should be </a:t>
            </a:r>
            <a:r>
              <a:rPr lang="en-US" sz="2000" b="1" dirty="0">
                <a:solidFill>
                  <a:srgbClr val="006699"/>
                </a:solidFill>
              </a:rPr>
              <a:t>relevant </a:t>
            </a:r>
            <a:r>
              <a:rPr lang="en-US" sz="2000" b="0" dirty="0">
                <a:solidFill>
                  <a:srgbClr val="006699"/>
                </a:solidFill>
              </a:rPr>
              <a:t>and easy to understand by others.</a:t>
            </a:r>
          </a:p>
          <a:p>
            <a:pPr eaLnBrk="1" hangingPunct="1">
              <a:spcAft>
                <a:spcPts val="600"/>
              </a:spcAft>
            </a:pPr>
            <a:r>
              <a:rPr lang="en-US" sz="2000" b="0" dirty="0">
                <a:solidFill>
                  <a:srgbClr val="006699"/>
                </a:solidFill>
              </a:rPr>
              <a:t>It should include a </a:t>
            </a:r>
            <a:r>
              <a:rPr lang="en-US" sz="2000" b="1" dirty="0">
                <a:solidFill>
                  <a:srgbClr val="006699"/>
                </a:solidFill>
              </a:rPr>
              <a:t>timeframe</a:t>
            </a:r>
            <a:r>
              <a:rPr lang="en-US" sz="2000" b="0" dirty="0">
                <a:solidFill>
                  <a:srgbClr val="006699"/>
                </a:solidFill>
              </a:rPr>
              <a:t> showing how much improvement will be achieved and by when</a:t>
            </a:r>
            <a:r>
              <a:rPr lang="en-US" sz="2000" dirty="0">
                <a:solidFill>
                  <a:srgbClr val="006699"/>
                </a:solidFill>
              </a:rPr>
              <a:t>.</a:t>
            </a:r>
            <a:endParaRPr lang="en-US" sz="2000" b="0" dirty="0">
              <a:solidFill>
                <a:srgbClr val="006699"/>
              </a:solidFill>
            </a:endParaRPr>
          </a:p>
        </p:txBody>
      </p:sp>
      <p:sp>
        <p:nvSpPr>
          <p:cNvPr id="2" name="Slide Number Placeholder 1"/>
          <p:cNvSpPr>
            <a:spLocks noGrp="1"/>
          </p:cNvSpPr>
          <p:nvPr>
            <p:ph type="sldNum" sz="quarter" idx="12"/>
          </p:nvPr>
        </p:nvSpPr>
        <p:spPr/>
        <p:txBody>
          <a:bodyPr/>
          <a:lstStyle/>
          <a:p>
            <a:r>
              <a:rPr lang="en-US" dirty="0"/>
              <a:t>6.14</a:t>
            </a:r>
          </a:p>
        </p:txBody>
      </p:sp>
    </p:spTree>
    <p:extLst>
      <p:ext uri="{BB962C8B-B14F-4D97-AF65-F5344CB8AC3E}">
        <p14:creationId xmlns:p14="http://schemas.microsoft.com/office/powerpoint/2010/main" val="6206779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Aim Statements</a:t>
            </a:r>
            <a:endParaRPr lang="en-US" dirty="0"/>
          </a:p>
        </p:txBody>
      </p:sp>
      <p:sp>
        <p:nvSpPr>
          <p:cNvPr id="3" name="Content Placeholder 2"/>
          <p:cNvSpPr>
            <a:spLocks noGrp="1"/>
          </p:cNvSpPr>
          <p:nvPr>
            <p:ph idx="1"/>
          </p:nvPr>
        </p:nvSpPr>
        <p:spPr/>
        <p:txBody>
          <a:bodyPr/>
          <a:lstStyle/>
          <a:p>
            <a:r>
              <a:rPr lang="en-US"/>
              <a:t>We will improve the delivery of nutrition services for HIV clients.</a:t>
            </a:r>
          </a:p>
          <a:p>
            <a:r>
              <a:rPr lang="en-US"/>
              <a:t>At Phimbi Health Centre, we will assess and categorize every client who visits the ART, PMTCT, and TB clinics using MUAC or BMI within 3 months.</a:t>
            </a:r>
          </a:p>
          <a:p>
            <a:r>
              <a:rPr lang="en-US"/>
              <a:t>At Nyungwe Health Centre, we will reduce the default rate from 12% to 0% between January 2014 and June 2014 by following up patients who miss appointments.</a:t>
            </a:r>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6.15</a:t>
            </a:r>
          </a:p>
        </p:txBody>
      </p:sp>
    </p:spTree>
    <p:extLst>
      <p:ext uri="{BB962C8B-B14F-4D97-AF65-F5344CB8AC3E}">
        <p14:creationId xmlns:p14="http://schemas.microsoft.com/office/powerpoint/2010/main" val="21690542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33798" name="Line 41"/>
          <p:cNvSpPr>
            <a:spLocks noChangeShapeType="1"/>
          </p:cNvSpPr>
          <p:nvPr/>
        </p:nvSpPr>
        <p:spPr bwMode="auto">
          <a:xfrm>
            <a:off x="2030169" y="2393243"/>
            <a:ext cx="1676400" cy="152400"/>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
        <p:nvSpPr>
          <p:cNvPr id="2" name="Slide Number Placeholder 1"/>
          <p:cNvSpPr>
            <a:spLocks noGrp="1"/>
          </p:cNvSpPr>
          <p:nvPr>
            <p:ph type="sldNum" sz="quarter" idx="12"/>
          </p:nvPr>
        </p:nvSpPr>
        <p:spPr/>
        <p:txBody>
          <a:bodyPr/>
          <a:lstStyle/>
          <a:p>
            <a:r>
              <a:rPr lang="en-US" dirty="0"/>
              <a:t>6.16</a:t>
            </a:r>
          </a:p>
        </p:txBody>
      </p:sp>
      <p:sp>
        <p:nvSpPr>
          <p:cNvPr id="3" name="Title 2"/>
          <p:cNvSpPr>
            <a:spLocks noGrp="1"/>
          </p:cNvSpPr>
          <p:nvPr>
            <p:ph type="title"/>
          </p:nvPr>
        </p:nvSpPr>
        <p:spPr/>
        <p:txBody>
          <a:bodyPr/>
          <a:lstStyle/>
          <a:p>
            <a:r>
              <a:rPr lang="en-US" dirty="0"/>
              <a:t>Quality Improvement Methodology</a:t>
            </a:r>
          </a:p>
        </p:txBody>
      </p:sp>
      <p:sp>
        <p:nvSpPr>
          <p:cNvPr id="10" name="Oval 40"/>
          <p:cNvSpPr>
            <a:spLocks noChangeArrowheads="1"/>
          </p:cNvSpPr>
          <p:nvPr/>
        </p:nvSpPr>
        <p:spPr bwMode="auto">
          <a:xfrm>
            <a:off x="2933700" y="2202743"/>
            <a:ext cx="3276600" cy="685800"/>
          </a:xfrm>
          <a:prstGeom prst="ellipse">
            <a:avLst/>
          </a:prstGeom>
          <a:noFill/>
          <a:ln w="50800">
            <a:solidFill>
              <a:schemeClr val="accent6">
                <a:lumMod val="75000"/>
              </a:schemeClr>
            </a:solidFill>
            <a:round/>
            <a:headEnd/>
            <a:tailEnd/>
          </a:ln>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23238010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Quality Improvement Methodology</a:t>
            </a:r>
            <a:endParaRPr lang="en-US" dirty="0"/>
          </a:p>
        </p:txBody>
      </p:sp>
      <p:sp>
        <p:nvSpPr>
          <p:cNvPr id="57347" name="Rectangle 3"/>
          <p:cNvSpPr>
            <a:spLocks noGrp="1" noChangeArrowheads="1"/>
          </p:cNvSpPr>
          <p:nvPr>
            <p:ph idx="1"/>
          </p:nvPr>
        </p:nvSpPr>
        <p:spPr/>
        <p:txBody>
          <a:bodyPr/>
          <a:lstStyle/>
          <a:p>
            <a:pPr marL="0" indent="0">
              <a:buNone/>
            </a:pPr>
            <a:r>
              <a:rPr lang="en-US" b="1" dirty="0"/>
              <a:t>STEP 2. </a:t>
            </a:r>
            <a:r>
              <a:rPr lang="en-US" b="1" dirty="0" err="1"/>
              <a:t>Analyse</a:t>
            </a:r>
            <a:r>
              <a:rPr lang="en-US" b="1" dirty="0"/>
              <a:t> the problem</a:t>
            </a:r>
          </a:p>
          <a:p>
            <a:r>
              <a:rPr lang="en-US" dirty="0"/>
              <a:t>Map the process(</a:t>
            </a:r>
            <a:r>
              <a:rPr lang="en-US" dirty="0" err="1"/>
              <a:t>es</a:t>
            </a:r>
            <a:r>
              <a:rPr lang="en-US" dirty="0"/>
              <a:t>) that are causing the problem.</a:t>
            </a:r>
          </a:p>
          <a:p>
            <a:r>
              <a:rPr lang="en-US" dirty="0"/>
              <a:t>Conduct cause-and-effect analysis.</a:t>
            </a:r>
          </a:p>
          <a:p>
            <a:r>
              <a:rPr lang="en-US" dirty="0"/>
              <a:t>Determine the indicators that will show whether the intended improvement is achieved.  </a:t>
            </a:r>
          </a:p>
          <a:p>
            <a:r>
              <a:rPr lang="en-US" dirty="0" err="1"/>
              <a:t>Analyse</a:t>
            </a:r>
            <a:r>
              <a:rPr lang="en-US" dirty="0"/>
              <a:t> available data.</a:t>
            </a:r>
          </a:p>
          <a:p>
            <a:r>
              <a:rPr lang="en-US" dirty="0"/>
              <a:t>Collect additional data (as needed).</a:t>
            </a:r>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6.17</a:t>
            </a:r>
          </a:p>
        </p:txBody>
      </p:sp>
    </p:spTree>
    <p:extLst>
      <p:ext uri="{BB962C8B-B14F-4D97-AF65-F5344CB8AC3E}">
        <p14:creationId xmlns:p14="http://schemas.microsoft.com/office/powerpoint/2010/main" val="12767715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Process Mapping: Flow Chart</a:t>
            </a:r>
            <a:endParaRPr lang="en-US" dirty="0"/>
          </a:p>
        </p:txBody>
      </p:sp>
      <p:sp>
        <p:nvSpPr>
          <p:cNvPr id="11" name="Content Placeholder 10"/>
          <p:cNvSpPr>
            <a:spLocks noGrp="1"/>
          </p:cNvSpPr>
          <p:nvPr>
            <p:ph idx="1"/>
          </p:nvPr>
        </p:nvSpPr>
        <p:spPr/>
        <p:txBody>
          <a:bodyPr>
            <a:normAutofit fontScale="92500" lnSpcReduction="20000"/>
          </a:bodyPr>
          <a:lstStyle/>
          <a:p>
            <a:pPr marL="0" indent="0">
              <a:buNone/>
            </a:pPr>
            <a:r>
              <a:rPr lang="en-US" b="1" dirty="0"/>
              <a:t>Process mapping can be useful for improving services by</a:t>
            </a:r>
            <a:r>
              <a:rPr lang="en-US" dirty="0"/>
              <a:t>: </a:t>
            </a:r>
          </a:p>
          <a:p>
            <a:pPr lvl="0"/>
            <a:r>
              <a:rPr lang="en-US" dirty="0"/>
              <a:t>Making the steps in the process clear and understandable</a:t>
            </a:r>
          </a:p>
          <a:p>
            <a:pPr lvl="0"/>
            <a:r>
              <a:rPr lang="en-US" dirty="0"/>
              <a:t>Helping explain the purpose of the steps</a:t>
            </a:r>
          </a:p>
          <a:p>
            <a:pPr lvl="0"/>
            <a:r>
              <a:rPr lang="en-US" dirty="0"/>
              <a:t>Reducing complexity</a:t>
            </a:r>
          </a:p>
          <a:p>
            <a:pPr lvl="0"/>
            <a:r>
              <a:rPr lang="en-US" dirty="0"/>
              <a:t>Eliminating unnecessary steps and reducing waste</a:t>
            </a:r>
          </a:p>
          <a:p>
            <a:pPr lvl="0"/>
            <a:r>
              <a:rPr lang="en-US" dirty="0"/>
              <a:t>Avoiding creating extra work and the need to redo work</a:t>
            </a:r>
          </a:p>
          <a:p>
            <a:pPr lvl="0"/>
            <a:r>
              <a:rPr lang="en-GB" dirty="0"/>
              <a:t>Helping teams understand how their work relates to the tasks of others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r>
              <a:rPr lang="en-US" dirty="0"/>
              <a:t>6.18</a:t>
            </a:r>
          </a:p>
        </p:txBody>
      </p:sp>
    </p:spTree>
    <p:extLst>
      <p:ext uri="{BB962C8B-B14F-4D97-AF65-F5344CB8AC3E}">
        <p14:creationId xmlns:p14="http://schemas.microsoft.com/office/powerpoint/2010/main" val="12697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400" b="1" dirty="0">
                <a:solidFill>
                  <a:srgbClr val="006699"/>
                </a:solidFill>
                <a:latin typeface="+mn-lt"/>
              </a:rPr>
              <a:t>Energy Requirements during </a:t>
            </a:r>
            <a:br>
              <a:rPr lang="en-US" sz="3400" b="1" dirty="0">
                <a:solidFill>
                  <a:srgbClr val="006699"/>
                </a:solidFill>
                <a:latin typeface="+mn-lt"/>
              </a:rPr>
            </a:br>
            <a:r>
              <a:rPr lang="en-US" sz="3400" b="1" dirty="0">
                <a:solidFill>
                  <a:srgbClr val="006699"/>
                </a:solidFill>
                <a:latin typeface="+mn-lt"/>
              </a:rPr>
              <a:t>Pregnancy and Lactation</a:t>
            </a:r>
            <a:endParaRPr lang="en-IE" sz="3400" b="1" dirty="0">
              <a:solidFill>
                <a:srgbClr val="006699"/>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049398231"/>
              </p:ext>
            </p:extLst>
          </p:nvPr>
        </p:nvGraphicFramePr>
        <p:xfrm>
          <a:off x="1000125" y="1894351"/>
          <a:ext cx="7143750" cy="3567464"/>
        </p:xfrm>
        <a:graphic>
          <a:graphicData uri="http://schemas.openxmlformats.org/drawingml/2006/table">
            <a:tbl>
              <a:tblPr firstRow="1" bandRow="1">
                <a:tableStyleId>{5C22544A-7EE6-4342-B048-85BDC9FD1C3A}</a:tableStyleId>
              </a:tblPr>
              <a:tblGrid>
                <a:gridCol w="3306407">
                  <a:extLst>
                    <a:ext uri="{9D8B030D-6E8A-4147-A177-3AD203B41FA5}">
                      <a16:colId xmlns:a16="http://schemas.microsoft.com/office/drawing/2014/main" val="20000"/>
                    </a:ext>
                  </a:extLst>
                </a:gridCol>
                <a:gridCol w="3837343">
                  <a:extLst>
                    <a:ext uri="{9D8B030D-6E8A-4147-A177-3AD203B41FA5}">
                      <a16:colId xmlns:a16="http://schemas.microsoft.com/office/drawing/2014/main" val="20001"/>
                    </a:ext>
                  </a:extLst>
                </a:gridCol>
              </a:tblGrid>
              <a:tr h="811368">
                <a:tc>
                  <a:txBody>
                    <a:bodyPr/>
                    <a:lstStyle/>
                    <a:p>
                      <a:pPr marL="0" marR="0">
                        <a:lnSpc>
                          <a:spcPct val="107000"/>
                        </a:lnSpc>
                        <a:spcBef>
                          <a:spcPts val="0"/>
                        </a:spcBef>
                        <a:spcAft>
                          <a:spcPts val="0"/>
                        </a:spcAft>
                      </a:pPr>
                      <a:r>
                        <a:rPr lang="en-GB" sz="2800" b="0" kern="1200" dirty="0">
                          <a:solidFill>
                            <a:schemeClr val="tx1"/>
                          </a:solidFill>
                          <a:effectLst/>
                        </a:rPr>
                        <a:t>First trimester</a:t>
                      </a:r>
                      <a:endParaRPr lang="en-US" sz="28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anchor="ctr">
                    <a:solidFill>
                      <a:schemeClr val="accent6">
                        <a:lumMod val="20000"/>
                        <a:lumOff val="80000"/>
                      </a:schemeClr>
                    </a:solidFill>
                  </a:tcPr>
                </a:tc>
                <a:tc>
                  <a:txBody>
                    <a:bodyPr/>
                    <a:lstStyle/>
                    <a:p>
                      <a:pPr marL="0" marR="0">
                        <a:lnSpc>
                          <a:spcPct val="107000"/>
                        </a:lnSpc>
                        <a:spcBef>
                          <a:spcPts val="0"/>
                        </a:spcBef>
                        <a:spcAft>
                          <a:spcPts val="0"/>
                        </a:spcAft>
                      </a:pPr>
                      <a:r>
                        <a:rPr lang="en-GB" sz="2800" b="0" kern="1200" dirty="0">
                          <a:solidFill>
                            <a:schemeClr val="tx1"/>
                          </a:solidFill>
                          <a:effectLst/>
                        </a:rPr>
                        <a:t>+85 kcal/day</a:t>
                      </a:r>
                      <a:endParaRPr lang="en-US" sz="28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875763">
                <a:tc>
                  <a:txBody>
                    <a:bodyPr/>
                    <a:lstStyle/>
                    <a:p>
                      <a:pPr marL="0" marR="0">
                        <a:lnSpc>
                          <a:spcPct val="107000"/>
                        </a:lnSpc>
                        <a:spcBef>
                          <a:spcPts val="0"/>
                        </a:spcBef>
                        <a:spcAft>
                          <a:spcPts val="0"/>
                        </a:spcAft>
                      </a:pPr>
                      <a:r>
                        <a:rPr lang="en-GB" sz="2800" kern="1200" dirty="0">
                          <a:effectLst/>
                        </a:rPr>
                        <a:t>Second trimester</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GB" sz="2800" kern="1200" dirty="0">
                          <a:effectLst/>
                        </a:rPr>
                        <a:t>+285 kcal/day</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10001"/>
                  </a:ext>
                </a:extLst>
              </a:tr>
              <a:tr h="875763">
                <a:tc>
                  <a:txBody>
                    <a:bodyPr/>
                    <a:lstStyle/>
                    <a:p>
                      <a:pPr marL="0" marR="0">
                        <a:lnSpc>
                          <a:spcPct val="107000"/>
                        </a:lnSpc>
                        <a:spcBef>
                          <a:spcPts val="0"/>
                        </a:spcBef>
                        <a:spcAft>
                          <a:spcPts val="0"/>
                        </a:spcAft>
                      </a:pPr>
                      <a:r>
                        <a:rPr lang="en-GB" sz="2800" kern="1200" dirty="0">
                          <a:effectLst/>
                        </a:rPr>
                        <a:t>Third trimester</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GB" sz="2800" kern="1200" dirty="0">
                          <a:effectLst/>
                        </a:rPr>
                        <a:t>+475 kcal/day</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10002"/>
                  </a:ext>
                </a:extLst>
              </a:tr>
              <a:tr h="875763">
                <a:tc>
                  <a:txBody>
                    <a:bodyPr/>
                    <a:lstStyle/>
                    <a:p>
                      <a:pPr marL="0" marR="0">
                        <a:lnSpc>
                          <a:spcPct val="107000"/>
                        </a:lnSpc>
                        <a:spcBef>
                          <a:spcPts val="0"/>
                        </a:spcBef>
                        <a:spcAft>
                          <a:spcPts val="0"/>
                        </a:spcAft>
                      </a:pPr>
                      <a:r>
                        <a:rPr lang="en-GB" sz="2800" kern="1200" dirty="0">
                          <a:solidFill>
                            <a:schemeClr val="tx1"/>
                          </a:solidFill>
                          <a:effectLst/>
                          <a:latin typeface="+mn-lt"/>
                          <a:ea typeface="+mn-ea"/>
                          <a:cs typeface="+mn-cs"/>
                        </a:rPr>
                        <a:t>During the first 6 months of lactation</a:t>
                      </a:r>
                      <a:endParaRPr lang="en-US" sz="2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GB" sz="2800" kern="1200" dirty="0">
                          <a:effectLst/>
                        </a:rPr>
                        <a:t>+505 kcal/day</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1.8</a:t>
            </a:r>
          </a:p>
        </p:txBody>
      </p:sp>
    </p:spTree>
    <p:extLst>
      <p:ext uri="{BB962C8B-B14F-4D97-AF65-F5344CB8AC3E}">
        <p14:creationId xmlns:p14="http://schemas.microsoft.com/office/powerpoint/2010/main" val="41629021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a:t>Creating and Using a Flow Chart to  Understand a System/Process</a:t>
            </a:r>
          </a:p>
        </p:txBody>
      </p:sp>
      <p:sp>
        <p:nvSpPr>
          <p:cNvPr id="8" name="Rectangle 3"/>
          <p:cNvSpPr>
            <a:spLocks noGrp="1" noChangeArrowheads="1"/>
          </p:cNvSpPr>
          <p:nvPr>
            <p:ph idx="1"/>
          </p:nvPr>
        </p:nvSpPr>
        <p:spPr>
          <a:xfrm>
            <a:off x="457200" y="1752600"/>
            <a:ext cx="8229600" cy="4495800"/>
          </a:xfrm>
        </p:spPr>
        <p:txBody>
          <a:bodyPr>
            <a:normAutofit/>
          </a:bodyPr>
          <a:lstStyle/>
          <a:p>
            <a:pPr marL="457200" indent="-457200">
              <a:spcAft>
                <a:spcPts val="1200"/>
              </a:spcAft>
              <a:buFontTx/>
              <a:buAutoNum type="arabicPeriod"/>
            </a:pPr>
            <a:r>
              <a:rPr lang="en-US" sz="2800" b="0" dirty="0"/>
              <a:t>Decide on the </a:t>
            </a:r>
            <a:r>
              <a:rPr lang="en-US" sz="2800" b="1" i="1" u="sng" dirty="0"/>
              <a:t>beginning</a:t>
            </a:r>
            <a:r>
              <a:rPr lang="en-US" sz="2800" b="0" dirty="0"/>
              <a:t> and </a:t>
            </a:r>
            <a:r>
              <a:rPr lang="en-US" sz="2800" b="1" i="1" u="sng" dirty="0"/>
              <a:t>end</a:t>
            </a:r>
            <a:r>
              <a:rPr lang="en-US" sz="2800" b="1" dirty="0"/>
              <a:t> </a:t>
            </a:r>
            <a:r>
              <a:rPr lang="en-US" sz="2800" b="0" dirty="0"/>
              <a:t>points of the process </a:t>
            </a:r>
            <a:r>
              <a:rPr lang="en-US" sz="2800" dirty="0"/>
              <a:t>being mapped</a:t>
            </a:r>
            <a:r>
              <a:rPr lang="en-US" sz="2800" b="0" dirty="0"/>
              <a:t>.</a:t>
            </a:r>
          </a:p>
          <a:p>
            <a:pPr marL="457200" indent="-457200">
              <a:spcAft>
                <a:spcPts val="1200"/>
              </a:spcAft>
              <a:buFontTx/>
              <a:buAutoNum type="arabicPeriod"/>
            </a:pPr>
            <a:r>
              <a:rPr lang="en-US" sz="2800" b="0" dirty="0"/>
              <a:t>Identify the </a:t>
            </a:r>
            <a:r>
              <a:rPr lang="en-US" sz="2800" b="1" u="sng" dirty="0"/>
              <a:t>steps</a:t>
            </a:r>
            <a:r>
              <a:rPr lang="en-US" sz="2800" b="1" dirty="0"/>
              <a:t> </a:t>
            </a:r>
            <a:r>
              <a:rPr lang="en-US" sz="2800" b="0" dirty="0"/>
              <a:t>of the process.</a:t>
            </a:r>
            <a:endParaRPr lang="en-US" sz="2800" dirty="0"/>
          </a:p>
          <a:p>
            <a:pPr marL="457200" indent="-457200">
              <a:spcAft>
                <a:spcPts val="1200"/>
              </a:spcAft>
              <a:buFontTx/>
              <a:buAutoNum type="arabicPeriod"/>
            </a:pPr>
            <a:r>
              <a:rPr lang="en-US" sz="2800" b="0" dirty="0"/>
              <a:t>Link the steps with </a:t>
            </a:r>
            <a:r>
              <a:rPr lang="en-US" sz="2800" b="1" u="sng" dirty="0"/>
              <a:t>arrows</a:t>
            </a:r>
            <a:r>
              <a:rPr lang="en-US" sz="2800" b="0" dirty="0"/>
              <a:t> showing direction.</a:t>
            </a:r>
            <a:endParaRPr lang="en-US" sz="2800" b="1" u="sng" dirty="0"/>
          </a:p>
          <a:p>
            <a:pPr marL="457200" indent="-457200">
              <a:spcAft>
                <a:spcPts val="1200"/>
              </a:spcAft>
              <a:buFontTx/>
              <a:buAutoNum type="arabicPeriod"/>
            </a:pPr>
            <a:r>
              <a:rPr lang="en-US" sz="2800" b="1" u="sng" dirty="0"/>
              <a:t>Review</a:t>
            </a:r>
            <a:r>
              <a:rPr lang="en-US" sz="2800" b="0" dirty="0"/>
              <a:t> the flow chart to see whether the steps are in their logical order.</a:t>
            </a:r>
            <a:endParaRPr lang="en-US" sz="2800" dirty="0"/>
          </a:p>
          <a:p>
            <a:pPr marL="457200" indent="-457200"/>
            <a:endParaRPr lang="en-US" sz="2800" b="0" dirty="0">
              <a:solidFill>
                <a:srgbClr val="006699"/>
              </a:solidFill>
            </a:endParaRPr>
          </a:p>
        </p:txBody>
      </p:sp>
      <p:sp>
        <p:nvSpPr>
          <p:cNvPr id="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6.19</a:t>
            </a:r>
          </a:p>
        </p:txBody>
      </p:sp>
    </p:spTree>
    <p:extLst>
      <p:ext uri="{BB962C8B-B14F-4D97-AF65-F5344CB8AC3E}">
        <p14:creationId xmlns:p14="http://schemas.microsoft.com/office/powerpoint/2010/main" val="18605706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sz="half" idx="1"/>
          </p:nvPr>
        </p:nvSpPr>
        <p:spPr>
          <a:xfrm>
            <a:off x="2458347" y="1654175"/>
            <a:ext cx="2108892" cy="4692650"/>
          </a:xfrm>
        </p:spPr>
        <p:txBody>
          <a:bodyPr>
            <a:noAutofit/>
          </a:bodyPr>
          <a:lstStyle/>
          <a:p>
            <a:pPr marL="0" indent="0">
              <a:lnSpc>
                <a:spcPct val="130000"/>
              </a:lnSpc>
              <a:spcBef>
                <a:spcPct val="95000"/>
              </a:spcBef>
              <a:spcAft>
                <a:spcPts val="4200"/>
              </a:spcAft>
              <a:buFontTx/>
              <a:buNone/>
            </a:pPr>
            <a:r>
              <a:rPr lang="en-US" sz="2000" b="0" dirty="0">
                <a:solidFill>
                  <a:srgbClr val="006699"/>
                </a:solidFill>
              </a:rPr>
              <a:t>Beginning or end</a:t>
            </a:r>
          </a:p>
          <a:p>
            <a:pPr marL="0" indent="0">
              <a:lnSpc>
                <a:spcPct val="130000"/>
              </a:lnSpc>
              <a:spcBef>
                <a:spcPct val="95000"/>
              </a:spcBef>
              <a:buFontTx/>
              <a:buNone/>
            </a:pPr>
            <a:r>
              <a:rPr lang="en-US" sz="2000" b="0" dirty="0">
                <a:solidFill>
                  <a:srgbClr val="006699"/>
                </a:solidFill>
              </a:rPr>
              <a:t>Step</a:t>
            </a:r>
          </a:p>
          <a:p>
            <a:pPr marL="0" indent="0">
              <a:lnSpc>
                <a:spcPct val="130000"/>
              </a:lnSpc>
              <a:spcBef>
                <a:spcPct val="95000"/>
              </a:spcBef>
              <a:buFontTx/>
              <a:buNone/>
            </a:pPr>
            <a:br>
              <a:rPr lang="en-US" sz="2000" b="0" dirty="0">
                <a:solidFill>
                  <a:srgbClr val="006699"/>
                </a:solidFill>
              </a:rPr>
            </a:br>
            <a:r>
              <a:rPr lang="en-US" sz="2000" b="0" dirty="0">
                <a:solidFill>
                  <a:srgbClr val="006699"/>
                </a:solidFill>
              </a:rPr>
              <a:t>Decision</a:t>
            </a:r>
            <a:br>
              <a:rPr lang="en-US" sz="2000" b="0" dirty="0">
                <a:solidFill>
                  <a:srgbClr val="006699"/>
                </a:solidFill>
              </a:rPr>
            </a:br>
            <a:endParaRPr lang="en-US" sz="2000" b="0" dirty="0">
              <a:solidFill>
                <a:srgbClr val="006699"/>
              </a:solidFill>
            </a:endParaRPr>
          </a:p>
          <a:p>
            <a:pPr marL="0" indent="0">
              <a:lnSpc>
                <a:spcPct val="130000"/>
              </a:lnSpc>
              <a:spcBef>
                <a:spcPct val="95000"/>
              </a:spcBef>
              <a:buFontTx/>
              <a:buNone/>
            </a:pPr>
            <a:br>
              <a:rPr lang="en-US" sz="2000" b="0" dirty="0"/>
            </a:br>
            <a:endParaRPr lang="en-US" sz="2000" b="0" dirty="0"/>
          </a:p>
        </p:txBody>
      </p:sp>
      <p:sp>
        <p:nvSpPr>
          <p:cNvPr id="355332" name="Rectangle 4"/>
          <p:cNvSpPr>
            <a:spLocks noChangeArrowheads="1"/>
          </p:cNvSpPr>
          <p:nvPr/>
        </p:nvSpPr>
        <p:spPr bwMode="auto">
          <a:xfrm>
            <a:off x="6340475" y="1666874"/>
            <a:ext cx="2346325" cy="3286125"/>
          </a:xfrm>
          <a:prstGeom prst="rect">
            <a:avLst/>
          </a:prstGeom>
          <a:noFill/>
          <a:ln w="9525">
            <a:noFill/>
            <a:miter lim="800000"/>
            <a:headEnd/>
            <a:tailEnd/>
          </a:ln>
          <a:effectLst/>
        </p:spPr>
        <p:txBody>
          <a:bodyPr/>
          <a:lstStyle/>
          <a:p>
            <a:pPr>
              <a:lnSpc>
                <a:spcPct val="130000"/>
              </a:lnSpc>
              <a:spcBef>
                <a:spcPct val="95000"/>
              </a:spcBef>
              <a:defRPr/>
            </a:pPr>
            <a:r>
              <a:rPr kumimoji="1" lang="en-US" sz="2000" dirty="0">
                <a:solidFill>
                  <a:srgbClr val="006699"/>
                </a:solidFill>
                <a:latin typeface="+mj-lt"/>
              </a:rPr>
              <a:t>Flow lines</a:t>
            </a:r>
          </a:p>
          <a:p>
            <a:pPr>
              <a:lnSpc>
                <a:spcPct val="130000"/>
              </a:lnSpc>
              <a:spcBef>
                <a:spcPct val="95000"/>
              </a:spcBef>
              <a:defRPr/>
            </a:pPr>
            <a:endParaRPr kumimoji="1" lang="en-US" sz="2000" dirty="0">
              <a:solidFill>
                <a:srgbClr val="006699"/>
              </a:solidFill>
              <a:latin typeface="Arial" charset="0"/>
            </a:endParaRPr>
          </a:p>
          <a:p>
            <a:pPr>
              <a:lnSpc>
                <a:spcPct val="130000"/>
              </a:lnSpc>
              <a:spcBef>
                <a:spcPct val="95000"/>
              </a:spcBef>
              <a:defRPr/>
            </a:pPr>
            <a:r>
              <a:rPr lang="en-US" sz="2000" dirty="0">
                <a:solidFill>
                  <a:srgbClr val="006699"/>
                </a:solidFill>
              </a:rPr>
              <a:t>Unclear step </a:t>
            </a:r>
            <a:endParaRPr kumimoji="1" lang="en-US" sz="2000" dirty="0">
              <a:solidFill>
                <a:srgbClr val="006699"/>
              </a:solidFill>
            </a:endParaRPr>
          </a:p>
          <a:p>
            <a:pPr>
              <a:lnSpc>
                <a:spcPct val="130000"/>
              </a:lnSpc>
              <a:spcBef>
                <a:spcPct val="95000"/>
              </a:spcBef>
              <a:defRPr/>
            </a:pPr>
            <a:endParaRPr kumimoji="1" lang="en-US" sz="1800" dirty="0">
              <a:solidFill>
                <a:srgbClr val="006699"/>
              </a:solidFill>
              <a:latin typeface="Arial" charset="0"/>
            </a:endParaRPr>
          </a:p>
        </p:txBody>
      </p:sp>
      <p:sp>
        <p:nvSpPr>
          <p:cNvPr id="51204" name="Oval 5" descr="beginning or edn"/>
          <p:cNvSpPr>
            <a:spLocks noChangeArrowheads="1"/>
          </p:cNvSpPr>
          <p:nvPr/>
        </p:nvSpPr>
        <p:spPr bwMode="auto">
          <a:xfrm>
            <a:off x="1109663" y="1676400"/>
            <a:ext cx="1066800" cy="609600"/>
          </a:xfrm>
          <a:prstGeom prst="ellipse">
            <a:avLst/>
          </a:prstGeom>
          <a:noFill/>
          <a:ln w="28575">
            <a:solidFill>
              <a:srgbClr val="006699"/>
            </a:solidFill>
            <a:round/>
            <a:headEnd/>
            <a:tailEnd/>
          </a:ln>
        </p:spPr>
        <p:txBody>
          <a:bodyPr wrap="none" anchor="ctr"/>
          <a:lstStyle/>
          <a:p>
            <a:endParaRPr lang="en-US" dirty="0">
              <a:solidFill>
                <a:srgbClr val="006699"/>
              </a:solidFill>
            </a:endParaRPr>
          </a:p>
        </p:txBody>
      </p:sp>
      <p:sp>
        <p:nvSpPr>
          <p:cNvPr id="51205" name="AutoShape 6" descr="step"/>
          <p:cNvSpPr>
            <a:spLocks noChangeArrowheads="1"/>
          </p:cNvSpPr>
          <p:nvPr/>
        </p:nvSpPr>
        <p:spPr bwMode="auto">
          <a:xfrm>
            <a:off x="1219200" y="2819400"/>
            <a:ext cx="838200" cy="609600"/>
          </a:xfrm>
          <a:prstGeom prst="flowChartProcess">
            <a:avLst/>
          </a:prstGeom>
          <a:noFill/>
          <a:ln w="28575">
            <a:solidFill>
              <a:srgbClr val="006699"/>
            </a:solidFill>
            <a:miter lim="800000"/>
            <a:headEnd/>
            <a:tailEnd/>
          </a:ln>
        </p:spPr>
        <p:txBody>
          <a:bodyPr wrap="none" anchor="ctr"/>
          <a:lstStyle/>
          <a:p>
            <a:endParaRPr lang="en-US" dirty="0"/>
          </a:p>
        </p:txBody>
      </p:sp>
      <p:sp>
        <p:nvSpPr>
          <p:cNvPr id="51206" name="AutoShape 7" descr="decision"/>
          <p:cNvSpPr>
            <a:spLocks noChangeArrowheads="1"/>
          </p:cNvSpPr>
          <p:nvPr/>
        </p:nvSpPr>
        <p:spPr bwMode="auto">
          <a:xfrm>
            <a:off x="914400" y="3962400"/>
            <a:ext cx="1447800" cy="762000"/>
          </a:xfrm>
          <a:prstGeom prst="flowChartDecision">
            <a:avLst/>
          </a:prstGeom>
          <a:noFill/>
          <a:ln w="28575">
            <a:solidFill>
              <a:srgbClr val="006699"/>
            </a:solidFill>
            <a:miter lim="800000"/>
            <a:headEnd/>
            <a:tailEnd/>
          </a:ln>
        </p:spPr>
        <p:txBody>
          <a:bodyPr wrap="none" anchor="ctr"/>
          <a:lstStyle/>
          <a:p>
            <a:endParaRPr lang="en-US" dirty="0"/>
          </a:p>
        </p:txBody>
      </p:sp>
      <p:sp>
        <p:nvSpPr>
          <p:cNvPr id="51208" name="Line 9" descr="flow line"/>
          <p:cNvSpPr>
            <a:spLocks noChangeShapeType="1"/>
          </p:cNvSpPr>
          <p:nvPr/>
        </p:nvSpPr>
        <p:spPr bwMode="auto">
          <a:xfrm>
            <a:off x="5181600" y="1905000"/>
            <a:ext cx="936625" cy="0"/>
          </a:xfrm>
          <a:prstGeom prst="line">
            <a:avLst/>
          </a:prstGeom>
          <a:noFill/>
          <a:ln w="57150">
            <a:solidFill>
              <a:srgbClr val="006699"/>
            </a:solidFill>
            <a:round/>
            <a:headEnd/>
            <a:tailEnd type="triangle" w="med" len="med"/>
          </a:ln>
        </p:spPr>
        <p:txBody>
          <a:bodyPr wrap="none" anchor="ctr"/>
          <a:lstStyle/>
          <a:p>
            <a:endParaRPr lang="en-US" dirty="0"/>
          </a:p>
        </p:txBody>
      </p:sp>
      <p:cxnSp>
        <p:nvCxnSpPr>
          <p:cNvPr id="28" name="Straight Connector 27"/>
          <p:cNvCxnSpPr/>
          <p:nvPr/>
        </p:nvCxnSpPr>
        <p:spPr>
          <a:xfrm>
            <a:off x="0" y="1282757"/>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grpSp>
        <p:nvGrpSpPr>
          <p:cNvPr id="29" name="Group 11" descr="unclear step"/>
          <p:cNvGrpSpPr>
            <a:grpSpLocks/>
          </p:cNvGrpSpPr>
          <p:nvPr/>
        </p:nvGrpSpPr>
        <p:grpSpPr bwMode="auto">
          <a:xfrm>
            <a:off x="5032374" y="2782171"/>
            <a:ext cx="1235075" cy="730250"/>
            <a:chOff x="3866" y="3305"/>
            <a:chExt cx="613" cy="287"/>
          </a:xfrm>
        </p:grpSpPr>
        <p:sp>
          <p:nvSpPr>
            <p:cNvPr id="30" name="Freeform 12"/>
            <p:cNvSpPr>
              <a:spLocks/>
            </p:cNvSpPr>
            <p:nvPr/>
          </p:nvSpPr>
          <p:spPr bwMode="auto">
            <a:xfrm>
              <a:off x="3866" y="3305"/>
              <a:ext cx="613" cy="287"/>
            </a:xfrm>
            <a:custGeom>
              <a:avLst/>
              <a:gdLst>
                <a:gd name="T0" fmla="*/ 5 w 1225"/>
                <a:gd name="T1" fmla="*/ 12 h 576"/>
                <a:gd name="T2" fmla="*/ 2 w 1225"/>
                <a:gd name="T3" fmla="*/ 14 h 576"/>
                <a:gd name="T4" fmla="*/ 0 w 1225"/>
                <a:gd name="T5" fmla="*/ 16 h 576"/>
                <a:gd name="T6" fmla="*/ 1 w 1225"/>
                <a:gd name="T7" fmla="*/ 18 h 576"/>
                <a:gd name="T8" fmla="*/ 3 w 1225"/>
                <a:gd name="T9" fmla="*/ 20 h 576"/>
                <a:gd name="T10" fmla="*/ 3 w 1225"/>
                <a:gd name="T11" fmla="*/ 21 h 576"/>
                <a:gd name="T12" fmla="*/ 2 w 1225"/>
                <a:gd name="T13" fmla="*/ 24 h 576"/>
                <a:gd name="T14" fmla="*/ 3 w 1225"/>
                <a:gd name="T15" fmla="*/ 27 h 576"/>
                <a:gd name="T16" fmla="*/ 7 w 1225"/>
                <a:gd name="T17" fmla="*/ 28 h 576"/>
                <a:gd name="T18" fmla="*/ 11 w 1225"/>
                <a:gd name="T19" fmla="*/ 29 h 576"/>
                <a:gd name="T20" fmla="*/ 13 w 1225"/>
                <a:gd name="T21" fmla="*/ 31 h 576"/>
                <a:gd name="T22" fmla="*/ 17 w 1225"/>
                <a:gd name="T23" fmla="*/ 33 h 576"/>
                <a:gd name="T24" fmla="*/ 23 w 1225"/>
                <a:gd name="T25" fmla="*/ 33 h 576"/>
                <a:gd name="T26" fmla="*/ 28 w 1225"/>
                <a:gd name="T27" fmla="*/ 33 h 576"/>
                <a:gd name="T28" fmla="*/ 30 w 1225"/>
                <a:gd name="T29" fmla="*/ 33 h 576"/>
                <a:gd name="T30" fmla="*/ 34 w 1225"/>
                <a:gd name="T31" fmla="*/ 35 h 576"/>
                <a:gd name="T32" fmla="*/ 38 w 1225"/>
                <a:gd name="T33" fmla="*/ 35 h 576"/>
                <a:gd name="T34" fmla="*/ 43 w 1225"/>
                <a:gd name="T35" fmla="*/ 35 h 576"/>
                <a:gd name="T36" fmla="*/ 48 w 1225"/>
                <a:gd name="T37" fmla="*/ 33 h 576"/>
                <a:gd name="T38" fmla="*/ 51 w 1225"/>
                <a:gd name="T39" fmla="*/ 30 h 576"/>
                <a:gd name="T40" fmla="*/ 54 w 1225"/>
                <a:gd name="T41" fmla="*/ 31 h 576"/>
                <a:gd name="T42" fmla="*/ 59 w 1225"/>
                <a:gd name="T43" fmla="*/ 31 h 576"/>
                <a:gd name="T44" fmla="*/ 64 w 1225"/>
                <a:gd name="T45" fmla="*/ 29 h 576"/>
                <a:gd name="T46" fmla="*/ 67 w 1225"/>
                <a:gd name="T47" fmla="*/ 26 h 576"/>
                <a:gd name="T48" fmla="*/ 67 w 1225"/>
                <a:gd name="T49" fmla="*/ 25 h 576"/>
                <a:gd name="T50" fmla="*/ 73 w 1225"/>
                <a:gd name="T51" fmla="*/ 23 h 576"/>
                <a:gd name="T52" fmla="*/ 76 w 1225"/>
                <a:gd name="T53" fmla="*/ 20 h 576"/>
                <a:gd name="T54" fmla="*/ 77 w 1225"/>
                <a:gd name="T55" fmla="*/ 17 h 576"/>
                <a:gd name="T56" fmla="*/ 76 w 1225"/>
                <a:gd name="T57" fmla="*/ 13 h 576"/>
                <a:gd name="T58" fmla="*/ 75 w 1225"/>
                <a:gd name="T59" fmla="*/ 11 h 576"/>
                <a:gd name="T60" fmla="*/ 75 w 1225"/>
                <a:gd name="T61" fmla="*/ 9 h 576"/>
                <a:gd name="T62" fmla="*/ 73 w 1225"/>
                <a:gd name="T63" fmla="*/ 6 h 576"/>
                <a:gd name="T64" fmla="*/ 70 w 1225"/>
                <a:gd name="T65" fmla="*/ 4 h 576"/>
                <a:gd name="T66" fmla="*/ 68 w 1225"/>
                <a:gd name="T67" fmla="*/ 3 h 576"/>
                <a:gd name="T68" fmla="*/ 65 w 1225"/>
                <a:gd name="T69" fmla="*/ 1 h 576"/>
                <a:gd name="T70" fmla="*/ 61 w 1225"/>
                <a:gd name="T71" fmla="*/ 0 h 576"/>
                <a:gd name="T72" fmla="*/ 56 w 1225"/>
                <a:gd name="T73" fmla="*/ 0 h 576"/>
                <a:gd name="T74" fmla="*/ 53 w 1225"/>
                <a:gd name="T75" fmla="*/ 1 h 576"/>
                <a:gd name="T76" fmla="*/ 49 w 1225"/>
                <a:gd name="T77" fmla="*/ 0 h 576"/>
                <a:gd name="T78" fmla="*/ 45 w 1225"/>
                <a:gd name="T79" fmla="*/ 0 h 576"/>
                <a:gd name="T80" fmla="*/ 42 w 1225"/>
                <a:gd name="T81" fmla="*/ 1 h 576"/>
                <a:gd name="T82" fmla="*/ 40 w 1225"/>
                <a:gd name="T83" fmla="*/ 2 h 576"/>
                <a:gd name="T84" fmla="*/ 37 w 1225"/>
                <a:gd name="T85" fmla="*/ 1 h 576"/>
                <a:gd name="T86" fmla="*/ 32 w 1225"/>
                <a:gd name="T87" fmla="*/ 1 h 576"/>
                <a:gd name="T88" fmla="*/ 29 w 1225"/>
                <a:gd name="T89" fmla="*/ 1 h 576"/>
                <a:gd name="T90" fmla="*/ 26 w 1225"/>
                <a:gd name="T91" fmla="*/ 3 h 576"/>
                <a:gd name="T92" fmla="*/ 24 w 1225"/>
                <a:gd name="T93" fmla="*/ 3 h 576"/>
                <a:gd name="T94" fmla="*/ 19 w 1225"/>
                <a:gd name="T95" fmla="*/ 3 h 576"/>
                <a:gd name="T96" fmla="*/ 15 w 1225"/>
                <a:gd name="T97" fmla="*/ 3 h 576"/>
                <a:gd name="T98" fmla="*/ 9 w 1225"/>
                <a:gd name="T99" fmla="*/ 6 h 576"/>
                <a:gd name="T100" fmla="*/ 8 w 1225"/>
                <a:gd name="T101" fmla="*/ 8 h 576"/>
                <a:gd name="T102" fmla="*/ 7 w 1225"/>
                <a:gd name="T103" fmla="*/ 10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25"/>
                <a:gd name="T157" fmla="*/ 0 h 576"/>
                <a:gd name="T158" fmla="*/ 1225 w 1225"/>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25" h="576">
                  <a:moveTo>
                    <a:pt x="110" y="192"/>
                  </a:moveTo>
                  <a:lnTo>
                    <a:pt x="88" y="194"/>
                  </a:lnTo>
                  <a:lnTo>
                    <a:pt x="66" y="200"/>
                  </a:lnTo>
                  <a:lnTo>
                    <a:pt x="47" y="208"/>
                  </a:lnTo>
                  <a:lnTo>
                    <a:pt x="31" y="217"/>
                  </a:lnTo>
                  <a:lnTo>
                    <a:pt x="19" y="228"/>
                  </a:lnTo>
                  <a:lnTo>
                    <a:pt x="8" y="241"/>
                  </a:lnTo>
                  <a:lnTo>
                    <a:pt x="1" y="256"/>
                  </a:lnTo>
                  <a:lnTo>
                    <a:pt x="0" y="270"/>
                  </a:lnTo>
                  <a:lnTo>
                    <a:pt x="1" y="281"/>
                  </a:lnTo>
                  <a:lnTo>
                    <a:pt x="5" y="290"/>
                  </a:lnTo>
                  <a:lnTo>
                    <a:pt x="9" y="300"/>
                  </a:lnTo>
                  <a:lnTo>
                    <a:pt x="17" y="309"/>
                  </a:lnTo>
                  <a:lnTo>
                    <a:pt x="25" y="318"/>
                  </a:lnTo>
                  <a:lnTo>
                    <a:pt x="36" y="325"/>
                  </a:lnTo>
                  <a:lnTo>
                    <a:pt x="61" y="338"/>
                  </a:lnTo>
                  <a:lnTo>
                    <a:pt x="60" y="338"/>
                  </a:lnTo>
                  <a:lnTo>
                    <a:pt x="45" y="350"/>
                  </a:lnTo>
                  <a:lnTo>
                    <a:pt x="36" y="363"/>
                  </a:lnTo>
                  <a:lnTo>
                    <a:pt x="28" y="377"/>
                  </a:lnTo>
                  <a:lnTo>
                    <a:pt x="27" y="391"/>
                  </a:lnTo>
                  <a:lnTo>
                    <a:pt x="30" y="407"/>
                  </a:lnTo>
                  <a:lnTo>
                    <a:pt x="36" y="422"/>
                  </a:lnTo>
                  <a:lnTo>
                    <a:pt x="47" y="435"/>
                  </a:lnTo>
                  <a:lnTo>
                    <a:pt x="63" y="447"/>
                  </a:lnTo>
                  <a:lnTo>
                    <a:pt x="82" y="457"/>
                  </a:lnTo>
                  <a:lnTo>
                    <a:pt x="102" y="464"/>
                  </a:lnTo>
                  <a:lnTo>
                    <a:pt x="126" y="469"/>
                  </a:lnTo>
                  <a:lnTo>
                    <a:pt x="151" y="470"/>
                  </a:lnTo>
                  <a:lnTo>
                    <a:pt x="165" y="470"/>
                  </a:lnTo>
                  <a:lnTo>
                    <a:pt x="180" y="486"/>
                  </a:lnTo>
                  <a:lnTo>
                    <a:pt x="199" y="500"/>
                  </a:lnTo>
                  <a:lnTo>
                    <a:pt x="221" y="512"/>
                  </a:lnTo>
                  <a:lnTo>
                    <a:pt x="245" y="522"/>
                  </a:lnTo>
                  <a:lnTo>
                    <a:pt x="270" y="530"/>
                  </a:lnTo>
                  <a:lnTo>
                    <a:pt x="297" y="536"/>
                  </a:lnTo>
                  <a:lnTo>
                    <a:pt x="325" y="540"/>
                  </a:lnTo>
                  <a:lnTo>
                    <a:pt x="355" y="541"/>
                  </a:lnTo>
                  <a:lnTo>
                    <a:pt x="385" y="540"/>
                  </a:lnTo>
                  <a:lnTo>
                    <a:pt x="413" y="536"/>
                  </a:lnTo>
                  <a:lnTo>
                    <a:pt x="441" y="529"/>
                  </a:lnTo>
                  <a:lnTo>
                    <a:pt x="466" y="521"/>
                  </a:lnTo>
                  <a:lnTo>
                    <a:pt x="480" y="533"/>
                  </a:lnTo>
                  <a:lnTo>
                    <a:pt x="498" y="543"/>
                  </a:lnTo>
                  <a:lnTo>
                    <a:pt x="517" y="553"/>
                  </a:lnTo>
                  <a:lnTo>
                    <a:pt x="535" y="561"/>
                  </a:lnTo>
                  <a:lnTo>
                    <a:pt x="557" y="567"/>
                  </a:lnTo>
                  <a:lnTo>
                    <a:pt x="579" y="572"/>
                  </a:lnTo>
                  <a:lnTo>
                    <a:pt x="603" y="575"/>
                  </a:lnTo>
                  <a:lnTo>
                    <a:pt x="626" y="576"/>
                  </a:lnTo>
                  <a:lnTo>
                    <a:pt x="658" y="575"/>
                  </a:lnTo>
                  <a:lnTo>
                    <a:pt x="686" y="570"/>
                  </a:lnTo>
                  <a:lnTo>
                    <a:pt x="714" y="561"/>
                  </a:lnTo>
                  <a:lnTo>
                    <a:pt x="740" y="552"/>
                  </a:lnTo>
                  <a:lnTo>
                    <a:pt x="763" y="539"/>
                  </a:lnTo>
                  <a:lnTo>
                    <a:pt x="782" y="524"/>
                  </a:lnTo>
                  <a:lnTo>
                    <a:pt x="798" y="507"/>
                  </a:lnTo>
                  <a:lnTo>
                    <a:pt x="809" y="488"/>
                  </a:lnTo>
                  <a:lnTo>
                    <a:pt x="809" y="489"/>
                  </a:lnTo>
                  <a:lnTo>
                    <a:pt x="829" y="495"/>
                  </a:lnTo>
                  <a:lnTo>
                    <a:pt x="851" y="501"/>
                  </a:lnTo>
                  <a:lnTo>
                    <a:pt x="873" y="504"/>
                  </a:lnTo>
                  <a:lnTo>
                    <a:pt x="897" y="505"/>
                  </a:lnTo>
                  <a:lnTo>
                    <a:pt x="930" y="503"/>
                  </a:lnTo>
                  <a:lnTo>
                    <a:pt x="959" y="497"/>
                  </a:lnTo>
                  <a:lnTo>
                    <a:pt x="988" y="487"/>
                  </a:lnTo>
                  <a:lnTo>
                    <a:pt x="1011" y="475"/>
                  </a:lnTo>
                  <a:lnTo>
                    <a:pt x="1032" y="459"/>
                  </a:lnTo>
                  <a:lnTo>
                    <a:pt x="1047" y="441"/>
                  </a:lnTo>
                  <a:lnTo>
                    <a:pt x="1057" y="422"/>
                  </a:lnTo>
                  <a:lnTo>
                    <a:pt x="1058" y="411"/>
                  </a:lnTo>
                  <a:lnTo>
                    <a:pt x="1060" y="401"/>
                  </a:lnTo>
                  <a:lnTo>
                    <a:pt x="1094" y="396"/>
                  </a:lnTo>
                  <a:lnTo>
                    <a:pt x="1126" y="386"/>
                  </a:lnTo>
                  <a:lnTo>
                    <a:pt x="1154" y="374"/>
                  </a:lnTo>
                  <a:lnTo>
                    <a:pt x="1178" y="360"/>
                  </a:lnTo>
                  <a:lnTo>
                    <a:pt x="1198" y="343"/>
                  </a:lnTo>
                  <a:lnTo>
                    <a:pt x="1212" y="323"/>
                  </a:lnTo>
                  <a:lnTo>
                    <a:pt x="1222" y="302"/>
                  </a:lnTo>
                  <a:lnTo>
                    <a:pt x="1225" y="290"/>
                  </a:lnTo>
                  <a:lnTo>
                    <a:pt x="1225" y="279"/>
                  </a:lnTo>
                  <a:lnTo>
                    <a:pt x="1222" y="259"/>
                  </a:lnTo>
                  <a:lnTo>
                    <a:pt x="1215" y="240"/>
                  </a:lnTo>
                  <a:lnTo>
                    <a:pt x="1203" y="221"/>
                  </a:lnTo>
                  <a:lnTo>
                    <a:pt x="1186" y="204"/>
                  </a:lnTo>
                  <a:lnTo>
                    <a:pt x="1184" y="204"/>
                  </a:lnTo>
                  <a:lnTo>
                    <a:pt x="1193" y="185"/>
                  </a:lnTo>
                  <a:lnTo>
                    <a:pt x="1195" y="175"/>
                  </a:lnTo>
                  <a:lnTo>
                    <a:pt x="1197" y="166"/>
                  </a:lnTo>
                  <a:lnTo>
                    <a:pt x="1195" y="150"/>
                  </a:lnTo>
                  <a:lnTo>
                    <a:pt x="1189" y="134"/>
                  </a:lnTo>
                  <a:lnTo>
                    <a:pt x="1179" y="120"/>
                  </a:lnTo>
                  <a:lnTo>
                    <a:pt x="1165" y="107"/>
                  </a:lnTo>
                  <a:lnTo>
                    <a:pt x="1149" y="96"/>
                  </a:lnTo>
                  <a:lnTo>
                    <a:pt x="1131" y="85"/>
                  </a:lnTo>
                  <a:lnTo>
                    <a:pt x="1109" y="78"/>
                  </a:lnTo>
                  <a:lnTo>
                    <a:pt x="1085" y="72"/>
                  </a:lnTo>
                  <a:lnTo>
                    <a:pt x="1079" y="56"/>
                  </a:lnTo>
                  <a:lnTo>
                    <a:pt x="1069" y="43"/>
                  </a:lnTo>
                  <a:lnTo>
                    <a:pt x="1055" y="31"/>
                  </a:lnTo>
                  <a:lnTo>
                    <a:pt x="1039" y="20"/>
                  </a:lnTo>
                  <a:lnTo>
                    <a:pt x="1019" y="12"/>
                  </a:lnTo>
                  <a:lnTo>
                    <a:pt x="999" y="5"/>
                  </a:lnTo>
                  <a:lnTo>
                    <a:pt x="975" y="1"/>
                  </a:lnTo>
                  <a:lnTo>
                    <a:pt x="950" y="0"/>
                  </a:lnTo>
                  <a:lnTo>
                    <a:pt x="920" y="2"/>
                  </a:lnTo>
                  <a:lnTo>
                    <a:pt x="892" y="8"/>
                  </a:lnTo>
                  <a:lnTo>
                    <a:pt x="867" y="18"/>
                  </a:lnTo>
                  <a:lnTo>
                    <a:pt x="845" y="31"/>
                  </a:lnTo>
                  <a:lnTo>
                    <a:pt x="826" y="18"/>
                  </a:lnTo>
                  <a:lnTo>
                    <a:pt x="802" y="8"/>
                  </a:lnTo>
                  <a:lnTo>
                    <a:pt x="776" y="2"/>
                  </a:lnTo>
                  <a:lnTo>
                    <a:pt x="747" y="0"/>
                  </a:lnTo>
                  <a:lnTo>
                    <a:pt x="730" y="1"/>
                  </a:lnTo>
                  <a:lnTo>
                    <a:pt x="713" y="4"/>
                  </a:lnTo>
                  <a:lnTo>
                    <a:pt x="697" y="7"/>
                  </a:lnTo>
                  <a:lnTo>
                    <a:pt x="683" y="12"/>
                  </a:lnTo>
                  <a:lnTo>
                    <a:pt x="669" y="18"/>
                  </a:lnTo>
                  <a:lnTo>
                    <a:pt x="656" y="26"/>
                  </a:lnTo>
                  <a:lnTo>
                    <a:pt x="645" y="35"/>
                  </a:lnTo>
                  <a:lnTo>
                    <a:pt x="636" y="44"/>
                  </a:lnTo>
                  <a:lnTo>
                    <a:pt x="636" y="46"/>
                  </a:lnTo>
                  <a:lnTo>
                    <a:pt x="612" y="34"/>
                  </a:lnTo>
                  <a:lnTo>
                    <a:pt x="587" y="24"/>
                  </a:lnTo>
                  <a:lnTo>
                    <a:pt x="561" y="19"/>
                  </a:lnTo>
                  <a:lnTo>
                    <a:pt x="531" y="17"/>
                  </a:lnTo>
                  <a:lnTo>
                    <a:pt x="510" y="18"/>
                  </a:lnTo>
                  <a:lnTo>
                    <a:pt x="490" y="20"/>
                  </a:lnTo>
                  <a:lnTo>
                    <a:pt x="471" y="25"/>
                  </a:lnTo>
                  <a:lnTo>
                    <a:pt x="452" y="31"/>
                  </a:lnTo>
                  <a:lnTo>
                    <a:pt x="436" y="38"/>
                  </a:lnTo>
                  <a:lnTo>
                    <a:pt x="421" y="47"/>
                  </a:lnTo>
                  <a:lnTo>
                    <a:pt x="408" y="58"/>
                  </a:lnTo>
                  <a:lnTo>
                    <a:pt x="397" y="68"/>
                  </a:lnTo>
                  <a:lnTo>
                    <a:pt x="397" y="70"/>
                  </a:lnTo>
                  <a:lnTo>
                    <a:pt x="374" y="62"/>
                  </a:lnTo>
                  <a:lnTo>
                    <a:pt x="350" y="58"/>
                  </a:lnTo>
                  <a:lnTo>
                    <a:pt x="325" y="54"/>
                  </a:lnTo>
                  <a:lnTo>
                    <a:pt x="300" y="53"/>
                  </a:lnTo>
                  <a:lnTo>
                    <a:pt x="281" y="54"/>
                  </a:lnTo>
                  <a:lnTo>
                    <a:pt x="262" y="55"/>
                  </a:lnTo>
                  <a:lnTo>
                    <a:pt x="226" y="62"/>
                  </a:lnTo>
                  <a:lnTo>
                    <a:pt x="193" y="74"/>
                  </a:lnTo>
                  <a:lnTo>
                    <a:pt x="165" y="89"/>
                  </a:lnTo>
                  <a:lnTo>
                    <a:pt x="141" y="107"/>
                  </a:lnTo>
                  <a:lnTo>
                    <a:pt x="132" y="118"/>
                  </a:lnTo>
                  <a:lnTo>
                    <a:pt x="124" y="127"/>
                  </a:lnTo>
                  <a:lnTo>
                    <a:pt x="118" y="139"/>
                  </a:lnTo>
                  <a:lnTo>
                    <a:pt x="113" y="151"/>
                  </a:lnTo>
                  <a:lnTo>
                    <a:pt x="110" y="163"/>
                  </a:lnTo>
                  <a:lnTo>
                    <a:pt x="108" y="175"/>
                  </a:lnTo>
                  <a:lnTo>
                    <a:pt x="108" y="184"/>
                  </a:lnTo>
                  <a:lnTo>
                    <a:pt x="110" y="192"/>
                  </a:lnTo>
                  <a:close/>
                </a:path>
              </a:pathLst>
            </a:custGeom>
            <a:noFill/>
            <a:ln w="28575" cmpd="sng">
              <a:solidFill>
                <a:srgbClr val="006699"/>
              </a:solidFill>
              <a:round/>
              <a:headEnd/>
              <a:tailEnd/>
            </a:ln>
          </p:spPr>
          <p:txBody>
            <a:bodyPr/>
            <a:lstStyle/>
            <a:p>
              <a:endParaRPr lang="en-US" dirty="0">
                <a:ln>
                  <a:solidFill>
                    <a:srgbClr val="006699"/>
                  </a:solidFill>
                </a:ln>
                <a:solidFill>
                  <a:srgbClr val="006699"/>
                </a:solidFill>
              </a:endParaRPr>
            </a:p>
          </p:txBody>
        </p:sp>
        <p:sp>
          <p:nvSpPr>
            <p:cNvPr id="31" name="Freeform 13"/>
            <p:cNvSpPr>
              <a:spLocks/>
            </p:cNvSpPr>
            <p:nvPr/>
          </p:nvSpPr>
          <p:spPr bwMode="auto">
            <a:xfrm>
              <a:off x="3866" y="3305"/>
              <a:ext cx="613" cy="287"/>
            </a:xfrm>
            <a:custGeom>
              <a:avLst/>
              <a:gdLst>
                <a:gd name="T0" fmla="*/ 5 w 1225"/>
                <a:gd name="T1" fmla="*/ 12 h 576"/>
                <a:gd name="T2" fmla="*/ 2 w 1225"/>
                <a:gd name="T3" fmla="*/ 14 h 576"/>
                <a:gd name="T4" fmla="*/ 0 w 1225"/>
                <a:gd name="T5" fmla="*/ 16 h 576"/>
                <a:gd name="T6" fmla="*/ 1 w 1225"/>
                <a:gd name="T7" fmla="*/ 18 h 576"/>
                <a:gd name="T8" fmla="*/ 3 w 1225"/>
                <a:gd name="T9" fmla="*/ 20 h 576"/>
                <a:gd name="T10" fmla="*/ 3 w 1225"/>
                <a:gd name="T11" fmla="*/ 21 h 576"/>
                <a:gd name="T12" fmla="*/ 2 w 1225"/>
                <a:gd name="T13" fmla="*/ 24 h 576"/>
                <a:gd name="T14" fmla="*/ 3 w 1225"/>
                <a:gd name="T15" fmla="*/ 27 h 576"/>
                <a:gd name="T16" fmla="*/ 7 w 1225"/>
                <a:gd name="T17" fmla="*/ 28 h 576"/>
                <a:gd name="T18" fmla="*/ 11 w 1225"/>
                <a:gd name="T19" fmla="*/ 29 h 576"/>
                <a:gd name="T20" fmla="*/ 13 w 1225"/>
                <a:gd name="T21" fmla="*/ 31 h 576"/>
                <a:gd name="T22" fmla="*/ 17 w 1225"/>
                <a:gd name="T23" fmla="*/ 33 h 576"/>
                <a:gd name="T24" fmla="*/ 23 w 1225"/>
                <a:gd name="T25" fmla="*/ 33 h 576"/>
                <a:gd name="T26" fmla="*/ 28 w 1225"/>
                <a:gd name="T27" fmla="*/ 33 h 576"/>
                <a:gd name="T28" fmla="*/ 30 w 1225"/>
                <a:gd name="T29" fmla="*/ 33 h 576"/>
                <a:gd name="T30" fmla="*/ 34 w 1225"/>
                <a:gd name="T31" fmla="*/ 35 h 576"/>
                <a:gd name="T32" fmla="*/ 38 w 1225"/>
                <a:gd name="T33" fmla="*/ 35 h 576"/>
                <a:gd name="T34" fmla="*/ 43 w 1225"/>
                <a:gd name="T35" fmla="*/ 35 h 576"/>
                <a:gd name="T36" fmla="*/ 48 w 1225"/>
                <a:gd name="T37" fmla="*/ 33 h 576"/>
                <a:gd name="T38" fmla="*/ 51 w 1225"/>
                <a:gd name="T39" fmla="*/ 30 h 576"/>
                <a:gd name="T40" fmla="*/ 54 w 1225"/>
                <a:gd name="T41" fmla="*/ 31 h 576"/>
                <a:gd name="T42" fmla="*/ 59 w 1225"/>
                <a:gd name="T43" fmla="*/ 31 h 576"/>
                <a:gd name="T44" fmla="*/ 64 w 1225"/>
                <a:gd name="T45" fmla="*/ 29 h 576"/>
                <a:gd name="T46" fmla="*/ 67 w 1225"/>
                <a:gd name="T47" fmla="*/ 26 h 576"/>
                <a:gd name="T48" fmla="*/ 67 w 1225"/>
                <a:gd name="T49" fmla="*/ 25 h 576"/>
                <a:gd name="T50" fmla="*/ 73 w 1225"/>
                <a:gd name="T51" fmla="*/ 23 h 576"/>
                <a:gd name="T52" fmla="*/ 76 w 1225"/>
                <a:gd name="T53" fmla="*/ 20 h 576"/>
                <a:gd name="T54" fmla="*/ 77 w 1225"/>
                <a:gd name="T55" fmla="*/ 17 h 576"/>
                <a:gd name="T56" fmla="*/ 76 w 1225"/>
                <a:gd name="T57" fmla="*/ 13 h 576"/>
                <a:gd name="T58" fmla="*/ 75 w 1225"/>
                <a:gd name="T59" fmla="*/ 11 h 576"/>
                <a:gd name="T60" fmla="*/ 75 w 1225"/>
                <a:gd name="T61" fmla="*/ 9 h 576"/>
                <a:gd name="T62" fmla="*/ 73 w 1225"/>
                <a:gd name="T63" fmla="*/ 6 h 576"/>
                <a:gd name="T64" fmla="*/ 70 w 1225"/>
                <a:gd name="T65" fmla="*/ 4 h 576"/>
                <a:gd name="T66" fmla="*/ 68 w 1225"/>
                <a:gd name="T67" fmla="*/ 3 h 576"/>
                <a:gd name="T68" fmla="*/ 65 w 1225"/>
                <a:gd name="T69" fmla="*/ 1 h 576"/>
                <a:gd name="T70" fmla="*/ 61 w 1225"/>
                <a:gd name="T71" fmla="*/ 0 h 576"/>
                <a:gd name="T72" fmla="*/ 56 w 1225"/>
                <a:gd name="T73" fmla="*/ 0 h 576"/>
                <a:gd name="T74" fmla="*/ 53 w 1225"/>
                <a:gd name="T75" fmla="*/ 1 h 576"/>
                <a:gd name="T76" fmla="*/ 49 w 1225"/>
                <a:gd name="T77" fmla="*/ 0 h 576"/>
                <a:gd name="T78" fmla="*/ 45 w 1225"/>
                <a:gd name="T79" fmla="*/ 0 h 576"/>
                <a:gd name="T80" fmla="*/ 42 w 1225"/>
                <a:gd name="T81" fmla="*/ 1 h 576"/>
                <a:gd name="T82" fmla="*/ 40 w 1225"/>
                <a:gd name="T83" fmla="*/ 2 h 576"/>
                <a:gd name="T84" fmla="*/ 37 w 1225"/>
                <a:gd name="T85" fmla="*/ 1 h 576"/>
                <a:gd name="T86" fmla="*/ 32 w 1225"/>
                <a:gd name="T87" fmla="*/ 1 h 576"/>
                <a:gd name="T88" fmla="*/ 29 w 1225"/>
                <a:gd name="T89" fmla="*/ 1 h 576"/>
                <a:gd name="T90" fmla="*/ 26 w 1225"/>
                <a:gd name="T91" fmla="*/ 3 h 576"/>
                <a:gd name="T92" fmla="*/ 24 w 1225"/>
                <a:gd name="T93" fmla="*/ 3 h 576"/>
                <a:gd name="T94" fmla="*/ 19 w 1225"/>
                <a:gd name="T95" fmla="*/ 3 h 576"/>
                <a:gd name="T96" fmla="*/ 15 w 1225"/>
                <a:gd name="T97" fmla="*/ 3 h 576"/>
                <a:gd name="T98" fmla="*/ 9 w 1225"/>
                <a:gd name="T99" fmla="*/ 6 h 576"/>
                <a:gd name="T100" fmla="*/ 8 w 1225"/>
                <a:gd name="T101" fmla="*/ 8 h 576"/>
                <a:gd name="T102" fmla="*/ 7 w 1225"/>
                <a:gd name="T103" fmla="*/ 10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25"/>
                <a:gd name="T157" fmla="*/ 0 h 576"/>
                <a:gd name="T158" fmla="*/ 1225 w 1225"/>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25" h="576">
                  <a:moveTo>
                    <a:pt x="110" y="192"/>
                  </a:moveTo>
                  <a:lnTo>
                    <a:pt x="88" y="194"/>
                  </a:lnTo>
                  <a:lnTo>
                    <a:pt x="66" y="200"/>
                  </a:lnTo>
                  <a:lnTo>
                    <a:pt x="47" y="208"/>
                  </a:lnTo>
                  <a:lnTo>
                    <a:pt x="31" y="217"/>
                  </a:lnTo>
                  <a:lnTo>
                    <a:pt x="19" y="228"/>
                  </a:lnTo>
                  <a:lnTo>
                    <a:pt x="8" y="241"/>
                  </a:lnTo>
                  <a:lnTo>
                    <a:pt x="1" y="256"/>
                  </a:lnTo>
                  <a:lnTo>
                    <a:pt x="0" y="270"/>
                  </a:lnTo>
                  <a:lnTo>
                    <a:pt x="1" y="281"/>
                  </a:lnTo>
                  <a:lnTo>
                    <a:pt x="5" y="290"/>
                  </a:lnTo>
                  <a:lnTo>
                    <a:pt x="9" y="300"/>
                  </a:lnTo>
                  <a:lnTo>
                    <a:pt x="17" y="309"/>
                  </a:lnTo>
                  <a:lnTo>
                    <a:pt x="25" y="318"/>
                  </a:lnTo>
                  <a:lnTo>
                    <a:pt x="36" y="325"/>
                  </a:lnTo>
                  <a:lnTo>
                    <a:pt x="61" y="338"/>
                  </a:lnTo>
                  <a:lnTo>
                    <a:pt x="60" y="338"/>
                  </a:lnTo>
                  <a:lnTo>
                    <a:pt x="45" y="350"/>
                  </a:lnTo>
                  <a:lnTo>
                    <a:pt x="36" y="363"/>
                  </a:lnTo>
                  <a:lnTo>
                    <a:pt x="28" y="377"/>
                  </a:lnTo>
                  <a:lnTo>
                    <a:pt x="27" y="391"/>
                  </a:lnTo>
                  <a:lnTo>
                    <a:pt x="30" y="407"/>
                  </a:lnTo>
                  <a:lnTo>
                    <a:pt x="36" y="422"/>
                  </a:lnTo>
                  <a:lnTo>
                    <a:pt x="47" y="435"/>
                  </a:lnTo>
                  <a:lnTo>
                    <a:pt x="63" y="447"/>
                  </a:lnTo>
                  <a:lnTo>
                    <a:pt x="82" y="457"/>
                  </a:lnTo>
                  <a:lnTo>
                    <a:pt x="102" y="464"/>
                  </a:lnTo>
                  <a:lnTo>
                    <a:pt x="126" y="469"/>
                  </a:lnTo>
                  <a:lnTo>
                    <a:pt x="151" y="470"/>
                  </a:lnTo>
                  <a:lnTo>
                    <a:pt x="165" y="470"/>
                  </a:lnTo>
                  <a:lnTo>
                    <a:pt x="180" y="486"/>
                  </a:lnTo>
                  <a:lnTo>
                    <a:pt x="199" y="500"/>
                  </a:lnTo>
                  <a:lnTo>
                    <a:pt x="221" y="512"/>
                  </a:lnTo>
                  <a:lnTo>
                    <a:pt x="245" y="522"/>
                  </a:lnTo>
                  <a:lnTo>
                    <a:pt x="270" y="530"/>
                  </a:lnTo>
                  <a:lnTo>
                    <a:pt x="297" y="536"/>
                  </a:lnTo>
                  <a:lnTo>
                    <a:pt x="325" y="540"/>
                  </a:lnTo>
                  <a:lnTo>
                    <a:pt x="355" y="541"/>
                  </a:lnTo>
                  <a:lnTo>
                    <a:pt x="385" y="540"/>
                  </a:lnTo>
                  <a:lnTo>
                    <a:pt x="413" y="536"/>
                  </a:lnTo>
                  <a:lnTo>
                    <a:pt x="441" y="529"/>
                  </a:lnTo>
                  <a:lnTo>
                    <a:pt x="466" y="521"/>
                  </a:lnTo>
                  <a:lnTo>
                    <a:pt x="480" y="533"/>
                  </a:lnTo>
                  <a:lnTo>
                    <a:pt x="498" y="543"/>
                  </a:lnTo>
                  <a:lnTo>
                    <a:pt x="517" y="553"/>
                  </a:lnTo>
                  <a:lnTo>
                    <a:pt x="535" y="561"/>
                  </a:lnTo>
                  <a:lnTo>
                    <a:pt x="557" y="567"/>
                  </a:lnTo>
                  <a:lnTo>
                    <a:pt x="579" y="572"/>
                  </a:lnTo>
                  <a:lnTo>
                    <a:pt x="603" y="575"/>
                  </a:lnTo>
                  <a:lnTo>
                    <a:pt x="626" y="576"/>
                  </a:lnTo>
                  <a:lnTo>
                    <a:pt x="658" y="575"/>
                  </a:lnTo>
                  <a:lnTo>
                    <a:pt x="686" y="570"/>
                  </a:lnTo>
                  <a:lnTo>
                    <a:pt x="714" y="561"/>
                  </a:lnTo>
                  <a:lnTo>
                    <a:pt x="740" y="552"/>
                  </a:lnTo>
                  <a:lnTo>
                    <a:pt x="763" y="539"/>
                  </a:lnTo>
                  <a:lnTo>
                    <a:pt x="782" y="524"/>
                  </a:lnTo>
                  <a:lnTo>
                    <a:pt x="798" y="507"/>
                  </a:lnTo>
                  <a:lnTo>
                    <a:pt x="809" y="488"/>
                  </a:lnTo>
                  <a:lnTo>
                    <a:pt x="809" y="489"/>
                  </a:lnTo>
                  <a:lnTo>
                    <a:pt x="829" y="495"/>
                  </a:lnTo>
                  <a:lnTo>
                    <a:pt x="851" y="501"/>
                  </a:lnTo>
                  <a:lnTo>
                    <a:pt x="873" y="504"/>
                  </a:lnTo>
                  <a:lnTo>
                    <a:pt x="897" y="505"/>
                  </a:lnTo>
                  <a:lnTo>
                    <a:pt x="930" y="503"/>
                  </a:lnTo>
                  <a:lnTo>
                    <a:pt x="959" y="497"/>
                  </a:lnTo>
                  <a:lnTo>
                    <a:pt x="988" y="487"/>
                  </a:lnTo>
                  <a:lnTo>
                    <a:pt x="1011" y="475"/>
                  </a:lnTo>
                  <a:lnTo>
                    <a:pt x="1032" y="459"/>
                  </a:lnTo>
                  <a:lnTo>
                    <a:pt x="1047" y="441"/>
                  </a:lnTo>
                  <a:lnTo>
                    <a:pt x="1057" y="422"/>
                  </a:lnTo>
                  <a:lnTo>
                    <a:pt x="1058" y="411"/>
                  </a:lnTo>
                  <a:lnTo>
                    <a:pt x="1060" y="401"/>
                  </a:lnTo>
                  <a:lnTo>
                    <a:pt x="1094" y="396"/>
                  </a:lnTo>
                  <a:lnTo>
                    <a:pt x="1126" y="386"/>
                  </a:lnTo>
                  <a:lnTo>
                    <a:pt x="1154" y="374"/>
                  </a:lnTo>
                  <a:lnTo>
                    <a:pt x="1178" y="360"/>
                  </a:lnTo>
                  <a:lnTo>
                    <a:pt x="1198" y="343"/>
                  </a:lnTo>
                  <a:lnTo>
                    <a:pt x="1212" y="323"/>
                  </a:lnTo>
                  <a:lnTo>
                    <a:pt x="1222" y="302"/>
                  </a:lnTo>
                  <a:lnTo>
                    <a:pt x="1225" y="290"/>
                  </a:lnTo>
                  <a:lnTo>
                    <a:pt x="1225" y="279"/>
                  </a:lnTo>
                  <a:lnTo>
                    <a:pt x="1222" y="259"/>
                  </a:lnTo>
                  <a:lnTo>
                    <a:pt x="1215" y="240"/>
                  </a:lnTo>
                  <a:lnTo>
                    <a:pt x="1203" y="221"/>
                  </a:lnTo>
                  <a:lnTo>
                    <a:pt x="1186" y="204"/>
                  </a:lnTo>
                  <a:lnTo>
                    <a:pt x="1184" y="204"/>
                  </a:lnTo>
                  <a:lnTo>
                    <a:pt x="1193" y="185"/>
                  </a:lnTo>
                  <a:lnTo>
                    <a:pt x="1195" y="175"/>
                  </a:lnTo>
                  <a:lnTo>
                    <a:pt x="1197" y="166"/>
                  </a:lnTo>
                  <a:lnTo>
                    <a:pt x="1195" y="150"/>
                  </a:lnTo>
                  <a:lnTo>
                    <a:pt x="1189" y="134"/>
                  </a:lnTo>
                  <a:lnTo>
                    <a:pt x="1179" y="120"/>
                  </a:lnTo>
                  <a:lnTo>
                    <a:pt x="1165" y="107"/>
                  </a:lnTo>
                  <a:lnTo>
                    <a:pt x="1149" y="96"/>
                  </a:lnTo>
                  <a:lnTo>
                    <a:pt x="1131" y="85"/>
                  </a:lnTo>
                  <a:lnTo>
                    <a:pt x="1109" y="78"/>
                  </a:lnTo>
                  <a:lnTo>
                    <a:pt x="1085" y="72"/>
                  </a:lnTo>
                  <a:lnTo>
                    <a:pt x="1079" y="56"/>
                  </a:lnTo>
                  <a:lnTo>
                    <a:pt x="1069" y="43"/>
                  </a:lnTo>
                  <a:lnTo>
                    <a:pt x="1055" y="31"/>
                  </a:lnTo>
                  <a:lnTo>
                    <a:pt x="1039" y="20"/>
                  </a:lnTo>
                  <a:lnTo>
                    <a:pt x="1019" y="12"/>
                  </a:lnTo>
                  <a:lnTo>
                    <a:pt x="999" y="5"/>
                  </a:lnTo>
                  <a:lnTo>
                    <a:pt x="975" y="1"/>
                  </a:lnTo>
                  <a:lnTo>
                    <a:pt x="950" y="0"/>
                  </a:lnTo>
                  <a:lnTo>
                    <a:pt x="920" y="2"/>
                  </a:lnTo>
                  <a:lnTo>
                    <a:pt x="892" y="8"/>
                  </a:lnTo>
                  <a:lnTo>
                    <a:pt x="867" y="18"/>
                  </a:lnTo>
                  <a:lnTo>
                    <a:pt x="845" y="31"/>
                  </a:lnTo>
                  <a:lnTo>
                    <a:pt x="826" y="18"/>
                  </a:lnTo>
                  <a:lnTo>
                    <a:pt x="802" y="8"/>
                  </a:lnTo>
                  <a:lnTo>
                    <a:pt x="776" y="2"/>
                  </a:lnTo>
                  <a:lnTo>
                    <a:pt x="747" y="0"/>
                  </a:lnTo>
                  <a:lnTo>
                    <a:pt x="730" y="1"/>
                  </a:lnTo>
                  <a:lnTo>
                    <a:pt x="713" y="4"/>
                  </a:lnTo>
                  <a:lnTo>
                    <a:pt x="697" y="7"/>
                  </a:lnTo>
                  <a:lnTo>
                    <a:pt x="683" y="12"/>
                  </a:lnTo>
                  <a:lnTo>
                    <a:pt x="669" y="18"/>
                  </a:lnTo>
                  <a:lnTo>
                    <a:pt x="656" y="26"/>
                  </a:lnTo>
                  <a:lnTo>
                    <a:pt x="645" y="35"/>
                  </a:lnTo>
                  <a:lnTo>
                    <a:pt x="636" y="44"/>
                  </a:lnTo>
                  <a:lnTo>
                    <a:pt x="636" y="46"/>
                  </a:lnTo>
                  <a:lnTo>
                    <a:pt x="612" y="34"/>
                  </a:lnTo>
                  <a:lnTo>
                    <a:pt x="587" y="24"/>
                  </a:lnTo>
                  <a:lnTo>
                    <a:pt x="561" y="19"/>
                  </a:lnTo>
                  <a:lnTo>
                    <a:pt x="531" y="17"/>
                  </a:lnTo>
                  <a:lnTo>
                    <a:pt x="510" y="18"/>
                  </a:lnTo>
                  <a:lnTo>
                    <a:pt x="490" y="20"/>
                  </a:lnTo>
                  <a:lnTo>
                    <a:pt x="471" y="25"/>
                  </a:lnTo>
                  <a:lnTo>
                    <a:pt x="452" y="31"/>
                  </a:lnTo>
                  <a:lnTo>
                    <a:pt x="436" y="38"/>
                  </a:lnTo>
                  <a:lnTo>
                    <a:pt x="421" y="47"/>
                  </a:lnTo>
                  <a:lnTo>
                    <a:pt x="408" y="58"/>
                  </a:lnTo>
                  <a:lnTo>
                    <a:pt x="397" y="68"/>
                  </a:lnTo>
                  <a:lnTo>
                    <a:pt x="397" y="70"/>
                  </a:lnTo>
                  <a:lnTo>
                    <a:pt x="374" y="62"/>
                  </a:lnTo>
                  <a:lnTo>
                    <a:pt x="350" y="58"/>
                  </a:lnTo>
                  <a:lnTo>
                    <a:pt x="325" y="54"/>
                  </a:lnTo>
                  <a:lnTo>
                    <a:pt x="300" y="53"/>
                  </a:lnTo>
                  <a:lnTo>
                    <a:pt x="281" y="54"/>
                  </a:lnTo>
                  <a:lnTo>
                    <a:pt x="262" y="55"/>
                  </a:lnTo>
                  <a:lnTo>
                    <a:pt x="226" y="62"/>
                  </a:lnTo>
                  <a:lnTo>
                    <a:pt x="193" y="74"/>
                  </a:lnTo>
                  <a:lnTo>
                    <a:pt x="165" y="89"/>
                  </a:lnTo>
                  <a:lnTo>
                    <a:pt x="141" y="107"/>
                  </a:lnTo>
                  <a:lnTo>
                    <a:pt x="132" y="118"/>
                  </a:lnTo>
                  <a:lnTo>
                    <a:pt x="124" y="127"/>
                  </a:lnTo>
                  <a:lnTo>
                    <a:pt x="118" y="139"/>
                  </a:lnTo>
                  <a:lnTo>
                    <a:pt x="113" y="151"/>
                  </a:lnTo>
                  <a:lnTo>
                    <a:pt x="110" y="163"/>
                  </a:lnTo>
                  <a:lnTo>
                    <a:pt x="108" y="175"/>
                  </a:lnTo>
                  <a:lnTo>
                    <a:pt x="108" y="184"/>
                  </a:lnTo>
                  <a:lnTo>
                    <a:pt x="110" y="192"/>
                  </a:lnTo>
                  <a:close/>
                </a:path>
              </a:pathLst>
            </a:custGeom>
            <a:noFill/>
            <a:ln w="28575" cmpd="sng">
              <a:solidFill>
                <a:srgbClr val="006699"/>
              </a:solidFill>
              <a:prstDash val="solid"/>
              <a:round/>
              <a:headEnd/>
              <a:tailEnd/>
            </a:ln>
          </p:spPr>
          <p:txBody>
            <a:bodyPr/>
            <a:lstStyle/>
            <a:p>
              <a:endParaRPr lang="en-US" dirty="0"/>
            </a:p>
          </p:txBody>
        </p:sp>
        <p:sp>
          <p:nvSpPr>
            <p:cNvPr id="32" name="Freeform 14"/>
            <p:cNvSpPr>
              <a:spLocks/>
            </p:cNvSpPr>
            <p:nvPr/>
          </p:nvSpPr>
          <p:spPr bwMode="auto">
            <a:xfrm>
              <a:off x="3897" y="3474"/>
              <a:ext cx="36" cy="5"/>
            </a:xfrm>
            <a:custGeom>
              <a:avLst/>
              <a:gdLst>
                <a:gd name="T0" fmla="*/ 0 w 72"/>
                <a:gd name="T1" fmla="*/ 0 h 11"/>
                <a:gd name="T2" fmla="*/ 1 w 72"/>
                <a:gd name="T3" fmla="*/ 0 h 11"/>
                <a:gd name="T4" fmla="*/ 1 w 72"/>
                <a:gd name="T5" fmla="*/ 0 h 11"/>
                <a:gd name="T6" fmla="*/ 2 w 72"/>
                <a:gd name="T7" fmla="*/ 0 h 11"/>
                <a:gd name="T8" fmla="*/ 3 w 72"/>
                <a:gd name="T9" fmla="*/ 0 h 11"/>
                <a:gd name="T10" fmla="*/ 5 w 72"/>
                <a:gd name="T11" fmla="*/ 0 h 11"/>
                <a:gd name="T12" fmla="*/ 5 w 72"/>
                <a:gd name="T13" fmla="*/ 0 h 11"/>
                <a:gd name="T14" fmla="*/ 0 60000 65536"/>
                <a:gd name="T15" fmla="*/ 0 60000 65536"/>
                <a:gd name="T16" fmla="*/ 0 60000 65536"/>
                <a:gd name="T17" fmla="*/ 0 60000 65536"/>
                <a:gd name="T18" fmla="*/ 0 60000 65536"/>
                <a:gd name="T19" fmla="*/ 0 60000 65536"/>
                <a:gd name="T20" fmla="*/ 0 60000 65536"/>
                <a:gd name="T21" fmla="*/ 0 w 72"/>
                <a:gd name="T22" fmla="*/ 0 h 11"/>
                <a:gd name="T23" fmla="*/ 72 w 7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1">
                  <a:moveTo>
                    <a:pt x="0" y="0"/>
                  </a:moveTo>
                  <a:lnTo>
                    <a:pt x="14" y="5"/>
                  </a:lnTo>
                  <a:lnTo>
                    <a:pt x="30" y="9"/>
                  </a:lnTo>
                  <a:lnTo>
                    <a:pt x="46" y="10"/>
                  </a:lnTo>
                  <a:lnTo>
                    <a:pt x="61" y="11"/>
                  </a:lnTo>
                  <a:lnTo>
                    <a:pt x="68" y="11"/>
                  </a:lnTo>
                  <a:lnTo>
                    <a:pt x="72" y="11"/>
                  </a:lnTo>
                </a:path>
              </a:pathLst>
            </a:custGeom>
            <a:noFill/>
            <a:ln w="28575" cmpd="sng">
              <a:solidFill>
                <a:srgbClr val="006699"/>
              </a:solidFill>
              <a:prstDash val="solid"/>
              <a:round/>
              <a:headEnd/>
              <a:tailEnd/>
            </a:ln>
          </p:spPr>
          <p:txBody>
            <a:bodyPr/>
            <a:lstStyle/>
            <a:p>
              <a:endParaRPr lang="en-US" dirty="0"/>
            </a:p>
          </p:txBody>
        </p:sp>
        <p:sp>
          <p:nvSpPr>
            <p:cNvPr id="33" name="Freeform 15"/>
            <p:cNvSpPr>
              <a:spLocks/>
            </p:cNvSpPr>
            <p:nvPr/>
          </p:nvSpPr>
          <p:spPr bwMode="auto">
            <a:xfrm>
              <a:off x="3949" y="3537"/>
              <a:ext cx="16" cy="3"/>
            </a:xfrm>
            <a:custGeom>
              <a:avLst/>
              <a:gdLst>
                <a:gd name="T0" fmla="*/ 0 w 31"/>
                <a:gd name="T1" fmla="*/ 1 h 5"/>
                <a:gd name="T2" fmla="*/ 1 w 31"/>
                <a:gd name="T3" fmla="*/ 1 h 5"/>
                <a:gd name="T4" fmla="*/ 2 w 31"/>
                <a:gd name="T5" fmla="*/ 0 h 5"/>
                <a:gd name="T6" fmla="*/ 0 60000 65536"/>
                <a:gd name="T7" fmla="*/ 0 60000 65536"/>
                <a:gd name="T8" fmla="*/ 0 60000 65536"/>
                <a:gd name="T9" fmla="*/ 0 w 31"/>
                <a:gd name="T10" fmla="*/ 0 h 5"/>
                <a:gd name="T11" fmla="*/ 31 w 31"/>
                <a:gd name="T12" fmla="*/ 5 h 5"/>
              </a:gdLst>
              <a:ahLst/>
              <a:cxnLst>
                <a:cxn ang="T6">
                  <a:pos x="T0" y="T1"/>
                </a:cxn>
                <a:cxn ang="T7">
                  <a:pos x="T2" y="T3"/>
                </a:cxn>
                <a:cxn ang="T8">
                  <a:pos x="T4" y="T5"/>
                </a:cxn>
              </a:cxnLst>
              <a:rect l="T9" t="T10" r="T11" b="T12"/>
              <a:pathLst>
                <a:path w="31" h="5">
                  <a:moveTo>
                    <a:pt x="0" y="5"/>
                  </a:moveTo>
                  <a:lnTo>
                    <a:pt x="15" y="3"/>
                  </a:lnTo>
                  <a:lnTo>
                    <a:pt x="31" y="0"/>
                  </a:lnTo>
                </a:path>
              </a:pathLst>
            </a:custGeom>
            <a:noFill/>
            <a:ln w="28575" cmpd="sng">
              <a:solidFill>
                <a:srgbClr val="006699"/>
              </a:solidFill>
              <a:prstDash val="solid"/>
              <a:round/>
              <a:headEnd/>
              <a:tailEnd/>
            </a:ln>
          </p:spPr>
          <p:txBody>
            <a:bodyPr/>
            <a:lstStyle/>
            <a:p>
              <a:endParaRPr lang="en-US" dirty="0"/>
            </a:p>
          </p:txBody>
        </p:sp>
        <p:sp>
          <p:nvSpPr>
            <p:cNvPr id="34" name="Freeform 16"/>
            <p:cNvSpPr>
              <a:spLocks/>
            </p:cNvSpPr>
            <p:nvPr/>
          </p:nvSpPr>
          <p:spPr bwMode="auto">
            <a:xfrm>
              <a:off x="4090" y="3553"/>
              <a:ext cx="10" cy="12"/>
            </a:xfrm>
            <a:custGeom>
              <a:avLst/>
              <a:gdLst>
                <a:gd name="T0" fmla="*/ 0 w 19"/>
                <a:gd name="T1" fmla="*/ 0 h 23"/>
                <a:gd name="T2" fmla="*/ 1 w 19"/>
                <a:gd name="T3" fmla="*/ 1 h 23"/>
                <a:gd name="T4" fmla="*/ 2 w 19"/>
                <a:gd name="T5" fmla="*/ 2 h 23"/>
                <a:gd name="T6" fmla="*/ 0 60000 65536"/>
                <a:gd name="T7" fmla="*/ 0 60000 65536"/>
                <a:gd name="T8" fmla="*/ 0 60000 65536"/>
                <a:gd name="T9" fmla="*/ 0 w 19"/>
                <a:gd name="T10" fmla="*/ 0 h 23"/>
                <a:gd name="T11" fmla="*/ 19 w 19"/>
                <a:gd name="T12" fmla="*/ 23 h 23"/>
              </a:gdLst>
              <a:ahLst/>
              <a:cxnLst>
                <a:cxn ang="T6">
                  <a:pos x="T0" y="T1"/>
                </a:cxn>
                <a:cxn ang="T7">
                  <a:pos x="T2" y="T3"/>
                </a:cxn>
                <a:cxn ang="T8">
                  <a:pos x="T4" y="T5"/>
                </a:cxn>
              </a:cxnLst>
              <a:rect l="T9" t="T10" r="T11" b="T12"/>
              <a:pathLst>
                <a:path w="19" h="23">
                  <a:moveTo>
                    <a:pt x="0" y="0"/>
                  </a:moveTo>
                  <a:lnTo>
                    <a:pt x="8" y="12"/>
                  </a:lnTo>
                  <a:lnTo>
                    <a:pt x="19" y="23"/>
                  </a:lnTo>
                </a:path>
              </a:pathLst>
            </a:custGeom>
            <a:noFill/>
            <a:ln w="28575" cmpd="sng">
              <a:solidFill>
                <a:srgbClr val="006699"/>
              </a:solidFill>
              <a:prstDash val="solid"/>
              <a:round/>
              <a:headEnd/>
              <a:tailEnd/>
            </a:ln>
          </p:spPr>
          <p:txBody>
            <a:bodyPr/>
            <a:lstStyle/>
            <a:p>
              <a:endParaRPr lang="en-US" dirty="0"/>
            </a:p>
          </p:txBody>
        </p:sp>
        <p:sp>
          <p:nvSpPr>
            <p:cNvPr id="35" name="Freeform 17"/>
            <p:cNvSpPr>
              <a:spLocks/>
            </p:cNvSpPr>
            <p:nvPr/>
          </p:nvSpPr>
          <p:spPr bwMode="auto">
            <a:xfrm>
              <a:off x="4271" y="3536"/>
              <a:ext cx="4" cy="13"/>
            </a:xfrm>
            <a:custGeom>
              <a:avLst/>
              <a:gdLst>
                <a:gd name="T0" fmla="*/ 0 w 7"/>
                <a:gd name="T1" fmla="*/ 2 h 25"/>
                <a:gd name="T2" fmla="*/ 1 w 7"/>
                <a:gd name="T3" fmla="*/ 1 h 25"/>
                <a:gd name="T4" fmla="*/ 1 w 7"/>
                <a:gd name="T5" fmla="*/ 0 h 25"/>
                <a:gd name="T6" fmla="*/ 0 60000 65536"/>
                <a:gd name="T7" fmla="*/ 0 60000 65536"/>
                <a:gd name="T8" fmla="*/ 0 60000 65536"/>
                <a:gd name="T9" fmla="*/ 0 w 7"/>
                <a:gd name="T10" fmla="*/ 0 h 25"/>
                <a:gd name="T11" fmla="*/ 7 w 7"/>
                <a:gd name="T12" fmla="*/ 25 h 25"/>
              </a:gdLst>
              <a:ahLst/>
              <a:cxnLst>
                <a:cxn ang="T6">
                  <a:pos x="T0" y="T1"/>
                </a:cxn>
                <a:cxn ang="T7">
                  <a:pos x="T2" y="T3"/>
                </a:cxn>
                <a:cxn ang="T8">
                  <a:pos x="T4" y="T5"/>
                </a:cxn>
              </a:cxnLst>
              <a:rect l="T9" t="T10" r="T11" b="T12"/>
              <a:pathLst>
                <a:path w="7" h="25">
                  <a:moveTo>
                    <a:pt x="0" y="25"/>
                  </a:moveTo>
                  <a:lnTo>
                    <a:pt x="4" y="13"/>
                  </a:lnTo>
                  <a:lnTo>
                    <a:pt x="7" y="0"/>
                  </a:lnTo>
                </a:path>
              </a:pathLst>
            </a:custGeom>
            <a:noFill/>
            <a:ln w="28575" cmpd="sng">
              <a:solidFill>
                <a:srgbClr val="006699"/>
              </a:solidFill>
              <a:prstDash val="solid"/>
              <a:round/>
              <a:headEnd/>
              <a:tailEnd/>
            </a:ln>
          </p:spPr>
          <p:txBody>
            <a:bodyPr/>
            <a:lstStyle/>
            <a:p>
              <a:endParaRPr lang="en-US" dirty="0"/>
            </a:p>
          </p:txBody>
        </p:sp>
        <p:sp>
          <p:nvSpPr>
            <p:cNvPr id="36" name="Freeform 18"/>
            <p:cNvSpPr>
              <a:spLocks/>
            </p:cNvSpPr>
            <p:nvPr/>
          </p:nvSpPr>
          <p:spPr bwMode="auto">
            <a:xfrm>
              <a:off x="4350" y="3457"/>
              <a:ext cx="46" cy="48"/>
            </a:xfrm>
            <a:custGeom>
              <a:avLst/>
              <a:gdLst>
                <a:gd name="T0" fmla="*/ 5 w 93"/>
                <a:gd name="T1" fmla="*/ 6 h 95"/>
                <a:gd name="T2" fmla="*/ 5 w 93"/>
                <a:gd name="T3" fmla="*/ 6 h 95"/>
                <a:gd name="T4" fmla="*/ 5 w 93"/>
                <a:gd name="T5" fmla="*/ 5 h 95"/>
                <a:gd name="T6" fmla="*/ 5 w 93"/>
                <a:gd name="T7" fmla="*/ 5 h 95"/>
                <a:gd name="T8" fmla="*/ 4 w 93"/>
                <a:gd name="T9" fmla="*/ 4 h 95"/>
                <a:gd name="T10" fmla="*/ 4 w 93"/>
                <a:gd name="T11" fmla="*/ 3 h 95"/>
                <a:gd name="T12" fmla="*/ 3 w 93"/>
                <a:gd name="T13" fmla="*/ 2 h 95"/>
                <a:gd name="T14" fmla="*/ 2 w 93"/>
                <a:gd name="T15" fmla="*/ 2 h 95"/>
                <a:gd name="T16" fmla="*/ 1 w 93"/>
                <a:gd name="T17" fmla="*/ 1 h 95"/>
                <a:gd name="T18" fmla="*/ 0 w 93"/>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95"/>
                <a:gd name="T32" fmla="*/ 93 w 93"/>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95">
                  <a:moveTo>
                    <a:pt x="93" y="95"/>
                  </a:moveTo>
                  <a:lnTo>
                    <a:pt x="93" y="95"/>
                  </a:lnTo>
                  <a:lnTo>
                    <a:pt x="91" y="79"/>
                  </a:lnTo>
                  <a:lnTo>
                    <a:pt x="87" y="65"/>
                  </a:lnTo>
                  <a:lnTo>
                    <a:pt x="79" y="51"/>
                  </a:lnTo>
                  <a:lnTo>
                    <a:pt x="68" y="38"/>
                  </a:lnTo>
                  <a:lnTo>
                    <a:pt x="55" y="27"/>
                  </a:lnTo>
                  <a:lnTo>
                    <a:pt x="38" y="17"/>
                  </a:lnTo>
                  <a:lnTo>
                    <a:pt x="21" y="7"/>
                  </a:lnTo>
                  <a:lnTo>
                    <a:pt x="0" y="0"/>
                  </a:lnTo>
                </a:path>
              </a:pathLst>
            </a:custGeom>
            <a:noFill/>
            <a:ln w="28575" cmpd="sng">
              <a:solidFill>
                <a:srgbClr val="006699"/>
              </a:solidFill>
              <a:prstDash val="solid"/>
              <a:round/>
              <a:headEnd/>
              <a:tailEnd/>
            </a:ln>
          </p:spPr>
          <p:txBody>
            <a:bodyPr/>
            <a:lstStyle/>
            <a:p>
              <a:endParaRPr lang="en-US" dirty="0"/>
            </a:p>
          </p:txBody>
        </p:sp>
        <p:sp>
          <p:nvSpPr>
            <p:cNvPr id="37" name="Freeform 19"/>
            <p:cNvSpPr>
              <a:spLocks/>
            </p:cNvSpPr>
            <p:nvPr/>
          </p:nvSpPr>
          <p:spPr bwMode="auto">
            <a:xfrm>
              <a:off x="4438" y="3406"/>
              <a:ext cx="20" cy="18"/>
            </a:xfrm>
            <a:custGeom>
              <a:avLst/>
              <a:gdLst>
                <a:gd name="T0" fmla="*/ 0 w 41"/>
                <a:gd name="T1" fmla="*/ 2 h 36"/>
                <a:gd name="T2" fmla="*/ 0 w 41"/>
                <a:gd name="T3" fmla="*/ 1 h 36"/>
                <a:gd name="T4" fmla="*/ 1 w 41"/>
                <a:gd name="T5" fmla="*/ 1 h 36"/>
                <a:gd name="T6" fmla="*/ 2 w 41"/>
                <a:gd name="T7" fmla="*/ 1 h 36"/>
                <a:gd name="T8" fmla="*/ 2 w 41"/>
                <a:gd name="T9" fmla="*/ 0 h 36"/>
                <a:gd name="T10" fmla="*/ 0 60000 65536"/>
                <a:gd name="T11" fmla="*/ 0 60000 65536"/>
                <a:gd name="T12" fmla="*/ 0 60000 65536"/>
                <a:gd name="T13" fmla="*/ 0 60000 65536"/>
                <a:gd name="T14" fmla="*/ 0 60000 65536"/>
                <a:gd name="T15" fmla="*/ 0 w 41"/>
                <a:gd name="T16" fmla="*/ 0 h 36"/>
                <a:gd name="T17" fmla="*/ 41 w 41"/>
                <a:gd name="T18" fmla="*/ 36 h 36"/>
              </a:gdLst>
              <a:ahLst/>
              <a:cxnLst>
                <a:cxn ang="T10">
                  <a:pos x="T0" y="T1"/>
                </a:cxn>
                <a:cxn ang="T11">
                  <a:pos x="T2" y="T3"/>
                </a:cxn>
                <a:cxn ang="T12">
                  <a:pos x="T4" y="T5"/>
                </a:cxn>
                <a:cxn ang="T13">
                  <a:pos x="T6" y="T7"/>
                </a:cxn>
                <a:cxn ang="T14">
                  <a:pos x="T8" y="T9"/>
                </a:cxn>
              </a:cxnLst>
              <a:rect l="T15" t="T16" r="T17" b="T18"/>
              <a:pathLst>
                <a:path w="41" h="36">
                  <a:moveTo>
                    <a:pt x="0" y="36"/>
                  </a:moveTo>
                  <a:lnTo>
                    <a:pt x="13" y="29"/>
                  </a:lnTo>
                  <a:lnTo>
                    <a:pt x="24" y="20"/>
                  </a:lnTo>
                  <a:lnTo>
                    <a:pt x="33" y="11"/>
                  </a:lnTo>
                  <a:lnTo>
                    <a:pt x="41" y="0"/>
                  </a:lnTo>
                </a:path>
              </a:pathLst>
            </a:custGeom>
            <a:noFill/>
            <a:ln w="28575" cmpd="sng">
              <a:solidFill>
                <a:srgbClr val="006699"/>
              </a:solidFill>
              <a:prstDash val="solid"/>
              <a:round/>
              <a:headEnd/>
              <a:tailEnd/>
            </a:ln>
          </p:spPr>
          <p:txBody>
            <a:bodyPr/>
            <a:lstStyle/>
            <a:p>
              <a:endParaRPr lang="en-US" dirty="0"/>
            </a:p>
          </p:txBody>
        </p:sp>
        <p:sp>
          <p:nvSpPr>
            <p:cNvPr id="38" name="Freeform 20"/>
            <p:cNvSpPr>
              <a:spLocks/>
            </p:cNvSpPr>
            <p:nvPr/>
          </p:nvSpPr>
          <p:spPr bwMode="auto">
            <a:xfrm>
              <a:off x="4409" y="3340"/>
              <a:ext cx="2" cy="9"/>
            </a:xfrm>
            <a:custGeom>
              <a:avLst/>
              <a:gdLst>
                <a:gd name="T0" fmla="*/ 1 w 3"/>
                <a:gd name="T1" fmla="*/ 2 h 17"/>
                <a:gd name="T2" fmla="*/ 1 w 3"/>
                <a:gd name="T3" fmla="*/ 2 h 17"/>
                <a:gd name="T4" fmla="*/ 1 w 3"/>
                <a:gd name="T5" fmla="*/ 1 h 17"/>
                <a:gd name="T6" fmla="*/ 1 w 3"/>
                <a:gd name="T7" fmla="*/ 1 h 17"/>
                <a:gd name="T8" fmla="*/ 0 w 3"/>
                <a:gd name="T9" fmla="*/ 0 h 17"/>
                <a:gd name="T10" fmla="*/ 0 60000 65536"/>
                <a:gd name="T11" fmla="*/ 0 60000 65536"/>
                <a:gd name="T12" fmla="*/ 0 60000 65536"/>
                <a:gd name="T13" fmla="*/ 0 60000 65536"/>
                <a:gd name="T14" fmla="*/ 0 60000 65536"/>
                <a:gd name="T15" fmla="*/ 0 w 3"/>
                <a:gd name="T16" fmla="*/ 0 h 17"/>
                <a:gd name="T17" fmla="*/ 3 w 3"/>
                <a:gd name="T18" fmla="*/ 17 h 17"/>
              </a:gdLst>
              <a:ahLst/>
              <a:cxnLst>
                <a:cxn ang="T10">
                  <a:pos x="T0" y="T1"/>
                </a:cxn>
                <a:cxn ang="T11">
                  <a:pos x="T2" y="T3"/>
                </a:cxn>
                <a:cxn ang="T12">
                  <a:pos x="T4" y="T5"/>
                </a:cxn>
                <a:cxn ang="T13">
                  <a:pos x="T6" y="T7"/>
                </a:cxn>
                <a:cxn ang="T14">
                  <a:pos x="T8" y="T9"/>
                </a:cxn>
              </a:cxnLst>
              <a:rect l="T15" t="T16" r="T17" b="T18"/>
              <a:pathLst>
                <a:path w="3" h="17">
                  <a:moveTo>
                    <a:pt x="3" y="17"/>
                  </a:moveTo>
                  <a:lnTo>
                    <a:pt x="3" y="17"/>
                  </a:lnTo>
                  <a:lnTo>
                    <a:pt x="3" y="16"/>
                  </a:lnTo>
                  <a:lnTo>
                    <a:pt x="2" y="8"/>
                  </a:lnTo>
                  <a:lnTo>
                    <a:pt x="0" y="0"/>
                  </a:lnTo>
                </a:path>
              </a:pathLst>
            </a:custGeom>
            <a:noFill/>
            <a:ln w="28575" cmpd="sng">
              <a:solidFill>
                <a:srgbClr val="006699"/>
              </a:solidFill>
              <a:prstDash val="solid"/>
              <a:round/>
              <a:headEnd/>
              <a:tailEnd/>
            </a:ln>
          </p:spPr>
          <p:txBody>
            <a:bodyPr/>
            <a:lstStyle/>
            <a:p>
              <a:endParaRPr lang="en-US" dirty="0"/>
            </a:p>
          </p:txBody>
        </p:sp>
        <p:sp>
          <p:nvSpPr>
            <p:cNvPr id="39" name="Freeform 21"/>
            <p:cNvSpPr>
              <a:spLocks/>
            </p:cNvSpPr>
            <p:nvPr/>
          </p:nvSpPr>
          <p:spPr bwMode="auto">
            <a:xfrm>
              <a:off x="4279" y="3320"/>
              <a:ext cx="10" cy="11"/>
            </a:xfrm>
            <a:custGeom>
              <a:avLst/>
              <a:gdLst>
                <a:gd name="T0" fmla="*/ 1 w 21"/>
                <a:gd name="T1" fmla="*/ 0 h 22"/>
                <a:gd name="T2" fmla="*/ 0 w 21"/>
                <a:gd name="T3" fmla="*/ 1 h 22"/>
                <a:gd name="T4" fmla="*/ 0 w 21"/>
                <a:gd name="T5" fmla="*/ 1 h 22"/>
                <a:gd name="T6" fmla="*/ 0 60000 65536"/>
                <a:gd name="T7" fmla="*/ 0 60000 65536"/>
                <a:gd name="T8" fmla="*/ 0 60000 65536"/>
                <a:gd name="T9" fmla="*/ 0 w 21"/>
                <a:gd name="T10" fmla="*/ 0 h 22"/>
                <a:gd name="T11" fmla="*/ 21 w 21"/>
                <a:gd name="T12" fmla="*/ 22 h 22"/>
              </a:gdLst>
              <a:ahLst/>
              <a:cxnLst>
                <a:cxn ang="T6">
                  <a:pos x="T0" y="T1"/>
                </a:cxn>
                <a:cxn ang="T7">
                  <a:pos x="T2" y="T3"/>
                </a:cxn>
                <a:cxn ang="T8">
                  <a:pos x="T4" y="T5"/>
                </a:cxn>
              </a:cxnLst>
              <a:rect l="T9" t="T10" r="T11" b="T12"/>
              <a:pathLst>
                <a:path w="21" h="22">
                  <a:moveTo>
                    <a:pt x="21" y="0"/>
                  </a:moveTo>
                  <a:lnTo>
                    <a:pt x="10" y="10"/>
                  </a:lnTo>
                  <a:lnTo>
                    <a:pt x="0" y="22"/>
                  </a:lnTo>
                </a:path>
              </a:pathLst>
            </a:custGeom>
            <a:noFill/>
            <a:ln w="28575" cmpd="sng">
              <a:solidFill>
                <a:srgbClr val="006699"/>
              </a:solidFill>
              <a:prstDash val="solid"/>
              <a:round/>
              <a:headEnd/>
              <a:tailEnd/>
            </a:ln>
          </p:spPr>
          <p:txBody>
            <a:bodyPr/>
            <a:lstStyle/>
            <a:p>
              <a:endParaRPr lang="en-US" dirty="0"/>
            </a:p>
          </p:txBody>
        </p:sp>
        <p:sp>
          <p:nvSpPr>
            <p:cNvPr id="40" name="Freeform 22"/>
            <p:cNvSpPr>
              <a:spLocks/>
            </p:cNvSpPr>
            <p:nvPr/>
          </p:nvSpPr>
          <p:spPr bwMode="auto">
            <a:xfrm>
              <a:off x="4180" y="3327"/>
              <a:ext cx="4" cy="9"/>
            </a:xfrm>
            <a:custGeom>
              <a:avLst/>
              <a:gdLst>
                <a:gd name="T0" fmla="*/ 0 w 10"/>
                <a:gd name="T1" fmla="*/ 0 h 18"/>
                <a:gd name="T2" fmla="*/ 0 w 10"/>
                <a:gd name="T3" fmla="*/ 1 h 18"/>
                <a:gd name="T4" fmla="*/ 0 w 10"/>
                <a:gd name="T5" fmla="*/ 1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10" y="0"/>
                  </a:moveTo>
                  <a:lnTo>
                    <a:pt x="4" y="9"/>
                  </a:lnTo>
                  <a:lnTo>
                    <a:pt x="0" y="18"/>
                  </a:lnTo>
                </a:path>
              </a:pathLst>
            </a:custGeom>
            <a:noFill/>
            <a:ln w="28575" cmpd="sng">
              <a:solidFill>
                <a:srgbClr val="006699"/>
              </a:solidFill>
              <a:prstDash val="solid"/>
              <a:round/>
              <a:headEnd/>
              <a:tailEnd/>
            </a:ln>
          </p:spPr>
          <p:txBody>
            <a:bodyPr/>
            <a:lstStyle/>
            <a:p>
              <a:endParaRPr lang="en-US" dirty="0"/>
            </a:p>
          </p:txBody>
        </p:sp>
        <p:sp>
          <p:nvSpPr>
            <p:cNvPr id="41" name="Freeform 23"/>
            <p:cNvSpPr>
              <a:spLocks/>
            </p:cNvSpPr>
            <p:nvPr/>
          </p:nvSpPr>
          <p:spPr bwMode="auto">
            <a:xfrm>
              <a:off x="4065" y="3339"/>
              <a:ext cx="18" cy="9"/>
            </a:xfrm>
            <a:custGeom>
              <a:avLst/>
              <a:gdLst>
                <a:gd name="T0" fmla="*/ 2 w 36"/>
                <a:gd name="T1" fmla="*/ 1 h 18"/>
                <a:gd name="T2" fmla="*/ 1 w 36"/>
                <a:gd name="T3" fmla="*/ 1 h 18"/>
                <a:gd name="T4" fmla="*/ 0 w 36"/>
                <a:gd name="T5" fmla="*/ 0 h 18"/>
                <a:gd name="T6" fmla="*/ 0 60000 65536"/>
                <a:gd name="T7" fmla="*/ 0 60000 65536"/>
                <a:gd name="T8" fmla="*/ 0 60000 65536"/>
                <a:gd name="T9" fmla="*/ 0 w 36"/>
                <a:gd name="T10" fmla="*/ 0 h 18"/>
                <a:gd name="T11" fmla="*/ 36 w 36"/>
                <a:gd name="T12" fmla="*/ 18 h 18"/>
              </a:gdLst>
              <a:ahLst/>
              <a:cxnLst>
                <a:cxn ang="T6">
                  <a:pos x="T0" y="T1"/>
                </a:cxn>
                <a:cxn ang="T7">
                  <a:pos x="T2" y="T3"/>
                </a:cxn>
                <a:cxn ang="T8">
                  <a:pos x="T4" y="T5"/>
                </a:cxn>
              </a:cxnLst>
              <a:rect l="T9" t="T10" r="T11" b="T12"/>
              <a:pathLst>
                <a:path w="36" h="18">
                  <a:moveTo>
                    <a:pt x="36" y="18"/>
                  </a:moveTo>
                  <a:lnTo>
                    <a:pt x="19" y="8"/>
                  </a:lnTo>
                  <a:lnTo>
                    <a:pt x="0" y="0"/>
                  </a:lnTo>
                </a:path>
              </a:pathLst>
            </a:custGeom>
            <a:noFill/>
            <a:ln w="28575" cmpd="sng">
              <a:solidFill>
                <a:srgbClr val="006699"/>
              </a:solidFill>
              <a:prstDash val="solid"/>
              <a:round/>
              <a:headEnd/>
              <a:tailEnd/>
            </a:ln>
          </p:spPr>
          <p:txBody>
            <a:bodyPr/>
            <a:lstStyle/>
            <a:p>
              <a:endParaRPr lang="en-US" dirty="0"/>
            </a:p>
          </p:txBody>
        </p:sp>
        <p:sp>
          <p:nvSpPr>
            <p:cNvPr id="42" name="Freeform 24"/>
            <p:cNvSpPr>
              <a:spLocks/>
            </p:cNvSpPr>
            <p:nvPr/>
          </p:nvSpPr>
          <p:spPr bwMode="auto">
            <a:xfrm>
              <a:off x="3921" y="3400"/>
              <a:ext cx="4" cy="9"/>
            </a:xfrm>
            <a:custGeom>
              <a:avLst/>
              <a:gdLst>
                <a:gd name="T0" fmla="*/ 0 w 6"/>
                <a:gd name="T1" fmla="*/ 0 h 18"/>
                <a:gd name="T2" fmla="*/ 1 w 6"/>
                <a:gd name="T3" fmla="*/ 1 h 18"/>
                <a:gd name="T4" fmla="*/ 1 w 6"/>
                <a:gd name="T5" fmla="*/ 1 h 18"/>
                <a:gd name="T6" fmla="*/ 0 60000 65536"/>
                <a:gd name="T7" fmla="*/ 0 60000 65536"/>
                <a:gd name="T8" fmla="*/ 0 60000 65536"/>
                <a:gd name="T9" fmla="*/ 0 w 6"/>
                <a:gd name="T10" fmla="*/ 0 h 18"/>
                <a:gd name="T11" fmla="*/ 6 w 6"/>
                <a:gd name="T12" fmla="*/ 18 h 18"/>
              </a:gdLst>
              <a:ahLst/>
              <a:cxnLst>
                <a:cxn ang="T6">
                  <a:pos x="T0" y="T1"/>
                </a:cxn>
                <a:cxn ang="T7">
                  <a:pos x="T2" y="T3"/>
                </a:cxn>
                <a:cxn ang="T8">
                  <a:pos x="T4" y="T5"/>
                </a:cxn>
              </a:cxnLst>
              <a:rect l="T9" t="T10" r="T11" b="T12"/>
              <a:pathLst>
                <a:path w="6" h="18">
                  <a:moveTo>
                    <a:pt x="0" y="0"/>
                  </a:moveTo>
                  <a:lnTo>
                    <a:pt x="3" y="10"/>
                  </a:lnTo>
                  <a:lnTo>
                    <a:pt x="6" y="18"/>
                  </a:lnTo>
                </a:path>
              </a:pathLst>
            </a:custGeom>
            <a:noFill/>
            <a:ln w="28575" cmpd="sng">
              <a:solidFill>
                <a:srgbClr val="006699"/>
              </a:solidFill>
              <a:prstDash val="solid"/>
              <a:round/>
              <a:headEnd/>
              <a:tailEnd/>
            </a:ln>
          </p:spPr>
          <p:txBody>
            <a:bodyPr/>
            <a:lstStyle/>
            <a:p>
              <a:endParaRPr lang="en-US" dirty="0"/>
            </a:p>
          </p:txBody>
        </p:sp>
      </p:grpSp>
      <p:sp>
        <p:nvSpPr>
          <p:cNvPr id="43" name="Rectangle 2"/>
          <p:cNvSpPr>
            <a:spLocks noGrp="1" noChangeArrowheads="1"/>
          </p:cNvSpPr>
          <p:nvPr>
            <p:ph type="title"/>
          </p:nvPr>
        </p:nvSpPr>
        <p:spPr>
          <a:xfrm>
            <a:off x="0" y="0"/>
            <a:ext cx="9144000" cy="1322025"/>
          </a:xfrm>
        </p:spPr>
        <p:txBody>
          <a:bodyPr>
            <a:normAutofit/>
          </a:bodyPr>
          <a:lstStyle/>
          <a:p>
            <a:r>
              <a:rPr lang="en-US" dirty="0"/>
              <a:t>Creating a Process Flow Chart: Symbols</a:t>
            </a:r>
          </a:p>
        </p:txBody>
      </p:sp>
      <p:sp>
        <p:nvSpPr>
          <p:cNvPr id="44"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6.20</a:t>
            </a:r>
          </a:p>
        </p:txBody>
      </p:sp>
    </p:spTree>
    <p:extLst>
      <p:ext uri="{BB962C8B-B14F-4D97-AF65-F5344CB8AC3E}">
        <p14:creationId xmlns:p14="http://schemas.microsoft.com/office/powerpoint/2010/main" val="32217847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3"/>
          <p:cNvSpPr>
            <a:spLocks noChangeArrowheads="1"/>
          </p:cNvSpPr>
          <p:nvPr/>
        </p:nvSpPr>
        <p:spPr bwMode="auto">
          <a:xfrm>
            <a:off x="2209800" y="1828800"/>
            <a:ext cx="1258888" cy="1219200"/>
          </a:xfrm>
          <a:prstGeom prst="flowChartProcess">
            <a:avLst/>
          </a:prstGeom>
          <a:noFill/>
          <a:ln w="28575">
            <a:solidFill>
              <a:srgbClr val="006699"/>
            </a:solidFill>
            <a:miter lim="800000"/>
            <a:headEnd/>
            <a:tailEnd/>
          </a:ln>
        </p:spPr>
        <p:txBody>
          <a:bodyPr wrap="none" anchor="ctr"/>
          <a:lstStyle/>
          <a:p>
            <a:endParaRPr lang="en-US" dirty="0">
              <a:solidFill>
                <a:srgbClr val="006699"/>
              </a:solidFill>
            </a:endParaRPr>
          </a:p>
        </p:txBody>
      </p:sp>
      <p:sp>
        <p:nvSpPr>
          <p:cNvPr id="52227" name="AutoShape 4"/>
          <p:cNvSpPr>
            <a:spLocks noChangeArrowheads="1"/>
          </p:cNvSpPr>
          <p:nvPr/>
        </p:nvSpPr>
        <p:spPr bwMode="auto">
          <a:xfrm>
            <a:off x="1828800" y="3657600"/>
            <a:ext cx="1905000" cy="1752600"/>
          </a:xfrm>
          <a:prstGeom prst="flowChartDecision">
            <a:avLst/>
          </a:prstGeom>
          <a:noFill/>
          <a:ln w="28575">
            <a:solidFill>
              <a:srgbClr val="006699"/>
            </a:solidFill>
            <a:miter lim="800000"/>
            <a:headEnd/>
            <a:tailEnd/>
          </a:ln>
        </p:spPr>
        <p:txBody>
          <a:bodyPr wrap="none" anchor="ctr"/>
          <a:lstStyle/>
          <a:p>
            <a:endParaRPr lang="en-US" dirty="0">
              <a:solidFill>
                <a:srgbClr val="006699"/>
              </a:solidFill>
            </a:endParaRPr>
          </a:p>
        </p:txBody>
      </p:sp>
      <p:sp>
        <p:nvSpPr>
          <p:cNvPr id="52228" name="Line 5"/>
          <p:cNvSpPr>
            <a:spLocks noChangeShapeType="1"/>
          </p:cNvSpPr>
          <p:nvPr/>
        </p:nvSpPr>
        <p:spPr bwMode="auto">
          <a:xfrm>
            <a:off x="3505200" y="2438400"/>
            <a:ext cx="762000" cy="0"/>
          </a:xfrm>
          <a:prstGeom prst="line">
            <a:avLst/>
          </a:prstGeom>
          <a:noFill/>
          <a:ln w="57150">
            <a:solidFill>
              <a:srgbClr val="006699"/>
            </a:solidFill>
            <a:round/>
            <a:headEnd/>
            <a:tailEnd type="triangle" w="med" len="med"/>
          </a:ln>
        </p:spPr>
        <p:txBody>
          <a:bodyPr wrap="none" anchor="ctr"/>
          <a:lstStyle/>
          <a:p>
            <a:endParaRPr lang="en-US" dirty="0">
              <a:solidFill>
                <a:srgbClr val="006699"/>
              </a:solidFill>
            </a:endParaRPr>
          </a:p>
        </p:txBody>
      </p:sp>
      <p:sp>
        <p:nvSpPr>
          <p:cNvPr id="52229" name="Line 6"/>
          <p:cNvSpPr>
            <a:spLocks noChangeShapeType="1"/>
          </p:cNvSpPr>
          <p:nvPr/>
        </p:nvSpPr>
        <p:spPr bwMode="auto">
          <a:xfrm>
            <a:off x="1447800" y="2438400"/>
            <a:ext cx="762000" cy="0"/>
          </a:xfrm>
          <a:prstGeom prst="line">
            <a:avLst/>
          </a:prstGeom>
          <a:noFill/>
          <a:ln w="57150">
            <a:solidFill>
              <a:srgbClr val="006699"/>
            </a:solidFill>
            <a:round/>
            <a:headEnd/>
            <a:tailEnd type="triangle" w="med" len="med"/>
          </a:ln>
        </p:spPr>
        <p:txBody>
          <a:bodyPr wrap="none" anchor="ctr"/>
          <a:lstStyle/>
          <a:p>
            <a:endParaRPr lang="en-US" dirty="0">
              <a:solidFill>
                <a:srgbClr val="006699"/>
              </a:solidFill>
            </a:endParaRPr>
          </a:p>
        </p:txBody>
      </p:sp>
      <p:sp>
        <p:nvSpPr>
          <p:cNvPr id="52230" name="Line 7"/>
          <p:cNvSpPr>
            <a:spLocks noChangeShapeType="1"/>
          </p:cNvSpPr>
          <p:nvPr/>
        </p:nvSpPr>
        <p:spPr bwMode="auto">
          <a:xfrm>
            <a:off x="1066800" y="4572000"/>
            <a:ext cx="762000" cy="0"/>
          </a:xfrm>
          <a:prstGeom prst="line">
            <a:avLst/>
          </a:prstGeom>
          <a:noFill/>
          <a:ln w="57150">
            <a:solidFill>
              <a:srgbClr val="006699"/>
            </a:solidFill>
            <a:round/>
            <a:headEnd/>
            <a:tailEnd type="triangle" w="med" len="med"/>
          </a:ln>
        </p:spPr>
        <p:txBody>
          <a:bodyPr wrap="none" anchor="ctr"/>
          <a:lstStyle/>
          <a:p>
            <a:endParaRPr lang="en-US" dirty="0">
              <a:solidFill>
                <a:srgbClr val="006699"/>
              </a:solidFill>
            </a:endParaRPr>
          </a:p>
        </p:txBody>
      </p:sp>
      <p:sp>
        <p:nvSpPr>
          <p:cNvPr id="52231" name="Line 8"/>
          <p:cNvSpPr>
            <a:spLocks noChangeShapeType="1"/>
          </p:cNvSpPr>
          <p:nvPr/>
        </p:nvSpPr>
        <p:spPr bwMode="auto">
          <a:xfrm>
            <a:off x="3810000" y="4572000"/>
            <a:ext cx="762000" cy="0"/>
          </a:xfrm>
          <a:prstGeom prst="line">
            <a:avLst/>
          </a:prstGeom>
          <a:noFill/>
          <a:ln w="57150">
            <a:solidFill>
              <a:srgbClr val="006699"/>
            </a:solidFill>
            <a:round/>
            <a:headEnd/>
            <a:tailEnd type="triangle" w="med" len="med"/>
          </a:ln>
        </p:spPr>
        <p:txBody>
          <a:bodyPr wrap="none" anchor="ctr"/>
          <a:lstStyle/>
          <a:p>
            <a:endParaRPr lang="en-US" dirty="0">
              <a:solidFill>
                <a:srgbClr val="006699"/>
              </a:solidFill>
            </a:endParaRPr>
          </a:p>
        </p:txBody>
      </p:sp>
      <p:sp>
        <p:nvSpPr>
          <p:cNvPr id="52232" name="Text Box 9"/>
          <p:cNvSpPr txBox="1">
            <a:spLocks noChangeArrowheads="1"/>
          </p:cNvSpPr>
          <p:nvPr/>
        </p:nvSpPr>
        <p:spPr bwMode="auto">
          <a:xfrm>
            <a:off x="2209800" y="5486400"/>
            <a:ext cx="560388" cy="366713"/>
          </a:xfrm>
          <a:prstGeom prst="rect">
            <a:avLst/>
          </a:prstGeom>
          <a:noFill/>
          <a:ln w="12700" cap="sq">
            <a:noFill/>
            <a:miter lim="800000"/>
            <a:headEnd type="none" w="sm" len="sm"/>
            <a:tailEnd type="none" w="sm" len="sm"/>
          </a:ln>
        </p:spPr>
        <p:txBody>
          <a:bodyPr>
            <a:spAutoFit/>
          </a:bodyPr>
          <a:lstStyle/>
          <a:p>
            <a:r>
              <a:rPr lang="en-US" sz="1800" b="1" dirty="0">
                <a:solidFill>
                  <a:srgbClr val="006699"/>
                </a:solidFill>
                <a:latin typeface="Tahoma" pitchFamily="34" charset="0"/>
              </a:rPr>
              <a:t>NO</a:t>
            </a:r>
          </a:p>
        </p:txBody>
      </p:sp>
      <p:sp>
        <p:nvSpPr>
          <p:cNvPr id="52233" name="Text Box 10"/>
          <p:cNvSpPr txBox="1">
            <a:spLocks noChangeArrowheads="1"/>
          </p:cNvSpPr>
          <p:nvPr/>
        </p:nvSpPr>
        <p:spPr bwMode="auto">
          <a:xfrm>
            <a:off x="3733800" y="4114800"/>
            <a:ext cx="623888" cy="366713"/>
          </a:xfrm>
          <a:prstGeom prst="rect">
            <a:avLst/>
          </a:prstGeom>
          <a:noFill/>
          <a:ln w="12700" cap="sq">
            <a:noFill/>
            <a:miter lim="800000"/>
            <a:headEnd type="none" w="sm" len="sm"/>
            <a:tailEnd type="none" w="sm" len="sm"/>
          </a:ln>
        </p:spPr>
        <p:txBody>
          <a:bodyPr wrap="none">
            <a:spAutoFit/>
          </a:bodyPr>
          <a:lstStyle/>
          <a:p>
            <a:r>
              <a:rPr lang="en-US" sz="1800" b="1" dirty="0">
                <a:solidFill>
                  <a:srgbClr val="006699"/>
                </a:solidFill>
                <a:latin typeface="Tahoma" pitchFamily="34" charset="0"/>
              </a:rPr>
              <a:t>YES</a:t>
            </a:r>
          </a:p>
        </p:txBody>
      </p:sp>
      <p:sp>
        <p:nvSpPr>
          <p:cNvPr id="52234" name="Line 11"/>
          <p:cNvSpPr>
            <a:spLocks noChangeShapeType="1"/>
          </p:cNvSpPr>
          <p:nvPr/>
        </p:nvSpPr>
        <p:spPr bwMode="auto">
          <a:xfrm rot="5361573">
            <a:off x="2534444" y="5771356"/>
            <a:ext cx="571500" cy="1588"/>
          </a:xfrm>
          <a:prstGeom prst="line">
            <a:avLst/>
          </a:prstGeom>
          <a:noFill/>
          <a:ln w="57150">
            <a:solidFill>
              <a:srgbClr val="006699"/>
            </a:solidFill>
            <a:round/>
            <a:headEnd/>
            <a:tailEnd type="triangle" w="med" len="med"/>
          </a:ln>
        </p:spPr>
        <p:txBody>
          <a:bodyPr wrap="none" anchor="ctr"/>
          <a:lstStyle/>
          <a:p>
            <a:endParaRPr lang="en-US" dirty="0">
              <a:solidFill>
                <a:srgbClr val="006699"/>
              </a:solidFill>
            </a:endParaRPr>
          </a:p>
        </p:txBody>
      </p:sp>
      <p:sp>
        <p:nvSpPr>
          <p:cNvPr id="52235" name="Rectangle 12"/>
          <p:cNvSpPr>
            <a:spLocks noChangeArrowheads="1"/>
          </p:cNvSpPr>
          <p:nvPr/>
        </p:nvSpPr>
        <p:spPr bwMode="auto">
          <a:xfrm>
            <a:off x="1981200" y="4267200"/>
            <a:ext cx="1752600" cy="519113"/>
          </a:xfrm>
          <a:prstGeom prst="rect">
            <a:avLst/>
          </a:prstGeom>
          <a:noFill/>
          <a:ln w="12700" cap="sq">
            <a:noFill/>
            <a:miter lim="800000"/>
            <a:headEnd type="none" w="sm" len="sm"/>
            <a:tailEnd type="none" w="sm" len="sm"/>
          </a:ln>
        </p:spPr>
        <p:txBody>
          <a:bodyPr>
            <a:spAutoFit/>
          </a:bodyPr>
          <a:lstStyle/>
          <a:p>
            <a:r>
              <a:rPr lang="en-US" b="1" dirty="0">
                <a:solidFill>
                  <a:srgbClr val="006699"/>
                </a:solidFill>
                <a:latin typeface="Tahoma" pitchFamily="34" charset="0"/>
              </a:rPr>
              <a:t>Decision</a:t>
            </a:r>
          </a:p>
        </p:txBody>
      </p:sp>
      <p:sp>
        <p:nvSpPr>
          <p:cNvPr id="356365" name="Rectangle 13"/>
          <p:cNvSpPr>
            <a:spLocks noChangeArrowheads="1"/>
          </p:cNvSpPr>
          <p:nvPr/>
        </p:nvSpPr>
        <p:spPr bwMode="auto">
          <a:xfrm>
            <a:off x="4953000" y="1676400"/>
            <a:ext cx="1981200" cy="1270000"/>
          </a:xfrm>
          <a:prstGeom prst="rect">
            <a:avLst/>
          </a:prstGeom>
          <a:noFill/>
          <a:ln w="9525">
            <a:noFill/>
            <a:miter lim="800000"/>
            <a:headEnd/>
            <a:tailEnd/>
          </a:ln>
          <a:effectLst/>
        </p:spPr>
        <p:txBody>
          <a:bodyPr/>
          <a:lstStyle/>
          <a:p>
            <a:pPr>
              <a:lnSpc>
                <a:spcPct val="130000"/>
              </a:lnSpc>
              <a:spcBef>
                <a:spcPct val="95000"/>
              </a:spcBef>
              <a:defRPr/>
            </a:pPr>
            <a:r>
              <a:rPr kumimoji="1" lang="en-US" sz="2400" u="sng" dirty="0">
                <a:solidFill>
                  <a:srgbClr val="006699"/>
                </a:solidFill>
              </a:rPr>
              <a:t>One</a:t>
            </a:r>
            <a:r>
              <a:rPr kumimoji="1" lang="en-US" sz="2400" dirty="0">
                <a:solidFill>
                  <a:srgbClr val="006699"/>
                </a:solidFill>
              </a:rPr>
              <a:t> flow line out of a step</a:t>
            </a:r>
          </a:p>
        </p:txBody>
      </p:sp>
      <p:sp>
        <p:nvSpPr>
          <p:cNvPr id="356366" name="Rectangle 14"/>
          <p:cNvSpPr>
            <a:spLocks noChangeArrowheads="1"/>
          </p:cNvSpPr>
          <p:nvPr/>
        </p:nvSpPr>
        <p:spPr bwMode="auto">
          <a:xfrm>
            <a:off x="4953000" y="3581400"/>
            <a:ext cx="3810000" cy="1735138"/>
          </a:xfrm>
          <a:prstGeom prst="rect">
            <a:avLst/>
          </a:prstGeom>
          <a:noFill/>
          <a:ln w="9525">
            <a:noFill/>
            <a:miter lim="800000"/>
            <a:headEnd/>
            <a:tailEnd/>
          </a:ln>
          <a:effectLst/>
        </p:spPr>
        <p:txBody>
          <a:bodyPr/>
          <a:lstStyle/>
          <a:p>
            <a:pPr>
              <a:lnSpc>
                <a:spcPct val="130000"/>
              </a:lnSpc>
              <a:spcBef>
                <a:spcPct val="95000"/>
              </a:spcBef>
              <a:defRPr/>
            </a:pPr>
            <a:r>
              <a:rPr kumimoji="1" lang="en-US" sz="2400" u="sng" dirty="0">
                <a:solidFill>
                  <a:srgbClr val="006699"/>
                </a:solidFill>
              </a:rPr>
              <a:t>Two</a:t>
            </a:r>
            <a:r>
              <a:rPr kumimoji="1" lang="en-US" sz="2400" dirty="0">
                <a:solidFill>
                  <a:srgbClr val="006699"/>
                </a:solidFill>
              </a:rPr>
              <a:t> flow lines out of a decision</a:t>
            </a:r>
          </a:p>
          <a:p>
            <a:pPr>
              <a:lnSpc>
                <a:spcPct val="130000"/>
              </a:lnSpc>
              <a:spcBef>
                <a:spcPct val="95000"/>
              </a:spcBef>
              <a:defRPr/>
            </a:pPr>
            <a:r>
              <a:rPr kumimoji="1" lang="en-US" sz="2400" dirty="0">
                <a:solidFill>
                  <a:srgbClr val="006699"/>
                </a:solidFill>
              </a:rPr>
              <a:t>Must ask a yes/no question</a:t>
            </a:r>
          </a:p>
        </p:txBody>
      </p:sp>
      <p:sp>
        <p:nvSpPr>
          <p:cNvPr id="52239" name="Rectangle 17"/>
          <p:cNvSpPr>
            <a:spLocks noChangeArrowheads="1"/>
          </p:cNvSpPr>
          <p:nvPr/>
        </p:nvSpPr>
        <p:spPr bwMode="auto">
          <a:xfrm>
            <a:off x="2286000" y="2133600"/>
            <a:ext cx="1066800" cy="519113"/>
          </a:xfrm>
          <a:prstGeom prst="rect">
            <a:avLst/>
          </a:prstGeom>
          <a:noFill/>
          <a:ln w="12700" cap="sq">
            <a:noFill/>
            <a:miter lim="800000"/>
            <a:headEnd type="none" w="sm" len="sm"/>
            <a:tailEnd type="none" w="sm" len="sm"/>
          </a:ln>
        </p:spPr>
        <p:txBody>
          <a:bodyPr>
            <a:spAutoFit/>
          </a:bodyPr>
          <a:lstStyle/>
          <a:p>
            <a:r>
              <a:rPr lang="en-US" b="1" dirty="0">
                <a:solidFill>
                  <a:srgbClr val="006699"/>
                </a:solidFill>
                <a:latin typeface="Tahoma" pitchFamily="34" charset="0"/>
              </a:rPr>
              <a:t>Step</a:t>
            </a:r>
          </a:p>
        </p:txBody>
      </p:sp>
      <p:cxnSp>
        <p:nvCxnSpPr>
          <p:cNvPr id="17" name="Straight Connector 16"/>
          <p:cNvCxnSpPr/>
          <p:nvPr/>
        </p:nvCxnSpPr>
        <p:spPr>
          <a:xfrm>
            <a:off x="0" y="1282757"/>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18" name="Rectangle 2"/>
          <p:cNvSpPr>
            <a:spLocks noGrp="1" noChangeArrowheads="1"/>
          </p:cNvSpPr>
          <p:nvPr>
            <p:ph type="title"/>
          </p:nvPr>
        </p:nvSpPr>
        <p:spPr>
          <a:xfrm>
            <a:off x="0" y="0"/>
            <a:ext cx="9144000" cy="1322025"/>
          </a:xfrm>
        </p:spPr>
        <p:txBody>
          <a:bodyPr>
            <a:normAutofit/>
          </a:bodyPr>
          <a:lstStyle/>
          <a:p>
            <a:r>
              <a:rPr lang="en-US" dirty="0"/>
              <a:t>Creating a Process Flow Chart: Flow Lines</a:t>
            </a:r>
          </a:p>
        </p:txBody>
      </p:sp>
      <p:sp>
        <p:nvSpPr>
          <p:cNvPr id="1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6.21</a:t>
            </a:r>
          </a:p>
        </p:txBody>
      </p:sp>
    </p:spTree>
    <p:extLst>
      <p:ext uri="{BB962C8B-B14F-4D97-AF65-F5344CB8AC3E}">
        <p14:creationId xmlns:p14="http://schemas.microsoft.com/office/powerpoint/2010/main" val="3000970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Cause-and-Effect Analysis</a:t>
            </a:r>
            <a:endParaRPr lang="en-US" dirty="0"/>
          </a:p>
        </p:txBody>
      </p:sp>
      <p:sp>
        <p:nvSpPr>
          <p:cNvPr id="6" name="Content Placeholder 5"/>
          <p:cNvSpPr>
            <a:spLocks noGrp="1"/>
          </p:cNvSpPr>
          <p:nvPr>
            <p:ph idx="1"/>
          </p:nvPr>
        </p:nvSpPr>
        <p:spPr/>
        <p:txBody>
          <a:bodyPr/>
          <a:lstStyle/>
          <a:p>
            <a:r>
              <a:rPr lang="en-US"/>
              <a:t>Is conducted to understand possible cause of the problem </a:t>
            </a:r>
          </a:p>
          <a:p>
            <a:r>
              <a:rPr lang="en-US"/>
              <a:t>Is done by asking ‘5 whys’ or by drawing a fishbone diagram</a:t>
            </a:r>
            <a:endParaRPr lang="en-US" dirty="0"/>
          </a:p>
        </p:txBody>
      </p:sp>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6.22</a:t>
            </a:r>
          </a:p>
        </p:txBody>
      </p:sp>
    </p:spTree>
    <p:extLst>
      <p:ext uri="{BB962C8B-B14F-4D97-AF65-F5344CB8AC3E}">
        <p14:creationId xmlns:p14="http://schemas.microsoft.com/office/powerpoint/2010/main" val="32897630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Fishbone Diagram</a:t>
            </a:r>
            <a:endParaRPr lang="en-US" dirty="0"/>
          </a:p>
        </p:txBody>
      </p:sp>
      <p:cxnSp>
        <p:nvCxnSpPr>
          <p:cNvPr id="5" name="Straight Arrow Connector 4"/>
          <p:cNvCxnSpPr/>
          <p:nvPr/>
        </p:nvCxnSpPr>
        <p:spPr>
          <a:xfrm>
            <a:off x="1295400" y="3429000"/>
            <a:ext cx="6400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5000" y="1752600"/>
            <a:ext cx="14478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84079" y="3429000"/>
            <a:ext cx="16764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76800" y="1600200"/>
            <a:ext cx="16002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334000" y="3429000"/>
            <a:ext cx="17526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676400" y="2438400"/>
            <a:ext cx="9525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362200" y="1752600"/>
            <a:ext cx="321879"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334000" y="2590800"/>
            <a:ext cx="3429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34000" y="1752600"/>
            <a:ext cx="533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810000" y="40386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19400" y="44577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629400" y="40386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505450" y="4457700"/>
            <a:ext cx="704850"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696200" y="3200400"/>
            <a:ext cx="12192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rgbClr val="006699"/>
                </a:solidFill>
              </a:rPr>
              <a:t>Effect</a:t>
            </a:r>
          </a:p>
        </p:txBody>
      </p:sp>
      <p:sp>
        <p:nvSpPr>
          <p:cNvPr id="42" name="Rectangle 41"/>
          <p:cNvSpPr/>
          <p:nvPr/>
        </p:nvSpPr>
        <p:spPr>
          <a:xfrm>
            <a:off x="1066800" y="6019800"/>
            <a:ext cx="6881446"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800" dirty="0">
                <a:solidFill>
                  <a:prstClr val="black"/>
                </a:solidFill>
              </a:rPr>
              <a:t>Categories for problem causes: Staff/providers, resources/equipment, processes/procedures/methods, patients, guidelines/policies/protocols</a:t>
            </a:r>
          </a:p>
        </p:txBody>
      </p:sp>
      <p:sp>
        <p:nvSpPr>
          <p:cNvPr id="4" name="Rectangle 3"/>
          <p:cNvSpPr/>
          <p:nvPr/>
        </p:nvSpPr>
        <p:spPr>
          <a:xfrm>
            <a:off x="1066800" y="1447800"/>
            <a:ext cx="1456339"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6" name="Rectangle 5"/>
          <p:cNvSpPr/>
          <p:nvPr/>
        </p:nvSpPr>
        <p:spPr>
          <a:xfrm>
            <a:off x="4360479" y="1295400"/>
            <a:ext cx="13716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7" name="Rectangle 6"/>
          <p:cNvSpPr/>
          <p:nvPr/>
        </p:nvSpPr>
        <p:spPr>
          <a:xfrm>
            <a:off x="1905000" y="5105400"/>
            <a:ext cx="14478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8" name="Rectangle 7"/>
          <p:cNvSpPr/>
          <p:nvPr/>
        </p:nvSpPr>
        <p:spPr>
          <a:xfrm>
            <a:off x="4779579" y="5486400"/>
            <a:ext cx="12954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cxnSp>
        <p:nvCxnSpPr>
          <p:cNvPr id="23" name="Straight Connector 22"/>
          <p:cNvCxnSpPr/>
          <p:nvPr/>
        </p:nvCxnSpPr>
        <p:spPr>
          <a:xfrm>
            <a:off x="0" y="1095875"/>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24"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6.23</a:t>
            </a:r>
          </a:p>
        </p:txBody>
      </p:sp>
    </p:spTree>
    <p:extLst>
      <p:ext uri="{BB962C8B-B14F-4D97-AF65-F5344CB8AC3E}">
        <p14:creationId xmlns:p14="http://schemas.microsoft.com/office/powerpoint/2010/main" val="26054323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Example of a Fishbone Diagram </a:t>
            </a:r>
            <a:endParaRPr lang="en-US" dirty="0"/>
          </a:p>
        </p:txBody>
      </p:sp>
      <p:grpSp>
        <p:nvGrpSpPr>
          <p:cNvPr id="9" name="Group 8"/>
          <p:cNvGrpSpPr/>
          <p:nvPr/>
        </p:nvGrpSpPr>
        <p:grpSpPr>
          <a:xfrm>
            <a:off x="977900" y="1606865"/>
            <a:ext cx="7708900" cy="4615503"/>
            <a:chOff x="0" y="0"/>
            <a:chExt cx="5665577" cy="2420608"/>
          </a:xfrm>
        </p:grpSpPr>
        <p:grpSp>
          <p:nvGrpSpPr>
            <p:cNvPr id="10" name="Group 9"/>
            <p:cNvGrpSpPr/>
            <p:nvPr/>
          </p:nvGrpSpPr>
          <p:grpSpPr>
            <a:xfrm>
              <a:off x="163902" y="0"/>
              <a:ext cx="1885950" cy="1276350"/>
              <a:chOff x="0" y="0"/>
              <a:chExt cx="1885950" cy="1276350"/>
            </a:xfrm>
          </p:grpSpPr>
          <p:sp>
            <p:nvSpPr>
              <p:cNvPr id="35" name="Rectangle 34"/>
              <p:cNvSpPr/>
              <p:nvPr/>
            </p:nvSpPr>
            <p:spPr>
              <a:xfrm>
                <a:off x="0" y="342900"/>
                <a:ext cx="962025"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E36C0A"/>
                    </a:solidFill>
                    <a:ea typeface="Times New Roman" panose="02020603050405020304" pitchFamily="18" charset="0"/>
                  </a:rPr>
                  <a:t>Staff lack skills to assess nutritional status</a:t>
                </a:r>
                <a:endParaRPr lang="en-IE" sz="1200" dirty="0">
                  <a:solidFill>
                    <a:prstClr val="white"/>
                  </a:solidFill>
                  <a:latin typeface="Times New Roman" panose="02020603050405020304" pitchFamily="18" charset="0"/>
                  <a:ea typeface="Times New Roman" panose="02020603050405020304" pitchFamily="18" charset="0"/>
                </a:endParaRPr>
              </a:p>
            </p:txBody>
          </p:sp>
          <p:sp>
            <p:nvSpPr>
              <p:cNvPr id="36" name="Rectangle 35"/>
              <p:cNvSpPr/>
              <p:nvPr/>
            </p:nvSpPr>
            <p:spPr>
              <a:xfrm>
                <a:off x="1171575" y="381000"/>
                <a:ext cx="714375" cy="67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E36C0A"/>
                    </a:solidFill>
                    <a:ea typeface="Times New Roman" panose="02020603050405020304" pitchFamily="18" charset="0"/>
                  </a:rPr>
                  <a:t>Bad attitude of health workers</a:t>
                </a:r>
                <a:endParaRPr lang="en-IE" sz="1200" dirty="0">
                  <a:solidFill>
                    <a:prstClr val="white"/>
                  </a:solidFill>
                  <a:latin typeface="Times New Roman" panose="02020603050405020304" pitchFamily="18" charset="0"/>
                  <a:ea typeface="Times New Roman" panose="02020603050405020304" pitchFamily="18" charset="0"/>
                </a:endParaRPr>
              </a:p>
            </p:txBody>
          </p:sp>
          <p:grpSp>
            <p:nvGrpSpPr>
              <p:cNvPr id="37" name="Group 36"/>
              <p:cNvGrpSpPr/>
              <p:nvPr/>
            </p:nvGrpSpPr>
            <p:grpSpPr>
              <a:xfrm>
                <a:off x="657225" y="0"/>
                <a:ext cx="1143000" cy="1276350"/>
                <a:chOff x="0" y="0"/>
                <a:chExt cx="1143000" cy="1276350"/>
              </a:xfrm>
            </p:grpSpPr>
            <p:sp>
              <p:nvSpPr>
                <p:cNvPr id="38" name="Rectangle 37"/>
                <p:cNvSpPr/>
                <p:nvPr/>
              </p:nvSpPr>
              <p:spPr>
                <a:xfrm>
                  <a:off x="0" y="0"/>
                  <a:ext cx="1143000" cy="32385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50" b="1" dirty="0">
                      <a:solidFill>
                        <a:srgbClr val="E36C0A"/>
                      </a:solidFill>
                      <a:ea typeface="Times New Roman" panose="02020603050405020304" pitchFamily="18" charset="0"/>
                    </a:rPr>
                    <a:t>Staff</a:t>
                  </a:r>
                  <a:endParaRPr lang="en-IE" sz="1200" dirty="0">
                    <a:solidFill>
                      <a:prstClr val="white"/>
                    </a:solidFill>
                    <a:latin typeface="Times New Roman" panose="02020603050405020304" pitchFamily="18" charset="0"/>
                    <a:ea typeface="Times New Roman" panose="02020603050405020304" pitchFamily="18" charset="0"/>
                  </a:endParaRPr>
                </a:p>
              </p:txBody>
            </p:sp>
            <p:cxnSp>
              <p:nvCxnSpPr>
                <p:cNvPr id="39" name="Straight Connector 38"/>
                <p:cNvCxnSpPr/>
                <p:nvPr/>
              </p:nvCxnSpPr>
              <p:spPr>
                <a:xfrm flipV="1">
                  <a:off x="180975" y="333375"/>
                  <a:ext cx="390525" cy="94297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276225" y="628650"/>
                  <a:ext cx="76200" cy="25717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57200" y="476250"/>
                  <a:ext cx="209550" cy="1524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Rectangle 10"/>
            <p:cNvSpPr/>
            <p:nvPr/>
          </p:nvSpPr>
          <p:spPr>
            <a:xfrm>
              <a:off x="2786332" y="0"/>
              <a:ext cx="1143000" cy="323850"/>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50" b="1" dirty="0">
                  <a:solidFill>
                    <a:srgbClr val="31849B"/>
                  </a:solidFill>
                  <a:ea typeface="Times New Roman" panose="02020603050405020304" pitchFamily="18" charset="0"/>
                </a:rPr>
                <a:t>Data collection</a:t>
              </a:r>
              <a:endParaRPr lang="en-IE" sz="1200" dirty="0">
                <a:solidFill>
                  <a:prstClr val="white"/>
                </a:solidFill>
                <a:latin typeface="Times New Roman" panose="02020603050405020304" pitchFamily="18" charset="0"/>
                <a:ea typeface="Times New Roman" panose="02020603050405020304" pitchFamily="18" charset="0"/>
              </a:endParaRPr>
            </a:p>
          </p:txBody>
        </p:sp>
        <p:cxnSp>
          <p:nvCxnSpPr>
            <p:cNvPr id="12" name="Straight Connector 11"/>
            <p:cNvCxnSpPr/>
            <p:nvPr/>
          </p:nvCxnSpPr>
          <p:spPr>
            <a:xfrm flipV="1">
              <a:off x="2950234" y="319177"/>
              <a:ext cx="390525" cy="942975"/>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03917" y="327803"/>
              <a:ext cx="1778838" cy="35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31849B"/>
                  </a:solidFill>
                  <a:ea typeface="Times New Roman" panose="02020603050405020304" pitchFamily="18" charset="0"/>
                </a:rPr>
                <a:t>Poor documentation</a:t>
              </a:r>
              <a:endParaRPr lang="en-IE" sz="1200" dirty="0">
                <a:solidFill>
                  <a:prstClr val="white"/>
                </a:solidFill>
                <a:latin typeface="Times New Roman" panose="02020603050405020304" pitchFamily="18" charset="0"/>
                <a:ea typeface="Times New Roman" panose="02020603050405020304" pitchFamily="18" charset="0"/>
              </a:endParaRPr>
            </a:p>
          </p:txBody>
        </p:sp>
        <p:cxnSp>
          <p:nvCxnSpPr>
            <p:cNvPr id="14" name="Straight Connector 13"/>
            <p:cNvCxnSpPr/>
            <p:nvPr/>
          </p:nvCxnSpPr>
          <p:spPr>
            <a:xfrm flipV="1">
              <a:off x="3200400" y="491705"/>
              <a:ext cx="316847" cy="12652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56603" y="379562"/>
              <a:ext cx="89535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31849B"/>
                  </a:solidFill>
                  <a:ea typeface="Times New Roman" panose="02020603050405020304" pitchFamily="18" charset="0"/>
                </a:rPr>
                <a:t>Lack of registers to record assessments</a:t>
              </a:r>
              <a:endParaRPr lang="en-IE" sz="1200" dirty="0">
                <a:solidFill>
                  <a:prstClr val="white"/>
                </a:solidFill>
                <a:latin typeface="Times New Roman" panose="02020603050405020304" pitchFamily="18" charset="0"/>
                <a:ea typeface="Times New Roman" panose="02020603050405020304" pitchFamily="18" charset="0"/>
              </a:endParaRPr>
            </a:p>
          </p:txBody>
        </p:sp>
        <p:cxnSp>
          <p:nvCxnSpPr>
            <p:cNvPr id="16" name="Straight Connector 15"/>
            <p:cNvCxnSpPr/>
            <p:nvPr/>
          </p:nvCxnSpPr>
          <p:spPr>
            <a:xfrm flipH="1" flipV="1">
              <a:off x="3019245" y="621101"/>
              <a:ext cx="76200" cy="257175"/>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89252" y="879894"/>
              <a:ext cx="1076325" cy="762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50" b="1" dirty="0">
                  <a:solidFill>
                    <a:srgbClr val="4F81BD"/>
                  </a:solidFill>
                  <a:ea typeface="Times New Roman" panose="02020603050405020304" pitchFamily="18" charset="0"/>
                </a:rPr>
                <a:t>Assessing few patients on nutrition</a:t>
              </a:r>
              <a:endParaRPr lang="en-IE" sz="1200" dirty="0">
                <a:solidFill>
                  <a:prstClr val="white"/>
                </a:solidFill>
                <a:latin typeface="Times New Roman" panose="02020603050405020304" pitchFamily="18" charset="0"/>
                <a:ea typeface="Times New Roman" panose="02020603050405020304" pitchFamily="18" charset="0"/>
              </a:endParaRPr>
            </a:p>
          </p:txBody>
        </p:sp>
        <p:grpSp>
          <p:nvGrpSpPr>
            <p:cNvPr id="18" name="Group 17"/>
            <p:cNvGrpSpPr/>
            <p:nvPr/>
          </p:nvGrpSpPr>
          <p:grpSpPr>
            <a:xfrm>
              <a:off x="0" y="1268083"/>
              <a:ext cx="2266950" cy="1152525"/>
              <a:chOff x="0" y="0"/>
              <a:chExt cx="2266950" cy="1152525"/>
            </a:xfrm>
          </p:grpSpPr>
          <p:sp>
            <p:nvSpPr>
              <p:cNvPr id="28" name="Rectangle 27"/>
              <p:cNvSpPr/>
              <p:nvPr/>
            </p:nvSpPr>
            <p:spPr>
              <a:xfrm>
                <a:off x="0" y="38100"/>
                <a:ext cx="9525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5F497A"/>
                    </a:solidFill>
                    <a:ea typeface="Times New Roman" panose="02020603050405020304" pitchFamily="18" charset="0"/>
                  </a:rPr>
                  <a:t>Lack of guidelines, standards, and job aids</a:t>
                </a:r>
                <a:endParaRPr lang="en-IE" sz="1200" dirty="0">
                  <a:solidFill>
                    <a:prstClr val="white"/>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1114425" y="152400"/>
                <a:ext cx="1152525"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5F497A"/>
                    </a:solidFill>
                    <a:ea typeface="Times New Roman" panose="02020603050405020304" pitchFamily="18" charset="0"/>
                  </a:rPr>
                  <a:t>Lack of anthropometry equipment</a:t>
                </a:r>
                <a:endParaRPr lang="en-IE" sz="1200" dirty="0">
                  <a:solidFill>
                    <a:prstClr val="white"/>
                  </a:solidFill>
                  <a:latin typeface="Times New Roman" panose="02020603050405020304" pitchFamily="18" charset="0"/>
                  <a:ea typeface="Times New Roman" panose="02020603050405020304" pitchFamily="18" charset="0"/>
                </a:endParaRPr>
              </a:p>
            </p:txBody>
          </p:sp>
          <p:grpSp>
            <p:nvGrpSpPr>
              <p:cNvPr id="30" name="Group 29"/>
              <p:cNvGrpSpPr/>
              <p:nvPr/>
            </p:nvGrpSpPr>
            <p:grpSpPr>
              <a:xfrm>
                <a:off x="342900" y="0"/>
                <a:ext cx="1143000" cy="1152525"/>
                <a:chOff x="0" y="0"/>
                <a:chExt cx="1143000" cy="1152525"/>
              </a:xfrm>
            </p:grpSpPr>
            <p:sp>
              <p:nvSpPr>
                <p:cNvPr id="31" name="Rectangle 30"/>
                <p:cNvSpPr/>
                <p:nvPr/>
              </p:nvSpPr>
              <p:spPr>
                <a:xfrm>
                  <a:off x="0" y="828675"/>
                  <a:ext cx="1143000" cy="323850"/>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50" b="1" dirty="0">
                      <a:solidFill>
                        <a:srgbClr val="5F497A"/>
                      </a:solidFill>
                      <a:ea typeface="Times New Roman" panose="02020603050405020304" pitchFamily="18" charset="0"/>
                    </a:rPr>
                    <a:t>Equipment</a:t>
                  </a:r>
                  <a:endParaRPr lang="en-IE" sz="1200" dirty="0">
                    <a:solidFill>
                      <a:prstClr val="white"/>
                    </a:solidFill>
                    <a:latin typeface="Times New Roman" panose="02020603050405020304" pitchFamily="18" charset="0"/>
                    <a:ea typeface="Times New Roman" panose="02020603050405020304" pitchFamily="18" charset="0"/>
                  </a:endParaRPr>
                </a:p>
              </p:txBody>
            </p:sp>
            <p:cxnSp>
              <p:nvCxnSpPr>
                <p:cNvPr id="32" name="Straight Connector 31"/>
                <p:cNvCxnSpPr/>
                <p:nvPr/>
              </p:nvCxnSpPr>
              <p:spPr>
                <a:xfrm flipH="1">
                  <a:off x="561975" y="0"/>
                  <a:ext cx="371475" cy="82867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1975" y="238125"/>
                  <a:ext cx="266700" cy="15240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876300" y="104775"/>
                  <a:ext cx="114300" cy="25717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2260120" y="1268083"/>
              <a:ext cx="2300287" cy="1152525"/>
              <a:chOff x="0" y="0"/>
              <a:chExt cx="2300287" cy="1152525"/>
            </a:xfrm>
          </p:grpSpPr>
          <p:sp>
            <p:nvSpPr>
              <p:cNvPr id="21" name="Rectangle 20"/>
              <p:cNvSpPr/>
              <p:nvPr/>
            </p:nvSpPr>
            <p:spPr>
              <a:xfrm>
                <a:off x="0" y="95250"/>
                <a:ext cx="9525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948A54"/>
                    </a:solidFill>
                    <a:ea typeface="Times New Roman" panose="02020603050405020304" pitchFamily="18" charset="0"/>
                  </a:rPr>
                  <a:t>Patients arriving late to receive services</a:t>
                </a:r>
                <a:endParaRPr lang="en-IE" sz="1200" dirty="0">
                  <a:solidFill>
                    <a:prstClr val="white"/>
                  </a:solidFill>
                  <a:latin typeface="Times New Roman" panose="02020603050405020304" pitchFamily="18" charset="0"/>
                  <a:ea typeface="Times New Roman" panose="02020603050405020304" pitchFamily="18" charset="0"/>
                </a:endParaRPr>
              </a:p>
            </p:txBody>
          </p:sp>
          <p:sp>
            <p:nvSpPr>
              <p:cNvPr id="22" name="Rectangle 21"/>
              <p:cNvSpPr/>
              <p:nvPr/>
            </p:nvSpPr>
            <p:spPr>
              <a:xfrm>
                <a:off x="1314450" y="0"/>
                <a:ext cx="9858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00" b="1" dirty="0">
                    <a:solidFill>
                      <a:srgbClr val="948A54"/>
                    </a:solidFill>
                    <a:ea typeface="Times New Roman" panose="02020603050405020304" pitchFamily="18" charset="0"/>
                  </a:rPr>
                  <a:t>Patients sending guardians to collect drugs on their behalf</a:t>
                </a:r>
                <a:endParaRPr lang="en-IE" sz="1200" dirty="0">
                  <a:solidFill>
                    <a:prstClr val="white"/>
                  </a:solidFill>
                  <a:latin typeface="Times New Roman" panose="02020603050405020304" pitchFamily="18" charset="0"/>
                  <a:ea typeface="Times New Roman" panose="02020603050405020304" pitchFamily="18" charset="0"/>
                </a:endParaRPr>
              </a:p>
            </p:txBody>
          </p:sp>
          <p:grpSp>
            <p:nvGrpSpPr>
              <p:cNvPr id="23" name="Group 22"/>
              <p:cNvGrpSpPr/>
              <p:nvPr/>
            </p:nvGrpSpPr>
            <p:grpSpPr>
              <a:xfrm>
                <a:off x="371475" y="0"/>
                <a:ext cx="1143000" cy="1152525"/>
                <a:chOff x="0" y="0"/>
                <a:chExt cx="1143000" cy="1152525"/>
              </a:xfrm>
            </p:grpSpPr>
            <p:sp>
              <p:nvSpPr>
                <p:cNvPr id="24" name="Rectangle 23"/>
                <p:cNvSpPr/>
                <p:nvPr/>
              </p:nvSpPr>
              <p:spPr>
                <a:xfrm>
                  <a:off x="0" y="828675"/>
                  <a:ext cx="1143000" cy="32385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5000"/>
                    </a:lnSpc>
                    <a:spcAft>
                      <a:spcPts val="0"/>
                    </a:spcAft>
                  </a:pPr>
                  <a:r>
                    <a:rPr lang="en-US" sz="1150" b="1" dirty="0">
                      <a:solidFill>
                        <a:srgbClr val="948A54"/>
                      </a:solidFill>
                      <a:ea typeface="Times New Roman" panose="02020603050405020304" pitchFamily="18" charset="0"/>
                    </a:rPr>
                    <a:t>Patient</a:t>
                  </a:r>
                  <a:endParaRPr lang="en-IE" sz="1200" dirty="0">
                    <a:solidFill>
                      <a:prstClr val="white"/>
                    </a:solidFill>
                    <a:latin typeface="Times New Roman" panose="02020603050405020304" pitchFamily="18" charset="0"/>
                    <a:ea typeface="Times New Roman" panose="02020603050405020304" pitchFamily="18" charset="0"/>
                  </a:endParaRPr>
                </a:p>
              </p:txBody>
            </p:sp>
            <p:cxnSp>
              <p:nvCxnSpPr>
                <p:cNvPr id="25" name="Straight Connector 24"/>
                <p:cNvCxnSpPr/>
                <p:nvPr/>
              </p:nvCxnSpPr>
              <p:spPr>
                <a:xfrm flipH="1">
                  <a:off x="552450" y="0"/>
                  <a:ext cx="371475" cy="82867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71500" y="200025"/>
                  <a:ext cx="266700" cy="1524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885825" y="76200"/>
                  <a:ext cx="114300" cy="25717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0" name="Straight Arrow Connector 19"/>
            <p:cNvCxnSpPr/>
            <p:nvPr/>
          </p:nvCxnSpPr>
          <p:spPr>
            <a:xfrm flipV="1">
              <a:off x="103517" y="1268083"/>
              <a:ext cx="4486275" cy="9525"/>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6.24</a:t>
            </a:r>
          </a:p>
        </p:txBody>
      </p:sp>
    </p:spTree>
    <p:extLst>
      <p:ext uri="{BB962C8B-B14F-4D97-AF65-F5344CB8AC3E}">
        <p14:creationId xmlns:p14="http://schemas.microsoft.com/office/powerpoint/2010/main" val="36185843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33798" name="Line 41"/>
          <p:cNvSpPr>
            <a:spLocks noChangeShapeType="1"/>
          </p:cNvSpPr>
          <p:nvPr/>
        </p:nvSpPr>
        <p:spPr bwMode="auto">
          <a:xfrm>
            <a:off x="1948108" y="3249319"/>
            <a:ext cx="1676400" cy="152400"/>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
        <p:nvSpPr>
          <p:cNvPr id="2" name="Slide Number Placeholder 1"/>
          <p:cNvSpPr>
            <a:spLocks noGrp="1"/>
          </p:cNvSpPr>
          <p:nvPr>
            <p:ph type="sldNum" sz="quarter" idx="12"/>
          </p:nvPr>
        </p:nvSpPr>
        <p:spPr/>
        <p:txBody>
          <a:bodyPr/>
          <a:lstStyle/>
          <a:p>
            <a:r>
              <a:rPr lang="en-US" dirty="0"/>
              <a:t>6.25</a:t>
            </a:r>
          </a:p>
        </p:txBody>
      </p:sp>
      <p:sp>
        <p:nvSpPr>
          <p:cNvPr id="3" name="Title 2"/>
          <p:cNvSpPr>
            <a:spLocks noGrp="1"/>
          </p:cNvSpPr>
          <p:nvPr>
            <p:ph type="title"/>
          </p:nvPr>
        </p:nvSpPr>
        <p:spPr/>
        <p:txBody>
          <a:bodyPr/>
          <a:lstStyle/>
          <a:p>
            <a:r>
              <a:rPr lang="en-US" dirty="0"/>
              <a:t>The QI Model</a:t>
            </a:r>
          </a:p>
        </p:txBody>
      </p:sp>
      <p:sp>
        <p:nvSpPr>
          <p:cNvPr id="10" name="Oval 40"/>
          <p:cNvSpPr>
            <a:spLocks noChangeArrowheads="1"/>
          </p:cNvSpPr>
          <p:nvPr/>
        </p:nvSpPr>
        <p:spPr bwMode="auto">
          <a:xfrm>
            <a:off x="2933700" y="2982619"/>
            <a:ext cx="3276600" cy="685800"/>
          </a:xfrm>
          <a:prstGeom prst="ellipse">
            <a:avLst/>
          </a:prstGeom>
          <a:noFill/>
          <a:ln w="50800">
            <a:solidFill>
              <a:schemeClr val="accent6">
                <a:lumMod val="75000"/>
              </a:schemeClr>
            </a:solidFill>
            <a:round/>
            <a:headEnd/>
            <a:tailEnd/>
          </a:ln>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37287864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Improvement Methodology</a:t>
            </a:r>
            <a:endParaRPr lang="en-US" dirty="0"/>
          </a:p>
        </p:txBody>
      </p:sp>
      <p:sp>
        <p:nvSpPr>
          <p:cNvPr id="3" name="Content Placeholder 2"/>
          <p:cNvSpPr>
            <a:spLocks noGrp="1"/>
          </p:cNvSpPr>
          <p:nvPr>
            <p:ph idx="1"/>
          </p:nvPr>
        </p:nvSpPr>
        <p:spPr/>
        <p:txBody>
          <a:bodyPr/>
          <a:lstStyle/>
          <a:p>
            <a:pPr marL="0" indent="0">
              <a:buNone/>
            </a:pPr>
            <a:r>
              <a:rPr lang="en-US" b="1" dirty="0"/>
              <a:t>Step 3: Developing Changes</a:t>
            </a:r>
          </a:p>
          <a:p>
            <a:r>
              <a:rPr lang="en-US" dirty="0"/>
              <a:t>Develop possible changes (interventions) that may yield improvement.</a:t>
            </a:r>
          </a:p>
          <a:p>
            <a:r>
              <a:rPr lang="en-US" dirty="0" err="1"/>
              <a:t>Organise</a:t>
            </a:r>
            <a:r>
              <a:rPr lang="en-US" dirty="0"/>
              <a:t> possible changes according to importance and practicality and select one to implement.</a:t>
            </a:r>
          </a:p>
          <a:p>
            <a:r>
              <a:rPr lang="en-US" dirty="0"/>
              <a:t>Discuss how the change will be implemented.</a:t>
            </a:r>
          </a:p>
          <a:p>
            <a:r>
              <a:rPr lang="en-US" dirty="0"/>
              <a:t>Explain what improvement is expected from the change.</a:t>
            </a:r>
          </a:p>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6.26</a:t>
            </a:r>
          </a:p>
        </p:txBody>
      </p:sp>
    </p:spTree>
    <p:extLst>
      <p:ext uri="{BB962C8B-B14F-4D97-AF65-F5344CB8AC3E}">
        <p14:creationId xmlns:p14="http://schemas.microsoft.com/office/powerpoint/2010/main" val="32742421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Measuring Improvement</a:t>
            </a:r>
            <a:endParaRPr lang="en-US" dirty="0"/>
          </a:p>
        </p:txBody>
      </p:sp>
      <p:sp>
        <p:nvSpPr>
          <p:cNvPr id="3" name="Content Placeholder 2"/>
          <p:cNvSpPr>
            <a:spLocks noGrp="1"/>
          </p:cNvSpPr>
          <p:nvPr>
            <p:ph idx="1"/>
          </p:nvPr>
        </p:nvSpPr>
        <p:spPr/>
        <p:txBody>
          <a:bodyPr/>
          <a:lstStyle/>
          <a:p>
            <a:pPr marL="0" indent="0">
              <a:buNone/>
            </a:pPr>
            <a:r>
              <a:rPr lang="en-US" b="1" dirty="0"/>
              <a:t>Measurement indicators:</a:t>
            </a:r>
          </a:p>
          <a:p>
            <a:r>
              <a:rPr lang="en-US" dirty="0"/>
              <a:t>Should be linked to the intended change </a:t>
            </a:r>
          </a:p>
          <a:p>
            <a:r>
              <a:rPr lang="en-US" dirty="0"/>
              <a:t>Help determine if the change led to improvement</a:t>
            </a:r>
          </a:p>
          <a:p>
            <a:r>
              <a:rPr lang="en-US" dirty="0"/>
              <a:t>Should be integrated into the health facility team’s daily routine</a:t>
            </a:r>
          </a:p>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6.27</a:t>
            </a:r>
          </a:p>
        </p:txBody>
      </p:sp>
    </p:spTree>
    <p:extLst>
      <p:ext uri="{BB962C8B-B14F-4D97-AF65-F5344CB8AC3E}">
        <p14:creationId xmlns:p14="http://schemas.microsoft.com/office/powerpoint/2010/main" val="27607798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44463"/>
            <a:ext cx="8229600" cy="922337"/>
          </a:xfrm>
        </p:spPr>
        <p:txBody>
          <a:bodyPr>
            <a:normAutofit/>
          </a:bodyPr>
          <a:lstStyle/>
          <a:p>
            <a:r>
              <a:rPr lang="en-US" altLang="en-US" sz="3800" b="1" dirty="0">
                <a:solidFill>
                  <a:srgbClr val="006699"/>
                </a:solidFill>
              </a:rPr>
              <a:t>Types of Indicators</a:t>
            </a:r>
          </a:p>
        </p:txBody>
      </p:sp>
      <p:sp>
        <p:nvSpPr>
          <p:cNvPr id="128003" name="Line 3"/>
          <p:cNvSpPr>
            <a:spLocks noChangeShapeType="1"/>
          </p:cNvSpPr>
          <p:nvPr/>
        </p:nvSpPr>
        <p:spPr bwMode="auto">
          <a:xfrm>
            <a:off x="5410200" y="1616075"/>
            <a:ext cx="1588" cy="5257800"/>
          </a:xfrm>
          <a:prstGeom prst="line">
            <a:avLst/>
          </a:prstGeom>
          <a:noFill/>
          <a:ln w="9525">
            <a:solidFill>
              <a:schemeClr val="tx1"/>
            </a:solidFill>
            <a:prstDash val="dash"/>
            <a:round/>
            <a:headEnd/>
            <a:tailEnd/>
          </a:ln>
        </p:spPr>
        <p:txBody>
          <a:bodyPr/>
          <a:lstStyle/>
          <a:p>
            <a:endParaRPr lang="en-US" dirty="0"/>
          </a:p>
        </p:txBody>
      </p:sp>
      <p:sp>
        <p:nvSpPr>
          <p:cNvPr id="128004" name="Line 4"/>
          <p:cNvSpPr>
            <a:spLocks noChangeShapeType="1"/>
          </p:cNvSpPr>
          <p:nvPr/>
        </p:nvSpPr>
        <p:spPr bwMode="auto">
          <a:xfrm>
            <a:off x="1905000" y="1524000"/>
            <a:ext cx="1588" cy="5334000"/>
          </a:xfrm>
          <a:prstGeom prst="line">
            <a:avLst/>
          </a:prstGeom>
          <a:noFill/>
          <a:ln w="9525">
            <a:solidFill>
              <a:schemeClr val="tx1"/>
            </a:solidFill>
            <a:prstDash val="dash"/>
            <a:round/>
            <a:headEnd/>
            <a:tailEnd/>
          </a:ln>
        </p:spPr>
        <p:txBody>
          <a:bodyPr/>
          <a:lstStyle/>
          <a:p>
            <a:endParaRPr lang="en-US" dirty="0"/>
          </a:p>
        </p:txBody>
      </p:sp>
      <p:sp>
        <p:nvSpPr>
          <p:cNvPr id="128005" name="Rectangle 5"/>
          <p:cNvSpPr>
            <a:spLocks noChangeArrowheads="1"/>
          </p:cNvSpPr>
          <p:nvPr/>
        </p:nvSpPr>
        <p:spPr bwMode="auto">
          <a:xfrm>
            <a:off x="2554288" y="2031047"/>
            <a:ext cx="3473450" cy="381000"/>
          </a:xfrm>
          <a:prstGeom prst="rect">
            <a:avLst/>
          </a:prstGeom>
          <a:noFill/>
          <a:ln w="9525">
            <a:noFill/>
            <a:miter lim="800000"/>
            <a:headEnd/>
            <a:tailEnd/>
          </a:ln>
        </p:spPr>
        <p:txBody>
          <a:bodyPr anchor="ctr"/>
          <a:lstStyle/>
          <a:p>
            <a:endParaRPr lang="en-US" altLang="en-US" dirty="0">
              <a:solidFill>
                <a:srgbClr val="006699"/>
              </a:solidFill>
            </a:endParaRPr>
          </a:p>
        </p:txBody>
      </p:sp>
      <p:sp>
        <p:nvSpPr>
          <p:cNvPr id="128006" name="Text Box 6"/>
          <p:cNvSpPr txBox="1">
            <a:spLocks noChangeArrowheads="1"/>
          </p:cNvSpPr>
          <p:nvPr/>
        </p:nvSpPr>
        <p:spPr bwMode="auto">
          <a:xfrm>
            <a:off x="2462213" y="2050097"/>
            <a:ext cx="3981450" cy="457200"/>
          </a:xfrm>
          <a:prstGeom prst="rect">
            <a:avLst/>
          </a:prstGeom>
          <a:noFill/>
          <a:ln w="9525">
            <a:noFill/>
            <a:miter lim="800000"/>
            <a:headEnd/>
            <a:tailEnd/>
          </a:ln>
        </p:spPr>
        <p:txBody>
          <a:bodyPr>
            <a:spAutoFit/>
          </a:bodyPr>
          <a:lstStyle/>
          <a:p>
            <a:endParaRPr lang="en-US" altLang="en-US" sz="2400" dirty="0">
              <a:solidFill>
                <a:srgbClr val="006699"/>
              </a:solidFill>
            </a:endParaRPr>
          </a:p>
        </p:txBody>
      </p:sp>
      <p:sp>
        <p:nvSpPr>
          <p:cNvPr id="128007" name="Oval 7"/>
          <p:cNvSpPr>
            <a:spLocks noChangeArrowheads="1"/>
          </p:cNvSpPr>
          <p:nvPr/>
        </p:nvSpPr>
        <p:spPr bwMode="auto">
          <a:xfrm>
            <a:off x="533400" y="2348547"/>
            <a:ext cx="838200" cy="609600"/>
          </a:xfrm>
          <a:prstGeom prst="ellipse">
            <a:avLst/>
          </a:prstGeom>
          <a:noFill/>
          <a:ln w="9525">
            <a:solidFill>
              <a:srgbClr val="006699"/>
            </a:solidFill>
            <a:round/>
            <a:headEnd/>
            <a:tailEnd/>
          </a:ln>
        </p:spPr>
        <p:txBody>
          <a:bodyPr wrap="none" anchor="ctr"/>
          <a:lstStyle/>
          <a:p>
            <a:endParaRPr lang="en-US" altLang="en-US" dirty="0"/>
          </a:p>
        </p:txBody>
      </p:sp>
      <p:sp>
        <p:nvSpPr>
          <p:cNvPr id="128008" name="AutoShape 8"/>
          <p:cNvSpPr>
            <a:spLocks noChangeArrowheads="1"/>
          </p:cNvSpPr>
          <p:nvPr/>
        </p:nvSpPr>
        <p:spPr bwMode="auto">
          <a:xfrm>
            <a:off x="3276600" y="2348547"/>
            <a:ext cx="838200" cy="609600"/>
          </a:xfrm>
          <a:prstGeom prst="flowChartProcess">
            <a:avLst/>
          </a:prstGeom>
          <a:noFill/>
          <a:ln w="9525">
            <a:solidFill>
              <a:srgbClr val="006699"/>
            </a:solidFill>
            <a:miter lim="800000"/>
            <a:headEnd/>
            <a:tailEnd/>
          </a:ln>
        </p:spPr>
        <p:txBody>
          <a:bodyPr wrap="none" anchor="ctr"/>
          <a:lstStyle/>
          <a:p>
            <a:endParaRPr lang="en-US" altLang="en-US" dirty="0"/>
          </a:p>
        </p:txBody>
      </p:sp>
      <p:sp>
        <p:nvSpPr>
          <p:cNvPr id="128009" name="Oval 9"/>
          <p:cNvSpPr>
            <a:spLocks noChangeArrowheads="1"/>
          </p:cNvSpPr>
          <p:nvPr/>
        </p:nvSpPr>
        <p:spPr bwMode="auto">
          <a:xfrm>
            <a:off x="7391400" y="2348547"/>
            <a:ext cx="819150" cy="609600"/>
          </a:xfrm>
          <a:prstGeom prst="ellipse">
            <a:avLst/>
          </a:prstGeom>
          <a:noFill/>
          <a:ln w="9525">
            <a:solidFill>
              <a:srgbClr val="006699"/>
            </a:solidFill>
            <a:round/>
            <a:headEnd/>
            <a:tailEnd/>
          </a:ln>
        </p:spPr>
        <p:txBody>
          <a:bodyPr wrap="none" anchor="ctr"/>
          <a:lstStyle/>
          <a:p>
            <a:endParaRPr lang="en-US" altLang="en-US" dirty="0"/>
          </a:p>
        </p:txBody>
      </p:sp>
      <p:sp>
        <p:nvSpPr>
          <p:cNvPr id="128010" name="Line 10"/>
          <p:cNvSpPr>
            <a:spLocks noChangeShapeType="1"/>
          </p:cNvSpPr>
          <p:nvPr/>
        </p:nvSpPr>
        <p:spPr bwMode="auto">
          <a:xfrm>
            <a:off x="1371600" y="2653347"/>
            <a:ext cx="685800" cy="1588"/>
          </a:xfrm>
          <a:prstGeom prst="line">
            <a:avLst/>
          </a:prstGeom>
          <a:noFill/>
          <a:ln w="9525">
            <a:solidFill>
              <a:srgbClr val="006699"/>
            </a:solidFill>
            <a:round/>
            <a:headEnd/>
            <a:tailEnd type="triangle" w="med" len="med"/>
          </a:ln>
        </p:spPr>
        <p:txBody>
          <a:bodyPr wrap="none" anchor="ctr"/>
          <a:lstStyle/>
          <a:p>
            <a:endParaRPr lang="en-US" dirty="0"/>
          </a:p>
        </p:txBody>
      </p:sp>
      <p:sp>
        <p:nvSpPr>
          <p:cNvPr id="128011" name="Line 11"/>
          <p:cNvSpPr>
            <a:spLocks noChangeShapeType="1"/>
          </p:cNvSpPr>
          <p:nvPr/>
        </p:nvSpPr>
        <p:spPr bwMode="auto">
          <a:xfrm>
            <a:off x="2895600" y="2653347"/>
            <a:ext cx="381000" cy="1588"/>
          </a:xfrm>
          <a:prstGeom prst="line">
            <a:avLst/>
          </a:prstGeom>
          <a:noFill/>
          <a:ln w="9525">
            <a:solidFill>
              <a:srgbClr val="006699"/>
            </a:solidFill>
            <a:round/>
            <a:headEnd/>
            <a:tailEnd type="triangle" w="med" len="med"/>
          </a:ln>
        </p:spPr>
        <p:txBody>
          <a:bodyPr wrap="none" anchor="ctr"/>
          <a:lstStyle/>
          <a:p>
            <a:endParaRPr lang="en-US" dirty="0">
              <a:solidFill>
                <a:srgbClr val="006699"/>
              </a:solidFill>
            </a:endParaRPr>
          </a:p>
        </p:txBody>
      </p:sp>
      <p:sp>
        <p:nvSpPr>
          <p:cNvPr id="128012" name="Line 12"/>
          <p:cNvSpPr>
            <a:spLocks noChangeShapeType="1"/>
          </p:cNvSpPr>
          <p:nvPr/>
        </p:nvSpPr>
        <p:spPr bwMode="auto">
          <a:xfrm>
            <a:off x="4114800" y="2653347"/>
            <a:ext cx="381000" cy="1588"/>
          </a:xfrm>
          <a:prstGeom prst="line">
            <a:avLst/>
          </a:prstGeom>
          <a:noFill/>
          <a:ln w="9525">
            <a:solidFill>
              <a:srgbClr val="006699"/>
            </a:solidFill>
            <a:round/>
            <a:headEnd/>
            <a:tailEnd type="triangle" w="med" len="med"/>
          </a:ln>
        </p:spPr>
        <p:txBody>
          <a:bodyPr wrap="none" anchor="ctr"/>
          <a:lstStyle/>
          <a:p>
            <a:endParaRPr lang="en-US" dirty="0">
              <a:solidFill>
                <a:srgbClr val="006699"/>
              </a:solidFill>
            </a:endParaRPr>
          </a:p>
        </p:txBody>
      </p:sp>
      <p:sp>
        <p:nvSpPr>
          <p:cNvPr id="128013" name="Line 13"/>
          <p:cNvSpPr>
            <a:spLocks noChangeShapeType="1"/>
          </p:cNvSpPr>
          <p:nvPr/>
        </p:nvSpPr>
        <p:spPr bwMode="auto">
          <a:xfrm>
            <a:off x="5334000" y="2653347"/>
            <a:ext cx="609600" cy="1588"/>
          </a:xfrm>
          <a:prstGeom prst="line">
            <a:avLst/>
          </a:prstGeom>
          <a:noFill/>
          <a:ln w="9525">
            <a:solidFill>
              <a:srgbClr val="006699"/>
            </a:solidFill>
            <a:round/>
            <a:headEnd/>
            <a:tailEnd type="triangle" w="med" len="med"/>
          </a:ln>
        </p:spPr>
        <p:txBody>
          <a:bodyPr wrap="none" anchor="ctr"/>
          <a:lstStyle/>
          <a:p>
            <a:endParaRPr lang="en-US" dirty="0">
              <a:solidFill>
                <a:srgbClr val="006699"/>
              </a:solidFill>
            </a:endParaRPr>
          </a:p>
        </p:txBody>
      </p:sp>
      <p:sp>
        <p:nvSpPr>
          <p:cNvPr id="128014" name="AutoShape 14"/>
          <p:cNvSpPr>
            <a:spLocks noChangeArrowheads="1"/>
          </p:cNvSpPr>
          <p:nvPr/>
        </p:nvSpPr>
        <p:spPr bwMode="auto">
          <a:xfrm>
            <a:off x="2057400" y="2348547"/>
            <a:ext cx="838200" cy="609600"/>
          </a:xfrm>
          <a:prstGeom prst="flowChartProcess">
            <a:avLst/>
          </a:prstGeom>
          <a:noFill/>
          <a:ln w="9525">
            <a:solidFill>
              <a:srgbClr val="006699"/>
            </a:solidFill>
            <a:miter lim="800000"/>
            <a:headEnd/>
            <a:tailEnd/>
          </a:ln>
        </p:spPr>
        <p:txBody>
          <a:bodyPr wrap="none" anchor="ctr"/>
          <a:lstStyle/>
          <a:p>
            <a:endParaRPr lang="en-US" altLang="en-US" dirty="0"/>
          </a:p>
        </p:txBody>
      </p:sp>
      <p:sp>
        <p:nvSpPr>
          <p:cNvPr id="128015" name="AutoShape 15"/>
          <p:cNvSpPr>
            <a:spLocks noChangeArrowheads="1"/>
          </p:cNvSpPr>
          <p:nvPr/>
        </p:nvSpPr>
        <p:spPr bwMode="auto">
          <a:xfrm>
            <a:off x="4495800" y="2348547"/>
            <a:ext cx="838200" cy="609600"/>
          </a:xfrm>
          <a:prstGeom prst="flowChartProcess">
            <a:avLst/>
          </a:prstGeom>
          <a:noFill/>
          <a:ln w="9525">
            <a:solidFill>
              <a:srgbClr val="006699"/>
            </a:solidFill>
            <a:miter lim="800000"/>
            <a:headEnd/>
            <a:tailEnd/>
          </a:ln>
        </p:spPr>
        <p:txBody>
          <a:bodyPr wrap="none" anchor="ctr"/>
          <a:lstStyle/>
          <a:p>
            <a:endParaRPr lang="en-US" altLang="en-US" dirty="0"/>
          </a:p>
        </p:txBody>
      </p:sp>
      <p:sp>
        <p:nvSpPr>
          <p:cNvPr id="128016" name="Oval 16"/>
          <p:cNvSpPr>
            <a:spLocks noChangeArrowheads="1"/>
          </p:cNvSpPr>
          <p:nvPr/>
        </p:nvSpPr>
        <p:spPr bwMode="auto">
          <a:xfrm>
            <a:off x="5943600" y="2348547"/>
            <a:ext cx="819150" cy="609600"/>
          </a:xfrm>
          <a:prstGeom prst="ellipse">
            <a:avLst/>
          </a:prstGeom>
          <a:noFill/>
          <a:ln w="9525">
            <a:solidFill>
              <a:srgbClr val="006699"/>
            </a:solidFill>
            <a:round/>
            <a:headEnd/>
            <a:tailEnd/>
          </a:ln>
        </p:spPr>
        <p:txBody>
          <a:bodyPr wrap="none" anchor="ctr"/>
          <a:lstStyle/>
          <a:p>
            <a:endParaRPr lang="en-US" altLang="en-US" dirty="0"/>
          </a:p>
        </p:txBody>
      </p:sp>
      <p:sp>
        <p:nvSpPr>
          <p:cNvPr id="128017" name="Line 17"/>
          <p:cNvSpPr>
            <a:spLocks noChangeShapeType="1"/>
          </p:cNvSpPr>
          <p:nvPr/>
        </p:nvSpPr>
        <p:spPr bwMode="auto">
          <a:xfrm>
            <a:off x="6781800" y="2653347"/>
            <a:ext cx="609600" cy="1588"/>
          </a:xfrm>
          <a:prstGeom prst="line">
            <a:avLst/>
          </a:prstGeom>
          <a:noFill/>
          <a:ln w="9525">
            <a:solidFill>
              <a:srgbClr val="006699"/>
            </a:solidFill>
            <a:prstDash val="sysDot"/>
            <a:round/>
            <a:headEnd/>
            <a:tailEnd type="triangle" w="med" len="med"/>
          </a:ln>
        </p:spPr>
        <p:txBody>
          <a:bodyPr/>
          <a:lstStyle/>
          <a:p>
            <a:endParaRPr lang="en-US" dirty="0">
              <a:solidFill>
                <a:srgbClr val="006699"/>
              </a:solidFill>
            </a:endParaRPr>
          </a:p>
        </p:txBody>
      </p:sp>
      <p:sp>
        <p:nvSpPr>
          <p:cNvPr id="128018" name="Text Box 18"/>
          <p:cNvSpPr txBox="1">
            <a:spLocks noChangeArrowheads="1"/>
          </p:cNvSpPr>
          <p:nvPr/>
        </p:nvSpPr>
        <p:spPr bwMode="auto">
          <a:xfrm>
            <a:off x="1219200" y="1799272"/>
            <a:ext cx="4876800" cy="396875"/>
          </a:xfrm>
          <a:prstGeom prst="rect">
            <a:avLst/>
          </a:prstGeom>
          <a:noFill/>
          <a:ln w="9525">
            <a:noFill/>
            <a:miter lim="800000"/>
            <a:headEnd/>
            <a:tailEnd/>
          </a:ln>
        </p:spPr>
        <p:txBody>
          <a:bodyPr>
            <a:spAutoFit/>
          </a:bodyPr>
          <a:lstStyle/>
          <a:p>
            <a:pPr algn="ctr" eaLnBrk="1" hangingPunct="1">
              <a:spcBef>
                <a:spcPct val="50000"/>
              </a:spcBef>
            </a:pPr>
            <a:r>
              <a:rPr lang="en-US" altLang="en-US" sz="2000" dirty="0">
                <a:solidFill>
                  <a:srgbClr val="006699"/>
                </a:solidFill>
              </a:rPr>
              <a:t>Patient moves through system</a:t>
            </a:r>
          </a:p>
        </p:txBody>
      </p:sp>
      <p:sp>
        <p:nvSpPr>
          <p:cNvPr id="128019" name="Text Box 19"/>
          <p:cNvSpPr txBox="1">
            <a:spLocks noChangeArrowheads="1"/>
          </p:cNvSpPr>
          <p:nvPr/>
        </p:nvSpPr>
        <p:spPr bwMode="auto">
          <a:xfrm>
            <a:off x="188913" y="1586547"/>
            <a:ext cx="1335087" cy="701675"/>
          </a:xfrm>
          <a:prstGeom prst="rect">
            <a:avLst/>
          </a:prstGeom>
          <a:noFill/>
          <a:ln w="9525">
            <a:noFill/>
            <a:miter lim="800000"/>
            <a:headEnd/>
            <a:tailEnd/>
          </a:ln>
        </p:spPr>
        <p:txBody>
          <a:bodyPr>
            <a:spAutoFit/>
          </a:bodyPr>
          <a:lstStyle/>
          <a:p>
            <a:pPr eaLnBrk="1" hangingPunct="1">
              <a:spcBef>
                <a:spcPct val="50000"/>
              </a:spcBef>
            </a:pPr>
            <a:r>
              <a:rPr lang="en-US" altLang="en-US" sz="2000" dirty="0">
                <a:solidFill>
                  <a:srgbClr val="006699"/>
                </a:solidFill>
              </a:rPr>
              <a:t>Patient arrives</a:t>
            </a:r>
            <a:r>
              <a:rPr lang="en-US" altLang="en-US" sz="1200" dirty="0">
                <a:solidFill>
                  <a:srgbClr val="006699"/>
                </a:solidFill>
              </a:rPr>
              <a:t>	</a:t>
            </a:r>
          </a:p>
        </p:txBody>
      </p:sp>
      <p:sp>
        <p:nvSpPr>
          <p:cNvPr id="128020" name="Text Box 20"/>
          <p:cNvSpPr txBox="1">
            <a:spLocks noChangeArrowheads="1"/>
          </p:cNvSpPr>
          <p:nvPr/>
        </p:nvSpPr>
        <p:spPr bwMode="auto">
          <a:xfrm>
            <a:off x="5562600" y="1646872"/>
            <a:ext cx="1752600" cy="701675"/>
          </a:xfrm>
          <a:prstGeom prst="rect">
            <a:avLst/>
          </a:prstGeom>
          <a:noFill/>
          <a:ln w="9525">
            <a:noFill/>
            <a:miter lim="800000"/>
            <a:headEnd/>
            <a:tailEnd/>
          </a:ln>
        </p:spPr>
        <p:txBody>
          <a:bodyPr>
            <a:spAutoFit/>
          </a:bodyPr>
          <a:lstStyle/>
          <a:p>
            <a:pPr eaLnBrk="1" hangingPunct="1">
              <a:spcBef>
                <a:spcPct val="50000"/>
              </a:spcBef>
            </a:pPr>
            <a:r>
              <a:rPr lang="en-US" altLang="en-US" sz="2000" dirty="0">
                <a:solidFill>
                  <a:srgbClr val="006699"/>
                </a:solidFill>
              </a:rPr>
              <a:t>Short-term result</a:t>
            </a:r>
          </a:p>
        </p:txBody>
      </p:sp>
      <p:sp>
        <p:nvSpPr>
          <p:cNvPr id="128021" name="Text Box 21"/>
          <p:cNvSpPr txBox="1">
            <a:spLocks noChangeArrowheads="1"/>
          </p:cNvSpPr>
          <p:nvPr/>
        </p:nvSpPr>
        <p:spPr bwMode="auto">
          <a:xfrm>
            <a:off x="7315200" y="1662747"/>
            <a:ext cx="1828800" cy="701675"/>
          </a:xfrm>
          <a:prstGeom prst="rect">
            <a:avLst/>
          </a:prstGeom>
          <a:noFill/>
          <a:ln w="9525">
            <a:noFill/>
            <a:miter lim="800000"/>
            <a:headEnd/>
            <a:tailEnd/>
          </a:ln>
        </p:spPr>
        <p:txBody>
          <a:bodyPr>
            <a:spAutoFit/>
          </a:bodyPr>
          <a:lstStyle/>
          <a:p>
            <a:pPr algn="ctr" eaLnBrk="1" hangingPunct="1">
              <a:spcBef>
                <a:spcPct val="50000"/>
              </a:spcBef>
            </a:pPr>
            <a:r>
              <a:rPr lang="en-US" altLang="en-US" sz="2000" dirty="0">
                <a:solidFill>
                  <a:srgbClr val="006699"/>
                </a:solidFill>
              </a:rPr>
              <a:t>Long-term result</a:t>
            </a:r>
          </a:p>
        </p:txBody>
      </p:sp>
      <p:sp>
        <p:nvSpPr>
          <p:cNvPr id="128022" name="Text Box 22"/>
          <p:cNvSpPr txBox="1">
            <a:spLocks noChangeArrowheads="1"/>
          </p:cNvSpPr>
          <p:nvPr/>
        </p:nvSpPr>
        <p:spPr bwMode="auto">
          <a:xfrm>
            <a:off x="0" y="3094672"/>
            <a:ext cx="1828800" cy="800219"/>
          </a:xfrm>
          <a:prstGeom prst="rect">
            <a:avLst/>
          </a:prstGeom>
          <a:noFill/>
          <a:ln w="9525">
            <a:noFill/>
            <a:miter lim="800000"/>
            <a:headEnd/>
            <a:tailEnd/>
          </a:ln>
        </p:spPr>
        <p:txBody>
          <a:bodyPr>
            <a:spAutoFit/>
          </a:bodyPr>
          <a:lstStyle/>
          <a:p>
            <a:pPr algn="ctr" eaLnBrk="1" hangingPunct="1">
              <a:spcBef>
                <a:spcPct val="10000"/>
              </a:spcBef>
            </a:pPr>
            <a:r>
              <a:rPr lang="en-US" altLang="en-US" sz="2200" b="1" dirty="0">
                <a:solidFill>
                  <a:schemeClr val="accent6">
                    <a:lumMod val="75000"/>
                  </a:schemeClr>
                </a:solidFill>
              </a:rPr>
              <a:t>Input </a:t>
            </a:r>
            <a:r>
              <a:rPr lang="en-US" altLang="en-US" sz="2400" b="1" dirty="0">
                <a:solidFill>
                  <a:schemeClr val="accent6">
                    <a:lumMod val="75000"/>
                  </a:schemeClr>
                </a:solidFill>
              </a:rPr>
              <a:t>Indicators</a:t>
            </a:r>
            <a:endParaRPr lang="en-US" altLang="en-US" sz="2200" dirty="0">
              <a:solidFill>
                <a:schemeClr val="accent6">
                  <a:lumMod val="75000"/>
                </a:schemeClr>
              </a:solidFill>
            </a:endParaRPr>
          </a:p>
        </p:txBody>
      </p:sp>
      <p:sp>
        <p:nvSpPr>
          <p:cNvPr id="128023" name="Text Box 23"/>
          <p:cNvSpPr txBox="1">
            <a:spLocks noChangeArrowheads="1"/>
          </p:cNvSpPr>
          <p:nvPr/>
        </p:nvSpPr>
        <p:spPr bwMode="auto">
          <a:xfrm>
            <a:off x="2590800" y="3094672"/>
            <a:ext cx="2057400" cy="830997"/>
          </a:xfrm>
          <a:prstGeom prst="rect">
            <a:avLst/>
          </a:prstGeom>
          <a:noFill/>
          <a:ln w="9525">
            <a:noFill/>
            <a:miter lim="800000"/>
            <a:headEnd/>
            <a:tailEnd/>
          </a:ln>
        </p:spPr>
        <p:txBody>
          <a:bodyPr>
            <a:spAutoFit/>
          </a:bodyPr>
          <a:lstStyle/>
          <a:p>
            <a:pPr algn="ctr" eaLnBrk="1" hangingPunct="1">
              <a:spcBef>
                <a:spcPct val="50000"/>
              </a:spcBef>
            </a:pPr>
            <a:r>
              <a:rPr lang="en-US" altLang="en-US" sz="2400" b="1" dirty="0">
                <a:solidFill>
                  <a:schemeClr val="accent6">
                    <a:lumMod val="75000"/>
                  </a:schemeClr>
                </a:solidFill>
              </a:rPr>
              <a:t>Process Indicators</a:t>
            </a:r>
          </a:p>
        </p:txBody>
      </p:sp>
      <p:sp>
        <p:nvSpPr>
          <p:cNvPr id="128024" name="Text Box 24"/>
          <p:cNvSpPr txBox="1">
            <a:spLocks noChangeArrowheads="1"/>
          </p:cNvSpPr>
          <p:nvPr/>
        </p:nvSpPr>
        <p:spPr bwMode="auto">
          <a:xfrm>
            <a:off x="5497513" y="3075622"/>
            <a:ext cx="1741487" cy="830997"/>
          </a:xfrm>
          <a:prstGeom prst="rect">
            <a:avLst/>
          </a:prstGeom>
          <a:noFill/>
          <a:ln w="9525">
            <a:noFill/>
            <a:miter lim="800000"/>
            <a:headEnd/>
            <a:tailEnd/>
          </a:ln>
        </p:spPr>
        <p:txBody>
          <a:bodyPr>
            <a:spAutoFit/>
          </a:bodyPr>
          <a:lstStyle/>
          <a:p>
            <a:pPr eaLnBrk="1" hangingPunct="1">
              <a:spcBef>
                <a:spcPct val="50000"/>
              </a:spcBef>
            </a:pPr>
            <a:r>
              <a:rPr lang="en-US" altLang="en-US" sz="2400" b="1" dirty="0">
                <a:solidFill>
                  <a:schemeClr val="accent6">
                    <a:lumMod val="75000"/>
                  </a:schemeClr>
                </a:solidFill>
              </a:rPr>
              <a:t>Output</a:t>
            </a:r>
            <a:br>
              <a:rPr lang="en-US" altLang="en-US" sz="2400" b="1" dirty="0">
                <a:solidFill>
                  <a:schemeClr val="accent6">
                    <a:lumMod val="75000"/>
                  </a:schemeClr>
                </a:solidFill>
              </a:rPr>
            </a:br>
            <a:r>
              <a:rPr lang="en-US" altLang="en-US" sz="2400" b="1" dirty="0">
                <a:solidFill>
                  <a:schemeClr val="accent6">
                    <a:lumMod val="75000"/>
                  </a:schemeClr>
                </a:solidFill>
              </a:rPr>
              <a:t>Indicators</a:t>
            </a:r>
          </a:p>
        </p:txBody>
      </p:sp>
      <p:sp>
        <p:nvSpPr>
          <p:cNvPr id="128025" name="Text Box 25"/>
          <p:cNvSpPr txBox="1">
            <a:spLocks noChangeArrowheads="1"/>
          </p:cNvSpPr>
          <p:nvPr/>
        </p:nvSpPr>
        <p:spPr bwMode="auto">
          <a:xfrm>
            <a:off x="7277100" y="4101147"/>
            <a:ext cx="1447800" cy="366713"/>
          </a:xfrm>
          <a:prstGeom prst="rect">
            <a:avLst/>
          </a:prstGeom>
          <a:noFill/>
          <a:ln w="9525">
            <a:noFill/>
            <a:miter lim="800000"/>
            <a:headEnd/>
            <a:tailEnd/>
          </a:ln>
        </p:spPr>
        <p:txBody>
          <a:bodyPr>
            <a:spAutoFit/>
          </a:bodyPr>
          <a:lstStyle/>
          <a:p>
            <a:pPr eaLnBrk="1" hangingPunct="1">
              <a:spcBef>
                <a:spcPct val="50000"/>
              </a:spcBef>
            </a:pPr>
            <a:endParaRPr lang="en-US" altLang="en-US" sz="1800" dirty="0">
              <a:solidFill>
                <a:srgbClr val="006699"/>
              </a:solidFill>
            </a:endParaRPr>
          </a:p>
        </p:txBody>
      </p:sp>
      <p:sp>
        <p:nvSpPr>
          <p:cNvPr id="128026" name="Text Box 26"/>
          <p:cNvSpPr txBox="1">
            <a:spLocks noChangeArrowheads="1"/>
          </p:cNvSpPr>
          <p:nvPr/>
        </p:nvSpPr>
        <p:spPr bwMode="auto">
          <a:xfrm>
            <a:off x="304800" y="4024947"/>
            <a:ext cx="1371600" cy="366713"/>
          </a:xfrm>
          <a:prstGeom prst="rect">
            <a:avLst/>
          </a:prstGeom>
          <a:noFill/>
          <a:ln w="9525">
            <a:noFill/>
            <a:miter lim="800000"/>
            <a:headEnd/>
            <a:tailEnd/>
          </a:ln>
        </p:spPr>
        <p:txBody>
          <a:bodyPr>
            <a:spAutoFit/>
          </a:bodyPr>
          <a:lstStyle/>
          <a:p>
            <a:pPr eaLnBrk="1" hangingPunct="1">
              <a:spcBef>
                <a:spcPct val="50000"/>
              </a:spcBef>
            </a:pPr>
            <a:endParaRPr lang="en-US" altLang="en-US" sz="1800" dirty="0"/>
          </a:p>
        </p:txBody>
      </p:sp>
      <p:sp>
        <p:nvSpPr>
          <p:cNvPr id="128031" name="Text Box 40"/>
          <p:cNvSpPr txBox="1">
            <a:spLocks noChangeArrowheads="1"/>
          </p:cNvSpPr>
          <p:nvPr/>
        </p:nvSpPr>
        <p:spPr bwMode="auto">
          <a:xfrm>
            <a:off x="7261225" y="3081972"/>
            <a:ext cx="1882775" cy="830997"/>
          </a:xfrm>
          <a:prstGeom prst="rect">
            <a:avLst/>
          </a:prstGeom>
          <a:noFill/>
          <a:ln w="9525">
            <a:noFill/>
            <a:miter lim="800000"/>
            <a:headEnd/>
            <a:tailEnd/>
          </a:ln>
        </p:spPr>
        <p:txBody>
          <a:bodyPr>
            <a:spAutoFit/>
          </a:bodyPr>
          <a:lstStyle/>
          <a:p>
            <a:pPr eaLnBrk="1" hangingPunct="1">
              <a:spcBef>
                <a:spcPct val="50000"/>
              </a:spcBef>
            </a:pPr>
            <a:r>
              <a:rPr lang="en-US" altLang="en-US" sz="2400" b="1" dirty="0">
                <a:solidFill>
                  <a:schemeClr val="accent6">
                    <a:lumMod val="75000"/>
                  </a:schemeClr>
                </a:solidFill>
              </a:rPr>
              <a:t>Outcome</a:t>
            </a:r>
            <a:br>
              <a:rPr lang="en-US" altLang="en-US" sz="2400" b="1" dirty="0">
                <a:solidFill>
                  <a:schemeClr val="accent6">
                    <a:lumMod val="75000"/>
                  </a:schemeClr>
                </a:solidFill>
              </a:rPr>
            </a:br>
            <a:r>
              <a:rPr lang="en-US" altLang="en-US" sz="2400" b="1" dirty="0">
                <a:solidFill>
                  <a:schemeClr val="accent6">
                    <a:lumMod val="75000"/>
                  </a:schemeClr>
                </a:solidFill>
              </a:rPr>
              <a:t>Indicators</a:t>
            </a:r>
          </a:p>
        </p:txBody>
      </p:sp>
      <p:sp>
        <p:nvSpPr>
          <p:cNvPr id="128032" name="Slide Number Placeholder 4"/>
          <p:cNvSpPr txBox="1">
            <a:spLocks/>
          </p:cNvSpPr>
          <p:nvPr/>
        </p:nvSpPr>
        <p:spPr bwMode="auto">
          <a:xfrm>
            <a:off x="533400" y="6477000"/>
            <a:ext cx="1905000" cy="228600"/>
          </a:xfrm>
          <a:prstGeom prst="rect">
            <a:avLst/>
          </a:prstGeom>
          <a:noFill/>
          <a:ln w="9525">
            <a:noFill/>
            <a:miter lim="800000"/>
            <a:headEnd/>
            <a:tailEnd/>
          </a:ln>
        </p:spPr>
        <p:txBody>
          <a:bodyPr/>
          <a:lstStyle/>
          <a:p>
            <a:fld id="{1A854DB2-0EAB-415B-8ADC-22F05382740F}" type="slidenum">
              <a:rPr lang="en-US" altLang="en-US" sz="1200">
                <a:solidFill>
                  <a:srgbClr val="003366"/>
                </a:solidFill>
                <a:latin typeface="Arial" charset="0"/>
              </a:rPr>
              <a:pPr/>
              <a:t>159</a:t>
            </a:fld>
            <a:endParaRPr lang="en-US" altLang="en-US" sz="1200" dirty="0">
              <a:solidFill>
                <a:srgbClr val="003366"/>
              </a:solidFill>
              <a:latin typeface="Arial" charset="0"/>
            </a:endParaRPr>
          </a:p>
        </p:txBody>
      </p:sp>
      <p:sp>
        <p:nvSpPr>
          <p:cNvPr id="34" name="Text Box 30"/>
          <p:cNvSpPr txBox="1">
            <a:spLocks noChangeArrowheads="1"/>
          </p:cNvSpPr>
          <p:nvPr/>
        </p:nvSpPr>
        <p:spPr bwMode="auto">
          <a:xfrm>
            <a:off x="14359" y="4096057"/>
            <a:ext cx="1828800" cy="923330"/>
          </a:xfrm>
          <a:prstGeom prst="rect">
            <a:avLst/>
          </a:prstGeom>
          <a:noFill/>
          <a:ln w="9525">
            <a:noFill/>
            <a:miter lim="800000"/>
            <a:headEnd/>
            <a:tailEnd/>
          </a:ln>
        </p:spPr>
        <p:txBody>
          <a:bodyPr>
            <a:spAutoFit/>
          </a:bodyPr>
          <a:lstStyle/>
          <a:p>
            <a:pPr algn="ctr" eaLnBrk="1" hangingPunct="1">
              <a:spcBef>
                <a:spcPct val="50000"/>
              </a:spcBef>
            </a:pPr>
            <a:r>
              <a:rPr lang="en-US" altLang="en-US" sz="1800" b="1" dirty="0">
                <a:solidFill>
                  <a:srgbClr val="006699"/>
                </a:solidFill>
              </a:rPr>
              <a:t># of staff trained in nutrition assessments</a:t>
            </a:r>
          </a:p>
        </p:txBody>
      </p:sp>
      <p:sp>
        <p:nvSpPr>
          <p:cNvPr id="35" name="Text Box 27"/>
          <p:cNvSpPr txBox="1">
            <a:spLocks noChangeArrowheads="1"/>
          </p:cNvSpPr>
          <p:nvPr/>
        </p:nvSpPr>
        <p:spPr bwMode="auto">
          <a:xfrm>
            <a:off x="2209800" y="4390072"/>
            <a:ext cx="2895600" cy="1061829"/>
          </a:xfrm>
          <a:prstGeom prst="rect">
            <a:avLst/>
          </a:prstGeom>
          <a:noFill/>
          <a:ln w="9525">
            <a:noFill/>
            <a:miter lim="800000"/>
            <a:headEnd/>
            <a:tailEnd/>
          </a:ln>
        </p:spPr>
        <p:txBody>
          <a:bodyPr>
            <a:spAutoFit/>
          </a:bodyPr>
          <a:lstStyle/>
          <a:p>
            <a:pPr eaLnBrk="1" hangingPunct="1">
              <a:spcBef>
                <a:spcPct val="50000"/>
              </a:spcBef>
            </a:pPr>
            <a:r>
              <a:rPr lang="en-US" altLang="en-US" sz="1800" b="1" dirty="0">
                <a:solidFill>
                  <a:srgbClr val="006699"/>
                </a:solidFill>
              </a:rPr>
              <a:t>% compliance with assessment guidelines</a:t>
            </a:r>
          </a:p>
          <a:p>
            <a:pPr eaLnBrk="1" hangingPunct="1">
              <a:spcBef>
                <a:spcPct val="50000"/>
              </a:spcBef>
            </a:pPr>
            <a:endParaRPr lang="en-US" altLang="en-US" sz="1800" b="1" dirty="0">
              <a:solidFill>
                <a:srgbClr val="006699"/>
              </a:solidFill>
            </a:endParaRPr>
          </a:p>
        </p:txBody>
      </p:sp>
      <p:sp>
        <p:nvSpPr>
          <p:cNvPr id="36" name="Text Box 28"/>
          <p:cNvSpPr txBox="1">
            <a:spLocks noChangeArrowheads="1"/>
          </p:cNvSpPr>
          <p:nvPr/>
        </p:nvSpPr>
        <p:spPr bwMode="auto">
          <a:xfrm>
            <a:off x="5486400" y="4390072"/>
            <a:ext cx="1765300" cy="1477328"/>
          </a:xfrm>
          <a:prstGeom prst="rect">
            <a:avLst/>
          </a:prstGeom>
          <a:noFill/>
          <a:ln w="9525">
            <a:noFill/>
            <a:miter lim="800000"/>
            <a:headEnd/>
            <a:tailEnd/>
          </a:ln>
        </p:spPr>
        <p:txBody>
          <a:bodyPr>
            <a:spAutoFit/>
          </a:bodyPr>
          <a:lstStyle/>
          <a:p>
            <a:pPr eaLnBrk="1" hangingPunct="1">
              <a:spcBef>
                <a:spcPct val="50000"/>
              </a:spcBef>
            </a:pPr>
            <a:r>
              <a:rPr lang="en-US" altLang="en-US" sz="1800" b="1" dirty="0">
                <a:solidFill>
                  <a:srgbClr val="006699"/>
                </a:solidFill>
              </a:rPr>
              <a:t>Proportion of patients who received nutrition assessment</a:t>
            </a:r>
          </a:p>
        </p:txBody>
      </p:sp>
      <p:sp>
        <p:nvSpPr>
          <p:cNvPr id="37" name="Text Box 29"/>
          <p:cNvSpPr txBox="1">
            <a:spLocks noChangeArrowheads="1"/>
          </p:cNvSpPr>
          <p:nvPr/>
        </p:nvSpPr>
        <p:spPr bwMode="auto">
          <a:xfrm>
            <a:off x="7315200" y="4390072"/>
            <a:ext cx="1619250" cy="1200329"/>
          </a:xfrm>
          <a:prstGeom prst="rect">
            <a:avLst/>
          </a:prstGeom>
          <a:noFill/>
          <a:ln w="9525">
            <a:noFill/>
            <a:miter lim="800000"/>
            <a:headEnd/>
            <a:tailEnd/>
          </a:ln>
        </p:spPr>
        <p:txBody>
          <a:bodyPr>
            <a:spAutoFit/>
          </a:bodyPr>
          <a:lstStyle/>
          <a:p>
            <a:pPr eaLnBrk="1" hangingPunct="1">
              <a:spcBef>
                <a:spcPct val="50000"/>
              </a:spcBef>
            </a:pPr>
            <a:r>
              <a:rPr lang="en-US" altLang="en-US" sz="1800" b="1" dirty="0">
                <a:solidFill>
                  <a:srgbClr val="006699"/>
                </a:solidFill>
              </a:rPr>
              <a:t>Reduction in  mortality due to malnutrition</a:t>
            </a:r>
          </a:p>
        </p:txBody>
      </p:sp>
      <p:cxnSp>
        <p:nvCxnSpPr>
          <p:cNvPr id="38" name="Straight Connector 37"/>
          <p:cNvCxnSpPr/>
          <p:nvPr/>
        </p:nvCxnSpPr>
        <p:spPr>
          <a:xfrm>
            <a:off x="0" y="1282757"/>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3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6.28</a:t>
            </a:r>
          </a:p>
        </p:txBody>
      </p:sp>
    </p:spTree>
    <p:extLst>
      <p:ext uri="{BB962C8B-B14F-4D97-AF65-F5344CB8AC3E}">
        <p14:creationId xmlns:p14="http://schemas.microsoft.com/office/powerpoint/2010/main" val="406172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4829"/>
          </a:xfrm>
        </p:spPr>
        <p:txBody>
          <a:bodyPr>
            <a:noAutofit/>
          </a:bodyPr>
          <a:lstStyle/>
          <a:p>
            <a:pPr algn="ctr"/>
            <a:r>
              <a:rPr lang="en-US" sz="3800" b="1" dirty="0">
                <a:solidFill>
                  <a:srgbClr val="006699"/>
                </a:solidFill>
                <a:latin typeface="Calibri" panose="020F0502020204030204" pitchFamily="34" charset="0"/>
              </a:rPr>
              <a:t>Cycle of Poor Nutrition and Infection</a:t>
            </a:r>
            <a:endParaRPr lang="en-IE" sz="3800" b="1" dirty="0">
              <a:solidFill>
                <a:srgbClr val="006699"/>
              </a:solidFill>
              <a:latin typeface="Calibri" panose="020F0502020204030204" pitchFamily="34" charset="0"/>
            </a:endParaRPr>
          </a:p>
        </p:txBody>
      </p:sp>
      <p:grpSp>
        <p:nvGrpSpPr>
          <p:cNvPr id="7" name="Group 21"/>
          <p:cNvGrpSpPr/>
          <p:nvPr/>
        </p:nvGrpSpPr>
        <p:grpSpPr>
          <a:xfrm>
            <a:off x="1121230" y="1589314"/>
            <a:ext cx="6979013" cy="4811486"/>
            <a:chOff x="1703173" y="1143000"/>
            <a:chExt cx="6968272" cy="5003424"/>
          </a:xfrm>
        </p:grpSpPr>
        <p:pic>
          <p:nvPicPr>
            <p:cNvPr id="8" name="Picture 6" descr="a weak immune system not able to fight infections"/>
            <p:cNvPicPr>
              <a:picLocks noChangeAspect="1" noChangeArrowheads="1"/>
            </p:cNvPicPr>
            <p:nvPr/>
          </p:nvPicPr>
          <p:blipFill>
            <a:blip r:embed="rId2" cstate="print"/>
            <a:srcRect t="6898"/>
            <a:stretch>
              <a:fillRect/>
            </a:stretch>
          </p:blipFill>
          <p:spPr bwMode="auto">
            <a:xfrm>
              <a:off x="7049984" y="3716204"/>
              <a:ext cx="1314264" cy="1141312"/>
            </a:xfrm>
            <a:prstGeom prst="rect">
              <a:avLst/>
            </a:prstGeom>
            <a:noFill/>
            <a:ln w="9525">
              <a:noFill/>
              <a:miter lim="800000"/>
              <a:headEnd/>
              <a:tailEnd/>
            </a:ln>
          </p:spPr>
        </p:pic>
        <p:sp>
          <p:nvSpPr>
            <p:cNvPr id="9" name="Text Box 8"/>
            <p:cNvSpPr txBox="1">
              <a:spLocks noChangeArrowheads="1"/>
            </p:cNvSpPr>
            <p:nvPr/>
          </p:nvSpPr>
          <p:spPr bwMode="auto">
            <a:xfrm>
              <a:off x="1703173" y="5049749"/>
              <a:ext cx="2592530" cy="838200"/>
            </a:xfrm>
            <a:prstGeom prst="rect">
              <a:avLst/>
            </a:prstGeom>
            <a:noFill/>
            <a:ln w="9525">
              <a:noFill/>
              <a:miter lim="800000"/>
              <a:headEnd/>
              <a:tailEnd/>
            </a:ln>
          </p:spPr>
          <p:txBody>
            <a:bodyPr/>
            <a:lstStyle/>
            <a:p>
              <a:r>
                <a:rPr lang="en-GB" b="1" dirty="0">
                  <a:solidFill>
                    <a:srgbClr val="2F5597"/>
                  </a:solidFill>
                  <a:latin typeface="+mn-lt"/>
                </a:rPr>
                <a:t>4</a:t>
              </a:r>
              <a:r>
                <a:rPr lang="en-GB" dirty="0">
                  <a:solidFill>
                    <a:srgbClr val="2F5597"/>
                  </a:solidFill>
                  <a:latin typeface="+mn-lt"/>
                </a:rPr>
                <a:t>. More chance of getting infections and faster progression to AIDS or active TB disease</a:t>
              </a:r>
              <a:endParaRPr lang="en-US" dirty="0">
                <a:solidFill>
                  <a:srgbClr val="2F5597"/>
                </a:solidFill>
                <a:latin typeface="+mn-lt"/>
              </a:endParaRPr>
            </a:p>
          </p:txBody>
        </p:sp>
        <p:grpSp>
          <p:nvGrpSpPr>
            <p:cNvPr id="10" name="Group 10"/>
            <p:cNvGrpSpPr>
              <a:grpSpLocks/>
            </p:cNvGrpSpPr>
            <p:nvPr/>
          </p:nvGrpSpPr>
          <p:grpSpPr bwMode="auto">
            <a:xfrm>
              <a:off x="1703173" y="1143000"/>
              <a:ext cx="6968272" cy="5003424"/>
              <a:chOff x="1632" y="652"/>
              <a:chExt cx="13043" cy="9763"/>
            </a:xfrm>
          </p:grpSpPr>
          <p:pic>
            <p:nvPicPr>
              <p:cNvPr id="11" name="Picture 11" descr="a man coughing"/>
              <p:cNvPicPr>
                <a:picLocks noChangeAspect="1" noChangeArrowheads="1"/>
              </p:cNvPicPr>
              <p:nvPr/>
            </p:nvPicPr>
            <p:blipFill>
              <a:blip r:embed="rId3" cstate="print"/>
              <a:srcRect/>
              <a:stretch>
                <a:fillRect/>
              </a:stretch>
            </p:blipFill>
            <p:spPr bwMode="auto">
              <a:xfrm>
                <a:off x="6767" y="7343"/>
                <a:ext cx="2582" cy="3072"/>
              </a:xfrm>
              <a:prstGeom prst="rect">
                <a:avLst/>
              </a:prstGeom>
              <a:noFill/>
              <a:ln w="9525">
                <a:noFill/>
                <a:miter lim="800000"/>
                <a:headEnd/>
                <a:tailEnd/>
              </a:ln>
            </p:spPr>
          </p:pic>
          <p:pic>
            <p:nvPicPr>
              <p:cNvPr id="12" name="Picture 12" descr="A thin man on a scale"/>
              <p:cNvPicPr>
                <a:picLocks noChangeAspect="1" noChangeArrowheads="1"/>
              </p:cNvPicPr>
              <p:nvPr/>
            </p:nvPicPr>
            <p:blipFill>
              <a:blip r:embed="rId4" cstate="print"/>
              <a:srcRect r="2933"/>
              <a:stretch>
                <a:fillRect/>
              </a:stretch>
            </p:blipFill>
            <p:spPr bwMode="auto">
              <a:xfrm>
                <a:off x="6593" y="652"/>
                <a:ext cx="2482" cy="4454"/>
              </a:xfrm>
              <a:prstGeom prst="rect">
                <a:avLst/>
              </a:prstGeom>
              <a:noFill/>
              <a:ln w="9525">
                <a:noFill/>
                <a:miter lim="800000"/>
                <a:headEnd/>
                <a:tailEnd/>
              </a:ln>
            </p:spPr>
          </p:pic>
          <p:pic>
            <p:nvPicPr>
              <p:cNvPr id="13" name="Picture 13" descr="a man refusing to eat"/>
              <p:cNvPicPr>
                <a:picLocks noChangeAspect="1" noChangeArrowheads="1"/>
              </p:cNvPicPr>
              <p:nvPr/>
            </p:nvPicPr>
            <p:blipFill>
              <a:blip r:embed="rId5" cstate="print"/>
              <a:srcRect/>
              <a:stretch>
                <a:fillRect/>
              </a:stretch>
            </p:blipFill>
            <p:spPr bwMode="auto">
              <a:xfrm>
                <a:off x="1632" y="4136"/>
                <a:ext cx="3274" cy="3603"/>
              </a:xfrm>
              <a:prstGeom prst="rect">
                <a:avLst/>
              </a:prstGeom>
              <a:noFill/>
              <a:ln w="9525">
                <a:noFill/>
                <a:miter lim="800000"/>
                <a:headEnd/>
                <a:tailEnd/>
              </a:ln>
            </p:spPr>
          </p:pic>
          <p:grpSp>
            <p:nvGrpSpPr>
              <p:cNvPr id="14" name="Group 14"/>
              <p:cNvGrpSpPr>
                <a:grpSpLocks/>
              </p:cNvGrpSpPr>
              <p:nvPr/>
            </p:nvGrpSpPr>
            <p:grpSpPr bwMode="auto">
              <a:xfrm>
                <a:off x="1632" y="1271"/>
                <a:ext cx="13043" cy="8545"/>
                <a:chOff x="1632" y="1271"/>
                <a:chExt cx="13043" cy="8545"/>
              </a:xfrm>
            </p:grpSpPr>
            <p:sp>
              <p:nvSpPr>
                <p:cNvPr id="15" name="AutoShape 15"/>
                <p:cNvSpPr>
                  <a:spLocks noChangeArrowheads="1"/>
                </p:cNvSpPr>
                <p:nvPr/>
              </p:nvSpPr>
              <p:spPr bwMode="auto">
                <a:xfrm rot="-7581021">
                  <a:off x="9814" y="6502"/>
                  <a:ext cx="624" cy="1667"/>
                </a:xfrm>
                <a:prstGeom prst="upArrow">
                  <a:avLst>
                    <a:gd name="adj1" fmla="val 50000"/>
                    <a:gd name="adj2" fmla="val 66725"/>
                  </a:avLst>
                </a:prstGeom>
                <a:gradFill rotWithShape="0">
                  <a:gsLst>
                    <a:gs pos="0">
                      <a:srgbClr val="FFCC00"/>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a:lstStyle/>
                <a:p>
                  <a:pPr>
                    <a:defRPr/>
                  </a:pPr>
                  <a:endParaRPr lang="en-GB" dirty="0">
                    <a:solidFill>
                      <a:srgbClr val="2F5597"/>
                    </a:solidFill>
                  </a:endParaRPr>
                </a:p>
              </p:txBody>
            </p:sp>
            <p:sp>
              <p:nvSpPr>
                <p:cNvPr id="16" name="AutoShape 16"/>
                <p:cNvSpPr>
                  <a:spLocks noChangeArrowheads="1"/>
                </p:cNvSpPr>
                <p:nvPr/>
              </p:nvSpPr>
              <p:spPr bwMode="auto">
                <a:xfrm rot="-3091154">
                  <a:off x="5370" y="6746"/>
                  <a:ext cx="587" cy="1587"/>
                </a:xfrm>
                <a:prstGeom prst="upArrow">
                  <a:avLst>
                    <a:gd name="adj1" fmla="val 50000"/>
                    <a:gd name="adj2" fmla="val 61506"/>
                  </a:avLst>
                </a:prstGeom>
                <a:gradFill rotWithShape="0">
                  <a:gsLst>
                    <a:gs pos="0">
                      <a:srgbClr val="FFCC00"/>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a:lstStyle/>
                <a:p>
                  <a:pPr>
                    <a:defRPr/>
                  </a:pPr>
                  <a:endParaRPr lang="en-GB" dirty="0">
                    <a:solidFill>
                      <a:srgbClr val="2F5597"/>
                    </a:solidFill>
                  </a:endParaRPr>
                </a:p>
              </p:txBody>
            </p:sp>
            <p:sp>
              <p:nvSpPr>
                <p:cNvPr id="17" name="AutoShape 17"/>
                <p:cNvSpPr>
                  <a:spLocks noChangeArrowheads="1"/>
                </p:cNvSpPr>
                <p:nvPr/>
              </p:nvSpPr>
              <p:spPr bwMode="auto">
                <a:xfrm rot="7511385">
                  <a:off x="9858" y="3987"/>
                  <a:ext cx="648" cy="1649"/>
                </a:xfrm>
                <a:prstGeom prst="upArrow">
                  <a:avLst>
                    <a:gd name="adj1" fmla="val 50000"/>
                    <a:gd name="adj2" fmla="val 63772"/>
                  </a:avLst>
                </a:prstGeom>
                <a:gradFill rotWithShape="0">
                  <a:gsLst>
                    <a:gs pos="0">
                      <a:srgbClr val="FFCC00"/>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a:lstStyle/>
                <a:p>
                  <a:pPr>
                    <a:defRPr/>
                  </a:pPr>
                  <a:endParaRPr lang="en-GB" dirty="0">
                    <a:solidFill>
                      <a:srgbClr val="2F5597"/>
                    </a:solidFill>
                  </a:endParaRPr>
                </a:p>
              </p:txBody>
            </p:sp>
            <p:grpSp>
              <p:nvGrpSpPr>
                <p:cNvPr id="18" name="Group 18"/>
                <p:cNvGrpSpPr>
                  <a:grpSpLocks/>
                </p:cNvGrpSpPr>
                <p:nvPr/>
              </p:nvGrpSpPr>
              <p:grpSpPr bwMode="auto">
                <a:xfrm>
                  <a:off x="5915" y="5445"/>
                  <a:ext cx="3868" cy="1332"/>
                  <a:chOff x="5451" y="6741"/>
                  <a:chExt cx="5459" cy="1530"/>
                </a:xfrm>
              </p:grpSpPr>
              <p:sp>
                <p:nvSpPr>
                  <p:cNvPr id="23" name="Oval 22"/>
                  <p:cNvSpPr>
                    <a:spLocks noChangeArrowheads="1"/>
                  </p:cNvSpPr>
                  <p:nvPr/>
                </p:nvSpPr>
                <p:spPr bwMode="auto">
                  <a:xfrm>
                    <a:off x="5451" y="6741"/>
                    <a:ext cx="5459" cy="1530"/>
                  </a:xfrm>
                  <a:prstGeom prst="ellipse">
                    <a:avLst/>
                  </a:prstGeom>
                  <a:gradFill rotWithShape="0">
                    <a:gsLst>
                      <a:gs pos="0">
                        <a:srgbClr val="FFCC00"/>
                      </a:gs>
                      <a:gs pos="50000">
                        <a:srgbClr val="FFCC00"/>
                      </a:gs>
                      <a:gs pos="100000">
                        <a:srgbClr val="666666"/>
                      </a:gs>
                    </a:gsLst>
                    <a:lin ang="5400000" scaled="1"/>
                  </a:gradFill>
                  <a:ln w="12700">
                    <a:solidFill>
                      <a:srgbClr val="000000"/>
                    </a:solidFill>
                    <a:round/>
                    <a:headEnd/>
                    <a:tailEnd/>
                  </a:ln>
                  <a:effectLst>
                    <a:outerShdw dist="28398" dir="3806097" algn="ctr" rotWithShape="0">
                      <a:srgbClr val="7F7F7F"/>
                    </a:outerShdw>
                  </a:effectLst>
                </p:spPr>
                <p:txBody>
                  <a:bodyPr/>
                  <a:lstStyle/>
                  <a:p>
                    <a:pPr>
                      <a:defRPr/>
                    </a:pPr>
                    <a:endParaRPr lang="en-GB" dirty="0">
                      <a:solidFill>
                        <a:srgbClr val="2F5597"/>
                      </a:solidFill>
                    </a:endParaRPr>
                  </a:p>
                </p:txBody>
              </p:sp>
              <p:sp>
                <p:nvSpPr>
                  <p:cNvPr id="24" name="Text Box 20"/>
                  <p:cNvSpPr txBox="1">
                    <a:spLocks noChangeArrowheads="1"/>
                  </p:cNvSpPr>
                  <p:nvPr/>
                </p:nvSpPr>
                <p:spPr bwMode="auto">
                  <a:xfrm>
                    <a:off x="6210" y="6786"/>
                    <a:ext cx="3996" cy="1270"/>
                  </a:xfrm>
                  <a:prstGeom prst="rect">
                    <a:avLst/>
                  </a:prstGeom>
                  <a:noFill/>
                  <a:ln w="9525">
                    <a:noFill/>
                    <a:miter lim="800000"/>
                    <a:headEnd/>
                    <a:tailEnd/>
                  </a:ln>
                </p:spPr>
                <p:txBody>
                  <a:bodyPr/>
                  <a:lstStyle/>
                  <a:p>
                    <a:pPr algn="ctr">
                      <a:spcAft>
                        <a:spcPts val="1000"/>
                      </a:spcAft>
                    </a:pPr>
                    <a:r>
                      <a:rPr lang="en-GB" sz="1600" b="1" dirty="0">
                        <a:solidFill>
                          <a:srgbClr val="2F5597"/>
                        </a:solidFill>
                      </a:rPr>
                      <a:t>Infection, e.g., HIV or TB</a:t>
                    </a:r>
                    <a:endParaRPr lang="en-US" sz="1600" dirty="0">
                      <a:solidFill>
                        <a:srgbClr val="2F5597"/>
                      </a:solidFill>
                    </a:endParaRPr>
                  </a:p>
                </p:txBody>
              </p:sp>
            </p:grpSp>
            <p:sp>
              <p:nvSpPr>
                <p:cNvPr id="19" name="AutoShape 21"/>
                <p:cNvSpPr>
                  <a:spLocks noChangeArrowheads="1"/>
                </p:cNvSpPr>
                <p:nvPr/>
              </p:nvSpPr>
              <p:spPr bwMode="auto">
                <a:xfrm rot="3388434">
                  <a:off x="5459" y="3625"/>
                  <a:ext cx="611" cy="1664"/>
                </a:xfrm>
                <a:prstGeom prst="upArrow">
                  <a:avLst>
                    <a:gd name="adj1" fmla="val 50000"/>
                    <a:gd name="adj2" fmla="val 68110"/>
                  </a:avLst>
                </a:prstGeom>
                <a:gradFill rotWithShape="0">
                  <a:gsLst>
                    <a:gs pos="0">
                      <a:srgbClr val="FFCC00"/>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a:lstStyle/>
                <a:p>
                  <a:pPr>
                    <a:defRPr/>
                  </a:pPr>
                  <a:endParaRPr lang="en-GB" dirty="0">
                    <a:solidFill>
                      <a:srgbClr val="2F5597"/>
                    </a:solidFill>
                  </a:endParaRPr>
                </a:p>
              </p:txBody>
            </p:sp>
            <p:sp>
              <p:nvSpPr>
                <p:cNvPr id="20" name="Text Box 22"/>
                <p:cNvSpPr txBox="1">
                  <a:spLocks noChangeArrowheads="1"/>
                </p:cNvSpPr>
                <p:nvPr/>
              </p:nvSpPr>
              <p:spPr bwMode="auto">
                <a:xfrm>
                  <a:off x="9284" y="1362"/>
                  <a:ext cx="5391" cy="1636"/>
                </a:xfrm>
                <a:prstGeom prst="rect">
                  <a:avLst/>
                </a:prstGeom>
                <a:noFill/>
                <a:ln w="9525">
                  <a:noFill/>
                  <a:miter lim="800000"/>
                  <a:headEnd/>
                  <a:tailEnd/>
                </a:ln>
              </p:spPr>
              <p:txBody>
                <a:bodyPr/>
                <a:lstStyle/>
                <a:p>
                  <a:pPr marL="58738"/>
                  <a:r>
                    <a:rPr lang="en-GB" b="1" dirty="0">
                      <a:solidFill>
                        <a:srgbClr val="2F5597"/>
                      </a:solidFill>
                      <a:latin typeface="+mn-lt"/>
                    </a:rPr>
                    <a:t>2. </a:t>
                  </a:r>
                  <a:r>
                    <a:rPr lang="en-GB" dirty="0">
                      <a:solidFill>
                        <a:srgbClr val="2F5597"/>
                      </a:solidFill>
                      <a:latin typeface="+mn-lt"/>
                    </a:rPr>
                    <a:t>Weight loss, muscle wasting, and vitamin and mineral deficiency</a:t>
                  </a:r>
                  <a:endParaRPr lang="en-US" dirty="0">
                    <a:solidFill>
                      <a:srgbClr val="2F5597"/>
                    </a:solidFill>
                    <a:latin typeface="+mn-lt"/>
                  </a:endParaRPr>
                </a:p>
              </p:txBody>
            </p:sp>
            <p:sp>
              <p:nvSpPr>
                <p:cNvPr id="21" name="Text Box 23"/>
                <p:cNvSpPr txBox="1">
                  <a:spLocks noChangeArrowheads="1"/>
                </p:cNvSpPr>
                <p:nvPr/>
              </p:nvSpPr>
              <p:spPr bwMode="auto">
                <a:xfrm>
                  <a:off x="9823" y="8329"/>
                  <a:ext cx="4524" cy="1487"/>
                </a:xfrm>
                <a:prstGeom prst="rect">
                  <a:avLst/>
                </a:prstGeom>
                <a:noFill/>
                <a:ln w="9525">
                  <a:noFill/>
                  <a:miter lim="800000"/>
                  <a:headEnd/>
                  <a:tailEnd/>
                </a:ln>
              </p:spPr>
              <p:txBody>
                <a:bodyPr/>
                <a:lstStyle/>
                <a:p>
                  <a:pPr marL="0" lvl="1"/>
                  <a:r>
                    <a:rPr lang="en-GB" b="1" dirty="0">
                      <a:solidFill>
                        <a:srgbClr val="2F5597"/>
                      </a:solidFill>
                      <a:latin typeface="+mn-lt"/>
                    </a:rPr>
                    <a:t>3. </a:t>
                  </a:r>
                  <a:r>
                    <a:rPr lang="en-GB" dirty="0">
                      <a:solidFill>
                        <a:srgbClr val="2F5597"/>
                      </a:solidFill>
                      <a:latin typeface="+mn-lt"/>
                    </a:rPr>
                    <a:t>Immune system too weak to fight infections</a:t>
                  </a:r>
                  <a:endParaRPr lang="en-US" dirty="0">
                    <a:solidFill>
                      <a:srgbClr val="2F5597"/>
                    </a:solidFill>
                    <a:latin typeface="+mn-lt"/>
                  </a:endParaRPr>
                </a:p>
              </p:txBody>
            </p:sp>
            <p:sp>
              <p:nvSpPr>
                <p:cNvPr id="22" name="Text Box 24"/>
                <p:cNvSpPr txBox="1">
                  <a:spLocks noChangeArrowheads="1"/>
                </p:cNvSpPr>
                <p:nvPr/>
              </p:nvSpPr>
              <p:spPr bwMode="auto">
                <a:xfrm>
                  <a:off x="1632" y="1271"/>
                  <a:ext cx="5211" cy="2149"/>
                </a:xfrm>
                <a:prstGeom prst="rect">
                  <a:avLst/>
                </a:prstGeom>
                <a:noFill/>
                <a:ln w="9525">
                  <a:noFill/>
                  <a:miter lim="800000"/>
                  <a:headEnd/>
                  <a:tailEnd/>
                </a:ln>
              </p:spPr>
              <p:txBody>
                <a:bodyPr/>
                <a:lstStyle/>
                <a:p>
                  <a:r>
                    <a:rPr lang="en-GB" b="1" dirty="0">
                      <a:solidFill>
                        <a:srgbClr val="2F5597"/>
                      </a:solidFill>
                    </a:rPr>
                    <a:t>1</a:t>
                  </a:r>
                  <a:r>
                    <a:rPr lang="en-GB" dirty="0">
                      <a:solidFill>
                        <a:srgbClr val="2F5597"/>
                      </a:solidFill>
                    </a:rPr>
                    <a:t>. Higher energy needs because of poor nutrient absorption, symptoms, and infection</a:t>
                  </a:r>
                </a:p>
                <a:p>
                  <a:endParaRPr lang="en-US" sz="1400" dirty="0">
                    <a:solidFill>
                      <a:srgbClr val="2F5597"/>
                    </a:solidFill>
                  </a:endParaRPr>
                </a:p>
              </p:txBody>
            </p:sp>
          </p:grpSp>
        </p:grpSp>
      </p:grpSp>
      <p:sp>
        <p:nvSpPr>
          <p:cNvPr id="2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1.9</a:t>
            </a:r>
          </a:p>
        </p:txBody>
      </p:sp>
    </p:spTree>
    <p:extLst>
      <p:ext uri="{BB962C8B-B14F-4D97-AF65-F5344CB8AC3E}">
        <p14:creationId xmlns:p14="http://schemas.microsoft.com/office/powerpoint/2010/main" val="15934891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Qualities of a Good Indicator</a:t>
            </a:r>
            <a:endParaRPr lang="en-US" dirty="0"/>
          </a:p>
        </p:txBody>
      </p:sp>
      <p:cxnSp>
        <p:nvCxnSpPr>
          <p:cNvPr id="6" name="Straight Connector 5"/>
          <p:cNvCxnSpPr/>
          <p:nvPr/>
        </p:nvCxnSpPr>
        <p:spPr>
          <a:xfrm>
            <a:off x="11017" y="1282757"/>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633046" y="1559169"/>
            <a:ext cx="8077200" cy="48006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dirty="0">
                <a:solidFill>
                  <a:srgbClr val="006699"/>
                </a:solidFill>
              </a:rPr>
              <a:t>A good indicator:</a:t>
            </a:r>
          </a:p>
          <a:p>
            <a:pPr>
              <a:spcBef>
                <a:spcPts val="1200"/>
              </a:spcBef>
              <a:spcAft>
                <a:spcPts val="1200"/>
              </a:spcAft>
            </a:pPr>
            <a:r>
              <a:rPr lang="en-US" b="0" dirty="0">
                <a:solidFill>
                  <a:srgbClr val="006699"/>
                </a:solidFill>
              </a:rPr>
              <a:t>Is</a:t>
            </a:r>
            <a:r>
              <a:rPr lang="en-US" dirty="0">
                <a:solidFill>
                  <a:srgbClr val="006699"/>
                </a:solidFill>
              </a:rPr>
              <a:t> clear and unambiguous </a:t>
            </a:r>
            <a:r>
              <a:rPr lang="en-US" b="0" dirty="0">
                <a:solidFill>
                  <a:srgbClr val="006699"/>
                </a:solidFill>
              </a:rPr>
              <a:t>(teams should not be confused by what the indicator means)</a:t>
            </a:r>
          </a:p>
          <a:p>
            <a:pPr>
              <a:spcBef>
                <a:spcPts val="600"/>
              </a:spcBef>
              <a:spcAft>
                <a:spcPts val="1200"/>
              </a:spcAft>
            </a:pPr>
            <a:r>
              <a:rPr lang="en-US" b="0" dirty="0">
                <a:solidFill>
                  <a:srgbClr val="006699"/>
                </a:solidFill>
              </a:rPr>
              <a:t>Is</a:t>
            </a:r>
            <a:r>
              <a:rPr lang="en-US" dirty="0">
                <a:solidFill>
                  <a:srgbClr val="006699"/>
                </a:solidFill>
              </a:rPr>
              <a:t> quantifiable</a:t>
            </a:r>
          </a:p>
          <a:p>
            <a:pPr>
              <a:spcBef>
                <a:spcPts val="600"/>
              </a:spcBef>
              <a:spcAft>
                <a:spcPts val="1200"/>
              </a:spcAft>
            </a:pPr>
            <a:r>
              <a:rPr lang="en-US" b="0" dirty="0">
                <a:solidFill>
                  <a:srgbClr val="006699"/>
                </a:solidFill>
              </a:rPr>
              <a:t>Specifies the </a:t>
            </a:r>
            <a:r>
              <a:rPr lang="en-US" dirty="0">
                <a:solidFill>
                  <a:srgbClr val="006699"/>
                </a:solidFill>
              </a:rPr>
              <a:t>source of the data </a:t>
            </a:r>
            <a:r>
              <a:rPr lang="en-US" b="0" dirty="0">
                <a:solidFill>
                  <a:srgbClr val="006699"/>
                </a:solidFill>
              </a:rPr>
              <a:t>and the </a:t>
            </a:r>
            <a:r>
              <a:rPr lang="en-US" dirty="0">
                <a:solidFill>
                  <a:srgbClr val="006699"/>
                </a:solidFill>
              </a:rPr>
              <a:t>person responsible for collecting the data</a:t>
            </a:r>
          </a:p>
          <a:p>
            <a:pPr>
              <a:spcBef>
                <a:spcPts val="600"/>
              </a:spcBef>
              <a:spcAft>
                <a:spcPts val="1200"/>
              </a:spcAft>
            </a:pPr>
            <a:r>
              <a:rPr lang="en-US" b="0" dirty="0">
                <a:solidFill>
                  <a:srgbClr val="006699"/>
                </a:solidFill>
              </a:rPr>
              <a:t>Should be expressed as a proportion or percentage (must have a clear </a:t>
            </a:r>
            <a:r>
              <a:rPr lang="en-US" dirty="0">
                <a:solidFill>
                  <a:srgbClr val="006699"/>
                </a:solidFill>
              </a:rPr>
              <a:t>numerator and denominator)</a:t>
            </a:r>
          </a:p>
          <a:p>
            <a:pPr>
              <a:spcBef>
                <a:spcPts val="600"/>
              </a:spcBef>
              <a:spcAft>
                <a:spcPts val="1200"/>
              </a:spcAft>
            </a:pPr>
            <a:r>
              <a:rPr lang="en-US" b="0" dirty="0">
                <a:solidFill>
                  <a:srgbClr val="006699"/>
                </a:solidFill>
              </a:rPr>
              <a:t>Specifies the </a:t>
            </a:r>
            <a:r>
              <a:rPr lang="en-US" dirty="0">
                <a:solidFill>
                  <a:srgbClr val="006699"/>
                </a:solidFill>
              </a:rPr>
              <a:t>frequency</a:t>
            </a:r>
            <a:r>
              <a:rPr lang="en-US" b="0" dirty="0">
                <a:solidFill>
                  <a:srgbClr val="006699"/>
                </a:solidFill>
              </a:rPr>
              <a:t> with which the data should be collected</a:t>
            </a:r>
          </a:p>
        </p:txBody>
      </p:sp>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6.29</a:t>
            </a:r>
          </a:p>
        </p:txBody>
      </p:sp>
    </p:spTree>
    <p:extLst>
      <p:ext uri="{BB962C8B-B14F-4D97-AF65-F5344CB8AC3E}">
        <p14:creationId xmlns:p14="http://schemas.microsoft.com/office/powerpoint/2010/main" val="34538585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of an Indicator</a:t>
            </a:r>
            <a:endParaRPr lang="en-US" dirty="0"/>
          </a:p>
        </p:txBody>
      </p:sp>
      <p:sp>
        <p:nvSpPr>
          <p:cNvPr id="4" name="Rectangle 3"/>
          <p:cNvSpPr txBox="1">
            <a:spLocks noChangeArrowheads="1"/>
          </p:cNvSpPr>
          <p:nvPr/>
        </p:nvSpPr>
        <p:spPr>
          <a:xfrm>
            <a:off x="609600" y="1447800"/>
            <a:ext cx="8001000" cy="5029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600"/>
              </a:spcBef>
              <a:spcAft>
                <a:spcPts val="1200"/>
              </a:spcAft>
              <a:buNone/>
            </a:pPr>
            <a:r>
              <a:rPr lang="en-US" dirty="0">
                <a:solidFill>
                  <a:srgbClr val="006699"/>
                </a:solidFill>
              </a:rPr>
              <a:t>Indicator:  </a:t>
            </a:r>
            <a:r>
              <a:rPr lang="en-US" b="0" dirty="0">
                <a:solidFill>
                  <a:srgbClr val="006699"/>
                </a:solidFill>
              </a:rPr>
              <a:t>Proportion of ART, TB, ANC/PMTCT clients assessed and classified </a:t>
            </a:r>
          </a:p>
          <a:p>
            <a:pPr marL="0" indent="0">
              <a:spcBef>
                <a:spcPts val="600"/>
              </a:spcBef>
              <a:spcAft>
                <a:spcPts val="1200"/>
              </a:spcAft>
              <a:buNone/>
            </a:pPr>
            <a:r>
              <a:rPr lang="en-US" dirty="0">
                <a:solidFill>
                  <a:srgbClr val="006699"/>
                </a:solidFill>
              </a:rPr>
              <a:t>Numerator: </a:t>
            </a:r>
            <a:r>
              <a:rPr lang="en-US" b="0" dirty="0">
                <a:solidFill>
                  <a:srgbClr val="006699"/>
                </a:solidFill>
              </a:rPr>
              <a:t>Number of ART, TB, ANC/PMTCT clients assessed and classified  </a:t>
            </a:r>
          </a:p>
          <a:p>
            <a:pPr marL="0" indent="0">
              <a:lnSpc>
                <a:spcPct val="80000"/>
              </a:lnSpc>
              <a:spcAft>
                <a:spcPts val="1200"/>
              </a:spcAft>
              <a:buNone/>
            </a:pPr>
            <a:r>
              <a:rPr lang="en-US" dirty="0">
                <a:solidFill>
                  <a:srgbClr val="006699"/>
                </a:solidFill>
              </a:rPr>
              <a:t>Denominator: </a:t>
            </a:r>
            <a:r>
              <a:rPr lang="en-US" b="0" dirty="0">
                <a:solidFill>
                  <a:srgbClr val="006699"/>
                </a:solidFill>
              </a:rPr>
              <a:t>Total number of clients who attended the clinic (ART, TB, ANC/PMTCT)</a:t>
            </a:r>
          </a:p>
          <a:p>
            <a:pPr marL="0" indent="0">
              <a:lnSpc>
                <a:spcPct val="80000"/>
              </a:lnSpc>
              <a:spcAft>
                <a:spcPts val="1200"/>
              </a:spcAft>
              <a:buNone/>
            </a:pPr>
            <a:r>
              <a:rPr lang="en-US" dirty="0">
                <a:solidFill>
                  <a:srgbClr val="006699"/>
                </a:solidFill>
              </a:rPr>
              <a:t>Source:</a:t>
            </a:r>
            <a:r>
              <a:rPr lang="en-US" b="0" dirty="0">
                <a:solidFill>
                  <a:srgbClr val="006699"/>
                </a:solidFill>
              </a:rPr>
              <a:t> NCST registers for adolescents and adults (ART, TB, ANC/PMTCT client registers)</a:t>
            </a:r>
          </a:p>
          <a:p>
            <a:pPr marL="0" indent="0">
              <a:lnSpc>
                <a:spcPct val="80000"/>
              </a:lnSpc>
              <a:spcAft>
                <a:spcPts val="1200"/>
              </a:spcAft>
              <a:buNone/>
            </a:pPr>
            <a:r>
              <a:rPr lang="en-US" dirty="0">
                <a:solidFill>
                  <a:srgbClr val="006699"/>
                </a:solidFill>
              </a:rPr>
              <a:t>Person responsible: </a:t>
            </a:r>
            <a:r>
              <a:rPr lang="en-US" b="0" dirty="0">
                <a:solidFill>
                  <a:srgbClr val="006699"/>
                </a:solidFill>
              </a:rPr>
              <a:t>Data clerk at ART, nutrition focal persons at TB and ART</a:t>
            </a:r>
          </a:p>
          <a:p>
            <a:pPr marL="0" indent="0">
              <a:lnSpc>
                <a:spcPct val="80000"/>
              </a:lnSpc>
              <a:spcAft>
                <a:spcPts val="1200"/>
              </a:spcAft>
              <a:buNone/>
            </a:pPr>
            <a:r>
              <a:rPr lang="en-US" dirty="0">
                <a:solidFill>
                  <a:srgbClr val="006699"/>
                </a:solidFill>
              </a:rPr>
              <a:t>Frequency: </a:t>
            </a:r>
            <a:r>
              <a:rPr lang="en-US" b="0" dirty="0">
                <a:solidFill>
                  <a:srgbClr val="006699"/>
                </a:solidFill>
              </a:rPr>
              <a:t>Monthly</a:t>
            </a:r>
          </a:p>
          <a:p>
            <a:pPr>
              <a:lnSpc>
                <a:spcPct val="80000"/>
              </a:lnSpc>
            </a:pPr>
            <a:endParaRPr lang="en-US" sz="2200" b="0" dirty="0"/>
          </a:p>
          <a:p>
            <a:pPr>
              <a:lnSpc>
                <a:spcPct val="80000"/>
              </a:lnSpc>
            </a:pPr>
            <a:endParaRPr lang="en-US" sz="2200" b="0" dirty="0"/>
          </a:p>
        </p:txBody>
      </p:sp>
      <p:cxnSp>
        <p:nvCxnSpPr>
          <p:cNvPr id="6" name="Straight Connector 5"/>
          <p:cNvCxnSpPr/>
          <p:nvPr/>
        </p:nvCxnSpPr>
        <p:spPr>
          <a:xfrm>
            <a:off x="0" y="1282757"/>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6.30</a:t>
            </a:r>
          </a:p>
        </p:txBody>
      </p:sp>
    </p:spTree>
    <p:extLst>
      <p:ext uri="{BB962C8B-B14F-4D97-AF65-F5344CB8AC3E}">
        <p14:creationId xmlns:p14="http://schemas.microsoft.com/office/powerpoint/2010/main" val="13429343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Data</a:t>
            </a:r>
            <a:endParaRPr lang="en-US" dirty="0"/>
          </a:p>
        </p:txBody>
      </p:sp>
      <p:sp>
        <p:nvSpPr>
          <p:cNvPr id="3" name="Content Placeholder 2"/>
          <p:cNvSpPr>
            <a:spLocks noGrp="1"/>
          </p:cNvSpPr>
          <p:nvPr>
            <p:ph idx="1"/>
          </p:nvPr>
        </p:nvSpPr>
        <p:spPr>
          <a:xfrm>
            <a:off x="628650" y="1477108"/>
            <a:ext cx="8105042" cy="4699855"/>
          </a:xfrm>
        </p:spPr>
        <p:txBody>
          <a:bodyPr/>
          <a:lstStyle/>
          <a:p>
            <a:pPr marL="0" indent="0">
              <a:spcAft>
                <a:spcPts val="600"/>
              </a:spcAft>
              <a:buNone/>
            </a:pPr>
            <a:r>
              <a:rPr lang="en-US" dirty="0"/>
              <a:t>Data are used continuously to: </a:t>
            </a:r>
          </a:p>
          <a:p>
            <a:pPr>
              <a:spcAft>
                <a:spcPts val="600"/>
              </a:spcAft>
            </a:pPr>
            <a:r>
              <a:rPr lang="en-US" dirty="0"/>
              <a:t>Identify gaps in service </a:t>
            </a:r>
          </a:p>
          <a:p>
            <a:pPr>
              <a:spcAft>
                <a:spcPts val="600"/>
              </a:spcAft>
            </a:pPr>
            <a:r>
              <a:rPr lang="en-US" dirty="0"/>
              <a:t>Determine whether changes led to improvement</a:t>
            </a:r>
          </a:p>
          <a:p>
            <a:pPr>
              <a:spcAft>
                <a:spcPts val="600"/>
              </a:spcAft>
            </a:pPr>
            <a:r>
              <a:rPr lang="en-US" dirty="0"/>
              <a:t>To inform decision-making</a:t>
            </a:r>
          </a:p>
        </p:txBody>
      </p:sp>
      <p:graphicFrame>
        <p:nvGraphicFramePr>
          <p:cNvPr id="9" name="Chart 8"/>
          <p:cNvGraphicFramePr>
            <a:graphicFrameLocks/>
          </p:cNvGraphicFramePr>
          <p:nvPr>
            <p:extLst/>
          </p:nvPr>
        </p:nvGraphicFramePr>
        <p:xfrm>
          <a:off x="1371600" y="3505200"/>
          <a:ext cx="62484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6.31</a:t>
            </a:r>
          </a:p>
        </p:txBody>
      </p:sp>
    </p:spTree>
    <p:extLst>
      <p:ext uri="{BB962C8B-B14F-4D97-AF65-F5344CB8AC3E}">
        <p14:creationId xmlns:p14="http://schemas.microsoft.com/office/powerpoint/2010/main" val="11633836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552"/>
            <a:ext cx="6850117" cy="633248"/>
          </a:xfrm>
        </p:spPr>
        <p:txBody>
          <a:bodyPr>
            <a:noAutofit/>
          </a:bodyPr>
          <a:lstStyle/>
          <a:p>
            <a:pPr algn="l"/>
            <a:r>
              <a:rPr lang="en-US" sz="3200" b="1" dirty="0">
                <a:solidFill>
                  <a:srgbClr val="006699"/>
                </a:solidFill>
              </a:rPr>
              <a:t>Elements of a Time Series Chart</a:t>
            </a:r>
          </a:p>
        </p:txBody>
      </p:sp>
      <p:graphicFrame>
        <p:nvGraphicFramePr>
          <p:cNvPr id="5" name="Content Placeholder 4"/>
          <p:cNvGraphicFramePr>
            <a:graphicFrameLocks noGrp="1"/>
          </p:cNvGraphicFramePr>
          <p:nvPr>
            <p:ph idx="1"/>
            <p:extLst/>
          </p:nvPr>
        </p:nvGraphicFramePr>
        <p:xfrm>
          <a:off x="457200" y="585952"/>
          <a:ext cx="8229600" cy="5052848"/>
        </p:xfrm>
        <a:graphic>
          <a:graphicData uri="http://schemas.openxmlformats.org/drawingml/2006/chart">
            <c:chart xmlns:c="http://schemas.openxmlformats.org/drawingml/2006/chart" xmlns:r="http://schemas.openxmlformats.org/officeDocument/2006/relationships" r:id="rId2"/>
          </a:graphicData>
        </a:graphic>
      </p:graphicFrame>
      <p:sp>
        <p:nvSpPr>
          <p:cNvPr id="7" name="Line Callout 1 6"/>
          <p:cNvSpPr/>
          <p:nvPr/>
        </p:nvSpPr>
        <p:spPr>
          <a:xfrm>
            <a:off x="-1" y="914400"/>
            <a:ext cx="1447801" cy="1608083"/>
          </a:xfrm>
          <a:prstGeom prst="borderCallout1">
            <a:avLst>
              <a:gd name="adj1" fmla="val 98242"/>
              <a:gd name="adj2" fmla="val 57003"/>
              <a:gd name="adj3" fmla="val 159324"/>
              <a:gd name="adj4" fmla="val 80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X and Y axes have clear scale and include indicator label</a:t>
            </a:r>
          </a:p>
        </p:txBody>
      </p:sp>
      <p:sp>
        <p:nvSpPr>
          <p:cNvPr id="8" name="Line Callout 1 7"/>
          <p:cNvSpPr/>
          <p:nvPr/>
        </p:nvSpPr>
        <p:spPr>
          <a:xfrm>
            <a:off x="325820" y="5791200"/>
            <a:ext cx="2036380" cy="990600"/>
          </a:xfrm>
          <a:prstGeom prst="borderCallout1">
            <a:avLst>
              <a:gd name="adj1" fmla="val -51277"/>
              <a:gd name="adj2" fmla="val 31151"/>
              <a:gd name="adj3" fmla="val 2686"/>
              <a:gd name="adj4" fmla="val 3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Numerator defined, including data source (e.g., NCST register)</a:t>
            </a:r>
          </a:p>
        </p:txBody>
      </p:sp>
      <p:sp>
        <p:nvSpPr>
          <p:cNvPr id="9" name="Line Callout 1 8"/>
          <p:cNvSpPr/>
          <p:nvPr/>
        </p:nvSpPr>
        <p:spPr>
          <a:xfrm>
            <a:off x="6781800" y="5791200"/>
            <a:ext cx="1905000" cy="1066800"/>
          </a:xfrm>
          <a:prstGeom prst="borderCallout1">
            <a:avLst>
              <a:gd name="adj1" fmla="val -462"/>
              <a:gd name="adj2" fmla="val 23115"/>
              <a:gd name="adj3" fmla="val -106219"/>
              <a:gd name="adj4" fmla="val -59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Numerator and denominator values shown for each month </a:t>
            </a:r>
          </a:p>
        </p:txBody>
      </p:sp>
      <p:sp>
        <p:nvSpPr>
          <p:cNvPr id="10" name="Line Callout 1 9"/>
          <p:cNvSpPr/>
          <p:nvPr/>
        </p:nvSpPr>
        <p:spPr>
          <a:xfrm>
            <a:off x="3124200" y="5791200"/>
            <a:ext cx="2971800" cy="990600"/>
          </a:xfrm>
          <a:prstGeom prst="borderCallout1">
            <a:avLst>
              <a:gd name="adj1" fmla="val -75150"/>
              <a:gd name="adj2" fmla="val -46529"/>
              <a:gd name="adj3" fmla="val 32924"/>
              <a:gd name="adj4" fmla="val -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Denominator defined, including data source (e.g., NCST register)</a:t>
            </a:r>
          </a:p>
        </p:txBody>
      </p:sp>
      <p:sp>
        <p:nvSpPr>
          <p:cNvPr id="4" name="Line Callout 1 3"/>
          <p:cNvSpPr/>
          <p:nvPr/>
        </p:nvSpPr>
        <p:spPr>
          <a:xfrm>
            <a:off x="6461234" y="3352800"/>
            <a:ext cx="1996966" cy="838200"/>
          </a:xfrm>
          <a:prstGeom prst="borderCallout1">
            <a:avLst>
              <a:gd name="adj1" fmla="val 45082"/>
              <a:gd name="adj2" fmla="val -438"/>
              <a:gd name="adj3" fmla="val -68064"/>
              <a:gd name="adj4" fmla="val -6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Tested changes are annotated</a:t>
            </a:r>
          </a:p>
        </p:txBody>
      </p:sp>
      <p:sp>
        <p:nvSpPr>
          <p:cNvPr id="6" name="Line Callout 1 5"/>
          <p:cNvSpPr/>
          <p:nvPr/>
        </p:nvSpPr>
        <p:spPr>
          <a:xfrm>
            <a:off x="7307317" y="52552"/>
            <a:ext cx="1828800" cy="1395248"/>
          </a:xfrm>
          <a:prstGeom prst="borderCallout1">
            <a:avLst>
              <a:gd name="adj1" fmla="val 11360"/>
              <a:gd name="adj2" fmla="val 2874"/>
              <a:gd name="adj3" fmla="val 56343"/>
              <a:gd name="adj4" fmla="val -21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Clearly defined title that includes what is being measured, where, and when</a:t>
            </a:r>
          </a:p>
        </p:txBody>
      </p:sp>
    </p:spTree>
    <p:extLst>
      <p:ext uri="{BB962C8B-B14F-4D97-AF65-F5344CB8AC3E}">
        <p14:creationId xmlns:p14="http://schemas.microsoft.com/office/powerpoint/2010/main" val="12981393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33798" name="Line 41"/>
          <p:cNvSpPr>
            <a:spLocks noChangeShapeType="1"/>
          </p:cNvSpPr>
          <p:nvPr/>
        </p:nvSpPr>
        <p:spPr bwMode="auto">
          <a:xfrm>
            <a:off x="1948107" y="3249318"/>
            <a:ext cx="1897061" cy="1545419"/>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
        <p:nvSpPr>
          <p:cNvPr id="2" name="Slide Number Placeholder 1"/>
          <p:cNvSpPr>
            <a:spLocks noGrp="1"/>
          </p:cNvSpPr>
          <p:nvPr>
            <p:ph type="sldNum" sz="quarter" idx="12"/>
          </p:nvPr>
        </p:nvSpPr>
        <p:spPr/>
        <p:txBody>
          <a:bodyPr/>
          <a:lstStyle/>
          <a:p>
            <a:r>
              <a:rPr lang="en-US" dirty="0"/>
              <a:t>6.33</a:t>
            </a:r>
          </a:p>
        </p:txBody>
      </p:sp>
      <p:sp>
        <p:nvSpPr>
          <p:cNvPr id="3" name="Title 2"/>
          <p:cNvSpPr>
            <a:spLocks noGrp="1"/>
          </p:cNvSpPr>
          <p:nvPr>
            <p:ph type="title"/>
          </p:nvPr>
        </p:nvSpPr>
        <p:spPr/>
        <p:txBody>
          <a:bodyPr/>
          <a:lstStyle/>
          <a:p>
            <a:r>
              <a:rPr lang="en-US" dirty="0"/>
              <a:t>Testing and Implementing Changes</a:t>
            </a:r>
          </a:p>
        </p:txBody>
      </p:sp>
    </p:spTree>
    <p:extLst>
      <p:ext uri="{BB962C8B-B14F-4D97-AF65-F5344CB8AC3E}">
        <p14:creationId xmlns:p14="http://schemas.microsoft.com/office/powerpoint/2010/main" val="26617148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Testing Changes: Plan</a:t>
            </a:r>
            <a:endParaRPr lang="en-US" dirty="0"/>
          </a:p>
        </p:txBody>
      </p:sp>
      <p:sp>
        <p:nvSpPr>
          <p:cNvPr id="3" name="Content Placeholder 2"/>
          <p:cNvSpPr>
            <a:spLocks noGrp="1"/>
          </p:cNvSpPr>
          <p:nvPr>
            <p:ph idx="1"/>
          </p:nvPr>
        </p:nvSpPr>
        <p:spPr/>
        <p:txBody>
          <a:bodyPr/>
          <a:lstStyle/>
          <a:p>
            <a:r>
              <a:rPr lang="en-US"/>
              <a:t>How will the change be implemented?</a:t>
            </a:r>
          </a:p>
          <a:p>
            <a:r>
              <a:rPr lang="en-US"/>
              <a:t>Who will implement it?</a:t>
            </a:r>
          </a:p>
          <a:p>
            <a:r>
              <a:rPr lang="en-US"/>
              <a:t>Where will the change be implemented?</a:t>
            </a:r>
          </a:p>
          <a:p>
            <a:r>
              <a:rPr lang="en-US"/>
              <a:t>When will it be implemented?</a:t>
            </a:r>
          </a:p>
          <a:p>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6.34</a:t>
            </a:r>
          </a:p>
        </p:txBody>
      </p:sp>
    </p:spTree>
    <p:extLst>
      <p:ext uri="{BB962C8B-B14F-4D97-AF65-F5344CB8AC3E}">
        <p14:creationId xmlns:p14="http://schemas.microsoft.com/office/powerpoint/2010/main" val="40786335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Testing Changes: Do</a:t>
            </a:r>
            <a:endParaRPr lang="en-US" dirty="0"/>
          </a:p>
        </p:txBody>
      </p:sp>
      <p:sp>
        <p:nvSpPr>
          <p:cNvPr id="153603" name="Rectangle 3"/>
          <p:cNvSpPr>
            <a:spLocks noGrp="1" noChangeArrowheads="1"/>
          </p:cNvSpPr>
          <p:nvPr>
            <p:ph idx="1"/>
          </p:nvPr>
        </p:nvSpPr>
        <p:spPr/>
        <p:txBody>
          <a:bodyPr/>
          <a:lstStyle/>
          <a:p>
            <a:pPr marL="0" indent="0">
              <a:buNone/>
            </a:pPr>
            <a:r>
              <a:rPr lang="en-US" b="1" dirty="0"/>
              <a:t>Implement the plan/solution</a:t>
            </a:r>
          </a:p>
          <a:p>
            <a:r>
              <a:rPr lang="en-US" dirty="0"/>
              <a:t>Test BIG changes on a small scale initially and then ramp up.</a:t>
            </a:r>
          </a:p>
          <a:p>
            <a:r>
              <a:rPr lang="en-US" dirty="0"/>
              <a:t>Focus on learning. Negative results are an opportunity to learn, so it is ok if some changes  don’t work.</a:t>
            </a:r>
          </a:p>
          <a:p>
            <a:r>
              <a:rPr lang="en-US" dirty="0"/>
              <a:t>Test one change at a time.</a:t>
            </a:r>
          </a:p>
          <a:p>
            <a:r>
              <a:rPr lang="en-US" dirty="0"/>
              <a:t>Monitor and document results. Ensure that data are complete.</a:t>
            </a:r>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6.35</a:t>
            </a:r>
          </a:p>
        </p:txBody>
      </p:sp>
    </p:spTree>
    <p:extLst>
      <p:ext uri="{BB962C8B-B14F-4D97-AF65-F5344CB8AC3E}">
        <p14:creationId xmlns:p14="http://schemas.microsoft.com/office/powerpoint/2010/main" val="6845002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Testing Changes: Study</a:t>
            </a:r>
            <a:endParaRPr lang="en-US" dirty="0"/>
          </a:p>
        </p:txBody>
      </p:sp>
      <p:sp>
        <p:nvSpPr>
          <p:cNvPr id="26627" name="Content Placeholder 2"/>
          <p:cNvSpPr>
            <a:spLocks noGrp="1"/>
          </p:cNvSpPr>
          <p:nvPr>
            <p:ph idx="1"/>
          </p:nvPr>
        </p:nvSpPr>
        <p:spPr/>
        <p:txBody>
          <a:bodyPr/>
          <a:lstStyle/>
          <a:p>
            <a:r>
              <a:rPr lang="en-US"/>
              <a:t>Review the data and create a time series chart.</a:t>
            </a:r>
          </a:p>
          <a:p>
            <a:r>
              <a:rPr lang="en-US"/>
              <a:t>Review available qualitative data that are relevant to the quantitative data.</a:t>
            </a:r>
          </a:p>
          <a:p>
            <a:r>
              <a:rPr lang="en-US"/>
              <a:t>Ask the QI team what the results reveal. </a:t>
            </a:r>
            <a:endParaRPr lang="en-US"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6.36</a:t>
            </a:r>
          </a:p>
        </p:txBody>
      </p:sp>
    </p:spTree>
    <p:extLst>
      <p:ext uri="{BB962C8B-B14F-4D97-AF65-F5344CB8AC3E}">
        <p14:creationId xmlns:p14="http://schemas.microsoft.com/office/powerpoint/2010/main" val="121643212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sz="3800" b="1" dirty="0">
                <a:solidFill>
                  <a:srgbClr val="006699"/>
                </a:solidFill>
              </a:rPr>
              <a:t>Testing Changes: Act</a:t>
            </a:r>
          </a:p>
        </p:txBody>
      </p:sp>
      <p:sp>
        <p:nvSpPr>
          <p:cNvPr id="27651" name="Rectangle 3"/>
          <p:cNvSpPr>
            <a:spLocks noGrp="1" noChangeArrowheads="1"/>
          </p:cNvSpPr>
          <p:nvPr>
            <p:ph idx="1"/>
          </p:nvPr>
        </p:nvSpPr>
        <p:spPr/>
        <p:txBody>
          <a:bodyPr/>
          <a:lstStyle/>
          <a:p>
            <a:pPr algn="ctr" eaLnBrk="1" hangingPunct="1">
              <a:buFontTx/>
              <a:buNone/>
            </a:pPr>
            <a:r>
              <a:rPr lang="en-US" dirty="0">
                <a:solidFill>
                  <a:srgbClr val="006699"/>
                </a:solidFill>
              </a:rPr>
              <a:t>            Analysis</a:t>
            </a:r>
          </a:p>
        </p:txBody>
      </p:sp>
      <p:sp>
        <p:nvSpPr>
          <p:cNvPr id="27652" name="AutoShape 4"/>
          <p:cNvSpPr>
            <a:spLocks noChangeArrowheads="1"/>
          </p:cNvSpPr>
          <p:nvPr/>
        </p:nvSpPr>
        <p:spPr bwMode="auto">
          <a:xfrm>
            <a:off x="2743200" y="1981200"/>
            <a:ext cx="3352800" cy="1828800"/>
          </a:xfrm>
          <a:prstGeom prst="flowChartDecision">
            <a:avLst/>
          </a:prstGeom>
          <a:solidFill>
            <a:schemeClr val="accent1">
              <a:lumMod val="20000"/>
              <a:lumOff val="80000"/>
            </a:schemeClr>
          </a:solidFill>
          <a:ln w="9525">
            <a:solidFill>
              <a:srgbClr val="006699"/>
            </a:solidFill>
            <a:miter lim="800000"/>
            <a:headEnd/>
            <a:tailEnd/>
          </a:ln>
        </p:spPr>
        <p:txBody>
          <a:bodyPr wrap="none" anchor="ctr"/>
          <a:lstStyle/>
          <a:p>
            <a:pPr algn="ctr"/>
            <a:r>
              <a:rPr lang="en-US" sz="2000" dirty="0">
                <a:solidFill>
                  <a:srgbClr val="006699"/>
                </a:solidFill>
                <a:latin typeface="Calibri" pitchFamily="34" charset="0"/>
              </a:rPr>
              <a:t>Did the change lead to </a:t>
            </a:r>
          </a:p>
          <a:p>
            <a:pPr algn="ctr"/>
            <a:r>
              <a:rPr lang="en-US" sz="2000" dirty="0">
                <a:solidFill>
                  <a:srgbClr val="006699"/>
                </a:solidFill>
                <a:latin typeface="Calibri" pitchFamily="34" charset="0"/>
              </a:rPr>
              <a:t>an improvement?</a:t>
            </a:r>
          </a:p>
        </p:txBody>
      </p:sp>
      <p:sp>
        <p:nvSpPr>
          <p:cNvPr id="27653" name="AutoShape 5"/>
          <p:cNvSpPr>
            <a:spLocks noChangeArrowheads="1"/>
          </p:cNvSpPr>
          <p:nvPr/>
        </p:nvSpPr>
        <p:spPr bwMode="auto">
          <a:xfrm>
            <a:off x="228600" y="2133600"/>
            <a:ext cx="1905000" cy="1524000"/>
          </a:xfrm>
          <a:prstGeom prst="flowChartProcess">
            <a:avLst/>
          </a:prstGeom>
          <a:solidFill>
            <a:schemeClr val="accent1">
              <a:lumMod val="20000"/>
              <a:lumOff val="80000"/>
            </a:schemeClr>
          </a:solidFill>
          <a:ln w="9525">
            <a:solidFill>
              <a:srgbClr val="006699"/>
            </a:solidFill>
            <a:miter lim="800000"/>
            <a:headEnd/>
            <a:tailEnd/>
          </a:ln>
        </p:spPr>
        <p:txBody>
          <a:bodyPr wrap="none" anchor="ctr"/>
          <a:lstStyle/>
          <a:p>
            <a:pPr algn="ctr"/>
            <a:r>
              <a:rPr lang="en-US" sz="2000" b="1" dirty="0">
                <a:solidFill>
                  <a:srgbClr val="006699"/>
                </a:solidFill>
                <a:latin typeface="Calibri" pitchFamily="34" charset="0"/>
              </a:rPr>
              <a:t>ABANDON</a:t>
            </a:r>
          </a:p>
          <a:p>
            <a:pPr algn="ctr"/>
            <a:r>
              <a:rPr lang="en-US" sz="2000" dirty="0">
                <a:solidFill>
                  <a:srgbClr val="006699"/>
                </a:solidFill>
                <a:latin typeface="Calibri" pitchFamily="34" charset="0"/>
              </a:rPr>
              <a:t>the change.</a:t>
            </a:r>
          </a:p>
          <a:p>
            <a:pPr algn="ctr"/>
            <a:r>
              <a:rPr lang="en-US" sz="2000" dirty="0">
                <a:solidFill>
                  <a:srgbClr val="006699"/>
                </a:solidFill>
                <a:latin typeface="Calibri" pitchFamily="34" charset="0"/>
              </a:rPr>
              <a:t>Develop and test</a:t>
            </a:r>
          </a:p>
          <a:p>
            <a:pPr algn="ctr"/>
            <a:r>
              <a:rPr lang="en-US" sz="2000" dirty="0">
                <a:solidFill>
                  <a:srgbClr val="006699"/>
                </a:solidFill>
                <a:latin typeface="Calibri" pitchFamily="34" charset="0"/>
              </a:rPr>
              <a:t> other changes.</a:t>
            </a:r>
          </a:p>
        </p:txBody>
      </p:sp>
      <p:sp>
        <p:nvSpPr>
          <p:cNvPr id="27654" name="Line 6"/>
          <p:cNvSpPr>
            <a:spLocks noChangeShapeType="1"/>
          </p:cNvSpPr>
          <p:nvPr/>
        </p:nvSpPr>
        <p:spPr bwMode="auto">
          <a:xfrm flipH="1">
            <a:off x="2133600" y="2895600"/>
            <a:ext cx="609600" cy="0"/>
          </a:xfrm>
          <a:prstGeom prst="line">
            <a:avLst/>
          </a:prstGeom>
          <a:noFill/>
          <a:ln w="9525">
            <a:solidFill>
              <a:srgbClr val="006699"/>
            </a:solidFill>
            <a:round/>
            <a:headEnd/>
            <a:tailEnd type="triangle" w="med" len="med"/>
          </a:ln>
        </p:spPr>
        <p:txBody>
          <a:bodyPr/>
          <a:lstStyle/>
          <a:p>
            <a:endParaRPr lang="en-US" dirty="0">
              <a:solidFill>
                <a:srgbClr val="006699"/>
              </a:solidFill>
            </a:endParaRPr>
          </a:p>
        </p:txBody>
      </p:sp>
      <p:sp>
        <p:nvSpPr>
          <p:cNvPr id="27655" name="Text Box 7"/>
          <p:cNvSpPr txBox="1">
            <a:spLocks noChangeArrowheads="1"/>
          </p:cNvSpPr>
          <p:nvPr/>
        </p:nvSpPr>
        <p:spPr bwMode="auto">
          <a:xfrm>
            <a:off x="2209800" y="2514600"/>
            <a:ext cx="495300" cy="396875"/>
          </a:xfrm>
          <a:prstGeom prst="rect">
            <a:avLst/>
          </a:prstGeom>
          <a:noFill/>
          <a:ln w="9525">
            <a:noFill/>
            <a:miter lim="800000"/>
            <a:headEnd/>
            <a:tailEnd/>
          </a:ln>
        </p:spPr>
        <p:txBody>
          <a:bodyPr wrap="none">
            <a:spAutoFit/>
          </a:bodyPr>
          <a:lstStyle/>
          <a:p>
            <a:r>
              <a:rPr lang="en-US" sz="2000" dirty="0">
                <a:solidFill>
                  <a:srgbClr val="006699"/>
                </a:solidFill>
                <a:latin typeface="Calibri" pitchFamily="34" charset="0"/>
              </a:rPr>
              <a:t>No</a:t>
            </a:r>
          </a:p>
        </p:txBody>
      </p:sp>
      <p:sp>
        <p:nvSpPr>
          <p:cNvPr id="27656" name="Line 8"/>
          <p:cNvSpPr>
            <a:spLocks noChangeShapeType="1"/>
          </p:cNvSpPr>
          <p:nvPr/>
        </p:nvSpPr>
        <p:spPr bwMode="auto">
          <a:xfrm>
            <a:off x="4419600" y="3810000"/>
            <a:ext cx="0" cy="609600"/>
          </a:xfrm>
          <a:prstGeom prst="line">
            <a:avLst/>
          </a:prstGeom>
          <a:noFill/>
          <a:ln w="9525">
            <a:solidFill>
              <a:schemeClr val="tx1"/>
            </a:solidFill>
            <a:round/>
            <a:headEnd/>
            <a:tailEnd type="triangle" w="med" len="med"/>
          </a:ln>
        </p:spPr>
        <p:txBody>
          <a:bodyPr/>
          <a:lstStyle/>
          <a:p>
            <a:endParaRPr lang="en-US" dirty="0">
              <a:solidFill>
                <a:srgbClr val="006699"/>
              </a:solidFill>
            </a:endParaRPr>
          </a:p>
        </p:txBody>
      </p:sp>
      <p:sp>
        <p:nvSpPr>
          <p:cNvPr id="27657" name="Text Box 9"/>
          <p:cNvSpPr txBox="1">
            <a:spLocks noChangeArrowheads="1"/>
          </p:cNvSpPr>
          <p:nvPr/>
        </p:nvSpPr>
        <p:spPr bwMode="auto">
          <a:xfrm>
            <a:off x="4495800" y="3886200"/>
            <a:ext cx="520527" cy="400110"/>
          </a:xfrm>
          <a:prstGeom prst="rect">
            <a:avLst/>
          </a:prstGeom>
          <a:noFill/>
          <a:ln w="9525">
            <a:noFill/>
            <a:miter lim="800000"/>
            <a:headEnd/>
            <a:tailEnd/>
          </a:ln>
        </p:spPr>
        <p:txBody>
          <a:bodyPr wrap="none">
            <a:spAutoFit/>
          </a:bodyPr>
          <a:lstStyle/>
          <a:p>
            <a:r>
              <a:rPr lang="en-US" sz="2000" dirty="0">
                <a:solidFill>
                  <a:srgbClr val="006699"/>
                </a:solidFill>
                <a:latin typeface="Calibri" pitchFamily="34" charset="0"/>
              </a:rPr>
              <a:t>Yes</a:t>
            </a:r>
          </a:p>
        </p:txBody>
      </p:sp>
      <p:sp>
        <p:nvSpPr>
          <p:cNvPr id="27658" name="AutoShape 10"/>
          <p:cNvSpPr>
            <a:spLocks noChangeArrowheads="1"/>
          </p:cNvSpPr>
          <p:nvPr/>
        </p:nvSpPr>
        <p:spPr bwMode="auto">
          <a:xfrm>
            <a:off x="2743200" y="4419600"/>
            <a:ext cx="3352800" cy="1828800"/>
          </a:xfrm>
          <a:prstGeom prst="flowChartDecision">
            <a:avLst/>
          </a:prstGeom>
          <a:solidFill>
            <a:schemeClr val="accent1">
              <a:lumMod val="20000"/>
              <a:lumOff val="80000"/>
            </a:schemeClr>
          </a:solidFill>
          <a:ln w="9525">
            <a:solidFill>
              <a:srgbClr val="006699"/>
            </a:solidFill>
            <a:miter lim="800000"/>
            <a:headEnd/>
            <a:tailEnd/>
          </a:ln>
        </p:spPr>
        <p:txBody>
          <a:bodyPr wrap="none" anchor="ctr"/>
          <a:lstStyle/>
          <a:p>
            <a:pPr algn="ctr"/>
            <a:r>
              <a:rPr lang="en-US" sz="2000" dirty="0">
                <a:solidFill>
                  <a:srgbClr val="006699"/>
                </a:solidFill>
                <a:latin typeface="Calibri" pitchFamily="34" charset="0"/>
              </a:rPr>
              <a:t>Is the change significant?</a:t>
            </a:r>
          </a:p>
        </p:txBody>
      </p:sp>
      <p:sp>
        <p:nvSpPr>
          <p:cNvPr id="27659" name="AutoShape 11"/>
          <p:cNvSpPr>
            <a:spLocks noChangeArrowheads="1"/>
          </p:cNvSpPr>
          <p:nvPr/>
        </p:nvSpPr>
        <p:spPr bwMode="auto">
          <a:xfrm>
            <a:off x="228600" y="4572000"/>
            <a:ext cx="1905000" cy="1524000"/>
          </a:xfrm>
          <a:prstGeom prst="flowChartProcess">
            <a:avLst/>
          </a:prstGeom>
          <a:solidFill>
            <a:schemeClr val="accent1">
              <a:lumMod val="20000"/>
              <a:lumOff val="80000"/>
            </a:schemeClr>
          </a:solidFill>
          <a:ln w="9525">
            <a:solidFill>
              <a:srgbClr val="006699"/>
            </a:solidFill>
            <a:miter lim="800000"/>
            <a:headEnd/>
            <a:tailEnd/>
          </a:ln>
        </p:spPr>
        <p:txBody>
          <a:bodyPr wrap="none" anchor="ctr"/>
          <a:lstStyle/>
          <a:p>
            <a:pPr algn="ctr"/>
            <a:r>
              <a:rPr lang="en-US" sz="2000" b="1" dirty="0">
                <a:solidFill>
                  <a:srgbClr val="006699"/>
                </a:solidFill>
                <a:latin typeface="Calibri" pitchFamily="34" charset="0"/>
              </a:rPr>
              <a:t>MODIFY</a:t>
            </a:r>
          </a:p>
          <a:p>
            <a:pPr algn="ctr"/>
            <a:r>
              <a:rPr lang="en-US" sz="2000" dirty="0">
                <a:solidFill>
                  <a:srgbClr val="006699"/>
                </a:solidFill>
                <a:latin typeface="Calibri" pitchFamily="34" charset="0"/>
              </a:rPr>
              <a:t>the change</a:t>
            </a:r>
          </a:p>
          <a:p>
            <a:pPr algn="ctr"/>
            <a:r>
              <a:rPr lang="en-US" sz="2000" dirty="0">
                <a:solidFill>
                  <a:srgbClr val="006699"/>
                </a:solidFill>
                <a:latin typeface="Calibri" pitchFamily="34" charset="0"/>
              </a:rPr>
              <a:t>and conduct</a:t>
            </a:r>
          </a:p>
          <a:p>
            <a:pPr algn="ctr"/>
            <a:r>
              <a:rPr lang="en-US" sz="2000" dirty="0">
                <a:solidFill>
                  <a:srgbClr val="006699"/>
                </a:solidFill>
                <a:latin typeface="Calibri" pitchFamily="34" charset="0"/>
              </a:rPr>
              <a:t>another test.</a:t>
            </a:r>
          </a:p>
        </p:txBody>
      </p:sp>
      <p:sp>
        <p:nvSpPr>
          <p:cNvPr id="27660" name="AutoShape 12"/>
          <p:cNvSpPr>
            <a:spLocks noChangeArrowheads="1"/>
          </p:cNvSpPr>
          <p:nvPr/>
        </p:nvSpPr>
        <p:spPr bwMode="auto">
          <a:xfrm>
            <a:off x="6858000" y="4572000"/>
            <a:ext cx="1905000" cy="1524000"/>
          </a:xfrm>
          <a:prstGeom prst="flowChartProcess">
            <a:avLst/>
          </a:prstGeom>
          <a:solidFill>
            <a:schemeClr val="accent1">
              <a:lumMod val="20000"/>
              <a:lumOff val="80000"/>
            </a:schemeClr>
          </a:solidFill>
          <a:ln w="9525">
            <a:solidFill>
              <a:srgbClr val="006699"/>
            </a:solidFill>
            <a:miter lim="800000"/>
            <a:headEnd/>
            <a:tailEnd/>
          </a:ln>
        </p:spPr>
        <p:txBody>
          <a:bodyPr wrap="none" anchor="ctr"/>
          <a:lstStyle/>
          <a:p>
            <a:pPr algn="ctr"/>
            <a:r>
              <a:rPr lang="en-US" sz="2000" b="1" dirty="0">
                <a:solidFill>
                  <a:srgbClr val="006699"/>
                </a:solidFill>
                <a:latin typeface="Calibri" pitchFamily="34" charset="0"/>
              </a:rPr>
              <a:t>ADOPT</a:t>
            </a:r>
          </a:p>
          <a:p>
            <a:pPr algn="ctr"/>
            <a:r>
              <a:rPr lang="en-US" sz="2000" dirty="0">
                <a:solidFill>
                  <a:srgbClr val="006699"/>
                </a:solidFill>
                <a:latin typeface="Calibri" pitchFamily="34" charset="0"/>
              </a:rPr>
              <a:t>the change.</a:t>
            </a:r>
          </a:p>
          <a:p>
            <a:pPr algn="ctr"/>
            <a:r>
              <a:rPr lang="en-US" sz="2000" dirty="0">
                <a:solidFill>
                  <a:srgbClr val="006699"/>
                </a:solidFill>
                <a:latin typeface="Calibri" pitchFamily="34" charset="0"/>
              </a:rPr>
              <a:t>Develop new</a:t>
            </a:r>
          </a:p>
          <a:p>
            <a:pPr algn="ctr"/>
            <a:r>
              <a:rPr lang="en-US" sz="2000" dirty="0">
                <a:solidFill>
                  <a:srgbClr val="006699"/>
                </a:solidFill>
                <a:latin typeface="Calibri" pitchFamily="34" charset="0"/>
              </a:rPr>
              <a:t>changes.</a:t>
            </a:r>
          </a:p>
        </p:txBody>
      </p:sp>
      <p:sp>
        <p:nvSpPr>
          <p:cNvPr id="27661" name="Line 13"/>
          <p:cNvSpPr>
            <a:spLocks noChangeShapeType="1"/>
          </p:cNvSpPr>
          <p:nvPr/>
        </p:nvSpPr>
        <p:spPr bwMode="auto">
          <a:xfrm flipH="1">
            <a:off x="2133600" y="5334000"/>
            <a:ext cx="609600" cy="0"/>
          </a:xfrm>
          <a:prstGeom prst="line">
            <a:avLst/>
          </a:prstGeom>
          <a:noFill/>
          <a:ln w="9525">
            <a:solidFill>
              <a:srgbClr val="006699"/>
            </a:solidFill>
            <a:round/>
            <a:headEnd/>
            <a:tailEnd type="triangle" w="med" len="med"/>
          </a:ln>
        </p:spPr>
        <p:txBody>
          <a:bodyPr/>
          <a:lstStyle/>
          <a:p>
            <a:endParaRPr lang="en-US" dirty="0">
              <a:solidFill>
                <a:srgbClr val="006699"/>
              </a:solidFill>
            </a:endParaRPr>
          </a:p>
        </p:txBody>
      </p:sp>
      <p:sp>
        <p:nvSpPr>
          <p:cNvPr id="27662" name="Text Box 14"/>
          <p:cNvSpPr txBox="1">
            <a:spLocks noChangeArrowheads="1"/>
          </p:cNvSpPr>
          <p:nvPr/>
        </p:nvSpPr>
        <p:spPr bwMode="auto">
          <a:xfrm>
            <a:off x="2209800" y="4937125"/>
            <a:ext cx="495300" cy="396875"/>
          </a:xfrm>
          <a:prstGeom prst="rect">
            <a:avLst/>
          </a:prstGeom>
          <a:noFill/>
          <a:ln w="9525">
            <a:noFill/>
            <a:miter lim="800000"/>
            <a:headEnd/>
            <a:tailEnd/>
          </a:ln>
        </p:spPr>
        <p:txBody>
          <a:bodyPr wrap="none">
            <a:spAutoFit/>
          </a:bodyPr>
          <a:lstStyle/>
          <a:p>
            <a:r>
              <a:rPr lang="en-US" sz="2000" dirty="0">
                <a:solidFill>
                  <a:srgbClr val="006699"/>
                </a:solidFill>
                <a:latin typeface="Calibri" pitchFamily="34" charset="0"/>
              </a:rPr>
              <a:t>No</a:t>
            </a:r>
          </a:p>
        </p:txBody>
      </p:sp>
      <p:sp>
        <p:nvSpPr>
          <p:cNvPr id="27663" name="Line 15"/>
          <p:cNvSpPr>
            <a:spLocks noChangeShapeType="1"/>
          </p:cNvSpPr>
          <p:nvPr/>
        </p:nvSpPr>
        <p:spPr bwMode="auto">
          <a:xfrm>
            <a:off x="6096000" y="5334000"/>
            <a:ext cx="762000" cy="0"/>
          </a:xfrm>
          <a:prstGeom prst="line">
            <a:avLst/>
          </a:prstGeom>
          <a:noFill/>
          <a:ln w="9525">
            <a:solidFill>
              <a:srgbClr val="006699"/>
            </a:solidFill>
            <a:round/>
            <a:headEnd/>
            <a:tailEnd type="triangle" w="med" len="med"/>
          </a:ln>
        </p:spPr>
        <p:txBody>
          <a:bodyPr/>
          <a:lstStyle/>
          <a:p>
            <a:endParaRPr lang="en-US" dirty="0">
              <a:solidFill>
                <a:srgbClr val="006699"/>
              </a:solidFill>
            </a:endParaRPr>
          </a:p>
        </p:txBody>
      </p:sp>
      <p:sp>
        <p:nvSpPr>
          <p:cNvPr id="27664" name="Text Box 16"/>
          <p:cNvSpPr txBox="1">
            <a:spLocks noChangeArrowheads="1"/>
          </p:cNvSpPr>
          <p:nvPr/>
        </p:nvSpPr>
        <p:spPr bwMode="auto">
          <a:xfrm>
            <a:off x="6172200" y="4876800"/>
            <a:ext cx="520527" cy="400110"/>
          </a:xfrm>
          <a:prstGeom prst="rect">
            <a:avLst/>
          </a:prstGeom>
          <a:noFill/>
          <a:ln w="9525">
            <a:noFill/>
            <a:miter lim="800000"/>
            <a:headEnd/>
            <a:tailEnd/>
          </a:ln>
        </p:spPr>
        <p:txBody>
          <a:bodyPr wrap="none">
            <a:spAutoFit/>
          </a:bodyPr>
          <a:lstStyle/>
          <a:p>
            <a:r>
              <a:rPr lang="en-US" sz="2000" dirty="0">
                <a:solidFill>
                  <a:srgbClr val="006699"/>
                </a:solidFill>
                <a:latin typeface="Calibri" pitchFamily="34" charset="0"/>
              </a:rPr>
              <a:t>Yes</a:t>
            </a:r>
          </a:p>
        </p:txBody>
      </p:sp>
      <p:sp>
        <p:nvSpPr>
          <p:cNvPr id="1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6.37</a:t>
            </a:r>
          </a:p>
        </p:txBody>
      </p:sp>
    </p:spTree>
    <p:extLst>
      <p:ext uri="{BB962C8B-B14F-4D97-AF65-F5344CB8AC3E}">
        <p14:creationId xmlns:p14="http://schemas.microsoft.com/office/powerpoint/2010/main" val="309086870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Monitoring QI Activities</a:t>
            </a:r>
            <a:endParaRPr lang="en-US" dirty="0"/>
          </a:p>
        </p:txBody>
      </p:sp>
      <p:sp>
        <p:nvSpPr>
          <p:cNvPr id="4" name="Content Placeholder 3"/>
          <p:cNvSpPr>
            <a:spLocks noGrp="1"/>
          </p:cNvSpPr>
          <p:nvPr>
            <p:ph idx="1"/>
          </p:nvPr>
        </p:nvSpPr>
        <p:spPr/>
        <p:txBody>
          <a:bodyPr/>
          <a:lstStyle/>
          <a:p>
            <a:r>
              <a:rPr lang="en-US"/>
              <a:t>Data collection tools</a:t>
            </a:r>
          </a:p>
          <a:p>
            <a:pPr lvl="1"/>
            <a:r>
              <a:rPr lang="en-US"/>
              <a:t>NCST adolescent and adult register</a:t>
            </a:r>
          </a:p>
          <a:p>
            <a:pPr lvl="1"/>
            <a:r>
              <a:rPr lang="en-US"/>
              <a:t>NCST client management form</a:t>
            </a:r>
          </a:p>
          <a:p>
            <a:r>
              <a:rPr lang="en-US"/>
              <a:t>Reporting tools</a:t>
            </a:r>
          </a:p>
          <a:p>
            <a:pPr lvl="1"/>
            <a:r>
              <a:rPr lang="en-US"/>
              <a:t>NCST monthly report form</a:t>
            </a:r>
          </a:p>
          <a:p>
            <a:r>
              <a:rPr lang="en-US"/>
              <a:t>QI documentation journal </a:t>
            </a:r>
          </a:p>
          <a:p>
            <a:r>
              <a:rPr lang="en-US"/>
              <a:t>QI team maturity index</a:t>
            </a:r>
            <a:endParaRPr lang="en-US" dirty="0"/>
          </a:p>
        </p:txBody>
      </p:sp>
      <p:sp>
        <p:nvSpPr>
          <p:cNvPr id="7" name="Slide Number Placeholder 5"/>
          <p:cNvSpPr>
            <a:spLocks noGrp="1"/>
          </p:cNvSpPr>
          <p:nvPr>
            <p:ph type="sldNum" sz="quarter" idx="12"/>
          </p:nvPr>
        </p:nvSpPr>
        <p:spPr/>
        <p:txBody>
          <a:bodyPr/>
          <a:lstStyle>
            <a:lvl1pPr>
              <a:defRPr sz="1400" b="1">
                <a:solidFill>
                  <a:srgbClr val="2F5597"/>
                </a:solidFill>
              </a:defRPr>
            </a:lvl1pPr>
          </a:lstStyle>
          <a:p>
            <a:r>
              <a:rPr lang="en-IE"/>
              <a:t>6.38</a:t>
            </a:r>
            <a:endParaRPr lang="en-IE" dirty="0"/>
          </a:p>
        </p:txBody>
      </p:sp>
    </p:spTree>
    <p:extLst>
      <p:ext uri="{BB962C8B-B14F-4D97-AF65-F5344CB8AC3E}">
        <p14:creationId xmlns:p14="http://schemas.microsoft.com/office/powerpoint/2010/main" val="251627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Energy Requirements for PLHIV</a:t>
            </a:r>
            <a:endParaRPr lang="en-IE" sz="3800" b="1" dirty="0">
              <a:solidFill>
                <a:srgbClr val="006699"/>
              </a:solidFill>
              <a:latin typeface="+mn-lt"/>
            </a:endParaRPr>
          </a:p>
        </p:txBody>
      </p:sp>
      <p:sp>
        <p:nvSpPr>
          <p:cNvPr id="3" name="Content Placeholder 2"/>
          <p:cNvSpPr>
            <a:spLocks noGrp="1"/>
          </p:cNvSpPr>
          <p:nvPr>
            <p:ph idx="1"/>
          </p:nvPr>
        </p:nvSpPr>
        <p:spPr>
          <a:xfrm>
            <a:off x="628650" y="1564368"/>
            <a:ext cx="8047264" cy="4673145"/>
          </a:xfrm>
        </p:spPr>
        <p:txBody>
          <a:bodyPr>
            <a:noAutofit/>
          </a:bodyPr>
          <a:lstStyle/>
          <a:p>
            <a:pPr>
              <a:spcBef>
                <a:spcPts val="0"/>
              </a:spcBef>
              <a:defRPr/>
            </a:pPr>
            <a:r>
              <a:rPr lang="en-GB" sz="2600" b="1" dirty="0">
                <a:solidFill>
                  <a:srgbClr val="006699"/>
                </a:solidFill>
                <a:latin typeface="Calibri" pitchFamily="34" charset="0"/>
              </a:rPr>
              <a:t>HIV-infected adult </a:t>
            </a:r>
            <a:r>
              <a:rPr lang="en-GB" sz="2600" dirty="0">
                <a:solidFill>
                  <a:srgbClr val="006699"/>
                </a:solidFill>
                <a:latin typeface="Calibri" pitchFamily="34" charset="0"/>
              </a:rPr>
              <a:t>in early/asymptomatic stage: </a:t>
            </a:r>
            <a:br>
              <a:rPr lang="en-GB" sz="2600" dirty="0">
                <a:solidFill>
                  <a:srgbClr val="006699"/>
                </a:solidFill>
                <a:latin typeface="Calibri" pitchFamily="34" charset="0"/>
              </a:rPr>
            </a:br>
            <a:r>
              <a:rPr lang="en-GB" sz="2600" dirty="0">
                <a:solidFill>
                  <a:srgbClr val="006699"/>
                </a:solidFill>
                <a:latin typeface="Calibri" pitchFamily="34" charset="0"/>
              </a:rPr>
              <a:t>10% more energy</a:t>
            </a:r>
            <a:endParaRPr lang="en-US" sz="2600" dirty="0">
              <a:solidFill>
                <a:srgbClr val="006699"/>
              </a:solidFill>
              <a:latin typeface="Calibri" pitchFamily="34" charset="0"/>
            </a:endParaRPr>
          </a:p>
          <a:p>
            <a:pPr>
              <a:spcBef>
                <a:spcPts val="900"/>
              </a:spcBef>
              <a:defRPr/>
            </a:pPr>
            <a:r>
              <a:rPr lang="en-GB" sz="2600" b="1" dirty="0">
                <a:solidFill>
                  <a:srgbClr val="006699"/>
                </a:solidFill>
                <a:latin typeface="Calibri" pitchFamily="34" charset="0"/>
              </a:rPr>
              <a:t>HIV-infected adult </a:t>
            </a:r>
            <a:r>
              <a:rPr lang="en-GB" sz="2600" dirty="0">
                <a:solidFill>
                  <a:srgbClr val="006699"/>
                </a:solidFill>
                <a:latin typeface="Calibri" pitchFamily="34" charset="0"/>
              </a:rPr>
              <a:t>in late/symptomatic stage:</a:t>
            </a:r>
            <a:r>
              <a:rPr lang="en-US" sz="2600" dirty="0">
                <a:solidFill>
                  <a:srgbClr val="006699"/>
                </a:solidFill>
                <a:latin typeface="Calibri" pitchFamily="34" charset="0"/>
              </a:rPr>
              <a:t> </a:t>
            </a:r>
            <a:br>
              <a:rPr lang="en-US" sz="2600" dirty="0">
                <a:solidFill>
                  <a:srgbClr val="006699"/>
                </a:solidFill>
                <a:latin typeface="Calibri" pitchFamily="34" charset="0"/>
              </a:rPr>
            </a:br>
            <a:r>
              <a:rPr lang="en-GB" sz="2600" dirty="0">
                <a:solidFill>
                  <a:srgbClr val="006699"/>
                </a:solidFill>
                <a:latin typeface="Calibri" pitchFamily="34" charset="0"/>
              </a:rPr>
              <a:t>20% more energy</a:t>
            </a:r>
            <a:endParaRPr lang="en-US" sz="2600" dirty="0">
              <a:solidFill>
                <a:srgbClr val="006699"/>
              </a:solidFill>
              <a:latin typeface="Calibri" pitchFamily="34" charset="0"/>
            </a:endParaRPr>
          </a:p>
          <a:p>
            <a:pPr>
              <a:spcBef>
                <a:spcPts val="900"/>
              </a:spcBef>
              <a:defRPr/>
            </a:pPr>
            <a:r>
              <a:rPr lang="en-GB" sz="2600" b="1" dirty="0">
                <a:solidFill>
                  <a:srgbClr val="006699"/>
                </a:solidFill>
                <a:latin typeface="Calibri" pitchFamily="34" charset="0"/>
              </a:rPr>
              <a:t>HIV-infected a</a:t>
            </a:r>
            <a:r>
              <a:rPr lang="en-US" sz="2600" b="1" dirty="0">
                <a:solidFill>
                  <a:srgbClr val="006699"/>
                </a:solidFill>
                <a:latin typeface="Calibri" pitchFamily="34" charset="0"/>
              </a:rPr>
              <a:t>dolescent</a:t>
            </a:r>
          </a:p>
          <a:p>
            <a:pPr marL="1030287" lvl="1" indent="-457200">
              <a:spcBef>
                <a:spcPts val="600"/>
              </a:spcBef>
              <a:defRPr/>
            </a:pPr>
            <a:r>
              <a:rPr lang="en-GB" sz="2600" dirty="0">
                <a:solidFill>
                  <a:srgbClr val="006699"/>
                </a:solidFill>
                <a:latin typeface="Calibri" pitchFamily="34" charset="0"/>
                <a:cs typeface="Arial" pitchFamily="34" charset="0"/>
              </a:rPr>
              <a:t>Asymptomatic: 10% more energy</a:t>
            </a:r>
            <a:endParaRPr lang="en-US" sz="2600" dirty="0">
              <a:solidFill>
                <a:srgbClr val="006699"/>
              </a:solidFill>
              <a:latin typeface="Calibri" pitchFamily="34" charset="0"/>
              <a:cs typeface="Arial" pitchFamily="34" charset="0"/>
            </a:endParaRPr>
          </a:p>
          <a:p>
            <a:pPr marL="1030287" lvl="1" indent="-457200">
              <a:spcBef>
                <a:spcPts val="600"/>
              </a:spcBef>
              <a:defRPr/>
            </a:pPr>
            <a:r>
              <a:rPr lang="en-GB" sz="2600" dirty="0">
                <a:solidFill>
                  <a:srgbClr val="006699"/>
                </a:solidFill>
                <a:latin typeface="Calibri" pitchFamily="34" charset="0"/>
                <a:cs typeface="Arial" pitchFamily="34" charset="0"/>
              </a:rPr>
              <a:t>Symptomatic: 20–30% more energy</a:t>
            </a:r>
            <a:endParaRPr lang="en-US" sz="2600" dirty="0">
              <a:solidFill>
                <a:srgbClr val="006699"/>
              </a:solidFill>
              <a:latin typeface="Calibri" pitchFamily="34" charset="0"/>
              <a:cs typeface="Arial" pitchFamily="34" charset="0"/>
            </a:endParaRPr>
          </a:p>
          <a:p>
            <a:pPr marL="0" lvl="1" indent="0">
              <a:spcBef>
                <a:spcPts val="1200"/>
              </a:spcBef>
              <a:buNone/>
              <a:defRPr/>
            </a:pPr>
            <a:r>
              <a:rPr lang="en-GB" sz="1600" i="1" dirty="0">
                <a:solidFill>
                  <a:schemeClr val="tx1"/>
                </a:solidFill>
                <a:latin typeface="Calibri" pitchFamily="34" charset="0"/>
                <a:cs typeface="Arial" pitchFamily="34" charset="0"/>
              </a:rPr>
              <a:t>Source</a:t>
            </a:r>
            <a:r>
              <a:rPr lang="en-GB" sz="1600" dirty="0">
                <a:solidFill>
                  <a:schemeClr val="tx1"/>
                </a:solidFill>
                <a:latin typeface="Calibri" pitchFamily="34" charset="0"/>
                <a:cs typeface="Arial" pitchFamily="34" charset="0"/>
              </a:rPr>
              <a:t>: WHO. 2003. </a:t>
            </a:r>
            <a:r>
              <a:rPr lang="en-GB" sz="1600" i="1" dirty="0">
                <a:solidFill>
                  <a:schemeClr val="tx1"/>
                </a:solidFill>
                <a:latin typeface="Calibri" pitchFamily="34" charset="0"/>
                <a:cs typeface="Arial" pitchFamily="34" charset="0"/>
              </a:rPr>
              <a:t>Nutrient Requirements of People Living with HIV/AIDS: Report of a Technical Consultation, Geneva, 13–15 May 2003</a:t>
            </a:r>
            <a:r>
              <a:rPr lang="en-GB" sz="1600" dirty="0">
                <a:solidFill>
                  <a:schemeClr val="tx1"/>
                </a:solidFill>
                <a:latin typeface="Calibri" pitchFamily="34" charset="0"/>
                <a:cs typeface="Arial" pitchFamily="34" charset="0"/>
              </a:rPr>
              <a:t>. Geneva: WHO.</a:t>
            </a:r>
            <a:endParaRPr lang="en-US" sz="1600" dirty="0">
              <a:solidFill>
                <a:schemeClr val="tx1"/>
              </a:solidFill>
              <a:latin typeface="Calibri" pitchFamily="34" charset="0"/>
              <a:cs typeface="Arial" pitchFamily="34" charset="0"/>
            </a:endParaRPr>
          </a:p>
          <a:p>
            <a:endParaRPr lang="en-IE" sz="2600"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1.10</a:t>
            </a:r>
          </a:p>
        </p:txBody>
      </p:sp>
    </p:spTree>
    <p:extLst>
      <p:ext uri="{BB962C8B-B14F-4D97-AF65-F5344CB8AC3E}">
        <p14:creationId xmlns:p14="http://schemas.microsoft.com/office/powerpoint/2010/main" val="367376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and TB</a:t>
            </a:r>
            <a:endParaRPr lang="en-IE" dirty="0"/>
          </a:p>
        </p:txBody>
      </p:sp>
      <p:sp>
        <p:nvSpPr>
          <p:cNvPr id="6" name="Content Placeholder 5"/>
          <p:cNvSpPr>
            <a:spLocks noGrp="1"/>
          </p:cNvSpPr>
          <p:nvPr>
            <p:ph idx="1"/>
          </p:nvPr>
        </p:nvSpPr>
        <p:spPr>
          <a:xfrm>
            <a:off x="628650" y="1531344"/>
            <a:ext cx="7886700" cy="4939793"/>
          </a:xfrm>
        </p:spPr>
        <p:txBody>
          <a:bodyPr>
            <a:normAutofit fontScale="92500" lnSpcReduction="10000"/>
          </a:bodyPr>
          <a:lstStyle/>
          <a:p>
            <a:r>
              <a:rPr lang="en-GB" dirty="0"/>
              <a:t>TB reduces appetite and increases energy expenditure, causing wasting. </a:t>
            </a:r>
          </a:p>
          <a:p>
            <a:r>
              <a:rPr lang="en-GB" dirty="0"/>
              <a:t>Underweight people are at risk of developing active TB.</a:t>
            </a:r>
          </a:p>
          <a:p>
            <a:r>
              <a:rPr lang="en-GB" dirty="0"/>
              <a:t>Poor nutritional status may speed up progression from TB infection to TB disease.</a:t>
            </a:r>
          </a:p>
          <a:p>
            <a:r>
              <a:rPr lang="en-GB" dirty="0"/>
              <a:t>Protein loss in TB patients can cause nutrient malabsorption. </a:t>
            </a:r>
          </a:p>
          <a:p>
            <a:r>
              <a:rPr lang="en-GB" dirty="0"/>
              <a:t>Increased energy expenditure and tissue breakdown increase energy needs in people with TB. </a:t>
            </a:r>
          </a:p>
          <a:p>
            <a:r>
              <a:rPr lang="en-GB" dirty="0"/>
              <a:t>Poor appetite makes people with TB unable to eat enough to meet their increased micronutrient needs.</a:t>
            </a:r>
          </a:p>
          <a:p>
            <a:endParaRPr lang="en-US" dirty="0"/>
          </a:p>
          <a:p>
            <a:endParaRPr lang="en-IE"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1.11</a:t>
            </a:r>
          </a:p>
        </p:txBody>
      </p:sp>
    </p:spTree>
    <p:extLst>
      <p:ext uri="{BB962C8B-B14F-4D97-AF65-F5344CB8AC3E}">
        <p14:creationId xmlns:p14="http://schemas.microsoft.com/office/powerpoint/2010/main" val="341239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p:nvPr>
        </p:nvSpPr>
        <p:spPr>
          <a:xfrm>
            <a:off x="0" y="1"/>
            <a:ext cx="9144000" cy="1296008"/>
          </a:xfrm>
        </p:spPr>
        <p:txBody>
          <a:bodyPr>
            <a:noAutofit/>
          </a:bodyPr>
          <a:lstStyle/>
          <a:p>
            <a:pPr algn="ctr" eaLnBrk="1" hangingPunct="1"/>
            <a:br>
              <a:rPr lang="en-GB" sz="3800" b="1" dirty="0">
                <a:solidFill>
                  <a:srgbClr val="006699"/>
                </a:solidFill>
                <a:latin typeface="+mn-lt"/>
              </a:rPr>
            </a:br>
            <a:r>
              <a:rPr lang="en-US" sz="3800" b="1" dirty="0">
                <a:solidFill>
                  <a:srgbClr val="006699"/>
                </a:solidFill>
                <a:latin typeface="+mn-lt"/>
              </a:rPr>
              <a:t>Energy Requirements during Pregnancy</a:t>
            </a:r>
            <a:br>
              <a:rPr lang="en-GB" sz="3800" b="1" dirty="0">
                <a:solidFill>
                  <a:srgbClr val="006699"/>
                </a:solidFill>
                <a:latin typeface="+mn-lt"/>
              </a:rPr>
            </a:br>
            <a:endParaRPr lang="en-US" sz="3800" b="1" dirty="0">
              <a:solidFill>
                <a:srgbClr val="006699"/>
              </a:solidFill>
              <a:latin typeface="+mn-l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94063612"/>
              </p:ext>
            </p:extLst>
          </p:nvPr>
        </p:nvGraphicFramePr>
        <p:xfrm>
          <a:off x="358871" y="1656810"/>
          <a:ext cx="8426258" cy="4187104"/>
        </p:xfrm>
        <a:graphic>
          <a:graphicData uri="http://schemas.openxmlformats.org/drawingml/2006/table">
            <a:tbl>
              <a:tblPr firstRow="1" bandRow="1">
                <a:tableStyleId>{5C22544A-7EE6-4342-B048-85BDC9FD1C3A}</a:tableStyleId>
              </a:tblPr>
              <a:tblGrid>
                <a:gridCol w="1784848">
                  <a:extLst>
                    <a:ext uri="{9D8B030D-6E8A-4147-A177-3AD203B41FA5}">
                      <a16:colId xmlns:a16="http://schemas.microsoft.com/office/drawing/2014/main" val="20000"/>
                    </a:ext>
                  </a:extLst>
                </a:gridCol>
                <a:gridCol w="1457924">
                  <a:extLst>
                    <a:ext uri="{9D8B030D-6E8A-4147-A177-3AD203B41FA5}">
                      <a16:colId xmlns:a16="http://schemas.microsoft.com/office/drawing/2014/main" val="20001"/>
                    </a:ext>
                  </a:extLst>
                </a:gridCol>
                <a:gridCol w="1740556">
                  <a:extLst>
                    <a:ext uri="{9D8B030D-6E8A-4147-A177-3AD203B41FA5}">
                      <a16:colId xmlns:a16="http://schemas.microsoft.com/office/drawing/2014/main" val="20002"/>
                    </a:ext>
                  </a:extLst>
                </a:gridCol>
                <a:gridCol w="1583345">
                  <a:extLst>
                    <a:ext uri="{9D8B030D-6E8A-4147-A177-3AD203B41FA5}">
                      <a16:colId xmlns:a16="http://schemas.microsoft.com/office/drawing/2014/main" val="20003"/>
                    </a:ext>
                  </a:extLst>
                </a:gridCol>
                <a:gridCol w="1859585">
                  <a:extLst>
                    <a:ext uri="{9D8B030D-6E8A-4147-A177-3AD203B41FA5}">
                      <a16:colId xmlns:a16="http://schemas.microsoft.com/office/drawing/2014/main" val="20004"/>
                    </a:ext>
                  </a:extLst>
                </a:gridCol>
              </a:tblGrid>
              <a:tr h="1838580">
                <a:tc>
                  <a:txBody>
                    <a:bodyPr/>
                    <a:lstStyle/>
                    <a:p>
                      <a:r>
                        <a:rPr lang="en-US" sz="2200" b="1" dirty="0"/>
                        <a:t>Group</a:t>
                      </a:r>
                    </a:p>
                  </a:txBody>
                  <a:tcPr anchor="ctr"/>
                </a:tc>
                <a:tc>
                  <a:txBody>
                    <a:bodyPr/>
                    <a:lstStyle/>
                    <a:p>
                      <a:r>
                        <a:rPr lang="en-US" sz="2200" b="1" dirty="0"/>
                        <a:t>Average intake (kcal)</a:t>
                      </a:r>
                    </a:p>
                  </a:txBody>
                  <a:tcPr anchor="ctr"/>
                </a:tc>
                <a:tc>
                  <a:txBody>
                    <a:bodyPr/>
                    <a:lstStyle/>
                    <a:p>
                      <a:r>
                        <a:rPr lang="en-US" sz="2200" b="1" dirty="0"/>
                        <a:t>Increased requirement during 3</a:t>
                      </a:r>
                      <a:r>
                        <a:rPr lang="en-US" sz="2200" b="1" baseline="30000" dirty="0"/>
                        <a:t>rd</a:t>
                      </a:r>
                      <a:r>
                        <a:rPr lang="en-US" sz="2200" b="1" dirty="0"/>
                        <a:t> trimester (kcal)</a:t>
                      </a:r>
                    </a:p>
                  </a:txBody>
                  <a:tcPr anchor="ctr"/>
                </a:tc>
                <a:tc>
                  <a:txBody>
                    <a:bodyPr/>
                    <a:lstStyle/>
                    <a:p>
                      <a:r>
                        <a:rPr lang="en-US" sz="2200" b="1" dirty="0"/>
                        <a:t>Increased requirement for HIV (kcal)</a:t>
                      </a:r>
                    </a:p>
                  </a:txBody>
                  <a:tcPr anchor="ctr"/>
                </a:tc>
                <a:tc>
                  <a:txBody>
                    <a:bodyPr/>
                    <a:lstStyle/>
                    <a:p>
                      <a:r>
                        <a:rPr lang="en-US" sz="2200" b="1" dirty="0"/>
                        <a:t>Total needs (kcal)</a:t>
                      </a:r>
                    </a:p>
                  </a:txBody>
                  <a:tcPr anchor="ctr"/>
                </a:tc>
                <a:extLst>
                  <a:ext uri="{0D108BD9-81ED-4DB2-BD59-A6C34878D82A}">
                    <a16:rowId xmlns:a16="http://schemas.microsoft.com/office/drawing/2014/main" val="10001"/>
                  </a:ext>
                </a:extLst>
              </a:tr>
              <a:tr h="739766">
                <a:tc>
                  <a:txBody>
                    <a:bodyPr/>
                    <a:lstStyle/>
                    <a:p>
                      <a:r>
                        <a:rPr lang="en-US" sz="2200" dirty="0"/>
                        <a:t>Healthy</a:t>
                      </a:r>
                    </a:p>
                  </a:txBody>
                  <a:tcPr anchor="ctr"/>
                </a:tc>
                <a:tc>
                  <a:txBody>
                    <a:bodyPr/>
                    <a:lstStyle/>
                    <a:p>
                      <a:r>
                        <a:rPr lang="en-US" sz="2200" dirty="0"/>
                        <a:t>2,000</a:t>
                      </a:r>
                    </a:p>
                  </a:txBody>
                  <a:tcPr anchor="ctr"/>
                </a:tc>
                <a:tc>
                  <a:txBody>
                    <a:bodyPr/>
                    <a:lstStyle/>
                    <a:p>
                      <a:r>
                        <a:rPr lang="en-US" sz="2200" dirty="0"/>
                        <a:t>+475</a:t>
                      </a:r>
                    </a:p>
                  </a:txBody>
                  <a:tcPr anchor="ctr"/>
                </a:tc>
                <a:tc>
                  <a:txBody>
                    <a:bodyPr/>
                    <a:lstStyle/>
                    <a:p>
                      <a:endParaRPr lang="en-US" sz="2200" dirty="0"/>
                    </a:p>
                  </a:txBody>
                  <a:tcPr anchor="ctr"/>
                </a:tc>
                <a:tc>
                  <a:txBody>
                    <a:bodyPr/>
                    <a:lstStyle/>
                    <a:p>
                      <a:r>
                        <a:rPr lang="en-US" sz="2200" dirty="0"/>
                        <a:t>2,475</a:t>
                      </a:r>
                    </a:p>
                  </a:txBody>
                  <a:tcPr anchor="ctr"/>
                </a:tc>
                <a:extLst>
                  <a:ext uri="{0D108BD9-81ED-4DB2-BD59-A6C34878D82A}">
                    <a16:rowId xmlns:a16="http://schemas.microsoft.com/office/drawing/2014/main" val="10002"/>
                  </a:ext>
                </a:extLst>
              </a:tr>
              <a:tr h="804379">
                <a:tc>
                  <a:txBody>
                    <a:bodyPr/>
                    <a:lstStyle/>
                    <a:p>
                      <a:r>
                        <a:rPr lang="en-US" sz="2200" dirty="0"/>
                        <a:t>HIV+ asymptomatic</a:t>
                      </a:r>
                    </a:p>
                  </a:txBody>
                  <a:tcPr anchor="ctr"/>
                </a:tc>
                <a:tc>
                  <a:txBody>
                    <a:bodyPr/>
                    <a:lstStyle/>
                    <a:p>
                      <a:r>
                        <a:rPr lang="en-US" sz="2200" dirty="0"/>
                        <a:t>2,000</a:t>
                      </a:r>
                    </a:p>
                  </a:txBody>
                  <a:tcPr anchor="ctr"/>
                </a:tc>
                <a:tc>
                  <a:txBody>
                    <a:bodyPr/>
                    <a:lstStyle/>
                    <a:p>
                      <a:r>
                        <a:rPr lang="en-US" sz="2200" dirty="0"/>
                        <a:t>+475</a:t>
                      </a:r>
                    </a:p>
                  </a:txBody>
                  <a:tcPr anchor="ctr"/>
                </a:tc>
                <a:tc>
                  <a:txBody>
                    <a:bodyPr/>
                    <a:lstStyle/>
                    <a:p>
                      <a:r>
                        <a:rPr lang="en-US" sz="2200" dirty="0"/>
                        <a:t>+200–257 (10%)</a:t>
                      </a:r>
                    </a:p>
                  </a:txBody>
                  <a:tcPr anchor="ctr"/>
                </a:tc>
                <a:tc>
                  <a:txBody>
                    <a:bodyPr/>
                    <a:lstStyle/>
                    <a:p>
                      <a:r>
                        <a:rPr lang="en-US" sz="2200" dirty="0"/>
                        <a:t>2,675 – 2,732</a:t>
                      </a:r>
                    </a:p>
                  </a:txBody>
                  <a:tcPr anchor="ctr"/>
                </a:tc>
                <a:extLst>
                  <a:ext uri="{0D108BD9-81ED-4DB2-BD59-A6C34878D82A}">
                    <a16:rowId xmlns:a16="http://schemas.microsoft.com/office/drawing/2014/main" val="10003"/>
                  </a:ext>
                </a:extLst>
              </a:tr>
              <a:tr h="804379">
                <a:tc>
                  <a:txBody>
                    <a:bodyPr/>
                    <a:lstStyle/>
                    <a:p>
                      <a:r>
                        <a:rPr lang="en-US" sz="2200" dirty="0"/>
                        <a:t>HIV+ symptomatic</a:t>
                      </a:r>
                    </a:p>
                  </a:txBody>
                  <a:tcPr anchor="ctr"/>
                </a:tc>
                <a:tc>
                  <a:txBody>
                    <a:bodyPr/>
                    <a:lstStyle/>
                    <a:p>
                      <a:r>
                        <a:rPr lang="en-US" sz="2200" dirty="0"/>
                        <a:t>2,000</a:t>
                      </a:r>
                    </a:p>
                  </a:txBody>
                  <a:tcPr anchor="ctr"/>
                </a:tc>
                <a:tc>
                  <a:txBody>
                    <a:bodyPr/>
                    <a:lstStyle/>
                    <a:p>
                      <a:r>
                        <a:rPr lang="en-US" sz="2200" dirty="0"/>
                        <a:t>+475</a:t>
                      </a:r>
                    </a:p>
                  </a:txBody>
                  <a:tcPr anchor="ctr"/>
                </a:tc>
                <a:tc>
                  <a:txBody>
                    <a:bodyPr/>
                    <a:lstStyle/>
                    <a:p>
                      <a:r>
                        <a:rPr lang="en-US" sz="2200" dirty="0"/>
                        <a:t>+400–514 (20%)</a:t>
                      </a:r>
                    </a:p>
                  </a:txBody>
                  <a:tcPr anchor="ctr"/>
                </a:tc>
                <a:tc>
                  <a:txBody>
                    <a:bodyPr/>
                    <a:lstStyle/>
                    <a:p>
                      <a:r>
                        <a:rPr lang="en-US" sz="2200" dirty="0"/>
                        <a:t>2,875 – 2,989</a:t>
                      </a:r>
                    </a:p>
                  </a:txBody>
                  <a:tcPr anchor="ctr"/>
                </a:tc>
                <a:extLst>
                  <a:ext uri="{0D108BD9-81ED-4DB2-BD59-A6C34878D82A}">
                    <a16:rowId xmlns:a16="http://schemas.microsoft.com/office/drawing/2014/main" val="10004"/>
                  </a:ext>
                </a:extLst>
              </a:tr>
            </a:tbl>
          </a:graphicData>
        </a:graphic>
      </p:graphicFrame>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1.12</a:t>
            </a:r>
          </a:p>
        </p:txBody>
      </p:sp>
    </p:spTree>
    <p:extLst>
      <p:ext uri="{BB962C8B-B14F-4D97-AF65-F5344CB8AC3E}">
        <p14:creationId xmlns:p14="http://schemas.microsoft.com/office/powerpoint/2010/main" val="391708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A90FA-EBE9-4B6D-85AB-3FF2C8FAA889}"/>
              </a:ext>
            </a:extLst>
          </p:cNvPr>
          <p:cNvSpPr/>
          <p:nvPr/>
        </p:nvSpPr>
        <p:spPr>
          <a:xfrm>
            <a:off x="0" y="0"/>
            <a:ext cx="9144000" cy="6858000"/>
          </a:xfrm>
          <a:prstGeom prst="rect">
            <a:avLst/>
          </a:prstGeom>
          <a:solidFill>
            <a:srgbClr val="007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Franklin Gothic Medium" panose="020B0603020102020204" pitchFamily="34" charset="0"/>
              </a:rPr>
              <a:t>Introductory Session</a:t>
            </a:r>
          </a:p>
          <a:p>
            <a:pPr algn="ctr"/>
            <a:endParaRPr lang="en-US" sz="2400" b="1" dirty="0">
              <a:latin typeface="Franklin Gothic Medium" panose="020B0603020102020204" pitchFamily="34" charset="0"/>
            </a:endParaRPr>
          </a:p>
          <a:p>
            <a:pPr algn="ctr"/>
            <a:r>
              <a:rPr lang="en-US" sz="4000" dirty="0">
                <a:latin typeface="Franklin Gothic Book" panose="020B0503020102020204" pitchFamily="34" charset="0"/>
              </a:rPr>
              <a:t>Time: 1 hour</a:t>
            </a:r>
          </a:p>
        </p:txBody>
      </p:sp>
    </p:spTree>
    <p:extLst>
      <p:ext uri="{BB962C8B-B14F-4D97-AF65-F5344CB8AC3E}">
        <p14:creationId xmlns:p14="http://schemas.microsoft.com/office/powerpoint/2010/main" val="287148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16" descr="Good nutritional status leads to a stronger immune system which leads to reduced vulnerability to infection which leads to nutritional needs being met. At the center is nutritional interventions."/>
          <p:cNvGrpSpPr>
            <a:grpSpLocks/>
          </p:cNvGrpSpPr>
          <p:nvPr/>
        </p:nvGrpSpPr>
        <p:grpSpPr bwMode="auto">
          <a:xfrm>
            <a:off x="1143000" y="1379160"/>
            <a:ext cx="7162801" cy="5478840"/>
            <a:chOff x="1194429" y="533400"/>
            <a:chExt cx="7267246" cy="5478840"/>
          </a:xfrm>
        </p:grpSpPr>
        <p:sp>
          <p:nvSpPr>
            <p:cNvPr id="30725" name="AutoShape 3"/>
            <p:cNvSpPr>
              <a:spLocks noChangeArrowheads="1"/>
            </p:cNvSpPr>
            <p:nvPr/>
          </p:nvSpPr>
          <p:spPr bwMode="auto">
            <a:xfrm rot="3204792">
              <a:off x="5989638" y="1555750"/>
              <a:ext cx="1327150" cy="593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00"/>
            </a:solidFill>
            <a:ln w="9525">
              <a:solidFill>
                <a:schemeClr val="tx1"/>
              </a:solidFill>
              <a:miter lim="800000"/>
              <a:headEnd/>
              <a:tailEnd/>
            </a:ln>
          </p:spPr>
          <p:txBody>
            <a:bodyPr rot="10800000" vert="eaVert" wrap="none" anchor="ctr"/>
            <a:lstStyle/>
            <a:p>
              <a:endParaRPr lang="en-US" dirty="0">
                <a:solidFill>
                  <a:srgbClr val="006699"/>
                </a:solidFill>
              </a:endParaRPr>
            </a:p>
          </p:txBody>
        </p:sp>
        <p:sp>
          <p:nvSpPr>
            <p:cNvPr id="30727" name="Text Box 5"/>
            <p:cNvSpPr txBox="1">
              <a:spLocks noChangeArrowheads="1"/>
            </p:cNvSpPr>
            <p:nvPr/>
          </p:nvSpPr>
          <p:spPr bwMode="auto">
            <a:xfrm>
              <a:off x="2865438" y="533400"/>
              <a:ext cx="3505200" cy="954088"/>
            </a:xfrm>
            <a:prstGeom prst="rect">
              <a:avLst/>
            </a:prstGeom>
            <a:noFill/>
            <a:ln w="9525">
              <a:noFill/>
              <a:miter lim="800000"/>
              <a:headEnd/>
              <a:tailEnd/>
            </a:ln>
          </p:spPr>
          <p:txBody>
            <a:bodyPr>
              <a:spAutoFit/>
            </a:bodyPr>
            <a:lstStyle/>
            <a:p>
              <a:pPr algn="ctr">
                <a:spcBef>
                  <a:spcPct val="50000"/>
                </a:spcBef>
              </a:pPr>
              <a:r>
                <a:rPr lang="en-US" sz="2800" dirty="0">
                  <a:solidFill>
                    <a:srgbClr val="006699"/>
                  </a:solidFill>
                  <a:latin typeface="Calibri" pitchFamily="34" charset="0"/>
                </a:rPr>
                <a:t>Good nutritional status</a:t>
              </a:r>
            </a:p>
          </p:txBody>
        </p:sp>
        <p:sp>
          <p:nvSpPr>
            <p:cNvPr id="30728" name="Text Box 6"/>
            <p:cNvSpPr txBox="1">
              <a:spLocks noChangeArrowheads="1"/>
            </p:cNvSpPr>
            <p:nvPr/>
          </p:nvSpPr>
          <p:spPr bwMode="auto">
            <a:xfrm>
              <a:off x="1194429" y="2743200"/>
              <a:ext cx="1777371" cy="892552"/>
            </a:xfrm>
            <a:prstGeom prst="rect">
              <a:avLst/>
            </a:prstGeom>
            <a:noFill/>
            <a:ln w="9525">
              <a:noFill/>
              <a:miter lim="800000"/>
              <a:headEnd/>
              <a:tailEnd/>
            </a:ln>
          </p:spPr>
          <p:txBody>
            <a:bodyPr wrap="square">
              <a:spAutoFit/>
            </a:bodyPr>
            <a:lstStyle/>
            <a:p>
              <a:pPr algn="ctr">
                <a:spcBef>
                  <a:spcPct val="50000"/>
                </a:spcBef>
              </a:pPr>
              <a:r>
                <a:rPr lang="en-US" sz="2600" dirty="0">
                  <a:solidFill>
                    <a:srgbClr val="006699"/>
                  </a:solidFill>
                  <a:latin typeface="Calibri" pitchFamily="34" charset="0"/>
                </a:rPr>
                <a:t>Nutritional needs met</a:t>
              </a:r>
            </a:p>
          </p:txBody>
        </p:sp>
        <p:sp>
          <p:nvSpPr>
            <p:cNvPr id="30729" name="Text Box 7"/>
            <p:cNvSpPr txBox="1">
              <a:spLocks noChangeArrowheads="1"/>
            </p:cNvSpPr>
            <p:nvPr/>
          </p:nvSpPr>
          <p:spPr bwMode="auto">
            <a:xfrm>
              <a:off x="6173789" y="2540000"/>
              <a:ext cx="2287886" cy="1060547"/>
            </a:xfrm>
            <a:prstGeom prst="rect">
              <a:avLst/>
            </a:prstGeom>
            <a:noFill/>
            <a:ln w="9525">
              <a:noFill/>
              <a:miter lim="800000"/>
              <a:headEnd/>
              <a:tailEnd/>
            </a:ln>
          </p:spPr>
          <p:txBody>
            <a:bodyPr wrap="square">
              <a:spAutoFit/>
            </a:bodyPr>
            <a:lstStyle/>
            <a:p>
              <a:pPr algn="ctr">
                <a:lnSpc>
                  <a:spcPct val="80000"/>
                </a:lnSpc>
                <a:spcBef>
                  <a:spcPct val="25000"/>
                </a:spcBef>
              </a:pPr>
              <a:r>
                <a:rPr lang="en-US" sz="2600" dirty="0">
                  <a:solidFill>
                    <a:srgbClr val="006699"/>
                  </a:solidFill>
                  <a:latin typeface="Calibri" pitchFamily="34" charset="0"/>
                </a:rPr>
                <a:t>Stronger immune system</a:t>
              </a:r>
            </a:p>
          </p:txBody>
        </p:sp>
        <p:sp>
          <p:nvSpPr>
            <p:cNvPr id="30730" name="Text Box 8"/>
            <p:cNvSpPr txBox="1">
              <a:spLocks noChangeArrowheads="1"/>
            </p:cNvSpPr>
            <p:nvPr/>
          </p:nvSpPr>
          <p:spPr bwMode="auto">
            <a:xfrm>
              <a:off x="2520950" y="5119688"/>
              <a:ext cx="4267200" cy="892552"/>
            </a:xfrm>
            <a:prstGeom prst="rect">
              <a:avLst/>
            </a:prstGeom>
            <a:noFill/>
            <a:ln w="9525">
              <a:noFill/>
              <a:miter lim="800000"/>
              <a:headEnd/>
              <a:tailEnd/>
            </a:ln>
          </p:spPr>
          <p:txBody>
            <a:bodyPr>
              <a:spAutoFit/>
            </a:bodyPr>
            <a:lstStyle/>
            <a:p>
              <a:pPr algn="ctr"/>
              <a:r>
                <a:rPr lang="en-US" sz="2600" dirty="0">
                  <a:solidFill>
                    <a:srgbClr val="006699"/>
                  </a:solidFill>
                  <a:latin typeface="Calibri" pitchFamily="34" charset="0"/>
                </a:rPr>
                <a:t>Reduced vulnerability to infection</a:t>
              </a:r>
            </a:p>
          </p:txBody>
        </p:sp>
        <p:sp>
          <p:nvSpPr>
            <p:cNvPr id="30731" name="AutoShape 9"/>
            <p:cNvSpPr>
              <a:spLocks noChangeArrowheads="1"/>
            </p:cNvSpPr>
            <p:nvPr/>
          </p:nvSpPr>
          <p:spPr bwMode="auto">
            <a:xfrm rot="8876186">
              <a:off x="6135688" y="4191000"/>
              <a:ext cx="1614487" cy="614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00"/>
            </a:solidFill>
            <a:ln w="9525">
              <a:solidFill>
                <a:schemeClr val="tx1"/>
              </a:solidFill>
              <a:miter lim="800000"/>
              <a:headEnd/>
              <a:tailEnd/>
            </a:ln>
          </p:spPr>
          <p:txBody>
            <a:bodyPr rot="10800000" wrap="none" anchor="ctr"/>
            <a:lstStyle/>
            <a:p>
              <a:endParaRPr lang="en-US" dirty="0">
                <a:solidFill>
                  <a:srgbClr val="006699"/>
                </a:solidFill>
              </a:endParaRPr>
            </a:p>
          </p:txBody>
        </p:sp>
        <p:sp>
          <p:nvSpPr>
            <p:cNvPr id="30732" name="AutoShape 10"/>
            <p:cNvSpPr>
              <a:spLocks noChangeArrowheads="1"/>
            </p:cNvSpPr>
            <p:nvPr/>
          </p:nvSpPr>
          <p:spPr bwMode="auto">
            <a:xfrm rot="-1324416">
              <a:off x="1949450" y="1477963"/>
              <a:ext cx="1492250" cy="5905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00"/>
            </a:solidFill>
            <a:ln w="9525">
              <a:solidFill>
                <a:schemeClr val="tx1"/>
              </a:solidFill>
              <a:miter lim="800000"/>
              <a:headEnd/>
              <a:tailEnd/>
            </a:ln>
          </p:spPr>
          <p:txBody>
            <a:bodyPr wrap="none" anchor="ctr"/>
            <a:lstStyle/>
            <a:p>
              <a:endParaRPr lang="en-US" dirty="0">
                <a:solidFill>
                  <a:srgbClr val="006699"/>
                </a:solidFill>
              </a:endParaRPr>
            </a:p>
          </p:txBody>
        </p:sp>
        <p:sp>
          <p:nvSpPr>
            <p:cNvPr id="30733" name="AutoShape 11"/>
            <p:cNvSpPr>
              <a:spLocks noChangeArrowheads="1"/>
            </p:cNvSpPr>
            <p:nvPr/>
          </p:nvSpPr>
          <p:spPr bwMode="auto">
            <a:xfrm rot="-7846282">
              <a:off x="1785938" y="4141787"/>
              <a:ext cx="1550988" cy="5953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CC00"/>
            </a:solidFill>
            <a:ln w="9525">
              <a:solidFill>
                <a:schemeClr val="tx1"/>
              </a:solidFill>
              <a:miter lim="800000"/>
              <a:headEnd/>
              <a:tailEnd/>
            </a:ln>
          </p:spPr>
          <p:txBody>
            <a:bodyPr vert="eaVert" wrap="none" anchor="ctr"/>
            <a:lstStyle/>
            <a:p>
              <a:endParaRPr lang="en-US" dirty="0">
                <a:solidFill>
                  <a:srgbClr val="006699"/>
                </a:solidFill>
              </a:endParaRPr>
            </a:p>
          </p:txBody>
        </p:sp>
        <p:sp>
          <p:nvSpPr>
            <p:cNvPr id="30734" name="Line 14"/>
            <p:cNvSpPr>
              <a:spLocks noChangeShapeType="1"/>
            </p:cNvSpPr>
            <p:nvPr/>
          </p:nvSpPr>
          <p:spPr bwMode="auto">
            <a:xfrm>
              <a:off x="4640263" y="3886200"/>
              <a:ext cx="0" cy="1066800"/>
            </a:xfrm>
            <a:prstGeom prst="line">
              <a:avLst/>
            </a:prstGeom>
            <a:noFill/>
            <a:ln w="63500">
              <a:solidFill>
                <a:schemeClr val="accent6">
                  <a:lumMod val="75000"/>
                </a:schemeClr>
              </a:solidFill>
              <a:round/>
              <a:headEnd/>
              <a:tailEnd type="triangle" w="med" len="med"/>
            </a:ln>
          </p:spPr>
          <p:txBody>
            <a:bodyPr/>
            <a:lstStyle/>
            <a:p>
              <a:endParaRPr lang="en-US" dirty="0">
                <a:solidFill>
                  <a:srgbClr val="006699"/>
                </a:solidFill>
              </a:endParaRPr>
            </a:p>
          </p:txBody>
        </p:sp>
        <p:sp>
          <p:nvSpPr>
            <p:cNvPr id="30735" name="Line 15"/>
            <p:cNvSpPr>
              <a:spLocks noChangeShapeType="1"/>
            </p:cNvSpPr>
            <p:nvPr/>
          </p:nvSpPr>
          <p:spPr bwMode="auto">
            <a:xfrm flipH="1">
              <a:off x="2928938" y="3298825"/>
              <a:ext cx="838200" cy="0"/>
            </a:xfrm>
            <a:prstGeom prst="line">
              <a:avLst/>
            </a:prstGeom>
            <a:noFill/>
            <a:ln w="63500">
              <a:solidFill>
                <a:schemeClr val="accent6">
                  <a:lumMod val="75000"/>
                </a:schemeClr>
              </a:solidFill>
              <a:round/>
              <a:headEnd/>
              <a:tailEnd type="triangle" w="med" len="med"/>
            </a:ln>
          </p:spPr>
          <p:txBody>
            <a:bodyPr/>
            <a:lstStyle/>
            <a:p>
              <a:endParaRPr lang="en-US" dirty="0">
                <a:solidFill>
                  <a:srgbClr val="006699"/>
                </a:solidFill>
              </a:endParaRPr>
            </a:p>
          </p:txBody>
        </p:sp>
        <p:sp>
          <p:nvSpPr>
            <p:cNvPr id="30736" name="Line 16"/>
            <p:cNvSpPr>
              <a:spLocks noChangeShapeType="1"/>
            </p:cNvSpPr>
            <p:nvPr/>
          </p:nvSpPr>
          <p:spPr bwMode="auto">
            <a:xfrm flipV="1">
              <a:off x="4625975" y="1600200"/>
              <a:ext cx="0" cy="1219200"/>
            </a:xfrm>
            <a:prstGeom prst="line">
              <a:avLst/>
            </a:prstGeom>
            <a:noFill/>
            <a:ln w="63500">
              <a:solidFill>
                <a:schemeClr val="accent6">
                  <a:lumMod val="75000"/>
                </a:schemeClr>
              </a:solidFill>
              <a:round/>
              <a:headEnd/>
              <a:tailEnd type="triangle" w="med" len="med"/>
            </a:ln>
          </p:spPr>
          <p:txBody>
            <a:bodyPr/>
            <a:lstStyle/>
            <a:p>
              <a:endParaRPr lang="en-US" dirty="0">
                <a:solidFill>
                  <a:srgbClr val="006699"/>
                </a:solidFill>
              </a:endParaRPr>
            </a:p>
          </p:txBody>
        </p:sp>
        <p:sp>
          <p:nvSpPr>
            <p:cNvPr id="30737" name="Line 17"/>
            <p:cNvSpPr>
              <a:spLocks noChangeShapeType="1"/>
            </p:cNvSpPr>
            <p:nvPr/>
          </p:nvSpPr>
          <p:spPr bwMode="auto">
            <a:xfrm>
              <a:off x="5833096" y="3302000"/>
              <a:ext cx="762000" cy="0"/>
            </a:xfrm>
            <a:prstGeom prst="line">
              <a:avLst/>
            </a:prstGeom>
            <a:noFill/>
            <a:ln w="63500">
              <a:solidFill>
                <a:schemeClr val="accent6">
                  <a:lumMod val="75000"/>
                </a:schemeClr>
              </a:solidFill>
              <a:round/>
              <a:headEnd/>
              <a:tailEnd type="triangle" w="med" len="med"/>
            </a:ln>
          </p:spPr>
          <p:txBody>
            <a:bodyPr/>
            <a:lstStyle/>
            <a:p>
              <a:endParaRPr lang="en-US" dirty="0">
                <a:solidFill>
                  <a:srgbClr val="006699"/>
                </a:solidFill>
              </a:endParaRPr>
            </a:p>
          </p:txBody>
        </p:sp>
      </p:grpSp>
      <p:sp>
        <p:nvSpPr>
          <p:cNvPr id="30724" name="Title 1"/>
          <p:cNvSpPr txBox="1">
            <a:spLocks/>
          </p:cNvSpPr>
          <p:nvPr/>
        </p:nvSpPr>
        <p:spPr bwMode="auto">
          <a:xfrm>
            <a:off x="-18608" y="0"/>
            <a:ext cx="9162608" cy="1248986"/>
          </a:xfrm>
          <a:prstGeom prst="rect">
            <a:avLst/>
          </a:prstGeom>
          <a:noFill/>
          <a:ln w="9525">
            <a:noFill/>
            <a:miter lim="800000"/>
            <a:headEnd/>
            <a:tailEnd/>
          </a:ln>
        </p:spPr>
        <p:txBody>
          <a:bodyPr anchor="ctr"/>
          <a:lstStyle/>
          <a:p>
            <a:pPr algn="ctr"/>
            <a:r>
              <a:rPr lang="en-GB" sz="3800" b="1" dirty="0">
                <a:solidFill>
                  <a:srgbClr val="006699"/>
                </a:solidFill>
                <a:latin typeface="Calibri" pitchFamily="34" charset="0"/>
              </a:rPr>
              <a:t>Breaking the Nutrition/Infection Cycle</a:t>
            </a:r>
            <a:endParaRPr lang="en-US" sz="3800" b="1" dirty="0">
              <a:solidFill>
                <a:srgbClr val="006699"/>
              </a:solidFill>
              <a:latin typeface="Calibri" pitchFamily="34" charset="0"/>
            </a:endParaRPr>
          </a:p>
        </p:txBody>
      </p:sp>
      <p:sp>
        <p:nvSpPr>
          <p:cNvPr id="18" name="Text Box 6"/>
          <p:cNvSpPr txBox="1">
            <a:spLocks noChangeArrowheads="1"/>
          </p:cNvSpPr>
          <p:nvPr/>
        </p:nvSpPr>
        <p:spPr bwMode="auto">
          <a:xfrm>
            <a:off x="3508810" y="3656994"/>
            <a:ext cx="2191195" cy="954107"/>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2F5597"/>
                </a:solidFill>
                <a:latin typeface="Calibri" pitchFamily="34" charset="0"/>
              </a:rPr>
              <a:t>Nutrition Interventions</a:t>
            </a:r>
          </a:p>
        </p:txBody>
      </p:sp>
      <p:cxnSp>
        <p:nvCxnSpPr>
          <p:cNvPr id="17" name="Straight Connector 16"/>
          <p:cNvCxnSpPr/>
          <p:nvPr/>
        </p:nvCxnSpPr>
        <p:spPr>
          <a:xfrm>
            <a:off x="-18608" y="1249072"/>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1.13</a:t>
            </a:r>
          </a:p>
        </p:txBody>
      </p:sp>
    </p:spTree>
    <p:extLst>
      <p:ext uri="{BB962C8B-B14F-4D97-AF65-F5344CB8AC3E}">
        <p14:creationId xmlns:p14="http://schemas.microsoft.com/office/powerpoint/2010/main" val="13929476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idx="4294967295"/>
          </p:nvPr>
        </p:nvSpPr>
        <p:spPr>
          <a:xfrm>
            <a:off x="0" y="1"/>
            <a:ext cx="9143999" cy="1272208"/>
          </a:xfrm>
        </p:spPr>
        <p:txBody>
          <a:bodyPr>
            <a:noAutofit/>
          </a:bodyPr>
          <a:lstStyle/>
          <a:p>
            <a:pPr algn="ctr" eaLnBrk="1" hangingPunct="1"/>
            <a:r>
              <a:rPr lang="en-US" sz="3800" b="1" dirty="0">
                <a:solidFill>
                  <a:srgbClr val="006699"/>
                </a:solidFill>
                <a:latin typeface="+mn-lt"/>
              </a:rPr>
              <a:t>Food and Water Safety and Hygiene</a:t>
            </a:r>
          </a:p>
        </p:txBody>
      </p:sp>
      <p:sp>
        <p:nvSpPr>
          <p:cNvPr id="71684" name="Content Placeholder 2"/>
          <p:cNvSpPr txBox="1">
            <a:spLocks/>
          </p:cNvSpPr>
          <p:nvPr/>
        </p:nvSpPr>
        <p:spPr bwMode="auto">
          <a:xfrm>
            <a:off x="624507" y="1562282"/>
            <a:ext cx="7894983" cy="5049081"/>
          </a:xfrm>
          <a:prstGeom prst="rect">
            <a:avLst/>
          </a:prstGeom>
          <a:noFill/>
          <a:ln w="9525">
            <a:noFill/>
            <a:miter lim="800000"/>
            <a:headEnd/>
            <a:tailEnd/>
          </a:ln>
        </p:spPr>
        <p:txBody>
          <a:bodyPr/>
          <a:lstStyle/>
          <a:p>
            <a:pPr marL="0" lvl="1">
              <a:spcBef>
                <a:spcPts val="0"/>
              </a:spcBef>
              <a:spcAft>
                <a:spcPts val="0"/>
              </a:spcAft>
              <a:buClr>
                <a:schemeClr val="tx2"/>
              </a:buClr>
              <a:buSzPct val="100000"/>
            </a:pPr>
            <a:r>
              <a:rPr lang="en-GB" altLang="ko-KR" sz="2800" b="1" dirty="0">
                <a:solidFill>
                  <a:srgbClr val="006699"/>
                </a:solidFill>
                <a:latin typeface="Calibri" pitchFamily="34" charset="0"/>
                <a:ea typeface="Malgun Gothic" pitchFamily="34" charset="-127"/>
              </a:rPr>
              <a:t>Food safety: </a:t>
            </a:r>
            <a:r>
              <a:rPr lang="en-GB" altLang="ko-KR" sz="2800" dirty="0">
                <a:solidFill>
                  <a:srgbClr val="006699"/>
                </a:solidFill>
                <a:latin typeface="Calibri" pitchFamily="34" charset="0"/>
                <a:ea typeface="Malgun Gothic" pitchFamily="34" charset="-127"/>
              </a:rPr>
              <a:t>Preventing food contamination and food-borne illness through proper preparation, cooking, and storage</a:t>
            </a:r>
          </a:p>
          <a:p>
            <a:pPr marL="0" lvl="1">
              <a:spcBef>
                <a:spcPts val="0"/>
              </a:spcBef>
              <a:spcAft>
                <a:spcPts val="0"/>
              </a:spcAft>
              <a:buClr>
                <a:schemeClr val="tx2"/>
              </a:buClr>
              <a:buSzPct val="100000"/>
            </a:pPr>
            <a:endParaRPr lang="en-GB" altLang="ko-KR" sz="2800" dirty="0">
              <a:solidFill>
                <a:srgbClr val="006699"/>
              </a:solidFill>
              <a:latin typeface="Calibri" pitchFamily="34" charset="0"/>
              <a:ea typeface="Malgun Gothic" pitchFamily="34" charset="-127"/>
            </a:endParaRPr>
          </a:p>
          <a:p>
            <a:pPr marL="0" lvl="1">
              <a:spcBef>
                <a:spcPts val="0"/>
              </a:spcBef>
              <a:spcAft>
                <a:spcPts val="0"/>
              </a:spcAft>
              <a:buClr>
                <a:schemeClr val="tx2"/>
              </a:buClr>
              <a:buSzPct val="100000"/>
            </a:pPr>
            <a:r>
              <a:rPr lang="en-GB" altLang="ko-KR" sz="2800" b="1" dirty="0">
                <a:solidFill>
                  <a:srgbClr val="006699"/>
                </a:solidFill>
                <a:latin typeface="Calibri" pitchFamily="34" charset="0"/>
                <a:ea typeface="Malgun Gothic" pitchFamily="34" charset="-127"/>
              </a:rPr>
              <a:t>Water safety: </a:t>
            </a:r>
            <a:r>
              <a:rPr lang="en-GB" altLang="ko-KR" sz="2800" dirty="0">
                <a:solidFill>
                  <a:srgbClr val="006699"/>
                </a:solidFill>
                <a:latin typeface="Calibri" pitchFamily="34" charset="0"/>
                <a:ea typeface="Malgun Gothic" pitchFamily="34" charset="-127"/>
              </a:rPr>
              <a:t>Preventing water contamination and water-borne illness through proper treatment and storage</a:t>
            </a:r>
          </a:p>
          <a:p>
            <a:pPr marL="0" lvl="1">
              <a:spcBef>
                <a:spcPts val="0"/>
              </a:spcBef>
              <a:spcAft>
                <a:spcPts val="0"/>
              </a:spcAft>
              <a:buClr>
                <a:schemeClr val="tx2"/>
              </a:buClr>
              <a:buSzPct val="100000"/>
            </a:pPr>
            <a:endParaRPr lang="en-GB" altLang="ko-KR" sz="2800" dirty="0">
              <a:solidFill>
                <a:srgbClr val="006699"/>
              </a:solidFill>
              <a:latin typeface="Calibri" pitchFamily="34" charset="0"/>
              <a:ea typeface="Malgun Gothic" pitchFamily="34" charset="-127"/>
            </a:endParaRPr>
          </a:p>
          <a:p>
            <a:pPr marL="0" lvl="1">
              <a:spcBef>
                <a:spcPts val="0"/>
              </a:spcBef>
              <a:spcAft>
                <a:spcPts val="0"/>
              </a:spcAft>
              <a:buClr>
                <a:schemeClr val="tx2"/>
              </a:buClr>
              <a:buSzPct val="100000"/>
            </a:pPr>
            <a:r>
              <a:rPr lang="en-GB" altLang="ko-KR" sz="2800" b="1" dirty="0">
                <a:solidFill>
                  <a:srgbClr val="006699"/>
                </a:solidFill>
                <a:latin typeface="Calibri" pitchFamily="34" charset="0"/>
                <a:ea typeface="Malgun Gothic" pitchFamily="34" charset="-127"/>
              </a:rPr>
              <a:t>Hygiene:</a:t>
            </a:r>
            <a:r>
              <a:rPr lang="en-GB" altLang="ko-KR" sz="2800" dirty="0">
                <a:solidFill>
                  <a:srgbClr val="006699"/>
                </a:solidFill>
                <a:latin typeface="Calibri" pitchFamily="34" charset="0"/>
                <a:ea typeface="Malgun Gothic" pitchFamily="34" charset="-127"/>
              </a:rPr>
              <a:t> Conditions or practices that help maintain health and prevent disease, especially through cleanliness</a:t>
            </a:r>
          </a:p>
          <a:p>
            <a:pPr marL="342900" lvl="1" indent="-342900">
              <a:lnSpc>
                <a:spcPct val="90000"/>
              </a:lnSpc>
              <a:spcBef>
                <a:spcPts val="600"/>
              </a:spcBef>
              <a:spcAft>
                <a:spcPts val="1800"/>
              </a:spcAft>
              <a:buClr>
                <a:schemeClr val="accent6">
                  <a:lumMod val="50000"/>
                </a:schemeClr>
              </a:buClr>
              <a:buSzPct val="100000"/>
              <a:buFont typeface="Arial" pitchFamily="34" charset="0"/>
              <a:buChar char="•"/>
            </a:pPr>
            <a:endParaRPr lang="en-GB" altLang="ko-KR" sz="2800" dirty="0">
              <a:solidFill>
                <a:srgbClr val="006699"/>
              </a:solidFill>
              <a:latin typeface="Calibri" pitchFamily="34" charset="0"/>
              <a:ea typeface="Malgun Gothic" pitchFamily="34" charset="-127"/>
            </a:endParaRPr>
          </a:p>
          <a:p>
            <a:pPr marL="342900" indent="-342900">
              <a:spcBef>
                <a:spcPct val="45000"/>
              </a:spcBef>
              <a:buFont typeface="Arial" charset="0"/>
              <a:buChar char="•"/>
            </a:pPr>
            <a:endParaRPr lang="en-US" sz="2700" dirty="0">
              <a:solidFill>
                <a:srgbClr val="006699"/>
              </a:solidFill>
              <a:latin typeface="Calibri" pitchFamily="34" charset="0"/>
            </a:endParaRPr>
          </a:p>
          <a:p>
            <a:pPr marL="342900" indent="-342900">
              <a:spcBef>
                <a:spcPct val="45000"/>
              </a:spcBef>
              <a:buFont typeface="Arial" charset="0"/>
              <a:buChar char="•"/>
            </a:pPr>
            <a:endParaRPr lang="en-US" sz="2700" dirty="0">
              <a:solidFill>
                <a:srgbClr val="006699"/>
              </a:solidFill>
              <a:latin typeface="Calibri" pitchFamily="34" charset="0"/>
            </a:endParaRPr>
          </a:p>
        </p:txBody>
      </p:sp>
      <p:cxnSp>
        <p:nvCxnSpPr>
          <p:cNvPr id="4" name="Straight Connector 3"/>
          <p:cNvCxnSpPr/>
          <p:nvPr/>
        </p:nvCxnSpPr>
        <p:spPr>
          <a:xfrm>
            <a:off x="0" y="1296008"/>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1.14</a:t>
            </a:r>
          </a:p>
        </p:txBody>
      </p:sp>
    </p:spTree>
    <p:extLst>
      <p:ext uri="{BB962C8B-B14F-4D97-AF65-F5344CB8AC3E}">
        <p14:creationId xmlns:p14="http://schemas.microsoft.com/office/powerpoint/2010/main" val="43278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idx="4294967295"/>
          </p:nvPr>
        </p:nvSpPr>
        <p:spPr>
          <a:xfrm>
            <a:off x="0" y="0"/>
            <a:ext cx="9144000" cy="1295400"/>
          </a:xfrm>
        </p:spPr>
        <p:txBody>
          <a:bodyPr>
            <a:noAutofit/>
          </a:bodyPr>
          <a:lstStyle/>
          <a:p>
            <a:pPr algn="ctr" eaLnBrk="1" hangingPunct="1"/>
            <a:br>
              <a:rPr lang="en-GB" sz="3800" b="1" dirty="0">
                <a:solidFill>
                  <a:srgbClr val="006699"/>
                </a:solidFill>
                <a:latin typeface="+mn-lt"/>
              </a:rPr>
            </a:br>
            <a:r>
              <a:rPr lang="en-US" sz="3800" b="1" dirty="0">
                <a:solidFill>
                  <a:srgbClr val="006699"/>
                </a:solidFill>
                <a:latin typeface="+mn-lt"/>
              </a:rPr>
              <a:t>Food and Water Safety for PLHIV</a:t>
            </a:r>
            <a:br>
              <a:rPr lang="en-GB" sz="3800" b="1" dirty="0">
                <a:solidFill>
                  <a:srgbClr val="006699"/>
                </a:solidFill>
                <a:latin typeface="+mn-lt"/>
              </a:rPr>
            </a:br>
            <a:endParaRPr lang="en-US" sz="3800" b="1" dirty="0">
              <a:solidFill>
                <a:srgbClr val="006699"/>
              </a:solidFill>
              <a:latin typeface="+mn-lt"/>
            </a:endParaRPr>
          </a:p>
        </p:txBody>
      </p:sp>
      <p:sp>
        <p:nvSpPr>
          <p:cNvPr id="71684" name="Content Placeholder 2"/>
          <p:cNvSpPr txBox="1">
            <a:spLocks/>
          </p:cNvSpPr>
          <p:nvPr/>
        </p:nvSpPr>
        <p:spPr bwMode="auto">
          <a:xfrm>
            <a:off x="624507" y="1452215"/>
            <a:ext cx="7894983" cy="5049081"/>
          </a:xfrm>
          <a:prstGeom prst="rect">
            <a:avLst/>
          </a:prstGeom>
          <a:noFill/>
          <a:ln w="9525">
            <a:noFill/>
            <a:miter lim="800000"/>
            <a:headEnd/>
            <a:tailEnd/>
          </a:ln>
        </p:spPr>
        <p:txBody>
          <a:bodyPr/>
          <a:lstStyle/>
          <a:p>
            <a:pPr marL="342900" lvl="1" indent="-342900">
              <a:spcBef>
                <a:spcPts val="0"/>
              </a:spcBef>
              <a:spcAft>
                <a:spcPts val="0"/>
              </a:spcAft>
              <a:buClr>
                <a:srgbClr val="006699"/>
              </a:buClr>
              <a:buSzPct val="100000"/>
              <a:buFont typeface="Arial" pitchFamily="34" charset="0"/>
              <a:buChar char="•"/>
            </a:pPr>
            <a:r>
              <a:rPr lang="en-GB" altLang="ko-KR" sz="2600" dirty="0">
                <a:solidFill>
                  <a:srgbClr val="006699"/>
                </a:solidFill>
                <a:latin typeface="Calibri" pitchFamily="34" charset="0"/>
                <a:ea typeface="Malgun Gothic" pitchFamily="34" charset="-127"/>
              </a:rPr>
              <a:t>People who are ill are at higher risk of becoming infected if exposed to dangerous bacteria in food and water.</a:t>
            </a:r>
          </a:p>
          <a:p>
            <a:pPr marL="342900" lvl="1" indent="-342900">
              <a:spcBef>
                <a:spcPts val="0"/>
              </a:spcBef>
              <a:spcAft>
                <a:spcPts val="0"/>
              </a:spcAft>
              <a:buClr>
                <a:srgbClr val="006699"/>
              </a:buClr>
              <a:buSzPct val="100000"/>
              <a:buFont typeface="Arial" pitchFamily="34" charset="0"/>
              <a:buChar char="•"/>
            </a:pPr>
            <a:r>
              <a:rPr lang="en-GB" altLang="ko-KR" sz="2600" dirty="0">
                <a:solidFill>
                  <a:srgbClr val="006699"/>
                </a:solidFill>
                <a:latin typeface="Calibri" pitchFamily="34" charset="0"/>
                <a:ea typeface="Malgun Gothic" pitchFamily="34" charset="-127"/>
              </a:rPr>
              <a:t>When PLHIV or TB patients get sick, their illness is likely to be more severe and last longer.</a:t>
            </a:r>
          </a:p>
          <a:p>
            <a:pPr marL="342900" lvl="1" indent="-342900">
              <a:spcBef>
                <a:spcPts val="0"/>
              </a:spcBef>
              <a:spcAft>
                <a:spcPts val="0"/>
              </a:spcAft>
              <a:buClr>
                <a:srgbClr val="006699"/>
              </a:buClr>
              <a:buSzPct val="100000"/>
              <a:buFont typeface="Arial" pitchFamily="34" charset="0"/>
              <a:buChar char="•"/>
            </a:pPr>
            <a:r>
              <a:rPr lang="en-GB" altLang="ko-KR" sz="2600" dirty="0">
                <a:solidFill>
                  <a:srgbClr val="006699"/>
                </a:solidFill>
                <a:latin typeface="Calibri" pitchFamily="34" charset="0"/>
                <a:ea typeface="Malgun Gothic" pitchFamily="34" charset="-127"/>
              </a:rPr>
              <a:t>PLHIV or TB patients may have a hard time recovering from illness.</a:t>
            </a:r>
          </a:p>
          <a:p>
            <a:pPr marL="342900" lvl="1" indent="-342900">
              <a:spcBef>
                <a:spcPts val="0"/>
              </a:spcBef>
              <a:spcAft>
                <a:spcPts val="0"/>
              </a:spcAft>
              <a:buClr>
                <a:srgbClr val="006699"/>
              </a:buClr>
              <a:buSzPct val="100000"/>
              <a:buFont typeface="Arial" pitchFamily="34" charset="0"/>
              <a:buChar char="•"/>
            </a:pPr>
            <a:r>
              <a:rPr lang="en-GB" altLang="ko-KR" sz="2600" dirty="0">
                <a:solidFill>
                  <a:srgbClr val="006699"/>
                </a:solidFill>
                <a:latin typeface="Calibri" pitchFamily="34" charset="0"/>
                <a:ea typeface="Malgun Gothic" pitchFamily="34" charset="-127"/>
              </a:rPr>
              <a:t>Illness and nausea may reduce food intake and cause weight loss that is difficult to recover. </a:t>
            </a:r>
          </a:p>
          <a:p>
            <a:pPr marL="342900" lvl="1" indent="-342900">
              <a:spcBef>
                <a:spcPts val="0"/>
              </a:spcBef>
              <a:spcAft>
                <a:spcPts val="0"/>
              </a:spcAft>
              <a:buClr>
                <a:srgbClr val="006699"/>
              </a:buClr>
              <a:buSzPct val="100000"/>
              <a:buFont typeface="Arial" pitchFamily="34" charset="0"/>
              <a:buChar char="•"/>
            </a:pPr>
            <a:r>
              <a:rPr lang="en-GB" altLang="ko-KR" sz="2600" dirty="0">
                <a:solidFill>
                  <a:srgbClr val="006699"/>
                </a:solidFill>
                <a:latin typeface="Calibri" pitchFamily="34" charset="0"/>
                <a:ea typeface="Malgun Gothic" pitchFamily="34" charset="-127"/>
              </a:rPr>
              <a:t>Water- and food-borne illness can damage the mucosal lining of the gut and impair nutrient absorption.</a:t>
            </a:r>
          </a:p>
          <a:p>
            <a:pPr marL="342900" lvl="1" indent="-342900">
              <a:lnSpc>
                <a:spcPct val="90000"/>
              </a:lnSpc>
              <a:spcBef>
                <a:spcPts val="600"/>
              </a:spcBef>
              <a:spcAft>
                <a:spcPts val="1800"/>
              </a:spcAft>
              <a:buClr>
                <a:srgbClr val="006699"/>
              </a:buClr>
              <a:buSzPct val="100000"/>
              <a:buFont typeface="Arial" pitchFamily="34" charset="0"/>
              <a:buChar char="•"/>
            </a:pPr>
            <a:endParaRPr lang="en-GB" altLang="ko-KR" sz="2600" dirty="0">
              <a:solidFill>
                <a:srgbClr val="006699"/>
              </a:solidFill>
              <a:latin typeface="Calibri" pitchFamily="34" charset="0"/>
              <a:ea typeface="Malgun Gothic" pitchFamily="34" charset="-127"/>
            </a:endParaRPr>
          </a:p>
          <a:p>
            <a:pPr marL="342900" indent="-342900">
              <a:spcBef>
                <a:spcPct val="45000"/>
              </a:spcBef>
              <a:buClr>
                <a:srgbClr val="006699"/>
              </a:buClr>
              <a:buFont typeface="Arial" charset="0"/>
              <a:buChar char="•"/>
            </a:pPr>
            <a:endParaRPr lang="en-US" sz="2600" dirty="0">
              <a:solidFill>
                <a:srgbClr val="006699"/>
              </a:solidFill>
              <a:latin typeface="Calibri" pitchFamily="34" charset="0"/>
            </a:endParaRPr>
          </a:p>
          <a:p>
            <a:pPr marL="342900" indent="-342900">
              <a:spcBef>
                <a:spcPct val="45000"/>
              </a:spcBef>
              <a:buClr>
                <a:srgbClr val="006699"/>
              </a:buClr>
              <a:buFont typeface="Arial" charset="0"/>
              <a:buChar char="•"/>
            </a:pPr>
            <a:endParaRPr lang="en-US" sz="2600" dirty="0">
              <a:solidFill>
                <a:srgbClr val="006699"/>
              </a:solidFill>
              <a:latin typeface="Calibri" pitchFamily="34" charset="0"/>
            </a:endParaRPr>
          </a:p>
        </p:txBody>
      </p:sp>
      <p:cxnSp>
        <p:nvCxnSpPr>
          <p:cNvPr id="4" name="Straight Connector 3"/>
          <p:cNvCxnSpPr/>
          <p:nvPr/>
        </p:nvCxnSpPr>
        <p:spPr>
          <a:xfrm>
            <a:off x="0" y="1296008"/>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1.15</a:t>
            </a:r>
          </a:p>
        </p:txBody>
      </p:sp>
    </p:spTree>
    <p:extLst>
      <p:ext uri="{BB962C8B-B14F-4D97-AF65-F5344CB8AC3E}">
        <p14:creationId xmlns:p14="http://schemas.microsoft.com/office/powerpoint/2010/main" val="336149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ltLang="en-US" dirty="0"/>
              <a:t>1.16</a:t>
            </a:r>
          </a:p>
        </p:txBody>
      </p:sp>
      <p:sp>
        <p:nvSpPr>
          <p:cNvPr id="94210" name="Rectangle 2"/>
          <p:cNvSpPr>
            <a:spLocks noGrp="1" noChangeArrowheads="1"/>
          </p:cNvSpPr>
          <p:nvPr>
            <p:ph type="title"/>
          </p:nvPr>
        </p:nvSpPr>
        <p:spPr>
          <a:xfrm>
            <a:off x="0" y="0"/>
            <a:ext cx="9144000" cy="1296008"/>
          </a:xfrm>
        </p:spPr>
        <p:txBody>
          <a:bodyPr>
            <a:noAutofit/>
          </a:bodyPr>
          <a:lstStyle/>
          <a:p>
            <a:pPr algn="ctr"/>
            <a:r>
              <a:rPr lang="en-US" altLang="en-US" sz="3800" b="1" dirty="0">
                <a:solidFill>
                  <a:srgbClr val="006699"/>
                </a:solidFill>
                <a:latin typeface="+mn-lt"/>
              </a:rPr>
              <a:t>Interaction between Food and ART</a:t>
            </a:r>
          </a:p>
        </p:txBody>
      </p:sp>
      <p:sp>
        <p:nvSpPr>
          <p:cNvPr id="94211" name="Rectangle 3"/>
          <p:cNvSpPr>
            <a:spLocks noGrp="1" noChangeArrowheads="1"/>
          </p:cNvSpPr>
          <p:nvPr>
            <p:ph type="body" idx="1"/>
          </p:nvPr>
        </p:nvSpPr>
        <p:spPr>
          <a:xfrm>
            <a:off x="457200" y="1771064"/>
            <a:ext cx="8229600" cy="4525963"/>
          </a:xfrm>
        </p:spPr>
        <p:txBody>
          <a:bodyPr anchor="ctr">
            <a:normAutofit lnSpcReduction="10000"/>
          </a:bodyPr>
          <a:lstStyle/>
          <a:p>
            <a:pPr marL="0" lvl="1" indent="0" algn="ctr">
              <a:buNone/>
            </a:pPr>
            <a:r>
              <a:rPr lang="en-GB" dirty="0">
                <a:solidFill>
                  <a:srgbClr val="006699"/>
                </a:solidFill>
              </a:rPr>
              <a:t>Poor nutrition reduces </a:t>
            </a:r>
            <a:r>
              <a:rPr lang="en-US" dirty="0">
                <a:solidFill>
                  <a:srgbClr val="006699"/>
                </a:solidFill>
              </a:rPr>
              <a:t>drug </a:t>
            </a:r>
            <a:r>
              <a:rPr lang="en-US" b="1" dirty="0">
                <a:solidFill>
                  <a:srgbClr val="006699"/>
                </a:solidFill>
              </a:rPr>
              <a:t>absorption</a:t>
            </a:r>
          </a:p>
          <a:p>
            <a:pPr marL="0" lvl="1" indent="0" algn="ctr">
              <a:buNone/>
            </a:pPr>
            <a:r>
              <a:rPr lang="en-US" dirty="0">
                <a:solidFill>
                  <a:srgbClr val="006699"/>
                </a:solidFill>
              </a:rPr>
              <a:t>↕</a:t>
            </a:r>
          </a:p>
          <a:p>
            <a:pPr marL="0" lvl="1" indent="0" algn="ctr">
              <a:buNone/>
            </a:pPr>
            <a:r>
              <a:rPr lang="en-US" dirty="0">
                <a:solidFill>
                  <a:srgbClr val="006699"/>
                </a:solidFill>
              </a:rPr>
              <a:t>Drug side effects can reduce nutrient </a:t>
            </a:r>
            <a:r>
              <a:rPr lang="en-US" b="1" dirty="0">
                <a:solidFill>
                  <a:srgbClr val="006699"/>
                </a:solidFill>
              </a:rPr>
              <a:t>absorption</a:t>
            </a:r>
          </a:p>
          <a:p>
            <a:pPr marL="0" lvl="1" indent="0" algn="ctr">
              <a:buNone/>
            </a:pPr>
            <a:endParaRPr lang="en-US" dirty="0">
              <a:solidFill>
                <a:srgbClr val="006699"/>
              </a:solidFill>
            </a:endParaRPr>
          </a:p>
          <a:p>
            <a:pPr marL="0" lvl="1" indent="0" algn="ctr">
              <a:buNone/>
            </a:pPr>
            <a:endParaRPr lang="en-GB" dirty="0">
              <a:solidFill>
                <a:srgbClr val="006699"/>
              </a:solidFill>
            </a:endParaRPr>
          </a:p>
          <a:p>
            <a:pPr marL="0" lvl="1" indent="0" algn="ctr">
              <a:buNone/>
            </a:pPr>
            <a:r>
              <a:rPr lang="en-GB" dirty="0">
                <a:solidFill>
                  <a:srgbClr val="006699"/>
                </a:solidFill>
              </a:rPr>
              <a:t>Poor nutrition worsens drug </a:t>
            </a:r>
            <a:r>
              <a:rPr lang="en-GB" b="1" dirty="0">
                <a:solidFill>
                  <a:srgbClr val="006699"/>
                </a:solidFill>
              </a:rPr>
              <a:t>side effects</a:t>
            </a:r>
            <a:br>
              <a:rPr lang="en-US" b="1" dirty="0">
                <a:solidFill>
                  <a:srgbClr val="006699"/>
                </a:solidFill>
              </a:rPr>
            </a:br>
            <a:r>
              <a:rPr lang="en-US" dirty="0">
                <a:solidFill>
                  <a:srgbClr val="006699"/>
                </a:solidFill>
              </a:rPr>
              <a:t>↕</a:t>
            </a:r>
          </a:p>
          <a:p>
            <a:pPr marL="0" lvl="1" indent="0" algn="ctr">
              <a:buNone/>
            </a:pPr>
            <a:r>
              <a:rPr lang="en-US" dirty="0">
                <a:solidFill>
                  <a:srgbClr val="006699"/>
                </a:solidFill>
              </a:rPr>
              <a:t>Drug </a:t>
            </a:r>
            <a:r>
              <a:rPr lang="en-US" b="1" dirty="0">
                <a:solidFill>
                  <a:srgbClr val="006699"/>
                </a:solidFill>
              </a:rPr>
              <a:t>side effects</a:t>
            </a:r>
            <a:r>
              <a:rPr lang="en-US" dirty="0">
                <a:solidFill>
                  <a:srgbClr val="006699"/>
                </a:solidFill>
              </a:rPr>
              <a:t> reduce appetite and lead to poor nutrition</a:t>
            </a:r>
          </a:p>
          <a:p>
            <a:pPr algn="ctr">
              <a:spcBef>
                <a:spcPct val="60000"/>
              </a:spcBef>
              <a:spcAft>
                <a:spcPts val="1200"/>
              </a:spcAft>
              <a:buClr>
                <a:srgbClr val="FF9933"/>
              </a:buClr>
              <a:buSzPct val="125000"/>
            </a:pPr>
            <a:endParaRPr lang="en-US" altLang="en-US" sz="2800" dirty="0">
              <a:solidFill>
                <a:srgbClr val="002060"/>
              </a:solidFill>
            </a:endParaRPr>
          </a:p>
        </p:txBody>
      </p:sp>
    </p:spTree>
    <p:extLst>
      <p:ext uri="{BB962C8B-B14F-4D97-AF65-F5344CB8AC3E}">
        <p14:creationId xmlns:p14="http://schemas.microsoft.com/office/powerpoint/2010/main" val="214768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Nutrition Care, Support, and Treatment (NCST) Services</a:t>
            </a:r>
            <a:endParaRPr lang="en-IE" dirty="0"/>
          </a:p>
        </p:txBody>
      </p:sp>
      <p:sp>
        <p:nvSpPr>
          <p:cNvPr id="5" name="Content Placeholder 4"/>
          <p:cNvSpPr>
            <a:spLocks noGrp="1"/>
          </p:cNvSpPr>
          <p:nvPr>
            <p:ph idx="1"/>
          </p:nvPr>
        </p:nvSpPr>
        <p:spPr>
          <a:xfrm>
            <a:off x="628650" y="1531344"/>
            <a:ext cx="7886700" cy="5150810"/>
          </a:xfrm>
        </p:spPr>
        <p:txBody>
          <a:bodyPr>
            <a:normAutofit fontScale="92500" lnSpcReduction="10000"/>
          </a:bodyPr>
          <a:lstStyle/>
          <a:p>
            <a:r>
              <a:rPr lang="en-GB" dirty="0"/>
              <a:t>Nutrition assessment and classification</a:t>
            </a:r>
          </a:p>
          <a:p>
            <a:r>
              <a:rPr lang="en-GB" dirty="0"/>
              <a:t>Nutrition counselling and education</a:t>
            </a:r>
          </a:p>
          <a:p>
            <a:r>
              <a:rPr lang="en-GB" dirty="0"/>
              <a:t>Nutrition care plans and support </a:t>
            </a:r>
          </a:p>
          <a:p>
            <a:pPr lvl="1"/>
            <a:r>
              <a:rPr lang="en-GB" dirty="0"/>
              <a:t>Provision of therapeutic and/or supplementary food for severely and moderately malnourished clients </a:t>
            </a:r>
          </a:p>
          <a:p>
            <a:pPr lvl="1"/>
            <a:r>
              <a:rPr lang="en-GB" dirty="0"/>
              <a:t>Education on household water treatment methods and personal and household hygiene</a:t>
            </a:r>
          </a:p>
          <a:p>
            <a:pPr lvl="1"/>
            <a:r>
              <a:rPr lang="en-GB" dirty="0"/>
              <a:t>Micronutrient supplementation</a:t>
            </a:r>
          </a:p>
          <a:p>
            <a:pPr lvl="1"/>
            <a:r>
              <a:rPr lang="en-GB" dirty="0"/>
              <a:t>Referral to other facility services and economic strengthening, livelihoods, and food security support services</a:t>
            </a:r>
          </a:p>
          <a:p>
            <a:endParaRPr lang="en-IE"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1.17</a:t>
            </a:r>
          </a:p>
        </p:txBody>
      </p:sp>
    </p:spTree>
    <p:extLst>
      <p:ext uri="{BB962C8B-B14F-4D97-AF65-F5344CB8AC3E}">
        <p14:creationId xmlns:p14="http://schemas.microsoft.com/office/powerpoint/2010/main" val="3621114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Franklin Gothic Medium" panose="020B0603020102020204" pitchFamily="34" charset="0"/>
              </a:rPr>
              <a:t>Module 2:</a:t>
            </a:r>
          </a:p>
          <a:p>
            <a:pPr algn="ctr"/>
            <a:r>
              <a:rPr lang="en-US" sz="4800" b="1" dirty="0">
                <a:latin typeface="Franklin Gothic Medium" panose="020B0603020102020204" pitchFamily="34" charset="0"/>
              </a:rPr>
              <a:t>Nutrition Assessment and Classification</a:t>
            </a:r>
          </a:p>
          <a:p>
            <a:pPr algn="ctr"/>
            <a:endParaRPr lang="en-US" sz="2400" b="1" dirty="0">
              <a:latin typeface="Franklin Gothic Medium" panose="020B0603020102020204" pitchFamily="34" charset="0"/>
            </a:endParaRPr>
          </a:p>
          <a:p>
            <a:pPr algn="ctr"/>
            <a:r>
              <a:rPr lang="en-US" sz="4000" dirty="0">
                <a:latin typeface="Franklin Gothic Book" panose="020B0503020102020204" pitchFamily="34" charset="0"/>
              </a:rPr>
              <a:t>Time: 6 hours</a:t>
            </a:r>
          </a:p>
        </p:txBody>
      </p:sp>
      <p:sp>
        <p:nvSpPr>
          <p:cNvPr id="3"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solidFill>
                  <a:schemeClr val="bg1"/>
                </a:solidFill>
              </a:rPr>
              <a:t>2.1</a:t>
            </a:r>
          </a:p>
        </p:txBody>
      </p:sp>
    </p:spTree>
    <p:extLst>
      <p:ext uri="{BB962C8B-B14F-4D97-AF65-F5344CB8AC3E}">
        <p14:creationId xmlns:p14="http://schemas.microsoft.com/office/powerpoint/2010/main" val="95811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Module 2: Learning Objectives</a:t>
            </a:r>
            <a:endParaRPr lang="en-IE" sz="3800" b="1" dirty="0">
              <a:solidFill>
                <a:srgbClr val="006699"/>
              </a:solidFill>
              <a:latin typeface="+mn-lt"/>
            </a:endParaRPr>
          </a:p>
        </p:txBody>
      </p:sp>
      <p:sp>
        <p:nvSpPr>
          <p:cNvPr id="3" name="Content Placeholder 2"/>
          <p:cNvSpPr>
            <a:spLocks noGrp="1"/>
          </p:cNvSpPr>
          <p:nvPr>
            <p:ph idx="1"/>
          </p:nvPr>
        </p:nvSpPr>
        <p:spPr>
          <a:xfrm>
            <a:off x="446314" y="1555754"/>
            <a:ext cx="8069036" cy="4782005"/>
          </a:xfrm>
        </p:spPr>
        <p:txBody>
          <a:bodyPr>
            <a:normAutofit/>
          </a:bodyPr>
          <a:lstStyle/>
          <a:p>
            <a:pPr marL="514350" lvl="0" indent="-514350">
              <a:buClr>
                <a:srgbClr val="006699"/>
              </a:buClr>
              <a:buFont typeface="+mj-lt"/>
              <a:buAutoNum type="arabicPeriod"/>
            </a:pPr>
            <a:r>
              <a:rPr lang="en-GB" dirty="0">
                <a:solidFill>
                  <a:srgbClr val="006699"/>
                </a:solidFill>
              </a:rPr>
              <a:t>Take and interpret anthropometric measurements accurately</a:t>
            </a:r>
            <a:endParaRPr lang="en-IE" dirty="0">
              <a:solidFill>
                <a:srgbClr val="006699"/>
              </a:solidFill>
            </a:endParaRPr>
          </a:p>
          <a:p>
            <a:pPr marL="514350" lvl="0" indent="-514350">
              <a:buClr>
                <a:srgbClr val="006699"/>
              </a:buClr>
              <a:buFont typeface="+mj-lt"/>
              <a:buAutoNum type="arabicPeriod"/>
            </a:pPr>
            <a:r>
              <a:rPr lang="en-GB" dirty="0">
                <a:solidFill>
                  <a:srgbClr val="006699"/>
                </a:solidFill>
              </a:rPr>
              <a:t>Conduct clinical, biochemical, and dietary assessments</a:t>
            </a:r>
            <a:endParaRPr lang="en-IE" dirty="0">
              <a:solidFill>
                <a:srgbClr val="006699"/>
              </a:solidFill>
            </a:endParaRPr>
          </a:p>
          <a:p>
            <a:pPr marL="514350" lvl="0" indent="-514350">
              <a:buClr>
                <a:srgbClr val="006699"/>
              </a:buClr>
              <a:buFont typeface="+mj-lt"/>
              <a:buAutoNum type="arabicPeriod"/>
            </a:pPr>
            <a:r>
              <a:rPr lang="en-GB" dirty="0">
                <a:solidFill>
                  <a:srgbClr val="006699"/>
                </a:solidFill>
              </a:rPr>
              <a:t>Classify nutritional status correctly based on nutrition assessment</a:t>
            </a:r>
            <a:endParaRPr lang="en-IE" dirty="0">
              <a:solidFill>
                <a:srgbClr val="006699"/>
              </a:solidFill>
            </a:endParaRPr>
          </a:p>
          <a:p>
            <a:pPr marL="514350" indent="-514350">
              <a:buClr>
                <a:srgbClr val="006699"/>
              </a:buClr>
              <a:buFont typeface="+mj-lt"/>
              <a:buAutoNum type="arabicPeriod"/>
            </a:pPr>
            <a:endParaRPr lang="en-IE"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2.2</a:t>
            </a:r>
          </a:p>
        </p:txBody>
      </p:sp>
    </p:spTree>
    <p:extLst>
      <p:ext uri="{BB962C8B-B14F-4D97-AF65-F5344CB8AC3E}">
        <p14:creationId xmlns:p14="http://schemas.microsoft.com/office/powerpoint/2010/main" val="214985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Nutrition Assessment</a:t>
            </a:r>
            <a:endParaRPr lang="en-IE" dirty="0"/>
          </a:p>
        </p:txBody>
      </p:sp>
      <p:sp>
        <p:nvSpPr>
          <p:cNvPr id="5" name="Content Placeholder 4"/>
          <p:cNvSpPr>
            <a:spLocks noGrp="1"/>
          </p:cNvSpPr>
          <p:nvPr>
            <p:ph idx="1"/>
          </p:nvPr>
        </p:nvSpPr>
        <p:spPr/>
        <p:txBody>
          <a:bodyPr>
            <a:normAutofit fontScale="92500"/>
          </a:bodyPr>
          <a:lstStyle/>
          <a:p>
            <a:r>
              <a:rPr lang="en-US" dirty="0"/>
              <a:t>Identifies people at risk for malnutrition for early intervention or referral</a:t>
            </a:r>
          </a:p>
          <a:p>
            <a:r>
              <a:rPr lang="en-US" dirty="0"/>
              <a:t>Identifies malnourished clients who require intervention</a:t>
            </a:r>
          </a:p>
          <a:p>
            <a:r>
              <a:rPr lang="en-US" dirty="0"/>
              <a:t>Detects diet habits that increase the risk of disease</a:t>
            </a:r>
          </a:p>
          <a:p>
            <a:r>
              <a:rPr lang="en-US" dirty="0"/>
              <a:t>Identifies need for nutrition education and counselling</a:t>
            </a:r>
          </a:p>
          <a:p>
            <a:r>
              <a:rPr lang="en-US" dirty="0"/>
              <a:t>Tracks growth and weight trends</a:t>
            </a:r>
          </a:p>
          <a:p>
            <a:r>
              <a:rPr lang="en-GB" dirty="0"/>
              <a:t>Provides information for selecting a nutrition care plan</a:t>
            </a:r>
            <a:endParaRPr lang="en-US" dirty="0"/>
          </a:p>
          <a:p>
            <a:endParaRPr lang="en-IE"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2.3</a:t>
            </a:r>
          </a:p>
        </p:txBody>
      </p:sp>
    </p:spTree>
    <p:extLst>
      <p:ext uri="{BB962C8B-B14F-4D97-AF65-F5344CB8AC3E}">
        <p14:creationId xmlns:p14="http://schemas.microsoft.com/office/powerpoint/2010/main" val="327816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Types of Nutrition Assessment</a:t>
            </a:r>
            <a:endParaRPr lang="en-IE" sz="3800" b="1" dirty="0">
              <a:solidFill>
                <a:srgbClr val="006699"/>
              </a:solidFill>
              <a:latin typeface="+mn-lt"/>
            </a:endParaRPr>
          </a:p>
        </p:txBody>
      </p:sp>
      <p:sp>
        <p:nvSpPr>
          <p:cNvPr id="3" name="Content Placeholder 2"/>
          <p:cNvSpPr>
            <a:spLocks noGrp="1"/>
          </p:cNvSpPr>
          <p:nvPr>
            <p:ph idx="1"/>
          </p:nvPr>
        </p:nvSpPr>
        <p:spPr>
          <a:xfrm>
            <a:off x="628650" y="1537759"/>
            <a:ext cx="7886700" cy="4905374"/>
          </a:xfrm>
        </p:spPr>
        <p:txBody>
          <a:bodyPr>
            <a:noAutofit/>
          </a:bodyPr>
          <a:lstStyle/>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Anthropometry</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Weight, height, mid-upper arm circumference (MUAC), BMI, and BMI-for-age </a:t>
            </a:r>
          </a:p>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Biochemical</a:t>
            </a:r>
          </a:p>
          <a:p>
            <a:pPr marL="1258888" lvl="5" indent="-514350">
              <a:spcBef>
                <a:spcPts val="0"/>
              </a:spcBef>
              <a:spcAft>
                <a:spcPts val="600"/>
              </a:spcAft>
              <a:buClr>
                <a:srgbClr val="006699"/>
              </a:buClr>
              <a:buSzPct val="100000"/>
              <a:defRPr/>
            </a:pPr>
            <a:r>
              <a:rPr lang="en-US" sz="2400" dirty="0">
                <a:solidFill>
                  <a:srgbClr val="006699"/>
                </a:solidFill>
                <a:cs typeface="Arial" pitchFamily="34" charset="0"/>
              </a:rPr>
              <a:t>Laboratory tests </a:t>
            </a:r>
          </a:p>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Clinical</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Medical conditions that can affect nutritional status</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Bilateral pitting </a:t>
            </a:r>
            <a:r>
              <a:rPr lang="en-GB" sz="2400" dirty="0">
                <a:solidFill>
                  <a:srgbClr val="006699"/>
                </a:solidFill>
                <a:cs typeface="Arial" pitchFamily="34" charset="0"/>
              </a:rPr>
              <a:t>oedema</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Appetite test</a:t>
            </a:r>
          </a:p>
          <a:p>
            <a:pPr marL="801688" lvl="4" indent="-514350">
              <a:spcAft>
                <a:spcPts val="600"/>
              </a:spcAft>
              <a:buClr>
                <a:srgbClr val="006699"/>
              </a:buClr>
              <a:buSzPct val="100000"/>
              <a:buFont typeface="+mj-lt"/>
              <a:buAutoNum type="arabicPeriod"/>
              <a:defRPr/>
            </a:pPr>
            <a:r>
              <a:rPr lang="en-US" sz="2400" b="1" dirty="0">
                <a:solidFill>
                  <a:srgbClr val="006699"/>
                </a:solidFill>
                <a:cs typeface="Arial" pitchFamily="34" charset="0"/>
              </a:rPr>
              <a:t>Dietary</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24-hour recall </a:t>
            </a:r>
          </a:p>
          <a:p>
            <a:pPr marL="1201738" lvl="5" indent="-457200">
              <a:spcBef>
                <a:spcPts val="0"/>
              </a:spcBef>
              <a:spcAft>
                <a:spcPts val="600"/>
              </a:spcAft>
              <a:buClr>
                <a:srgbClr val="006699"/>
              </a:buClr>
              <a:buSzPct val="100000"/>
              <a:defRPr/>
            </a:pPr>
            <a:r>
              <a:rPr lang="en-US" sz="2400" dirty="0">
                <a:solidFill>
                  <a:srgbClr val="006699"/>
                </a:solidFill>
                <a:cs typeface="Arial" pitchFamily="34" charset="0"/>
              </a:rPr>
              <a:t>Usual intake</a:t>
            </a:r>
          </a:p>
          <a:p>
            <a:pPr marL="514350" indent="-514350">
              <a:buClr>
                <a:srgbClr val="006699"/>
              </a:buClr>
              <a:buFont typeface="+mj-lt"/>
              <a:buAutoNum type="arabicPeriod"/>
            </a:pPr>
            <a:endParaRPr lang="en-IE" sz="2400"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2.4</a:t>
            </a:r>
          </a:p>
        </p:txBody>
      </p:sp>
    </p:spTree>
    <p:extLst>
      <p:ext uri="{BB962C8B-B14F-4D97-AF65-F5344CB8AC3E}">
        <p14:creationId xmlns:p14="http://schemas.microsoft.com/office/powerpoint/2010/main" val="2793324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Anthropometry </a:t>
            </a:r>
            <a:endParaRPr lang="en-IE" sz="3800" b="1" dirty="0">
              <a:solidFill>
                <a:srgbClr val="006699"/>
              </a:solidFill>
              <a:latin typeface="+mn-lt"/>
            </a:endParaRPr>
          </a:p>
        </p:txBody>
      </p:sp>
      <p:sp>
        <p:nvSpPr>
          <p:cNvPr id="5" name="Content Placeholder 4"/>
          <p:cNvSpPr>
            <a:spLocks noGrp="1"/>
          </p:cNvSpPr>
          <p:nvPr>
            <p:ph idx="1"/>
          </p:nvPr>
        </p:nvSpPr>
        <p:spPr/>
        <p:txBody>
          <a:bodyPr/>
          <a:lstStyle/>
          <a:p>
            <a:pPr marL="0" indent="0">
              <a:buNone/>
            </a:pPr>
            <a:r>
              <a:rPr lang="en-GB" sz="3000" b="1" dirty="0">
                <a:latin typeface="Calibri" pitchFamily="34" charset="0"/>
              </a:rPr>
              <a:t>Anthropometry</a:t>
            </a:r>
            <a:r>
              <a:rPr lang="en-GB" sz="2500" b="1" dirty="0">
                <a:latin typeface="Calibri" pitchFamily="34" charset="0"/>
              </a:rPr>
              <a:t> </a:t>
            </a:r>
            <a:r>
              <a:rPr lang="en-GB" dirty="0">
                <a:latin typeface="Calibri" pitchFamily="34" charset="0"/>
              </a:rPr>
              <a:t>is the measurement of the size, weight, and proportions of the human body. Anthropometric measurements can be used to assess the nutritional status of individuals and population groups.</a:t>
            </a:r>
            <a:endParaRPr lang="en-IE"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2.5</a:t>
            </a:r>
          </a:p>
        </p:txBody>
      </p:sp>
    </p:spTree>
    <p:extLst>
      <p:ext uri="{BB962C8B-B14F-4D97-AF65-F5344CB8AC3E}">
        <p14:creationId xmlns:p14="http://schemas.microsoft.com/office/powerpoint/2010/main" val="56581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Introductory Session Learning Objectives</a:t>
            </a:r>
            <a:endParaRPr lang="en-IE" dirty="0"/>
          </a:p>
        </p:txBody>
      </p:sp>
      <p:sp>
        <p:nvSpPr>
          <p:cNvPr id="3" name="Content Placeholder 2"/>
          <p:cNvSpPr>
            <a:spLocks noGrp="1"/>
          </p:cNvSpPr>
          <p:nvPr>
            <p:ph idx="1"/>
          </p:nvPr>
        </p:nvSpPr>
        <p:spPr/>
        <p:txBody>
          <a:bodyPr/>
          <a:lstStyle/>
          <a:p>
            <a:pPr lvl="0"/>
            <a:r>
              <a:rPr lang="en-GB" dirty="0"/>
              <a:t>Discuss expectations and relate them to the course objectives</a:t>
            </a:r>
            <a:endParaRPr lang="en-IE" dirty="0"/>
          </a:p>
          <a:p>
            <a:pPr lvl="0"/>
            <a:r>
              <a:rPr lang="en-GB" dirty="0"/>
              <a:t>Take a pre-test to assess knowledge of NCST</a:t>
            </a:r>
            <a:endParaRPr lang="en-IE" dirty="0"/>
          </a:p>
          <a:p>
            <a:pPr lvl="0"/>
            <a:r>
              <a:rPr lang="en-GB" dirty="0"/>
              <a:t>Outline the required NCST </a:t>
            </a:r>
            <a:r>
              <a:rPr lang="en-US" dirty="0"/>
              <a:t>competency standards</a:t>
            </a:r>
            <a:endParaRPr lang="en-IE" dirty="0"/>
          </a:p>
          <a:p>
            <a:endParaRPr lang="en-IE" dirty="0"/>
          </a:p>
        </p:txBody>
      </p:sp>
    </p:spTree>
    <p:extLst>
      <p:ext uri="{BB962C8B-B14F-4D97-AF65-F5344CB8AC3E}">
        <p14:creationId xmlns:p14="http://schemas.microsoft.com/office/powerpoint/2010/main" val="32877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Anthropometric Measurements </a:t>
            </a:r>
            <a:br>
              <a:rPr lang="en-US" sz="3800" b="1" dirty="0">
                <a:solidFill>
                  <a:srgbClr val="006699"/>
                </a:solidFill>
                <a:latin typeface="+mn-lt"/>
              </a:rPr>
            </a:br>
            <a:r>
              <a:rPr lang="en-US" sz="3800" b="1" dirty="0">
                <a:solidFill>
                  <a:srgbClr val="006699"/>
                </a:solidFill>
                <a:latin typeface="+mn-lt"/>
              </a:rPr>
              <a:t>Used in NCST </a:t>
            </a:r>
            <a:endParaRPr lang="en-IE" sz="3800" b="1" dirty="0">
              <a:solidFill>
                <a:srgbClr val="006699"/>
              </a:solidFill>
              <a:latin typeface="+mn-lt"/>
            </a:endParaRPr>
          </a:p>
        </p:txBody>
      </p:sp>
      <p:sp>
        <p:nvSpPr>
          <p:cNvPr id="3" name="Content Placeholder 2"/>
          <p:cNvSpPr>
            <a:spLocks noGrp="1"/>
          </p:cNvSpPr>
          <p:nvPr>
            <p:ph idx="1"/>
          </p:nvPr>
        </p:nvSpPr>
        <p:spPr>
          <a:xfrm>
            <a:off x="1332035" y="1660299"/>
            <a:ext cx="7120304" cy="4645618"/>
          </a:xfrm>
        </p:spPr>
        <p:txBody>
          <a:bodyPr>
            <a:normAutofit lnSpcReduction="10000"/>
          </a:bodyPr>
          <a:lstStyle/>
          <a:p>
            <a:pPr marL="744538" lvl="4" indent="-457200">
              <a:spcBef>
                <a:spcPts val="600"/>
              </a:spcBef>
              <a:buClr>
                <a:srgbClr val="006699"/>
              </a:buClr>
              <a:buSzPct val="100000"/>
              <a:defRPr/>
            </a:pPr>
            <a:r>
              <a:rPr lang="en-US" sz="2800" dirty="0">
                <a:solidFill>
                  <a:srgbClr val="006699"/>
                </a:solidFill>
                <a:cs typeface="Arial" pitchFamily="34" charset="0"/>
              </a:rPr>
              <a:t>Weight</a:t>
            </a:r>
          </a:p>
          <a:p>
            <a:pPr marL="744538" lvl="4" indent="-457200">
              <a:spcBef>
                <a:spcPts val="600"/>
              </a:spcBef>
              <a:buClr>
                <a:srgbClr val="006699"/>
              </a:buClr>
              <a:buSzPct val="100000"/>
              <a:defRPr/>
            </a:pPr>
            <a:r>
              <a:rPr lang="en-US" sz="2800" dirty="0">
                <a:solidFill>
                  <a:srgbClr val="006699"/>
                </a:solidFill>
                <a:cs typeface="Arial" pitchFamily="34" charset="0"/>
              </a:rPr>
              <a:t>Height</a:t>
            </a:r>
          </a:p>
          <a:p>
            <a:pPr marL="744538" lvl="4" indent="-457200">
              <a:spcBef>
                <a:spcPts val="600"/>
              </a:spcBef>
              <a:buClr>
                <a:srgbClr val="006699"/>
              </a:buClr>
              <a:buSzPct val="100000"/>
              <a:defRPr/>
            </a:pPr>
            <a:r>
              <a:rPr lang="en-US" sz="2800" dirty="0">
                <a:solidFill>
                  <a:srgbClr val="006699"/>
                </a:solidFill>
                <a:cs typeface="Arial" pitchFamily="34" charset="0"/>
              </a:rPr>
              <a:t>MUAC</a:t>
            </a:r>
          </a:p>
          <a:p>
            <a:pPr>
              <a:buClr>
                <a:srgbClr val="006699"/>
              </a:buClr>
              <a:defRPr/>
            </a:pPr>
            <a:endParaRPr lang="en-US" sz="2500" b="1" dirty="0">
              <a:solidFill>
                <a:srgbClr val="006699"/>
              </a:solidFill>
              <a:latin typeface="Calibri" pitchFamily="34" charset="0"/>
            </a:endParaRPr>
          </a:p>
          <a:p>
            <a:pPr marL="0" indent="0">
              <a:buClr>
                <a:srgbClr val="006699"/>
              </a:buClr>
              <a:buNone/>
              <a:defRPr/>
            </a:pPr>
            <a:r>
              <a:rPr lang="en-US" sz="3000" b="1" dirty="0">
                <a:solidFill>
                  <a:srgbClr val="006699"/>
                </a:solidFill>
                <a:latin typeface="Calibri" pitchFamily="34" charset="0"/>
              </a:rPr>
              <a:t>Some anthropometric measurements presented as indexes:</a:t>
            </a:r>
          </a:p>
          <a:p>
            <a:pPr marL="744538" lvl="4" indent="-457200">
              <a:spcBef>
                <a:spcPts val="600"/>
              </a:spcBef>
              <a:buClr>
                <a:srgbClr val="006699"/>
              </a:buClr>
              <a:buSzPct val="100000"/>
              <a:defRPr/>
            </a:pPr>
            <a:r>
              <a:rPr lang="en-US" sz="2800" dirty="0">
                <a:solidFill>
                  <a:srgbClr val="006699"/>
                </a:solidFill>
                <a:cs typeface="Arial" pitchFamily="34" charset="0"/>
              </a:rPr>
              <a:t>BMI</a:t>
            </a:r>
          </a:p>
          <a:p>
            <a:pPr marL="744538" lvl="4" indent="-457200">
              <a:spcBef>
                <a:spcPts val="600"/>
              </a:spcBef>
              <a:buClr>
                <a:srgbClr val="006699"/>
              </a:buClr>
              <a:buSzPct val="100000"/>
              <a:defRPr/>
            </a:pPr>
            <a:r>
              <a:rPr lang="en-US" sz="2800" dirty="0">
                <a:solidFill>
                  <a:srgbClr val="006699"/>
                </a:solidFill>
                <a:cs typeface="Arial" pitchFamily="34" charset="0"/>
              </a:rPr>
              <a:t>BMI-for-age</a:t>
            </a:r>
          </a:p>
          <a:p>
            <a:pPr>
              <a:buClr>
                <a:srgbClr val="006699"/>
              </a:buClr>
            </a:pPr>
            <a:endParaRPr lang="en-IE"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2.6</a:t>
            </a:r>
          </a:p>
        </p:txBody>
      </p:sp>
    </p:spTree>
    <p:extLst>
      <p:ext uri="{BB962C8B-B14F-4D97-AF65-F5344CB8AC3E}">
        <p14:creationId xmlns:p14="http://schemas.microsoft.com/office/powerpoint/2010/main" val="1027581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How Often Should Weight Be Measured?</a:t>
            </a:r>
            <a:endParaRPr lang="en-IE" sz="3800" b="1" dirty="0">
              <a:solidFill>
                <a:srgbClr val="006699"/>
              </a:solidFill>
              <a:latin typeface="+mn-lt"/>
            </a:endParaRPr>
          </a:p>
        </p:txBody>
      </p:sp>
      <p:sp>
        <p:nvSpPr>
          <p:cNvPr id="3" name="Content Placeholder 2"/>
          <p:cNvSpPr>
            <a:spLocks noGrp="1"/>
          </p:cNvSpPr>
          <p:nvPr>
            <p:ph idx="1"/>
          </p:nvPr>
        </p:nvSpPr>
        <p:spPr>
          <a:xfrm>
            <a:off x="527050" y="1791758"/>
            <a:ext cx="7886700" cy="4351338"/>
          </a:xfrm>
        </p:spPr>
        <p:txBody>
          <a:bodyPr>
            <a:normAutofit/>
          </a:bodyPr>
          <a:lstStyle/>
          <a:p>
            <a:pPr marL="0" lvl="2" indent="0">
              <a:spcBef>
                <a:spcPts val="600"/>
              </a:spcBef>
              <a:spcAft>
                <a:spcPts val="600"/>
              </a:spcAft>
              <a:buClr>
                <a:srgbClr val="006699"/>
              </a:buClr>
              <a:buSzPct val="100000"/>
              <a:buNone/>
              <a:defRPr/>
            </a:pPr>
            <a:r>
              <a:rPr lang="en-GB" sz="2600" dirty="0">
                <a:solidFill>
                  <a:srgbClr val="006699"/>
                </a:solidFill>
                <a:cs typeface="Arial" pitchFamily="34" charset="0"/>
              </a:rPr>
              <a:t>All adolescent and adult clients should be </a:t>
            </a:r>
            <a:r>
              <a:rPr lang="en-GB" sz="2600" b="1" dirty="0">
                <a:solidFill>
                  <a:srgbClr val="006699"/>
                </a:solidFill>
                <a:cs typeface="Arial" pitchFamily="34" charset="0"/>
              </a:rPr>
              <a:t>weighed as follows:</a:t>
            </a:r>
          </a:p>
          <a:p>
            <a:pPr marL="914400" lvl="2" indent="-457200">
              <a:buClr>
                <a:srgbClr val="006699"/>
              </a:buClr>
            </a:pPr>
            <a:r>
              <a:rPr lang="en-GB" sz="2600" dirty="0">
                <a:solidFill>
                  <a:srgbClr val="006699"/>
                </a:solidFill>
              </a:rPr>
              <a:t>With normal nutritional status: </a:t>
            </a:r>
            <a:r>
              <a:rPr lang="en-GB" sz="2600" b="1" dirty="0">
                <a:solidFill>
                  <a:srgbClr val="006699"/>
                </a:solidFill>
              </a:rPr>
              <a:t>During the next ART, ANC, or TB visit (2–3 months)</a:t>
            </a:r>
            <a:endParaRPr lang="en-GB" sz="2600" dirty="0">
              <a:solidFill>
                <a:srgbClr val="006699"/>
              </a:solidFill>
            </a:endParaRPr>
          </a:p>
          <a:p>
            <a:pPr marL="914400" lvl="2" indent="-457200">
              <a:buClr>
                <a:srgbClr val="006699"/>
              </a:buClr>
            </a:pPr>
            <a:r>
              <a:rPr lang="en-GB" sz="2600" dirty="0">
                <a:solidFill>
                  <a:srgbClr val="006699"/>
                </a:solidFill>
              </a:rPr>
              <a:t>With moderate malnutrition: </a:t>
            </a:r>
            <a:r>
              <a:rPr lang="en-GB" sz="2600" b="1" dirty="0">
                <a:solidFill>
                  <a:srgbClr val="006699"/>
                </a:solidFill>
              </a:rPr>
              <a:t>Every month</a:t>
            </a:r>
            <a:endParaRPr lang="en-GB" sz="2600" dirty="0">
              <a:solidFill>
                <a:srgbClr val="006699"/>
              </a:solidFill>
            </a:endParaRPr>
          </a:p>
          <a:p>
            <a:pPr marL="914400" lvl="2" indent="-457200">
              <a:buClr>
                <a:srgbClr val="006699"/>
              </a:buClr>
            </a:pPr>
            <a:r>
              <a:rPr lang="en-GB" sz="2600" dirty="0">
                <a:solidFill>
                  <a:srgbClr val="006699"/>
                </a:solidFill>
              </a:rPr>
              <a:t>With severe malnutrition: </a:t>
            </a:r>
            <a:r>
              <a:rPr lang="en-GB" sz="2600" b="1" dirty="0">
                <a:solidFill>
                  <a:srgbClr val="006699"/>
                </a:solidFill>
              </a:rPr>
              <a:t>Every 2 weeks for the first month, thereafter every month</a:t>
            </a:r>
            <a:endParaRPr lang="en-GB" sz="2600" dirty="0">
              <a:solidFill>
                <a:srgbClr val="006699"/>
              </a:solidFill>
            </a:endParaRPr>
          </a:p>
          <a:p>
            <a:pPr marL="914400" lvl="2" indent="-457200">
              <a:buClr>
                <a:srgbClr val="006699"/>
              </a:buClr>
            </a:pPr>
            <a:r>
              <a:rPr lang="en-GB" sz="2600" dirty="0">
                <a:solidFill>
                  <a:srgbClr val="006699"/>
                </a:solidFill>
              </a:rPr>
              <a:t>With overweight and obesity: </a:t>
            </a:r>
            <a:r>
              <a:rPr lang="en-GB" sz="2600" b="1" dirty="0">
                <a:solidFill>
                  <a:srgbClr val="006699"/>
                </a:solidFill>
              </a:rPr>
              <a:t>Every month</a:t>
            </a:r>
            <a:endParaRPr lang="en-US" sz="2600" b="1" dirty="0">
              <a:solidFill>
                <a:srgbClr val="006699"/>
              </a:solidFill>
            </a:endParaRPr>
          </a:p>
          <a:p>
            <a:pPr marL="0" indent="0">
              <a:buNone/>
            </a:pPr>
            <a:endParaRPr lang="en-IE" dirty="0"/>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2.7</a:t>
            </a:r>
          </a:p>
        </p:txBody>
      </p:sp>
    </p:spTree>
    <p:extLst>
      <p:ext uri="{BB962C8B-B14F-4D97-AF65-F5344CB8AC3E}">
        <p14:creationId xmlns:p14="http://schemas.microsoft.com/office/powerpoint/2010/main" val="160579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How Often Should Height Be Measured?</a:t>
            </a:r>
            <a:endParaRPr lang="en-IE" sz="3800" b="1" dirty="0">
              <a:solidFill>
                <a:srgbClr val="006699"/>
              </a:solidFill>
              <a:latin typeface="+mn-lt"/>
            </a:endParaRPr>
          </a:p>
        </p:txBody>
      </p:sp>
      <p:sp>
        <p:nvSpPr>
          <p:cNvPr id="3" name="Content Placeholder 2"/>
          <p:cNvSpPr>
            <a:spLocks noGrp="1"/>
          </p:cNvSpPr>
          <p:nvPr>
            <p:ph idx="1"/>
          </p:nvPr>
        </p:nvSpPr>
        <p:spPr>
          <a:xfrm>
            <a:off x="537482" y="1771197"/>
            <a:ext cx="7886700" cy="4351338"/>
          </a:xfrm>
        </p:spPr>
        <p:txBody>
          <a:bodyPr>
            <a:normAutofit/>
          </a:bodyPr>
          <a:lstStyle/>
          <a:p>
            <a:r>
              <a:rPr lang="en-US" b="1" dirty="0">
                <a:solidFill>
                  <a:srgbClr val="006699"/>
                </a:solidFill>
              </a:rPr>
              <a:t>Adolescents</a:t>
            </a:r>
            <a:r>
              <a:rPr lang="en-US" dirty="0">
                <a:solidFill>
                  <a:srgbClr val="006699"/>
                </a:solidFill>
              </a:rPr>
              <a:t> are still growing. Their height should be taken </a:t>
            </a:r>
            <a:r>
              <a:rPr lang="en-US" b="1" u="sng" dirty="0">
                <a:solidFill>
                  <a:srgbClr val="006699"/>
                </a:solidFill>
              </a:rPr>
              <a:t>at every visit.</a:t>
            </a:r>
          </a:p>
          <a:p>
            <a:endParaRPr lang="en-US" dirty="0">
              <a:solidFill>
                <a:srgbClr val="006699"/>
              </a:solidFill>
            </a:endParaRPr>
          </a:p>
          <a:p>
            <a:r>
              <a:rPr lang="en-US" b="1" dirty="0">
                <a:solidFill>
                  <a:srgbClr val="006699"/>
                </a:solidFill>
              </a:rPr>
              <a:t>Adults</a:t>
            </a:r>
            <a:r>
              <a:rPr lang="en-US" dirty="0">
                <a:solidFill>
                  <a:srgbClr val="006699"/>
                </a:solidFill>
              </a:rPr>
              <a:t> should have their height taken </a:t>
            </a:r>
            <a:r>
              <a:rPr lang="en-US" b="1" u="sng" dirty="0">
                <a:solidFill>
                  <a:srgbClr val="006699"/>
                </a:solidFill>
              </a:rPr>
              <a:t>only once. </a:t>
            </a:r>
          </a:p>
          <a:p>
            <a:endParaRPr lang="en-IE" sz="2600"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2.8</a:t>
            </a:r>
          </a:p>
        </p:txBody>
      </p:sp>
    </p:spTree>
    <p:extLst>
      <p:ext uri="{BB962C8B-B14F-4D97-AF65-F5344CB8AC3E}">
        <p14:creationId xmlns:p14="http://schemas.microsoft.com/office/powerpoint/2010/main" val="330103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Mass Index (BMI)</a:t>
            </a:r>
            <a:endParaRPr lang="en-IE" dirty="0"/>
          </a:p>
        </p:txBody>
      </p:sp>
      <p:sp>
        <p:nvSpPr>
          <p:cNvPr id="3" name="Content Placeholder 2"/>
          <p:cNvSpPr>
            <a:spLocks noGrp="1"/>
          </p:cNvSpPr>
          <p:nvPr>
            <p:ph idx="1"/>
          </p:nvPr>
        </p:nvSpPr>
        <p:spPr/>
        <p:txBody>
          <a:bodyPr>
            <a:normAutofit/>
          </a:bodyPr>
          <a:lstStyle/>
          <a:p>
            <a:r>
              <a:rPr lang="en-GB" dirty="0"/>
              <a:t>BMI is a reliable indicator of body fatness and an inexpensive and simple way to measure adult malnutrition. It is used for adults 19 years and older.</a:t>
            </a:r>
          </a:p>
          <a:p>
            <a:r>
              <a:rPr lang="en-GB" dirty="0"/>
              <a:t>WHO has established BMI </a:t>
            </a:r>
            <a:r>
              <a:rPr lang="en-GB" dirty="0" err="1"/>
              <a:t>cutoffs</a:t>
            </a:r>
            <a:r>
              <a:rPr lang="en-GB" dirty="0"/>
              <a:t> that are used to classify nutritional status.</a:t>
            </a:r>
          </a:p>
          <a:p>
            <a:r>
              <a:rPr lang="en-GB" dirty="0"/>
              <a:t>BMI is not accurate in pregnant women or adults with oedema, whose weight gain is not linked to nutritional status. For these groups, MUAC should be used.</a:t>
            </a:r>
            <a:endParaRPr lang="en-IE" dirty="0"/>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2.9</a:t>
            </a:r>
          </a:p>
        </p:txBody>
      </p:sp>
    </p:spTree>
    <p:extLst>
      <p:ext uri="{BB962C8B-B14F-4D97-AF65-F5344CB8AC3E}">
        <p14:creationId xmlns:p14="http://schemas.microsoft.com/office/powerpoint/2010/main" val="37083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BMI Cutoff Points to Classify </a:t>
            </a:r>
            <a:br>
              <a:rPr lang="en-US" sz="3800" b="1" dirty="0">
                <a:solidFill>
                  <a:srgbClr val="006699"/>
                </a:solidFill>
                <a:latin typeface="+mn-lt"/>
              </a:rPr>
            </a:br>
            <a:r>
              <a:rPr lang="en-US" sz="3800" b="1" dirty="0">
                <a:solidFill>
                  <a:srgbClr val="006699"/>
                </a:solidFill>
                <a:latin typeface="+mn-lt"/>
              </a:rPr>
              <a:t>Nutritional Status</a:t>
            </a:r>
            <a:endParaRPr lang="en-IE" sz="3800" b="1" dirty="0">
              <a:solidFill>
                <a:srgbClr val="006699"/>
              </a:solidFill>
              <a:latin typeface="+mn-lt"/>
            </a:endParaRPr>
          </a:p>
        </p:txBody>
      </p:sp>
      <p:sp>
        <p:nvSpPr>
          <p:cNvPr id="7" name="Rectangle 6"/>
          <p:cNvSpPr/>
          <p:nvPr/>
        </p:nvSpPr>
        <p:spPr>
          <a:xfrm>
            <a:off x="519792" y="5461450"/>
            <a:ext cx="8210550" cy="584775"/>
          </a:xfrm>
          <a:prstGeom prst="rect">
            <a:avLst/>
          </a:prstGeom>
        </p:spPr>
        <p:txBody>
          <a:bodyPr wrap="square">
            <a:spAutoFit/>
          </a:bodyPr>
          <a:lstStyle/>
          <a:p>
            <a:r>
              <a:rPr lang="en-GB" sz="1600" i="1" dirty="0"/>
              <a:t>Source</a:t>
            </a:r>
            <a:r>
              <a:rPr lang="en-GB" sz="1600" dirty="0"/>
              <a:t>: WHO. 1995. </a:t>
            </a:r>
            <a:r>
              <a:rPr lang="en-GB" sz="1600" i="1" dirty="0"/>
              <a:t>Physical Status: The Use and Interpretation of Anthropometry: Report of a WHO Expert Committee. </a:t>
            </a:r>
            <a:r>
              <a:rPr lang="en-GB" sz="1600" dirty="0"/>
              <a:t>WHO Technical Report Series 854. Geneva: WHO.</a:t>
            </a: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9419305"/>
              </p:ext>
            </p:extLst>
          </p:nvPr>
        </p:nvGraphicFramePr>
        <p:xfrm>
          <a:off x="628646" y="1825621"/>
          <a:ext cx="8101696" cy="3519264"/>
        </p:xfrm>
        <a:graphic>
          <a:graphicData uri="http://schemas.openxmlformats.org/drawingml/2006/table">
            <a:tbl>
              <a:tblPr firstRow="1" bandRow="1">
                <a:tableStyleId>{5C22544A-7EE6-4342-B048-85BDC9FD1C3A}</a:tableStyleId>
              </a:tblPr>
              <a:tblGrid>
                <a:gridCol w="4050848">
                  <a:extLst>
                    <a:ext uri="{9D8B030D-6E8A-4147-A177-3AD203B41FA5}">
                      <a16:colId xmlns:a16="http://schemas.microsoft.com/office/drawing/2014/main" val="20000"/>
                    </a:ext>
                  </a:extLst>
                </a:gridCol>
                <a:gridCol w="4050848">
                  <a:extLst>
                    <a:ext uri="{9D8B030D-6E8A-4147-A177-3AD203B41FA5}">
                      <a16:colId xmlns:a16="http://schemas.microsoft.com/office/drawing/2014/main" val="20001"/>
                    </a:ext>
                  </a:extLst>
                </a:gridCol>
              </a:tblGrid>
              <a:tr h="586544">
                <a:tc>
                  <a:txBody>
                    <a:bodyPr/>
                    <a:lstStyle/>
                    <a:p>
                      <a:r>
                        <a:rPr lang="en-US" sz="2400" b="1" dirty="0">
                          <a:solidFill>
                            <a:sysClr val="windowText" lastClr="000000"/>
                          </a:solidFill>
                        </a:rPr>
                        <a:t>BMI</a:t>
                      </a:r>
                      <a:endParaRPr lang="en-IE"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ysClr val="windowText" lastClr="000000"/>
                          </a:solidFill>
                        </a:rPr>
                        <a:t>Nutritional Status</a:t>
                      </a:r>
                      <a:endParaRPr lang="en-IE"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6544">
                <a:tc>
                  <a:txBody>
                    <a:bodyPr/>
                    <a:lstStyle/>
                    <a:p>
                      <a:r>
                        <a:rPr lang="en-US" sz="2000" b="1" dirty="0">
                          <a:solidFill>
                            <a:sysClr val="windowText" lastClr="000000"/>
                          </a:solidFill>
                        </a:rPr>
                        <a:t>&lt; 16.0</a:t>
                      </a:r>
                      <a:endParaRPr lang="en-IE" sz="2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2000" b="1" dirty="0">
                          <a:solidFill>
                            <a:sysClr val="windowText" lastClr="000000"/>
                          </a:solidFill>
                        </a:rPr>
                        <a:t>Severe underweight</a:t>
                      </a:r>
                      <a:endParaRPr lang="en-IE" sz="2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586544">
                <a:tc>
                  <a:txBody>
                    <a:bodyPr/>
                    <a:lstStyle/>
                    <a:p>
                      <a:r>
                        <a:rPr lang="en-US" sz="2000" b="1" dirty="0"/>
                        <a:t>16.0 to 18.4</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1" dirty="0"/>
                        <a:t>Moderate underweight</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86544">
                <a:tc>
                  <a:txBody>
                    <a:bodyPr/>
                    <a:lstStyle/>
                    <a:p>
                      <a:r>
                        <a:rPr lang="en-US" sz="2000" b="1" dirty="0"/>
                        <a:t>18.5 to 24.9</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000" b="1" dirty="0"/>
                        <a:t>Normal</a:t>
                      </a:r>
                      <a:r>
                        <a:rPr lang="en-US" sz="2000" b="1" baseline="0" dirty="0"/>
                        <a:t> </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86544">
                <a:tc>
                  <a:txBody>
                    <a:bodyPr/>
                    <a:lstStyle/>
                    <a:p>
                      <a:r>
                        <a:rPr lang="en-US" sz="2000" b="1" dirty="0"/>
                        <a:t>25.0 to 29.9</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3F1"/>
                    </a:solidFill>
                  </a:tcPr>
                </a:tc>
                <a:tc>
                  <a:txBody>
                    <a:bodyPr/>
                    <a:lstStyle/>
                    <a:p>
                      <a:r>
                        <a:rPr lang="en-US" sz="2000" b="1" dirty="0"/>
                        <a:t>Overweight</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C3F1"/>
                    </a:solidFill>
                  </a:tcPr>
                </a:tc>
                <a:extLst>
                  <a:ext uri="{0D108BD9-81ED-4DB2-BD59-A6C34878D82A}">
                    <a16:rowId xmlns:a16="http://schemas.microsoft.com/office/drawing/2014/main" val="10004"/>
                  </a:ext>
                </a:extLst>
              </a:tr>
              <a:tr h="586544">
                <a:tc>
                  <a:txBody>
                    <a:bodyPr/>
                    <a:lstStyle/>
                    <a:p>
                      <a:r>
                        <a:rPr lang="en-US" sz="2000" b="1" dirty="0"/>
                        <a:t>≥ 30.0</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5C95"/>
                    </a:solidFill>
                  </a:tcPr>
                </a:tc>
                <a:tc>
                  <a:txBody>
                    <a:bodyPr/>
                    <a:lstStyle/>
                    <a:p>
                      <a:r>
                        <a:rPr lang="en-US" sz="2000" b="1" dirty="0"/>
                        <a:t>Obese</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5C95"/>
                    </a:solidFill>
                  </a:tcPr>
                </a:tc>
                <a:extLst>
                  <a:ext uri="{0D108BD9-81ED-4DB2-BD59-A6C34878D82A}">
                    <a16:rowId xmlns:a16="http://schemas.microsoft.com/office/drawing/2014/main" val="10005"/>
                  </a:ext>
                </a:extLst>
              </a:tr>
            </a:tbl>
          </a:graphicData>
        </a:graphic>
      </p:graphicFrame>
      <p:sp>
        <p:nvSpPr>
          <p:cNvPr id="8"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2.10</a:t>
            </a:r>
          </a:p>
        </p:txBody>
      </p:sp>
    </p:spTree>
    <p:extLst>
      <p:ext uri="{BB962C8B-B14F-4D97-AF65-F5344CB8AC3E}">
        <p14:creationId xmlns:p14="http://schemas.microsoft.com/office/powerpoint/2010/main" val="2656834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BMI-for-Age for Adolescents</a:t>
            </a:r>
            <a:br>
              <a:rPr lang="en-US"/>
            </a:br>
            <a:r>
              <a:rPr lang="en-US"/>
              <a:t>(15–18 Years)</a:t>
            </a:r>
            <a:endParaRPr lang="en-IE" dirty="0"/>
          </a:p>
        </p:txBody>
      </p:sp>
      <p:sp>
        <p:nvSpPr>
          <p:cNvPr id="6" name="Content Placeholder 5"/>
          <p:cNvSpPr>
            <a:spLocks noGrp="1"/>
          </p:cNvSpPr>
          <p:nvPr>
            <p:ph idx="1"/>
          </p:nvPr>
        </p:nvSpPr>
        <p:spPr/>
        <p:txBody>
          <a:bodyPr/>
          <a:lstStyle/>
          <a:p>
            <a:pPr lvl="0"/>
            <a:r>
              <a:rPr lang="en-GB"/>
              <a:t>Measure the adolescent’s weight and height.</a:t>
            </a:r>
            <a:endParaRPr lang="en-IE"/>
          </a:p>
          <a:p>
            <a:pPr lvl="0"/>
            <a:r>
              <a:rPr lang="en-GB"/>
              <a:t>Determine the BMI using the formula, the BMI reference table for adolescents, or a BMI wheel. </a:t>
            </a:r>
            <a:endParaRPr lang="en-IE"/>
          </a:p>
          <a:p>
            <a:pPr lvl="0"/>
            <a:r>
              <a:rPr lang="en-GB"/>
              <a:t>After identifying the adolescent’s BMI, use the BMI-for-age reference tables or BMI wheel to determine nutritional status. </a:t>
            </a:r>
          </a:p>
          <a:p>
            <a:pPr lvl="0"/>
            <a:r>
              <a:rPr lang="en-GB"/>
              <a:t>Boys and girls have separate BMI-for-age reference tables.</a:t>
            </a:r>
          </a:p>
          <a:p>
            <a:endParaRPr lang="en-IE" dirty="0"/>
          </a:p>
        </p:txBody>
      </p:sp>
      <p:sp>
        <p:nvSpPr>
          <p:cNvPr id="5" name="Slide Number Placeholder 5"/>
          <p:cNvSpPr>
            <a:spLocks noGrp="1"/>
          </p:cNvSpPr>
          <p:nvPr>
            <p:ph type="sldNum" sz="quarter" idx="12"/>
          </p:nvPr>
        </p:nvSpPr>
        <p:spPr/>
        <p:txBody>
          <a:bodyPr/>
          <a:lstStyle>
            <a:lvl1pPr>
              <a:defRPr sz="1400" b="1">
                <a:solidFill>
                  <a:srgbClr val="2F5597"/>
                </a:solidFill>
              </a:defRPr>
            </a:lvl1pPr>
          </a:lstStyle>
          <a:p>
            <a:r>
              <a:rPr lang="en-IE"/>
              <a:t>2.11</a:t>
            </a:r>
            <a:endParaRPr lang="en-IE" dirty="0"/>
          </a:p>
        </p:txBody>
      </p:sp>
    </p:spTree>
    <p:extLst>
      <p:ext uri="{BB962C8B-B14F-4D97-AF65-F5344CB8AC3E}">
        <p14:creationId xmlns:p14="http://schemas.microsoft.com/office/powerpoint/2010/main" val="661161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BMI-for-Age Cutoff Points to Classify Nutritional Status</a:t>
            </a:r>
            <a:endParaRPr lang="en-IE" sz="3800" b="1" dirty="0">
              <a:solidFill>
                <a:srgbClr val="006699"/>
              </a:solidFill>
              <a:latin typeface="+mn-lt"/>
            </a:endParaRPr>
          </a:p>
        </p:txBody>
      </p:sp>
      <p:sp>
        <p:nvSpPr>
          <p:cNvPr id="8" name="Rectangle 7"/>
          <p:cNvSpPr/>
          <p:nvPr/>
        </p:nvSpPr>
        <p:spPr>
          <a:xfrm>
            <a:off x="552450" y="5239237"/>
            <a:ext cx="8591550" cy="338554"/>
          </a:xfrm>
          <a:prstGeom prst="rect">
            <a:avLst/>
          </a:prstGeom>
        </p:spPr>
        <p:txBody>
          <a:bodyPr wrap="square">
            <a:spAutoFit/>
          </a:bodyPr>
          <a:lstStyle/>
          <a:p>
            <a:r>
              <a:rPr lang="en-US" sz="1600" dirty="0"/>
              <a:t>Source: WHO. 2007. </a:t>
            </a:r>
            <a:r>
              <a:rPr lang="en-US" sz="1600" i="1" dirty="0"/>
              <a:t>Growth Reference Data for 5</a:t>
            </a:r>
            <a:r>
              <a:rPr lang="en-GB" sz="1600" i="1" dirty="0">
                <a:latin typeface="Calibri" panose="020F0502020204030204" pitchFamily="34" charset="0"/>
                <a:ea typeface="Times New Roman" panose="02020603050405020304" pitchFamily="18" charset="0"/>
                <a:cs typeface="Arial" panose="020B0604020202020204" pitchFamily="34" charset="0"/>
              </a:rPr>
              <a:t>–</a:t>
            </a:r>
            <a:r>
              <a:rPr lang="en-US" sz="1600" i="1" dirty="0"/>
              <a:t>19 Years</a:t>
            </a:r>
            <a:r>
              <a:rPr lang="en-US" sz="1600" dirty="0"/>
              <a:t>.</a:t>
            </a:r>
            <a:r>
              <a:rPr lang="en-US" sz="1600" b="1" dirty="0"/>
              <a:t> </a:t>
            </a:r>
            <a:r>
              <a:rPr lang="en-US" sz="1600" u="sng" dirty="0">
                <a:hlinkClick r:id="rId2"/>
              </a:rPr>
              <a:t>http://www.who.int/growthref/en/</a:t>
            </a: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6487996"/>
              </p:ext>
            </p:extLst>
          </p:nvPr>
        </p:nvGraphicFramePr>
        <p:xfrm>
          <a:off x="628650" y="1825625"/>
          <a:ext cx="7795532" cy="3312431"/>
        </p:xfrm>
        <a:graphic>
          <a:graphicData uri="http://schemas.openxmlformats.org/drawingml/2006/table">
            <a:tbl>
              <a:tblPr firstRow="1" bandRow="1">
                <a:tableStyleId>{5C22544A-7EE6-4342-B048-85BDC9FD1C3A}</a:tableStyleId>
              </a:tblPr>
              <a:tblGrid>
                <a:gridCol w="3897766">
                  <a:extLst>
                    <a:ext uri="{9D8B030D-6E8A-4147-A177-3AD203B41FA5}">
                      <a16:colId xmlns:a16="http://schemas.microsoft.com/office/drawing/2014/main" val="20000"/>
                    </a:ext>
                  </a:extLst>
                </a:gridCol>
                <a:gridCol w="3897766">
                  <a:extLst>
                    <a:ext uri="{9D8B030D-6E8A-4147-A177-3AD203B41FA5}">
                      <a16:colId xmlns:a16="http://schemas.microsoft.com/office/drawing/2014/main" val="20001"/>
                    </a:ext>
                  </a:extLst>
                </a:gridCol>
              </a:tblGrid>
              <a:tr h="621081">
                <a:tc>
                  <a:txBody>
                    <a:bodyPr/>
                    <a:lstStyle/>
                    <a:p>
                      <a:r>
                        <a:rPr lang="en-US" sz="2400" b="1" dirty="0">
                          <a:solidFill>
                            <a:sysClr val="windowText" lastClr="000000"/>
                          </a:solidFill>
                        </a:rPr>
                        <a:t>BMI-for-Age Z-Score</a:t>
                      </a:r>
                      <a:endParaRPr lang="en-IE"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solidFill>
                            <a:sysClr val="windowText" lastClr="000000"/>
                          </a:solidFill>
                        </a:rPr>
                        <a:t>Nutritional Status</a:t>
                      </a:r>
                      <a:endParaRPr lang="en-IE" sz="24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38270">
                <a:tc>
                  <a:txBody>
                    <a:bodyPr/>
                    <a:lstStyle/>
                    <a:p>
                      <a:r>
                        <a:rPr lang="en-US" sz="2000" b="1" dirty="0">
                          <a:solidFill>
                            <a:sysClr val="windowText" lastClr="000000"/>
                          </a:solidFill>
                        </a:rPr>
                        <a:t>&lt; -3</a:t>
                      </a:r>
                      <a:endParaRPr lang="en-IE" sz="2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2000" b="1" dirty="0">
                          <a:solidFill>
                            <a:sysClr val="windowText" lastClr="000000"/>
                          </a:solidFill>
                        </a:rPr>
                        <a:t>Severe underweight</a:t>
                      </a:r>
                      <a:endParaRPr lang="en-IE" sz="2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1"/>
                  </a:ext>
                </a:extLst>
              </a:tr>
              <a:tr h="538270">
                <a:tc>
                  <a:txBody>
                    <a:bodyPr/>
                    <a:lstStyle/>
                    <a:p>
                      <a:r>
                        <a:rPr lang="en-IE" sz="2000" b="1" dirty="0"/>
                        <a:t>≥ -3 to &lt;-2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2000" b="1" dirty="0"/>
                        <a:t>Moderate underweight</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538270">
                <a:tc>
                  <a:txBody>
                    <a:bodyPr/>
                    <a:lstStyle/>
                    <a:p>
                      <a:r>
                        <a:rPr lang="en-IE" sz="2000" b="1" dirty="0"/>
                        <a:t>≥ -2 to &lt;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sz="2000" b="1" dirty="0"/>
                        <a:t>Normal</a:t>
                      </a:r>
                      <a:r>
                        <a:rPr lang="en-US" sz="2000" b="1" baseline="0" dirty="0"/>
                        <a:t> </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3"/>
                  </a:ext>
                </a:extLst>
              </a:tr>
              <a:tr h="538270">
                <a:tc>
                  <a:txBody>
                    <a:bodyPr/>
                    <a:lstStyle/>
                    <a:p>
                      <a:r>
                        <a:rPr lang="en-US" sz="2000" b="1" dirty="0"/>
                        <a:t>≥ +1 to &lt; +2 </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C3F1"/>
                    </a:solidFill>
                  </a:tcPr>
                </a:tc>
                <a:tc>
                  <a:txBody>
                    <a:bodyPr/>
                    <a:lstStyle/>
                    <a:p>
                      <a:r>
                        <a:rPr lang="en-US" sz="2000" b="1" dirty="0"/>
                        <a:t>Overweight</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C3F1"/>
                    </a:solidFill>
                  </a:tcPr>
                </a:tc>
                <a:extLst>
                  <a:ext uri="{0D108BD9-81ED-4DB2-BD59-A6C34878D82A}">
                    <a16:rowId xmlns:a16="http://schemas.microsoft.com/office/drawing/2014/main" val="10004"/>
                  </a:ext>
                </a:extLst>
              </a:tr>
              <a:tr h="538270">
                <a:tc>
                  <a:txBody>
                    <a:bodyPr/>
                    <a:lstStyle/>
                    <a:p>
                      <a:r>
                        <a:rPr lang="en-US" sz="2000" b="1" dirty="0"/>
                        <a:t>≥ +2</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2000" b="1" dirty="0"/>
                        <a:t>Obese</a:t>
                      </a:r>
                      <a:endParaRPr lang="en-IE"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2.12</a:t>
            </a:r>
          </a:p>
        </p:txBody>
      </p:sp>
    </p:spTree>
    <p:extLst>
      <p:ext uri="{BB962C8B-B14F-4D97-AF65-F5344CB8AC3E}">
        <p14:creationId xmlns:p14="http://schemas.microsoft.com/office/powerpoint/2010/main" val="416212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Measuring MUAC: </a:t>
            </a:r>
            <a:br>
              <a:rPr lang="en-US" sz="3800" b="1" dirty="0">
                <a:solidFill>
                  <a:srgbClr val="006699"/>
                </a:solidFill>
                <a:latin typeface="+mn-lt"/>
              </a:rPr>
            </a:br>
            <a:r>
              <a:rPr lang="en-US" sz="3800" b="1" dirty="0">
                <a:solidFill>
                  <a:srgbClr val="006699"/>
                </a:solidFill>
                <a:latin typeface="+mn-lt"/>
              </a:rPr>
              <a:t>Find the Midpoint of Upper Arm</a:t>
            </a:r>
            <a:endParaRPr lang="en-IE" sz="3800" b="1" dirty="0">
              <a:solidFill>
                <a:srgbClr val="006699"/>
              </a:solidFill>
              <a:latin typeface="+mn-lt"/>
            </a:endParaRPr>
          </a:p>
        </p:txBody>
      </p:sp>
      <p:sp>
        <p:nvSpPr>
          <p:cNvPr id="16" name="Content Placeholder 15"/>
          <p:cNvSpPr>
            <a:spLocks noGrp="1"/>
          </p:cNvSpPr>
          <p:nvPr>
            <p:ph sz="quarter" idx="4"/>
          </p:nvPr>
        </p:nvSpPr>
        <p:spPr>
          <a:xfrm>
            <a:off x="5017986" y="1545771"/>
            <a:ext cx="4009265" cy="5029200"/>
          </a:xfrm>
        </p:spPr>
        <p:txBody>
          <a:bodyPr>
            <a:normAutofit fontScale="92500" lnSpcReduction="10000"/>
          </a:bodyPr>
          <a:lstStyle/>
          <a:p>
            <a:r>
              <a:rPr lang="en-US" sz="2400" dirty="0">
                <a:solidFill>
                  <a:srgbClr val="006699"/>
                </a:solidFill>
                <a:ea typeface="Times New Roman" panose="02020603050405020304" pitchFamily="18" charset="0"/>
                <a:cs typeface="Calibri" panose="020F0502020204030204" pitchFamily="34" charset="0"/>
              </a:rPr>
              <a:t>Always use the left arm.</a:t>
            </a:r>
          </a:p>
          <a:p>
            <a:r>
              <a:rPr lang="en-US" sz="2400" dirty="0">
                <a:solidFill>
                  <a:srgbClr val="006699"/>
                </a:solidFill>
                <a:ea typeface="Times New Roman" panose="02020603050405020304" pitchFamily="18" charset="0"/>
                <a:cs typeface="Calibri" panose="020F0502020204030204" pitchFamily="34" charset="0"/>
              </a:rPr>
              <a:t>Bend the left arm at a 90</a:t>
            </a:r>
            <a:r>
              <a:rPr lang="en-US" sz="2400" baseline="30000" dirty="0">
                <a:solidFill>
                  <a:srgbClr val="006699"/>
                </a:solidFill>
                <a:ea typeface="Times New Roman" panose="02020603050405020304" pitchFamily="18" charset="0"/>
                <a:cs typeface="Calibri" panose="020F0502020204030204" pitchFamily="34" charset="0"/>
              </a:rPr>
              <a:t>o</a:t>
            </a:r>
            <a:r>
              <a:rPr lang="en-US" sz="2400" dirty="0">
                <a:solidFill>
                  <a:srgbClr val="006699"/>
                </a:solidFill>
                <a:ea typeface="Times New Roman" panose="02020603050405020304" pitchFamily="18" charset="0"/>
                <a:cs typeface="Calibri" panose="020F0502020204030204" pitchFamily="34" charset="0"/>
              </a:rPr>
              <a:t> angle. </a:t>
            </a:r>
          </a:p>
          <a:p>
            <a:r>
              <a:rPr lang="en-US" sz="2400" dirty="0">
                <a:solidFill>
                  <a:srgbClr val="006699"/>
                </a:solidFill>
                <a:ea typeface="Times New Roman" panose="02020603050405020304" pitchFamily="18" charset="0"/>
                <a:cs typeface="Calibri" panose="020F0502020204030204" pitchFamily="34" charset="0"/>
              </a:rPr>
              <a:t>Find the arm end points at the tip of the shoulder and tip of the elbow.</a:t>
            </a:r>
            <a:endParaRPr lang="en-US" sz="2400" dirty="0">
              <a:solidFill>
                <a:srgbClr val="006699"/>
              </a:solidFill>
            </a:endParaRPr>
          </a:p>
          <a:p>
            <a:r>
              <a:rPr lang="en-US" sz="2400" dirty="0">
                <a:solidFill>
                  <a:srgbClr val="006699"/>
                </a:solidFill>
              </a:rPr>
              <a:t>Use thumbs to place tape at the end points.</a:t>
            </a:r>
          </a:p>
          <a:p>
            <a:r>
              <a:rPr lang="en-US" sz="2400" dirty="0">
                <a:solidFill>
                  <a:srgbClr val="006699"/>
                </a:solidFill>
              </a:rPr>
              <a:t>Fold tape so that the end points meet.</a:t>
            </a:r>
          </a:p>
          <a:p>
            <a:r>
              <a:rPr lang="en-US" sz="2400" dirty="0">
                <a:solidFill>
                  <a:srgbClr val="006699"/>
                </a:solidFill>
              </a:rPr>
              <a:t>Make a mark on the arm’s midpoint, where the tape is folded.</a:t>
            </a:r>
            <a:endParaRPr lang="en-IE" sz="2400" dirty="0">
              <a:solidFill>
                <a:srgbClr val="006699"/>
              </a:solidFill>
            </a:endParaRPr>
          </a:p>
          <a:p>
            <a:endParaRPr lang="en-IE" sz="2400" dirty="0">
              <a:solidFill>
                <a:srgbClr val="006699"/>
              </a:solidFill>
            </a:endParaRPr>
          </a:p>
        </p:txBody>
      </p:sp>
      <p:cxnSp>
        <p:nvCxnSpPr>
          <p:cNvPr id="4" name="Straight Connector 3"/>
          <p:cNvCxnSpPr/>
          <p:nvPr/>
        </p:nvCxnSpPr>
        <p:spPr>
          <a:xfrm>
            <a:off x="0" y="1385889"/>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pic>
        <p:nvPicPr>
          <p:cNvPr id="17" name="Content Placeholder 3" descr="A nurse using a MUAC tape to measure someone."/>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5313" y="1699991"/>
            <a:ext cx="2259979" cy="2027947"/>
          </a:xfrm>
          <a:prstGeom prst="rect">
            <a:avLst/>
          </a:prstGeom>
        </p:spPr>
      </p:pic>
      <p:sp>
        <p:nvSpPr>
          <p:cNvPr id="10"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2.13</a:t>
            </a:r>
          </a:p>
        </p:txBody>
      </p:sp>
      <p:pic>
        <p:nvPicPr>
          <p:cNvPr id="6" name="Picture 5" descr="A nurse using a MUAC tape to measure someone.">
            <a:extLst>
              <a:ext uri="{FF2B5EF4-FFF2-40B4-BE49-F238E27FC236}">
                <a16:creationId xmlns:a16="http://schemas.microsoft.com/office/drawing/2014/main" id="{2B1D23BD-AEEB-4373-856D-76EEA818B379}"/>
              </a:ext>
            </a:extLst>
          </p:cNvPr>
          <p:cNvPicPr>
            <a:picLocks noChangeAspect="1"/>
          </p:cNvPicPr>
          <p:nvPr/>
        </p:nvPicPr>
        <p:blipFill rotWithShape="1">
          <a:blip r:embed="rId3">
            <a:extLst>
              <a:ext uri="{28A0092B-C50C-407E-A947-70E740481C1C}">
                <a14:useLocalDpi xmlns:a14="http://schemas.microsoft.com/office/drawing/2010/main" val="0"/>
              </a:ext>
            </a:extLst>
          </a:blip>
          <a:srcRect l="62839" t="6783" r="18005" b="70830"/>
          <a:stretch/>
        </p:blipFill>
        <p:spPr>
          <a:xfrm>
            <a:off x="1473281" y="3966698"/>
            <a:ext cx="1826761" cy="2743200"/>
          </a:xfrm>
          <a:prstGeom prst="rect">
            <a:avLst/>
          </a:prstGeom>
        </p:spPr>
      </p:pic>
      <p:pic>
        <p:nvPicPr>
          <p:cNvPr id="11" name="Picture 10" descr="A nurse using a MUAC tape to measure someone.">
            <a:extLst>
              <a:ext uri="{FF2B5EF4-FFF2-40B4-BE49-F238E27FC236}">
                <a16:creationId xmlns:a16="http://schemas.microsoft.com/office/drawing/2014/main" id="{1A9C5DCD-562F-4084-96A3-D6D154E1B751}"/>
              </a:ext>
            </a:extLst>
          </p:cNvPr>
          <p:cNvPicPr>
            <a:picLocks noChangeAspect="1"/>
          </p:cNvPicPr>
          <p:nvPr/>
        </p:nvPicPr>
        <p:blipFill rotWithShape="1">
          <a:blip r:embed="rId3">
            <a:extLst>
              <a:ext uri="{28A0092B-C50C-407E-A947-70E740481C1C}">
                <a14:useLocalDpi xmlns:a14="http://schemas.microsoft.com/office/drawing/2010/main" val="0"/>
              </a:ext>
            </a:extLst>
          </a:blip>
          <a:srcRect l="35773" t="6783" r="44508" b="70830"/>
          <a:stretch/>
        </p:blipFill>
        <p:spPr>
          <a:xfrm>
            <a:off x="3106643" y="1699991"/>
            <a:ext cx="1880471" cy="2743200"/>
          </a:xfrm>
          <a:prstGeom prst="rect">
            <a:avLst/>
          </a:prstGeom>
        </p:spPr>
      </p:pic>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AB8C1669-7444-4C4E-8BA3-DA3816F872A6}"/>
                  </a:ext>
                </a:extLst>
              </p:cNvPr>
              <p:cNvGraphicFramePr>
                <a:graphicFrameLocks noChangeAspect="1"/>
              </p:cNvGraphicFramePr>
              <p:nvPr>
                <p:extLst>
                  <p:ext uri="{D42A27DB-BD31-4B8C-83A1-F6EECF244321}">
                    <p14:modId xmlns:p14="http://schemas.microsoft.com/office/powerpoint/2010/main" val="944508837"/>
                  </p:ext>
                </p:extLst>
              </p:nvPr>
            </p:nvGraphicFramePr>
            <p:xfrm>
              <a:off x="8950036" y="-122959"/>
              <a:ext cx="2286000" cy="1714500"/>
            </p:xfrm>
            <a:graphic>
              <a:graphicData uri="http://schemas.microsoft.com/office/powerpoint/2016/slidezoom">
                <pslz:sldZm>
                  <pslz:sldZmObj sldId="360" cId="3722365739">
                    <pslz:zmPr id="{7A487B9B-C11B-4A7D-BB00-AC3E624DC64D}"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Slide Zoom 4">
                <a:hlinkClick r:id="rId5" action="ppaction://hlinksldjump"/>
                <a:extLst>
                  <a:ext uri="{FF2B5EF4-FFF2-40B4-BE49-F238E27FC236}">
                    <a16:creationId xmlns:a16="http://schemas.microsoft.com/office/drawing/2014/main" id="{AB8C1669-7444-4C4E-8BA3-DA3816F872A6}"/>
                  </a:ext>
                </a:extLst>
              </p:cNvPr>
              <p:cNvPicPr>
                <a:picLocks noGrp="1" noRot="1" noChangeAspect="1" noMove="1" noResize="1" noEditPoints="1" noAdjustHandles="1" noChangeArrowheads="1" noChangeShapeType="1"/>
              </p:cNvPicPr>
              <p:nvPr/>
            </p:nvPicPr>
            <p:blipFill>
              <a:blip r:embed="rId4"/>
              <a:stretch>
                <a:fillRect/>
              </a:stretch>
            </p:blipFill>
            <p:spPr>
              <a:xfrm>
                <a:off x="8950036" y="-122959"/>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73481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7043"/>
          </a:xfrm>
        </p:spPr>
        <p:txBody>
          <a:bodyPr>
            <a:noAutofit/>
          </a:bodyPr>
          <a:lstStyle/>
          <a:p>
            <a:pPr algn="ctr"/>
            <a:r>
              <a:rPr lang="en-US" sz="3800" b="1" dirty="0">
                <a:solidFill>
                  <a:srgbClr val="006699"/>
                </a:solidFill>
                <a:latin typeface="+mn-lt"/>
              </a:rPr>
              <a:t>Measuring MUAC: </a:t>
            </a:r>
            <a:br>
              <a:rPr lang="en-US" sz="3800" b="1" dirty="0">
                <a:solidFill>
                  <a:srgbClr val="006699"/>
                </a:solidFill>
                <a:latin typeface="+mn-lt"/>
              </a:rPr>
            </a:br>
            <a:r>
              <a:rPr lang="en-US" sz="3800" b="1" dirty="0">
                <a:solidFill>
                  <a:srgbClr val="006699"/>
                </a:solidFill>
                <a:latin typeface="+mn-lt"/>
              </a:rPr>
              <a:t>Measure the Circumference </a:t>
            </a:r>
            <a:endParaRPr lang="en-IE" sz="3800" b="1" dirty="0">
              <a:solidFill>
                <a:srgbClr val="006699"/>
              </a:solidFill>
              <a:latin typeface="+mn-lt"/>
            </a:endParaRPr>
          </a:p>
        </p:txBody>
      </p:sp>
      <p:sp>
        <p:nvSpPr>
          <p:cNvPr id="16" name="Content Placeholder 15"/>
          <p:cNvSpPr>
            <a:spLocks noGrp="1"/>
          </p:cNvSpPr>
          <p:nvPr>
            <p:ph sz="quarter" idx="4"/>
          </p:nvPr>
        </p:nvSpPr>
        <p:spPr>
          <a:xfrm>
            <a:off x="4921401" y="1545771"/>
            <a:ext cx="4009265" cy="5029200"/>
          </a:xfrm>
        </p:spPr>
        <p:txBody>
          <a:bodyPr>
            <a:normAutofit/>
          </a:bodyPr>
          <a:lstStyle/>
          <a:p>
            <a:pPr>
              <a:lnSpc>
                <a:spcPct val="100000"/>
              </a:lnSpc>
              <a:spcBef>
                <a:spcPts val="0"/>
              </a:spcBef>
              <a:spcAft>
                <a:spcPts val="370"/>
              </a:spcAft>
              <a:buClr>
                <a:srgbClr val="006699"/>
              </a:buClr>
              <a:buSzPct val="100000"/>
            </a:pPr>
            <a:r>
              <a:rPr lang="en-US" sz="2600" dirty="0">
                <a:solidFill>
                  <a:srgbClr val="006699"/>
                </a:solidFill>
                <a:ea typeface="Times New Roman" panose="02020603050405020304" pitchFamily="18" charset="0"/>
                <a:cs typeface="Calibri" panose="020F0502020204030204" pitchFamily="34" charset="0"/>
              </a:rPr>
              <a:t>Straighten the arm.</a:t>
            </a:r>
          </a:p>
          <a:p>
            <a:pPr>
              <a:lnSpc>
                <a:spcPct val="100000"/>
              </a:lnSpc>
              <a:spcBef>
                <a:spcPts val="0"/>
              </a:spcBef>
              <a:spcAft>
                <a:spcPts val="370"/>
              </a:spcAft>
              <a:buClr>
                <a:srgbClr val="006699"/>
              </a:buClr>
              <a:buSzPct val="100000"/>
            </a:pPr>
            <a:r>
              <a:rPr lang="en-US" sz="2600" dirty="0">
                <a:solidFill>
                  <a:srgbClr val="006699"/>
                </a:solidFill>
                <a:ea typeface="Times New Roman" panose="02020603050405020304" pitchFamily="18" charset="0"/>
                <a:cs typeface="Calibri" panose="020F0502020204030204" pitchFamily="34" charset="0"/>
              </a:rPr>
              <a:t>Wrap the tape around the  midpoint and thread the tape through the window.</a:t>
            </a:r>
            <a:endParaRPr lang="en-US" sz="2600" dirty="0">
              <a:solidFill>
                <a:srgbClr val="006699"/>
              </a:solidFill>
              <a:ea typeface="Times New Roman" panose="02020603050405020304" pitchFamily="18" charset="0"/>
            </a:endParaRPr>
          </a:p>
          <a:p>
            <a:pPr>
              <a:lnSpc>
                <a:spcPct val="100000"/>
              </a:lnSpc>
              <a:spcBef>
                <a:spcPts val="0"/>
              </a:spcBef>
              <a:spcAft>
                <a:spcPts val="370"/>
              </a:spcAft>
              <a:buClr>
                <a:srgbClr val="006699"/>
              </a:buClr>
              <a:buSzPct val="100000"/>
            </a:pPr>
            <a:r>
              <a:rPr lang="en-US" sz="2600" dirty="0">
                <a:solidFill>
                  <a:srgbClr val="006699"/>
                </a:solidFill>
                <a:ea typeface="Times New Roman" panose="02020603050405020304" pitchFamily="18" charset="0"/>
              </a:rPr>
              <a:t>Adjust the tension of the tape so that it is not too tight or too loose.</a:t>
            </a:r>
          </a:p>
          <a:p>
            <a:pPr>
              <a:lnSpc>
                <a:spcPct val="100000"/>
              </a:lnSpc>
              <a:spcBef>
                <a:spcPts val="0"/>
              </a:spcBef>
              <a:spcAft>
                <a:spcPts val="370"/>
              </a:spcAft>
              <a:buClr>
                <a:srgbClr val="006699"/>
              </a:buClr>
              <a:buSzPct val="100000"/>
            </a:pPr>
            <a:r>
              <a:rPr lang="en-US" sz="2600" dirty="0">
                <a:solidFill>
                  <a:srgbClr val="006699"/>
                </a:solidFill>
                <a:ea typeface="Times New Roman" panose="02020603050405020304" pitchFamily="18" charset="0"/>
              </a:rPr>
              <a:t>Record the measurement in mm where the arrows point inward.</a:t>
            </a:r>
          </a:p>
          <a:p>
            <a:endParaRPr lang="en-IE" sz="2600" dirty="0">
              <a:solidFill>
                <a:srgbClr val="002060"/>
              </a:solidFill>
            </a:endParaRPr>
          </a:p>
        </p:txBody>
      </p:sp>
      <p:cxnSp>
        <p:nvCxnSpPr>
          <p:cNvPr id="4" name="Straight Connector 3"/>
          <p:cNvCxnSpPr/>
          <p:nvPr/>
        </p:nvCxnSpPr>
        <p:spPr>
          <a:xfrm>
            <a:off x="0" y="1385889"/>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pic>
        <p:nvPicPr>
          <p:cNvPr id="11" name="Content Placeholder 3" descr="A nurse using a MUAC tape to measure someone."/>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473" y="1535568"/>
            <a:ext cx="2344566" cy="2437718"/>
          </a:xfrm>
          <a:prstGeom prst="rect">
            <a:avLst/>
          </a:prstGeom>
        </p:spPr>
      </p:pic>
      <p:pic>
        <p:nvPicPr>
          <p:cNvPr id="12" name="Content Placeholder 3" descr="A nurse using a MUAC tape to measure someone."/>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4752" y="1535568"/>
            <a:ext cx="1270798" cy="1357311"/>
          </a:xfrm>
          <a:prstGeom prst="rect">
            <a:avLst/>
          </a:prstGeom>
        </p:spPr>
      </p:pic>
      <p:pic>
        <p:nvPicPr>
          <p:cNvPr id="14" name="Picture 13" descr="A nurse using a MUAC tape to measure someone."/>
          <p:cNvPicPr/>
          <p:nvPr/>
        </p:nvPicPr>
        <p:blipFill>
          <a:blip r:embed="rId4" cstate="print">
            <a:extLst>
              <a:ext uri="{28A0092B-C50C-407E-A947-70E740481C1C}">
                <a14:useLocalDpi xmlns:a14="http://schemas.microsoft.com/office/drawing/2010/main" val="0"/>
              </a:ext>
            </a:extLst>
          </a:blip>
          <a:stretch>
            <a:fillRect/>
          </a:stretch>
        </p:blipFill>
        <p:spPr>
          <a:xfrm>
            <a:off x="3297176" y="2892879"/>
            <a:ext cx="1274824" cy="1341664"/>
          </a:xfrm>
          <a:prstGeom prst="rect">
            <a:avLst/>
          </a:prstGeom>
        </p:spPr>
      </p:pic>
      <p:pic>
        <p:nvPicPr>
          <p:cNvPr id="15" name="Content Placeholder 3" descr="A nurse using a MUAC tape to measure someone."/>
          <p:cNvPicPr>
            <a:picLocks noGrp="1"/>
          </p:cNvPicPr>
          <p:nvPr>
            <p:ph idx="1"/>
          </p:nvPr>
        </p:nvPicPr>
        <p:blipFill>
          <a:blip r:embed="rId5">
            <a:extLst>
              <a:ext uri="{28A0092B-C50C-407E-A947-70E740481C1C}">
                <a14:useLocalDpi xmlns:a14="http://schemas.microsoft.com/office/drawing/2010/main" val="0"/>
              </a:ext>
            </a:extLst>
          </a:blip>
          <a:stretch>
            <a:fillRect/>
          </a:stretch>
        </p:blipFill>
        <p:spPr>
          <a:xfrm>
            <a:off x="964761" y="4470625"/>
            <a:ext cx="2928556" cy="2019300"/>
          </a:xfrm>
          <a:prstGeom prst="rect">
            <a:avLst/>
          </a:prstGeom>
        </p:spPr>
      </p:pic>
      <p:sp>
        <p:nvSpPr>
          <p:cNvPr id="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2.14</a:t>
            </a:r>
          </a:p>
        </p:txBody>
      </p:sp>
    </p:spTree>
    <p:extLst>
      <p:ext uri="{BB962C8B-B14F-4D97-AF65-F5344CB8AC3E}">
        <p14:creationId xmlns:p14="http://schemas.microsoft.com/office/powerpoint/2010/main" val="3722365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MUAC Cutoff Points to Classify </a:t>
            </a:r>
            <a:br>
              <a:rPr lang="en-US" sz="3800" b="1" dirty="0">
                <a:solidFill>
                  <a:srgbClr val="006699"/>
                </a:solidFill>
                <a:latin typeface="+mn-lt"/>
              </a:rPr>
            </a:br>
            <a:r>
              <a:rPr lang="en-US" sz="3800" b="1" dirty="0">
                <a:solidFill>
                  <a:srgbClr val="006699"/>
                </a:solidFill>
                <a:latin typeface="+mn-lt"/>
              </a:rPr>
              <a:t>Nutritional Status</a:t>
            </a:r>
            <a:endParaRPr lang="en-IE" sz="3800" b="1" dirty="0">
              <a:solidFill>
                <a:srgbClr val="006699"/>
              </a:solidFill>
              <a:latin typeface="+mn-lt"/>
            </a:endParaRPr>
          </a:p>
        </p:txBody>
      </p:sp>
      <p:graphicFrame>
        <p:nvGraphicFramePr>
          <p:cNvPr id="17" name="Content Placeholder 3"/>
          <p:cNvGraphicFramePr>
            <a:graphicFrameLocks/>
          </p:cNvGraphicFramePr>
          <p:nvPr>
            <p:extLst>
              <p:ext uri="{D42A27DB-BD31-4B8C-83A1-F6EECF244321}">
                <p14:modId xmlns:p14="http://schemas.microsoft.com/office/powerpoint/2010/main" val="2016879418"/>
              </p:ext>
            </p:extLst>
          </p:nvPr>
        </p:nvGraphicFramePr>
        <p:xfrm>
          <a:off x="293914" y="1673679"/>
          <a:ext cx="8572500" cy="3603201"/>
        </p:xfrm>
        <a:graphic>
          <a:graphicData uri="http://schemas.openxmlformats.org/drawingml/2006/table">
            <a:tbl>
              <a:tblPr firstRow="1" firstCol="1" bandRow="1">
                <a:tableStyleId>{5C22544A-7EE6-4342-B048-85BDC9FD1C3A}</a:tableStyleId>
              </a:tblPr>
              <a:tblGrid>
                <a:gridCol w="2841171">
                  <a:extLst>
                    <a:ext uri="{9D8B030D-6E8A-4147-A177-3AD203B41FA5}">
                      <a16:colId xmlns:a16="http://schemas.microsoft.com/office/drawing/2014/main" val="20000"/>
                    </a:ext>
                  </a:extLst>
                </a:gridCol>
                <a:gridCol w="1872343">
                  <a:extLst>
                    <a:ext uri="{9D8B030D-6E8A-4147-A177-3AD203B41FA5}">
                      <a16:colId xmlns:a16="http://schemas.microsoft.com/office/drawing/2014/main" val="20001"/>
                    </a:ext>
                  </a:extLst>
                </a:gridCol>
                <a:gridCol w="2344095">
                  <a:extLst>
                    <a:ext uri="{9D8B030D-6E8A-4147-A177-3AD203B41FA5}">
                      <a16:colId xmlns:a16="http://schemas.microsoft.com/office/drawing/2014/main" val="20002"/>
                    </a:ext>
                  </a:extLst>
                </a:gridCol>
                <a:gridCol w="1514891">
                  <a:extLst>
                    <a:ext uri="{9D8B030D-6E8A-4147-A177-3AD203B41FA5}">
                      <a16:colId xmlns:a16="http://schemas.microsoft.com/office/drawing/2014/main" val="20003"/>
                    </a:ext>
                  </a:extLst>
                </a:gridCol>
              </a:tblGrid>
              <a:tr h="928007">
                <a:tc>
                  <a:txBody>
                    <a:bodyPr/>
                    <a:lstStyle/>
                    <a:p>
                      <a:pPr algn="l">
                        <a:spcAft>
                          <a:spcPts val="0"/>
                        </a:spcAft>
                      </a:pPr>
                      <a:r>
                        <a:rPr lang="en-GB" sz="2400" dirty="0">
                          <a:solidFill>
                            <a:schemeClr val="tx1"/>
                          </a:solidFill>
                          <a:effectLst/>
                        </a:rPr>
                        <a:t>Group</a:t>
                      </a:r>
                      <a:endParaRPr lang="en-US" sz="2400" dirty="0">
                        <a:solidFill>
                          <a:schemeClr val="tx1"/>
                        </a:solidFill>
                        <a:effectLst/>
                        <a:latin typeface="Calibri"/>
                        <a:ea typeface="Times New Roma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400" dirty="0">
                          <a:solidFill>
                            <a:schemeClr val="tx1"/>
                          </a:solidFill>
                          <a:effectLst/>
                        </a:rPr>
                        <a:t>Severe Underweight</a:t>
                      </a:r>
                      <a:endParaRPr lang="en-US" sz="2400" dirty="0">
                        <a:solidFill>
                          <a:schemeClr val="tx1"/>
                        </a:solidFill>
                        <a:effectLst/>
                        <a:latin typeface="Calibri"/>
                        <a:ea typeface="Times New Roma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2400" dirty="0">
                          <a:solidFill>
                            <a:schemeClr val="tx1"/>
                          </a:solidFill>
                          <a:effectLst/>
                        </a:rPr>
                        <a:t>Moderate Underweight</a:t>
                      </a:r>
                      <a:endParaRPr lang="en-US" sz="2400" dirty="0">
                        <a:solidFill>
                          <a:schemeClr val="tx1"/>
                        </a:solidFill>
                        <a:effectLst/>
                        <a:latin typeface="Calibri"/>
                        <a:ea typeface="Times New Roma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2400" dirty="0">
                          <a:solidFill>
                            <a:schemeClr val="tx1"/>
                          </a:solidFill>
                          <a:effectLst/>
                        </a:rPr>
                        <a:t>Normal</a:t>
                      </a:r>
                      <a:endParaRPr lang="en-US" sz="2400" dirty="0">
                        <a:solidFill>
                          <a:schemeClr val="tx1"/>
                        </a:solidFill>
                        <a:effectLst/>
                        <a:latin typeface="Calibri"/>
                        <a:ea typeface="Times New Roma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846394">
                <a:tc>
                  <a:txBody>
                    <a:bodyPr/>
                    <a:lstStyle/>
                    <a:p>
                      <a:pPr algn="l">
                        <a:spcAft>
                          <a:spcPts val="0"/>
                        </a:spcAft>
                      </a:pPr>
                      <a:r>
                        <a:rPr lang="en-GB" sz="2400" dirty="0">
                          <a:solidFill>
                            <a:schemeClr val="tx1"/>
                          </a:solidFill>
                          <a:effectLst/>
                        </a:rPr>
                        <a:t>Adolescents </a:t>
                      </a:r>
                    </a:p>
                    <a:p>
                      <a:pPr algn="l">
                        <a:spcAft>
                          <a:spcPts val="0"/>
                        </a:spcAft>
                      </a:pPr>
                      <a:r>
                        <a:rPr lang="en-GB" sz="2400" dirty="0">
                          <a:solidFill>
                            <a:schemeClr val="tx1"/>
                          </a:solidFill>
                          <a:effectLst/>
                        </a:rPr>
                        <a:t>15–18 years </a:t>
                      </a:r>
                      <a:endParaRPr lang="en-US" sz="2400" dirty="0">
                        <a:solidFill>
                          <a:schemeClr val="tx1"/>
                        </a:solidFill>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400" dirty="0">
                          <a:solidFill>
                            <a:schemeClr val="tx1"/>
                          </a:solidFill>
                          <a:effectLst/>
                        </a:rPr>
                        <a:t>&lt; 185 mm</a:t>
                      </a:r>
                      <a:endParaRPr lang="en-US" sz="2400" dirty="0">
                        <a:solidFill>
                          <a:schemeClr val="tx1"/>
                        </a:solidFill>
                        <a:effectLst/>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2400" dirty="0">
                          <a:solidFill>
                            <a:schemeClr val="tx1"/>
                          </a:solidFill>
                          <a:effectLst/>
                        </a:rPr>
                        <a:t>185 to 219</a:t>
                      </a:r>
                      <a:r>
                        <a:rPr lang="en-GB" sz="2400" baseline="0" dirty="0">
                          <a:solidFill>
                            <a:schemeClr val="tx1"/>
                          </a:solidFill>
                          <a:effectLst/>
                        </a:rPr>
                        <a:t> </a:t>
                      </a:r>
                      <a:r>
                        <a:rPr lang="en-GB" sz="2400" dirty="0">
                          <a:solidFill>
                            <a:schemeClr val="tx1"/>
                          </a:solidFill>
                          <a:effectLst/>
                        </a:rPr>
                        <a:t>mm</a:t>
                      </a:r>
                      <a:endParaRPr lang="en-US" sz="2400" dirty="0">
                        <a:solidFill>
                          <a:schemeClr val="tx1"/>
                        </a:solidFill>
                        <a:effectLst/>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2400" dirty="0">
                          <a:solidFill>
                            <a:schemeClr val="tx1"/>
                          </a:solidFill>
                          <a:effectLst/>
                        </a:rPr>
                        <a:t>≥ 220 mm</a:t>
                      </a:r>
                      <a:endParaRPr lang="en-US" sz="2400" dirty="0">
                        <a:solidFill>
                          <a:schemeClr val="tx1"/>
                        </a:solidFill>
                        <a:effectLst/>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846394">
                <a:tc>
                  <a:txBody>
                    <a:bodyPr/>
                    <a:lstStyle/>
                    <a:p>
                      <a:pPr algn="l">
                        <a:spcAft>
                          <a:spcPts val="0"/>
                        </a:spcAft>
                      </a:pPr>
                      <a:r>
                        <a:rPr lang="en-GB" sz="2400" dirty="0">
                          <a:solidFill>
                            <a:schemeClr val="tx1"/>
                          </a:solidFill>
                          <a:effectLst/>
                        </a:rPr>
                        <a:t>Adults (including pregnant</a:t>
                      </a:r>
                      <a:r>
                        <a:rPr lang="en-GB" sz="2400" baseline="0" dirty="0">
                          <a:solidFill>
                            <a:schemeClr val="tx1"/>
                          </a:solidFill>
                          <a:effectLst/>
                        </a:rPr>
                        <a:t> and lactating women up to 6 months post-partum)</a:t>
                      </a:r>
                      <a:endParaRPr lang="en-US" sz="2400" dirty="0">
                        <a:solidFill>
                          <a:schemeClr val="tx1"/>
                        </a:solidFill>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400" dirty="0">
                          <a:solidFill>
                            <a:schemeClr val="tx1"/>
                          </a:solidFill>
                          <a:effectLst/>
                        </a:rPr>
                        <a:t>&lt; 190 mm</a:t>
                      </a:r>
                      <a:endParaRPr lang="en-US" sz="2400" dirty="0">
                        <a:solidFill>
                          <a:schemeClr val="tx1"/>
                        </a:solidFill>
                        <a:effectLst/>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2400" dirty="0">
                          <a:solidFill>
                            <a:schemeClr val="tx1"/>
                          </a:solidFill>
                          <a:effectLst/>
                        </a:rPr>
                        <a:t>190 to 219 mm</a:t>
                      </a:r>
                      <a:endParaRPr lang="en-US" sz="2400" dirty="0">
                        <a:solidFill>
                          <a:schemeClr val="tx1"/>
                        </a:solidFill>
                        <a:effectLst/>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2400" dirty="0">
                          <a:solidFill>
                            <a:schemeClr val="tx1"/>
                          </a:solidFill>
                          <a:effectLst/>
                        </a:rPr>
                        <a:t>≥ 220 mm*</a:t>
                      </a:r>
                      <a:endParaRPr lang="en-US" sz="2400" dirty="0">
                        <a:solidFill>
                          <a:schemeClr val="tx1"/>
                        </a:solidFill>
                        <a:effectLst/>
                        <a:latin typeface="Calibri"/>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30038" y="5395392"/>
            <a:ext cx="7886700" cy="338554"/>
          </a:xfrm>
          <a:prstGeom prst="rect">
            <a:avLst/>
          </a:prstGeom>
          <a:noFill/>
        </p:spPr>
        <p:txBody>
          <a:bodyPr wrap="square" rtlCol="0">
            <a:spAutoFit/>
          </a:bodyPr>
          <a:lstStyle/>
          <a:p>
            <a:r>
              <a:rPr lang="en-GB" sz="1600" dirty="0"/>
              <a:t>* 220 to 229 mm for pregnant women and lactating women up to 6 months post-partum</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2.15</a:t>
            </a:r>
          </a:p>
        </p:txBody>
      </p:sp>
    </p:spTree>
    <p:extLst>
      <p:ext uri="{BB962C8B-B14F-4D97-AF65-F5344CB8AC3E}">
        <p14:creationId xmlns:p14="http://schemas.microsoft.com/office/powerpoint/2010/main" val="419183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NCST Course Objectives</a:t>
            </a:r>
            <a:endParaRPr lang="en-IE" dirty="0"/>
          </a:p>
        </p:txBody>
      </p:sp>
      <p:sp>
        <p:nvSpPr>
          <p:cNvPr id="5" name="Content Placeholder 4"/>
          <p:cNvSpPr>
            <a:spLocks noGrp="1"/>
          </p:cNvSpPr>
          <p:nvPr>
            <p:ph idx="1"/>
          </p:nvPr>
        </p:nvSpPr>
        <p:spPr>
          <a:xfrm>
            <a:off x="628650" y="1531344"/>
            <a:ext cx="7886700" cy="4892901"/>
          </a:xfrm>
        </p:spPr>
        <p:txBody>
          <a:bodyPr>
            <a:normAutofit fontScale="92500" lnSpcReduction="20000"/>
          </a:bodyPr>
          <a:lstStyle/>
          <a:p>
            <a:pPr marL="514350" lvl="0" indent="-514350">
              <a:buFont typeface="+mj-lt"/>
              <a:buAutoNum type="arabicPeriod"/>
            </a:pPr>
            <a:r>
              <a:rPr lang="en-GB" dirty="0"/>
              <a:t>Understand the role of nutrition in the care and treatment of PLHIV and TB patients</a:t>
            </a:r>
            <a:endParaRPr lang="en-IE" dirty="0"/>
          </a:p>
          <a:p>
            <a:pPr marL="514350" lvl="0" indent="-514350">
              <a:buFont typeface="+mj-lt"/>
              <a:buAutoNum type="arabicPeriod"/>
            </a:pPr>
            <a:r>
              <a:rPr lang="en-GB" dirty="0"/>
              <a:t>Assess and classify the nutritional status of clients</a:t>
            </a:r>
            <a:endParaRPr lang="en-IE" dirty="0"/>
          </a:p>
          <a:p>
            <a:pPr marL="514350" lvl="0" indent="-514350">
              <a:buFont typeface="+mj-lt"/>
              <a:buAutoNum type="arabicPeriod"/>
            </a:pPr>
            <a:r>
              <a:rPr lang="en-GB" dirty="0"/>
              <a:t>Provide nutrition counselling to clients</a:t>
            </a:r>
            <a:endParaRPr lang="en-IE" dirty="0"/>
          </a:p>
          <a:p>
            <a:pPr marL="514350" lvl="0" indent="-514350">
              <a:buFont typeface="+mj-lt"/>
              <a:buAutoNum type="arabicPeriod"/>
            </a:pPr>
            <a:r>
              <a:rPr lang="en-GB" dirty="0"/>
              <a:t>Select an appropriate nutrition care plan for a client based on his/her nutritional status</a:t>
            </a:r>
            <a:endParaRPr lang="en-IE" dirty="0"/>
          </a:p>
          <a:p>
            <a:pPr marL="514350" lvl="0" indent="-514350">
              <a:buFont typeface="+mj-lt"/>
              <a:buAutoNum type="arabicPeriod"/>
            </a:pPr>
            <a:r>
              <a:rPr lang="en-GB" dirty="0"/>
              <a:t>Prescribe therapeutic and supplementary foods for undernourished clients</a:t>
            </a:r>
          </a:p>
          <a:p>
            <a:pPr marL="514350" lvl="0" indent="-514350">
              <a:buFont typeface="+mj-lt"/>
              <a:buAutoNum type="arabicPeriod"/>
            </a:pPr>
            <a:r>
              <a:rPr lang="en-GB" dirty="0"/>
              <a:t>Collect information on, monitor, and report on NCST services</a:t>
            </a:r>
            <a:endParaRPr lang="en-IE" dirty="0"/>
          </a:p>
          <a:p>
            <a:pPr marL="514350" lvl="0" indent="-514350">
              <a:buFont typeface="+mj-lt"/>
              <a:buAutoNum type="arabicPeriod"/>
            </a:pPr>
            <a:r>
              <a:rPr lang="en-GB" dirty="0"/>
              <a:t>Manage the quality of NCST services at the facility level</a:t>
            </a:r>
            <a:endParaRPr lang="en-IE" dirty="0"/>
          </a:p>
          <a:p>
            <a:endParaRPr lang="en-IE" dirty="0"/>
          </a:p>
        </p:txBody>
      </p:sp>
    </p:spTree>
    <p:extLst>
      <p:ext uri="{BB962C8B-B14F-4D97-AF65-F5344CB8AC3E}">
        <p14:creationId xmlns:p14="http://schemas.microsoft.com/office/powerpoint/2010/main" val="363660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89"/>
          </a:xfrm>
        </p:spPr>
        <p:txBody>
          <a:bodyPr>
            <a:noAutofit/>
          </a:bodyPr>
          <a:lstStyle/>
          <a:p>
            <a:pPr algn="ctr"/>
            <a:r>
              <a:rPr lang="en-US" sz="3800" b="1" dirty="0">
                <a:solidFill>
                  <a:srgbClr val="006699"/>
                </a:solidFill>
                <a:latin typeface="+mn-lt"/>
              </a:rPr>
              <a:t>Weight Gain During Pregnancy </a:t>
            </a:r>
            <a:endParaRPr lang="en-IE" sz="3800" b="1" dirty="0">
              <a:solidFill>
                <a:srgbClr val="006699"/>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8241993"/>
              </p:ext>
            </p:extLst>
          </p:nvPr>
        </p:nvGraphicFramePr>
        <p:xfrm>
          <a:off x="239483" y="1730828"/>
          <a:ext cx="8626930" cy="4392386"/>
        </p:xfrm>
        <a:graphic>
          <a:graphicData uri="http://schemas.openxmlformats.org/drawingml/2006/table">
            <a:tbl>
              <a:tblPr firstRow="1" firstCol="1" bandRow="1">
                <a:tableStyleId>{5C22544A-7EE6-4342-B048-85BDC9FD1C3A}</a:tableStyleId>
              </a:tblPr>
              <a:tblGrid>
                <a:gridCol w="3556386">
                  <a:extLst>
                    <a:ext uri="{9D8B030D-6E8A-4147-A177-3AD203B41FA5}">
                      <a16:colId xmlns:a16="http://schemas.microsoft.com/office/drawing/2014/main" val="20000"/>
                    </a:ext>
                  </a:extLst>
                </a:gridCol>
                <a:gridCol w="2548743">
                  <a:extLst>
                    <a:ext uri="{9D8B030D-6E8A-4147-A177-3AD203B41FA5}">
                      <a16:colId xmlns:a16="http://schemas.microsoft.com/office/drawing/2014/main" val="20001"/>
                    </a:ext>
                  </a:extLst>
                </a:gridCol>
                <a:gridCol w="2521801">
                  <a:extLst>
                    <a:ext uri="{9D8B030D-6E8A-4147-A177-3AD203B41FA5}">
                      <a16:colId xmlns:a16="http://schemas.microsoft.com/office/drawing/2014/main" val="20002"/>
                    </a:ext>
                  </a:extLst>
                </a:gridCol>
              </a:tblGrid>
              <a:tr h="1428377">
                <a:tc>
                  <a:txBody>
                    <a:bodyPr/>
                    <a:lstStyle/>
                    <a:p>
                      <a:pPr marL="457200" marR="0">
                        <a:spcBef>
                          <a:spcPts val="10"/>
                        </a:spcBef>
                        <a:spcAft>
                          <a:spcPts val="10"/>
                        </a:spcAft>
                      </a:pPr>
                      <a:r>
                        <a:rPr lang="en-US" sz="2400" dirty="0">
                          <a:effectLst/>
                        </a:rPr>
                        <a:t>Pre-pregnancy MUAC or MUAC during the first trimester</a:t>
                      </a:r>
                      <a:endParaRPr lang="en-US" sz="2400" dirty="0">
                        <a:effectLst/>
                        <a:latin typeface="Arial" panose="020B0604020202020204" pitchFamily="34" charset="0"/>
                        <a:ea typeface="Times New Roman" panose="02020603050405020304" pitchFamily="18" charset="0"/>
                      </a:endParaRPr>
                    </a:p>
                  </a:txBody>
                  <a:tcPr marL="68580" marR="68580" marT="9525" marB="0" anchor="ctr"/>
                </a:tc>
                <a:tc>
                  <a:txBody>
                    <a:bodyPr/>
                    <a:lstStyle/>
                    <a:p>
                      <a:pPr marL="0" marR="0" algn="ctr">
                        <a:spcBef>
                          <a:spcPts val="10"/>
                        </a:spcBef>
                        <a:spcAft>
                          <a:spcPts val="10"/>
                        </a:spcAft>
                      </a:pPr>
                      <a:r>
                        <a:rPr lang="en-GB" sz="2400" dirty="0">
                          <a:effectLst/>
                        </a:rPr>
                        <a:t>Recommended total weight gain</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spcBef>
                          <a:spcPts val="10"/>
                        </a:spcBef>
                        <a:spcAft>
                          <a:spcPts val="10"/>
                        </a:spcAft>
                      </a:pPr>
                      <a:r>
                        <a:rPr lang="en-GB" sz="2400" dirty="0">
                          <a:effectLst/>
                        </a:rPr>
                        <a:t>Minimum weight gain per month</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988003">
                <a:tc>
                  <a:txBody>
                    <a:bodyPr/>
                    <a:lstStyle/>
                    <a:p>
                      <a:pPr marL="457200" marR="0">
                        <a:spcBef>
                          <a:spcPts val="10"/>
                        </a:spcBef>
                        <a:spcAft>
                          <a:spcPts val="10"/>
                        </a:spcAft>
                      </a:pPr>
                      <a:r>
                        <a:rPr lang="en-US" sz="2400" dirty="0">
                          <a:effectLst/>
                        </a:rPr>
                        <a:t>&lt; 220 mm</a:t>
                      </a:r>
                      <a:endParaRPr lang="en-US" sz="2400" dirty="0">
                        <a:effectLst/>
                        <a:latin typeface="Arial" panose="020B0604020202020204" pitchFamily="34" charset="0"/>
                        <a:ea typeface="Times New Roman" panose="02020603050405020304" pitchFamily="18" charset="0"/>
                      </a:endParaRPr>
                    </a:p>
                  </a:txBody>
                  <a:tcPr marL="68580" marR="68580" marT="9525" marB="0" anchor="ctr"/>
                </a:tc>
                <a:tc>
                  <a:txBody>
                    <a:bodyPr/>
                    <a:lstStyle/>
                    <a:p>
                      <a:pPr marL="457200" marR="0">
                        <a:spcBef>
                          <a:spcPts val="10"/>
                        </a:spcBef>
                        <a:spcAft>
                          <a:spcPts val="10"/>
                        </a:spcAft>
                      </a:pPr>
                      <a:r>
                        <a:rPr lang="en-US" sz="2400" dirty="0">
                          <a:effectLst/>
                        </a:rPr>
                        <a:t>13–18 kg</a:t>
                      </a:r>
                      <a:endParaRPr lang="en-US" sz="2400" dirty="0">
                        <a:effectLst/>
                        <a:latin typeface="Arial" panose="020B0604020202020204" pitchFamily="34" charset="0"/>
                        <a:ea typeface="Times New Roman" panose="02020603050405020304" pitchFamily="18" charset="0"/>
                      </a:endParaRPr>
                    </a:p>
                  </a:txBody>
                  <a:tcPr marL="68580" marR="68580" marT="9525" marB="0" anchor="ctr"/>
                </a:tc>
                <a:tc>
                  <a:txBody>
                    <a:bodyPr/>
                    <a:lstStyle/>
                    <a:p>
                      <a:pPr marL="457200" marR="0">
                        <a:spcBef>
                          <a:spcPts val="10"/>
                        </a:spcBef>
                        <a:spcAft>
                          <a:spcPts val="10"/>
                        </a:spcAft>
                      </a:pPr>
                      <a:r>
                        <a:rPr lang="en-US" sz="2400" dirty="0">
                          <a:effectLst/>
                        </a:rPr>
                        <a:t>2 kg</a:t>
                      </a:r>
                      <a:endParaRPr lang="en-US" sz="2400" dirty="0">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988003">
                <a:tc>
                  <a:txBody>
                    <a:bodyPr/>
                    <a:lstStyle/>
                    <a:p>
                      <a:pPr marL="457200" marR="0">
                        <a:spcBef>
                          <a:spcPts val="10"/>
                        </a:spcBef>
                        <a:spcAft>
                          <a:spcPts val="10"/>
                        </a:spcAft>
                      </a:pPr>
                      <a:r>
                        <a:rPr lang="en-US" sz="2400" dirty="0">
                          <a:effectLst/>
                        </a:rPr>
                        <a:t>≥ 220 mm to 299 mm</a:t>
                      </a:r>
                      <a:endParaRPr lang="en-US" sz="2400" dirty="0">
                        <a:effectLst/>
                        <a:latin typeface="Arial" panose="020B0604020202020204" pitchFamily="34" charset="0"/>
                        <a:ea typeface="Times New Roman" panose="02020603050405020304" pitchFamily="18" charset="0"/>
                      </a:endParaRPr>
                    </a:p>
                  </a:txBody>
                  <a:tcPr marL="68580" marR="68580" marT="9525" marB="0" anchor="ctr"/>
                </a:tc>
                <a:tc>
                  <a:txBody>
                    <a:bodyPr/>
                    <a:lstStyle/>
                    <a:p>
                      <a:pPr marL="457200" marR="0">
                        <a:spcBef>
                          <a:spcPts val="10"/>
                        </a:spcBef>
                        <a:spcAft>
                          <a:spcPts val="10"/>
                        </a:spcAft>
                      </a:pPr>
                      <a:r>
                        <a:rPr lang="en-US" sz="2400" dirty="0">
                          <a:effectLst/>
                        </a:rPr>
                        <a:t>11–16 kg</a:t>
                      </a:r>
                      <a:endParaRPr lang="en-US" sz="2400" dirty="0">
                        <a:effectLst/>
                        <a:latin typeface="Arial" panose="020B0604020202020204" pitchFamily="34" charset="0"/>
                        <a:ea typeface="Times New Roman" panose="02020603050405020304" pitchFamily="18" charset="0"/>
                      </a:endParaRPr>
                    </a:p>
                  </a:txBody>
                  <a:tcPr marL="68580" marR="68580" marT="9525" marB="0" anchor="ctr"/>
                </a:tc>
                <a:tc>
                  <a:txBody>
                    <a:bodyPr/>
                    <a:lstStyle/>
                    <a:p>
                      <a:pPr marL="457200" marR="0">
                        <a:spcBef>
                          <a:spcPts val="10"/>
                        </a:spcBef>
                        <a:spcAft>
                          <a:spcPts val="10"/>
                        </a:spcAft>
                      </a:pPr>
                      <a:r>
                        <a:rPr lang="en-US" sz="2400" dirty="0">
                          <a:effectLst/>
                        </a:rPr>
                        <a:t>1 kg</a:t>
                      </a:r>
                      <a:endParaRPr lang="en-US" sz="2400" dirty="0">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988003">
                <a:tc>
                  <a:txBody>
                    <a:bodyPr/>
                    <a:lstStyle/>
                    <a:p>
                      <a:pPr marL="457200" marR="0">
                        <a:spcBef>
                          <a:spcPts val="10"/>
                        </a:spcBef>
                        <a:spcAft>
                          <a:spcPts val="10"/>
                        </a:spcAft>
                      </a:pPr>
                      <a:r>
                        <a:rPr lang="en-US" sz="2400" dirty="0">
                          <a:effectLst/>
                        </a:rPr>
                        <a:t>≥ 300 mm</a:t>
                      </a:r>
                      <a:endParaRPr lang="en-US" sz="2400" dirty="0">
                        <a:effectLst/>
                        <a:latin typeface="Arial" panose="020B0604020202020204" pitchFamily="34" charset="0"/>
                        <a:ea typeface="Times New Roman" panose="02020603050405020304" pitchFamily="18" charset="0"/>
                      </a:endParaRPr>
                    </a:p>
                  </a:txBody>
                  <a:tcPr marL="68580" marR="68580" marT="9525" marB="0" anchor="ctr"/>
                </a:tc>
                <a:tc>
                  <a:txBody>
                    <a:bodyPr/>
                    <a:lstStyle/>
                    <a:p>
                      <a:pPr marL="457200" marR="0">
                        <a:spcBef>
                          <a:spcPts val="10"/>
                        </a:spcBef>
                        <a:spcAft>
                          <a:spcPts val="10"/>
                        </a:spcAft>
                      </a:pPr>
                      <a:r>
                        <a:rPr lang="en-US" sz="2400" dirty="0">
                          <a:effectLst/>
                        </a:rPr>
                        <a:t>7–11 kg</a:t>
                      </a:r>
                      <a:endParaRPr lang="en-US" sz="2400" dirty="0">
                        <a:effectLst/>
                        <a:latin typeface="Arial" panose="020B0604020202020204" pitchFamily="34" charset="0"/>
                        <a:ea typeface="Times New Roman" panose="02020603050405020304" pitchFamily="18" charset="0"/>
                      </a:endParaRPr>
                    </a:p>
                  </a:txBody>
                  <a:tcPr marL="68580" marR="68580" marT="9525" marB="0" anchor="ctr"/>
                </a:tc>
                <a:tc>
                  <a:txBody>
                    <a:bodyPr/>
                    <a:lstStyle/>
                    <a:p>
                      <a:pPr marL="457200" marR="0">
                        <a:spcBef>
                          <a:spcPts val="10"/>
                        </a:spcBef>
                        <a:spcAft>
                          <a:spcPts val="10"/>
                        </a:spcAft>
                      </a:pPr>
                      <a:r>
                        <a:rPr lang="en-US" sz="2400" dirty="0">
                          <a:effectLst/>
                        </a:rPr>
                        <a:t> 0–0.5 kg</a:t>
                      </a:r>
                      <a:endParaRPr lang="en-US" sz="2400" dirty="0">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bl>
          </a:graphicData>
        </a:graphic>
      </p:graphicFrame>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2.16</a:t>
            </a:r>
          </a:p>
        </p:txBody>
      </p:sp>
    </p:spTree>
    <p:extLst>
      <p:ext uri="{BB962C8B-B14F-4D97-AF65-F5344CB8AC3E}">
        <p14:creationId xmlns:p14="http://schemas.microsoft.com/office/powerpoint/2010/main" val="619130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85890"/>
          </a:xfrm>
        </p:spPr>
        <p:txBody>
          <a:bodyPr>
            <a:noAutofit/>
          </a:bodyPr>
          <a:lstStyle/>
          <a:p>
            <a:pPr algn="ctr"/>
            <a:r>
              <a:rPr lang="en-US" sz="3800" b="1" dirty="0">
                <a:solidFill>
                  <a:srgbClr val="006699"/>
                </a:solidFill>
                <a:latin typeface="+mn-lt"/>
              </a:rPr>
              <a:t>Biochemical Assessment – Blood </a:t>
            </a:r>
            <a:r>
              <a:rPr lang="en-GB" sz="3800" b="1" dirty="0">
                <a:solidFill>
                  <a:srgbClr val="006699"/>
                </a:solidFill>
                <a:latin typeface="+mn-lt"/>
              </a:rPr>
              <a:t>Haemoglobin</a:t>
            </a:r>
            <a:r>
              <a:rPr lang="en-US" sz="3800" b="1" dirty="0">
                <a:solidFill>
                  <a:srgbClr val="006699"/>
                </a:solidFill>
                <a:latin typeface="+mn-lt"/>
              </a:rPr>
              <a:t> Results and Action  </a:t>
            </a:r>
            <a:endParaRPr lang="en-IE" sz="3800" b="1" dirty="0">
              <a:solidFill>
                <a:srgbClr val="006699"/>
              </a:solidFill>
              <a:latin typeface="+mn-lt"/>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986575313"/>
              </p:ext>
            </p:extLst>
          </p:nvPr>
        </p:nvGraphicFramePr>
        <p:xfrm>
          <a:off x="628649" y="1825624"/>
          <a:ext cx="8014607" cy="4297680"/>
        </p:xfrm>
        <a:graphic>
          <a:graphicData uri="http://schemas.openxmlformats.org/drawingml/2006/table">
            <a:tbl>
              <a:tblPr firstRow="1" bandRow="1">
                <a:tableStyleId>{5C22544A-7EE6-4342-B048-85BDC9FD1C3A}</a:tableStyleId>
              </a:tblPr>
              <a:tblGrid>
                <a:gridCol w="1679122">
                  <a:extLst>
                    <a:ext uri="{9D8B030D-6E8A-4147-A177-3AD203B41FA5}">
                      <a16:colId xmlns:a16="http://schemas.microsoft.com/office/drawing/2014/main" val="20000"/>
                    </a:ext>
                  </a:extLst>
                </a:gridCol>
                <a:gridCol w="2123552">
                  <a:extLst>
                    <a:ext uri="{9D8B030D-6E8A-4147-A177-3AD203B41FA5}">
                      <a16:colId xmlns:a16="http://schemas.microsoft.com/office/drawing/2014/main" val="20001"/>
                    </a:ext>
                  </a:extLst>
                </a:gridCol>
                <a:gridCol w="2208281">
                  <a:extLst>
                    <a:ext uri="{9D8B030D-6E8A-4147-A177-3AD203B41FA5}">
                      <a16:colId xmlns:a16="http://schemas.microsoft.com/office/drawing/2014/main" val="20002"/>
                    </a:ext>
                  </a:extLst>
                </a:gridCol>
                <a:gridCol w="2003652">
                  <a:extLst>
                    <a:ext uri="{9D8B030D-6E8A-4147-A177-3AD203B41FA5}">
                      <a16:colId xmlns:a16="http://schemas.microsoft.com/office/drawing/2014/main" val="20003"/>
                    </a:ext>
                  </a:extLst>
                </a:gridCol>
              </a:tblGrid>
              <a:tr h="346585">
                <a:tc rowSpan="2">
                  <a:txBody>
                    <a:bodyPr/>
                    <a:lstStyle/>
                    <a:p>
                      <a:endParaRPr lang="en-IE"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b="1" dirty="0">
                          <a:solidFill>
                            <a:schemeClr val="tx1"/>
                          </a:solidFill>
                        </a:rPr>
                        <a:t>Group</a:t>
                      </a:r>
                      <a:r>
                        <a:rPr lang="en-US" b="1" baseline="0" dirty="0">
                          <a:solidFill>
                            <a:schemeClr val="tx1"/>
                          </a:solidFill>
                        </a:rPr>
                        <a:t> </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dirty="0"/>
                    </a:p>
                  </a:txBody>
                  <a:tcPr/>
                </a:tc>
                <a:tc rowSpan="2">
                  <a:txBody>
                    <a:bodyPr/>
                    <a:lstStyle/>
                    <a:p>
                      <a:r>
                        <a:rPr lang="en-US" b="1" dirty="0">
                          <a:solidFill>
                            <a:schemeClr val="tx1"/>
                          </a:solidFill>
                        </a:rPr>
                        <a:t>Action </a:t>
                      </a:r>
                      <a:endParaRPr lang="en-IE"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80416">
                <a:tc vMerge="1">
                  <a:txBody>
                    <a:bodyPr/>
                    <a:lstStyle/>
                    <a:p>
                      <a:endParaRPr lang="en-IE" dirty="0"/>
                    </a:p>
                  </a:txBody>
                  <a:tcPr/>
                </a:tc>
                <a:tc>
                  <a:txBody>
                    <a:bodyPr/>
                    <a:lstStyle/>
                    <a:p>
                      <a:r>
                        <a:rPr lang="en-US" sz="1800" b="1" kern="1200" dirty="0">
                          <a:solidFill>
                            <a:schemeClr val="tx1"/>
                          </a:solidFill>
                          <a:effectLst/>
                          <a:latin typeface="+mn-lt"/>
                          <a:ea typeface="+mn-ea"/>
                          <a:cs typeface="+mn-cs"/>
                        </a:rPr>
                        <a:t>Non-pregnant adolescent and adult women</a:t>
                      </a:r>
                      <a:endParaRPr lang="en-IE"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Pregnant women and lactating women up to</a:t>
                      </a:r>
                      <a:r>
                        <a:rPr lang="en-US" b="1" baseline="0" dirty="0">
                          <a:solidFill>
                            <a:schemeClr val="tx1"/>
                          </a:solidFill>
                        </a:rPr>
                        <a:t> 6 months post-partum</a:t>
                      </a:r>
                      <a:endParaRPr lang="en-IE"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IE" dirty="0"/>
                    </a:p>
                  </a:txBody>
                  <a:tcPr/>
                </a:tc>
                <a:extLst>
                  <a:ext uri="{0D108BD9-81ED-4DB2-BD59-A6C34878D82A}">
                    <a16:rowId xmlns:a16="http://schemas.microsoft.com/office/drawing/2014/main" val="10001"/>
                  </a:ext>
                </a:extLst>
              </a:tr>
              <a:tr h="905853">
                <a:tc>
                  <a:txBody>
                    <a:bodyPr/>
                    <a:lstStyle/>
                    <a:p>
                      <a:r>
                        <a:rPr lang="en-US" b="1" dirty="0">
                          <a:solidFill>
                            <a:schemeClr val="tx1"/>
                          </a:solidFill>
                        </a:rPr>
                        <a:t>Severe anaemia</a:t>
                      </a:r>
                      <a:endParaRPr lang="en-IE"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Haemoglobin concentration  &lt;7.0g/</a:t>
                      </a:r>
                      <a:r>
                        <a:rPr lang="en-US" sz="1800" kern="1200" dirty="0" err="1">
                          <a:solidFill>
                            <a:schemeClr val="tx1"/>
                          </a:solidFill>
                          <a:effectLst/>
                          <a:latin typeface="+mn-lt"/>
                          <a:ea typeface="+mn-ea"/>
                          <a:cs typeface="+mn-cs"/>
                        </a:rPr>
                        <a:t>dL</a:t>
                      </a:r>
                      <a:endParaRPr lang="en-I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800" kern="1200" dirty="0">
                          <a:solidFill>
                            <a:schemeClr val="tx1"/>
                          </a:solidFill>
                          <a:effectLst/>
                          <a:latin typeface="+mn-lt"/>
                          <a:ea typeface="+mn-ea"/>
                          <a:cs typeface="+mn-cs"/>
                        </a:rPr>
                        <a:t>Haemoglobin concentration  &lt;7.0g/dL</a:t>
                      </a:r>
                      <a:endParaRPr lang="en-I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a:solidFill>
                            <a:schemeClr val="tx1"/>
                          </a:solidFill>
                        </a:rPr>
                        <a:t>P</a:t>
                      </a:r>
                      <a:r>
                        <a:rPr lang="en-US" sz="1800" kern="1200" dirty="0">
                          <a:solidFill>
                            <a:schemeClr val="tx1"/>
                          </a:solidFill>
                          <a:effectLst/>
                          <a:latin typeface="+mn-lt"/>
                          <a:ea typeface="+mn-ea"/>
                          <a:cs typeface="+mn-cs"/>
                        </a:rPr>
                        <a:t>rovide 120 mg iron + 400 µg folic acid daily 3 months</a:t>
                      </a:r>
                      <a:endParaRPr lang="en-I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823791">
                <a:tc>
                  <a:txBody>
                    <a:bodyPr/>
                    <a:lstStyle/>
                    <a:p>
                      <a:r>
                        <a:rPr lang="en-US" b="1" dirty="0"/>
                        <a:t>Mild/moderate</a:t>
                      </a:r>
                      <a:r>
                        <a:rPr lang="en-US" b="1" baseline="0" dirty="0"/>
                        <a:t> anaemia</a:t>
                      </a:r>
                      <a:endParaRPr lang="en-IE"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Haemoglobin concentration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7.0–11.9 g/</a:t>
                      </a:r>
                      <a:r>
                        <a:rPr lang="en-US" sz="1800" kern="1200" dirty="0" err="1">
                          <a:solidFill>
                            <a:schemeClr val="dk1"/>
                          </a:solidFill>
                          <a:effectLst/>
                          <a:latin typeface="+mn-lt"/>
                          <a:ea typeface="+mn-ea"/>
                          <a:cs typeface="+mn-cs"/>
                        </a:rPr>
                        <a:t>dL</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Haemoglobin concentration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7.0–10.9 g/</a:t>
                      </a:r>
                      <a:r>
                        <a:rPr lang="en-US" sz="1800" kern="1200" dirty="0" err="1">
                          <a:solidFill>
                            <a:schemeClr val="dk1"/>
                          </a:solidFill>
                          <a:effectLst/>
                          <a:latin typeface="+mn-lt"/>
                          <a:ea typeface="+mn-ea"/>
                          <a:cs typeface="+mn-cs"/>
                        </a:rPr>
                        <a:t>dL</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Provide 60 mg iron + 400 µg folic  acid 6 months</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98215">
                <a:tc>
                  <a:txBody>
                    <a:bodyPr/>
                    <a:lstStyle/>
                    <a:p>
                      <a:r>
                        <a:rPr lang="en-US" b="1" dirty="0"/>
                        <a:t>Normal</a:t>
                      </a:r>
                      <a:r>
                        <a:rPr lang="en-US" b="1" baseline="0" dirty="0"/>
                        <a:t> haemoglobin levels</a:t>
                      </a:r>
                      <a:endParaRPr lang="en-IE"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IE" dirty="0"/>
                        <a:t>≥ 12.0</a:t>
                      </a:r>
                      <a:r>
                        <a:rPr lang="en-US" sz="1800" kern="1200" dirty="0">
                          <a:solidFill>
                            <a:schemeClr val="dk1"/>
                          </a:solidFill>
                          <a:effectLst/>
                          <a:latin typeface="+mn-lt"/>
                          <a:ea typeface="+mn-ea"/>
                          <a:cs typeface="+mn-cs"/>
                        </a:rPr>
                        <a:t>–15.1 </a:t>
                      </a:r>
                      <a:r>
                        <a:rPr lang="en-IE" dirty="0"/>
                        <a:t>g/</a:t>
                      </a:r>
                      <a:r>
                        <a:rPr lang="en-IE" dirty="0" err="1"/>
                        <a:t>dL</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IE" dirty="0"/>
                        <a:t>≥ 11.0</a:t>
                      </a:r>
                      <a:r>
                        <a:rPr lang="en-IE" baseline="0" dirty="0"/>
                        <a:t> g/dL</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dirty="0"/>
                        <a:t>Counsel on consumption of iron-</a:t>
                      </a:r>
                      <a:r>
                        <a:rPr lang="en-US" baseline="0" dirty="0"/>
                        <a:t>rich foods</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2.17</a:t>
            </a:r>
          </a:p>
        </p:txBody>
      </p:sp>
    </p:spTree>
    <p:extLst>
      <p:ext uri="{BB962C8B-B14F-4D97-AF65-F5344CB8AC3E}">
        <p14:creationId xmlns:p14="http://schemas.microsoft.com/office/powerpoint/2010/main" val="3644688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6776"/>
          </a:xfrm>
        </p:spPr>
        <p:txBody>
          <a:bodyPr>
            <a:noAutofit/>
          </a:bodyPr>
          <a:lstStyle/>
          <a:p>
            <a:pPr algn="ctr"/>
            <a:r>
              <a:rPr lang="en-US" sz="3800" b="1" dirty="0">
                <a:solidFill>
                  <a:srgbClr val="006699"/>
                </a:solidFill>
                <a:latin typeface="+mn-lt"/>
              </a:rPr>
              <a:t>Classifying Nutritional Status</a:t>
            </a:r>
            <a:endParaRPr lang="en-IE" sz="3800" b="1" dirty="0">
              <a:solidFill>
                <a:srgbClr val="006699"/>
              </a:solidFill>
              <a:latin typeface="+mn-lt"/>
            </a:endParaRPr>
          </a:p>
        </p:txBody>
      </p:sp>
      <p:sp>
        <p:nvSpPr>
          <p:cNvPr id="3" name="Content Placeholder 2"/>
          <p:cNvSpPr>
            <a:spLocks noGrp="1"/>
          </p:cNvSpPr>
          <p:nvPr>
            <p:ph idx="1"/>
          </p:nvPr>
        </p:nvSpPr>
        <p:spPr>
          <a:xfrm>
            <a:off x="620183" y="1757892"/>
            <a:ext cx="7886700" cy="4351338"/>
          </a:xfrm>
        </p:spPr>
        <p:txBody>
          <a:bodyPr>
            <a:normAutofit/>
          </a:bodyPr>
          <a:lstStyle/>
          <a:p>
            <a:pPr>
              <a:spcBef>
                <a:spcPts val="600"/>
              </a:spcBef>
              <a:spcAft>
                <a:spcPts val="600"/>
              </a:spcAft>
              <a:buClr>
                <a:srgbClr val="006699"/>
              </a:buClr>
            </a:pPr>
            <a:r>
              <a:rPr lang="en-GB" dirty="0">
                <a:solidFill>
                  <a:srgbClr val="006699"/>
                </a:solidFill>
              </a:rPr>
              <a:t>Severe underweight with medical complications</a:t>
            </a:r>
            <a:endParaRPr lang="en-US" dirty="0">
              <a:solidFill>
                <a:srgbClr val="006699"/>
              </a:solidFill>
            </a:endParaRPr>
          </a:p>
          <a:p>
            <a:pPr>
              <a:spcBef>
                <a:spcPts val="600"/>
              </a:spcBef>
              <a:spcAft>
                <a:spcPts val="600"/>
              </a:spcAft>
              <a:buClr>
                <a:srgbClr val="006699"/>
              </a:buClr>
            </a:pPr>
            <a:r>
              <a:rPr lang="en-GB" dirty="0">
                <a:solidFill>
                  <a:srgbClr val="006699"/>
                </a:solidFill>
              </a:rPr>
              <a:t>Severe underweight without medical complications</a:t>
            </a:r>
            <a:endParaRPr lang="en-US" dirty="0">
              <a:solidFill>
                <a:srgbClr val="006699"/>
              </a:solidFill>
            </a:endParaRPr>
          </a:p>
          <a:p>
            <a:pPr>
              <a:spcBef>
                <a:spcPts val="600"/>
              </a:spcBef>
              <a:spcAft>
                <a:spcPts val="600"/>
              </a:spcAft>
              <a:buClr>
                <a:srgbClr val="006699"/>
              </a:buClr>
            </a:pPr>
            <a:r>
              <a:rPr lang="en-GB" dirty="0">
                <a:solidFill>
                  <a:srgbClr val="006699"/>
                </a:solidFill>
              </a:rPr>
              <a:t>Moderate underweight</a:t>
            </a:r>
            <a:endParaRPr lang="en-US" dirty="0">
              <a:solidFill>
                <a:srgbClr val="006699"/>
              </a:solidFill>
            </a:endParaRPr>
          </a:p>
          <a:p>
            <a:pPr>
              <a:spcBef>
                <a:spcPts val="600"/>
              </a:spcBef>
              <a:spcAft>
                <a:spcPts val="600"/>
              </a:spcAft>
              <a:buClr>
                <a:srgbClr val="006699"/>
              </a:buClr>
            </a:pPr>
            <a:r>
              <a:rPr lang="en-GB" dirty="0">
                <a:solidFill>
                  <a:srgbClr val="006699"/>
                </a:solidFill>
              </a:rPr>
              <a:t>Normal</a:t>
            </a:r>
            <a:endParaRPr lang="en-US" dirty="0">
              <a:solidFill>
                <a:srgbClr val="006699"/>
              </a:solidFill>
            </a:endParaRPr>
          </a:p>
          <a:p>
            <a:pPr>
              <a:spcBef>
                <a:spcPts val="600"/>
              </a:spcBef>
              <a:spcAft>
                <a:spcPts val="600"/>
              </a:spcAft>
              <a:buClr>
                <a:srgbClr val="006699"/>
              </a:buClr>
            </a:pPr>
            <a:r>
              <a:rPr lang="en-GB" dirty="0">
                <a:solidFill>
                  <a:srgbClr val="006699"/>
                </a:solidFill>
              </a:rPr>
              <a:t>Overweight</a:t>
            </a:r>
            <a:endParaRPr lang="en-US" dirty="0">
              <a:solidFill>
                <a:srgbClr val="006699"/>
              </a:solidFill>
            </a:endParaRPr>
          </a:p>
          <a:p>
            <a:pPr>
              <a:spcBef>
                <a:spcPts val="600"/>
              </a:spcBef>
              <a:spcAft>
                <a:spcPts val="600"/>
              </a:spcAft>
              <a:buClr>
                <a:srgbClr val="006699"/>
              </a:buClr>
            </a:pPr>
            <a:r>
              <a:rPr lang="en-GB" dirty="0">
                <a:solidFill>
                  <a:srgbClr val="006699"/>
                </a:solidFill>
              </a:rPr>
              <a:t>Obese</a:t>
            </a:r>
          </a:p>
          <a:p>
            <a:pPr>
              <a:buClr>
                <a:srgbClr val="006699"/>
              </a:buClr>
            </a:pPr>
            <a:endParaRPr lang="en-US" sz="2600" dirty="0">
              <a:solidFill>
                <a:srgbClr val="006699"/>
              </a:solidFill>
            </a:endParaRPr>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2.18</a:t>
            </a:r>
          </a:p>
        </p:txBody>
      </p:sp>
    </p:spTree>
    <p:extLst>
      <p:ext uri="{BB962C8B-B14F-4D97-AF65-F5344CB8AC3E}">
        <p14:creationId xmlns:p14="http://schemas.microsoft.com/office/powerpoint/2010/main" val="2841328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1032A8-9881-4783-95BA-D33C226C4C89}" type="slidenum">
              <a:rPr lang="en-US" smtClean="0"/>
              <a:t>43</a:t>
            </a:fld>
            <a:endParaRPr lang="en-US" dirty="0"/>
          </a:p>
        </p:txBody>
      </p:sp>
      <p:sp>
        <p:nvSpPr>
          <p:cNvPr id="6" name="Rectangle 5"/>
          <p:cNvSpPr/>
          <p:nvPr/>
        </p:nvSpPr>
        <p:spPr>
          <a:xfrm>
            <a:off x="0" y="0"/>
            <a:ext cx="9144000" cy="6858000"/>
          </a:xfrm>
          <a:prstGeom prst="rect">
            <a:avLst/>
          </a:prstGeom>
          <a:solidFill>
            <a:srgbClr val="5C6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Franklin Gothic Medium" panose="020B0603020102020204" pitchFamily="34" charset="0"/>
              </a:rPr>
              <a:t>Module 3:</a:t>
            </a:r>
          </a:p>
          <a:p>
            <a:pPr algn="ctr"/>
            <a:r>
              <a:rPr lang="en-US" sz="4800" b="1" dirty="0">
                <a:latin typeface="Franklin Gothic Medium" panose="020B0603020102020204" pitchFamily="34" charset="0"/>
              </a:rPr>
              <a:t>Nutrition Counselling and Education</a:t>
            </a:r>
          </a:p>
          <a:p>
            <a:pPr algn="ctr"/>
            <a:endParaRPr lang="en-US" sz="2400" b="1" dirty="0">
              <a:latin typeface="Franklin Gothic Medium" panose="020B0603020102020204" pitchFamily="34" charset="0"/>
            </a:endParaRPr>
          </a:p>
          <a:p>
            <a:pPr algn="ctr"/>
            <a:r>
              <a:rPr lang="en-US" sz="4000" dirty="0">
                <a:latin typeface="Franklin Gothic Book" panose="020B0503020102020204" pitchFamily="34" charset="0"/>
              </a:rPr>
              <a:t>Time: 18 hours</a:t>
            </a:r>
          </a:p>
        </p:txBody>
      </p:sp>
      <p:sp>
        <p:nvSpPr>
          <p:cNvPr id="7" name="Slide Number Placeholder 5"/>
          <p:cNvSpPr txBox="1">
            <a:spLocks/>
          </p:cNvSpPr>
          <p:nvPr/>
        </p:nvSpPr>
        <p:spPr>
          <a:xfrm>
            <a:off x="6493120" y="6356350"/>
            <a:ext cx="2057400" cy="365125"/>
          </a:xfrm>
          <a:prstGeom prst="rect">
            <a:avLst/>
          </a:prstGeom>
        </p:spPr>
        <p:txBody>
          <a:bodyPr/>
          <a:lstStyle>
            <a:defPPr>
              <a:defRPr lang="en-US"/>
            </a:defPPr>
            <a:lvl1pPr marL="0" algn="r" defTabSz="914400" rtl="0" eaLnBrk="1" latinLnBrk="0" hangingPunct="1">
              <a:defRPr sz="1400" b="1" kern="1200">
                <a:solidFill>
                  <a:srgbClr val="2F55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solidFill>
              </a:rPr>
              <a:t>3.1</a:t>
            </a:r>
          </a:p>
        </p:txBody>
      </p:sp>
    </p:spTree>
    <p:extLst>
      <p:ext uri="{BB962C8B-B14F-4D97-AF65-F5344CB8AC3E}">
        <p14:creationId xmlns:p14="http://schemas.microsoft.com/office/powerpoint/2010/main" val="3788310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Learning Objectives (1)</a:t>
            </a:r>
            <a:endParaRPr lang="en-US" dirty="0"/>
          </a:p>
        </p:txBody>
      </p:sp>
      <p:sp>
        <p:nvSpPr>
          <p:cNvPr id="45060" name="Content Placeholder 4"/>
          <p:cNvSpPr>
            <a:spLocks noGrp="1"/>
          </p:cNvSpPr>
          <p:nvPr>
            <p:ph idx="1"/>
          </p:nvPr>
        </p:nvSpPr>
        <p:spPr>
          <a:xfrm>
            <a:off x="628650" y="1531345"/>
            <a:ext cx="7886700" cy="4825006"/>
          </a:xfrm>
        </p:spPr>
        <p:txBody>
          <a:bodyPr/>
          <a:lstStyle/>
          <a:p>
            <a:pPr>
              <a:spcAft>
                <a:spcPts val="1200"/>
              </a:spcAft>
            </a:pPr>
            <a:r>
              <a:rPr lang="en-GB" dirty="0"/>
              <a:t>Explain the meaning of ‘counselling’ and what makes it effective.</a:t>
            </a:r>
          </a:p>
          <a:p>
            <a:pPr>
              <a:spcAft>
                <a:spcPts val="1200"/>
              </a:spcAft>
            </a:pPr>
            <a:r>
              <a:rPr lang="en-GB" dirty="0"/>
              <a:t>Describe </a:t>
            </a:r>
            <a:r>
              <a:rPr lang="en-US" dirty="0"/>
              <a:t>the multiple influences on nutrition related </a:t>
            </a:r>
            <a:r>
              <a:rPr lang="en-US" dirty="0" err="1"/>
              <a:t>behaviours</a:t>
            </a:r>
            <a:r>
              <a:rPr lang="en-US" dirty="0"/>
              <a:t>.</a:t>
            </a:r>
          </a:p>
          <a:p>
            <a:pPr>
              <a:spcAft>
                <a:spcPts val="1200"/>
              </a:spcAft>
            </a:pPr>
            <a:r>
              <a:rPr lang="en-US" dirty="0"/>
              <a:t>Adopt a client-</a:t>
            </a:r>
            <a:r>
              <a:rPr lang="en-US" dirty="0" err="1"/>
              <a:t>centred</a:t>
            </a:r>
            <a:r>
              <a:rPr lang="en-US" dirty="0"/>
              <a:t> approach to counselling that helps clients take action with available resources to overcome barriers and manage their own health. </a:t>
            </a:r>
          </a:p>
          <a:p>
            <a:endParaRPr lang="en-GB" dirty="0"/>
          </a:p>
          <a:p>
            <a:endParaRPr lang="en-US" dirty="0"/>
          </a:p>
        </p:txBody>
      </p:sp>
      <p:sp>
        <p:nvSpPr>
          <p:cNvPr id="2" name="Slide Number Placeholder 1"/>
          <p:cNvSpPr>
            <a:spLocks noGrp="1"/>
          </p:cNvSpPr>
          <p:nvPr>
            <p:ph type="sldNum" sz="quarter" idx="12"/>
          </p:nvPr>
        </p:nvSpPr>
        <p:spPr/>
        <p:txBody>
          <a:bodyPr/>
          <a:lstStyle/>
          <a:p>
            <a:r>
              <a:rPr lang="en-US" dirty="0"/>
              <a:t>3.2</a:t>
            </a:r>
          </a:p>
        </p:txBody>
      </p:sp>
    </p:spTree>
    <p:extLst>
      <p:ext uri="{BB962C8B-B14F-4D97-AF65-F5344CB8AC3E}">
        <p14:creationId xmlns:p14="http://schemas.microsoft.com/office/powerpoint/2010/main" val="2694738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Learning Objectives (2)</a:t>
            </a:r>
            <a:endParaRPr lang="en-US" dirty="0"/>
          </a:p>
        </p:txBody>
      </p:sp>
      <p:sp>
        <p:nvSpPr>
          <p:cNvPr id="45060" name="Content Placeholder 4"/>
          <p:cNvSpPr>
            <a:spLocks noGrp="1"/>
          </p:cNvSpPr>
          <p:nvPr>
            <p:ph idx="1"/>
          </p:nvPr>
        </p:nvSpPr>
        <p:spPr>
          <a:xfrm>
            <a:off x="628650" y="1531345"/>
            <a:ext cx="7886700" cy="4825006"/>
          </a:xfrm>
        </p:spPr>
        <p:txBody>
          <a:bodyPr>
            <a:normAutofit lnSpcReduction="10000"/>
          </a:bodyPr>
          <a:lstStyle/>
          <a:p>
            <a:r>
              <a:rPr lang="en-GB" dirty="0"/>
              <a:t>Demonstrate </a:t>
            </a:r>
            <a:r>
              <a:rPr lang="en-US" dirty="0"/>
              <a:t>communication techniques needed for effective counselling.</a:t>
            </a:r>
            <a:endParaRPr lang="en-GB" dirty="0"/>
          </a:p>
          <a:p>
            <a:r>
              <a:rPr lang="en-GB" dirty="0"/>
              <a:t>Use the NCST counselling flipchart to engage clients in learning and changing behaviours </a:t>
            </a:r>
            <a:r>
              <a:rPr lang="en-US" dirty="0"/>
              <a:t>to achieve nutrition goals.</a:t>
            </a:r>
            <a:endParaRPr lang="en-GB" dirty="0"/>
          </a:p>
          <a:p>
            <a:r>
              <a:rPr lang="en-GB" dirty="0"/>
              <a:t>Help clients overcome nutrition-related challenges,</a:t>
            </a:r>
            <a:r>
              <a:rPr lang="en-US" dirty="0"/>
              <a:t> maintain a healthy weight, and manage symptoms through diet.</a:t>
            </a:r>
          </a:p>
          <a:p>
            <a:r>
              <a:rPr lang="en-GB" dirty="0"/>
              <a:t>Prepare and deliver an engaging nutrition education session.</a:t>
            </a:r>
          </a:p>
          <a:p>
            <a:endParaRPr lang="en-US" dirty="0"/>
          </a:p>
        </p:txBody>
      </p:sp>
      <p:sp>
        <p:nvSpPr>
          <p:cNvPr id="2" name="Slide Number Placeholder 1"/>
          <p:cNvSpPr>
            <a:spLocks noGrp="1"/>
          </p:cNvSpPr>
          <p:nvPr>
            <p:ph type="sldNum" sz="quarter" idx="12"/>
          </p:nvPr>
        </p:nvSpPr>
        <p:spPr/>
        <p:txBody>
          <a:bodyPr/>
          <a:lstStyle/>
          <a:p>
            <a:r>
              <a:rPr lang="en-US" dirty="0"/>
              <a:t>3.3</a:t>
            </a:r>
          </a:p>
        </p:txBody>
      </p:sp>
    </p:spTree>
    <p:extLst>
      <p:ext uri="{BB962C8B-B14F-4D97-AF65-F5344CB8AC3E}">
        <p14:creationId xmlns:p14="http://schemas.microsoft.com/office/powerpoint/2010/main" val="1963446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a:t>How Well Are We Doing with Regards to Counselling and Education? </a:t>
            </a:r>
            <a:endParaRPr lang="en-US" dirty="0"/>
          </a:p>
        </p:txBody>
      </p:sp>
      <p:sp>
        <p:nvSpPr>
          <p:cNvPr id="45060" name="Content Placeholder 4"/>
          <p:cNvSpPr>
            <a:spLocks noGrp="1"/>
          </p:cNvSpPr>
          <p:nvPr>
            <p:ph idx="1"/>
          </p:nvPr>
        </p:nvSpPr>
        <p:spPr/>
        <p:txBody>
          <a:bodyPr/>
          <a:lstStyle/>
          <a:p>
            <a:pPr>
              <a:spcAft>
                <a:spcPts val="1800"/>
              </a:spcAft>
            </a:pPr>
            <a:r>
              <a:rPr lang="en-US" dirty="0"/>
              <a:t>What is happening well in nutrition counseling? </a:t>
            </a:r>
          </a:p>
          <a:p>
            <a:pPr>
              <a:spcAft>
                <a:spcPts val="1800"/>
              </a:spcAft>
            </a:pPr>
            <a:r>
              <a:rPr lang="en-US" dirty="0"/>
              <a:t>What weaknesses do you see? </a:t>
            </a:r>
          </a:p>
          <a:p>
            <a:pPr>
              <a:spcAft>
                <a:spcPts val="1800"/>
              </a:spcAft>
            </a:pPr>
            <a:r>
              <a:rPr lang="en-US" dirty="0"/>
              <a:t>How do you rate the quality of nutrition education? </a:t>
            </a:r>
          </a:p>
          <a:p>
            <a:pPr>
              <a:spcAft>
                <a:spcPts val="1800"/>
              </a:spcAft>
            </a:pPr>
            <a:r>
              <a:rPr lang="en-US" dirty="0"/>
              <a:t>What do you think should be improved? </a:t>
            </a:r>
            <a:endParaRPr lang="en-GB" dirty="0"/>
          </a:p>
          <a:p>
            <a:endParaRPr lang="en-US" dirty="0"/>
          </a:p>
        </p:txBody>
      </p:sp>
      <p:sp>
        <p:nvSpPr>
          <p:cNvPr id="2" name="Slide Number Placeholder 1"/>
          <p:cNvSpPr>
            <a:spLocks noGrp="1"/>
          </p:cNvSpPr>
          <p:nvPr>
            <p:ph type="sldNum" sz="quarter" idx="12"/>
          </p:nvPr>
        </p:nvSpPr>
        <p:spPr/>
        <p:txBody>
          <a:bodyPr/>
          <a:lstStyle/>
          <a:p>
            <a:r>
              <a:rPr lang="en-US" dirty="0"/>
              <a:t>3.4</a:t>
            </a:r>
          </a:p>
        </p:txBody>
      </p:sp>
    </p:spTree>
    <p:extLst>
      <p:ext uri="{BB962C8B-B14F-4D97-AF65-F5344CB8AC3E}">
        <p14:creationId xmlns:p14="http://schemas.microsoft.com/office/powerpoint/2010/main" val="2323736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COMMUNICATION? </a:t>
            </a:r>
            <a:endParaRPr lang="en-US" dirty="0"/>
          </a:p>
        </p:txBody>
      </p:sp>
      <p:sp>
        <p:nvSpPr>
          <p:cNvPr id="3" name="Content Placeholder 2"/>
          <p:cNvSpPr>
            <a:spLocks noGrp="1"/>
          </p:cNvSpPr>
          <p:nvPr>
            <p:ph idx="1"/>
          </p:nvPr>
        </p:nvSpPr>
        <p:spPr/>
        <p:txBody>
          <a:bodyPr/>
          <a:lstStyle/>
          <a:p>
            <a:pPr marL="117475" lvl="2" indent="0">
              <a:buNone/>
            </a:pPr>
            <a:r>
              <a:rPr lang="en-US" dirty="0"/>
              <a:t>The meaningful exchange of information between two or more participants, by way of speech, gestures, writings, behavior, etc.</a:t>
            </a:r>
          </a:p>
          <a:p>
            <a:pPr lvl="2"/>
            <a:endParaRPr lang="en-US" dirty="0"/>
          </a:p>
          <a:p>
            <a:endParaRPr lang="en-US" dirty="0"/>
          </a:p>
        </p:txBody>
      </p:sp>
      <p:sp>
        <p:nvSpPr>
          <p:cNvPr id="4" name="Slide Number Placeholder 3"/>
          <p:cNvSpPr>
            <a:spLocks noGrp="1"/>
          </p:cNvSpPr>
          <p:nvPr>
            <p:ph type="sldNum" sz="quarter" idx="12"/>
          </p:nvPr>
        </p:nvSpPr>
        <p:spPr/>
        <p:txBody>
          <a:bodyPr/>
          <a:lstStyle/>
          <a:p>
            <a:r>
              <a:rPr lang="en-US" dirty="0"/>
              <a:t>3.5</a:t>
            </a:r>
          </a:p>
        </p:txBody>
      </p:sp>
      <p:pic>
        <p:nvPicPr>
          <p:cNvPr id="1026" name="Picture 2" descr="A woman teaching a 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922" y="2722275"/>
            <a:ext cx="3494909" cy="2619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girl whispering in her mothers 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34" y="3074095"/>
            <a:ext cx="3167801" cy="2107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 image of educational pamphle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006658" y="4235736"/>
            <a:ext cx="2996873" cy="2247655"/>
          </a:xfrm>
          <a:prstGeom prst="rect">
            <a:avLst/>
          </a:prstGeom>
        </p:spPr>
      </p:pic>
    </p:spTree>
    <p:extLst>
      <p:ext uri="{BB962C8B-B14F-4D97-AF65-F5344CB8AC3E}">
        <p14:creationId xmlns:p14="http://schemas.microsoft.com/office/powerpoint/2010/main" val="49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a:t>
            </a:r>
          </a:p>
        </p:txBody>
      </p:sp>
      <p:sp>
        <p:nvSpPr>
          <p:cNvPr id="3" name="Content Placeholder 2"/>
          <p:cNvSpPr>
            <a:spLocks noGrp="1"/>
          </p:cNvSpPr>
          <p:nvPr>
            <p:ph idx="1"/>
          </p:nvPr>
        </p:nvSpPr>
        <p:spPr/>
        <p:txBody>
          <a:bodyPr/>
          <a:lstStyle/>
          <a:p>
            <a:pPr>
              <a:spcAft>
                <a:spcPts val="1800"/>
              </a:spcAft>
            </a:pPr>
            <a:r>
              <a:rPr lang="en-US" dirty="0"/>
              <a:t>The free-ion spectra emerge from a controlled spark in a rare-gas atmosphere at reduced pressure, with the spectrum of gadolinium as the circuit parameters are changed. The 3-A spectrum, where low-excitation lines of the doubly ionized fluorescence appear, manifests the spectra of unidirectional pulsed discharges.  </a:t>
            </a:r>
          </a:p>
          <a:p>
            <a:r>
              <a:rPr lang="en-US" dirty="0"/>
              <a:t>Cold green ideas sleep fast behind the store. </a:t>
            </a:r>
          </a:p>
          <a:p>
            <a:endParaRPr lang="en-US" dirty="0"/>
          </a:p>
        </p:txBody>
      </p:sp>
      <p:sp>
        <p:nvSpPr>
          <p:cNvPr id="4" name="Slide Number Placeholder 3"/>
          <p:cNvSpPr>
            <a:spLocks noGrp="1"/>
          </p:cNvSpPr>
          <p:nvPr>
            <p:ph type="sldNum" sz="quarter" idx="12"/>
          </p:nvPr>
        </p:nvSpPr>
        <p:spPr/>
        <p:txBody>
          <a:bodyPr/>
          <a:lstStyle/>
          <a:p>
            <a:r>
              <a:rPr lang="en-US"/>
              <a:t>3.6</a:t>
            </a:r>
            <a:endParaRPr lang="en-US" dirty="0"/>
          </a:p>
        </p:txBody>
      </p:sp>
    </p:spTree>
    <p:extLst>
      <p:ext uri="{BB962C8B-B14F-4D97-AF65-F5344CB8AC3E}">
        <p14:creationId xmlns:p14="http://schemas.microsoft.com/office/powerpoint/2010/main" val="29068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t>3.7</a:t>
            </a:r>
          </a:p>
        </p:txBody>
      </p:sp>
      <p:sp>
        <p:nvSpPr>
          <p:cNvPr id="2" name="Title 1"/>
          <p:cNvSpPr>
            <a:spLocks noGrp="1"/>
          </p:cNvSpPr>
          <p:nvPr>
            <p:ph type="title" idx="4294967295"/>
          </p:nvPr>
        </p:nvSpPr>
        <p:spPr>
          <a:xfrm>
            <a:off x="211015" y="506161"/>
            <a:ext cx="8664575" cy="5607050"/>
          </a:xfrm>
          <a:ln w="85725" cmpd="thinThick">
            <a:solidFill>
              <a:schemeClr val="accent1">
                <a:lumMod val="50000"/>
              </a:schemeClr>
            </a:solidFill>
          </a:ln>
        </p:spPr>
        <p:txBody>
          <a:bodyPr/>
          <a:lstStyle/>
          <a:p>
            <a:pPr algn="ctr"/>
            <a:r>
              <a:rPr lang="en-US" sz="8000" dirty="0">
                <a:solidFill>
                  <a:srgbClr val="7030A0"/>
                </a:solidFill>
                <a:latin typeface="Gill Sans Ultra Bold" panose="020B0A02020104020203" pitchFamily="34" charset="0"/>
              </a:rPr>
              <a:t>Breast milk is best!  </a:t>
            </a:r>
            <a:br>
              <a:rPr lang="en-US" dirty="0"/>
            </a:br>
            <a:r>
              <a:rPr lang="en-US" sz="4800" dirty="0">
                <a:latin typeface="Arial Rounded MT Bold" panose="020F0704030504030204" pitchFamily="34" charset="0"/>
              </a:rPr>
              <a:t>Will you give your baby the benefits from breastfeeding? </a:t>
            </a:r>
            <a:endParaRPr lang="en-US" dirty="0">
              <a:latin typeface="Arial Rounded MT Bold" panose="020F0704030504030204" pitchFamily="34" charset="0"/>
            </a:endParaRPr>
          </a:p>
        </p:txBody>
      </p:sp>
      <p:sp>
        <p:nvSpPr>
          <p:cNvPr id="4" name="TextBox 3"/>
          <p:cNvSpPr txBox="1"/>
          <p:nvPr/>
        </p:nvSpPr>
        <p:spPr>
          <a:xfrm>
            <a:off x="1017495" y="5109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9621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NCST</a:t>
            </a:r>
            <a:endParaRPr lang="en-IE"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GB" dirty="0"/>
              <a:t> Nutrition assessment and classification  </a:t>
            </a:r>
            <a:endParaRPr lang="en-US" dirty="0"/>
          </a:p>
          <a:p>
            <a:pPr marL="514350" indent="-514350">
              <a:buFont typeface="+mj-lt"/>
              <a:buAutoNum type="arabicPeriod"/>
            </a:pPr>
            <a:endParaRPr lang="en-US" dirty="0"/>
          </a:p>
          <a:p>
            <a:pPr marL="514350" lvl="0" indent="-514350">
              <a:buFont typeface="+mj-lt"/>
              <a:buAutoNum type="arabicPeriod"/>
            </a:pPr>
            <a:r>
              <a:rPr lang="en-GB" dirty="0"/>
              <a:t> Nutrition counselling and education</a:t>
            </a:r>
            <a:endParaRPr lang="en-US" dirty="0"/>
          </a:p>
          <a:p>
            <a:pPr marL="514350" lvl="0" indent="-514350">
              <a:buFont typeface="+mj-lt"/>
              <a:buAutoNum type="arabicPeriod"/>
            </a:pPr>
            <a:endParaRPr lang="en-GB" dirty="0"/>
          </a:p>
          <a:p>
            <a:pPr marL="514350" lvl="0" indent="-514350">
              <a:buFont typeface="+mj-lt"/>
              <a:buAutoNum type="arabicPeriod"/>
            </a:pPr>
            <a:r>
              <a:rPr lang="en-GB" dirty="0"/>
              <a:t> Nutrition care plans and support </a:t>
            </a:r>
          </a:p>
          <a:p>
            <a:pPr marL="514350" lvl="0" indent="-514350">
              <a:buFont typeface="+mj-lt"/>
              <a:buAutoNum type="arabicPeriod"/>
            </a:pPr>
            <a:endParaRPr lang="en-GB" dirty="0"/>
          </a:p>
          <a:p>
            <a:pPr marL="514350" lvl="0" indent="-514350">
              <a:buFont typeface="+mj-lt"/>
              <a:buAutoNum type="arabicPeriod"/>
            </a:pPr>
            <a:r>
              <a:rPr lang="en-GB" dirty="0"/>
              <a:t>  NCST monitoring and reporting</a:t>
            </a:r>
          </a:p>
          <a:p>
            <a:pPr marL="514350" lvl="0" indent="-514350">
              <a:buFont typeface="+mj-lt"/>
              <a:buAutoNum type="arabicPeriod"/>
            </a:pPr>
            <a:endParaRPr lang="en-GB" dirty="0"/>
          </a:p>
          <a:p>
            <a:pPr marL="514350" lvl="0" indent="-514350">
              <a:buFont typeface="+mj-lt"/>
              <a:buAutoNum type="arabicPeriod"/>
            </a:pPr>
            <a:r>
              <a:rPr lang="en-GB" dirty="0"/>
              <a:t> Managing the quality of NCST services </a:t>
            </a:r>
            <a:endParaRPr lang="en-US" dirty="0"/>
          </a:p>
        </p:txBody>
      </p:sp>
    </p:spTree>
    <p:extLst>
      <p:ext uri="{BB962C8B-B14F-4D97-AF65-F5344CB8AC3E}">
        <p14:creationId xmlns:p14="http://schemas.microsoft.com/office/powerpoint/2010/main" val="1302583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Telling Is Not Enough!</a:t>
            </a:r>
            <a:endParaRPr lang="en-US" dirty="0"/>
          </a:p>
        </p:txBody>
      </p:sp>
      <p:sp>
        <p:nvSpPr>
          <p:cNvPr id="3" name="Content Placeholder 2"/>
          <p:cNvSpPr>
            <a:spLocks noGrp="1"/>
          </p:cNvSpPr>
          <p:nvPr>
            <p:ph idx="1"/>
          </p:nvPr>
        </p:nvSpPr>
        <p:spPr>
          <a:xfrm>
            <a:off x="4138246" y="1864399"/>
            <a:ext cx="4283319" cy="4312564"/>
          </a:xfrm>
        </p:spPr>
        <p:txBody>
          <a:bodyPr/>
          <a:lstStyle/>
          <a:p>
            <a:pPr marL="0" indent="0">
              <a:spcAft>
                <a:spcPts val="1800"/>
              </a:spcAft>
              <a:buNone/>
            </a:pPr>
            <a:r>
              <a:rPr lang="en-US" dirty="0"/>
              <a:t>We remember: </a:t>
            </a:r>
          </a:p>
          <a:p>
            <a:pPr>
              <a:spcAft>
                <a:spcPts val="1800"/>
              </a:spcAft>
            </a:pPr>
            <a:r>
              <a:rPr lang="en-US" dirty="0"/>
              <a:t>20% of what we hear</a:t>
            </a:r>
          </a:p>
          <a:p>
            <a:pPr>
              <a:spcAft>
                <a:spcPts val="1800"/>
              </a:spcAft>
            </a:pPr>
            <a:r>
              <a:rPr lang="en-US" dirty="0"/>
              <a:t>40% of what we see</a:t>
            </a:r>
          </a:p>
          <a:p>
            <a:pPr>
              <a:spcAft>
                <a:spcPts val="1800"/>
              </a:spcAft>
            </a:pPr>
            <a:r>
              <a:rPr lang="en-US" dirty="0"/>
              <a:t>80% of what we do </a:t>
            </a:r>
          </a:p>
          <a:p>
            <a:endParaRPr lang="en-US" dirty="0"/>
          </a:p>
          <a:p>
            <a:endParaRPr lang="en-US" dirty="0"/>
          </a:p>
        </p:txBody>
      </p:sp>
      <p:sp>
        <p:nvSpPr>
          <p:cNvPr id="4" name="Slide Number Placeholder 3"/>
          <p:cNvSpPr>
            <a:spLocks noGrp="1"/>
          </p:cNvSpPr>
          <p:nvPr>
            <p:ph type="sldNum" sz="quarter" idx="12"/>
          </p:nvPr>
        </p:nvSpPr>
        <p:spPr/>
        <p:txBody>
          <a:bodyPr/>
          <a:lstStyle/>
          <a:p>
            <a:r>
              <a:rPr lang="en-US" dirty="0"/>
              <a:t>3.8</a:t>
            </a:r>
          </a:p>
        </p:txBody>
      </p:sp>
      <p:pic>
        <p:nvPicPr>
          <p:cNvPr id="7" name="Picture 6" descr="A red cartoon yelling at a white cartoon that's covering his 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69" y="1864399"/>
            <a:ext cx="2534653" cy="3350025"/>
          </a:xfrm>
          <a:prstGeom prst="rect">
            <a:avLst/>
          </a:prstGeom>
        </p:spPr>
      </p:pic>
    </p:spTree>
    <p:extLst>
      <p:ext uri="{BB962C8B-B14F-4D97-AF65-F5344CB8AC3E}">
        <p14:creationId xmlns:p14="http://schemas.microsoft.com/office/powerpoint/2010/main" val="39926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Telling Is Not Enough Because: </a:t>
            </a:r>
            <a:endParaRPr lang="en-US" dirty="0"/>
          </a:p>
        </p:txBody>
      </p:sp>
      <p:sp>
        <p:nvSpPr>
          <p:cNvPr id="5" name="Slide Number Placeholder 4"/>
          <p:cNvSpPr>
            <a:spLocks noGrp="1"/>
          </p:cNvSpPr>
          <p:nvPr>
            <p:ph type="sldNum" sz="quarter" idx="12"/>
          </p:nvPr>
        </p:nvSpPr>
        <p:spPr/>
        <p:txBody>
          <a:bodyPr/>
          <a:lstStyle/>
          <a:p>
            <a:r>
              <a:rPr lang="en-US" dirty="0"/>
              <a:t>3.9</a:t>
            </a:r>
          </a:p>
        </p:txBody>
      </p:sp>
      <p:sp>
        <p:nvSpPr>
          <p:cNvPr id="10" name="Content Placeholder 2"/>
          <p:cNvSpPr>
            <a:spLocks noGrp="1"/>
          </p:cNvSpPr>
          <p:nvPr>
            <p:ph idx="1"/>
          </p:nvPr>
        </p:nvSpPr>
        <p:spPr>
          <a:xfrm>
            <a:off x="532039" y="2481036"/>
            <a:ext cx="8079922" cy="3875315"/>
          </a:xfrm>
        </p:spPr>
        <p:txBody>
          <a:bodyPr/>
          <a:lstStyle/>
          <a:p>
            <a:pPr marL="0" indent="0" algn="ctr">
              <a:buNone/>
            </a:pPr>
            <a:r>
              <a:rPr lang="en-US" sz="4000" b="1" dirty="0">
                <a:solidFill>
                  <a:schemeClr val="accent2">
                    <a:lumMod val="75000"/>
                  </a:schemeClr>
                </a:solidFill>
              </a:rPr>
              <a:t>What I hear, I forget. </a:t>
            </a:r>
          </a:p>
          <a:p>
            <a:pPr marL="0" indent="0" algn="ctr">
              <a:buNone/>
            </a:pPr>
            <a:r>
              <a:rPr lang="en-US" sz="4000" b="1" dirty="0">
                <a:solidFill>
                  <a:schemeClr val="accent2">
                    <a:lumMod val="75000"/>
                  </a:schemeClr>
                </a:solidFill>
              </a:rPr>
              <a:t>What I see, I remember. </a:t>
            </a:r>
          </a:p>
          <a:p>
            <a:pPr marL="0" indent="0" algn="ctr">
              <a:buNone/>
            </a:pPr>
            <a:r>
              <a:rPr lang="en-US" sz="4000" b="1" dirty="0">
                <a:solidFill>
                  <a:schemeClr val="accent2">
                    <a:lumMod val="75000"/>
                  </a:schemeClr>
                </a:solidFill>
              </a:rPr>
              <a:t>What I do, I understand.  </a:t>
            </a:r>
          </a:p>
          <a:p>
            <a:pPr marL="0" indent="0" algn="ctr">
              <a:buNone/>
            </a:pPr>
            <a:r>
              <a:rPr lang="en-US" sz="4000" b="1" i="1" dirty="0">
                <a:solidFill>
                  <a:schemeClr val="accent2">
                    <a:lumMod val="75000"/>
                  </a:schemeClr>
                </a:solidFill>
              </a:rPr>
              <a:t>				</a:t>
            </a:r>
            <a:r>
              <a:rPr lang="en-US" i="1" dirty="0"/>
              <a:t>Confucius</a:t>
            </a:r>
          </a:p>
          <a:p>
            <a:endParaRPr lang="en-US" dirty="0"/>
          </a:p>
        </p:txBody>
      </p:sp>
    </p:spTree>
    <p:extLst>
      <p:ext uri="{BB962C8B-B14F-4D97-AF65-F5344CB8AC3E}">
        <p14:creationId xmlns:p14="http://schemas.microsoft.com/office/powerpoint/2010/main" val="12305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dirty="0"/>
              <a:t>3.10</a:t>
            </a:r>
          </a:p>
        </p:txBody>
      </p:sp>
      <p:graphicFrame>
        <p:nvGraphicFramePr>
          <p:cNvPr id="13" name="Content Placeholder 8"/>
          <p:cNvGraphicFramePr>
            <a:graphicFrameLocks/>
          </p:cNvGraphicFramePr>
          <p:nvPr>
            <p:extLst>
              <p:ext uri="{D42A27DB-BD31-4B8C-83A1-F6EECF244321}">
                <p14:modId xmlns:p14="http://schemas.microsoft.com/office/powerpoint/2010/main" val="993716248"/>
              </p:ext>
            </p:extLst>
          </p:nvPr>
        </p:nvGraphicFramePr>
        <p:xfrm>
          <a:off x="1088570" y="806825"/>
          <a:ext cx="6444343" cy="4808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723102" y="5523575"/>
            <a:ext cx="4316759" cy="461665"/>
          </a:xfrm>
          <a:prstGeom prst="rect">
            <a:avLst/>
          </a:prstGeom>
          <a:noFill/>
        </p:spPr>
        <p:txBody>
          <a:bodyPr wrap="none" rtlCol="0">
            <a:spAutoFit/>
          </a:bodyPr>
          <a:lstStyle/>
          <a:p>
            <a:r>
              <a:rPr lang="en-US" sz="2400" dirty="0"/>
              <a:t>Sometimes ‘counselling’ is here? </a:t>
            </a:r>
          </a:p>
        </p:txBody>
      </p:sp>
      <p:cxnSp>
        <p:nvCxnSpPr>
          <p:cNvPr id="16" name="Straight Arrow Connector 15"/>
          <p:cNvCxnSpPr/>
          <p:nvPr/>
        </p:nvCxnSpPr>
        <p:spPr>
          <a:xfrm flipV="1">
            <a:off x="3874659" y="5229606"/>
            <a:ext cx="781177" cy="258879"/>
          </a:xfrm>
          <a:prstGeom prst="straightConnector1">
            <a:avLst/>
          </a:prstGeom>
          <a:ln w="7302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88569" y="3113680"/>
            <a:ext cx="1848283" cy="543919"/>
          </a:xfrm>
          <a:prstGeom prst="rect">
            <a:avLst/>
          </a:prstGeom>
          <a:noFill/>
        </p:spPr>
        <p:txBody>
          <a:bodyPr wrap="square" rtlCol="0">
            <a:spAutoFit/>
          </a:bodyPr>
          <a:lstStyle/>
          <a:p>
            <a:r>
              <a:rPr lang="en-US" sz="2800" dirty="0"/>
              <a:t>Counselling</a:t>
            </a:r>
            <a:endParaRPr lang="en-US" sz="2400" dirty="0"/>
          </a:p>
        </p:txBody>
      </p:sp>
      <p:sp>
        <p:nvSpPr>
          <p:cNvPr id="18" name="TextBox 17"/>
          <p:cNvSpPr txBox="1"/>
          <p:nvPr/>
        </p:nvSpPr>
        <p:spPr>
          <a:xfrm>
            <a:off x="4570086" y="2148950"/>
            <a:ext cx="1630254" cy="523220"/>
          </a:xfrm>
          <a:prstGeom prst="rect">
            <a:avLst/>
          </a:prstGeom>
          <a:noFill/>
        </p:spPr>
        <p:txBody>
          <a:bodyPr wrap="none" rtlCol="0">
            <a:spAutoFit/>
          </a:bodyPr>
          <a:lstStyle/>
          <a:p>
            <a:r>
              <a:rPr lang="en-US" sz="2800" dirty="0"/>
              <a:t>Education</a:t>
            </a:r>
          </a:p>
        </p:txBody>
      </p:sp>
      <p:sp>
        <p:nvSpPr>
          <p:cNvPr id="19" name="TextBox 18"/>
          <p:cNvSpPr txBox="1"/>
          <p:nvPr/>
        </p:nvSpPr>
        <p:spPr>
          <a:xfrm>
            <a:off x="4026379" y="3846975"/>
            <a:ext cx="1947134" cy="523220"/>
          </a:xfrm>
          <a:prstGeom prst="rect">
            <a:avLst/>
          </a:prstGeom>
          <a:noFill/>
        </p:spPr>
        <p:txBody>
          <a:bodyPr wrap="square" rtlCol="0">
            <a:spAutoFit/>
          </a:bodyPr>
          <a:lstStyle/>
          <a:p>
            <a:r>
              <a:rPr lang="en-US" sz="2800" dirty="0"/>
              <a:t>Information</a:t>
            </a:r>
            <a:endParaRPr lang="en-US" sz="2400" dirty="0"/>
          </a:p>
        </p:txBody>
      </p:sp>
      <p:sp>
        <p:nvSpPr>
          <p:cNvPr id="20" name="TextBox 19"/>
          <p:cNvSpPr txBox="1"/>
          <p:nvPr/>
        </p:nvSpPr>
        <p:spPr>
          <a:xfrm>
            <a:off x="1762321" y="999553"/>
            <a:ext cx="3487493" cy="707886"/>
          </a:xfrm>
          <a:prstGeom prst="rect">
            <a:avLst/>
          </a:prstGeom>
          <a:noFill/>
        </p:spPr>
        <p:txBody>
          <a:bodyPr wrap="none" rtlCol="0">
            <a:spAutoFit/>
          </a:bodyPr>
          <a:lstStyle/>
          <a:p>
            <a:r>
              <a:rPr lang="en-US" sz="4000" dirty="0"/>
              <a:t>Communication</a:t>
            </a:r>
          </a:p>
        </p:txBody>
      </p:sp>
      <p:sp>
        <p:nvSpPr>
          <p:cNvPr id="21" name="Star: 5 Points 20"/>
          <p:cNvSpPr/>
          <p:nvPr/>
        </p:nvSpPr>
        <p:spPr>
          <a:xfrm>
            <a:off x="3712801" y="2519634"/>
            <a:ext cx="627156" cy="515146"/>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5561083" y="2501428"/>
            <a:ext cx="3181153" cy="1726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Advice</a:t>
            </a:r>
            <a:endParaRPr lang="en-US" dirty="0"/>
          </a:p>
        </p:txBody>
      </p:sp>
    </p:spTree>
    <p:extLst>
      <p:ext uri="{BB962C8B-B14F-4D97-AF65-F5344CB8AC3E}">
        <p14:creationId xmlns:p14="http://schemas.microsoft.com/office/powerpoint/2010/main" val="811984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Counselling?</a:t>
            </a:r>
            <a:endParaRPr lang="en-US" dirty="0"/>
          </a:p>
        </p:txBody>
      </p:sp>
      <p:sp>
        <p:nvSpPr>
          <p:cNvPr id="3" name="Content Placeholder 2"/>
          <p:cNvSpPr>
            <a:spLocks noGrp="1"/>
          </p:cNvSpPr>
          <p:nvPr>
            <p:ph idx="1"/>
          </p:nvPr>
        </p:nvSpPr>
        <p:spPr>
          <a:xfrm>
            <a:off x="390524" y="1625130"/>
            <a:ext cx="8362951" cy="1462607"/>
          </a:xfrm>
        </p:spPr>
        <p:txBody>
          <a:bodyPr/>
          <a:lstStyle/>
          <a:p>
            <a:pPr marL="0" lvl="4" indent="0">
              <a:lnSpc>
                <a:spcPct val="90000"/>
              </a:lnSpc>
              <a:spcAft>
                <a:spcPts val="0"/>
              </a:spcAft>
              <a:buNone/>
            </a:pPr>
            <a:r>
              <a:rPr lang="en-GB" altLang="ko-KR" dirty="0"/>
              <a:t>Counselling is an interactive, collaborative process between a client and a trained counsellor through </a:t>
            </a:r>
            <a:r>
              <a:rPr lang="en-US" dirty="0"/>
              <a:t>which the client is supported to plan appropriate actions. </a:t>
            </a:r>
          </a:p>
          <a:p>
            <a:pPr lvl="4"/>
            <a:endParaRPr lang="en-US" altLang="ko-KR" dirty="0">
              <a:sym typeface="Wingdings" panose="05000000000000000000" pitchFamily="2" charset="2"/>
            </a:endParaRPr>
          </a:p>
          <a:p>
            <a:pPr lvl="4"/>
            <a:endParaRPr lang="en-US" altLang="ko-KR"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r>
              <a:rPr lang="en-US" dirty="0"/>
              <a:t>3.11</a:t>
            </a:r>
          </a:p>
        </p:txBody>
      </p:sp>
      <p:pic>
        <p:nvPicPr>
          <p:cNvPr id="6" name="Content Placeholder 5" descr="A woman speaking with her doctor. Her baby is in her lap looking at the came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390" y="3202800"/>
            <a:ext cx="3796377" cy="2530918"/>
          </a:xfrm>
          <a:prstGeom prst="rect">
            <a:avLst/>
          </a:prstGeom>
        </p:spPr>
      </p:pic>
      <p:sp>
        <p:nvSpPr>
          <p:cNvPr id="7" name="TextBox 6"/>
          <p:cNvSpPr txBox="1"/>
          <p:nvPr/>
        </p:nvSpPr>
        <p:spPr>
          <a:xfrm>
            <a:off x="236155" y="3087737"/>
            <a:ext cx="4638235" cy="3425553"/>
          </a:xfrm>
          <a:prstGeom prst="rect">
            <a:avLst/>
          </a:prstGeom>
          <a:noFill/>
        </p:spPr>
        <p:txBody>
          <a:bodyPr wrap="square" rtlCol="0">
            <a:spAutoFit/>
          </a:bodyPr>
          <a:lstStyle/>
          <a:p>
            <a:pPr marL="109538" lvl="4">
              <a:lnSpc>
                <a:spcPct val="90000"/>
              </a:lnSpc>
              <a:spcAft>
                <a:spcPts val="600"/>
              </a:spcAft>
              <a:buClr>
                <a:srgbClr val="000066"/>
              </a:buClr>
              <a:buSzPct val="100000"/>
              <a:defRPr/>
            </a:pPr>
            <a:r>
              <a:rPr lang="en-US" sz="2800" dirty="0">
                <a:solidFill>
                  <a:srgbClr val="006699"/>
                </a:solidFill>
                <a:cs typeface="Arial" pitchFamily="34" charset="0"/>
              </a:rPr>
              <a:t>Counselling: </a:t>
            </a:r>
          </a:p>
          <a:p>
            <a:pPr marL="566738" lvl="4" indent="-457200">
              <a:lnSpc>
                <a:spcPct val="90000"/>
              </a:lnSpc>
              <a:spcAft>
                <a:spcPts val="600"/>
              </a:spcAft>
              <a:buClr>
                <a:srgbClr val="000066"/>
              </a:buClr>
              <a:buSzPct val="100000"/>
              <a:buFont typeface="Wingdings" panose="05000000000000000000" pitchFamily="2" charset="2"/>
              <a:buChar char="ü"/>
              <a:defRPr/>
            </a:pPr>
            <a:r>
              <a:rPr lang="en-US" altLang="ko-KR" sz="2800" dirty="0">
                <a:solidFill>
                  <a:srgbClr val="006699"/>
                </a:solidFill>
                <a:cs typeface="Arial" pitchFamily="34" charset="0"/>
                <a:sym typeface="Wingdings" panose="05000000000000000000" pitchFamily="2" charset="2"/>
              </a:rPr>
              <a:t>Is </a:t>
            </a:r>
            <a:r>
              <a:rPr lang="en-US" altLang="ko-KR" sz="2800" i="1" dirty="0">
                <a:solidFill>
                  <a:srgbClr val="006699"/>
                </a:solidFill>
                <a:cs typeface="Arial" pitchFamily="34" charset="0"/>
                <a:sym typeface="Wingdings" panose="05000000000000000000" pitchFamily="2" charset="2"/>
              </a:rPr>
              <a:t>not </a:t>
            </a:r>
            <a:r>
              <a:rPr lang="en-US" altLang="ko-KR" sz="2800" dirty="0">
                <a:solidFill>
                  <a:srgbClr val="006699"/>
                </a:solidFill>
                <a:cs typeface="Arial" pitchFamily="34" charset="0"/>
                <a:sym typeface="Wingdings" panose="05000000000000000000" pitchFamily="2" charset="2"/>
              </a:rPr>
              <a:t>just telling people what to do</a:t>
            </a:r>
          </a:p>
          <a:p>
            <a:pPr marL="566738" lvl="4" indent="-457200">
              <a:lnSpc>
                <a:spcPct val="90000"/>
              </a:lnSpc>
              <a:spcAft>
                <a:spcPts val="600"/>
              </a:spcAft>
              <a:buClr>
                <a:srgbClr val="000066"/>
              </a:buClr>
              <a:buSzPct val="100000"/>
              <a:buFont typeface="Wingdings" panose="05000000000000000000" pitchFamily="2" charset="2"/>
              <a:buChar char="ü"/>
              <a:defRPr/>
            </a:pPr>
            <a:r>
              <a:rPr lang="en-GB" sz="2800" dirty="0">
                <a:solidFill>
                  <a:srgbClr val="006699"/>
                </a:solidFill>
              </a:rPr>
              <a:t>Involves </a:t>
            </a:r>
            <a:r>
              <a:rPr lang="en-GB" sz="2800" i="1" dirty="0">
                <a:solidFill>
                  <a:srgbClr val="006699"/>
                </a:solidFill>
              </a:rPr>
              <a:t>listening</a:t>
            </a:r>
            <a:r>
              <a:rPr lang="en-GB" sz="2800" dirty="0">
                <a:solidFill>
                  <a:srgbClr val="006699"/>
                </a:solidFill>
              </a:rPr>
              <a:t> more than talking </a:t>
            </a:r>
            <a:endParaRPr lang="en-US" sz="2800" dirty="0">
              <a:solidFill>
                <a:srgbClr val="006699"/>
              </a:solidFill>
            </a:endParaRPr>
          </a:p>
          <a:p>
            <a:pPr marL="566738" lvl="4" indent="-457200">
              <a:lnSpc>
                <a:spcPct val="90000"/>
              </a:lnSpc>
              <a:spcAft>
                <a:spcPts val="600"/>
              </a:spcAft>
              <a:buClr>
                <a:srgbClr val="000066"/>
              </a:buClr>
              <a:buSzPct val="100000"/>
              <a:buFont typeface="Wingdings" panose="05000000000000000000" pitchFamily="2" charset="2"/>
              <a:buChar char="ü"/>
              <a:defRPr/>
            </a:pPr>
            <a:r>
              <a:rPr lang="en-GB" sz="2800" dirty="0">
                <a:solidFill>
                  <a:srgbClr val="006699"/>
                </a:solidFill>
              </a:rPr>
              <a:t>Helps clients make </a:t>
            </a:r>
            <a:r>
              <a:rPr lang="en-GB" sz="2800" i="1" dirty="0">
                <a:solidFill>
                  <a:srgbClr val="006699"/>
                </a:solidFill>
              </a:rPr>
              <a:t>informed decisions </a:t>
            </a:r>
            <a:r>
              <a:rPr lang="en-GB" sz="2800" dirty="0">
                <a:solidFill>
                  <a:srgbClr val="006699"/>
                </a:solidFill>
              </a:rPr>
              <a:t>to solve a problem </a:t>
            </a:r>
            <a:endParaRPr lang="en-US" dirty="0">
              <a:solidFill>
                <a:schemeClr val="accent5">
                  <a:lumMod val="75000"/>
                </a:schemeClr>
              </a:solidFill>
            </a:endParaRPr>
          </a:p>
        </p:txBody>
      </p:sp>
    </p:spTree>
    <p:extLst>
      <p:ext uri="{BB962C8B-B14F-4D97-AF65-F5344CB8AC3E}">
        <p14:creationId xmlns:p14="http://schemas.microsoft.com/office/powerpoint/2010/main" val="198451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Behaviour Change Is a Complicated Process</a:t>
            </a:r>
            <a:endParaRPr lang="en-US" dirty="0"/>
          </a:p>
        </p:txBody>
      </p:sp>
      <p:sp>
        <p:nvSpPr>
          <p:cNvPr id="3" name="Slide Number Placeholder 2"/>
          <p:cNvSpPr>
            <a:spLocks noGrp="1"/>
          </p:cNvSpPr>
          <p:nvPr>
            <p:ph type="sldNum" sz="quarter" idx="12"/>
          </p:nvPr>
        </p:nvSpPr>
        <p:spPr/>
        <p:txBody>
          <a:bodyPr/>
          <a:lstStyle/>
          <a:p>
            <a:r>
              <a:rPr lang="en-US"/>
              <a:t>3.12</a:t>
            </a:r>
            <a:endParaRPr lang="en-US" dirty="0"/>
          </a:p>
        </p:txBody>
      </p:sp>
      <p:graphicFrame>
        <p:nvGraphicFramePr>
          <p:cNvPr id="6" name="Diagram 5"/>
          <p:cNvGraphicFramePr/>
          <p:nvPr>
            <p:extLst>
              <p:ext uri="{D42A27DB-BD31-4B8C-83A1-F6EECF244321}">
                <p14:modId xmlns:p14="http://schemas.microsoft.com/office/powerpoint/2010/main" val="2108216966"/>
              </p:ext>
            </p:extLst>
          </p:nvPr>
        </p:nvGraphicFramePr>
        <p:xfrm>
          <a:off x="2749682" y="1429078"/>
          <a:ext cx="4905487" cy="4630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a:xfrm>
            <a:off x="494871" y="1905842"/>
            <a:ext cx="3743642" cy="2826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5">
                    <a:lumMod val="75000"/>
                  </a:schemeClr>
                </a:solidFill>
              </a:rPr>
              <a:t>Who and what influence an individual’s </a:t>
            </a:r>
            <a:r>
              <a:rPr lang="en-US" sz="3200" dirty="0" err="1">
                <a:solidFill>
                  <a:schemeClr val="accent5">
                    <a:lumMod val="75000"/>
                  </a:schemeClr>
                </a:solidFill>
              </a:rPr>
              <a:t>behaviour</a:t>
            </a:r>
            <a:r>
              <a:rPr lang="en-US" sz="3200" dirty="0">
                <a:solidFill>
                  <a:schemeClr val="accent5">
                    <a:lumMod val="75000"/>
                  </a:schemeClr>
                </a:solidFill>
              </a:rPr>
              <a:t>?  </a:t>
            </a:r>
          </a:p>
          <a:p>
            <a:pPr marL="0" indent="0" algn="ctr">
              <a:buNone/>
            </a:pPr>
            <a:endParaRPr lang="en-US" sz="3600" dirty="0">
              <a:solidFill>
                <a:schemeClr val="accent5">
                  <a:lumMod val="75000"/>
                </a:schemeClr>
              </a:solidFill>
            </a:endParaRPr>
          </a:p>
        </p:txBody>
      </p:sp>
      <p:sp>
        <p:nvSpPr>
          <p:cNvPr id="10" name="TextBox 9"/>
          <p:cNvSpPr txBox="1"/>
          <p:nvPr/>
        </p:nvSpPr>
        <p:spPr>
          <a:xfrm>
            <a:off x="934520" y="6059220"/>
            <a:ext cx="7604863" cy="523220"/>
          </a:xfrm>
          <a:prstGeom prst="rect">
            <a:avLst/>
          </a:prstGeom>
          <a:noFill/>
        </p:spPr>
        <p:txBody>
          <a:bodyPr wrap="square" rtlCol="0">
            <a:spAutoFit/>
          </a:bodyPr>
          <a:lstStyle/>
          <a:p>
            <a:pPr algn="ctr"/>
            <a:r>
              <a:rPr lang="en-US" sz="2800" dirty="0">
                <a:solidFill>
                  <a:schemeClr val="accent5">
                    <a:lumMod val="75000"/>
                  </a:schemeClr>
                </a:solidFill>
              </a:rPr>
              <a:t>The Socio-Ecological Model of Behaviour Change</a:t>
            </a:r>
            <a:endParaRPr lang="en-US" sz="1400" dirty="0">
              <a:solidFill>
                <a:schemeClr val="accent5">
                  <a:lumMod val="75000"/>
                </a:schemeClr>
              </a:solidFill>
            </a:endParaRPr>
          </a:p>
        </p:txBody>
      </p:sp>
    </p:spTree>
    <p:extLst>
      <p:ext uri="{BB962C8B-B14F-4D97-AF65-F5344CB8AC3E}">
        <p14:creationId xmlns:p14="http://schemas.microsoft.com/office/powerpoint/2010/main" val="8246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build="p"/>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and WHAT Influence Behaviour?</a:t>
            </a:r>
            <a:endParaRPr lang="en-US" dirty="0"/>
          </a:p>
        </p:txBody>
      </p:sp>
      <p:sp>
        <p:nvSpPr>
          <p:cNvPr id="3" name="Content Placeholder 2"/>
          <p:cNvSpPr>
            <a:spLocks noGrp="1"/>
          </p:cNvSpPr>
          <p:nvPr>
            <p:ph idx="1"/>
          </p:nvPr>
        </p:nvSpPr>
        <p:spPr>
          <a:xfrm>
            <a:off x="628650" y="1531345"/>
            <a:ext cx="7886700" cy="5033578"/>
          </a:xfrm>
        </p:spPr>
        <p:txBody>
          <a:bodyPr>
            <a:normAutofit fontScale="92500" lnSpcReduction="20000"/>
          </a:bodyPr>
          <a:lstStyle/>
          <a:p>
            <a:r>
              <a:rPr lang="en-US" altLang="ko-KR" dirty="0"/>
              <a:t>Perception of the </a:t>
            </a:r>
            <a:r>
              <a:rPr lang="en-US" dirty="0"/>
              <a:t>problem and its severity</a:t>
            </a:r>
            <a:endParaRPr lang="en-US" altLang="ko-KR" dirty="0"/>
          </a:p>
          <a:p>
            <a:r>
              <a:rPr lang="en-US" altLang="ko-KR" dirty="0"/>
              <a:t>Perceived costs, benefits (expected consequences) of change</a:t>
            </a:r>
          </a:p>
          <a:p>
            <a:r>
              <a:rPr lang="en-US" altLang="ko-KR" dirty="0"/>
              <a:t>Access to resources</a:t>
            </a:r>
          </a:p>
          <a:p>
            <a:r>
              <a:rPr lang="en-US" altLang="ko-KR" dirty="0"/>
              <a:t>Health status</a:t>
            </a:r>
          </a:p>
          <a:p>
            <a:r>
              <a:rPr lang="en-US" altLang="ko-KR" dirty="0"/>
              <a:t>Family and peer pressure</a:t>
            </a:r>
          </a:p>
          <a:p>
            <a:r>
              <a:rPr lang="en-US" altLang="ko-KR" dirty="0"/>
              <a:t>Social norms, including gender roles</a:t>
            </a:r>
          </a:p>
          <a:p>
            <a:r>
              <a:rPr lang="en-US" altLang="ko-KR" dirty="0"/>
              <a:t>Culture, the media, and social status</a:t>
            </a:r>
          </a:p>
          <a:p>
            <a:r>
              <a:rPr lang="en-US" altLang="ko-KR" dirty="0"/>
              <a:t>Personal habits and preferences</a:t>
            </a:r>
          </a:p>
          <a:p>
            <a:r>
              <a:rPr lang="en-US" altLang="ko-KR" dirty="0"/>
              <a:t>Beliefs, opinions, and values</a:t>
            </a:r>
          </a:p>
          <a:p>
            <a:r>
              <a:rPr lang="en-US" altLang="ko-KR" dirty="0"/>
              <a:t>Knowledge and skills</a:t>
            </a:r>
            <a:endParaRPr lang="en-GB" altLang="ko-KR" dirty="0"/>
          </a:p>
          <a:p>
            <a:endParaRPr lang="en-US" dirty="0"/>
          </a:p>
          <a:p>
            <a:endParaRPr lang="en-US" dirty="0"/>
          </a:p>
        </p:txBody>
      </p:sp>
      <p:sp>
        <p:nvSpPr>
          <p:cNvPr id="4" name="Slide Number Placeholder 3"/>
          <p:cNvSpPr>
            <a:spLocks noGrp="1"/>
          </p:cNvSpPr>
          <p:nvPr>
            <p:ph type="sldNum" sz="quarter" idx="12"/>
          </p:nvPr>
        </p:nvSpPr>
        <p:spPr/>
        <p:txBody>
          <a:bodyPr/>
          <a:lstStyle/>
          <a:p>
            <a:r>
              <a:rPr lang="en-US" dirty="0"/>
              <a:t>3.13</a:t>
            </a:r>
          </a:p>
        </p:txBody>
      </p:sp>
    </p:spTree>
    <p:extLst>
      <p:ext uri="{BB962C8B-B14F-4D97-AF65-F5344CB8AC3E}">
        <p14:creationId xmlns:p14="http://schemas.microsoft.com/office/powerpoint/2010/main" val="27824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4035" y="5893022"/>
            <a:ext cx="6203576"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Doesn’t know about it</a:t>
            </a:r>
          </a:p>
        </p:txBody>
      </p:sp>
      <p:sp>
        <p:nvSpPr>
          <p:cNvPr id="5" name="Rectangle 4"/>
          <p:cNvSpPr/>
          <p:nvPr/>
        </p:nvSpPr>
        <p:spPr>
          <a:xfrm>
            <a:off x="5139538" y="1295443"/>
            <a:ext cx="2796988"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Tells others about it</a:t>
            </a:r>
          </a:p>
        </p:txBody>
      </p:sp>
      <p:sp>
        <p:nvSpPr>
          <p:cNvPr id="6" name="Rectangle 5"/>
          <p:cNvSpPr/>
          <p:nvPr/>
        </p:nvSpPr>
        <p:spPr>
          <a:xfrm>
            <a:off x="4278926" y="2183260"/>
            <a:ext cx="36576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Continues to do it</a:t>
            </a:r>
          </a:p>
        </p:txBody>
      </p:sp>
      <p:sp>
        <p:nvSpPr>
          <p:cNvPr id="7" name="Rectangle 6"/>
          <p:cNvSpPr/>
          <p:nvPr/>
        </p:nvSpPr>
        <p:spPr>
          <a:xfrm>
            <a:off x="3848620" y="3114621"/>
            <a:ext cx="4087906"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Tries it out</a:t>
            </a:r>
          </a:p>
        </p:txBody>
      </p:sp>
      <p:sp>
        <p:nvSpPr>
          <p:cNvPr id="8" name="Rectangle 7"/>
          <p:cNvSpPr/>
          <p:nvPr/>
        </p:nvSpPr>
        <p:spPr>
          <a:xfrm>
            <a:off x="3131444" y="4020932"/>
            <a:ext cx="4805082"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Intends to try it </a:t>
            </a:r>
          </a:p>
        </p:txBody>
      </p:sp>
      <p:sp>
        <p:nvSpPr>
          <p:cNvPr id="9" name="Rectangle 8"/>
          <p:cNvSpPr/>
          <p:nvPr/>
        </p:nvSpPr>
        <p:spPr>
          <a:xfrm>
            <a:off x="2303635" y="4961661"/>
            <a:ext cx="5593976"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Knows about it</a:t>
            </a:r>
          </a:p>
        </p:txBody>
      </p:sp>
      <p:sp>
        <p:nvSpPr>
          <p:cNvPr id="10" name="Title 9"/>
          <p:cNvSpPr>
            <a:spLocks noGrp="1"/>
          </p:cNvSpPr>
          <p:nvPr>
            <p:ph type="title"/>
          </p:nvPr>
        </p:nvSpPr>
        <p:spPr/>
        <p:txBody>
          <a:bodyPr/>
          <a:lstStyle/>
          <a:p>
            <a:r>
              <a:rPr lang="en-US"/>
              <a:t>Stages of Change and Your Role</a:t>
            </a:r>
            <a:endParaRPr lang="en-US" dirty="0"/>
          </a:p>
        </p:txBody>
      </p:sp>
      <p:sp>
        <p:nvSpPr>
          <p:cNvPr id="13" name="Rectangle 12"/>
          <p:cNvSpPr/>
          <p:nvPr/>
        </p:nvSpPr>
        <p:spPr>
          <a:xfrm>
            <a:off x="1388172" y="1379191"/>
            <a:ext cx="2890754" cy="59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Provide continuing support</a:t>
            </a:r>
          </a:p>
        </p:txBody>
      </p:sp>
      <p:sp>
        <p:nvSpPr>
          <p:cNvPr id="14" name="Rectangle 13"/>
          <p:cNvSpPr/>
          <p:nvPr/>
        </p:nvSpPr>
        <p:spPr>
          <a:xfrm>
            <a:off x="861329" y="2305678"/>
            <a:ext cx="3144402" cy="59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Praise/discuss benefits</a:t>
            </a:r>
          </a:p>
        </p:txBody>
      </p:sp>
      <p:sp>
        <p:nvSpPr>
          <p:cNvPr id="15" name="Rectangle 14"/>
          <p:cNvSpPr/>
          <p:nvPr/>
        </p:nvSpPr>
        <p:spPr>
          <a:xfrm>
            <a:off x="547892" y="3236616"/>
            <a:ext cx="2773077" cy="59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Negotiate an agreement</a:t>
            </a:r>
          </a:p>
        </p:txBody>
      </p:sp>
      <p:sp>
        <p:nvSpPr>
          <p:cNvPr id="16" name="Rectangle 15"/>
          <p:cNvSpPr/>
          <p:nvPr/>
        </p:nvSpPr>
        <p:spPr>
          <a:xfrm>
            <a:off x="427964" y="5122084"/>
            <a:ext cx="1506466" cy="646331"/>
          </a:xfrm>
          <a:prstGeom prst="rect">
            <a:avLst/>
          </a:prstGeom>
        </p:spPr>
        <p:txBody>
          <a:bodyPr wrap="square">
            <a:spAutoFit/>
          </a:bodyPr>
          <a:lstStyle/>
          <a:p>
            <a:r>
              <a:rPr lang="en-US" b="1" dirty="0">
                <a:solidFill>
                  <a:schemeClr val="accent1">
                    <a:lumMod val="50000"/>
                  </a:schemeClr>
                </a:solidFill>
              </a:rPr>
              <a:t>Provide information</a:t>
            </a:r>
          </a:p>
        </p:txBody>
      </p:sp>
      <p:sp>
        <p:nvSpPr>
          <p:cNvPr id="17" name="Rectangle 16"/>
          <p:cNvSpPr/>
          <p:nvPr/>
        </p:nvSpPr>
        <p:spPr>
          <a:xfrm>
            <a:off x="1260718" y="4264961"/>
            <a:ext cx="1166730" cy="369332"/>
          </a:xfrm>
          <a:prstGeom prst="rect">
            <a:avLst/>
          </a:prstGeom>
        </p:spPr>
        <p:txBody>
          <a:bodyPr wrap="square">
            <a:spAutoFit/>
          </a:bodyPr>
          <a:lstStyle/>
          <a:p>
            <a:r>
              <a:rPr lang="en-US" b="1" dirty="0">
                <a:solidFill>
                  <a:schemeClr val="accent1">
                    <a:lumMod val="50000"/>
                  </a:schemeClr>
                </a:solidFill>
              </a:rPr>
              <a:t>Encourage</a:t>
            </a:r>
          </a:p>
        </p:txBody>
      </p:sp>
      <p:cxnSp>
        <p:nvCxnSpPr>
          <p:cNvPr id="19" name="Straight Arrow Connector 18"/>
          <p:cNvCxnSpPr/>
          <p:nvPr/>
        </p:nvCxnSpPr>
        <p:spPr>
          <a:xfrm flipV="1">
            <a:off x="4497269" y="1677810"/>
            <a:ext cx="597108" cy="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681818" y="2610592"/>
            <a:ext cx="597108" cy="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51512" y="3563241"/>
            <a:ext cx="597108" cy="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497009" y="4478132"/>
            <a:ext cx="597108" cy="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694035" y="5405136"/>
            <a:ext cx="597108" cy="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3"/>
          <p:cNvSpPr>
            <a:spLocks noGrp="1"/>
          </p:cNvSpPr>
          <p:nvPr>
            <p:ph type="sldNum" sz="quarter" idx="12"/>
          </p:nvPr>
        </p:nvSpPr>
        <p:spPr>
          <a:xfrm>
            <a:off x="6457950" y="6356351"/>
            <a:ext cx="2057400" cy="365125"/>
          </a:xfrm>
        </p:spPr>
        <p:txBody>
          <a:bodyPr/>
          <a:lstStyle/>
          <a:p>
            <a:r>
              <a:rPr lang="en-US" dirty="0"/>
              <a:t>3.14</a:t>
            </a:r>
          </a:p>
        </p:txBody>
      </p:sp>
    </p:spTree>
    <p:extLst>
      <p:ext uri="{BB962C8B-B14F-4D97-AF65-F5344CB8AC3E}">
        <p14:creationId xmlns:p14="http://schemas.microsoft.com/office/powerpoint/2010/main" val="13165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animBg="1"/>
      <p:bldP spid="14" grpId="0" animBg="1"/>
      <p:bldP spid="15" grpId="0" animBg="1"/>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Barriers to Behaviour Change </a:t>
            </a:r>
            <a:endParaRPr lang="en-US" dirty="0"/>
          </a:p>
        </p:txBody>
      </p:sp>
      <p:sp>
        <p:nvSpPr>
          <p:cNvPr id="8" name="Content Placeholder 7"/>
          <p:cNvSpPr>
            <a:spLocks noGrp="1"/>
          </p:cNvSpPr>
          <p:nvPr>
            <p:ph idx="1"/>
          </p:nvPr>
        </p:nvSpPr>
        <p:spPr>
          <a:xfrm>
            <a:off x="628650" y="1531345"/>
            <a:ext cx="7886700" cy="4825006"/>
          </a:xfrm>
        </p:spPr>
        <p:txBody>
          <a:bodyPr/>
          <a:lstStyle/>
          <a:p>
            <a:r>
              <a:rPr lang="en-US" dirty="0"/>
              <a:t>Habits: People do what is familiar and comfortable</a:t>
            </a:r>
          </a:p>
          <a:p>
            <a:r>
              <a:rPr lang="en-US" dirty="0"/>
              <a:t>Attitudes: Values, likes, dislikes</a:t>
            </a:r>
          </a:p>
          <a:p>
            <a:r>
              <a:rPr lang="en-US" dirty="0"/>
              <a:t>Feelings: Dependence/fear, etc.</a:t>
            </a:r>
          </a:p>
          <a:p>
            <a:r>
              <a:rPr lang="en-US" dirty="0"/>
              <a:t>Social pressure, norms </a:t>
            </a:r>
          </a:p>
          <a:p>
            <a:r>
              <a:rPr lang="en-US" dirty="0"/>
              <a:t>Economic costs, convenience</a:t>
            </a:r>
          </a:p>
          <a:p>
            <a:r>
              <a:rPr lang="en-US" dirty="0"/>
              <a:t>Cultural ideologies</a:t>
            </a:r>
          </a:p>
          <a:p>
            <a:r>
              <a:rPr lang="en-US" dirty="0"/>
              <a:t>Knowledge</a:t>
            </a:r>
          </a:p>
        </p:txBody>
      </p:sp>
      <p:sp>
        <p:nvSpPr>
          <p:cNvPr id="5" name="Slide Number Placeholder 4"/>
          <p:cNvSpPr>
            <a:spLocks noGrp="1"/>
          </p:cNvSpPr>
          <p:nvPr>
            <p:ph type="sldNum" sz="quarter" idx="12"/>
          </p:nvPr>
        </p:nvSpPr>
        <p:spPr/>
        <p:txBody>
          <a:bodyPr/>
          <a:lstStyle/>
          <a:p>
            <a:r>
              <a:rPr lang="en-US" dirty="0"/>
              <a:t>3.15</a:t>
            </a:r>
          </a:p>
        </p:txBody>
      </p:sp>
    </p:spTree>
    <p:extLst>
      <p:ext uri="{BB962C8B-B14F-4D97-AF65-F5344CB8AC3E}">
        <p14:creationId xmlns:p14="http://schemas.microsoft.com/office/powerpoint/2010/main" val="10363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Counselling Should Be:</a:t>
            </a:r>
            <a:endParaRPr lang="en-US" dirty="0"/>
          </a:p>
        </p:txBody>
      </p:sp>
      <p:sp>
        <p:nvSpPr>
          <p:cNvPr id="3" name="Content Placeholder 2"/>
          <p:cNvSpPr>
            <a:spLocks noGrp="1"/>
          </p:cNvSpPr>
          <p:nvPr>
            <p:ph idx="1"/>
          </p:nvPr>
        </p:nvSpPr>
        <p:spPr>
          <a:xfrm>
            <a:off x="2098430" y="1711569"/>
            <a:ext cx="6416919" cy="4465394"/>
          </a:xfrm>
        </p:spPr>
        <p:txBody>
          <a:bodyPr/>
          <a:lstStyle/>
          <a:p>
            <a:r>
              <a:rPr lang="en-US" dirty="0"/>
              <a:t>Client-</a:t>
            </a:r>
            <a:r>
              <a:rPr lang="en-US" dirty="0" err="1"/>
              <a:t>centred</a:t>
            </a:r>
            <a:endParaRPr lang="en-US" dirty="0"/>
          </a:p>
          <a:p>
            <a:endParaRPr lang="en-US" dirty="0"/>
          </a:p>
          <a:p>
            <a:r>
              <a:rPr lang="en-US" dirty="0"/>
              <a:t>Action-oriented</a:t>
            </a:r>
          </a:p>
          <a:p>
            <a:endParaRPr lang="en-US" dirty="0"/>
          </a:p>
          <a:p>
            <a:r>
              <a:rPr lang="en-US" dirty="0"/>
              <a:t>Context-sensitive</a:t>
            </a:r>
          </a:p>
        </p:txBody>
      </p:sp>
      <p:sp>
        <p:nvSpPr>
          <p:cNvPr id="5" name="Slide Number Placeholder 4"/>
          <p:cNvSpPr>
            <a:spLocks noGrp="1"/>
          </p:cNvSpPr>
          <p:nvPr>
            <p:ph type="sldNum" sz="quarter" idx="12"/>
          </p:nvPr>
        </p:nvSpPr>
        <p:spPr/>
        <p:txBody>
          <a:bodyPr/>
          <a:lstStyle/>
          <a:p>
            <a:r>
              <a:rPr lang="en-US" dirty="0"/>
              <a:t>3.16</a:t>
            </a:r>
          </a:p>
        </p:txBody>
      </p:sp>
    </p:spTree>
    <p:extLst>
      <p:ext uri="{BB962C8B-B14F-4D97-AF65-F5344CB8AC3E}">
        <p14:creationId xmlns:p14="http://schemas.microsoft.com/office/powerpoint/2010/main" val="18910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‘HOW’ of Nutrition Counselling </a:t>
            </a:r>
          </a:p>
        </p:txBody>
      </p:sp>
      <p:pic>
        <p:nvPicPr>
          <p:cNvPr id="7" name="Content Placeholder 6" descr="Steps in effective counselling using the alidraa technique.&#10;&#10;Greet the client with respect and kindness.&#10;Ask open ended questions about the client's situation, especially their food intake and nutrition concerns.&#10;Listen and learn from the clients responses and concerns.&#10;Identify and prioritize the client's most important nutritional concerns.&#10;Discuss the benefits of change and how to overcome barriers to solving problems.&#10;Recommend and discuss with the client doable actions.&#10;Agree on an action step and have the client explain back to you the plan.&#10;Appointment- make an appointment for a follow-up visit."/>
          <p:cNvPicPr>
            <a:picLocks noGrp="1"/>
          </p:cNvPicPr>
          <p:nvPr>
            <p:ph idx="1"/>
          </p:nvPr>
        </p:nvPicPr>
        <p:blipFill>
          <a:blip r:embed="rId3"/>
          <a:stretch>
            <a:fillRect/>
          </a:stretch>
        </p:blipFill>
        <p:spPr>
          <a:xfrm>
            <a:off x="433754" y="1957754"/>
            <a:ext cx="8526745" cy="3786554"/>
          </a:xfrm>
        </p:spPr>
      </p:pic>
      <p:sp>
        <p:nvSpPr>
          <p:cNvPr id="3" name="Slide Number Placeholder 2"/>
          <p:cNvSpPr>
            <a:spLocks noGrp="1"/>
          </p:cNvSpPr>
          <p:nvPr>
            <p:ph type="sldNum" sz="quarter" idx="12"/>
          </p:nvPr>
        </p:nvSpPr>
        <p:spPr/>
        <p:txBody>
          <a:bodyPr/>
          <a:lstStyle/>
          <a:p>
            <a:r>
              <a:rPr lang="en-US" dirty="0"/>
              <a:t>3.17</a:t>
            </a:r>
          </a:p>
        </p:txBody>
      </p:sp>
    </p:spTree>
    <p:extLst>
      <p:ext uri="{BB962C8B-B14F-4D97-AF65-F5344CB8AC3E}">
        <p14:creationId xmlns:p14="http://schemas.microsoft.com/office/powerpoint/2010/main" val="249286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Methods</a:t>
            </a:r>
            <a:endParaRPr lang="en-IE" dirty="0"/>
          </a:p>
        </p:txBody>
      </p:sp>
      <p:sp>
        <p:nvSpPr>
          <p:cNvPr id="3" name="Content Placeholder 2"/>
          <p:cNvSpPr>
            <a:spLocks noGrp="1"/>
          </p:cNvSpPr>
          <p:nvPr>
            <p:ph idx="1"/>
          </p:nvPr>
        </p:nvSpPr>
        <p:spPr/>
        <p:txBody>
          <a:bodyPr/>
          <a:lstStyle/>
          <a:p>
            <a:r>
              <a:rPr lang="en-US" dirty="0"/>
              <a:t>Lectures with slide presentations</a:t>
            </a:r>
          </a:p>
          <a:p>
            <a:r>
              <a:rPr lang="en-US" dirty="0"/>
              <a:t>Discussions </a:t>
            </a:r>
          </a:p>
          <a:p>
            <a:r>
              <a:rPr lang="en-US" dirty="0"/>
              <a:t>Group work</a:t>
            </a:r>
          </a:p>
          <a:p>
            <a:r>
              <a:rPr lang="en-US" dirty="0"/>
              <a:t>Role plays</a:t>
            </a:r>
          </a:p>
          <a:p>
            <a:r>
              <a:rPr lang="en-US" dirty="0"/>
              <a:t>Demonstrations</a:t>
            </a:r>
          </a:p>
          <a:p>
            <a:r>
              <a:rPr lang="en-US" dirty="0"/>
              <a:t>Written exercises</a:t>
            </a:r>
          </a:p>
          <a:p>
            <a:r>
              <a:rPr lang="en-US" dirty="0"/>
              <a:t>Site practice visit</a:t>
            </a:r>
          </a:p>
          <a:p>
            <a:pPr lvl="0"/>
            <a:endParaRPr lang="en-US" dirty="0"/>
          </a:p>
        </p:txBody>
      </p:sp>
    </p:spTree>
    <p:extLst>
      <p:ext uri="{BB962C8B-B14F-4D97-AF65-F5344CB8AC3E}">
        <p14:creationId xmlns:p14="http://schemas.microsoft.com/office/powerpoint/2010/main" val="1445086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‘WHAT’ of Nutrition Counselling </a:t>
            </a:r>
            <a:endParaRPr lang="en-US" dirty="0"/>
          </a:p>
        </p:txBody>
      </p:sp>
      <p:sp>
        <p:nvSpPr>
          <p:cNvPr id="8" name="Content Placeholder 7"/>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AA1032A8-9881-4783-95BA-D33C226C4C89}" type="slidenum">
              <a:rPr lang="en-US" smtClean="0"/>
              <a:pPr/>
              <a:t>60</a:t>
            </a:fld>
            <a:endParaRPr lang="en-US" dirty="0"/>
          </a:p>
        </p:txBody>
      </p:sp>
      <p:cxnSp>
        <p:nvCxnSpPr>
          <p:cNvPr id="5" name="Straight Connector 4"/>
          <p:cNvCxnSpPr/>
          <p:nvPr/>
        </p:nvCxnSpPr>
        <p:spPr>
          <a:xfrm>
            <a:off x="0" y="1177388"/>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pic>
        <p:nvPicPr>
          <p:cNvPr id="6" name="Picture 5" descr="Theme 1: Good Health and nutrition for people living with illnesses&#10;Theme 2: Preventing infections through water, sanitation and hygiene (WASH)&#10;Theme 3: Adherence to treatment&#10;Theme 4: Positive living&#10;Theme 5: Management of other symptoms"/>
          <p:cNvPicPr>
            <a:picLocks noChangeAspect="1"/>
          </p:cNvPicPr>
          <p:nvPr/>
        </p:nvPicPr>
        <p:blipFill>
          <a:blip r:embed="rId3"/>
          <a:stretch>
            <a:fillRect/>
          </a:stretch>
        </p:blipFill>
        <p:spPr>
          <a:xfrm>
            <a:off x="0" y="1177389"/>
            <a:ext cx="9144000" cy="5680612"/>
          </a:xfrm>
          <a:prstGeom prst="rect">
            <a:avLst/>
          </a:prstGeom>
        </p:spPr>
      </p:pic>
    </p:spTree>
    <p:extLst>
      <p:ext uri="{BB962C8B-B14F-4D97-AF65-F5344CB8AC3E}">
        <p14:creationId xmlns:p14="http://schemas.microsoft.com/office/powerpoint/2010/main" val="4181973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Always Address the Client’s Core Needs </a:t>
            </a:r>
            <a:endParaRPr lang="en-US" dirty="0"/>
          </a:p>
        </p:txBody>
      </p:sp>
      <p:pic>
        <p:nvPicPr>
          <p:cNvPr id="4" name="Content Placeholder 3" descr="Core needs:&#10;Adherence to medication&#10;Regular clinic visits&#10;Adequate diet&#10;Water, sanitation and hygiene (WAS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9487" y="1531938"/>
            <a:ext cx="4645025" cy="4645025"/>
          </a:xfrm>
        </p:spPr>
      </p:pic>
      <p:sp>
        <p:nvSpPr>
          <p:cNvPr id="3" name="Slide Number Placeholder 2"/>
          <p:cNvSpPr>
            <a:spLocks noGrp="1"/>
          </p:cNvSpPr>
          <p:nvPr>
            <p:ph type="sldNum" sz="quarter" idx="12"/>
          </p:nvPr>
        </p:nvSpPr>
        <p:spPr/>
        <p:txBody>
          <a:bodyPr/>
          <a:lstStyle/>
          <a:p>
            <a:r>
              <a:rPr lang="en-US" dirty="0"/>
              <a:t>3.19</a:t>
            </a:r>
          </a:p>
        </p:txBody>
      </p:sp>
    </p:spTree>
    <p:extLst>
      <p:ext uri="{BB962C8B-B14F-4D97-AF65-F5344CB8AC3E}">
        <p14:creationId xmlns:p14="http://schemas.microsoft.com/office/powerpoint/2010/main" val="1576202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325563"/>
          </a:xfrm>
        </p:spPr>
        <p:txBody>
          <a:bodyPr>
            <a:normAutofit fontScale="90000"/>
          </a:bodyPr>
          <a:lstStyle/>
          <a:p>
            <a:pPr algn="ctr"/>
            <a:r>
              <a:rPr lang="en-US" sz="4000" b="1" dirty="0">
                <a:solidFill>
                  <a:srgbClr val="2F5597"/>
                </a:solidFill>
                <a:latin typeface="+mn-lt"/>
              </a:rPr>
              <a:t>Always Address the Client’s Core Needs:</a:t>
            </a:r>
            <a:br>
              <a:rPr lang="en-US" sz="4000" b="1" dirty="0">
                <a:solidFill>
                  <a:schemeClr val="accent5">
                    <a:lumMod val="75000"/>
                  </a:schemeClr>
                </a:solidFill>
                <a:latin typeface="+mn-lt"/>
              </a:rPr>
            </a:br>
            <a:r>
              <a:rPr lang="en-US" sz="4000" b="1" dirty="0">
                <a:solidFill>
                  <a:srgbClr val="FF0000"/>
                </a:solidFill>
                <a:latin typeface="+mn-lt"/>
              </a:rPr>
              <a:t>Adequate Diet </a:t>
            </a:r>
          </a:p>
        </p:txBody>
      </p:sp>
      <p:pic>
        <p:nvPicPr>
          <p:cNvPr id="4" name="Content Placeholder 3" descr="Core needs:&#10;Adherence to medication&#10;Regular clinic visits&#10;Adequate diet&#10;Water, sanitation and hygiene (WAS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099" y="1447812"/>
            <a:ext cx="5410188" cy="5410188"/>
          </a:xfrm>
          <a:prstGeom prst="rect">
            <a:avLst/>
          </a:prstGeom>
        </p:spPr>
      </p:pic>
      <p:sp>
        <p:nvSpPr>
          <p:cNvPr id="6" name="Right Arrow 5"/>
          <p:cNvSpPr/>
          <p:nvPr/>
        </p:nvSpPr>
        <p:spPr>
          <a:xfrm rot="20455434">
            <a:off x="526177" y="5232752"/>
            <a:ext cx="1654033" cy="771287"/>
          </a:xfrm>
          <a:prstGeom prst="rightArrow">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r>
              <a:rPr lang="en-US" dirty="0"/>
              <a:t>3.20</a:t>
            </a:r>
          </a:p>
        </p:txBody>
      </p:sp>
    </p:spTree>
    <p:extLst>
      <p:ext uri="{BB962C8B-B14F-4D97-AF65-F5344CB8AC3E}">
        <p14:creationId xmlns:p14="http://schemas.microsoft.com/office/powerpoint/2010/main" val="2091355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ot eating well can lead to 2. Losing weight which can lead to 3. Reduced ability to fight diseases which can lead to 4. Increased risk of disease which can lead back to 1. Not eating well."/>
          <p:cNvPicPr>
            <a:picLocks noChangeAspect="1"/>
          </p:cNvPicPr>
          <p:nvPr/>
        </p:nvPicPr>
        <p:blipFill>
          <a:blip r:embed="rId3"/>
          <a:stretch>
            <a:fillRect/>
          </a:stretch>
        </p:blipFill>
        <p:spPr>
          <a:xfrm>
            <a:off x="341195" y="0"/>
            <a:ext cx="8379724" cy="6858000"/>
          </a:xfrm>
          <a:prstGeom prst="rect">
            <a:avLst/>
          </a:prstGeom>
          <a:ln w="3175">
            <a:solidFill>
              <a:srgbClr val="333399"/>
            </a:solidFill>
          </a:ln>
        </p:spPr>
      </p:pic>
      <p:sp>
        <p:nvSpPr>
          <p:cNvPr id="2" name="Slide Number Placeholder 1"/>
          <p:cNvSpPr>
            <a:spLocks noGrp="1"/>
          </p:cNvSpPr>
          <p:nvPr>
            <p:ph type="sldNum" sz="quarter" idx="12"/>
          </p:nvPr>
        </p:nvSpPr>
        <p:spPr/>
        <p:txBody>
          <a:bodyPr/>
          <a:lstStyle/>
          <a:p>
            <a:r>
              <a:rPr lang="en-US" dirty="0"/>
              <a:t>3.21</a:t>
            </a:r>
          </a:p>
        </p:txBody>
      </p:sp>
    </p:spTree>
    <p:extLst>
      <p:ext uri="{BB962C8B-B14F-4D97-AF65-F5344CB8AC3E}">
        <p14:creationId xmlns:p14="http://schemas.microsoft.com/office/powerpoint/2010/main" val="76960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Eating well can lead to 2. Maintaing weight which can lead to 3. Ability to fight diseases which can lead to 4. Decreased risk of disease which can lead back to 1. Eating well."/>
          <p:cNvPicPr>
            <a:picLocks noChangeAspect="1"/>
          </p:cNvPicPr>
          <p:nvPr/>
        </p:nvPicPr>
        <p:blipFill>
          <a:blip r:embed="rId3"/>
          <a:stretch>
            <a:fillRect/>
          </a:stretch>
        </p:blipFill>
        <p:spPr>
          <a:xfrm>
            <a:off x="395785" y="0"/>
            <a:ext cx="8065827" cy="6858000"/>
          </a:xfrm>
          <a:prstGeom prst="rect">
            <a:avLst/>
          </a:prstGeom>
          <a:ln w="3175" cap="sq">
            <a:solidFill>
              <a:srgbClr val="333399"/>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r>
              <a:rPr lang="en-US" dirty="0"/>
              <a:t>3.22</a:t>
            </a:r>
          </a:p>
        </p:txBody>
      </p:sp>
    </p:spTree>
    <p:extLst>
      <p:ext uri="{BB962C8B-B14F-4D97-AF65-F5344CB8AC3E}">
        <p14:creationId xmlns:p14="http://schemas.microsoft.com/office/powerpoint/2010/main" val="2544532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dequate diet:&#10;People living with HIV and TB need extra energy and nutrients to fule the body and protect it fom infections. Different foods help the body in different ways. Eating a variety of foods from each food group several times a day strengthens the body's defenses. Some foods do not help our bodies, and we should not at much of them, such as soft drinks, processed foods and sweets. Eating well means eating enough food and eating a variety of food daily."/>
          <p:cNvPicPr>
            <a:picLocks noGrp="1" noChangeAspect="1"/>
          </p:cNvPicPr>
          <p:nvPr>
            <p:ph idx="1"/>
          </p:nvPr>
        </p:nvPicPr>
        <p:blipFill>
          <a:blip r:embed="rId3"/>
          <a:stretch>
            <a:fillRect/>
          </a:stretch>
        </p:blipFill>
        <p:spPr>
          <a:xfrm>
            <a:off x="-1" y="0"/>
            <a:ext cx="9180263" cy="6858000"/>
          </a:xfrm>
          <a:prstGeom prst="rect">
            <a:avLst/>
          </a:prstGeom>
        </p:spPr>
      </p:pic>
      <p:sp>
        <p:nvSpPr>
          <p:cNvPr id="2" name="Slide Number Placeholder 1"/>
          <p:cNvSpPr>
            <a:spLocks noGrp="1"/>
          </p:cNvSpPr>
          <p:nvPr>
            <p:ph type="sldNum" sz="quarter" idx="12"/>
          </p:nvPr>
        </p:nvSpPr>
        <p:spPr/>
        <p:txBody>
          <a:bodyPr/>
          <a:lstStyle/>
          <a:p>
            <a:r>
              <a:rPr lang="en-US" dirty="0"/>
              <a:t>3.23</a:t>
            </a:r>
          </a:p>
        </p:txBody>
      </p:sp>
    </p:spTree>
    <p:extLst>
      <p:ext uri="{BB962C8B-B14F-4D97-AF65-F5344CB8AC3E}">
        <p14:creationId xmlns:p14="http://schemas.microsoft.com/office/powerpoint/2010/main" val="2014940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d 2: Eat a variety of nutritious foods everyday.&#10;Breakfast, snack, lunch, snack, supper.&#10;Staples, vegetables, fruits, animal foods, legumes and nuts, fats and oils.&#10;Drink 8 glasses of water a day."/>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85198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Body Mass Index (BMI) Wheel</a:t>
            </a:r>
            <a:endParaRPr lang="en-US" dirty="0"/>
          </a:p>
        </p:txBody>
      </p:sp>
      <p:sp>
        <p:nvSpPr>
          <p:cNvPr id="3" name="Content Placeholder 2"/>
          <p:cNvSpPr>
            <a:spLocks noGrp="1"/>
          </p:cNvSpPr>
          <p:nvPr>
            <p:ph idx="1"/>
          </p:nvPr>
        </p:nvSpPr>
        <p:spPr>
          <a:xfrm>
            <a:off x="523142" y="2200595"/>
            <a:ext cx="4166088" cy="3996471"/>
          </a:xfrm>
        </p:spPr>
        <p:txBody>
          <a:bodyPr/>
          <a:lstStyle/>
          <a:p>
            <a:r>
              <a:rPr lang="en-US" dirty="0"/>
              <a:t>Key tool for assessment and classification </a:t>
            </a:r>
          </a:p>
          <a:p>
            <a:r>
              <a:rPr lang="en-US" dirty="0"/>
              <a:t>Gateway for counselling and education</a:t>
            </a:r>
          </a:p>
          <a:p>
            <a:r>
              <a:rPr lang="en-US" dirty="0"/>
              <a:t>Your first ‘visual aid’</a:t>
            </a:r>
          </a:p>
          <a:p>
            <a:endParaRPr lang="en-US" dirty="0"/>
          </a:p>
        </p:txBody>
      </p:sp>
      <p:sp>
        <p:nvSpPr>
          <p:cNvPr id="4" name="Slide Number Placeholder 3"/>
          <p:cNvSpPr>
            <a:spLocks noGrp="1"/>
          </p:cNvSpPr>
          <p:nvPr>
            <p:ph type="sldNum" sz="quarter" idx="12"/>
          </p:nvPr>
        </p:nvSpPr>
        <p:spPr/>
        <p:txBody>
          <a:bodyPr/>
          <a:lstStyle/>
          <a:p>
            <a:r>
              <a:rPr lang="en-US"/>
              <a:t>3.25</a:t>
            </a:r>
            <a:endParaRPr lang="en-US" dirty="0"/>
          </a:p>
        </p:txBody>
      </p:sp>
      <p:pic>
        <p:nvPicPr>
          <p:cNvPr id="5" name="Picture 4" descr="Photo of the BMI wheel."/>
          <p:cNvPicPr>
            <a:picLocks noChangeAspect="1"/>
          </p:cNvPicPr>
          <p:nvPr/>
        </p:nvPicPr>
        <p:blipFill rotWithShape="1">
          <a:blip r:embed="rId3" cstate="print">
            <a:extLst>
              <a:ext uri="{28A0092B-C50C-407E-A947-70E740481C1C}">
                <a14:useLocalDpi xmlns:a14="http://schemas.microsoft.com/office/drawing/2010/main" val="0"/>
              </a:ext>
            </a:extLst>
          </a:blip>
          <a:srcRect l="16794" r="8023"/>
          <a:stretch/>
        </p:blipFill>
        <p:spPr>
          <a:xfrm>
            <a:off x="4572000" y="1640593"/>
            <a:ext cx="4220308" cy="4397189"/>
          </a:xfrm>
          <a:prstGeom prst="rect">
            <a:avLst/>
          </a:prstGeom>
        </p:spPr>
      </p:pic>
    </p:spTree>
    <p:extLst>
      <p:ext uri="{BB962C8B-B14F-4D97-AF65-F5344CB8AC3E}">
        <p14:creationId xmlns:p14="http://schemas.microsoft.com/office/powerpoint/2010/main" val="2019224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d 3: Avoid getting overweight"/>
          <p:cNvPicPr>
            <a:picLocks noChangeAspect="1"/>
          </p:cNvPicPr>
          <p:nvPr/>
        </p:nvPicPr>
        <p:blipFill>
          <a:blip r:embed="rId3"/>
          <a:stretch>
            <a:fillRect/>
          </a:stretch>
        </p:blipFill>
        <p:spPr>
          <a:xfrm>
            <a:off x="0" y="0"/>
            <a:ext cx="9162464" cy="6858000"/>
          </a:xfrm>
          <a:prstGeom prst="rect">
            <a:avLst/>
          </a:prstGeom>
        </p:spPr>
      </p:pic>
    </p:spTree>
    <p:extLst>
      <p:ext uri="{BB962C8B-B14F-4D97-AF65-F5344CB8AC3E}">
        <p14:creationId xmlns:p14="http://schemas.microsoft.com/office/powerpoint/2010/main" val="3053507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 4: Eat the appropriate amount."/>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8396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NCST Competencies and Standards</a:t>
            </a:r>
            <a:endParaRPr lang="en-IE" dirty="0"/>
          </a:p>
        </p:txBody>
      </p:sp>
      <p:sp>
        <p:nvSpPr>
          <p:cNvPr id="5" name="Content Placeholder 4"/>
          <p:cNvSpPr>
            <a:spLocks noGrp="1"/>
          </p:cNvSpPr>
          <p:nvPr>
            <p:ph idx="1"/>
          </p:nvPr>
        </p:nvSpPr>
        <p:spPr/>
        <p:txBody>
          <a:bodyPr/>
          <a:lstStyle/>
          <a:p>
            <a:r>
              <a:rPr lang="en-US" b="1" dirty="0"/>
              <a:t>Competence</a:t>
            </a:r>
            <a:r>
              <a:rPr lang="en-US" dirty="0"/>
              <a:t> can be defined as the ability to apply knowledge and skills to produce a required nutrition outcome.</a:t>
            </a:r>
            <a:endParaRPr lang="en-IE" dirty="0"/>
          </a:p>
          <a:p>
            <a:r>
              <a:rPr lang="en-US" b="1" dirty="0"/>
              <a:t>Competency standards </a:t>
            </a:r>
            <a:r>
              <a:rPr lang="en-US" dirty="0"/>
              <a:t>are the range of skills that are needed to achieve a desired nutrition outcome.</a:t>
            </a:r>
          </a:p>
          <a:p>
            <a:r>
              <a:rPr lang="en-US" dirty="0"/>
              <a:t>Competency is a combination of </a:t>
            </a:r>
            <a:r>
              <a:rPr lang="en-US" u="sng" dirty="0"/>
              <a:t>knowledge</a:t>
            </a:r>
            <a:r>
              <a:rPr lang="en-US" dirty="0"/>
              <a:t>, </a:t>
            </a:r>
            <a:r>
              <a:rPr lang="en-US" u="sng" dirty="0"/>
              <a:t>ability</a:t>
            </a:r>
            <a:r>
              <a:rPr lang="en-US" dirty="0"/>
              <a:t>, and </a:t>
            </a:r>
            <a:r>
              <a:rPr lang="en-US" u="sng" dirty="0"/>
              <a:t>skill</a:t>
            </a:r>
            <a:r>
              <a:rPr lang="en-US" dirty="0"/>
              <a:t>.</a:t>
            </a:r>
          </a:p>
          <a:p>
            <a:r>
              <a:rPr lang="en-US" dirty="0"/>
              <a:t>Refer to </a:t>
            </a:r>
            <a:r>
              <a:rPr lang="en-US" b="1" dirty="0"/>
              <a:t>Reference 0.3  </a:t>
            </a:r>
            <a:r>
              <a:rPr lang="en-US" dirty="0"/>
              <a:t>to review the required NCST competencies</a:t>
            </a:r>
          </a:p>
          <a:p>
            <a:endParaRPr lang="en-US" dirty="0"/>
          </a:p>
        </p:txBody>
      </p:sp>
    </p:spTree>
    <p:extLst>
      <p:ext uri="{BB962C8B-B14F-4D97-AF65-F5344CB8AC3E}">
        <p14:creationId xmlns:p14="http://schemas.microsoft.com/office/powerpoint/2010/main" val="31858066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Conduct Effective Counselling </a:t>
            </a:r>
            <a:endParaRPr lang="en-US" dirty="0"/>
          </a:p>
        </p:txBody>
      </p:sp>
      <p:pic>
        <p:nvPicPr>
          <p:cNvPr id="4" name="Content Placeholder 3" descr="Steps in effective counselling using the alidraa technique :&#10;Greet the client with respect and kindness.&#10;Ask open ended questions about the client's situation, especially their food intake and nutrition concerns.&#10;Listen and learn from the clients responses and concerns.&#10;Identify and prioritize the client's most important nutritional concerns.&#10;Discuss the benefits of change and how to overcome barriers to solving problems.&#10;Recommend and discuss with the client doable actions.&#10;Agree on an action step and have the client explain back to you the plan.&#10;Appointment- make an appointment for a follow-up visit."/>
          <p:cNvPicPr>
            <a:picLocks noGrp="1" noChangeAspect="1"/>
          </p:cNvPicPr>
          <p:nvPr>
            <p:ph idx="1"/>
          </p:nvPr>
        </p:nvPicPr>
        <p:blipFill>
          <a:blip r:embed="rId3"/>
          <a:stretch>
            <a:fillRect/>
          </a:stretch>
        </p:blipFill>
        <p:spPr>
          <a:xfrm>
            <a:off x="402715" y="2250830"/>
            <a:ext cx="8741285" cy="3106615"/>
          </a:xfrm>
        </p:spPr>
      </p:pic>
      <p:sp>
        <p:nvSpPr>
          <p:cNvPr id="3" name="Slide Number Placeholder 2"/>
          <p:cNvSpPr>
            <a:spLocks noGrp="1"/>
          </p:cNvSpPr>
          <p:nvPr>
            <p:ph type="sldNum" sz="quarter" idx="12"/>
          </p:nvPr>
        </p:nvSpPr>
        <p:spPr/>
        <p:txBody>
          <a:bodyPr/>
          <a:lstStyle/>
          <a:p>
            <a:r>
              <a:rPr lang="en-US"/>
              <a:t>3.28</a:t>
            </a:r>
            <a:endParaRPr lang="en-US" dirty="0"/>
          </a:p>
        </p:txBody>
      </p:sp>
    </p:spTree>
    <p:extLst>
      <p:ext uri="{BB962C8B-B14F-4D97-AF65-F5344CB8AC3E}">
        <p14:creationId xmlns:p14="http://schemas.microsoft.com/office/powerpoint/2010/main" val="26600086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0"/>
            <a:ext cx="8775512" cy="1325563"/>
          </a:xfrm>
        </p:spPr>
        <p:txBody>
          <a:bodyPr>
            <a:normAutofit/>
          </a:bodyPr>
          <a:lstStyle/>
          <a:p>
            <a:pPr algn="ctr"/>
            <a:r>
              <a:rPr lang="en-US" sz="3600" b="1" dirty="0">
                <a:latin typeface="+mn-lt"/>
              </a:rPr>
              <a:t>Always Address the Client’s Core Needs: </a:t>
            </a:r>
            <a:br>
              <a:rPr lang="en-US" sz="3600" b="1" dirty="0">
                <a:solidFill>
                  <a:schemeClr val="accent5">
                    <a:lumMod val="75000"/>
                  </a:schemeClr>
                </a:solidFill>
                <a:latin typeface="+mn-lt"/>
              </a:rPr>
            </a:br>
            <a:r>
              <a:rPr lang="en-US" sz="3600" b="1" dirty="0">
                <a:solidFill>
                  <a:srgbClr val="FF0000"/>
                </a:solidFill>
                <a:latin typeface="+mn-lt"/>
              </a:rPr>
              <a:t>Water, Sanitation, and Hygiene (WASH)</a:t>
            </a:r>
          </a:p>
        </p:txBody>
      </p:sp>
      <p:pic>
        <p:nvPicPr>
          <p:cNvPr id="4" name="Content Placeholder 3" descr="Core needs:&#10;Adherence to medication&#10;Regular clinic visits&#10;Adequate diet&#10;Water, sanitation and hygiene (WAS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9137" y="1447812"/>
            <a:ext cx="5292955" cy="5292955"/>
          </a:xfrm>
          <a:prstGeom prst="rect">
            <a:avLst/>
          </a:prstGeom>
        </p:spPr>
      </p:pic>
      <p:sp>
        <p:nvSpPr>
          <p:cNvPr id="7" name="Right Arrow 6"/>
          <p:cNvSpPr/>
          <p:nvPr/>
        </p:nvSpPr>
        <p:spPr>
          <a:xfrm rot="12358539">
            <a:off x="6033390" y="5451321"/>
            <a:ext cx="1662871" cy="860811"/>
          </a:xfrm>
          <a:prstGeom prst="rightArrow">
            <a:avLst/>
          </a:prstGeom>
          <a:solidFill>
            <a:srgbClr val="3333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r>
              <a:rPr lang="en-US" dirty="0"/>
              <a:t>3.29</a:t>
            </a:r>
          </a:p>
        </p:txBody>
      </p:sp>
    </p:spTree>
    <p:extLst>
      <p:ext uri="{BB962C8B-B14F-4D97-AF65-F5344CB8AC3E}">
        <p14:creationId xmlns:p14="http://schemas.microsoft.com/office/powerpoint/2010/main" val="1441821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 hygiene, and sanitation: Diarrhoea and other sicknesses are caused by germs too small to see, often found in faeces. Germs get into our bodies through our hands, food, flies, and water that have touched faeces, even if we can't see any germs or faeces. To stop germs from making you sick: Drink boiled or treated water, which is stored in clean, covered containers. Do not defecate in the open. Use a covered latrine. If bedridden, use a bedpan, clean faeces as soon as possible and dispose in the latrine. Wash hands with flowing water and soap or with ash after defecating or cleaning faeces and before preparing food or eating. Keep cooked food covered. Reheat until steaming before eating. Wash dishes, utensils and food preparation areas with soap and water. Keep animals away from the cooking and eating areas." title="Water, hygiene, and sanitation"/>
          <p:cNvPicPr>
            <a:picLocks noChangeAspect="1"/>
          </p:cNvPicPr>
          <p:nvPr/>
        </p:nvPicPr>
        <p:blipFill>
          <a:blip r:embed="rId3"/>
          <a:stretch>
            <a:fillRect/>
          </a:stretch>
        </p:blipFill>
        <p:spPr>
          <a:xfrm>
            <a:off x="0" y="-7557"/>
            <a:ext cx="9151653" cy="6865557"/>
          </a:xfrm>
          <a:prstGeom prst="rect">
            <a:avLst/>
          </a:prstGeom>
        </p:spPr>
      </p:pic>
      <p:sp>
        <p:nvSpPr>
          <p:cNvPr id="2" name="Slide Number Placeholder 1"/>
          <p:cNvSpPr>
            <a:spLocks noGrp="1"/>
          </p:cNvSpPr>
          <p:nvPr>
            <p:ph type="sldNum" sz="quarter" idx="12"/>
          </p:nvPr>
        </p:nvSpPr>
        <p:spPr/>
        <p:txBody>
          <a:bodyPr/>
          <a:lstStyle/>
          <a:p>
            <a:r>
              <a:rPr lang="en-US" dirty="0"/>
              <a:t>3.30</a:t>
            </a:r>
          </a:p>
        </p:txBody>
      </p:sp>
    </p:spTree>
    <p:extLst>
      <p:ext uri="{BB962C8B-B14F-4D97-AF65-F5344CB8AC3E}">
        <p14:creationId xmlns:p14="http://schemas.microsoft.com/office/powerpoint/2010/main" val="1735344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WASH? </a:t>
            </a:r>
            <a:endParaRPr lang="en-US" dirty="0"/>
          </a:p>
        </p:txBody>
      </p:sp>
      <p:sp>
        <p:nvSpPr>
          <p:cNvPr id="8" name="Content Placeholder 7"/>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AA1032A8-9881-4783-95BA-D33C226C4C89}" type="slidenum">
              <a:rPr lang="en-US" smtClean="0"/>
              <a:pPr/>
              <a:t>73</a:t>
            </a:fld>
            <a:endParaRPr lang="en-US" dirty="0"/>
          </a:p>
        </p:txBody>
      </p:sp>
      <p:pic>
        <p:nvPicPr>
          <p:cNvPr id="5" name="Content Placeholder 3" descr="Faeces can get into fluids, on fingers, be carrie dby flies, and into fields. Then it can get into prepared food, and move into a new host."/>
          <p:cNvPicPr>
            <a:picLocks/>
          </p:cNvPicPr>
          <p:nvPr/>
        </p:nvPicPr>
        <p:blipFill rotWithShape="1">
          <a:blip r:embed="rId3"/>
          <a:srcRect t="737"/>
          <a:stretch/>
        </p:blipFill>
        <p:spPr>
          <a:xfrm>
            <a:off x="481759" y="1343775"/>
            <a:ext cx="8180481" cy="5514225"/>
          </a:xfrm>
          <a:prstGeom prst="rect">
            <a:avLst/>
          </a:prstGeom>
        </p:spPr>
      </p:pic>
      <p:sp>
        <p:nvSpPr>
          <p:cNvPr id="9" name="Slide Number Placeholder 2"/>
          <p:cNvSpPr txBox="1">
            <a:spLocks/>
          </p:cNvSpPr>
          <p:nvPr/>
        </p:nvSpPr>
        <p:spPr>
          <a:xfrm>
            <a:off x="6457950" y="6400007"/>
            <a:ext cx="2057400" cy="365125"/>
          </a:xfrm>
          <a:prstGeom prst="rect">
            <a:avLst/>
          </a:prstGeom>
        </p:spPr>
        <p:txBody>
          <a:bodyPr/>
          <a:lstStyle>
            <a:defPPr>
              <a:defRPr lang="en-US"/>
            </a:defPPr>
            <a:lvl1pPr marL="0" algn="r" defTabSz="914400" rtl="0" eaLnBrk="1" latinLnBrk="0" hangingPunct="1">
              <a:defRPr sz="1400" b="1" kern="1200">
                <a:solidFill>
                  <a:srgbClr val="2F559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3.31</a:t>
            </a:r>
          </a:p>
        </p:txBody>
      </p:sp>
    </p:spTree>
    <p:extLst>
      <p:ext uri="{BB962C8B-B14F-4D97-AF65-F5344CB8AC3E}">
        <p14:creationId xmlns:p14="http://schemas.microsoft.com/office/powerpoint/2010/main" val="145156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0"/>
            <a:ext cx="8734567" cy="1325563"/>
          </a:xfrm>
        </p:spPr>
        <p:txBody>
          <a:bodyPr>
            <a:normAutofit fontScale="90000"/>
          </a:bodyPr>
          <a:lstStyle/>
          <a:p>
            <a:pPr algn="ctr"/>
            <a:r>
              <a:rPr lang="en-US" sz="4000" b="1" dirty="0">
                <a:latin typeface="+mn-lt"/>
              </a:rPr>
              <a:t>Always Address the Client’s Core Needs: </a:t>
            </a:r>
            <a:r>
              <a:rPr lang="en-US" sz="4000" b="1" dirty="0">
                <a:solidFill>
                  <a:srgbClr val="FF0000"/>
                </a:solidFill>
                <a:latin typeface="+mn-lt"/>
              </a:rPr>
              <a:t>Regular Clinic Visits  </a:t>
            </a:r>
            <a:endParaRPr lang="en-US" sz="4000" dirty="0">
              <a:solidFill>
                <a:srgbClr val="FF0000"/>
              </a:solidFill>
              <a:latin typeface="+mn-lt"/>
            </a:endParaRPr>
          </a:p>
        </p:txBody>
      </p:sp>
      <p:pic>
        <p:nvPicPr>
          <p:cNvPr id="4" name="Content Placeholder 3" descr="Core needs:&#10;Adherence to medication&#10;Regular clinic visits&#10;Adequate diet&#10;Water, sanitation and hygiene (WAS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a:prstGeom prst="rect">
            <a:avLst/>
          </a:prstGeom>
        </p:spPr>
      </p:pic>
      <p:sp>
        <p:nvSpPr>
          <p:cNvPr id="5" name="Right Arrow 4"/>
          <p:cNvSpPr/>
          <p:nvPr/>
        </p:nvSpPr>
        <p:spPr>
          <a:xfrm rot="9025198">
            <a:off x="6154067" y="2617149"/>
            <a:ext cx="1254826" cy="670531"/>
          </a:xfrm>
          <a:prstGeom prst="rightArrow">
            <a:avLst/>
          </a:prstGeom>
          <a:solidFill>
            <a:srgbClr val="3333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r>
              <a:rPr lang="en-US" dirty="0"/>
              <a:t>3.32</a:t>
            </a:r>
          </a:p>
        </p:txBody>
      </p:sp>
    </p:spTree>
    <p:extLst>
      <p:ext uri="{BB962C8B-B14F-4D97-AF65-F5344CB8AC3E}">
        <p14:creationId xmlns:p14="http://schemas.microsoft.com/office/powerpoint/2010/main" val="1904427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gular clinic visits: If you have HIV, with drug treatment and a healthy lifestyle, you can live a long and healthy life. People with HIV or TB get infections easily because they have weak immune systems. If you wait too long to get medical help when you are sick, it takes longer to get better and treatment costs more. If you go for regular clinic visits, problems can be identified and treated early. Health care providers can help connect you with support to live a positive life." title="Regular clinic visits"/>
          <p:cNvPicPr>
            <a:picLocks noChangeAspect="1"/>
          </p:cNvPicPr>
          <p:nvPr/>
        </p:nvPicPr>
        <p:blipFill>
          <a:blip r:embed="rId3"/>
          <a:stretch>
            <a:fillRect/>
          </a:stretch>
        </p:blipFill>
        <p:spPr>
          <a:xfrm>
            <a:off x="-1" y="-13268"/>
            <a:ext cx="9161281" cy="6871268"/>
          </a:xfrm>
          <a:prstGeom prst="rect">
            <a:avLst/>
          </a:prstGeom>
        </p:spPr>
      </p:pic>
      <p:sp>
        <p:nvSpPr>
          <p:cNvPr id="2" name="Slide Number Placeholder 1"/>
          <p:cNvSpPr>
            <a:spLocks noGrp="1"/>
          </p:cNvSpPr>
          <p:nvPr>
            <p:ph type="sldNum" sz="quarter" idx="12"/>
          </p:nvPr>
        </p:nvSpPr>
        <p:spPr/>
        <p:txBody>
          <a:bodyPr/>
          <a:lstStyle/>
          <a:p>
            <a:r>
              <a:rPr lang="en-US" dirty="0"/>
              <a:t>3.33</a:t>
            </a:r>
          </a:p>
        </p:txBody>
      </p:sp>
    </p:spTree>
    <p:extLst>
      <p:ext uri="{BB962C8B-B14F-4D97-AF65-F5344CB8AC3E}">
        <p14:creationId xmlns:p14="http://schemas.microsoft.com/office/powerpoint/2010/main" val="1301858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0"/>
            <a:ext cx="8775512" cy="1325563"/>
          </a:xfrm>
        </p:spPr>
        <p:txBody>
          <a:bodyPr>
            <a:normAutofit/>
          </a:bodyPr>
          <a:lstStyle/>
          <a:p>
            <a:pPr algn="ctr"/>
            <a:r>
              <a:rPr lang="en-US" sz="3600" b="1" dirty="0">
                <a:latin typeface="+mn-lt"/>
              </a:rPr>
              <a:t>Always Address the Client’s Core Needs:</a:t>
            </a:r>
            <a:r>
              <a:rPr lang="en-US" sz="3600" b="1" dirty="0">
                <a:solidFill>
                  <a:schemeClr val="accent5">
                    <a:lumMod val="75000"/>
                  </a:schemeClr>
                </a:solidFill>
                <a:latin typeface="+mn-lt"/>
              </a:rPr>
              <a:t> </a:t>
            </a:r>
            <a:r>
              <a:rPr lang="en-US" sz="3600" b="1" dirty="0">
                <a:solidFill>
                  <a:srgbClr val="FF0000"/>
                </a:solidFill>
                <a:latin typeface="+mn-lt"/>
              </a:rPr>
              <a:t>Adherence to Medication </a:t>
            </a:r>
          </a:p>
        </p:txBody>
      </p:sp>
      <p:pic>
        <p:nvPicPr>
          <p:cNvPr id="4" name="Content Placeholder 3" descr="Core needs:&#10;Adherence to medication&#10;Regular clinic visits&#10;Adequate diet&#10;Water, sanitation and hygiene (WAS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8779" y="1433331"/>
            <a:ext cx="5358483" cy="5358483"/>
          </a:xfrm>
          <a:prstGeom prst="rect">
            <a:avLst/>
          </a:prstGeom>
        </p:spPr>
      </p:pic>
      <p:sp>
        <p:nvSpPr>
          <p:cNvPr id="6" name="Right Arrow 5"/>
          <p:cNvSpPr/>
          <p:nvPr/>
        </p:nvSpPr>
        <p:spPr>
          <a:xfrm rot="1512776">
            <a:off x="1753878" y="2197293"/>
            <a:ext cx="1270212" cy="666661"/>
          </a:xfrm>
          <a:prstGeom prst="rightArrow">
            <a:avLst/>
          </a:prstGeom>
          <a:solidFill>
            <a:srgbClr val="3333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333399"/>
              </a:solidFill>
            </a:endParaRPr>
          </a:p>
        </p:txBody>
      </p:sp>
      <p:sp>
        <p:nvSpPr>
          <p:cNvPr id="3" name="Slide Number Placeholder 2"/>
          <p:cNvSpPr>
            <a:spLocks noGrp="1"/>
          </p:cNvSpPr>
          <p:nvPr>
            <p:ph type="sldNum" sz="quarter" idx="12"/>
          </p:nvPr>
        </p:nvSpPr>
        <p:spPr/>
        <p:txBody>
          <a:bodyPr/>
          <a:lstStyle/>
          <a:p>
            <a:r>
              <a:rPr lang="en-US" dirty="0"/>
              <a:t>3.34</a:t>
            </a:r>
          </a:p>
        </p:txBody>
      </p:sp>
    </p:spTree>
    <p:extLst>
      <p:ext uri="{BB962C8B-B14F-4D97-AF65-F5344CB8AC3E}">
        <p14:creationId xmlns:p14="http://schemas.microsoft.com/office/powerpoint/2010/main" val="2791221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herence to medication: To live with HIV, you must take ARVs for the rest of your life, on schedule, every day. HIV attacks and kills the good CD4 cells in your blood that keep your body healthy. ARVs are the 'soldiers' that protect the CD4 cells and reduce the amount of HIV in your blood. If you don't take your ARVs as prescribed, the medicine may stop working. You can get infections more easily and may need stronger ARVs. Many side effects of ARVs are not serious and go away after a few weeks." title="Adherence to medication"/>
          <p:cNvPicPr>
            <a:picLocks noChangeAspect="1"/>
          </p:cNvPicPr>
          <p:nvPr/>
        </p:nvPicPr>
        <p:blipFill>
          <a:blip r:embed="rId3"/>
          <a:stretch>
            <a:fillRect/>
          </a:stretch>
        </p:blipFill>
        <p:spPr>
          <a:xfrm>
            <a:off x="15239" y="2"/>
            <a:ext cx="9145237" cy="6857998"/>
          </a:xfrm>
          <a:prstGeom prst="rect">
            <a:avLst/>
          </a:prstGeom>
        </p:spPr>
      </p:pic>
    </p:spTree>
    <p:extLst>
      <p:ext uri="{BB962C8B-B14F-4D97-AF65-F5344CB8AC3E}">
        <p14:creationId xmlns:p14="http://schemas.microsoft.com/office/powerpoint/2010/main" val="50128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t>Using the New NCST Flipchart</a:t>
            </a:r>
            <a:endParaRPr lang="en-IE" dirty="0"/>
          </a:p>
        </p:txBody>
      </p:sp>
      <p:sp>
        <p:nvSpPr>
          <p:cNvPr id="11" name="Content Placeholder 10"/>
          <p:cNvSpPr>
            <a:spLocks noGrp="1"/>
          </p:cNvSpPr>
          <p:nvPr>
            <p:ph idx="1"/>
          </p:nvPr>
        </p:nvSpPr>
        <p:spPr>
          <a:xfrm>
            <a:off x="522526" y="1710733"/>
            <a:ext cx="4224704" cy="4645618"/>
          </a:xfrm>
        </p:spPr>
        <p:txBody>
          <a:bodyPr>
            <a:normAutofit fontScale="92500" lnSpcReduction="20000"/>
          </a:bodyPr>
          <a:lstStyle/>
          <a:p>
            <a:pPr>
              <a:spcAft>
                <a:spcPts val="1800"/>
              </a:spcAft>
            </a:pPr>
            <a:r>
              <a:rPr lang="en-US" dirty="0"/>
              <a:t>Helps clients learn and apply messages through active, visual engagement</a:t>
            </a:r>
          </a:p>
          <a:p>
            <a:pPr>
              <a:spcAft>
                <a:spcPts val="1800"/>
              </a:spcAft>
            </a:pPr>
            <a:r>
              <a:rPr lang="en-US" dirty="0"/>
              <a:t>The flipchart is visually appealing and is used to stimulate conversation </a:t>
            </a:r>
          </a:p>
          <a:p>
            <a:pPr>
              <a:spcAft>
                <a:spcPts val="1800"/>
              </a:spcAft>
            </a:pPr>
            <a:r>
              <a:rPr lang="en-US" dirty="0"/>
              <a:t>Use the pictures and questions to get the client(s) talking</a:t>
            </a:r>
          </a:p>
          <a:p>
            <a:r>
              <a:rPr lang="en-US" dirty="0"/>
              <a:t>Follow ‘ORPA’ or ‘Think-Feel-Do’</a:t>
            </a:r>
            <a:br>
              <a:rPr lang="en-US" dirty="0"/>
            </a:br>
            <a:endParaRPr lang="en-IE" dirty="0"/>
          </a:p>
        </p:txBody>
      </p:sp>
      <p:sp>
        <p:nvSpPr>
          <p:cNvPr id="2" name="Slide Number Placeholder 1"/>
          <p:cNvSpPr>
            <a:spLocks noGrp="1"/>
          </p:cNvSpPr>
          <p:nvPr>
            <p:ph type="sldNum" sz="quarter" idx="12"/>
          </p:nvPr>
        </p:nvSpPr>
        <p:spPr/>
        <p:txBody>
          <a:bodyPr/>
          <a:lstStyle/>
          <a:p>
            <a:r>
              <a:rPr lang="en-US" dirty="0"/>
              <a:t>3.36</a:t>
            </a:r>
          </a:p>
        </p:txBody>
      </p:sp>
      <p:pic>
        <p:nvPicPr>
          <p:cNvPr id="15" name="Picture 14" descr="A nurse using a counselling chart to counsel a pati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938" y="2074460"/>
            <a:ext cx="4415229" cy="3664424"/>
          </a:xfrm>
          <a:prstGeom prst="rect">
            <a:avLst/>
          </a:prstGeom>
        </p:spPr>
      </p:pic>
    </p:spTree>
    <p:extLst>
      <p:ext uri="{BB962C8B-B14F-4D97-AF65-F5344CB8AC3E}">
        <p14:creationId xmlns:p14="http://schemas.microsoft.com/office/powerpoint/2010/main" val="29894913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Discuss, Recommend, and Verify the Client’s Understanding </a:t>
            </a:r>
            <a:endParaRPr lang="en-US" dirty="0"/>
          </a:p>
        </p:txBody>
      </p:sp>
      <p:sp>
        <p:nvSpPr>
          <p:cNvPr id="6" name="Content Placeholder 5"/>
          <p:cNvSpPr>
            <a:spLocks noGrp="1"/>
          </p:cNvSpPr>
          <p:nvPr>
            <p:ph idx="1"/>
          </p:nvPr>
        </p:nvSpPr>
        <p:spPr>
          <a:xfrm>
            <a:off x="628650" y="1531345"/>
            <a:ext cx="7886700" cy="4825006"/>
          </a:xfrm>
        </p:spPr>
        <p:txBody>
          <a:bodyPr>
            <a:normAutofit/>
          </a:bodyPr>
          <a:lstStyle/>
          <a:p>
            <a:r>
              <a:rPr lang="en-US" dirty="0"/>
              <a:t>Present a few options for addressing the priority problem and explain the benefits. </a:t>
            </a:r>
          </a:p>
          <a:p>
            <a:r>
              <a:rPr lang="en-US" dirty="0"/>
              <a:t>Ask about barriers and enabling factors. </a:t>
            </a:r>
          </a:p>
          <a:p>
            <a:r>
              <a:rPr lang="en-US" dirty="0"/>
              <a:t>Engage client in choosing the best action step given their situation; make sure it’s something s/he feels confident to do.  </a:t>
            </a:r>
          </a:p>
          <a:p>
            <a:r>
              <a:rPr lang="en-US" dirty="0"/>
              <a:t>Verify client’s understanding of the key information (benefits) and the action plan by having him/her explain in own words. </a:t>
            </a:r>
          </a:p>
        </p:txBody>
      </p:sp>
      <p:sp>
        <p:nvSpPr>
          <p:cNvPr id="3" name="Slide Number Placeholder 2"/>
          <p:cNvSpPr>
            <a:spLocks noGrp="1"/>
          </p:cNvSpPr>
          <p:nvPr>
            <p:ph type="sldNum" sz="quarter" idx="12"/>
          </p:nvPr>
        </p:nvSpPr>
        <p:spPr/>
        <p:txBody>
          <a:bodyPr/>
          <a:lstStyle/>
          <a:p>
            <a:r>
              <a:rPr lang="en-US"/>
              <a:t>3.37</a:t>
            </a:r>
            <a:endParaRPr lang="en-US" dirty="0"/>
          </a:p>
        </p:txBody>
      </p:sp>
    </p:spTree>
    <p:extLst>
      <p:ext uri="{BB962C8B-B14F-4D97-AF65-F5344CB8AC3E}">
        <p14:creationId xmlns:p14="http://schemas.microsoft.com/office/powerpoint/2010/main" val="326511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CAB"/>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Franklin Gothic Medium" panose="020B0603020102020204" pitchFamily="34" charset="0"/>
              </a:rPr>
              <a:t>Module 1:</a:t>
            </a:r>
          </a:p>
          <a:p>
            <a:pPr algn="ctr"/>
            <a:r>
              <a:rPr lang="en-US" sz="4800" b="1" dirty="0">
                <a:latin typeface="Franklin Gothic Medium" panose="020B0603020102020204" pitchFamily="34" charset="0"/>
              </a:rPr>
              <a:t>Introduction to Nutrition</a:t>
            </a:r>
          </a:p>
          <a:p>
            <a:pPr algn="ctr"/>
            <a:endParaRPr lang="en-US" sz="2400" b="1" dirty="0">
              <a:latin typeface="Franklin Gothic Medium" panose="020B0603020102020204" pitchFamily="34" charset="0"/>
            </a:endParaRPr>
          </a:p>
          <a:p>
            <a:pPr algn="ctr"/>
            <a:r>
              <a:rPr lang="en-US" sz="4000" dirty="0">
                <a:latin typeface="Franklin Gothic Book" panose="020B0503020102020204" pitchFamily="34" charset="0"/>
              </a:rPr>
              <a:t>Time: 4 hours</a:t>
            </a:r>
          </a:p>
        </p:txBody>
      </p:sp>
      <p:sp>
        <p:nvSpPr>
          <p:cNvPr id="3"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solidFill>
                  <a:schemeClr val="bg1"/>
                </a:solidFill>
              </a:rPr>
              <a:t>1.1</a:t>
            </a:r>
          </a:p>
        </p:txBody>
      </p:sp>
    </p:spTree>
    <p:extLst>
      <p:ext uri="{BB962C8B-B14F-4D97-AF65-F5344CB8AC3E}">
        <p14:creationId xmlns:p14="http://schemas.microsoft.com/office/powerpoint/2010/main" val="991300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Practice: Role Play―Discuss, Recommend, and Verify Understanding </a:t>
            </a:r>
            <a:endParaRPr lang="en-US" dirty="0"/>
          </a:p>
        </p:txBody>
      </p:sp>
      <p:sp>
        <p:nvSpPr>
          <p:cNvPr id="2" name="Slide Number Placeholder 1"/>
          <p:cNvSpPr>
            <a:spLocks noGrp="1"/>
          </p:cNvSpPr>
          <p:nvPr>
            <p:ph type="sldNum" sz="quarter" idx="12"/>
          </p:nvPr>
        </p:nvSpPr>
        <p:spPr/>
        <p:txBody>
          <a:bodyPr/>
          <a:lstStyle/>
          <a:p>
            <a:r>
              <a:rPr lang="en-US" dirty="0"/>
              <a:t>3.38</a:t>
            </a:r>
          </a:p>
        </p:txBody>
      </p:sp>
      <p:sp>
        <p:nvSpPr>
          <p:cNvPr id="11" name="TextBox 10"/>
          <p:cNvSpPr txBox="1"/>
          <p:nvPr/>
        </p:nvSpPr>
        <p:spPr>
          <a:xfrm>
            <a:off x="539749" y="1648618"/>
            <a:ext cx="8111881" cy="4924425"/>
          </a:xfrm>
          <a:prstGeom prst="rect">
            <a:avLst/>
          </a:prstGeom>
          <a:noFill/>
        </p:spPr>
        <p:txBody>
          <a:bodyPr wrap="square" rtlCol="0">
            <a:spAutoFit/>
          </a:bodyPr>
          <a:lstStyle/>
          <a:p>
            <a:pPr fontAlgn="t">
              <a:spcAft>
                <a:spcPts val="1200"/>
              </a:spcAft>
            </a:pPr>
            <a:r>
              <a:rPr lang="en-US" sz="2400" b="1" dirty="0">
                <a:solidFill>
                  <a:srgbClr val="006699"/>
                </a:solidFill>
              </a:rPr>
              <a:t>REMEMBER:  </a:t>
            </a:r>
            <a:r>
              <a:rPr lang="en-US" sz="2400" dirty="0">
                <a:solidFill>
                  <a:srgbClr val="006699"/>
                </a:solidFill>
              </a:rPr>
              <a:t>When using the flipchart, engage client with ‘ORPA’.</a:t>
            </a:r>
          </a:p>
          <a:p>
            <a:pPr marL="385763" indent="-385763" fontAlgn="t">
              <a:spcAft>
                <a:spcPts val="1200"/>
              </a:spcAft>
              <a:buFont typeface="+mj-lt"/>
              <a:buAutoNum type="arabicPeriod"/>
            </a:pPr>
            <a:r>
              <a:rPr lang="en-US" sz="2400" dirty="0">
                <a:solidFill>
                  <a:srgbClr val="006699"/>
                </a:solidFill>
              </a:rPr>
              <a:t>Show the client pictures relevant to the client’s situation.</a:t>
            </a:r>
          </a:p>
          <a:p>
            <a:pPr marL="385763" indent="-385763" fontAlgn="t">
              <a:spcAft>
                <a:spcPts val="1200"/>
              </a:spcAft>
              <a:buFont typeface="+mj-lt"/>
              <a:buAutoNum type="arabicPeriod"/>
            </a:pPr>
            <a:r>
              <a:rPr lang="en-US" sz="2400" dirty="0">
                <a:solidFill>
                  <a:srgbClr val="006699"/>
                </a:solidFill>
              </a:rPr>
              <a:t>Ask the client to describe what is happening the pictures.</a:t>
            </a:r>
          </a:p>
          <a:p>
            <a:pPr marL="385763" indent="-385763" fontAlgn="t">
              <a:spcAft>
                <a:spcPts val="1200"/>
              </a:spcAft>
              <a:buFont typeface="+mj-lt"/>
              <a:buAutoNum type="arabicPeriod"/>
            </a:pPr>
            <a:r>
              <a:rPr lang="en-US" sz="2400" dirty="0">
                <a:solidFill>
                  <a:srgbClr val="006699"/>
                </a:solidFill>
              </a:rPr>
              <a:t>Ask the client about common practices in his/her home/community concerning topics pictured.</a:t>
            </a:r>
          </a:p>
          <a:p>
            <a:pPr marL="385763" indent="-385763" fontAlgn="t">
              <a:spcAft>
                <a:spcPts val="1200"/>
              </a:spcAft>
              <a:buFont typeface="+mj-lt"/>
              <a:buAutoNum type="arabicPeriod"/>
            </a:pPr>
            <a:r>
              <a:rPr lang="en-US" sz="2400" dirty="0">
                <a:solidFill>
                  <a:srgbClr val="006699"/>
                </a:solidFill>
              </a:rPr>
              <a:t>Ask if the client could adopt practices shown in the pictures and have him/her explain how they would do it or why they cannot do it.</a:t>
            </a:r>
          </a:p>
          <a:p>
            <a:pPr marL="385763" indent="-385763" fontAlgn="t">
              <a:spcAft>
                <a:spcPts val="1200"/>
              </a:spcAft>
              <a:buFont typeface="+mj-lt"/>
              <a:buAutoNum type="arabicPeriod"/>
            </a:pPr>
            <a:r>
              <a:rPr lang="en-US" sz="2400" dirty="0">
                <a:solidFill>
                  <a:srgbClr val="006699"/>
                </a:solidFill>
              </a:rPr>
              <a:t>Discuss a plan for an action step that the client could do, referring to the pictures. </a:t>
            </a:r>
          </a:p>
        </p:txBody>
      </p:sp>
    </p:spTree>
    <p:extLst>
      <p:ext uri="{BB962C8B-B14F-4D97-AF65-F5344CB8AC3E}">
        <p14:creationId xmlns:p14="http://schemas.microsoft.com/office/powerpoint/2010/main" val="394643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7"/>
            <a:ext cx="7905750" cy="1325563"/>
          </a:xfrm>
        </p:spPr>
        <p:txBody>
          <a:bodyPr/>
          <a:lstStyle/>
          <a:p>
            <a:r>
              <a:rPr lang="en-US" b="1" dirty="0">
                <a:latin typeface="+mn-lt"/>
              </a:rPr>
              <a:t>Patient Action Plan</a:t>
            </a:r>
          </a:p>
        </p:txBody>
      </p:sp>
      <p:sp>
        <p:nvSpPr>
          <p:cNvPr id="3" name="Content Placeholder 2"/>
          <p:cNvSpPr>
            <a:spLocks noGrp="1"/>
          </p:cNvSpPr>
          <p:nvPr>
            <p:ph idx="1"/>
          </p:nvPr>
        </p:nvSpPr>
        <p:spPr>
          <a:xfrm>
            <a:off x="790575" y="1662113"/>
            <a:ext cx="7543800" cy="4876800"/>
          </a:xfrm>
        </p:spPr>
        <p:txBody>
          <a:bodyPr>
            <a:normAutofit fontScale="92500" lnSpcReduction="10000"/>
          </a:bodyPr>
          <a:lstStyle/>
          <a:p>
            <a:pPr marL="0" indent="0">
              <a:buNone/>
            </a:pPr>
            <a:r>
              <a:rPr lang="en-US" sz="2400" b="1" dirty="0">
                <a:solidFill>
                  <a:schemeClr val="accent5">
                    <a:lumMod val="75000"/>
                  </a:schemeClr>
                </a:solidFill>
              </a:rPr>
              <a:t>Goal: ‘I want to have more energy, feel stronger’.</a:t>
            </a:r>
          </a:p>
          <a:p>
            <a:pPr marL="0" indent="0">
              <a:buNone/>
            </a:pPr>
            <a:endParaRPr lang="en-US" sz="1600" dirty="0">
              <a:solidFill>
                <a:schemeClr val="accent5">
                  <a:lumMod val="75000"/>
                </a:schemeClr>
              </a:solidFill>
            </a:endParaRPr>
          </a:p>
          <a:p>
            <a:pPr marL="0" indent="0">
              <a:buNone/>
            </a:pPr>
            <a:r>
              <a:rPr lang="en-US" sz="1600" dirty="0">
                <a:solidFill>
                  <a:schemeClr val="accent5">
                    <a:lumMod val="75000"/>
                  </a:schemeClr>
                </a:solidFill>
              </a:rPr>
              <a:t>Action Plan: This week, I will walk (what) to the end of the road and back (how much) before lunch (when) three times (how many).</a:t>
            </a:r>
          </a:p>
          <a:p>
            <a:pPr marL="0" indent="0">
              <a:buNone/>
            </a:pPr>
            <a:r>
              <a:rPr lang="en-US" sz="1600" dirty="0">
                <a:solidFill>
                  <a:schemeClr val="accent5">
                    <a:lumMod val="75000"/>
                  </a:schemeClr>
                </a:solidFill>
              </a:rPr>
              <a:t>This week I will:</a:t>
            </a:r>
          </a:p>
          <a:p>
            <a:pPr marL="0" indent="0">
              <a:buNone/>
            </a:pPr>
            <a:r>
              <a:rPr lang="en-US" sz="1600" dirty="0">
                <a:solidFill>
                  <a:schemeClr val="accent5">
                    <a:lumMod val="75000"/>
                  </a:schemeClr>
                </a:solidFill>
              </a:rPr>
              <a:t>_________________________________________________    (what)</a:t>
            </a:r>
          </a:p>
          <a:p>
            <a:pPr marL="0" indent="0">
              <a:buNone/>
            </a:pPr>
            <a:r>
              <a:rPr lang="en-US" sz="1600" dirty="0">
                <a:solidFill>
                  <a:schemeClr val="accent5">
                    <a:lumMod val="75000"/>
                  </a:schemeClr>
                </a:solidFill>
              </a:rPr>
              <a:t>_________________________________________________    (when)</a:t>
            </a:r>
          </a:p>
          <a:p>
            <a:pPr marL="0" indent="0">
              <a:buNone/>
            </a:pPr>
            <a:r>
              <a:rPr lang="en-US" sz="1600" dirty="0">
                <a:solidFill>
                  <a:schemeClr val="accent5">
                    <a:lumMod val="75000"/>
                  </a:schemeClr>
                </a:solidFill>
              </a:rPr>
              <a:t>_________________________________________________    (how much/many)                                                                                                 </a:t>
            </a:r>
          </a:p>
          <a:p>
            <a:endParaRPr lang="en-US" sz="1600" dirty="0">
              <a:solidFill>
                <a:schemeClr val="accent5">
                  <a:lumMod val="75000"/>
                </a:schemeClr>
              </a:solidFill>
            </a:endParaRPr>
          </a:p>
          <a:p>
            <a:pPr marL="0" indent="0">
              <a:buNone/>
            </a:pPr>
            <a:r>
              <a:rPr lang="en-US" sz="1600" dirty="0">
                <a:solidFill>
                  <a:schemeClr val="accent5">
                    <a:lumMod val="75000"/>
                  </a:schemeClr>
                </a:solidFill>
              </a:rPr>
              <a:t>	This is how sure I am that I will be able to do this:</a:t>
            </a:r>
          </a:p>
          <a:p>
            <a:endParaRPr lang="en-US" sz="1600" dirty="0">
              <a:solidFill>
                <a:schemeClr val="accent5">
                  <a:lumMod val="75000"/>
                </a:schemeClr>
              </a:solidFill>
            </a:endParaRPr>
          </a:p>
          <a:p>
            <a:pPr marL="0" indent="0">
              <a:buNone/>
            </a:pPr>
            <a:r>
              <a:rPr lang="en-US" sz="1600" dirty="0">
                <a:solidFill>
                  <a:schemeClr val="accent5">
                    <a:lumMod val="75000"/>
                  </a:schemeClr>
                </a:solidFill>
              </a:rPr>
              <a:t>                        1          	2           3           4            5 </a:t>
            </a:r>
          </a:p>
          <a:p>
            <a:pPr marL="0" indent="0">
              <a:buNone/>
            </a:pPr>
            <a:r>
              <a:rPr lang="en-US" sz="1600" dirty="0">
                <a:solidFill>
                  <a:schemeClr val="accent5">
                    <a:lumMod val="75000"/>
                  </a:schemeClr>
                </a:solidFill>
              </a:rPr>
              <a:t>                      Not 			Very</a:t>
            </a:r>
          </a:p>
          <a:p>
            <a:pPr marL="0" indent="0">
              <a:buNone/>
            </a:pPr>
            <a:r>
              <a:rPr lang="en-US" sz="1600" dirty="0">
                <a:solidFill>
                  <a:schemeClr val="accent5">
                    <a:lumMod val="75000"/>
                  </a:schemeClr>
                </a:solidFill>
              </a:rPr>
              <a:t>                     Sure		         	 Sure</a:t>
            </a:r>
          </a:p>
          <a:p>
            <a:endParaRPr lang="en-US" sz="16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pPr>
              <a:defRPr/>
            </a:pPr>
            <a:r>
              <a:rPr lang="en-US" dirty="0"/>
              <a:t>3.39</a:t>
            </a:r>
          </a:p>
        </p:txBody>
      </p:sp>
    </p:spTree>
    <p:extLst>
      <p:ext uri="{BB962C8B-B14F-4D97-AF65-F5344CB8AC3E}">
        <p14:creationId xmlns:p14="http://schemas.microsoft.com/office/powerpoint/2010/main" val="690389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Nutrition Education with Groups</a:t>
            </a:r>
            <a:endParaRPr lang="en-US" dirty="0"/>
          </a:p>
        </p:txBody>
      </p:sp>
      <p:sp>
        <p:nvSpPr>
          <p:cNvPr id="2" name="Content Placeholder 1"/>
          <p:cNvSpPr>
            <a:spLocks noGrp="1"/>
          </p:cNvSpPr>
          <p:nvPr>
            <p:ph idx="1"/>
          </p:nvPr>
        </p:nvSpPr>
        <p:spPr>
          <a:xfrm>
            <a:off x="628650" y="1531344"/>
            <a:ext cx="7886700" cy="5190132"/>
          </a:xfrm>
        </p:spPr>
        <p:txBody>
          <a:bodyPr>
            <a:normAutofit fontScale="77500" lnSpcReduction="20000"/>
          </a:bodyPr>
          <a:lstStyle/>
          <a:p>
            <a:pPr marL="0" indent="0">
              <a:lnSpc>
                <a:spcPct val="120000"/>
              </a:lnSpc>
              <a:spcAft>
                <a:spcPts val="600"/>
              </a:spcAft>
              <a:buNone/>
            </a:pPr>
            <a:r>
              <a:rPr lang="en-IE" b="1" dirty="0"/>
              <a:t>In Advance</a:t>
            </a:r>
          </a:p>
          <a:p>
            <a:pPr>
              <a:lnSpc>
                <a:spcPct val="120000"/>
              </a:lnSpc>
              <a:spcAft>
                <a:spcPts val="600"/>
              </a:spcAft>
            </a:pPr>
            <a:r>
              <a:rPr lang="en-IE" dirty="0"/>
              <a:t>Select a clear objective and relevant topic.</a:t>
            </a:r>
          </a:p>
          <a:p>
            <a:pPr>
              <a:lnSpc>
                <a:spcPct val="120000"/>
              </a:lnSpc>
              <a:spcAft>
                <a:spcPts val="600"/>
              </a:spcAft>
            </a:pPr>
            <a:r>
              <a:rPr lang="en-IE" dirty="0"/>
              <a:t>Practice to ensure that you are fully conversant in the topic.</a:t>
            </a:r>
          </a:p>
          <a:p>
            <a:pPr marL="0" indent="0">
              <a:lnSpc>
                <a:spcPct val="120000"/>
              </a:lnSpc>
              <a:spcAft>
                <a:spcPts val="600"/>
              </a:spcAft>
              <a:buNone/>
            </a:pPr>
            <a:r>
              <a:rPr lang="en-IE" b="1" dirty="0"/>
              <a:t>During the Session</a:t>
            </a:r>
          </a:p>
          <a:p>
            <a:pPr>
              <a:lnSpc>
                <a:spcPct val="120000"/>
              </a:lnSpc>
              <a:spcAft>
                <a:spcPts val="600"/>
              </a:spcAft>
            </a:pPr>
            <a:r>
              <a:rPr lang="en-IE" dirty="0"/>
              <a:t>Use simple language.</a:t>
            </a:r>
          </a:p>
          <a:p>
            <a:pPr>
              <a:lnSpc>
                <a:spcPct val="120000"/>
              </a:lnSpc>
              <a:spcAft>
                <a:spcPts val="600"/>
              </a:spcAft>
            </a:pPr>
            <a:r>
              <a:rPr lang="en-IE" dirty="0"/>
              <a:t>Use various teaching techniques during the session, e.g., photographs, flipcharts, real examples, demonstrations, dramas, or songs.</a:t>
            </a:r>
          </a:p>
          <a:p>
            <a:pPr>
              <a:lnSpc>
                <a:spcPct val="120000"/>
              </a:lnSpc>
              <a:spcAft>
                <a:spcPts val="600"/>
              </a:spcAft>
            </a:pPr>
            <a:r>
              <a:rPr lang="en-IE" dirty="0"/>
              <a:t>Allow adequate time for clients to ask questions.</a:t>
            </a:r>
          </a:p>
          <a:p>
            <a:pPr>
              <a:lnSpc>
                <a:spcPct val="120000"/>
              </a:lnSpc>
              <a:spcAft>
                <a:spcPts val="600"/>
              </a:spcAft>
            </a:pPr>
            <a:r>
              <a:rPr lang="en-IE" dirty="0"/>
              <a:t>Listen carefully and engage clients to find solutions to questions and issues raised.</a:t>
            </a:r>
          </a:p>
          <a:p>
            <a:pPr>
              <a:lnSpc>
                <a:spcPct val="120000"/>
              </a:lnSpc>
              <a:spcAft>
                <a:spcPts val="600"/>
              </a:spcAft>
            </a:pPr>
            <a:r>
              <a:rPr lang="en-IE" dirty="0"/>
              <a:t>Present practical solutions for the local context.</a:t>
            </a:r>
          </a:p>
          <a:p>
            <a:pPr>
              <a:lnSpc>
                <a:spcPct val="120000"/>
              </a:lnSpc>
              <a:spcAft>
                <a:spcPts val="600"/>
              </a:spcAft>
            </a:pPr>
            <a:r>
              <a:rPr lang="en-IE" dirty="0"/>
              <a:t>Keep the session short, no more than 15 minutes.</a:t>
            </a:r>
          </a:p>
        </p:txBody>
      </p:sp>
      <p:sp>
        <p:nvSpPr>
          <p:cNvPr id="3" name="Slide Number Placeholder 2"/>
          <p:cNvSpPr>
            <a:spLocks noGrp="1"/>
          </p:cNvSpPr>
          <p:nvPr>
            <p:ph type="sldNum" sz="quarter" idx="12"/>
          </p:nvPr>
        </p:nvSpPr>
        <p:spPr/>
        <p:txBody>
          <a:bodyPr/>
          <a:lstStyle/>
          <a:p>
            <a:r>
              <a:rPr lang="en-US"/>
              <a:t>3.40</a:t>
            </a:r>
            <a:endParaRPr lang="en-US" dirty="0"/>
          </a:p>
        </p:txBody>
      </p:sp>
    </p:spTree>
    <p:extLst>
      <p:ext uri="{BB962C8B-B14F-4D97-AF65-F5344CB8AC3E}">
        <p14:creationId xmlns:p14="http://schemas.microsoft.com/office/powerpoint/2010/main" val="305276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Use ALIDRAA to Conduct Group Education</a:t>
            </a:r>
            <a:endParaRPr lang="en-US" dirty="0"/>
          </a:p>
        </p:txBody>
      </p:sp>
      <p:pic>
        <p:nvPicPr>
          <p:cNvPr id="4" name="Content Placeholder 3" descr="Steps in effective counselling using the alidraa technique :&#10;Greet the client with respect and kindness.&#10;Ask open ended questions about the client's situation, especially their food intake and nutrition concerns.&#10;Listen and learn from the clients responses and concerns.&#10;Identify and prioritize the client's most important nutritional concerns.&#10;Discuss the benefits of change and how to overcome barriers to solving problems.&#10;Recommend and discuss with the client doable actions.&#10;Agree on an action step and have the client explain back to you the plan.&#10;Appointment- make an appointment for a follow-up visit."/>
          <p:cNvPicPr>
            <a:picLocks noGrp="1" noChangeAspect="1"/>
          </p:cNvPicPr>
          <p:nvPr>
            <p:ph idx="1"/>
          </p:nvPr>
        </p:nvPicPr>
        <p:blipFill>
          <a:blip r:embed="rId3"/>
          <a:stretch>
            <a:fillRect/>
          </a:stretch>
        </p:blipFill>
        <p:spPr>
          <a:xfrm>
            <a:off x="418001" y="2185744"/>
            <a:ext cx="8429635" cy="2995856"/>
          </a:xfrm>
        </p:spPr>
      </p:pic>
      <p:sp>
        <p:nvSpPr>
          <p:cNvPr id="3" name="Slide Number Placeholder 2"/>
          <p:cNvSpPr>
            <a:spLocks noGrp="1"/>
          </p:cNvSpPr>
          <p:nvPr>
            <p:ph type="sldNum" sz="quarter" idx="12"/>
          </p:nvPr>
        </p:nvSpPr>
        <p:spPr/>
        <p:txBody>
          <a:bodyPr/>
          <a:lstStyle/>
          <a:p>
            <a:r>
              <a:rPr lang="en-US" dirty="0"/>
              <a:t>3.41</a:t>
            </a:r>
          </a:p>
        </p:txBody>
      </p:sp>
    </p:spTree>
    <p:extLst>
      <p:ext uri="{BB962C8B-B14F-4D97-AF65-F5344CB8AC3E}">
        <p14:creationId xmlns:p14="http://schemas.microsoft.com/office/powerpoint/2010/main" val="29530045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Tips to Engage Groups in Active Education</a:t>
            </a:r>
            <a:endParaRPr lang="en-US" dirty="0"/>
          </a:p>
        </p:txBody>
      </p:sp>
      <p:sp>
        <p:nvSpPr>
          <p:cNvPr id="3" name="Content Placeholder 2"/>
          <p:cNvSpPr>
            <a:spLocks noGrp="1"/>
          </p:cNvSpPr>
          <p:nvPr>
            <p:ph idx="1"/>
          </p:nvPr>
        </p:nvSpPr>
        <p:spPr>
          <a:xfrm>
            <a:off x="628650" y="1531344"/>
            <a:ext cx="7886700" cy="4939793"/>
          </a:xfrm>
        </p:spPr>
        <p:txBody>
          <a:bodyPr>
            <a:normAutofit fontScale="92500" lnSpcReduction="10000"/>
          </a:bodyPr>
          <a:lstStyle/>
          <a:p>
            <a:r>
              <a:rPr lang="en-US" dirty="0"/>
              <a:t>Start by asking audience questions about the topic you’re introducing, e.g.,:</a:t>
            </a:r>
          </a:p>
          <a:p>
            <a:pPr lvl="1"/>
            <a:r>
              <a:rPr lang="en-US" dirty="0"/>
              <a:t>What is the best kind of diet to eat?</a:t>
            </a:r>
          </a:p>
          <a:p>
            <a:pPr lvl="1"/>
            <a:r>
              <a:rPr lang="en-US" dirty="0"/>
              <a:t>How does eating a varied diet help your body? </a:t>
            </a:r>
          </a:p>
          <a:p>
            <a:pPr lvl="1"/>
            <a:r>
              <a:rPr lang="en-US" dirty="0"/>
              <a:t>What happens if we eat only papa?</a:t>
            </a:r>
          </a:p>
          <a:p>
            <a:r>
              <a:rPr lang="en-US" dirty="0"/>
              <a:t>Use pictures to tell a story, e.g.,:  </a:t>
            </a:r>
          </a:p>
          <a:p>
            <a:pPr lvl="1"/>
            <a:r>
              <a:rPr lang="en-US" dirty="0"/>
              <a:t>‘This is Gloria. She is having trouble with her medication and doesn’t know what to do. What advice would you give her’?</a:t>
            </a:r>
          </a:p>
          <a:p>
            <a:r>
              <a:rPr lang="en-US" dirty="0"/>
              <a:t>How do you manage challenges that can emerge in group discussion?  </a:t>
            </a:r>
          </a:p>
        </p:txBody>
      </p:sp>
      <p:sp>
        <p:nvSpPr>
          <p:cNvPr id="5" name="Slide Number Placeholder 4"/>
          <p:cNvSpPr>
            <a:spLocks noGrp="1"/>
          </p:cNvSpPr>
          <p:nvPr>
            <p:ph type="sldNum" sz="quarter" idx="12"/>
          </p:nvPr>
        </p:nvSpPr>
        <p:spPr/>
        <p:txBody>
          <a:bodyPr/>
          <a:lstStyle/>
          <a:p>
            <a:r>
              <a:rPr lang="en-US" dirty="0"/>
              <a:t>3.42</a:t>
            </a:r>
          </a:p>
        </p:txBody>
      </p:sp>
    </p:spTree>
    <p:extLst>
      <p:ext uri="{BB962C8B-B14F-4D97-AF65-F5344CB8AC3E}">
        <p14:creationId xmlns:p14="http://schemas.microsoft.com/office/powerpoint/2010/main" val="6135773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High-Quality Service Delivery?</a:t>
            </a:r>
            <a:endParaRPr lang="en-US" dirty="0"/>
          </a:p>
        </p:txBody>
      </p:sp>
      <p:sp>
        <p:nvSpPr>
          <p:cNvPr id="3" name="Content Placeholder 2"/>
          <p:cNvSpPr>
            <a:spLocks noGrp="1"/>
          </p:cNvSpPr>
          <p:nvPr>
            <p:ph idx="1"/>
          </p:nvPr>
        </p:nvSpPr>
        <p:spPr/>
        <p:txBody>
          <a:bodyPr/>
          <a:lstStyle/>
          <a:p>
            <a:endParaRPr lang="en-US" dirty="0"/>
          </a:p>
          <a:p>
            <a:pPr marL="0" lvl="1" indent="0">
              <a:buNone/>
            </a:pPr>
            <a:r>
              <a:rPr lang="en-US" sz="3200" dirty="0"/>
              <a:t>Making sure we are doing the right things at the right time for every client every time.</a:t>
            </a:r>
          </a:p>
          <a:p>
            <a:pPr marL="0" lvl="1" indent="0"/>
            <a:endParaRPr lang="en-US" sz="3200" dirty="0"/>
          </a:p>
          <a:p>
            <a:pPr marL="0" lvl="1" indent="0">
              <a:buNone/>
            </a:pPr>
            <a:r>
              <a:rPr lang="en-US" sz="3200" b="1" dirty="0">
                <a:solidFill>
                  <a:srgbClr val="FF0000"/>
                </a:solidFill>
              </a:rPr>
              <a:t>How does this apply to nutrition counselling?</a:t>
            </a:r>
          </a:p>
          <a:p>
            <a:endParaRPr lang="en-US" dirty="0"/>
          </a:p>
        </p:txBody>
      </p:sp>
      <p:sp>
        <p:nvSpPr>
          <p:cNvPr id="4" name="Slide Number Placeholder 3"/>
          <p:cNvSpPr>
            <a:spLocks noGrp="1"/>
          </p:cNvSpPr>
          <p:nvPr>
            <p:ph type="sldNum" sz="quarter" idx="12"/>
          </p:nvPr>
        </p:nvSpPr>
        <p:spPr/>
        <p:txBody>
          <a:bodyPr/>
          <a:lstStyle/>
          <a:p>
            <a:r>
              <a:rPr lang="en-US" dirty="0"/>
              <a:t>3.43</a:t>
            </a:r>
          </a:p>
        </p:txBody>
      </p:sp>
    </p:spTree>
    <p:extLst>
      <p:ext uri="{BB962C8B-B14F-4D97-AF65-F5344CB8AC3E}">
        <p14:creationId xmlns:p14="http://schemas.microsoft.com/office/powerpoint/2010/main" val="2798084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Quality Assurance vs. Quality Improvement</a:t>
            </a:r>
          </a:p>
        </p:txBody>
      </p:sp>
      <p:sp>
        <p:nvSpPr>
          <p:cNvPr id="3" name="Content Placeholder 2"/>
          <p:cNvSpPr>
            <a:spLocks noGrp="1"/>
          </p:cNvSpPr>
          <p:nvPr>
            <p:ph idx="1"/>
          </p:nvPr>
        </p:nvSpPr>
        <p:spPr/>
        <p:txBody>
          <a:bodyPr>
            <a:normAutofit lnSpcReduction="10000"/>
          </a:bodyPr>
          <a:lstStyle/>
          <a:p>
            <a:pPr marL="0" lvl="0" indent="0">
              <a:buNone/>
            </a:pPr>
            <a:r>
              <a:rPr lang="en-GB" b="1" dirty="0"/>
              <a:t>Quality Assurance (QA)</a:t>
            </a:r>
          </a:p>
          <a:p>
            <a:pPr lvl="0"/>
            <a:r>
              <a:rPr lang="en-GB" dirty="0"/>
              <a:t>Ensures that health services are meeting the required standards</a:t>
            </a:r>
          </a:p>
          <a:p>
            <a:pPr lvl="0"/>
            <a:endParaRPr lang="en-GB" dirty="0"/>
          </a:p>
          <a:p>
            <a:pPr marL="0" lvl="0" indent="0">
              <a:buNone/>
            </a:pPr>
            <a:r>
              <a:rPr lang="en-GB" b="1" dirty="0"/>
              <a:t>Quality Improvement (QI)</a:t>
            </a:r>
          </a:p>
          <a:p>
            <a:r>
              <a:rPr lang="en-US" dirty="0"/>
              <a:t>T</a:t>
            </a:r>
            <a:r>
              <a:rPr lang="en-GB" dirty="0"/>
              <a:t>he combined and continuous efforts of everyone involved in health care delivery to make the changes that will lead to better patient outcomes, system performance, and professional development</a:t>
            </a:r>
            <a:endParaRPr lang="en-US" dirty="0"/>
          </a:p>
          <a:p>
            <a:pPr lvl="0"/>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r>
              <a:rPr lang="en-US"/>
              <a:t>3.44</a:t>
            </a:r>
            <a:endParaRPr lang="en-US" dirty="0"/>
          </a:p>
        </p:txBody>
      </p:sp>
    </p:spTree>
    <p:extLst>
      <p:ext uri="{BB962C8B-B14F-4D97-AF65-F5344CB8AC3E}">
        <p14:creationId xmlns:p14="http://schemas.microsoft.com/office/powerpoint/2010/main" val="19486235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3.45</a:t>
            </a:r>
          </a:p>
        </p:txBody>
      </p:sp>
      <p:pic>
        <p:nvPicPr>
          <p:cNvPr id="21" name="Content Placeholder 20" descr="Quality assurance: The full cycle of activities and systems for maintaining the quality of patient care, generally associated with the monitoring of compliance standards.&#10;&#10;Quality improvement: The combined and continuious efforts to everyone- health care professionals, patirnts and their families, researchers, payers, planners, and educators- to make the changes that will lead to better patient outcomes (health), better system performance (care), and  better professional development." title="Quality assurance vs. Quality improvement"/>
          <p:cNvPicPr>
            <a:picLocks noGrp="1" noChangeAspect="1"/>
          </p:cNvPicPr>
          <p:nvPr>
            <p:ph idx="1"/>
          </p:nvPr>
        </p:nvPicPr>
        <p:blipFill>
          <a:blip r:embed="rId3"/>
          <a:stretch>
            <a:fillRect/>
          </a:stretch>
        </p:blipFill>
        <p:spPr>
          <a:xfrm>
            <a:off x="410309" y="1600200"/>
            <a:ext cx="8656356" cy="5000661"/>
          </a:xfrm>
          <a:prstGeom prst="rect">
            <a:avLst/>
          </a:prstGeom>
        </p:spPr>
      </p:pic>
      <p:sp>
        <p:nvSpPr>
          <p:cNvPr id="7" name="Title 1"/>
          <p:cNvSpPr>
            <a:spLocks noGrp="1"/>
          </p:cNvSpPr>
          <p:nvPr>
            <p:ph type="title"/>
          </p:nvPr>
        </p:nvSpPr>
        <p:spPr/>
        <p:txBody>
          <a:bodyPr>
            <a:normAutofit fontScale="90000"/>
          </a:bodyPr>
          <a:lstStyle/>
          <a:p>
            <a:r>
              <a:rPr lang="en-US" dirty="0"/>
              <a:t>Quality Assurance vs. Quality Improvement</a:t>
            </a:r>
          </a:p>
        </p:txBody>
      </p:sp>
    </p:spTree>
    <p:extLst>
      <p:ext uri="{BB962C8B-B14F-4D97-AF65-F5344CB8AC3E}">
        <p14:creationId xmlns:p14="http://schemas.microsoft.com/office/powerpoint/2010/main" val="35592363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 &#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33798" name="Line 41"/>
          <p:cNvSpPr>
            <a:spLocks noChangeShapeType="1"/>
          </p:cNvSpPr>
          <p:nvPr/>
        </p:nvSpPr>
        <p:spPr bwMode="auto">
          <a:xfrm>
            <a:off x="2215661" y="1467994"/>
            <a:ext cx="1676400" cy="152400"/>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
        <p:nvSpPr>
          <p:cNvPr id="2" name="Slide Number Placeholder 1"/>
          <p:cNvSpPr>
            <a:spLocks noGrp="1"/>
          </p:cNvSpPr>
          <p:nvPr>
            <p:ph type="sldNum" sz="quarter" idx="12"/>
          </p:nvPr>
        </p:nvSpPr>
        <p:spPr/>
        <p:txBody>
          <a:bodyPr/>
          <a:lstStyle/>
          <a:p>
            <a:r>
              <a:rPr lang="en-US" dirty="0"/>
              <a:t>3.46</a:t>
            </a:r>
          </a:p>
        </p:txBody>
      </p:sp>
      <p:sp>
        <p:nvSpPr>
          <p:cNvPr id="3" name="Title 2"/>
          <p:cNvSpPr>
            <a:spLocks noGrp="1"/>
          </p:cNvSpPr>
          <p:nvPr>
            <p:ph type="title"/>
          </p:nvPr>
        </p:nvSpPr>
        <p:spPr/>
        <p:txBody>
          <a:bodyPr/>
          <a:lstStyle/>
          <a:p>
            <a:r>
              <a:rPr lang="en-US" dirty="0"/>
              <a:t>Quality Improvement Methodology</a:t>
            </a:r>
          </a:p>
        </p:txBody>
      </p:sp>
      <p:sp>
        <p:nvSpPr>
          <p:cNvPr id="10" name="Oval 40"/>
          <p:cNvSpPr>
            <a:spLocks noChangeArrowheads="1"/>
          </p:cNvSpPr>
          <p:nvPr/>
        </p:nvSpPr>
        <p:spPr bwMode="auto">
          <a:xfrm>
            <a:off x="2933700" y="1429020"/>
            <a:ext cx="3276600" cy="685800"/>
          </a:xfrm>
          <a:prstGeom prst="ellipse">
            <a:avLst/>
          </a:prstGeom>
          <a:noFill/>
          <a:ln w="50800">
            <a:solidFill>
              <a:schemeClr val="accent6">
                <a:lumMod val="75000"/>
              </a:schemeClr>
            </a:solidFill>
            <a:round/>
            <a:headEnd/>
            <a:tailEnd/>
          </a:ln>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2339981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dirty="0"/>
              <a:t>Quality Improvement Methodology</a:t>
            </a:r>
          </a:p>
        </p:txBody>
      </p:sp>
      <p:sp>
        <p:nvSpPr>
          <p:cNvPr id="34819" name="Rectangle 3"/>
          <p:cNvSpPr>
            <a:spLocks noGrp="1" noChangeArrowheads="1"/>
          </p:cNvSpPr>
          <p:nvPr>
            <p:ph idx="1"/>
          </p:nvPr>
        </p:nvSpPr>
        <p:spPr/>
        <p:txBody>
          <a:bodyPr/>
          <a:lstStyle/>
          <a:p>
            <a:pPr marL="0" indent="0">
              <a:buNone/>
            </a:pPr>
            <a:r>
              <a:rPr lang="en-US" b="1" dirty="0"/>
              <a:t>STEP 1. Identify the problem</a:t>
            </a:r>
          </a:p>
          <a:p>
            <a:r>
              <a:rPr lang="en-US" dirty="0"/>
              <a:t>Recognize a weakness in service quality or an opportunity to improve it.</a:t>
            </a:r>
          </a:p>
          <a:p>
            <a:r>
              <a:rPr lang="en-US" dirty="0"/>
              <a:t>Map out the process to improve.</a:t>
            </a:r>
          </a:p>
          <a:p>
            <a:r>
              <a:rPr lang="en-US" dirty="0"/>
              <a:t>Select the team that will solve the problem.</a:t>
            </a:r>
          </a:p>
          <a:p>
            <a:r>
              <a:rPr lang="en-US" dirty="0"/>
              <a:t>Have the team reach consensus on the problem.  </a:t>
            </a:r>
          </a:p>
        </p:txBody>
      </p:sp>
      <p:sp>
        <p:nvSpPr>
          <p:cNvPr id="2" name="Slide Number Placeholder 1"/>
          <p:cNvSpPr>
            <a:spLocks noGrp="1"/>
          </p:cNvSpPr>
          <p:nvPr>
            <p:ph type="sldNum" sz="quarter" idx="12"/>
          </p:nvPr>
        </p:nvSpPr>
        <p:spPr/>
        <p:txBody>
          <a:bodyPr/>
          <a:lstStyle/>
          <a:p>
            <a:r>
              <a:rPr lang="en-US" dirty="0"/>
              <a:t>3.47</a:t>
            </a:r>
          </a:p>
        </p:txBody>
      </p:sp>
    </p:spTree>
    <p:extLst>
      <p:ext uri="{BB962C8B-B14F-4D97-AF65-F5344CB8AC3E}">
        <p14:creationId xmlns:p14="http://schemas.microsoft.com/office/powerpoint/2010/main" val="54802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Learning Objectives</a:t>
            </a:r>
            <a:endParaRPr lang="en-IE" dirty="0"/>
          </a:p>
        </p:txBody>
      </p:sp>
      <p:sp>
        <p:nvSpPr>
          <p:cNvPr id="3" name="Content Placeholder 2"/>
          <p:cNvSpPr>
            <a:spLocks noGrp="1"/>
          </p:cNvSpPr>
          <p:nvPr>
            <p:ph idx="1"/>
          </p:nvPr>
        </p:nvSpPr>
        <p:spPr/>
        <p:txBody>
          <a:bodyPr/>
          <a:lstStyle/>
          <a:p>
            <a:pPr marL="514350" lvl="0" indent="-514350">
              <a:buFont typeface="+mj-lt"/>
              <a:buAutoNum type="arabicPeriod"/>
            </a:pPr>
            <a:r>
              <a:rPr lang="en-GB" dirty="0"/>
              <a:t>Explain the importance of nutrition for good health.</a:t>
            </a:r>
            <a:endParaRPr lang="en-IE" dirty="0"/>
          </a:p>
          <a:p>
            <a:pPr marL="514350" lvl="0" indent="-514350">
              <a:buFont typeface="+mj-lt"/>
              <a:buAutoNum type="arabicPeriod"/>
            </a:pPr>
            <a:r>
              <a:rPr lang="en-GB" dirty="0"/>
              <a:t>Describe the link between nutrition and infection.</a:t>
            </a:r>
          </a:p>
          <a:p>
            <a:pPr marL="514350" lvl="0" indent="-514350">
              <a:buFont typeface="+mj-lt"/>
              <a:buAutoNum type="arabicPeriod"/>
            </a:pPr>
            <a:r>
              <a:rPr lang="en-GB" dirty="0"/>
              <a:t>Explain the keys to food and water safety and good hygiene.</a:t>
            </a:r>
          </a:p>
          <a:p>
            <a:pPr marL="514350" lvl="0" indent="-514350">
              <a:buFont typeface="+mj-lt"/>
              <a:buAutoNum type="arabicPeriod"/>
            </a:pPr>
            <a:r>
              <a:rPr lang="en-GB" dirty="0"/>
              <a:t>Assist clients with dietary management of symptoms and ART side effects.</a:t>
            </a:r>
            <a:endParaRPr lang="en-IE" dirty="0"/>
          </a:p>
          <a:p>
            <a:pPr marL="514350" lvl="0" indent="-514350">
              <a:buFont typeface="+mj-lt"/>
              <a:buAutoNum type="arabicPeriod"/>
            </a:pPr>
            <a:r>
              <a:rPr lang="en-GB" dirty="0"/>
              <a:t>List interventions that can prevent and manage malnutrition. </a:t>
            </a:r>
            <a:endParaRPr lang="en-IE" dirty="0"/>
          </a:p>
          <a:p>
            <a:endParaRPr lang="en-IE" dirty="0"/>
          </a:p>
        </p:txBody>
      </p:sp>
      <p:sp>
        <p:nvSpPr>
          <p:cNvPr id="9" name="Slide Number Placeholder 5"/>
          <p:cNvSpPr>
            <a:spLocks noGrp="1"/>
          </p:cNvSpPr>
          <p:nvPr>
            <p:ph type="sldNum" sz="quarter" idx="12"/>
          </p:nvPr>
        </p:nvSpPr>
        <p:spPr>
          <a:xfrm>
            <a:off x="6457950" y="6356351"/>
            <a:ext cx="2057400" cy="365125"/>
          </a:xfrm>
          <a:prstGeom prst="rect">
            <a:avLst/>
          </a:prstGeom>
        </p:spPr>
        <p:txBody>
          <a:bodyPr/>
          <a:lstStyle>
            <a:lvl1pPr>
              <a:defRPr sz="1400" b="1">
                <a:solidFill>
                  <a:srgbClr val="2F5597"/>
                </a:solidFill>
              </a:defRPr>
            </a:lvl1pPr>
          </a:lstStyle>
          <a:p>
            <a:r>
              <a:rPr lang="en-IE" dirty="0"/>
              <a:t>1.2</a:t>
            </a:r>
          </a:p>
        </p:txBody>
      </p:sp>
    </p:spTree>
    <p:extLst>
      <p:ext uri="{BB962C8B-B14F-4D97-AF65-F5344CB8AC3E}">
        <p14:creationId xmlns:p14="http://schemas.microsoft.com/office/powerpoint/2010/main" val="3772025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Identify Problems/Areas for Improvement</a:t>
            </a:r>
            <a:endParaRPr lang="en-US" dirty="0"/>
          </a:p>
        </p:txBody>
      </p:sp>
      <p:sp>
        <p:nvSpPr>
          <p:cNvPr id="3" name="Content Placeholder 2"/>
          <p:cNvSpPr>
            <a:spLocks noGrp="1"/>
          </p:cNvSpPr>
          <p:nvPr>
            <p:ph idx="1"/>
          </p:nvPr>
        </p:nvSpPr>
        <p:spPr/>
        <p:txBody>
          <a:bodyPr/>
          <a:lstStyle/>
          <a:p>
            <a:pPr marL="0" indent="0">
              <a:buNone/>
            </a:pPr>
            <a:r>
              <a:rPr lang="en-US" dirty="0"/>
              <a:t>Sources for identifying problems/areas for improvement:</a:t>
            </a:r>
          </a:p>
          <a:p>
            <a:r>
              <a:rPr lang="en-US" dirty="0"/>
              <a:t>Patient complaints</a:t>
            </a:r>
          </a:p>
          <a:p>
            <a:r>
              <a:rPr lang="en-US" dirty="0"/>
              <a:t>Routine patient treatment data, </a:t>
            </a:r>
            <a:r>
              <a:rPr lang="en-US" dirty="0" err="1"/>
              <a:t>programme</a:t>
            </a:r>
            <a:r>
              <a:rPr lang="en-US" dirty="0"/>
              <a:t> monitoring indicators, direct observation</a:t>
            </a:r>
          </a:p>
          <a:p>
            <a:r>
              <a:rPr lang="en-US" dirty="0"/>
              <a:t>Problem identification index</a:t>
            </a:r>
          </a:p>
          <a:p>
            <a:pPr marL="0" indent="0">
              <a:buNone/>
            </a:pPr>
            <a:r>
              <a:rPr lang="en-US" dirty="0"/>
              <a:t>After identifying problems, prioritize the most critical ones. </a:t>
            </a:r>
          </a:p>
        </p:txBody>
      </p:sp>
      <p:sp>
        <p:nvSpPr>
          <p:cNvPr id="4" name="Slide Number Placeholder 3"/>
          <p:cNvSpPr>
            <a:spLocks noGrp="1"/>
          </p:cNvSpPr>
          <p:nvPr>
            <p:ph type="sldNum" sz="quarter" idx="12"/>
          </p:nvPr>
        </p:nvSpPr>
        <p:spPr/>
        <p:txBody>
          <a:bodyPr/>
          <a:lstStyle/>
          <a:p>
            <a:r>
              <a:rPr lang="en-US" dirty="0"/>
              <a:t>3.48</a:t>
            </a:r>
          </a:p>
        </p:txBody>
      </p:sp>
    </p:spTree>
    <p:extLst>
      <p:ext uri="{BB962C8B-B14F-4D97-AF65-F5344CB8AC3E}">
        <p14:creationId xmlns:p14="http://schemas.microsoft.com/office/powerpoint/2010/main" val="14449875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sz="3800" b="1" dirty="0">
                <a:solidFill>
                  <a:srgbClr val="006699"/>
                </a:solidFill>
              </a:rPr>
              <a:t>Developing an Aim Statement </a:t>
            </a:r>
          </a:p>
        </p:txBody>
      </p:sp>
      <p:sp>
        <p:nvSpPr>
          <p:cNvPr id="36867" name="Rectangle 3"/>
          <p:cNvSpPr>
            <a:spLocks noGrp="1" noChangeArrowheads="1"/>
          </p:cNvSpPr>
          <p:nvPr>
            <p:ph idx="1"/>
          </p:nvPr>
        </p:nvSpPr>
        <p:spPr>
          <a:xfrm>
            <a:off x="628650" y="1531345"/>
            <a:ext cx="7886700" cy="5010132"/>
          </a:xfrm>
        </p:spPr>
        <p:txBody>
          <a:bodyPr>
            <a:noAutofit/>
          </a:bodyPr>
          <a:lstStyle/>
          <a:p>
            <a:pPr marL="0" indent="0" eaLnBrk="1" hangingPunct="1">
              <a:spcAft>
                <a:spcPts val="600"/>
              </a:spcAft>
              <a:buNone/>
            </a:pPr>
            <a:r>
              <a:rPr lang="en-US" sz="2000" dirty="0">
                <a:solidFill>
                  <a:srgbClr val="006699"/>
                </a:solidFill>
              </a:rPr>
              <a:t>An aim statement guides teams to define their focus areas and what they want to achieve over a specific period.</a:t>
            </a:r>
          </a:p>
          <a:p>
            <a:pPr marL="0" indent="0" eaLnBrk="1" hangingPunct="1">
              <a:spcAft>
                <a:spcPts val="600"/>
              </a:spcAft>
              <a:buNone/>
            </a:pPr>
            <a:r>
              <a:rPr lang="en-US" sz="2000" b="1" dirty="0">
                <a:solidFill>
                  <a:srgbClr val="006699"/>
                </a:solidFill>
              </a:rPr>
              <a:t>A good aim statement must be SMART</a:t>
            </a:r>
            <a:r>
              <a:rPr lang="en-US" sz="2000" b="0" dirty="0">
                <a:solidFill>
                  <a:srgbClr val="006699"/>
                </a:solidFill>
              </a:rPr>
              <a:t>:</a:t>
            </a:r>
            <a:endParaRPr lang="en-US" sz="2000" b="1" dirty="0">
              <a:solidFill>
                <a:srgbClr val="006699"/>
              </a:solidFill>
            </a:endParaRPr>
          </a:p>
          <a:p>
            <a:pPr eaLnBrk="1" hangingPunct="1">
              <a:spcAft>
                <a:spcPts val="600"/>
              </a:spcAft>
            </a:pPr>
            <a:r>
              <a:rPr lang="en-US" sz="2000" b="1" dirty="0">
                <a:solidFill>
                  <a:srgbClr val="006699"/>
                </a:solidFill>
              </a:rPr>
              <a:t>Specific</a:t>
            </a:r>
            <a:r>
              <a:rPr lang="en-US" sz="2000" b="0" dirty="0">
                <a:solidFill>
                  <a:srgbClr val="006699"/>
                </a:solidFill>
              </a:rPr>
              <a:t>–It shoul</a:t>
            </a:r>
            <a:r>
              <a:rPr lang="en-US" sz="2000" dirty="0">
                <a:solidFill>
                  <a:srgbClr val="006699"/>
                </a:solidFill>
              </a:rPr>
              <a:t>d describe clearly and precisely who will benefit and what will be achieved.</a:t>
            </a:r>
            <a:endParaRPr lang="en-US" sz="2000" b="0" dirty="0">
              <a:solidFill>
                <a:srgbClr val="006699"/>
              </a:solidFill>
            </a:endParaRPr>
          </a:p>
          <a:p>
            <a:pPr eaLnBrk="1" hangingPunct="1">
              <a:spcAft>
                <a:spcPts val="600"/>
              </a:spcAft>
            </a:pPr>
            <a:r>
              <a:rPr lang="en-US" sz="2000" b="1" dirty="0">
                <a:solidFill>
                  <a:srgbClr val="006699"/>
                </a:solidFill>
              </a:rPr>
              <a:t>Measurable</a:t>
            </a:r>
            <a:r>
              <a:rPr lang="en-US" sz="2000" b="0" dirty="0">
                <a:solidFill>
                  <a:srgbClr val="006699"/>
                </a:solidFill>
              </a:rPr>
              <a:t>–It should be possible to use data to determine whether the aim has been achieved, and there should be a starting point and target result to specify the scope of the goal.</a:t>
            </a:r>
          </a:p>
          <a:p>
            <a:pPr eaLnBrk="1" hangingPunct="1">
              <a:spcAft>
                <a:spcPts val="600"/>
              </a:spcAft>
            </a:pPr>
            <a:r>
              <a:rPr lang="en-US" sz="2000" b="0" dirty="0">
                <a:solidFill>
                  <a:srgbClr val="006699"/>
                </a:solidFill>
              </a:rPr>
              <a:t>It should have specific </a:t>
            </a:r>
            <a:r>
              <a:rPr lang="en-US" sz="2000" u="sng" dirty="0">
                <a:solidFill>
                  <a:srgbClr val="006699"/>
                </a:solidFill>
              </a:rPr>
              <a:t>numerical goals</a:t>
            </a:r>
            <a:r>
              <a:rPr lang="en-US" sz="2000" b="0" dirty="0">
                <a:solidFill>
                  <a:srgbClr val="006699"/>
                </a:solidFill>
              </a:rPr>
              <a:t> for </a:t>
            </a:r>
            <a:r>
              <a:rPr lang="en-US" sz="2000" u="sng" dirty="0">
                <a:solidFill>
                  <a:srgbClr val="006699"/>
                </a:solidFill>
              </a:rPr>
              <a:t>outcomes</a:t>
            </a:r>
            <a:r>
              <a:rPr lang="en-US" sz="2000" b="0" dirty="0">
                <a:solidFill>
                  <a:srgbClr val="006699"/>
                </a:solidFill>
              </a:rPr>
              <a:t> that are </a:t>
            </a:r>
            <a:r>
              <a:rPr lang="en-US" sz="2000" b="1" dirty="0">
                <a:solidFill>
                  <a:srgbClr val="006699"/>
                </a:solidFill>
              </a:rPr>
              <a:t>ambitious</a:t>
            </a:r>
            <a:r>
              <a:rPr lang="en-US" sz="2000" b="0" dirty="0">
                <a:solidFill>
                  <a:srgbClr val="006699"/>
                </a:solidFill>
              </a:rPr>
              <a:t> but </a:t>
            </a:r>
            <a:r>
              <a:rPr lang="en-US" sz="2000" b="1" dirty="0">
                <a:solidFill>
                  <a:srgbClr val="006699"/>
                </a:solidFill>
              </a:rPr>
              <a:t>achievable.</a:t>
            </a:r>
            <a:endParaRPr lang="en-US" sz="2000" b="0" dirty="0">
              <a:solidFill>
                <a:srgbClr val="006699"/>
              </a:solidFill>
            </a:endParaRPr>
          </a:p>
          <a:p>
            <a:pPr eaLnBrk="1" hangingPunct="1">
              <a:spcAft>
                <a:spcPts val="600"/>
              </a:spcAft>
            </a:pPr>
            <a:r>
              <a:rPr lang="en-US" sz="2000" dirty="0">
                <a:solidFill>
                  <a:srgbClr val="006699"/>
                </a:solidFill>
              </a:rPr>
              <a:t>It should be </a:t>
            </a:r>
            <a:r>
              <a:rPr lang="en-US" sz="2000" b="1" dirty="0">
                <a:solidFill>
                  <a:srgbClr val="006699"/>
                </a:solidFill>
              </a:rPr>
              <a:t>relevant </a:t>
            </a:r>
            <a:r>
              <a:rPr lang="en-US" sz="2000" b="0" dirty="0">
                <a:solidFill>
                  <a:srgbClr val="006699"/>
                </a:solidFill>
              </a:rPr>
              <a:t>and easy to understand by others.</a:t>
            </a:r>
          </a:p>
          <a:p>
            <a:pPr eaLnBrk="1" hangingPunct="1">
              <a:spcAft>
                <a:spcPts val="600"/>
              </a:spcAft>
            </a:pPr>
            <a:r>
              <a:rPr lang="en-US" sz="2000" b="0" dirty="0">
                <a:solidFill>
                  <a:srgbClr val="006699"/>
                </a:solidFill>
              </a:rPr>
              <a:t>It should include a </a:t>
            </a:r>
            <a:r>
              <a:rPr lang="en-US" sz="2000" b="1" dirty="0">
                <a:solidFill>
                  <a:srgbClr val="006699"/>
                </a:solidFill>
              </a:rPr>
              <a:t>timeframe</a:t>
            </a:r>
            <a:r>
              <a:rPr lang="en-US" sz="2000" b="0" dirty="0">
                <a:solidFill>
                  <a:srgbClr val="006699"/>
                </a:solidFill>
              </a:rPr>
              <a:t> showing how much improvement will be achieved and by when</a:t>
            </a:r>
            <a:r>
              <a:rPr lang="en-US" sz="2000" dirty="0">
                <a:solidFill>
                  <a:srgbClr val="006699"/>
                </a:solidFill>
              </a:rPr>
              <a:t>.</a:t>
            </a:r>
            <a:endParaRPr lang="en-US" sz="2000" b="0" dirty="0">
              <a:solidFill>
                <a:srgbClr val="006699"/>
              </a:solidFill>
            </a:endParaRPr>
          </a:p>
        </p:txBody>
      </p:sp>
      <p:sp>
        <p:nvSpPr>
          <p:cNvPr id="2" name="Slide Number Placeholder 1"/>
          <p:cNvSpPr>
            <a:spLocks noGrp="1"/>
          </p:cNvSpPr>
          <p:nvPr>
            <p:ph type="sldNum" sz="quarter" idx="12"/>
          </p:nvPr>
        </p:nvSpPr>
        <p:spPr/>
        <p:txBody>
          <a:bodyPr/>
          <a:lstStyle/>
          <a:p>
            <a:r>
              <a:rPr lang="en-US" dirty="0"/>
              <a:t>3.49</a:t>
            </a:r>
          </a:p>
        </p:txBody>
      </p:sp>
    </p:spTree>
    <p:extLst>
      <p:ext uri="{BB962C8B-B14F-4D97-AF65-F5344CB8AC3E}">
        <p14:creationId xmlns:p14="http://schemas.microsoft.com/office/powerpoint/2010/main" val="38203122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Aim Statements</a:t>
            </a:r>
            <a:endParaRPr lang="en-US" dirty="0"/>
          </a:p>
        </p:txBody>
      </p:sp>
      <p:sp>
        <p:nvSpPr>
          <p:cNvPr id="3" name="Content Placeholder 2"/>
          <p:cNvSpPr>
            <a:spLocks noGrp="1"/>
          </p:cNvSpPr>
          <p:nvPr>
            <p:ph idx="1"/>
          </p:nvPr>
        </p:nvSpPr>
        <p:spPr/>
        <p:txBody>
          <a:bodyPr/>
          <a:lstStyle/>
          <a:p>
            <a:r>
              <a:rPr lang="en-US"/>
              <a:t>We will improve the delivery of nutrition services for HIV clients.</a:t>
            </a:r>
          </a:p>
          <a:p>
            <a:r>
              <a:rPr lang="en-US"/>
              <a:t>At Phimbi Health Centre, we will assess and categorize every client who visits the ART, PMTCT, and TB clinics using MUAC or BMI within 3 months.</a:t>
            </a:r>
          </a:p>
          <a:p>
            <a:r>
              <a:rPr lang="en-US"/>
              <a:t>At Nyungwe Health Centre, we will reduce the default rate from 12% to 0% between January 2014 and June 2014 by following up patients who miss appointments.</a:t>
            </a:r>
            <a:endParaRPr lang="en-US" dirty="0"/>
          </a:p>
        </p:txBody>
      </p:sp>
      <p:sp>
        <p:nvSpPr>
          <p:cNvPr id="4" name="Slide Number Placeholder 3"/>
          <p:cNvSpPr>
            <a:spLocks noGrp="1"/>
          </p:cNvSpPr>
          <p:nvPr>
            <p:ph type="sldNum" sz="quarter" idx="12"/>
          </p:nvPr>
        </p:nvSpPr>
        <p:spPr/>
        <p:txBody>
          <a:bodyPr/>
          <a:lstStyle/>
          <a:p>
            <a:r>
              <a:rPr lang="en-US"/>
              <a:t>3.50</a:t>
            </a:r>
            <a:endParaRPr lang="en-US" dirty="0"/>
          </a:p>
        </p:txBody>
      </p:sp>
    </p:spTree>
    <p:extLst>
      <p:ext uri="{BB962C8B-B14F-4D97-AF65-F5344CB8AC3E}">
        <p14:creationId xmlns:p14="http://schemas.microsoft.com/office/powerpoint/2010/main" val="26142853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33798" name="Line 41"/>
          <p:cNvSpPr>
            <a:spLocks noChangeShapeType="1"/>
          </p:cNvSpPr>
          <p:nvPr/>
        </p:nvSpPr>
        <p:spPr bwMode="auto">
          <a:xfrm>
            <a:off x="2030169" y="2393243"/>
            <a:ext cx="1676400" cy="152400"/>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
        <p:nvSpPr>
          <p:cNvPr id="2" name="Slide Number Placeholder 1"/>
          <p:cNvSpPr>
            <a:spLocks noGrp="1"/>
          </p:cNvSpPr>
          <p:nvPr>
            <p:ph type="sldNum" sz="quarter" idx="12"/>
          </p:nvPr>
        </p:nvSpPr>
        <p:spPr/>
        <p:txBody>
          <a:bodyPr/>
          <a:lstStyle/>
          <a:p>
            <a:r>
              <a:rPr lang="en-US" dirty="0"/>
              <a:t>3.51</a:t>
            </a:r>
          </a:p>
        </p:txBody>
      </p:sp>
      <p:sp>
        <p:nvSpPr>
          <p:cNvPr id="3" name="Title 2"/>
          <p:cNvSpPr>
            <a:spLocks noGrp="1"/>
          </p:cNvSpPr>
          <p:nvPr>
            <p:ph type="title"/>
          </p:nvPr>
        </p:nvSpPr>
        <p:spPr/>
        <p:txBody>
          <a:bodyPr/>
          <a:lstStyle/>
          <a:p>
            <a:r>
              <a:rPr lang="en-US" dirty="0"/>
              <a:t>Quality Improvement Methodology</a:t>
            </a:r>
          </a:p>
        </p:txBody>
      </p:sp>
      <p:sp>
        <p:nvSpPr>
          <p:cNvPr id="10" name="Oval 40"/>
          <p:cNvSpPr>
            <a:spLocks noChangeArrowheads="1"/>
          </p:cNvSpPr>
          <p:nvPr/>
        </p:nvSpPr>
        <p:spPr bwMode="auto">
          <a:xfrm>
            <a:off x="2933700" y="2202743"/>
            <a:ext cx="3276600" cy="685800"/>
          </a:xfrm>
          <a:prstGeom prst="ellipse">
            <a:avLst/>
          </a:prstGeom>
          <a:noFill/>
          <a:ln w="50800">
            <a:solidFill>
              <a:schemeClr val="accent6">
                <a:lumMod val="75000"/>
              </a:schemeClr>
            </a:solidFill>
            <a:round/>
            <a:headEnd/>
            <a:tailEnd/>
          </a:ln>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36091300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Quality Improvement Methodology</a:t>
            </a:r>
            <a:endParaRPr lang="en-US" dirty="0"/>
          </a:p>
        </p:txBody>
      </p:sp>
      <p:sp>
        <p:nvSpPr>
          <p:cNvPr id="57347" name="Rectangle 3"/>
          <p:cNvSpPr>
            <a:spLocks noGrp="1" noChangeArrowheads="1"/>
          </p:cNvSpPr>
          <p:nvPr>
            <p:ph idx="1"/>
          </p:nvPr>
        </p:nvSpPr>
        <p:spPr/>
        <p:txBody>
          <a:bodyPr/>
          <a:lstStyle/>
          <a:p>
            <a:pPr marL="0" indent="0">
              <a:buNone/>
            </a:pPr>
            <a:r>
              <a:rPr lang="en-US" b="1" dirty="0"/>
              <a:t>STEP 2. </a:t>
            </a:r>
            <a:r>
              <a:rPr lang="en-US" b="1" dirty="0" err="1"/>
              <a:t>Analyse</a:t>
            </a:r>
            <a:r>
              <a:rPr lang="en-US" b="1" dirty="0"/>
              <a:t> the problem</a:t>
            </a:r>
          </a:p>
          <a:p>
            <a:r>
              <a:rPr lang="en-US" dirty="0"/>
              <a:t>Map the process(</a:t>
            </a:r>
            <a:r>
              <a:rPr lang="en-US" dirty="0" err="1"/>
              <a:t>es</a:t>
            </a:r>
            <a:r>
              <a:rPr lang="en-US" dirty="0"/>
              <a:t>) that are causing the problem.</a:t>
            </a:r>
          </a:p>
          <a:p>
            <a:r>
              <a:rPr lang="en-US" dirty="0"/>
              <a:t>Conduct cause-and-effect analysis.</a:t>
            </a:r>
          </a:p>
          <a:p>
            <a:r>
              <a:rPr lang="en-US" dirty="0"/>
              <a:t>Determine the indicators that will show whether the intended improvement is achieved.  </a:t>
            </a:r>
          </a:p>
          <a:p>
            <a:r>
              <a:rPr lang="en-US" dirty="0" err="1"/>
              <a:t>Analyse</a:t>
            </a:r>
            <a:r>
              <a:rPr lang="en-US" dirty="0"/>
              <a:t> available data.</a:t>
            </a:r>
          </a:p>
          <a:p>
            <a:r>
              <a:rPr lang="en-US" dirty="0"/>
              <a:t>Collect additional data (as needed).</a:t>
            </a:r>
          </a:p>
        </p:txBody>
      </p:sp>
      <p:sp>
        <p:nvSpPr>
          <p:cNvPr id="2" name="Slide Number Placeholder 1"/>
          <p:cNvSpPr>
            <a:spLocks noGrp="1"/>
          </p:cNvSpPr>
          <p:nvPr>
            <p:ph type="sldNum" sz="quarter" idx="12"/>
          </p:nvPr>
        </p:nvSpPr>
        <p:spPr/>
        <p:txBody>
          <a:bodyPr/>
          <a:lstStyle/>
          <a:p>
            <a:r>
              <a:rPr lang="en-US" dirty="0"/>
              <a:t>3.52</a:t>
            </a:r>
          </a:p>
        </p:txBody>
      </p:sp>
    </p:spTree>
    <p:extLst>
      <p:ext uri="{BB962C8B-B14F-4D97-AF65-F5344CB8AC3E}">
        <p14:creationId xmlns:p14="http://schemas.microsoft.com/office/powerpoint/2010/main" val="42085364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Process Mapping: Flow Chart</a:t>
            </a:r>
            <a:endParaRPr lang="en-US" dirty="0"/>
          </a:p>
        </p:txBody>
      </p:sp>
      <p:sp>
        <p:nvSpPr>
          <p:cNvPr id="11" name="Content Placeholder 10"/>
          <p:cNvSpPr>
            <a:spLocks noGrp="1"/>
          </p:cNvSpPr>
          <p:nvPr>
            <p:ph idx="1"/>
          </p:nvPr>
        </p:nvSpPr>
        <p:spPr/>
        <p:txBody>
          <a:bodyPr>
            <a:normAutofit fontScale="92500" lnSpcReduction="20000"/>
          </a:bodyPr>
          <a:lstStyle/>
          <a:p>
            <a:pPr marL="0" indent="0">
              <a:buNone/>
            </a:pPr>
            <a:r>
              <a:rPr lang="en-US" b="1" dirty="0"/>
              <a:t>Process mapping can be useful for improving services by</a:t>
            </a:r>
            <a:r>
              <a:rPr lang="en-US" dirty="0"/>
              <a:t>: </a:t>
            </a:r>
          </a:p>
          <a:p>
            <a:pPr lvl="0"/>
            <a:r>
              <a:rPr lang="en-US" dirty="0"/>
              <a:t>Making the steps in the process clear and understandable</a:t>
            </a:r>
          </a:p>
          <a:p>
            <a:pPr lvl="0"/>
            <a:r>
              <a:rPr lang="en-US" dirty="0"/>
              <a:t>Helping explain the purpose of the steps</a:t>
            </a:r>
          </a:p>
          <a:p>
            <a:pPr lvl="0"/>
            <a:r>
              <a:rPr lang="en-US" dirty="0"/>
              <a:t>Reducing complexity</a:t>
            </a:r>
          </a:p>
          <a:p>
            <a:pPr lvl="0"/>
            <a:r>
              <a:rPr lang="en-US" dirty="0"/>
              <a:t>Eliminating unnecessary steps and reducing waste</a:t>
            </a:r>
          </a:p>
          <a:p>
            <a:pPr lvl="0"/>
            <a:r>
              <a:rPr lang="en-US" dirty="0"/>
              <a:t>Avoiding creating extra work and the need to redo work</a:t>
            </a:r>
          </a:p>
          <a:p>
            <a:pPr lvl="0"/>
            <a:r>
              <a:rPr lang="en-GB" dirty="0"/>
              <a:t>Helping teams understand how their work relates to the tasks of others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r>
              <a:rPr lang="en-US"/>
              <a:t>3.53</a:t>
            </a:r>
            <a:endParaRPr lang="en-US" dirty="0"/>
          </a:p>
        </p:txBody>
      </p:sp>
    </p:spTree>
    <p:extLst>
      <p:ext uri="{BB962C8B-B14F-4D97-AF65-F5344CB8AC3E}">
        <p14:creationId xmlns:p14="http://schemas.microsoft.com/office/powerpoint/2010/main" val="10142354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Cause-and-Effect Analysis</a:t>
            </a:r>
            <a:endParaRPr lang="en-US" dirty="0"/>
          </a:p>
        </p:txBody>
      </p:sp>
      <p:sp>
        <p:nvSpPr>
          <p:cNvPr id="6" name="Content Placeholder 5"/>
          <p:cNvSpPr>
            <a:spLocks noGrp="1"/>
          </p:cNvSpPr>
          <p:nvPr>
            <p:ph idx="1"/>
          </p:nvPr>
        </p:nvSpPr>
        <p:spPr/>
        <p:txBody>
          <a:bodyPr/>
          <a:lstStyle/>
          <a:p>
            <a:r>
              <a:rPr lang="en-US"/>
              <a:t>Is conducted to understand possible cause of the problem </a:t>
            </a:r>
          </a:p>
          <a:p>
            <a:r>
              <a:rPr lang="en-US"/>
              <a:t>Is done by asking ‘5 whys’ or by drawing a fishbone diagram</a:t>
            </a:r>
            <a:endParaRPr lang="en-US" dirty="0"/>
          </a:p>
        </p:txBody>
      </p:sp>
      <p:sp>
        <p:nvSpPr>
          <p:cNvPr id="2" name="Slide Number Placeholder 1"/>
          <p:cNvSpPr>
            <a:spLocks noGrp="1"/>
          </p:cNvSpPr>
          <p:nvPr>
            <p:ph type="sldNum" sz="quarter" idx="12"/>
          </p:nvPr>
        </p:nvSpPr>
        <p:spPr/>
        <p:txBody>
          <a:bodyPr/>
          <a:lstStyle/>
          <a:p>
            <a:r>
              <a:rPr lang="en-US" dirty="0"/>
              <a:t>3.54</a:t>
            </a:r>
          </a:p>
        </p:txBody>
      </p:sp>
    </p:spTree>
    <p:extLst>
      <p:ext uri="{BB962C8B-B14F-4D97-AF65-F5344CB8AC3E}">
        <p14:creationId xmlns:p14="http://schemas.microsoft.com/office/powerpoint/2010/main" val="20852501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Fishbone Diagram</a:t>
            </a:r>
            <a:endParaRPr lang="en-US" dirty="0"/>
          </a:p>
        </p:txBody>
      </p:sp>
      <p:sp>
        <p:nvSpPr>
          <p:cNvPr id="3" name="Slide Number Placeholder 2"/>
          <p:cNvSpPr>
            <a:spLocks noGrp="1"/>
          </p:cNvSpPr>
          <p:nvPr>
            <p:ph type="sldNum" sz="quarter" idx="12"/>
          </p:nvPr>
        </p:nvSpPr>
        <p:spPr/>
        <p:txBody>
          <a:bodyPr/>
          <a:lstStyle/>
          <a:p>
            <a:r>
              <a:rPr lang="en-US" dirty="0"/>
              <a:t>3.55</a:t>
            </a:r>
          </a:p>
        </p:txBody>
      </p:sp>
      <p:cxnSp>
        <p:nvCxnSpPr>
          <p:cNvPr id="5" name="Straight Arrow Connector 4"/>
          <p:cNvCxnSpPr/>
          <p:nvPr/>
        </p:nvCxnSpPr>
        <p:spPr>
          <a:xfrm>
            <a:off x="1295400" y="3429000"/>
            <a:ext cx="6400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5000" y="1752600"/>
            <a:ext cx="14478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84079" y="3429000"/>
            <a:ext cx="16764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76800" y="1600200"/>
            <a:ext cx="16002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334000" y="3429000"/>
            <a:ext cx="17526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676400" y="2438400"/>
            <a:ext cx="9525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362200" y="1752600"/>
            <a:ext cx="321879"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334000" y="2590800"/>
            <a:ext cx="3429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34000" y="1752600"/>
            <a:ext cx="533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810000" y="40386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19400" y="44577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629400" y="40386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505450" y="4457700"/>
            <a:ext cx="704850"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696200" y="3200400"/>
            <a:ext cx="12192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rgbClr val="006699"/>
                </a:solidFill>
              </a:rPr>
              <a:t>Effect</a:t>
            </a:r>
          </a:p>
        </p:txBody>
      </p:sp>
      <p:sp>
        <p:nvSpPr>
          <p:cNvPr id="42" name="Rectangle 41"/>
          <p:cNvSpPr/>
          <p:nvPr/>
        </p:nvSpPr>
        <p:spPr>
          <a:xfrm>
            <a:off x="1066800" y="6019800"/>
            <a:ext cx="6881446"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800" dirty="0">
                <a:solidFill>
                  <a:prstClr val="black"/>
                </a:solidFill>
              </a:rPr>
              <a:t>Categories for problem causes: Staff/providers, resources/equipment, processes/procedures/methods, patients, guidelines/policies/protocols</a:t>
            </a:r>
          </a:p>
        </p:txBody>
      </p:sp>
      <p:sp>
        <p:nvSpPr>
          <p:cNvPr id="4" name="Rectangle 3"/>
          <p:cNvSpPr/>
          <p:nvPr/>
        </p:nvSpPr>
        <p:spPr>
          <a:xfrm>
            <a:off x="1066800" y="1447800"/>
            <a:ext cx="1456339"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6" name="Rectangle 5"/>
          <p:cNvSpPr/>
          <p:nvPr/>
        </p:nvSpPr>
        <p:spPr>
          <a:xfrm>
            <a:off x="4360479" y="1295400"/>
            <a:ext cx="13716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7" name="Rectangle 6"/>
          <p:cNvSpPr/>
          <p:nvPr/>
        </p:nvSpPr>
        <p:spPr>
          <a:xfrm>
            <a:off x="1905000" y="5105400"/>
            <a:ext cx="14478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8" name="Rectangle 7"/>
          <p:cNvSpPr/>
          <p:nvPr/>
        </p:nvSpPr>
        <p:spPr>
          <a:xfrm>
            <a:off x="4779579" y="5486400"/>
            <a:ext cx="12954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cxnSp>
        <p:nvCxnSpPr>
          <p:cNvPr id="23" name="Straight Connector 22"/>
          <p:cNvCxnSpPr/>
          <p:nvPr/>
        </p:nvCxnSpPr>
        <p:spPr>
          <a:xfrm>
            <a:off x="0" y="1095875"/>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588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1. Identify&#10;2. Analyze&#10;3. Develop&#10;Plan&gt;Do&gt;Study&gt;Act&#10;4. Test and implement" title="flow chart"/>
          <p:cNvPicPr>
            <a:picLocks noGrp="1" noChangeAspect="1" noChangeArrowheads="1"/>
          </p:cNvPicPr>
          <p:nvPr>
            <p:ph idx="1"/>
          </p:nvPr>
        </p:nvPicPr>
        <p:blipFill rotWithShape="1">
          <a:blip r:embed="rId3" cstate="print"/>
          <a:srcRect t="1951"/>
          <a:stretch/>
        </p:blipFill>
        <p:spPr>
          <a:xfrm>
            <a:off x="2082923" y="1467994"/>
            <a:ext cx="4624387" cy="4730262"/>
          </a:xfrm>
          <a:noFill/>
        </p:spPr>
      </p:pic>
      <p:sp>
        <p:nvSpPr>
          <p:cNvPr id="6" name="Rectangle 5"/>
          <p:cNvSpPr/>
          <p:nvPr/>
        </p:nvSpPr>
        <p:spPr>
          <a:xfrm>
            <a:off x="345831" y="6237230"/>
            <a:ext cx="7555523" cy="523220"/>
          </a:xfrm>
          <a:prstGeom prst="rect">
            <a:avLst/>
          </a:prstGeom>
        </p:spPr>
        <p:txBody>
          <a:bodyPr wrap="square">
            <a:spAutoFit/>
          </a:bodyPr>
          <a:lstStyle/>
          <a:p>
            <a:pPr>
              <a:defRPr/>
            </a:pPr>
            <a:r>
              <a:rPr kumimoji="1" lang="en-US" sz="1400" dirty="0">
                <a:latin typeface="Arial" charset="0"/>
              </a:rPr>
              <a:t>Adapted from T. Nolan et al. 1996. </a:t>
            </a:r>
            <a:r>
              <a:rPr kumimoji="1" lang="en-US" sz="1400" i="1" dirty="0">
                <a:latin typeface="Arial" charset="0"/>
              </a:rPr>
              <a:t>The Improvement Guide: A Practical Guide to Enhancing Organizational Performance</a:t>
            </a:r>
          </a:p>
        </p:txBody>
      </p:sp>
      <p:sp>
        <p:nvSpPr>
          <p:cNvPr id="33798" name="Line 41"/>
          <p:cNvSpPr>
            <a:spLocks noChangeShapeType="1"/>
          </p:cNvSpPr>
          <p:nvPr/>
        </p:nvSpPr>
        <p:spPr bwMode="auto">
          <a:xfrm>
            <a:off x="1948108" y="3249319"/>
            <a:ext cx="1676400" cy="152400"/>
          </a:xfrm>
          <a:prstGeom prst="line">
            <a:avLst/>
          </a:prstGeom>
          <a:noFill/>
          <a:ln w="76200">
            <a:solidFill>
              <a:schemeClr val="accent6">
                <a:lumMod val="75000"/>
              </a:schemeClr>
            </a:solidFill>
            <a:round/>
            <a:headEnd/>
            <a:tailEnd type="triangle" w="med" len="med"/>
          </a:ln>
        </p:spPr>
        <p:txBody>
          <a:bodyPr/>
          <a:lstStyle/>
          <a:p>
            <a:endParaRPr lang="en-US" dirty="0">
              <a:solidFill>
                <a:srgbClr val="000000"/>
              </a:solidFill>
            </a:endParaRPr>
          </a:p>
        </p:txBody>
      </p:sp>
      <p:sp>
        <p:nvSpPr>
          <p:cNvPr id="2" name="Slide Number Placeholder 1"/>
          <p:cNvSpPr>
            <a:spLocks noGrp="1"/>
          </p:cNvSpPr>
          <p:nvPr>
            <p:ph type="sldNum" sz="quarter" idx="12"/>
          </p:nvPr>
        </p:nvSpPr>
        <p:spPr/>
        <p:txBody>
          <a:bodyPr/>
          <a:lstStyle/>
          <a:p>
            <a:r>
              <a:rPr lang="en-US" dirty="0"/>
              <a:t>3.56</a:t>
            </a:r>
          </a:p>
        </p:txBody>
      </p:sp>
      <p:sp>
        <p:nvSpPr>
          <p:cNvPr id="3" name="Title 2"/>
          <p:cNvSpPr>
            <a:spLocks noGrp="1"/>
          </p:cNvSpPr>
          <p:nvPr>
            <p:ph type="title"/>
          </p:nvPr>
        </p:nvSpPr>
        <p:spPr/>
        <p:txBody>
          <a:bodyPr/>
          <a:lstStyle/>
          <a:p>
            <a:r>
              <a:rPr lang="en-US" dirty="0"/>
              <a:t>The QI Model</a:t>
            </a:r>
          </a:p>
        </p:txBody>
      </p:sp>
      <p:sp>
        <p:nvSpPr>
          <p:cNvPr id="10" name="Oval 40"/>
          <p:cNvSpPr>
            <a:spLocks noChangeArrowheads="1"/>
          </p:cNvSpPr>
          <p:nvPr/>
        </p:nvSpPr>
        <p:spPr bwMode="auto">
          <a:xfrm>
            <a:off x="2933700" y="2982619"/>
            <a:ext cx="3276600" cy="685800"/>
          </a:xfrm>
          <a:prstGeom prst="ellipse">
            <a:avLst/>
          </a:prstGeom>
          <a:noFill/>
          <a:ln w="50800">
            <a:solidFill>
              <a:schemeClr val="accent6">
                <a:lumMod val="75000"/>
              </a:schemeClr>
            </a:solidFill>
            <a:round/>
            <a:headEnd/>
            <a:tailEnd/>
          </a:ln>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925009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Quality Improvement Methodology</a:t>
            </a:r>
            <a:endParaRPr lang="en-US" dirty="0"/>
          </a:p>
        </p:txBody>
      </p:sp>
      <p:sp>
        <p:nvSpPr>
          <p:cNvPr id="3" name="Content Placeholder 2"/>
          <p:cNvSpPr>
            <a:spLocks noGrp="1"/>
          </p:cNvSpPr>
          <p:nvPr>
            <p:ph idx="1"/>
          </p:nvPr>
        </p:nvSpPr>
        <p:spPr/>
        <p:txBody>
          <a:bodyPr/>
          <a:lstStyle/>
          <a:p>
            <a:pPr marL="0" indent="0">
              <a:buNone/>
            </a:pPr>
            <a:r>
              <a:rPr lang="en-US" b="1" dirty="0"/>
              <a:t>Step 3: Developing Changes</a:t>
            </a:r>
          </a:p>
          <a:p>
            <a:r>
              <a:rPr lang="en-US" dirty="0"/>
              <a:t>Develop possible changes (interventions) that may yield improvement.</a:t>
            </a:r>
          </a:p>
          <a:p>
            <a:r>
              <a:rPr lang="en-US" dirty="0"/>
              <a:t>Organize possible changes according to importance and practicality and select one to implement.</a:t>
            </a:r>
          </a:p>
          <a:p>
            <a:r>
              <a:rPr lang="en-US" dirty="0"/>
              <a:t>Discuss how the change will be implemented.</a:t>
            </a:r>
          </a:p>
          <a:p>
            <a:r>
              <a:rPr lang="en-US" dirty="0"/>
              <a:t>Explain what improvement is expected from the change.</a:t>
            </a:r>
          </a:p>
          <a:p>
            <a:endParaRPr lang="en-US" dirty="0"/>
          </a:p>
        </p:txBody>
      </p:sp>
      <p:sp>
        <p:nvSpPr>
          <p:cNvPr id="4" name="Slide Number Placeholder 3"/>
          <p:cNvSpPr>
            <a:spLocks noGrp="1"/>
          </p:cNvSpPr>
          <p:nvPr>
            <p:ph type="sldNum" sz="quarter" idx="12"/>
          </p:nvPr>
        </p:nvSpPr>
        <p:spPr/>
        <p:txBody>
          <a:bodyPr/>
          <a:lstStyle/>
          <a:p>
            <a:r>
              <a:rPr lang="en-US"/>
              <a:t>3.57</a:t>
            </a:r>
            <a:endParaRPr lang="en-US" dirty="0"/>
          </a:p>
        </p:txBody>
      </p:sp>
    </p:spTree>
    <p:extLst>
      <p:ext uri="{BB962C8B-B14F-4D97-AF65-F5344CB8AC3E}">
        <p14:creationId xmlns:p14="http://schemas.microsoft.com/office/powerpoint/2010/main" val="1351122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5704</TotalTime>
  <Words>7166</Words>
  <Application>Microsoft Office PowerPoint</Application>
  <PresentationFormat>On-screen Show (4:3)</PresentationFormat>
  <Paragraphs>1313</Paragraphs>
  <Slides>169</Slides>
  <Notes>102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169</vt:i4>
      </vt:variant>
    </vt:vector>
  </HeadingPairs>
  <TitlesOfParts>
    <vt:vector size="184" baseType="lpstr">
      <vt:lpstr>Malgun Gothic</vt:lpstr>
      <vt:lpstr>Malgun Gothic</vt:lpstr>
      <vt:lpstr>Arial</vt:lpstr>
      <vt:lpstr>Arial Rounded MT Bold</vt:lpstr>
      <vt:lpstr>Calibri</vt:lpstr>
      <vt:lpstr>Calibri Light</vt:lpstr>
      <vt:lpstr>Courier New</vt:lpstr>
      <vt:lpstr>Franklin Gothic Book</vt:lpstr>
      <vt:lpstr>Franklin Gothic Medium</vt:lpstr>
      <vt:lpstr>Gill Sans Ultra Bold</vt:lpstr>
      <vt:lpstr>Symbol</vt:lpstr>
      <vt:lpstr>Tahoma</vt:lpstr>
      <vt:lpstr>Times New Roman</vt:lpstr>
      <vt:lpstr>Wingdings</vt:lpstr>
      <vt:lpstr>Office Theme</vt:lpstr>
      <vt:lpstr>PowerPoint Presentation</vt:lpstr>
      <vt:lpstr>PowerPoint Presentation</vt:lpstr>
      <vt:lpstr>Introductory Session Learning Objectives</vt:lpstr>
      <vt:lpstr>NCST Course Objectives</vt:lpstr>
      <vt:lpstr>Components of NCST</vt:lpstr>
      <vt:lpstr>Training Methods</vt:lpstr>
      <vt:lpstr>NCST Competencies and Standards</vt:lpstr>
      <vt:lpstr>PowerPoint Presentation</vt:lpstr>
      <vt:lpstr>Module 1: Learning Objectives</vt:lpstr>
      <vt:lpstr>Food and Nutrients</vt:lpstr>
      <vt:lpstr>Malnutrition</vt:lpstr>
      <vt:lpstr>Importance of Good Nutrition</vt:lpstr>
      <vt:lpstr>Malawi’s Six Food Groups</vt:lpstr>
      <vt:lpstr>Daily Energy Requirements</vt:lpstr>
      <vt:lpstr>Energy Requirements during  Pregnancy and Lactation</vt:lpstr>
      <vt:lpstr>Cycle of Poor Nutrition and Infection</vt:lpstr>
      <vt:lpstr>Energy Requirements for PLHIV</vt:lpstr>
      <vt:lpstr>Nutrition and TB</vt:lpstr>
      <vt:lpstr> Energy Requirements during Pregnancy </vt:lpstr>
      <vt:lpstr>PowerPoint Presentation</vt:lpstr>
      <vt:lpstr>Food and Water Safety and Hygiene</vt:lpstr>
      <vt:lpstr> Food and Water Safety for PLHIV </vt:lpstr>
      <vt:lpstr>Interaction between Food and ART</vt:lpstr>
      <vt:lpstr>Nutrition Care, Support, and Treatment (NCST) Services</vt:lpstr>
      <vt:lpstr>PowerPoint Presentation</vt:lpstr>
      <vt:lpstr>Module 2: Learning Objectives</vt:lpstr>
      <vt:lpstr>Importance of Nutrition Assessment</vt:lpstr>
      <vt:lpstr>Types of Nutrition Assessment</vt:lpstr>
      <vt:lpstr>Anthropometry </vt:lpstr>
      <vt:lpstr>Anthropometric Measurements  Used in NCST </vt:lpstr>
      <vt:lpstr>How Often Should Weight Be Measured?</vt:lpstr>
      <vt:lpstr>How Often Should Height Be Measured?</vt:lpstr>
      <vt:lpstr>Body Mass Index (BMI)</vt:lpstr>
      <vt:lpstr>BMI Cutoff Points to Classify  Nutritional Status</vt:lpstr>
      <vt:lpstr>BMI-for-Age for Adolescents (15–18 Years)</vt:lpstr>
      <vt:lpstr>BMI-for-Age Cutoff Points to Classify Nutritional Status</vt:lpstr>
      <vt:lpstr>Measuring MUAC:  Find the Midpoint of Upper Arm</vt:lpstr>
      <vt:lpstr>Measuring MUAC:  Measure the Circumference </vt:lpstr>
      <vt:lpstr>MUAC Cutoff Points to Classify  Nutritional Status</vt:lpstr>
      <vt:lpstr>Weight Gain During Pregnancy </vt:lpstr>
      <vt:lpstr>Biochemical Assessment – Blood Haemoglobin Results and Action  </vt:lpstr>
      <vt:lpstr>Classifying Nutritional Status</vt:lpstr>
      <vt:lpstr>PowerPoint Presentation</vt:lpstr>
      <vt:lpstr>Learning Objectives (1)</vt:lpstr>
      <vt:lpstr>Learning Objectives (2)</vt:lpstr>
      <vt:lpstr>How Well Are We Doing with Regards to Counselling and Education? </vt:lpstr>
      <vt:lpstr>What Is COMMUNICATION? </vt:lpstr>
      <vt:lpstr>What Does This Mean? </vt:lpstr>
      <vt:lpstr>Breast milk is best!   Will you give your baby the benefits from breastfeeding? </vt:lpstr>
      <vt:lpstr>Telling Is Not Enough!</vt:lpstr>
      <vt:lpstr>Telling Is Not Enough Because: </vt:lpstr>
      <vt:lpstr>PowerPoint Presentation</vt:lpstr>
      <vt:lpstr>What Is Counselling?</vt:lpstr>
      <vt:lpstr>Behaviour Change Is a Complicated Process</vt:lpstr>
      <vt:lpstr>WHO and WHAT Influence Behaviour?</vt:lpstr>
      <vt:lpstr>Stages of Change and Your Role</vt:lpstr>
      <vt:lpstr>Barriers to Behaviour Change </vt:lpstr>
      <vt:lpstr>Counselling Should Be:</vt:lpstr>
      <vt:lpstr>The ‘HOW’ of Nutrition Counselling </vt:lpstr>
      <vt:lpstr>The ‘WHAT’ of Nutrition Counselling </vt:lpstr>
      <vt:lpstr>Always Address the Client’s Core Needs </vt:lpstr>
      <vt:lpstr>Always Address the Client’s Core Needs: Adequate Diet </vt:lpstr>
      <vt:lpstr>PowerPoint Presentation</vt:lpstr>
      <vt:lpstr>PowerPoint Presentation</vt:lpstr>
      <vt:lpstr>PowerPoint Presentation</vt:lpstr>
      <vt:lpstr>PowerPoint Presentation</vt:lpstr>
      <vt:lpstr>Body Mass Index (BMI) Wheel</vt:lpstr>
      <vt:lpstr>PowerPoint Presentation</vt:lpstr>
      <vt:lpstr>PowerPoint Presentation</vt:lpstr>
      <vt:lpstr>How to Conduct Effective Counselling </vt:lpstr>
      <vt:lpstr>Always Address the Client’s Core Needs:  Water, Sanitation, and Hygiene (WASH)</vt:lpstr>
      <vt:lpstr>PowerPoint Presentation</vt:lpstr>
      <vt:lpstr>Why WASH? </vt:lpstr>
      <vt:lpstr>Always Address the Client’s Core Needs: Regular Clinic Visits  </vt:lpstr>
      <vt:lpstr>PowerPoint Presentation</vt:lpstr>
      <vt:lpstr>Always Address the Client’s Core Needs: Adherence to Medication </vt:lpstr>
      <vt:lpstr>PowerPoint Presentation</vt:lpstr>
      <vt:lpstr>Using the New NCST Flipchart</vt:lpstr>
      <vt:lpstr>Discuss, Recommend, and Verify the Client’s Understanding </vt:lpstr>
      <vt:lpstr>Practice: Role Play―Discuss, Recommend, and Verify Understanding </vt:lpstr>
      <vt:lpstr>Patient Action Plan</vt:lpstr>
      <vt:lpstr>Nutrition Education with Groups</vt:lpstr>
      <vt:lpstr>Use ALIDRAA to Conduct Group Education</vt:lpstr>
      <vt:lpstr>Tips to Engage Groups in Active Education</vt:lpstr>
      <vt:lpstr>What Is High-Quality Service Delivery?</vt:lpstr>
      <vt:lpstr>Quality Assurance vs. Quality Improvement</vt:lpstr>
      <vt:lpstr>Quality Assurance vs. Quality Improvement</vt:lpstr>
      <vt:lpstr>Quality Improvement Methodology</vt:lpstr>
      <vt:lpstr>Quality Improvement Methodology</vt:lpstr>
      <vt:lpstr>Identify Problems/Areas for Improvement</vt:lpstr>
      <vt:lpstr>Developing an Aim Statement </vt:lpstr>
      <vt:lpstr>Examples of Aim Statements</vt:lpstr>
      <vt:lpstr>Quality Improvement Methodology</vt:lpstr>
      <vt:lpstr>Quality Improvement Methodology</vt:lpstr>
      <vt:lpstr>Process Mapping: Flow Chart</vt:lpstr>
      <vt:lpstr>Cause-and-Effect Analysis</vt:lpstr>
      <vt:lpstr>Fishbone Diagram</vt:lpstr>
      <vt:lpstr>The QI Model</vt:lpstr>
      <vt:lpstr>Quality Improvement Methodology</vt:lpstr>
      <vt:lpstr>Measuring Improvement</vt:lpstr>
      <vt:lpstr>Qualities of a Good Indicator</vt:lpstr>
      <vt:lpstr>Testing and Implementing Changes</vt:lpstr>
      <vt:lpstr>PowerPoint Presentation</vt:lpstr>
      <vt:lpstr>Learning Objectives</vt:lpstr>
      <vt:lpstr>Importance of Nutrition Assessment</vt:lpstr>
      <vt:lpstr>Types of Nutrition Assessment</vt:lpstr>
      <vt:lpstr>Criteria for Normal Nutritional Status</vt:lpstr>
      <vt:lpstr>Criteria for Overweight and Obesity</vt:lpstr>
      <vt:lpstr>PowerPoint Presentation</vt:lpstr>
      <vt:lpstr>Criteria for Moderate Undernutrition</vt:lpstr>
      <vt:lpstr>Criteria for Severe Undernutrition without Medical Complications </vt:lpstr>
      <vt:lpstr>Criteria for Severe Undernutrition  with Medical Complications </vt:lpstr>
      <vt:lpstr>Therapeutic and Supplementary Food Products Used for NCST in Malawi</vt:lpstr>
      <vt:lpstr>Therapeutic and Supplementary Food Products Used for NCST in Malawi </vt:lpstr>
      <vt:lpstr>How NCST Differs from Other Food Supplementation</vt:lpstr>
      <vt:lpstr>PowerPoint Presentation</vt:lpstr>
      <vt:lpstr>Module 5: Learning Objectives</vt:lpstr>
      <vt:lpstr>Importance of Monitoring and Reporting of NCST Services </vt:lpstr>
      <vt:lpstr>NCST Data Collection and Reporting Tools</vt:lpstr>
      <vt:lpstr>NCST Monthly Report Data Error Check</vt:lpstr>
      <vt:lpstr>NCST Data Flow from Facility  to National Level </vt:lpstr>
      <vt:lpstr>NCST Indicators</vt:lpstr>
      <vt:lpstr>Challenges of Data Collection</vt:lpstr>
      <vt:lpstr>Addressing Data Collection Challenges</vt:lpstr>
      <vt:lpstr>NCST Data Reporting Using DHIS-2</vt:lpstr>
      <vt:lpstr>Data Analysis</vt:lpstr>
      <vt:lpstr>Elements of a Run Chart (Time Series Chart)</vt:lpstr>
      <vt:lpstr>PowerPoint Presentation</vt:lpstr>
      <vt:lpstr>Data Quality</vt:lpstr>
      <vt:lpstr>Components of Routine Data Quality Assessment (RDQA)</vt:lpstr>
      <vt:lpstr>PowerPoint Presentation</vt:lpstr>
      <vt:lpstr>Module 6: Learning Objectives</vt:lpstr>
      <vt:lpstr>Quality Health Services Are:</vt:lpstr>
      <vt:lpstr>What Is High-Quality Service Delivery?</vt:lpstr>
      <vt:lpstr>Quality Assurance vs. Quality Improvement</vt:lpstr>
      <vt:lpstr>Principles of Quality Improvement</vt:lpstr>
      <vt:lpstr>Health Delivery System</vt:lpstr>
      <vt:lpstr>Experimentation and Use of Data</vt:lpstr>
      <vt:lpstr>The Model for Improvement</vt:lpstr>
      <vt:lpstr>Quality Improvement Methodology</vt:lpstr>
      <vt:lpstr>Quality Improvement Methodology</vt:lpstr>
      <vt:lpstr>Identify Problems/Areas for Improvement</vt:lpstr>
      <vt:lpstr>Form a Team</vt:lpstr>
      <vt:lpstr>Creating Effective QI Teams</vt:lpstr>
      <vt:lpstr>Developing an Aim Statement </vt:lpstr>
      <vt:lpstr>Examples of Aim Statements</vt:lpstr>
      <vt:lpstr>Quality Improvement Methodology</vt:lpstr>
      <vt:lpstr>Quality Improvement Methodology</vt:lpstr>
      <vt:lpstr>Process Mapping: Flow Chart</vt:lpstr>
      <vt:lpstr>Creating and Using a Flow Chart to  Understand a System/Process</vt:lpstr>
      <vt:lpstr>Creating a Process Flow Chart: Symbols</vt:lpstr>
      <vt:lpstr>Creating a Process Flow Chart: Flow Lines</vt:lpstr>
      <vt:lpstr>Cause-and-Effect Analysis</vt:lpstr>
      <vt:lpstr>Fishbone Diagram</vt:lpstr>
      <vt:lpstr>Example of a Fishbone Diagram </vt:lpstr>
      <vt:lpstr>The QI Model</vt:lpstr>
      <vt:lpstr>Quality Improvement Methodology</vt:lpstr>
      <vt:lpstr>Measuring Improvement</vt:lpstr>
      <vt:lpstr>Types of Indicators</vt:lpstr>
      <vt:lpstr>Qualities of a Good Indicator</vt:lpstr>
      <vt:lpstr>Example of an Indicator</vt:lpstr>
      <vt:lpstr>Using Data</vt:lpstr>
      <vt:lpstr>Elements of a Time Series Chart</vt:lpstr>
      <vt:lpstr>Testing and Implementing Changes</vt:lpstr>
      <vt:lpstr>Testing Changes: Plan</vt:lpstr>
      <vt:lpstr>Testing Changes: Do</vt:lpstr>
      <vt:lpstr>Testing Changes: Study</vt:lpstr>
      <vt:lpstr>Testing Changes: Act</vt:lpstr>
      <vt:lpstr>Monitoring QI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care, support, and treatment (NCST) for adolescents and adults</dc:title>
  <dc:creator>Alice Nkoroi</dc:creator>
  <cp:lastModifiedBy>Stacy Moore</cp:lastModifiedBy>
  <cp:revision>191</cp:revision>
  <cp:lastPrinted>2015-09-14T18:39:32Z</cp:lastPrinted>
  <dcterms:created xsi:type="dcterms:W3CDTF">2014-12-17T11:40:00Z</dcterms:created>
  <dcterms:modified xsi:type="dcterms:W3CDTF">2018-01-10T15:49:29Z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