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notesSlides/notesSlide95.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charts/chart9.xml" ContentType="application/vnd.openxmlformats-officedocument.drawingml.chart+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charts/chart10.xml" ContentType="application/vnd.openxmlformats-officedocument.drawingml.chart+xml"/>
  <Override PartName="/ppt/notesSlides/notesSlide235.xml" ContentType="application/vnd.openxmlformats-officedocument.presentationml.notesSlide+xml"/>
  <Override PartName="/ppt/charts/chart11.xml" ContentType="application/vnd.openxmlformats-officedocument.drawingml.chart+xml"/>
  <Override PartName="/ppt/notesSlides/notesSlide236.xml" ContentType="application/vnd.openxmlformats-officedocument.presentationml.notesSlide+xml"/>
  <Override PartName="/ppt/charts/chart12.xml" ContentType="application/vnd.openxmlformats-officedocument.drawingml.chart+xml"/>
  <Override PartName="/ppt/notesSlides/notesSlide237.xml" ContentType="application/vnd.openxmlformats-officedocument.presentationml.notesSlide+xml"/>
  <Override PartName="/ppt/charts/chart13.xml" ContentType="application/vnd.openxmlformats-officedocument.drawingml.chart+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charts/chart14.xml" ContentType="application/vnd.openxmlformats-officedocument.drawingml.chart+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charts/chart15.xml" ContentType="application/vnd.openxmlformats-officedocument.drawingml.chart+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harts/chart16.xml" ContentType="application/vnd.openxmlformats-officedocument.drawingml.chart+xml"/>
  <Override PartName="/ppt/notesSlides/notesSlide251.xml" ContentType="application/vnd.openxmlformats-officedocument.presentationml.notesSlide+xml"/>
  <Override PartName="/ppt/charts/chart17.xml" ContentType="application/vnd.openxmlformats-officedocument.drawingml.chart+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81" r:id="rId5"/>
    <p:sldMasterId id="2147483684" r:id="rId6"/>
    <p:sldMasterId id="2147483692" r:id="rId7"/>
  </p:sldMasterIdLst>
  <p:notesMasterIdLst>
    <p:notesMasterId r:id="rId386"/>
  </p:notesMasterIdLst>
  <p:handoutMasterIdLst>
    <p:handoutMasterId r:id="rId387"/>
  </p:handoutMasterIdLst>
  <p:sldIdLst>
    <p:sldId id="396" r:id="rId8"/>
    <p:sldId id="675" r:id="rId9"/>
    <p:sldId id="397" r:id="rId10"/>
    <p:sldId id="257" r:id="rId11"/>
    <p:sldId id="259" r:id="rId12"/>
    <p:sldId id="38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87" r:id="rId29"/>
    <p:sldId id="262" r:id="rId30"/>
    <p:sldId id="263" r:id="rId31"/>
    <p:sldId id="264" r:id="rId32"/>
    <p:sldId id="265" r:id="rId33"/>
    <p:sldId id="390" r:id="rId34"/>
    <p:sldId id="391" r:id="rId35"/>
    <p:sldId id="268" r:id="rId36"/>
    <p:sldId id="687" r:id="rId37"/>
    <p:sldId id="270" r:id="rId38"/>
    <p:sldId id="271" r:id="rId39"/>
    <p:sldId id="272" r:id="rId40"/>
    <p:sldId id="688" r:id="rId41"/>
    <p:sldId id="274" r:id="rId42"/>
    <p:sldId id="275" r:id="rId43"/>
    <p:sldId id="388" r:id="rId44"/>
    <p:sldId id="278" r:id="rId45"/>
    <p:sldId id="279" r:id="rId46"/>
    <p:sldId id="280" r:id="rId47"/>
    <p:sldId id="281" r:id="rId48"/>
    <p:sldId id="691" r:id="rId49"/>
    <p:sldId id="395" r:id="rId50"/>
    <p:sldId id="283" r:id="rId51"/>
    <p:sldId id="284" r:id="rId52"/>
    <p:sldId id="285" r:id="rId53"/>
    <p:sldId id="295" r:id="rId54"/>
    <p:sldId id="296" r:id="rId55"/>
    <p:sldId id="297" r:id="rId56"/>
    <p:sldId id="298" r:id="rId57"/>
    <p:sldId id="299" r:id="rId58"/>
    <p:sldId id="392" r:id="rId59"/>
    <p:sldId id="389" r:id="rId60"/>
    <p:sldId id="303" r:id="rId61"/>
    <p:sldId id="304" r:id="rId62"/>
    <p:sldId id="381" r:id="rId63"/>
    <p:sldId id="382" r:id="rId64"/>
    <p:sldId id="307" r:id="rId65"/>
    <p:sldId id="384" r:id="rId66"/>
    <p:sldId id="310" r:id="rId67"/>
    <p:sldId id="311" r:id="rId68"/>
    <p:sldId id="313" r:id="rId69"/>
    <p:sldId id="314" r:id="rId70"/>
    <p:sldId id="315" r:id="rId71"/>
    <p:sldId id="316" r:id="rId72"/>
    <p:sldId id="317" r:id="rId73"/>
    <p:sldId id="318" r:id="rId74"/>
    <p:sldId id="393" r:id="rId75"/>
    <p:sldId id="319" r:id="rId76"/>
    <p:sldId id="320" r:id="rId77"/>
    <p:sldId id="321" r:id="rId78"/>
    <p:sldId id="323" r:id="rId79"/>
    <p:sldId id="324" r:id="rId80"/>
    <p:sldId id="325" r:id="rId81"/>
    <p:sldId id="372" r:id="rId82"/>
    <p:sldId id="373" r:id="rId83"/>
    <p:sldId id="328" r:id="rId84"/>
    <p:sldId id="329" r:id="rId85"/>
    <p:sldId id="330" r:id="rId86"/>
    <p:sldId id="332" r:id="rId87"/>
    <p:sldId id="333" r:id="rId88"/>
    <p:sldId id="334" r:id="rId89"/>
    <p:sldId id="335" r:id="rId90"/>
    <p:sldId id="336" r:id="rId91"/>
    <p:sldId id="337" r:id="rId92"/>
    <p:sldId id="338" r:id="rId93"/>
    <p:sldId id="340" r:id="rId94"/>
    <p:sldId id="341" r:id="rId95"/>
    <p:sldId id="342" r:id="rId96"/>
    <p:sldId id="343" r:id="rId97"/>
    <p:sldId id="344" r:id="rId98"/>
    <p:sldId id="345" r:id="rId99"/>
    <p:sldId id="347" r:id="rId100"/>
    <p:sldId id="348" r:id="rId101"/>
    <p:sldId id="349" r:id="rId102"/>
    <p:sldId id="350" r:id="rId103"/>
    <p:sldId id="351" r:id="rId104"/>
    <p:sldId id="394" r:id="rId105"/>
    <p:sldId id="352" r:id="rId106"/>
    <p:sldId id="353" r:id="rId107"/>
    <p:sldId id="354" r:id="rId108"/>
    <p:sldId id="355" r:id="rId109"/>
    <p:sldId id="399" r:id="rId110"/>
    <p:sldId id="400" r:id="rId111"/>
    <p:sldId id="401" r:id="rId112"/>
    <p:sldId id="402" r:id="rId113"/>
    <p:sldId id="403" r:id="rId114"/>
    <p:sldId id="404" r:id="rId115"/>
    <p:sldId id="405" r:id="rId116"/>
    <p:sldId id="406" r:id="rId117"/>
    <p:sldId id="407" r:id="rId118"/>
    <p:sldId id="408" r:id="rId119"/>
    <p:sldId id="409" r:id="rId120"/>
    <p:sldId id="410" r:id="rId121"/>
    <p:sldId id="411" r:id="rId122"/>
    <p:sldId id="412" r:id="rId123"/>
    <p:sldId id="413" r:id="rId124"/>
    <p:sldId id="414" r:id="rId125"/>
    <p:sldId id="415" r:id="rId126"/>
    <p:sldId id="416" r:id="rId127"/>
    <p:sldId id="417" r:id="rId128"/>
    <p:sldId id="689" r:id="rId129"/>
    <p:sldId id="419" r:id="rId130"/>
    <p:sldId id="420" r:id="rId131"/>
    <p:sldId id="421" r:id="rId132"/>
    <p:sldId id="690" r:id="rId133"/>
    <p:sldId id="423" r:id="rId134"/>
    <p:sldId id="424" r:id="rId135"/>
    <p:sldId id="425" r:id="rId136"/>
    <p:sldId id="426" r:id="rId137"/>
    <p:sldId id="692" r:id="rId138"/>
    <p:sldId id="427" r:id="rId139"/>
    <p:sldId id="428" r:id="rId140"/>
    <p:sldId id="429" r:id="rId141"/>
    <p:sldId id="430" r:id="rId142"/>
    <p:sldId id="431" r:id="rId143"/>
    <p:sldId id="432" r:id="rId144"/>
    <p:sldId id="433" r:id="rId145"/>
    <p:sldId id="434" r:id="rId146"/>
    <p:sldId id="435" r:id="rId147"/>
    <p:sldId id="436" r:id="rId148"/>
    <p:sldId id="437" r:id="rId149"/>
    <p:sldId id="438" r:id="rId150"/>
    <p:sldId id="439" r:id="rId151"/>
    <p:sldId id="440" r:id="rId152"/>
    <p:sldId id="441" r:id="rId153"/>
    <p:sldId id="442" r:id="rId154"/>
    <p:sldId id="443" r:id="rId155"/>
    <p:sldId id="444" r:id="rId156"/>
    <p:sldId id="445" r:id="rId157"/>
    <p:sldId id="446" r:id="rId158"/>
    <p:sldId id="447" r:id="rId159"/>
    <p:sldId id="448" r:id="rId160"/>
    <p:sldId id="449" r:id="rId161"/>
    <p:sldId id="450" r:id="rId162"/>
    <p:sldId id="451" r:id="rId163"/>
    <p:sldId id="452" r:id="rId164"/>
    <p:sldId id="453" r:id="rId165"/>
    <p:sldId id="454" r:id="rId166"/>
    <p:sldId id="455" r:id="rId167"/>
    <p:sldId id="456" r:id="rId168"/>
    <p:sldId id="457" r:id="rId169"/>
    <p:sldId id="458" r:id="rId170"/>
    <p:sldId id="459" r:id="rId171"/>
    <p:sldId id="460" r:id="rId172"/>
    <p:sldId id="461" r:id="rId173"/>
    <p:sldId id="462" r:id="rId174"/>
    <p:sldId id="463" r:id="rId175"/>
    <p:sldId id="464" r:id="rId176"/>
    <p:sldId id="465" r:id="rId177"/>
    <p:sldId id="466" r:id="rId178"/>
    <p:sldId id="467" r:id="rId179"/>
    <p:sldId id="468" r:id="rId180"/>
    <p:sldId id="469" r:id="rId181"/>
    <p:sldId id="470" r:id="rId182"/>
    <p:sldId id="471" r:id="rId183"/>
    <p:sldId id="472" r:id="rId184"/>
    <p:sldId id="473" r:id="rId185"/>
    <p:sldId id="474" r:id="rId186"/>
    <p:sldId id="475" r:id="rId187"/>
    <p:sldId id="476" r:id="rId188"/>
    <p:sldId id="477" r:id="rId189"/>
    <p:sldId id="478" r:id="rId190"/>
    <p:sldId id="479" r:id="rId191"/>
    <p:sldId id="480" r:id="rId192"/>
    <p:sldId id="481" r:id="rId193"/>
    <p:sldId id="482" r:id="rId194"/>
    <p:sldId id="483" r:id="rId195"/>
    <p:sldId id="484" r:id="rId196"/>
    <p:sldId id="485" r:id="rId197"/>
    <p:sldId id="486" r:id="rId198"/>
    <p:sldId id="487" r:id="rId199"/>
    <p:sldId id="488" r:id="rId200"/>
    <p:sldId id="489" r:id="rId201"/>
    <p:sldId id="490" r:id="rId202"/>
    <p:sldId id="491" r:id="rId203"/>
    <p:sldId id="492" r:id="rId204"/>
    <p:sldId id="493" r:id="rId205"/>
    <p:sldId id="494" r:id="rId206"/>
    <p:sldId id="495" r:id="rId207"/>
    <p:sldId id="496" r:id="rId208"/>
    <p:sldId id="497" r:id="rId209"/>
    <p:sldId id="498" r:id="rId210"/>
    <p:sldId id="499" r:id="rId211"/>
    <p:sldId id="500" r:id="rId212"/>
    <p:sldId id="501" r:id="rId213"/>
    <p:sldId id="502" r:id="rId214"/>
    <p:sldId id="503" r:id="rId215"/>
    <p:sldId id="504" r:id="rId216"/>
    <p:sldId id="505" r:id="rId217"/>
    <p:sldId id="506" r:id="rId218"/>
    <p:sldId id="507" r:id="rId219"/>
    <p:sldId id="508" r:id="rId220"/>
    <p:sldId id="509" r:id="rId221"/>
    <p:sldId id="510" r:id="rId222"/>
    <p:sldId id="511" r:id="rId223"/>
    <p:sldId id="512" r:id="rId224"/>
    <p:sldId id="513" r:id="rId225"/>
    <p:sldId id="514" r:id="rId226"/>
    <p:sldId id="515" r:id="rId227"/>
    <p:sldId id="516" r:id="rId228"/>
    <p:sldId id="517" r:id="rId229"/>
    <p:sldId id="518" r:id="rId230"/>
    <p:sldId id="519" r:id="rId231"/>
    <p:sldId id="520" r:id="rId232"/>
    <p:sldId id="521" r:id="rId233"/>
    <p:sldId id="522" r:id="rId234"/>
    <p:sldId id="523" r:id="rId235"/>
    <p:sldId id="524" r:id="rId236"/>
    <p:sldId id="525" r:id="rId237"/>
    <p:sldId id="526" r:id="rId238"/>
    <p:sldId id="527" r:id="rId239"/>
    <p:sldId id="528" r:id="rId240"/>
    <p:sldId id="529" r:id="rId241"/>
    <p:sldId id="530" r:id="rId242"/>
    <p:sldId id="531" r:id="rId243"/>
    <p:sldId id="532" r:id="rId244"/>
    <p:sldId id="533" r:id="rId245"/>
    <p:sldId id="678" r:id="rId246"/>
    <p:sldId id="679" r:id="rId247"/>
    <p:sldId id="536" r:id="rId248"/>
    <p:sldId id="680" r:id="rId249"/>
    <p:sldId id="681" r:id="rId250"/>
    <p:sldId id="682" r:id="rId251"/>
    <p:sldId id="683" r:id="rId252"/>
    <p:sldId id="541" r:id="rId253"/>
    <p:sldId id="542" r:id="rId254"/>
    <p:sldId id="543" r:id="rId255"/>
    <p:sldId id="544" r:id="rId256"/>
    <p:sldId id="545" r:id="rId257"/>
    <p:sldId id="546" r:id="rId258"/>
    <p:sldId id="547" r:id="rId259"/>
    <p:sldId id="549" r:id="rId260"/>
    <p:sldId id="684" r:id="rId261"/>
    <p:sldId id="551" r:id="rId262"/>
    <p:sldId id="552" r:id="rId263"/>
    <p:sldId id="553" r:id="rId264"/>
    <p:sldId id="554" r:id="rId265"/>
    <p:sldId id="555" r:id="rId266"/>
    <p:sldId id="556" r:id="rId267"/>
    <p:sldId id="557" r:id="rId268"/>
    <p:sldId id="558" r:id="rId269"/>
    <p:sldId id="559" r:id="rId270"/>
    <p:sldId id="560" r:id="rId271"/>
    <p:sldId id="561" r:id="rId272"/>
    <p:sldId id="562" r:id="rId273"/>
    <p:sldId id="563" r:id="rId274"/>
    <p:sldId id="564" r:id="rId275"/>
    <p:sldId id="565" r:id="rId276"/>
    <p:sldId id="566" r:id="rId277"/>
    <p:sldId id="567" r:id="rId278"/>
    <p:sldId id="568" r:id="rId279"/>
    <p:sldId id="569" r:id="rId280"/>
    <p:sldId id="570" r:id="rId281"/>
    <p:sldId id="571" r:id="rId282"/>
    <p:sldId id="572" r:id="rId283"/>
    <p:sldId id="573" r:id="rId284"/>
    <p:sldId id="574" r:id="rId285"/>
    <p:sldId id="575" r:id="rId286"/>
    <p:sldId id="576" r:id="rId287"/>
    <p:sldId id="577" r:id="rId288"/>
    <p:sldId id="578" r:id="rId289"/>
    <p:sldId id="580" r:id="rId290"/>
    <p:sldId id="581" r:id="rId291"/>
    <p:sldId id="582" r:id="rId292"/>
    <p:sldId id="583" r:id="rId293"/>
    <p:sldId id="584" r:id="rId294"/>
    <p:sldId id="585" r:id="rId295"/>
    <p:sldId id="586" r:id="rId296"/>
    <p:sldId id="587" r:id="rId297"/>
    <p:sldId id="588" r:id="rId298"/>
    <p:sldId id="589" r:id="rId299"/>
    <p:sldId id="590" r:id="rId300"/>
    <p:sldId id="591" r:id="rId301"/>
    <p:sldId id="592" r:id="rId302"/>
    <p:sldId id="593" r:id="rId303"/>
    <p:sldId id="594" r:id="rId304"/>
    <p:sldId id="676" r:id="rId305"/>
    <p:sldId id="685" r:id="rId306"/>
    <p:sldId id="686" r:id="rId307"/>
    <p:sldId id="597" r:id="rId308"/>
    <p:sldId id="598" r:id="rId309"/>
    <p:sldId id="599" r:id="rId310"/>
    <p:sldId id="600" r:id="rId311"/>
    <p:sldId id="601" r:id="rId312"/>
    <p:sldId id="602" r:id="rId313"/>
    <p:sldId id="603" r:id="rId314"/>
    <p:sldId id="604" r:id="rId315"/>
    <p:sldId id="605" r:id="rId316"/>
    <p:sldId id="606" r:id="rId317"/>
    <p:sldId id="607" r:id="rId318"/>
    <p:sldId id="677" r:id="rId319"/>
    <p:sldId id="609" r:id="rId320"/>
    <p:sldId id="610" r:id="rId321"/>
    <p:sldId id="611" r:id="rId322"/>
    <p:sldId id="612" r:id="rId323"/>
    <p:sldId id="613" r:id="rId324"/>
    <p:sldId id="614" r:id="rId325"/>
    <p:sldId id="615" r:id="rId326"/>
    <p:sldId id="616" r:id="rId327"/>
    <p:sldId id="617" r:id="rId328"/>
    <p:sldId id="618" r:id="rId329"/>
    <p:sldId id="619" r:id="rId330"/>
    <p:sldId id="620" r:id="rId331"/>
    <p:sldId id="621" r:id="rId332"/>
    <p:sldId id="622" r:id="rId333"/>
    <p:sldId id="623" r:id="rId334"/>
    <p:sldId id="624" r:id="rId335"/>
    <p:sldId id="625" r:id="rId336"/>
    <p:sldId id="626" r:id="rId337"/>
    <p:sldId id="627" r:id="rId338"/>
    <p:sldId id="628" r:id="rId339"/>
    <p:sldId id="629" r:id="rId340"/>
    <p:sldId id="630" r:id="rId341"/>
    <p:sldId id="631" r:id="rId342"/>
    <p:sldId id="632" r:id="rId343"/>
    <p:sldId id="633" r:id="rId344"/>
    <p:sldId id="634" r:id="rId345"/>
    <p:sldId id="635" r:id="rId346"/>
    <p:sldId id="636" r:id="rId347"/>
    <p:sldId id="637" r:id="rId348"/>
    <p:sldId id="638" r:id="rId349"/>
    <p:sldId id="639" r:id="rId350"/>
    <p:sldId id="640" r:id="rId351"/>
    <p:sldId id="641" r:id="rId352"/>
    <p:sldId id="642" r:id="rId353"/>
    <p:sldId id="643" r:id="rId354"/>
    <p:sldId id="644" r:id="rId355"/>
    <p:sldId id="645" r:id="rId356"/>
    <p:sldId id="646" r:id="rId357"/>
    <p:sldId id="647" r:id="rId358"/>
    <p:sldId id="648" r:id="rId359"/>
    <p:sldId id="649" r:id="rId360"/>
    <p:sldId id="650" r:id="rId361"/>
    <p:sldId id="651" r:id="rId362"/>
    <p:sldId id="652" r:id="rId363"/>
    <p:sldId id="653" r:id="rId364"/>
    <p:sldId id="654" r:id="rId365"/>
    <p:sldId id="655" r:id="rId366"/>
    <p:sldId id="656" r:id="rId367"/>
    <p:sldId id="657" r:id="rId368"/>
    <p:sldId id="658" r:id="rId369"/>
    <p:sldId id="659" r:id="rId370"/>
    <p:sldId id="660" r:id="rId371"/>
    <p:sldId id="661" r:id="rId372"/>
    <p:sldId id="662" r:id="rId373"/>
    <p:sldId id="663" r:id="rId374"/>
    <p:sldId id="664" r:id="rId375"/>
    <p:sldId id="665" r:id="rId376"/>
    <p:sldId id="666" r:id="rId377"/>
    <p:sldId id="667" r:id="rId378"/>
    <p:sldId id="668" r:id="rId379"/>
    <p:sldId id="669" r:id="rId380"/>
    <p:sldId id="670" r:id="rId381"/>
    <p:sldId id="671" r:id="rId382"/>
    <p:sldId id="672" r:id="rId383"/>
    <p:sldId id="673" r:id="rId384"/>
    <p:sldId id="674" r:id="rId3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ey Oot" initials="LO" lastIdx="258" clrIdx="0"/>
  <p:cmAuthor id="7" name="Heather Finegan" initials="HF" lastIdx="6" clrIdx="7">
    <p:extLst>
      <p:ext uri="{19B8F6BF-5375-455C-9EA6-DF929625EA0E}">
        <p15:presenceInfo xmlns:p15="http://schemas.microsoft.com/office/powerpoint/2012/main" userId="S-1-5-21-3003367119-45151493-406046460-39674" providerId="AD"/>
      </p:ext>
    </p:extLst>
  </p:cmAuthor>
  <p:cmAuthor id="1" name="Kavita Sethuraman" initials="KS" lastIdx="10" clrIdx="1"/>
  <p:cmAuthor id="2" name="Anna Lisi" initials="AL" lastIdx="7" clrIdx="2"/>
  <p:cmAuthor id="3" name="Lesley" initials="L" lastIdx="5" clrIdx="3">
    <p:extLst/>
  </p:cmAuthor>
  <p:cmAuthor id="4" name="Tara Kovach" initials="TK" lastIdx="7" clrIdx="4">
    <p:extLst/>
  </p:cmAuthor>
  <p:cmAuthor id="5" name="Pam Sutton" initials="PS" lastIdx="15" clrIdx="5">
    <p:extLst/>
  </p:cmAuthor>
  <p:cmAuthor id="6" name="E" initials="E"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C3D69B"/>
    <a:srgbClr val="1F497D"/>
    <a:srgbClr val="F89708"/>
    <a:srgbClr val="FFFF66"/>
    <a:srgbClr val="FF99FF"/>
    <a:srgbClr val="FFCCFF"/>
    <a:srgbClr val="0000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82493" autoAdjust="0"/>
  </p:normalViewPr>
  <p:slideViewPr>
    <p:cSldViewPr>
      <p:cViewPr varScale="1">
        <p:scale>
          <a:sx n="71" d="100"/>
          <a:sy n="71" d="100"/>
        </p:scale>
        <p:origin x="1866" y="60"/>
      </p:cViewPr>
      <p:guideLst>
        <p:guide orient="horz" pos="2160"/>
        <p:guide pos="2880"/>
      </p:guideLst>
    </p:cSldViewPr>
  </p:slideViewPr>
  <p:outlineViewPr>
    <p:cViewPr>
      <p:scale>
        <a:sx n="33" d="100"/>
        <a:sy n="33" d="100"/>
      </p:scale>
      <p:origin x="0" y="-68844"/>
    </p:cViewPr>
  </p:outlineViewPr>
  <p:notesTextViewPr>
    <p:cViewPr>
      <p:scale>
        <a:sx n="1" d="1"/>
        <a:sy n="1" d="1"/>
      </p:scale>
      <p:origin x="0" y="0"/>
    </p:cViewPr>
  </p:notesTextViewPr>
  <p:notesViewPr>
    <p:cSldViewPr>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99" Type="http://schemas.openxmlformats.org/officeDocument/2006/relationships/slide" Target="slides/slide292.xml"/><Relationship Id="rId21" Type="http://schemas.openxmlformats.org/officeDocument/2006/relationships/slide" Target="slides/slide14.xml"/><Relationship Id="rId63" Type="http://schemas.openxmlformats.org/officeDocument/2006/relationships/slide" Target="slides/slide56.xml"/><Relationship Id="rId159" Type="http://schemas.openxmlformats.org/officeDocument/2006/relationships/slide" Target="slides/slide152.xml"/><Relationship Id="rId324" Type="http://schemas.openxmlformats.org/officeDocument/2006/relationships/slide" Target="slides/slide317.xml"/><Relationship Id="rId366" Type="http://schemas.openxmlformats.org/officeDocument/2006/relationships/slide" Target="slides/slide359.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226" Type="http://schemas.openxmlformats.org/officeDocument/2006/relationships/slide" Target="slides/slide219.xml"/><Relationship Id="rId247" Type="http://schemas.openxmlformats.org/officeDocument/2006/relationships/slide" Target="slides/slide240.xml"/><Relationship Id="rId107" Type="http://schemas.openxmlformats.org/officeDocument/2006/relationships/slide" Target="slides/slide100.xml"/><Relationship Id="rId268" Type="http://schemas.openxmlformats.org/officeDocument/2006/relationships/slide" Target="slides/slide261.xml"/><Relationship Id="rId289" Type="http://schemas.openxmlformats.org/officeDocument/2006/relationships/slide" Target="slides/slide282.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314" Type="http://schemas.openxmlformats.org/officeDocument/2006/relationships/slide" Target="slides/slide307.xml"/><Relationship Id="rId335" Type="http://schemas.openxmlformats.org/officeDocument/2006/relationships/slide" Target="slides/slide328.xml"/><Relationship Id="rId356" Type="http://schemas.openxmlformats.org/officeDocument/2006/relationships/slide" Target="slides/slide349.xml"/><Relationship Id="rId377" Type="http://schemas.openxmlformats.org/officeDocument/2006/relationships/slide" Target="slides/slide370.xml"/><Relationship Id="rId5" Type="http://schemas.openxmlformats.org/officeDocument/2006/relationships/slideMaster" Target="slideMasters/slideMaster2.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slide" Target="slides/slide230.xml"/><Relationship Id="rId258" Type="http://schemas.openxmlformats.org/officeDocument/2006/relationships/slide" Target="slides/slide251.xml"/><Relationship Id="rId279" Type="http://schemas.openxmlformats.org/officeDocument/2006/relationships/slide" Target="slides/slide272.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290" Type="http://schemas.openxmlformats.org/officeDocument/2006/relationships/slide" Target="slides/slide283.xml"/><Relationship Id="rId304" Type="http://schemas.openxmlformats.org/officeDocument/2006/relationships/slide" Target="slides/slide297.xml"/><Relationship Id="rId325" Type="http://schemas.openxmlformats.org/officeDocument/2006/relationships/slide" Target="slides/slide318.xml"/><Relationship Id="rId346" Type="http://schemas.openxmlformats.org/officeDocument/2006/relationships/slide" Target="slides/slide339.xml"/><Relationship Id="rId367" Type="http://schemas.openxmlformats.org/officeDocument/2006/relationships/slide" Target="slides/slide360.xml"/><Relationship Id="rId388" Type="http://schemas.openxmlformats.org/officeDocument/2006/relationships/commentAuthors" Target="commentAuthors.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248" Type="http://schemas.openxmlformats.org/officeDocument/2006/relationships/slide" Target="slides/slide241.xml"/><Relationship Id="rId269" Type="http://schemas.openxmlformats.org/officeDocument/2006/relationships/slide" Target="slides/slide262.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280" Type="http://schemas.openxmlformats.org/officeDocument/2006/relationships/slide" Target="slides/slide273.xml"/><Relationship Id="rId315" Type="http://schemas.openxmlformats.org/officeDocument/2006/relationships/slide" Target="slides/slide308.xml"/><Relationship Id="rId336" Type="http://schemas.openxmlformats.org/officeDocument/2006/relationships/slide" Target="slides/slide329.xml"/><Relationship Id="rId357" Type="http://schemas.openxmlformats.org/officeDocument/2006/relationships/slide" Target="slides/slide350.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378" Type="http://schemas.openxmlformats.org/officeDocument/2006/relationships/slide" Target="slides/slide371.xml"/><Relationship Id="rId6" Type="http://schemas.openxmlformats.org/officeDocument/2006/relationships/slideMaster" Target="slideMasters/slideMaster3.xml"/><Relationship Id="rId238" Type="http://schemas.openxmlformats.org/officeDocument/2006/relationships/slide" Target="slides/slide231.xml"/><Relationship Id="rId259" Type="http://schemas.openxmlformats.org/officeDocument/2006/relationships/slide" Target="slides/slide252.xml"/><Relationship Id="rId23" Type="http://schemas.openxmlformats.org/officeDocument/2006/relationships/slide" Target="slides/slide16.xml"/><Relationship Id="rId119" Type="http://schemas.openxmlformats.org/officeDocument/2006/relationships/slide" Target="slides/slide112.xml"/><Relationship Id="rId270" Type="http://schemas.openxmlformats.org/officeDocument/2006/relationships/slide" Target="slides/slide263.xml"/><Relationship Id="rId291" Type="http://schemas.openxmlformats.org/officeDocument/2006/relationships/slide" Target="slides/slide284.xml"/><Relationship Id="rId305" Type="http://schemas.openxmlformats.org/officeDocument/2006/relationships/slide" Target="slides/slide298.xml"/><Relationship Id="rId326" Type="http://schemas.openxmlformats.org/officeDocument/2006/relationships/slide" Target="slides/slide319.xml"/><Relationship Id="rId347" Type="http://schemas.openxmlformats.org/officeDocument/2006/relationships/slide" Target="slides/slide340.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368" Type="http://schemas.openxmlformats.org/officeDocument/2006/relationships/slide" Target="slides/slide361.xml"/><Relationship Id="rId389" Type="http://schemas.openxmlformats.org/officeDocument/2006/relationships/presProps" Target="presProps.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228" Type="http://schemas.openxmlformats.org/officeDocument/2006/relationships/slide" Target="slides/slide221.xml"/><Relationship Id="rId249" Type="http://schemas.openxmlformats.org/officeDocument/2006/relationships/slide" Target="slides/slide242.xml"/><Relationship Id="rId13" Type="http://schemas.openxmlformats.org/officeDocument/2006/relationships/slide" Target="slides/slide6.xml"/><Relationship Id="rId109" Type="http://schemas.openxmlformats.org/officeDocument/2006/relationships/slide" Target="slides/slide102.xml"/><Relationship Id="rId260" Type="http://schemas.openxmlformats.org/officeDocument/2006/relationships/slide" Target="slides/slide253.xml"/><Relationship Id="rId281" Type="http://schemas.openxmlformats.org/officeDocument/2006/relationships/slide" Target="slides/slide274.xml"/><Relationship Id="rId316" Type="http://schemas.openxmlformats.org/officeDocument/2006/relationships/slide" Target="slides/slide309.xml"/><Relationship Id="rId337" Type="http://schemas.openxmlformats.org/officeDocument/2006/relationships/slide" Target="slides/slide330.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358" Type="http://schemas.openxmlformats.org/officeDocument/2006/relationships/slide" Target="slides/slide351.xml"/><Relationship Id="rId379" Type="http://schemas.openxmlformats.org/officeDocument/2006/relationships/slide" Target="slides/slide372.xml"/><Relationship Id="rId7" Type="http://schemas.openxmlformats.org/officeDocument/2006/relationships/slideMaster" Target="slideMasters/slideMaster4.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39" Type="http://schemas.openxmlformats.org/officeDocument/2006/relationships/slide" Target="slides/slide232.xml"/><Relationship Id="rId390" Type="http://schemas.openxmlformats.org/officeDocument/2006/relationships/viewProps" Target="viewProps.xml"/><Relationship Id="rId250" Type="http://schemas.openxmlformats.org/officeDocument/2006/relationships/slide" Target="slides/slide243.xml"/><Relationship Id="rId271" Type="http://schemas.openxmlformats.org/officeDocument/2006/relationships/slide" Target="slides/slide264.xml"/><Relationship Id="rId292" Type="http://schemas.openxmlformats.org/officeDocument/2006/relationships/slide" Target="slides/slide285.xml"/><Relationship Id="rId306" Type="http://schemas.openxmlformats.org/officeDocument/2006/relationships/slide" Target="slides/slide299.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327" Type="http://schemas.openxmlformats.org/officeDocument/2006/relationships/slide" Target="slides/slide320.xml"/><Relationship Id="rId348" Type="http://schemas.openxmlformats.org/officeDocument/2006/relationships/slide" Target="slides/slide341.xml"/><Relationship Id="rId369" Type="http://schemas.openxmlformats.org/officeDocument/2006/relationships/slide" Target="slides/slide362.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229" Type="http://schemas.openxmlformats.org/officeDocument/2006/relationships/slide" Target="slides/slide222.xml"/><Relationship Id="rId380" Type="http://schemas.openxmlformats.org/officeDocument/2006/relationships/slide" Target="slides/slide373.xml"/><Relationship Id="rId240" Type="http://schemas.openxmlformats.org/officeDocument/2006/relationships/slide" Target="slides/slide233.xml"/><Relationship Id="rId261" Type="http://schemas.openxmlformats.org/officeDocument/2006/relationships/slide" Target="slides/slide254.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282" Type="http://schemas.openxmlformats.org/officeDocument/2006/relationships/slide" Target="slides/slide275.xml"/><Relationship Id="rId317" Type="http://schemas.openxmlformats.org/officeDocument/2006/relationships/slide" Target="slides/slide310.xml"/><Relationship Id="rId338" Type="http://schemas.openxmlformats.org/officeDocument/2006/relationships/slide" Target="slides/slide331.xml"/><Relationship Id="rId359" Type="http://schemas.openxmlformats.org/officeDocument/2006/relationships/slide" Target="slides/slide352.xml"/><Relationship Id="rId8" Type="http://schemas.openxmlformats.org/officeDocument/2006/relationships/slide" Target="slides/slide1.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219" Type="http://schemas.openxmlformats.org/officeDocument/2006/relationships/slide" Target="slides/slide212.xml"/><Relationship Id="rId370" Type="http://schemas.openxmlformats.org/officeDocument/2006/relationships/slide" Target="slides/slide363.xml"/><Relationship Id="rId391" Type="http://schemas.openxmlformats.org/officeDocument/2006/relationships/theme" Target="theme/theme1.xml"/><Relationship Id="rId230" Type="http://schemas.openxmlformats.org/officeDocument/2006/relationships/slide" Target="slides/slide223.xml"/><Relationship Id="rId251" Type="http://schemas.openxmlformats.org/officeDocument/2006/relationships/slide" Target="slides/slide244.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72" Type="http://schemas.openxmlformats.org/officeDocument/2006/relationships/slide" Target="slides/slide265.xml"/><Relationship Id="rId293" Type="http://schemas.openxmlformats.org/officeDocument/2006/relationships/slide" Target="slides/slide286.xml"/><Relationship Id="rId307" Type="http://schemas.openxmlformats.org/officeDocument/2006/relationships/slide" Target="slides/slide300.xml"/><Relationship Id="rId328" Type="http://schemas.openxmlformats.org/officeDocument/2006/relationships/slide" Target="slides/slide321.xml"/><Relationship Id="rId349" Type="http://schemas.openxmlformats.org/officeDocument/2006/relationships/slide" Target="slides/slide342.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95" Type="http://schemas.openxmlformats.org/officeDocument/2006/relationships/slide" Target="slides/slide188.xml"/><Relationship Id="rId209" Type="http://schemas.openxmlformats.org/officeDocument/2006/relationships/slide" Target="slides/slide202.xml"/><Relationship Id="rId360" Type="http://schemas.openxmlformats.org/officeDocument/2006/relationships/slide" Target="slides/slide353.xml"/><Relationship Id="rId381" Type="http://schemas.openxmlformats.org/officeDocument/2006/relationships/slide" Target="slides/slide374.xml"/><Relationship Id="rId220" Type="http://schemas.openxmlformats.org/officeDocument/2006/relationships/slide" Target="slides/slide213.xml"/><Relationship Id="rId241" Type="http://schemas.openxmlformats.org/officeDocument/2006/relationships/slide" Target="slides/slide23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262" Type="http://schemas.openxmlformats.org/officeDocument/2006/relationships/slide" Target="slides/slide255.xml"/><Relationship Id="rId283" Type="http://schemas.openxmlformats.org/officeDocument/2006/relationships/slide" Target="slides/slide276.xml"/><Relationship Id="rId318" Type="http://schemas.openxmlformats.org/officeDocument/2006/relationships/slide" Target="slides/slide311.xml"/><Relationship Id="rId339" Type="http://schemas.openxmlformats.org/officeDocument/2006/relationships/slide" Target="slides/slide332.xml"/><Relationship Id="rId78" Type="http://schemas.openxmlformats.org/officeDocument/2006/relationships/slide" Target="slides/slide71.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64" Type="http://schemas.openxmlformats.org/officeDocument/2006/relationships/slide" Target="slides/slide157.xml"/><Relationship Id="rId185" Type="http://schemas.openxmlformats.org/officeDocument/2006/relationships/slide" Target="slides/slide178.xml"/><Relationship Id="rId350" Type="http://schemas.openxmlformats.org/officeDocument/2006/relationships/slide" Target="slides/slide343.xml"/><Relationship Id="rId371" Type="http://schemas.openxmlformats.org/officeDocument/2006/relationships/slide" Target="slides/slide364.xml"/><Relationship Id="rId9" Type="http://schemas.openxmlformats.org/officeDocument/2006/relationships/slide" Target="slides/slide2.xml"/><Relationship Id="rId210" Type="http://schemas.openxmlformats.org/officeDocument/2006/relationships/slide" Target="slides/slide203.xml"/><Relationship Id="rId392" Type="http://schemas.openxmlformats.org/officeDocument/2006/relationships/tableStyles" Target="tableStyles.xml"/><Relationship Id="rId26" Type="http://schemas.openxmlformats.org/officeDocument/2006/relationships/slide" Target="slides/slide19.xml"/><Relationship Id="rId231" Type="http://schemas.openxmlformats.org/officeDocument/2006/relationships/slide" Target="slides/slide224.xml"/><Relationship Id="rId252" Type="http://schemas.openxmlformats.org/officeDocument/2006/relationships/slide" Target="slides/slide245.xml"/><Relationship Id="rId273" Type="http://schemas.openxmlformats.org/officeDocument/2006/relationships/slide" Target="slides/slide266.xml"/><Relationship Id="rId294" Type="http://schemas.openxmlformats.org/officeDocument/2006/relationships/slide" Target="slides/slide287.xml"/><Relationship Id="rId308" Type="http://schemas.openxmlformats.org/officeDocument/2006/relationships/slide" Target="slides/slide301.xml"/><Relationship Id="rId329" Type="http://schemas.openxmlformats.org/officeDocument/2006/relationships/slide" Target="slides/slide322.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340" Type="http://schemas.openxmlformats.org/officeDocument/2006/relationships/slide" Target="slides/slide333.xml"/><Relationship Id="rId361" Type="http://schemas.openxmlformats.org/officeDocument/2006/relationships/slide" Target="slides/slide354.xml"/><Relationship Id="rId196" Type="http://schemas.openxmlformats.org/officeDocument/2006/relationships/slide" Target="slides/slide189.xml"/><Relationship Id="rId200" Type="http://schemas.openxmlformats.org/officeDocument/2006/relationships/slide" Target="slides/slide193.xml"/><Relationship Id="rId382" Type="http://schemas.openxmlformats.org/officeDocument/2006/relationships/slide" Target="slides/slide375.xml"/><Relationship Id="rId16" Type="http://schemas.openxmlformats.org/officeDocument/2006/relationships/slide" Target="slides/slide9.xml"/><Relationship Id="rId221" Type="http://schemas.openxmlformats.org/officeDocument/2006/relationships/slide" Target="slides/slide214.xml"/><Relationship Id="rId242" Type="http://schemas.openxmlformats.org/officeDocument/2006/relationships/slide" Target="slides/slide235.xml"/><Relationship Id="rId263" Type="http://schemas.openxmlformats.org/officeDocument/2006/relationships/slide" Target="slides/slide256.xml"/><Relationship Id="rId284" Type="http://schemas.openxmlformats.org/officeDocument/2006/relationships/slide" Target="slides/slide277.xml"/><Relationship Id="rId319" Type="http://schemas.openxmlformats.org/officeDocument/2006/relationships/slide" Target="slides/slide312.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330" Type="http://schemas.openxmlformats.org/officeDocument/2006/relationships/slide" Target="slides/slide323.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351" Type="http://schemas.openxmlformats.org/officeDocument/2006/relationships/slide" Target="slides/slide344.xml"/><Relationship Id="rId372" Type="http://schemas.openxmlformats.org/officeDocument/2006/relationships/slide" Target="slides/slide365.xml"/><Relationship Id="rId393" Type="http://schemas.microsoft.com/office/2015/10/relationships/revisionInfo" Target="revisionInfo.xml"/><Relationship Id="rId211" Type="http://schemas.openxmlformats.org/officeDocument/2006/relationships/slide" Target="slides/slide204.xml"/><Relationship Id="rId232" Type="http://schemas.openxmlformats.org/officeDocument/2006/relationships/slide" Target="slides/slide225.xml"/><Relationship Id="rId253" Type="http://schemas.openxmlformats.org/officeDocument/2006/relationships/slide" Target="slides/slide246.xml"/><Relationship Id="rId274" Type="http://schemas.openxmlformats.org/officeDocument/2006/relationships/slide" Target="slides/slide267.xml"/><Relationship Id="rId295" Type="http://schemas.openxmlformats.org/officeDocument/2006/relationships/slide" Target="slides/slide288.xml"/><Relationship Id="rId309" Type="http://schemas.openxmlformats.org/officeDocument/2006/relationships/slide" Target="slides/slide302.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320" Type="http://schemas.openxmlformats.org/officeDocument/2006/relationships/slide" Target="slides/slide313.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341" Type="http://schemas.openxmlformats.org/officeDocument/2006/relationships/slide" Target="slides/slide334.xml"/><Relationship Id="rId362" Type="http://schemas.openxmlformats.org/officeDocument/2006/relationships/slide" Target="slides/slide355.xml"/><Relationship Id="rId383" Type="http://schemas.openxmlformats.org/officeDocument/2006/relationships/slide" Target="slides/slide376.xml"/><Relationship Id="rId201" Type="http://schemas.openxmlformats.org/officeDocument/2006/relationships/slide" Target="slides/slide194.xml"/><Relationship Id="rId222" Type="http://schemas.openxmlformats.org/officeDocument/2006/relationships/slide" Target="slides/slide215.xml"/><Relationship Id="rId243" Type="http://schemas.openxmlformats.org/officeDocument/2006/relationships/slide" Target="slides/slide236.xml"/><Relationship Id="rId264" Type="http://schemas.openxmlformats.org/officeDocument/2006/relationships/slide" Target="slides/slide257.xml"/><Relationship Id="rId285" Type="http://schemas.openxmlformats.org/officeDocument/2006/relationships/slide" Target="slides/slide278.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310" Type="http://schemas.openxmlformats.org/officeDocument/2006/relationships/slide" Target="slides/slide303.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331" Type="http://schemas.openxmlformats.org/officeDocument/2006/relationships/slide" Target="slides/slide324.xml"/><Relationship Id="rId352" Type="http://schemas.openxmlformats.org/officeDocument/2006/relationships/slide" Target="slides/slide345.xml"/><Relationship Id="rId373" Type="http://schemas.openxmlformats.org/officeDocument/2006/relationships/slide" Target="slides/slide366.xml"/><Relationship Id="rId1" Type="http://schemas.openxmlformats.org/officeDocument/2006/relationships/customXml" Target="../customXml/item1.xml"/><Relationship Id="rId212" Type="http://schemas.openxmlformats.org/officeDocument/2006/relationships/slide" Target="slides/slide205.xml"/><Relationship Id="rId233" Type="http://schemas.openxmlformats.org/officeDocument/2006/relationships/slide" Target="slides/slide226.xml"/><Relationship Id="rId254" Type="http://schemas.openxmlformats.org/officeDocument/2006/relationships/slide" Target="slides/slide247.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275" Type="http://schemas.openxmlformats.org/officeDocument/2006/relationships/slide" Target="slides/slide268.xml"/><Relationship Id="rId296" Type="http://schemas.openxmlformats.org/officeDocument/2006/relationships/slide" Target="slides/slide289.xml"/><Relationship Id="rId300" Type="http://schemas.openxmlformats.org/officeDocument/2006/relationships/slide" Target="slides/slide293.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321" Type="http://schemas.openxmlformats.org/officeDocument/2006/relationships/slide" Target="slides/slide314.xml"/><Relationship Id="rId342" Type="http://schemas.openxmlformats.org/officeDocument/2006/relationships/slide" Target="slides/slide335.xml"/><Relationship Id="rId363" Type="http://schemas.openxmlformats.org/officeDocument/2006/relationships/slide" Target="slides/slide356.xml"/><Relationship Id="rId384" Type="http://schemas.openxmlformats.org/officeDocument/2006/relationships/slide" Target="slides/slide377.xml"/><Relationship Id="rId202" Type="http://schemas.openxmlformats.org/officeDocument/2006/relationships/slide" Target="slides/slide195.xml"/><Relationship Id="rId223" Type="http://schemas.openxmlformats.org/officeDocument/2006/relationships/slide" Target="slides/slide216.xml"/><Relationship Id="rId244" Type="http://schemas.openxmlformats.org/officeDocument/2006/relationships/slide" Target="slides/slide237.xml"/><Relationship Id="rId18" Type="http://schemas.openxmlformats.org/officeDocument/2006/relationships/slide" Target="slides/slide11.xml"/><Relationship Id="rId39" Type="http://schemas.openxmlformats.org/officeDocument/2006/relationships/slide" Target="slides/slide32.xml"/><Relationship Id="rId265" Type="http://schemas.openxmlformats.org/officeDocument/2006/relationships/slide" Target="slides/slide258.xml"/><Relationship Id="rId286" Type="http://schemas.openxmlformats.org/officeDocument/2006/relationships/slide" Target="slides/slide279.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311" Type="http://schemas.openxmlformats.org/officeDocument/2006/relationships/slide" Target="slides/slide304.xml"/><Relationship Id="rId332" Type="http://schemas.openxmlformats.org/officeDocument/2006/relationships/slide" Target="slides/slide325.xml"/><Relationship Id="rId353" Type="http://schemas.openxmlformats.org/officeDocument/2006/relationships/slide" Target="slides/slide346.xml"/><Relationship Id="rId374" Type="http://schemas.openxmlformats.org/officeDocument/2006/relationships/slide" Target="slides/slide367.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34" Type="http://schemas.openxmlformats.org/officeDocument/2006/relationships/slide" Target="slides/slide227.xml"/><Relationship Id="rId2" Type="http://schemas.openxmlformats.org/officeDocument/2006/relationships/customXml" Target="../customXml/item2.xml"/><Relationship Id="rId29" Type="http://schemas.openxmlformats.org/officeDocument/2006/relationships/slide" Target="slides/slide22.xml"/><Relationship Id="rId255" Type="http://schemas.openxmlformats.org/officeDocument/2006/relationships/slide" Target="slides/slide248.xml"/><Relationship Id="rId276" Type="http://schemas.openxmlformats.org/officeDocument/2006/relationships/slide" Target="slides/slide269.xml"/><Relationship Id="rId297" Type="http://schemas.openxmlformats.org/officeDocument/2006/relationships/slide" Target="slides/slide290.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301" Type="http://schemas.openxmlformats.org/officeDocument/2006/relationships/slide" Target="slides/slide294.xml"/><Relationship Id="rId322" Type="http://schemas.openxmlformats.org/officeDocument/2006/relationships/slide" Target="slides/slide315.xml"/><Relationship Id="rId343" Type="http://schemas.openxmlformats.org/officeDocument/2006/relationships/slide" Target="slides/slide336.xml"/><Relationship Id="rId364" Type="http://schemas.openxmlformats.org/officeDocument/2006/relationships/slide" Target="slides/slide357.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385" Type="http://schemas.openxmlformats.org/officeDocument/2006/relationships/slide" Target="slides/slide378.xml"/><Relationship Id="rId19" Type="http://schemas.openxmlformats.org/officeDocument/2006/relationships/slide" Target="slides/slide12.xml"/><Relationship Id="rId224" Type="http://schemas.openxmlformats.org/officeDocument/2006/relationships/slide" Target="slides/slide217.xml"/><Relationship Id="rId245" Type="http://schemas.openxmlformats.org/officeDocument/2006/relationships/slide" Target="slides/slide238.xml"/><Relationship Id="rId266" Type="http://schemas.openxmlformats.org/officeDocument/2006/relationships/slide" Target="slides/slide259.xml"/><Relationship Id="rId287" Type="http://schemas.openxmlformats.org/officeDocument/2006/relationships/slide" Target="slides/slide280.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312" Type="http://schemas.openxmlformats.org/officeDocument/2006/relationships/slide" Target="slides/slide305.xml"/><Relationship Id="rId333" Type="http://schemas.openxmlformats.org/officeDocument/2006/relationships/slide" Target="slides/slide326.xml"/><Relationship Id="rId354" Type="http://schemas.openxmlformats.org/officeDocument/2006/relationships/slide" Target="slides/slide347.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189" Type="http://schemas.openxmlformats.org/officeDocument/2006/relationships/slide" Target="slides/slide182.xml"/><Relationship Id="rId375" Type="http://schemas.openxmlformats.org/officeDocument/2006/relationships/slide" Target="slides/slide368.xml"/><Relationship Id="rId3" Type="http://schemas.openxmlformats.org/officeDocument/2006/relationships/customXml" Target="../customXml/item3.xml"/><Relationship Id="rId214" Type="http://schemas.openxmlformats.org/officeDocument/2006/relationships/slide" Target="slides/slide207.xml"/><Relationship Id="rId235" Type="http://schemas.openxmlformats.org/officeDocument/2006/relationships/slide" Target="slides/slide228.xml"/><Relationship Id="rId256" Type="http://schemas.openxmlformats.org/officeDocument/2006/relationships/slide" Target="slides/slide249.xml"/><Relationship Id="rId277" Type="http://schemas.openxmlformats.org/officeDocument/2006/relationships/slide" Target="slides/slide270.xml"/><Relationship Id="rId298" Type="http://schemas.openxmlformats.org/officeDocument/2006/relationships/slide" Target="slides/slide291.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302" Type="http://schemas.openxmlformats.org/officeDocument/2006/relationships/slide" Target="slides/slide295.xml"/><Relationship Id="rId323" Type="http://schemas.openxmlformats.org/officeDocument/2006/relationships/slide" Target="slides/slide316.xml"/><Relationship Id="rId344" Type="http://schemas.openxmlformats.org/officeDocument/2006/relationships/slide" Target="slides/slide337.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179" Type="http://schemas.openxmlformats.org/officeDocument/2006/relationships/slide" Target="slides/slide172.xml"/><Relationship Id="rId365" Type="http://schemas.openxmlformats.org/officeDocument/2006/relationships/slide" Target="slides/slide358.xml"/><Relationship Id="rId386" Type="http://schemas.openxmlformats.org/officeDocument/2006/relationships/notesMaster" Target="notesMasters/notesMaster1.xml"/><Relationship Id="rId190" Type="http://schemas.openxmlformats.org/officeDocument/2006/relationships/slide" Target="slides/slide183.xml"/><Relationship Id="rId204" Type="http://schemas.openxmlformats.org/officeDocument/2006/relationships/slide" Target="slides/slide197.xml"/><Relationship Id="rId225" Type="http://schemas.openxmlformats.org/officeDocument/2006/relationships/slide" Target="slides/slide218.xml"/><Relationship Id="rId246" Type="http://schemas.openxmlformats.org/officeDocument/2006/relationships/slide" Target="slides/slide239.xml"/><Relationship Id="rId267" Type="http://schemas.openxmlformats.org/officeDocument/2006/relationships/slide" Target="slides/slide260.xml"/><Relationship Id="rId288" Type="http://schemas.openxmlformats.org/officeDocument/2006/relationships/slide" Target="slides/slide281.xml"/><Relationship Id="rId106" Type="http://schemas.openxmlformats.org/officeDocument/2006/relationships/slide" Target="slides/slide99.xml"/><Relationship Id="rId127" Type="http://schemas.openxmlformats.org/officeDocument/2006/relationships/slide" Target="slides/slide120.xml"/><Relationship Id="rId313" Type="http://schemas.openxmlformats.org/officeDocument/2006/relationships/slide" Target="slides/slide306.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94" Type="http://schemas.openxmlformats.org/officeDocument/2006/relationships/slide" Target="slides/slide87.xml"/><Relationship Id="rId148" Type="http://schemas.openxmlformats.org/officeDocument/2006/relationships/slide" Target="slides/slide141.xml"/><Relationship Id="rId169" Type="http://schemas.openxmlformats.org/officeDocument/2006/relationships/slide" Target="slides/slide162.xml"/><Relationship Id="rId334" Type="http://schemas.openxmlformats.org/officeDocument/2006/relationships/slide" Target="slides/slide327.xml"/><Relationship Id="rId355" Type="http://schemas.openxmlformats.org/officeDocument/2006/relationships/slide" Target="slides/slide348.xml"/><Relationship Id="rId376" Type="http://schemas.openxmlformats.org/officeDocument/2006/relationships/slide" Target="slides/slide369.xml"/><Relationship Id="rId4" Type="http://schemas.openxmlformats.org/officeDocument/2006/relationships/slideMaster" Target="slideMasters/slideMaster1.xml"/><Relationship Id="rId180" Type="http://schemas.openxmlformats.org/officeDocument/2006/relationships/slide" Target="slides/slide173.xml"/><Relationship Id="rId215" Type="http://schemas.openxmlformats.org/officeDocument/2006/relationships/slide" Target="slides/slide208.xml"/><Relationship Id="rId236" Type="http://schemas.openxmlformats.org/officeDocument/2006/relationships/slide" Target="slides/slide229.xml"/><Relationship Id="rId257" Type="http://schemas.openxmlformats.org/officeDocument/2006/relationships/slide" Target="slides/slide250.xml"/><Relationship Id="rId278" Type="http://schemas.openxmlformats.org/officeDocument/2006/relationships/slide" Target="slides/slide271.xml"/><Relationship Id="rId303" Type="http://schemas.openxmlformats.org/officeDocument/2006/relationships/slide" Target="slides/slide296.xml"/><Relationship Id="rId42" Type="http://schemas.openxmlformats.org/officeDocument/2006/relationships/slide" Target="slides/slide35.xml"/><Relationship Id="rId84" Type="http://schemas.openxmlformats.org/officeDocument/2006/relationships/slide" Target="slides/slide77.xml"/><Relationship Id="rId138" Type="http://schemas.openxmlformats.org/officeDocument/2006/relationships/slide" Target="slides/slide131.xml"/><Relationship Id="rId345" Type="http://schemas.openxmlformats.org/officeDocument/2006/relationships/slide" Target="slides/slide338.xml"/><Relationship Id="rId387"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68372703412"/>
          <c:y val="4.2055359268292701E-2"/>
          <c:w val="0.87125631865461295"/>
          <c:h val="0.5211509683132628"/>
        </c:manualLayout>
      </c:layout>
      <c:barChart>
        <c:barDir val="col"/>
        <c:grouping val="stacked"/>
        <c:varyColors val="0"/>
        <c:ser>
          <c:idx val="0"/>
          <c:order val="0"/>
          <c:tx>
            <c:strRef>
              <c:f>Sheet1!$B$1</c:f>
              <c:strCache>
                <c:ptCount val="1"/>
                <c:pt idx="0">
                  <c:v>Number of upazilas</c:v>
                </c:pt>
              </c:strCache>
            </c:strRef>
          </c:tx>
          <c:spPr>
            <a:solidFill>
              <a:schemeClr val="tx2"/>
            </a:solidFill>
          </c:spPr>
          <c:invertIfNegative val="0"/>
          <c:cat>
            <c:strRef>
              <c:f>Sheet1!$A$2:$A$9</c:f>
              <c:strCache>
                <c:ptCount val="8"/>
                <c:pt idx="0">
                  <c:v>Stunting</c:v>
                </c:pt>
                <c:pt idx="1">
                  <c:v>Underweight</c:v>
                </c:pt>
                <c:pt idx="2">
                  <c:v>Wasting</c:v>
                </c:pt>
                <c:pt idx="3">
                  <c:v>Iodine deficiency</c:v>
                </c:pt>
                <c:pt idx="4">
                  <c:v>Anemia (child)</c:v>
                </c:pt>
                <c:pt idx="5">
                  <c:v>Anemia (pregnant women)</c:v>
                </c:pt>
                <c:pt idx="6">
                  <c:v>Vitamin A deficiency</c:v>
                </c:pt>
                <c:pt idx="7">
                  <c:v>Low birth weight</c:v>
                </c:pt>
              </c:strCache>
            </c:strRef>
          </c:cat>
          <c:val>
            <c:numRef>
              <c:f>Sheet1!$B$2:$B$9</c:f>
              <c:numCache>
                <c:formatCode>0</c:formatCode>
                <c:ptCount val="8"/>
                <c:pt idx="0">
                  <c:v>5</c:v>
                </c:pt>
                <c:pt idx="1">
                  <c:v>5</c:v>
                </c:pt>
                <c:pt idx="2">
                  <c:v>5</c:v>
                </c:pt>
                <c:pt idx="3">
                  <c:v>5</c:v>
                </c:pt>
                <c:pt idx="4">
                  <c:v>5</c:v>
                </c:pt>
                <c:pt idx="5">
                  <c:v>5</c:v>
                </c:pt>
                <c:pt idx="6">
                  <c:v>5</c:v>
                </c:pt>
                <c:pt idx="7">
                  <c:v>5</c:v>
                </c:pt>
              </c:numCache>
            </c:numRef>
          </c:val>
          <c:extLst>
            <c:ext xmlns:c16="http://schemas.microsoft.com/office/drawing/2014/chart" uri="{C3380CC4-5D6E-409C-BE32-E72D297353CC}">
              <c16:uniqueId val="{00000000-ADC9-485D-A7FC-975AF598EA77}"/>
            </c:ext>
          </c:extLst>
        </c:ser>
        <c:dLbls>
          <c:showLegendKey val="0"/>
          <c:showVal val="0"/>
          <c:showCatName val="0"/>
          <c:showSerName val="0"/>
          <c:showPercent val="0"/>
          <c:showBubbleSize val="0"/>
        </c:dLbls>
        <c:gapWidth val="100"/>
        <c:overlap val="100"/>
        <c:axId val="154879488"/>
        <c:axId val="154881024"/>
      </c:barChart>
      <c:catAx>
        <c:axId val="154879488"/>
        <c:scaling>
          <c:orientation val="minMax"/>
        </c:scaling>
        <c:delete val="0"/>
        <c:axPos val="b"/>
        <c:numFmt formatCode="General" sourceLinked="1"/>
        <c:majorTickMark val="none"/>
        <c:minorTickMark val="none"/>
        <c:tickLblPos val="nextTo"/>
        <c:crossAx val="154881024"/>
        <c:crosses val="autoZero"/>
        <c:auto val="1"/>
        <c:lblAlgn val="ctr"/>
        <c:lblOffset val="100"/>
        <c:noMultiLvlLbl val="0"/>
      </c:catAx>
      <c:valAx>
        <c:axId val="154881024"/>
        <c:scaling>
          <c:orientation val="minMax"/>
          <c:max val="80"/>
        </c:scaling>
        <c:delete val="0"/>
        <c:axPos val="l"/>
        <c:title>
          <c:tx>
            <c:rich>
              <a:bodyPr rot="-5400000" vert="horz"/>
              <a:lstStyle/>
              <a:p>
                <a:pPr>
                  <a:defRPr/>
                </a:pPr>
                <a:r>
                  <a:rPr lang="en-US"/>
                  <a:t>Percent</a:t>
                </a:r>
              </a:p>
            </c:rich>
          </c:tx>
          <c:overlay val="0"/>
        </c:title>
        <c:numFmt formatCode="0" sourceLinked="1"/>
        <c:majorTickMark val="out"/>
        <c:minorTickMark val="none"/>
        <c:tickLblPos val="nextTo"/>
        <c:crossAx val="154879488"/>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severe</c:v>
                </c:pt>
              </c:strCache>
            </c:strRef>
          </c:tx>
          <c:spPr>
            <a:solidFill>
              <a:srgbClr val="0066CC"/>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Sheet1!$B$2:$B$17</c:f>
              <c:numCache>
                <c:formatCode>0</c:formatCode>
                <c:ptCount val="16"/>
                <c:pt idx="0">
                  <c:v>9324.3041481195087</c:v>
                </c:pt>
                <c:pt idx="1">
                  <c:v>9513.073549590712</c:v>
                </c:pt>
                <c:pt idx="2">
                  <c:v>9701.8429510619135</c:v>
                </c:pt>
                <c:pt idx="3">
                  <c:v>9890.6123525331168</c:v>
                </c:pt>
                <c:pt idx="4">
                  <c:v>10073.729975517159</c:v>
                </c:pt>
                <c:pt idx="5">
                  <c:v>10256.847598501203</c:v>
                </c:pt>
                <c:pt idx="6">
                  <c:v>10439.965221485247</c:v>
                </c:pt>
                <c:pt idx="7">
                  <c:v>10623.082844469283</c:v>
                </c:pt>
                <c:pt idx="8">
                  <c:v>10806.200467453327</c:v>
                </c:pt>
                <c:pt idx="9">
                  <c:v>10989.318090437369</c:v>
                </c:pt>
                <c:pt idx="10">
                  <c:v>11172.43571342141</c:v>
                </c:pt>
                <c:pt idx="11">
                  <c:v>11355.553336405454</c:v>
                </c:pt>
                <c:pt idx="12">
                  <c:v>11538.670959389494</c:v>
                </c:pt>
                <c:pt idx="13">
                  <c:v>11721.788582373534</c:v>
                </c:pt>
                <c:pt idx="14">
                  <c:v>11903.210671811428</c:v>
                </c:pt>
                <c:pt idx="15">
                  <c:v>12084.632761249324</c:v>
                </c:pt>
              </c:numCache>
            </c:numRef>
          </c:val>
          <c:extLst>
            <c:ext xmlns:c16="http://schemas.microsoft.com/office/drawing/2014/chart" uri="{C3380CC4-5D6E-409C-BE32-E72D297353CC}">
              <c16:uniqueId val="{00000000-DF3C-4F58-9219-53D628B9646B}"/>
            </c:ext>
          </c:extLst>
        </c:ser>
        <c:ser>
          <c:idx val="1"/>
          <c:order val="1"/>
          <c:tx>
            <c:strRef>
              <c:f>Sheet1!$C$1</c:f>
              <c:strCache>
                <c:ptCount val="1"/>
                <c:pt idx="0">
                  <c:v>moderate</c:v>
                </c:pt>
              </c:strCache>
            </c:strRef>
          </c:tx>
          <c:spPr>
            <a:solidFill>
              <a:schemeClr val="accent6">
                <a:lumMod val="60000"/>
                <a:lumOff val="40000"/>
              </a:schemeClr>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Sheet1!$C$2:$C$17</c:f>
              <c:numCache>
                <c:formatCode>0</c:formatCode>
                <c:ptCount val="16"/>
                <c:pt idx="0">
                  <c:v>4313.2057225043609</c:v>
                </c:pt>
                <c:pt idx="1">
                  <c:v>4400.5260468658871</c:v>
                </c:pt>
                <c:pt idx="2">
                  <c:v>4487.8463712274124</c:v>
                </c:pt>
                <c:pt idx="3">
                  <c:v>4575.1666955889377</c:v>
                </c:pt>
                <c:pt idx="4">
                  <c:v>4659.8726389815565</c:v>
                </c:pt>
                <c:pt idx="5">
                  <c:v>4744.5785823741753</c:v>
                </c:pt>
                <c:pt idx="6">
                  <c:v>4829.2845257667941</c:v>
                </c:pt>
                <c:pt idx="7">
                  <c:v>4913.9904691594102</c:v>
                </c:pt>
                <c:pt idx="8">
                  <c:v>4998.696412552029</c:v>
                </c:pt>
                <c:pt idx="9">
                  <c:v>5083.4023559446478</c:v>
                </c:pt>
                <c:pt idx="10">
                  <c:v>5168.1082993372647</c:v>
                </c:pt>
                <c:pt idx="11">
                  <c:v>5252.8142427298835</c:v>
                </c:pt>
                <c:pt idx="12">
                  <c:v>5337.5201861225005</c:v>
                </c:pt>
                <c:pt idx="13">
                  <c:v>5422.2261295151184</c:v>
                </c:pt>
                <c:pt idx="14">
                  <c:v>5506.147758617064</c:v>
                </c:pt>
                <c:pt idx="15">
                  <c:v>5590.0693877190115</c:v>
                </c:pt>
              </c:numCache>
            </c:numRef>
          </c:val>
          <c:extLst>
            <c:ext xmlns:c16="http://schemas.microsoft.com/office/drawing/2014/chart" uri="{C3380CC4-5D6E-409C-BE32-E72D297353CC}">
              <c16:uniqueId val="{00000001-DF3C-4F58-9219-53D628B9646B}"/>
            </c:ext>
          </c:extLst>
        </c:ser>
        <c:ser>
          <c:idx val="2"/>
          <c:order val="2"/>
          <c:tx>
            <c:strRef>
              <c:f>Sheet1!$D$1</c:f>
              <c:strCache>
                <c:ptCount val="1"/>
                <c:pt idx="0">
                  <c:v>mild</c:v>
                </c:pt>
              </c:strCache>
            </c:strRef>
          </c:tx>
          <c:spPr>
            <a:solidFill>
              <a:schemeClr val="accent6">
                <a:lumMod val="20000"/>
                <a:lumOff val="80000"/>
              </a:schemeClr>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Sheet1!$D$2:$D$17</c:f>
              <c:numCache>
                <c:formatCode>0</c:formatCode>
                <c:ptCount val="16"/>
                <c:pt idx="0">
                  <c:v>1843.2503087625473</c:v>
                </c:pt>
                <c:pt idx="1">
                  <c:v>1880.5666866948236</c:v>
                </c:pt>
                <c:pt idx="2">
                  <c:v>1917.8830646270992</c:v>
                </c:pt>
                <c:pt idx="3">
                  <c:v>1955.199442559375</c:v>
                </c:pt>
                <c:pt idx="4">
                  <c:v>1991.3985636673317</c:v>
                </c:pt>
                <c:pt idx="5">
                  <c:v>2027.5976847752886</c:v>
                </c:pt>
                <c:pt idx="6">
                  <c:v>2063.7968058832453</c:v>
                </c:pt>
                <c:pt idx="7">
                  <c:v>2099.995926991201</c:v>
                </c:pt>
                <c:pt idx="8">
                  <c:v>2136.1950480991577</c:v>
                </c:pt>
                <c:pt idx="9">
                  <c:v>2172.3941692071144</c:v>
                </c:pt>
                <c:pt idx="10">
                  <c:v>2208.5932903150706</c:v>
                </c:pt>
                <c:pt idx="11">
                  <c:v>2244.7924114230273</c:v>
                </c:pt>
                <c:pt idx="12">
                  <c:v>2280.991532530983</c:v>
                </c:pt>
                <c:pt idx="13">
                  <c:v>2317.1906536389392</c:v>
                </c:pt>
                <c:pt idx="14">
                  <c:v>2353.0545976996</c:v>
                </c:pt>
                <c:pt idx="15">
                  <c:v>2388.9185417602612</c:v>
                </c:pt>
              </c:numCache>
            </c:numRef>
          </c:val>
          <c:extLst>
            <c:ext xmlns:c16="http://schemas.microsoft.com/office/drawing/2014/chart" uri="{C3380CC4-5D6E-409C-BE32-E72D297353CC}">
              <c16:uniqueId val="{00000002-DF3C-4F58-9219-53D628B9646B}"/>
            </c:ext>
          </c:extLst>
        </c:ser>
        <c:dLbls>
          <c:showLegendKey val="0"/>
          <c:showVal val="0"/>
          <c:showCatName val="0"/>
          <c:showSerName val="0"/>
          <c:showPercent val="0"/>
          <c:showBubbleSize val="0"/>
        </c:dLbls>
        <c:gapWidth val="40"/>
        <c:overlap val="100"/>
        <c:axId val="211625728"/>
        <c:axId val="211621808"/>
      </c:barChart>
      <c:catAx>
        <c:axId val="21162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621808"/>
        <c:crosses val="autoZero"/>
        <c:auto val="1"/>
        <c:lblAlgn val="ctr"/>
        <c:lblOffset val="100"/>
        <c:noMultiLvlLbl val="0"/>
      </c:catAx>
      <c:valAx>
        <c:axId val="211621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62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severe</c:v>
                </c:pt>
              </c:strCache>
            </c:strRef>
          </c:tx>
          <c:spPr>
            <a:solidFill>
              <a:srgbClr val="0066CC"/>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Sheet1!$B$2:$B$17</c:f>
              <c:numCache>
                <c:formatCode>0</c:formatCode>
                <c:ptCount val="16"/>
                <c:pt idx="0">
                  <c:v>9324.3041481195087</c:v>
                </c:pt>
                <c:pt idx="1">
                  <c:v>9075.4721663095388</c:v>
                </c:pt>
                <c:pt idx="2">
                  <c:v>8809.2733995642175</c:v>
                </c:pt>
                <c:pt idx="3">
                  <c:v>8525.7078478835483</c:v>
                </c:pt>
                <c:pt idx="4">
                  <c:v>8220.1636600220027</c:v>
                </c:pt>
                <c:pt idx="5">
                  <c:v>7897.7726508459264</c:v>
                </c:pt>
                <c:pt idx="6">
                  <c:v>7558.5348203553185</c:v>
                </c:pt>
                <c:pt idx="7">
                  <c:v>7202.4501685501737</c:v>
                </c:pt>
                <c:pt idx="8">
                  <c:v>6829.5186954305027</c:v>
                </c:pt>
                <c:pt idx="9">
                  <c:v>6439.7404009962984</c:v>
                </c:pt>
                <c:pt idx="10">
                  <c:v>6033.1152852475616</c:v>
                </c:pt>
                <c:pt idx="11">
                  <c:v>5609.6433481842942</c:v>
                </c:pt>
                <c:pt idx="12">
                  <c:v>5169.3245898064924</c:v>
                </c:pt>
                <c:pt idx="13">
                  <c:v>4712.1590101141601</c:v>
                </c:pt>
                <c:pt idx="14">
                  <c:v>4237.542999164868</c:v>
                </c:pt>
                <c:pt idx="15">
                  <c:v>3746.2361559872916</c:v>
                </c:pt>
              </c:numCache>
            </c:numRef>
          </c:val>
          <c:extLst>
            <c:ext xmlns:c16="http://schemas.microsoft.com/office/drawing/2014/chart" uri="{C3380CC4-5D6E-409C-BE32-E72D297353CC}">
              <c16:uniqueId val="{00000000-1DBE-427A-807A-CC4DD027CFC5}"/>
            </c:ext>
          </c:extLst>
        </c:ser>
        <c:ser>
          <c:idx val="1"/>
          <c:order val="1"/>
          <c:tx>
            <c:strRef>
              <c:f>Sheet1!$C$1</c:f>
              <c:strCache>
                <c:ptCount val="1"/>
                <c:pt idx="0">
                  <c:v>moderate</c:v>
                </c:pt>
              </c:strCache>
            </c:strRef>
          </c:tx>
          <c:spPr>
            <a:solidFill>
              <a:schemeClr val="accent6">
                <a:lumMod val="60000"/>
                <a:lumOff val="40000"/>
              </a:schemeClr>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Sheet1!$C$2:$C$17</c:f>
              <c:numCache>
                <c:formatCode>0</c:formatCode>
                <c:ptCount val="16"/>
                <c:pt idx="0">
                  <c:v>4313.2057225043609</c:v>
                </c:pt>
                <c:pt idx="1">
                  <c:v>4227.438689022496</c:v>
                </c:pt>
                <c:pt idx="2">
                  <c:v>4134.8024566908562</c:v>
                </c:pt>
                <c:pt idx="3">
                  <c:v>4035.2970255094433</c:v>
                </c:pt>
                <c:pt idx="4">
                  <c:v>3926.7193437817914</c:v>
                </c:pt>
                <c:pt idx="5">
                  <c:v>3811.4781278405871</c:v>
                </c:pt>
                <c:pt idx="6">
                  <c:v>3689.5733776858306</c:v>
                </c:pt>
                <c:pt idx="7">
                  <c:v>3561.0050933175194</c:v>
                </c:pt>
                <c:pt idx="8">
                  <c:v>3425.7732747356572</c:v>
                </c:pt>
                <c:pt idx="9">
                  <c:v>3283.8779219402422</c:v>
                </c:pt>
                <c:pt idx="10">
                  <c:v>3135.3190349312736</c:v>
                </c:pt>
                <c:pt idx="11">
                  <c:v>2980.0966137087535</c:v>
                </c:pt>
                <c:pt idx="12">
                  <c:v>2818.2106582726797</c:v>
                </c:pt>
                <c:pt idx="13">
                  <c:v>2649.661168623054</c:v>
                </c:pt>
                <c:pt idx="14">
                  <c:v>2474.0957262052675</c:v>
                </c:pt>
                <c:pt idx="15">
                  <c:v>2291.9284489647944</c:v>
                </c:pt>
              </c:numCache>
            </c:numRef>
          </c:val>
          <c:extLst>
            <c:ext xmlns:c16="http://schemas.microsoft.com/office/drawing/2014/chart" uri="{C3380CC4-5D6E-409C-BE32-E72D297353CC}">
              <c16:uniqueId val="{00000001-1DBE-427A-807A-CC4DD027CFC5}"/>
            </c:ext>
          </c:extLst>
        </c:ser>
        <c:ser>
          <c:idx val="2"/>
          <c:order val="2"/>
          <c:tx>
            <c:strRef>
              <c:f>Sheet1!$D$1</c:f>
              <c:strCache>
                <c:ptCount val="1"/>
                <c:pt idx="0">
                  <c:v>mild</c:v>
                </c:pt>
              </c:strCache>
            </c:strRef>
          </c:tx>
          <c:spPr>
            <a:solidFill>
              <a:schemeClr val="accent6">
                <a:lumMod val="20000"/>
                <a:lumOff val="80000"/>
              </a:schemeClr>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Sheet1!$D$2:$D$17</c:f>
              <c:numCache>
                <c:formatCode>0</c:formatCode>
                <c:ptCount val="16"/>
                <c:pt idx="0">
                  <c:v>1843.2503087625473</c:v>
                </c:pt>
                <c:pt idx="1">
                  <c:v>1801.95899919098</c:v>
                </c:pt>
                <c:pt idx="2">
                  <c:v>1757.5480404242737</c:v>
                </c:pt>
                <c:pt idx="3">
                  <c:v>1710.0174324624293</c:v>
                </c:pt>
                <c:pt idx="4">
                  <c:v>1658.4367238221539</c:v>
                </c:pt>
                <c:pt idx="5">
                  <c:v>1603.8297686572532</c:v>
                </c:pt>
                <c:pt idx="6">
                  <c:v>1546.196566967727</c:v>
                </c:pt>
                <c:pt idx="7">
                  <c:v>1485.5371187535757</c:v>
                </c:pt>
                <c:pt idx="8">
                  <c:v>1421.8514240147992</c:v>
                </c:pt>
                <c:pt idx="9">
                  <c:v>1355.139482751398</c:v>
                </c:pt>
                <c:pt idx="10">
                  <c:v>1285.4012949633711</c:v>
                </c:pt>
                <c:pt idx="11">
                  <c:v>1212.6368606507194</c:v>
                </c:pt>
                <c:pt idx="12">
                  <c:v>1136.8461798134417</c:v>
                </c:pt>
                <c:pt idx="13">
                  <c:v>1058.0292524515398</c:v>
                </c:pt>
                <c:pt idx="14">
                  <c:v>976.04704712579405</c:v>
                </c:pt>
                <c:pt idx="15">
                  <c:v>891.06661607657747</c:v>
                </c:pt>
              </c:numCache>
            </c:numRef>
          </c:val>
          <c:extLst>
            <c:ext xmlns:c16="http://schemas.microsoft.com/office/drawing/2014/chart" uri="{C3380CC4-5D6E-409C-BE32-E72D297353CC}">
              <c16:uniqueId val="{00000002-1DBE-427A-807A-CC4DD027CFC5}"/>
            </c:ext>
          </c:extLst>
        </c:ser>
        <c:dLbls>
          <c:showLegendKey val="0"/>
          <c:showVal val="0"/>
          <c:showCatName val="0"/>
          <c:showSerName val="0"/>
          <c:showPercent val="0"/>
          <c:showBubbleSize val="0"/>
        </c:dLbls>
        <c:gapWidth val="40"/>
        <c:overlap val="100"/>
        <c:axId val="314530696"/>
        <c:axId val="314521680"/>
      </c:barChart>
      <c:catAx>
        <c:axId val="31453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521680"/>
        <c:crosses val="autoZero"/>
        <c:auto val="1"/>
        <c:lblAlgn val="ctr"/>
        <c:lblOffset val="100"/>
        <c:noMultiLvlLbl val="0"/>
      </c:catAx>
      <c:valAx>
        <c:axId val="314521680"/>
        <c:scaling>
          <c:orientation val="minMax"/>
          <c:max val="2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530696"/>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severe</c:v>
                </c:pt>
              </c:strCache>
            </c:strRef>
          </c:tx>
          <c:spPr>
            <a:solidFill>
              <a:srgbClr val="0066CC"/>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Sheet1!$B$2:$B$17</c:f>
              <c:numCache>
                <c:formatCode>0</c:formatCode>
                <c:ptCount val="16"/>
                <c:pt idx="0">
                  <c:v>9324.3041481195105</c:v>
                </c:pt>
                <c:pt idx="1">
                  <c:v>9513.0735495907102</c:v>
                </c:pt>
                <c:pt idx="2">
                  <c:v>9701.8429510619135</c:v>
                </c:pt>
                <c:pt idx="3">
                  <c:v>9890.6123525331168</c:v>
                </c:pt>
                <c:pt idx="4">
                  <c:v>10073.729975517161</c:v>
                </c:pt>
                <c:pt idx="5">
                  <c:v>10256.847598501199</c:v>
                </c:pt>
                <c:pt idx="6">
                  <c:v>10439.965221485239</c:v>
                </c:pt>
                <c:pt idx="7">
                  <c:v>10623.08284446928</c:v>
                </c:pt>
                <c:pt idx="8">
                  <c:v>10806.200467453329</c:v>
                </c:pt>
                <c:pt idx="9">
                  <c:v>10989.318090437369</c:v>
                </c:pt>
                <c:pt idx="10">
                  <c:v>11172.43571342141</c:v>
                </c:pt>
                <c:pt idx="11">
                  <c:v>11355.55333640545</c:v>
                </c:pt>
                <c:pt idx="12">
                  <c:v>11538.67095938949</c:v>
                </c:pt>
                <c:pt idx="13">
                  <c:v>11721.788582373531</c:v>
                </c:pt>
                <c:pt idx="14">
                  <c:v>11903.21067181143</c:v>
                </c:pt>
                <c:pt idx="15">
                  <c:v>12084.63276124933</c:v>
                </c:pt>
              </c:numCache>
            </c:numRef>
          </c:val>
          <c:extLst>
            <c:ext xmlns:c16="http://schemas.microsoft.com/office/drawing/2014/chart" uri="{C3380CC4-5D6E-409C-BE32-E72D297353CC}">
              <c16:uniqueId val="{00000000-EAE3-4FF1-9488-138AFC5950EB}"/>
            </c:ext>
          </c:extLst>
        </c:ser>
        <c:ser>
          <c:idx val="1"/>
          <c:order val="1"/>
          <c:tx>
            <c:strRef>
              <c:f>Sheet1!$C$1</c:f>
              <c:strCache>
                <c:ptCount val="1"/>
                <c:pt idx="0">
                  <c:v>moderate</c:v>
                </c:pt>
              </c:strCache>
            </c:strRef>
          </c:tx>
          <c:spPr>
            <a:solidFill>
              <a:schemeClr val="accent6">
                <a:lumMod val="60000"/>
                <a:lumOff val="40000"/>
              </a:schemeClr>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Sheet1!$C$2:$C$17</c:f>
              <c:numCache>
                <c:formatCode>0</c:formatCode>
                <c:ptCount val="16"/>
                <c:pt idx="0">
                  <c:v>4313.2057225043609</c:v>
                </c:pt>
                <c:pt idx="1">
                  <c:v>4400.526046865888</c:v>
                </c:pt>
                <c:pt idx="2">
                  <c:v>4487.8463712274124</c:v>
                </c:pt>
                <c:pt idx="3">
                  <c:v>4575.1666955889395</c:v>
                </c:pt>
                <c:pt idx="4">
                  <c:v>4659.8726389815583</c:v>
                </c:pt>
                <c:pt idx="5">
                  <c:v>4744.5785823741726</c:v>
                </c:pt>
                <c:pt idx="6">
                  <c:v>4829.2845257667941</c:v>
                </c:pt>
                <c:pt idx="7">
                  <c:v>4913.9904691594102</c:v>
                </c:pt>
                <c:pt idx="8">
                  <c:v>4998.6964125520299</c:v>
                </c:pt>
                <c:pt idx="9">
                  <c:v>5083.4023559446468</c:v>
                </c:pt>
                <c:pt idx="10">
                  <c:v>5168.1082993372647</c:v>
                </c:pt>
                <c:pt idx="11">
                  <c:v>5252.8142427298844</c:v>
                </c:pt>
                <c:pt idx="12">
                  <c:v>5337.5201861225014</c:v>
                </c:pt>
                <c:pt idx="13">
                  <c:v>5422.2261295151202</c:v>
                </c:pt>
                <c:pt idx="14">
                  <c:v>5506.1477586170631</c:v>
                </c:pt>
                <c:pt idx="15">
                  <c:v>5590.0693877190124</c:v>
                </c:pt>
              </c:numCache>
            </c:numRef>
          </c:val>
          <c:extLst>
            <c:ext xmlns:c16="http://schemas.microsoft.com/office/drawing/2014/chart" uri="{C3380CC4-5D6E-409C-BE32-E72D297353CC}">
              <c16:uniqueId val="{00000001-EAE3-4FF1-9488-138AFC5950EB}"/>
            </c:ext>
          </c:extLst>
        </c:ser>
        <c:ser>
          <c:idx val="2"/>
          <c:order val="2"/>
          <c:tx>
            <c:strRef>
              <c:f>Sheet1!$D$1</c:f>
              <c:strCache>
                <c:ptCount val="1"/>
                <c:pt idx="0">
                  <c:v>mild</c:v>
                </c:pt>
              </c:strCache>
            </c:strRef>
          </c:tx>
          <c:spPr>
            <a:solidFill>
              <a:schemeClr val="accent6">
                <a:lumMod val="20000"/>
                <a:lumOff val="80000"/>
              </a:schemeClr>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Sheet1!$D$2:$D$17</c:f>
              <c:numCache>
                <c:formatCode>0</c:formatCode>
                <c:ptCount val="16"/>
                <c:pt idx="0">
                  <c:v>1843.2503087625471</c:v>
                </c:pt>
                <c:pt idx="1">
                  <c:v>1880.5666866948241</c:v>
                </c:pt>
                <c:pt idx="2">
                  <c:v>1917.883064627099</c:v>
                </c:pt>
                <c:pt idx="3">
                  <c:v>1955.1994425593739</c:v>
                </c:pt>
                <c:pt idx="4">
                  <c:v>1991.3985636673319</c:v>
                </c:pt>
                <c:pt idx="5">
                  <c:v>2027.5976847752891</c:v>
                </c:pt>
                <c:pt idx="6">
                  <c:v>2063.7968058832448</c:v>
                </c:pt>
                <c:pt idx="7">
                  <c:v>2099.995926991201</c:v>
                </c:pt>
                <c:pt idx="8">
                  <c:v>2136.1950480991582</c:v>
                </c:pt>
                <c:pt idx="9">
                  <c:v>2172.3941692071148</c:v>
                </c:pt>
                <c:pt idx="10">
                  <c:v>2208.593290315071</c:v>
                </c:pt>
                <c:pt idx="11">
                  <c:v>2244.7924114230268</c:v>
                </c:pt>
                <c:pt idx="12">
                  <c:v>2280.9915325309839</c:v>
                </c:pt>
                <c:pt idx="13">
                  <c:v>2317.1906536389401</c:v>
                </c:pt>
                <c:pt idx="14">
                  <c:v>2353.0545976996</c:v>
                </c:pt>
                <c:pt idx="15">
                  <c:v>2388.9185417602612</c:v>
                </c:pt>
              </c:numCache>
            </c:numRef>
          </c:val>
          <c:extLst>
            <c:ext xmlns:c16="http://schemas.microsoft.com/office/drawing/2014/chart" uri="{C3380CC4-5D6E-409C-BE32-E72D297353CC}">
              <c16:uniqueId val="{00000002-EAE3-4FF1-9488-138AFC5950EB}"/>
            </c:ext>
          </c:extLst>
        </c:ser>
        <c:dLbls>
          <c:showLegendKey val="0"/>
          <c:showVal val="0"/>
          <c:showCatName val="0"/>
          <c:showSerName val="0"/>
          <c:showPercent val="0"/>
          <c:showBubbleSize val="0"/>
        </c:dLbls>
        <c:gapWidth val="40"/>
        <c:overlap val="100"/>
        <c:axId val="319135320"/>
        <c:axId val="322015624"/>
      </c:barChart>
      <c:catAx>
        <c:axId val="31913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015624"/>
        <c:crosses val="autoZero"/>
        <c:auto val="1"/>
        <c:lblAlgn val="ctr"/>
        <c:lblOffset val="100"/>
        <c:noMultiLvlLbl val="0"/>
      </c:catAx>
      <c:valAx>
        <c:axId val="322015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135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severe</c:v>
                </c:pt>
              </c:strCache>
            </c:strRef>
          </c:tx>
          <c:spPr>
            <a:solidFill>
              <a:srgbClr val="0066CC"/>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Sheet1!$B$2:$B$17</c:f>
              <c:numCache>
                <c:formatCode>0</c:formatCode>
                <c:ptCount val="16"/>
                <c:pt idx="0">
                  <c:v>9324.3041481195087</c:v>
                </c:pt>
                <c:pt idx="1">
                  <c:v>9075.4721663095388</c:v>
                </c:pt>
                <c:pt idx="2">
                  <c:v>8809.2733995642175</c:v>
                </c:pt>
                <c:pt idx="3">
                  <c:v>8525.7078478835483</c:v>
                </c:pt>
                <c:pt idx="4">
                  <c:v>8220.1636600220027</c:v>
                </c:pt>
                <c:pt idx="5">
                  <c:v>7897.7726508459264</c:v>
                </c:pt>
                <c:pt idx="6">
                  <c:v>7558.5348203553185</c:v>
                </c:pt>
                <c:pt idx="7">
                  <c:v>7202.4501685501737</c:v>
                </c:pt>
                <c:pt idx="8">
                  <c:v>6829.5186954305027</c:v>
                </c:pt>
                <c:pt idx="9">
                  <c:v>6439.7404009962984</c:v>
                </c:pt>
                <c:pt idx="10">
                  <c:v>6033.1152852475616</c:v>
                </c:pt>
                <c:pt idx="11">
                  <c:v>5609.6433481842942</c:v>
                </c:pt>
                <c:pt idx="12">
                  <c:v>5169.3245898064924</c:v>
                </c:pt>
                <c:pt idx="13">
                  <c:v>4712.1590101141601</c:v>
                </c:pt>
                <c:pt idx="14">
                  <c:v>4237.542999164868</c:v>
                </c:pt>
                <c:pt idx="15">
                  <c:v>3746.2361559872916</c:v>
                </c:pt>
              </c:numCache>
            </c:numRef>
          </c:val>
          <c:extLst>
            <c:ext xmlns:c16="http://schemas.microsoft.com/office/drawing/2014/chart" uri="{C3380CC4-5D6E-409C-BE32-E72D297353CC}">
              <c16:uniqueId val="{00000000-7B64-4D0F-850C-B045C4D06C99}"/>
            </c:ext>
          </c:extLst>
        </c:ser>
        <c:ser>
          <c:idx val="1"/>
          <c:order val="1"/>
          <c:tx>
            <c:strRef>
              <c:f>Sheet1!$C$1</c:f>
              <c:strCache>
                <c:ptCount val="1"/>
                <c:pt idx="0">
                  <c:v>moderate</c:v>
                </c:pt>
              </c:strCache>
            </c:strRef>
          </c:tx>
          <c:spPr>
            <a:solidFill>
              <a:schemeClr val="accent6">
                <a:lumMod val="60000"/>
                <a:lumOff val="40000"/>
              </a:schemeClr>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Sheet1!$C$2:$C$17</c:f>
              <c:numCache>
                <c:formatCode>0</c:formatCode>
                <c:ptCount val="16"/>
                <c:pt idx="0">
                  <c:v>4313.2057225043609</c:v>
                </c:pt>
                <c:pt idx="1">
                  <c:v>4227.438689022496</c:v>
                </c:pt>
                <c:pt idx="2">
                  <c:v>4134.8024566908562</c:v>
                </c:pt>
                <c:pt idx="3">
                  <c:v>4035.2970255094433</c:v>
                </c:pt>
                <c:pt idx="4">
                  <c:v>3926.7193437817914</c:v>
                </c:pt>
                <c:pt idx="5">
                  <c:v>3811.4781278405871</c:v>
                </c:pt>
                <c:pt idx="6">
                  <c:v>3689.5733776858306</c:v>
                </c:pt>
                <c:pt idx="7">
                  <c:v>3561.0050933175194</c:v>
                </c:pt>
                <c:pt idx="8">
                  <c:v>3425.7732747356572</c:v>
                </c:pt>
                <c:pt idx="9">
                  <c:v>3283.8779219402422</c:v>
                </c:pt>
                <c:pt idx="10">
                  <c:v>3135.3190349312736</c:v>
                </c:pt>
                <c:pt idx="11">
                  <c:v>2980.0966137087535</c:v>
                </c:pt>
                <c:pt idx="12">
                  <c:v>2818.2106582726797</c:v>
                </c:pt>
                <c:pt idx="13">
                  <c:v>2649.661168623054</c:v>
                </c:pt>
                <c:pt idx="14">
                  <c:v>2474.0957262052675</c:v>
                </c:pt>
                <c:pt idx="15">
                  <c:v>2291.9284489647944</c:v>
                </c:pt>
              </c:numCache>
            </c:numRef>
          </c:val>
          <c:extLst>
            <c:ext xmlns:c16="http://schemas.microsoft.com/office/drawing/2014/chart" uri="{C3380CC4-5D6E-409C-BE32-E72D297353CC}">
              <c16:uniqueId val="{00000001-7B64-4D0F-850C-B045C4D06C99}"/>
            </c:ext>
          </c:extLst>
        </c:ser>
        <c:ser>
          <c:idx val="2"/>
          <c:order val="2"/>
          <c:tx>
            <c:strRef>
              <c:f>Sheet1!$D$1</c:f>
              <c:strCache>
                <c:ptCount val="1"/>
                <c:pt idx="0">
                  <c:v>mild</c:v>
                </c:pt>
              </c:strCache>
            </c:strRef>
          </c:tx>
          <c:spPr>
            <a:solidFill>
              <a:schemeClr val="accent6">
                <a:lumMod val="20000"/>
                <a:lumOff val="80000"/>
              </a:schemeClr>
            </a:solidFill>
            <a:ln>
              <a:noFill/>
            </a:ln>
            <a:effectLst/>
          </c:spPr>
          <c:invertIfNegative val="0"/>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Sheet1!$D$2:$D$17</c:f>
              <c:numCache>
                <c:formatCode>0</c:formatCode>
                <c:ptCount val="16"/>
                <c:pt idx="0">
                  <c:v>1843.2503087625473</c:v>
                </c:pt>
                <c:pt idx="1">
                  <c:v>1801.95899919098</c:v>
                </c:pt>
                <c:pt idx="2">
                  <c:v>1757.5480404242737</c:v>
                </c:pt>
                <c:pt idx="3">
                  <c:v>1710.0174324624293</c:v>
                </c:pt>
                <c:pt idx="4">
                  <c:v>1658.4367238221539</c:v>
                </c:pt>
                <c:pt idx="5">
                  <c:v>1603.8297686572532</c:v>
                </c:pt>
                <c:pt idx="6">
                  <c:v>1546.196566967727</c:v>
                </c:pt>
                <c:pt idx="7">
                  <c:v>1485.5371187535757</c:v>
                </c:pt>
                <c:pt idx="8">
                  <c:v>1421.8514240147992</c:v>
                </c:pt>
                <c:pt idx="9">
                  <c:v>1355.139482751398</c:v>
                </c:pt>
                <c:pt idx="10">
                  <c:v>1285.4012949633711</c:v>
                </c:pt>
                <c:pt idx="11">
                  <c:v>1212.6368606507194</c:v>
                </c:pt>
                <c:pt idx="12">
                  <c:v>1136.8461798134417</c:v>
                </c:pt>
                <c:pt idx="13">
                  <c:v>1058.0292524515398</c:v>
                </c:pt>
                <c:pt idx="14">
                  <c:v>976.04704712579405</c:v>
                </c:pt>
                <c:pt idx="15">
                  <c:v>891.06661607657747</c:v>
                </c:pt>
              </c:numCache>
            </c:numRef>
          </c:val>
          <c:extLst>
            <c:ext xmlns:c16="http://schemas.microsoft.com/office/drawing/2014/chart" uri="{C3380CC4-5D6E-409C-BE32-E72D297353CC}">
              <c16:uniqueId val="{00000002-7B64-4D0F-850C-B045C4D06C99}"/>
            </c:ext>
          </c:extLst>
        </c:ser>
        <c:dLbls>
          <c:showLegendKey val="0"/>
          <c:showVal val="0"/>
          <c:showCatName val="0"/>
          <c:showSerName val="0"/>
          <c:showPercent val="0"/>
          <c:showBubbleSize val="0"/>
        </c:dLbls>
        <c:gapWidth val="40"/>
        <c:overlap val="100"/>
        <c:axId val="319715912"/>
        <c:axId val="319716304"/>
      </c:barChart>
      <c:catAx>
        <c:axId val="31971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16304"/>
        <c:crosses val="autoZero"/>
        <c:auto val="1"/>
        <c:lblAlgn val="ctr"/>
        <c:lblOffset val="100"/>
        <c:noMultiLvlLbl val="0"/>
      </c:catAx>
      <c:valAx>
        <c:axId val="319716304"/>
        <c:scaling>
          <c:orientation val="minMax"/>
          <c:max val="2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15912"/>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TablesFigures!$G$255</c:f>
              <c:strCache>
                <c:ptCount val="1"/>
                <c:pt idx="0">
                  <c:v>Status quo scenario </c:v>
                </c:pt>
              </c:strCache>
            </c:strRef>
          </c:tx>
          <c:cat>
            <c:numRef>
              <c:f>TablesFigures!$F$256:$F$265</c:f>
              <c:numCache>
                <c:formatCode>0</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TablesFigures!$G$256:$G$265</c:f>
              <c:numCache>
                <c:formatCode>0.000</c:formatCode>
                <c:ptCount val="10"/>
                <c:pt idx="0">
                  <c:v>3.2490806971489534</c:v>
                </c:pt>
                <c:pt idx="1">
                  <c:v>3.2264278117690868</c:v>
                </c:pt>
                <c:pt idx="2">
                  <c:v>3.2528335251602183</c:v>
                </c:pt>
                <c:pt idx="3">
                  <c:v>3.2759017134387158</c:v>
                </c:pt>
                <c:pt idx="4">
                  <c:v>3.2891914061949055</c:v>
                </c:pt>
                <c:pt idx="5">
                  <c:v>3.3000723421390341</c:v>
                </c:pt>
                <c:pt idx="6">
                  <c:v>3.3269235622759696</c:v>
                </c:pt>
                <c:pt idx="7">
                  <c:v>3.3387710213296402</c:v>
                </c:pt>
                <c:pt idx="8">
                  <c:v>3.3494631832289379</c:v>
                </c:pt>
                <c:pt idx="9">
                  <c:v>3.361484314403854</c:v>
                </c:pt>
              </c:numCache>
            </c:numRef>
          </c:val>
          <c:extLst>
            <c:ext xmlns:c16="http://schemas.microsoft.com/office/drawing/2014/chart" uri="{C3380CC4-5D6E-409C-BE32-E72D297353CC}">
              <c16:uniqueId val="{00000000-A8AC-44D3-8977-105B508281BB}"/>
            </c:ext>
          </c:extLst>
        </c:ser>
        <c:ser>
          <c:idx val="1"/>
          <c:order val="1"/>
          <c:tx>
            <c:strRef>
              <c:f>TablesFigures!$H$255</c:f>
              <c:strCache>
                <c:ptCount val="1"/>
                <c:pt idx="0">
                  <c:v>Improved scenario losses</c:v>
                </c:pt>
              </c:strCache>
            </c:strRef>
          </c:tx>
          <c:cat>
            <c:numRef>
              <c:f>TablesFigures!$F$256:$F$265</c:f>
              <c:numCache>
                <c:formatCode>0</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TablesFigures!$H$256:$H$265</c:f>
              <c:numCache>
                <c:formatCode>0.000</c:formatCode>
                <c:ptCount val="10"/>
                <c:pt idx="0">
                  <c:v>3.2490806971489534</c:v>
                </c:pt>
                <c:pt idx="1">
                  <c:v>3.1496373723330615</c:v>
                </c:pt>
                <c:pt idx="2">
                  <c:v>3.0979957104735618</c:v>
                </c:pt>
                <c:pt idx="3">
                  <c:v>3.0419978915029744</c:v>
                </c:pt>
                <c:pt idx="4">
                  <c:v>2.9760544408494289</c:v>
                </c:pt>
                <c:pt idx="5">
                  <c:v>2.9073562795029084</c:v>
                </c:pt>
                <c:pt idx="6">
                  <c:v>2.8518298600979728</c:v>
                </c:pt>
                <c:pt idx="7">
                  <c:v>2.782521211312929</c:v>
                </c:pt>
                <c:pt idx="8">
                  <c:v>2.7117132883719166</c:v>
                </c:pt>
                <c:pt idx="9">
                  <c:v>2.6414407075178903</c:v>
                </c:pt>
              </c:numCache>
            </c:numRef>
          </c:val>
          <c:extLst>
            <c:ext xmlns:c16="http://schemas.microsoft.com/office/drawing/2014/chart" uri="{C3380CC4-5D6E-409C-BE32-E72D297353CC}">
              <c16:uniqueId val="{00000001-A8AC-44D3-8977-105B508281BB}"/>
            </c:ext>
          </c:extLst>
        </c:ser>
        <c:dLbls>
          <c:showLegendKey val="0"/>
          <c:showVal val="0"/>
          <c:showCatName val="0"/>
          <c:showSerName val="0"/>
          <c:showPercent val="0"/>
          <c:showBubbleSize val="0"/>
        </c:dLbls>
        <c:axId val="237935616"/>
        <c:axId val="241042176"/>
      </c:areaChart>
      <c:catAx>
        <c:axId val="237935616"/>
        <c:scaling>
          <c:orientation val="minMax"/>
        </c:scaling>
        <c:delete val="0"/>
        <c:axPos val="b"/>
        <c:numFmt formatCode="0" sourceLinked="1"/>
        <c:majorTickMark val="out"/>
        <c:minorTickMark val="none"/>
        <c:tickLblPos val="nextTo"/>
        <c:crossAx val="241042176"/>
        <c:crosses val="autoZero"/>
        <c:auto val="1"/>
        <c:lblAlgn val="ctr"/>
        <c:lblOffset val="100"/>
        <c:noMultiLvlLbl val="0"/>
      </c:catAx>
      <c:valAx>
        <c:axId val="241042176"/>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ysClr val="windowText" lastClr="000000"/>
                    </a:solidFill>
                    <a:latin typeface="+mn-lt"/>
                    <a:ea typeface="+mn-ea"/>
                    <a:cs typeface="+mn-cs"/>
                  </a:defRPr>
                </a:pPr>
                <a:r>
                  <a:rPr lang="en-US" sz="1100" b="1" i="0" baseline="0">
                    <a:effectLst/>
                  </a:rPr>
                  <a:t>Equivalent school years of learning (millions)</a:t>
                </a:r>
                <a:endParaRPr lang="en-US" sz="1100">
                  <a:effectLst/>
                </a:endParaRPr>
              </a:p>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ysClr val="windowText" lastClr="000000"/>
                    </a:solidFill>
                    <a:latin typeface="+mn-lt"/>
                    <a:ea typeface="+mn-ea"/>
                    <a:cs typeface="+mn-cs"/>
                  </a:defRPr>
                </a:pPr>
                <a:endParaRPr lang="en-US" sz="1100"/>
              </a:p>
            </c:rich>
          </c:tx>
          <c:overlay val="0"/>
        </c:title>
        <c:numFmt formatCode="0.000" sourceLinked="1"/>
        <c:majorTickMark val="out"/>
        <c:minorTickMark val="none"/>
        <c:tickLblPos val="nextTo"/>
        <c:crossAx val="237935616"/>
        <c:crosses val="autoZero"/>
        <c:crossBetween val="midCat"/>
      </c:valAx>
    </c:plotArea>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31233062856423E-2"/>
          <c:y val="3.0840332458442695E-2"/>
          <c:w val="0.89433503624898547"/>
          <c:h val="0.89957174103237092"/>
        </c:manualLayout>
      </c:layout>
      <c:barChart>
        <c:barDir val="col"/>
        <c:grouping val="clustered"/>
        <c:varyColors val="0"/>
        <c:ser>
          <c:idx val="0"/>
          <c:order val="0"/>
          <c:tx>
            <c:strRef>
              <c:f>TablesFigures!$G$308</c:f>
              <c:strCache>
                <c:ptCount val="1"/>
                <c:pt idx="0">
                  <c:v>USD (millions)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TablesFigures!$F$309:$F$312</c:f>
              <c:strCache>
                <c:ptCount val="4"/>
                <c:pt idx="0">
                  <c:v>Stunting</c:v>
                </c:pt>
                <c:pt idx="1">
                  <c:v>Iodine deficiency</c:v>
                </c:pt>
                <c:pt idx="2">
                  <c:v>Anemia (adults)</c:v>
                </c:pt>
                <c:pt idx="3">
                  <c:v>Anemia (children)</c:v>
                </c:pt>
              </c:strCache>
            </c:strRef>
          </c:cat>
          <c:val>
            <c:numRef>
              <c:f>TablesFigures!$G$309:$G$312</c:f>
              <c:numCache>
                <c:formatCode>#,##0</c:formatCode>
                <c:ptCount val="4"/>
                <c:pt idx="0">
                  <c:v>3353.9520352176824</c:v>
                </c:pt>
                <c:pt idx="1">
                  <c:v>366.01400773456464</c:v>
                </c:pt>
                <c:pt idx="2">
                  <c:v>126.01830369054645</c:v>
                </c:pt>
                <c:pt idx="3">
                  <c:v>152.01779482526283</c:v>
                </c:pt>
              </c:numCache>
            </c:numRef>
          </c:val>
          <c:extLst>
            <c:ext xmlns:c16="http://schemas.microsoft.com/office/drawing/2014/chart" uri="{C3380CC4-5D6E-409C-BE32-E72D297353CC}">
              <c16:uniqueId val="{00000000-5C62-483E-8D96-3F2F897E26FB}"/>
            </c:ext>
          </c:extLst>
        </c:ser>
        <c:dLbls>
          <c:showLegendKey val="0"/>
          <c:showVal val="0"/>
          <c:showCatName val="0"/>
          <c:showSerName val="0"/>
          <c:showPercent val="0"/>
          <c:showBubbleSize val="0"/>
        </c:dLbls>
        <c:gapWidth val="150"/>
        <c:axId val="241304704"/>
        <c:axId val="241306624"/>
      </c:barChart>
      <c:catAx>
        <c:axId val="241304704"/>
        <c:scaling>
          <c:orientation val="minMax"/>
        </c:scaling>
        <c:delete val="0"/>
        <c:axPos val="b"/>
        <c:numFmt formatCode="General" sourceLinked="0"/>
        <c:majorTickMark val="out"/>
        <c:minorTickMark val="none"/>
        <c:tickLblPos val="nextTo"/>
        <c:crossAx val="241306624"/>
        <c:crosses val="autoZero"/>
        <c:auto val="1"/>
        <c:lblAlgn val="ctr"/>
        <c:lblOffset val="100"/>
        <c:noMultiLvlLbl val="0"/>
      </c:catAx>
      <c:valAx>
        <c:axId val="241306624"/>
        <c:scaling>
          <c:orientation val="minMax"/>
        </c:scaling>
        <c:delete val="0"/>
        <c:axPos val="l"/>
        <c:title>
          <c:tx>
            <c:rich>
              <a:bodyPr rot="-5400000" vert="horz"/>
              <a:lstStyle/>
              <a:p>
                <a:pPr>
                  <a:defRPr/>
                </a:pPr>
                <a:r>
                  <a:rPr lang="en-US"/>
                  <a:t>USD (million)</a:t>
                </a:r>
              </a:p>
            </c:rich>
          </c:tx>
          <c:overlay val="0"/>
        </c:title>
        <c:numFmt formatCode="#,##0" sourceLinked="1"/>
        <c:majorTickMark val="out"/>
        <c:minorTickMark val="none"/>
        <c:tickLblPos val="nextTo"/>
        <c:crossAx val="241304704"/>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TablesFigures!$F$416</c:f>
              <c:strCache>
                <c:ptCount val="1"/>
                <c:pt idx="0">
                  <c:v>Number of children with stunting</c:v>
                </c:pt>
              </c:strCache>
            </c:strRef>
          </c:tx>
          <c:spPr>
            <a:solidFill>
              <a:srgbClr val="C00000"/>
            </a:solidFill>
          </c:spPr>
          <c:invertIfNegative val="0"/>
          <c:cat>
            <c:strRef>
              <c:f>TablesFigures!$G$415:$H$415</c:f>
              <c:strCache>
                <c:ptCount val="2"/>
                <c:pt idx="0">
                  <c:v>Status quo</c:v>
                </c:pt>
                <c:pt idx="1">
                  <c:v>Improved scenario</c:v>
                </c:pt>
              </c:strCache>
            </c:strRef>
          </c:cat>
          <c:val>
            <c:numRef>
              <c:f>TablesFigures!$G$416:$H$416</c:f>
              <c:numCache>
                <c:formatCode>#,##0</c:formatCode>
                <c:ptCount val="2"/>
                <c:pt idx="0">
                  <c:v>308991.11923290475</c:v>
                </c:pt>
                <c:pt idx="1">
                  <c:v>231101.23422754262</c:v>
                </c:pt>
              </c:numCache>
            </c:numRef>
          </c:val>
          <c:extLst>
            <c:ext xmlns:c16="http://schemas.microsoft.com/office/drawing/2014/chart" uri="{C3380CC4-5D6E-409C-BE32-E72D297353CC}">
              <c16:uniqueId val="{00000000-C1C5-4464-8C5B-389D881A33AF}"/>
            </c:ext>
          </c:extLst>
        </c:ser>
        <c:ser>
          <c:idx val="1"/>
          <c:order val="1"/>
          <c:tx>
            <c:strRef>
              <c:f>TablesFigures!$F$417</c:f>
              <c:strCache>
                <c:ptCount val="1"/>
                <c:pt idx="0">
                  <c:v>Number of children for whom stunting is averted</c:v>
                </c:pt>
              </c:strCache>
            </c:strRef>
          </c:tx>
          <c:spPr>
            <a:solidFill>
              <a:schemeClr val="tx2"/>
            </a:solidFill>
          </c:spPr>
          <c:invertIfNegative val="0"/>
          <c:cat>
            <c:strRef>
              <c:f>TablesFigures!$G$415:$H$415</c:f>
              <c:strCache>
                <c:ptCount val="2"/>
                <c:pt idx="0">
                  <c:v>Status quo</c:v>
                </c:pt>
                <c:pt idx="1">
                  <c:v>Improved scenario</c:v>
                </c:pt>
              </c:strCache>
            </c:strRef>
          </c:cat>
          <c:val>
            <c:numRef>
              <c:f>TablesFigures!$G$417:$H$417</c:f>
              <c:numCache>
                <c:formatCode>#,##0</c:formatCode>
                <c:ptCount val="2"/>
                <c:pt idx="0">
                  <c:v>0</c:v>
                </c:pt>
                <c:pt idx="1">
                  <c:v>77889.885005362128</c:v>
                </c:pt>
              </c:numCache>
            </c:numRef>
          </c:val>
          <c:extLst>
            <c:ext xmlns:c16="http://schemas.microsoft.com/office/drawing/2014/chart" uri="{C3380CC4-5D6E-409C-BE32-E72D297353CC}">
              <c16:uniqueId val="{00000001-C1C5-4464-8C5B-389D881A33AF}"/>
            </c:ext>
          </c:extLst>
        </c:ser>
        <c:dLbls>
          <c:showLegendKey val="0"/>
          <c:showVal val="0"/>
          <c:showCatName val="0"/>
          <c:showSerName val="0"/>
          <c:showPercent val="0"/>
          <c:showBubbleSize val="0"/>
        </c:dLbls>
        <c:gapWidth val="150"/>
        <c:overlap val="100"/>
        <c:axId val="268649216"/>
        <c:axId val="268650752"/>
      </c:barChart>
      <c:catAx>
        <c:axId val="268649216"/>
        <c:scaling>
          <c:orientation val="minMax"/>
        </c:scaling>
        <c:delete val="0"/>
        <c:axPos val="b"/>
        <c:numFmt formatCode="General" sourceLinked="0"/>
        <c:majorTickMark val="out"/>
        <c:minorTickMark val="none"/>
        <c:tickLblPos val="nextTo"/>
        <c:crossAx val="268650752"/>
        <c:crosses val="autoZero"/>
        <c:auto val="1"/>
        <c:lblAlgn val="ctr"/>
        <c:lblOffset val="100"/>
        <c:noMultiLvlLbl val="0"/>
      </c:catAx>
      <c:valAx>
        <c:axId val="268650752"/>
        <c:scaling>
          <c:orientation val="minMax"/>
        </c:scaling>
        <c:delete val="0"/>
        <c:axPos val="l"/>
        <c:title>
          <c:tx>
            <c:rich>
              <a:bodyPr rot="-5400000" vert="horz"/>
              <a:lstStyle/>
              <a:p>
                <a:pPr>
                  <a:defRPr/>
                </a:pPr>
                <a:r>
                  <a:rPr lang="en-US"/>
                  <a:t>Number of childrem</a:t>
                </a:r>
              </a:p>
            </c:rich>
          </c:tx>
          <c:overlay val="0"/>
        </c:title>
        <c:numFmt formatCode="#,##0" sourceLinked="1"/>
        <c:majorTickMark val="out"/>
        <c:minorTickMark val="none"/>
        <c:tickLblPos val="nextTo"/>
        <c:crossAx val="268649216"/>
        <c:crosses val="autoZero"/>
        <c:crossBetween val="between"/>
      </c:valAx>
    </c:plotArea>
    <c:legend>
      <c:legendPos val="r"/>
      <c:layout>
        <c:manualLayout>
          <c:xMode val="edge"/>
          <c:yMode val="edge"/>
          <c:x val="0.66847776367500533"/>
          <c:y val="0.37199190726159231"/>
          <c:w val="0.32256199791209983"/>
          <c:h val="0.27268285214348209"/>
        </c:manualLayout>
      </c:layout>
      <c:overlay val="0"/>
      <c:txPr>
        <a:bodyPr/>
        <a:lstStyle/>
        <a:p>
          <a:pPr>
            <a:defRPr b="0"/>
          </a:pPr>
          <a:endParaRPr lang="en-US"/>
        </a:p>
      </c:txPr>
    </c:legend>
    <c:plotVisOnly val="1"/>
    <c:dispBlanksAs val="gap"/>
    <c:showDLblsOverMax val="0"/>
  </c:chart>
  <c:txPr>
    <a:bodyPr/>
    <a:lstStyle/>
    <a:p>
      <a:pPr>
        <a:defRPr sz="1600" b="1">
          <a:solidFill>
            <a:schemeClr val="tx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TablesFigures!$F$436</c:f>
              <c:strCache>
                <c:ptCount val="1"/>
                <c:pt idx="0">
                  <c:v>Number of children with stunting</c:v>
                </c:pt>
              </c:strCache>
            </c:strRef>
          </c:tx>
          <c:spPr>
            <a:solidFill>
              <a:srgbClr val="C00000"/>
            </a:solidFill>
          </c:spPr>
          <c:invertIfNegative val="0"/>
          <c:cat>
            <c:strRef>
              <c:f>TablesFigures!$G$435:$H$435</c:f>
              <c:strCache>
                <c:ptCount val="2"/>
                <c:pt idx="0">
                  <c:v>Status quo</c:v>
                </c:pt>
                <c:pt idx="1">
                  <c:v>Improved scenario</c:v>
                </c:pt>
              </c:strCache>
            </c:strRef>
          </c:cat>
          <c:val>
            <c:numRef>
              <c:f>TablesFigures!$G$436:$H$436</c:f>
              <c:numCache>
                <c:formatCode>#,##0</c:formatCode>
                <c:ptCount val="2"/>
                <c:pt idx="0">
                  <c:v>63543.628227066911</c:v>
                </c:pt>
                <c:pt idx="1">
                  <c:v>47525.673058267814</c:v>
                </c:pt>
              </c:numCache>
            </c:numRef>
          </c:val>
          <c:extLst>
            <c:ext xmlns:c16="http://schemas.microsoft.com/office/drawing/2014/chart" uri="{C3380CC4-5D6E-409C-BE32-E72D297353CC}">
              <c16:uniqueId val="{00000000-C498-4FF2-9518-B23DAE3422E6}"/>
            </c:ext>
          </c:extLst>
        </c:ser>
        <c:ser>
          <c:idx val="1"/>
          <c:order val="1"/>
          <c:tx>
            <c:strRef>
              <c:f>TablesFigures!$F$437</c:f>
              <c:strCache>
                <c:ptCount val="1"/>
                <c:pt idx="0">
                  <c:v>Number of children for whom stunting is averted</c:v>
                </c:pt>
              </c:strCache>
            </c:strRef>
          </c:tx>
          <c:spPr>
            <a:solidFill>
              <a:schemeClr val="tx2"/>
            </a:solidFill>
          </c:spPr>
          <c:invertIfNegative val="0"/>
          <c:cat>
            <c:strRef>
              <c:f>TablesFigures!$G$435:$H$435</c:f>
              <c:strCache>
                <c:ptCount val="2"/>
                <c:pt idx="0">
                  <c:v>Status quo</c:v>
                </c:pt>
                <c:pt idx="1">
                  <c:v>Improved scenario</c:v>
                </c:pt>
              </c:strCache>
            </c:strRef>
          </c:cat>
          <c:val>
            <c:numRef>
              <c:f>TablesFigures!$G$437:$H$437</c:f>
              <c:numCache>
                <c:formatCode>#,##0</c:formatCode>
                <c:ptCount val="2"/>
                <c:pt idx="0">
                  <c:v>0</c:v>
                </c:pt>
                <c:pt idx="1">
                  <c:v>16017.955168799093</c:v>
                </c:pt>
              </c:numCache>
            </c:numRef>
          </c:val>
          <c:extLst>
            <c:ext xmlns:c16="http://schemas.microsoft.com/office/drawing/2014/chart" uri="{C3380CC4-5D6E-409C-BE32-E72D297353CC}">
              <c16:uniqueId val="{00000001-C498-4FF2-9518-B23DAE3422E6}"/>
            </c:ext>
          </c:extLst>
        </c:ser>
        <c:dLbls>
          <c:showLegendKey val="0"/>
          <c:showVal val="0"/>
          <c:showCatName val="0"/>
          <c:showSerName val="0"/>
          <c:showPercent val="0"/>
          <c:showBubbleSize val="0"/>
        </c:dLbls>
        <c:gapWidth val="150"/>
        <c:overlap val="100"/>
        <c:axId val="173163264"/>
        <c:axId val="173164800"/>
      </c:barChart>
      <c:catAx>
        <c:axId val="173163264"/>
        <c:scaling>
          <c:orientation val="minMax"/>
        </c:scaling>
        <c:delete val="0"/>
        <c:axPos val="b"/>
        <c:numFmt formatCode="General" sourceLinked="0"/>
        <c:majorTickMark val="out"/>
        <c:minorTickMark val="none"/>
        <c:tickLblPos val="nextTo"/>
        <c:crossAx val="173164800"/>
        <c:crosses val="autoZero"/>
        <c:auto val="1"/>
        <c:lblAlgn val="ctr"/>
        <c:lblOffset val="100"/>
        <c:noMultiLvlLbl val="0"/>
      </c:catAx>
      <c:valAx>
        <c:axId val="173164800"/>
        <c:scaling>
          <c:orientation val="minMax"/>
        </c:scaling>
        <c:delete val="0"/>
        <c:axPos val="l"/>
        <c:title>
          <c:tx>
            <c:rich>
              <a:bodyPr rot="-5400000" vert="horz"/>
              <a:lstStyle/>
              <a:p>
                <a:pPr>
                  <a:defRPr/>
                </a:pPr>
                <a:r>
                  <a:rPr lang="en-US"/>
                  <a:t>Number of children</a:t>
                </a:r>
              </a:p>
            </c:rich>
          </c:tx>
          <c:overlay val="0"/>
        </c:title>
        <c:numFmt formatCode="#,##0" sourceLinked="1"/>
        <c:majorTickMark val="out"/>
        <c:minorTickMark val="none"/>
        <c:tickLblPos val="nextTo"/>
        <c:txPr>
          <a:bodyPr/>
          <a:lstStyle/>
          <a:p>
            <a:pPr>
              <a:defRPr sz="1600"/>
            </a:pPr>
            <a:endParaRPr lang="en-US"/>
          </a:p>
        </c:txPr>
        <c:crossAx val="173163264"/>
        <c:crosses val="autoZero"/>
        <c:crossBetween val="between"/>
      </c:valAx>
    </c:plotArea>
    <c:legend>
      <c:legendPos val="r"/>
      <c:layout>
        <c:manualLayout>
          <c:xMode val="edge"/>
          <c:yMode val="edge"/>
          <c:x val="0.67634595833277478"/>
          <c:y val="0.38933902012248467"/>
          <c:w val="0.31469380325433038"/>
          <c:h val="0.31021084864391951"/>
        </c:manualLayout>
      </c:layout>
      <c:overlay val="0"/>
      <c:txPr>
        <a:bodyPr/>
        <a:lstStyle/>
        <a:p>
          <a:pPr>
            <a:defRPr sz="1600" b="0"/>
          </a:pPr>
          <a:endParaRPr lang="en-US"/>
        </a:p>
      </c:txPr>
    </c:legend>
    <c:plotVisOnly val="1"/>
    <c:dispBlanksAs val="gap"/>
    <c:showDLblsOverMax val="0"/>
  </c:chart>
  <c:txPr>
    <a:bodyPr/>
    <a:lstStyle/>
    <a:p>
      <a:pPr>
        <a:defRPr sz="1400" b="1">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FFF00"/>
              </a:solidFill>
            </c:spPr>
            <c:extLst>
              <c:ext xmlns:c16="http://schemas.microsoft.com/office/drawing/2014/chart" uri="{C3380CC4-5D6E-409C-BE32-E72D297353CC}">
                <c16:uniqueId val="{00000001-8419-4D4C-A99A-313C26938062}"/>
              </c:ext>
            </c:extLst>
          </c:dPt>
          <c:dPt>
            <c:idx val="1"/>
            <c:bubble3D val="0"/>
            <c:spPr>
              <a:solidFill>
                <a:srgbClr val="FFC000"/>
              </a:solidFill>
            </c:spPr>
            <c:extLst>
              <c:ext xmlns:c16="http://schemas.microsoft.com/office/drawing/2014/chart" uri="{C3380CC4-5D6E-409C-BE32-E72D297353CC}">
                <c16:uniqueId val="{00000003-8419-4D4C-A99A-313C26938062}"/>
              </c:ext>
            </c:extLst>
          </c:dPt>
          <c:dPt>
            <c:idx val="2"/>
            <c:bubble3D val="0"/>
            <c:spPr>
              <a:solidFill>
                <a:srgbClr val="FFFF00"/>
              </a:solidFill>
            </c:spPr>
            <c:extLst>
              <c:ext xmlns:c16="http://schemas.microsoft.com/office/drawing/2014/chart" uri="{C3380CC4-5D6E-409C-BE32-E72D297353CC}">
                <c16:uniqueId val="{00000005-8419-4D4C-A99A-313C26938062}"/>
              </c:ext>
            </c:extLst>
          </c:dPt>
          <c:dPt>
            <c:idx val="3"/>
            <c:bubble3D val="0"/>
            <c:spPr>
              <a:solidFill>
                <a:srgbClr val="FFC000"/>
              </a:solidFill>
            </c:spPr>
            <c:extLst>
              <c:ext xmlns:c16="http://schemas.microsoft.com/office/drawing/2014/chart" uri="{C3380CC4-5D6E-409C-BE32-E72D297353CC}">
                <c16:uniqueId val="{00000007-8419-4D4C-A99A-313C26938062}"/>
              </c:ext>
            </c:extLst>
          </c:dPt>
          <c:dPt>
            <c:idx val="4"/>
            <c:bubble3D val="0"/>
            <c:spPr>
              <a:solidFill>
                <a:srgbClr val="FFFF00"/>
              </a:solidFill>
            </c:spPr>
            <c:extLst>
              <c:ext xmlns:c16="http://schemas.microsoft.com/office/drawing/2014/chart" uri="{C3380CC4-5D6E-409C-BE32-E72D297353CC}">
                <c16:uniqueId val="{00000009-8419-4D4C-A99A-313C26938062}"/>
              </c:ext>
            </c:extLst>
          </c:dPt>
          <c:dPt>
            <c:idx val="5"/>
            <c:bubble3D val="0"/>
            <c:spPr>
              <a:solidFill>
                <a:srgbClr val="FFC000"/>
              </a:solidFill>
            </c:spPr>
            <c:extLst>
              <c:ext xmlns:c16="http://schemas.microsoft.com/office/drawing/2014/chart" uri="{C3380CC4-5D6E-409C-BE32-E72D297353CC}">
                <c16:uniqueId val="{0000000B-8419-4D4C-A99A-313C26938062}"/>
              </c:ext>
            </c:extLst>
          </c:dPt>
          <c:dPt>
            <c:idx val="6"/>
            <c:bubble3D val="0"/>
            <c:spPr>
              <a:solidFill>
                <a:srgbClr val="FFFF00"/>
              </a:solidFill>
            </c:spPr>
            <c:extLst>
              <c:ext xmlns:c16="http://schemas.microsoft.com/office/drawing/2014/chart" uri="{C3380CC4-5D6E-409C-BE32-E72D297353CC}">
                <c16:uniqueId val="{0000000D-8419-4D4C-A99A-313C26938062}"/>
              </c:ext>
            </c:extLst>
          </c:dPt>
          <c:dPt>
            <c:idx val="7"/>
            <c:bubble3D val="0"/>
            <c:spPr>
              <a:solidFill>
                <a:srgbClr val="CCECFF"/>
              </a:solidFill>
            </c:spPr>
            <c:extLst>
              <c:ext xmlns:c16="http://schemas.microsoft.com/office/drawing/2014/chart" uri="{C3380CC4-5D6E-409C-BE32-E72D297353CC}">
                <c16:uniqueId val="{0000000F-8419-4D4C-A99A-313C26938062}"/>
              </c:ext>
            </c:extLst>
          </c:dPt>
          <c:dPt>
            <c:idx val="8"/>
            <c:bubble3D val="0"/>
            <c:spPr>
              <a:solidFill>
                <a:srgbClr val="3399FF"/>
              </a:solidFill>
            </c:spPr>
            <c:extLst>
              <c:ext xmlns:c16="http://schemas.microsoft.com/office/drawing/2014/chart" uri="{C3380CC4-5D6E-409C-BE32-E72D297353CC}">
                <c16:uniqueId val="{00000011-8419-4D4C-A99A-313C26938062}"/>
              </c:ext>
            </c:extLst>
          </c:dPt>
          <c:dPt>
            <c:idx val="9"/>
            <c:bubble3D val="0"/>
            <c:spPr>
              <a:solidFill>
                <a:srgbClr val="CCECFF"/>
              </a:solidFill>
            </c:spPr>
            <c:extLst>
              <c:ext xmlns:c16="http://schemas.microsoft.com/office/drawing/2014/chart" uri="{C3380CC4-5D6E-409C-BE32-E72D297353CC}">
                <c16:uniqueId val="{00000013-8419-4D4C-A99A-313C26938062}"/>
              </c:ext>
            </c:extLst>
          </c:dPt>
          <c:dPt>
            <c:idx val="10"/>
            <c:bubble3D val="0"/>
            <c:spPr>
              <a:solidFill>
                <a:srgbClr val="3399FF"/>
              </a:solidFill>
            </c:spPr>
            <c:extLst>
              <c:ext xmlns:c16="http://schemas.microsoft.com/office/drawing/2014/chart" uri="{C3380CC4-5D6E-409C-BE32-E72D297353CC}">
                <c16:uniqueId val="{00000015-8419-4D4C-A99A-313C26938062}"/>
              </c:ext>
            </c:extLst>
          </c:dPt>
          <c:dPt>
            <c:idx val="11"/>
            <c:bubble3D val="0"/>
            <c:spPr>
              <a:solidFill>
                <a:srgbClr val="CCECFF"/>
              </a:solidFill>
            </c:spPr>
            <c:extLst>
              <c:ext xmlns:c16="http://schemas.microsoft.com/office/drawing/2014/chart" uri="{C3380CC4-5D6E-409C-BE32-E72D297353CC}">
                <c16:uniqueId val="{00000017-8419-4D4C-A99A-313C26938062}"/>
              </c:ext>
            </c:extLst>
          </c:dPt>
          <c:dPt>
            <c:idx val="12"/>
            <c:bubble3D val="0"/>
            <c:spPr>
              <a:solidFill>
                <a:srgbClr val="3399FF"/>
              </a:solidFill>
            </c:spPr>
            <c:extLst>
              <c:ext xmlns:c16="http://schemas.microsoft.com/office/drawing/2014/chart" uri="{C3380CC4-5D6E-409C-BE32-E72D297353CC}">
                <c16:uniqueId val="{00000019-8419-4D4C-A99A-313C26938062}"/>
              </c:ext>
            </c:extLst>
          </c:dPt>
          <c:dPt>
            <c:idx val="13"/>
            <c:bubble3D val="0"/>
            <c:spPr>
              <a:solidFill>
                <a:srgbClr val="CCECFF"/>
              </a:solidFill>
            </c:spPr>
            <c:extLst>
              <c:ext xmlns:c16="http://schemas.microsoft.com/office/drawing/2014/chart" uri="{C3380CC4-5D6E-409C-BE32-E72D297353CC}">
                <c16:uniqueId val="{0000001B-8419-4D4C-A99A-313C26938062}"/>
              </c:ext>
            </c:extLst>
          </c:dPt>
          <c:dPt>
            <c:idx val="14"/>
            <c:bubble3D val="0"/>
            <c:spPr>
              <a:solidFill>
                <a:srgbClr val="3399FF"/>
              </a:solidFill>
            </c:spPr>
            <c:extLst>
              <c:ext xmlns:c16="http://schemas.microsoft.com/office/drawing/2014/chart" uri="{C3380CC4-5D6E-409C-BE32-E72D297353CC}">
                <c16:uniqueId val="{0000001D-8419-4D4C-A99A-313C26938062}"/>
              </c:ext>
            </c:extLst>
          </c:dPt>
          <c:dPt>
            <c:idx val="15"/>
            <c:bubble3D val="0"/>
            <c:spPr>
              <a:solidFill>
                <a:srgbClr val="CCECFF"/>
              </a:solidFill>
            </c:spPr>
            <c:extLst>
              <c:ext xmlns:c16="http://schemas.microsoft.com/office/drawing/2014/chart" uri="{C3380CC4-5D6E-409C-BE32-E72D297353CC}">
                <c16:uniqueId val="{0000001F-8419-4D4C-A99A-313C26938062}"/>
              </c:ext>
            </c:extLst>
          </c:dPt>
          <c:dLbls>
            <c:dLbl>
              <c:idx val="0"/>
              <c:layout>
                <c:manualLayout>
                  <c:x val="1.1580392728686748E-2"/>
                  <c:y val="7.0150816522362199E-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19-4D4C-A99A-313C26938062}"/>
                </c:ext>
              </c:extLst>
            </c:dLbl>
            <c:dLbl>
              <c:idx val="1"/>
              <c:layout>
                <c:manualLayout>
                  <c:x val="6.476967288811121E-2"/>
                  <c:y val="1.473167146969606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19-4D4C-A99A-313C26938062}"/>
                </c:ext>
              </c:extLst>
            </c:dLbl>
            <c:dLbl>
              <c:idx val="2"/>
              <c:layout>
                <c:manualLayout>
                  <c:x val="2.1319808982210559E-2"/>
                  <c:y val="3.379325018786057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19-4D4C-A99A-313C26938062}"/>
                </c:ext>
              </c:extLst>
            </c:dLbl>
            <c:dLbl>
              <c:idx val="6"/>
              <c:layout>
                <c:manualLayout>
                  <c:x val="4.6692062797705845E-2"/>
                  <c:y val="-2.899029444120511E-2"/>
                </c:manualLayout>
              </c:layout>
              <c:tx>
                <c:rich>
                  <a:bodyPr/>
                  <a:lstStyle/>
                  <a:p>
                    <a:r>
                      <a:rPr lang="en-US" dirty="0"/>
                      <a:t>Prematurity 16%</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19-4D4C-A99A-313C26938062}"/>
                </c:ext>
              </c:extLst>
            </c:dLbl>
            <c:dLbl>
              <c:idx val="7"/>
              <c:tx>
                <c:rich>
                  <a:bodyPr/>
                  <a:lstStyle/>
                  <a:p>
                    <a:r>
                      <a:rPr lang="en-US" dirty="0"/>
                      <a:t>Prematurity 2%</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419-4D4C-A99A-313C26938062}"/>
                </c:ext>
              </c:extLst>
            </c:dLbl>
            <c:dLbl>
              <c:idx val="8"/>
              <c:layout>
                <c:manualLayout>
                  <c:x val="3.1400432584815785E-2"/>
                  <c:y val="-2.3150874189647595E-3"/>
                </c:manualLayout>
              </c:layout>
              <c:tx>
                <c:rich>
                  <a:bodyPr/>
                  <a:lstStyle/>
                  <a:p>
                    <a:r>
                      <a:rPr lang="en-US" dirty="0"/>
                      <a:t>Diarrhea 9%</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419-4D4C-A99A-313C26938062}"/>
                </c:ext>
              </c:extLst>
            </c:dLbl>
            <c:dLbl>
              <c:idx val="10"/>
              <c:layout>
                <c:manualLayout>
                  <c:x val="-2.7551764362787983E-2"/>
                  <c:y val="2.970572229600639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419-4D4C-A99A-313C26938062}"/>
                </c:ext>
              </c:extLst>
            </c:dLbl>
            <c:dLbl>
              <c:idx val="11"/>
              <c:layout>
                <c:manualLayout>
                  <c:x val="-1.9220618256051328E-2"/>
                  <c:y val="1.612165190038009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419-4D4C-A99A-313C26938062}"/>
                </c:ext>
              </c:extLst>
            </c:dLbl>
            <c:dLbl>
              <c:idx val="12"/>
              <c:layout>
                <c:manualLayout>
                  <c:x val="-0.10301964858559347"/>
                  <c:y val="5.581442004718111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419-4D4C-A99A-313C26938062}"/>
                </c:ext>
              </c:extLst>
            </c:dLbl>
            <c:dLbl>
              <c:idx val="13"/>
              <c:layout>
                <c:manualLayout>
                  <c:x val="-5.6855861767279095E-2"/>
                  <c:y val="6.790378091911047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419-4D4C-A99A-313C26938062}"/>
                </c:ext>
              </c:extLst>
            </c:dLbl>
            <c:dLbl>
              <c:idx val="14"/>
              <c:layout>
                <c:manualLayout>
                  <c:x val="-2.5457737921648682E-2"/>
                  <c:y val="-2.812594800266816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419-4D4C-A99A-313C26938062}"/>
                </c:ext>
              </c:extLst>
            </c:dLbl>
            <c:dLbl>
              <c:idx val="15"/>
              <c:layout>
                <c:manualLayout>
                  <c:x val="-4.2010000486050351E-2"/>
                  <c:y val="2.993705427993998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419-4D4C-A99A-313C26938062}"/>
                </c:ext>
              </c:extLst>
            </c:dLbl>
            <c:spPr>
              <a:noFill/>
              <a:ln>
                <a:noFill/>
              </a:ln>
              <a:effectLst/>
            </c:spPr>
            <c:txPr>
              <a:bodyPr/>
              <a:lstStyle/>
              <a:p>
                <a:pPr>
                  <a:defRPr sz="1200"/>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Sheet1!$A$2:$A$20</c:f>
              <c:strCache>
                <c:ptCount val="16"/>
                <c:pt idx="0">
                  <c:v>Pneumonia
3%</c:v>
                </c:pt>
                <c:pt idx="1">
                  <c:v>Intrapartum-related complications,
inluding birth asphyxia
11%</c:v>
                </c:pt>
                <c:pt idx="2">
                  <c:v>Neonatal sepsis
7%</c:v>
                </c:pt>
                <c:pt idx="3">
                  <c:v>Congenital anomalies
5%</c:v>
                </c:pt>
                <c:pt idx="4">
                  <c:v>Neonatal tetanus
1%</c:v>
                </c:pt>
                <c:pt idx="5">
                  <c:v>Other
3%</c:v>
                </c:pt>
                <c:pt idx="6">
                  <c:v>Prematuriy
16%</c:v>
                </c:pt>
                <c:pt idx="7">
                  <c:v>Prematuriy
2%</c:v>
                </c:pt>
                <c:pt idx="8">
                  <c:v>Diarrhea
9%</c:v>
                </c:pt>
                <c:pt idx="9">
                  <c:v>Measles 
1%</c:v>
                </c:pt>
                <c:pt idx="10">
                  <c:v>Malaria
5%</c:v>
                </c:pt>
                <c:pt idx="11">
                  <c:v>HIV/AIDS 
1%</c:v>
                </c:pt>
                <c:pt idx="12">
                  <c:v>Injuries
6%</c:v>
                </c:pt>
                <c:pt idx="13">
                  <c:v>Congenital anomalies and
other non-communicable
diseases
8%</c:v>
                </c:pt>
                <c:pt idx="14">
                  <c:v>Other group 1 conditions
10%</c:v>
                </c:pt>
                <c:pt idx="15">
                  <c:v>Pneumonia
13%</c:v>
                </c:pt>
              </c:strCache>
            </c:strRef>
          </c:cat>
          <c:val>
            <c:numRef>
              <c:f>Sheet1!$B$2:$B$20</c:f>
              <c:numCache>
                <c:formatCode>0</c:formatCode>
                <c:ptCount val="19"/>
                <c:pt idx="0">
                  <c:v>3</c:v>
                </c:pt>
                <c:pt idx="1">
                  <c:v>11</c:v>
                </c:pt>
                <c:pt idx="2">
                  <c:v>7.0000000000000009</c:v>
                </c:pt>
                <c:pt idx="3">
                  <c:v>5</c:v>
                </c:pt>
                <c:pt idx="4">
                  <c:v>1</c:v>
                </c:pt>
                <c:pt idx="5">
                  <c:v>3</c:v>
                </c:pt>
                <c:pt idx="6">
                  <c:v>16</c:v>
                </c:pt>
                <c:pt idx="7">
                  <c:v>2</c:v>
                </c:pt>
                <c:pt idx="8">
                  <c:v>9</c:v>
                </c:pt>
                <c:pt idx="9">
                  <c:v>1</c:v>
                </c:pt>
                <c:pt idx="10">
                  <c:v>5</c:v>
                </c:pt>
                <c:pt idx="11">
                  <c:v>1</c:v>
                </c:pt>
                <c:pt idx="12">
                  <c:v>6</c:v>
                </c:pt>
                <c:pt idx="13">
                  <c:v>8</c:v>
                </c:pt>
                <c:pt idx="14">
                  <c:v>10</c:v>
                </c:pt>
                <c:pt idx="15">
                  <c:v>13</c:v>
                </c:pt>
              </c:numCache>
            </c:numRef>
          </c:val>
          <c:extLst>
            <c:ext xmlns:c16="http://schemas.microsoft.com/office/drawing/2014/chart" uri="{C3380CC4-5D6E-409C-BE32-E72D297353CC}">
              <c16:uniqueId val="{00000020-8419-4D4C-A99A-313C2693806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pieChart>
        <c:varyColors val="1"/>
        <c:ser>
          <c:idx val="0"/>
          <c:order val="0"/>
          <c:dPt>
            <c:idx val="0"/>
            <c:bubble3D val="0"/>
            <c:spPr>
              <a:solidFill>
                <a:schemeClr val="accent5">
                  <a:shade val="44000"/>
                </a:schemeClr>
              </a:solidFill>
              <a:ln w="19050">
                <a:solidFill>
                  <a:schemeClr val="lt1"/>
                </a:solidFill>
              </a:ln>
              <a:effectLst/>
            </c:spPr>
            <c:extLst>
              <c:ext xmlns:c16="http://schemas.microsoft.com/office/drawing/2014/chart" uri="{C3380CC4-5D6E-409C-BE32-E72D297353CC}">
                <c16:uniqueId val="{00000001-49A2-405D-935A-53C88E3DBBD0}"/>
              </c:ext>
            </c:extLst>
          </c:dPt>
          <c:dPt>
            <c:idx val="1"/>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3-49A2-405D-935A-53C88E3DBBD0}"/>
              </c:ext>
            </c:extLst>
          </c:dPt>
          <c:dPt>
            <c:idx val="2"/>
            <c:bubble3D val="0"/>
            <c:spPr>
              <a:solidFill>
                <a:schemeClr val="accent5">
                  <a:shade val="72000"/>
                </a:schemeClr>
              </a:solidFill>
              <a:ln w="19050">
                <a:solidFill>
                  <a:schemeClr val="lt1"/>
                </a:solidFill>
              </a:ln>
              <a:effectLst/>
            </c:spPr>
            <c:extLst>
              <c:ext xmlns:c16="http://schemas.microsoft.com/office/drawing/2014/chart" uri="{C3380CC4-5D6E-409C-BE32-E72D297353CC}">
                <c16:uniqueId val="{00000005-49A2-405D-935A-53C88E3DBBD0}"/>
              </c:ext>
            </c:extLst>
          </c:dPt>
          <c:dPt>
            <c:idx val="3"/>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7-49A2-405D-935A-53C88E3DBBD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A2-405D-935A-53C88E3DBBD0}"/>
              </c:ext>
            </c:extLst>
          </c:dPt>
          <c:dPt>
            <c:idx val="5"/>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B-49A2-405D-935A-53C88E3DBBD0}"/>
              </c:ext>
            </c:extLst>
          </c:dPt>
          <c:dPt>
            <c:idx val="6"/>
            <c:bubble3D val="0"/>
            <c:spPr>
              <a:solidFill>
                <a:schemeClr val="accent5">
                  <a:tint val="72000"/>
                </a:schemeClr>
              </a:solidFill>
              <a:ln w="19050">
                <a:solidFill>
                  <a:schemeClr val="lt1"/>
                </a:solidFill>
              </a:ln>
              <a:effectLst/>
            </c:spPr>
            <c:extLst>
              <c:ext xmlns:c16="http://schemas.microsoft.com/office/drawing/2014/chart" uri="{C3380CC4-5D6E-409C-BE32-E72D297353CC}">
                <c16:uniqueId val="{0000000D-49A2-405D-935A-53C88E3DBBD0}"/>
              </c:ext>
            </c:extLst>
          </c:dPt>
          <c:dPt>
            <c:idx val="7"/>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F-49A2-405D-935A-53C88E3DBBD0}"/>
              </c:ext>
            </c:extLst>
          </c:dPt>
          <c:dPt>
            <c:idx val="8"/>
            <c:bubble3D val="0"/>
            <c:spPr>
              <a:solidFill>
                <a:schemeClr val="accent5">
                  <a:tint val="44000"/>
                </a:schemeClr>
              </a:solidFill>
              <a:ln w="19050">
                <a:solidFill>
                  <a:schemeClr val="lt1"/>
                </a:solidFill>
              </a:ln>
              <a:effectLst/>
            </c:spPr>
            <c:extLst>
              <c:ext xmlns:c16="http://schemas.microsoft.com/office/drawing/2014/chart" uri="{C3380CC4-5D6E-409C-BE32-E72D297353CC}">
                <c16:uniqueId val="{00000011-49A2-405D-935A-53C88E3DBBD0}"/>
              </c:ext>
            </c:extLst>
          </c:dPt>
          <c:dLbls>
            <c:dLbl>
              <c:idx val="0"/>
              <c:layout>
                <c:manualLayout>
                  <c:x val="5.5792322457008485E-2"/>
                  <c:y val="5.0479254101764827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r>
                      <a:rPr lang="en-US" sz="1400" b="0" i="0" u="none" strike="noStrike" baseline="0" dirty="0">
                        <a:effectLst/>
                      </a:rPr>
                      <a:t>Intrauterine growth retardation and suboptimum breastfeeding in neonates</a:t>
                    </a:r>
                    <a:r>
                      <a:rPr lang="en-US" baseline="0" dirty="0"/>
                      <a:t>
</a:t>
                    </a:r>
                    <a:fld id="{50F27B33-F05F-4230-9DE5-4A1736C778EF}" type="PERCENTAGE">
                      <a:rPr lang="en-US" baseline="0"/>
                      <a:pPr>
                        <a:defRPr sz="1400"/>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065138487366962"/>
                      <c:h val="0.25647639750062101"/>
                    </c:manualLayout>
                  </c15:layout>
                  <c15:dlblFieldTable/>
                  <c15:showDataLabelsRange val="0"/>
                </c:ext>
                <c:ext xmlns:c16="http://schemas.microsoft.com/office/drawing/2014/chart" uri="{C3380CC4-5D6E-409C-BE32-E72D297353CC}">
                  <c16:uniqueId val="{00000001-49A2-405D-935A-53C88E3DBBD0}"/>
                </c:ext>
              </c:extLst>
            </c:dLbl>
            <c:dLbl>
              <c:idx val="1"/>
              <c:layout>
                <c:manualLayout>
                  <c:x val="1.4694000066902701E-2"/>
                  <c:y val="2.7285290517625599E-2"/>
                </c:manualLayout>
              </c:layout>
              <c:tx>
                <c:rich>
                  <a:bodyPr/>
                  <a:lstStyle/>
                  <a:p>
                    <a:r>
                      <a:rPr lang="en-US"/>
                      <a:t>Suboptimal breastfeeding</a:t>
                    </a:r>
                  </a:p>
                  <a:p>
                    <a:fld id="{2D7EBAF9-20C4-4FD2-B43E-A45F1FBB513B}" type="PERCENTAGE">
                      <a:rPr lang="en-US"/>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A2-405D-935A-53C88E3DBBD0}"/>
                </c:ext>
              </c:extLst>
            </c:dLbl>
            <c:dLbl>
              <c:idx val="2"/>
              <c:layout>
                <c:manualLayout>
                  <c:x val="2.24281037835245E-2"/>
                  <c:y val="-2.0391095659851099E-2"/>
                </c:manualLayout>
              </c:layout>
              <c:tx>
                <c:rich>
                  <a:bodyPr/>
                  <a:lstStyle/>
                  <a:p>
                    <a:r>
                      <a:rPr lang="en-US" dirty="0"/>
                      <a:t>Vitamin A deficiency </a:t>
                    </a:r>
                    <a:fld id="{E6575AE1-0C91-4D95-962D-22B42652809D}" type="PERCENTAGE">
                      <a:rPr lang="en-US"/>
                      <a:pPr/>
                      <a:t>[PERCENTAGE]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A2-405D-935A-53C88E3DBBD0}"/>
                </c:ext>
              </c:extLst>
            </c:dLbl>
            <c:dLbl>
              <c:idx val="3"/>
              <c:layout>
                <c:manualLayout>
                  <c:x val="2.7269454463272998E-2"/>
                  <c:y val="2.4368640489415599E-2"/>
                </c:manualLayout>
              </c:layout>
              <c:tx>
                <c:rich>
                  <a:bodyPr/>
                  <a:lstStyle/>
                  <a:p>
                    <a:r>
                      <a:rPr lang="en-US" dirty="0"/>
                      <a:t>Zinc deficiency</a:t>
                    </a:r>
                    <a:r>
                      <a:rPr lang="en-US" baseline="0" dirty="0"/>
                      <a:t>
</a:t>
                    </a:r>
                    <a:fld id="{629E8C19-9D87-4522-9457-5B3C35E5D263}"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9A2-405D-935A-53C88E3DBBD0}"/>
                </c:ext>
              </c:extLst>
            </c:dLbl>
            <c:dLbl>
              <c:idx val="4"/>
              <c:layout>
                <c:manualLayout>
                  <c:x val="7.8833257852039592E-3"/>
                  <c:y val="4.681691948724780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9A2-405D-935A-53C88E3DBBD0}"/>
                </c:ext>
              </c:extLst>
            </c:dLbl>
            <c:dLbl>
              <c:idx val="5"/>
              <c:layout>
                <c:manualLayout>
                  <c:x val="-2.5619450082651665E-2"/>
                  <c:y val="0"/>
                </c:manualLayout>
              </c:layout>
              <c:tx>
                <c:rich>
                  <a:bodyPr/>
                  <a:lstStyle/>
                  <a:p>
                    <a:fld id="{2E66BAC8-333B-44AB-AF6C-BD98E5B51CB2}" type="CATEGORYNAME">
                      <a:rPr lang="en-US" smtClean="0"/>
                      <a:pPr/>
                      <a:t>[CATEGORY NAME]</a:t>
                    </a:fld>
                    <a:endParaRPr lang="en-US" dirty="0"/>
                  </a:p>
                  <a:p>
                    <a:fld id="{F02FA535-E2DF-4B78-B719-9407C656526B}"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9A2-405D-935A-53C88E3DBBD0}"/>
                </c:ext>
              </c:extLst>
            </c:dLbl>
            <c:dLbl>
              <c:idx val="6"/>
              <c:layout>
                <c:manualLayout>
                  <c:x val="-1.41899864133673E-2"/>
                  <c:y val="-4.681691948724780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9A2-405D-935A-53C88E3DBBD0}"/>
                </c:ext>
              </c:extLst>
            </c:dLbl>
            <c:dLbl>
              <c:idx val="7"/>
              <c:layout>
                <c:manualLayout>
                  <c:x val="-1.5922040187507501E-2"/>
                  <c:y val="2.554307459680139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9A2-405D-935A-53C88E3DBBD0}"/>
                </c:ext>
              </c:extLst>
            </c:dLbl>
            <c:dLbl>
              <c:idx val="8"/>
              <c:layout>
                <c:manualLayout>
                  <c:x val="-2.3649977355612299E-2"/>
                  <c:y val="1.6385921820536699E-2"/>
                </c:manualLayout>
              </c:layout>
              <c:tx>
                <c:rich>
                  <a:bodyPr/>
                  <a:lstStyle/>
                  <a:p>
                    <a:r>
                      <a:rPr lang="en-US" sz="1400" b="0" i="0" u="none" strike="noStrike" baseline="0" dirty="0">
                        <a:effectLst/>
                      </a:rPr>
                      <a:t>Intrauterine growth retardation &lt; 1 month</a:t>
                    </a:r>
                  </a:p>
                  <a:p>
                    <a:fld id="{9E13229F-E592-43A8-9D09-9296258417A0}"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49A2-405D-935A-53C88E3DBBD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Sheet1!$A$1:$A$9</c:f>
              <c:strCache>
                <c:ptCount val="9"/>
                <c:pt idx="0">
                  <c:v>IUGR and BF in neonates</c:v>
                </c:pt>
                <c:pt idx="1">
                  <c:v>Sub-optimum BF</c:v>
                </c:pt>
                <c:pt idx="2">
                  <c:v>VAD</c:v>
                </c:pt>
                <c:pt idx="3">
                  <c:v>Zinc Deficiency</c:v>
                </c:pt>
                <c:pt idx="4">
                  <c:v>Severe wasting</c:v>
                </c:pt>
                <c:pt idx="5">
                  <c:v>Wasting</c:v>
                </c:pt>
                <c:pt idx="6">
                  <c:v>Underweight</c:v>
                </c:pt>
                <c:pt idx="7">
                  <c:v>Stunting</c:v>
                </c:pt>
                <c:pt idx="8">
                  <c:v>IUGR &lt;1 mo</c:v>
                </c:pt>
              </c:strCache>
            </c:strRef>
          </c:cat>
          <c:val>
            <c:numRef>
              <c:f>Sheet1!$B$1:$B$9</c:f>
              <c:numCache>
                <c:formatCode>General</c:formatCode>
                <c:ptCount val="9"/>
                <c:pt idx="0">
                  <c:v>19.399999999999999</c:v>
                </c:pt>
                <c:pt idx="1">
                  <c:v>11.6</c:v>
                </c:pt>
                <c:pt idx="2">
                  <c:v>2.2999999999999998</c:v>
                </c:pt>
                <c:pt idx="3">
                  <c:v>1.7</c:v>
                </c:pt>
                <c:pt idx="4">
                  <c:v>7.8</c:v>
                </c:pt>
                <c:pt idx="5">
                  <c:v>11.5</c:v>
                </c:pt>
                <c:pt idx="6">
                  <c:v>17</c:v>
                </c:pt>
                <c:pt idx="7">
                  <c:v>17</c:v>
                </c:pt>
                <c:pt idx="8">
                  <c:v>11.8</c:v>
                </c:pt>
              </c:numCache>
            </c:numRef>
          </c:val>
          <c:extLst>
            <c:ext xmlns:c16="http://schemas.microsoft.com/office/drawing/2014/chart" uri="{C3380CC4-5D6E-409C-BE32-E72D297353CC}">
              <c16:uniqueId val="{00000012-49A2-405D-935A-53C88E3DBB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6485823887399"/>
          <c:y val="1.38851390027789E-2"/>
          <c:w val="0.88963514176112601"/>
          <c:h val="0.91773795961087501"/>
        </c:manualLayout>
      </c:layout>
      <c:lineChart>
        <c:grouping val="standard"/>
        <c:varyColors val="0"/>
        <c:ser>
          <c:idx val="0"/>
          <c:order val="0"/>
          <c:tx>
            <c:strRef>
              <c:f>Sheet1!$A$3</c:f>
              <c:strCache>
                <c:ptCount val="1"/>
                <c:pt idx="0">
                  <c:v>Northern Africa</c:v>
                </c:pt>
              </c:strCache>
            </c:strRef>
          </c:tx>
          <c:dLbls>
            <c:dLbl>
              <c:idx val="0"/>
              <c:layout>
                <c:manualLayout>
                  <c:x val="-0.15677006720313799"/>
                  <c:y val="-9.1011649859556992E-3"/>
                </c:manualLayout>
              </c:layout>
              <c:tx>
                <c:rich>
                  <a:bodyPr/>
                  <a:lstStyle/>
                  <a:p>
                    <a:r>
                      <a:rPr lang="en-US" dirty="0"/>
                      <a:t>NA, 5</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16F-42DA-B648-820153DFB547}"/>
                </c:ext>
              </c:extLst>
            </c:dLbl>
            <c:dLbl>
              <c:idx val="1"/>
              <c:layout>
                <c:manualLayout>
                  <c:x val="-0.10805860805860799"/>
                  <c:y val="2.9239535847492702E-2"/>
                </c:manualLayout>
              </c:layout>
              <c:tx>
                <c:rich>
                  <a:bodyPr/>
                  <a:lstStyle/>
                  <a:p>
                    <a:r>
                      <a:rPr lang="en-US" dirty="0"/>
                      <a:t>3</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16F-42DA-B648-820153DFB547}"/>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Sheet1!$B$2:$C$2</c:f>
              <c:numCache>
                <c:formatCode>General</c:formatCode>
                <c:ptCount val="2"/>
                <c:pt idx="0">
                  <c:v>1990</c:v>
                </c:pt>
                <c:pt idx="1">
                  <c:v>2010</c:v>
                </c:pt>
              </c:numCache>
            </c:numRef>
          </c:cat>
          <c:val>
            <c:numRef>
              <c:f>Sheet1!$B$3:$C$3</c:f>
              <c:numCache>
                <c:formatCode>General</c:formatCode>
                <c:ptCount val="2"/>
                <c:pt idx="0">
                  <c:v>5</c:v>
                </c:pt>
                <c:pt idx="1">
                  <c:v>3</c:v>
                </c:pt>
              </c:numCache>
            </c:numRef>
          </c:val>
          <c:smooth val="0"/>
          <c:extLst>
            <c:ext xmlns:c16="http://schemas.microsoft.com/office/drawing/2014/chart" uri="{C3380CC4-5D6E-409C-BE32-E72D297353CC}">
              <c16:uniqueId val="{00000002-616F-42DA-B648-820153DFB547}"/>
            </c:ext>
          </c:extLst>
        </c:ser>
        <c:ser>
          <c:idx val="1"/>
          <c:order val="1"/>
          <c:tx>
            <c:strRef>
              <c:f>Sheet1!$A$4</c:f>
              <c:strCache>
                <c:ptCount val="1"/>
                <c:pt idx="0">
                  <c:v>Sub-Saharan Africa</c:v>
                </c:pt>
              </c:strCache>
            </c:strRef>
          </c:tx>
          <c:dLbls>
            <c:dLbl>
              <c:idx val="0"/>
              <c:layout>
                <c:manualLayout>
                  <c:x val="-0.178906867410804"/>
                  <c:y val="8.1233595800524906E-3"/>
                </c:manualLayout>
              </c:layout>
              <c:tx>
                <c:rich>
                  <a:bodyPr/>
                  <a:lstStyle/>
                  <a:p>
                    <a:r>
                      <a:rPr lang="en-US" dirty="0"/>
                      <a:t>SSA, 44</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16F-42DA-B648-820153DFB547}"/>
                </c:ext>
              </c:extLst>
            </c:dLbl>
            <c:dLbl>
              <c:idx val="1"/>
              <c:tx>
                <c:rich>
                  <a:bodyPr/>
                  <a:lstStyle/>
                  <a:p>
                    <a:r>
                      <a:rPr lang="en-US" dirty="0"/>
                      <a:t>55</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16F-42DA-B648-820153DFB547}"/>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Sheet1!$B$2:$C$2</c:f>
              <c:numCache>
                <c:formatCode>General</c:formatCode>
                <c:ptCount val="2"/>
                <c:pt idx="0">
                  <c:v>1990</c:v>
                </c:pt>
                <c:pt idx="1">
                  <c:v>2010</c:v>
                </c:pt>
              </c:numCache>
            </c:numRef>
          </c:cat>
          <c:val>
            <c:numRef>
              <c:f>Sheet1!$B$4:$C$4</c:f>
              <c:numCache>
                <c:formatCode>General</c:formatCode>
                <c:ptCount val="2"/>
                <c:pt idx="0">
                  <c:v>44</c:v>
                </c:pt>
                <c:pt idx="1">
                  <c:v>55</c:v>
                </c:pt>
              </c:numCache>
            </c:numRef>
          </c:val>
          <c:smooth val="0"/>
          <c:extLst>
            <c:ext xmlns:c16="http://schemas.microsoft.com/office/drawing/2014/chart" uri="{C3380CC4-5D6E-409C-BE32-E72D297353CC}">
              <c16:uniqueId val="{00000005-616F-42DA-B648-820153DFB547}"/>
            </c:ext>
          </c:extLst>
        </c:ser>
        <c:ser>
          <c:idx val="2"/>
          <c:order val="2"/>
          <c:tx>
            <c:strRef>
              <c:f>Sheet1!$A$5</c:f>
              <c:strCache>
                <c:ptCount val="1"/>
                <c:pt idx="0">
                  <c:v>Latin America &amp; Caribbean</c:v>
                </c:pt>
              </c:strCache>
            </c:strRef>
          </c:tx>
          <c:dLbls>
            <c:dLbl>
              <c:idx val="0"/>
              <c:layout>
                <c:manualLayout>
                  <c:x val="-0.191675752069453"/>
                  <c:y val="-2.7303725192245699E-2"/>
                </c:manualLayout>
              </c:layout>
              <c:tx>
                <c:rich>
                  <a:bodyPr/>
                  <a:lstStyle/>
                  <a:p>
                    <a:r>
                      <a:rPr lang="en-US" dirty="0"/>
                      <a:t>LAC, 13</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16F-42DA-B648-820153DFB547}"/>
                </c:ext>
              </c:extLst>
            </c:dLbl>
            <c:dLbl>
              <c:idx val="1"/>
              <c:layout>
                <c:manualLayout>
                  <c:x val="-0.194492515358657"/>
                  <c:y val="-3.2822443247225802E-2"/>
                </c:manualLayout>
              </c:layout>
              <c:tx>
                <c:rich>
                  <a:bodyPr/>
                  <a:lstStyle/>
                  <a:p>
                    <a:r>
                      <a:rPr lang="en-US" dirty="0"/>
                      <a:t>7</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616F-42DA-B648-820153DFB547}"/>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Sheet1!$B$2:$C$2</c:f>
              <c:numCache>
                <c:formatCode>General</c:formatCode>
                <c:ptCount val="2"/>
                <c:pt idx="0">
                  <c:v>1990</c:v>
                </c:pt>
                <c:pt idx="1">
                  <c:v>2010</c:v>
                </c:pt>
              </c:numCache>
            </c:numRef>
          </c:cat>
          <c:val>
            <c:numRef>
              <c:f>Sheet1!$B$5:$C$5</c:f>
              <c:numCache>
                <c:formatCode>General</c:formatCode>
                <c:ptCount val="2"/>
                <c:pt idx="0">
                  <c:v>13</c:v>
                </c:pt>
                <c:pt idx="1">
                  <c:v>7</c:v>
                </c:pt>
              </c:numCache>
            </c:numRef>
          </c:val>
          <c:smooth val="0"/>
          <c:extLst>
            <c:ext xmlns:c16="http://schemas.microsoft.com/office/drawing/2014/chart" uri="{C3380CC4-5D6E-409C-BE32-E72D297353CC}">
              <c16:uniqueId val="{00000008-616F-42DA-B648-820153DFB547}"/>
            </c:ext>
          </c:extLst>
        </c:ser>
        <c:ser>
          <c:idx val="3"/>
          <c:order val="3"/>
          <c:tx>
            <c:strRef>
              <c:f>Sheet1!$A$6</c:f>
              <c:strCache>
                <c:ptCount val="1"/>
                <c:pt idx="0">
                  <c:v>Eastern Asia</c:v>
                </c:pt>
              </c:strCache>
            </c:strRef>
          </c:tx>
          <c:dLbls>
            <c:dLbl>
              <c:idx val="0"/>
              <c:layout>
                <c:manualLayout>
                  <c:x val="-0.15772302500648999"/>
                  <c:y val="-4.7761661371276E-2"/>
                </c:manualLayout>
              </c:layout>
              <c:tx>
                <c:rich>
                  <a:bodyPr/>
                  <a:lstStyle/>
                  <a:p>
                    <a:r>
                      <a:rPr lang="en-US" dirty="0"/>
                      <a:t>EA, 48</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616F-42DA-B648-820153DFB547}"/>
                </c:ext>
              </c:extLst>
            </c:dLbl>
            <c:dLbl>
              <c:idx val="1"/>
              <c:layout>
                <c:manualLayout>
                  <c:x val="1.67272360185746E-3"/>
                  <c:y val="-1.17058065110283E-2"/>
                </c:manualLayout>
              </c:layout>
              <c:tx>
                <c:rich>
                  <a:bodyPr/>
                  <a:lstStyle/>
                  <a:p>
                    <a:r>
                      <a:rPr lang="en-US"/>
                      <a:t>8</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616F-42DA-B648-820153DFB547}"/>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Sheet1!$B$2:$C$2</c:f>
              <c:numCache>
                <c:formatCode>General</c:formatCode>
                <c:ptCount val="2"/>
                <c:pt idx="0">
                  <c:v>1990</c:v>
                </c:pt>
                <c:pt idx="1">
                  <c:v>2010</c:v>
                </c:pt>
              </c:numCache>
            </c:numRef>
          </c:cat>
          <c:val>
            <c:numRef>
              <c:f>Sheet1!$B$6:$C$6</c:f>
              <c:numCache>
                <c:formatCode>General</c:formatCode>
                <c:ptCount val="2"/>
                <c:pt idx="0">
                  <c:v>48</c:v>
                </c:pt>
                <c:pt idx="1">
                  <c:v>8</c:v>
                </c:pt>
              </c:numCache>
            </c:numRef>
          </c:val>
          <c:smooth val="0"/>
          <c:extLst>
            <c:ext xmlns:c16="http://schemas.microsoft.com/office/drawing/2014/chart" uri="{C3380CC4-5D6E-409C-BE32-E72D297353CC}">
              <c16:uniqueId val="{0000000B-616F-42DA-B648-820153DFB547}"/>
            </c:ext>
          </c:extLst>
        </c:ser>
        <c:ser>
          <c:idx val="4"/>
          <c:order val="4"/>
          <c:tx>
            <c:strRef>
              <c:f>Sheet1!$A$7</c:f>
              <c:strCache>
                <c:ptCount val="1"/>
                <c:pt idx="0">
                  <c:v>Southern Asia</c:v>
                </c:pt>
              </c:strCache>
            </c:strRef>
          </c:tx>
          <c:dLbls>
            <c:dLbl>
              <c:idx val="0"/>
              <c:layout>
                <c:manualLayout>
                  <c:x val="-0.104395604395604"/>
                  <c:y val="-2.6315789473684199E-2"/>
                </c:manualLayout>
              </c:layout>
              <c:tx>
                <c:rich>
                  <a:bodyPr/>
                  <a:lstStyle/>
                  <a:p>
                    <a:r>
                      <a:rPr lang="en-US" dirty="0"/>
                      <a:t>SA, 105</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616F-42DA-B648-820153DFB547}"/>
                </c:ext>
              </c:extLst>
            </c:dLbl>
            <c:dLbl>
              <c:idx val="1"/>
              <c:layout>
                <c:manualLayout>
                  <c:x val="-5.1440829511695797E-2"/>
                  <c:y val="-2.7293825113966001E-2"/>
                </c:manualLayout>
              </c:layout>
              <c:tx>
                <c:rich>
                  <a:bodyPr/>
                  <a:lstStyle/>
                  <a:p>
                    <a:r>
                      <a:rPr lang="en-US" dirty="0"/>
                      <a:t> 69</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616F-42DA-B648-820153DFB547}"/>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Sheet1!$B$2:$C$2</c:f>
              <c:numCache>
                <c:formatCode>General</c:formatCode>
                <c:ptCount val="2"/>
                <c:pt idx="0">
                  <c:v>1990</c:v>
                </c:pt>
                <c:pt idx="1">
                  <c:v>2010</c:v>
                </c:pt>
              </c:numCache>
            </c:numRef>
          </c:cat>
          <c:val>
            <c:numRef>
              <c:f>Sheet1!$B$7:$C$7</c:f>
              <c:numCache>
                <c:formatCode>General</c:formatCode>
                <c:ptCount val="2"/>
                <c:pt idx="0">
                  <c:v>105</c:v>
                </c:pt>
                <c:pt idx="1">
                  <c:v>69</c:v>
                </c:pt>
              </c:numCache>
            </c:numRef>
          </c:val>
          <c:smooth val="0"/>
          <c:extLst>
            <c:ext xmlns:c16="http://schemas.microsoft.com/office/drawing/2014/chart" uri="{C3380CC4-5D6E-409C-BE32-E72D297353CC}">
              <c16:uniqueId val="{0000000E-616F-42DA-B648-820153DFB547}"/>
            </c:ext>
          </c:extLst>
        </c:ser>
        <c:ser>
          <c:idx val="5"/>
          <c:order val="5"/>
          <c:tx>
            <c:strRef>
              <c:f>Sheet1!$A$8</c:f>
              <c:strCache>
                <c:ptCount val="1"/>
                <c:pt idx="0">
                  <c:v>South-Eastern Asia</c:v>
                </c:pt>
              </c:strCache>
            </c:strRef>
          </c:tx>
          <c:dLbls>
            <c:dLbl>
              <c:idx val="0"/>
              <c:layout>
                <c:manualLayout>
                  <c:x val="-0.19079389114822201"/>
                  <c:y val="-1.8202560206289999E-2"/>
                </c:manualLayout>
              </c:layout>
              <c:tx>
                <c:rich>
                  <a:bodyPr/>
                  <a:lstStyle/>
                  <a:p>
                    <a:r>
                      <a:rPr lang="en-US" dirty="0"/>
                      <a:t>SEA, 27</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616F-42DA-B648-820153DFB547}"/>
                </c:ext>
              </c:extLst>
            </c:dLbl>
            <c:dLbl>
              <c:idx val="1"/>
              <c:layout>
                <c:manualLayout>
                  <c:x val="-2.0146520146520099E-2"/>
                  <c:y val="-4.6783625730994101E-2"/>
                </c:manualLayout>
              </c:layout>
              <c:tx>
                <c:rich>
                  <a:bodyPr/>
                  <a:lstStyle/>
                  <a:p>
                    <a:r>
                      <a:rPr lang="en-US" dirty="0"/>
                      <a:t>15</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616F-42DA-B648-820153DFB547}"/>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Sheet1!$B$2:$C$2</c:f>
              <c:numCache>
                <c:formatCode>General</c:formatCode>
                <c:ptCount val="2"/>
                <c:pt idx="0">
                  <c:v>1990</c:v>
                </c:pt>
                <c:pt idx="1">
                  <c:v>2010</c:v>
                </c:pt>
              </c:numCache>
            </c:numRef>
          </c:cat>
          <c:val>
            <c:numRef>
              <c:f>Sheet1!$B$8:$C$8</c:f>
              <c:numCache>
                <c:formatCode>General</c:formatCode>
                <c:ptCount val="2"/>
                <c:pt idx="0">
                  <c:v>27</c:v>
                </c:pt>
                <c:pt idx="1">
                  <c:v>15</c:v>
                </c:pt>
              </c:numCache>
            </c:numRef>
          </c:val>
          <c:smooth val="0"/>
          <c:extLst>
            <c:ext xmlns:c16="http://schemas.microsoft.com/office/drawing/2014/chart" uri="{C3380CC4-5D6E-409C-BE32-E72D297353CC}">
              <c16:uniqueId val="{00000011-616F-42DA-B648-820153DFB547}"/>
            </c:ext>
          </c:extLst>
        </c:ser>
        <c:dLbls>
          <c:showLegendKey val="0"/>
          <c:showVal val="0"/>
          <c:showCatName val="0"/>
          <c:showSerName val="0"/>
          <c:showPercent val="0"/>
          <c:showBubbleSize val="0"/>
        </c:dLbls>
        <c:marker val="1"/>
        <c:smooth val="0"/>
        <c:axId val="154724608"/>
        <c:axId val="154726400"/>
      </c:lineChart>
      <c:catAx>
        <c:axId val="154724608"/>
        <c:scaling>
          <c:orientation val="minMax"/>
        </c:scaling>
        <c:delete val="0"/>
        <c:axPos val="b"/>
        <c:numFmt formatCode="General" sourceLinked="1"/>
        <c:majorTickMark val="out"/>
        <c:minorTickMark val="none"/>
        <c:tickLblPos val="nextTo"/>
        <c:crossAx val="154726400"/>
        <c:crosses val="autoZero"/>
        <c:auto val="1"/>
        <c:lblAlgn val="ctr"/>
        <c:lblOffset val="100"/>
        <c:noMultiLvlLbl val="0"/>
      </c:catAx>
      <c:valAx>
        <c:axId val="154726400"/>
        <c:scaling>
          <c:orientation val="minMax"/>
        </c:scaling>
        <c:delete val="0"/>
        <c:axPos val="l"/>
        <c:majorGridlines/>
        <c:numFmt formatCode="General" sourceLinked="1"/>
        <c:majorTickMark val="out"/>
        <c:minorTickMark val="none"/>
        <c:tickLblPos val="nextTo"/>
        <c:crossAx val="154724608"/>
        <c:crosses val="autoZero"/>
        <c:crossBetween val="between"/>
        <c:majorUnit val="20"/>
        <c:minorUnit val="5"/>
      </c:valAx>
    </c:plotArea>
    <c:plotVisOnly val="1"/>
    <c:dispBlanksAs val="gap"/>
    <c:showDLblsOverMax val="0"/>
  </c:chart>
  <c:txPr>
    <a:bodyPr/>
    <a:lstStyle/>
    <a:p>
      <a:pPr>
        <a:defRPr sz="2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FFF00"/>
              </a:solidFill>
            </c:spPr>
            <c:extLst>
              <c:ext xmlns:c16="http://schemas.microsoft.com/office/drawing/2014/chart" uri="{C3380CC4-5D6E-409C-BE32-E72D297353CC}">
                <c16:uniqueId val="{00000001-8419-4D4C-A99A-313C26938062}"/>
              </c:ext>
            </c:extLst>
          </c:dPt>
          <c:dPt>
            <c:idx val="1"/>
            <c:bubble3D val="0"/>
            <c:spPr>
              <a:solidFill>
                <a:srgbClr val="FFC000"/>
              </a:solidFill>
            </c:spPr>
            <c:extLst>
              <c:ext xmlns:c16="http://schemas.microsoft.com/office/drawing/2014/chart" uri="{C3380CC4-5D6E-409C-BE32-E72D297353CC}">
                <c16:uniqueId val="{00000003-8419-4D4C-A99A-313C26938062}"/>
              </c:ext>
            </c:extLst>
          </c:dPt>
          <c:dPt>
            <c:idx val="2"/>
            <c:bubble3D val="0"/>
            <c:spPr>
              <a:solidFill>
                <a:srgbClr val="FFFF00"/>
              </a:solidFill>
            </c:spPr>
            <c:extLst>
              <c:ext xmlns:c16="http://schemas.microsoft.com/office/drawing/2014/chart" uri="{C3380CC4-5D6E-409C-BE32-E72D297353CC}">
                <c16:uniqueId val="{00000005-8419-4D4C-A99A-313C26938062}"/>
              </c:ext>
            </c:extLst>
          </c:dPt>
          <c:dPt>
            <c:idx val="3"/>
            <c:bubble3D val="0"/>
            <c:spPr>
              <a:solidFill>
                <a:srgbClr val="FFC000"/>
              </a:solidFill>
            </c:spPr>
            <c:extLst>
              <c:ext xmlns:c16="http://schemas.microsoft.com/office/drawing/2014/chart" uri="{C3380CC4-5D6E-409C-BE32-E72D297353CC}">
                <c16:uniqueId val="{00000007-8419-4D4C-A99A-313C26938062}"/>
              </c:ext>
            </c:extLst>
          </c:dPt>
          <c:dPt>
            <c:idx val="4"/>
            <c:bubble3D val="0"/>
            <c:spPr>
              <a:solidFill>
                <a:srgbClr val="FFFF00"/>
              </a:solidFill>
            </c:spPr>
            <c:extLst>
              <c:ext xmlns:c16="http://schemas.microsoft.com/office/drawing/2014/chart" uri="{C3380CC4-5D6E-409C-BE32-E72D297353CC}">
                <c16:uniqueId val="{00000009-8419-4D4C-A99A-313C26938062}"/>
              </c:ext>
            </c:extLst>
          </c:dPt>
          <c:dPt>
            <c:idx val="5"/>
            <c:bubble3D val="0"/>
            <c:spPr>
              <a:solidFill>
                <a:srgbClr val="FFC000"/>
              </a:solidFill>
            </c:spPr>
            <c:extLst>
              <c:ext xmlns:c16="http://schemas.microsoft.com/office/drawing/2014/chart" uri="{C3380CC4-5D6E-409C-BE32-E72D297353CC}">
                <c16:uniqueId val="{0000000B-8419-4D4C-A99A-313C26938062}"/>
              </c:ext>
            </c:extLst>
          </c:dPt>
          <c:dPt>
            <c:idx val="6"/>
            <c:bubble3D val="0"/>
            <c:spPr>
              <a:solidFill>
                <a:srgbClr val="FFFF00"/>
              </a:solidFill>
            </c:spPr>
            <c:extLst>
              <c:ext xmlns:c16="http://schemas.microsoft.com/office/drawing/2014/chart" uri="{C3380CC4-5D6E-409C-BE32-E72D297353CC}">
                <c16:uniqueId val="{0000000D-8419-4D4C-A99A-313C26938062}"/>
              </c:ext>
            </c:extLst>
          </c:dPt>
          <c:dPt>
            <c:idx val="7"/>
            <c:bubble3D val="0"/>
            <c:spPr>
              <a:solidFill>
                <a:srgbClr val="CCECFF"/>
              </a:solidFill>
            </c:spPr>
            <c:extLst>
              <c:ext xmlns:c16="http://schemas.microsoft.com/office/drawing/2014/chart" uri="{C3380CC4-5D6E-409C-BE32-E72D297353CC}">
                <c16:uniqueId val="{0000000F-8419-4D4C-A99A-313C26938062}"/>
              </c:ext>
            </c:extLst>
          </c:dPt>
          <c:dPt>
            <c:idx val="8"/>
            <c:bubble3D val="0"/>
            <c:spPr>
              <a:solidFill>
                <a:srgbClr val="3399FF"/>
              </a:solidFill>
            </c:spPr>
            <c:extLst>
              <c:ext xmlns:c16="http://schemas.microsoft.com/office/drawing/2014/chart" uri="{C3380CC4-5D6E-409C-BE32-E72D297353CC}">
                <c16:uniqueId val="{00000011-8419-4D4C-A99A-313C26938062}"/>
              </c:ext>
            </c:extLst>
          </c:dPt>
          <c:dPt>
            <c:idx val="9"/>
            <c:bubble3D val="0"/>
            <c:spPr>
              <a:solidFill>
                <a:srgbClr val="CCECFF"/>
              </a:solidFill>
            </c:spPr>
            <c:extLst>
              <c:ext xmlns:c16="http://schemas.microsoft.com/office/drawing/2014/chart" uri="{C3380CC4-5D6E-409C-BE32-E72D297353CC}">
                <c16:uniqueId val="{00000013-8419-4D4C-A99A-313C26938062}"/>
              </c:ext>
            </c:extLst>
          </c:dPt>
          <c:dPt>
            <c:idx val="10"/>
            <c:bubble3D val="0"/>
            <c:spPr>
              <a:solidFill>
                <a:srgbClr val="3399FF"/>
              </a:solidFill>
            </c:spPr>
            <c:extLst>
              <c:ext xmlns:c16="http://schemas.microsoft.com/office/drawing/2014/chart" uri="{C3380CC4-5D6E-409C-BE32-E72D297353CC}">
                <c16:uniqueId val="{00000015-8419-4D4C-A99A-313C26938062}"/>
              </c:ext>
            </c:extLst>
          </c:dPt>
          <c:dPt>
            <c:idx val="11"/>
            <c:bubble3D val="0"/>
            <c:spPr>
              <a:solidFill>
                <a:srgbClr val="CCECFF"/>
              </a:solidFill>
            </c:spPr>
            <c:extLst>
              <c:ext xmlns:c16="http://schemas.microsoft.com/office/drawing/2014/chart" uri="{C3380CC4-5D6E-409C-BE32-E72D297353CC}">
                <c16:uniqueId val="{00000017-8419-4D4C-A99A-313C26938062}"/>
              </c:ext>
            </c:extLst>
          </c:dPt>
          <c:dPt>
            <c:idx val="12"/>
            <c:bubble3D val="0"/>
            <c:spPr>
              <a:solidFill>
                <a:srgbClr val="3399FF"/>
              </a:solidFill>
            </c:spPr>
            <c:extLst>
              <c:ext xmlns:c16="http://schemas.microsoft.com/office/drawing/2014/chart" uri="{C3380CC4-5D6E-409C-BE32-E72D297353CC}">
                <c16:uniqueId val="{00000019-8419-4D4C-A99A-313C26938062}"/>
              </c:ext>
            </c:extLst>
          </c:dPt>
          <c:dPt>
            <c:idx val="13"/>
            <c:bubble3D val="0"/>
            <c:spPr>
              <a:solidFill>
                <a:srgbClr val="CCECFF"/>
              </a:solidFill>
            </c:spPr>
            <c:extLst>
              <c:ext xmlns:c16="http://schemas.microsoft.com/office/drawing/2014/chart" uri="{C3380CC4-5D6E-409C-BE32-E72D297353CC}">
                <c16:uniqueId val="{0000001B-8419-4D4C-A99A-313C26938062}"/>
              </c:ext>
            </c:extLst>
          </c:dPt>
          <c:dPt>
            <c:idx val="14"/>
            <c:bubble3D val="0"/>
            <c:spPr>
              <a:solidFill>
                <a:srgbClr val="3399FF"/>
              </a:solidFill>
            </c:spPr>
            <c:extLst>
              <c:ext xmlns:c16="http://schemas.microsoft.com/office/drawing/2014/chart" uri="{C3380CC4-5D6E-409C-BE32-E72D297353CC}">
                <c16:uniqueId val="{0000001D-8419-4D4C-A99A-313C26938062}"/>
              </c:ext>
            </c:extLst>
          </c:dPt>
          <c:dPt>
            <c:idx val="15"/>
            <c:bubble3D val="0"/>
            <c:spPr>
              <a:solidFill>
                <a:srgbClr val="CCECFF"/>
              </a:solidFill>
            </c:spPr>
            <c:extLst>
              <c:ext xmlns:c16="http://schemas.microsoft.com/office/drawing/2014/chart" uri="{C3380CC4-5D6E-409C-BE32-E72D297353CC}">
                <c16:uniqueId val="{0000001F-8419-4D4C-A99A-313C26938062}"/>
              </c:ext>
            </c:extLst>
          </c:dPt>
          <c:dLbls>
            <c:dLbl>
              <c:idx val="0"/>
              <c:layout>
                <c:manualLayout>
                  <c:x val="1.1580392728686748E-2"/>
                  <c:y val="7.0150816522362199E-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19-4D4C-A99A-313C26938062}"/>
                </c:ext>
              </c:extLst>
            </c:dLbl>
            <c:dLbl>
              <c:idx val="1"/>
              <c:layout>
                <c:manualLayout>
                  <c:x val="6.476967288811121E-2"/>
                  <c:y val="1.473167146969606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19-4D4C-A99A-313C26938062}"/>
                </c:ext>
              </c:extLst>
            </c:dLbl>
            <c:dLbl>
              <c:idx val="2"/>
              <c:layout>
                <c:manualLayout>
                  <c:x val="2.1319808982210559E-2"/>
                  <c:y val="3.379325018786057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19-4D4C-A99A-313C26938062}"/>
                </c:ext>
              </c:extLst>
            </c:dLbl>
            <c:dLbl>
              <c:idx val="6"/>
              <c:layout>
                <c:manualLayout>
                  <c:x val="4.6692062797705845E-2"/>
                  <c:y val="-2.899029444120511E-2"/>
                </c:manualLayout>
              </c:layout>
              <c:tx>
                <c:rich>
                  <a:bodyPr/>
                  <a:lstStyle/>
                  <a:p>
                    <a:r>
                      <a:rPr lang="en-US" dirty="0"/>
                      <a:t>Prematurity 16%</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19-4D4C-A99A-313C26938062}"/>
                </c:ext>
              </c:extLst>
            </c:dLbl>
            <c:dLbl>
              <c:idx val="7"/>
              <c:tx>
                <c:rich>
                  <a:bodyPr/>
                  <a:lstStyle/>
                  <a:p>
                    <a:r>
                      <a:rPr lang="en-US" dirty="0"/>
                      <a:t>Prematurity 2%</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419-4D4C-A99A-313C26938062}"/>
                </c:ext>
              </c:extLst>
            </c:dLbl>
            <c:dLbl>
              <c:idx val="8"/>
              <c:layout>
                <c:manualLayout>
                  <c:x val="3.1400432584815785E-2"/>
                  <c:y val="-2.3150874189647595E-3"/>
                </c:manualLayout>
              </c:layout>
              <c:tx>
                <c:rich>
                  <a:bodyPr/>
                  <a:lstStyle/>
                  <a:p>
                    <a:r>
                      <a:rPr lang="en-US" dirty="0"/>
                      <a:t>Diarrhea 9%</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419-4D4C-A99A-313C26938062}"/>
                </c:ext>
              </c:extLst>
            </c:dLbl>
            <c:dLbl>
              <c:idx val="10"/>
              <c:layout>
                <c:manualLayout>
                  <c:x val="-2.7551764362787983E-2"/>
                  <c:y val="2.970572229600639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419-4D4C-A99A-313C26938062}"/>
                </c:ext>
              </c:extLst>
            </c:dLbl>
            <c:dLbl>
              <c:idx val="11"/>
              <c:layout>
                <c:manualLayout>
                  <c:x val="-1.9220618256051328E-2"/>
                  <c:y val="1.612165190038009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419-4D4C-A99A-313C26938062}"/>
                </c:ext>
              </c:extLst>
            </c:dLbl>
            <c:dLbl>
              <c:idx val="12"/>
              <c:layout>
                <c:manualLayout>
                  <c:x val="-0.10301964858559347"/>
                  <c:y val="5.581442004718111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419-4D4C-A99A-313C26938062}"/>
                </c:ext>
              </c:extLst>
            </c:dLbl>
            <c:dLbl>
              <c:idx val="13"/>
              <c:layout>
                <c:manualLayout>
                  <c:x val="-5.6855861767279095E-2"/>
                  <c:y val="6.790378091911047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419-4D4C-A99A-313C26938062}"/>
                </c:ext>
              </c:extLst>
            </c:dLbl>
            <c:dLbl>
              <c:idx val="14"/>
              <c:layout>
                <c:manualLayout>
                  <c:x val="-2.5457737921648682E-2"/>
                  <c:y val="-2.812594800266816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419-4D4C-A99A-313C26938062}"/>
                </c:ext>
              </c:extLst>
            </c:dLbl>
            <c:dLbl>
              <c:idx val="15"/>
              <c:layout>
                <c:manualLayout>
                  <c:x val="-4.2010000486050351E-2"/>
                  <c:y val="2.993705427993998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419-4D4C-A99A-313C26938062}"/>
                </c:ext>
              </c:extLst>
            </c:dLbl>
            <c:spPr>
              <a:noFill/>
              <a:ln>
                <a:noFill/>
              </a:ln>
              <a:effectLst/>
            </c:spPr>
            <c:txPr>
              <a:bodyPr/>
              <a:lstStyle/>
              <a:p>
                <a:pPr>
                  <a:defRPr sz="1200"/>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Sheet1!$A$2:$A$20</c:f>
              <c:strCache>
                <c:ptCount val="16"/>
                <c:pt idx="0">
                  <c:v>Pneumonia
3%</c:v>
                </c:pt>
                <c:pt idx="1">
                  <c:v>Intrapartum-related complications,
inluding birth asphyxia
11%</c:v>
                </c:pt>
                <c:pt idx="2">
                  <c:v>Neonatal sepsis
7%</c:v>
                </c:pt>
                <c:pt idx="3">
                  <c:v>Congenital anomalies
5%</c:v>
                </c:pt>
                <c:pt idx="4">
                  <c:v>Neonatal tetanus
1%</c:v>
                </c:pt>
                <c:pt idx="5">
                  <c:v>Other
3%</c:v>
                </c:pt>
                <c:pt idx="6">
                  <c:v>Prematuriy
16%</c:v>
                </c:pt>
                <c:pt idx="7">
                  <c:v>Prematuriy
2%</c:v>
                </c:pt>
                <c:pt idx="8">
                  <c:v>Diarrhoea
9%</c:v>
                </c:pt>
                <c:pt idx="9">
                  <c:v>Measles 
1%</c:v>
                </c:pt>
                <c:pt idx="10">
                  <c:v>Malaria
5%</c:v>
                </c:pt>
                <c:pt idx="11">
                  <c:v>HIV/AIDS 
1%</c:v>
                </c:pt>
                <c:pt idx="12">
                  <c:v>Injuries
6%</c:v>
                </c:pt>
                <c:pt idx="13">
                  <c:v>Congenital anomalies and
other non-communicable
diseases
8%</c:v>
                </c:pt>
                <c:pt idx="14">
                  <c:v>Other group 1 conditions
10%</c:v>
                </c:pt>
                <c:pt idx="15">
                  <c:v>Pneumonia
13%</c:v>
                </c:pt>
              </c:strCache>
            </c:strRef>
          </c:cat>
          <c:val>
            <c:numRef>
              <c:f>Sheet1!$B$2:$B$20</c:f>
              <c:numCache>
                <c:formatCode>0</c:formatCode>
                <c:ptCount val="19"/>
                <c:pt idx="0">
                  <c:v>3</c:v>
                </c:pt>
                <c:pt idx="1">
                  <c:v>11</c:v>
                </c:pt>
                <c:pt idx="2">
                  <c:v>7.0000000000000009</c:v>
                </c:pt>
                <c:pt idx="3">
                  <c:v>5</c:v>
                </c:pt>
                <c:pt idx="4">
                  <c:v>1</c:v>
                </c:pt>
                <c:pt idx="5">
                  <c:v>3</c:v>
                </c:pt>
                <c:pt idx="6">
                  <c:v>16</c:v>
                </c:pt>
                <c:pt idx="7">
                  <c:v>2</c:v>
                </c:pt>
                <c:pt idx="8">
                  <c:v>9</c:v>
                </c:pt>
                <c:pt idx="9">
                  <c:v>1</c:v>
                </c:pt>
                <c:pt idx="10">
                  <c:v>5</c:v>
                </c:pt>
                <c:pt idx="11">
                  <c:v>1</c:v>
                </c:pt>
                <c:pt idx="12">
                  <c:v>6</c:v>
                </c:pt>
                <c:pt idx="13">
                  <c:v>8</c:v>
                </c:pt>
                <c:pt idx="14">
                  <c:v>10</c:v>
                </c:pt>
                <c:pt idx="15">
                  <c:v>13</c:v>
                </c:pt>
              </c:numCache>
            </c:numRef>
          </c:val>
          <c:extLst>
            <c:ext xmlns:c16="http://schemas.microsoft.com/office/drawing/2014/chart" uri="{C3380CC4-5D6E-409C-BE32-E72D297353CC}">
              <c16:uniqueId val="{00000020-8419-4D4C-A99A-313C2693806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pieChart>
        <c:varyColors val="1"/>
        <c:ser>
          <c:idx val="0"/>
          <c:order val="0"/>
          <c:dPt>
            <c:idx val="0"/>
            <c:bubble3D val="0"/>
            <c:spPr>
              <a:solidFill>
                <a:schemeClr val="accent5">
                  <a:shade val="44000"/>
                </a:schemeClr>
              </a:solidFill>
              <a:ln w="19050">
                <a:solidFill>
                  <a:schemeClr val="lt1"/>
                </a:solidFill>
              </a:ln>
              <a:effectLst/>
            </c:spPr>
            <c:extLst>
              <c:ext xmlns:c16="http://schemas.microsoft.com/office/drawing/2014/chart" uri="{C3380CC4-5D6E-409C-BE32-E72D297353CC}">
                <c16:uniqueId val="{00000001-49A2-405D-935A-53C88E3DBBD0}"/>
              </c:ext>
            </c:extLst>
          </c:dPt>
          <c:dPt>
            <c:idx val="1"/>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3-49A2-405D-935A-53C88E3DBBD0}"/>
              </c:ext>
            </c:extLst>
          </c:dPt>
          <c:dPt>
            <c:idx val="2"/>
            <c:bubble3D val="0"/>
            <c:spPr>
              <a:solidFill>
                <a:schemeClr val="accent5">
                  <a:shade val="72000"/>
                </a:schemeClr>
              </a:solidFill>
              <a:ln w="19050">
                <a:solidFill>
                  <a:schemeClr val="lt1"/>
                </a:solidFill>
              </a:ln>
              <a:effectLst/>
            </c:spPr>
            <c:extLst>
              <c:ext xmlns:c16="http://schemas.microsoft.com/office/drawing/2014/chart" uri="{C3380CC4-5D6E-409C-BE32-E72D297353CC}">
                <c16:uniqueId val="{00000005-49A2-405D-935A-53C88E3DBBD0}"/>
              </c:ext>
            </c:extLst>
          </c:dPt>
          <c:dPt>
            <c:idx val="3"/>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7-49A2-405D-935A-53C88E3DBBD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A2-405D-935A-53C88E3DBBD0}"/>
              </c:ext>
            </c:extLst>
          </c:dPt>
          <c:dPt>
            <c:idx val="5"/>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B-49A2-405D-935A-53C88E3DBBD0}"/>
              </c:ext>
            </c:extLst>
          </c:dPt>
          <c:dPt>
            <c:idx val="6"/>
            <c:bubble3D val="0"/>
            <c:spPr>
              <a:solidFill>
                <a:schemeClr val="accent5">
                  <a:tint val="72000"/>
                </a:schemeClr>
              </a:solidFill>
              <a:ln w="19050">
                <a:solidFill>
                  <a:schemeClr val="lt1"/>
                </a:solidFill>
              </a:ln>
              <a:effectLst/>
            </c:spPr>
            <c:extLst>
              <c:ext xmlns:c16="http://schemas.microsoft.com/office/drawing/2014/chart" uri="{C3380CC4-5D6E-409C-BE32-E72D297353CC}">
                <c16:uniqueId val="{0000000D-49A2-405D-935A-53C88E3DBBD0}"/>
              </c:ext>
            </c:extLst>
          </c:dPt>
          <c:dPt>
            <c:idx val="7"/>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F-49A2-405D-935A-53C88E3DBBD0}"/>
              </c:ext>
            </c:extLst>
          </c:dPt>
          <c:dPt>
            <c:idx val="8"/>
            <c:bubble3D val="0"/>
            <c:spPr>
              <a:solidFill>
                <a:schemeClr val="accent5">
                  <a:tint val="44000"/>
                </a:schemeClr>
              </a:solidFill>
              <a:ln w="19050">
                <a:solidFill>
                  <a:schemeClr val="lt1"/>
                </a:solidFill>
              </a:ln>
              <a:effectLst/>
            </c:spPr>
            <c:extLst>
              <c:ext xmlns:c16="http://schemas.microsoft.com/office/drawing/2014/chart" uri="{C3380CC4-5D6E-409C-BE32-E72D297353CC}">
                <c16:uniqueId val="{00000011-49A2-405D-935A-53C88E3DBBD0}"/>
              </c:ext>
            </c:extLst>
          </c:dPt>
          <c:dLbls>
            <c:dLbl>
              <c:idx val="0"/>
              <c:layout>
                <c:manualLayout>
                  <c:x val="5.5792322457008485E-2"/>
                  <c:y val="5.0479254101764827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r>
                      <a:rPr lang="en-US" sz="1400" b="0" i="0" u="none" strike="noStrike" baseline="0" dirty="0">
                        <a:effectLst/>
                      </a:rPr>
                      <a:t>Intrauterine growth retardation and suboptimum breastfeeding in neonates</a:t>
                    </a:r>
                    <a:r>
                      <a:rPr lang="en-US" baseline="0" dirty="0"/>
                      <a:t>
</a:t>
                    </a:r>
                    <a:fld id="{50F27B33-F05F-4230-9DE5-4A1736C778EF}" type="PERCENTAGE">
                      <a:rPr lang="en-US" baseline="0"/>
                      <a:pPr>
                        <a:defRPr sz="1400"/>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065138487366962"/>
                      <c:h val="0.25647639750062101"/>
                    </c:manualLayout>
                  </c15:layout>
                  <c15:dlblFieldTable/>
                  <c15:showDataLabelsRange val="0"/>
                </c:ext>
                <c:ext xmlns:c16="http://schemas.microsoft.com/office/drawing/2014/chart" uri="{C3380CC4-5D6E-409C-BE32-E72D297353CC}">
                  <c16:uniqueId val="{00000001-49A2-405D-935A-53C88E3DBBD0}"/>
                </c:ext>
              </c:extLst>
            </c:dLbl>
            <c:dLbl>
              <c:idx val="1"/>
              <c:layout>
                <c:manualLayout>
                  <c:x val="1.4694000066902701E-2"/>
                  <c:y val="2.7285290517625599E-2"/>
                </c:manualLayout>
              </c:layout>
              <c:tx>
                <c:rich>
                  <a:bodyPr/>
                  <a:lstStyle/>
                  <a:p>
                    <a:r>
                      <a:rPr lang="en-US"/>
                      <a:t>Suboptimal breastfeeding</a:t>
                    </a:r>
                  </a:p>
                  <a:p>
                    <a:fld id="{2D7EBAF9-20C4-4FD2-B43E-A45F1FBB513B}" type="PERCENTAGE">
                      <a:rPr lang="en-US"/>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A2-405D-935A-53C88E3DBBD0}"/>
                </c:ext>
              </c:extLst>
            </c:dLbl>
            <c:dLbl>
              <c:idx val="2"/>
              <c:layout>
                <c:manualLayout>
                  <c:x val="2.24281037835245E-2"/>
                  <c:y val="-2.0391095659851099E-2"/>
                </c:manualLayout>
              </c:layout>
              <c:tx>
                <c:rich>
                  <a:bodyPr/>
                  <a:lstStyle/>
                  <a:p>
                    <a:r>
                      <a:rPr lang="en-US" dirty="0"/>
                      <a:t>Vitamin A deficiency </a:t>
                    </a:r>
                    <a:fld id="{E6575AE1-0C91-4D95-962D-22B42652809D}" type="PERCENTAGE">
                      <a:rPr lang="en-US"/>
                      <a:pPr/>
                      <a:t>[PERCENTAGE]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A2-405D-935A-53C88E3DBBD0}"/>
                </c:ext>
              </c:extLst>
            </c:dLbl>
            <c:dLbl>
              <c:idx val="3"/>
              <c:layout>
                <c:manualLayout>
                  <c:x val="2.7269454463272998E-2"/>
                  <c:y val="2.4368640489415599E-2"/>
                </c:manualLayout>
              </c:layout>
              <c:tx>
                <c:rich>
                  <a:bodyPr/>
                  <a:lstStyle/>
                  <a:p>
                    <a:r>
                      <a:rPr lang="en-US" dirty="0"/>
                      <a:t>Zinc deficiency</a:t>
                    </a:r>
                    <a:r>
                      <a:rPr lang="en-US" baseline="0" dirty="0"/>
                      <a:t>
</a:t>
                    </a:r>
                    <a:fld id="{629E8C19-9D87-4522-9457-5B3C35E5D263}"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9A2-405D-935A-53C88E3DBBD0}"/>
                </c:ext>
              </c:extLst>
            </c:dLbl>
            <c:dLbl>
              <c:idx val="4"/>
              <c:layout>
                <c:manualLayout>
                  <c:x val="7.8833257852039592E-3"/>
                  <c:y val="4.681691948724780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9A2-405D-935A-53C88E3DBBD0}"/>
                </c:ext>
              </c:extLst>
            </c:dLbl>
            <c:dLbl>
              <c:idx val="5"/>
              <c:layout>
                <c:manualLayout>
                  <c:x val="-2.5619450082651665E-2"/>
                  <c:y val="0"/>
                </c:manualLayout>
              </c:layout>
              <c:tx>
                <c:rich>
                  <a:bodyPr/>
                  <a:lstStyle/>
                  <a:p>
                    <a:fld id="{2E66BAC8-333B-44AB-AF6C-BD98E5B51CB2}" type="CATEGORYNAME">
                      <a:rPr lang="en-US" smtClean="0"/>
                      <a:pPr/>
                      <a:t>[CATEGORY NAME]</a:t>
                    </a:fld>
                    <a:endParaRPr lang="en-US" dirty="0"/>
                  </a:p>
                  <a:p>
                    <a:fld id="{F02FA535-E2DF-4B78-B719-9407C656526B}"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9A2-405D-935A-53C88E3DBBD0}"/>
                </c:ext>
              </c:extLst>
            </c:dLbl>
            <c:dLbl>
              <c:idx val="6"/>
              <c:layout>
                <c:manualLayout>
                  <c:x val="-1.41899864133673E-2"/>
                  <c:y val="-4.681691948724780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9A2-405D-935A-53C88E3DBBD0}"/>
                </c:ext>
              </c:extLst>
            </c:dLbl>
            <c:dLbl>
              <c:idx val="7"/>
              <c:layout>
                <c:manualLayout>
                  <c:x val="-1.5922040187507501E-2"/>
                  <c:y val="2.554307459680139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9A2-405D-935A-53C88E3DBBD0}"/>
                </c:ext>
              </c:extLst>
            </c:dLbl>
            <c:dLbl>
              <c:idx val="8"/>
              <c:layout>
                <c:manualLayout>
                  <c:x val="-2.3649977355612299E-2"/>
                  <c:y val="1.6385921820536699E-2"/>
                </c:manualLayout>
              </c:layout>
              <c:tx>
                <c:rich>
                  <a:bodyPr/>
                  <a:lstStyle/>
                  <a:p>
                    <a:r>
                      <a:rPr lang="en-US" sz="1400" b="0" i="0" u="none" strike="noStrike" baseline="0" dirty="0">
                        <a:effectLst/>
                      </a:rPr>
                      <a:t>Intrauterine growth retardation &lt; 1 month</a:t>
                    </a:r>
                  </a:p>
                  <a:p>
                    <a:fld id="{9E13229F-E592-43A8-9D09-9296258417A0}"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49A2-405D-935A-53C88E3DBBD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Sheet1!$A$1:$A$9</c:f>
              <c:strCache>
                <c:ptCount val="9"/>
                <c:pt idx="0">
                  <c:v>IUGR and BF in neonates</c:v>
                </c:pt>
                <c:pt idx="1">
                  <c:v>Sub-optimum BF</c:v>
                </c:pt>
                <c:pt idx="2">
                  <c:v>VAD</c:v>
                </c:pt>
                <c:pt idx="3">
                  <c:v>Zinc Deficiency</c:v>
                </c:pt>
                <c:pt idx="4">
                  <c:v>Severe wasting</c:v>
                </c:pt>
                <c:pt idx="5">
                  <c:v>Wasting</c:v>
                </c:pt>
                <c:pt idx="6">
                  <c:v>Underweight</c:v>
                </c:pt>
                <c:pt idx="7">
                  <c:v>Stunting</c:v>
                </c:pt>
                <c:pt idx="8">
                  <c:v>IUGR &lt;1 mo</c:v>
                </c:pt>
              </c:strCache>
            </c:strRef>
          </c:cat>
          <c:val>
            <c:numRef>
              <c:f>Sheet1!$B$1:$B$9</c:f>
              <c:numCache>
                <c:formatCode>General</c:formatCode>
                <c:ptCount val="9"/>
                <c:pt idx="0">
                  <c:v>19.399999999999999</c:v>
                </c:pt>
                <c:pt idx="1">
                  <c:v>11.6</c:v>
                </c:pt>
                <c:pt idx="2">
                  <c:v>2.2999999999999998</c:v>
                </c:pt>
                <c:pt idx="3">
                  <c:v>1.7</c:v>
                </c:pt>
                <c:pt idx="4">
                  <c:v>7.8</c:v>
                </c:pt>
                <c:pt idx="5">
                  <c:v>11.5</c:v>
                </c:pt>
                <c:pt idx="6">
                  <c:v>17</c:v>
                </c:pt>
                <c:pt idx="7">
                  <c:v>17</c:v>
                </c:pt>
                <c:pt idx="8">
                  <c:v>11.8</c:v>
                </c:pt>
              </c:numCache>
            </c:numRef>
          </c:val>
          <c:extLst>
            <c:ext xmlns:c16="http://schemas.microsoft.com/office/drawing/2014/chart" uri="{C3380CC4-5D6E-409C-BE32-E72D297353CC}">
              <c16:uniqueId val="{00000012-49A2-405D-935A-53C88E3DBB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 of upazilas</c:v>
                </c:pt>
              </c:strCache>
            </c:strRef>
          </c:tx>
          <c:spPr>
            <a:solidFill>
              <a:schemeClr val="tx2"/>
            </a:solidFill>
          </c:spPr>
          <c:invertIfNegative val="0"/>
          <c:dLbls>
            <c:dLbl>
              <c:idx val="0"/>
              <c:layout>
                <c:manualLayout>
                  <c:x val="0"/>
                  <c:y val="-0.224482612871558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C7-4528-ABDE-7C8C3B9E70E0}"/>
                </c:ext>
              </c:extLst>
            </c:dLbl>
            <c:dLbl>
              <c:idx val="1"/>
              <c:layout>
                <c:manualLayout>
                  <c:x val="1.54320987654321E-3"/>
                  <c:y val="-0.199228318923509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C7-4528-ABDE-7C8C3B9E70E0}"/>
                </c:ext>
              </c:extLst>
            </c:dLbl>
            <c:dLbl>
              <c:idx val="2"/>
              <c:layout>
                <c:manualLayout>
                  <c:x val="-3.08641975308643E-3"/>
                  <c:y val="-0.1094352737748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C7-4528-ABDE-7C8C3B9E70E0}"/>
                </c:ext>
              </c:extLst>
            </c:dLbl>
            <c:dLbl>
              <c:idx val="3"/>
              <c:layout>
                <c:manualLayout>
                  <c:x val="-1.5432098765432701E-3"/>
                  <c:y val="-7.85689145050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C7-4528-ABDE-7C8C3B9E70E0}"/>
                </c:ext>
              </c:extLst>
            </c:dLbl>
            <c:dLbl>
              <c:idx val="4"/>
              <c:layout>
                <c:manualLayout>
                  <c:x val="0"/>
                  <c:y val="-0.23570674351513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C7-4528-ABDE-7C8C3B9E70E0}"/>
                </c:ext>
              </c:extLst>
            </c:dLbl>
            <c:dLbl>
              <c:idx val="5"/>
              <c:layout>
                <c:manualLayout>
                  <c:x val="1.54320987654321E-3"/>
                  <c:y val="-0.21325848222798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C7-4528-ABDE-7C8C3B9E70E0}"/>
                </c:ext>
              </c:extLst>
            </c:dLbl>
            <c:dLbl>
              <c:idx val="6"/>
              <c:layout>
                <c:manualLayout>
                  <c:x val="-4.6296296296295201E-3"/>
                  <c:y val="-0.1234654370793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C7-4528-ABDE-7C8C3B9E70E0}"/>
                </c:ext>
              </c:extLst>
            </c:dLbl>
            <c:dLbl>
              <c:idx val="7"/>
              <c:layout>
                <c:manualLayout>
                  <c:x val="-1.54320987654321E-3"/>
                  <c:y val="-0.185198155619035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C7-4528-ABDE-7C8C3B9E70E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Stunting</c:v>
                </c:pt>
                <c:pt idx="1">
                  <c:v>Underweight</c:v>
                </c:pt>
                <c:pt idx="2">
                  <c:v>Wasting</c:v>
                </c:pt>
                <c:pt idx="3">
                  <c:v>Iodine deficiency</c:v>
                </c:pt>
                <c:pt idx="4">
                  <c:v>Anemia (child)</c:v>
                </c:pt>
                <c:pt idx="5">
                  <c:v>Anemia (pregnant women)</c:v>
                </c:pt>
                <c:pt idx="6">
                  <c:v>Vitamin A deficiency</c:v>
                </c:pt>
                <c:pt idx="7">
                  <c:v>Low birth weight</c:v>
                </c:pt>
              </c:strCache>
            </c:strRef>
          </c:cat>
          <c:val>
            <c:numRef>
              <c:f>Sheet1!$B$2:$B$9</c:f>
              <c:numCache>
                <c:formatCode>0</c:formatCode>
                <c:ptCount val="8"/>
                <c:pt idx="0">
                  <c:v>43</c:v>
                </c:pt>
                <c:pt idx="1">
                  <c:v>41</c:v>
                </c:pt>
                <c:pt idx="2">
                  <c:v>17</c:v>
                </c:pt>
                <c:pt idx="3">
                  <c:v>10</c:v>
                </c:pt>
                <c:pt idx="4">
                  <c:v>49</c:v>
                </c:pt>
                <c:pt idx="5">
                  <c:v>46</c:v>
                </c:pt>
                <c:pt idx="6">
                  <c:v>21</c:v>
                </c:pt>
                <c:pt idx="7">
                  <c:v>36</c:v>
                </c:pt>
              </c:numCache>
            </c:numRef>
          </c:val>
          <c:extLst>
            <c:ext xmlns:c16="http://schemas.microsoft.com/office/drawing/2014/chart" uri="{C3380CC4-5D6E-409C-BE32-E72D297353CC}">
              <c16:uniqueId val="{00000008-F6C7-4528-ABDE-7C8C3B9E70E0}"/>
            </c:ext>
          </c:extLst>
        </c:ser>
        <c:dLbls>
          <c:showLegendKey val="0"/>
          <c:showVal val="0"/>
          <c:showCatName val="0"/>
          <c:showSerName val="0"/>
          <c:showPercent val="0"/>
          <c:showBubbleSize val="0"/>
        </c:dLbls>
        <c:gapWidth val="100"/>
        <c:overlap val="100"/>
        <c:axId val="285480016"/>
        <c:axId val="285483936"/>
      </c:barChart>
      <c:catAx>
        <c:axId val="285480016"/>
        <c:scaling>
          <c:orientation val="minMax"/>
        </c:scaling>
        <c:delete val="0"/>
        <c:axPos val="b"/>
        <c:numFmt formatCode="General" sourceLinked="1"/>
        <c:majorTickMark val="none"/>
        <c:minorTickMark val="none"/>
        <c:tickLblPos val="nextTo"/>
        <c:crossAx val="285483936"/>
        <c:crosses val="autoZero"/>
        <c:auto val="1"/>
        <c:lblAlgn val="ctr"/>
        <c:lblOffset val="100"/>
        <c:noMultiLvlLbl val="0"/>
      </c:catAx>
      <c:valAx>
        <c:axId val="285483936"/>
        <c:scaling>
          <c:orientation val="minMax"/>
          <c:max val="100"/>
        </c:scaling>
        <c:delete val="0"/>
        <c:axPos val="l"/>
        <c:title>
          <c:tx>
            <c:rich>
              <a:bodyPr rot="-5400000" vert="horz"/>
              <a:lstStyle/>
              <a:p>
                <a:pPr>
                  <a:defRPr b="0"/>
                </a:pPr>
                <a:r>
                  <a:rPr lang="en-US" b="0" dirty="0"/>
                  <a:t>Percentage</a:t>
                </a:r>
              </a:p>
            </c:rich>
          </c:tx>
          <c:overlay val="0"/>
        </c:title>
        <c:numFmt formatCode="0" sourceLinked="1"/>
        <c:majorTickMark val="out"/>
        <c:minorTickMark val="none"/>
        <c:tickLblPos val="nextTo"/>
        <c:crossAx val="2854800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AC582-EBD1-4461-A4D4-50E5757B23AE}"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631A9155-0160-42E0-90E6-E2F8AB165116}">
      <dgm:prSet phldrT="[Text]"/>
      <dgm:spPr/>
      <dgm:t>
        <a:bodyPr/>
        <a:lstStyle/>
        <a:p>
          <a:r>
            <a:rPr lang="en-US" dirty="0"/>
            <a:t>Prioritizing nutrition</a:t>
          </a:r>
        </a:p>
      </dgm:t>
    </dgm:pt>
    <dgm:pt modelId="{D6A69916-FEC3-4725-BE02-6E01B45769B1}" type="parTrans" cxnId="{207CFD67-B331-417E-9D4E-C8FD0EBDA21D}">
      <dgm:prSet/>
      <dgm:spPr/>
      <dgm:t>
        <a:bodyPr/>
        <a:lstStyle/>
        <a:p>
          <a:endParaRPr lang="en-US"/>
        </a:p>
      </dgm:t>
    </dgm:pt>
    <dgm:pt modelId="{89B6B659-76A0-4B7A-8AA3-6244325416D6}" type="sibTrans" cxnId="{207CFD67-B331-417E-9D4E-C8FD0EBDA21D}">
      <dgm:prSet/>
      <dgm:spPr/>
      <dgm:t>
        <a:bodyPr/>
        <a:lstStyle/>
        <a:p>
          <a:endParaRPr lang="en-US"/>
        </a:p>
      </dgm:t>
    </dgm:pt>
    <dgm:pt modelId="{12900B3D-D11F-48FF-BD5F-5DFBB2B2C4AE}">
      <dgm:prSet phldrT="[Text]"/>
      <dgm:spPr/>
      <dgm:t>
        <a:bodyPr/>
        <a:lstStyle/>
        <a:p>
          <a:r>
            <a:rPr lang="en-US" dirty="0"/>
            <a:t>Repositioning nutrition (2006)</a:t>
          </a:r>
        </a:p>
      </dgm:t>
    </dgm:pt>
    <dgm:pt modelId="{094E129A-2775-40E2-9BB9-F68DF365A45B}" type="parTrans" cxnId="{F3DCEF6B-321A-4E28-8271-63FA7635455C}">
      <dgm:prSet/>
      <dgm:spPr/>
      <dgm:t>
        <a:bodyPr/>
        <a:lstStyle/>
        <a:p>
          <a:endParaRPr lang="en-US"/>
        </a:p>
      </dgm:t>
    </dgm:pt>
    <dgm:pt modelId="{1FF22405-B28D-4638-B696-F45A888EC998}" type="sibTrans" cxnId="{F3DCEF6B-321A-4E28-8271-63FA7635455C}">
      <dgm:prSet/>
      <dgm:spPr/>
      <dgm:t>
        <a:bodyPr/>
        <a:lstStyle/>
        <a:p>
          <a:endParaRPr lang="en-US"/>
        </a:p>
      </dgm:t>
    </dgm:pt>
    <dgm:pt modelId="{D1B70860-9A88-4E92-8098-D6BEFDC61816}">
      <dgm:prSet phldrT="[Text]"/>
      <dgm:spPr/>
      <dgm:t>
        <a:bodyPr/>
        <a:lstStyle/>
        <a:p>
          <a:r>
            <a:rPr lang="en-US" dirty="0"/>
            <a:t>Building alliances</a:t>
          </a:r>
        </a:p>
      </dgm:t>
    </dgm:pt>
    <dgm:pt modelId="{14C70BA1-359A-4F41-9F68-5F8F1B8D00C1}" type="parTrans" cxnId="{D2AB5B94-3509-45CE-B17D-0B0FAD750199}">
      <dgm:prSet/>
      <dgm:spPr/>
      <dgm:t>
        <a:bodyPr/>
        <a:lstStyle/>
        <a:p>
          <a:endParaRPr lang="en-US"/>
        </a:p>
      </dgm:t>
    </dgm:pt>
    <dgm:pt modelId="{F1FEC7F8-1B49-4116-9D2E-5D2535E9489C}" type="sibTrans" cxnId="{D2AB5B94-3509-45CE-B17D-0B0FAD750199}">
      <dgm:prSet/>
      <dgm:spPr/>
      <dgm:t>
        <a:bodyPr/>
        <a:lstStyle/>
        <a:p>
          <a:endParaRPr lang="en-US"/>
        </a:p>
      </dgm:t>
    </dgm:pt>
    <dgm:pt modelId="{09F8C7CB-3A60-4791-B056-016EC006DA6A}">
      <dgm:prSet phldrT="[Text]"/>
      <dgm:spPr/>
      <dgm:t>
        <a:bodyPr/>
        <a:lstStyle/>
        <a:p>
          <a:r>
            <a:rPr lang="en-US" dirty="0"/>
            <a:t>Scaling Up Nutrition movement</a:t>
          </a:r>
        </a:p>
      </dgm:t>
    </dgm:pt>
    <dgm:pt modelId="{B07A7AD3-1596-40B4-BDCD-0F892FAD97D1}" type="parTrans" cxnId="{ADA16056-C2F2-435D-838A-D2215F2ECA41}">
      <dgm:prSet/>
      <dgm:spPr/>
      <dgm:t>
        <a:bodyPr/>
        <a:lstStyle/>
        <a:p>
          <a:endParaRPr lang="en-US"/>
        </a:p>
      </dgm:t>
    </dgm:pt>
    <dgm:pt modelId="{B7F061DB-C69E-41D2-B4A8-FEA46060DF00}" type="sibTrans" cxnId="{ADA16056-C2F2-435D-838A-D2215F2ECA41}">
      <dgm:prSet/>
      <dgm:spPr/>
      <dgm:t>
        <a:bodyPr/>
        <a:lstStyle/>
        <a:p>
          <a:endParaRPr lang="en-US"/>
        </a:p>
      </dgm:t>
    </dgm:pt>
    <dgm:pt modelId="{C230CBDD-6B5D-406A-996D-9591D18304AE}">
      <dgm:prSet phldrT="[Text]"/>
      <dgm:spPr/>
      <dgm:t>
        <a:bodyPr/>
        <a:lstStyle/>
        <a:p>
          <a:r>
            <a:rPr lang="en-US" dirty="0"/>
            <a:t>Advocacy for nutrition</a:t>
          </a:r>
        </a:p>
      </dgm:t>
    </dgm:pt>
    <dgm:pt modelId="{4A33DB04-EE35-49B4-AF15-AC03926D1100}" type="parTrans" cxnId="{A907FBA3-5A12-4C12-93A8-5D9D0E14063B}">
      <dgm:prSet/>
      <dgm:spPr/>
      <dgm:t>
        <a:bodyPr/>
        <a:lstStyle/>
        <a:p>
          <a:endParaRPr lang="en-US"/>
        </a:p>
      </dgm:t>
    </dgm:pt>
    <dgm:pt modelId="{5D9FD56F-92D3-49C8-A709-CCDA826F0458}" type="sibTrans" cxnId="{A907FBA3-5A12-4C12-93A8-5D9D0E14063B}">
      <dgm:prSet/>
      <dgm:spPr/>
      <dgm:t>
        <a:bodyPr/>
        <a:lstStyle/>
        <a:p>
          <a:endParaRPr lang="en-US"/>
        </a:p>
      </dgm:t>
    </dgm:pt>
    <dgm:pt modelId="{C357D480-6C4A-4B17-A486-82275EBB72B2}">
      <dgm:prSet phldrT="[Text]"/>
      <dgm:spPr/>
      <dgm:t>
        <a:bodyPr/>
        <a:lstStyle/>
        <a:p>
          <a:r>
            <a:rPr lang="en-US" dirty="0"/>
            <a:t>Global, regional, national alliances for advocacy on scaling up nutrition </a:t>
          </a:r>
        </a:p>
      </dgm:t>
    </dgm:pt>
    <dgm:pt modelId="{C33C24F4-FA68-4D93-AE81-E44764923665}" type="parTrans" cxnId="{04DE3332-B642-47D9-B84C-F8DF4514FCA0}">
      <dgm:prSet/>
      <dgm:spPr/>
      <dgm:t>
        <a:bodyPr/>
        <a:lstStyle/>
        <a:p>
          <a:endParaRPr lang="en-US"/>
        </a:p>
      </dgm:t>
    </dgm:pt>
    <dgm:pt modelId="{DB6E999C-D70D-4ADD-A785-B67806F3464B}" type="sibTrans" cxnId="{04DE3332-B642-47D9-B84C-F8DF4514FCA0}">
      <dgm:prSet/>
      <dgm:spPr/>
      <dgm:t>
        <a:bodyPr/>
        <a:lstStyle/>
        <a:p>
          <a:endParaRPr lang="en-US"/>
        </a:p>
      </dgm:t>
    </dgm:pt>
    <dgm:pt modelId="{25E95139-412D-4692-A4CD-BA1F5C9E1248}" type="pres">
      <dgm:prSet presAssocID="{9FCAC582-EBD1-4461-A4D4-50E5757B23AE}" presName="Name0" presStyleCnt="0">
        <dgm:presLayoutVars>
          <dgm:chMax val="5"/>
          <dgm:chPref val="5"/>
          <dgm:dir/>
          <dgm:animLvl val="lvl"/>
        </dgm:presLayoutVars>
      </dgm:prSet>
      <dgm:spPr/>
    </dgm:pt>
    <dgm:pt modelId="{D07DD263-3936-4FE4-B566-C9192F903BC0}" type="pres">
      <dgm:prSet presAssocID="{631A9155-0160-42E0-90E6-E2F8AB165116}" presName="parentText1" presStyleLbl="node1" presStyleIdx="0" presStyleCnt="3">
        <dgm:presLayoutVars>
          <dgm:chMax/>
          <dgm:chPref val="3"/>
          <dgm:bulletEnabled val="1"/>
        </dgm:presLayoutVars>
      </dgm:prSet>
      <dgm:spPr/>
    </dgm:pt>
    <dgm:pt modelId="{2E4E2673-66BD-4D62-9B8A-A87FDD58D8B5}" type="pres">
      <dgm:prSet presAssocID="{631A9155-0160-42E0-90E6-E2F8AB165116}" presName="childText1" presStyleLbl="solidAlignAcc1" presStyleIdx="0" presStyleCnt="3">
        <dgm:presLayoutVars>
          <dgm:chMax val="0"/>
          <dgm:chPref val="0"/>
          <dgm:bulletEnabled val="1"/>
        </dgm:presLayoutVars>
      </dgm:prSet>
      <dgm:spPr/>
    </dgm:pt>
    <dgm:pt modelId="{73BC19B9-6883-4058-A977-E3C3D5869064}" type="pres">
      <dgm:prSet presAssocID="{D1B70860-9A88-4E92-8098-D6BEFDC61816}" presName="parentText2" presStyleLbl="node1" presStyleIdx="1" presStyleCnt="3">
        <dgm:presLayoutVars>
          <dgm:chMax/>
          <dgm:chPref val="3"/>
          <dgm:bulletEnabled val="1"/>
        </dgm:presLayoutVars>
      </dgm:prSet>
      <dgm:spPr/>
    </dgm:pt>
    <dgm:pt modelId="{5B7608FF-CDAF-4AE5-B3FB-F1720E2AEDD2}" type="pres">
      <dgm:prSet presAssocID="{D1B70860-9A88-4E92-8098-D6BEFDC61816}" presName="childText2" presStyleLbl="solidAlignAcc1" presStyleIdx="1" presStyleCnt="3">
        <dgm:presLayoutVars>
          <dgm:chMax val="0"/>
          <dgm:chPref val="0"/>
          <dgm:bulletEnabled val="1"/>
        </dgm:presLayoutVars>
      </dgm:prSet>
      <dgm:spPr/>
    </dgm:pt>
    <dgm:pt modelId="{46B42947-9963-4C67-A65C-CEA01C9CD85F}" type="pres">
      <dgm:prSet presAssocID="{C230CBDD-6B5D-406A-996D-9591D18304AE}" presName="parentText3" presStyleLbl="node1" presStyleIdx="2" presStyleCnt="3">
        <dgm:presLayoutVars>
          <dgm:chMax/>
          <dgm:chPref val="3"/>
          <dgm:bulletEnabled val="1"/>
        </dgm:presLayoutVars>
      </dgm:prSet>
      <dgm:spPr/>
    </dgm:pt>
    <dgm:pt modelId="{CDF3FCD2-23ED-45E9-A617-A598CD25AA1D}" type="pres">
      <dgm:prSet presAssocID="{C230CBDD-6B5D-406A-996D-9591D18304AE}" presName="childText3" presStyleLbl="solidAlignAcc1" presStyleIdx="2" presStyleCnt="3">
        <dgm:presLayoutVars>
          <dgm:chMax val="0"/>
          <dgm:chPref val="0"/>
          <dgm:bulletEnabled val="1"/>
        </dgm:presLayoutVars>
      </dgm:prSet>
      <dgm:spPr/>
    </dgm:pt>
  </dgm:ptLst>
  <dgm:cxnLst>
    <dgm:cxn modelId="{C3E87D00-5169-4892-93B7-E42F1AAC93E0}" type="presOf" srcId="{C357D480-6C4A-4B17-A486-82275EBB72B2}" destId="{CDF3FCD2-23ED-45E9-A617-A598CD25AA1D}" srcOrd="0" destOrd="0" presId="urn:microsoft.com/office/officeart/2009/3/layout/IncreasingArrowsProcess"/>
    <dgm:cxn modelId="{8D980226-B847-480D-BA02-44DD072C61E8}" type="presOf" srcId="{631A9155-0160-42E0-90E6-E2F8AB165116}" destId="{D07DD263-3936-4FE4-B566-C9192F903BC0}" srcOrd="0" destOrd="0" presId="urn:microsoft.com/office/officeart/2009/3/layout/IncreasingArrowsProcess"/>
    <dgm:cxn modelId="{04DE3332-B642-47D9-B84C-F8DF4514FCA0}" srcId="{C230CBDD-6B5D-406A-996D-9591D18304AE}" destId="{C357D480-6C4A-4B17-A486-82275EBB72B2}" srcOrd="0" destOrd="0" parTransId="{C33C24F4-FA68-4D93-AE81-E44764923665}" sibTransId="{DB6E999C-D70D-4ADD-A785-B67806F3464B}"/>
    <dgm:cxn modelId="{207CFD67-B331-417E-9D4E-C8FD0EBDA21D}" srcId="{9FCAC582-EBD1-4461-A4D4-50E5757B23AE}" destId="{631A9155-0160-42E0-90E6-E2F8AB165116}" srcOrd="0" destOrd="0" parTransId="{D6A69916-FEC3-4725-BE02-6E01B45769B1}" sibTransId="{89B6B659-76A0-4B7A-8AA3-6244325416D6}"/>
    <dgm:cxn modelId="{F3DCEF6B-321A-4E28-8271-63FA7635455C}" srcId="{631A9155-0160-42E0-90E6-E2F8AB165116}" destId="{12900B3D-D11F-48FF-BD5F-5DFBB2B2C4AE}" srcOrd="0" destOrd="0" parTransId="{094E129A-2775-40E2-9BB9-F68DF365A45B}" sibTransId="{1FF22405-B28D-4638-B696-F45A888EC998}"/>
    <dgm:cxn modelId="{ADA16056-C2F2-435D-838A-D2215F2ECA41}" srcId="{D1B70860-9A88-4E92-8098-D6BEFDC61816}" destId="{09F8C7CB-3A60-4791-B056-016EC006DA6A}" srcOrd="0" destOrd="0" parTransId="{B07A7AD3-1596-40B4-BDCD-0F892FAD97D1}" sibTransId="{B7F061DB-C69E-41D2-B4A8-FEA46060DF00}"/>
    <dgm:cxn modelId="{D2AB5B94-3509-45CE-B17D-0B0FAD750199}" srcId="{9FCAC582-EBD1-4461-A4D4-50E5757B23AE}" destId="{D1B70860-9A88-4E92-8098-D6BEFDC61816}" srcOrd="1" destOrd="0" parTransId="{14C70BA1-359A-4F41-9F68-5F8F1B8D00C1}" sibTransId="{F1FEC7F8-1B49-4116-9D2E-5D2535E9489C}"/>
    <dgm:cxn modelId="{A907FBA3-5A12-4C12-93A8-5D9D0E14063B}" srcId="{9FCAC582-EBD1-4461-A4D4-50E5757B23AE}" destId="{C230CBDD-6B5D-406A-996D-9591D18304AE}" srcOrd="2" destOrd="0" parTransId="{4A33DB04-EE35-49B4-AF15-AC03926D1100}" sibTransId="{5D9FD56F-92D3-49C8-A709-CCDA826F0458}"/>
    <dgm:cxn modelId="{CE79D1AB-5B5B-432F-85FF-922FDC5AAAF6}" type="presOf" srcId="{12900B3D-D11F-48FF-BD5F-5DFBB2B2C4AE}" destId="{2E4E2673-66BD-4D62-9B8A-A87FDD58D8B5}" srcOrd="0" destOrd="0" presId="urn:microsoft.com/office/officeart/2009/3/layout/IncreasingArrowsProcess"/>
    <dgm:cxn modelId="{8B2309D2-66BD-49F4-A6A8-6D6C2E068AB6}" type="presOf" srcId="{9FCAC582-EBD1-4461-A4D4-50E5757B23AE}" destId="{25E95139-412D-4692-A4CD-BA1F5C9E1248}" srcOrd="0" destOrd="0" presId="urn:microsoft.com/office/officeart/2009/3/layout/IncreasingArrowsProcess"/>
    <dgm:cxn modelId="{CEB573E6-4FA8-4000-9E51-CEF2732977EE}" type="presOf" srcId="{D1B70860-9A88-4E92-8098-D6BEFDC61816}" destId="{73BC19B9-6883-4058-A977-E3C3D5869064}" srcOrd="0" destOrd="0" presId="urn:microsoft.com/office/officeart/2009/3/layout/IncreasingArrowsProcess"/>
    <dgm:cxn modelId="{33C64EF5-353C-4806-BC90-579510291058}" type="presOf" srcId="{C230CBDD-6B5D-406A-996D-9591D18304AE}" destId="{46B42947-9963-4C67-A65C-CEA01C9CD85F}" srcOrd="0" destOrd="0" presId="urn:microsoft.com/office/officeart/2009/3/layout/IncreasingArrowsProcess"/>
    <dgm:cxn modelId="{AC2230FC-EE82-4047-9D0B-2560FA62C9B2}" type="presOf" srcId="{09F8C7CB-3A60-4791-B056-016EC006DA6A}" destId="{5B7608FF-CDAF-4AE5-B3FB-F1720E2AEDD2}" srcOrd="0" destOrd="0" presId="urn:microsoft.com/office/officeart/2009/3/layout/IncreasingArrowsProcess"/>
    <dgm:cxn modelId="{46C0688D-E90C-4E00-825F-6D1C0224ED43}" type="presParOf" srcId="{25E95139-412D-4692-A4CD-BA1F5C9E1248}" destId="{D07DD263-3936-4FE4-B566-C9192F903BC0}" srcOrd="0" destOrd="0" presId="urn:microsoft.com/office/officeart/2009/3/layout/IncreasingArrowsProcess"/>
    <dgm:cxn modelId="{38701811-53D4-43A4-9713-FB0A0C891A93}" type="presParOf" srcId="{25E95139-412D-4692-A4CD-BA1F5C9E1248}" destId="{2E4E2673-66BD-4D62-9B8A-A87FDD58D8B5}" srcOrd="1" destOrd="0" presId="urn:microsoft.com/office/officeart/2009/3/layout/IncreasingArrowsProcess"/>
    <dgm:cxn modelId="{4A1A6BFD-AE36-4624-A068-A1E9752DCAD8}" type="presParOf" srcId="{25E95139-412D-4692-A4CD-BA1F5C9E1248}" destId="{73BC19B9-6883-4058-A977-E3C3D5869064}" srcOrd="2" destOrd="0" presId="urn:microsoft.com/office/officeart/2009/3/layout/IncreasingArrowsProcess"/>
    <dgm:cxn modelId="{2EAB0ECE-666F-44AA-9CEE-AE35FD1B280D}" type="presParOf" srcId="{25E95139-412D-4692-A4CD-BA1F5C9E1248}" destId="{5B7608FF-CDAF-4AE5-B3FB-F1720E2AEDD2}" srcOrd="3" destOrd="0" presId="urn:microsoft.com/office/officeart/2009/3/layout/IncreasingArrowsProcess"/>
    <dgm:cxn modelId="{F24E09CB-9760-42E8-B8A9-D106DAC8567F}" type="presParOf" srcId="{25E95139-412D-4692-A4CD-BA1F5C9E1248}" destId="{46B42947-9963-4C67-A65C-CEA01C9CD85F}" srcOrd="4" destOrd="0" presId="urn:microsoft.com/office/officeart/2009/3/layout/IncreasingArrowsProcess"/>
    <dgm:cxn modelId="{F1337357-4382-4CFF-BFF2-E5AD0F95BB78}" type="presParOf" srcId="{25E95139-412D-4692-A4CD-BA1F5C9E1248}" destId="{CDF3FCD2-23ED-45E9-A617-A598CD25AA1D}"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10A7E-796A-407E-BADE-A55A6F9A1E37}"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F1EFDDD0-1D2B-4503-8A21-C9F102DCA71B}">
      <dgm:prSet phldrT="[Text]"/>
      <dgm:spPr/>
      <dgm:t>
        <a:bodyPr/>
        <a:lstStyle/>
        <a:p>
          <a:r>
            <a:rPr lang="en-US" dirty="0"/>
            <a:t>Identify the problem</a:t>
          </a:r>
        </a:p>
      </dgm:t>
    </dgm:pt>
    <dgm:pt modelId="{CF012C88-6822-40DC-A3B2-D0F8B1FB096E}" type="parTrans" cxnId="{5D3DD7BF-6B64-4D17-8A3E-F5485F6B4270}">
      <dgm:prSet/>
      <dgm:spPr/>
      <dgm:t>
        <a:bodyPr/>
        <a:lstStyle/>
        <a:p>
          <a:endParaRPr lang="en-US"/>
        </a:p>
      </dgm:t>
    </dgm:pt>
    <dgm:pt modelId="{6B859C0F-B106-4BF4-BF9E-79F12EB341E6}" type="sibTrans" cxnId="{5D3DD7BF-6B64-4D17-8A3E-F5485F6B4270}">
      <dgm:prSet/>
      <dgm:spPr/>
      <dgm:t>
        <a:bodyPr/>
        <a:lstStyle/>
        <a:p>
          <a:endParaRPr lang="en-US"/>
        </a:p>
      </dgm:t>
    </dgm:pt>
    <dgm:pt modelId="{8D3B17A4-99E6-4163-9EA7-4E41A70A557C}">
      <dgm:prSet phldrT="[Text]"/>
      <dgm:spPr/>
      <dgm:t>
        <a:bodyPr/>
        <a:lstStyle/>
        <a:p>
          <a:r>
            <a:rPr lang="en-US" dirty="0">
              <a:solidFill>
                <a:schemeClr val="tx1"/>
              </a:solidFill>
            </a:rPr>
            <a:t>Discuss the changes the problem calls for</a:t>
          </a:r>
        </a:p>
      </dgm:t>
    </dgm:pt>
    <dgm:pt modelId="{963682AA-ECF5-4E0B-9A61-302000A0AA7B}" type="parTrans" cxnId="{839FD923-C684-408F-9879-794F757EBA42}">
      <dgm:prSet/>
      <dgm:spPr/>
      <dgm:t>
        <a:bodyPr/>
        <a:lstStyle/>
        <a:p>
          <a:endParaRPr lang="en-US"/>
        </a:p>
      </dgm:t>
    </dgm:pt>
    <dgm:pt modelId="{051C2C6F-C3CC-4101-AEE4-F2CC5615B796}" type="sibTrans" cxnId="{839FD923-C684-408F-9879-794F757EBA42}">
      <dgm:prSet/>
      <dgm:spPr/>
      <dgm:t>
        <a:bodyPr/>
        <a:lstStyle/>
        <a:p>
          <a:endParaRPr lang="en-US"/>
        </a:p>
      </dgm:t>
    </dgm:pt>
    <dgm:pt modelId="{5D2684FE-7ECE-4546-A352-1C34CDB0049D}">
      <dgm:prSet phldrT="[Text]"/>
      <dgm:spPr/>
      <dgm:t>
        <a:bodyPr/>
        <a:lstStyle/>
        <a:p>
          <a:r>
            <a:rPr lang="en-US" dirty="0">
              <a:solidFill>
                <a:schemeClr val="tx1"/>
              </a:solidFill>
            </a:rPr>
            <a:t>Identify target audiences</a:t>
          </a:r>
        </a:p>
      </dgm:t>
    </dgm:pt>
    <dgm:pt modelId="{2FE2628B-09D5-4CC1-971F-DAE4EAFEDF27}" type="parTrans" cxnId="{DE67995E-6F92-4C13-B5D9-35C5962A5644}">
      <dgm:prSet/>
      <dgm:spPr/>
      <dgm:t>
        <a:bodyPr/>
        <a:lstStyle/>
        <a:p>
          <a:endParaRPr lang="en-US"/>
        </a:p>
      </dgm:t>
    </dgm:pt>
    <dgm:pt modelId="{17741C98-7007-4C92-ABCF-9A9CBDB79688}" type="sibTrans" cxnId="{DE67995E-6F92-4C13-B5D9-35C5962A5644}">
      <dgm:prSet/>
      <dgm:spPr/>
      <dgm:t>
        <a:bodyPr/>
        <a:lstStyle/>
        <a:p>
          <a:endParaRPr lang="en-US"/>
        </a:p>
      </dgm:t>
    </dgm:pt>
    <dgm:pt modelId="{863D3759-9537-4BFD-8C5B-1C8C1DA2FF95}">
      <dgm:prSet phldrT="[Text]"/>
      <dgm:spPr/>
      <dgm:t>
        <a:bodyPr/>
        <a:lstStyle/>
        <a:p>
          <a:r>
            <a:rPr lang="en-US" dirty="0">
              <a:solidFill>
                <a:schemeClr val="tx1"/>
              </a:solidFill>
            </a:rPr>
            <a:t>Identify the advocacy intent for each audience</a:t>
          </a:r>
        </a:p>
      </dgm:t>
    </dgm:pt>
    <dgm:pt modelId="{48CF5595-EAD9-4DD5-9BE7-7A4DDEAB17A6}" type="parTrans" cxnId="{F6561E92-0106-4A24-AE51-2C34A68E3D48}">
      <dgm:prSet/>
      <dgm:spPr/>
      <dgm:t>
        <a:bodyPr/>
        <a:lstStyle/>
        <a:p>
          <a:endParaRPr lang="en-US"/>
        </a:p>
      </dgm:t>
    </dgm:pt>
    <dgm:pt modelId="{7000F579-9D69-4E3B-AFDA-CCD22C2F4883}" type="sibTrans" cxnId="{F6561E92-0106-4A24-AE51-2C34A68E3D48}">
      <dgm:prSet/>
      <dgm:spPr/>
      <dgm:t>
        <a:bodyPr/>
        <a:lstStyle/>
        <a:p>
          <a:endParaRPr lang="en-US"/>
        </a:p>
      </dgm:t>
    </dgm:pt>
    <dgm:pt modelId="{7174D3D3-A9DC-4A7D-BC46-DF6BEB4540DD}">
      <dgm:prSet phldrT="[Text]"/>
      <dgm:spPr/>
      <dgm:t>
        <a:bodyPr/>
        <a:lstStyle/>
        <a:p>
          <a:r>
            <a:rPr lang="en-US" dirty="0">
              <a:solidFill>
                <a:schemeClr val="tx1"/>
              </a:solidFill>
            </a:rPr>
            <a:t>Determine the barriers to achieving that change for each audience</a:t>
          </a:r>
        </a:p>
      </dgm:t>
    </dgm:pt>
    <dgm:pt modelId="{0BA5F38F-9510-46A0-9CA1-970BBDB2C732}" type="parTrans" cxnId="{FC2EBC68-3AC0-40A7-A16C-B26A8389C0D3}">
      <dgm:prSet/>
      <dgm:spPr/>
      <dgm:t>
        <a:bodyPr/>
        <a:lstStyle/>
        <a:p>
          <a:endParaRPr lang="en-US"/>
        </a:p>
      </dgm:t>
    </dgm:pt>
    <dgm:pt modelId="{40A21905-DADA-4286-A0F9-9208BFE4677B}" type="sibTrans" cxnId="{FC2EBC68-3AC0-40A7-A16C-B26A8389C0D3}">
      <dgm:prSet/>
      <dgm:spPr/>
      <dgm:t>
        <a:bodyPr/>
        <a:lstStyle/>
        <a:p>
          <a:endParaRPr lang="en-US"/>
        </a:p>
      </dgm:t>
    </dgm:pt>
    <dgm:pt modelId="{5C92FD47-AC59-4A79-A338-7415051311A7}">
      <dgm:prSet phldrT="[Text]"/>
      <dgm:spPr/>
      <dgm:t>
        <a:bodyPr/>
        <a:lstStyle/>
        <a:p>
          <a:r>
            <a:rPr lang="en-US" dirty="0"/>
            <a:t>Determine the desired change for each audience</a:t>
          </a:r>
        </a:p>
      </dgm:t>
    </dgm:pt>
    <dgm:pt modelId="{11085B1E-8261-4775-B16F-28ABA2896E05}" type="parTrans" cxnId="{6DFCA485-187D-4E67-B1E9-4673C278A244}">
      <dgm:prSet/>
      <dgm:spPr/>
      <dgm:t>
        <a:bodyPr/>
        <a:lstStyle/>
        <a:p>
          <a:endParaRPr lang="en-US"/>
        </a:p>
      </dgm:t>
    </dgm:pt>
    <dgm:pt modelId="{17B17461-3F3C-441E-BC58-92F1A7B8A170}" type="sibTrans" cxnId="{6DFCA485-187D-4E67-B1E9-4673C278A244}">
      <dgm:prSet/>
      <dgm:spPr/>
      <dgm:t>
        <a:bodyPr/>
        <a:lstStyle/>
        <a:p>
          <a:endParaRPr lang="en-US"/>
        </a:p>
      </dgm:t>
    </dgm:pt>
    <dgm:pt modelId="{3D14D5A7-02E2-4906-B00B-0BBFA6645FA6}">
      <dgm:prSet phldrT="[Text]"/>
      <dgm:spPr/>
      <dgm:t>
        <a:bodyPr/>
        <a:lstStyle/>
        <a:p>
          <a:r>
            <a:rPr lang="en-US" dirty="0">
              <a:solidFill>
                <a:schemeClr val="tx1"/>
              </a:solidFill>
            </a:rPr>
            <a:t>Identify channels, activities and materials for each audience</a:t>
          </a:r>
        </a:p>
      </dgm:t>
    </dgm:pt>
    <dgm:pt modelId="{C2B0F5F7-2E11-4FD5-B76D-825DCBB5F278}" type="parTrans" cxnId="{A4AC8462-928D-4D64-9D03-2A477BA64382}">
      <dgm:prSet/>
      <dgm:spPr/>
      <dgm:t>
        <a:bodyPr/>
        <a:lstStyle/>
        <a:p>
          <a:endParaRPr lang="en-US"/>
        </a:p>
      </dgm:t>
    </dgm:pt>
    <dgm:pt modelId="{CAB3D2DA-7280-4609-810A-0E2BCA535626}" type="sibTrans" cxnId="{A4AC8462-928D-4D64-9D03-2A477BA64382}">
      <dgm:prSet/>
      <dgm:spPr/>
      <dgm:t>
        <a:bodyPr/>
        <a:lstStyle/>
        <a:p>
          <a:endParaRPr lang="en-US"/>
        </a:p>
      </dgm:t>
    </dgm:pt>
    <dgm:pt modelId="{B260284D-0770-4EAD-AADA-BEDDFA20A66B}">
      <dgm:prSet phldrT="[Text]"/>
      <dgm:spPr/>
      <dgm:t>
        <a:bodyPr/>
        <a:lstStyle/>
        <a:p>
          <a:r>
            <a:rPr lang="en-US" dirty="0">
              <a:solidFill>
                <a:schemeClr val="tx1"/>
              </a:solidFill>
            </a:rPr>
            <a:t>Identify by when activities will be completed and by whom</a:t>
          </a:r>
        </a:p>
      </dgm:t>
    </dgm:pt>
    <dgm:pt modelId="{21836913-C537-486B-802E-4FE97C829893}" type="parTrans" cxnId="{F279B709-2180-4FF2-BF1B-BE5C0E6F26DD}">
      <dgm:prSet/>
      <dgm:spPr/>
      <dgm:t>
        <a:bodyPr/>
        <a:lstStyle/>
        <a:p>
          <a:endParaRPr lang="en-US"/>
        </a:p>
      </dgm:t>
    </dgm:pt>
    <dgm:pt modelId="{6A5F7A6C-4026-466E-AF91-45A0BECBD2CB}" type="sibTrans" cxnId="{F279B709-2180-4FF2-BF1B-BE5C0E6F26DD}">
      <dgm:prSet/>
      <dgm:spPr/>
      <dgm:t>
        <a:bodyPr/>
        <a:lstStyle/>
        <a:p>
          <a:endParaRPr lang="en-US"/>
        </a:p>
      </dgm:t>
    </dgm:pt>
    <dgm:pt modelId="{7C17F796-E696-4065-BBCF-839B6545D7AD}">
      <dgm:prSet phldrT="[Text]"/>
      <dgm:spPr/>
      <dgm:t>
        <a:bodyPr/>
        <a:lstStyle/>
        <a:p>
          <a:r>
            <a:rPr lang="en-US" dirty="0">
              <a:solidFill>
                <a:schemeClr val="tx1"/>
              </a:solidFill>
            </a:rPr>
            <a:t>Identify how change will be measured</a:t>
          </a:r>
        </a:p>
      </dgm:t>
    </dgm:pt>
    <dgm:pt modelId="{B21E8B54-52EC-49E8-AC8E-FDD06E30B3C9}" type="parTrans" cxnId="{14A93A35-AEBD-4064-A7B5-68D43488EBD0}">
      <dgm:prSet/>
      <dgm:spPr/>
      <dgm:t>
        <a:bodyPr/>
        <a:lstStyle/>
        <a:p>
          <a:endParaRPr lang="en-US"/>
        </a:p>
      </dgm:t>
    </dgm:pt>
    <dgm:pt modelId="{8B38212D-69BA-4F1B-9E5F-B086736ED7F1}" type="sibTrans" cxnId="{14A93A35-AEBD-4064-A7B5-68D43488EBD0}">
      <dgm:prSet/>
      <dgm:spPr/>
      <dgm:t>
        <a:bodyPr/>
        <a:lstStyle/>
        <a:p>
          <a:endParaRPr lang="en-US"/>
        </a:p>
      </dgm:t>
    </dgm:pt>
    <dgm:pt modelId="{7C26B64B-FEFF-4F43-9738-F5376D5F803D}" type="pres">
      <dgm:prSet presAssocID="{C1710A7E-796A-407E-BADE-A55A6F9A1E37}" presName="Name0" presStyleCnt="0">
        <dgm:presLayoutVars>
          <dgm:dir/>
          <dgm:resizeHandles/>
        </dgm:presLayoutVars>
      </dgm:prSet>
      <dgm:spPr/>
    </dgm:pt>
    <dgm:pt modelId="{413682DC-0649-47F2-BDEE-7A701F822F85}" type="pres">
      <dgm:prSet presAssocID="{F1EFDDD0-1D2B-4503-8A21-C9F102DCA71B}" presName="compNode" presStyleCnt="0"/>
      <dgm:spPr/>
    </dgm:pt>
    <dgm:pt modelId="{7C22DC3D-2FC8-4433-BF01-D739C8E0C5E4}" type="pres">
      <dgm:prSet presAssocID="{F1EFDDD0-1D2B-4503-8A21-C9F102DCA71B}" presName="dummyConnPt" presStyleCnt="0"/>
      <dgm:spPr/>
    </dgm:pt>
    <dgm:pt modelId="{C869372E-EFD0-40F7-8AEA-6674DDA72D4B}" type="pres">
      <dgm:prSet presAssocID="{F1EFDDD0-1D2B-4503-8A21-C9F102DCA71B}" presName="node" presStyleLbl="node1" presStyleIdx="0" presStyleCnt="9">
        <dgm:presLayoutVars>
          <dgm:bulletEnabled val="1"/>
        </dgm:presLayoutVars>
      </dgm:prSet>
      <dgm:spPr/>
    </dgm:pt>
    <dgm:pt modelId="{605BDEA3-99B3-4502-97AD-AB541BEC0C49}" type="pres">
      <dgm:prSet presAssocID="{6B859C0F-B106-4BF4-BF9E-79F12EB341E6}" presName="sibTrans" presStyleLbl="bgSibTrans2D1" presStyleIdx="0" presStyleCnt="8"/>
      <dgm:spPr/>
    </dgm:pt>
    <dgm:pt modelId="{6AF89268-EC54-4724-B8D4-357241BA924D}" type="pres">
      <dgm:prSet presAssocID="{8D3B17A4-99E6-4163-9EA7-4E41A70A557C}" presName="compNode" presStyleCnt="0"/>
      <dgm:spPr/>
    </dgm:pt>
    <dgm:pt modelId="{DC77E5A0-9B1F-4D81-8B84-6609483585DB}" type="pres">
      <dgm:prSet presAssocID="{8D3B17A4-99E6-4163-9EA7-4E41A70A557C}" presName="dummyConnPt" presStyleCnt="0"/>
      <dgm:spPr/>
    </dgm:pt>
    <dgm:pt modelId="{7FFC8F62-B285-4259-B703-355FF4203FA2}" type="pres">
      <dgm:prSet presAssocID="{8D3B17A4-99E6-4163-9EA7-4E41A70A557C}" presName="node" presStyleLbl="node1" presStyleIdx="1" presStyleCnt="9">
        <dgm:presLayoutVars>
          <dgm:bulletEnabled val="1"/>
        </dgm:presLayoutVars>
      </dgm:prSet>
      <dgm:spPr/>
    </dgm:pt>
    <dgm:pt modelId="{07291873-B934-4707-9C35-FFA7309823B2}" type="pres">
      <dgm:prSet presAssocID="{051C2C6F-C3CC-4101-AEE4-F2CC5615B796}" presName="sibTrans" presStyleLbl="bgSibTrans2D1" presStyleIdx="1" presStyleCnt="8"/>
      <dgm:spPr/>
    </dgm:pt>
    <dgm:pt modelId="{913A3426-9C85-4675-84F4-AEAADBF0089E}" type="pres">
      <dgm:prSet presAssocID="{5D2684FE-7ECE-4546-A352-1C34CDB0049D}" presName="compNode" presStyleCnt="0"/>
      <dgm:spPr/>
    </dgm:pt>
    <dgm:pt modelId="{C3F9F6AD-2625-433F-B2E0-34842BCCA0C7}" type="pres">
      <dgm:prSet presAssocID="{5D2684FE-7ECE-4546-A352-1C34CDB0049D}" presName="dummyConnPt" presStyleCnt="0"/>
      <dgm:spPr/>
    </dgm:pt>
    <dgm:pt modelId="{B82C79DD-8979-4209-8852-E6468A260E61}" type="pres">
      <dgm:prSet presAssocID="{5D2684FE-7ECE-4546-A352-1C34CDB0049D}" presName="node" presStyleLbl="node1" presStyleIdx="2" presStyleCnt="9">
        <dgm:presLayoutVars>
          <dgm:bulletEnabled val="1"/>
        </dgm:presLayoutVars>
      </dgm:prSet>
      <dgm:spPr/>
    </dgm:pt>
    <dgm:pt modelId="{F9B069C5-053A-4474-9CB7-13ACBD00FC6A}" type="pres">
      <dgm:prSet presAssocID="{17741C98-7007-4C92-ABCF-9A9CBDB79688}" presName="sibTrans" presStyleLbl="bgSibTrans2D1" presStyleIdx="2" presStyleCnt="8" custAng="2848406" custLinFactY="454589" custLinFactNeighborX="12666" custLinFactNeighborY="500000"/>
      <dgm:spPr/>
    </dgm:pt>
    <dgm:pt modelId="{03C2E575-FD04-4327-9322-7D2F098C3791}" type="pres">
      <dgm:prSet presAssocID="{863D3759-9537-4BFD-8C5B-1C8C1DA2FF95}" presName="compNode" presStyleCnt="0"/>
      <dgm:spPr/>
    </dgm:pt>
    <dgm:pt modelId="{59462C96-D5C3-4C3C-8F5D-36CAC55D5889}" type="pres">
      <dgm:prSet presAssocID="{863D3759-9537-4BFD-8C5B-1C8C1DA2FF95}" presName="dummyConnPt" presStyleCnt="0"/>
      <dgm:spPr/>
    </dgm:pt>
    <dgm:pt modelId="{053CCEC5-0D1E-442B-9325-850AF5766220}" type="pres">
      <dgm:prSet presAssocID="{863D3759-9537-4BFD-8C5B-1C8C1DA2FF95}" presName="node" presStyleLbl="node1" presStyleIdx="3" presStyleCnt="9" custLinFactY="-100000" custLinFactNeighborY="-141652">
        <dgm:presLayoutVars>
          <dgm:bulletEnabled val="1"/>
        </dgm:presLayoutVars>
      </dgm:prSet>
      <dgm:spPr/>
    </dgm:pt>
    <dgm:pt modelId="{010471F4-9FB4-4594-B57A-F43EBECCA753}" type="pres">
      <dgm:prSet presAssocID="{7000F579-9D69-4E3B-AFDA-CCD22C2F4883}" presName="sibTrans" presStyleLbl="bgSibTrans2D1" presStyleIdx="3" presStyleCnt="8" custLinFactNeighborX="42679" custLinFactNeighborY="11494"/>
      <dgm:spPr/>
    </dgm:pt>
    <dgm:pt modelId="{5D7CCA5D-11D5-4FE6-B101-BCC8BA729E8F}" type="pres">
      <dgm:prSet presAssocID="{7174D3D3-A9DC-4A7D-BC46-DF6BEB4540DD}" presName="compNode" presStyleCnt="0"/>
      <dgm:spPr/>
    </dgm:pt>
    <dgm:pt modelId="{8D01C52E-D9F5-42E4-BE01-9DDE39AC4998}" type="pres">
      <dgm:prSet presAssocID="{7174D3D3-A9DC-4A7D-BC46-DF6BEB4540DD}" presName="dummyConnPt" presStyleCnt="0"/>
      <dgm:spPr/>
    </dgm:pt>
    <dgm:pt modelId="{CA0EDE30-FCE1-463B-86A7-96D529B9D2FC}" type="pres">
      <dgm:prSet presAssocID="{7174D3D3-A9DC-4A7D-BC46-DF6BEB4540DD}" presName="node" presStyleLbl="node1" presStyleIdx="4" presStyleCnt="9">
        <dgm:presLayoutVars>
          <dgm:bulletEnabled val="1"/>
        </dgm:presLayoutVars>
      </dgm:prSet>
      <dgm:spPr/>
    </dgm:pt>
    <dgm:pt modelId="{997C85FD-1B75-4BA2-8BF7-777BB6B5BFC0}" type="pres">
      <dgm:prSet presAssocID="{40A21905-DADA-4286-A0F9-9208BFE4677B}" presName="sibTrans" presStyleLbl="bgSibTrans2D1" presStyleIdx="4" presStyleCnt="8" custLinFactNeighborX="41090" custLinFactNeighborY="63217"/>
      <dgm:spPr/>
    </dgm:pt>
    <dgm:pt modelId="{660BFD08-9109-450F-9777-D8B48D39E444}" type="pres">
      <dgm:prSet presAssocID="{5C92FD47-AC59-4A79-A338-7415051311A7}" presName="compNode" presStyleCnt="0"/>
      <dgm:spPr/>
    </dgm:pt>
    <dgm:pt modelId="{906C5A3E-967C-44D9-8EB0-E9D799D539A8}" type="pres">
      <dgm:prSet presAssocID="{5C92FD47-AC59-4A79-A338-7415051311A7}" presName="dummyConnPt" presStyleCnt="0"/>
      <dgm:spPr/>
    </dgm:pt>
    <dgm:pt modelId="{E89186C0-30D7-46B8-8A10-58EA816B3981}" type="pres">
      <dgm:prSet presAssocID="{5C92FD47-AC59-4A79-A338-7415051311A7}" presName="node" presStyleLbl="node1" presStyleIdx="5" presStyleCnt="9" custLinFactY="100000" custLinFactNeighborX="0" custLinFactNeighborY="146543">
        <dgm:presLayoutVars>
          <dgm:bulletEnabled val="1"/>
        </dgm:presLayoutVars>
      </dgm:prSet>
      <dgm:spPr/>
    </dgm:pt>
    <dgm:pt modelId="{DE524D27-F80F-40E9-B590-1CDE8EE39142}" type="pres">
      <dgm:prSet presAssocID="{17B17461-3F3C-441E-BC58-92F1A7B8A170}" presName="sibTrans" presStyleLbl="bgSibTrans2D1" presStyleIdx="5" presStyleCnt="8" custAng="2882734" custScaleX="52002" custScaleY="69613" custLinFactY="-297214" custLinFactNeighborX="33068" custLinFactNeighborY="-300000"/>
      <dgm:spPr/>
    </dgm:pt>
    <dgm:pt modelId="{52BD98EE-F8A4-4EF7-AA45-D9A1D3A9CC62}" type="pres">
      <dgm:prSet presAssocID="{3D14D5A7-02E2-4906-B00B-0BBFA6645FA6}" presName="compNode" presStyleCnt="0"/>
      <dgm:spPr/>
    </dgm:pt>
    <dgm:pt modelId="{0862462F-EE02-4EFC-9022-0484C00A42B8}" type="pres">
      <dgm:prSet presAssocID="{3D14D5A7-02E2-4906-B00B-0BBFA6645FA6}" presName="dummyConnPt" presStyleCnt="0"/>
      <dgm:spPr/>
    </dgm:pt>
    <dgm:pt modelId="{68361E9E-DC4D-471E-BF6B-C65CEE5046A9}" type="pres">
      <dgm:prSet presAssocID="{3D14D5A7-02E2-4906-B00B-0BBFA6645FA6}" presName="node" presStyleLbl="node1" presStyleIdx="6" presStyleCnt="9">
        <dgm:presLayoutVars>
          <dgm:bulletEnabled val="1"/>
        </dgm:presLayoutVars>
      </dgm:prSet>
      <dgm:spPr/>
    </dgm:pt>
    <dgm:pt modelId="{B3738C58-CB2A-4F9C-AD9B-2AAE4726FCCB}" type="pres">
      <dgm:prSet presAssocID="{CAB3D2DA-7280-4609-810A-0E2BCA535626}" presName="sibTrans" presStyleLbl="bgSibTrans2D1" presStyleIdx="6" presStyleCnt="8"/>
      <dgm:spPr/>
    </dgm:pt>
    <dgm:pt modelId="{93E2C8BA-91DD-44D0-ADB3-2029239F26FA}" type="pres">
      <dgm:prSet presAssocID="{B260284D-0770-4EAD-AADA-BEDDFA20A66B}" presName="compNode" presStyleCnt="0"/>
      <dgm:spPr/>
    </dgm:pt>
    <dgm:pt modelId="{6C78141E-7C1F-4ECE-904B-D295A15A8271}" type="pres">
      <dgm:prSet presAssocID="{B260284D-0770-4EAD-AADA-BEDDFA20A66B}" presName="dummyConnPt" presStyleCnt="0"/>
      <dgm:spPr/>
    </dgm:pt>
    <dgm:pt modelId="{E7943826-1A5F-4E4B-89C0-C3C64D7FE93D}" type="pres">
      <dgm:prSet presAssocID="{B260284D-0770-4EAD-AADA-BEDDFA20A66B}" presName="node" presStyleLbl="node1" presStyleIdx="7" presStyleCnt="9">
        <dgm:presLayoutVars>
          <dgm:bulletEnabled val="1"/>
        </dgm:presLayoutVars>
      </dgm:prSet>
      <dgm:spPr/>
    </dgm:pt>
    <dgm:pt modelId="{E60EA873-25A0-4949-8DD0-DB23DDB36C20}" type="pres">
      <dgm:prSet presAssocID="{6A5F7A6C-4026-466E-AF91-45A0BECBD2CB}" presName="sibTrans" presStyleLbl="bgSibTrans2D1" presStyleIdx="7" presStyleCnt="8"/>
      <dgm:spPr/>
    </dgm:pt>
    <dgm:pt modelId="{A7DE1269-DA20-46BB-8D59-B0E4FB0AC0DF}" type="pres">
      <dgm:prSet presAssocID="{7C17F796-E696-4065-BBCF-839B6545D7AD}" presName="compNode" presStyleCnt="0"/>
      <dgm:spPr/>
    </dgm:pt>
    <dgm:pt modelId="{4AD5A91C-E5ED-41FF-8BEE-EBA14EACEEAA}" type="pres">
      <dgm:prSet presAssocID="{7C17F796-E696-4065-BBCF-839B6545D7AD}" presName="dummyConnPt" presStyleCnt="0"/>
      <dgm:spPr/>
    </dgm:pt>
    <dgm:pt modelId="{0840F004-5121-409A-9DB5-77D25E4A2657}" type="pres">
      <dgm:prSet presAssocID="{7C17F796-E696-4065-BBCF-839B6545D7AD}" presName="node" presStyleLbl="node1" presStyleIdx="8" presStyleCnt="9">
        <dgm:presLayoutVars>
          <dgm:bulletEnabled val="1"/>
        </dgm:presLayoutVars>
      </dgm:prSet>
      <dgm:spPr/>
    </dgm:pt>
  </dgm:ptLst>
  <dgm:cxnLst>
    <dgm:cxn modelId="{F279B709-2180-4FF2-BF1B-BE5C0E6F26DD}" srcId="{C1710A7E-796A-407E-BADE-A55A6F9A1E37}" destId="{B260284D-0770-4EAD-AADA-BEDDFA20A66B}" srcOrd="7" destOrd="0" parTransId="{21836913-C537-486B-802E-4FE97C829893}" sibTransId="{6A5F7A6C-4026-466E-AF91-45A0BECBD2CB}"/>
    <dgm:cxn modelId="{FFB50615-7B89-486E-B420-2C194B2548B2}" type="presOf" srcId="{F1EFDDD0-1D2B-4503-8A21-C9F102DCA71B}" destId="{C869372E-EFD0-40F7-8AEA-6674DDA72D4B}" srcOrd="0" destOrd="0" presId="urn:microsoft.com/office/officeart/2005/8/layout/bProcess4"/>
    <dgm:cxn modelId="{EDE7E118-FC4F-4460-BC36-8455C4F05365}" type="presOf" srcId="{051C2C6F-C3CC-4101-AEE4-F2CC5615B796}" destId="{07291873-B934-4707-9C35-FFA7309823B2}" srcOrd="0" destOrd="0" presId="urn:microsoft.com/office/officeart/2005/8/layout/bProcess4"/>
    <dgm:cxn modelId="{9F42BA19-5B31-45ED-B8A4-3D07D78222B3}" type="presOf" srcId="{7000F579-9D69-4E3B-AFDA-CCD22C2F4883}" destId="{010471F4-9FB4-4594-B57A-F43EBECCA753}" srcOrd="0" destOrd="0" presId="urn:microsoft.com/office/officeart/2005/8/layout/bProcess4"/>
    <dgm:cxn modelId="{4ACD751C-2DC3-4BF1-BFEF-88B4AB8499AA}" type="presOf" srcId="{6B859C0F-B106-4BF4-BF9E-79F12EB341E6}" destId="{605BDEA3-99B3-4502-97AD-AB541BEC0C49}" srcOrd="0" destOrd="0" presId="urn:microsoft.com/office/officeart/2005/8/layout/bProcess4"/>
    <dgm:cxn modelId="{CADEF021-0C29-4249-86B0-430AA99C5B64}" type="presOf" srcId="{7C17F796-E696-4065-BBCF-839B6545D7AD}" destId="{0840F004-5121-409A-9DB5-77D25E4A2657}" srcOrd="0" destOrd="0" presId="urn:microsoft.com/office/officeart/2005/8/layout/bProcess4"/>
    <dgm:cxn modelId="{839FD923-C684-408F-9879-794F757EBA42}" srcId="{C1710A7E-796A-407E-BADE-A55A6F9A1E37}" destId="{8D3B17A4-99E6-4163-9EA7-4E41A70A557C}" srcOrd="1" destOrd="0" parTransId="{963682AA-ECF5-4E0B-9A61-302000A0AA7B}" sibTransId="{051C2C6F-C3CC-4101-AEE4-F2CC5615B796}"/>
    <dgm:cxn modelId="{14A93A35-AEBD-4064-A7B5-68D43488EBD0}" srcId="{C1710A7E-796A-407E-BADE-A55A6F9A1E37}" destId="{7C17F796-E696-4065-BBCF-839B6545D7AD}" srcOrd="8" destOrd="0" parTransId="{B21E8B54-52EC-49E8-AC8E-FDD06E30B3C9}" sibTransId="{8B38212D-69BA-4F1B-9E5F-B086736ED7F1}"/>
    <dgm:cxn modelId="{88CE483F-770E-4E80-A63D-1C258DAC6448}" type="presOf" srcId="{8D3B17A4-99E6-4163-9EA7-4E41A70A557C}" destId="{7FFC8F62-B285-4259-B703-355FF4203FA2}" srcOrd="0" destOrd="0" presId="urn:microsoft.com/office/officeart/2005/8/layout/bProcess4"/>
    <dgm:cxn modelId="{DE67995E-6F92-4C13-B5D9-35C5962A5644}" srcId="{C1710A7E-796A-407E-BADE-A55A6F9A1E37}" destId="{5D2684FE-7ECE-4546-A352-1C34CDB0049D}" srcOrd="2" destOrd="0" parTransId="{2FE2628B-09D5-4CC1-971F-DAE4EAFEDF27}" sibTransId="{17741C98-7007-4C92-ABCF-9A9CBDB79688}"/>
    <dgm:cxn modelId="{A7BAB761-248F-49E9-AB5D-15C592917EE9}" type="presOf" srcId="{B260284D-0770-4EAD-AADA-BEDDFA20A66B}" destId="{E7943826-1A5F-4E4B-89C0-C3C64D7FE93D}" srcOrd="0" destOrd="0" presId="urn:microsoft.com/office/officeart/2005/8/layout/bProcess4"/>
    <dgm:cxn modelId="{A4AC8462-928D-4D64-9D03-2A477BA64382}" srcId="{C1710A7E-796A-407E-BADE-A55A6F9A1E37}" destId="{3D14D5A7-02E2-4906-B00B-0BBFA6645FA6}" srcOrd="6" destOrd="0" parTransId="{C2B0F5F7-2E11-4FD5-B76D-825DCBB5F278}" sibTransId="{CAB3D2DA-7280-4609-810A-0E2BCA535626}"/>
    <dgm:cxn modelId="{38E18742-D550-4575-87DE-49290A9E90D1}" type="presOf" srcId="{6A5F7A6C-4026-466E-AF91-45A0BECBD2CB}" destId="{E60EA873-25A0-4949-8DD0-DB23DDB36C20}" srcOrd="0" destOrd="0" presId="urn:microsoft.com/office/officeart/2005/8/layout/bProcess4"/>
    <dgm:cxn modelId="{FC2EBC68-3AC0-40A7-A16C-B26A8389C0D3}" srcId="{C1710A7E-796A-407E-BADE-A55A6F9A1E37}" destId="{7174D3D3-A9DC-4A7D-BC46-DF6BEB4540DD}" srcOrd="4" destOrd="0" parTransId="{0BA5F38F-9510-46A0-9CA1-970BBDB2C732}" sibTransId="{40A21905-DADA-4286-A0F9-9208BFE4677B}"/>
    <dgm:cxn modelId="{5A541653-688B-4F4F-92CA-1F5BB65A5CF0}" type="presOf" srcId="{17741C98-7007-4C92-ABCF-9A9CBDB79688}" destId="{F9B069C5-053A-4474-9CB7-13ACBD00FC6A}" srcOrd="0" destOrd="0" presId="urn:microsoft.com/office/officeart/2005/8/layout/bProcess4"/>
    <dgm:cxn modelId="{4CC99173-6B96-48AD-B79A-C9365DCE39BC}" type="presOf" srcId="{17B17461-3F3C-441E-BC58-92F1A7B8A170}" destId="{DE524D27-F80F-40E9-B590-1CDE8EE39142}" srcOrd="0" destOrd="0" presId="urn:microsoft.com/office/officeart/2005/8/layout/bProcess4"/>
    <dgm:cxn modelId="{683FD778-63CB-40A1-BF01-137759369856}" type="presOf" srcId="{863D3759-9537-4BFD-8C5B-1C8C1DA2FF95}" destId="{053CCEC5-0D1E-442B-9325-850AF5766220}" srcOrd="0" destOrd="0" presId="urn:microsoft.com/office/officeart/2005/8/layout/bProcess4"/>
    <dgm:cxn modelId="{06B4D27F-9109-4AD7-8DD8-E4B14405958B}" type="presOf" srcId="{C1710A7E-796A-407E-BADE-A55A6F9A1E37}" destId="{7C26B64B-FEFF-4F43-9738-F5376D5F803D}" srcOrd="0" destOrd="0" presId="urn:microsoft.com/office/officeart/2005/8/layout/bProcess4"/>
    <dgm:cxn modelId="{6DFCA485-187D-4E67-B1E9-4673C278A244}" srcId="{C1710A7E-796A-407E-BADE-A55A6F9A1E37}" destId="{5C92FD47-AC59-4A79-A338-7415051311A7}" srcOrd="5" destOrd="0" parTransId="{11085B1E-8261-4775-B16F-28ABA2896E05}" sibTransId="{17B17461-3F3C-441E-BC58-92F1A7B8A170}"/>
    <dgm:cxn modelId="{F6561E92-0106-4A24-AE51-2C34A68E3D48}" srcId="{C1710A7E-796A-407E-BADE-A55A6F9A1E37}" destId="{863D3759-9537-4BFD-8C5B-1C8C1DA2FF95}" srcOrd="3" destOrd="0" parTransId="{48CF5595-EAD9-4DD5-9BE7-7A4DDEAB17A6}" sibTransId="{7000F579-9D69-4E3B-AFDA-CCD22C2F4883}"/>
    <dgm:cxn modelId="{AD4EB4A0-892E-47DA-824C-9A8EB16A888E}" type="presOf" srcId="{5D2684FE-7ECE-4546-A352-1C34CDB0049D}" destId="{B82C79DD-8979-4209-8852-E6468A260E61}" srcOrd="0" destOrd="0" presId="urn:microsoft.com/office/officeart/2005/8/layout/bProcess4"/>
    <dgm:cxn modelId="{F6C039A5-0A2B-40D1-8714-8DB17CB95A9C}" type="presOf" srcId="{3D14D5A7-02E2-4906-B00B-0BBFA6645FA6}" destId="{68361E9E-DC4D-471E-BF6B-C65CEE5046A9}" srcOrd="0" destOrd="0" presId="urn:microsoft.com/office/officeart/2005/8/layout/bProcess4"/>
    <dgm:cxn modelId="{E2D092B1-802F-4FD0-8A48-4A8DA44BDD95}" type="presOf" srcId="{40A21905-DADA-4286-A0F9-9208BFE4677B}" destId="{997C85FD-1B75-4BA2-8BF7-777BB6B5BFC0}" srcOrd="0" destOrd="0" presId="urn:microsoft.com/office/officeart/2005/8/layout/bProcess4"/>
    <dgm:cxn modelId="{5D3DD7BF-6B64-4D17-8A3E-F5485F6B4270}" srcId="{C1710A7E-796A-407E-BADE-A55A6F9A1E37}" destId="{F1EFDDD0-1D2B-4503-8A21-C9F102DCA71B}" srcOrd="0" destOrd="0" parTransId="{CF012C88-6822-40DC-A3B2-D0F8B1FB096E}" sibTransId="{6B859C0F-B106-4BF4-BF9E-79F12EB341E6}"/>
    <dgm:cxn modelId="{61FB63D1-9C38-4116-B1BA-FE1437265E97}" type="presOf" srcId="{CAB3D2DA-7280-4609-810A-0E2BCA535626}" destId="{B3738C58-CB2A-4F9C-AD9B-2AAE4726FCCB}" srcOrd="0" destOrd="0" presId="urn:microsoft.com/office/officeart/2005/8/layout/bProcess4"/>
    <dgm:cxn modelId="{A76A3BDB-D475-4FFB-8E8B-A100901537CC}" type="presOf" srcId="{5C92FD47-AC59-4A79-A338-7415051311A7}" destId="{E89186C0-30D7-46B8-8A10-58EA816B3981}" srcOrd="0" destOrd="0" presId="urn:microsoft.com/office/officeart/2005/8/layout/bProcess4"/>
    <dgm:cxn modelId="{842913F0-3663-4034-8937-EBF5ED5C8F5B}" type="presOf" srcId="{7174D3D3-A9DC-4A7D-BC46-DF6BEB4540DD}" destId="{CA0EDE30-FCE1-463B-86A7-96D529B9D2FC}" srcOrd="0" destOrd="0" presId="urn:microsoft.com/office/officeart/2005/8/layout/bProcess4"/>
    <dgm:cxn modelId="{FAD1DE40-C8AC-4C68-9555-7521466A1774}" type="presParOf" srcId="{7C26B64B-FEFF-4F43-9738-F5376D5F803D}" destId="{413682DC-0649-47F2-BDEE-7A701F822F85}" srcOrd="0" destOrd="0" presId="urn:microsoft.com/office/officeart/2005/8/layout/bProcess4"/>
    <dgm:cxn modelId="{C8DCF0D4-6EE0-4B08-918D-5E2BADEBFB5B}" type="presParOf" srcId="{413682DC-0649-47F2-BDEE-7A701F822F85}" destId="{7C22DC3D-2FC8-4433-BF01-D739C8E0C5E4}" srcOrd="0" destOrd="0" presId="urn:microsoft.com/office/officeart/2005/8/layout/bProcess4"/>
    <dgm:cxn modelId="{4D937FA9-F81E-43A2-A26D-05C6AB48A7E9}" type="presParOf" srcId="{413682DC-0649-47F2-BDEE-7A701F822F85}" destId="{C869372E-EFD0-40F7-8AEA-6674DDA72D4B}" srcOrd="1" destOrd="0" presId="urn:microsoft.com/office/officeart/2005/8/layout/bProcess4"/>
    <dgm:cxn modelId="{EADC7E8F-D28F-4B5A-8304-C8F3DE22B313}" type="presParOf" srcId="{7C26B64B-FEFF-4F43-9738-F5376D5F803D}" destId="{605BDEA3-99B3-4502-97AD-AB541BEC0C49}" srcOrd="1" destOrd="0" presId="urn:microsoft.com/office/officeart/2005/8/layout/bProcess4"/>
    <dgm:cxn modelId="{5504FB1B-FA18-4711-AC50-67B465301CA0}" type="presParOf" srcId="{7C26B64B-FEFF-4F43-9738-F5376D5F803D}" destId="{6AF89268-EC54-4724-B8D4-357241BA924D}" srcOrd="2" destOrd="0" presId="urn:microsoft.com/office/officeart/2005/8/layout/bProcess4"/>
    <dgm:cxn modelId="{CDC540B5-7155-4DAE-A5F9-89145F277639}" type="presParOf" srcId="{6AF89268-EC54-4724-B8D4-357241BA924D}" destId="{DC77E5A0-9B1F-4D81-8B84-6609483585DB}" srcOrd="0" destOrd="0" presId="urn:microsoft.com/office/officeart/2005/8/layout/bProcess4"/>
    <dgm:cxn modelId="{43223D80-E6A2-4BF3-A1AA-F2A020CD9EB8}" type="presParOf" srcId="{6AF89268-EC54-4724-B8D4-357241BA924D}" destId="{7FFC8F62-B285-4259-B703-355FF4203FA2}" srcOrd="1" destOrd="0" presId="urn:microsoft.com/office/officeart/2005/8/layout/bProcess4"/>
    <dgm:cxn modelId="{6B8CB5EA-829F-40A4-ACA6-83E52E8D2B5F}" type="presParOf" srcId="{7C26B64B-FEFF-4F43-9738-F5376D5F803D}" destId="{07291873-B934-4707-9C35-FFA7309823B2}" srcOrd="3" destOrd="0" presId="urn:microsoft.com/office/officeart/2005/8/layout/bProcess4"/>
    <dgm:cxn modelId="{408A9434-F199-4D55-A794-0D1065CADBA8}" type="presParOf" srcId="{7C26B64B-FEFF-4F43-9738-F5376D5F803D}" destId="{913A3426-9C85-4675-84F4-AEAADBF0089E}" srcOrd="4" destOrd="0" presId="urn:microsoft.com/office/officeart/2005/8/layout/bProcess4"/>
    <dgm:cxn modelId="{4F54A0C2-8431-4D49-933C-FD79A0899FB4}" type="presParOf" srcId="{913A3426-9C85-4675-84F4-AEAADBF0089E}" destId="{C3F9F6AD-2625-433F-B2E0-34842BCCA0C7}" srcOrd="0" destOrd="0" presId="urn:microsoft.com/office/officeart/2005/8/layout/bProcess4"/>
    <dgm:cxn modelId="{62BC1F79-DAD7-4829-9111-19A60F9FAEDD}" type="presParOf" srcId="{913A3426-9C85-4675-84F4-AEAADBF0089E}" destId="{B82C79DD-8979-4209-8852-E6468A260E61}" srcOrd="1" destOrd="0" presId="urn:microsoft.com/office/officeart/2005/8/layout/bProcess4"/>
    <dgm:cxn modelId="{2A384080-9A37-42BF-BBE5-E6230038DFD3}" type="presParOf" srcId="{7C26B64B-FEFF-4F43-9738-F5376D5F803D}" destId="{F9B069C5-053A-4474-9CB7-13ACBD00FC6A}" srcOrd="5" destOrd="0" presId="urn:microsoft.com/office/officeart/2005/8/layout/bProcess4"/>
    <dgm:cxn modelId="{60D3E12C-3BE0-4626-8B94-CFB3FA11AE29}" type="presParOf" srcId="{7C26B64B-FEFF-4F43-9738-F5376D5F803D}" destId="{03C2E575-FD04-4327-9322-7D2F098C3791}" srcOrd="6" destOrd="0" presId="urn:microsoft.com/office/officeart/2005/8/layout/bProcess4"/>
    <dgm:cxn modelId="{1507AC67-6856-4C1C-90F0-848C34962C95}" type="presParOf" srcId="{03C2E575-FD04-4327-9322-7D2F098C3791}" destId="{59462C96-D5C3-4C3C-8F5D-36CAC55D5889}" srcOrd="0" destOrd="0" presId="urn:microsoft.com/office/officeart/2005/8/layout/bProcess4"/>
    <dgm:cxn modelId="{13052CD2-8C11-42D3-BE74-F65724927F40}" type="presParOf" srcId="{03C2E575-FD04-4327-9322-7D2F098C3791}" destId="{053CCEC5-0D1E-442B-9325-850AF5766220}" srcOrd="1" destOrd="0" presId="urn:microsoft.com/office/officeart/2005/8/layout/bProcess4"/>
    <dgm:cxn modelId="{E4747BA7-35C4-403C-B038-9CA7EB6E8271}" type="presParOf" srcId="{7C26B64B-FEFF-4F43-9738-F5376D5F803D}" destId="{010471F4-9FB4-4594-B57A-F43EBECCA753}" srcOrd="7" destOrd="0" presId="urn:microsoft.com/office/officeart/2005/8/layout/bProcess4"/>
    <dgm:cxn modelId="{2ED2DA9A-9F7C-4176-A2CC-77F430C0262F}" type="presParOf" srcId="{7C26B64B-FEFF-4F43-9738-F5376D5F803D}" destId="{5D7CCA5D-11D5-4FE6-B101-BCC8BA729E8F}" srcOrd="8" destOrd="0" presId="urn:microsoft.com/office/officeart/2005/8/layout/bProcess4"/>
    <dgm:cxn modelId="{6B17AB64-FCFD-43B3-8634-3E89A950B6C8}" type="presParOf" srcId="{5D7CCA5D-11D5-4FE6-B101-BCC8BA729E8F}" destId="{8D01C52E-D9F5-42E4-BE01-9DDE39AC4998}" srcOrd="0" destOrd="0" presId="urn:microsoft.com/office/officeart/2005/8/layout/bProcess4"/>
    <dgm:cxn modelId="{9F42FFCA-D0ED-4D8E-9320-BCAC5F61FBA1}" type="presParOf" srcId="{5D7CCA5D-11D5-4FE6-B101-BCC8BA729E8F}" destId="{CA0EDE30-FCE1-463B-86A7-96D529B9D2FC}" srcOrd="1" destOrd="0" presId="urn:microsoft.com/office/officeart/2005/8/layout/bProcess4"/>
    <dgm:cxn modelId="{142AE409-82CC-4FD5-81D9-24142F67657E}" type="presParOf" srcId="{7C26B64B-FEFF-4F43-9738-F5376D5F803D}" destId="{997C85FD-1B75-4BA2-8BF7-777BB6B5BFC0}" srcOrd="9" destOrd="0" presId="urn:microsoft.com/office/officeart/2005/8/layout/bProcess4"/>
    <dgm:cxn modelId="{696534A9-EDD9-4DA6-95D1-ED24E088592F}" type="presParOf" srcId="{7C26B64B-FEFF-4F43-9738-F5376D5F803D}" destId="{660BFD08-9109-450F-9777-D8B48D39E444}" srcOrd="10" destOrd="0" presId="urn:microsoft.com/office/officeart/2005/8/layout/bProcess4"/>
    <dgm:cxn modelId="{756145F0-9B07-4160-A31B-B6DA6FAF3FC5}" type="presParOf" srcId="{660BFD08-9109-450F-9777-D8B48D39E444}" destId="{906C5A3E-967C-44D9-8EB0-E9D799D539A8}" srcOrd="0" destOrd="0" presId="urn:microsoft.com/office/officeart/2005/8/layout/bProcess4"/>
    <dgm:cxn modelId="{E8C4F7C1-329D-4505-B31A-3AEC38BE65EC}" type="presParOf" srcId="{660BFD08-9109-450F-9777-D8B48D39E444}" destId="{E89186C0-30D7-46B8-8A10-58EA816B3981}" srcOrd="1" destOrd="0" presId="urn:microsoft.com/office/officeart/2005/8/layout/bProcess4"/>
    <dgm:cxn modelId="{161017E1-099E-4BD4-AA7F-20EA19B0693C}" type="presParOf" srcId="{7C26B64B-FEFF-4F43-9738-F5376D5F803D}" destId="{DE524D27-F80F-40E9-B590-1CDE8EE39142}" srcOrd="11" destOrd="0" presId="urn:microsoft.com/office/officeart/2005/8/layout/bProcess4"/>
    <dgm:cxn modelId="{68EE0561-C4D8-4ADC-B45E-D7B94BD64FF6}" type="presParOf" srcId="{7C26B64B-FEFF-4F43-9738-F5376D5F803D}" destId="{52BD98EE-F8A4-4EF7-AA45-D9A1D3A9CC62}" srcOrd="12" destOrd="0" presId="urn:microsoft.com/office/officeart/2005/8/layout/bProcess4"/>
    <dgm:cxn modelId="{AEAA391F-3795-4ABF-B013-1940197197D3}" type="presParOf" srcId="{52BD98EE-F8A4-4EF7-AA45-D9A1D3A9CC62}" destId="{0862462F-EE02-4EFC-9022-0484C00A42B8}" srcOrd="0" destOrd="0" presId="urn:microsoft.com/office/officeart/2005/8/layout/bProcess4"/>
    <dgm:cxn modelId="{2699CF69-33F2-4910-A327-619F682A1A30}" type="presParOf" srcId="{52BD98EE-F8A4-4EF7-AA45-D9A1D3A9CC62}" destId="{68361E9E-DC4D-471E-BF6B-C65CEE5046A9}" srcOrd="1" destOrd="0" presId="urn:microsoft.com/office/officeart/2005/8/layout/bProcess4"/>
    <dgm:cxn modelId="{4E3E38CB-2349-44CA-B024-FE699A5BEF1E}" type="presParOf" srcId="{7C26B64B-FEFF-4F43-9738-F5376D5F803D}" destId="{B3738C58-CB2A-4F9C-AD9B-2AAE4726FCCB}" srcOrd="13" destOrd="0" presId="urn:microsoft.com/office/officeart/2005/8/layout/bProcess4"/>
    <dgm:cxn modelId="{44BDA553-0835-40C5-B914-EF301F30E0A1}" type="presParOf" srcId="{7C26B64B-FEFF-4F43-9738-F5376D5F803D}" destId="{93E2C8BA-91DD-44D0-ADB3-2029239F26FA}" srcOrd="14" destOrd="0" presId="urn:microsoft.com/office/officeart/2005/8/layout/bProcess4"/>
    <dgm:cxn modelId="{E0EC8653-432B-4367-9B27-59C354FA54FF}" type="presParOf" srcId="{93E2C8BA-91DD-44D0-ADB3-2029239F26FA}" destId="{6C78141E-7C1F-4ECE-904B-D295A15A8271}" srcOrd="0" destOrd="0" presId="urn:microsoft.com/office/officeart/2005/8/layout/bProcess4"/>
    <dgm:cxn modelId="{66B2EE62-BA80-480C-A904-46D232AED4E9}" type="presParOf" srcId="{93E2C8BA-91DD-44D0-ADB3-2029239F26FA}" destId="{E7943826-1A5F-4E4B-89C0-C3C64D7FE93D}" srcOrd="1" destOrd="0" presId="urn:microsoft.com/office/officeart/2005/8/layout/bProcess4"/>
    <dgm:cxn modelId="{2ADEA9BB-03F1-43AA-970C-9D467FEB8C5D}" type="presParOf" srcId="{7C26B64B-FEFF-4F43-9738-F5376D5F803D}" destId="{E60EA873-25A0-4949-8DD0-DB23DDB36C20}" srcOrd="15" destOrd="0" presId="urn:microsoft.com/office/officeart/2005/8/layout/bProcess4"/>
    <dgm:cxn modelId="{B6056919-E78E-465E-8853-E70C7A6EA869}" type="presParOf" srcId="{7C26B64B-FEFF-4F43-9738-F5376D5F803D}" destId="{A7DE1269-DA20-46BB-8D59-B0E4FB0AC0DF}" srcOrd="16" destOrd="0" presId="urn:microsoft.com/office/officeart/2005/8/layout/bProcess4"/>
    <dgm:cxn modelId="{10B96510-EA91-41A1-93EE-773E6FB6DC17}" type="presParOf" srcId="{A7DE1269-DA20-46BB-8D59-B0E4FB0AC0DF}" destId="{4AD5A91C-E5ED-41FF-8BEE-EBA14EACEEAA}" srcOrd="0" destOrd="0" presId="urn:microsoft.com/office/officeart/2005/8/layout/bProcess4"/>
    <dgm:cxn modelId="{96EA5A78-8D8E-4F4C-94C6-44E8BE5DBDF2}" type="presParOf" srcId="{A7DE1269-DA20-46BB-8D59-B0E4FB0AC0DF}" destId="{0840F004-5121-409A-9DB5-77D25E4A265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DD263-3936-4FE4-B566-C9192F903BC0}">
      <dsp:nvSpPr>
        <dsp:cNvPr id="0" name=""/>
        <dsp:cNvSpPr/>
      </dsp:nvSpPr>
      <dsp:spPr>
        <a:xfrm>
          <a:off x="0" y="263819"/>
          <a:ext cx="8229600" cy="1198543"/>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0269" numCol="1" spcCol="1270" anchor="ctr" anchorCtr="0">
          <a:noAutofit/>
        </a:bodyPr>
        <a:lstStyle/>
        <a:p>
          <a:pPr marL="0" lvl="0" indent="0" algn="l" defTabSz="933450">
            <a:lnSpc>
              <a:spcPct val="90000"/>
            </a:lnSpc>
            <a:spcBef>
              <a:spcPct val="0"/>
            </a:spcBef>
            <a:spcAft>
              <a:spcPct val="35000"/>
            </a:spcAft>
            <a:buNone/>
          </a:pPr>
          <a:r>
            <a:rPr lang="en-US" sz="2100" kern="1200" dirty="0"/>
            <a:t>Prioritizing nutrition</a:t>
          </a:r>
        </a:p>
      </dsp:txBody>
      <dsp:txXfrm>
        <a:off x="0" y="563455"/>
        <a:ext cx="7929964" cy="599271"/>
      </dsp:txXfrm>
    </dsp:sp>
    <dsp:sp modelId="{2E4E2673-66BD-4D62-9B8A-A87FDD58D8B5}">
      <dsp:nvSpPr>
        <dsp:cNvPr id="0" name=""/>
        <dsp:cNvSpPr/>
      </dsp:nvSpPr>
      <dsp:spPr>
        <a:xfrm>
          <a:off x="0" y="1188069"/>
          <a:ext cx="2534716" cy="230883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Repositioning nutrition (2006)</a:t>
          </a:r>
        </a:p>
      </dsp:txBody>
      <dsp:txXfrm>
        <a:off x="0" y="1188069"/>
        <a:ext cx="2534716" cy="2308835"/>
      </dsp:txXfrm>
    </dsp:sp>
    <dsp:sp modelId="{73BC19B9-6883-4058-A977-E3C3D5869064}">
      <dsp:nvSpPr>
        <dsp:cNvPr id="0" name=""/>
        <dsp:cNvSpPr/>
      </dsp:nvSpPr>
      <dsp:spPr>
        <a:xfrm>
          <a:off x="2534716" y="663333"/>
          <a:ext cx="5694883" cy="1198543"/>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0269" numCol="1" spcCol="1270" anchor="ctr" anchorCtr="0">
          <a:noAutofit/>
        </a:bodyPr>
        <a:lstStyle/>
        <a:p>
          <a:pPr marL="0" lvl="0" indent="0" algn="l" defTabSz="933450">
            <a:lnSpc>
              <a:spcPct val="90000"/>
            </a:lnSpc>
            <a:spcBef>
              <a:spcPct val="0"/>
            </a:spcBef>
            <a:spcAft>
              <a:spcPct val="35000"/>
            </a:spcAft>
            <a:buNone/>
          </a:pPr>
          <a:r>
            <a:rPr lang="en-US" sz="2100" kern="1200" dirty="0"/>
            <a:t>Building alliances</a:t>
          </a:r>
        </a:p>
      </dsp:txBody>
      <dsp:txXfrm>
        <a:off x="2534716" y="962969"/>
        <a:ext cx="5395247" cy="599271"/>
      </dsp:txXfrm>
    </dsp:sp>
    <dsp:sp modelId="{5B7608FF-CDAF-4AE5-B3FB-F1720E2AEDD2}">
      <dsp:nvSpPr>
        <dsp:cNvPr id="0" name=""/>
        <dsp:cNvSpPr/>
      </dsp:nvSpPr>
      <dsp:spPr>
        <a:xfrm>
          <a:off x="2534716" y="1587583"/>
          <a:ext cx="2534716" cy="230883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Scaling Up Nutrition movement</a:t>
          </a:r>
        </a:p>
      </dsp:txBody>
      <dsp:txXfrm>
        <a:off x="2534716" y="1587583"/>
        <a:ext cx="2534716" cy="2308835"/>
      </dsp:txXfrm>
    </dsp:sp>
    <dsp:sp modelId="{46B42947-9963-4C67-A65C-CEA01C9CD85F}">
      <dsp:nvSpPr>
        <dsp:cNvPr id="0" name=""/>
        <dsp:cNvSpPr/>
      </dsp:nvSpPr>
      <dsp:spPr>
        <a:xfrm>
          <a:off x="5069433" y="1062848"/>
          <a:ext cx="3160166" cy="1198543"/>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0269" numCol="1" spcCol="1270" anchor="ctr" anchorCtr="0">
          <a:noAutofit/>
        </a:bodyPr>
        <a:lstStyle/>
        <a:p>
          <a:pPr marL="0" lvl="0" indent="0" algn="l" defTabSz="933450">
            <a:lnSpc>
              <a:spcPct val="90000"/>
            </a:lnSpc>
            <a:spcBef>
              <a:spcPct val="0"/>
            </a:spcBef>
            <a:spcAft>
              <a:spcPct val="35000"/>
            </a:spcAft>
            <a:buNone/>
          </a:pPr>
          <a:r>
            <a:rPr lang="en-US" sz="2100" kern="1200" dirty="0"/>
            <a:t>Advocacy for nutrition</a:t>
          </a:r>
        </a:p>
      </dsp:txBody>
      <dsp:txXfrm>
        <a:off x="5069433" y="1362484"/>
        <a:ext cx="2860530" cy="599271"/>
      </dsp:txXfrm>
    </dsp:sp>
    <dsp:sp modelId="{CDF3FCD2-23ED-45E9-A617-A598CD25AA1D}">
      <dsp:nvSpPr>
        <dsp:cNvPr id="0" name=""/>
        <dsp:cNvSpPr/>
      </dsp:nvSpPr>
      <dsp:spPr>
        <a:xfrm>
          <a:off x="5069433" y="1987097"/>
          <a:ext cx="2534716" cy="227504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Global, regional, national alliances for advocacy on scaling up nutrition </a:t>
          </a:r>
        </a:p>
      </dsp:txBody>
      <dsp:txXfrm>
        <a:off x="5069433" y="1987097"/>
        <a:ext cx="2534716" cy="2275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BDEA3-99B3-4502-97AD-AB541BEC0C49}">
      <dsp:nvSpPr>
        <dsp:cNvPr id="0" name=""/>
        <dsp:cNvSpPr/>
      </dsp:nvSpPr>
      <dsp:spPr>
        <a:xfrm rot="5400000">
          <a:off x="-82839" y="1112567"/>
          <a:ext cx="1735479" cy="20935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69372E-EFD0-40F7-8AEA-6674DDA72D4B}">
      <dsp:nvSpPr>
        <dsp:cNvPr id="0" name=""/>
        <dsp:cNvSpPr/>
      </dsp:nvSpPr>
      <dsp:spPr>
        <a:xfrm>
          <a:off x="315084" y="3050"/>
          <a:ext cx="2326183" cy="13957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Identify the problem</a:t>
          </a:r>
        </a:p>
      </dsp:txBody>
      <dsp:txXfrm>
        <a:off x="355963" y="43929"/>
        <a:ext cx="2244425" cy="1313952"/>
      </dsp:txXfrm>
    </dsp:sp>
    <dsp:sp modelId="{07291873-B934-4707-9C35-FFA7309823B2}">
      <dsp:nvSpPr>
        <dsp:cNvPr id="0" name=""/>
        <dsp:cNvSpPr/>
      </dsp:nvSpPr>
      <dsp:spPr>
        <a:xfrm rot="5400000">
          <a:off x="-82839" y="2857204"/>
          <a:ext cx="1735479" cy="20935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FC8F62-B285-4259-B703-355FF4203FA2}">
      <dsp:nvSpPr>
        <dsp:cNvPr id="0" name=""/>
        <dsp:cNvSpPr/>
      </dsp:nvSpPr>
      <dsp:spPr>
        <a:xfrm>
          <a:off x="315084" y="1747688"/>
          <a:ext cx="2326183" cy="13957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Discuss the changes the problem calls for</a:t>
          </a:r>
        </a:p>
      </dsp:txBody>
      <dsp:txXfrm>
        <a:off x="355963" y="1788567"/>
        <a:ext cx="2244425" cy="1313952"/>
      </dsp:txXfrm>
    </dsp:sp>
    <dsp:sp modelId="{F9B069C5-053A-4474-9CB7-13ACBD00FC6A}">
      <dsp:nvSpPr>
        <dsp:cNvPr id="0" name=""/>
        <dsp:cNvSpPr/>
      </dsp:nvSpPr>
      <dsp:spPr>
        <a:xfrm>
          <a:off x="627807" y="4043926"/>
          <a:ext cx="4570348" cy="20935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2C79DD-8979-4209-8852-E6468A260E61}">
      <dsp:nvSpPr>
        <dsp:cNvPr id="0" name=""/>
        <dsp:cNvSpPr/>
      </dsp:nvSpPr>
      <dsp:spPr>
        <a:xfrm>
          <a:off x="315084" y="3492326"/>
          <a:ext cx="2326183" cy="13957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Identify target audiences</a:t>
          </a:r>
        </a:p>
      </dsp:txBody>
      <dsp:txXfrm>
        <a:off x="355963" y="3533205"/>
        <a:ext cx="2244425" cy="1313952"/>
      </dsp:txXfrm>
    </dsp:sp>
    <dsp:sp modelId="{010471F4-9FB4-4594-B57A-F43EBECCA753}">
      <dsp:nvSpPr>
        <dsp:cNvPr id="0" name=""/>
        <dsp:cNvSpPr/>
      </dsp:nvSpPr>
      <dsp:spPr>
        <a:xfrm rot="5400000">
          <a:off x="3760199" y="1194887"/>
          <a:ext cx="1618965" cy="209356"/>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3CCEC5-0D1E-442B-9325-850AF5766220}">
      <dsp:nvSpPr>
        <dsp:cNvPr id="0" name=""/>
        <dsp:cNvSpPr/>
      </dsp:nvSpPr>
      <dsp:spPr>
        <a:xfrm>
          <a:off x="3408908" y="119564"/>
          <a:ext cx="2326183" cy="139571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Identify the advocacy intent for each audience</a:t>
          </a:r>
        </a:p>
      </dsp:txBody>
      <dsp:txXfrm>
        <a:off x="3449787" y="160443"/>
        <a:ext cx="2244425" cy="1313952"/>
      </dsp:txXfrm>
    </dsp:sp>
    <dsp:sp modelId="{997C85FD-1B75-4BA2-8BF7-777BB6B5BFC0}">
      <dsp:nvSpPr>
        <dsp:cNvPr id="0" name=""/>
        <dsp:cNvSpPr/>
      </dsp:nvSpPr>
      <dsp:spPr>
        <a:xfrm rot="5400000">
          <a:off x="3728391" y="2965428"/>
          <a:ext cx="1687229" cy="209356"/>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0EDE30-FCE1-463B-86A7-96D529B9D2FC}">
      <dsp:nvSpPr>
        <dsp:cNvPr id="0" name=""/>
        <dsp:cNvSpPr/>
      </dsp:nvSpPr>
      <dsp:spPr>
        <a:xfrm>
          <a:off x="3408908" y="1747688"/>
          <a:ext cx="2326183" cy="139571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Determine the barriers to achieving that change for each audience</a:t>
          </a:r>
        </a:p>
      </dsp:txBody>
      <dsp:txXfrm>
        <a:off x="3449787" y="1788567"/>
        <a:ext cx="2244425" cy="1313952"/>
      </dsp:txXfrm>
    </dsp:sp>
    <dsp:sp modelId="{DE524D27-F80F-40E9-B590-1CDE8EE39142}">
      <dsp:nvSpPr>
        <dsp:cNvPr id="0" name=""/>
        <dsp:cNvSpPr/>
      </dsp:nvSpPr>
      <dsp:spPr>
        <a:xfrm rot="21600000">
          <a:off x="5754483" y="744552"/>
          <a:ext cx="2402953" cy="1457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186C0-30D7-46B8-8A10-58EA816B3981}">
      <dsp:nvSpPr>
        <dsp:cNvPr id="0" name=""/>
        <dsp:cNvSpPr/>
      </dsp:nvSpPr>
      <dsp:spPr>
        <a:xfrm>
          <a:off x="3408908" y="3444076"/>
          <a:ext cx="2326183" cy="13957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Determine the desired change for each audience</a:t>
          </a:r>
        </a:p>
      </dsp:txBody>
      <dsp:txXfrm>
        <a:off x="3449787" y="3484955"/>
        <a:ext cx="2244425" cy="1313952"/>
      </dsp:txXfrm>
    </dsp:sp>
    <dsp:sp modelId="{B3738C58-CB2A-4F9C-AD9B-2AAE4726FCCB}">
      <dsp:nvSpPr>
        <dsp:cNvPr id="0" name=""/>
        <dsp:cNvSpPr/>
      </dsp:nvSpPr>
      <dsp:spPr>
        <a:xfrm rot="5400000">
          <a:off x="6104808" y="1112567"/>
          <a:ext cx="1735479" cy="20935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361E9E-DC4D-471E-BF6B-C65CEE5046A9}">
      <dsp:nvSpPr>
        <dsp:cNvPr id="0" name=""/>
        <dsp:cNvSpPr/>
      </dsp:nvSpPr>
      <dsp:spPr>
        <a:xfrm>
          <a:off x="6502732" y="3050"/>
          <a:ext cx="2326183" cy="13957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Identify channels, activities and materials for each audience</a:t>
          </a:r>
        </a:p>
      </dsp:txBody>
      <dsp:txXfrm>
        <a:off x="6543611" y="43929"/>
        <a:ext cx="2244425" cy="1313952"/>
      </dsp:txXfrm>
    </dsp:sp>
    <dsp:sp modelId="{E60EA873-25A0-4949-8DD0-DB23DDB36C20}">
      <dsp:nvSpPr>
        <dsp:cNvPr id="0" name=""/>
        <dsp:cNvSpPr/>
      </dsp:nvSpPr>
      <dsp:spPr>
        <a:xfrm rot="5400000">
          <a:off x="6104808" y="2857204"/>
          <a:ext cx="1735479" cy="20935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943826-1A5F-4E4B-89C0-C3C64D7FE93D}">
      <dsp:nvSpPr>
        <dsp:cNvPr id="0" name=""/>
        <dsp:cNvSpPr/>
      </dsp:nvSpPr>
      <dsp:spPr>
        <a:xfrm>
          <a:off x="6502732" y="1747688"/>
          <a:ext cx="2326183" cy="13957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Identify by when activities will be completed and by whom</a:t>
          </a:r>
        </a:p>
      </dsp:txBody>
      <dsp:txXfrm>
        <a:off x="6543611" y="1788567"/>
        <a:ext cx="2244425" cy="1313952"/>
      </dsp:txXfrm>
    </dsp:sp>
    <dsp:sp modelId="{0840F004-5121-409A-9DB5-77D25E4A2657}">
      <dsp:nvSpPr>
        <dsp:cNvPr id="0" name=""/>
        <dsp:cNvSpPr/>
      </dsp:nvSpPr>
      <dsp:spPr>
        <a:xfrm>
          <a:off x="6502732" y="3492326"/>
          <a:ext cx="2326183" cy="139571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Identify how change will be measured</a:t>
          </a:r>
        </a:p>
      </dsp:txBody>
      <dsp:txXfrm>
        <a:off x="6543611" y="3533205"/>
        <a:ext cx="2244425" cy="131395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0.31903</cdr:x>
      <cdr:y>0.61826</cdr:y>
    </cdr:from>
    <cdr:to>
      <cdr:x>0.51206</cdr:x>
      <cdr:y>0.73859</cdr:y>
    </cdr:to>
    <cdr:sp macro="" textlink="">
      <cdr:nvSpPr>
        <cdr:cNvPr id="3" name="TextBox 2"/>
        <cdr:cNvSpPr txBox="1"/>
      </cdr:nvSpPr>
      <cdr:spPr>
        <a:xfrm xmlns:a="http://schemas.openxmlformats.org/drawingml/2006/main">
          <a:off x="2266950" y="2838450"/>
          <a:ext cx="1371600" cy="552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0.39935</cdr:x>
      <cdr:y>0.36169</cdr:y>
    </cdr:from>
    <cdr:to>
      <cdr:x>0.61231</cdr:x>
      <cdr:y>0.61292</cdr:y>
    </cdr:to>
    <cdr:sp macro="" textlink="">
      <cdr:nvSpPr>
        <cdr:cNvPr id="6" name="Oval 5"/>
        <cdr:cNvSpPr/>
      </cdr:nvSpPr>
      <cdr:spPr>
        <a:xfrm xmlns:a="http://schemas.openxmlformats.org/drawingml/2006/main">
          <a:off x="2982191" y="1950984"/>
          <a:ext cx="1590271" cy="1355163"/>
        </a:xfrm>
        <a:prstGeom xmlns:a="http://schemas.openxmlformats.org/drawingml/2006/main" prst="ellipse">
          <a:avLst/>
        </a:prstGeom>
        <a:ln xmlns:a="http://schemas.openxmlformats.org/drawingml/2006/main">
          <a:no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en-US" sz="1600" b="1" dirty="0">
              <a:solidFill>
                <a:schemeClr val="tx1"/>
              </a:solidFill>
            </a:rPr>
            <a:t>Malnutrition ~45%</a:t>
          </a:r>
          <a:endParaRPr lang="fr-FR" sz="16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0.31903</cdr:x>
      <cdr:y>0.61826</cdr:y>
    </cdr:from>
    <cdr:to>
      <cdr:x>0.51206</cdr:x>
      <cdr:y>0.73859</cdr:y>
    </cdr:to>
    <cdr:sp macro="" textlink="">
      <cdr:nvSpPr>
        <cdr:cNvPr id="3" name="TextBox 2"/>
        <cdr:cNvSpPr txBox="1"/>
      </cdr:nvSpPr>
      <cdr:spPr>
        <a:xfrm xmlns:a="http://schemas.openxmlformats.org/drawingml/2006/main">
          <a:off x="2266950" y="2838450"/>
          <a:ext cx="1371600" cy="552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0.39935</cdr:x>
      <cdr:y>0.36169</cdr:y>
    </cdr:from>
    <cdr:to>
      <cdr:x>0.61231</cdr:x>
      <cdr:y>0.61292</cdr:y>
    </cdr:to>
    <cdr:sp macro="" textlink="">
      <cdr:nvSpPr>
        <cdr:cNvPr id="6" name="Oval 5"/>
        <cdr:cNvSpPr/>
      </cdr:nvSpPr>
      <cdr:spPr>
        <a:xfrm xmlns:a="http://schemas.openxmlformats.org/drawingml/2006/main">
          <a:off x="2982191" y="1950984"/>
          <a:ext cx="1590271" cy="1355163"/>
        </a:xfrm>
        <a:prstGeom xmlns:a="http://schemas.openxmlformats.org/drawingml/2006/main" prst="ellipse">
          <a:avLst/>
        </a:prstGeom>
        <a:ln xmlns:a="http://schemas.openxmlformats.org/drawingml/2006/main">
          <a:no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r>
            <a:rPr lang="en-US" sz="1600" b="1" dirty="0">
              <a:solidFill>
                <a:schemeClr val="tx1"/>
              </a:solidFill>
            </a:rPr>
            <a:t>Malnutrition ~45%</a:t>
          </a:r>
          <a:endParaRPr lang="fr-FR" sz="16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35ED8F-33EB-4E51-BB96-F3BAB83A11A5}" type="datetimeFigureOut">
              <a:rPr lang="en-US" smtClean="0"/>
              <a:t>4/30/2018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9DB3EA-EA0A-4AEF-900D-E445F4D476B0}" type="slidenum">
              <a:rPr lang="en-US" smtClean="0"/>
              <a:t>‹#›</a:t>
            </a:fld>
            <a:endParaRPr lang="en-US"/>
          </a:p>
        </p:txBody>
      </p:sp>
    </p:spTree>
    <p:extLst>
      <p:ext uri="{BB962C8B-B14F-4D97-AF65-F5344CB8AC3E}">
        <p14:creationId xmlns:p14="http://schemas.microsoft.com/office/powerpoint/2010/main" val="522596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2C0F2-DA3D-42A6-B931-B08FD3429D4A}" type="datetimeFigureOut">
              <a:rPr lang="en-US" smtClean="0"/>
              <a:t>4/30/2018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945FE-3F3A-4FC9-9A03-1B801753A533}" type="slidenum">
              <a:rPr lang="en-US" smtClean="0"/>
              <a:t>‹#›</a:t>
            </a:fld>
            <a:endParaRPr lang="en-US"/>
          </a:p>
        </p:txBody>
      </p:sp>
    </p:spTree>
    <p:extLst>
      <p:ext uri="{BB962C8B-B14F-4D97-AF65-F5344CB8AC3E}">
        <p14:creationId xmlns:p14="http://schemas.microsoft.com/office/powerpoint/2010/main" val="93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945FE-3F3A-4FC9-9A03-1B801753A533}" type="slidenum">
              <a:rPr lang="en-US" smtClean="0"/>
              <a:t>2</a:t>
            </a:fld>
            <a:endParaRPr lang="en-US"/>
          </a:p>
        </p:txBody>
      </p:sp>
    </p:spTree>
    <p:extLst>
      <p:ext uri="{BB962C8B-B14F-4D97-AF65-F5344CB8AC3E}">
        <p14:creationId xmlns:p14="http://schemas.microsoft.com/office/powerpoint/2010/main" val="316344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E945FE-3F3A-4FC9-9A03-1B801753A533}" type="slidenum">
              <a:rPr lang="en-US" smtClean="0"/>
              <a:t>13</a:t>
            </a:fld>
            <a:endParaRPr lang="en-US"/>
          </a:p>
        </p:txBody>
      </p:sp>
    </p:spTree>
    <p:extLst>
      <p:ext uri="{BB962C8B-B14F-4D97-AF65-F5344CB8AC3E}">
        <p14:creationId xmlns:p14="http://schemas.microsoft.com/office/powerpoint/2010/main" val="8381080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Give</a:t>
            </a:r>
            <a:r>
              <a:rPr lang="en-US" baseline="0" dirty="0"/>
              <a:t> participants the Handout</a:t>
            </a:r>
            <a:r>
              <a:rPr lang="en-US" sz="120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Advocacy to Reduce Malnutrition: Using PROFILES and Nutrition Costing.</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t>Note:</a:t>
            </a:r>
            <a:r>
              <a:rPr lang="en-US" i="0" baseline="0" dirty="0"/>
              <a:t> After presentation of this slide, inform participants that</a:t>
            </a:r>
            <a:r>
              <a:rPr lang="en-CA" sz="1200" i="0" kern="1200" dirty="0">
                <a:solidFill>
                  <a:schemeClr val="tx1"/>
                </a:solidFill>
                <a:effectLst/>
                <a:latin typeface="+mn-lt"/>
                <a:ea typeface="+mn-ea"/>
                <a:cs typeface="+mn-cs"/>
              </a:rPr>
              <a:t> examples of work FANTA has supported in other countries, including reports and other products, are available on a table in the room for them to browse. </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34969299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we know that works to change social norms are sustained communication programs that work at multiple levels with multiple channels. Initiatives that have been most successful at changing social norms over the past few decades have used advocacy, social mobilization, and behavior change communication channels to reinforce messages and create an environment conducive to change. This construct is based on the socio-ecological model of change which emphasizes that people are influenced by the world in which they live, including the political, religious, economic, policy, and natural environment. We define advocacy as the efforts to raise resources and political and social commitment for change goals. Social mobilization is defined as actions for wider participation, collective action, and ownership, which includes community mobilization. And, behavior change communication is defined as efforts to change knowledge, attitudes, and practices of specific audiences.</a:t>
            </a: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128</a:t>
            </a:fld>
            <a:endParaRPr lang="en-US"/>
          </a:p>
        </p:txBody>
      </p:sp>
    </p:spTree>
    <p:extLst>
      <p:ext uri="{BB962C8B-B14F-4D97-AF65-F5344CB8AC3E}">
        <p14:creationId xmlns:p14="http://schemas.microsoft.com/office/powerpoint/2010/main" val="39018205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200" kern="1200" dirty="0">
                <a:solidFill>
                  <a:schemeClr val="tx1"/>
                </a:solidFill>
                <a:effectLst/>
                <a:latin typeface="+mn-lt"/>
                <a:ea typeface="+mn-ea"/>
                <a:cs typeface="+mn-cs"/>
              </a:rPr>
              <a:t>For individuals to be able to change behavior, key factors affecting the individuals themselves and those directly or indirectly influencing them need to be addressed, including motivation, the ability to act (including self-efficacy), and social/gender norms. This model of behavior change, known as the </a:t>
            </a:r>
            <a:r>
              <a:rPr lang="en-US" sz="1200" b="1" kern="1200" dirty="0">
                <a:solidFill>
                  <a:schemeClr val="tx1"/>
                </a:solidFill>
                <a:effectLst/>
                <a:latin typeface="+mn-lt"/>
                <a:ea typeface="+mn-ea"/>
                <a:cs typeface="+mn-cs"/>
              </a:rPr>
              <a:t>socio-ecological model </a:t>
            </a:r>
            <a:r>
              <a:rPr lang="en-US" sz="1200" kern="1200" dirty="0">
                <a:solidFill>
                  <a:schemeClr val="tx1"/>
                </a:solidFill>
                <a:effectLst/>
                <a:latin typeface="+mn-lt"/>
                <a:ea typeface="+mn-ea"/>
                <a:cs typeface="+mn-cs"/>
              </a:rPr>
              <a:t>supports the theory that individual behavior is a product of multiple overlapping individual, social, and environmental influences, and combines individual change with the aim to influence the social context in which the individual operates. The socio-ecological model for change is based on a synthesis of theories and approaches from disciplines such as psychology, sociology, communication, and political science. The model allows practitioners to examine and address several levels of influence to find opportunities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change. </a:t>
            </a:r>
            <a:r>
              <a:rPr lang="en-US" sz="1200" kern="1200" baseline="0" dirty="0">
                <a:solidFill>
                  <a:schemeClr val="tx1"/>
                </a:solidFill>
                <a:effectLst/>
                <a:latin typeface="+mn-lt"/>
                <a:ea typeface="+mn-ea"/>
                <a:cs typeface="+mn-cs"/>
              </a:rPr>
              <a:t>Each of the audiences shown on the previous slide fits within the categories in this model. Advocacy audiences fit within the enabling environment; social mobilization audiences fit within the community; and BCC audiences fit within the areas of interpersonal and self.</a:t>
            </a:r>
            <a:endParaRPr lang="en-US" sz="1200" kern="1200" dirty="0">
              <a:solidFill>
                <a:schemeClr val="tx1"/>
              </a:solidFill>
              <a:effectLst/>
              <a:latin typeface="+mn-lt"/>
              <a:ea typeface="+mn-ea"/>
              <a:cs typeface="+mn-cs"/>
            </a:endParaRPr>
          </a:p>
          <a:p>
            <a:pPr>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D77045-401A-4D5E-BFE3-54C21A8A6634}" type="slidenum">
              <a:rPr lang="en-US" smtClean="0"/>
              <a:pPr/>
              <a:t>129</a:t>
            </a:fld>
            <a:endParaRPr lang="en-US"/>
          </a:p>
        </p:txBody>
      </p:sp>
    </p:spTree>
    <p:extLst>
      <p:ext uri="{BB962C8B-B14F-4D97-AF65-F5344CB8AC3E}">
        <p14:creationId xmlns:p14="http://schemas.microsoft.com/office/powerpoint/2010/main" val="22226487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130</a:t>
            </a:fld>
            <a:endParaRPr lang="en-US" dirty="0"/>
          </a:p>
        </p:txBody>
      </p:sp>
    </p:spTree>
    <p:extLst>
      <p:ext uri="{BB962C8B-B14F-4D97-AF65-F5344CB8AC3E}">
        <p14:creationId xmlns:p14="http://schemas.microsoft.com/office/powerpoint/2010/main" val="33950649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131</a:t>
            </a:fld>
            <a:endParaRPr lang="en-US" dirty="0"/>
          </a:p>
        </p:txBody>
      </p:sp>
    </p:spTree>
    <p:extLst>
      <p:ext uri="{BB962C8B-B14F-4D97-AF65-F5344CB8AC3E}">
        <p14:creationId xmlns:p14="http://schemas.microsoft.com/office/powerpoint/2010/main" val="26319517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shows</a:t>
            </a:r>
            <a:r>
              <a:rPr lang="en-US" baseline="0" dirty="0"/>
              <a:t> that for a specific nutrition indicator, PROFILES calculates an estimate for a specific outcome. So a reduction in maternal iron deficiency anemia would result in a reduction in maternal and perinatal mortality (this is what we know from the scientific literature). If iron status improves, there would be fewer maternal and perinatal deaths as a result. </a:t>
            </a:r>
          </a:p>
          <a:p>
            <a:endParaRPr lang="en-US" baseline="0" dirty="0"/>
          </a:p>
          <a:p>
            <a:r>
              <a:rPr lang="en-US" baseline="0" dirty="0"/>
              <a:t>Similarly, a reduction in low birth weight would reduce infant mortality. </a:t>
            </a:r>
          </a:p>
          <a:p>
            <a:r>
              <a:rPr lang="en-US" baseline="0" dirty="0"/>
              <a:t>A reduction in vitamin A deficiency in children would reduce child mortality.</a:t>
            </a:r>
          </a:p>
          <a:p>
            <a:r>
              <a:rPr lang="en-US" baseline="0" dirty="0"/>
              <a:t>A reduction in iodine deficiency during pregnancy would reduce permanent disabilities in children.</a:t>
            </a:r>
          </a:p>
          <a:p>
            <a:r>
              <a:rPr lang="en-US" baseline="0" dirty="0"/>
              <a:t>A reduction in stunting, underweight, wasting, and sub-optimal breastfeeding practices would reduce child mortality.</a:t>
            </a:r>
          </a:p>
          <a:p>
            <a:r>
              <a:rPr lang="en-US" baseline="0" dirty="0"/>
              <a:t>A reduction in sub-optimal breastfeeding practices can also help to reduce childhood overweight/obesity.</a:t>
            </a:r>
          </a:p>
          <a:p>
            <a:endParaRPr lang="en-US" baseline="0" dirty="0"/>
          </a:p>
          <a:p>
            <a:r>
              <a:rPr lang="en-US" baseline="0" dirty="0"/>
              <a:t>Similarly, a reduction in stunting would increase human capital through improved learning potential in childhood. </a:t>
            </a:r>
          </a:p>
          <a:p>
            <a:r>
              <a:rPr lang="en-US" baseline="0" dirty="0"/>
              <a:t>And lastly, a reduction in stunting, low birth weight, anemia, and iodine deficiency would increase economic productivity.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132</a:t>
            </a:fld>
            <a:endParaRPr lang="en-US" dirty="0"/>
          </a:p>
        </p:txBody>
      </p:sp>
    </p:spTree>
    <p:extLst>
      <p:ext uri="{BB962C8B-B14F-4D97-AF65-F5344CB8AC3E}">
        <p14:creationId xmlns:p14="http://schemas.microsoft.com/office/powerpoint/2010/main" val="33746845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approach in PROFILES is to provide two scenarios: a “status quo” scenario and an “improved” scenario. </a:t>
            </a:r>
          </a:p>
          <a:p>
            <a:endParaRPr lang="en-US" dirty="0"/>
          </a:p>
          <a:p>
            <a:r>
              <a:rPr lang="en-US" dirty="0"/>
              <a:t>The status quo scenario assumes there will be no change from the current situation throughout the chosen time period (the number of years for which estimates are calculated), aside from projected changes in population size and</a:t>
            </a:r>
            <a:r>
              <a:rPr lang="en-US" baseline="0" dirty="0"/>
              <a:t> structure</a:t>
            </a:r>
            <a:r>
              <a:rPr lang="en-US" dirty="0"/>
              <a:t>. The prevalence of each nutrition problem remains the same every year in the status quo scenario. </a:t>
            </a:r>
          </a:p>
          <a:p>
            <a:endParaRPr lang="en-US" dirty="0"/>
          </a:p>
          <a:p>
            <a:r>
              <a:rPr lang="en-US" dirty="0"/>
              <a:t>In contrast, in the improved scenario—with results estimated for the same time period—it is expected that nutrition interventions that are known to be effective are implemented at scale and succeed in reaching the stated targets in terms of improvements in the prevalence of the various nutrition problems. The targets reflect the proportion by which nutrition problems will be reduced by</a:t>
            </a:r>
            <a:r>
              <a:rPr lang="en-US" baseline="0" dirty="0"/>
              <a:t> the end of the chosen </a:t>
            </a:r>
            <a:r>
              <a:rPr lang="en-US" dirty="0"/>
              <a:t>time period and are determined and agreed upon through stakeholder meetings and a PROFILES workshop. In the status quo scenario, the negative consequences are expressed, for example, in terms of lives lost, disabilities, human capital lost, and economic productivity losses. When contrasting the results between the status quo and the improved scenarios, the differences reflect the benefits of improved nutrition, expressed as lives saved, disabilities averted, human capital gains, and economic productivity gains.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133</a:t>
            </a:fld>
            <a:endParaRPr lang="en-US" dirty="0"/>
          </a:p>
        </p:txBody>
      </p:sp>
    </p:spTree>
    <p:extLst>
      <p:ext uri="{BB962C8B-B14F-4D97-AF65-F5344CB8AC3E}">
        <p14:creationId xmlns:p14="http://schemas.microsoft.com/office/powerpoint/2010/main" val="6553236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only use this slide if you feel it is helpful, as this information is</a:t>
            </a:r>
            <a:r>
              <a:rPr lang="en-US" baseline="0" dirty="0"/>
              <a:t> mentioned in an earlier slide.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134</a:t>
            </a:fld>
            <a:endParaRPr lang="en-US"/>
          </a:p>
        </p:txBody>
      </p:sp>
    </p:spTree>
    <p:extLst>
      <p:ext uri="{BB962C8B-B14F-4D97-AF65-F5344CB8AC3E}">
        <p14:creationId xmlns:p14="http://schemas.microsoft.com/office/powerpoint/2010/main" val="20458722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of these were discussed during the stakeholder meeting held on (insert date).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135</a:t>
            </a:fld>
            <a:endParaRPr lang="en-US" dirty="0"/>
          </a:p>
        </p:txBody>
      </p:sp>
    </p:spTree>
    <p:extLst>
      <p:ext uri="{BB962C8B-B14F-4D97-AF65-F5344CB8AC3E}">
        <p14:creationId xmlns:p14="http://schemas.microsoft.com/office/powerpoint/2010/main" val="81479422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this session the</a:t>
            </a:r>
            <a:r>
              <a:rPr lang="en-US" baseline="0" dirty="0"/>
              <a:t> facilitator should review the objective for the stakeholder meeting and how the discussions from that meeting will inform and enrich the discussions to be held during this current workshop. Present the following points:</a:t>
            </a:r>
          </a:p>
          <a:p>
            <a:endParaRPr lang="en-US" baseline="0" dirty="0"/>
          </a:p>
          <a:p>
            <a:pPr marL="171707" indent="-171707">
              <a:buFont typeface="Arial" panose="020B0604020202020204" pitchFamily="34" charset="0"/>
              <a:buChar char="•"/>
            </a:pPr>
            <a:r>
              <a:rPr lang="en-US" dirty="0"/>
              <a:t>The stakeholder meeting brought together experts from multiple sectors (such as nutrition, health, agriculture, education, finance, information, and policy). </a:t>
            </a:r>
          </a:p>
          <a:p>
            <a:pPr marL="171707" indent="-171707">
              <a:buFont typeface="Arial" panose="020B0604020202020204" pitchFamily="34" charset="0"/>
              <a:buChar char="•"/>
            </a:pPr>
            <a:r>
              <a:rPr lang="en-US" dirty="0"/>
              <a:t>Participants discussed the following during the meeting:  </a:t>
            </a:r>
          </a:p>
          <a:p>
            <a:pPr marL="629593" lvl="1" indent="-171707">
              <a:buFont typeface="Arial" panose="020B0604020202020204" pitchFamily="34" charset="0"/>
              <a:buChar char="•"/>
            </a:pPr>
            <a:r>
              <a:rPr lang="en-US" dirty="0"/>
              <a:t>Data sources to use in the spreadsheets for PROFILES</a:t>
            </a:r>
          </a:p>
          <a:p>
            <a:pPr marL="629593" lvl="1" indent="-171707">
              <a:buFont typeface="Arial" panose="020B0604020202020204" pitchFamily="34" charset="0"/>
              <a:buChar char="•"/>
            </a:pPr>
            <a:r>
              <a:rPr lang="en-US" dirty="0"/>
              <a:t>A time period for the estimates calculated using PROFILES</a:t>
            </a:r>
          </a:p>
          <a:p>
            <a:pPr marL="629593" lvl="1" indent="-171707">
              <a:buFont typeface="Arial" panose="020B0604020202020204" pitchFamily="34" charset="0"/>
              <a:buChar char="•"/>
            </a:pPr>
            <a:r>
              <a:rPr lang="en-US" dirty="0"/>
              <a:t>Targets for improvements in nutrition at the end of the chosen time period </a:t>
            </a:r>
          </a:p>
          <a:p>
            <a:pPr marL="629593" lvl="1" indent="-171707">
              <a:buFont typeface="Arial" panose="020B0604020202020204" pitchFamily="34" charset="0"/>
              <a:buChar char="•"/>
            </a:pPr>
            <a:r>
              <a:rPr lang="en-US" dirty="0"/>
              <a:t>Nutrition advocacy needs </a:t>
            </a:r>
            <a:endParaRPr lang="en-US" baseline="0" dirty="0"/>
          </a:p>
          <a:p>
            <a:endParaRPr lang="en-US" baseline="0" dirty="0"/>
          </a:p>
          <a:p>
            <a:r>
              <a:rPr lang="en-US" baseline="0" dirty="0"/>
              <a:t>Let participants know how far the stakeholders got in terms of identifying this information and if further discussion during the current workshop is required. </a:t>
            </a:r>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136</a:t>
            </a:fld>
            <a:endParaRPr lang="en-US" dirty="0">
              <a:solidFill>
                <a:prstClr val="black"/>
              </a:solidFill>
            </a:endParaRPr>
          </a:p>
        </p:txBody>
      </p:sp>
    </p:spTree>
    <p:extLst>
      <p:ext uri="{BB962C8B-B14F-4D97-AF65-F5344CB8AC3E}">
        <p14:creationId xmlns:p14="http://schemas.microsoft.com/office/powerpoint/2010/main" val="288530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E945FE-3F3A-4FC9-9A03-1B801753A533}" type="slidenum">
              <a:rPr lang="en-US" smtClean="0"/>
              <a:t>14</a:t>
            </a:fld>
            <a:endParaRPr lang="en-US"/>
          </a:p>
        </p:txBody>
      </p:sp>
    </p:spTree>
    <p:extLst>
      <p:ext uri="{BB962C8B-B14F-4D97-AF65-F5344CB8AC3E}">
        <p14:creationId xmlns:p14="http://schemas.microsoft.com/office/powerpoint/2010/main" val="2242112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time period that was agreed upon during the stakeholder meeting. </a:t>
            </a:r>
            <a:r>
              <a:rPr lang="en-US" i="0" dirty="0"/>
              <a:t>[Here the facilitator or one of the participants</a:t>
            </a:r>
            <a:r>
              <a:rPr lang="en-US" i="0" baseline="0" dirty="0"/>
              <a:t> from the stakeholder meeting</a:t>
            </a:r>
            <a:r>
              <a:rPr lang="en-US" i="0" dirty="0"/>
              <a:t> should note the reasons why the time period was selected.]</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137</a:t>
            </a:fld>
            <a:endParaRPr lang="en-US"/>
          </a:p>
        </p:txBody>
      </p:sp>
    </p:spTree>
    <p:extLst>
      <p:ext uri="{BB962C8B-B14F-4D97-AF65-F5344CB8AC3E}">
        <p14:creationId xmlns:p14="http://schemas.microsoft.com/office/powerpoint/2010/main" val="264092476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will review the data</a:t>
            </a:r>
            <a:r>
              <a:rPr lang="en-US" baseline="0" dirty="0"/>
              <a:t> source and the prevalence that were agreed upon during the stakeholders meeting for each of the key nutrition indicators needed to input into the PROFILES spreadsheet. </a:t>
            </a:r>
            <a:r>
              <a:rPr lang="en-US" dirty="0"/>
              <a:t>If it is necessary to complement the work done during the stakeholder meeting on sources of information and prevalence of nutrition problems, this can be discussed later in the following sessions.”</a:t>
            </a:r>
          </a:p>
          <a:p>
            <a:endParaRPr lang="en-US" i="0" baseline="0" dirty="0"/>
          </a:p>
          <a:p>
            <a:r>
              <a:rPr lang="en-US" i="0" baseline="0" dirty="0"/>
              <a:t>Note: If many of the participants at the workshop were also at the stakeholder meeting, instead of reading this slide, the facilitator may choose to review this information in a more interactive manner by asking participants who were at the stakeholder meeting to provide the information for each indicator, revealing the answer after their response. The PPT has been set up to facilitate participation in this manner.  </a:t>
            </a:r>
          </a:p>
          <a:p>
            <a:endParaRPr lang="en-US" i="0" baseline="0" dirty="0"/>
          </a:p>
          <a:p>
            <a:r>
              <a:rPr lang="en-US" i="0" baseline="0" dirty="0"/>
              <a:t>Reminder: Write “not available” if data for anemia among men or children are not available. </a:t>
            </a:r>
            <a:endParaRPr lang="en-US" i="1"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138</a:t>
            </a:fld>
            <a:endParaRPr lang="en-US">
              <a:solidFill>
                <a:prstClr val="black"/>
              </a:solidFill>
            </a:endParaRPr>
          </a:p>
        </p:txBody>
      </p:sp>
    </p:spTree>
    <p:extLst>
      <p:ext uri="{BB962C8B-B14F-4D97-AF65-F5344CB8AC3E}">
        <p14:creationId xmlns:p14="http://schemas.microsoft.com/office/powerpoint/2010/main" val="26618488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recall the main information sources</a:t>
            </a:r>
            <a:r>
              <a:rPr lang="en-US" baseline="0" dirty="0"/>
              <a:t> discussed and potentially agreed upon for each of these indicator categories during the stakeholder meeting.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Note: Similar to the previous slide, if many of the participants at the workshop were also at the stakeholder meeting, instead of reading this slide, the facilitator may choose to review this information in a more interactive manner by asking participants who were at the stakeholder meeting to provide the information for each indicator, revealing the answer after their response. The PPT has been set up to facilitate participation in this manner. Note that some of this information may not have been fully discussed or agreed upon during the stakeholder meeting and additional discussion may need to take place during the PROFILES workshop. </a:t>
            </a:r>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38297403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5772" rtl="0" eaLnBrk="1" fontAlgn="auto" latinLnBrk="0" hangingPunct="1">
              <a:lnSpc>
                <a:spcPct val="100000"/>
              </a:lnSpc>
              <a:spcBef>
                <a:spcPts val="0"/>
              </a:spcBef>
              <a:spcAft>
                <a:spcPts val="0"/>
              </a:spcAft>
              <a:buClrTx/>
              <a:buSzTx/>
              <a:buFontTx/>
              <a:buNone/>
              <a:tabLst/>
              <a:defRPr/>
            </a:pPr>
            <a:r>
              <a:rPr lang="en-US" dirty="0"/>
              <a:t>“Now we will discuss</a:t>
            </a:r>
            <a:r>
              <a:rPr lang="en-US" baseline="0" dirty="0"/>
              <a:t> the targets that were set for each of the key nutrition indicators. </a:t>
            </a:r>
            <a:r>
              <a:rPr lang="en-US" dirty="0">
                <a:solidFill>
                  <a:prstClr val="black"/>
                </a:solidFill>
              </a:rPr>
              <a:t>If it is necessary to complement the work done during the stakeholder meeting on sources of information and prevalence of nutrition problems, this can be discussed later on in the following sessions.”</a:t>
            </a:r>
          </a:p>
          <a:p>
            <a:pPr defTabSz="915772">
              <a:defRPr/>
            </a:pPr>
            <a:endParaRPr lang="en-US" i="0" baseline="0" dirty="0"/>
          </a:p>
          <a:p>
            <a:pPr defTabSz="915772">
              <a:defRPr/>
            </a:pPr>
            <a:r>
              <a:rPr lang="en-US" i="0" baseline="0" dirty="0"/>
              <a:t>Note: The facilitator will fill in this slide between the stakeholder meeting and the start of the workshop. </a:t>
            </a:r>
            <a:r>
              <a:rPr lang="en-US" i="0" dirty="0"/>
              <a:t>Here the facilitator should briefly note the reasons </a:t>
            </a:r>
            <a:r>
              <a:rPr lang="en-US" i="0" baseline="0" dirty="0"/>
              <a:t>why each target was selected (but leave it blank if it is still undecided or contentious).</a:t>
            </a:r>
            <a:r>
              <a:rPr lang="en-US" i="0" dirty="0"/>
              <a:t> This should be done using notes from the stakeholder meeting.</a:t>
            </a:r>
            <a:r>
              <a:rPr lang="en-US" i="0" baseline="0" dirty="0"/>
              <a:t> The facilitator may also choose to ask participants to provide input on each indicator, revealing the answer after their response. The PPT has been set up to facilitate participation in this manner.  </a:t>
            </a:r>
          </a:p>
          <a:p>
            <a:endParaRPr lang="en-US" i="0" baseline="0" dirty="0"/>
          </a:p>
          <a:p>
            <a:r>
              <a:rPr lang="en-US" i="0" baseline="0" dirty="0"/>
              <a:t>Reminder: Write “not available” if data for anemia among men or children are not available. </a:t>
            </a:r>
          </a:p>
          <a:p>
            <a:endParaRPr lang="en-US" i="1"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140</a:t>
            </a:fld>
            <a:endParaRPr lang="en-US">
              <a:solidFill>
                <a:prstClr val="black"/>
              </a:solidFill>
            </a:endParaRPr>
          </a:p>
        </p:txBody>
      </p:sp>
    </p:spTree>
    <p:extLst>
      <p:ext uri="{BB962C8B-B14F-4D97-AF65-F5344CB8AC3E}">
        <p14:creationId xmlns:p14="http://schemas.microsoft.com/office/powerpoint/2010/main" val="1080378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5772" rtl="0" eaLnBrk="1" fontAlgn="auto" latinLnBrk="0" hangingPunct="1">
              <a:lnSpc>
                <a:spcPct val="100000"/>
              </a:lnSpc>
              <a:spcBef>
                <a:spcPts val="0"/>
              </a:spcBef>
              <a:spcAft>
                <a:spcPts val="0"/>
              </a:spcAft>
              <a:buClrTx/>
              <a:buSzTx/>
              <a:buFontTx/>
              <a:buNone/>
              <a:tabLst/>
              <a:defRPr/>
            </a:pPr>
            <a:r>
              <a:rPr lang="en-US" dirty="0"/>
              <a:t>“Now we will discuss</a:t>
            </a:r>
            <a:r>
              <a:rPr lang="en-US" baseline="0" dirty="0"/>
              <a:t> the targets that were set for each of the </a:t>
            </a:r>
            <a:r>
              <a:rPr lang="en-US" baseline="0" dirty="0">
                <a:solidFill>
                  <a:srgbClr val="FF0000"/>
                </a:solidFill>
              </a:rPr>
              <a:t>stunting risk factors </a:t>
            </a:r>
            <a:r>
              <a:rPr lang="en-US" baseline="0" dirty="0"/>
              <a:t>indicators. </a:t>
            </a:r>
            <a:r>
              <a:rPr lang="en-US" dirty="0">
                <a:solidFill>
                  <a:prstClr val="black"/>
                </a:solidFill>
              </a:rPr>
              <a:t>If it is necessary to complement the work done during the stakeholder meeting on sources of information and prevalence of nutrition problems, this can be discussed later on in the following sessions.”</a:t>
            </a:r>
          </a:p>
          <a:p>
            <a:pPr defTabSz="915772">
              <a:defRPr/>
            </a:pPr>
            <a:endParaRPr lang="en-US" i="0" baseline="0" dirty="0"/>
          </a:p>
          <a:p>
            <a:pPr defTabSz="915772">
              <a:defRPr/>
            </a:pPr>
            <a:r>
              <a:rPr lang="en-US" i="0" baseline="0" dirty="0"/>
              <a:t>Note: The facilitator will fill in this slide between the stakeholder meeting and the start of the workshop. </a:t>
            </a:r>
            <a:r>
              <a:rPr lang="en-US" i="0" dirty="0"/>
              <a:t>Here the facilitator should briefly note the reasons </a:t>
            </a:r>
            <a:r>
              <a:rPr lang="en-US" i="0" baseline="0" dirty="0"/>
              <a:t>why each target was selected (but leave it blank if it is still undecided or contentious).</a:t>
            </a:r>
            <a:r>
              <a:rPr lang="en-US" i="0" dirty="0"/>
              <a:t> This should be done using notes from the stakeholder meeting.</a:t>
            </a:r>
            <a:r>
              <a:rPr lang="en-US" i="0" baseline="0" dirty="0"/>
              <a:t> The facilitator may also choose to ask participants to provide input on each indicator, revealing the answer after their response. The PPT has been set up to facilitate participation in this manner.  </a:t>
            </a:r>
          </a:p>
          <a:p>
            <a:endParaRPr lang="en-US" i="0" baseline="0" dirty="0"/>
          </a:p>
          <a:p>
            <a:endParaRPr lang="en-US" i="1"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141</a:t>
            </a:fld>
            <a:endParaRPr lang="en-US">
              <a:solidFill>
                <a:prstClr val="black"/>
              </a:solidFill>
            </a:endParaRPr>
          </a:p>
        </p:txBody>
      </p:sp>
    </p:spTree>
    <p:extLst>
      <p:ext uri="{BB962C8B-B14F-4D97-AF65-F5344CB8AC3E}">
        <p14:creationId xmlns:p14="http://schemas.microsoft.com/office/powerpoint/2010/main" val="29838764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t>Note: This is where the facilitator will ask the group to look at the flipcharts from the stakeholder meeting and review and discuss the advocacy needs identified during the stakeholder meeting, including the problem and changes the problem calls for. The facilitator will ask participants to use VIPP cards to state what should be added or modified and stick these cards on the flipchart. </a:t>
            </a:r>
          </a:p>
          <a:p>
            <a:endParaRPr lang="fr-FR"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142</a:t>
            </a:fld>
            <a:endParaRPr lang="en-US"/>
          </a:p>
        </p:txBody>
      </p:sp>
    </p:spTree>
    <p:extLst>
      <p:ext uri="{BB962C8B-B14F-4D97-AF65-F5344CB8AC3E}">
        <p14:creationId xmlns:p14="http://schemas.microsoft.com/office/powerpoint/2010/main" val="264048172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i="0" dirty="0"/>
              <a:t>“There is a flipchart located in</a:t>
            </a:r>
            <a:r>
              <a:rPr lang="en-US" i="0" baseline="0" dirty="0"/>
              <a:t> the back of the room. Please list any questions or comments you have on any aspect of the nutrition advocacy planning process there, and your questions will be addressed at the beginning of each day.” </a:t>
            </a:r>
          </a:p>
          <a:p>
            <a:pPr defTabSz="915772">
              <a:defRPr/>
            </a:pPr>
            <a:endParaRPr lang="en-US" i="0" baseline="0" dirty="0"/>
          </a:p>
          <a:p>
            <a:pPr defTabSz="915772">
              <a:defRPr/>
            </a:pPr>
            <a:r>
              <a:rPr lang="en-US" i="0" dirty="0"/>
              <a:t>Facilitator will now </a:t>
            </a:r>
            <a:r>
              <a:rPr lang="en-CA" i="0" dirty="0">
                <a:latin typeface="Arial" panose="020B0604020202020204" pitchFamily="34" charset="0"/>
                <a:ea typeface="Times New Roman" panose="02020603050405020304" pitchFamily="18" charset="0"/>
              </a:rPr>
              <a:t>provide participants with the handout: Advocacy to Reduce Malnutrition: Using PROFILES and Nutrition Costing.</a:t>
            </a:r>
            <a:endParaRPr lang="en-US" i="0"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143</a:t>
            </a:fld>
            <a:endParaRPr lang="en-US" dirty="0">
              <a:solidFill>
                <a:prstClr val="black"/>
              </a:solidFill>
            </a:endParaRPr>
          </a:p>
        </p:txBody>
      </p:sp>
    </p:spTree>
    <p:extLst>
      <p:ext uri="{BB962C8B-B14F-4D97-AF65-F5344CB8AC3E}">
        <p14:creationId xmlns:p14="http://schemas.microsoft.com/office/powerpoint/2010/main" val="17020766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144</a:t>
            </a:fld>
            <a:endParaRPr lang="en-US">
              <a:solidFill>
                <a:prstClr val="black"/>
              </a:solidFill>
            </a:endParaRPr>
          </a:p>
        </p:txBody>
      </p:sp>
    </p:spTree>
    <p:extLst>
      <p:ext uri="{BB962C8B-B14F-4D97-AF65-F5344CB8AC3E}">
        <p14:creationId xmlns:p14="http://schemas.microsoft.com/office/powerpoint/2010/main" val="13644798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145</a:t>
            </a:fld>
            <a:endParaRPr lang="en-US" dirty="0">
              <a:solidFill>
                <a:prstClr val="black"/>
              </a:solidFill>
            </a:endParaRPr>
          </a:p>
        </p:txBody>
      </p:sp>
    </p:spTree>
    <p:extLst>
      <p:ext uri="{BB962C8B-B14F-4D97-AF65-F5344CB8AC3E}">
        <p14:creationId xmlns:p14="http://schemas.microsoft.com/office/powerpoint/2010/main" val="19916121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a:t>
            </a:r>
            <a:r>
              <a:rPr lang="en-US" baseline="0" dirty="0"/>
              <a:t> activity.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146</a:t>
            </a:fld>
            <a:endParaRPr lang="en-US"/>
          </a:p>
        </p:txBody>
      </p:sp>
    </p:spTree>
    <p:extLst>
      <p:ext uri="{BB962C8B-B14F-4D97-AF65-F5344CB8AC3E}">
        <p14:creationId xmlns:p14="http://schemas.microsoft.com/office/powerpoint/2010/main" val="379430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E945FE-3F3A-4FC9-9A03-1B801753A533}" type="slidenum">
              <a:rPr lang="en-US" smtClean="0"/>
              <a:t>21</a:t>
            </a:fld>
            <a:endParaRPr lang="en-US"/>
          </a:p>
        </p:txBody>
      </p:sp>
    </p:spTree>
    <p:extLst>
      <p:ext uri="{BB962C8B-B14F-4D97-AF65-F5344CB8AC3E}">
        <p14:creationId xmlns:p14="http://schemas.microsoft.com/office/powerpoint/2010/main" val="369194088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from scientific literature that malnutrition in its many forms has adverse impacts on various</a:t>
            </a:r>
            <a:r>
              <a:rPr lang="en-US" baseline="0" dirty="0"/>
              <a:t> health and development outcomes. For example we know that different forms of malnutrition carry a different risk of mortality. Stunting, underweight, and wasting each carry a different risk of mortality risk. </a:t>
            </a:r>
          </a:p>
          <a:p>
            <a:endParaRPr lang="en-US" baseline="0" dirty="0"/>
          </a:p>
          <a:p>
            <a:r>
              <a:rPr lang="en-US" baseline="0" dirty="0"/>
              <a:t>Building on this evidence, we can calculate the benefits of improved nutrition. PROFILES is a tool that does just this—it helps us calculate estimates of the benefits of nutrition in terms of health and development outcomes. </a:t>
            </a:r>
          </a:p>
          <a:p>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147</a:t>
            </a:fld>
            <a:endParaRPr lang="en-US" dirty="0"/>
          </a:p>
        </p:txBody>
      </p:sp>
    </p:spTree>
    <p:extLst>
      <p:ext uri="{BB962C8B-B14F-4D97-AF65-F5344CB8AC3E}">
        <p14:creationId xmlns:p14="http://schemas.microsoft.com/office/powerpoint/2010/main" val="4026122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a:t>
            </a:r>
            <a:r>
              <a:rPr lang="en-US" baseline="0" dirty="0"/>
              <a:t> framework presents the main relationships for which PROFILES calculates estimates. For example, the prevalence of stunting, underweight, and wasting is entered into the PROFILES spreadsheet to calculate the number of child deaths at a population level—and this is presented in terms of lives saved and lives lost. Similarly, PROFILES calculates the number of infant deaths given the prevalence of low birth </a:t>
            </a:r>
            <a:r>
              <a:rPr lang="en-US" b="0" baseline="0" dirty="0"/>
              <a:t>weight, the number of maternal and perinatal deaths related to iron deficiency anemia, the number of permanent disabilities in children (reduced IQ and brain damage) related to maternal iodine deficiency during pregnancy, the number of child deaths related to vitamin A deficiency, and the number of child deaths and increased risk of child overweight/obesity related to suboptimal breastfeeding practices. </a:t>
            </a:r>
          </a:p>
          <a:p>
            <a:endParaRPr lang="en-US" baseline="0" dirty="0"/>
          </a:p>
          <a:p>
            <a:r>
              <a:rPr lang="en-US" strike="noStrike" baseline="0" dirty="0"/>
              <a:t>So, on the far right (under health outcomes), PROFILES calculates estimates of lives saved or lives lost from these various forms of malnutrition.</a:t>
            </a:r>
          </a:p>
          <a:p>
            <a:endParaRPr lang="en-US" strike="noStrike" baseline="0" dirty="0"/>
          </a:p>
          <a:p>
            <a:r>
              <a:rPr lang="en-US" strike="noStrike" baseline="0" dirty="0"/>
              <a:t>Similarly PROFILES also calculates estimates for the relationship between stunting and learning, which falls under human capital. </a:t>
            </a:r>
          </a:p>
          <a:p>
            <a:endParaRPr lang="en-US" b="1" baseline="0" dirty="0"/>
          </a:p>
          <a:p>
            <a:r>
              <a:rPr lang="en-US" baseline="0" dirty="0"/>
              <a:t>PROFILES also uses the prevalence of stunting, low birth weight, iron deficiency anemia, and iodine deficiency to calculate the impact on economic productivity gains or losses. </a:t>
            </a:r>
          </a:p>
          <a:p>
            <a:endParaRPr lang="en-US" baseline="0" dirty="0"/>
          </a:p>
          <a:p>
            <a:r>
              <a:rPr lang="en-US" baseline="0" dirty="0"/>
              <a:t>The dark blue boxes with bolded text reflect the specific estimates that PROFILES calculates. </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148</a:t>
            </a:fld>
            <a:endParaRPr lang="en-US" dirty="0"/>
          </a:p>
        </p:txBody>
      </p:sp>
    </p:spTree>
    <p:extLst>
      <p:ext uri="{BB962C8B-B14F-4D97-AF65-F5344CB8AC3E}">
        <p14:creationId xmlns:p14="http://schemas.microsoft.com/office/powerpoint/2010/main" val="7660752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Note for facilitators: Listed in the upcoming slides is</a:t>
            </a:r>
            <a:r>
              <a:rPr lang="en-US" i="0" baseline="0" dirty="0"/>
              <a:t> scientific evidence to support relationships examined in the PROFILES spreadsheet. Not all of the evidence presented is used in the actual spreadsheet and formulas, but have been included in this presentation as they provide additional context and clarity to the relationships examined by PROFILES. For a full list of references used in this presentation and the PROFILES spreadsheet, see the facilitator guide, which includes a PROFILES reference  list and an additional</a:t>
            </a:r>
            <a:r>
              <a:rPr lang="en-US" b="0" i="0" baseline="0" dirty="0"/>
              <a:t> reading list</a:t>
            </a:r>
            <a:r>
              <a:rPr lang="en-US" i="0" baseline="0" dirty="0"/>
              <a:t>. </a:t>
            </a:r>
            <a:endParaRPr lang="en-US" i="0"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149</a:t>
            </a:fld>
            <a:endParaRPr lang="en-US" dirty="0">
              <a:solidFill>
                <a:prstClr val="black"/>
              </a:solidFill>
            </a:endParaRPr>
          </a:p>
        </p:txBody>
      </p:sp>
    </p:spTree>
    <p:extLst>
      <p:ext uri="{BB962C8B-B14F-4D97-AF65-F5344CB8AC3E}">
        <p14:creationId xmlns:p14="http://schemas.microsoft.com/office/powerpoint/2010/main" val="86235958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i="1" u="sng">
                <a:solidFill>
                  <a:schemeClr val="tx1"/>
                </a:solidFill>
                <a:latin typeface="Times New Roman" pitchFamily="18" charset="0"/>
              </a:defRPr>
            </a:lvl1pPr>
            <a:lvl2pPr marL="758202" indent="-291616">
              <a:defRPr sz="2400" b="1" i="1" u="sng">
                <a:solidFill>
                  <a:schemeClr val="tx1"/>
                </a:solidFill>
                <a:latin typeface="Times New Roman" pitchFamily="18" charset="0"/>
              </a:defRPr>
            </a:lvl2pPr>
            <a:lvl3pPr marL="1166464" indent="-233292">
              <a:defRPr sz="2400" b="1" i="1" u="sng">
                <a:solidFill>
                  <a:schemeClr val="tx1"/>
                </a:solidFill>
                <a:latin typeface="Times New Roman" pitchFamily="18" charset="0"/>
              </a:defRPr>
            </a:lvl3pPr>
            <a:lvl4pPr marL="1633050" indent="-233292">
              <a:defRPr sz="2400" b="1" i="1" u="sng">
                <a:solidFill>
                  <a:schemeClr val="tx1"/>
                </a:solidFill>
                <a:latin typeface="Times New Roman" pitchFamily="18" charset="0"/>
              </a:defRPr>
            </a:lvl4pPr>
            <a:lvl5pPr marL="2099636" indent="-233292">
              <a:defRPr sz="2400" b="1" i="1" u="sng">
                <a:solidFill>
                  <a:schemeClr val="tx1"/>
                </a:solidFill>
                <a:latin typeface="Times New Roman" pitchFamily="18" charset="0"/>
              </a:defRPr>
            </a:lvl5pPr>
            <a:lvl6pPr marL="2566221" indent="-233292" eaLnBrk="0" fontAlgn="base" hangingPunct="0">
              <a:spcBef>
                <a:spcPct val="0"/>
              </a:spcBef>
              <a:spcAft>
                <a:spcPct val="0"/>
              </a:spcAft>
              <a:defRPr sz="2400" b="1" i="1" u="sng">
                <a:solidFill>
                  <a:schemeClr val="tx1"/>
                </a:solidFill>
                <a:latin typeface="Times New Roman" pitchFamily="18" charset="0"/>
              </a:defRPr>
            </a:lvl6pPr>
            <a:lvl7pPr marL="3032806" indent="-233292" eaLnBrk="0" fontAlgn="base" hangingPunct="0">
              <a:spcBef>
                <a:spcPct val="0"/>
              </a:spcBef>
              <a:spcAft>
                <a:spcPct val="0"/>
              </a:spcAft>
              <a:defRPr sz="2400" b="1" i="1" u="sng">
                <a:solidFill>
                  <a:schemeClr val="tx1"/>
                </a:solidFill>
                <a:latin typeface="Times New Roman" pitchFamily="18" charset="0"/>
              </a:defRPr>
            </a:lvl7pPr>
            <a:lvl8pPr marL="3499392" indent="-233292" eaLnBrk="0" fontAlgn="base" hangingPunct="0">
              <a:spcBef>
                <a:spcPct val="0"/>
              </a:spcBef>
              <a:spcAft>
                <a:spcPct val="0"/>
              </a:spcAft>
              <a:defRPr sz="2400" b="1" i="1" u="sng">
                <a:solidFill>
                  <a:schemeClr val="tx1"/>
                </a:solidFill>
                <a:latin typeface="Times New Roman" pitchFamily="18" charset="0"/>
              </a:defRPr>
            </a:lvl8pPr>
            <a:lvl9pPr marL="3965978" indent="-233292" eaLnBrk="0" fontAlgn="base" hangingPunct="0">
              <a:spcBef>
                <a:spcPct val="0"/>
              </a:spcBef>
              <a:spcAft>
                <a:spcPct val="0"/>
              </a:spcAft>
              <a:defRPr sz="2400" b="1" i="1" u="sng">
                <a:solidFill>
                  <a:schemeClr val="tx1"/>
                </a:solidFill>
                <a:latin typeface="Times New Roman" pitchFamily="18" charset="0"/>
              </a:defRPr>
            </a:lvl9pPr>
          </a:lstStyle>
          <a:p>
            <a:fld id="{12943F83-BA77-4AA5-8258-FB7891CA5AC4}" type="slidenum">
              <a:rPr lang="fr-FR" sz="1000" b="0" u="none"/>
              <a:pPr/>
              <a:t>150</a:t>
            </a:fld>
            <a:endParaRPr lang="fr-FR" sz="1000" b="0" u="none"/>
          </a:p>
        </p:txBody>
      </p:sp>
      <p:sp>
        <p:nvSpPr>
          <p:cNvPr id="40963" name="Rectangle 2"/>
          <p:cNvSpPr>
            <a:spLocks noGrp="1" noRot="1" noChangeAspect="1" noChangeArrowheads="1" noTextEdit="1"/>
          </p:cNvSpPr>
          <p:nvPr>
            <p:ph type="sldImg"/>
          </p:nvPr>
        </p:nvSpPr>
        <p:spPr>
          <a:xfrm>
            <a:off x="1193800" y="704850"/>
            <a:ext cx="4635500" cy="3478213"/>
          </a:xfrm>
          <a:ln cap="flat"/>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pPr eaLnBrk="1" hangingPunct="1"/>
            <a:r>
              <a:rPr lang="en-US" dirty="0"/>
              <a:t>The next</a:t>
            </a:r>
            <a:r>
              <a:rPr lang="en-US" baseline="0" dirty="0"/>
              <a:t> few slides focus on the evidence behind each of these relationships. </a:t>
            </a:r>
          </a:p>
          <a:p>
            <a:pPr eaLnBrk="1" hangingPunct="1"/>
            <a:endParaRPr lang="en-US" baseline="0" dirty="0"/>
          </a:p>
          <a:p>
            <a:pPr eaLnBrk="1" hangingPunct="1"/>
            <a:r>
              <a:rPr lang="en-US" baseline="0" dirty="0"/>
              <a:t>For example, over time we have learned that childhood malnutrition is a risk factor in child mortality. The first set of studies that showed this relationship date back to the 1980s, and a first meta-analysis of this data that looked at the relationship between underweight and child mortality was published by Pelletier et al. in 1994. Since then, there has been more recent analyses in the Lancet 2008 series that establish the relative risks or odds ratios of stunting, underweight, and wasting on child mortality. These later studies further reinforce this relationship. The Lancet 2013 studies provide an updated review of the risk of various forms of malnutrition on child mortality and provide a breakdown of the distribution of child deaths by types of nutrition disorders. </a:t>
            </a:r>
            <a:endParaRPr lang="en-US" dirty="0"/>
          </a:p>
          <a:p>
            <a:pPr eaLnBrk="1" hangingPunct="1"/>
            <a:endParaRPr lang="en-US" dirty="0"/>
          </a:p>
          <a:p>
            <a:pPr defTabSz="915772">
              <a:defRPr/>
            </a:pPr>
            <a:r>
              <a:rPr lang="en-US" dirty="0"/>
              <a:t>Until</a:t>
            </a:r>
            <a:r>
              <a:rPr lang="en-US" baseline="0" dirty="0"/>
              <a:t> the analyses published by Pelletier in 1994, an association between child malnutrition and mortality had been suspected, but </a:t>
            </a:r>
            <a:r>
              <a:rPr lang="en-US" b="1" baseline="0" dirty="0"/>
              <a:t>strong </a:t>
            </a:r>
            <a:r>
              <a:rPr lang="en-US" b="1" dirty="0"/>
              <a:t>evidence supporting that relationship had been lacking.</a:t>
            </a:r>
            <a:r>
              <a:rPr lang="en-US" dirty="0"/>
              <a:t> Even though malnutrition prevalence, morbidity, and mortality rates vary across countries, the same exponential relationship is consistently observed.</a:t>
            </a:r>
          </a:p>
          <a:p>
            <a:pPr eaLnBrk="1" hangingPunct="1"/>
            <a:endParaRPr lang="en-US" dirty="0"/>
          </a:p>
          <a:p>
            <a:pPr eaLnBrk="1" hangingPunct="1"/>
            <a:r>
              <a:rPr lang="en-US" dirty="0"/>
              <a:t>This same exponential relationship</a:t>
            </a:r>
            <a:r>
              <a:rPr lang="en-US" baseline="0" dirty="0"/>
              <a:t> with death was shown in the Lancet 2008 studies. The study reaffirmed that stunting, wasting, and underweight, from mild to severe, each carried an independent risk of mortality: mild forms of stunting, wasting, and underweight carried the lowest risk of death, while severe forms of stunting, wasting, and underweight carried an exponential increased risk of death—with severe wasting carrying the highest risk of death. </a:t>
            </a:r>
          </a:p>
          <a:p>
            <a:pPr eaLnBrk="1" hangingPunct="1"/>
            <a:endParaRPr lang="en-US" baseline="0" dirty="0"/>
          </a:p>
          <a:p>
            <a:pPr eaLnBrk="1" hangingPunct="1"/>
            <a:r>
              <a:rPr lang="en-US" baseline="0" dirty="0"/>
              <a:t>It is important to note that although more severe forms of malnutrition carry an increased risk of death, at a population level, there are often fewer severe cases, so a substantial number of deaths may be a result of moderate malnutrition as there are more children affected by moderate forms of malnutrition. </a:t>
            </a:r>
          </a:p>
          <a:p>
            <a:pPr eaLnBrk="1" hangingPunct="1"/>
            <a:endParaRPr lang="en-US" dirty="0"/>
          </a:p>
        </p:txBody>
      </p:sp>
    </p:spTree>
    <p:extLst>
      <p:ext uri="{BB962C8B-B14F-4D97-AF65-F5344CB8AC3E}">
        <p14:creationId xmlns:p14="http://schemas.microsoft.com/office/powerpoint/2010/main" val="58729991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This graph provides a</a:t>
            </a:r>
            <a:r>
              <a:rPr lang="en-US" baseline="0" dirty="0">
                <a:latin typeface="Calibri" panose="020F0502020204030204" pitchFamily="34" charset="0"/>
                <a:ea typeface="Calibri" panose="020F0502020204030204" pitchFamily="34" charset="0"/>
                <a:cs typeface="Times New Roman" panose="02020603050405020304" pitchFamily="18" charset="0"/>
              </a:rPr>
              <a:t> simplified</a:t>
            </a:r>
            <a:r>
              <a:rPr lang="en-US" dirty="0">
                <a:latin typeface="Calibri" panose="020F0502020204030204" pitchFamily="34" charset="0"/>
                <a:ea typeface="Calibri" panose="020F0502020204030204" pitchFamily="34" charset="0"/>
                <a:cs typeface="Times New Roman" panose="02020603050405020304" pitchFamily="18" charset="0"/>
              </a:rPr>
              <a:t> example.</a:t>
            </a:r>
            <a:r>
              <a:rPr lang="en-US" baseline="0" dirty="0">
                <a:latin typeface="Calibri" panose="020F0502020204030204" pitchFamily="34" charset="0"/>
                <a:ea typeface="Calibri" panose="020F0502020204030204" pitchFamily="34" charset="0"/>
                <a:cs typeface="Times New Roman" panose="02020603050405020304" pitchFamily="18" charset="0"/>
              </a:rPr>
              <a:t> T</a:t>
            </a:r>
            <a:r>
              <a:rPr lang="en-US" dirty="0">
                <a:latin typeface="Calibri" panose="020F0502020204030204" pitchFamily="34" charset="0"/>
                <a:ea typeface="Calibri" panose="020F0502020204030204" pitchFamily="34" charset="0"/>
                <a:cs typeface="Times New Roman" panose="02020603050405020304" pitchFamily="18" charset="0"/>
              </a:rPr>
              <a:t>he green curve reflects the normal population in a context where the majority of the population is healthy. The curve in the red, however, illustrates a developing country population where the curve is shifted and a</a:t>
            </a:r>
            <a:r>
              <a:rPr lang="en-US" baseline="0" dirty="0">
                <a:latin typeface="Calibri" panose="020F0502020204030204" pitchFamily="34" charset="0"/>
                <a:ea typeface="Calibri" panose="020F0502020204030204" pitchFamily="34" charset="0"/>
                <a:cs typeface="Times New Roman" panose="02020603050405020304" pitchFamily="18" charset="0"/>
              </a:rPr>
              <a:t> </a:t>
            </a:r>
            <a:r>
              <a:rPr lang="en-US" u="none" dirty="0">
                <a:solidFill>
                  <a:srgbClr val="008080"/>
                </a:solidFill>
                <a:latin typeface="Calibri" panose="020F0502020204030204" pitchFamily="34" charset="0"/>
                <a:ea typeface="Calibri" panose="020F0502020204030204" pitchFamily="34" charset="0"/>
                <a:cs typeface="Times New Roman" panose="02020603050405020304" pitchFamily="18" charset="0"/>
              </a:rPr>
              <a:t>substantial percentage</a:t>
            </a:r>
            <a:r>
              <a:rPr lang="en-US" dirty="0">
                <a:latin typeface="Calibri" panose="020F0502020204030204" pitchFamily="34" charset="0"/>
                <a:ea typeface="Calibri" panose="020F0502020204030204" pitchFamily="34" charset="0"/>
                <a:cs typeface="Times New Roman" panose="02020603050405020304" pitchFamily="18" charset="0"/>
              </a:rPr>
              <a:t> of children under five is moderately stunted. The percentage severely stunted is smaller, and—although</a:t>
            </a:r>
            <a:r>
              <a:rPr lang="en-US" baseline="0" dirty="0">
                <a:latin typeface="Calibri" panose="020F0502020204030204" pitchFamily="34" charset="0"/>
                <a:ea typeface="Calibri" panose="020F0502020204030204" pitchFamily="34" charset="0"/>
                <a:cs typeface="Times New Roman" panose="02020603050405020304" pitchFamily="18" charset="0"/>
              </a:rPr>
              <a:t> the risk of dying is higher for children with severe stunting—a substantial proportion of child deaths attributable to stunting is related to moderate stunting.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151</a:t>
            </a:fld>
            <a:endParaRPr lang="en-US" dirty="0">
              <a:solidFill>
                <a:prstClr val="black"/>
              </a:solidFill>
            </a:endParaRPr>
          </a:p>
        </p:txBody>
      </p:sp>
    </p:spTree>
    <p:extLst>
      <p:ext uri="{BB962C8B-B14F-4D97-AF65-F5344CB8AC3E}">
        <p14:creationId xmlns:p14="http://schemas.microsoft.com/office/powerpoint/2010/main" val="256782897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Anemia during pregnancy is an important contributor to maternal mortality, including through an increased risk of death from postpartum hemorrhage. Anemia during pregnancy also contributes to perinatal mortality, e.g., through increasing the risk of preterm delivery. </a:t>
            </a:r>
          </a:p>
          <a:p>
            <a:endParaRPr lang="en-US" sz="1200" dirty="0"/>
          </a:p>
          <a:p>
            <a:pPr marL="0" lvl="1" defTabSz="915772">
              <a:defRPr/>
            </a:pPr>
            <a:r>
              <a:rPr lang="en-US" sz="1200" dirty="0"/>
              <a:t>A recent effort to quantify this contribution (</a:t>
            </a:r>
            <a:r>
              <a:rPr lang="en-US" sz="1200" dirty="0" err="1"/>
              <a:t>Stoltzfus</a:t>
            </a:r>
            <a:r>
              <a:rPr lang="en-US" sz="1200" dirty="0"/>
              <a:t> et al. 2004) draws on a meta-analysis of six studies, using logistic regression to calculate, for each study, an estimate of the risk ratio associated with a one-unit difference in hemoglobin. (An overall risk ratio for the six studies was calculated in a random effects model [after testing for heterogeneity], weighting the individual estimates by the inverse of their within-study variances.)</a:t>
            </a:r>
            <a:r>
              <a:rPr lang="en-US" altLang="fr-FR" sz="1200" dirty="0"/>
              <a:t> Perinatal mortality is associated with a 1 g/</a:t>
            </a:r>
            <a:r>
              <a:rPr lang="en-US" altLang="fr-FR" sz="1200" dirty="0" err="1"/>
              <a:t>dL</a:t>
            </a:r>
            <a:r>
              <a:rPr lang="en-US" altLang="fr-FR" sz="1200" dirty="0"/>
              <a:t> increase in hemoglobin: OR 0.72.</a:t>
            </a:r>
          </a:p>
          <a:p>
            <a:endParaRPr lang="en-US" sz="1200" dirty="0"/>
          </a:p>
          <a:p>
            <a:pPr marL="0" lvl="1" defTabSz="915772">
              <a:defRPr/>
            </a:pPr>
            <a:r>
              <a:rPr lang="en-US" sz="1200" dirty="0"/>
              <a:t>In addition,</a:t>
            </a:r>
            <a:r>
              <a:rPr lang="en-US" sz="1200" baseline="0" dirty="0"/>
              <a:t> the 2013 Lancet Series on maternal and child nutrition found that </a:t>
            </a:r>
            <a:r>
              <a:rPr lang="en-US" sz="1200" baseline="0" dirty="0">
                <a:solidFill>
                  <a:srgbClr val="FF0000"/>
                </a:solidFill>
              </a:rPr>
              <a:t>m</a:t>
            </a:r>
            <a:r>
              <a:rPr lang="en-US" altLang="fr-FR" sz="1200" dirty="0">
                <a:solidFill>
                  <a:srgbClr val="FF0000"/>
                </a:solidFill>
              </a:rPr>
              <a:t>aternal mortality is associated with a 1 g/</a:t>
            </a:r>
            <a:r>
              <a:rPr lang="en-US" altLang="fr-FR" sz="1200" dirty="0" err="1">
                <a:solidFill>
                  <a:srgbClr val="FF0000"/>
                </a:solidFill>
              </a:rPr>
              <a:t>dL</a:t>
            </a:r>
            <a:r>
              <a:rPr lang="en-US" altLang="fr-FR" sz="1200" dirty="0">
                <a:solidFill>
                  <a:srgbClr val="FF0000"/>
                </a:solidFill>
              </a:rPr>
              <a:t> increase in hemoglobin: OR 0.71</a:t>
            </a:r>
            <a:r>
              <a:rPr lang="en-US" altLang="fr-FR" sz="1200" baseline="0" dirty="0">
                <a:solidFill>
                  <a:srgbClr val="FF0000"/>
                </a:solidFill>
              </a:rPr>
              <a:t> (Black et al. 2013). </a:t>
            </a:r>
            <a:endParaRPr lang="en-US" altLang="fr-FR" sz="1200" dirty="0">
              <a:solidFill>
                <a:srgbClr val="FF0000"/>
              </a:solidFill>
            </a:endParaRPr>
          </a:p>
          <a:p>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dirty="0"/>
              <a:t>For more specifics on how the</a:t>
            </a:r>
            <a:r>
              <a:rPr lang="en-US" sz="1200" i="0" baseline="0" dirty="0"/>
              <a:t> models are </a:t>
            </a:r>
            <a:r>
              <a:rPr lang="en-US" sz="1200" i="0" dirty="0"/>
              <a:t>calculated in the PROFILES spreadsheet please see the facilitator guide.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152</a:t>
            </a:fld>
            <a:endParaRPr lang="en-US" dirty="0"/>
          </a:p>
        </p:txBody>
      </p:sp>
    </p:spTree>
    <p:extLst>
      <p:ext uri="{BB962C8B-B14F-4D97-AF65-F5344CB8AC3E}">
        <p14:creationId xmlns:p14="http://schemas.microsoft.com/office/powerpoint/2010/main" val="24979285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i="1" u="sng">
                <a:solidFill>
                  <a:schemeClr val="tx1"/>
                </a:solidFill>
                <a:latin typeface="Times New Roman" pitchFamily="18" charset="0"/>
              </a:defRPr>
            </a:lvl1pPr>
            <a:lvl2pPr marL="758202" indent="-291616">
              <a:defRPr sz="2400" b="1" i="1" u="sng">
                <a:solidFill>
                  <a:schemeClr val="tx1"/>
                </a:solidFill>
                <a:latin typeface="Times New Roman" pitchFamily="18" charset="0"/>
              </a:defRPr>
            </a:lvl2pPr>
            <a:lvl3pPr marL="1166464" indent="-233292">
              <a:defRPr sz="2400" b="1" i="1" u="sng">
                <a:solidFill>
                  <a:schemeClr val="tx1"/>
                </a:solidFill>
                <a:latin typeface="Times New Roman" pitchFamily="18" charset="0"/>
              </a:defRPr>
            </a:lvl3pPr>
            <a:lvl4pPr marL="1633050" indent="-233292">
              <a:defRPr sz="2400" b="1" i="1" u="sng">
                <a:solidFill>
                  <a:schemeClr val="tx1"/>
                </a:solidFill>
                <a:latin typeface="Times New Roman" pitchFamily="18" charset="0"/>
              </a:defRPr>
            </a:lvl4pPr>
            <a:lvl5pPr marL="2099636" indent="-233292">
              <a:defRPr sz="2400" b="1" i="1" u="sng">
                <a:solidFill>
                  <a:schemeClr val="tx1"/>
                </a:solidFill>
                <a:latin typeface="Times New Roman" pitchFamily="18" charset="0"/>
              </a:defRPr>
            </a:lvl5pPr>
            <a:lvl6pPr marL="2566221" indent="-233292" eaLnBrk="0" fontAlgn="base" hangingPunct="0">
              <a:spcBef>
                <a:spcPct val="0"/>
              </a:spcBef>
              <a:spcAft>
                <a:spcPct val="0"/>
              </a:spcAft>
              <a:defRPr sz="2400" b="1" i="1" u="sng">
                <a:solidFill>
                  <a:schemeClr val="tx1"/>
                </a:solidFill>
                <a:latin typeface="Times New Roman" pitchFamily="18" charset="0"/>
              </a:defRPr>
            </a:lvl6pPr>
            <a:lvl7pPr marL="3032806" indent="-233292" eaLnBrk="0" fontAlgn="base" hangingPunct="0">
              <a:spcBef>
                <a:spcPct val="0"/>
              </a:spcBef>
              <a:spcAft>
                <a:spcPct val="0"/>
              </a:spcAft>
              <a:defRPr sz="2400" b="1" i="1" u="sng">
                <a:solidFill>
                  <a:schemeClr val="tx1"/>
                </a:solidFill>
                <a:latin typeface="Times New Roman" pitchFamily="18" charset="0"/>
              </a:defRPr>
            </a:lvl7pPr>
            <a:lvl8pPr marL="3499392" indent="-233292" eaLnBrk="0" fontAlgn="base" hangingPunct="0">
              <a:spcBef>
                <a:spcPct val="0"/>
              </a:spcBef>
              <a:spcAft>
                <a:spcPct val="0"/>
              </a:spcAft>
              <a:defRPr sz="2400" b="1" i="1" u="sng">
                <a:solidFill>
                  <a:schemeClr val="tx1"/>
                </a:solidFill>
                <a:latin typeface="Times New Roman" pitchFamily="18" charset="0"/>
              </a:defRPr>
            </a:lvl8pPr>
            <a:lvl9pPr marL="3965978" indent="-233292" eaLnBrk="0" fontAlgn="base" hangingPunct="0">
              <a:spcBef>
                <a:spcPct val="0"/>
              </a:spcBef>
              <a:spcAft>
                <a:spcPct val="0"/>
              </a:spcAft>
              <a:defRPr sz="2400" b="1" i="1" u="sng">
                <a:solidFill>
                  <a:schemeClr val="tx1"/>
                </a:solidFill>
                <a:latin typeface="Times New Roman" pitchFamily="18" charset="0"/>
              </a:defRPr>
            </a:lvl9pPr>
          </a:lstStyle>
          <a:p>
            <a:fld id="{8FA2EE2B-3DC3-4D32-9513-F26D4850AC5C}" type="slidenum">
              <a:rPr lang="fr-FR" sz="1000" b="0" u="none"/>
              <a:pPr/>
              <a:t>153</a:t>
            </a:fld>
            <a:endParaRPr lang="fr-FR" sz="1000" b="0" u="none"/>
          </a:p>
        </p:txBody>
      </p:sp>
      <p:sp>
        <p:nvSpPr>
          <p:cNvPr id="60419" name="Rectangle 2"/>
          <p:cNvSpPr>
            <a:spLocks noGrp="1" noRot="1" noChangeAspect="1" noChangeArrowheads="1" noTextEdit="1"/>
          </p:cNvSpPr>
          <p:nvPr>
            <p:ph type="sldImg"/>
          </p:nvPr>
        </p:nvSpPr>
        <p:spPr>
          <a:xfrm>
            <a:off x="1184275" y="698500"/>
            <a:ext cx="4654550" cy="3490913"/>
          </a:xfrm>
          <a:ln/>
        </p:spPr>
      </p:sp>
      <p:sp>
        <p:nvSpPr>
          <p:cNvPr id="60420" name="Rectangle 3"/>
          <p:cNvSpPr>
            <a:spLocks noGrp="1" noChangeArrowheads="1"/>
          </p:cNvSpPr>
          <p:nvPr>
            <p:ph type="body" idx="1"/>
          </p:nvPr>
        </p:nvSpPr>
        <p:spPr>
          <a:xfrm>
            <a:off x="702310" y="4421824"/>
            <a:ext cx="5618480" cy="41890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r>
              <a:rPr lang="en-US" dirty="0"/>
              <a:t>Low birth weight (LBW) is defined as less than 2,500 g (up to and including 2,499 g)</a:t>
            </a:r>
          </a:p>
          <a:p>
            <a:r>
              <a:rPr lang="en-US" dirty="0"/>
              <a:t>LBW </a:t>
            </a:r>
            <a:r>
              <a:rPr lang="en-US" dirty="0">
                <a:ea typeface="Times New Roman"/>
              </a:rPr>
              <a:t>can be caused by preterm birth and/or intrauterine growth restriction</a:t>
            </a:r>
          </a:p>
          <a:p>
            <a:r>
              <a:rPr lang="en-US" dirty="0"/>
              <a:t>LBW rate in a population is a good indicator of a public health problem that includes long-term maternal malnutrition, ill health, and poor health care.</a:t>
            </a:r>
            <a:br>
              <a:rPr lang="en-US" dirty="0"/>
            </a:br>
            <a:br>
              <a:rPr lang="en-US" dirty="0"/>
            </a:br>
            <a:r>
              <a:rPr lang="en-US" dirty="0"/>
              <a:t> “The probability of infant mortality is estimated to be significantly higher for LBW than for non-LBW infants.”</a:t>
            </a:r>
          </a:p>
          <a:p>
            <a:endParaRPr lang="en-US" i="1" dirty="0"/>
          </a:p>
          <a:p>
            <a:r>
              <a:rPr lang="en-US" i="0" dirty="0"/>
              <a:t>Additional information—use if needed:</a:t>
            </a:r>
            <a:r>
              <a:rPr lang="en-US" i="0" baseline="0" dirty="0"/>
              <a:t> </a:t>
            </a:r>
            <a:endParaRPr lang="en-US" i="0" dirty="0"/>
          </a:p>
          <a:p>
            <a:endParaRPr lang="en-US" i="0" dirty="0"/>
          </a:p>
          <a:p>
            <a:pPr defTabSz="933172">
              <a:defRPr/>
            </a:pPr>
            <a:r>
              <a:rPr lang="en-US" i="0" dirty="0"/>
              <a:t>For term infants weighing 2,000-2,499 grams at birth the risk of neonatal death is four times as high and the risk of post-neonatal death is two times as high as for term infants weighing 2,500-2,999 grams and implies that the probability of an infant death (either neonatal or post-neonatal) drops by about 0.078 for each birth in the 2,500-2,999 grams range instead of in the 2,000-2,499 gram range (Alderman and Behrman 2004).” </a:t>
            </a:r>
          </a:p>
          <a:p>
            <a:pPr defTabSz="933172">
              <a:defRPr/>
            </a:pPr>
            <a:endParaRPr lang="en-US" i="0" dirty="0"/>
          </a:p>
          <a:p>
            <a:pPr>
              <a:lnSpc>
                <a:spcPct val="115000"/>
              </a:lnSpc>
              <a:spcAft>
                <a:spcPts val="1202"/>
              </a:spcAft>
            </a:pPr>
            <a:r>
              <a:rPr lang="en-US" i="0" dirty="0"/>
              <a:t>PROFILES calculates the population attributable fraction and excess number of deaths related to LBW.</a:t>
            </a:r>
            <a:r>
              <a:rPr lang="en-US" sz="2000" i="0" dirty="0"/>
              <a:t> PROFILES uses the values cited in </a:t>
            </a:r>
            <a:r>
              <a:rPr lang="en-US" i="0" dirty="0"/>
              <a:t>Alderman and Behrman 2004. These values can be reviewed in the handout on the scientific basis. </a:t>
            </a:r>
          </a:p>
          <a:p>
            <a:pPr defTabSz="933172">
              <a:defRPr/>
            </a:pPr>
            <a:endParaRPr lang="en-US" i="0" dirty="0"/>
          </a:p>
          <a:p>
            <a:pPr defTabSz="933172">
              <a:defRPr/>
            </a:pPr>
            <a:r>
              <a:rPr lang="en-US" i="0" dirty="0"/>
              <a:t>PROFILES uses relative risks together with the country-specific prevalence of LBW to calculate the population-attributable risk of neonatal and </a:t>
            </a:r>
            <a:r>
              <a:rPr lang="en-US" i="0" dirty="0" err="1"/>
              <a:t>postneonatal</a:t>
            </a:r>
            <a:r>
              <a:rPr lang="en-US" i="0" dirty="0"/>
              <a:t> infant mortality due to low birth weight. These are then applied to the country-specific levels of neonatal and </a:t>
            </a:r>
            <a:r>
              <a:rPr lang="en-US" i="0" dirty="0" err="1"/>
              <a:t>postneonatal</a:t>
            </a:r>
            <a:r>
              <a:rPr lang="en-US" i="0" dirty="0"/>
              <a:t> infant mortality to calculate the excess deaths due to low birth weight. </a:t>
            </a:r>
          </a:p>
          <a:p>
            <a:endParaRPr lang="en-US" i="1" dirty="0"/>
          </a:p>
        </p:txBody>
      </p:sp>
    </p:spTree>
    <p:extLst>
      <p:ext uri="{BB962C8B-B14F-4D97-AF65-F5344CB8AC3E}">
        <p14:creationId xmlns:p14="http://schemas.microsoft.com/office/powerpoint/2010/main" val="359639174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lnSpc>
                <a:spcPct val="105000"/>
              </a:lnSpc>
              <a:spcAft>
                <a:spcPts val="1202"/>
              </a:spcAft>
              <a:buClr>
                <a:schemeClr val="accent1"/>
              </a:buClr>
            </a:pPr>
            <a:r>
              <a:rPr lang="en-GB" dirty="0"/>
              <a:t>Suboptimal breastfeeding is related to increased neonatal, infant, and young child mortality (due to increased risk of infection).</a:t>
            </a:r>
          </a:p>
          <a:p>
            <a:pPr marL="0" lvl="1">
              <a:lnSpc>
                <a:spcPct val="105000"/>
              </a:lnSpc>
              <a:spcAft>
                <a:spcPts val="1202"/>
              </a:spcAft>
              <a:buClr>
                <a:schemeClr val="accent1"/>
              </a:buClr>
            </a:pPr>
            <a:endParaRPr lang="en-GB" dirty="0"/>
          </a:p>
          <a:p>
            <a:r>
              <a:rPr lang="en-US" sz="1200" b="0" i="0" kern="1200" dirty="0">
                <a:solidFill>
                  <a:srgbClr val="FF0000"/>
                </a:solidFill>
                <a:effectLst/>
                <a:latin typeface="+mn-lt"/>
                <a:ea typeface="+mn-ea"/>
                <a:cs typeface="+mn-cs"/>
              </a:rPr>
              <a:t>Late initiation of breastfeeding (after the first hour) increases the risk of death in the neonatal period (first 28 days), which is particularly evident in low-resource, high-mortality settings where infection is a main cause of newborn deaths. With recent declines in infant and child mortality globally, the prevention of neonatal mortality has become a higher priority, beginning with risk factors that are most easily addressed. </a:t>
            </a:r>
          </a:p>
          <a:p>
            <a:endParaRPr lang="en-US" sz="1200" b="0" i="0" kern="1200" dirty="0">
              <a:solidFill>
                <a:srgbClr val="FF0000"/>
              </a:solidFill>
              <a:effectLst/>
              <a:latin typeface="+mn-lt"/>
              <a:ea typeface="+mn-ea"/>
              <a:cs typeface="+mn-cs"/>
            </a:endParaRPr>
          </a:p>
          <a:p>
            <a:r>
              <a:rPr lang="en-US" sz="1200" b="0" i="0" kern="1200" dirty="0">
                <a:solidFill>
                  <a:srgbClr val="FF0000"/>
                </a:solidFill>
                <a:effectLst/>
                <a:latin typeface="+mn-lt"/>
                <a:ea typeface="+mn-ea"/>
                <a:cs typeface="+mn-cs"/>
              </a:rPr>
              <a:t>PROFILES uses a relative risk (RR) of death on days 3-27 among “ever breastfed” infants of 1.53, derived by pooling the analyses of Khan et al. (2015</a:t>
            </a:r>
            <a:r>
              <a:rPr lang="en-US" sz="900" b="0" i="0" kern="1200" dirty="0">
                <a:solidFill>
                  <a:srgbClr val="FF0000"/>
                </a:solidFill>
                <a:effectLst/>
                <a:latin typeface="+mn-lt"/>
                <a:ea typeface="+mn-ea"/>
                <a:cs typeface="+mn-cs"/>
              </a:rPr>
              <a:t> </a:t>
            </a:r>
            <a:r>
              <a:rPr lang="en-US" sz="1200" b="0" i="0" kern="1200" dirty="0">
                <a:solidFill>
                  <a:srgbClr val="FF0000"/>
                </a:solidFill>
                <a:effectLst/>
                <a:latin typeface="+mn-lt"/>
                <a:ea typeface="+mn-ea"/>
                <a:cs typeface="+mn-cs"/>
              </a:rPr>
              <a:t>) and NEOVITA (2016). </a:t>
            </a:r>
            <a:endParaRPr lang="en-GB" b="0" i="0" dirty="0">
              <a:solidFill>
                <a:srgbClr val="FF0000"/>
              </a:solidFill>
            </a:endParaRPr>
          </a:p>
          <a:p>
            <a:pPr marL="0" lvl="1">
              <a:lnSpc>
                <a:spcPct val="105000"/>
              </a:lnSpc>
              <a:spcAft>
                <a:spcPts val="1202"/>
              </a:spcAft>
              <a:buClr>
                <a:schemeClr val="accent1"/>
              </a:buClr>
            </a:pPr>
            <a:endParaRPr lang="en-GB"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154</a:t>
            </a:fld>
            <a:endParaRPr lang="en-US" dirty="0"/>
          </a:p>
        </p:txBody>
      </p:sp>
    </p:spTree>
    <p:extLst>
      <p:ext uri="{BB962C8B-B14F-4D97-AF65-F5344CB8AC3E}">
        <p14:creationId xmlns:p14="http://schemas.microsoft.com/office/powerpoint/2010/main" val="106970283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a:lnSpc>
                <a:spcPct val="105000"/>
              </a:lnSpc>
              <a:spcAft>
                <a:spcPts val="1202"/>
              </a:spcAft>
              <a:buClr>
                <a:schemeClr val="accent1"/>
              </a:buClr>
            </a:pPr>
            <a:r>
              <a:rPr lang="en-GB" dirty="0"/>
              <a:t>Suboptimal breastfeeding is related to increased infant and young child mortality (due to increased risk of infection).</a:t>
            </a:r>
          </a:p>
          <a:p>
            <a:pPr marL="0" lvl="1">
              <a:lnSpc>
                <a:spcPct val="105000"/>
              </a:lnSpc>
              <a:spcAft>
                <a:spcPts val="1202"/>
              </a:spcAft>
              <a:buClr>
                <a:schemeClr val="accent1"/>
              </a:buClr>
            </a:pPr>
            <a:endParaRPr lang="en-GB" dirty="0"/>
          </a:p>
          <a:p>
            <a:pPr marL="0" lvl="1">
              <a:lnSpc>
                <a:spcPct val="105000"/>
              </a:lnSpc>
              <a:spcAft>
                <a:spcPts val="1202"/>
              </a:spcAft>
              <a:buClr>
                <a:schemeClr val="accent1"/>
              </a:buClr>
            </a:pPr>
            <a:r>
              <a:rPr lang="en-GB" dirty="0"/>
              <a:t>According to the 2013 Lancet Series on Nutrition suboptimal breastfeeding results in more than 800,000 child deaths annually, which is 11.6% of deaths of children younger than five years of age (Black et al. 2013).</a:t>
            </a:r>
          </a:p>
          <a:p>
            <a:pPr marL="0" lvl="1">
              <a:lnSpc>
                <a:spcPct val="105000"/>
              </a:lnSpc>
              <a:spcAft>
                <a:spcPts val="1202"/>
              </a:spcAft>
              <a:buClr>
                <a:schemeClr val="accent1"/>
              </a:buClr>
            </a:pPr>
            <a:endParaRPr lang="en-GB" dirty="0">
              <a:solidFill>
                <a:srgbClr val="FF0000"/>
              </a:solidFill>
            </a:endParaRPr>
          </a:p>
          <a:p>
            <a:pPr marL="0" lvl="1" defTabSz="915772">
              <a:defRPr/>
            </a:pPr>
            <a:r>
              <a:rPr lang="en-US" dirty="0"/>
              <a:t>The Lamberti et al. 2011 article found among infants 0-5 months of age, risk of all-cause mortality was almost three times higher in children who were partially breastfed and 14 times higher in children not breastfed as compared to children who were exclusively breastfed.</a:t>
            </a:r>
          </a:p>
          <a:p>
            <a:pPr marL="0" lvl="1" defTabSz="915772">
              <a:defRPr/>
            </a:pPr>
            <a:endParaRPr lang="en-US" sz="800" dirty="0"/>
          </a:p>
          <a:p>
            <a:pPr marL="0" lvl="1" defTabSz="915772">
              <a:defRPr/>
            </a:pPr>
            <a:r>
              <a:rPr lang="en-GB" sz="800" dirty="0" err="1">
                <a:latin typeface="Times New Roman" panose="02020603050405020304" pitchFamily="18" charset="0"/>
                <a:ea typeface="Times New Roman" panose="02020603050405020304" pitchFamily="18" charset="0"/>
              </a:rPr>
              <a:t>Lamberti</a:t>
            </a:r>
            <a:r>
              <a:rPr lang="en-GB" sz="800" dirty="0">
                <a:latin typeface="Times New Roman" panose="02020603050405020304" pitchFamily="18" charset="0"/>
                <a:ea typeface="Times New Roman" panose="02020603050405020304" pitchFamily="18" charset="0"/>
              </a:rPr>
              <a:t> et al. 2011 also found an increased risk of all-cause mortality (RR 3.69) for children 6-23 months who were not breastfed as compared to children who received</a:t>
            </a:r>
            <a:r>
              <a:rPr lang="en-GB" sz="800" baseline="0" dirty="0">
                <a:latin typeface="Times New Roman" panose="02020603050405020304" pitchFamily="18" charset="0"/>
                <a:ea typeface="Times New Roman" panose="02020603050405020304" pitchFamily="18" charset="0"/>
              </a:rPr>
              <a:t> any breastfeeding. </a:t>
            </a:r>
          </a:p>
          <a:p>
            <a:pPr marL="0" lvl="1" defTabSz="915772">
              <a:defRPr/>
            </a:pPr>
            <a:endParaRPr lang="en-US" sz="800" i="1" dirty="0"/>
          </a:p>
          <a:p>
            <a:pPr marL="0" lvl="1" defTabSz="915772">
              <a:defRPr/>
            </a:pPr>
            <a:r>
              <a:rPr lang="en-GB" sz="800" i="0" dirty="0">
                <a:solidFill>
                  <a:prstClr val="black"/>
                </a:solidFill>
              </a:rPr>
              <a:t>Additional information:</a:t>
            </a:r>
          </a:p>
          <a:p>
            <a:pPr marL="0" lvl="1" defTabSz="915772">
              <a:defRPr/>
            </a:pPr>
            <a:endParaRPr lang="en-GB" sz="800" dirty="0">
              <a:solidFill>
                <a:prstClr val="black"/>
              </a:solidFill>
            </a:endParaRPr>
          </a:p>
          <a:p>
            <a:pPr marL="0" lvl="1" defTabSz="915772">
              <a:defRPr/>
            </a:pPr>
            <a:r>
              <a:rPr lang="en-GB" sz="800" dirty="0">
                <a:solidFill>
                  <a:prstClr val="black"/>
                </a:solidFill>
              </a:rPr>
              <a:t>Two articles (</a:t>
            </a:r>
            <a:r>
              <a:rPr lang="en-GB" sz="800" dirty="0" err="1">
                <a:solidFill>
                  <a:prstClr val="black"/>
                </a:solidFill>
              </a:rPr>
              <a:t>Lamberti</a:t>
            </a:r>
            <a:r>
              <a:rPr lang="en-GB" sz="800" dirty="0">
                <a:solidFill>
                  <a:prstClr val="black"/>
                </a:solidFill>
              </a:rPr>
              <a:t> et al. 2011 and 2013) found that </a:t>
            </a:r>
            <a:r>
              <a:rPr lang="en-US" sz="800" dirty="0">
                <a:solidFill>
                  <a:prstClr val="black"/>
                </a:solidFill>
              </a:rPr>
              <a:t>a lack of exclusive breastfeeding among infants 0-5 months of age and no breastfeeding among children 6-23 months of age are associated with increased diarrhea morbidity and mortality and that suboptimal breastfeeding elevated the risk of pneumonia morbidity and mortality outcomes across age groups (0-23 months). In particular, pneumonia mortality was higher among not breastfed compared to exclusively breastfed infants 0-5 months of age (RR: 14.97; 95% CI: 0.67</a:t>
            </a:r>
            <a:r>
              <a:rPr lang="en-US" sz="800" baseline="0" dirty="0">
                <a:solidFill>
                  <a:prstClr val="black"/>
                </a:solidFill>
              </a:rPr>
              <a:t>–</a:t>
            </a:r>
            <a:r>
              <a:rPr lang="en-US" sz="800" dirty="0">
                <a:solidFill>
                  <a:prstClr val="black"/>
                </a:solidFill>
              </a:rPr>
              <a:t>332.74) and among  not breastfed compared to breastfed infants and young children 6-23 months of age (RR: 1.92; 95% CI: 0.79–4.68). </a:t>
            </a:r>
            <a:endParaRPr lang="en-GB" sz="800" i="1"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155</a:t>
            </a:fld>
            <a:endParaRPr lang="en-US" dirty="0"/>
          </a:p>
        </p:txBody>
      </p:sp>
    </p:spTree>
    <p:extLst>
      <p:ext uri="{BB962C8B-B14F-4D97-AF65-F5344CB8AC3E}">
        <p14:creationId xmlns:p14="http://schemas.microsoft.com/office/powerpoint/2010/main" val="74997285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5772">
              <a:defRPr/>
            </a:pPr>
            <a:r>
              <a:rPr lang="en-US" sz="1200" noProof="0" dirty="0"/>
              <a:t>The relationship between vitamin</a:t>
            </a:r>
            <a:r>
              <a:rPr lang="en-US" sz="1200" baseline="0" noProof="0" dirty="0"/>
              <a:t> A deficiency and child mortality was shown in 1992 through a meta-analysis of several studies on vitamin A and child mortality. The meta-analysis found that supplementation with vitamin A resulted in a 23% mortality reduction. </a:t>
            </a:r>
            <a:r>
              <a:rPr lang="en-US" sz="1200" noProof="0" dirty="0"/>
              <a:t>Vitamin A-deficient children are at risk of blindness resulting from </a:t>
            </a:r>
            <a:r>
              <a:rPr lang="en-US" sz="1200" noProof="0" dirty="0" err="1"/>
              <a:t>xerophthalmia</a:t>
            </a:r>
            <a:r>
              <a:rPr lang="en-US" sz="1200" noProof="0" dirty="0"/>
              <a:t>, including corneal ulceration, and have a higher risk of dying, from, e.g., diarrhea and measles. </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156</a:t>
            </a:fld>
            <a:endParaRPr lang="en-US" dirty="0"/>
          </a:p>
        </p:txBody>
      </p:sp>
    </p:spTree>
    <p:extLst>
      <p:ext uri="{BB962C8B-B14F-4D97-AF65-F5344CB8AC3E}">
        <p14:creationId xmlns:p14="http://schemas.microsoft.com/office/powerpoint/2010/main" val="3323485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13930491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157</a:t>
            </a:fld>
            <a:endParaRPr lang="en-US" dirty="0">
              <a:solidFill>
                <a:prstClr val="black"/>
              </a:solidFill>
            </a:endParaRPr>
          </a:p>
        </p:txBody>
      </p:sp>
    </p:spTree>
    <p:extLst>
      <p:ext uri="{BB962C8B-B14F-4D97-AF65-F5344CB8AC3E}">
        <p14:creationId xmlns:p14="http://schemas.microsoft.com/office/powerpoint/2010/main" val="144922363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more information on this model see the facilitator</a:t>
            </a:r>
            <a:r>
              <a:rPr lang="en-US" baseline="0" dirty="0"/>
              <a:t> </a:t>
            </a:r>
            <a:r>
              <a:rPr lang="en-US" dirty="0"/>
              <a:t>guide </a:t>
            </a:r>
            <a:r>
              <a:rPr lang="en-US" baseline="0" dirty="0"/>
              <a:t>as well as the </a:t>
            </a:r>
            <a:r>
              <a:rPr lang="en-US" dirty="0"/>
              <a:t>brief</a:t>
            </a:r>
            <a:r>
              <a:rPr lang="en-US" baseline="0" dirty="0"/>
              <a:t> by Oot et al. 2016 titled </a:t>
            </a:r>
            <a:r>
              <a:rPr lang="en-US" b="0" baseline="0" dirty="0"/>
              <a:t>“</a:t>
            </a:r>
            <a:r>
              <a:rPr lang="en-US" sz="1200" b="0" kern="1200" dirty="0">
                <a:solidFill>
                  <a:schemeClr val="tx1"/>
                </a:solidFill>
                <a:effectLst/>
                <a:latin typeface="+mn-lt"/>
                <a:ea typeface="+mn-ea"/>
                <a:cs typeface="+mn-cs"/>
              </a:rPr>
              <a:t>The Effect of Suboptimal Breastfeeding on Preschool Overweight/Obesity: A Model in PROFILES for Country-Level Advocacy” </a:t>
            </a:r>
            <a:r>
              <a:rPr lang="en-US" baseline="0" dirty="0"/>
              <a:t>on the FANTA project website.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158</a:t>
            </a:fld>
            <a:endParaRPr lang="en-US" dirty="0"/>
          </a:p>
        </p:txBody>
      </p:sp>
    </p:spTree>
    <p:extLst>
      <p:ext uri="{BB962C8B-B14F-4D97-AF65-F5344CB8AC3E}">
        <p14:creationId xmlns:p14="http://schemas.microsoft.com/office/powerpoint/2010/main" val="264513537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Arial Unicode MS" charset="0"/>
              </a:rPr>
              <a:t>Several types of nutritional deficiencies can influence learning performance and mental development. The most important is </a:t>
            </a:r>
            <a:r>
              <a:rPr lang="en-US" b="1" dirty="0">
                <a:latin typeface="+mn-lt"/>
                <a:cs typeface="Arial Unicode MS" charset="0"/>
              </a:rPr>
              <a:t>iodine deficiency during pregnancy</a:t>
            </a:r>
            <a:r>
              <a:rPr lang="en-US" dirty="0">
                <a:latin typeface="+mn-lt"/>
                <a:cs typeface="Arial Unicode MS" charset="0"/>
              </a:rPr>
              <a:t>, which is known to </a:t>
            </a:r>
            <a:r>
              <a:rPr lang="en-US" dirty="0">
                <a:latin typeface="+mn-lt"/>
              </a:rPr>
              <a:t>hinder development of the fetus and can result in the birth of infants with cretinism (severe mental and physical impairment), or milder forms of congenital iodine deficiency with clinical (or subclinical) mental impairment.</a:t>
            </a:r>
            <a:r>
              <a:rPr lang="en-GB" dirty="0">
                <a:latin typeface="+mn-lt"/>
              </a:rPr>
              <a:t> Published literature finds an average reduction of up to 13.5 IQ points (Black et al. 2013). </a:t>
            </a: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159</a:t>
            </a:fld>
            <a:endParaRPr lang="en-US"/>
          </a:p>
        </p:txBody>
      </p:sp>
    </p:spTree>
    <p:extLst>
      <p:ext uri="{BB962C8B-B14F-4D97-AF65-F5344CB8AC3E}">
        <p14:creationId xmlns:p14="http://schemas.microsoft.com/office/powerpoint/2010/main" val="242577452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Over the years</a:t>
            </a:r>
            <a:r>
              <a:rPr lang="en-US" baseline="0" dirty="0"/>
              <a:t> studies have shown that stunting is associated with delayed child development milestones and poor education outcomes, in terms of fewer years in school and poorer performance in school. In more recent years this relationship has been quantified to a degree, and this has formed the basis of calculating estimates in PROFILES.</a:t>
            </a:r>
          </a:p>
          <a:p>
            <a:pPr defTabSz="915772">
              <a:defRPr/>
            </a:pPr>
            <a:endParaRPr lang="en-US" baseline="0" dirty="0"/>
          </a:p>
          <a:p>
            <a:pPr defTabSz="915772">
              <a:defRPr/>
            </a:pPr>
            <a:r>
              <a:rPr lang="en-US" baseline="0" dirty="0"/>
              <a:t>Although the impact of stunting on economic productivity is covered in more depth later on in the presentation, there is a study that found a direct impact of education on a person’s income potential. The study in Central America found that 1 additional year of schooling is associated with a 12-14% increase in lifetime earnings (Psacharopoulos and </a:t>
            </a:r>
            <a:r>
              <a:rPr lang="en-US" baseline="0" dirty="0" err="1"/>
              <a:t>Patrinos</a:t>
            </a:r>
            <a:r>
              <a:rPr lang="en-US" baseline="0" dirty="0"/>
              <a:t> 2004).</a:t>
            </a:r>
          </a:p>
          <a:p>
            <a:pPr defTabSz="915772">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t>For more information</a:t>
            </a:r>
            <a:r>
              <a:rPr lang="en-US" i="0" baseline="0" dirty="0"/>
              <a:t> on this model see the facilitator guide and/or the brief by Oot et al. 2016 titled “</a:t>
            </a:r>
            <a:r>
              <a:rPr lang="en-US" i="0" dirty="0"/>
              <a:t>The Effect of Chronic Malnutrition (Stunting) on Learning Ability, a Measure of Human Capital: A Model in PROFILES for Country-Level Advocacy” on the FANTA project website.</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160</a:t>
            </a:fld>
            <a:endParaRPr lang="en-US" dirty="0"/>
          </a:p>
        </p:txBody>
      </p:sp>
    </p:spTree>
    <p:extLst>
      <p:ext uri="{BB962C8B-B14F-4D97-AF65-F5344CB8AC3E}">
        <p14:creationId xmlns:p14="http://schemas.microsoft.com/office/powerpoint/2010/main" val="335028653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161</a:t>
            </a:fld>
            <a:endParaRPr lang="en-US" dirty="0">
              <a:solidFill>
                <a:prstClr val="black"/>
              </a:solidFill>
            </a:endParaRPr>
          </a:p>
        </p:txBody>
      </p:sp>
    </p:spTree>
    <p:extLst>
      <p:ext uri="{BB962C8B-B14F-4D97-AF65-F5344CB8AC3E}">
        <p14:creationId xmlns:p14="http://schemas.microsoft.com/office/powerpoint/2010/main" val="33705102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defTabSz="915772">
              <a:defRPr/>
            </a:pPr>
            <a:r>
              <a:rPr lang="en-US" sz="1200" dirty="0">
                <a:latin typeface="+mn-lt"/>
              </a:rPr>
              <a:t>Improved early nutrition and a reduction in stunting can improve economic productivity and wages.</a:t>
            </a:r>
          </a:p>
          <a:p>
            <a:pPr defTabSz="915772">
              <a:defRPr/>
            </a:pPr>
            <a:endParaRPr lang="en-US" sz="1200" dirty="0">
              <a:latin typeface="+mn-lt"/>
            </a:endParaRPr>
          </a:p>
          <a:p>
            <a:pPr defTabSz="915772">
              <a:defRPr/>
            </a:pPr>
            <a:r>
              <a:rPr lang="en-US" sz="1200" dirty="0">
                <a:latin typeface="+mn-lt"/>
              </a:rPr>
              <a:t>Reduced adult stature due to stunting is a proxy indicator for various nutritional and other insults that can affect physical and mental development (the issue is not short stature per se). </a:t>
            </a:r>
          </a:p>
          <a:p>
            <a:pPr defTabSz="915772">
              <a:defRPr/>
            </a:pPr>
            <a:endParaRPr lang="en-US" sz="1200" dirty="0">
              <a:latin typeface="+mn-lt"/>
            </a:endParaRPr>
          </a:p>
          <a:p>
            <a:r>
              <a:rPr lang="en-US" sz="1200" dirty="0">
                <a:latin typeface="+mn-lt"/>
              </a:rPr>
              <a:t>The PROFILES workbook estimates the impact of growth deficit in children on future labor productivity based on the fact that stunting developed during the first 2 years of life is generally maintained throughout life and that the productivity of adults is related to their stature. </a:t>
            </a:r>
          </a:p>
          <a:p>
            <a:endParaRPr lang="en-US" sz="1200" dirty="0">
              <a:latin typeface="+mn-lt"/>
            </a:endParaRPr>
          </a:p>
          <a:p>
            <a:r>
              <a:rPr lang="en-US" sz="1200" dirty="0">
                <a:latin typeface="+mn-lt"/>
              </a:rPr>
              <a:t>FACILITATOR</a:t>
            </a:r>
            <a:r>
              <a:rPr lang="en-US" sz="1200" baseline="0" dirty="0">
                <a:latin typeface="+mn-lt"/>
              </a:rPr>
              <a:t>: STOP HERE (use additional information below only if needed)</a:t>
            </a:r>
            <a:endParaRPr lang="en-US" sz="1200" dirty="0">
              <a:latin typeface="+mn-lt"/>
            </a:endParaRPr>
          </a:p>
          <a:p>
            <a:endParaRPr lang="en-US" sz="1200" i="1" dirty="0">
              <a:latin typeface="+mn-lt"/>
            </a:endParaRPr>
          </a:p>
          <a:p>
            <a:r>
              <a:rPr lang="en-US" sz="1200" dirty="0">
                <a:latin typeface="+mn-lt"/>
              </a:rPr>
              <a:t>Using coefficients based on published scientific literature, PROFILES estimates reduced adult productivity related to both decreased physical capacity and reduced intellectual ability (affecting school achievement). The calculations use the “economic activity rate” (the population actually working) discounting future wages at 3% per year, and adjusts for normal mortality. The lifetime discount factor is the sum of all the adjusted annual discounted years from age 15 through age 64. The lifetime discount factor is used to calculate the present day value of future economic productivity losses related to childhood stunting, based on the proportion of children 24–35 months of age that were classified as stunted. The percentage of children classified as having severe, moderate, and mild stunting are considered, after subtracting the proportion of children expected in each of these categories (according to reference population values).</a:t>
            </a:r>
          </a:p>
          <a:p>
            <a:pPr>
              <a:lnSpc>
                <a:spcPct val="90000"/>
              </a:lnSpc>
              <a:spcBef>
                <a:spcPts val="612"/>
              </a:spcBef>
            </a:pPr>
            <a:endParaRPr lang="en-US" sz="1200" b="1" dirty="0">
              <a:latin typeface="+mn-lt"/>
              <a:cs typeface="Arial Unicode MS" charset="0"/>
            </a:endParaRPr>
          </a:p>
          <a:p>
            <a:pPr>
              <a:lnSpc>
                <a:spcPct val="125000"/>
              </a:lnSpc>
              <a:spcBef>
                <a:spcPts val="901"/>
              </a:spcBef>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GB" sz="1200" u="sng" dirty="0">
                <a:latin typeface="+mn-lt"/>
              </a:rPr>
              <a:t>Assumptions</a:t>
            </a:r>
            <a:r>
              <a:rPr lang="en-GB" sz="1200" dirty="0">
                <a:latin typeface="+mn-lt"/>
              </a:rPr>
              <a:t>:</a:t>
            </a:r>
          </a:p>
          <a:p>
            <a:pPr>
              <a:lnSpc>
                <a:spcPct val="125000"/>
              </a:lnSpc>
              <a:buClr>
                <a:schemeClr val="accent1"/>
              </a:buClr>
              <a:buFont typeface="Arial" panose="020B0604020202020204" pitchFamily="34" charset="0"/>
              <a:buChar char="•"/>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GB" sz="1200" dirty="0">
                <a:latin typeface="+mn-lt"/>
              </a:rPr>
              <a:t> Elasticity of productivity with respect to height = 1.38</a:t>
            </a:r>
          </a:p>
          <a:p>
            <a:pPr>
              <a:lnSpc>
                <a:spcPct val="125000"/>
              </a:lnSpc>
              <a:buClr>
                <a:schemeClr val="accent1"/>
              </a:buClr>
              <a:buFont typeface="Arial" panose="020B0604020202020204" pitchFamily="34" charset="0"/>
              <a:buChar char="•"/>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GB" sz="1200" dirty="0">
                <a:latin typeface="+mn-lt"/>
              </a:rPr>
              <a:t> Only affects two-thirds of manual </a:t>
            </a:r>
            <a:r>
              <a:rPr lang="en-GB" sz="1200" dirty="0" err="1">
                <a:latin typeface="+mn-lt"/>
              </a:rPr>
              <a:t>labor</a:t>
            </a:r>
            <a:endParaRPr lang="en-GB" sz="1200" dirty="0">
              <a:latin typeface="+mn-lt"/>
            </a:endParaRPr>
          </a:p>
          <a:p>
            <a:pPr>
              <a:lnSpc>
                <a:spcPct val="125000"/>
              </a:lnSpc>
              <a:buClr>
                <a:schemeClr val="accent1"/>
              </a:buClr>
              <a:buFont typeface="Arial" panose="020B0604020202020204" pitchFamily="34" charset="0"/>
              <a:buChar char="•"/>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GB" sz="1200" dirty="0">
                <a:latin typeface="+mn-lt"/>
              </a:rPr>
              <a:t> Stunting at age 2 is permanent</a:t>
            </a:r>
          </a:p>
          <a:p>
            <a:pPr lvl="1">
              <a:lnSpc>
                <a:spcPct val="12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GB" sz="1200" dirty="0">
                <a:latin typeface="+mn-lt"/>
              </a:rPr>
              <a:t>Moderate stunting (−2 to −3 SD below median height-for-age) = average height deficit of 4.375%</a:t>
            </a:r>
          </a:p>
          <a:p>
            <a:pPr lvl="1">
              <a:lnSpc>
                <a:spcPct val="12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GB" sz="1200" dirty="0">
                <a:latin typeface="+mn-lt"/>
              </a:rPr>
              <a:t>Severe stunting (less than −3 SD below median height-for-age) = average height deficit of 6.25%</a:t>
            </a:r>
          </a:p>
          <a:p>
            <a:pPr>
              <a:lnSpc>
                <a:spcPct val="12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endParaRPr lang="en-GB" sz="1200" u="sng" dirty="0">
              <a:latin typeface="+mn-lt"/>
            </a:endParaRPr>
          </a:p>
          <a:p>
            <a:pPr>
              <a:lnSpc>
                <a:spcPct val="12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GB" sz="1200" u="sng" dirty="0">
                <a:latin typeface="+mn-lt"/>
              </a:rPr>
              <a:t>Height deficit in adulthood: </a:t>
            </a:r>
          </a:p>
          <a:p>
            <a:pPr>
              <a:lnSpc>
                <a:spcPct val="12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GB" sz="1200" dirty="0">
                <a:latin typeface="+mn-lt"/>
              </a:rPr>
              <a:t>Moderate stunting	7 cm = 4.4%</a:t>
            </a:r>
          </a:p>
          <a:p>
            <a:pPr>
              <a:lnSpc>
                <a:spcPct val="12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GB" sz="1200" dirty="0">
                <a:latin typeface="+mn-lt"/>
              </a:rPr>
              <a:t>Severe stunting 	10 cm = 6.3% (</a:t>
            </a:r>
            <a:r>
              <a:rPr lang="en-GB" sz="1200" dirty="0" err="1">
                <a:latin typeface="+mn-lt"/>
              </a:rPr>
              <a:t>Pinstrup</a:t>
            </a:r>
            <a:r>
              <a:rPr lang="en-GB" sz="1200" dirty="0">
                <a:latin typeface="+mn-lt"/>
              </a:rPr>
              <a:t>-Andersen et al. 1993)</a:t>
            </a:r>
          </a:p>
          <a:p>
            <a:pPr>
              <a:lnSpc>
                <a:spcPct val="90000"/>
              </a:lnSpc>
              <a:spcBef>
                <a:spcPts val="612"/>
              </a:spcBef>
            </a:pPr>
            <a:endParaRPr lang="en-US" sz="1200" b="1" dirty="0">
              <a:latin typeface="+mn-lt"/>
              <a:cs typeface="Arial Unicode MS" charset="0"/>
            </a:endParaRPr>
          </a:p>
          <a:p>
            <a:pPr>
              <a:lnSpc>
                <a:spcPct val="90000"/>
              </a:lnSpc>
              <a:spcBef>
                <a:spcPts val="612"/>
              </a:spcBef>
            </a:pPr>
            <a:r>
              <a:rPr lang="en-US" sz="1200" b="1" dirty="0">
                <a:latin typeface="+mn-lt"/>
                <a:cs typeface="Arial Unicode MS" charset="0"/>
              </a:rPr>
              <a:t>This equation has come out of two studies</a:t>
            </a:r>
            <a:r>
              <a:rPr lang="en-US" sz="1200" dirty="0">
                <a:latin typeface="+mn-lt"/>
                <a:cs typeface="Arial Unicode MS" charset="0"/>
              </a:rPr>
              <a:t>:</a:t>
            </a:r>
          </a:p>
          <a:p>
            <a:pPr marL="228600" indent="-228600">
              <a:lnSpc>
                <a:spcPct val="90000"/>
              </a:lnSpc>
              <a:spcBef>
                <a:spcPts val="612"/>
              </a:spcBef>
              <a:buAutoNum type="arabicPeriod"/>
            </a:pPr>
            <a:r>
              <a:rPr lang="en-US" sz="1200" dirty="0">
                <a:latin typeface="+mn-lt"/>
                <a:cs typeface="Arial Unicode MS" charset="0"/>
              </a:rPr>
              <a:t>Behrman, 1992, </a:t>
            </a:r>
            <a:r>
              <a:rPr lang="en-US" sz="1200" i="1" dirty="0">
                <a:latin typeface="+mn-lt"/>
                <a:cs typeface="Arial Unicode MS" charset="0"/>
              </a:rPr>
              <a:t>The economic rationale for investing in nutrition in developing countries</a:t>
            </a:r>
            <a:endParaRPr lang="en-US" sz="1200" dirty="0">
              <a:latin typeface="+mn-lt"/>
              <a:cs typeface="Arial Unicode MS" charset="0"/>
            </a:endParaRPr>
          </a:p>
          <a:p>
            <a:pPr marL="228600" indent="-228600">
              <a:lnSpc>
                <a:spcPct val="90000"/>
              </a:lnSpc>
              <a:spcBef>
                <a:spcPts val="612"/>
              </a:spcBef>
              <a:buAutoNum type="arabicPeriod"/>
            </a:pPr>
            <a:r>
              <a:rPr lang="en-US" sz="1200" dirty="0" err="1">
                <a:latin typeface="+mn-lt"/>
                <a:cs typeface="Arial Unicode MS" charset="0"/>
              </a:rPr>
              <a:t>Pinstrup</a:t>
            </a:r>
            <a:r>
              <a:rPr lang="en-US" sz="1200" dirty="0">
                <a:latin typeface="+mn-lt"/>
                <a:cs typeface="Arial Unicode MS" charset="0"/>
              </a:rPr>
              <a:t>-Andersen et al., 1993, </a:t>
            </a:r>
            <a:r>
              <a:rPr lang="en-US" sz="1200" i="1" dirty="0">
                <a:latin typeface="+mn-lt"/>
                <a:cs typeface="Arial Unicode MS" charset="0"/>
              </a:rPr>
              <a:t>Protein-Energy Malnutrition</a:t>
            </a:r>
            <a:endParaRPr lang="en-US" sz="1200" dirty="0">
              <a:latin typeface="+mn-lt"/>
              <a:cs typeface="Arial Unicode MS" charset="0"/>
            </a:endParaRPr>
          </a:p>
          <a:p>
            <a:pPr>
              <a:lnSpc>
                <a:spcPct val="90000"/>
              </a:lnSpc>
              <a:spcBef>
                <a:spcPts val="612"/>
              </a:spcBef>
            </a:pPr>
            <a:endParaRPr lang="en-US" sz="1200" dirty="0">
              <a:latin typeface="+mn-lt"/>
              <a:cs typeface="Arial Unicode MS" charset="0"/>
            </a:endParaRPr>
          </a:p>
          <a:p>
            <a:pPr>
              <a:lnSpc>
                <a:spcPct val="90000"/>
              </a:lnSpc>
              <a:spcBef>
                <a:spcPts val="612"/>
              </a:spcBef>
            </a:pPr>
            <a:r>
              <a:rPr lang="en-US" sz="1200" b="1" dirty="0">
                <a:latin typeface="+mn-lt"/>
                <a:cs typeface="Arial Unicode MS" charset="0"/>
              </a:rPr>
              <a:t>A study conducted in the Philippines</a:t>
            </a:r>
            <a:r>
              <a:rPr lang="en-US" sz="1200" dirty="0">
                <a:latin typeface="+mn-lt"/>
                <a:cs typeface="Arial Unicode MS" charset="0"/>
              </a:rPr>
              <a:t> showed that wages earned by sugar cane workers were higher by 1.38% for every 1% increase in their height (Haddad and </a:t>
            </a:r>
            <a:r>
              <a:rPr lang="en-US" sz="1200" dirty="0" err="1">
                <a:latin typeface="+mn-lt"/>
                <a:cs typeface="Arial Unicode MS" charset="0"/>
              </a:rPr>
              <a:t>Bouis</a:t>
            </a:r>
            <a:r>
              <a:rPr lang="en-US" sz="1200" dirty="0">
                <a:latin typeface="+mn-lt"/>
                <a:cs typeface="Arial Unicode MS" charset="0"/>
              </a:rPr>
              <a:t>, 1991, </a:t>
            </a:r>
            <a:r>
              <a:rPr lang="en-US" sz="1200" i="1" dirty="0">
                <a:latin typeface="+mn-lt"/>
                <a:cs typeface="Arial Unicode MS" charset="0"/>
              </a:rPr>
              <a:t>The Impact of Nutritional Status on Agricultural Productivity: Wage Evidence from the Philippines</a:t>
            </a:r>
            <a:r>
              <a:rPr lang="en-US" sz="1200" dirty="0">
                <a:latin typeface="+mn-lt"/>
                <a:cs typeface="Arial Unicode MS" charset="0"/>
              </a:rPr>
              <a:t>).</a:t>
            </a:r>
          </a:p>
          <a:p>
            <a:pPr>
              <a:lnSpc>
                <a:spcPct val="90000"/>
              </a:lnSpc>
              <a:spcBef>
                <a:spcPts val="612"/>
              </a:spcBef>
            </a:pPr>
            <a:endParaRPr lang="en-US" sz="1200" dirty="0">
              <a:latin typeface="+mn-lt"/>
              <a:cs typeface="Arial Unicode MS" charset="0"/>
            </a:endParaRPr>
          </a:p>
          <a:p>
            <a:pPr>
              <a:lnSpc>
                <a:spcPct val="90000"/>
              </a:lnSpc>
              <a:spcBef>
                <a:spcPts val="612"/>
              </a:spcBef>
            </a:pPr>
            <a:r>
              <a:rPr lang="en-US" sz="1200" b="1" dirty="0">
                <a:latin typeface="+mn-lt"/>
                <a:cs typeface="Arial Unicode MS" charset="0"/>
              </a:rPr>
              <a:t>Default estimate for the proportion of manual labor affected by stunting</a:t>
            </a:r>
            <a:r>
              <a:rPr lang="en-US" sz="1200" dirty="0">
                <a:latin typeface="+mn-lt"/>
                <a:cs typeface="Arial Unicode MS" charset="0"/>
              </a:rPr>
              <a:t> is two thirds; it should be recognized that this is a rough guess that should be scrutinized in the light of local knowledge. Within manual labor occupations, not all tasks are assumed to be affected.</a:t>
            </a:r>
          </a:p>
          <a:p>
            <a:pPr>
              <a:lnSpc>
                <a:spcPct val="90000"/>
              </a:lnSpc>
              <a:spcBef>
                <a:spcPts val="612"/>
              </a:spcBef>
            </a:pPr>
            <a:endParaRPr lang="en-US" sz="1200" dirty="0">
              <a:latin typeface="+mn-lt"/>
              <a:cs typeface="Arial Unicode MS" charset="0"/>
            </a:endParaRPr>
          </a:p>
          <a:p>
            <a:pPr>
              <a:lnSpc>
                <a:spcPct val="90000"/>
              </a:lnSpc>
              <a:spcBef>
                <a:spcPts val="612"/>
              </a:spcBef>
            </a:pPr>
            <a:r>
              <a:rPr lang="en-US" sz="1200" b="1" dirty="0">
                <a:latin typeface="+mn-lt"/>
                <a:cs typeface="Arial Unicode MS" charset="0"/>
              </a:rPr>
              <a:t>Lifetime discounting factor:</a:t>
            </a:r>
            <a:r>
              <a:rPr lang="en-US" sz="1200" dirty="0">
                <a:latin typeface="+mn-lt"/>
                <a:cs typeface="Arial Unicode MS" charset="0"/>
              </a:rPr>
              <a:t> ages 15 to 64. Wages are discounted at 3% per year after adjusting for normal mortality at each year of life.</a:t>
            </a:r>
          </a:p>
          <a:p>
            <a:pPr>
              <a:lnSpc>
                <a:spcPct val="90000"/>
              </a:lnSpc>
              <a:spcBef>
                <a:spcPts val="612"/>
              </a:spcBef>
            </a:pPr>
            <a:endParaRPr lang="en-US" sz="1200" dirty="0">
              <a:latin typeface="+mn-lt"/>
              <a:cs typeface="Arial Unicode MS" charset="0"/>
            </a:endParaRPr>
          </a:p>
          <a:p>
            <a:pPr>
              <a:lnSpc>
                <a:spcPct val="90000"/>
              </a:lnSpc>
              <a:spcBef>
                <a:spcPts val="612"/>
              </a:spcBef>
            </a:pPr>
            <a:r>
              <a:rPr lang="en-US" sz="1200" b="1" dirty="0">
                <a:latin typeface="+mn-lt"/>
                <a:cs typeface="Arial Unicode MS" charset="0"/>
              </a:rPr>
              <a:t>The </a:t>
            </a:r>
            <a:r>
              <a:rPr lang="en-US" sz="1200" b="1" dirty="0" err="1">
                <a:latin typeface="+mn-lt"/>
                <a:cs typeface="Arial Unicode MS" charset="0"/>
              </a:rPr>
              <a:t>Pinstrup</a:t>
            </a:r>
            <a:r>
              <a:rPr lang="en-US" sz="1200" b="1" dirty="0">
                <a:latin typeface="+mn-lt"/>
                <a:cs typeface="Arial Unicode MS" charset="0"/>
              </a:rPr>
              <a:t>-Andersen models</a:t>
            </a:r>
            <a:r>
              <a:rPr lang="en-US" sz="1200" dirty="0">
                <a:latin typeface="+mn-lt"/>
                <a:cs typeface="Arial Unicode MS" charset="0"/>
              </a:rPr>
              <a:t> predict the productivity effects of moderate and severe stunting in the current population of 2 year olds. After the age of 2, very little further stunting or catch-up growth occurs (</a:t>
            </a:r>
            <a:r>
              <a:rPr lang="en-US" sz="1200" dirty="0" err="1">
                <a:latin typeface="+mn-lt"/>
                <a:cs typeface="Arial Unicode MS" charset="0"/>
              </a:rPr>
              <a:t>Martorell</a:t>
            </a:r>
            <a:r>
              <a:rPr lang="en-US" sz="1200" dirty="0">
                <a:latin typeface="+mn-lt"/>
                <a:cs typeface="Arial Unicode MS" charset="0"/>
              </a:rPr>
              <a:t> et al. 1994). Therefore the prevalence at this time is taken to reflect the cumulative deficit that will be carried into adulthood.</a:t>
            </a:r>
          </a:p>
          <a:p>
            <a:pPr>
              <a:lnSpc>
                <a:spcPct val="90000"/>
              </a:lnSpc>
              <a:spcBef>
                <a:spcPts val="612"/>
              </a:spcBef>
            </a:pPr>
            <a:endParaRPr lang="en-US" sz="1200" dirty="0">
              <a:latin typeface="+mn-lt"/>
              <a:cs typeface="Arial Unicode MS" charset="0"/>
            </a:endParaRPr>
          </a:p>
          <a:p>
            <a:pPr>
              <a:lnSpc>
                <a:spcPct val="90000"/>
              </a:lnSpc>
              <a:spcBef>
                <a:spcPts val="612"/>
              </a:spcBef>
            </a:pPr>
            <a:r>
              <a:rPr lang="en-US" sz="1200" b="1" dirty="0">
                <a:latin typeface="+mn-lt"/>
                <a:cs typeface="Arial Unicode MS" charset="0"/>
              </a:rPr>
              <a:t>Percentage reduction in adult height</a:t>
            </a:r>
            <a:r>
              <a:rPr lang="en-US" sz="1200" dirty="0">
                <a:latin typeface="+mn-lt"/>
                <a:cs typeface="Arial Unicode MS" charset="0"/>
              </a:rPr>
              <a:t> is taken as 4.375% and 6.25% for moderate and severe stunting, respectively, and for each percentage point reduction in adult height there is a 1.38% reduction in wages.</a:t>
            </a:r>
          </a:p>
          <a:p>
            <a:pPr>
              <a:lnSpc>
                <a:spcPct val="90000"/>
              </a:lnSpc>
              <a:spcBef>
                <a:spcPts val="612"/>
              </a:spcBef>
            </a:pPr>
            <a:endParaRPr lang="en-US" sz="1200" dirty="0">
              <a:latin typeface="+mn-lt"/>
              <a:cs typeface="Arial Unicode MS" charset="0"/>
            </a:endParaRPr>
          </a:p>
          <a:p>
            <a:pPr>
              <a:lnSpc>
                <a:spcPct val="90000"/>
              </a:lnSpc>
              <a:spcBef>
                <a:spcPts val="612"/>
              </a:spcBef>
            </a:pPr>
            <a:r>
              <a:rPr lang="en-US" sz="1200" dirty="0">
                <a:latin typeface="+mn-lt"/>
                <a:cs typeface="Arial Unicode MS" charset="0"/>
              </a:rPr>
              <a:t>Note that the effects of </a:t>
            </a:r>
            <a:r>
              <a:rPr lang="en-US" sz="1200" b="1" dirty="0">
                <a:latin typeface="+mn-lt"/>
                <a:cs typeface="Arial Unicode MS" charset="0"/>
              </a:rPr>
              <a:t>mild stunting</a:t>
            </a:r>
            <a:r>
              <a:rPr lang="en-US" sz="1200" dirty="0">
                <a:latin typeface="+mn-lt"/>
                <a:cs typeface="Arial Unicode MS" charset="0"/>
              </a:rPr>
              <a:t> (with a height-for-age z-score between -1 and -2) fall within the normal range. Although technically normal, given better nutrition they would be at the higher rather than lower end of the normal distribution and would accordingly become more productive adults.</a:t>
            </a:r>
          </a:p>
          <a:p>
            <a:pPr>
              <a:lnSpc>
                <a:spcPct val="90000"/>
              </a:lnSpc>
              <a:spcBef>
                <a:spcPts val="612"/>
              </a:spcBef>
            </a:pPr>
            <a:endParaRPr lang="en-US" sz="1200" dirty="0">
              <a:latin typeface="+mn-lt"/>
              <a:cs typeface="Arial Unicode MS" charset="0"/>
            </a:endParaRPr>
          </a:p>
          <a:p>
            <a:pPr defTabSz="933172">
              <a:lnSpc>
                <a:spcPct val="90000"/>
              </a:lnSpc>
              <a:spcBef>
                <a:spcPts val="612"/>
              </a:spcBef>
            </a:pPr>
            <a:r>
              <a:rPr lang="en-US" sz="1200" dirty="0">
                <a:latin typeface="+mn-lt"/>
                <a:cs typeface="Arial Unicode MS" charset="0"/>
              </a:rPr>
              <a:t>These figures have been found in the </a:t>
            </a:r>
            <a:r>
              <a:rPr lang="en-US" sz="1200" dirty="0" err="1">
                <a:latin typeface="+mn-lt"/>
                <a:cs typeface="Arial Unicode MS" charset="0"/>
              </a:rPr>
              <a:t>Pinstrup</a:t>
            </a:r>
            <a:r>
              <a:rPr lang="en-US" sz="1200" dirty="0">
                <a:latin typeface="+mn-lt"/>
                <a:cs typeface="Arial Unicode MS" charset="0"/>
              </a:rPr>
              <a:t>-Andersen 1993 study, “Protein-Energy Malnutrition.”</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162</a:t>
            </a:fld>
            <a:endParaRPr lang="en-US" dirty="0"/>
          </a:p>
        </p:txBody>
      </p:sp>
    </p:spTree>
    <p:extLst>
      <p:ext uri="{BB962C8B-B14F-4D97-AF65-F5344CB8AC3E}">
        <p14:creationId xmlns:p14="http://schemas.microsoft.com/office/powerpoint/2010/main" val="109117212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nSpc>
                <a:spcPct val="12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dirty="0"/>
              <a:t>Multiple studies from a large-scale randomized longitudinal supplementation trial in Guatemala indicate improved early nutrition can have a positive impact on a child’s cognitive development, and thus their educational attainment and productivity. During this trial both mothers and children were given either </a:t>
            </a:r>
            <a:r>
              <a:rPr lang="en-US" i="1" dirty="0" err="1"/>
              <a:t>atole</a:t>
            </a:r>
            <a:r>
              <a:rPr lang="en-US" dirty="0"/>
              <a:t> (which provided micronutrients, energy, and protein) or </a:t>
            </a:r>
            <a:r>
              <a:rPr lang="en-US" i="1" dirty="0"/>
              <a:t>fresco</a:t>
            </a:r>
            <a:r>
              <a:rPr lang="en-US" dirty="0"/>
              <a:t> (which contained micronutrients and low amounts of energy but not protein). An analysis by </a:t>
            </a:r>
            <a:r>
              <a:rPr lang="en-US" dirty="0" err="1"/>
              <a:t>Habicht</a:t>
            </a:r>
            <a:r>
              <a:rPr lang="en-US" dirty="0"/>
              <a:t> (2010) found that a causal effect of </a:t>
            </a:r>
            <a:r>
              <a:rPr lang="en-US" i="1" dirty="0" err="1"/>
              <a:t>atole</a:t>
            </a:r>
            <a:r>
              <a:rPr lang="en-US" i="1" dirty="0"/>
              <a:t> </a:t>
            </a:r>
            <a:r>
              <a:rPr lang="en-US" dirty="0"/>
              <a:t>on children ≤ 3 years of age on increased height. </a:t>
            </a:r>
          </a:p>
          <a:p>
            <a:pPr>
              <a:lnSpc>
                <a:spcPct val="12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endParaRPr lang="en-US" dirty="0"/>
          </a:p>
          <a:p>
            <a:pPr marL="0" lvl="1" defTabSz="915772">
              <a:lnSpc>
                <a:spcPct val="12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GB" sz="6000" dirty="0"/>
              <a:t>A study by </a:t>
            </a:r>
            <a:r>
              <a:rPr lang="en-GB" sz="6000" dirty="0" err="1"/>
              <a:t>Hoddinott</a:t>
            </a:r>
            <a:r>
              <a:rPr lang="en-GB" sz="6000" dirty="0"/>
              <a:t> et al. (2008), </a:t>
            </a:r>
            <a:r>
              <a:rPr lang="en-US" sz="6000" dirty="0"/>
              <a:t>when the cohort was 26</a:t>
            </a:r>
            <a:r>
              <a:rPr lang="en-US" sz="6000" baseline="0" dirty="0"/>
              <a:t>–</a:t>
            </a:r>
            <a:r>
              <a:rPr lang="en-US" sz="6000" dirty="0"/>
              <a:t>42 years of age, found that </a:t>
            </a:r>
            <a:r>
              <a:rPr lang="en-US" sz="6000" i="1" dirty="0" err="1"/>
              <a:t>atole</a:t>
            </a:r>
            <a:r>
              <a:rPr lang="en-US" sz="6000" i="1" dirty="0"/>
              <a:t> </a:t>
            </a:r>
            <a:r>
              <a:rPr lang="en-US" sz="6000" dirty="0"/>
              <a:t>exposure, during but not after 3 years of age, was associated with higher hourly wages for men. Exposure to </a:t>
            </a:r>
            <a:r>
              <a:rPr lang="en-US" sz="6000" i="1" dirty="0" err="1"/>
              <a:t>atole</a:t>
            </a:r>
            <a:r>
              <a:rPr lang="en-US" sz="6000" i="1" dirty="0"/>
              <a:t> </a:t>
            </a:r>
            <a:r>
              <a:rPr lang="en-US" sz="6000" dirty="0"/>
              <a:t>from 0</a:t>
            </a:r>
            <a:r>
              <a:rPr lang="en-US" sz="6000" baseline="0" dirty="0"/>
              <a:t>–</a:t>
            </a:r>
            <a:r>
              <a:rPr lang="en-US" sz="6000" dirty="0"/>
              <a:t>2 years was associated with an increased wage of US$0.67 per hour (95% CI 0.16—1.17), which meant a </a:t>
            </a:r>
            <a:r>
              <a:rPr lang="en-US" sz="6000" b="1" dirty="0"/>
              <a:t>46% increase in average wages</a:t>
            </a:r>
            <a:r>
              <a:rPr lang="en-US" sz="6000" dirty="0"/>
              <a:t>. </a:t>
            </a:r>
            <a:endParaRPr lang="en-GB" sz="6000"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163</a:t>
            </a:fld>
            <a:endParaRPr lang="en-US"/>
          </a:p>
        </p:txBody>
      </p:sp>
    </p:spTree>
    <p:extLst>
      <p:ext uri="{BB962C8B-B14F-4D97-AF65-F5344CB8AC3E}">
        <p14:creationId xmlns:p14="http://schemas.microsoft.com/office/powerpoint/2010/main" val="233401997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Body)"/>
              </a:rPr>
              <a:t>Infants born with low birth weight (LBW) (&lt; 2,500 grams) are more likely to become stunted and this has an impact on a child’s cognitive abilities and their economic productivity. </a:t>
            </a:r>
          </a:p>
          <a:p>
            <a:endParaRPr lang="en-US" dirty="0">
              <a:latin typeface="Calibri (Body)"/>
            </a:endParaRPr>
          </a:p>
          <a:p>
            <a:r>
              <a:rPr lang="en-US" dirty="0">
                <a:latin typeface="Calibri (Body)"/>
              </a:rPr>
              <a:t>Both of these effects independently have consequences for lifetime economic productivity. The impact of LBW on stunting as described here cannot be added to the stunting effects calculated in other PROFILES models because the productivity implications of short stature at age 2 should already include the effects of LBW as estimated here. </a:t>
            </a:r>
          </a:p>
          <a:p>
            <a:endParaRPr lang="en-US" dirty="0">
              <a:latin typeface="Calibri (Body)"/>
            </a:endParaRPr>
          </a:p>
          <a:p>
            <a:r>
              <a:rPr lang="en-US" dirty="0">
                <a:latin typeface="Calibri (Body)"/>
              </a:rPr>
              <a:t>Productivity is also affected by cognitive losses attributable to low birth weight. In their review of the magnitude of this effect, Alderman and Behrman (2004) conclude that total productivity gain from preventing LBW is 5–10% of lifetime earnings, or a point estimate of 7.5%, divided between 2.2% from reduced stunting and 5.3% from improved cognitive development (directly and through its effect on schooling). A 7.5% increase in productivity from preventing LBW is equivalent to a proportional reduction in productivity (from LBW) of 7.5/107.5 or 0.07. </a:t>
            </a:r>
          </a:p>
        </p:txBody>
      </p:sp>
      <p:sp>
        <p:nvSpPr>
          <p:cNvPr id="4" name="Slide Number Placeholder 3"/>
          <p:cNvSpPr>
            <a:spLocks noGrp="1"/>
          </p:cNvSpPr>
          <p:nvPr>
            <p:ph type="sldNum" sz="quarter" idx="10"/>
          </p:nvPr>
        </p:nvSpPr>
        <p:spPr/>
        <p:txBody>
          <a:bodyPr/>
          <a:lstStyle/>
          <a:p>
            <a:fld id="{A2D57C8B-BA6C-4A4F-B0E5-FF3458132B9C}" type="slidenum">
              <a:rPr lang="en-US" smtClean="0"/>
              <a:pPr/>
              <a:t>164</a:t>
            </a:fld>
            <a:endParaRPr lang="en-US"/>
          </a:p>
        </p:txBody>
      </p:sp>
    </p:spTree>
    <p:extLst>
      <p:ext uri="{BB962C8B-B14F-4D97-AF65-F5344CB8AC3E}">
        <p14:creationId xmlns:p14="http://schemas.microsoft.com/office/powerpoint/2010/main" val="26339215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12"/>
              </a:spcBef>
            </a:pPr>
            <a:r>
              <a:rPr lang="en-US" sz="1200" u="none" noProof="0" dirty="0">
                <a:latin typeface="+mn-lt"/>
                <a:cs typeface="Arial Unicode MS" charset="0"/>
              </a:rPr>
              <a:t>Assumptions of productivity losses:</a:t>
            </a:r>
          </a:p>
          <a:p>
            <a:pPr>
              <a:lnSpc>
                <a:spcPct val="90000"/>
              </a:lnSpc>
              <a:spcBef>
                <a:spcPts val="612"/>
              </a:spcBef>
            </a:pPr>
            <a:endParaRPr lang="en-US" sz="1200" noProof="0" dirty="0">
              <a:latin typeface="+mn-lt"/>
              <a:cs typeface="Arial Unicode MS" charset="0"/>
            </a:endParaRPr>
          </a:p>
          <a:p>
            <a:pPr marL="0" lvl="1">
              <a:lnSpc>
                <a:spcPct val="105000"/>
              </a:lnSpc>
              <a:spcAft>
                <a:spcPts val="1202"/>
              </a:spcAft>
              <a:buClr>
                <a:schemeClr val="accent1"/>
              </a:buClr>
              <a:tabLst>
                <a:tab pos="0" algn="l"/>
                <a:tab pos="915772" algn="l"/>
                <a:tab pos="1831543" algn="l"/>
                <a:tab pos="2747315" algn="l"/>
                <a:tab pos="3663086" algn="l"/>
                <a:tab pos="4578858" algn="l"/>
                <a:tab pos="5494630" algn="l"/>
                <a:tab pos="6410401" algn="l"/>
                <a:tab pos="7326173" algn="l"/>
                <a:tab pos="8241944" algn="l"/>
                <a:tab pos="9157716" algn="l"/>
                <a:tab pos="10073488" algn="l"/>
              </a:tabLst>
              <a:defRPr/>
            </a:pPr>
            <a:r>
              <a:rPr lang="en-US" sz="1200" noProof="0" dirty="0">
                <a:latin typeface="+mn-lt"/>
              </a:rPr>
              <a:t>Iodine deficiency is the main cause of preventable brain damage worldwide.</a:t>
            </a:r>
          </a:p>
          <a:p>
            <a:pPr marL="0" lvl="1">
              <a:lnSpc>
                <a:spcPct val="105000"/>
              </a:lnSpc>
              <a:spcAft>
                <a:spcPts val="1202"/>
              </a:spcAft>
              <a:buClr>
                <a:schemeClr val="accent1"/>
              </a:buClr>
              <a:tabLst>
                <a:tab pos="0" algn="l"/>
                <a:tab pos="915772" algn="l"/>
                <a:tab pos="1831543" algn="l"/>
                <a:tab pos="2747315" algn="l"/>
                <a:tab pos="3663086" algn="l"/>
                <a:tab pos="4578858" algn="l"/>
                <a:tab pos="5494630" algn="l"/>
                <a:tab pos="6410401" algn="l"/>
                <a:tab pos="7326173" algn="l"/>
                <a:tab pos="8241944" algn="l"/>
                <a:tab pos="9157716" algn="l"/>
                <a:tab pos="10073488" algn="l"/>
              </a:tabLst>
              <a:defRPr/>
            </a:pPr>
            <a:endParaRPr lang="en-US" sz="1200" noProof="0" dirty="0">
              <a:latin typeface="+mn-lt"/>
            </a:endParaRPr>
          </a:p>
          <a:p>
            <a:pPr marL="0" lvl="1">
              <a:lnSpc>
                <a:spcPct val="105000"/>
              </a:lnSpc>
              <a:spcAft>
                <a:spcPts val="1202"/>
              </a:spcAft>
              <a:buClr>
                <a:schemeClr val="accent1"/>
              </a:buClr>
              <a:tabLst>
                <a:tab pos="0" algn="l"/>
                <a:tab pos="915772" algn="l"/>
                <a:tab pos="1831543" algn="l"/>
                <a:tab pos="2747315" algn="l"/>
                <a:tab pos="3663086" algn="l"/>
                <a:tab pos="4578858" algn="l"/>
                <a:tab pos="5494630" algn="l"/>
                <a:tab pos="6410401" algn="l"/>
                <a:tab pos="7326173" algn="l"/>
                <a:tab pos="8241944" algn="l"/>
                <a:tab pos="9157716" algn="l"/>
                <a:tab pos="10073488" algn="l"/>
              </a:tabLst>
              <a:defRPr/>
            </a:pPr>
            <a:r>
              <a:rPr lang="en-US" sz="1200" b="1" noProof="0" dirty="0">
                <a:latin typeface="+mn-lt"/>
                <a:cs typeface="Times New Roman" pitchFamily="18" charset="0"/>
              </a:rPr>
              <a:t>Iodine deficiency during pregnancy </a:t>
            </a:r>
            <a:r>
              <a:rPr lang="en-US" sz="1200" noProof="0" dirty="0">
                <a:latin typeface="+mn-lt"/>
                <a:cs typeface="Times New Roman" pitchFamily="18" charset="0"/>
              </a:rPr>
              <a:t>is known to hinder the development of the fetus and result in mental and physical impairment which impacts a person’s future productivity.</a:t>
            </a:r>
          </a:p>
          <a:p>
            <a:pPr marL="343414" lvl="1" indent="-343414">
              <a:lnSpc>
                <a:spcPct val="105000"/>
              </a:lnSpc>
              <a:spcAft>
                <a:spcPts val="1202"/>
              </a:spcAft>
              <a:buClr>
                <a:schemeClr val="accent1"/>
              </a:buClr>
              <a:buFont typeface="Arial" panose="020B0604020202020204" pitchFamily="34" charset="0"/>
              <a:buChar char="•"/>
              <a:tabLst>
                <a:tab pos="0" algn="l"/>
                <a:tab pos="915772" algn="l"/>
                <a:tab pos="1831543" algn="l"/>
                <a:tab pos="2747315" algn="l"/>
                <a:tab pos="3663086" algn="l"/>
                <a:tab pos="4578858" algn="l"/>
                <a:tab pos="5494630" algn="l"/>
                <a:tab pos="6410401" algn="l"/>
                <a:tab pos="7326173" algn="l"/>
                <a:tab pos="8241944" algn="l"/>
                <a:tab pos="9157716" algn="l"/>
                <a:tab pos="10073488" algn="l"/>
              </a:tabLst>
              <a:defRPr/>
            </a:pPr>
            <a:endParaRPr lang="en-US" sz="1200" b="1" noProof="0" dirty="0">
              <a:latin typeface="+mn-lt"/>
              <a:cs typeface="Times New Roman" pitchFamily="18" charset="0"/>
            </a:endParaRPr>
          </a:p>
          <a:p>
            <a:pPr>
              <a:lnSpc>
                <a:spcPct val="90000"/>
              </a:lnSpc>
              <a:spcBef>
                <a:spcPts val="612"/>
              </a:spcBef>
            </a:pPr>
            <a:r>
              <a:rPr lang="en-US" sz="1200" noProof="0" dirty="0">
                <a:latin typeface="+mn-lt"/>
                <a:cs typeface="Arial Unicode MS" charset="0"/>
              </a:rPr>
              <a:t>Although no studies have measured the productivity losses resulting from mental impairment due to iodine deficiency during pregnancy, Levin et al. (1993) estimates that cretins have </a:t>
            </a:r>
            <a:r>
              <a:rPr lang="en-US" sz="1200" b="1" noProof="0" dirty="0">
                <a:latin typeface="+mn-lt"/>
                <a:cs typeface="Arial Unicode MS" charset="0"/>
              </a:rPr>
              <a:t>no productivity</a:t>
            </a:r>
            <a:r>
              <a:rPr lang="en-US" sz="1200" noProof="0" dirty="0">
                <a:latin typeface="+mn-lt"/>
                <a:cs typeface="Arial Unicode MS" charset="0"/>
              </a:rPr>
              <a:t> and that the other severely mentally impaired persons are </a:t>
            </a:r>
            <a:r>
              <a:rPr lang="en-US" sz="1200" b="1" noProof="0" dirty="0">
                <a:latin typeface="+mn-lt"/>
                <a:cs typeface="Arial Unicode MS" charset="0"/>
              </a:rPr>
              <a:t>25% less productive</a:t>
            </a:r>
            <a:r>
              <a:rPr lang="en-US" sz="1200" noProof="0" dirty="0">
                <a:latin typeface="+mn-lt"/>
                <a:cs typeface="Arial Unicode MS" charset="0"/>
              </a:rPr>
              <a:t> relative to unaffected individuals and that mildly mental retarded individuals have a </a:t>
            </a:r>
            <a:r>
              <a:rPr lang="en-US" sz="1200" b="1" noProof="0" dirty="0">
                <a:latin typeface="+mn-lt"/>
                <a:cs typeface="Arial Unicode MS" charset="0"/>
              </a:rPr>
              <a:t>5% reduction</a:t>
            </a:r>
            <a:r>
              <a:rPr lang="en-US" sz="1200" noProof="0" dirty="0">
                <a:latin typeface="+mn-lt"/>
                <a:cs typeface="Arial Unicode MS" charset="0"/>
              </a:rPr>
              <a:t> in productivity.</a:t>
            </a:r>
          </a:p>
          <a:p>
            <a:pPr>
              <a:lnSpc>
                <a:spcPct val="90000"/>
              </a:lnSpc>
              <a:spcBef>
                <a:spcPts val="612"/>
              </a:spcBef>
            </a:pPr>
            <a:endParaRPr lang="en-US" sz="1200" noProof="0" dirty="0">
              <a:latin typeface="+mn-lt"/>
              <a:cs typeface="Arial Unicode MS" charset="0"/>
            </a:endParaRPr>
          </a:p>
          <a:p>
            <a:pPr>
              <a:lnSpc>
                <a:spcPct val="90000"/>
              </a:lnSpc>
              <a:spcBef>
                <a:spcPts val="612"/>
              </a:spcBef>
            </a:pPr>
            <a:r>
              <a:rPr lang="en-US" sz="1200" noProof="0" dirty="0">
                <a:latin typeface="+mn-lt"/>
                <a:cs typeface="Arial Unicode MS" charset="0"/>
              </a:rPr>
              <a:t>In addition, studies have shown IQ point differentials between iodine deficient and replete populations of up 13.5 points, and since IQ is highly correlated with school achievement and high per capital GDP, the impact of iodine deficiency on economic productivity can be quite substantial.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165</a:t>
            </a:fld>
            <a:endParaRPr lang="en-US"/>
          </a:p>
        </p:txBody>
      </p:sp>
    </p:spTree>
    <p:extLst>
      <p:ext uri="{BB962C8B-B14F-4D97-AF65-F5344CB8AC3E}">
        <p14:creationId xmlns:p14="http://schemas.microsoft.com/office/powerpoint/2010/main" val="456366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trike="noStrike" baseline="0" noProof="0" dirty="0"/>
              <a:t>Anemia</a:t>
            </a:r>
            <a:r>
              <a:rPr lang="en-US" baseline="0" noProof="0" dirty="0"/>
              <a:t> also significantly impacts a child’s cognitive development and future economic productivity. </a:t>
            </a:r>
            <a:r>
              <a:rPr lang="en-US" noProof="0" dirty="0"/>
              <a:t>Hemoglobin, an iron-containing protein, is the oxygen-carrying component of the blood. Anemia (that is, low blood hemoglobin concentration) indicates reduced oxygen-carrying capacity and can be an indicator of poor iron status. Because of the importance of adequate blood oxygen levels for mental function, fetal development, and physical activity, iron deficiency anemia has a range of consequences on health, performance, and survival. Here we only look at the effect of anemia on labor productivity.</a:t>
            </a:r>
          </a:p>
          <a:p>
            <a:pPr defTabSz="915772">
              <a:defRPr/>
            </a:pPr>
            <a:endParaRPr lang="en-US" noProof="0" dirty="0"/>
          </a:p>
          <a:p>
            <a:pPr defTabSz="915772">
              <a:defRPr/>
            </a:pPr>
            <a:r>
              <a:rPr lang="en-US" noProof="0" dirty="0"/>
              <a:t>Studies in the literature establish that iron</a:t>
            </a:r>
            <a:r>
              <a:rPr lang="en-US" baseline="0" noProof="0" dirty="0"/>
              <a:t> deficiency anemia (IDA) has an adverse impact on economic productivity, most likely as a result of lowered physical capability. As such, PROFILES can use this association to calculate economic productivity losses as a result of IDA. </a:t>
            </a:r>
          </a:p>
          <a:p>
            <a:pPr defTabSz="915772">
              <a:defRPr/>
            </a:pPr>
            <a:endParaRPr lang="en-US" baseline="0" noProof="0" dirty="0"/>
          </a:p>
          <a:p>
            <a:r>
              <a:rPr lang="en-US" noProof="0" dirty="0"/>
              <a:t>Horton and Ross (2003) estimate that iron supplementation in anemic adults results in a 5% increase in “blue collar” labor productivity and an additional 17% increase in heavy manual labor productivity. This information is used in the PROFILES model to calculate the estimates on IDA and productivity. </a:t>
            </a:r>
          </a:p>
          <a:p>
            <a:pPr defTabSz="915772">
              <a:defRPr/>
            </a:pPr>
            <a:endParaRPr lang="en-US" noProof="0" dirty="0"/>
          </a:p>
          <a:p>
            <a:r>
              <a:rPr lang="en-US" i="0" noProof="0" dirty="0"/>
              <a:t>Additional information:</a:t>
            </a:r>
          </a:p>
          <a:p>
            <a:endParaRPr lang="en-US" i="0" noProof="0" dirty="0"/>
          </a:p>
          <a:p>
            <a:r>
              <a:rPr lang="en-US" i="0" noProof="0" dirty="0"/>
              <a:t>PROFILES</a:t>
            </a:r>
            <a:r>
              <a:rPr lang="en-US" i="0" baseline="0" noProof="0" dirty="0"/>
              <a:t> uses the following assumptions in the model in the spreadsheet</a:t>
            </a:r>
            <a:endParaRPr lang="en-US" i="0" noProof="0" dirty="0"/>
          </a:p>
          <a:p>
            <a:pPr>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endParaRPr lang="en-US" sz="1600" i="0" u="sng" noProof="0" dirty="0"/>
          </a:p>
          <a:p>
            <a:pPr>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i="0" u="sng" noProof="0" dirty="0"/>
              <a:t>Assumptions for adults:</a:t>
            </a:r>
          </a:p>
          <a:p>
            <a:pPr>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i="0" noProof="0" dirty="0"/>
              <a:t>Applies to working age men and women with anemia</a:t>
            </a:r>
          </a:p>
          <a:p>
            <a:pPr>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i="0" noProof="0" dirty="0"/>
              <a:t>Average reductions in productivity: </a:t>
            </a:r>
          </a:p>
          <a:p>
            <a:pPr lvl="1">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i="0" noProof="0" dirty="0"/>
              <a:t>Manual labor: 5%</a:t>
            </a:r>
          </a:p>
          <a:p>
            <a:pPr lvl="1">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i="0" noProof="0" dirty="0"/>
              <a:t>“Heavy” manual labor: 17%</a:t>
            </a:r>
          </a:p>
          <a:p>
            <a:pPr lvl="1">
              <a:lnSpc>
                <a:spcPct val="105000"/>
              </a:lnSpc>
              <a:spcAft>
                <a:spcPts val="1202"/>
              </a:spcAft>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i="0" noProof="0" dirty="0"/>
              <a:t>Wages and employment rates from national statistics</a:t>
            </a:r>
          </a:p>
          <a:p>
            <a:pPr>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endParaRPr lang="en-US" sz="1600" u="sng" noProof="0" dirty="0"/>
          </a:p>
          <a:p>
            <a:pPr>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u="sng" noProof="0" dirty="0"/>
              <a:t>Assumptions for children:</a:t>
            </a:r>
          </a:p>
          <a:p>
            <a:pPr>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noProof="0" dirty="0"/>
              <a:t>Applies to </a:t>
            </a:r>
            <a:r>
              <a:rPr lang="en-US" sz="1600" u="sng" noProof="0" dirty="0"/>
              <a:t>future</a:t>
            </a:r>
            <a:r>
              <a:rPr lang="en-US" sz="1600" noProof="0" dirty="0"/>
              <a:t> manual labor productivity of </a:t>
            </a:r>
            <a:r>
              <a:rPr lang="en-US" sz="1600" u="sng" noProof="0" dirty="0"/>
              <a:t>current</a:t>
            </a:r>
            <a:r>
              <a:rPr lang="en-US" sz="1600" noProof="0" dirty="0"/>
              <a:t> children 0–14 with anemia</a:t>
            </a:r>
          </a:p>
          <a:p>
            <a:pPr>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noProof="0" dirty="0"/>
              <a:t>Average reductions in productivity: </a:t>
            </a:r>
          </a:p>
          <a:p>
            <a:pPr lvl="1">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noProof="0" dirty="0"/>
              <a:t>All sectors: 2.5%</a:t>
            </a:r>
          </a:p>
          <a:p>
            <a:pPr lvl="1">
              <a:lnSpc>
                <a:spcPct val="105000"/>
              </a:lnSpc>
              <a:tabLst>
                <a:tab pos="286179" algn="l"/>
                <a:tab pos="914182" algn="l"/>
                <a:tab pos="1829954" algn="l"/>
                <a:tab pos="2745725" algn="l"/>
                <a:tab pos="3661497" algn="l"/>
                <a:tab pos="4577269" algn="l"/>
                <a:tab pos="5493040" algn="l"/>
                <a:tab pos="6408812" algn="l"/>
                <a:tab pos="7324583" algn="l"/>
                <a:tab pos="8240355" algn="l"/>
                <a:tab pos="9156127" algn="l"/>
                <a:tab pos="10071898" algn="l"/>
              </a:tabLst>
              <a:defRPr/>
            </a:pPr>
            <a:r>
              <a:rPr lang="en-US" sz="1600" noProof="0" dirty="0"/>
              <a:t>Wages and employment rates from national statistics</a:t>
            </a:r>
          </a:p>
          <a:p>
            <a:endParaRPr lang="en-US" i="1" noProof="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166</a:t>
            </a:fld>
            <a:endParaRPr lang="en-US" dirty="0"/>
          </a:p>
        </p:txBody>
      </p:sp>
    </p:spTree>
    <p:extLst>
      <p:ext uri="{BB962C8B-B14F-4D97-AF65-F5344CB8AC3E}">
        <p14:creationId xmlns:p14="http://schemas.microsoft.com/office/powerpoint/2010/main" val="8593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1900719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effectLst/>
                <a:highlight>
                  <a:srgbClr val="FFFF00"/>
                </a:highlight>
                <a:latin typeface="+mn-lt"/>
                <a:ea typeface="+mn-ea"/>
                <a:cs typeface="+mn-cs"/>
              </a:rPr>
              <a:t>Of all the nutrition problems facing developing countries, stunting is perhaps the most important long-term nutrition problem. In most countries</a:t>
            </a:r>
            <a:r>
              <a:rPr lang="en-US" sz="1200" b="1" i="0" dirty="0">
                <a:solidFill>
                  <a:srgbClr val="FF0000"/>
                </a:solidFill>
                <a:effectLst/>
                <a:highlight>
                  <a:srgbClr val="FFFF00"/>
                </a:highlight>
                <a:latin typeface="+mn-lt"/>
                <a:ea typeface="+mn-ea"/>
                <a:cs typeface="+mn-cs"/>
              </a:rPr>
              <a:t>,</a:t>
            </a:r>
            <a:r>
              <a:rPr lang="en-US" sz="1200" b="0" i="0" dirty="0">
                <a:solidFill>
                  <a:schemeClr val="dk1"/>
                </a:solidFill>
                <a:effectLst/>
                <a:highlight>
                  <a:srgbClr val="FFFF00"/>
                </a:highlight>
                <a:latin typeface="+mn-lt"/>
                <a:ea typeface="+mn-ea"/>
                <a:cs typeface="+mn-cs"/>
              </a:rPr>
              <a:t> stunting is a complex problem that is the result of a wide range of context-specific risk</a:t>
            </a:r>
            <a:r>
              <a:rPr lang="en-US" sz="1200" b="0" i="0" baseline="0" dirty="0">
                <a:solidFill>
                  <a:schemeClr val="dk1"/>
                </a:solidFill>
                <a:effectLst/>
                <a:highlight>
                  <a:srgbClr val="FFFF00"/>
                </a:highlight>
                <a:latin typeface="+mn-lt"/>
                <a:ea typeface="+mn-ea"/>
                <a:cs typeface="+mn-cs"/>
              </a:rPr>
              <a:t> factors</a:t>
            </a:r>
            <a:r>
              <a:rPr lang="en-US" sz="1200" b="0" i="0" dirty="0">
                <a:solidFill>
                  <a:schemeClr val="dk1"/>
                </a:solidFill>
                <a:effectLst/>
                <a:highlight>
                  <a:srgbClr val="FFFF00"/>
                </a:highlight>
                <a:latin typeface="+mn-lt"/>
                <a:ea typeface="+mn-ea"/>
                <a:cs typeface="+mn-cs"/>
              </a:rPr>
              <a:t>. </a:t>
            </a:r>
            <a:r>
              <a:rPr lang="en-US" sz="1200" b="0" i="0" dirty="0">
                <a:solidFill>
                  <a:schemeClr val="dk1"/>
                </a:solidFill>
                <a:effectLst/>
                <a:latin typeface="+mn-lt"/>
                <a:ea typeface="+mn-ea"/>
                <a:cs typeface="+mn-cs"/>
              </a:rPr>
              <a:t>For example, as shown in the figure here, one analysis identified 18 different risk factors associated with stunting in children 24-35 months of age</a:t>
            </a:r>
            <a:r>
              <a:rPr lang="en-US" sz="1200" b="1" i="0" dirty="0">
                <a:solidFill>
                  <a:schemeClr val="dk1"/>
                </a:solidFill>
                <a:effectLst/>
                <a:latin typeface="+mn-lt"/>
                <a:ea typeface="+mn-ea"/>
                <a:cs typeface="+mn-cs"/>
              </a:rPr>
              <a:t>, </a:t>
            </a:r>
            <a:r>
              <a:rPr lang="en-US" sz="1200" b="0" i="0" dirty="0">
                <a:solidFill>
                  <a:schemeClr val="dk1"/>
                </a:solidFill>
                <a:effectLst/>
                <a:latin typeface="+mn-lt"/>
                <a:ea typeface="+mn-ea"/>
                <a:cs typeface="+mn-cs"/>
              </a:rPr>
              <a:t>indicating</a:t>
            </a:r>
            <a:r>
              <a:rPr lang="en-US" sz="1200" b="1" i="0" dirty="0">
                <a:solidFill>
                  <a:schemeClr val="dk1"/>
                </a:solidFill>
                <a:effectLst/>
                <a:latin typeface="+mn-lt"/>
                <a:ea typeface="+mn-ea"/>
                <a:cs typeface="+mn-cs"/>
              </a:rPr>
              <a:t> </a:t>
            </a:r>
            <a:r>
              <a:rPr lang="en-US" sz="1200" b="0" i="0" dirty="0">
                <a:solidFill>
                  <a:schemeClr val="dk1"/>
                </a:solidFill>
                <a:effectLst/>
                <a:latin typeface="+mn-lt"/>
                <a:ea typeface="+mn-ea"/>
                <a:cs typeface="+mn-cs"/>
              </a:rPr>
              <a:t>that a specific focus on maternal and infant health was too narrow, as a more broad approach addressing improvements in the general living conditions of mothers and families was necessary. Addressing stunting is also complicated by the country context, as different risk factors may vary across regions and countries. </a:t>
            </a:r>
            <a:r>
              <a:rPr lang="en-US" sz="1200" b="0" i="0" baseline="0" dirty="0">
                <a:solidFill>
                  <a:schemeClr val="dk1"/>
                </a:solidFill>
                <a:effectLst/>
                <a:highlight>
                  <a:srgbClr val="FFFF00"/>
                </a:highlight>
                <a:latin typeface="+mn-lt"/>
                <a:ea typeface="+mn-ea"/>
                <a:cs typeface="+mn-cs"/>
              </a:rPr>
              <a:t>Even if there are common risk factors that affect many countries in a similar way, in some countries the impact of a risk factor may be high, in others it may be moderate or low, and in some cases those same risk factors may not be related to stunting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chemeClr val="dk1"/>
              </a:solidFill>
              <a:effectLst/>
              <a:highlight>
                <a:srgbClr val="FFFF00"/>
              </a:highlight>
              <a:latin typeface="+mn-lt"/>
              <a:ea typeface="+mn-ea"/>
              <a:cs typeface="+mn-cs"/>
            </a:endParaRPr>
          </a:p>
          <a:p>
            <a:r>
              <a:rPr lang="en-US" dirty="0"/>
              <a:t>For the purposes of nutrition advocacy, it is therefore important to convey the complexity of reducing stunting and consider how addressing each risk factor could contribute to reducing the prevalence. </a:t>
            </a:r>
          </a:p>
          <a:p>
            <a:endParaRPr lang="en-US" dirty="0"/>
          </a:p>
          <a:p>
            <a:r>
              <a:rPr lang="en-US" dirty="0"/>
              <a:t>For this reason, two additional models have been developed and included in the PROFILES workbook to quantify the reduction in stunting if dietary diversity in children under age two were improved and if the proportion of births to mothers below the age of twenty were reduced. These two models focus on two common risk factors for stunting for which we have both an adequate body of research to develop the models and sufficient country-level survey data to calculate the impact on stunting prevalence. Importantly, although these two models illustrate how stunting could be reduced by addressing these two risk factors, unless the many other risk factors for stunting are also addressed, prevalence would likely remain high.</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167</a:t>
            </a:fld>
            <a:endParaRPr lang="en-US"/>
          </a:p>
        </p:txBody>
      </p:sp>
    </p:spTree>
    <p:extLst>
      <p:ext uri="{BB962C8B-B14F-4D97-AF65-F5344CB8AC3E}">
        <p14:creationId xmlns:p14="http://schemas.microsoft.com/office/powerpoint/2010/main" val="28427198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the many factors thought to influence child health and nutrition, complementary feeding (after 6 months, when breast milk alone is no longer sufficient) is among the most important. Although complementary feeding is a complex behavior with many dimensions, dietary diversity (DD) during the critical period from 6-23 months has proven to be the aspect most consistently correlated with child growth. Although DD may be difficult to define in practice, given wide variations in foods and feeding practices across cultures, a tested and globally accepted indicator of minimum DD has been adopted by DHS and international agencies for household surveys.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PROFILES uses a RR of stunting related to not meeting minimum DD of 1.22, derived from information provided by Marriot et al. (2012).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168</a:t>
            </a:fld>
            <a:endParaRPr lang="en-US"/>
          </a:p>
        </p:txBody>
      </p:sp>
    </p:spTree>
    <p:extLst>
      <p:ext uri="{BB962C8B-B14F-4D97-AF65-F5344CB8AC3E}">
        <p14:creationId xmlns:p14="http://schemas.microsoft.com/office/powerpoint/2010/main" val="156075841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Young maternal age is associated with poor maternal health and a variety of consequences for the child such as poor birth outcomes and growth deficits, including stunting. Child stunting, in turn, is a risk factor for mortality and a variety of health and developmental problems that can reduce learning ability and economic potential throughout the life span. The relationship between teenage pregnancy and child stunting can depend on socioeconomic status and tends to be stronger in urban settings. It also varies across countries and regions (Fink et al. 2014). Although the relationship between teenage pregnancy and child stunting may depend on the context, there is a need in all countries to appreciate the potential impact of improvements in the timing of pregnancy and childbirth.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PROFILES uses a RR of stunting related to teenage pregnancy of 1.20, derived by pooling RRs provided by Fink et al. (2014) for children of different birth orders born to mothers in different age strata (&lt;18 vs 18-19 years).</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169</a:t>
            </a:fld>
            <a:endParaRPr lang="en-US"/>
          </a:p>
        </p:txBody>
      </p:sp>
    </p:spTree>
    <p:extLst>
      <p:ext uri="{BB962C8B-B14F-4D97-AF65-F5344CB8AC3E}">
        <p14:creationId xmlns:p14="http://schemas.microsoft.com/office/powerpoint/2010/main" val="316876426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170</a:t>
            </a:fld>
            <a:endParaRPr lang="en-US" dirty="0">
              <a:solidFill>
                <a:prstClr val="black"/>
              </a:solidFill>
            </a:endParaRPr>
          </a:p>
        </p:txBody>
      </p:sp>
    </p:spTree>
    <p:extLst>
      <p:ext uri="{BB962C8B-B14F-4D97-AF65-F5344CB8AC3E}">
        <p14:creationId xmlns:p14="http://schemas.microsoft.com/office/powerpoint/2010/main" val="25250777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171</a:t>
            </a:fld>
            <a:endParaRPr lang="en-US">
              <a:solidFill>
                <a:prstClr val="black"/>
              </a:solidFill>
            </a:endParaRPr>
          </a:p>
        </p:txBody>
      </p:sp>
    </p:spTree>
    <p:extLst>
      <p:ext uri="{BB962C8B-B14F-4D97-AF65-F5344CB8AC3E}">
        <p14:creationId xmlns:p14="http://schemas.microsoft.com/office/powerpoint/2010/main" val="138240554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172</a:t>
            </a:fld>
            <a:endParaRPr lang="en-US" dirty="0"/>
          </a:p>
        </p:txBody>
      </p:sp>
    </p:spTree>
    <p:extLst>
      <p:ext uri="{BB962C8B-B14F-4D97-AF65-F5344CB8AC3E}">
        <p14:creationId xmlns:p14="http://schemas.microsoft.com/office/powerpoint/2010/main" val="45644836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Ask participants if they have any experience with models that generate estimates or projections. If so, ask them to share their experiences. </a:t>
            </a:r>
          </a:p>
          <a:p>
            <a:endParaRPr lang="en-US" i="1" dirty="0"/>
          </a:p>
          <a:p>
            <a:r>
              <a:rPr lang="en-US" i="0" dirty="0"/>
              <a:t>Note: This</a:t>
            </a:r>
            <a:r>
              <a:rPr lang="en-US" i="0" baseline="0" dirty="0"/>
              <a:t> activity should take no more than 10 minutes. </a:t>
            </a:r>
            <a:endParaRPr lang="en-US" i="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173</a:t>
            </a:fld>
            <a:endParaRPr lang="en-US"/>
          </a:p>
        </p:txBody>
      </p:sp>
    </p:spTree>
    <p:extLst>
      <p:ext uri="{BB962C8B-B14F-4D97-AF65-F5344CB8AC3E}">
        <p14:creationId xmlns:p14="http://schemas.microsoft.com/office/powerpoint/2010/main" val="298587545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Figures A–C provide an illustrative example of the approach used in PROFILES to calculate estimates for child deaths (and lives saved) related to stunting. (Information shown in these graphs is not from this country.) For the purpose of providing an example of how PROFILES calculates the estimates for the status quo and the improved scenario, the number of children under 5 has been kept constant. But, in the actual PROFILES model, there is usually an increase in the number of children under 5 each year based on population projections. The graphs show how the status quo scenario (Figure A) vs. the improved scenario (Figure B) is used to provide estimates of lives saved (or deaths averted) related to stunting among children under 5 years of age during a 10-year period. Figure C shows the number of lives saved, calculated by subtracting the number of deaths in the improved scenario from the number of deaths in the status quo scenario. A comparable approach is used in PROFILES to estimate the number of lives saved (or deaths averted) related to other nutrition indicators and to estimate economic productivity gains related to selected nutrition indicators.</a:t>
            </a:r>
            <a:endParaRPr lang="en-US" b="1"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174</a:t>
            </a:fld>
            <a:endParaRPr lang="en-US" dirty="0">
              <a:solidFill>
                <a:prstClr val="black"/>
              </a:solidFill>
            </a:endParaRPr>
          </a:p>
        </p:txBody>
      </p:sp>
    </p:spTree>
    <p:extLst>
      <p:ext uri="{BB962C8B-B14F-4D97-AF65-F5344CB8AC3E}">
        <p14:creationId xmlns:p14="http://schemas.microsoft.com/office/powerpoint/2010/main" val="62378984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estimates that PROFILES calculates are based on a few key assumptions. For example, in PROFILES, we assume that if undernutrition is reduced that over time this would lead to improvements in health and economic outcomes. </a:t>
            </a:r>
          </a:p>
          <a:p>
            <a:endParaRPr lang="en-US" baseline="0" dirty="0"/>
          </a:p>
          <a:p>
            <a:r>
              <a:rPr lang="en-US" baseline="0" dirty="0"/>
              <a:t>In the status quo scenario, we assume that the prevalence of various forms of undernutrition does not improve over time and this results in no improvements in health and economic outcomes.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status quo scenario assumes there will be no change from the current situation throughout the chosen time period (the number of years for which estimates are calculated), aside from projected changes in population size and structure. The prevalence of each nutrition problem remains the same every year in the status quo scenario. </a:t>
            </a:r>
            <a:r>
              <a:rPr lang="en-US" baseline="0" dirty="0"/>
              <a:t>PROFILES assumes no other changes aside from changes in population size and structure.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175</a:t>
            </a:fld>
            <a:endParaRPr lang="en-US" dirty="0">
              <a:solidFill>
                <a:prstClr val="black"/>
              </a:solidFill>
            </a:endParaRPr>
          </a:p>
        </p:txBody>
      </p:sp>
    </p:spTree>
    <p:extLst>
      <p:ext uri="{BB962C8B-B14F-4D97-AF65-F5344CB8AC3E}">
        <p14:creationId xmlns:p14="http://schemas.microsoft.com/office/powerpoint/2010/main" val="15696133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a:t>
            </a:r>
            <a:r>
              <a:rPr lang="en-US" baseline="0" dirty="0"/>
              <a:t> order to calculate estimates in PROFILES we need to agree on the time period for which estimates will be calculated (for example, 10 years). </a:t>
            </a:r>
            <a:endParaRPr lang="en-US" dirty="0"/>
          </a:p>
          <a:p>
            <a:endParaRPr lang="en-US" dirty="0"/>
          </a:p>
          <a:p>
            <a:pPr defTabSz="915772">
              <a:defRPr/>
            </a:pPr>
            <a:r>
              <a:rPr lang="en-US" dirty="0"/>
              <a:t>We also make assumptions to</a:t>
            </a:r>
            <a:r>
              <a:rPr lang="en-US" baseline="0" dirty="0"/>
              <a:t> calculate estimates in the improved scenario; for example we assume that over the selected time period if undernutrition were reduced by a certain amount, that lives would be saved and there would be economic productivity gains. In this regard, we make an assumption about how much nutrition will improve over the selected time period. As such, to calculate estimates in the improved scenario we need to set targets for the reduction of various forms of undernutrition. </a:t>
            </a:r>
            <a:endParaRPr lang="en-US"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176</a:t>
            </a:fld>
            <a:endParaRPr lang="en-US" dirty="0">
              <a:solidFill>
                <a:prstClr val="black"/>
              </a:solidFill>
            </a:endParaRPr>
          </a:p>
        </p:txBody>
      </p:sp>
    </p:spTree>
    <p:extLst>
      <p:ext uri="{BB962C8B-B14F-4D97-AF65-F5344CB8AC3E}">
        <p14:creationId xmlns:p14="http://schemas.microsoft.com/office/powerpoint/2010/main" val="338594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Nutrition is central</a:t>
            </a:r>
            <a:r>
              <a:rPr lang="en-US" baseline="0" dirty="0"/>
              <a:t> to development—in essence it is not only a human right, but a necessary and essential building block for a country to achieve health and development goals. It has also been identified as a best investment and as one of the most cost-effective interventions for a resource-poor country.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8231273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For setting the targets, participants in this workshop will provide inputs so decisions can be reached regarding by how much </a:t>
            </a:r>
            <a:r>
              <a:rPr lang="en-US" dirty="0" err="1"/>
              <a:t>undernutrition</a:t>
            </a:r>
            <a:r>
              <a:rPr lang="en-US" dirty="0"/>
              <a:t> will be reduced by the end of the selected time period.</a:t>
            </a:r>
            <a:r>
              <a:rPr lang="en-US" baseline="0" dirty="0"/>
              <a:t> Setting the targets should be guided to an extent by the existing vision in the country, national and international commitments, and should also consider the secular trend in the reduction of </a:t>
            </a:r>
            <a:r>
              <a:rPr lang="en-US" baseline="0" dirty="0" err="1"/>
              <a:t>undernutrition</a:t>
            </a:r>
            <a:r>
              <a:rPr lang="en-US" baseline="0" dirty="0"/>
              <a:t> that is anticipated over the selected time period. </a:t>
            </a:r>
            <a:endParaRPr lang="en-US"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177</a:t>
            </a:fld>
            <a:endParaRPr lang="en-US" dirty="0"/>
          </a:p>
        </p:txBody>
      </p:sp>
    </p:spTree>
    <p:extLst>
      <p:ext uri="{BB962C8B-B14F-4D97-AF65-F5344CB8AC3E}">
        <p14:creationId xmlns:p14="http://schemas.microsoft.com/office/powerpoint/2010/main" val="423766018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While PROFILES itself does not use interventions or coverage information in calculating the estimates, we expect that the improvement in nutrition indicators in the improved scenario will be a result of effective interventions that will be implemented at scale and that they achieve the chosen targets.</a:t>
            </a:r>
          </a:p>
          <a:p>
            <a:endParaRPr lang="en-US" b="0" u="none" strike="sngStrike" baseline="0" dirty="0"/>
          </a:p>
          <a:p>
            <a:r>
              <a:rPr lang="en-US" b="0" u="none" dirty="0">
                <a:solidFill>
                  <a:srgbClr val="FF0000"/>
                </a:solidFill>
              </a:rPr>
              <a:t>Specific nutrition interventions (e.g., optimal breastfeeding counseling) are not input into the model to develop the PROFILES estimates. Rather, the improvement in the nutrition situation is based on the assumption that if nutrition interventions that are known to be effective are implemented at scale they will succeed in reaching the stated targets.</a:t>
            </a:r>
            <a:endParaRPr lang="en-US" b="0" u="none" strike="sngStrike" baseline="0" dirty="0">
              <a:solidFill>
                <a:srgbClr val="FF0000"/>
              </a:solidFill>
              <a:effectLst/>
            </a:endParaRPr>
          </a:p>
          <a:p>
            <a:endParaRPr lang="en-US" b="0" u="none" baseline="0" dirty="0"/>
          </a:p>
          <a:p>
            <a:r>
              <a:rPr lang="en-US" b="0" u="none" baseline="0" dirty="0"/>
              <a:t>Finally PROFILES also assumes a linear reduction in the prevalence of different forms of </a:t>
            </a:r>
            <a:r>
              <a:rPr lang="en-US" b="0" u="none" baseline="0" dirty="0" err="1"/>
              <a:t>undernutrition</a:t>
            </a:r>
            <a:r>
              <a:rPr lang="en-US" b="0" u="none" baseline="0" dirty="0"/>
              <a:t>. </a:t>
            </a:r>
            <a:endParaRPr lang="en-US" b="0" u="none"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178</a:t>
            </a:fld>
            <a:endParaRPr lang="en-US" dirty="0"/>
          </a:p>
        </p:txBody>
      </p:sp>
    </p:spTree>
    <p:extLst>
      <p:ext uri="{BB962C8B-B14F-4D97-AF65-F5344CB8AC3E}">
        <p14:creationId xmlns:p14="http://schemas.microsoft.com/office/powerpoint/2010/main" val="216144342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179</a:t>
            </a:fld>
            <a:endParaRPr lang="en-US"/>
          </a:p>
        </p:txBody>
      </p:sp>
    </p:spTree>
    <p:extLst>
      <p:ext uri="{BB962C8B-B14F-4D97-AF65-F5344CB8AC3E}">
        <p14:creationId xmlns:p14="http://schemas.microsoft.com/office/powerpoint/2010/main" val="302995469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to slide.</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180</a:t>
            </a:fld>
            <a:endParaRPr lang="en-US"/>
          </a:p>
        </p:txBody>
      </p:sp>
    </p:spTree>
    <p:extLst>
      <p:ext uri="{BB962C8B-B14F-4D97-AF65-F5344CB8AC3E}">
        <p14:creationId xmlns:p14="http://schemas.microsoft.com/office/powerpoint/2010/main" val="294491571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Only</a:t>
            </a:r>
            <a:r>
              <a:rPr lang="en-US" b="0" i="0" baseline="0" dirty="0"/>
              <a:t> use this session </a:t>
            </a:r>
            <a:r>
              <a:rPr lang="en-CA" sz="1200" b="0" i="0" kern="1200" dirty="0">
                <a:solidFill>
                  <a:schemeClr val="tx1"/>
                </a:solidFill>
                <a:effectLst/>
                <a:latin typeface="+mn-lt"/>
                <a:ea typeface="+mn-ea"/>
                <a:cs typeface="+mn-cs"/>
              </a:rPr>
              <a:t>if no stakeholder meeting was held where time periods could be discussed or if the discussion on the time period during the stakeholder meeting was limited and additional discussion is necessary.</a:t>
            </a:r>
            <a:endParaRPr lang="en-US" b="0" i="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181</a:t>
            </a:fld>
            <a:endParaRPr lang="en-US"/>
          </a:p>
        </p:txBody>
      </p:sp>
    </p:spTree>
    <p:extLst>
      <p:ext uri="{BB962C8B-B14F-4D97-AF65-F5344CB8AC3E}">
        <p14:creationId xmlns:p14="http://schemas.microsoft.com/office/powerpoint/2010/main" val="129170814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a:t>
            </a:r>
            <a:r>
              <a:rPr lang="en-US" baseline="0" dirty="0"/>
              <a:t> slide</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182</a:t>
            </a:fld>
            <a:endParaRPr lang="en-US" dirty="0"/>
          </a:p>
        </p:txBody>
      </p:sp>
    </p:spTree>
    <p:extLst>
      <p:ext uri="{BB962C8B-B14F-4D97-AF65-F5344CB8AC3E}">
        <p14:creationId xmlns:p14="http://schemas.microsoft.com/office/powerpoint/2010/main" val="359480243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i="0" dirty="0"/>
              <a:t>Ask participants to share their point of view on the following question: Is there a national vision statement or commitment to nutrition within your country? If so, what are your thoughts on this vision/commitment? This activity should take no more than 5 minutes. </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183</a:t>
            </a:fld>
            <a:endParaRPr lang="en-US"/>
          </a:p>
        </p:txBody>
      </p:sp>
    </p:spTree>
    <p:extLst>
      <p:ext uri="{BB962C8B-B14F-4D97-AF65-F5344CB8AC3E}">
        <p14:creationId xmlns:p14="http://schemas.microsoft.com/office/powerpoint/2010/main" val="422112835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 a time period of about 10 years is chosen, but it is not recommended to select a time period that is shorter than 7 or longer than 15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time period for which</a:t>
            </a:r>
            <a:r>
              <a:rPr lang="en-US" baseline="0" dirty="0"/>
              <a:t> PROFILES estimates are calculated depends on what people in country feel is appropriate to considered, based on the country’s current nutrition situation, the government’s commitments and goals for improved nutrition, and when these goals need to be achieved. The time period should also take into consideration the fact that we do not always have access to new nationally representative survey data, and as this type of data is only available every few years, preparing estimates for a short time frame can be a challenge. At the same time, preparing estimates for a very long time can also be a challenge as there may be important improvements in nutrition, health, or development outcomes over the long term. These are points to consider when deliberating about the time period.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184</a:t>
            </a:fld>
            <a:endParaRPr lang="en-US" dirty="0"/>
          </a:p>
        </p:txBody>
      </p:sp>
    </p:spTree>
    <p:extLst>
      <p:ext uri="{BB962C8B-B14F-4D97-AF65-F5344CB8AC3E}">
        <p14:creationId xmlns:p14="http://schemas.microsoft.com/office/powerpoint/2010/main" val="1634878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Activity</a:t>
            </a:r>
            <a:r>
              <a:rPr lang="en-US" i="0" baseline="0" dirty="0"/>
              <a:t> should take 35 minutes. Ask</a:t>
            </a:r>
            <a:r>
              <a:rPr lang="en-CA" i="0" dirty="0"/>
              <a:t> participants to discuss in plenary the current vision documents, national commitments, and targets for nutrition, and based on this review, consider the following two questions: </a:t>
            </a:r>
          </a:p>
          <a:p>
            <a:endParaRPr lang="en-CA" sz="1200" i="0" dirty="0">
              <a:solidFill>
                <a:schemeClr val="tx1"/>
              </a:solidFill>
            </a:endParaRPr>
          </a:p>
          <a:p>
            <a:r>
              <a:rPr lang="en-US" sz="1200" i="0" dirty="0">
                <a:solidFill>
                  <a:schemeClr val="tx1"/>
                </a:solidFill>
              </a:rPr>
              <a:t>What would be most useful for advocating for greater investment in nutrition?</a:t>
            </a:r>
          </a:p>
          <a:p>
            <a:r>
              <a:rPr lang="en-US" i="0" dirty="0"/>
              <a:t>What should the time period for the estimates be? </a:t>
            </a:r>
            <a:endParaRPr lang="en-US" sz="1800" i="0" dirty="0"/>
          </a:p>
          <a:p>
            <a:endParaRPr lang="en-CA" i="0" dirty="0"/>
          </a:p>
          <a:p>
            <a:r>
              <a:rPr lang="en-CA" i="0" dirty="0"/>
              <a:t>Give the participants about 15-20 minutes to discuss in a group the two questions. Toward the end of this time, facilitate the session by reflecting and summarizing the various points of view on a possible time period and ask participants if they agree on one time period. Propose a time period that aligns with what was discussed. Then introduce the PROFILES scoreboard to the participants and inform them that the group will use this scoreboard throughout the workshop to record their work in developing the estimates. Indicate that the first piece of information to be added to the scoreboard is the time</a:t>
            </a:r>
            <a:r>
              <a:rPr lang="en-CA" i="0" baseline="0" dirty="0"/>
              <a:t> period </a:t>
            </a:r>
            <a:r>
              <a:rPr lang="en-CA" i="0" dirty="0"/>
              <a:t>that was just discussed and agreed upon. Ask for a volunteer to write the time period on a long strip (long VIPP card) and stick it at the top of the PROFILES scoreboard. </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185</a:t>
            </a:fld>
            <a:endParaRPr lang="en-US"/>
          </a:p>
        </p:txBody>
      </p:sp>
    </p:spTree>
    <p:extLst>
      <p:ext uri="{BB962C8B-B14F-4D97-AF65-F5344CB8AC3E}">
        <p14:creationId xmlns:p14="http://schemas.microsoft.com/office/powerpoint/2010/main" val="166108278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a stakeholder meeting has not taken place, the tone and some of the activities within this session will need to be altered since no previous discussions on the information sources or targets would have occurred.</a:t>
            </a:r>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186</a:t>
            </a:fld>
            <a:endParaRPr lang="en-US">
              <a:solidFill>
                <a:prstClr val="black"/>
              </a:solidFill>
            </a:endParaRPr>
          </a:p>
        </p:txBody>
      </p:sp>
    </p:spTree>
    <p:extLst>
      <p:ext uri="{BB962C8B-B14F-4D97-AF65-F5344CB8AC3E}">
        <p14:creationId xmlns:p14="http://schemas.microsoft.com/office/powerpoint/2010/main" val="370959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important</a:t>
            </a:r>
            <a:r>
              <a:rPr lang="en-US" baseline="0" dirty="0"/>
              <a:t> benefits of improved nutrition, including reduced mortality, improved child growth, cognitive development, and school performance in children, reduced infections, and increased economic productivity.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9658679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187</a:t>
            </a:fld>
            <a:endParaRPr lang="en-US" dirty="0"/>
          </a:p>
        </p:txBody>
      </p:sp>
    </p:spTree>
    <p:extLst>
      <p:ext uri="{BB962C8B-B14F-4D97-AF65-F5344CB8AC3E}">
        <p14:creationId xmlns:p14="http://schemas.microsoft.com/office/powerpoint/2010/main" val="300721000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spcBef>
                <a:spcPct val="20000"/>
              </a:spcBef>
              <a:buClr>
                <a:srgbClr val="4F81BD"/>
              </a:buClr>
              <a:defRPr/>
            </a:pPr>
            <a:r>
              <a:rPr lang="en-US" dirty="0"/>
              <a:t>Ask participants to share their point of view on the following question: </a:t>
            </a:r>
            <a:r>
              <a:rPr lang="en-US" sz="2400" dirty="0"/>
              <a:t>What are the most recent </a:t>
            </a:r>
            <a:r>
              <a:rPr lang="en-US" sz="2400" dirty="0">
                <a:solidFill>
                  <a:srgbClr val="FF0000"/>
                </a:solidFill>
              </a:rPr>
              <a:t>national</a:t>
            </a:r>
            <a:r>
              <a:rPr lang="en-US" sz="2400" dirty="0"/>
              <a:t> sources of nutrition information?</a:t>
            </a:r>
            <a:r>
              <a:rPr lang="en-US" sz="1200" i="1" baseline="0" dirty="0"/>
              <a:t> </a:t>
            </a:r>
            <a:r>
              <a:rPr lang="en-US" i="0" dirty="0"/>
              <a:t>This activity should take no more than 10 minutes to discuss.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188</a:t>
            </a:fld>
            <a:endParaRPr lang="en-US"/>
          </a:p>
        </p:txBody>
      </p:sp>
    </p:spTree>
    <p:extLst>
      <p:ext uri="{BB962C8B-B14F-4D97-AF65-F5344CB8AC3E}">
        <p14:creationId xmlns:p14="http://schemas.microsoft.com/office/powerpoint/2010/main" val="235622755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presented earlier, for</a:t>
            </a:r>
            <a:r>
              <a:rPr lang="en-US" baseline="0" dirty="0"/>
              <a:t> PROFILES to calculate estimates, key nutrition and other data need to be included in the spreadsheets. In particular—given the specific estimates PROFILES calculates—we need data for the following indicators. </a:t>
            </a:r>
          </a:p>
          <a:p>
            <a:endParaRPr lang="en-US" baseline="0" dirty="0"/>
          </a:p>
          <a:p>
            <a:r>
              <a:rPr lang="en-US" i="0" baseline="0" dirty="0"/>
              <a:t>Note: If nationally representative survey information is not available, other sources of information could be considered as input information for PROFILES. </a:t>
            </a:r>
            <a:r>
              <a:rPr lang="en-US" i="0" u="none" baseline="0" dirty="0">
                <a:solidFill>
                  <a:srgbClr val="FF0000"/>
                </a:solidFill>
              </a:rPr>
              <a:t>See the facilitator guide for more information. </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189</a:t>
            </a:fld>
            <a:endParaRPr lang="en-US" dirty="0"/>
          </a:p>
        </p:txBody>
      </p:sp>
    </p:spTree>
    <p:extLst>
      <p:ext uri="{BB962C8B-B14F-4D97-AF65-F5344CB8AC3E}">
        <p14:creationId xmlns:p14="http://schemas.microsoft.com/office/powerpoint/2010/main" val="146200161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all participants to discuss,</a:t>
            </a:r>
            <a:r>
              <a:rPr lang="en-US" baseline="0" dirty="0"/>
              <a:t> consider, and agree upon which sources of information you would like to use that you feel best represent the country context. In many instances, it takes time to consider the options and agree on which sources of information to use in PROFILES. During the upcoming activity, you will have an opportunity to discuss information sources in small groups.</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190</a:t>
            </a:fld>
            <a:endParaRPr lang="en-US" dirty="0"/>
          </a:p>
        </p:txBody>
      </p:sp>
    </p:spTree>
    <p:extLst>
      <p:ext uri="{BB962C8B-B14F-4D97-AF65-F5344CB8AC3E}">
        <p14:creationId xmlns:p14="http://schemas.microsoft.com/office/powerpoint/2010/main" val="156749776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i="0" dirty="0"/>
              <a:t>Note: This slide should</a:t>
            </a:r>
            <a:r>
              <a:rPr lang="en-US" i="0" baseline="0" dirty="0"/>
              <a:t> </a:t>
            </a:r>
            <a:r>
              <a:rPr lang="en-US" i="0" dirty="0"/>
              <a:t>be based on information from a presentation by an in-country expert during the stakeholder</a:t>
            </a:r>
            <a:r>
              <a:rPr lang="en-US" i="0" baseline="0" dirty="0"/>
              <a:t> meeting.</a:t>
            </a:r>
            <a:r>
              <a:rPr lang="en-US" i="0" dirty="0"/>
              <a:t> However,</a:t>
            </a:r>
            <a:r>
              <a:rPr lang="en-US" i="0" baseline="0" dirty="0"/>
              <a:t> if no stakeholder meeting was held, </a:t>
            </a:r>
            <a:r>
              <a:rPr lang="en-CA" sz="1200" i="0" dirty="0">
                <a:effectLst/>
                <a:latin typeface="Arial" panose="020B0604020202020204" pitchFamily="34" charset="0"/>
                <a:ea typeface="Times New Roman" panose="02020603050405020304" pitchFamily="18" charset="0"/>
                <a:cs typeface="Times New Roman" panose="02020603050405020304" pitchFamily="18" charset="0"/>
              </a:rPr>
              <a:t>the facilitator will need to assign a representative to develop the slide or develop the slide themselves and share it with in-country stakeholders to ensure the information reflects the national/government understanding of the nutrition situation.</a:t>
            </a:r>
            <a:r>
              <a:rPr lang="en-CA" sz="1200" i="0" baseline="0" dirty="0">
                <a:effectLst/>
                <a:latin typeface="Arial" panose="020B0604020202020204" pitchFamily="34" charset="0"/>
                <a:ea typeface="Times New Roman" panose="02020603050405020304" pitchFamily="18" charset="0"/>
                <a:cs typeface="Times New Roman" panose="02020603050405020304" pitchFamily="18" charset="0"/>
              </a:rPr>
              <a:t> This slide is also linked to an Excel spreadsheet within PPT so the data can easily be updated to reflect the country context based on national data sources or a nationally representative survey.</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“This slide presents the country’s current nutrition situation, based on the data we have been able to gather and review prior</a:t>
            </a:r>
            <a:r>
              <a:rPr lang="en-US" baseline="0" dirty="0"/>
              <a:t> to this workshop. But as was presented this morning, and in our discussions this afternoon, we will surely be able to update this information based on recent data or better suited surveys to be used in PROFILES.”</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191</a:t>
            </a:fld>
            <a:endParaRPr lang="en-US" dirty="0"/>
          </a:p>
        </p:txBody>
      </p:sp>
    </p:spTree>
    <p:extLst>
      <p:ext uri="{BB962C8B-B14F-4D97-AF65-F5344CB8AC3E}">
        <p14:creationId xmlns:p14="http://schemas.microsoft.com/office/powerpoint/2010/main" val="367853682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the target</a:t>
            </a:r>
            <a:r>
              <a:rPr lang="en-US" baseline="0" dirty="0"/>
              <a:t> prevalence for the reduction of various forms of undernutrition is important in order for PROFILES to be able to calculate estimates in the improved scenario. In setting the targets, it is important to consider by how much the group anticipates being able to improve nutrition by in the future. </a:t>
            </a:r>
          </a:p>
          <a:p>
            <a:endParaRPr lang="en-US" baseline="0" dirty="0"/>
          </a:p>
          <a:p>
            <a:r>
              <a:rPr lang="en-US" i="0" baseline="0" dirty="0"/>
              <a:t>Note to the facilitator: Targets are for the sake of advocacy, not for program planning, and no one will be held accountable for reaching the targets.</a:t>
            </a:r>
            <a:endParaRPr lang="en-US" i="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192</a:t>
            </a:fld>
            <a:endParaRPr lang="en-US" dirty="0"/>
          </a:p>
        </p:txBody>
      </p:sp>
    </p:spTree>
    <p:extLst>
      <p:ext uri="{BB962C8B-B14F-4D97-AF65-F5344CB8AC3E}">
        <p14:creationId xmlns:p14="http://schemas.microsoft.com/office/powerpoint/2010/main" val="18488671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it is important to consider the country context when determining what the target for improvement should be for each of the nutrition indicators considered in PROFILES. A balanced approach in setting targets is important. Sometimes there is a desire to be conservative (with only small improvement compared to the status quo prevalence)</a:t>
            </a:r>
            <a:r>
              <a:rPr lang="en-US" baseline="0" dirty="0"/>
              <a:t> and </a:t>
            </a:r>
            <a:r>
              <a:rPr lang="en-US" dirty="0"/>
              <a:t>sometimes there is a desire to be optimistic. B</a:t>
            </a:r>
            <a:r>
              <a:rPr lang="en-US" baseline="0" dirty="0"/>
              <a:t>ut as this is a tool for advocacy, what this finally conveys to the audiences you will advocate to is important to consider. If we are very conservative, we may convey that it is ok for nutrition problems to persist. On the other hand, if we are too optimistic, we may show estimates that are unachievable. A balanced approach in which we are visionary, optimistic, and ambitious, but also realistic is often helpful. </a:t>
            </a:r>
          </a:p>
          <a:p>
            <a:endParaRPr lang="en-US" baseline="0" dirty="0"/>
          </a:p>
          <a:p>
            <a:pPr defTabSz="915772">
              <a:defRPr/>
            </a:pPr>
            <a:r>
              <a:rPr lang="en-US" i="0" dirty="0"/>
              <a:t>To arrive at the target prevalence for each of the nutrition indicators, it might be helpful for participants in the PROFILES workshop to keep in mind various considerations. Information on statements in official government documents could inform the targets for the time period selected for PROFILES (for example, national vision documents or strategies). Such documents could help guide discussions on target setting for some of the indicators. Other sources of information that could stimulate the discussion and provide insights on setting targets, include (a) documents from the 2012 World Health Assembly (some governments have committed to the targets in these documents), and (b) WHO’s Nutrition Landscape Information System, which provides insights on various prevalence cut-off values and the extent to which malnutrition is of public health significance.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193</a:t>
            </a:fld>
            <a:endParaRPr lang="en-US" dirty="0"/>
          </a:p>
        </p:txBody>
      </p:sp>
    </p:spTree>
    <p:extLst>
      <p:ext uri="{BB962C8B-B14F-4D97-AF65-F5344CB8AC3E}">
        <p14:creationId xmlns:p14="http://schemas.microsoft.com/office/powerpoint/2010/main" val="98320178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a:t>
            </a:r>
            <a:r>
              <a:rPr lang="en-US" baseline="0" dirty="0"/>
              <a:t> to slide. </a:t>
            </a:r>
            <a:endParaRPr lang="en-US"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194</a:t>
            </a:fld>
            <a:endParaRPr lang="en-US"/>
          </a:p>
        </p:txBody>
      </p:sp>
    </p:spTree>
    <p:extLst>
      <p:ext uri="{BB962C8B-B14F-4D97-AF65-F5344CB8AC3E}">
        <p14:creationId xmlns:p14="http://schemas.microsoft.com/office/powerpoint/2010/main" val="245526425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15000"/>
              </a:lnSpc>
              <a:spcBef>
                <a:spcPts val="0"/>
              </a:spcBef>
              <a:spcAft>
                <a:spcPts val="0"/>
              </a:spcAft>
            </a:pPr>
            <a:r>
              <a:rPr lang="en-US" sz="1200" i="0" dirty="0">
                <a:effectLst/>
                <a:latin typeface="+mn-lt"/>
                <a:ea typeface="Times New Roman" panose="02020603050405020304" pitchFamily="18" charset="0"/>
                <a:cs typeface="Times New Roman" panose="02020603050405020304" pitchFamily="18" charset="0"/>
              </a:rPr>
              <a:t>Note to facilitator: Introduce the use and purpose</a:t>
            </a:r>
            <a:r>
              <a:rPr lang="en-US" sz="1200" i="0" baseline="0" dirty="0">
                <a:effectLst/>
                <a:latin typeface="+mn-lt"/>
                <a:ea typeface="Times New Roman" panose="02020603050405020304" pitchFamily="18" charset="0"/>
                <a:cs typeface="Times New Roman" panose="02020603050405020304" pitchFamily="18" charset="0"/>
              </a:rPr>
              <a:t> of the PROFILES scoreboards (if not done previously). They are intended to record and track the progress the group is making throughout the workshop to develop the estimates and serve as a visual reminder of the information that was agreed upon as the workshop progresses.  </a:t>
            </a:r>
          </a:p>
          <a:p>
            <a:pPr marL="0" marR="0">
              <a:lnSpc>
                <a:spcPct val="115000"/>
              </a:lnSpc>
              <a:spcBef>
                <a:spcPts val="0"/>
              </a:spcBef>
              <a:spcAft>
                <a:spcPts val="0"/>
              </a:spcAft>
            </a:pPr>
            <a:endParaRPr lang="en-US" sz="1200" i="0" baseline="0" dirty="0">
              <a:effectLst/>
              <a:latin typeface="+mn-l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i="0" dirty="0">
                <a:effectLst/>
                <a:latin typeface="+mn-lt"/>
                <a:ea typeface="Times New Roman" panose="02020603050405020304" pitchFamily="18" charset="0"/>
                <a:cs typeface="Times New Roman" panose="02020603050405020304" pitchFamily="18" charset="0"/>
              </a:rPr>
              <a:t>Activity 3: The groups should now come back together for a larger plenary discussion. One person per group should share their decisions with the larger plenary, which can be discussed and a final decision made. The discussion will continue until all three groups have presented and their indicators/targets discussed. </a:t>
            </a:r>
          </a:p>
          <a:p>
            <a:pPr marL="0" marR="0">
              <a:lnSpc>
                <a:spcPct val="115000"/>
              </a:lnSpc>
              <a:spcBef>
                <a:spcPts val="0"/>
              </a:spcBef>
              <a:spcAft>
                <a:spcPts val="0"/>
              </a:spcAft>
            </a:pPr>
            <a:endParaRPr lang="en-US" sz="1200" i="0" dirty="0">
              <a:effectLst/>
              <a:latin typeface="+mn-l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i="0" dirty="0">
                <a:effectLst/>
                <a:latin typeface="+mn-lt"/>
                <a:ea typeface="Times New Roman" panose="02020603050405020304" pitchFamily="18" charset="0"/>
                <a:cs typeface="Times New Roman" panose="02020603050405020304" pitchFamily="18" charset="0"/>
              </a:rPr>
              <a:t>Once the information is agreed upon, have one representative from each group do the following:</a:t>
            </a:r>
          </a:p>
          <a:p>
            <a:pPr marL="171450" marR="0" indent="-171450">
              <a:lnSpc>
                <a:spcPct val="115000"/>
              </a:lnSpc>
              <a:spcBef>
                <a:spcPts val="0"/>
              </a:spcBef>
              <a:spcAft>
                <a:spcPts val="0"/>
              </a:spcAft>
              <a:buFont typeface="Arial" panose="020B0604020202020204" pitchFamily="34" charset="0"/>
              <a:buChar char="•"/>
            </a:pPr>
            <a:r>
              <a:rPr lang="en-US" sz="1200" i="0" dirty="0">
                <a:effectLst/>
                <a:latin typeface="+mn-lt"/>
                <a:ea typeface="Times New Roman" panose="02020603050405020304" pitchFamily="18" charset="0"/>
                <a:cs typeface="Times New Roman" panose="02020603050405020304" pitchFamily="18" charset="0"/>
              </a:rPr>
              <a:t>Write on VIPP cards the current prevalence for each of the nutrition indicators for their group </a:t>
            </a:r>
          </a:p>
          <a:p>
            <a:pPr marL="171450" marR="0" indent="-171450">
              <a:lnSpc>
                <a:spcPct val="115000"/>
              </a:lnSpc>
              <a:spcBef>
                <a:spcPts val="0"/>
              </a:spcBef>
              <a:spcAft>
                <a:spcPts val="0"/>
              </a:spcAft>
              <a:buFont typeface="Arial" panose="020B0604020202020204" pitchFamily="34" charset="0"/>
              <a:buChar char="•"/>
            </a:pPr>
            <a:r>
              <a:rPr lang="en-US" sz="1200" i="0" dirty="0">
                <a:effectLst/>
                <a:latin typeface="+mn-lt"/>
                <a:ea typeface="Times New Roman" panose="02020603050405020304" pitchFamily="18" charset="0"/>
                <a:cs typeface="Times New Roman" panose="02020603050405020304" pitchFamily="18" charset="0"/>
              </a:rPr>
              <a:t>Write on VIPP cards the target prevalence for reduction for each of the nutrition indicators for their group</a:t>
            </a:r>
          </a:p>
          <a:p>
            <a:pPr marL="171450" marR="0" indent="-171450">
              <a:lnSpc>
                <a:spcPct val="115000"/>
              </a:lnSpc>
              <a:spcBef>
                <a:spcPts val="0"/>
              </a:spcBef>
              <a:spcAft>
                <a:spcPts val="0"/>
              </a:spcAft>
              <a:buFont typeface="Arial" panose="020B0604020202020204" pitchFamily="34" charset="0"/>
              <a:buChar char="•"/>
            </a:pPr>
            <a:r>
              <a:rPr lang="en-CA" sz="1200" i="0" dirty="0">
                <a:effectLst/>
                <a:latin typeface="+mn-lt"/>
                <a:ea typeface="Calibri" panose="020F0502020204030204" pitchFamily="34" charset="0"/>
                <a:cs typeface="Times New Roman" panose="02020603050405020304" pitchFamily="18" charset="0"/>
              </a:rPr>
              <a:t>Place their VIPP cards on the PROFILES scoreboard </a:t>
            </a:r>
          </a:p>
          <a:p>
            <a:pPr marL="0" marR="0" indent="0">
              <a:lnSpc>
                <a:spcPct val="115000"/>
              </a:lnSpc>
              <a:spcBef>
                <a:spcPts val="0"/>
              </a:spcBef>
              <a:spcAft>
                <a:spcPts val="0"/>
              </a:spcAft>
              <a:buFont typeface="Arial" panose="020B0604020202020204" pitchFamily="34" charset="0"/>
              <a:buNone/>
            </a:pPr>
            <a:endParaRPr lang="en-CA" sz="1200" i="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Arial" panose="020B0604020202020204" pitchFamily="34" charset="0"/>
              <a:buNone/>
            </a:pPr>
            <a:r>
              <a:rPr lang="en-US" sz="1200" i="0" dirty="0">
                <a:effectLst/>
                <a:latin typeface="+mn-lt"/>
                <a:ea typeface="Calibri" panose="020F0502020204030204" pitchFamily="34" charset="0"/>
                <a:cs typeface="Times New Roman" panose="02020603050405020304" pitchFamily="18" charset="0"/>
              </a:rPr>
              <a:t>Note: </a:t>
            </a:r>
            <a:r>
              <a:rPr lang="en-US" sz="1200" i="0" dirty="0">
                <a:latin typeface="+mn-lt"/>
              </a:rPr>
              <a:t>facilitators should</a:t>
            </a:r>
            <a:r>
              <a:rPr lang="en-US" sz="1200" i="0" baseline="0" dirty="0">
                <a:latin typeface="+mn-lt"/>
              </a:rPr>
              <a:t> </a:t>
            </a:r>
            <a:r>
              <a:rPr lang="en-US" sz="1200" i="0" dirty="0">
                <a:latin typeface="+mn-lt"/>
              </a:rPr>
              <a:t>check the flipchart of questions at the end of each day and respond if necessary.</a:t>
            </a:r>
          </a:p>
        </p:txBody>
      </p:sp>
      <p:sp>
        <p:nvSpPr>
          <p:cNvPr id="4" name="Slide Number Placeholder 3"/>
          <p:cNvSpPr>
            <a:spLocks noGrp="1"/>
          </p:cNvSpPr>
          <p:nvPr>
            <p:ph type="sldNum" sz="quarter" idx="10"/>
          </p:nvPr>
        </p:nvSpPr>
        <p:spPr/>
        <p:txBody>
          <a:bodyPr/>
          <a:lstStyle/>
          <a:p>
            <a:fld id="{E3850FB8-9049-4F46-B8FE-8F2D90685117}" type="slidenum">
              <a:rPr lang="en-US" smtClean="0"/>
              <a:pPr/>
              <a:t>195</a:t>
            </a:fld>
            <a:endParaRPr lang="en-US"/>
          </a:p>
        </p:txBody>
      </p:sp>
    </p:spTree>
    <p:extLst>
      <p:ext uri="{BB962C8B-B14F-4D97-AF65-F5344CB8AC3E}">
        <p14:creationId xmlns:p14="http://schemas.microsoft.com/office/powerpoint/2010/main" val="206344852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196</a:t>
            </a:fld>
            <a:endParaRPr lang="en-US">
              <a:solidFill>
                <a:prstClr val="black"/>
              </a:solidFill>
            </a:endParaRPr>
          </a:p>
        </p:txBody>
      </p:sp>
    </p:spTree>
    <p:extLst>
      <p:ext uri="{BB962C8B-B14F-4D97-AF65-F5344CB8AC3E}">
        <p14:creationId xmlns:p14="http://schemas.microsoft.com/office/powerpoint/2010/main" val="121280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yello</a:t>
            </a:r>
            <a:r>
              <a:rPr lang="en-US" baseline="0" dirty="0"/>
              <a:t>w portion of the graph shows the neonatal mortality and the blue area shows the causes of under 5 mortality after the neonatal period of 0-27 days.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27</a:t>
            </a:fld>
            <a:endParaRPr lang="en-US"/>
          </a:p>
        </p:txBody>
      </p:sp>
    </p:spTree>
    <p:extLst>
      <p:ext uri="{BB962C8B-B14F-4D97-AF65-F5344CB8AC3E}">
        <p14:creationId xmlns:p14="http://schemas.microsoft.com/office/powerpoint/2010/main" val="54229695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Conduct</a:t>
            </a:r>
            <a:r>
              <a:rPr lang="en-US" i="0" baseline="0" dirty="0"/>
              <a:t> activity—see session plan for more information on how to do this activity. It should take 15 minutes. </a:t>
            </a:r>
            <a:endParaRPr lang="en-US" i="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197</a:t>
            </a:fld>
            <a:endParaRPr lang="en-US"/>
          </a:p>
        </p:txBody>
      </p:sp>
    </p:spTree>
    <p:extLst>
      <p:ext uri="{BB962C8B-B14F-4D97-AF65-F5344CB8AC3E}">
        <p14:creationId xmlns:p14="http://schemas.microsoft.com/office/powerpoint/2010/main" val="123786990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Conduct</a:t>
            </a:r>
            <a:r>
              <a:rPr lang="en-US" i="0" baseline="0" dirty="0"/>
              <a:t> activity—see session plan for more information on how to do this activity. It should take 10 minutes. </a:t>
            </a:r>
            <a:endParaRPr lang="en-US" i="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198</a:t>
            </a:fld>
            <a:endParaRPr lang="en-US"/>
          </a:p>
        </p:txBody>
      </p:sp>
    </p:spTree>
    <p:extLst>
      <p:ext uri="{BB962C8B-B14F-4D97-AF65-F5344CB8AC3E}">
        <p14:creationId xmlns:p14="http://schemas.microsoft.com/office/powerpoint/2010/main" val="329568938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199</a:t>
            </a:fld>
            <a:endParaRPr lang="en-US">
              <a:solidFill>
                <a:prstClr val="black"/>
              </a:solidFill>
            </a:endParaRPr>
          </a:p>
        </p:txBody>
      </p:sp>
    </p:spTree>
    <p:extLst>
      <p:ext uri="{BB962C8B-B14F-4D97-AF65-F5344CB8AC3E}">
        <p14:creationId xmlns:p14="http://schemas.microsoft.com/office/powerpoint/2010/main" val="162553378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200</a:t>
            </a:fld>
            <a:endParaRPr lang="en-US" dirty="0"/>
          </a:p>
        </p:txBody>
      </p:sp>
    </p:spTree>
    <p:extLst>
      <p:ext uri="{BB962C8B-B14F-4D97-AF65-F5344CB8AC3E}">
        <p14:creationId xmlns:p14="http://schemas.microsoft.com/office/powerpoint/2010/main" val="391800784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participants to share their views on the other types of information that may be needed to calculate estimates (other than nutrition data),</a:t>
            </a:r>
            <a:r>
              <a:rPr lang="en-CA" baseline="0" dirty="0"/>
              <a:t> </a:t>
            </a:r>
            <a:r>
              <a:rPr lang="en-CA" dirty="0"/>
              <a:t>such as recent population projections, labor surveys, national surveys, international surveys, or assessments. (10 minutes)</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201</a:t>
            </a:fld>
            <a:endParaRPr lang="en-US" dirty="0"/>
          </a:p>
        </p:txBody>
      </p:sp>
    </p:spTree>
    <p:extLst>
      <p:ext uri="{BB962C8B-B14F-4D97-AF65-F5344CB8AC3E}">
        <p14:creationId xmlns:p14="http://schemas.microsoft.com/office/powerpoint/2010/main" val="224524317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You</a:t>
            </a:r>
            <a:r>
              <a:rPr lang="en-US" baseline="0" dirty="0"/>
              <a:t> have already identified some of the different types of data that PROFILES might need to calculate estimates. Here are some of the types of data that are needed and why these are needed.</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202</a:t>
            </a:fld>
            <a:endParaRPr lang="en-US" dirty="0"/>
          </a:p>
        </p:txBody>
      </p:sp>
    </p:spTree>
    <p:extLst>
      <p:ext uri="{BB962C8B-B14F-4D97-AF65-F5344CB8AC3E}">
        <p14:creationId xmlns:p14="http://schemas.microsoft.com/office/powerpoint/2010/main" val="8420525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 is a small group discussion by thematic area in which groups recommend which </a:t>
            </a:r>
            <a:r>
              <a:rPr lang="en-CA" dirty="0"/>
              <a:t>information source and what </a:t>
            </a:r>
            <a:r>
              <a:rPr lang="en-US" dirty="0"/>
              <a:t>numbers should be used. This is followed by an opportunity for participants to note what else needs to be researched or discussed further during the week (30 minutes). </a:t>
            </a:r>
          </a:p>
          <a:p>
            <a:endParaRPr lang="en-US"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203</a:t>
            </a:fld>
            <a:endParaRPr lang="en-US" dirty="0"/>
          </a:p>
        </p:txBody>
      </p:sp>
    </p:spTree>
    <p:extLst>
      <p:ext uri="{BB962C8B-B14F-4D97-AF65-F5344CB8AC3E}">
        <p14:creationId xmlns:p14="http://schemas.microsoft.com/office/powerpoint/2010/main" val="214454439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204</a:t>
            </a:fld>
            <a:endParaRPr lang="en-US">
              <a:solidFill>
                <a:prstClr val="black"/>
              </a:solidFill>
            </a:endParaRPr>
          </a:p>
        </p:txBody>
      </p:sp>
    </p:spTree>
    <p:extLst>
      <p:ext uri="{BB962C8B-B14F-4D97-AF65-F5344CB8AC3E}">
        <p14:creationId xmlns:p14="http://schemas.microsoft.com/office/powerpoint/2010/main" val="327345853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p:txBody>
      </p:sp>
      <p:sp>
        <p:nvSpPr>
          <p:cNvPr id="4" name="Slide Number Placeholder 3"/>
          <p:cNvSpPr>
            <a:spLocks noGrp="1"/>
          </p:cNvSpPr>
          <p:nvPr>
            <p:ph type="sldNum" sz="quarter" idx="10"/>
          </p:nvPr>
        </p:nvSpPr>
        <p:spPr/>
        <p:txBody>
          <a:bodyPr/>
          <a:lstStyle/>
          <a:p>
            <a:fld id="{E3850FB8-9049-4F46-B8FE-8F2D90685117}" type="slidenum">
              <a:rPr lang="en-US" smtClean="0"/>
              <a:pPr/>
              <a:t>205</a:t>
            </a:fld>
            <a:endParaRPr lang="en-US"/>
          </a:p>
        </p:txBody>
      </p:sp>
    </p:spTree>
    <p:extLst>
      <p:ext uri="{BB962C8B-B14F-4D97-AF65-F5344CB8AC3E}">
        <p14:creationId xmlns:p14="http://schemas.microsoft.com/office/powerpoint/2010/main" val="178577108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Take a few moments to note that as with other models, PROFILES is not a perfect tool, but that we are doing the best we can with PROFILES at this time, however, some challenges remain (5 minutes). This should be done in pairs</a:t>
            </a:r>
            <a:r>
              <a:rPr lang="en-CA" sz="1200" kern="1200" baseline="0" dirty="0">
                <a:solidFill>
                  <a:schemeClr val="tx1"/>
                </a:solidFill>
                <a:effectLst/>
                <a:latin typeface="+mn-lt"/>
                <a:ea typeface="+mn-ea"/>
                <a:cs typeface="+mn-cs"/>
              </a:rPr>
              <a:t> that can then report out to the group as a whole.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206</a:t>
            </a:fld>
            <a:endParaRPr lang="en-US"/>
          </a:p>
        </p:txBody>
      </p:sp>
    </p:spTree>
    <p:extLst>
      <p:ext uri="{BB962C8B-B14F-4D97-AF65-F5344CB8AC3E}">
        <p14:creationId xmlns:p14="http://schemas.microsoft.com/office/powerpoint/2010/main" val="2377000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5</a:t>
            </a:r>
            <a:r>
              <a:rPr lang="en-US" baseline="0" dirty="0"/>
              <a:t> child mortality is attributed to different forms of malnutrition. The different forms of malnutrition that affect under 5 child mortality are shown and the proportion of deaths attributed to that malnutrition problem is shown.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52880666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457886">
              <a:buFont typeface="Arial"/>
              <a:buNone/>
              <a:defRPr/>
            </a:pPr>
            <a:r>
              <a:rPr lang="en-US" sz="2400" dirty="0">
                <a:solidFill>
                  <a:srgbClr val="000000"/>
                </a:solidFill>
              </a:rPr>
              <a:t>The following is a general overview of PROFILES; often there is more nuanced information in the actual model.</a:t>
            </a:r>
          </a:p>
          <a:p>
            <a:endParaRPr lang="en-US" dirty="0"/>
          </a:p>
        </p:txBody>
      </p:sp>
      <p:sp>
        <p:nvSpPr>
          <p:cNvPr id="4" name="Slide Number Placeholder 3"/>
          <p:cNvSpPr>
            <a:spLocks noGrp="1"/>
          </p:cNvSpPr>
          <p:nvPr>
            <p:ph type="sldNum" sz="quarter" idx="10"/>
          </p:nvPr>
        </p:nvSpPr>
        <p:spPr/>
        <p:txBody>
          <a:bodyPr/>
          <a:lstStyle/>
          <a:p>
            <a:pPr>
              <a:defRPr/>
            </a:pPr>
            <a:fld id="{809CD035-DCC6-4A23-9705-6E8C25BC77BB}" type="slidenum">
              <a:rPr lang="en-US" smtClean="0"/>
              <a:pPr>
                <a:defRPr/>
              </a:pPr>
              <a:t>207</a:t>
            </a:fld>
            <a:endParaRPr lang="en-US"/>
          </a:p>
        </p:txBody>
      </p:sp>
    </p:spTree>
    <p:extLst>
      <p:ext uri="{BB962C8B-B14F-4D97-AF65-F5344CB8AC3E}">
        <p14:creationId xmlns:p14="http://schemas.microsoft.com/office/powerpoint/2010/main" val="178217660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The PROFILES spreadsheet workbook is a series of spreadsheets. </a:t>
            </a:r>
          </a:p>
          <a:p>
            <a:endParaRPr lang="en-US" sz="120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Note: The main sheet in which participants will work is called the “FrontPage.” It is where all of the information will be input by the workshop participants. The FrontPage was created to ease the use of the spreadsheet (as most of the work done by participants is done in this sheet) and to significantly reduce mistakes as errors can be easily introduced, which are difficult to then catch and fix.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Information to be input is: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Country-specific prevalence of nutrition problems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Proportion to reduce the nutrition problems (to reach the target prevalence)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Other country-specific variables: total population, mortality, education, and employment</a:t>
            </a: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Information from the FrontPage flows into other sheets where the information is used by various sheets to calculate the outputs. This includes taking demographic information from a sheet designated for population</a:t>
            </a:r>
            <a:r>
              <a:rPr lang="en-US" sz="1200" kern="1200" baseline="0" dirty="0">
                <a:solidFill>
                  <a:schemeClr val="tx1"/>
                </a:solidFill>
                <a:effectLst/>
                <a:latin typeface="+mn-lt"/>
                <a:ea typeface="+mn-ea"/>
                <a:cs typeface="+mn-cs"/>
              </a:rPr>
              <a:t> size and structure, </a:t>
            </a:r>
            <a:r>
              <a:rPr lang="en-US" sz="1200" kern="1200" dirty="0">
                <a:solidFill>
                  <a:schemeClr val="tx1"/>
                </a:solidFill>
                <a:effectLst/>
                <a:latin typeface="+mn-lt"/>
                <a:ea typeface="+mn-ea"/>
                <a:cs typeface="+mn-cs"/>
              </a:rPr>
              <a:t>and other inputs and coefficients from other sheets.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calculated outputs, which we also refer to as results or estimates, are then sent back to the FrontPage where they provide a summary of the results to the user.</a:t>
            </a:r>
          </a:p>
          <a:p>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Note: The two stunting risk factor models follow the same approach discussed in this diagram. </a:t>
            </a:r>
          </a:p>
        </p:txBody>
      </p:sp>
      <p:sp>
        <p:nvSpPr>
          <p:cNvPr id="4" name="Slide Number Placeholder 3"/>
          <p:cNvSpPr>
            <a:spLocks noGrp="1"/>
          </p:cNvSpPr>
          <p:nvPr>
            <p:ph type="sldNum" sz="quarter" idx="10"/>
          </p:nvPr>
        </p:nvSpPr>
        <p:spPr/>
        <p:txBody>
          <a:bodyPr/>
          <a:lstStyle/>
          <a:p>
            <a:fld id="{20056B23-8814-4171-A237-E0C9DCC84A1F}" type="slidenum">
              <a:rPr lang="en-US" smtClean="0"/>
              <a:t>208</a:t>
            </a:fld>
            <a:endParaRPr lang="en-US"/>
          </a:p>
        </p:txBody>
      </p:sp>
    </p:spTree>
    <p:extLst>
      <p:ext uri="{BB962C8B-B14F-4D97-AF65-F5344CB8AC3E}">
        <p14:creationId xmlns:p14="http://schemas.microsoft.com/office/powerpoint/2010/main" val="225229746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209</a:t>
            </a:fld>
            <a:endParaRPr lang="en-US">
              <a:solidFill>
                <a:prstClr val="black"/>
              </a:solidFill>
            </a:endParaRPr>
          </a:p>
        </p:txBody>
      </p:sp>
    </p:spTree>
    <p:extLst>
      <p:ext uri="{BB962C8B-B14F-4D97-AF65-F5344CB8AC3E}">
        <p14:creationId xmlns:p14="http://schemas.microsoft.com/office/powerpoint/2010/main" val="368306897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 </a:t>
            </a:r>
          </a:p>
        </p:txBody>
      </p:sp>
      <p:sp>
        <p:nvSpPr>
          <p:cNvPr id="4" name="Slide Number Placeholder 3"/>
          <p:cNvSpPr>
            <a:spLocks noGrp="1"/>
          </p:cNvSpPr>
          <p:nvPr>
            <p:ph type="sldNum" sz="quarter" idx="10"/>
          </p:nvPr>
        </p:nvSpPr>
        <p:spPr/>
        <p:txBody>
          <a:bodyPr/>
          <a:lstStyle/>
          <a:p>
            <a:fld id="{E3850FB8-9049-4F46-B8FE-8F2D90685117}" type="slidenum">
              <a:rPr lang="en-US" smtClean="0"/>
              <a:pPr/>
              <a:t>210</a:t>
            </a:fld>
            <a:endParaRPr lang="en-US" dirty="0"/>
          </a:p>
        </p:txBody>
      </p:sp>
    </p:spTree>
    <p:extLst>
      <p:ext uri="{BB962C8B-B14F-4D97-AF65-F5344CB8AC3E}">
        <p14:creationId xmlns:p14="http://schemas.microsoft.com/office/powerpoint/2010/main" val="397391911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0" kern="1200" dirty="0">
                <a:solidFill>
                  <a:schemeClr val="tx1"/>
                </a:solidFill>
                <a:effectLst/>
                <a:latin typeface="+mn-lt"/>
                <a:ea typeface="+mn-ea"/>
                <a:cs typeface="+mn-cs"/>
              </a:rPr>
              <a:t>Ask one or two participants </a:t>
            </a:r>
            <a:r>
              <a:rPr lang="en-US" sz="1200" i="0" kern="1200" dirty="0">
                <a:solidFill>
                  <a:schemeClr val="tx1"/>
                </a:solidFill>
                <a:effectLst/>
                <a:latin typeface="+mn-lt"/>
                <a:ea typeface="+mn-ea"/>
                <a:cs typeface="+mn-cs"/>
              </a:rPr>
              <a:t>what types of estimates could be calculated for health and survival based on nutrition prevalence data.</a:t>
            </a:r>
            <a:r>
              <a:rPr lang="en-US" sz="1200" i="0" kern="1200" baseline="0" dirty="0">
                <a:solidFill>
                  <a:schemeClr val="tx1"/>
                </a:solidFill>
                <a:effectLst/>
                <a:latin typeface="+mn-lt"/>
                <a:ea typeface="+mn-ea"/>
                <a:cs typeface="+mn-cs"/>
              </a:rPr>
              <a:t> Answers can </a:t>
            </a:r>
            <a:r>
              <a:rPr lang="en-US" sz="1200" i="0" kern="1200" dirty="0">
                <a:solidFill>
                  <a:schemeClr val="tx1"/>
                </a:solidFill>
                <a:effectLst/>
                <a:latin typeface="+mn-lt"/>
                <a:ea typeface="+mn-ea"/>
                <a:cs typeface="+mn-cs"/>
              </a:rPr>
              <a:t>be </a:t>
            </a:r>
            <a:r>
              <a:rPr lang="en-CA" sz="1200" i="0" kern="1200" dirty="0">
                <a:solidFill>
                  <a:schemeClr val="tx1"/>
                </a:solidFill>
                <a:effectLst/>
                <a:latin typeface="+mn-lt"/>
                <a:ea typeface="+mn-ea"/>
                <a:cs typeface="+mn-cs"/>
              </a:rPr>
              <a:t>general,</a:t>
            </a:r>
            <a:r>
              <a:rPr lang="en-CA" sz="1200" i="0" kern="1200" baseline="0" dirty="0">
                <a:solidFill>
                  <a:schemeClr val="tx1"/>
                </a:solidFill>
                <a:effectLst/>
                <a:latin typeface="+mn-lt"/>
                <a:ea typeface="+mn-ea"/>
                <a:cs typeface="+mn-cs"/>
              </a:rPr>
              <a:t> such as</a:t>
            </a:r>
            <a:r>
              <a:rPr lang="en-CA" sz="1200" i="0" kern="1200" dirty="0">
                <a:solidFill>
                  <a:schemeClr val="tx1"/>
                </a:solidFill>
                <a:effectLst/>
                <a:latin typeface="+mn-lt"/>
                <a:ea typeface="+mn-ea"/>
                <a:cs typeface="+mn-cs"/>
              </a:rPr>
              <a:t> child deaths, maternal deaths, etc. (5 minutes)</a:t>
            </a:r>
            <a:endParaRPr lang="en-US" i="0" dirty="0"/>
          </a:p>
        </p:txBody>
      </p:sp>
      <p:sp>
        <p:nvSpPr>
          <p:cNvPr id="4" name="Slide Number Placeholder 3"/>
          <p:cNvSpPr>
            <a:spLocks noGrp="1"/>
          </p:cNvSpPr>
          <p:nvPr>
            <p:ph type="sldNum" sz="quarter" idx="10"/>
          </p:nvPr>
        </p:nvSpPr>
        <p:spPr/>
        <p:txBody>
          <a:bodyPr/>
          <a:lstStyle/>
          <a:p>
            <a:fld id="{A2D57C8B-BA6C-4A4F-B0E5-FF3458132B9C}" type="slidenum">
              <a:rPr lang="en-US" smtClean="0"/>
              <a:pPr/>
              <a:t>211</a:t>
            </a:fld>
            <a:endParaRPr lang="en-US"/>
          </a:p>
        </p:txBody>
      </p:sp>
    </p:spTree>
    <p:extLst>
      <p:ext uri="{BB962C8B-B14F-4D97-AF65-F5344CB8AC3E}">
        <p14:creationId xmlns:p14="http://schemas.microsoft.com/office/powerpoint/2010/main" val="235270974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framework presents the main relationships for which PROFILES calculates estimates. For example, the prevalence of stunting, underweight, and wasting is entered into the PROFILES spreadsheet to calculate the number of child deaths at a population level, and this is presented in terms of lives saved and lives lost. Similarly PROFILES calculates:</a:t>
            </a:r>
          </a:p>
          <a:p>
            <a:pPr marL="171450" indent="-171450">
              <a:buFont typeface="Arial"/>
              <a:buChar char="•"/>
            </a:pPr>
            <a:r>
              <a:rPr lang="en-US" baseline="0" dirty="0"/>
              <a:t>The number of infant deaths given the prevalence of low birth </a:t>
            </a:r>
            <a:r>
              <a:rPr lang="en-US" b="0" baseline="0" dirty="0"/>
              <a:t>weight </a:t>
            </a:r>
          </a:p>
          <a:p>
            <a:pPr marL="171450" indent="-171450">
              <a:buFont typeface="Arial"/>
              <a:buChar char="•"/>
            </a:pPr>
            <a:r>
              <a:rPr lang="en-US" b="0" baseline="0" dirty="0"/>
              <a:t>The number of maternal and perinatal deaths related to iron deficiency anemia </a:t>
            </a:r>
          </a:p>
          <a:p>
            <a:pPr marL="171450" indent="-171450">
              <a:buFont typeface="Arial"/>
              <a:buChar char="•"/>
            </a:pPr>
            <a:r>
              <a:rPr lang="en-US" b="0" baseline="0" dirty="0"/>
              <a:t>The number of permanent disabilities in children (reduced IQ and brain damage) related to maternal iodine deficiency during pregnancy </a:t>
            </a:r>
          </a:p>
          <a:p>
            <a:pPr marL="171450" indent="-171450">
              <a:buFont typeface="Arial"/>
              <a:buChar char="•"/>
            </a:pPr>
            <a:r>
              <a:rPr lang="en-US" b="0" baseline="0" dirty="0"/>
              <a:t>The number of child deaths related to vitamin A deficiency</a:t>
            </a:r>
          </a:p>
          <a:p>
            <a:pPr marL="171450" indent="-171450">
              <a:buFont typeface="Arial"/>
              <a:buChar char="•"/>
            </a:pPr>
            <a:r>
              <a:rPr lang="en-US" b="0" baseline="0" dirty="0"/>
              <a:t>The number of child deaths related to suboptimal breastfeeding practices</a:t>
            </a:r>
          </a:p>
          <a:p>
            <a:pPr marL="171450" indent="-171450">
              <a:buFont typeface="Arial"/>
              <a:buChar char="•"/>
            </a:pPr>
            <a:r>
              <a:rPr lang="en-US" b="0" baseline="0" dirty="0"/>
              <a:t>The increased risk of child overweight/obesity due to suboptimal breastfeeding practices </a:t>
            </a:r>
          </a:p>
          <a:p>
            <a:endParaRPr lang="en-US" baseline="0" dirty="0"/>
          </a:p>
          <a:p>
            <a:r>
              <a:rPr lang="en-US" strike="noStrike" baseline="0" dirty="0"/>
              <a:t>So on the far right, under the column health outcomes, PROFILES calculates estimates of lives saved or lives lost from these various forms of malnutrition. Similarly PROFILES also calculates estimates for the relationship between stunting and learning, which falls under human capital. </a:t>
            </a:r>
            <a:r>
              <a:rPr lang="en-US" baseline="0" dirty="0"/>
              <a:t>PROFILES also uses the prevalence of stunting, low birth weight, iron deficiency anemia, and iodine deficiency to calculate the impact on economic productivity gains or losses. The dark blue boxes with bolded text reflect the specific estimates that PROFILES calculates.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212</a:t>
            </a:fld>
            <a:endParaRPr lang="en-US" dirty="0"/>
          </a:p>
        </p:txBody>
      </p:sp>
    </p:spTree>
    <p:extLst>
      <p:ext uri="{BB962C8B-B14F-4D97-AF65-F5344CB8AC3E}">
        <p14:creationId xmlns:p14="http://schemas.microsoft.com/office/powerpoint/2010/main" val="185837319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Before you have participants begin working in their own groups, it is recommended that the facilitator click through the sheet named FrontPage and describe how the data flows through other sheets and feeds into the FrontPage, as described in session 9. Then begin working in the spreadsheet all together, inform participants how to save the file, and walk participants through entering the demographic, education, and economic information at the bottom of the FrontPage, and clicking on the macros. It is also suggested that the facilitator walk the participants through an example model to make sure everyone understands how to enter and read the information. Since vitamin A is one of the easier models to enter, it is suggested that the facilitator begin with vitamin A.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Also note, for the anthropometric indicators—stunting, underweight, and wasting—the spreadsheet will calculate an estimate for the status quo percentage in the mild category. For the improved scenario, the spreadsheet calculates the percentage in each category—mild, moderate, and severe (after the user has specified the target improvement for each indicator).</a:t>
            </a:r>
          </a:p>
        </p:txBody>
      </p:sp>
      <p:sp>
        <p:nvSpPr>
          <p:cNvPr id="4" name="Slide Number Placeholder 3"/>
          <p:cNvSpPr>
            <a:spLocks noGrp="1"/>
          </p:cNvSpPr>
          <p:nvPr>
            <p:ph type="sldNum" sz="quarter" idx="10"/>
          </p:nvPr>
        </p:nvSpPr>
        <p:spPr/>
        <p:txBody>
          <a:bodyPr/>
          <a:lstStyle/>
          <a:p>
            <a:fld id="{A2D57C8B-BA6C-4A4F-B0E5-FF3458132B9C}" type="slidenum">
              <a:rPr lang="en-US" smtClean="0"/>
              <a:pPr/>
              <a:t>213</a:t>
            </a:fld>
            <a:endParaRPr lang="en-US"/>
          </a:p>
        </p:txBody>
      </p:sp>
    </p:spTree>
    <p:extLst>
      <p:ext uri="{BB962C8B-B14F-4D97-AF65-F5344CB8AC3E}">
        <p14:creationId xmlns:p14="http://schemas.microsoft.com/office/powerpoint/2010/main" val="170729046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See session</a:t>
            </a:r>
            <a:r>
              <a:rPr lang="en-US" sz="1200" i="0" baseline="0" dirty="0">
                <a:effectLst/>
                <a:latin typeface="+mn-lt"/>
                <a:ea typeface="Calibri" panose="020F0502020204030204" pitchFamily="34" charset="0"/>
                <a:cs typeface="Times New Roman" panose="02020603050405020304" pitchFamily="18" charset="0"/>
              </a:rPr>
              <a:t> plans for more information on how to do this activity. F</a:t>
            </a:r>
            <a:r>
              <a:rPr lang="en-US" sz="1200" i="0" dirty="0">
                <a:latin typeface="+mn-lt"/>
              </a:rPr>
              <a:t>acilitators should</a:t>
            </a:r>
            <a:r>
              <a:rPr lang="en-US" sz="1200" i="0" baseline="0" dirty="0">
                <a:latin typeface="+mn-lt"/>
              </a:rPr>
              <a:t> </a:t>
            </a:r>
            <a:r>
              <a:rPr lang="en-US" sz="1200" i="0" dirty="0">
                <a:latin typeface="+mn-lt"/>
              </a:rPr>
              <a:t>check the flipchart of questions at the end of each day and respond if necessary.</a:t>
            </a:r>
          </a:p>
          <a:p>
            <a:endParaRPr lang="en-US" dirty="0"/>
          </a:p>
        </p:txBody>
      </p:sp>
      <p:sp>
        <p:nvSpPr>
          <p:cNvPr id="4" name="Slide Number Placeholder 3"/>
          <p:cNvSpPr>
            <a:spLocks noGrp="1"/>
          </p:cNvSpPr>
          <p:nvPr>
            <p:ph type="sldNum" sz="quarter" idx="10"/>
          </p:nvPr>
        </p:nvSpPr>
        <p:spPr/>
        <p:txBody>
          <a:bodyPr/>
          <a:lstStyle/>
          <a:p>
            <a:fld id="{A2D57C8B-BA6C-4A4F-B0E5-FF3458132B9C}" type="slidenum">
              <a:rPr lang="en-US" smtClean="0"/>
              <a:t>214</a:t>
            </a:fld>
            <a:endParaRPr lang="en-US"/>
          </a:p>
        </p:txBody>
      </p:sp>
    </p:spTree>
    <p:extLst>
      <p:ext uri="{BB962C8B-B14F-4D97-AF65-F5344CB8AC3E}">
        <p14:creationId xmlns:p14="http://schemas.microsoft.com/office/powerpoint/2010/main" val="81467040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215</a:t>
            </a:fld>
            <a:endParaRPr lang="en-US">
              <a:solidFill>
                <a:prstClr val="black"/>
              </a:solidFill>
            </a:endParaRPr>
          </a:p>
        </p:txBody>
      </p:sp>
    </p:spTree>
    <p:extLst>
      <p:ext uri="{BB962C8B-B14F-4D97-AF65-F5344CB8AC3E}">
        <p14:creationId xmlns:p14="http://schemas.microsoft.com/office/powerpoint/2010/main" val="145040633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 </a:t>
            </a:r>
          </a:p>
        </p:txBody>
      </p:sp>
      <p:sp>
        <p:nvSpPr>
          <p:cNvPr id="4" name="Slide Number Placeholder 3"/>
          <p:cNvSpPr>
            <a:spLocks noGrp="1"/>
          </p:cNvSpPr>
          <p:nvPr>
            <p:ph type="sldNum" sz="quarter" idx="10"/>
          </p:nvPr>
        </p:nvSpPr>
        <p:spPr/>
        <p:txBody>
          <a:bodyPr/>
          <a:lstStyle/>
          <a:p>
            <a:fld id="{E3850FB8-9049-4F46-B8FE-8F2D90685117}" type="slidenum">
              <a:rPr lang="en-US" smtClean="0"/>
              <a:pPr/>
              <a:t>216</a:t>
            </a:fld>
            <a:endParaRPr lang="en-US" dirty="0"/>
          </a:p>
        </p:txBody>
      </p:sp>
    </p:spTree>
    <p:extLst>
      <p:ext uri="{BB962C8B-B14F-4D97-AF65-F5344CB8AC3E}">
        <p14:creationId xmlns:p14="http://schemas.microsoft.com/office/powerpoint/2010/main" val="1299380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95472544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0" kern="1200" dirty="0">
                <a:solidFill>
                  <a:schemeClr val="tx1"/>
                </a:solidFill>
                <a:effectLst/>
                <a:latin typeface="+mn-lt"/>
                <a:ea typeface="+mn-ea"/>
                <a:cs typeface="+mn-cs"/>
              </a:rPr>
              <a:t>Ask one or two participants </a:t>
            </a:r>
            <a:r>
              <a:rPr lang="en-US" sz="1200" i="0" kern="1200" dirty="0">
                <a:solidFill>
                  <a:schemeClr val="tx1"/>
                </a:solidFill>
                <a:effectLst/>
                <a:latin typeface="+mn-lt"/>
                <a:ea typeface="+mn-ea"/>
                <a:cs typeface="+mn-cs"/>
              </a:rPr>
              <a:t>what types of estimates could be calculated for economic productivity and education based on nutrition prevalence information? Answers</a:t>
            </a:r>
            <a:r>
              <a:rPr lang="en-US" sz="1200" i="0" kern="1200" baseline="0" dirty="0">
                <a:solidFill>
                  <a:schemeClr val="tx1"/>
                </a:solidFill>
                <a:effectLst/>
                <a:latin typeface="+mn-lt"/>
                <a:ea typeface="+mn-ea"/>
                <a:cs typeface="+mn-cs"/>
              </a:rPr>
              <a:t> c</a:t>
            </a:r>
            <a:r>
              <a:rPr lang="en-US" sz="1200" i="0" kern="1200" dirty="0">
                <a:solidFill>
                  <a:schemeClr val="tx1"/>
                </a:solidFill>
                <a:effectLst/>
                <a:latin typeface="+mn-lt"/>
                <a:ea typeface="+mn-ea"/>
                <a:cs typeface="+mn-cs"/>
              </a:rPr>
              <a:t>an be </a:t>
            </a:r>
            <a:r>
              <a:rPr lang="en-CA" sz="1200" i="0" kern="1200" dirty="0">
                <a:solidFill>
                  <a:schemeClr val="tx1"/>
                </a:solidFill>
                <a:effectLst/>
                <a:latin typeface="+mn-lt"/>
                <a:ea typeface="+mn-ea"/>
                <a:cs typeface="+mn-cs"/>
              </a:rPr>
              <a:t>general: years of learning, economic productivity, etc. (5 minutes) </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D57C8B-BA6C-4A4F-B0E5-FF3458132B9C}" type="slidenum">
              <a:rPr lang="en-US" smtClean="0"/>
              <a:pPr/>
              <a:t>217</a:t>
            </a:fld>
            <a:endParaRPr lang="en-US"/>
          </a:p>
        </p:txBody>
      </p:sp>
    </p:spTree>
    <p:extLst>
      <p:ext uri="{BB962C8B-B14F-4D97-AF65-F5344CB8AC3E}">
        <p14:creationId xmlns:p14="http://schemas.microsoft.com/office/powerpoint/2010/main" val="352705536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trike="noStrike" baseline="0" dirty="0"/>
              <a:t>PROFILES calculates estimates for the relationship between stunting and learning, which falls under human capital. </a:t>
            </a:r>
            <a:r>
              <a:rPr lang="en-US" baseline="0" dirty="0"/>
              <a:t>PROFILES also uses the prevalence of stunting, low birth weight, iron deficiency anemia, and iodine deficiency to calculate the impact on economic productivity gains or losses. The dark blue boxes with bolded text reflect the specific estimates that PROFILES calculates.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218</a:t>
            </a:fld>
            <a:endParaRPr lang="en-US" dirty="0"/>
          </a:p>
        </p:txBody>
      </p:sp>
    </p:spTree>
    <p:extLst>
      <p:ext uri="{BB962C8B-B14F-4D97-AF65-F5344CB8AC3E}">
        <p14:creationId xmlns:p14="http://schemas.microsoft.com/office/powerpoint/2010/main" val="381006092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 </a:t>
            </a:r>
          </a:p>
        </p:txBody>
      </p:sp>
      <p:sp>
        <p:nvSpPr>
          <p:cNvPr id="4" name="Slide Number Placeholder 3"/>
          <p:cNvSpPr>
            <a:spLocks noGrp="1"/>
          </p:cNvSpPr>
          <p:nvPr>
            <p:ph type="sldNum" sz="quarter" idx="10"/>
          </p:nvPr>
        </p:nvSpPr>
        <p:spPr/>
        <p:txBody>
          <a:bodyPr/>
          <a:lstStyle/>
          <a:p>
            <a:fld id="{A2D57C8B-BA6C-4A4F-B0E5-FF3458132B9C}" type="slidenum">
              <a:rPr lang="en-US" smtClean="0"/>
              <a:pPr/>
              <a:t>219</a:t>
            </a:fld>
            <a:endParaRPr lang="en-US"/>
          </a:p>
        </p:txBody>
      </p:sp>
    </p:spTree>
    <p:extLst>
      <p:ext uri="{BB962C8B-B14F-4D97-AF65-F5344CB8AC3E}">
        <p14:creationId xmlns:p14="http://schemas.microsoft.com/office/powerpoint/2010/main" val="415542035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End the session by asking if the participants have any final questions or concerns for the day. If a question cannot be addressed immediately, have participants put their question on the flipchart in the back of the room to discuss later in the workshop. Then ask for two volunteers to come up with a game/way to recap the</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day’s events tomorrow morning. Inform them they will have about 20 minutes for an activity.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D57C8B-BA6C-4A4F-B0E5-FF3458132B9C}" type="slidenum">
              <a:rPr lang="en-US" smtClean="0"/>
              <a:t>220</a:t>
            </a:fld>
            <a:endParaRPr lang="en-US"/>
          </a:p>
        </p:txBody>
      </p:sp>
    </p:spTree>
    <p:extLst>
      <p:ext uri="{BB962C8B-B14F-4D97-AF65-F5344CB8AC3E}">
        <p14:creationId xmlns:p14="http://schemas.microsoft.com/office/powerpoint/2010/main" val="166573722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 </a:t>
            </a:r>
          </a:p>
        </p:txBody>
      </p:sp>
      <p:sp>
        <p:nvSpPr>
          <p:cNvPr id="4" name="Slide Number Placeholder 3"/>
          <p:cNvSpPr>
            <a:spLocks noGrp="1"/>
          </p:cNvSpPr>
          <p:nvPr>
            <p:ph type="sldNum" sz="quarter" idx="10"/>
          </p:nvPr>
        </p:nvSpPr>
        <p:spPr/>
        <p:txBody>
          <a:bodyPr/>
          <a:lstStyle/>
          <a:p>
            <a:fld id="{E3850FB8-9049-4F46-B8FE-8F2D90685117}" type="slidenum">
              <a:rPr lang="en-US" smtClean="0"/>
              <a:pPr/>
              <a:t>222</a:t>
            </a:fld>
            <a:endParaRPr lang="en-US" dirty="0"/>
          </a:p>
        </p:txBody>
      </p:sp>
    </p:spTree>
    <p:extLst>
      <p:ext uri="{BB962C8B-B14F-4D97-AF65-F5344CB8AC3E}">
        <p14:creationId xmlns:p14="http://schemas.microsoft.com/office/powerpoint/2010/main" val="354405997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Ask one or two participants </a:t>
            </a:r>
            <a:r>
              <a:rPr lang="en-US" sz="1200" kern="1200" dirty="0">
                <a:solidFill>
                  <a:schemeClr val="tx1"/>
                </a:solidFill>
                <a:effectLst/>
                <a:latin typeface="+mn-lt"/>
                <a:ea typeface="+mn-ea"/>
                <a:cs typeface="+mn-cs"/>
              </a:rPr>
              <a:t>to briefly discuss current activities in country to address stunting? </a:t>
            </a:r>
            <a:r>
              <a:rPr lang="en-CA" sz="1200" i="0" kern="1200" dirty="0">
                <a:solidFill>
                  <a:schemeClr val="tx1"/>
                </a:solidFill>
                <a:effectLst/>
                <a:latin typeface="+mn-lt"/>
                <a:ea typeface="+mn-ea"/>
                <a:cs typeface="+mn-cs"/>
              </a:rPr>
              <a:t>(5 minutes) </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D57C8B-BA6C-4A4F-B0E5-FF3458132B9C}" type="slidenum">
              <a:rPr lang="en-US" smtClean="0"/>
              <a:pPr/>
              <a:t>223</a:t>
            </a:fld>
            <a:endParaRPr lang="en-US"/>
          </a:p>
        </p:txBody>
      </p:sp>
    </p:spTree>
    <p:extLst>
      <p:ext uri="{BB962C8B-B14F-4D97-AF65-F5344CB8AC3E}">
        <p14:creationId xmlns:p14="http://schemas.microsoft.com/office/powerpoint/2010/main" val="27393789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effectLst/>
                <a:highlight>
                  <a:srgbClr val="FFFF00"/>
                </a:highlight>
                <a:latin typeface="+mn-lt"/>
                <a:ea typeface="+mn-ea"/>
                <a:cs typeface="+mn-cs"/>
              </a:rPr>
              <a:t>Briefly review this slide again, noting the complexity of addressing stunting and providing a reminder of what the two risk factor models are. The models </a:t>
            </a:r>
            <a:r>
              <a:rPr lang="en-US" dirty="0">
                <a:highlight>
                  <a:srgbClr val="FFFF00"/>
                </a:highlight>
              </a:rPr>
              <a:t>quantify the reduction in stunting if dietary diversity in children under age two were improved and if the proportion of births to mothers below the age of twenty were reduced. </a:t>
            </a:r>
            <a:endParaRPr lang="en-US" sz="1200" b="0" i="0" dirty="0">
              <a:solidFill>
                <a:schemeClr val="dk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dk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effectLst/>
                <a:highlight>
                  <a:srgbClr val="FFFF00"/>
                </a:highlight>
                <a:latin typeface="+mn-lt"/>
                <a:ea typeface="+mn-ea"/>
                <a:cs typeface="+mn-cs"/>
              </a:rPr>
              <a:t>Additional text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dk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effectLst/>
                <a:highlight>
                  <a:srgbClr val="FFFF00"/>
                </a:highlight>
                <a:latin typeface="+mn-lt"/>
                <a:ea typeface="+mn-ea"/>
                <a:cs typeface="+mn-cs"/>
              </a:rPr>
              <a:t>Of all the nutrition problems facing developing countries, stunting is perhaps the most important long-term nutrition problem. In most countries</a:t>
            </a:r>
            <a:r>
              <a:rPr lang="en-US" sz="1200" b="1" i="0" dirty="0">
                <a:solidFill>
                  <a:schemeClr val="dk1"/>
                </a:solidFill>
                <a:effectLst/>
                <a:highlight>
                  <a:srgbClr val="FFFF00"/>
                </a:highlight>
                <a:latin typeface="+mn-lt"/>
                <a:ea typeface="+mn-ea"/>
                <a:cs typeface="+mn-cs"/>
              </a:rPr>
              <a:t>, </a:t>
            </a:r>
            <a:r>
              <a:rPr lang="en-US" sz="1200" b="0" i="0" dirty="0">
                <a:solidFill>
                  <a:schemeClr val="dk1"/>
                </a:solidFill>
                <a:effectLst/>
                <a:highlight>
                  <a:srgbClr val="FFFF00"/>
                </a:highlight>
                <a:latin typeface="+mn-lt"/>
                <a:ea typeface="+mn-ea"/>
                <a:cs typeface="+mn-cs"/>
              </a:rPr>
              <a:t>stunting is a complex problem that is the result of a wide range of context</a:t>
            </a:r>
            <a:r>
              <a:rPr lang="en-US" sz="1200" b="1" i="0" dirty="0">
                <a:solidFill>
                  <a:schemeClr val="dk1"/>
                </a:solidFill>
                <a:effectLst/>
                <a:highlight>
                  <a:srgbClr val="FFFF00"/>
                </a:highlight>
                <a:latin typeface="+mn-lt"/>
                <a:ea typeface="+mn-ea"/>
                <a:cs typeface="+mn-cs"/>
              </a:rPr>
              <a:t>-</a:t>
            </a:r>
            <a:r>
              <a:rPr lang="en-US" sz="1200" b="0" i="0" dirty="0">
                <a:solidFill>
                  <a:schemeClr val="dk1"/>
                </a:solidFill>
                <a:effectLst/>
                <a:highlight>
                  <a:srgbClr val="FFFF00"/>
                </a:highlight>
                <a:latin typeface="+mn-lt"/>
                <a:ea typeface="+mn-ea"/>
                <a:cs typeface="+mn-cs"/>
              </a:rPr>
              <a:t>specific risk</a:t>
            </a:r>
            <a:r>
              <a:rPr lang="en-US" sz="1200" b="0" i="0" baseline="0" dirty="0">
                <a:solidFill>
                  <a:schemeClr val="dk1"/>
                </a:solidFill>
                <a:effectLst/>
                <a:highlight>
                  <a:srgbClr val="FFFF00"/>
                </a:highlight>
                <a:latin typeface="+mn-lt"/>
                <a:ea typeface="+mn-ea"/>
                <a:cs typeface="+mn-cs"/>
              </a:rPr>
              <a:t> factors</a:t>
            </a:r>
            <a:r>
              <a:rPr lang="en-US" sz="1200" b="0" i="0" dirty="0">
                <a:solidFill>
                  <a:schemeClr val="dk1"/>
                </a:solidFill>
                <a:effectLst/>
                <a:highlight>
                  <a:srgbClr val="FFFF00"/>
                </a:highlight>
                <a:latin typeface="+mn-lt"/>
                <a:ea typeface="+mn-ea"/>
                <a:cs typeface="+mn-cs"/>
              </a:rPr>
              <a:t>. </a:t>
            </a:r>
            <a:r>
              <a:rPr lang="en-US" sz="1200" b="0" i="0" dirty="0">
                <a:solidFill>
                  <a:schemeClr val="dk1"/>
                </a:solidFill>
                <a:effectLst/>
                <a:latin typeface="+mn-lt"/>
                <a:ea typeface="+mn-ea"/>
                <a:cs typeface="+mn-cs"/>
              </a:rPr>
              <a:t>For example, as shown in the figure here, one analysis identified 18 different risk factors associated with stunting in children 24-35 months of age, indicating that a specific focus on maternal and infant health was too narrow, as a more broad approach addressing improvements in the general living conditions of mothers and families was necessary. Addressing stunting is also complicated by the country context, as different risk factors may vary across regions and countries. </a:t>
            </a:r>
            <a:r>
              <a:rPr lang="en-US" sz="1200" b="0" i="0" baseline="0" dirty="0">
                <a:solidFill>
                  <a:schemeClr val="dk1"/>
                </a:solidFill>
                <a:effectLst/>
                <a:highlight>
                  <a:srgbClr val="FFFF00"/>
                </a:highlight>
                <a:latin typeface="+mn-lt"/>
                <a:ea typeface="+mn-ea"/>
                <a:cs typeface="+mn-cs"/>
              </a:rPr>
              <a:t>Even if there are common risk factors that affect many countries in a similar way, in some countries the impact of a risk factor may be high, in others it may be moderate or low, and in some cases those same risk factors may not be related to stunting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chemeClr val="dk1"/>
              </a:solidFill>
              <a:effectLst/>
              <a:highlight>
                <a:srgbClr val="FFFF00"/>
              </a:highlight>
              <a:latin typeface="+mn-lt"/>
              <a:ea typeface="+mn-ea"/>
              <a:cs typeface="+mn-cs"/>
            </a:endParaRPr>
          </a:p>
          <a:p>
            <a:r>
              <a:rPr lang="en-US" dirty="0"/>
              <a:t>For the purposes of nutrition advocacy, it is therefore important to convey the complexity of reducing stunting and consider how addressing each risk factor could contribute to reducing the prevalence. </a:t>
            </a:r>
          </a:p>
          <a:p>
            <a:endParaRPr lang="en-US" dirty="0"/>
          </a:p>
          <a:p>
            <a:r>
              <a:rPr lang="en-US" dirty="0"/>
              <a:t>For this reason, two additional models have been developed and included in the PROFILES workbook to quantify the reduction in stunting if dietary diversity in children under age two were improved and if the proportion of births to mothers below the age of twenty were reduced. These two models focus on two common risk factors for stunting for which we have both an adequate body of research to develop the models and sufficient country-level survey data to calculate the impact on stunting prevalence. Importantly, although these two models illustrate how stunting could be reduced by addressing these two risk factors, unless the many other risk factors for stunting are also addressed, prevalence would likely remain high.</a:t>
            </a:r>
          </a:p>
        </p:txBody>
      </p:sp>
      <p:sp>
        <p:nvSpPr>
          <p:cNvPr id="4" name="Slide Number Placeholder 3"/>
          <p:cNvSpPr>
            <a:spLocks noGrp="1"/>
          </p:cNvSpPr>
          <p:nvPr>
            <p:ph type="sldNum" sz="quarter" idx="10"/>
          </p:nvPr>
        </p:nvSpPr>
        <p:spPr/>
        <p:txBody>
          <a:bodyPr/>
          <a:lstStyle/>
          <a:p>
            <a:fld id="{E3850FB8-9049-4F46-B8FE-8F2D90685117}" type="slidenum">
              <a:rPr lang="en-US" smtClean="0"/>
              <a:pPr/>
              <a:t>224</a:t>
            </a:fld>
            <a:endParaRPr lang="en-US"/>
          </a:p>
        </p:txBody>
      </p:sp>
    </p:spTree>
    <p:extLst>
      <p:ext uri="{BB962C8B-B14F-4D97-AF65-F5344CB8AC3E}">
        <p14:creationId xmlns:p14="http://schemas.microsoft.com/office/powerpoint/2010/main" val="39345562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 </a:t>
            </a:r>
          </a:p>
        </p:txBody>
      </p:sp>
      <p:sp>
        <p:nvSpPr>
          <p:cNvPr id="4" name="Slide Number Placeholder 3"/>
          <p:cNvSpPr>
            <a:spLocks noGrp="1"/>
          </p:cNvSpPr>
          <p:nvPr>
            <p:ph type="sldNum" sz="quarter" idx="10"/>
          </p:nvPr>
        </p:nvSpPr>
        <p:spPr/>
        <p:txBody>
          <a:bodyPr/>
          <a:lstStyle/>
          <a:p>
            <a:fld id="{A2D57C8B-BA6C-4A4F-B0E5-FF3458132B9C}" type="slidenum">
              <a:rPr lang="en-US" smtClean="0"/>
              <a:pPr/>
              <a:t>225</a:t>
            </a:fld>
            <a:endParaRPr lang="en-US"/>
          </a:p>
        </p:txBody>
      </p:sp>
    </p:spTree>
    <p:extLst>
      <p:ext uri="{BB962C8B-B14F-4D97-AF65-F5344CB8AC3E}">
        <p14:creationId xmlns:p14="http://schemas.microsoft.com/office/powerpoint/2010/main" val="348570693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End the session by asking if the participants have any final questions or concerns for the day. If a question cannot be addressed immediately, have participants put their question on the flipchart in the back of the room to discuss later in the workshop. Then ask for two volunteers to come up with a game/way to recap the</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day’s events tomorrow morning. Inform them they will have about 20 minutes for an activity.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D57C8B-BA6C-4A4F-B0E5-FF3458132B9C}" type="slidenum">
              <a:rPr lang="en-US" smtClean="0"/>
              <a:t>226</a:t>
            </a:fld>
            <a:endParaRPr lang="en-US"/>
          </a:p>
        </p:txBody>
      </p:sp>
    </p:spTree>
    <p:extLst>
      <p:ext uri="{BB962C8B-B14F-4D97-AF65-F5344CB8AC3E}">
        <p14:creationId xmlns:p14="http://schemas.microsoft.com/office/powerpoint/2010/main" val="60035184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227</a:t>
            </a:fld>
            <a:endParaRPr lang="en-US">
              <a:solidFill>
                <a:prstClr val="black"/>
              </a:solidFill>
            </a:endParaRPr>
          </a:p>
        </p:txBody>
      </p:sp>
    </p:spTree>
    <p:extLst>
      <p:ext uri="{BB962C8B-B14F-4D97-AF65-F5344CB8AC3E}">
        <p14:creationId xmlns:p14="http://schemas.microsoft.com/office/powerpoint/2010/main" val="38787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945FE-3F3A-4FC9-9A03-1B801753A533}" type="slidenum">
              <a:rPr lang="en-US" smtClean="0"/>
              <a:t>4</a:t>
            </a:fld>
            <a:endParaRPr lang="en-US"/>
          </a:p>
        </p:txBody>
      </p:sp>
    </p:spTree>
    <p:extLst>
      <p:ext uri="{BB962C8B-B14F-4D97-AF65-F5344CB8AC3E}">
        <p14:creationId xmlns:p14="http://schemas.microsoft.com/office/powerpoint/2010/main" val="41988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dirty="0"/>
              <a:t>Joint estimates from the World Bank</a:t>
            </a:r>
            <a:r>
              <a:rPr lang="en-US" baseline="0" dirty="0"/>
              <a:t>, UNICEF, and the World Health Organization show that chronic malnutrition affects 40 and 37 percent of children under 5 years of age in sub-Saharan Africa and South Asia, respectively. In fact, the prevalence of chronic malnutrition in sub-Saharan Africa is rising relative to other regions. Importantly these are the two regions with the greatest number of children affected by moderate and severe stunting, 56 million children in sub-Saharan Africa and 68 million in South Asia.</a:t>
            </a:r>
            <a:endParaRPr lang="en-US"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797507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a:t>
            </a:r>
            <a:r>
              <a:rPr lang="en-US" baseline="0" dirty="0"/>
              <a:t> activity—see session plan for more information. Led by volunteer participants. (25 minutes) </a:t>
            </a:r>
          </a:p>
          <a:p>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228</a:t>
            </a:fld>
            <a:endParaRPr lang="en-US"/>
          </a:p>
        </p:txBody>
      </p:sp>
    </p:spTree>
    <p:extLst>
      <p:ext uri="{BB962C8B-B14F-4D97-AF65-F5344CB8AC3E}">
        <p14:creationId xmlns:p14="http://schemas.microsoft.com/office/powerpoint/2010/main" val="200214918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Conduct</a:t>
            </a:r>
            <a:r>
              <a:rPr lang="en-US" i="0" baseline="0" dirty="0"/>
              <a:t> activity—see session plan for more information on how to do this activity. It should take 10 minutes. </a:t>
            </a:r>
            <a:endParaRPr lang="en-US" i="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229</a:t>
            </a:fld>
            <a:endParaRPr lang="en-US"/>
          </a:p>
        </p:txBody>
      </p:sp>
    </p:spTree>
    <p:extLst>
      <p:ext uri="{BB962C8B-B14F-4D97-AF65-F5344CB8AC3E}">
        <p14:creationId xmlns:p14="http://schemas.microsoft.com/office/powerpoint/2010/main" val="1565147614"/>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230</a:t>
            </a:fld>
            <a:endParaRPr lang="en-US">
              <a:solidFill>
                <a:prstClr val="black"/>
              </a:solidFill>
            </a:endParaRPr>
          </a:p>
        </p:txBody>
      </p:sp>
    </p:spTree>
    <p:extLst>
      <p:ext uri="{BB962C8B-B14F-4D97-AF65-F5344CB8AC3E}">
        <p14:creationId xmlns:p14="http://schemas.microsoft.com/office/powerpoint/2010/main" val="173817476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 </a:t>
            </a:r>
          </a:p>
        </p:txBody>
      </p:sp>
      <p:sp>
        <p:nvSpPr>
          <p:cNvPr id="4" name="Slide Number Placeholder 3"/>
          <p:cNvSpPr>
            <a:spLocks noGrp="1"/>
          </p:cNvSpPr>
          <p:nvPr>
            <p:ph type="sldNum" sz="quarter" idx="10"/>
          </p:nvPr>
        </p:nvSpPr>
        <p:spPr/>
        <p:txBody>
          <a:bodyPr/>
          <a:lstStyle/>
          <a:p>
            <a:fld id="{E3850FB8-9049-4F46-B8FE-8F2D90685117}" type="slidenum">
              <a:rPr lang="en-US" smtClean="0"/>
              <a:pPr/>
              <a:t>231</a:t>
            </a:fld>
            <a:endParaRPr lang="en-US"/>
          </a:p>
        </p:txBody>
      </p:sp>
    </p:spTree>
    <p:extLst>
      <p:ext uri="{BB962C8B-B14F-4D97-AF65-F5344CB8AC3E}">
        <p14:creationId xmlns:p14="http://schemas.microsoft.com/office/powerpoint/2010/main" val="304803802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a:t>
            </a:r>
            <a:r>
              <a:rPr lang="en-US" baseline="0" dirty="0"/>
              <a:t> activity—see session plan for more information on how to conduct activity (approximately 55 minutes).</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232</a:t>
            </a:fld>
            <a:endParaRPr lang="en-US"/>
          </a:p>
        </p:txBody>
      </p:sp>
    </p:spTree>
    <p:extLst>
      <p:ext uri="{BB962C8B-B14F-4D97-AF65-F5344CB8AC3E}">
        <p14:creationId xmlns:p14="http://schemas.microsoft.com/office/powerpoint/2010/main" val="39896912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 activity – see session plan for more information.</a:t>
            </a:r>
            <a:r>
              <a:rPr lang="en-US" baseline="0" dirty="0"/>
              <a:t> (Approximately 20 minutes)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233</a:t>
            </a:fld>
            <a:endParaRPr lang="en-US"/>
          </a:p>
        </p:txBody>
      </p:sp>
    </p:spTree>
    <p:extLst>
      <p:ext uri="{BB962C8B-B14F-4D97-AF65-F5344CB8AC3E}">
        <p14:creationId xmlns:p14="http://schemas.microsoft.com/office/powerpoint/2010/main" val="41073161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 activity – see session plan for more information (approximately 10 minutes).</a:t>
            </a:r>
            <a:r>
              <a:rPr lang="en-US" baseline="0" dirty="0"/>
              <a:t>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234</a:t>
            </a:fld>
            <a:endParaRPr lang="en-US"/>
          </a:p>
        </p:txBody>
      </p:sp>
    </p:spTree>
    <p:extLst>
      <p:ext uri="{BB962C8B-B14F-4D97-AF65-F5344CB8AC3E}">
        <p14:creationId xmlns:p14="http://schemas.microsoft.com/office/powerpoint/2010/main" val="251213214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235</a:t>
            </a:fld>
            <a:endParaRPr lang="en-US">
              <a:solidFill>
                <a:prstClr val="black"/>
              </a:solidFill>
            </a:endParaRPr>
          </a:p>
        </p:txBody>
      </p:sp>
    </p:spTree>
    <p:extLst>
      <p:ext uri="{BB962C8B-B14F-4D97-AF65-F5344CB8AC3E}">
        <p14:creationId xmlns:p14="http://schemas.microsoft.com/office/powerpoint/2010/main" val="347836123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 to</a:t>
            </a:r>
            <a:r>
              <a:rPr lang="en-US" baseline="0" dirty="0"/>
              <a:t> slide.</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236</a:t>
            </a:fld>
            <a:endParaRPr lang="en-US" dirty="0"/>
          </a:p>
        </p:txBody>
      </p:sp>
    </p:spTree>
    <p:extLst>
      <p:ext uri="{BB962C8B-B14F-4D97-AF65-F5344CB8AC3E}">
        <p14:creationId xmlns:p14="http://schemas.microsoft.com/office/powerpoint/2010/main" val="2076844219"/>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Ask participants to share their prior experience with using evidence-based data for nutrition advocacy in their country. (5 minutes).</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237</a:t>
            </a:fld>
            <a:endParaRPr lang="en-US"/>
          </a:p>
        </p:txBody>
      </p:sp>
    </p:spTree>
    <p:extLst>
      <p:ext uri="{BB962C8B-B14F-4D97-AF65-F5344CB8AC3E}">
        <p14:creationId xmlns:p14="http://schemas.microsoft.com/office/powerpoint/2010/main" val="2879917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47042410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Refer</a:t>
            </a:r>
            <a:r>
              <a:rPr lang="en-US" i="0" baseline="0" dirty="0"/>
              <a:t> to slide. Note, this slide may need to be adapted to reflect the country context and the next steps that are taking place in the nutrition advocacy process. </a:t>
            </a:r>
            <a:endParaRPr lang="en-US" i="0"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238</a:t>
            </a:fld>
            <a:endParaRPr lang="en-US" dirty="0"/>
          </a:p>
        </p:txBody>
      </p:sp>
    </p:spTree>
    <p:extLst>
      <p:ext uri="{BB962C8B-B14F-4D97-AF65-F5344CB8AC3E}">
        <p14:creationId xmlns:p14="http://schemas.microsoft.com/office/powerpoint/2010/main" val="223134405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None/>
            </a:pPr>
            <a:r>
              <a:rPr lang="en-US" sz="1200" kern="1200" dirty="0">
                <a:solidFill>
                  <a:schemeClr val="tx1"/>
                </a:solidFill>
                <a:effectLst/>
                <a:latin typeface="+mn-lt"/>
                <a:ea typeface="+mn-ea"/>
                <a:cs typeface="+mn-cs"/>
              </a:rPr>
              <a:t>“Here you will see how</a:t>
            </a:r>
            <a:r>
              <a:rPr lang="en-US" sz="1200" kern="1200" baseline="0" dirty="0">
                <a:solidFill>
                  <a:schemeClr val="tx1"/>
                </a:solidFill>
                <a:effectLst/>
                <a:latin typeface="+mn-lt"/>
                <a:ea typeface="+mn-ea"/>
                <a:cs typeface="+mn-cs"/>
              </a:rPr>
              <a:t> the three components of a successful social and behavior change program support each other. </a:t>
            </a:r>
          </a:p>
          <a:p>
            <a:pPr marL="228600" indent="-228600">
              <a:buFontTx/>
              <a:buAutoNum type="arabicParenR"/>
            </a:pPr>
            <a:r>
              <a:rPr lang="en-US" sz="1200" kern="1200" baseline="0" dirty="0">
                <a:solidFill>
                  <a:schemeClr val="tx1"/>
                </a:solidFill>
                <a:effectLst/>
                <a:latin typeface="+mn-lt"/>
                <a:ea typeface="+mn-ea"/>
                <a:cs typeface="+mn-cs"/>
              </a:rPr>
              <a:t>Advocacy raises resources and political/social commitment for change goals</a:t>
            </a:r>
          </a:p>
          <a:p>
            <a:pPr marL="228600" indent="-228600">
              <a:buFontTx/>
              <a:buAutoNum type="arabicParenR"/>
            </a:pPr>
            <a:r>
              <a:rPr lang="en-US" sz="1200" kern="1200" baseline="0" dirty="0">
                <a:solidFill>
                  <a:schemeClr val="tx1"/>
                </a:solidFill>
                <a:effectLst/>
                <a:latin typeface="+mn-lt"/>
                <a:ea typeface="+mn-ea"/>
                <a:cs typeface="+mn-cs"/>
              </a:rPr>
              <a:t>Social mobilization creates wider participation, collective action, and ownership at the community level</a:t>
            </a:r>
          </a:p>
          <a:p>
            <a:pPr marL="228600" indent="-228600">
              <a:buFontTx/>
              <a:buAutoNum type="arabicParenR"/>
            </a:pPr>
            <a:r>
              <a:rPr lang="en-US" sz="1200" kern="1200" baseline="0" dirty="0">
                <a:solidFill>
                  <a:schemeClr val="tx1"/>
                </a:solidFill>
                <a:effectLst/>
                <a:latin typeface="+mn-lt"/>
                <a:ea typeface="+mn-ea"/>
                <a:cs typeface="+mn-cs"/>
              </a:rPr>
              <a:t>Behavior change communication creates changes in knowledge, attitudes, and practices of specific audiences, specifically at the household level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These three components need to be planned for, and often advocacy needs to happen first to create the enabling environment for change to happen in the other levels. For example, policies may need to be put into place or, if services or products are being promoted through communication at the household level, it’s essential that those services or products be available and accessible; otherwise, your communication will lose credibility.”</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What we know works to change social norms are </a:t>
            </a:r>
            <a:r>
              <a:rPr lang="en-US" u="sng" baseline="0" dirty="0"/>
              <a:t>sustained</a:t>
            </a:r>
            <a:r>
              <a:rPr lang="en-US" baseline="0" dirty="0"/>
              <a:t> communication programs that work at </a:t>
            </a:r>
            <a:r>
              <a:rPr lang="en-US" u="sng" baseline="0" dirty="0"/>
              <a:t>multiple levels</a:t>
            </a:r>
            <a:r>
              <a:rPr lang="en-US" u="none" baseline="0" dirty="0"/>
              <a:t> </a:t>
            </a:r>
            <a:r>
              <a:rPr lang="en-US" baseline="0" dirty="0"/>
              <a:t>with </a:t>
            </a:r>
            <a:r>
              <a:rPr lang="en-US" u="sng" baseline="0" dirty="0"/>
              <a:t>multiple channels</a:t>
            </a:r>
            <a:r>
              <a:rPr lang="en-US" baseline="0" dirty="0"/>
              <a:t>. Strong policy and law enforcement elements, champions at national, state, and local levels, and strong civil society involvement, in addition to work at the household and community levels using counseling, school programs, and earned and paid media are key components in programs that help to change norms.”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D77045-401A-4D5E-BFE3-54C21A8A66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742530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200" kern="1200" dirty="0">
                <a:solidFill>
                  <a:schemeClr val="tx1"/>
                </a:solidFill>
                <a:effectLst/>
                <a:latin typeface="+mn-lt"/>
                <a:ea typeface="+mn-ea"/>
                <a:cs typeface="+mn-cs"/>
              </a:rPr>
              <a:t>For interventions aimed at improving the nutritional status of the population in the country to be successful, especially that of nutritionally vulnerable groups within the household, they must include a comprehensive strategy to improve knowledge, attitudes, beliefs and behaviors related to nutrition. Such changes are often difficult to change and require more than providing correct information about prevention of undernutrition. For individuals to be able to change behavior, key factors affecting the individuals themselves and those directly or indirectly influencing them need to be addressed, including motivation, the ability to act (including self-efficacy), and social/gender norms. This model of behavior change, known as the socio-ecological model supports the theory that individual behavior is a product of multiple overlapping individual, social, and environmental influences, and combines individual change with the aim to influence the social context in which the individual operates. The socio-ecological model for change is based on a synthesis of theories and approaches from disciplines such as psychology, sociology, communication, and political science. The model allows practitioners to examine and address several levels of influence to find opportunities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change. </a:t>
            </a:r>
          </a:p>
          <a:p>
            <a:pPr>
              <a:buFontTx/>
              <a:buNone/>
            </a:pPr>
            <a:endParaRPr lang="en-US" sz="1200" kern="1200" dirty="0">
              <a:solidFill>
                <a:schemeClr val="tx1"/>
              </a:solidFill>
              <a:effectLst/>
              <a:latin typeface="+mn-lt"/>
              <a:ea typeface="+mn-ea"/>
              <a:cs typeface="+mn-cs"/>
            </a:endParaRPr>
          </a:p>
          <a:p>
            <a:pPr>
              <a:buFontTx/>
              <a:buNone/>
            </a:pPr>
            <a:r>
              <a:rPr lang="en-US" sz="1200" kern="1200" dirty="0">
                <a:solidFill>
                  <a:schemeClr val="tx1"/>
                </a:solidFill>
                <a:effectLst/>
                <a:latin typeface="+mn-lt"/>
                <a:ea typeface="+mn-ea"/>
                <a:cs typeface="+mn-cs"/>
              </a:rPr>
              <a:t>Think back to the slide</a:t>
            </a:r>
            <a:r>
              <a:rPr lang="en-US" sz="1200" kern="1200" baseline="0" dirty="0">
                <a:solidFill>
                  <a:schemeClr val="tx1"/>
                </a:solidFill>
                <a:effectLst/>
                <a:latin typeface="+mn-lt"/>
                <a:ea typeface="+mn-ea"/>
                <a:cs typeface="+mn-cs"/>
              </a:rPr>
              <a:t> we discussed earlier on advocacy, social mobilization, and behavior change communication. Each of those audiences fit within the categories in this model. Advocacy audiences fit within the enabling environment; social mobilization audiences fit within the community; and behavior change audiences fit within the areas of interpersonal and self.</a:t>
            </a:r>
            <a:endParaRPr lang="en-US" sz="1200" kern="1200" dirty="0">
              <a:solidFill>
                <a:schemeClr val="tx1"/>
              </a:solidFill>
              <a:effectLst/>
              <a:latin typeface="+mn-lt"/>
              <a:ea typeface="+mn-ea"/>
              <a:cs typeface="+mn-cs"/>
            </a:endParaRPr>
          </a:p>
          <a:p>
            <a:pPr>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D77045-401A-4D5E-BFE3-54C21A8A66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4878670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During the stakeholder</a:t>
            </a:r>
            <a:r>
              <a:rPr lang="en-US" baseline="0" dirty="0"/>
              <a:t> meeting and Session 2 of the PROFILES workshop, the following questions on nutrition advocacy were discussed: What is the problem? What changes does the problem call for? and How can the estimates be used for nutrition advocacy? Note: If there was no time for a discussion on the questions above, the facilitator may need to take time to discuss these topics and not just recall them. </a:t>
            </a:r>
            <a:endParaRPr lang="en-US"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241</a:t>
            </a:fld>
            <a:endParaRPr lang="en-US" dirty="0">
              <a:solidFill>
                <a:prstClr val="black"/>
              </a:solidFill>
            </a:endParaRPr>
          </a:p>
        </p:txBody>
      </p:sp>
    </p:spTree>
    <p:extLst>
      <p:ext uri="{BB962C8B-B14F-4D97-AF65-F5344CB8AC3E}">
        <p14:creationId xmlns:p14="http://schemas.microsoft.com/office/powerpoint/2010/main" val="248719999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This slide will need to be filled in from</a:t>
            </a:r>
            <a:r>
              <a:rPr lang="en-US" i="0" baseline="0" dirty="0"/>
              <a:t> previous advocacy discussions that took place during the PROFILES workshop—see session plan for more information.</a:t>
            </a: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0FB8-9049-4F46-B8FE-8F2D906851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85687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This slide will need to be filled in from</a:t>
            </a:r>
            <a:r>
              <a:rPr lang="en-US" i="0" baseline="0" dirty="0"/>
              <a:t> previous discussions—see session plan for more information.</a:t>
            </a:r>
            <a:endParaRPr lang="en-US" i="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0FB8-9049-4F46-B8FE-8F2D906851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90336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Summarize</a:t>
            </a:r>
            <a:r>
              <a:rPr lang="en-US" i="0" baseline="0" dirty="0"/>
              <a:t> the key points from the discussion earlier in the workshop. </a:t>
            </a:r>
            <a:r>
              <a:rPr kumimoji="0" lang="en-US" sz="1200" b="0" i="0" u="none" strike="noStrike" kern="1200" cap="none" spc="0" normalizeH="0" baseline="0" noProof="0" dirty="0">
                <a:ln>
                  <a:noFill/>
                </a:ln>
                <a:solidFill>
                  <a:prstClr val="black"/>
                </a:solidFill>
                <a:effectLst/>
                <a:uLnTx/>
                <a:uFillTx/>
                <a:latin typeface="+mn-lt"/>
                <a:ea typeface="+mn-ea"/>
                <a:cs typeface="+mn-cs"/>
              </a:rPr>
              <a:t>This slide will need to be filled in from previous discussions—see session plan for more information.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0FB8-9049-4F46-B8FE-8F2D906851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545993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Summarize the key points of the discussion earlier in the workshop. </a:t>
            </a:r>
            <a:r>
              <a:rPr lang="en-US" i="0" dirty="0"/>
              <a:t>This slide will need to be filled in from</a:t>
            </a:r>
            <a:r>
              <a:rPr lang="en-US" i="0" baseline="0" dirty="0"/>
              <a:t> previous discussions—see session plan for more information.</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0FB8-9049-4F46-B8FE-8F2D906851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04193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246</a:t>
            </a:fld>
            <a:endParaRPr lang="en-US" dirty="0">
              <a:solidFill>
                <a:prstClr val="black"/>
              </a:solidFill>
            </a:endParaRPr>
          </a:p>
        </p:txBody>
      </p:sp>
    </p:spTree>
    <p:extLst>
      <p:ext uri="{BB962C8B-B14F-4D97-AF65-F5344CB8AC3E}">
        <p14:creationId xmlns:p14="http://schemas.microsoft.com/office/powerpoint/2010/main" val="48961947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247</a:t>
            </a:fld>
            <a:endParaRPr lang="en-US">
              <a:solidFill>
                <a:prstClr val="black"/>
              </a:solidFill>
            </a:endParaRPr>
          </a:p>
        </p:txBody>
      </p:sp>
    </p:spTree>
    <p:extLst>
      <p:ext uri="{BB962C8B-B14F-4D97-AF65-F5344CB8AC3E}">
        <p14:creationId xmlns:p14="http://schemas.microsoft.com/office/powerpoint/2010/main" val="2668497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336675" y="812800"/>
            <a:ext cx="4337050" cy="3254375"/>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charset="0"/>
              </a:rPr>
              <a:t>As shown in this figure, malnutrition</a:t>
            </a:r>
            <a:r>
              <a:rPr lang="en-US" baseline="0" dirty="0">
                <a:latin typeface="Tahoma" charset="0"/>
              </a:rPr>
              <a:t> often begins early—within the first 1,000 days (pregnancy through a child’s second birthday). Even when children are born with normal birth weight, they quickly become malnourished due to infections, </a:t>
            </a:r>
            <a:r>
              <a:rPr lang="en-US" sz="1200" kern="1200" dirty="0">
                <a:solidFill>
                  <a:schemeClr val="tx1"/>
                </a:solidFill>
                <a:effectLst/>
                <a:latin typeface="+mn-lt"/>
                <a:ea typeface="+mn-ea"/>
                <a:cs typeface="+mn-cs"/>
              </a:rPr>
              <a:t>poor infant and young child feeding and hygiene practices, and lack of water and sanitation</a:t>
            </a:r>
            <a:r>
              <a:rPr lang="en-US" baseline="0" dirty="0">
                <a:latin typeface="Tahoma" charset="0"/>
              </a:rPr>
              <a:t>. It is well established that action to address prevent and reduce malnutrition needs to begin during this critical window of opportunity. </a:t>
            </a:r>
            <a:endParaRPr lang="en-US" dirty="0">
              <a:latin typeface="Tahoma" charset="0"/>
            </a:endParaRPr>
          </a:p>
          <a:p>
            <a:endParaRPr lang="en-US" dirty="0">
              <a:latin typeface="Tahoma"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478" eaLnBrk="0" hangingPunct="0">
              <a:defRPr>
                <a:solidFill>
                  <a:schemeClr val="tx1"/>
                </a:solidFill>
                <a:latin typeface="Verdana" charset="0"/>
                <a:ea typeface="ＭＳ Ｐゴシック" charset="0"/>
                <a:cs typeface="Arial" charset="0"/>
              </a:defRPr>
            </a:lvl1pPr>
            <a:lvl2pPr marL="757066" indent="-291179" defTabSz="776478" eaLnBrk="0" hangingPunct="0">
              <a:defRPr>
                <a:solidFill>
                  <a:schemeClr val="tx1"/>
                </a:solidFill>
                <a:latin typeface="Verdana" charset="0"/>
                <a:ea typeface="Arial" charset="0"/>
                <a:cs typeface="Arial" charset="0"/>
              </a:defRPr>
            </a:lvl2pPr>
            <a:lvl3pPr marL="1164717" indent="-232943" defTabSz="776478" eaLnBrk="0" hangingPunct="0">
              <a:defRPr>
                <a:solidFill>
                  <a:schemeClr val="tx1"/>
                </a:solidFill>
                <a:latin typeface="Verdana" charset="0"/>
                <a:ea typeface="Arial" charset="0"/>
                <a:cs typeface="Arial" charset="0"/>
              </a:defRPr>
            </a:lvl3pPr>
            <a:lvl4pPr marL="1630604" indent="-232943" defTabSz="776478" eaLnBrk="0" hangingPunct="0">
              <a:defRPr>
                <a:solidFill>
                  <a:schemeClr val="tx1"/>
                </a:solidFill>
                <a:latin typeface="Verdana" charset="0"/>
                <a:ea typeface="Arial" charset="0"/>
                <a:cs typeface="Arial" charset="0"/>
              </a:defRPr>
            </a:lvl4pPr>
            <a:lvl5pPr marL="2096491" indent="-232943" defTabSz="776478" eaLnBrk="0" hangingPunct="0">
              <a:defRPr>
                <a:solidFill>
                  <a:schemeClr val="tx1"/>
                </a:solidFill>
                <a:latin typeface="Verdana" charset="0"/>
                <a:ea typeface="Arial" charset="0"/>
                <a:cs typeface="Arial" charset="0"/>
              </a:defRPr>
            </a:lvl5pPr>
            <a:lvl6pPr marL="2562377" indent="-232943" defTabSz="776478" eaLnBrk="0" fontAlgn="base" hangingPunct="0">
              <a:spcBef>
                <a:spcPct val="0"/>
              </a:spcBef>
              <a:spcAft>
                <a:spcPct val="0"/>
              </a:spcAft>
              <a:defRPr>
                <a:solidFill>
                  <a:schemeClr val="tx1"/>
                </a:solidFill>
                <a:latin typeface="Verdana" charset="0"/>
                <a:ea typeface="Arial" charset="0"/>
                <a:cs typeface="Arial" charset="0"/>
              </a:defRPr>
            </a:lvl6pPr>
            <a:lvl7pPr marL="3028264" indent="-232943" defTabSz="776478" eaLnBrk="0" fontAlgn="base" hangingPunct="0">
              <a:spcBef>
                <a:spcPct val="0"/>
              </a:spcBef>
              <a:spcAft>
                <a:spcPct val="0"/>
              </a:spcAft>
              <a:defRPr>
                <a:solidFill>
                  <a:schemeClr val="tx1"/>
                </a:solidFill>
                <a:latin typeface="Verdana" charset="0"/>
                <a:ea typeface="Arial" charset="0"/>
                <a:cs typeface="Arial" charset="0"/>
              </a:defRPr>
            </a:lvl7pPr>
            <a:lvl8pPr marL="3494151" indent="-232943" defTabSz="776478" eaLnBrk="0" fontAlgn="base" hangingPunct="0">
              <a:spcBef>
                <a:spcPct val="0"/>
              </a:spcBef>
              <a:spcAft>
                <a:spcPct val="0"/>
              </a:spcAft>
              <a:defRPr>
                <a:solidFill>
                  <a:schemeClr val="tx1"/>
                </a:solidFill>
                <a:latin typeface="Verdana" charset="0"/>
                <a:ea typeface="Arial" charset="0"/>
                <a:cs typeface="Arial" charset="0"/>
              </a:defRPr>
            </a:lvl8pPr>
            <a:lvl9pPr marL="3960038" indent="-232943" defTabSz="776478" eaLnBrk="0" fontAlgn="base" hangingPunct="0">
              <a:spcBef>
                <a:spcPct val="0"/>
              </a:spcBef>
              <a:spcAft>
                <a:spcPct val="0"/>
              </a:spcAft>
              <a:defRPr>
                <a:solidFill>
                  <a:schemeClr val="tx1"/>
                </a:solidFill>
                <a:latin typeface="Verdana" charset="0"/>
                <a:ea typeface="Arial" charset="0"/>
                <a:cs typeface="Arial" charset="0"/>
              </a:defRPr>
            </a:lvl9pPr>
          </a:lstStyle>
          <a:p>
            <a:fld id="{AFE86BCB-A66C-964E-9D3A-C3D0609A6931}" type="slidenum">
              <a:rPr lang="nl-NL">
                <a:solidFill>
                  <a:prstClr val="black"/>
                </a:solidFill>
                <a:latin typeface="Tahoma" charset="0"/>
              </a:rPr>
              <a:pPr/>
              <a:t>32</a:t>
            </a:fld>
            <a:endParaRPr lang="nl-NL">
              <a:solidFill>
                <a:prstClr val="black"/>
              </a:solidFill>
              <a:latin typeface="Tahoma" charset="0"/>
            </a:endParaRPr>
          </a:p>
        </p:txBody>
      </p:sp>
    </p:spTree>
    <p:extLst>
      <p:ext uri="{BB962C8B-B14F-4D97-AF65-F5344CB8AC3E}">
        <p14:creationId xmlns:p14="http://schemas.microsoft.com/office/powerpoint/2010/main" val="38202870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a:t>
            </a:r>
            <a:r>
              <a:rPr lang="en-US" baseline="0" dirty="0"/>
              <a:t> to slide.</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248</a:t>
            </a:fld>
            <a:endParaRPr lang="en-US" dirty="0">
              <a:solidFill>
                <a:prstClr val="black"/>
              </a:solidFill>
            </a:endParaRPr>
          </a:p>
        </p:txBody>
      </p:sp>
    </p:spTree>
    <p:extLst>
      <p:ext uri="{BB962C8B-B14F-4D97-AF65-F5344CB8AC3E}">
        <p14:creationId xmlns:p14="http://schemas.microsoft.com/office/powerpoint/2010/main" val="991602396"/>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Ask participants in plenary to share one or two impressions of the workshop, stating what they have learned and how they would like to use the information from this workshop for nutrition advocacy purposes. (5 minutes)</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249</a:t>
            </a:fld>
            <a:endParaRPr lang="en-US"/>
          </a:p>
        </p:txBody>
      </p:sp>
    </p:spTree>
    <p:extLst>
      <p:ext uri="{BB962C8B-B14F-4D97-AF65-F5344CB8AC3E}">
        <p14:creationId xmlns:p14="http://schemas.microsoft.com/office/powerpoint/2010/main" val="315219549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Refer to slide. Adapt as necessary.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250</a:t>
            </a:fld>
            <a:endParaRPr lang="en-US" dirty="0"/>
          </a:p>
        </p:txBody>
      </p:sp>
    </p:spTree>
    <p:extLst>
      <p:ext uri="{BB962C8B-B14F-4D97-AF65-F5344CB8AC3E}">
        <p14:creationId xmlns:p14="http://schemas.microsoft.com/office/powerpoint/2010/main" val="300134581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a:t>
            </a:r>
            <a:r>
              <a:rPr lang="en-US" baseline="0" dirty="0"/>
              <a:t> activity—see session plan for more guidance. The PROFILES technical brief should be used for the activity. (approximately 20 minutes)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251</a:t>
            </a:fld>
            <a:endParaRPr lang="en-US"/>
          </a:p>
        </p:txBody>
      </p:sp>
    </p:spTree>
    <p:extLst>
      <p:ext uri="{BB962C8B-B14F-4D97-AF65-F5344CB8AC3E}">
        <p14:creationId xmlns:p14="http://schemas.microsoft.com/office/powerpoint/2010/main" val="157041335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that ideally a participant from the PROFLES workshop</a:t>
            </a:r>
            <a:r>
              <a:rPr lang="en-US" baseline="0" dirty="0"/>
              <a:t> should make this presentation. </a:t>
            </a:r>
          </a:p>
          <a:p>
            <a:endParaRPr lang="en-US" baseline="0" dirty="0"/>
          </a:p>
          <a:p>
            <a:r>
              <a:rPr lang="en-US" dirty="0"/>
              <a:t>“Good morning.</a:t>
            </a:r>
            <a:r>
              <a:rPr lang="en-US" baseline="0" dirty="0"/>
              <a:t> I would like to present to you the preliminary results of the [country] PROFILES [year] workshop. As a group, around [insert # of participants of workshop] of us worked to create estimates using PROFILES to use in nutrition advocacy materials. Here are our results.”</a:t>
            </a:r>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253</a:t>
            </a:fld>
            <a:endParaRPr lang="en-GB" dirty="0"/>
          </a:p>
        </p:txBody>
      </p:sp>
    </p:spTree>
    <p:extLst>
      <p:ext uri="{BB962C8B-B14F-4D97-AF65-F5344CB8AC3E}">
        <p14:creationId xmlns:p14="http://schemas.microsoft.com/office/powerpoint/2010/main" val="190112238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19215-CAFB-4694-8DE2-B710BA678B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112249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defTabSz="880849">
              <a:buFont typeface="Arial" pitchFamily="34" charset="0"/>
              <a:buNone/>
              <a:defRPr/>
            </a:pPr>
            <a:r>
              <a:rPr lang="en-US" sz="1200" dirty="0">
                <a:solidFill>
                  <a:prstClr val="black"/>
                </a:solidFill>
              </a:rPr>
              <a:t>“First, let me briefly review what PROFILES is.  </a:t>
            </a:r>
          </a:p>
          <a:p>
            <a:pPr marL="0" indent="0" defTabSz="880849">
              <a:buFont typeface="Arial" pitchFamily="34" charset="0"/>
              <a:buNone/>
              <a:defRPr/>
            </a:pPr>
            <a:endParaRPr lang="en-US" sz="1200" dirty="0">
              <a:solidFill>
                <a:prstClr val="black"/>
              </a:solidFill>
            </a:endParaRPr>
          </a:p>
          <a:p>
            <a:pPr marL="0" indent="0" defTabSz="880849">
              <a:buFont typeface="Arial" pitchFamily="34" charset="0"/>
              <a:buNone/>
              <a:defRPr/>
            </a:pPr>
            <a:r>
              <a:rPr lang="en-US" sz="1200" dirty="0">
                <a:solidFill>
                  <a:prstClr val="black"/>
                </a:solidFill>
              </a:rPr>
              <a:t>PROFILES is a computer-based model that serves as a tool to support nutrition advocacy. It consists of a set of spreadsheet models reflecting current scientific nutrition knowledge and is designed to estimate the functional consequences of malnutrition to support advocacy and communication with policymakers, program implementers, and other stakeholders. </a:t>
            </a:r>
          </a:p>
          <a:p>
            <a:pPr marL="0" indent="0" defTabSz="880849">
              <a:buFont typeface="Arial" pitchFamily="34" charset="0"/>
              <a:buNone/>
              <a:defRPr/>
            </a:pPr>
            <a:endParaRPr lang="en-US" sz="1200" dirty="0">
              <a:solidFill>
                <a:prstClr val="black"/>
              </a:solidFill>
            </a:endParaRPr>
          </a:p>
          <a:p>
            <a:pPr marL="0" indent="0" defTabSz="880849">
              <a:buFont typeface="Arial" pitchFamily="34" charset="0"/>
              <a:buNone/>
              <a:defRPr/>
            </a:pPr>
            <a:r>
              <a:rPr lang="en-US" sz="1200" dirty="0">
                <a:solidFill>
                  <a:prstClr val="black"/>
                </a:solidFill>
              </a:rPr>
              <a:t>The basic approach in PROFILES is to provide two scenarios, contrasting a status quo scenario that assumes there will be no change from the current situation throughout the chosen time period (aside from projected changes in population size) to an improved scenario. </a:t>
            </a:r>
          </a:p>
          <a:p>
            <a:pPr marL="0" indent="0" defTabSz="880849">
              <a:buFont typeface="Arial" pitchFamily="34" charset="0"/>
              <a:buNone/>
              <a:defRPr/>
            </a:pPr>
            <a:endParaRPr lang="en-US" sz="1200" dirty="0">
              <a:solidFill>
                <a:prstClr val="black"/>
              </a:solidFill>
            </a:endParaRPr>
          </a:p>
          <a:p>
            <a:pPr marL="0" indent="0" defTabSz="880849">
              <a:buFont typeface="Arial" pitchFamily="34" charset="0"/>
              <a:buNone/>
              <a:defRPr/>
            </a:pPr>
            <a:r>
              <a:rPr lang="en-US" sz="1200" dirty="0">
                <a:solidFill>
                  <a:prstClr val="black"/>
                </a:solidFill>
              </a:rPr>
              <a:t>The improved scenario—with results estimated for the same time period—assumes that nutrition interventions that are known to be effective are implemented at scale and succeed in reaching the </a:t>
            </a:r>
            <a:r>
              <a:rPr lang="en-US" sz="1200" strike="sngStrike" dirty="0">
                <a:solidFill>
                  <a:prstClr val="black"/>
                </a:solidFill>
              </a:rPr>
              <a:t>s</a:t>
            </a:r>
            <a:r>
              <a:rPr lang="en-US" sz="1200" dirty="0">
                <a:solidFill>
                  <a:prstClr val="black"/>
                </a:solidFill>
              </a:rPr>
              <a:t>pecified targets in terms of reductions in the prevalence of the various nutrition problems. In the status quo scenario, consequences are expressed in terms of lives lost or economic productivity losses, for example. When contrasting the results from the status quo and the improved scenarios, the differences reflect benefits expressed as lives saved or economic productivity gains. Although nutrition interventions are not included in the PROFILES models, the subsequent steps in the nutrition advocacy process can address the need for various nutrition services, interventions, programs, or issues related to the nutrition policy environment.” </a:t>
            </a:r>
            <a:endParaRPr lang="en-US" sz="1100" dirty="0">
              <a:solidFill>
                <a:prstClr val="black"/>
              </a:solidFill>
            </a:endParaRPr>
          </a:p>
          <a:p>
            <a:endParaRPr lang="en-US" sz="1100" dirty="0"/>
          </a:p>
          <a:p>
            <a:pPr defTabSz="880849">
              <a:defRPr/>
            </a:pPr>
            <a:endParaRPr lang="en-US" sz="1100" dirty="0">
              <a:solidFill>
                <a:prstClr val="black"/>
              </a:solidFill>
            </a:endParaRPr>
          </a:p>
          <a:p>
            <a:pPr defTabSz="880849">
              <a:defRPr/>
            </a:pPr>
            <a:endParaRPr lang="en-US" sz="1100" dirty="0">
              <a:solidFill>
                <a:prstClr val="black"/>
              </a:solidFill>
            </a:endParaRPr>
          </a:p>
          <a:p>
            <a:endParaRPr lang="en-US" sz="110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255</a:t>
            </a:fld>
            <a:endParaRPr lang="en-GB" dirty="0"/>
          </a:p>
        </p:txBody>
      </p:sp>
    </p:spTree>
    <p:extLst>
      <p:ext uri="{BB962C8B-B14F-4D97-AF65-F5344CB8AC3E}">
        <p14:creationId xmlns:p14="http://schemas.microsoft.com/office/powerpoint/2010/main" val="284047578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r>
              <a:rPr lang="en-US" dirty="0"/>
              <a:t>“In</a:t>
            </a:r>
            <a:r>
              <a:rPr lang="en-US" baseline="0" dirty="0"/>
              <a:t> order to utilize the PROFILES process, the PROFILES spreadsheet </a:t>
            </a:r>
            <a:r>
              <a:rPr lang="en-US" u="none" baseline="0" dirty="0"/>
              <a:t>requires</a:t>
            </a:r>
            <a:r>
              <a:rPr lang="en-US" u="none" dirty="0"/>
              <a:t> information on the current prevalence of various nutrition indicators, mortality rates, and projected population growth, and assumptions are made about what the targets for improvement in nutrition should be. </a:t>
            </a:r>
            <a:r>
              <a:rPr lang="en-US" u="none" strike="noStrike" dirty="0"/>
              <a:t>The other steps in the</a:t>
            </a:r>
            <a:r>
              <a:rPr lang="en-US" u="none" strike="noStrike" baseline="0" dirty="0"/>
              <a:t> nutrition advocacy process can address the need for various nutrition services, interventions, and programs. </a:t>
            </a:r>
            <a:r>
              <a:rPr lang="en-US" u="none" dirty="0"/>
              <a:t>The PROFILES</a:t>
            </a:r>
            <a:r>
              <a:rPr lang="en-US" u="none" baseline="0" dirty="0"/>
              <a:t> model assumes </a:t>
            </a:r>
            <a:r>
              <a:rPr lang="en-US" u="none" dirty="0"/>
              <a:t>a steady linear reduction in the prevalence of nutrition problems </a:t>
            </a:r>
            <a:r>
              <a:rPr lang="en-US" dirty="0"/>
              <a:t>from the starting point until the end of the specified selected time period.”</a:t>
            </a: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256</a:t>
            </a:fld>
            <a:endParaRPr lang="en-US" dirty="0"/>
          </a:p>
        </p:txBody>
      </p:sp>
    </p:spTree>
    <p:extLst>
      <p:ext uri="{BB962C8B-B14F-4D97-AF65-F5344CB8AC3E}">
        <p14:creationId xmlns:p14="http://schemas.microsoft.com/office/powerpoint/2010/main" val="254571834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shows</a:t>
            </a:r>
            <a:r>
              <a:rPr lang="en-US" baseline="0" dirty="0"/>
              <a:t> that for a specific nutrition indicator, PROFILES calculates an estimate for a specific outcome. So a reduction in maternal iron deficiency anemia would result in a reduction in maternal and perinatal mortality (this is what we know from the scientific literature). If iron status improves, there would be fewer maternal and perinatal deaths as a result. </a:t>
            </a:r>
          </a:p>
          <a:p>
            <a:endParaRPr lang="en-US" baseline="0" dirty="0"/>
          </a:p>
          <a:p>
            <a:r>
              <a:rPr lang="en-US" baseline="0" dirty="0"/>
              <a:t>Similarly, a reduction in low birth weight would reduce infant mortality.</a:t>
            </a:r>
          </a:p>
          <a:p>
            <a:r>
              <a:rPr lang="en-US" baseline="0" dirty="0"/>
              <a:t>A reduction in vitamin A deficiency in children would reduce child mortality.</a:t>
            </a:r>
          </a:p>
          <a:p>
            <a:r>
              <a:rPr lang="en-US" baseline="0" dirty="0"/>
              <a:t>A reduction in iodine deficiency during pregnancy would reduce permanent disabilities in children.</a:t>
            </a:r>
          </a:p>
          <a:p>
            <a:r>
              <a:rPr lang="en-US" baseline="0" dirty="0"/>
              <a:t>A reduction is stunting, underweight, and wasting would reduce child mortality, as would a reduction in sub-optimal breastfeeding practices.</a:t>
            </a:r>
          </a:p>
          <a:p>
            <a:r>
              <a:rPr lang="en-US" baseline="0" dirty="0"/>
              <a:t>A reduction in sub-optimal breastfeeding practices can also help to reduce childhood overweight/obesity.</a:t>
            </a:r>
          </a:p>
          <a:p>
            <a:endParaRPr lang="en-US" baseline="0" dirty="0"/>
          </a:p>
          <a:p>
            <a:r>
              <a:rPr lang="en-US" baseline="0" dirty="0"/>
              <a:t>Similarly, a reduction in stunting would increase human capital through improved learning potential in childhood. </a:t>
            </a:r>
          </a:p>
          <a:p>
            <a:r>
              <a:rPr lang="en-US" baseline="0" dirty="0"/>
              <a:t>And lastly, a reduction in stunting, low birth weight, iron deficiency anemia, and iodine deficiency would increase economic productivity.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257</a:t>
            </a:fld>
            <a:endParaRPr lang="en-US" dirty="0">
              <a:solidFill>
                <a:prstClr val="black"/>
              </a:solidFill>
            </a:endParaRPr>
          </a:p>
        </p:txBody>
      </p:sp>
    </p:spTree>
    <p:extLst>
      <p:ext uri="{BB962C8B-B14F-4D97-AF65-F5344CB8AC3E}">
        <p14:creationId xmlns:p14="http://schemas.microsoft.com/office/powerpoint/2010/main" val="126314490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approach in PROFILES is to provide two scenarios: a “status quo” scenario and an “improved” scenario. </a:t>
            </a:r>
          </a:p>
          <a:p>
            <a:endParaRPr lang="en-US" dirty="0"/>
          </a:p>
          <a:p>
            <a:r>
              <a:rPr lang="en-US" dirty="0"/>
              <a:t>The status quo scenario assumes there will be no change from the current situation throughout the chosen time period (the number of years for which estimates are calculated), aside from projected changes in population size and</a:t>
            </a:r>
            <a:r>
              <a:rPr lang="en-US" baseline="0" dirty="0"/>
              <a:t> structure</a:t>
            </a:r>
            <a:r>
              <a:rPr lang="en-US" dirty="0"/>
              <a:t>. The prevalence of each nutrition problem remains the same every year in the status quo scenario. </a:t>
            </a:r>
          </a:p>
          <a:p>
            <a:endParaRPr lang="en-US" dirty="0"/>
          </a:p>
          <a:p>
            <a:r>
              <a:rPr lang="en-US" dirty="0"/>
              <a:t>In contrast, in the improved scenario—with results estimated for the same time period—it is expected that nutrition interventions that are known to be effective are implemented at scale and succeed in reaching the stated targets in terms of improvements in the prevalence of the various nutrition problems. The targets reflect the proportion by which nutrition problems will be reduced by</a:t>
            </a:r>
            <a:r>
              <a:rPr lang="en-US" baseline="0" dirty="0"/>
              <a:t> the end of the chosen </a:t>
            </a:r>
            <a:r>
              <a:rPr lang="en-US" dirty="0"/>
              <a:t>time period and are determined and agreed upon through stakeholder meetings and a PROFILES workshop. In the status quo scenario, the negative consequences are expressed, for example, in terms of lives lost, disabilities, human capital lost, and economic productivity losses. When contrasting the results between the status quo and the improved scenarios, the differences reflect the benefits of improved nutrition, expressed as lives saved, disabilities averted, human capital gains, and economic productivity gains.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258</a:t>
            </a:fld>
            <a:endParaRPr lang="en-US" dirty="0"/>
          </a:p>
        </p:txBody>
      </p:sp>
    </p:spTree>
    <p:extLst>
      <p:ext uri="{BB962C8B-B14F-4D97-AF65-F5344CB8AC3E}">
        <p14:creationId xmlns:p14="http://schemas.microsoft.com/office/powerpoint/2010/main" val="1969548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Undernutrition often begins in the womb and its consequences can carry through to infancy, childhood, adolescence, adulthood, and the next generation. Undernutrition during pregnancy can lead to the birth of low birth-weight babies and continued childhood undernutrition. It is well established that preventing malnutrition among children under 2 should be the focus of nutrition interventions, but that there are other critical times within the life cycle when intervention is also critical including: under 5 years of age and during adolescence, pregnancy, and the postpartum period.</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76312929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following</a:t>
            </a:r>
            <a:r>
              <a:rPr lang="en-US" baseline="0" dirty="0"/>
              <a:t> steps were undertaken to develop the PROFILES estimates.</a:t>
            </a:r>
          </a:p>
          <a:p>
            <a:endParaRPr lang="en-US" baseline="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259</a:t>
            </a:fld>
            <a:endParaRPr lang="en-GB" dirty="0"/>
          </a:p>
        </p:txBody>
      </p:sp>
    </p:spTree>
    <p:extLst>
      <p:ext uri="{BB962C8B-B14F-4D97-AF65-F5344CB8AC3E}">
        <p14:creationId xmlns:p14="http://schemas.microsoft.com/office/powerpoint/2010/main" val="363579175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a:t>“Our</a:t>
            </a:r>
            <a:r>
              <a:rPr lang="en-US" sz="1200" baseline="0" dirty="0"/>
              <a:t> first step was to set</a:t>
            </a:r>
            <a:r>
              <a:rPr lang="en-US" sz="1200" dirty="0"/>
              <a:t> a time period. A</a:t>
            </a:r>
            <a:r>
              <a:rPr lang="en-US" sz="1200" baseline="0" dirty="0"/>
              <a:t>fter careful consideration of several timelines, [insert time period] was selected.</a:t>
            </a:r>
            <a:r>
              <a:rPr lang="en-US" sz="1200" dirty="0"/>
              <a:t> This slide shows prevalence for nutrition indicators in</a:t>
            </a:r>
            <a:r>
              <a:rPr lang="en-US" sz="1200" baseline="0" dirty="0"/>
              <a:t> the status quo scenario, their source, and the targets that we set.”</a:t>
            </a:r>
          </a:p>
          <a:p>
            <a:pPr marL="0" indent="0">
              <a:buFont typeface="Arial" pitchFamily="34" charset="0"/>
              <a:buNone/>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a:solidFill>
                  <a:srgbClr val="FF0000"/>
                </a:solidFill>
              </a:rPr>
              <a:t>Note: Delete indicators if estimates were not generated during the workshop.</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a:solidFill>
                  <a:srgbClr val="FF0000"/>
                </a:solidFill>
              </a:rPr>
              <a:t>Note: A target prevalence is not selected for child overweight/obesity, as the model looks at the impact of exclusive breastfeeding on a reduction in overweight/obesity prevalence, so a target for exclusive breastfeeding is set, not overweight/obesity. </a:t>
            </a:r>
          </a:p>
          <a:p>
            <a:pPr marL="0" indent="0">
              <a:buFont typeface="Arial" pitchFamily="34" charset="0"/>
              <a:buNone/>
            </a:pPr>
            <a:endParaRPr lang="en-US" sz="1200" b="0"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260</a:t>
            </a:fld>
            <a:endParaRPr lang="en-GB" dirty="0"/>
          </a:p>
        </p:txBody>
      </p:sp>
    </p:spTree>
    <p:extLst>
      <p:ext uri="{BB962C8B-B14F-4D97-AF65-F5344CB8AC3E}">
        <p14:creationId xmlns:p14="http://schemas.microsoft.com/office/powerpoint/2010/main" val="247843360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a:t>Refer to slide</a:t>
            </a:r>
            <a:endParaRPr lang="en-US" sz="1200" baseline="0" dirty="0"/>
          </a:p>
          <a:p>
            <a:pPr marL="165159" indent="-16515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261</a:t>
            </a:fld>
            <a:endParaRPr lang="en-GB" dirty="0"/>
          </a:p>
        </p:txBody>
      </p:sp>
    </p:spTree>
    <p:extLst>
      <p:ext uri="{BB962C8B-B14F-4D97-AF65-F5344CB8AC3E}">
        <p14:creationId xmlns:p14="http://schemas.microsoft.com/office/powerpoint/2010/main" val="64074966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a:t>
            </a:r>
            <a:r>
              <a:rPr lang="en-US" baseline="0" dirty="0"/>
              <a:t> also looked at low birth weight and breastfeeding indicators.”  Refer to slide.</a:t>
            </a:r>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262</a:t>
            </a:fld>
            <a:endParaRPr lang="en-GB" dirty="0"/>
          </a:p>
        </p:txBody>
      </p:sp>
    </p:spTree>
    <p:extLst>
      <p:ext uri="{BB962C8B-B14F-4D97-AF65-F5344CB8AC3E}">
        <p14:creationId xmlns:p14="http://schemas.microsoft.com/office/powerpoint/2010/main" val="15623542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7495"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you will see in this slide, if stunting levels remain unchanged until [end of time period], the annual number of under-5 deaths related to stunting in children can be expected to increase over time because of an increase in the size of the population of children under 5 </a:t>
            </a:r>
            <a:r>
              <a:rPr lang="en-US" sz="1200" dirty="0"/>
              <a:t>due to changes</a:t>
            </a:r>
            <a:r>
              <a:rPr lang="en-US" sz="1200" baseline="0" dirty="0"/>
              <a:t> in population size and structure</a:t>
            </a:r>
            <a:r>
              <a:rPr kumimoji="0" lang="en-US" sz="1200" b="0" i="0" u="none" strike="noStrike" kern="1200" cap="none" spc="0" normalizeH="0" baseline="0" noProof="0" dirty="0">
                <a:ln>
                  <a:noFill/>
                </a:ln>
                <a:solidFill>
                  <a:prstClr val="black"/>
                </a:solidFill>
                <a:effectLst/>
                <a:uLnTx/>
                <a:uFillTx/>
                <a:latin typeface="+mn-lt"/>
                <a:ea typeface="+mn-ea"/>
                <a:cs typeface="+mn-cs"/>
              </a:rPr>
              <a:t>. Although, [country] has made some progress in reducing stunting, these reductions may not be continued without significant commitments of both resources and political support.”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This slide/graphic will need to be adjusted for country context. See tables and figures tab of the PROFILES Spreadsheet Workbook to edit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263</a:t>
            </a:fld>
            <a:endParaRPr lang="en-GB" dirty="0"/>
          </a:p>
        </p:txBody>
      </p:sp>
    </p:spTree>
    <p:extLst>
      <p:ext uri="{BB962C8B-B14F-4D97-AF65-F5344CB8AC3E}">
        <p14:creationId xmlns:p14="http://schemas.microsoft.com/office/powerpoint/2010/main" val="22884912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“However, this slide shows that if high coverage of effective nutrition interventions are implemented and succeed in reducing stunting levels to their assumed targets, in the [xxxx] time period, assuming a steady decrease in stunting levels, the lives of about [xxx] children under 5 years will be saved.”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This slide/graphic will need to be adjusted for country context.  See tables and figures tab of the PROFILES Spreadsheet Workbook to edit slide. </a:t>
            </a:r>
          </a:p>
          <a:p>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264</a:t>
            </a:fld>
            <a:endParaRPr lang="en-GB" dirty="0"/>
          </a:p>
        </p:txBody>
      </p:sp>
    </p:spTree>
    <p:extLst>
      <p:ext uri="{BB962C8B-B14F-4D97-AF65-F5344CB8AC3E}">
        <p14:creationId xmlns:p14="http://schemas.microsoft.com/office/powerpoint/2010/main" val="216181463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77495">
              <a:buFont typeface="Arial" pitchFamily="34" charset="0"/>
              <a:buNone/>
              <a:defRPr/>
            </a:pPr>
            <a:r>
              <a:rPr lang="en-US" sz="1200" dirty="0"/>
              <a:t>“As you will see in this slide, if wasting levels remain unchanged until [end of time period], the annual number of under-5 deaths related to wasting in children can be expected to increase over time </a:t>
            </a:r>
            <a:r>
              <a:rPr lang="en-US" sz="1200" strike="noStrike" dirty="0"/>
              <a:t>because of an increase in the size of the population of children under</a:t>
            </a:r>
            <a:r>
              <a:rPr lang="en-US" sz="1200" strike="noStrike" baseline="0" dirty="0"/>
              <a:t> </a:t>
            </a:r>
            <a:r>
              <a:rPr lang="en-US" sz="1200" strike="noStrike" dirty="0"/>
              <a:t>5 </a:t>
            </a:r>
            <a:r>
              <a:rPr lang="en-US" sz="1200" dirty="0"/>
              <a:t>due to changes</a:t>
            </a:r>
            <a:r>
              <a:rPr lang="en-US" sz="1200" baseline="0" dirty="0"/>
              <a:t> in population size and structure</a:t>
            </a:r>
            <a:r>
              <a:rPr lang="en-US" sz="1200" dirty="0"/>
              <a:t>.</a:t>
            </a:r>
            <a:r>
              <a:rPr lang="en-US" sz="1200" baseline="0" dirty="0"/>
              <a:t> </a:t>
            </a:r>
            <a:r>
              <a:rPr lang="en-US" dirty="0"/>
              <a:t>Although, [country]</a:t>
            </a:r>
            <a:r>
              <a:rPr lang="en-US" baseline="0" dirty="0"/>
              <a:t> has made some progress in reducing wasting, these reductions may not be continued without significant commitments of both resources and political support.”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This slide/graphic will need to be adjusted for country context. See tables and figures tab of the PROFILES Spreadsheet Workbook to edit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265</a:t>
            </a:fld>
            <a:endParaRPr lang="en-GB" dirty="0"/>
          </a:p>
        </p:txBody>
      </p:sp>
    </p:spTree>
    <p:extLst>
      <p:ext uri="{BB962C8B-B14F-4D97-AF65-F5344CB8AC3E}">
        <p14:creationId xmlns:p14="http://schemas.microsoft.com/office/powerpoint/2010/main" val="179531111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“However, this slide shows that if high coverage of effective nutrition interventions are implemented and succeed in reducing wasting levels to their assumed targets, in the [xxxx] time period, assuming a steady decrease in wasting levels, the lives of about [xxx] children under 5 years will be saved.”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This slide/graphic will need to be adjusted for country context. See tables and figures tab of the PROFILES Spreadsheet Workbook to edit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266</a:t>
            </a:fld>
            <a:endParaRPr lang="en-GB" dirty="0"/>
          </a:p>
        </p:txBody>
      </p:sp>
    </p:spTree>
    <p:extLst>
      <p:ext uri="{BB962C8B-B14F-4D97-AF65-F5344CB8AC3E}">
        <p14:creationId xmlns:p14="http://schemas.microsoft.com/office/powerpoint/2010/main" val="91641384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a:t>
            </a:r>
            <a:r>
              <a:rPr lang="en-US" sz="1200" baseline="0" dirty="0"/>
              <a:t> slide indicates the number of lives lost that would result if the current nutrition situation in [country] continues—the status quo scenario. </a:t>
            </a:r>
          </a:p>
          <a:p>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“As you can see, if there is no change in malnutrition levels over the time period up to [final year in time period], the lives of [xxx] women will be lost due to maternal anemia related to iron deficiency, [xxx] lives will be lost during the perinatal period due to maternal anemia, the lives of [xxx] infants will be lost to low birth weight, </a:t>
            </a:r>
            <a:r>
              <a:rPr kumimoji="0" lang="en-US" sz="1200" b="0" i="0" u="none" strike="noStrike" kern="1200" cap="none" spc="0" normalizeH="0" baseline="0" noProof="0" dirty="0">
                <a:ln>
                  <a:noFill/>
                </a:ln>
                <a:solidFill>
                  <a:prstClr val="black"/>
                </a:solidFill>
                <a:effectLst/>
                <a:uLnTx/>
                <a:uFillTx/>
                <a:latin typeface="+mn-lt"/>
                <a:ea typeface="+mn-ea"/>
                <a:cs typeface="+mn-cs"/>
              </a:rPr>
              <a:t>the lives of [xxx] children will be lost to vitamin A deficiency</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r>
              <a:rPr lang="en-US" dirty="0">
                <a:solidFill>
                  <a:srgbClr val="FF0000"/>
                </a:solidFill>
              </a:rPr>
              <a:t>Similarly, if maternal iodine deficiency is not reduced by [final</a:t>
            </a:r>
            <a:r>
              <a:rPr lang="en-US" baseline="0" dirty="0">
                <a:solidFill>
                  <a:srgbClr val="FF0000"/>
                </a:solidFill>
              </a:rPr>
              <a:t> year in time period], </a:t>
            </a:r>
            <a:r>
              <a:rPr lang="en-US" dirty="0">
                <a:solidFill>
                  <a:srgbClr val="FF0000"/>
                </a:solidFill>
              </a:rPr>
              <a:t>then over [xxx] million children will suffer from permanent disabilities. Globally, brain damage from intrauterine iodine deficiency is the leading cause of preventable brain damage.</a:t>
            </a:r>
          </a:p>
          <a:p>
            <a:endParaRPr lang="en-US" b="1" dirty="0"/>
          </a:p>
          <a:p>
            <a:r>
              <a:rPr lang="en-US" b="0" dirty="0"/>
              <a:t>Note: Do not</a:t>
            </a:r>
            <a:r>
              <a:rPr lang="en-US" b="0" baseline="0" dirty="0"/>
              <a:t> feel you need to go over every number—judge based on time and interest from the group. Delete any indicator for which estimates were not generated. </a:t>
            </a:r>
            <a:endParaRPr lang="en-US" b="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267</a:t>
            </a:fld>
            <a:endParaRPr lang="en-GB" dirty="0"/>
          </a:p>
        </p:txBody>
      </p:sp>
    </p:spTree>
    <p:extLst>
      <p:ext uri="{BB962C8B-B14F-4D97-AF65-F5344CB8AC3E}">
        <p14:creationId xmlns:p14="http://schemas.microsoft.com/office/powerpoint/2010/main" val="387913643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a:t>
            </a:r>
            <a:r>
              <a:rPr lang="en-US" sz="1200" baseline="0" dirty="0"/>
              <a:t> slide indicates the number of lives lost that would result if the current nutrition situation in [country] continues—the status quo scenario. </a:t>
            </a:r>
          </a:p>
          <a:p>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“As you can see, if there is no change in breastfeeding practices over the time period, the lives of {xxx} infants will be lost related to late initiation of breastfeeding, </a:t>
            </a:r>
            <a:r>
              <a:rPr kumimoji="0" lang="en-US" sz="1200" b="0" i="0" u="none" strike="noStrike" kern="1200" cap="none" spc="0" normalizeH="0" baseline="0" noProof="0" dirty="0">
                <a:ln>
                  <a:noFill/>
                </a:ln>
                <a:solidFill>
                  <a:prstClr val="black"/>
                </a:solidFill>
                <a:effectLst/>
                <a:uLnTx/>
                <a:uFillTx/>
                <a:latin typeface="+mn-lt"/>
                <a:ea typeface="+mn-ea"/>
                <a:cs typeface="+mn-cs"/>
              </a:rPr>
              <a:t>the lives of [xxx] young children will be lost to suboptimal breastfeeding practices,</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and {xxx}</a:t>
            </a:r>
            <a:r>
              <a:rPr lang="en-US" sz="1200" kern="1200" dirty="0">
                <a:solidFill>
                  <a:schemeClr val="tx1"/>
                </a:solidFill>
                <a:effectLst/>
                <a:latin typeface="+mn-lt"/>
                <a:ea typeface="+mn-ea"/>
                <a:cs typeface="+mn-cs"/>
              </a:rPr>
              <a:t> children aged 48-59 months</a:t>
            </a:r>
            <a:r>
              <a:rPr lang="en-US" sz="1200" kern="1200" baseline="0" dirty="0">
                <a:solidFill>
                  <a:schemeClr val="tx1"/>
                </a:solidFill>
                <a:effectLst/>
                <a:latin typeface="+mn-lt"/>
                <a:ea typeface="+mn-ea"/>
                <a:cs typeface="+mn-cs"/>
              </a:rPr>
              <a:t> will become </a:t>
            </a:r>
            <a:r>
              <a:rPr lang="en-US" sz="1200" kern="1200" dirty="0">
                <a:solidFill>
                  <a:schemeClr val="tx1"/>
                </a:solidFill>
                <a:effectLst/>
                <a:latin typeface="+mn-lt"/>
                <a:ea typeface="+mn-ea"/>
                <a:cs typeface="+mn-cs"/>
              </a:rPr>
              <a:t>overweight/obese related to suboptimal breastfeeding practices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sz="1200" b="0" baseline="0" dirty="0"/>
          </a:p>
          <a:p>
            <a:r>
              <a:rPr lang="en-US" b="1" dirty="0"/>
              <a:t>Note</a:t>
            </a:r>
            <a:r>
              <a:rPr lang="en-US" b="0" dirty="0"/>
              <a:t>: Do not</a:t>
            </a:r>
            <a:r>
              <a:rPr lang="en-US" b="0" baseline="0" dirty="0"/>
              <a:t> feel you need to go over every number—judge based on time and interest from the group. Delete any indicator for which estimates were not generated. </a:t>
            </a:r>
            <a:endParaRPr lang="en-US" b="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268</a:t>
            </a:fld>
            <a:endParaRPr lang="en-GB" dirty="0"/>
          </a:p>
        </p:txBody>
      </p:sp>
    </p:spTree>
    <p:extLst>
      <p:ext uri="{BB962C8B-B14F-4D97-AF65-F5344CB8AC3E}">
        <p14:creationId xmlns:p14="http://schemas.microsoft.com/office/powerpoint/2010/main" val="3296706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a:t>
            </a:r>
            <a:r>
              <a:rPr lang="en-US" baseline="0" dirty="0"/>
              <a:t> shows global progress on reducing stunting (chronic malnutrition). The highest burden of chronic malnutrition is in South Asia and the numbers of stunted children is actually increasing in sub-Saharan Africa, while it is decreasing in all other regions.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12955623"/>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t>“Here you see that reductions in prevalence of maternal iron deficiency anemia by [insert end of time period] could save about</a:t>
            </a:r>
            <a:r>
              <a:rPr lang="en-US" sz="1200" baseline="0" dirty="0"/>
              <a:t> [xxx]</a:t>
            </a:r>
            <a:r>
              <a:rPr lang="en-US" sz="1200" dirty="0"/>
              <a:t> women’s lives and avert about [</a:t>
            </a:r>
            <a:r>
              <a:rPr lang="en-US" sz="1200" baseline="0" dirty="0"/>
              <a:t>xxx]</a:t>
            </a:r>
            <a:r>
              <a:rPr lang="en-US" sz="1200" dirty="0"/>
              <a:t> perinatal deaths over the [</a:t>
            </a:r>
            <a:r>
              <a:rPr lang="en-US" sz="1200" dirty="0" err="1"/>
              <a:t>xxxx</a:t>
            </a:r>
            <a:r>
              <a:rPr lang="en-US" sz="1200" baseline="0" dirty="0"/>
              <a:t>–</a:t>
            </a:r>
            <a:r>
              <a:rPr lang="en-US" sz="1200" baseline="0" dirty="0" err="1"/>
              <a:t>xx</a:t>
            </a:r>
            <a:r>
              <a:rPr lang="en-US" sz="1200" dirty="0" err="1"/>
              <a:t>xx</a:t>
            </a:r>
            <a:r>
              <a:rPr lang="en-US" sz="1200" dirty="0"/>
              <a:t>]</a:t>
            </a:r>
            <a:r>
              <a:rPr lang="en-US" sz="1200" baseline="0" dirty="0"/>
              <a:t> </a:t>
            </a:r>
            <a:r>
              <a:rPr lang="en-US" sz="1200" dirty="0"/>
              <a:t>time period. Maternal anemia increases the risk of maternal deaths related to pregnancy and delivery. In addition, in the [</a:t>
            </a:r>
            <a:r>
              <a:rPr lang="en-US" sz="1200" dirty="0" err="1"/>
              <a:t>xxxx-xxxx</a:t>
            </a:r>
            <a:r>
              <a:rPr lang="en-US" sz="1200" dirty="0"/>
              <a:t>] time perio</a:t>
            </a:r>
            <a:r>
              <a:rPr lang="en-US" sz="1200" u="none" dirty="0"/>
              <a:t>d</a:t>
            </a:r>
            <a:r>
              <a:rPr lang="en-US" sz="1200" u="none" baseline="0" dirty="0"/>
              <a:t>, [</a:t>
            </a:r>
            <a:r>
              <a:rPr lang="en-US" sz="1200" baseline="0" dirty="0"/>
              <a:t>xxx]</a:t>
            </a:r>
            <a:r>
              <a:rPr lang="en-US" sz="1200" dirty="0"/>
              <a:t> infant deaths could be averted by reductions in low birth weight,  and [</a:t>
            </a:r>
            <a:r>
              <a:rPr lang="en-US" sz="1200" baseline="0" dirty="0"/>
              <a:t>xxx]</a:t>
            </a:r>
            <a:r>
              <a:rPr lang="en-US" sz="1200" dirty="0"/>
              <a:t> </a:t>
            </a:r>
            <a:r>
              <a:rPr lang="en-US" sz="1200" baseline="0" dirty="0"/>
              <a:t>child deaths could be averted by reducing vitamin A deficiency.</a:t>
            </a:r>
            <a:endParaRPr lang="en-US" sz="1200" dirty="0">
              <a:solidFill>
                <a:schemeClr val="tx1"/>
              </a:solidFill>
            </a:endParaRPr>
          </a:p>
          <a:p>
            <a:pPr marL="0" indent="0">
              <a:buFont typeface="Arial" pitchFamily="34" charset="0"/>
              <a:buNone/>
            </a:pPr>
            <a:r>
              <a:rPr lang="en-US" dirty="0">
                <a:solidFill>
                  <a:srgbClr val="FF0000"/>
                </a:solidFill>
              </a:rPr>
              <a:t>Finally, </a:t>
            </a:r>
            <a:r>
              <a:rPr lang="en-US" sz="1200" dirty="0"/>
              <a:t>the reduction of maternal iodine deficiency by [insert final year of timer period] could result in preventing permanent brain damage in about [xxx]</a:t>
            </a:r>
            <a:r>
              <a:rPr lang="en-US" sz="1200" baseline="0" dirty="0"/>
              <a:t> </a:t>
            </a:r>
            <a:r>
              <a:rPr lang="en-US" sz="1200" dirty="0"/>
              <a:t>children.” </a:t>
            </a:r>
          </a:p>
          <a:p>
            <a:pPr marL="0" indent="0">
              <a:buFont typeface="Arial" pitchFamily="34" charset="0"/>
              <a:buNone/>
            </a:pPr>
            <a:endParaRPr lang="en-US" sz="1200" dirty="0"/>
          </a:p>
          <a:p>
            <a:r>
              <a:rPr lang="en-US" b="1" dirty="0"/>
              <a:t>Note</a:t>
            </a:r>
            <a:r>
              <a:rPr lang="en-US" b="0" dirty="0"/>
              <a:t>: Do not</a:t>
            </a:r>
            <a:r>
              <a:rPr lang="en-US" b="0" baseline="0" dirty="0"/>
              <a:t> feel you need to go over every number—judge based on time and interest from the group. Delete any indicator for which estimates were not generated. </a:t>
            </a:r>
            <a:endParaRPr lang="en-US" b="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269</a:t>
            </a:fld>
            <a:endParaRPr lang="en-GB" dirty="0"/>
          </a:p>
        </p:txBody>
      </p:sp>
    </p:spTree>
    <p:extLst>
      <p:ext uri="{BB962C8B-B14F-4D97-AF65-F5344CB8AC3E}">
        <p14:creationId xmlns:p14="http://schemas.microsoft.com/office/powerpoint/2010/main" val="178104777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t>“Here you see </a:t>
            </a:r>
            <a:r>
              <a:rPr lang="en-US" sz="1200" b="0" dirty="0"/>
              <a:t>that improvements in breastfeeding practices </a:t>
            </a:r>
            <a:r>
              <a:rPr lang="en-US" sz="1200" dirty="0"/>
              <a:t>by [insert end of time period] could save about [</a:t>
            </a:r>
            <a:r>
              <a:rPr lang="en-US" sz="1200" baseline="0" dirty="0"/>
              <a:t>xxx]</a:t>
            </a:r>
            <a:r>
              <a:rPr lang="en-US" sz="1200" dirty="0"/>
              <a:t> young </a:t>
            </a:r>
            <a:r>
              <a:rPr lang="en-US" sz="1200" baseline="0" dirty="0"/>
              <a:t>child deaths could be averted by improving breastfeeding practices</a:t>
            </a:r>
            <a:r>
              <a:rPr lang="en-US" sz="1200" b="0" baseline="0" dirty="0"/>
              <a:t>, [xxx] infant deaths could be averted by improving the early initiation of breastfeeding practice</a:t>
            </a:r>
            <a:r>
              <a:rPr lang="en-US" sz="1200" baseline="0" dirty="0"/>
              <a:t>, and </a:t>
            </a:r>
            <a:r>
              <a:rPr kumimoji="0" lang="en-US" sz="1200" b="0" i="0" u="none" strike="noStrike" kern="1200" cap="none" spc="0" normalizeH="0" baseline="0" noProof="0" dirty="0">
                <a:ln>
                  <a:noFill/>
                </a:ln>
                <a:solidFill>
                  <a:prstClr val="black"/>
                </a:solidFill>
                <a:effectLst/>
                <a:uLnTx/>
                <a:uFillTx/>
                <a:latin typeface="+mn-lt"/>
                <a:ea typeface="+mn-ea"/>
                <a:cs typeface="+mn-cs"/>
              </a:rPr>
              <a:t>[xxx]</a:t>
            </a:r>
            <a:r>
              <a:rPr lang="en-US" sz="1200" kern="1200" dirty="0">
                <a:solidFill>
                  <a:schemeClr val="tx1"/>
                </a:solidFill>
                <a:effectLst/>
                <a:latin typeface="+mn-lt"/>
                <a:ea typeface="+mn-ea"/>
                <a:cs typeface="+mn-cs"/>
              </a:rPr>
              <a:t> number of children aged 48-59 months could be prevented from becoming overweight/obese by improving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breastfeeding practices”. </a:t>
            </a:r>
          </a:p>
          <a:p>
            <a:pPr marL="0" indent="0">
              <a:buFont typeface="Arial" pitchFamily="34" charset="0"/>
              <a:buNone/>
            </a:pPr>
            <a:endParaRPr lang="en-US" sz="1200" dirty="0">
              <a:solidFill>
                <a:schemeClr val="tx1"/>
              </a:solidFill>
            </a:endParaRPr>
          </a:p>
          <a:p>
            <a:r>
              <a:rPr lang="en-US" b="1" dirty="0"/>
              <a:t>Note</a:t>
            </a:r>
            <a:r>
              <a:rPr lang="en-US" b="0" dirty="0"/>
              <a:t>: Do not</a:t>
            </a:r>
            <a:r>
              <a:rPr lang="en-US" b="0" baseline="0" dirty="0"/>
              <a:t> feel you need to go over every number—judge based on time and interest from the group. Delete any indicator for which estimates were not generated. </a:t>
            </a:r>
            <a:endParaRPr lang="en-US" b="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270</a:t>
            </a:fld>
            <a:endParaRPr lang="en-GB" dirty="0"/>
          </a:p>
        </p:txBody>
      </p:sp>
    </p:spTree>
    <p:extLst>
      <p:ext uri="{BB962C8B-B14F-4D97-AF65-F5344CB8AC3E}">
        <p14:creationId xmlns:p14="http://schemas.microsoft.com/office/powerpoint/2010/main" val="299997577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“We</a:t>
            </a:r>
            <a:r>
              <a:rPr lang="en-US" baseline="0" dirty="0"/>
              <a:t> also calculated the impact of stunting on human capital, and in particular learning. Here is the status quo scenario if the stunting situation does not improve.” </a:t>
            </a:r>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271</a:t>
            </a:fld>
            <a:endParaRPr lang="en-GB" dirty="0"/>
          </a:p>
        </p:txBody>
      </p:sp>
    </p:spTree>
    <p:extLst>
      <p:ext uri="{BB962C8B-B14F-4D97-AF65-F5344CB8AC3E}">
        <p14:creationId xmlns:p14="http://schemas.microsoft.com/office/powerpoint/2010/main" val="1217280120"/>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is the improved</a:t>
            </a:r>
            <a:r>
              <a:rPr lang="en-US" baseline="0" dirty="0"/>
              <a:t> scenario. Stunting has an impact on human capital, and learning in particular, as </a:t>
            </a:r>
            <a:r>
              <a:rPr lang="en-US" sz="1200" kern="1200" baseline="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tunting compromises learning in multiple ways. Losses in learning are not only related to fewer overall years in school and therefore lost learning potential, but once children are actually in school they have reduced capacity to learn; meaning they learn less per school year. I</a:t>
            </a:r>
            <a:r>
              <a:rPr lang="en-US" sz="1200" kern="1200" baseline="0" dirty="0">
                <a:solidFill>
                  <a:schemeClr val="tx1"/>
                </a:solidFill>
                <a:effectLst/>
                <a:latin typeface="+mn-lt"/>
                <a:ea typeface="+mn-ea"/>
                <a:cs typeface="+mn-cs"/>
              </a:rPr>
              <a:t>f stunting prevalence is reduced, then more than [xxx] million years of school equivalent learning will be gained.” Note, the model also assumes that </a:t>
            </a:r>
            <a:r>
              <a:rPr lang="en-US" sz="1200" kern="1200" dirty="0">
                <a:solidFill>
                  <a:schemeClr val="tx1"/>
                </a:solidFill>
                <a:effectLst/>
                <a:latin typeface="+mn-lt"/>
                <a:ea typeface="+mn-ea"/>
                <a:cs typeface="+mn-cs"/>
              </a:rPr>
              <a:t>children who are not in school also have learning losses related to stunting.</a:t>
            </a:r>
            <a:endParaRPr lang="en-US" sz="1200" b="1" kern="1200" baseline="0" dirty="0">
              <a:solidFill>
                <a:srgbClr val="FF0000"/>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a:solidFill>
                <a:srgbClr val="FF0000"/>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solidFill>
                  <a:srgbClr val="FF0000"/>
                </a:solidFill>
              </a:rPr>
              <a:t>Average number of equivalent school years of learning gained among children 2 years of age in final year of the time period by the time they reach the age corresponding to the end of the primary school years: {xxx}</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solidFill>
                  <a:srgbClr val="FF0000"/>
                </a:solidFill>
              </a:rPr>
              <a:t>Note</a:t>
            </a:r>
            <a:r>
              <a:rPr lang="en-US" b="0" dirty="0">
                <a:solidFill>
                  <a:srgbClr val="FF0000"/>
                </a:solidFill>
              </a:rPr>
              <a:t>: you may use both this slide and the following to display the human capital gains or you may chose just one. </a:t>
            </a:r>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272</a:t>
            </a:fld>
            <a:endParaRPr lang="en-GB" dirty="0"/>
          </a:p>
        </p:txBody>
      </p:sp>
    </p:spTree>
    <p:extLst>
      <p:ext uri="{BB962C8B-B14F-4D97-AF65-F5344CB8AC3E}">
        <p14:creationId xmlns:p14="http://schemas.microsoft.com/office/powerpoint/2010/main" val="291500117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See the tables and figures tab of the PROFILES Spreadsheet Workbook to edit slide. </a:t>
            </a:r>
          </a:p>
        </p:txBody>
      </p:sp>
      <p:sp>
        <p:nvSpPr>
          <p:cNvPr id="4" name="Slide Number Placeholder 3"/>
          <p:cNvSpPr>
            <a:spLocks noGrp="1"/>
          </p:cNvSpPr>
          <p:nvPr>
            <p:ph type="sldNum" sz="quarter" idx="10"/>
          </p:nvPr>
        </p:nvSpPr>
        <p:spPr/>
        <p:txBody>
          <a:bodyPr/>
          <a:lstStyle/>
          <a:p>
            <a:fld id="{67ACA78B-C864-4D40-A553-3A1D74284735}" type="slidenum">
              <a:rPr lang="en-US" smtClean="0"/>
              <a:pPr/>
              <a:t>273</a:t>
            </a:fld>
            <a:endParaRPr lang="en-US" dirty="0"/>
          </a:p>
        </p:txBody>
      </p:sp>
    </p:spTree>
    <p:extLst>
      <p:ext uri="{BB962C8B-B14F-4D97-AF65-F5344CB8AC3E}">
        <p14:creationId xmlns:p14="http://schemas.microsoft.com/office/powerpoint/2010/main" val="343746491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Note: </a:t>
            </a:r>
            <a:r>
              <a:rPr lang="en-US" sz="1200" baseline="0" dirty="0"/>
              <a:t>One way to write the numbers, using Malawi as an example, is: 3,730,599,360,000 or 3.730 trillion MWK (US$6.618 billion).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“We also examined the economic loses related to various nutrition problems in the status quo scenario, which is if there is no improvement or no change in these various nutrition problems (stunting, iron deficiency anemia, and iodine deficiency). If there is no change, the country will suffer [xxx] million US dollars worth of economic losses related to stunting, [xxx] million US dollars related to iron deficiency anemia, and [xxx] million US dollars related to iodine deficiency." </a:t>
            </a:r>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274</a:t>
            </a:fld>
            <a:endParaRPr lang="en-GB" dirty="0"/>
          </a:p>
        </p:txBody>
      </p:sp>
    </p:spTree>
    <p:extLst>
      <p:ext uri="{BB962C8B-B14F-4D97-AF65-F5344CB8AC3E}">
        <p14:creationId xmlns:p14="http://schemas.microsoft.com/office/powerpoint/2010/main" val="266566920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Note: A way to write out the numbers, using Malawi as an example, is: 3,730,599,360,000 or 3.730 trillion MWK (US$ 6.618 billion).</a:t>
            </a:r>
          </a:p>
          <a:p>
            <a:endParaRPr lang="en-US" dirty="0"/>
          </a:p>
          <a:p>
            <a:r>
              <a:rPr lang="en-US" dirty="0"/>
              <a:t>“However, if the nutrition situation were to improve</a:t>
            </a:r>
            <a:r>
              <a:rPr lang="en-US" baseline="0" dirty="0"/>
              <a:t>, the country would save around </a:t>
            </a:r>
            <a:r>
              <a:rPr lang="en-US" sz="1200" baseline="0" dirty="0"/>
              <a:t>[xxx] </a:t>
            </a:r>
            <a:r>
              <a:rPr lang="en-US" baseline="0" dirty="0"/>
              <a:t>related to reductions in stunting and [</a:t>
            </a:r>
            <a:r>
              <a:rPr lang="en-US" sz="1200" baseline="0" dirty="0"/>
              <a:t>xxx] </a:t>
            </a:r>
            <a:r>
              <a:rPr lang="en-US" baseline="0" dirty="0"/>
              <a:t>related to reduced adult anemia and improved productivity, and [xxx] million US dollars related to reductions in iodine deficiency.".”</a:t>
            </a:r>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275</a:t>
            </a:fld>
            <a:endParaRPr lang="en-GB" dirty="0"/>
          </a:p>
        </p:txBody>
      </p:sp>
    </p:spTree>
    <p:extLst>
      <p:ext uri="{BB962C8B-B14F-4D97-AF65-F5344CB8AC3E}">
        <p14:creationId xmlns:p14="http://schemas.microsoft.com/office/powerpoint/2010/main" val="148198026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See the tables and figures tab of the PROFILES Spreadsheet Workbook to edit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is a summary of the economic productivity gains in the improved scenario. </a:t>
            </a:r>
          </a:p>
          <a:p>
            <a:endParaRPr lang="en-US"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276</a:t>
            </a:fld>
            <a:endParaRPr lang="en-US" dirty="0"/>
          </a:p>
        </p:txBody>
      </p:sp>
    </p:spTree>
    <p:extLst>
      <p:ext uri="{BB962C8B-B14F-4D97-AF65-F5344CB8AC3E}">
        <p14:creationId xmlns:p14="http://schemas.microsoft.com/office/powerpoint/2010/main" val="273052109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 of children age 24-35 months who are stunted related to inadequate dietary diversity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 of children age 24-35 months who are stunted related to teenage pregnancy </a:t>
            </a:r>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277</a:t>
            </a:fld>
            <a:endParaRPr lang="en-GB" dirty="0"/>
          </a:p>
        </p:txBody>
      </p:sp>
    </p:spTree>
    <p:extLst>
      <p:ext uri="{BB962C8B-B14F-4D97-AF65-F5344CB8AC3E}">
        <p14:creationId xmlns:p14="http://schemas.microsoft.com/office/powerpoint/2010/main" val="162713370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Number of children aged 24-35 month for whom stunting is averted related to improved dietary diversity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 of children aged 24-35 month for whom stunting is averted related to a reduction in teenage pregnancy </a:t>
            </a:r>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278</a:t>
            </a:fld>
            <a:endParaRPr lang="en-GB" dirty="0"/>
          </a:p>
        </p:txBody>
      </p:sp>
    </p:spTree>
    <p:extLst>
      <p:ext uri="{BB962C8B-B14F-4D97-AF65-F5344CB8AC3E}">
        <p14:creationId xmlns:p14="http://schemas.microsoft.com/office/powerpoint/2010/main" val="3308875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752678746"/>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See the tables and figures tab of the PROFILES Spreadsheet Workbook to edit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Number of children with stunting related to inadequate dietary diversity and the number of children for whom stunting is averted.</a:t>
            </a:r>
          </a:p>
          <a:p>
            <a:endParaRPr lang="en-US"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279</a:t>
            </a:fld>
            <a:endParaRPr lang="en-US" dirty="0"/>
          </a:p>
        </p:txBody>
      </p:sp>
    </p:spTree>
    <p:extLst>
      <p:ext uri="{BB962C8B-B14F-4D97-AF65-F5344CB8AC3E}">
        <p14:creationId xmlns:p14="http://schemas.microsoft.com/office/powerpoint/2010/main" val="3309567323"/>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See the tables and figures tab of the PROFILES Spreadsheet Workbook to edit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Number of children with stunting related to being born to a teenage mother and number of children for whom stunting is averted.</a:t>
            </a:r>
          </a:p>
        </p:txBody>
      </p:sp>
      <p:sp>
        <p:nvSpPr>
          <p:cNvPr id="4" name="Slide Number Placeholder 3"/>
          <p:cNvSpPr>
            <a:spLocks noGrp="1"/>
          </p:cNvSpPr>
          <p:nvPr>
            <p:ph type="sldNum" sz="quarter" idx="10"/>
          </p:nvPr>
        </p:nvSpPr>
        <p:spPr/>
        <p:txBody>
          <a:bodyPr/>
          <a:lstStyle/>
          <a:p>
            <a:fld id="{67ACA78B-C864-4D40-A553-3A1D74284735}" type="slidenum">
              <a:rPr lang="en-US" smtClean="0"/>
              <a:pPr/>
              <a:t>280</a:t>
            </a:fld>
            <a:endParaRPr lang="en-US" dirty="0"/>
          </a:p>
        </p:txBody>
      </p:sp>
    </p:spTree>
    <p:extLst>
      <p:ext uri="{BB962C8B-B14F-4D97-AF65-F5344CB8AC3E}">
        <p14:creationId xmlns:p14="http://schemas.microsoft.com/office/powerpoint/2010/main" val="798522360"/>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281</a:t>
            </a:fld>
            <a:endParaRPr lang="en-GB" dirty="0"/>
          </a:p>
        </p:txBody>
      </p:sp>
    </p:spTree>
    <p:extLst>
      <p:ext uri="{BB962C8B-B14F-4D97-AF65-F5344CB8AC3E}">
        <p14:creationId xmlns:p14="http://schemas.microsoft.com/office/powerpoint/2010/main" val="371967135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282</a:t>
            </a:fld>
            <a:endParaRPr lang="en-US" dirty="0">
              <a:solidFill>
                <a:prstClr val="black"/>
              </a:solidFill>
            </a:endParaRPr>
          </a:p>
        </p:txBody>
      </p:sp>
    </p:spTree>
    <p:extLst>
      <p:ext uri="{BB962C8B-B14F-4D97-AF65-F5344CB8AC3E}">
        <p14:creationId xmlns:p14="http://schemas.microsoft.com/office/powerpoint/2010/main" val="2661631814"/>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284</a:t>
            </a:fld>
            <a:endParaRPr lang="en-US" dirty="0"/>
          </a:p>
        </p:txBody>
      </p:sp>
    </p:spTree>
    <p:extLst>
      <p:ext uri="{BB962C8B-B14F-4D97-AF65-F5344CB8AC3E}">
        <p14:creationId xmlns:p14="http://schemas.microsoft.com/office/powerpoint/2010/main" val="23841186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285</a:t>
            </a:fld>
            <a:endParaRPr lang="en-US" dirty="0"/>
          </a:p>
        </p:txBody>
      </p:sp>
    </p:spTree>
    <p:extLst>
      <p:ext uri="{BB962C8B-B14F-4D97-AF65-F5344CB8AC3E}">
        <p14:creationId xmlns:p14="http://schemas.microsoft.com/office/powerpoint/2010/main" val="236464907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286</a:t>
            </a:fld>
            <a:endParaRPr lang="en-US" dirty="0"/>
          </a:p>
        </p:txBody>
      </p:sp>
    </p:spTree>
    <p:extLst>
      <p:ext uri="{BB962C8B-B14F-4D97-AF65-F5344CB8AC3E}">
        <p14:creationId xmlns:p14="http://schemas.microsoft.com/office/powerpoint/2010/main" val="33812475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287</a:t>
            </a:fld>
            <a:endParaRPr lang="en-US" dirty="0"/>
          </a:p>
        </p:txBody>
      </p:sp>
    </p:spTree>
    <p:extLst>
      <p:ext uri="{BB962C8B-B14F-4D97-AF65-F5344CB8AC3E}">
        <p14:creationId xmlns:p14="http://schemas.microsoft.com/office/powerpoint/2010/main" val="2751380552"/>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288</a:t>
            </a:fld>
            <a:endParaRPr lang="en-US" dirty="0"/>
          </a:p>
        </p:txBody>
      </p:sp>
    </p:spTree>
    <p:extLst>
      <p:ext uri="{BB962C8B-B14F-4D97-AF65-F5344CB8AC3E}">
        <p14:creationId xmlns:p14="http://schemas.microsoft.com/office/powerpoint/2010/main" val="407207134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“Advocacy is a planned, deliberate, systematic and coordinated process, so stakeholders can speak in one harmonized voice. The aim of this workshop is to create an advocacy plan, and to do this, the work you will do is to: </a:t>
            </a:r>
          </a:p>
          <a:p>
            <a:endParaRPr lang="en-US" dirty="0"/>
          </a:p>
          <a:p>
            <a:pPr marL="228600" indent="-228600">
              <a:buFont typeface="+mj-lt"/>
              <a:buAutoNum type="arabicPeriod"/>
            </a:pPr>
            <a:r>
              <a:rPr lang="en-US" sz="1200" dirty="0"/>
              <a:t>Prioritize who you want to communicate with (audience)</a:t>
            </a:r>
          </a:p>
          <a:p>
            <a:pPr marL="228600" indent="-228600">
              <a:buFont typeface="+mj-lt"/>
              <a:buAutoNum type="arabicPeriod"/>
            </a:pPr>
            <a:r>
              <a:rPr lang="en-US" sz="1200" dirty="0"/>
              <a:t>What you want to communicate about/on (desired change and advocacy objectives)</a:t>
            </a:r>
          </a:p>
          <a:p>
            <a:pPr marL="228600" indent="-228600">
              <a:buFont typeface="+mj-lt"/>
              <a:buAutoNum type="arabicPeriod"/>
            </a:pPr>
            <a:r>
              <a:rPr lang="en-US" sz="1200" dirty="0"/>
              <a:t>How you want to communicate (activities and materials)</a:t>
            </a:r>
          </a:p>
          <a:p>
            <a:pPr marL="228600" indent="-228600">
              <a:buFont typeface="+mj-lt"/>
              <a:buAutoNum type="arabicPeriod"/>
            </a:pPr>
            <a:r>
              <a:rPr lang="en-US" sz="1200" dirty="0"/>
              <a:t>How you will measure your success (indicators and means of verification)</a:t>
            </a:r>
          </a:p>
          <a:p>
            <a:pPr marL="228600" indent="-228600">
              <a:buFont typeface="+mj-lt"/>
              <a:buAutoNum type="arabicPeriod"/>
            </a:pPr>
            <a:r>
              <a:rPr lang="en-US" sz="1200" dirty="0"/>
              <a:t>By when you will complete these activities (timeline)</a:t>
            </a:r>
          </a:p>
          <a:p>
            <a:pPr marL="228600" indent="-228600">
              <a:buFont typeface="+mj-lt"/>
              <a:buAutoNum type="arabicPeriod"/>
            </a:pPr>
            <a:r>
              <a:rPr lang="en-US" sz="1200" dirty="0"/>
              <a:t>Who will be responsible (responsible parties)”</a:t>
            </a:r>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289</a:t>
            </a:fld>
            <a:endParaRPr lang="en-US" dirty="0"/>
          </a:p>
        </p:txBody>
      </p:sp>
    </p:spTree>
    <p:extLst>
      <p:ext uri="{BB962C8B-B14F-4D97-AF65-F5344CB8AC3E}">
        <p14:creationId xmlns:p14="http://schemas.microsoft.com/office/powerpoint/2010/main" val="171772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38</a:t>
            </a:fld>
            <a:endParaRPr lang="en-US" dirty="0"/>
          </a:p>
        </p:txBody>
      </p:sp>
    </p:spTree>
    <p:extLst>
      <p:ext uri="{BB962C8B-B14F-4D97-AF65-F5344CB8AC3E}">
        <p14:creationId xmlns:p14="http://schemas.microsoft.com/office/powerpoint/2010/main" val="3636984358"/>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290</a:t>
            </a:fld>
            <a:endParaRPr lang="en-US" dirty="0"/>
          </a:p>
        </p:txBody>
      </p:sp>
    </p:spTree>
    <p:extLst>
      <p:ext uri="{BB962C8B-B14F-4D97-AF65-F5344CB8AC3E}">
        <p14:creationId xmlns:p14="http://schemas.microsoft.com/office/powerpoint/2010/main" val="254850565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291</a:t>
            </a:fld>
            <a:endParaRPr lang="en-US" dirty="0"/>
          </a:p>
        </p:txBody>
      </p:sp>
    </p:spTree>
    <p:extLst>
      <p:ext uri="{BB962C8B-B14F-4D97-AF65-F5344CB8AC3E}">
        <p14:creationId xmlns:p14="http://schemas.microsoft.com/office/powerpoint/2010/main" val="1731386982"/>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292</a:t>
            </a:fld>
            <a:endParaRPr lang="en-US" dirty="0"/>
          </a:p>
        </p:txBody>
      </p:sp>
    </p:spTree>
    <p:extLst>
      <p:ext uri="{BB962C8B-B14F-4D97-AF65-F5344CB8AC3E}">
        <p14:creationId xmlns:p14="http://schemas.microsoft.com/office/powerpoint/2010/main" val="309951492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293</a:t>
            </a:fld>
            <a:endParaRPr lang="en-US" dirty="0"/>
          </a:p>
        </p:txBody>
      </p:sp>
    </p:spTree>
    <p:extLst>
      <p:ext uri="{BB962C8B-B14F-4D97-AF65-F5344CB8AC3E}">
        <p14:creationId xmlns:p14="http://schemas.microsoft.com/office/powerpoint/2010/main" val="3208708990"/>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294</a:t>
            </a:fld>
            <a:endParaRPr lang="en-US" dirty="0"/>
          </a:p>
        </p:txBody>
      </p:sp>
    </p:spTree>
    <p:extLst>
      <p:ext uri="{BB962C8B-B14F-4D97-AF65-F5344CB8AC3E}">
        <p14:creationId xmlns:p14="http://schemas.microsoft.com/office/powerpoint/2010/main" val="3960857959"/>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295</a:t>
            </a:fld>
            <a:endParaRPr lang="en-US" dirty="0"/>
          </a:p>
        </p:txBody>
      </p:sp>
    </p:spTree>
    <p:extLst>
      <p:ext uri="{BB962C8B-B14F-4D97-AF65-F5344CB8AC3E}">
        <p14:creationId xmlns:p14="http://schemas.microsoft.com/office/powerpoint/2010/main" val="377743422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296</a:t>
            </a:fld>
            <a:endParaRPr lang="en-US" dirty="0"/>
          </a:p>
        </p:txBody>
      </p:sp>
    </p:spTree>
    <p:extLst>
      <p:ext uri="{BB962C8B-B14F-4D97-AF65-F5344CB8AC3E}">
        <p14:creationId xmlns:p14="http://schemas.microsoft.com/office/powerpoint/2010/main" val="389369603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297</a:t>
            </a:fld>
            <a:endParaRPr lang="en-US" dirty="0"/>
          </a:p>
        </p:txBody>
      </p:sp>
    </p:spTree>
    <p:extLst>
      <p:ext uri="{BB962C8B-B14F-4D97-AF65-F5344CB8AC3E}">
        <p14:creationId xmlns:p14="http://schemas.microsoft.com/office/powerpoint/2010/main" val="254224754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None/>
            </a:pPr>
            <a:r>
              <a:rPr lang="en-US" sz="1200" kern="1200" dirty="0">
                <a:solidFill>
                  <a:schemeClr val="tx1"/>
                </a:solidFill>
                <a:effectLst/>
                <a:latin typeface="+mn-lt"/>
                <a:ea typeface="+mn-ea"/>
                <a:cs typeface="+mn-cs"/>
              </a:rPr>
              <a:t>“Here you will see how</a:t>
            </a:r>
            <a:r>
              <a:rPr lang="en-US" sz="1200" kern="1200" baseline="0" dirty="0">
                <a:solidFill>
                  <a:schemeClr val="tx1"/>
                </a:solidFill>
                <a:effectLst/>
                <a:latin typeface="+mn-lt"/>
                <a:ea typeface="+mn-ea"/>
                <a:cs typeface="+mn-cs"/>
              </a:rPr>
              <a:t> the three components of a successful social and behavior change program support each other. </a:t>
            </a:r>
          </a:p>
          <a:p>
            <a:pPr marL="228600" indent="-228600">
              <a:buFontTx/>
              <a:buAutoNum type="arabicParenR"/>
            </a:pPr>
            <a:r>
              <a:rPr lang="en-US" sz="1200" kern="1200" baseline="0" dirty="0">
                <a:solidFill>
                  <a:schemeClr val="tx1"/>
                </a:solidFill>
                <a:effectLst/>
                <a:latin typeface="+mn-lt"/>
                <a:ea typeface="+mn-ea"/>
                <a:cs typeface="+mn-cs"/>
              </a:rPr>
              <a:t>Advocacy raises resources and political/social commitment for change goals</a:t>
            </a:r>
          </a:p>
          <a:p>
            <a:pPr marL="228600" indent="-228600">
              <a:buFontTx/>
              <a:buAutoNum type="arabicParenR"/>
            </a:pPr>
            <a:r>
              <a:rPr lang="en-US" sz="1200" kern="1200" baseline="0" dirty="0">
                <a:solidFill>
                  <a:schemeClr val="tx1"/>
                </a:solidFill>
                <a:effectLst/>
                <a:latin typeface="+mn-lt"/>
                <a:ea typeface="+mn-ea"/>
                <a:cs typeface="+mn-cs"/>
              </a:rPr>
              <a:t>Social mobilization creates wider participation, collective action, and ownership at the community level</a:t>
            </a:r>
          </a:p>
          <a:p>
            <a:pPr marL="228600" indent="-228600">
              <a:buFontTx/>
              <a:buAutoNum type="arabicParenR"/>
            </a:pPr>
            <a:r>
              <a:rPr lang="en-US" sz="1200" kern="1200" baseline="0" dirty="0">
                <a:solidFill>
                  <a:schemeClr val="tx1"/>
                </a:solidFill>
                <a:effectLst/>
                <a:latin typeface="+mn-lt"/>
                <a:ea typeface="+mn-ea"/>
                <a:cs typeface="+mn-cs"/>
              </a:rPr>
              <a:t>Behavior change communication creates changes in knowledge, attitudes, and practices of specific audiences, specifically at the household level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These three components need to be planned for, and often advocacy needs to happen first to create the enabling environment for change to happen in the other levels. For example, policies may need to be put into place or, if services or products are being promoted through communication at the household level, it’s essential that those services or products be available and accessible; otherwise, your communication will lose credibility.”</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What we know works to change social norms are </a:t>
            </a:r>
            <a:r>
              <a:rPr lang="en-US" u="sng" baseline="0" dirty="0"/>
              <a:t>sustained</a:t>
            </a:r>
            <a:r>
              <a:rPr lang="en-US" baseline="0" dirty="0"/>
              <a:t> communication programs that work at </a:t>
            </a:r>
            <a:r>
              <a:rPr lang="en-US" u="sng" baseline="0" dirty="0"/>
              <a:t>multiple levels</a:t>
            </a:r>
            <a:r>
              <a:rPr lang="en-US" u="none" baseline="0" dirty="0"/>
              <a:t> </a:t>
            </a:r>
            <a:r>
              <a:rPr lang="en-US" baseline="0" dirty="0"/>
              <a:t>with </a:t>
            </a:r>
            <a:r>
              <a:rPr lang="en-US" u="sng" baseline="0" dirty="0"/>
              <a:t>multiple channels</a:t>
            </a:r>
            <a:r>
              <a:rPr lang="en-US" baseline="0" dirty="0"/>
              <a:t>. Strong policy and law enforcement elements, champions at national, state, and local levels, and strong civil society involvement, in addition to work at the household and community levels using counseling, school programs, and earned and paid media are key components in programs that help to change norms.”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D77045-401A-4D5E-BFE3-54C21A8A66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3310077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42300">
              <a:buFont typeface="Arial" panose="020B0604020202020204" pitchFamily="34" charset="0"/>
              <a:buNone/>
              <a:defRPr/>
            </a:pPr>
            <a:r>
              <a:rPr lang="en-GB" dirty="0"/>
              <a:t>“This slide shows you</a:t>
            </a:r>
            <a:r>
              <a:rPr lang="en-GB" baseline="0" dirty="0"/>
              <a:t> the </a:t>
            </a:r>
            <a:r>
              <a:rPr lang="en-GB" dirty="0"/>
              <a:t>participatory step-by-step process</a:t>
            </a:r>
            <a:r>
              <a:rPr lang="en-GB" baseline="0" dirty="0"/>
              <a:t> used </a:t>
            </a:r>
            <a:r>
              <a:rPr lang="en-GB" dirty="0"/>
              <a:t>during nutrition</a:t>
            </a:r>
            <a:r>
              <a:rPr lang="en-GB" baseline="0" dirty="0"/>
              <a:t> advocacy plan</a:t>
            </a:r>
            <a:r>
              <a:rPr lang="en-GB" dirty="0"/>
              <a:t> development.”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“During the</a:t>
            </a:r>
            <a:r>
              <a:rPr lang="en-US" sz="1200" kern="1200" baseline="0" dirty="0">
                <a:solidFill>
                  <a:schemeClr val="tx1"/>
                </a:solidFill>
                <a:effectLst/>
                <a:latin typeface="+mn-lt"/>
                <a:ea typeface="+mn-ea"/>
                <a:cs typeface="+mn-cs"/>
              </a:rPr>
              <a:t> 4-day </a:t>
            </a:r>
            <a:r>
              <a:rPr lang="en-US" sz="1200" kern="1200" dirty="0">
                <a:solidFill>
                  <a:schemeClr val="tx1"/>
                </a:solidFill>
                <a:effectLst/>
                <a:latin typeface="+mn-lt"/>
                <a:ea typeface="+mn-ea"/>
                <a:cs typeface="+mn-cs"/>
              </a:rPr>
              <a:t>workshop, stakeholders identify the problems, discuss the changes the problem calls for, identify the target audiences, determine what needs to change for each audience, what the barriers to change are by audience, and identify the intent of advocating to that audience. For each audience, workshop participants also identify what activities will be undertaken, and what materials will be needed, and by when activities will be completed and how change and progress will be measured.</a:t>
            </a:r>
            <a:r>
              <a:rPr lang="en-US" sz="1200" kern="1200" baseline="0" dirty="0">
                <a:solidFill>
                  <a:schemeClr val="tx1"/>
                </a:solidFill>
                <a:effectLst/>
                <a:latin typeface="+mn-lt"/>
                <a:ea typeface="+mn-ea"/>
                <a:cs typeface="+mn-cs"/>
              </a:rPr>
              <a:t> A</a:t>
            </a:r>
            <a:r>
              <a:rPr lang="en-GB" baseline="0" dirty="0"/>
              <a:t> national guiding framework such as this is crucial to coordinate and harmonize advocacy efforts across many implementers.”</a:t>
            </a:r>
            <a:endParaRPr lang="en-GB" dirty="0"/>
          </a:p>
          <a:p>
            <a:pPr marL="176681" indent="-176681" defTabSz="942300">
              <a:buFont typeface="Arial" panose="020B0604020202020204" pitchFamily="34" charset="0"/>
              <a:buChar char="•"/>
              <a:defRPr/>
            </a:pPr>
            <a:endParaRPr lang="en-GB" baseline="0" dirty="0"/>
          </a:p>
          <a:p>
            <a:pPr lvl="0"/>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299</a:t>
            </a:fld>
            <a:endParaRPr lang="en-US"/>
          </a:p>
        </p:txBody>
      </p:sp>
    </p:spTree>
    <p:extLst>
      <p:ext uri="{BB962C8B-B14F-4D97-AF65-F5344CB8AC3E}">
        <p14:creationId xmlns:p14="http://schemas.microsoft.com/office/powerpoint/2010/main" val="152968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E945FE-3F3A-4FC9-9A03-1B801753A533}" type="slidenum">
              <a:rPr lang="en-US" smtClean="0"/>
              <a:t>39</a:t>
            </a:fld>
            <a:endParaRPr lang="en-US"/>
          </a:p>
        </p:txBody>
      </p:sp>
    </p:spTree>
    <p:extLst>
      <p:ext uri="{BB962C8B-B14F-4D97-AF65-F5344CB8AC3E}">
        <p14:creationId xmlns:p14="http://schemas.microsoft.com/office/powerpoint/2010/main" val="394785083"/>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“By the end of the workshop, these are the </a:t>
            </a:r>
            <a:r>
              <a:rPr lang="en-US" baseline="0" dirty="0"/>
              <a:t>components that will have been developed by participants to constitute the nutrition advocacy plan.”</a:t>
            </a:r>
            <a:endParaRPr lang="en-US" dirty="0"/>
          </a:p>
        </p:txBody>
      </p:sp>
      <p:sp>
        <p:nvSpPr>
          <p:cNvPr id="4" name="Slide Number Placeholder 3"/>
          <p:cNvSpPr>
            <a:spLocks noGrp="1"/>
          </p:cNvSpPr>
          <p:nvPr>
            <p:ph type="sldNum" sz="quarter" idx="10"/>
          </p:nvPr>
        </p:nvSpPr>
        <p:spPr/>
        <p:txBody>
          <a:bodyPr/>
          <a:lstStyle/>
          <a:p>
            <a:pPr>
              <a:defRPr/>
            </a:pPr>
            <a:fld id="{E8C4E1E1-F729-4219-BAD5-52472E05C354}" type="slidenum">
              <a:rPr lang="en-US" smtClean="0"/>
              <a:pPr>
                <a:defRPr/>
              </a:pPr>
              <a:t>300</a:t>
            </a:fld>
            <a:endParaRPr lang="en-US" dirty="0"/>
          </a:p>
        </p:txBody>
      </p:sp>
    </p:spTree>
    <p:extLst>
      <p:ext uri="{BB962C8B-B14F-4D97-AF65-F5344CB8AC3E}">
        <p14:creationId xmlns:p14="http://schemas.microsoft.com/office/powerpoint/2010/main" val="1862807956"/>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8548" eaLnBrk="1" fontAlgn="auto" hangingPunct="1">
              <a:spcBef>
                <a:spcPts val="0"/>
              </a:spcBef>
              <a:spcAft>
                <a:spcPts val="0"/>
              </a:spcAft>
              <a:defRPr/>
            </a:pPr>
            <a:r>
              <a:rPr lang="en-US" dirty="0"/>
              <a:t>“For our advocacy efforts</a:t>
            </a:r>
            <a:r>
              <a:rPr lang="en-US" baseline="0" dirty="0"/>
              <a:t> and for the materials we will begin to develop this week, we should use as many resources as we have available to make the case for improved nutrition. This includes PROFILES estimates.</a:t>
            </a:r>
            <a:r>
              <a:rPr lang="en-US" dirty="0"/>
              <a:t> A workshop was held</a:t>
            </a:r>
            <a:r>
              <a:rPr lang="en-US" baseline="0" dirty="0"/>
              <a:t> to develop estimates using PROFILES. </a:t>
            </a:r>
            <a:r>
              <a:rPr lang="en-US" dirty="0"/>
              <a:t>Some</a:t>
            </a:r>
            <a:r>
              <a:rPr lang="en-US" baseline="0" dirty="0"/>
              <a:t> of you participated in that workshop; for those of you who did not, PROFILES results provide comprehensive information for nutrition advocacy purposes on the economic and health consequences of not adequately addressing a country’s nutrition problems, and the benefits of improved nutrition, including lives improved and saved, human capital gains and economic productivity losses averted. We will be sharing PROFILES results later today.</a:t>
            </a:r>
          </a:p>
          <a:p>
            <a:pPr defTabSz="938548" eaLnBrk="1" fontAlgn="auto" hangingPunct="1">
              <a:spcBef>
                <a:spcPts val="0"/>
              </a:spcBef>
              <a:spcAft>
                <a:spcPts val="0"/>
              </a:spcAft>
              <a:defRPr/>
            </a:pPr>
            <a:endParaRPr lang="en-US" baseline="0" dirty="0"/>
          </a:p>
          <a:p>
            <a:pPr defTabSz="938548" eaLnBrk="1" fontAlgn="auto" hangingPunct="1">
              <a:spcBef>
                <a:spcPts val="0"/>
              </a:spcBef>
              <a:spcAft>
                <a:spcPts val="0"/>
              </a:spcAft>
              <a:defRPr/>
            </a:pPr>
            <a:r>
              <a:rPr lang="en-US" baseline="0" dirty="0"/>
              <a:t>Participants at the workshop began to discuss how PROFILES results could be used for advocacy purposes. We’ll start our work there to get your feedback and build off of those discussions.”</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301</a:t>
            </a:fld>
            <a:endParaRPr lang="en-US" dirty="0">
              <a:solidFill>
                <a:prstClr val="black"/>
              </a:solidFill>
            </a:endParaRPr>
          </a:p>
        </p:txBody>
      </p:sp>
    </p:spTree>
    <p:extLst>
      <p:ext uri="{BB962C8B-B14F-4D97-AF65-F5344CB8AC3E}">
        <p14:creationId xmlns:p14="http://schemas.microsoft.com/office/powerpoint/2010/main" val="24883222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302</a:t>
            </a:fld>
            <a:endParaRPr lang="en-US" dirty="0">
              <a:solidFill>
                <a:prstClr val="black"/>
              </a:solidFill>
            </a:endParaRPr>
          </a:p>
        </p:txBody>
      </p:sp>
    </p:spTree>
    <p:extLst>
      <p:ext uri="{BB962C8B-B14F-4D97-AF65-F5344CB8AC3E}">
        <p14:creationId xmlns:p14="http://schemas.microsoft.com/office/powerpoint/2010/main" val="4252192572"/>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303</a:t>
            </a:fld>
            <a:endParaRPr lang="en-US" dirty="0"/>
          </a:p>
        </p:txBody>
      </p:sp>
    </p:spTree>
    <p:extLst>
      <p:ext uri="{BB962C8B-B14F-4D97-AF65-F5344CB8AC3E}">
        <p14:creationId xmlns:p14="http://schemas.microsoft.com/office/powerpoint/2010/main" val="519536221"/>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304</a:t>
            </a:fld>
            <a:endParaRPr lang="en-US" dirty="0"/>
          </a:p>
        </p:txBody>
      </p:sp>
    </p:spTree>
    <p:extLst>
      <p:ext uri="{BB962C8B-B14F-4D97-AF65-F5344CB8AC3E}">
        <p14:creationId xmlns:p14="http://schemas.microsoft.com/office/powerpoint/2010/main" val="1656980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305</a:t>
            </a:fld>
            <a:endParaRPr lang="en-US" dirty="0">
              <a:solidFill>
                <a:prstClr val="black"/>
              </a:solidFill>
            </a:endParaRPr>
          </a:p>
        </p:txBody>
      </p:sp>
    </p:spTree>
    <p:extLst>
      <p:ext uri="{BB962C8B-B14F-4D97-AF65-F5344CB8AC3E}">
        <p14:creationId xmlns:p14="http://schemas.microsoft.com/office/powerpoint/2010/main" val="232904422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306</a:t>
            </a:fld>
            <a:endParaRPr lang="en-US" dirty="0"/>
          </a:p>
        </p:txBody>
      </p:sp>
    </p:spTree>
    <p:extLst>
      <p:ext uri="{BB962C8B-B14F-4D97-AF65-F5344CB8AC3E}">
        <p14:creationId xmlns:p14="http://schemas.microsoft.com/office/powerpoint/2010/main" val="29495842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307</a:t>
            </a:fld>
            <a:endParaRPr lang="en-US" dirty="0"/>
          </a:p>
        </p:txBody>
      </p:sp>
    </p:spTree>
    <p:extLst>
      <p:ext uri="{BB962C8B-B14F-4D97-AF65-F5344CB8AC3E}">
        <p14:creationId xmlns:p14="http://schemas.microsoft.com/office/powerpoint/2010/main" val="376820282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308</a:t>
            </a:fld>
            <a:endParaRPr lang="en-US" dirty="0">
              <a:solidFill>
                <a:prstClr val="black"/>
              </a:solidFill>
            </a:endParaRPr>
          </a:p>
        </p:txBody>
      </p:sp>
    </p:spTree>
    <p:extLst>
      <p:ext uri="{BB962C8B-B14F-4D97-AF65-F5344CB8AC3E}">
        <p14:creationId xmlns:p14="http://schemas.microsoft.com/office/powerpoint/2010/main" val="459131998"/>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309</a:t>
            </a:fld>
            <a:endParaRPr lang="en-US" dirty="0">
              <a:solidFill>
                <a:prstClr val="black"/>
              </a:solidFill>
            </a:endParaRPr>
          </a:p>
        </p:txBody>
      </p:sp>
    </p:spTree>
    <p:extLst>
      <p:ext uri="{BB962C8B-B14F-4D97-AF65-F5344CB8AC3E}">
        <p14:creationId xmlns:p14="http://schemas.microsoft.com/office/powerpoint/2010/main" val="3619901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E945FE-3F3A-4FC9-9A03-1B801753A533}" type="slidenum">
              <a:rPr lang="en-US" smtClean="0"/>
              <a:t>40</a:t>
            </a:fld>
            <a:endParaRPr lang="en-US"/>
          </a:p>
        </p:txBody>
      </p:sp>
    </p:spTree>
    <p:extLst>
      <p:ext uri="{BB962C8B-B14F-4D97-AF65-F5344CB8AC3E}">
        <p14:creationId xmlns:p14="http://schemas.microsoft.com/office/powerpoint/2010/main" val="1954557555"/>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“Now we will look at a summary of the PROFILES estimates, which were arrived at through a collaborative </a:t>
            </a:r>
            <a:r>
              <a:rPr lang="en-US" u="sng" dirty="0"/>
              <a:t>PROFILES</a:t>
            </a:r>
            <a:r>
              <a:rPr lang="en-US" dirty="0"/>
              <a:t> workshop with participants from various sectors of the government and nutrition experts, including [insert government</a:t>
            </a:r>
            <a:r>
              <a:rPr lang="en-US" baseline="0" dirty="0"/>
              <a:t> sectors and partners].”</a:t>
            </a:r>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310</a:t>
            </a:fld>
            <a:endParaRPr lang="en-US" dirty="0"/>
          </a:p>
        </p:txBody>
      </p:sp>
    </p:spTree>
    <p:extLst>
      <p:ext uri="{BB962C8B-B14F-4D97-AF65-F5344CB8AC3E}">
        <p14:creationId xmlns:p14="http://schemas.microsoft.com/office/powerpoint/2010/main" val="72199149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311</a:t>
            </a:fld>
            <a:endParaRPr lang="en-US" dirty="0"/>
          </a:p>
        </p:txBody>
      </p:sp>
    </p:spTree>
    <p:extLst>
      <p:ext uri="{BB962C8B-B14F-4D97-AF65-F5344CB8AC3E}">
        <p14:creationId xmlns:p14="http://schemas.microsoft.com/office/powerpoint/2010/main" val="2400433"/>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200" kern="1200" dirty="0">
                <a:solidFill>
                  <a:schemeClr val="tx1"/>
                </a:solidFill>
                <a:effectLst/>
                <a:latin typeface="+mn-lt"/>
                <a:ea typeface="+mn-ea"/>
                <a:cs typeface="+mn-cs"/>
              </a:rPr>
              <a:t>For interventions aimed at improving the nutritional status of the population in the country to be successful, especially that of nutritionally vulnerable groups within the household, they must include a comprehensive strategy to improve knowledge, attitudes, beliefs and behaviors related to nutrition. Such changes are often difficult to change and require more than providing correct information about prevention of undernutrition. For individuals to be able to change behavior, key factors affecting the individuals themselves and those directly or indirectly influencing them need to be addressed, including motivation, the ability to act (including self-efficacy), and social/gender norms. This model of behavior change, known as the socio-ecological model supports the theory that individual behavior is a product of multiple overlapping individual, social, and environmental influences, and combines individual change with the aim to influence the social context in which the individual operates. The socio-ecological model for change is based on a synthesis of theories and approaches from disciplines such as psychology, sociology, communication, and political science. The model allows practitioners to examine and address several levels of influence to find opportunities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change. </a:t>
            </a:r>
          </a:p>
          <a:p>
            <a:pPr>
              <a:buFontTx/>
              <a:buNone/>
            </a:pPr>
            <a:endParaRPr lang="en-US" sz="1200" kern="1200" dirty="0">
              <a:solidFill>
                <a:schemeClr val="tx1"/>
              </a:solidFill>
              <a:effectLst/>
              <a:latin typeface="+mn-lt"/>
              <a:ea typeface="+mn-ea"/>
              <a:cs typeface="+mn-cs"/>
            </a:endParaRPr>
          </a:p>
          <a:p>
            <a:pPr>
              <a:buFontTx/>
              <a:buNone/>
            </a:pPr>
            <a:r>
              <a:rPr lang="en-US" sz="1200" kern="1200" dirty="0">
                <a:solidFill>
                  <a:schemeClr val="tx1"/>
                </a:solidFill>
                <a:effectLst/>
                <a:latin typeface="+mn-lt"/>
                <a:ea typeface="+mn-ea"/>
                <a:cs typeface="+mn-cs"/>
              </a:rPr>
              <a:t>Think back to the slide</a:t>
            </a:r>
            <a:r>
              <a:rPr lang="en-US" sz="1200" kern="1200" baseline="0" dirty="0">
                <a:solidFill>
                  <a:schemeClr val="tx1"/>
                </a:solidFill>
                <a:effectLst/>
                <a:latin typeface="+mn-lt"/>
                <a:ea typeface="+mn-ea"/>
                <a:cs typeface="+mn-cs"/>
              </a:rPr>
              <a:t> we discussed earlier on advocacy, social mobilization, and behavior change communication. Each of those audiences fit within the categories in this model. Advocacy audiences fit within the enabling environment; social mobilization audiences fit within the community; and behavior change audiences fit within the areas of interpersonal and self.</a:t>
            </a:r>
            <a:endParaRPr lang="en-US" sz="1200" kern="1200" dirty="0">
              <a:solidFill>
                <a:schemeClr val="tx1"/>
              </a:solidFill>
              <a:effectLst/>
              <a:latin typeface="+mn-lt"/>
              <a:ea typeface="+mn-ea"/>
              <a:cs typeface="+mn-cs"/>
            </a:endParaRPr>
          </a:p>
          <a:p>
            <a:pPr>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D77045-401A-4D5E-BFE3-54C21A8A66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05829153"/>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313</a:t>
            </a:fld>
            <a:endParaRPr lang="en-US" dirty="0"/>
          </a:p>
        </p:txBody>
      </p:sp>
    </p:spTree>
    <p:extLst>
      <p:ext uri="{BB962C8B-B14F-4D97-AF65-F5344CB8AC3E}">
        <p14:creationId xmlns:p14="http://schemas.microsoft.com/office/powerpoint/2010/main" val="631234108"/>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314</a:t>
            </a:fld>
            <a:endParaRPr lang="en-US" dirty="0"/>
          </a:p>
        </p:txBody>
      </p:sp>
    </p:spTree>
    <p:extLst>
      <p:ext uri="{BB962C8B-B14F-4D97-AF65-F5344CB8AC3E}">
        <p14:creationId xmlns:p14="http://schemas.microsoft.com/office/powerpoint/2010/main" val="574582862"/>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315</a:t>
            </a:fld>
            <a:endParaRPr lang="en-US" dirty="0"/>
          </a:p>
        </p:txBody>
      </p:sp>
    </p:spTree>
    <p:extLst>
      <p:ext uri="{BB962C8B-B14F-4D97-AF65-F5344CB8AC3E}">
        <p14:creationId xmlns:p14="http://schemas.microsoft.com/office/powerpoint/2010/main" val="3235103417"/>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316</a:t>
            </a:fld>
            <a:endParaRPr lang="en-US" dirty="0"/>
          </a:p>
        </p:txBody>
      </p:sp>
    </p:spTree>
    <p:extLst>
      <p:ext uri="{BB962C8B-B14F-4D97-AF65-F5344CB8AC3E}">
        <p14:creationId xmlns:p14="http://schemas.microsoft.com/office/powerpoint/2010/main" val="1375775516"/>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alibri"/>
              </a:rPr>
              <a:t>Each person gets 5 votes.</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317</a:t>
            </a:fld>
            <a:endParaRPr lang="en-US" dirty="0"/>
          </a:p>
        </p:txBody>
      </p:sp>
    </p:spTree>
    <p:extLst>
      <p:ext uri="{BB962C8B-B14F-4D97-AF65-F5344CB8AC3E}">
        <p14:creationId xmlns:p14="http://schemas.microsoft.com/office/powerpoint/2010/main" val="2112034150"/>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318</a:t>
            </a:fld>
            <a:endParaRPr lang="en-US" dirty="0"/>
          </a:p>
        </p:txBody>
      </p:sp>
    </p:spTree>
    <p:extLst>
      <p:ext uri="{BB962C8B-B14F-4D97-AF65-F5344CB8AC3E}">
        <p14:creationId xmlns:p14="http://schemas.microsoft.com/office/powerpoint/2010/main" val="3653786122"/>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purpose</a:t>
            </a:r>
            <a:r>
              <a:rPr lang="en-US" baseline="0" dirty="0"/>
              <a:t> of this exercise is to begin thinking about the context in which each target audience lives and works. Working in groups to think through these questions will help us begin thinking like our target audience and putting ourselves in their shoes.”</a:t>
            </a:r>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319</a:t>
            </a:fld>
            <a:endParaRPr lang="en-US" dirty="0"/>
          </a:p>
        </p:txBody>
      </p:sp>
    </p:spTree>
    <p:extLst>
      <p:ext uri="{BB962C8B-B14F-4D97-AF65-F5344CB8AC3E}">
        <p14:creationId xmlns:p14="http://schemas.microsoft.com/office/powerpoint/2010/main" val="2183171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 </a:t>
            </a:r>
          </a:p>
        </p:txBody>
      </p:sp>
      <p:sp>
        <p:nvSpPr>
          <p:cNvPr id="4" name="Slide Number Placeholder 3"/>
          <p:cNvSpPr>
            <a:spLocks noGrp="1"/>
          </p:cNvSpPr>
          <p:nvPr>
            <p:ph type="sldNum" sz="quarter" idx="10"/>
          </p:nvPr>
        </p:nvSpPr>
        <p:spPr/>
        <p:txBody>
          <a:bodyPr/>
          <a:lstStyle/>
          <a:p>
            <a:fld id="{E3850FB8-9049-4F46-B8FE-8F2D90685117}" type="slidenum">
              <a:rPr lang="en-US" smtClean="0"/>
              <a:pPr/>
              <a:t>41</a:t>
            </a:fld>
            <a:endParaRPr lang="en-US" dirty="0"/>
          </a:p>
        </p:txBody>
      </p:sp>
    </p:spTree>
    <p:extLst>
      <p:ext uri="{BB962C8B-B14F-4D97-AF65-F5344CB8AC3E}">
        <p14:creationId xmlns:p14="http://schemas.microsoft.com/office/powerpoint/2010/main" val="260914285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320</a:t>
            </a:fld>
            <a:endParaRPr lang="en-US" dirty="0"/>
          </a:p>
        </p:txBody>
      </p:sp>
    </p:spTree>
    <p:extLst>
      <p:ext uri="{BB962C8B-B14F-4D97-AF65-F5344CB8AC3E}">
        <p14:creationId xmlns:p14="http://schemas.microsoft.com/office/powerpoint/2010/main" val="1200965762"/>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321</a:t>
            </a:fld>
            <a:endParaRPr lang="en-US" dirty="0"/>
          </a:p>
        </p:txBody>
      </p:sp>
    </p:spTree>
    <p:extLst>
      <p:ext uri="{BB962C8B-B14F-4D97-AF65-F5344CB8AC3E}">
        <p14:creationId xmlns:p14="http://schemas.microsoft.com/office/powerpoint/2010/main" val="366082183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0849"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a:t>“It is important to emphasize that the advocacy intent is NOT your program objective. You have already addressed that through your desired change. The question here is HOW are you planning on addressing the barriers—using advocacy—to get to your desired change? Do you need to change attitudes? Or build skills? Or both? This is your advocacy intent.” </a:t>
            </a:r>
            <a:endParaRPr lang="en-US" dirty="0">
              <a:latin typeface="+mn-lt"/>
            </a:endParaRPr>
          </a:p>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322</a:t>
            </a:fld>
            <a:endParaRPr lang="en-US" dirty="0"/>
          </a:p>
        </p:txBody>
      </p:sp>
    </p:spTree>
    <p:extLst>
      <p:ext uri="{BB962C8B-B14F-4D97-AF65-F5344CB8AC3E}">
        <p14:creationId xmlns:p14="http://schemas.microsoft.com/office/powerpoint/2010/main" val="3090263218"/>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0849"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“Communication</a:t>
            </a:r>
            <a:r>
              <a:rPr lang="en-US" baseline="0" dirty="0"/>
              <a:t> programs have been working on many of the same problems for decades, because people have reasons for ignoring, fearing or resisting change. </a:t>
            </a:r>
            <a:r>
              <a:rPr lang="en-US" dirty="0"/>
              <a:t>I want to focus on barriers for a moment because I feel like</a:t>
            </a:r>
            <a:r>
              <a:rPr lang="en-US" baseline="0" dirty="0"/>
              <a:t> people talk about barriers a lot, we know we need to address them but when once we start designing our programs, we have a hard time focusing on them. It’s important that the advocacy intent you set address one or more of the barriers you’ve identified.”</a:t>
            </a:r>
            <a:endParaRPr lang="en-US" dirty="0"/>
          </a:p>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323</a:t>
            </a:fld>
            <a:endParaRPr lang="en-US" dirty="0"/>
          </a:p>
        </p:txBody>
      </p:sp>
    </p:spTree>
    <p:extLst>
      <p:ext uri="{BB962C8B-B14F-4D97-AF65-F5344CB8AC3E}">
        <p14:creationId xmlns:p14="http://schemas.microsoft.com/office/powerpoint/2010/main" val="4258434794"/>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324</a:t>
            </a:fld>
            <a:endParaRPr lang="en-US" dirty="0"/>
          </a:p>
        </p:txBody>
      </p:sp>
    </p:spTree>
    <p:extLst>
      <p:ext uri="{BB962C8B-B14F-4D97-AF65-F5344CB8AC3E}">
        <p14:creationId xmlns:p14="http://schemas.microsoft.com/office/powerpoint/2010/main" val="235725254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325</a:t>
            </a:fld>
            <a:endParaRPr lang="en-US" dirty="0"/>
          </a:p>
        </p:txBody>
      </p:sp>
    </p:spTree>
    <p:extLst>
      <p:ext uri="{BB962C8B-B14F-4D97-AF65-F5344CB8AC3E}">
        <p14:creationId xmlns:p14="http://schemas.microsoft.com/office/powerpoint/2010/main" val="3524577883"/>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637" indent="-234637"/>
            <a:endParaRPr lang="en-US" baseline="0"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326</a:t>
            </a:fld>
            <a:endParaRPr lang="en-US" dirty="0"/>
          </a:p>
        </p:txBody>
      </p:sp>
    </p:spTree>
    <p:extLst>
      <p:ext uri="{BB962C8B-B14F-4D97-AF65-F5344CB8AC3E}">
        <p14:creationId xmlns:p14="http://schemas.microsoft.com/office/powerpoint/2010/main" val="3870068143"/>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328</a:t>
            </a:fld>
            <a:endParaRPr lang="en-US" dirty="0"/>
          </a:p>
        </p:txBody>
      </p:sp>
    </p:spTree>
    <p:extLst>
      <p:ext uri="{BB962C8B-B14F-4D97-AF65-F5344CB8AC3E}">
        <p14:creationId xmlns:p14="http://schemas.microsoft.com/office/powerpoint/2010/main" val="3557055257"/>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329</a:t>
            </a:fld>
            <a:endParaRPr lang="en-US" dirty="0"/>
          </a:p>
        </p:txBody>
      </p:sp>
    </p:spTree>
    <p:extLst>
      <p:ext uri="{BB962C8B-B14F-4D97-AF65-F5344CB8AC3E}">
        <p14:creationId xmlns:p14="http://schemas.microsoft.com/office/powerpoint/2010/main" val="2313483275"/>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330</a:t>
            </a:fld>
            <a:endParaRPr lang="en-US" dirty="0"/>
          </a:p>
        </p:txBody>
      </p:sp>
    </p:spTree>
    <p:extLst>
      <p:ext uri="{BB962C8B-B14F-4D97-AF65-F5344CB8AC3E}">
        <p14:creationId xmlns:p14="http://schemas.microsoft.com/office/powerpoint/2010/main" val="141761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945FE-3F3A-4FC9-9A03-1B801753A533}" type="slidenum">
              <a:rPr lang="en-US" smtClean="0"/>
              <a:t>5</a:t>
            </a:fld>
            <a:endParaRPr lang="en-US"/>
          </a:p>
        </p:txBody>
      </p:sp>
    </p:spTree>
    <p:extLst>
      <p:ext uri="{BB962C8B-B14F-4D97-AF65-F5344CB8AC3E}">
        <p14:creationId xmlns:p14="http://schemas.microsoft.com/office/powerpoint/2010/main" val="41988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42</a:t>
            </a:fld>
            <a:endParaRPr lang="en-US" dirty="0"/>
          </a:p>
        </p:txBody>
      </p:sp>
    </p:spTree>
    <p:extLst>
      <p:ext uri="{BB962C8B-B14F-4D97-AF65-F5344CB8AC3E}">
        <p14:creationId xmlns:p14="http://schemas.microsoft.com/office/powerpoint/2010/main" val="2453295668"/>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331</a:t>
            </a:fld>
            <a:endParaRPr lang="en-US" dirty="0">
              <a:solidFill>
                <a:prstClr val="black"/>
              </a:solidFill>
            </a:endParaRPr>
          </a:p>
        </p:txBody>
      </p:sp>
    </p:spTree>
    <p:extLst>
      <p:ext uri="{BB962C8B-B14F-4D97-AF65-F5344CB8AC3E}">
        <p14:creationId xmlns:p14="http://schemas.microsoft.com/office/powerpoint/2010/main" val="891072659"/>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332</a:t>
            </a:fld>
            <a:endParaRPr lang="en-US" dirty="0"/>
          </a:p>
        </p:txBody>
      </p:sp>
    </p:spTree>
    <p:extLst>
      <p:ext uri="{BB962C8B-B14F-4D97-AF65-F5344CB8AC3E}">
        <p14:creationId xmlns:p14="http://schemas.microsoft.com/office/powerpoint/2010/main" val="3392403208"/>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333</a:t>
            </a:fld>
            <a:endParaRPr lang="en-US" dirty="0"/>
          </a:p>
        </p:txBody>
      </p:sp>
    </p:spTree>
    <p:extLst>
      <p:ext uri="{BB962C8B-B14F-4D97-AF65-F5344CB8AC3E}">
        <p14:creationId xmlns:p14="http://schemas.microsoft.com/office/powerpoint/2010/main" val="2554486630"/>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“While interpersonal</a:t>
            </a:r>
            <a:r>
              <a:rPr lang="en-US" b="0" baseline="0" dirty="0"/>
              <a:t> channels are often shown to have the most impact in terms of behavior change, it’s often the most costly and time and resource intensive, so it’s more difficult to reach large audiences. </a:t>
            </a:r>
            <a:r>
              <a:rPr lang="en-US" b="0" dirty="0"/>
              <a:t>Community-based meetings provide</a:t>
            </a:r>
            <a:r>
              <a:rPr lang="en-US" b="0" baseline="0" dirty="0"/>
              <a:t> a forum for collective solutions and ownership of a problem. Mass media can have extensive reach with repetition of messages, but can never be a replacement for interpersonal communication. It’s really the range of tools that makes a communication initiative successful.”</a:t>
            </a:r>
            <a:endParaRPr lang="en-US" b="0" dirty="0"/>
          </a:p>
          <a:p>
            <a:endParaRPr lang="en-US" b="0"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334</a:t>
            </a:fld>
            <a:endParaRPr lang="en-US" dirty="0">
              <a:solidFill>
                <a:prstClr val="black"/>
              </a:solidFill>
            </a:endParaRPr>
          </a:p>
        </p:txBody>
      </p:sp>
    </p:spTree>
    <p:extLst>
      <p:ext uri="{BB962C8B-B14F-4D97-AF65-F5344CB8AC3E}">
        <p14:creationId xmlns:p14="http://schemas.microsoft.com/office/powerpoint/2010/main" val="3692035793"/>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350615" algn="l" defTabSz="934974">
              <a:spcBef>
                <a:spcPct val="20000"/>
              </a:spcBef>
              <a:defRPr/>
            </a:pPr>
            <a:r>
              <a:rPr lang="en-US" noProof="0" dirty="0"/>
              <a:t>“There</a:t>
            </a:r>
            <a:r>
              <a:rPr lang="en-US" baseline="0" noProof="0" dirty="0"/>
              <a:t> are many factors that influence the choice of communication channels. Issues that are particularly complex and/or sensitive will benefit from using interpersonal channels. While this channel has been shown to be the most effective at behavior change, it does not have nearly as large of a reach as mass media and is more expensive with regard to how many households are reached, which is why these are done in tandem to complement each other. Literacy levels also play a role in choice of channels. Reaching audiences that have a lower level of literacy, for example, may require the use of mediums such as radio, TV, community theatre or interpersonal counseling. It’s important to know your audience and determine before you begin any communication initiative, their preferences about which formats, language and media habits will be most effective.”</a:t>
            </a:r>
          </a:p>
          <a:p>
            <a:pPr marL="350615" indent="-350615" defTabSz="934974">
              <a:spcBef>
                <a:spcPct val="20000"/>
              </a:spcBef>
              <a:defRPr/>
            </a:pPr>
            <a:endParaRPr lang="en-GB" baseline="0" dirty="0"/>
          </a:p>
          <a:p>
            <a:pPr marL="350615" indent="-350615" defTabSz="934974">
              <a:spcBef>
                <a:spcPct val="20000"/>
              </a:spcBef>
              <a:defRPr/>
            </a:pPr>
            <a:endParaRPr lang="en-GB" dirty="0"/>
          </a:p>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335</a:t>
            </a:fld>
            <a:endParaRPr lang="en-US" dirty="0"/>
          </a:p>
        </p:txBody>
      </p:sp>
    </p:spTree>
    <p:extLst>
      <p:ext uri="{BB962C8B-B14F-4D97-AF65-F5344CB8AC3E}">
        <p14:creationId xmlns:p14="http://schemas.microsoft.com/office/powerpoint/2010/main" val="2515204720"/>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336</a:t>
            </a:fld>
            <a:endParaRPr lang="en-US" dirty="0"/>
          </a:p>
        </p:txBody>
      </p:sp>
    </p:spTree>
    <p:extLst>
      <p:ext uri="{BB962C8B-B14F-4D97-AF65-F5344CB8AC3E}">
        <p14:creationId xmlns:p14="http://schemas.microsoft.com/office/powerpoint/2010/main" val="2016696532"/>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337</a:t>
            </a:fld>
            <a:endParaRPr lang="en-US" dirty="0"/>
          </a:p>
        </p:txBody>
      </p:sp>
    </p:spTree>
    <p:extLst>
      <p:ext uri="{BB962C8B-B14F-4D97-AF65-F5344CB8AC3E}">
        <p14:creationId xmlns:p14="http://schemas.microsoft.com/office/powerpoint/2010/main" val="2265433391"/>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338</a:t>
            </a:fld>
            <a:endParaRPr lang="en-US" dirty="0"/>
          </a:p>
        </p:txBody>
      </p:sp>
    </p:spTree>
    <p:extLst>
      <p:ext uri="{BB962C8B-B14F-4D97-AF65-F5344CB8AC3E}">
        <p14:creationId xmlns:p14="http://schemas.microsoft.com/office/powerpoint/2010/main" val="128305114"/>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339</a:t>
            </a:fld>
            <a:endParaRPr lang="en-US" dirty="0"/>
          </a:p>
        </p:txBody>
      </p:sp>
    </p:spTree>
    <p:extLst>
      <p:ext uri="{BB962C8B-B14F-4D97-AF65-F5344CB8AC3E}">
        <p14:creationId xmlns:p14="http://schemas.microsoft.com/office/powerpoint/2010/main" val="3286726134"/>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340</a:t>
            </a:fld>
            <a:endParaRPr lang="en-US" dirty="0"/>
          </a:p>
        </p:txBody>
      </p:sp>
    </p:spTree>
    <p:extLst>
      <p:ext uri="{BB962C8B-B14F-4D97-AF65-F5344CB8AC3E}">
        <p14:creationId xmlns:p14="http://schemas.microsoft.com/office/powerpoint/2010/main" val="1435571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shows</a:t>
            </a:r>
            <a:r>
              <a:rPr lang="en-US" baseline="0" dirty="0"/>
              <a:t> that for a specific nutrition indicator, PROFILES calculates an estimate for a specific outcome. So a reduction in maternal iron deficiency anemia would result in a reduction in maternal and perinatal mortality (this is what we know from the scientific literature). If iron status improves, there would be fewer maternal and perinatal deaths as a result. </a:t>
            </a:r>
          </a:p>
          <a:p>
            <a:endParaRPr lang="en-US" baseline="0" dirty="0"/>
          </a:p>
          <a:p>
            <a:r>
              <a:rPr lang="en-US" baseline="0" dirty="0"/>
              <a:t>Similarly, a reduction in low birth weight would reduce infant mortality. </a:t>
            </a:r>
          </a:p>
          <a:p>
            <a:r>
              <a:rPr lang="en-US" baseline="0" dirty="0"/>
              <a:t>A reduction in vitamin A deficiency in children would reduce child mortality.</a:t>
            </a:r>
          </a:p>
          <a:p>
            <a:r>
              <a:rPr lang="en-US" baseline="0" dirty="0"/>
              <a:t>A reduction in iodine deficiency during pregnancy would reduce permanent disabilities in children.</a:t>
            </a:r>
          </a:p>
          <a:p>
            <a:r>
              <a:rPr lang="en-US" baseline="0" dirty="0"/>
              <a:t>A reduction in stunting, underweight, wasting, and sub-optimal breastfeeding practices would reduce child mortality.</a:t>
            </a:r>
          </a:p>
          <a:p>
            <a:r>
              <a:rPr lang="en-US" baseline="0" dirty="0"/>
              <a:t>A reduction in sub-optimal breastfeeding practices can also help to reduce childhood overweight/obesity.</a:t>
            </a:r>
          </a:p>
          <a:p>
            <a:endParaRPr lang="en-US" baseline="0" dirty="0"/>
          </a:p>
          <a:p>
            <a:r>
              <a:rPr lang="en-US" baseline="0" dirty="0"/>
              <a:t>Similarly, a reduction in stunting would increase human capital through improved learning potential in childhood. </a:t>
            </a:r>
          </a:p>
          <a:p>
            <a:r>
              <a:rPr lang="en-US" baseline="0" dirty="0"/>
              <a:t>And lastly, a reduction in stunting, low birth weight, anemia, and iodine deficiency would increase economic productivity.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43</a:t>
            </a:fld>
            <a:endParaRPr lang="en-US" dirty="0"/>
          </a:p>
        </p:txBody>
      </p:sp>
    </p:spTree>
    <p:extLst>
      <p:ext uri="{BB962C8B-B14F-4D97-AF65-F5344CB8AC3E}">
        <p14:creationId xmlns:p14="http://schemas.microsoft.com/office/powerpoint/2010/main" val="1026851184"/>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341</a:t>
            </a:fld>
            <a:endParaRPr lang="en-US" dirty="0"/>
          </a:p>
        </p:txBody>
      </p:sp>
    </p:spTree>
    <p:extLst>
      <p:ext uri="{BB962C8B-B14F-4D97-AF65-F5344CB8AC3E}">
        <p14:creationId xmlns:p14="http://schemas.microsoft.com/office/powerpoint/2010/main" val="1794123890"/>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342</a:t>
            </a:fld>
            <a:endParaRPr lang="en-US" dirty="0"/>
          </a:p>
        </p:txBody>
      </p:sp>
    </p:spTree>
    <p:extLst>
      <p:ext uri="{BB962C8B-B14F-4D97-AF65-F5344CB8AC3E}">
        <p14:creationId xmlns:p14="http://schemas.microsoft.com/office/powerpoint/2010/main" val="1326759403"/>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“Monitoring and evaluation is useful at all stages of an advocacy program. Baseline evaluation occurs at the very beginning of the program to determine the starting point. Process evaluation occurs throughout implementation. Output and outcome evaluation take place after the activity is finished but must be planned from the beginning. Of course, all evaluation results are used to plan, adapt, and conduct activities again using the lessons learned.”</a:t>
            </a:r>
            <a:endParaRPr lang="en-GB" sz="1200" dirty="0">
              <a:latin typeface="+mn-lt"/>
            </a:endParaRPr>
          </a:p>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343</a:t>
            </a:fld>
            <a:endParaRPr lang="en-US" dirty="0"/>
          </a:p>
        </p:txBody>
      </p:sp>
    </p:spTree>
    <p:extLst>
      <p:ext uri="{BB962C8B-B14F-4D97-AF65-F5344CB8AC3E}">
        <p14:creationId xmlns:p14="http://schemas.microsoft.com/office/powerpoint/2010/main" val="21050849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344</a:t>
            </a:fld>
            <a:endParaRPr lang="en-US" dirty="0"/>
          </a:p>
        </p:txBody>
      </p:sp>
    </p:spTree>
    <p:extLst>
      <p:ext uri="{BB962C8B-B14F-4D97-AF65-F5344CB8AC3E}">
        <p14:creationId xmlns:p14="http://schemas.microsoft.com/office/powerpoint/2010/main" val="479553082"/>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345</a:t>
            </a:fld>
            <a:endParaRPr lang="en-US" dirty="0"/>
          </a:p>
        </p:txBody>
      </p:sp>
    </p:spTree>
    <p:extLst>
      <p:ext uri="{BB962C8B-B14F-4D97-AF65-F5344CB8AC3E}">
        <p14:creationId xmlns:p14="http://schemas.microsoft.com/office/powerpoint/2010/main" val="1335955013"/>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346</a:t>
            </a:fld>
            <a:endParaRPr lang="en-US" dirty="0"/>
          </a:p>
        </p:txBody>
      </p:sp>
    </p:spTree>
    <p:extLst>
      <p:ext uri="{BB962C8B-B14F-4D97-AF65-F5344CB8AC3E}">
        <p14:creationId xmlns:p14="http://schemas.microsoft.com/office/powerpoint/2010/main" val="258207984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347</a:t>
            </a:fld>
            <a:endParaRPr lang="en-US" dirty="0"/>
          </a:p>
        </p:txBody>
      </p:sp>
    </p:spTree>
    <p:extLst>
      <p:ext uri="{BB962C8B-B14F-4D97-AF65-F5344CB8AC3E}">
        <p14:creationId xmlns:p14="http://schemas.microsoft.com/office/powerpoint/2010/main" val="2239200599"/>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348</a:t>
            </a:fld>
            <a:endParaRPr lang="en-US" dirty="0"/>
          </a:p>
        </p:txBody>
      </p:sp>
    </p:spTree>
    <p:extLst>
      <p:ext uri="{BB962C8B-B14F-4D97-AF65-F5344CB8AC3E}">
        <p14:creationId xmlns:p14="http://schemas.microsoft.com/office/powerpoint/2010/main" val="3903001321"/>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349</a:t>
            </a:fld>
            <a:endParaRPr lang="en-US" dirty="0">
              <a:solidFill>
                <a:prstClr val="black"/>
              </a:solidFill>
            </a:endParaRPr>
          </a:p>
        </p:txBody>
      </p:sp>
    </p:spTree>
    <p:extLst>
      <p:ext uri="{BB962C8B-B14F-4D97-AF65-F5344CB8AC3E}">
        <p14:creationId xmlns:p14="http://schemas.microsoft.com/office/powerpoint/2010/main" val="3738260664"/>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350</a:t>
            </a:fld>
            <a:endParaRPr lang="en-US" dirty="0"/>
          </a:p>
        </p:txBody>
      </p:sp>
    </p:spTree>
    <p:extLst>
      <p:ext uri="{BB962C8B-B14F-4D97-AF65-F5344CB8AC3E}">
        <p14:creationId xmlns:p14="http://schemas.microsoft.com/office/powerpoint/2010/main" val="4064414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a:t>
            </a:r>
            <a:r>
              <a:rPr lang="en-US" baseline="0" dirty="0"/>
              <a:t> slide.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44</a:t>
            </a:fld>
            <a:endParaRPr lang="en-US" dirty="0"/>
          </a:p>
        </p:txBody>
      </p:sp>
    </p:spTree>
    <p:extLst>
      <p:ext uri="{BB962C8B-B14F-4D97-AF65-F5344CB8AC3E}">
        <p14:creationId xmlns:p14="http://schemas.microsoft.com/office/powerpoint/2010/main" val="1060759064"/>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744" indent="-233744"/>
            <a:endParaRPr lang="en-US" baseline="0"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351</a:t>
            </a:fld>
            <a:endParaRPr lang="en-US" dirty="0">
              <a:solidFill>
                <a:prstClr val="black"/>
              </a:solidFill>
            </a:endParaRPr>
          </a:p>
        </p:txBody>
      </p:sp>
    </p:spTree>
    <p:extLst>
      <p:ext uri="{BB962C8B-B14F-4D97-AF65-F5344CB8AC3E}">
        <p14:creationId xmlns:p14="http://schemas.microsoft.com/office/powerpoint/2010/main" val="253112293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353</a:t>
            </a:fld>
            <a:endParaRPr lang="en-US" dirty="0"/>
          </a:p>
        </p:txBody>
      </p:sp>
    </p:spTree>
    <p:extLst>
      <p:ext uri="{BB962C8B-B14F-4D97-AF65-F5344CB8AC3E}">
        <p14:creationId xmlns:p14="http://schemas.microsoft.com/office/powerpoint/2010/main" val="721668257"/>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354</a:t>
            </a:fld>
            <a:endParaRPr lang="en-US" dirty="0"/>
          </a:p>
        </p:txBody>
      </p:sp>
    </p:spTree>
    <p:extLst>
      <p:ext uri="{BB962C8B-B14F-4D97-AF65-F5344CB8AC3E}">
        <p14:creationId xmlns:p14="http://schemas.microsoft.com/office/powerpoint/2010/main" val="1761775897"/>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355</a:t>
            </a:fld>
            <a:endParaRPr lang="en-US" dirty="0"/>
          </a:p>
        </p:txBody>
      </p:sp>
    </p:spTree>
    <p:extLst>
      <p:ext uri="{BB962C8B-B14F-4D97-AF65-F5344CB8AC3E}">
        <p14:creationId xmlns:p14="http://schemas.microsoft.com/office/powerpoint/2010/main" val="1028447588"/>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356</a:t>
            </a:fld>
            <a:endParaRPr lang="en-US" dirty="0"/>
          </a:p>
        </p:txBody>
      </p:sp>
    </p:spTree>
    <p:extLst>
      <p:ext uri="{BB962C8B-B14F-4D97-AF65-F5344CB8AC3E}">
        <p14:creationId xmlns:p14="http://schemas.microsoft.com/office/powerpoint/2010/main" val="839871120"/>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357</a:t>
            </a:fld>
            <a:endParaRPr lang="en-US" dirty="0"/>
          </a:p>
        </p:txBody>
      </p:sp>
    </p:spTree>
    <p:extLst>
      <p:ext uri="{BB962C8B-B14F-4D97-AF65-F5344CB8AC3E}">
        <p14:creationId xmlns:p14="http://schemas.microsoft.com/office/powerpoint/2010/main" val="1262998115"/>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358</a:t>
            </a:fld>
            <a:endParaRPr lang="en-US" dirty="0"/>
          </a:p>
        </p:txBody>
      </p:sp>
    </p:spTree>
    <p:extLst>
      <p:ext uri="{BB962C8B-B14F-4D97-AF65-F5344CB8AC3E}">
        <p14:creationId xmlns:p14="http://schemas.microsoft.com/office/powerpoint/2010/main" val="76146025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359</a:t>
            </a:fld>
            <a:endParaRPr lang="en-US" dirty="0"/>
          </a:p>
        </p:txBody>
      </p:sp>
    </p:spTree>
    <p:extLst>
      <p:ext uri="{BB962C8B-B14F-4D97-AF65-F5344CB8AC3E}">
        <p14:creationId xmlns:p14="http://schemas.microsoft.com/office/powerpoint/2010/main" val="2523234493"/>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360</a:t>
            </a:fld>
            <a:endParaRPr lang="en-US" dirty="0"/>
          </a:p>
        </p:txBody>
      </p:sp>
    </p:spTree>
    <p:extLst>
      <p:ext uri="{BB962C8B-B14F-4D97-AF65-F5344CB8AC3E}">
        <p14:creationId xmlns:p14="http://schemas.microsoft.com/office/powerpoint/2010/main" val="755581706"/>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361</a:t>
            </a:fld>
            <a:endParaRPr lang="en-US" dirty="0"/>
          </a:p>
        </p:txBody>
      </p:sp>
    </p:spTree>
    <p:extLst>
      <p:ext uri="{BB962C8B-B14F-4D97-AF65-F5344CB8AC3E}">
        <p14:creationId xmlns:p14="http://schemas.microsoft.com/office/powerpoint/2010/main" val="792518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45</a:t>
            </a:fld>
            <a:endParaRPr lang="en-US" dirty="0"/>
          </a:p>
        </p:txBody>
      </p:sp>
    </p:spTree>
    <p:extLst>
      <p:ext uri="{BB962C8B-B14F-4D97-AF65-F5344CB8AC3E}">
        <p14:creationId xmlns:p14="http://schemas.microsoft.com/office/powerpoint/2010/main" val="3378988749"/>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362</a:t>
            </a:fld>
            <a:endParaRPr lang="en-US" dirty="0"/>
          </a:p>
        </p:txBody>
      </p:sp>
    </p:spTree>
    <p:extLst>
      <p:ext uri="{BB962C8B-B14F-4D97-AF65-F5344CB8AC3E}">
        <p14:creationId xmlns:p14="http://schemas.microsoft.com/office/powerpoint/2010/main" val="3531064807"/>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363</a:t>
            </a:fld>
            <a:endParaRPr lang="en-US" dirty="0"/>
          </a:p>
        </p:txBody>
      </p:sp>
    </p:spTree>
    <p:extLst>
      <p:ext uri="{BB962C8B-B14F-4D97-AF65-F5344CB8AC3E}">
        <p14:creationId xmlns:p14="http://schemas.microsoft.com/office/powerpoint/2010/main" val="1665531670"/>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364</a:t>
            </a:fld>
            <a:endParaRPr lang="en-US" dirty="0"/>
          </a:p>
        </p:txBody>
      </p:sp>
    </p:spTree>
    <p:extLst>
      <p:ext uri="{BB962C8B-B14F-4D97-AF65-F5344CB8AC3E}">
        <p14:creationId xmlns:p14="http://schemas.microsoft.com/office/powerpoint/2010/main" val="2617797586"/>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365</a:t>
            </a:fld>
            <a:endParaRPr lang="en-US" dirty="0"/>
          </a:p>
        </p:txBody>
      </p:sp>
    </p:spTree>
    <p:extLst>
      <p:ext uri="{BB962C8B-B14F-4D97-AF65-F5344CB8AC3E}">
        <p14:creationId xmlns:p14="http://schemas.microsoft.com/office/powerpoint/2010/main" val="2497009804"/>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366</a:t>
            </a:fld>
            <a:endParaRPr lang="en-US" dirty="0"/>
          </a:p>
        </p:txBody>
      </p:sp>
    </p:spTree>
    <p:extLst>
      <p:ext uri="{BB962C8B-B14F-4D97-AF65-F5344CB8AC3E}">
        <p14:creationId xmlns:p14="http://schemas.microsoft.com/office/powerpoint/2010/main" val="425014681"/>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368</a:t>
            </a:fld>
            <a:endParaRPr lang="en-US" dirty="0"/>
          </a:p>
        </p:txBody>
      </p:sp>
    </p:spTree>
    <p:extLst>
      <p:ext uri="{BB962C8B-B14F-4D97-AF65-F5344CB8AC3E}">
        <p14:creationId xmlns:p14="http://schemas.microsoft.com/office/powerpoint/2010/main" val="4032318499"/>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369</a:t>
            </a:fld>
            <a:endParaRPr lang="en-US" dirty="0"/>
          </a:p>
        </p:txBody>
      </p:sp>
    </p:spTree>
    <p:extLst>
      <p:ext uri="{BB962C8B-B14F-4D97-AF65-F5344CB8AC3E}">
        <p14:creationId xmlns:p14="http://schemas.microsoft.com/office/powerpoint/2010/main" val="1892329777"/>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370</a:t>
            </a:fld>
            <a:endParaRPr lang="en-US" dirty="0"/>
          </a:p>
        </p:txBody>
      </p:sp>
    </p:spTree>
    <p:extLst>
      <p:ext uri="{BB962C8B-B14F-4D97-AF65-F5344CB8AC3E}">
        <p14:creationId xmlns:p14="http://schemas.microsoft.com/office/powerpoint/2010/main" val="30811930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371</a:t>
            </a:fld>
            <a:endParaRPr lang="en-US" dirty="0"/>
          </a:p>
        </p:txBody>
      </p:sp>
    </p:spTree>
    <p:extLst>
      <p:ext uri="{BB962C8B-B14F-4D97-AF65-F5344CB8AC3E}">
        <p14:creationId xmlns:p14="http://schemas.microsoft.com/office/powerpoint/2010/main" val="83413913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372</a:t>
            </a:fld>
            <a:endParaRPr lang="en-US" dirty="0"/>
          </a:p>
        </p:txBody>
      </p:sp>
    </p:spTree>
    <p:extLst>
      <p:ext uri="{BB962C8B-B14F-4D97-AF65-F5344CB8AC3E}">
        <p14:creationId xmlns:p14="http://schemas.microsoft.com/office/powerpoint/2010/main" val="893025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E945FE-3F3A-4FC9-9A03-1B801753A533}" type="slidenum">
              <a:rPr lang="en-US" smtClean="0"/>
              <a:t>46</a:t>
            </a:fld>
            <a:endParaRPr lang="en-US"/>
          </a:p>
        </p:txBody>
      </p:sp>
    </p:spTree>
    <p:extLst>
      <p:ext uri="{BB962C8B-B14F-4D97-AF65-F5344CB8AC3E}">
        <p14:creationId xmlns:p14="http://schemas.microsoft.com/office/powerpoint/2010/main" val="3040691228"/>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373</a:t>
            </a:fld>
            <a:endParaRPr lang="en-US" dirty="0"/>
          </a:p>
        </p:txBody>
      </p:sp>
    </p:spTree>
    <p:extLst>
      <p:ext uri="{BB962C8B-B14F-4D97-AF65-F5344CB8AC3E}">
        <p14:creationId xmlns:p14="http://schemas.microsoft.com/office/powerpoint/2010/main" val="807662877"/>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374</a:t>
            </a:fld>
            <a:endParaRPr lang="en-US" dirty="0"/>
          </a:p>
        </p:txBody>
      </p:sp>
    </p:spTree>
    <p:extLst>
      <p:ext uri="{BB962C8B-B14F-4D97-AF65-F5344CB8AC3E}">
        <p14:creationId xmlns:p14="http://schemas.microsoft.com/office/powerpoint/2010/main" val="1521914174"/>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375</a:t>
            </a:fld>
            <a:endParaRPr lang="en-US" dirty="0"/>
          </a:p>
        </p:txBody>
      </p:sp>
    </p:spTree>
    <p:extLst>
      <p:ext uri="{BB962C8B-B14F-4D97-AF65-F5344CB8AC3E}">
        <p14:creationId xmlns:p14="http://schemas.microsoft.com/office/powerpoint/2010/main" val="2929167530"/>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376</a:t>
            </a:fld>
            <a:endParaRPr lang="en-US" dirty="0"/>
          </a:p>
        </p:txBody>
      </p:sp>
    </p:spTree>
    <p:extLst>
      <p:ext uri="{BB962C8B-B14F-4D97-AF65-F5344CB8AC3E}">
        <p14:creationId xmlns:p14="http://schemas.microsoft.com/office/powerpoint/2010/main" val="925962487"/>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377</a:t>
            </a:fld>
            <a:endParaRPr lang="en-US" dirty="0"/>
          </a:p>
        </p:txBody>
      </p:sp>
    </p:spTree>
    <p:extLst>
      <p:ext uri="{BB962C8B-B14F-4D97-AF65-F5344CB8AC3E}">
        <p14:creationId xmlns:p14="http://schemas.microsoft.com/office/powerpoint/2010/main" val="1288116263"/>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378</a:t>
            </a:fld>
            <a:endParaRPr lang="en-US" dirty="0"/>
          </a:p>
        </p:txBody>
      </p:sp>
    </p:spTree>
    <p:extLst>
      <p:ext uri="{BB962C8B-B14F-4D97-AF65-F5344CB8AC3E}">
        <p14:creationId xmlns:p14="http://schemas.microsoft.com/office/powerpoint/2010/main" val="783800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50</a:t>
            </a:fld>
            <a:endParaRPr lang="en-US" dirty="0"/>
          </a:p>
        </p:txBody>
      </p:sp>
    </p:spTree>
    <p:extLst>
      <p:ext uri="{BB962C8B-B14F-4D97-AF65-F5344CB8AC3E}">
        <p14:creationId xmlns:p14="http://schemas.microsoft.com/office/powerpoint/2010/main" val="3796729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52</a:t>
            </a:fld>
            <a:endParaRPr lang="en-US" dirty="0"/>
          </a:p>
        </p:txBody>
      </p:sp>
    </p:spTree>
    <p:extLst>
      <p:ext uri="{BB962C8B-B14F-4D97-AF65-F5344CB8AC3E}">
        <p14:creationId xmlns:p14="http://schemas.microsoft.com/office/powerpoint/2010/main" val="975843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PROFILES calculates estimates based on two scenarios: the status quo scenario and the improved scenario. The status quo scenario assumes that over a selected time period for which we want PROFILES to calculate estimates (for example, 10 years), that the prevalence of undernutrition will remain the same (unchanged) throughout. This helps us calculate the number of deaths or the economic losses that would occur during the selected time period if the nutrition situation did not improve. In contrast, in the improved scenario, we assume that the nutrition situation does improve over the selected time period, and in the PROFILES spreadsheet we input the target prevalence that we assume will be reached by the end of the selected time period. While PROFILES itself does not use interventions or coverage information in calculating the estimates, we assume that the improvement in nutrition indicators in the improved scenario will be a result of effective interventions that will be implemented at scale and that they achieve the chosen targets. With the reduced prevalence by the end of the time period in the improved scenario, the PROFILES spreadsheets calculate the number of deaths and the magnitude of economic losses that would occur during the selected time period if the nutrition situation does improve. Finally, PROFILES calculates the difference between the status quo scenario and improved scenario; this difference between the two scenarios is the lives saved or deaths averted—or in terms of economic productivity is the economic gains or economic losses averted.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54</a:t>
            </a:fld>
            <a:endParaRPr lang="en-US" dirty="0"/>
          </a:p>
        </p:txBody>
      </p:sp>
    </p:spTree>
    <p:extLst>
      <p:ext uri="{BB962C8B-B14F-4D97-AF65-F5344CB8AC3E}">
        <p14:creationId xmlns:p14="http://schemas.microsoft.com/office/powerpoint/2010/main" val="3373395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illustrative example of the approach used in PROFILES to calculate estimates for child deaths (and lives saved) related to stunting. </a:t>
            </a:r>
          </a:p>
          <a:p>
            <a:endParaRPr lang="en-US" dirty="0"/>
          </a:p>
          <a:p>
            <a:r>
              <a:rPr lang="en-US" dirty="0"/>
              <a:t>Figures a–c provide an illustrative example of the approach used in PROFILES to calculate estimates for child deaths (and lives saved) related to stunting. (Information shown in these graphs is not from [insert country] PROFILES [insert year].) For the purpose of providing an example of how PROFILES calculates the estimates for the status quo and the improved scenario, the number of children under 5 has been kept constant. But, in the actual PROFILES model, there is usually an increase in the number of children under 5 each year based on population projections. The graphs show how the status quo scenario (Figure a) vs. the improved scenario (Figure b) is used to provide estimates of lives saved (or deaths averted) related to stunting among children under 5 years during a 10-year period. Figure c shows the number of lives saved, calculated by subtracting the number of deaths in the improved scenario from the number of deaths in the status quo scenario. A comparable approach is used in PROFILES to estimate the number of lives saved (or deaths averted) related to other nutrition indicators and to estimate economic productivity gains related to selected nutrition indicators.</a:t>
            </a:r>
            <a:endParaRPr lang="en-US" b="1"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55</a:t>
            </a:fld>
            <a:endParaRPr lang="en-US" dirty="0"/>
          </a:p>
        </p:txBody>
      </p:sp>
    </p:spTree>
    <p:extLst>
      <p:ext uri="{BB962C8B-B14F-4D97-AF65-F5344CB8AC3E}">
        <p14:creationId xmlns:p14="http://schemas.microsoft.com/office/powerpoint/2010/main" val="2850796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estimates that PROFILES calculates are based on a few key assumptions. For example in PROFILES, we assume that if undernutrition is reduced that over time this would lead to improvements in health and economic outcomes. </a:t>
            </a:r>
          </a:p>
          <a:p>
            <a:endParaRPr lang="en-US" baseline="0" dirty="0"/>
          </a:p>
          <a:p>
            <a:r>
              <a:rPr lang="en-US" baseline="0" dirty="0"/>
              <a:t>In the status quo scenario, we assume that the prevalence of various forms of undernutrition does not improve over time and this results in no improvements in health and economic outcomes.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status quo scenario assumes there will be no change from the current situation throughout the chosen time period (the number of years for which estimates are calculated), aside from projected changes in population size and structure. The prevalence of each nutrition problem remains the same every year in the status quo scenario. </a:t>
            </a:r>
            <a:r>
              <a:rPr lang="en-US" baseline="0" dirty="0"/>
              <a:t>PROFILES assumes no other changes aside from changes in population size and structure.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94346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9F3DCE-5D42-4995-8F9C-47C5C5644ED4}" type="slidenum">
              <a:rPr lang="en-US" smtClean="0">
                <a:latin typeface="Tahoma" pitchFamily="34" charset="0"/>
              </a:rPr>
              <a:pPr/>
              <a:t>7</a:t>
            </a:fld>
            <a:endParaRPr lang="en-US">
              <a:latin typeface="Tahoma" pitchFamily="34" charset="0"/>
            </a:endParaRPr>
          </a:p>
        </p:txBody>
      </p:sp>
    </p:spTree>
    <p:extLst>
      <p:ext uri="{BB962C8B-B14F-4D97-AF65-F5344CB8AC3E}">
        <p14:creationId xmlns:p14="http://schemas.microsoft.com/office/powerpoint/2010/main" val="4243799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a:t>
            </a:r>
            <a:r>
              <a:rPr lang="en-US" baseline="0" dirty="0"/>
              <a:t> order to calculate estimates in PROFILES we need to agree on the time period for which estimates will be calculated (for example, 10 years). </a:t>
            </a:r>
            <a:endParaRPr lang="en-US" dirty="0"/>
          </a:p>
          <a:p>
            <a:endParaRPr lang="en-US" dirty="0"/>
          </a:p>
          <a:p>
            <a:pPr defTabSz="915772">
              <a:defRPr/>
            </a:pPr>
            <a:r>
              <a:rPr lang="en-US" dirty="0"/>
              <a:t>We also make assumptions to</a:t>
            </a:r>
            <a:r>
              <a:rPr lang="en-US" baseline="0" dirty="0"/>
              <a:t> calculate estimates in the improved scenario;  for example we assume that over the selected time period if undernutrition were reduced by a certain amount, that lives would be saved and there would be economic productivity gains. In this regard we make an assumption about how much nutrition will improve over the selected time period. As such, to calculate estimates in the improved scenario we need to set targets for the reduction of various forms of undernutrition.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422235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setting the targets, participants in this workshop will provide inputs so decisions can be reached regarding by how much undernutrition will be reduced by the end of the selected time period.</a:t>
            </a:r>
            <a:r>
              <a:rPr lang="en-US" baseline="0" dirty="0"/>
              <a:t> Setting the targets should be guided to an extent by the existing vision in the country, national and international commitments, and should also consider the secular trend in the reduction of undernutrition that is anticipated over the selected time period. </a:t>
            </a:r>
            <a:endParaRPr lang="en-US"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58</a:t>
            </a:fld>
            <a:endParaRPr lang="en-US" dirty="0"/>
          </a:p>
        </p:txBody>
      </p:sp>
    </p:spTree>
    <p:extLst>
      <p:ext uri="{BB962C8B-B14F-4D97-AF65-F5344CB8AC3E}">
        <p14:creationId xmlns:p14="http://schemas.microsoft.com/office/powerpoint/2010/main" val="255690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While PROFILES itself does not use interventions or coverage information in calculating the estimates, we expect that the improvement in nutrition indicators in the improved scenario will be a result of effective interventions that will be implemented at scale and that they achieve the chosen targets.</a:t>
            </a:r>
          </a:p>
          <a:p>
            <a:endParaRPr lang="en-US" b="0" u="none" strike="sngStrike" baseline="0" dirty="0"/>
          </a:p>
          <a:p>
            <a:r>
              <a:rPr lang="en-US" b="0" u="none" dirty="0">
                <a:solidFill>
                  <a:srgbClr val="FF0000"/>
                </a:solidFill>
              </a:rPr>
              <a:t>Specific nutrition interventions (i.e. optimal breastfeeding counseling) are not input into the model to develop the PROFILES estimates.  Rather, the improvement in the nutrition situation is based on the assumption that if nutrition interventions that are known to be effective are implemented at scale they will succeed in reaching the stated targets.</a:t>
            </a:r>
            <a:endParaRPr lang="en-US" b="0" u="none" strike="sngStrike" baseline="0" dirty="0">
              <a:solidFill>
                <a:srgbClr val="FF0000"/>
              </a:solidFill>
              <a:effectLst/>
            </a:endParaRPr>
          </a:p>
          <a:p>
            <a:endParaRPr lang="en-US" b="0" u="none" baseline="0" dirty="0"/>
          </a:p>
          <a:p>
            <a:r>
              <a:rPr lang="en-US" b="0" u="none" baseline="0" dirty="0"/>
              <a:t>Finally PROFILES also assumes a linear reduction in the prevalence of different forms of </a:t>
            </a:r>
            <a:r>
              <a:rPr lang="en-US" b="0" u="none" baseline="0" dirty="0" err="1"/>
              <a:t>undernutrition</a:t>
            </a:r>
            <a:r>
              <a:rPr lang="en-US" b="0" u="none" baseline="0" dirty="0"/>
              <a:t>. </a:t>
            </a:r>
            <a:endParaRPr lang="en-US" b="0" u="none"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661138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61</a:t>
            </a:fld>
            <a:endParaRPr lang="en-US" dirty="0"/>
          </a:p>
        </p:txBody>
      </p:sp>
    </p:spTree>
    <p:extLst>
      <p:ext uri="{BB962C8B-B14F-4D97-AF65-F5344CB8AC3E}">
        <p14:creationId xmlns:p14="http://schemas.microsoft.com/office/powerpoint/2010/main" val="28292009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63</a:t>
            </a:fld>
            <a:endParaRPr lang="en-US" dirty="0"/>
          </a:p>
        </p:txBody>
      </p:sp>
    </p:spTree>
    <p:extLst>
      <p:ext uri="{BB962C8B-B14F-4D97-AF65-F5344CB8AC3E}">
        <p14:creationId xmlns:p14="http://schemas.microsoft.com/office/powerpoint/2010/main" val="2041068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64</a:t>
            </a:fld>
            <a:endParaRPr lang="en-US" dirty="0"/>
          </a:p>
        </p:txBody>
      </p:sp>
    </p:spTree>
    <p:extLst>
      <p:ext uri="{BB962C8B-B14F-4D97-AF65-F5344CB8AC3E}">
        <p14:creationId xmlns:p14="http://schemas.microsoft.com/office/powerpoint/2010/main" val="507119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65</a:t>
            </a:fld>
            <a:endParaRPr lang="en-US" dirty="0"/>
          </a:p>
        </p:txBody>
      </p:sp>
    </p:spTree>
    <p:extLst>
      <p:ext uri="{BB962C8B-B14F-4D97-AF65-F5344CB8AC3E}">
        <p14:creationId xmlns:p14="http://schemas.microsoft.com/office/powerpoint/2010/main" val="4002513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66</a:t>
            </a:fld>
            <a:endParaRPr lang="en-US" dirty="0"/>
          </a:p>
        </p:txBody>
      </p:sp>
    </p:spTree>
    <p:extLst>
      <p:ext uri="{BB962C8B-B14F-4D97-AF65-F5344CB8AC3E}">
        <p14:creationId xmlns:p14="http://schemas.microsoft.com/office/powerpoint/2010/main" val="17668667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67</a:t>
            </a:fld>
            <a:endParaRPr lang="en-US" dirty="0"/>
          </a:p>
        </p:txBody>
      </p:sp>
    </p:spTree>
    <p:extLst>
      <p:ext uri="{BB962C8B-B14F-4D97-AF65-F5344CB8AC3E}">
        <p14:creationId xmlns:p14="http://schemas.microsoft.com/office/powerpoint/2010/main" val="1216408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68</a:t>
            </a:fld>
            <a:endParaRPr lang="en-US" dirty="0"/>
          </a:p>
        </p:txBody>
      </p:sp>
    </p:spTree>
    <p:extLst>
      <p:ext uri="{BB962C8B-B14F-4D97-AF65-F5344CB8AC3E}">
        <p14:creationId xmlns:p14="http://schemas.microsoft.com/office/powerpoint/2010/main" val="289310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F0E053-CFDC-4AFB-AB55-A718F883F6BC}" type="slidenum">
              <a:rPr lang="en-US" smtClean="0"/>
              <a:pPr/>
              <a:t>8</a:t>
            </a:fld>
            <a:endParaRPr lang="en-US"/>
          </a:p>
        </p:txBody>
      </p:sp>
    </p:spTree>
    <p:extLst>
      <p:ext uri="{BB962C8B-B14F-4D97-AF65-F5344CB8AC3E}">
        <p14:creationId xmlns:p14="http://schemas.microsoft.com/office/powerpoint/2010/main" val="1634936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69</a:t>
            </a:fld>
            <a:endParaRPr lang="en-US" dirty="0"/>
          </a:p>
        </p:txBody>
      </p:sp>
    </p:spTree>
    <p:extLst>
      <p:ext uri="{BB962C8B-B14F-4D97-AF65-F5344CB8AC3E}">
        <p14:creationId xmlns:p14="http://schemas.microsoft.com/office/powerpoint/2010/main" val="102740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70</a:t>
            </a:fld>
            <a:endParaRPr lang="en-US" dirty="0"/>
          </a:p>
        </p:txBody>
      </p:sp>
    </p:spTree>
    <p:extLst>
      <p:ext uri="{BB962C8B-B14F-4D97-AF65-F5344CB8AC3E}">
        <p14:creationId xmlns:p14="http://schemas.microsoft.com/office/powerpoint/2010/main" val="1206533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71</a:t>
            </a:fld>
            <a:endParaRPr lang="en-US" dirty="0"/>
          </a:p>
        </p:txBody>
      </p:sp>
    </p:spTree>
    <p:extLst>
      <p:ext uri="{BB962C8B-B14F-4D97-AF65-F5344CB8AC3E}">
        <p14:creationId xmlns:p14="http://schemas.microsoft.com/office/powerpoint/2010/main" val="309728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73</a:t>
            </a:fld>
            <a:endParaRPr lang="en-US" dirty="0"/>
          </a:p>
        </p:txBody>
      </p:sp>
    </p:spTree>
    <p:extLst>
      <p:ext uri="{BB962C8B-B14F-4D97-AF65-F5344CB8AC3E}">
        <p14:creationId xmlns:p14="http://schemas.microsoft.com/office/powerpoint/2010/main" val="20921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74</a:t>
            </a:fld>
            <a:endParaRPr lang="en-US" dirty="0"/>
          </a:p>
        </p:txBody>
      </p:sp>
    </p:spTree>
    <p:extLst>
      <p:ext uri="{BB962C8B-B14F-4D97-AF65-F5344CB8AC3E}">
        <p14:creationId xmlns:p14="http://schemas.microsoft.com/office/powerpoint/2010/main" val="23013113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200" kern="1200" dirty="0">
                <a:solidFill>
                  <a:schemeClr val="tx1"/>
                </a:solidFill>
                <a:effectLst/>
                <a:latin typeface="+mn-lt"/>
                <a:ea typeface="+mn-ea"/>
                <a:cs typeface="+mn-cs"/>
              </a:rPr>
              <a:t>Here you will see how</a:t>
            </a:r>
            <a:r>
              <a:rPr lang="en-US" sz="1200" kern="1200" baseline="0" dirty="0">
                <a:solidFill>
                  <a:schemeClr val="tx1"/>
                </a:solidFill>
                <a:effectLst/>
                <a:latin typeface="+mn-lt"/>
                <a:ea typeface="+mn-ea"/>
                <a:cs typeface="+mn-cs"/>
              </a:rPr>
              <a:t> the three components of a successful social and behavior change program support each other. </a:t>
            </a:r>
          </a:p>
          <a:p>
            <a:pPr marL="228600" indent="-228600">
              <a:buFontTx/>
              <a:buAutoNum type="arabicParenR"/>
            </a:pPr>
            <a:r>
              <a:rPr lang="en-US" sz="1200" kern="1200" baseline="0" dirty="0">
                <a:solidFill>
                  <a:schemeClr val="tx1"/>
                </a:solidFill>
                <a:effectLst/>
                <a:latin typeface="+mn-lt"/>
                <a:ea typeface="+mn-ea"/>
                <a:cs typeface="+mn-cs"/>
              </a:rPr>
              <a:t>Advocacy raises resources and political/social commitment for change goals</a:t>
            </a:r>
          </a:p>
          <a:p>
            <a:pPr marL="228600" indent="-228600">
              <a:buFontTx/>
              <a:buAutoNum type="arabicParenR"/>
            </a:pPr>
            <a:r>
              <a:rPr lang="en-US" sz="1200" kern="1200" baseline="0" dirty="0">
                <a:solidFill>
                  <a:schemeClr val="tx1"/>
                </a:solidFill>
                <a:effectLst/>
                <a:latin typeface="+mn-lt"/>
                <a:ea typeface="+mn-ea"/>
                <a:cs typeface="+mn-cs"/>
              </a:rPr>
              <a:t>Social mobilization creates wider participation, collective action, and ownership at the community level</a:t>
            </a:r>
          </a:p>
          <a:p>
            <a:pPr marL="228600" indent="-228600">
              <a:buFontTx/>
              <a:buAutoNum type="arabicParenR"/>
            </a:pPr>
            <a:r>
              <a:rPr lang="en-US" sz="1200" kern="1200" baseline="0" dirty="0">
                <a:solidFill>
                  <a:schemeClr val="tx1"/>
                </a:solidFill>
                <a:effectLst/>
                <a:latin typeface="+mn-lt"/>
                <a:ea typeface="+mn-ea"/>
                <a:cs typeface="+mn-cs"/>
              </a:rPr>
              <a:t>Behavior change communication creates changes in knowledge, attitudes, and practices of specific audiences, specifically at the household level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What we know works to change social norms are </a:t>
            </a:r>
            <a:r>
              <a:rPr lang="en-US" u="sng" baseline="0" dirty="0"/>
              <a:t>sustained</a:t>
            </a:r>
            <a:r>
              <a:rPr lang="en-US" baseline="0" dirty="0"/>
              <a:t> communication programs that work at </a:t>
            </a:r>
            <a:r>
              <a:rPr lang="en-US" u="sng" baseline="0" dirty="0"/>
              <a:t>multiple levels</a:t>
            </a:r>
            <a:r>
              <a:rPr lang="en-US" u="none" baseline="0" dirty="0"/>
              <a:t> </a:t>
            </a:r>
            <a:r>
              <a:rPr lang="en-US" baseline="0" dirty="0"/>
              <a:t>with </a:t>
            </a:r>
            <a:r>
              <a:rPr lang="en-US" u="sng" baseline="0" dirty="0"/>
              <a:t>multiple channels</a:t>
            </a:r>
            <a:r>
              <a:rPr lang="en-US" baseline="0" dirty="0"/>
              <a:t>. Strong policies, champions at national, state, and local levels, and strong civil society involvement, in addition to work at the household and community levels using counseling, school programs, and earned and paid media, for example, are all important components in a successful SBC program.</a:t>
            </a:r>
          </a:p>
          <a:p>
            <a:pPr marL="0" indent="0">
              <a:buFontTx/>
              <a:buNone/>
            </a:pPr>
            <a:endParaRPr lang="en-US" dirty="0"/>
          </a:p>
          <a:p>
            <a:pPr marL="0" indent="0">
              <a:buFontTx/>
              <a:buNone/>
            </a:pPr>
            <a:r>
              <a:rPr lang="en-US" baseline="0" dirty="0"/>
              <a:t>These three components need to be planned for, and often advocacy needs to happen first to create the enabling environment for change to happen in the other levels. For example, policies may need to be put into place or, if services or products are being promoted through communication at the household level, it’s essential that those services or products be available and accessible; otherwise, your communication will lose credibility.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75</a:t>
            </a:fld>
            <a:endParaRPr lang="en-US"/>
          </a:p>
        </p:txBody>
      </p:sp>
    </p:spTree>
    <p:extLst>
      <p:ext uri="{BB962C8B-B14F-4D97-AF65-F5344CB8AC3E}">
        <p14:creationId xmlns:p14="http://schemas.microsoft.com/office/powerpoint/2010/main" val="6513609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200" kern="1200" dirty="0">
                <a:solidFill>
                  <a:schemeClr val="tx1"/>
                </a:solidFill>
                <a:effectLst/>
                <a:latin typeface="+mn-lt"/>
                <a:ea typeface="+mn-ea"/>
                <a:cs typeface="+mn-cs"/>
              </a:rPr>
              <a:t>For interventions aimed at improving the nutritional status of the population in the country to be successful, especially that of nutritionally vulnerable groups within the household, they must include a comprehensive strategy to improve knowledge, attitudes, beliefs and behaviors related to nutrition. Such changes are often difficult to change and require more than providing correct information about prevention of undernutrition. For individuals to be able to change behavior, key factors affecting the individuals themselves and those directly or indirectly influencing them need to be addressed, including motivation, the ability to act (including self-efficacy), and social/gender norms. This model of behavior change, known as the socio-ecological model supports the theory that individual behavior is a product of multiple overlapping individual, social, and environmental influences, and combines individual change with the aim to influence the social context in which the individual operates. The socio-ecological model for change is based on a synthesis of theories and approaches from disciplines such as psychology, sociology, communication, and political science. The model allows practitioners to examine and address several levels of influence to find opportunities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change. </a:t>
            </a:r>
          </a:p>
          <a:p>
            <a:pPr>
              <a:buFontTx/>
              <a:buNone/>
            </a:pPr>
            <a:endParaRPr lang="en-US" sz="1200" kern="1200" dirty="0">
              <a:solidFill>
                <a:schemeClr val="tx1"/>
              </a:solidFill>
              <a:effectLst/>
              <a:latin typeface="+mn-lt"/>
              <a:ea typeface="+mn-ea"/>
              <a:cs typeface="+mn-cs"/>
            </a:endParaRPr>
          </a:p>
          <a:p>
            <a:pPr>
              <a:buFontTx/>
              <a:buNone/>
            </a:pPr>
            <a:r>
              <a:rPr lang="en-US" sz="1200" kern="1200" baseline="0" dirty="0">
                <a:solidFill>
                  <a:schemeClr val="tx1"/>
                </a:solidFill>
                <a:effectLst/>
                <a:latin typeface="+mn-lt"/>
                <a:ea typeface="+mn-ea"/>
                <a:cs typeface="+mn-cs"/>
              </a:rPr>
              <a:t>Each of those audiences fit within the categories in this model. Advocacy audiences fit within the enabling environment; social mobilization audiences fit within the community; and behavior change audiences fit within the areas of interpersonal and self.</a:t>
            </a:r>
            <a:endParaRPr lang="en-US" sz="1200" kern="1200" dirty="0">
              <a:solidFill>
                <a:schemeClr val="tx1"/>
              </a:solidFill>
              <a:effectLst/>
              <a:latin typeface="+mn-lt"/>
              <a:ea typeface="+mn-ea"/>
              <a:cs typeface="+mn-cs"/>
            </a:endParaRPr>
          </a:p>
          <a:p>
            <a:pPr>
              <a:buFontTx/>
              <a:buNone/>
            </a:pPr>
            <a:endParaRPr lang="en-US" sz="1200" kern="1200" dirty="0">
              <a:solidFill>
                <a:schemeClr val="tx1"/>
              </a:solidFill>
              <a:effectLst/>
              <a:latin typeface="+mn-lt"/>
              <a:ea typeface="+mn-ea"/>
              <a:cs typeface="+mn-cs"/>
            </a:endParaRPr>
          </a:p>
          <a:p>
            <a:pPr defTabSz="924458">
              <a:defRPr/>
            </a:pPr>
            <a:endParaRPr lang="en-US" baseline="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76</a:t>
            </a:fld>
            <a:endParaRPr lang="en-US"/>
          </a:p>
        </p:txBody>
      </p:sp>
    </p:spTree>
    <p:extLst>
      <p:ext uri="{BB962C8B-B14F-4D97-AF65-F5344CB8AC3E}">
        <p14:creationId xmlns:p14="http://schemas.microsoft.com/office/powerpoint/2010/main" val="1141437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77</a:t>
            </a:fld>
            <a:endParaRPr lang="en-US" dirty="0"/>
          </a:p>
        </p:txBody>
      </p:sp>
    </p:spTree>
    <p:extLst>
      <p:ext uri="{BB962C8B-B14F-4D97-AF65-F5344CB8AC3E}">
        <p14:creationId xmlns:p14="http://schemas.microsoft.com/office/powerpoint/2010/main" val="32687733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81</a:t>
            </a:fld>
            <a:endParaRPr lang="en-US" dirty="0"/>
          </a:p>
        </p:txBody>
      </p:sp>
    </p:spTree>
    <p:extLst>
      <p:ext uri="{BB962C8B-B14F-4D97-AF65-F5344CB8AC3E}">
        <p14:creationId xmlns:p14="http://schemas.microsoft.com/office/powerpoint/2010/main" val="16579842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82</a:t>
            </a:fld>
            <a:endParaRPr lang="en-US" dirty="0"/>
          </a:p>
        </p:txBody>
      </p:sp>
    </p:spTree>
    <p:extLst>
      <p:ext uri="{BB962C8B-B14F-4D97-AF65-F5344CB8AC3E}">
        <p14:creationId xmlns:p14="http://schemas.microsoft.com/office/powerpoint/2010/main" val="419555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E945FE-3F3A-4FC9-9A03-1B801753A533}" type="slidenum">
              <a:rPr lang="en-US" smtClean="0"/>
              <a:t>9</a:t>
            </a:fld>
            <a:endParaRPr lang="en-US"/>
          </a:p>
        </p:txBody>
      </p:sp>
    </p:spTree>
    <p:extLst>
      <p:ext uri="{BB962C8B-B14F-4D97-AF65-F5344CB8AC3E}">
        <p14:creationId xmlns:p14="http://schemas.microsoft.com/office/powerpoint/2010/main" val="30071628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83</a:t>
            </a:fld>
            <a:endParaRPr lang="en-US" dirty="0"/>
          </a:p>
        </p:txBody>
      </p:sp>
    </p:spTree>
    <p:extLst>
      <p:ext uri="{BB962C8B-B14F-4D97-AF65-F5344CB8AC3E}">
        <p14:creationId xmlns:p14="http://schemas.microsoft.com/office/powerpoint/2010/main" val="1502210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84</a:t>
            </a:fld>
            <a:endParaRPr lang="en-US" dirty="0"/>
          </a:p>
        </p:txBody>
      </p:sp>
    </p:spTree>
    <p:extLst>
      <p:ext uri="{BB962C8B-B14F-4D97-AF65-F5344CB8AC3E}">
        <p14:creationId xmlns:p14="http://schemas.microsoft.com/office/powerpoint/2010/main" val="2513274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85</a:t>
            </a:fld>
            <a:endParaRPr lang="en-US" dirty="0"/>
          </a:p>
        </p:txBody>
      </p:sp>
    </p:spTree>
    <p:extLst>
      <p:ext uri="{BB962C8B-B14F-4D97-AF65-F5344CB8AC3E}">
        <p14:creationId xmlns:p14="http://schemas.microsoft.com/office/powerpoint/2010/main" val="1769984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88</a:t>
            </a:fld>
            <a:endParaRPr lang="en-US" dirty="0"/>
          </a:p>
        </p:txBody>
      </p:sp>
    </p:spTree>
    <p:extLst>
      <p:ext uri="{BB962C8B-B14F-4D97-AF65-F5344CB8AC3E}">
        <p14:creationId xmlns:p14="http://schemas.microsoft.com/office/powerpoint/2010/main" val="35631072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89</a:t>
            </a:fld>
            <a:endParaRPr lang="en-US" dirty="0"/>
          </a:p>
        </p:txBody>
      </p:sp>
    </p:spTree>
    <p:extLst>
      <p:ext uri="{BB962C8B-B14F-4D97-AF65-F5344CB8AC3E}">
        <p14:creationId xmlns:p14="http://schemas.microsoft.com/office/powerpoint/2010/main" val="39626262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90</a:t>
            </a:fld>
            <a:endParaRPr lang="en-US" dirty="0"/>
          </a:p>
        </p:txBody>
      </p:sp>
    </p:spTree>
    <p:extLst>
      <p:ext uri="{BB962C8B-B14F-4D97-AF65-F5344CB8AC3E}">
        <p14:creationId xmlns:p14="http://schemas.microsoft.com/office/powerpoint/2010/main" val="33718443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91</a:t>
            </a:fld>
            <a:endParaRPr lang="en-US" dirty="0"/>
          </a:p>
        </p:txBody>
      </p:sp>
    </p:spTree>
    <p:extLst>
      <p:ext uri="{BB962C8B-B14F-4D97-AF65-F5344CB8AC3E}">
        <p14:creationId xmlns:p14="http://schemas.microsoft.com/office/powerpoint/2010/main" val="40208513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92</a:t>
            </a:fld>
            <a:endParaRPr lang="en-US" dirty="0"/>
          </a:p>
        </p:txBody>
      </p:sp>
    </p:spTree>
    <p:extLst>
      <p:ext uri="{BB962C8B-B14F-4D97-AF65-F5344CB8AC3E}">
        <p14:creationId xmlns:p14="http://schemas.microsoft.com/office/powerpoint/2010/main" val="18901014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94</a:t>
            </a:fld>
            <a:endParaRPr lang="en-US" dirty="0"/>
          </a:p>
        </p:txBody>
      </p:sp>
    </p:spTree>
    <p:extLst>
      <p:ext uri="{BB962C8B-B14F-4D97-AF65-F5344CB8AC3E}">
        <p14:creationId xmlns:p14="http://schemas.microsoft.com/office/powerpoint/2010/main" val="25064461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95</a:t>
            </a:fld>
            <a:endParaRPr lang="en-US" dirty="0"/>
          </a:p>
        </p:txBody>
      </p:sp>
    </p:spTree>
    <p:extLst>
      <p:ext uri="{BB962C8B-B14F-4D97-AF65-F5344CB8AC3E}">
        <p14:creationId xmlns:p14="http://schemas.microsoft.com/office/powerpoint/2010/main" val="21825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E945FE-3F3A-4FC9-9A03-1B801753A533}" type="slidenum">
              <a:rPr lang="en-US" smtClean="0"/>
              <a:t>10</a:t>
            </a:fld>
            <a:endParaRPr lang="en-US"/>
          </a:p>
        </p:txBody>
      </p:sp>
    </p:spTree>
    <p:extLst>
      <p:ext uri="{BB962C8B-B14F-4D97-AF65-F5344CB8AC3E}">
        <p14:creationId xmlns:p14="http://schemas.microsoft.com/office/powerpoint/2010/main" val="7312865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96</a:t>
            </a:fld>
            <a:endParaRPr lang="en-US" dirty="0"/>
          </a:p>
        </p:txBody>
      </p:sp>
    </p:spTree>
    <p:extLst>
      <p:ext uri="{BB962C8B-B14F-4D97-AF65-F5344CB8AC3E}">
        <p14:creationId xmlns:p14="http://schemas.microsoft.com/office/powerpoint/2010/main" val="29812052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97</a:t>
            </a:fld>
            <a:endParaRPr lang="en-US" dirty="0"/>
          </a:p>
        </p:txBody>
      </p:sp>
    </p:spTree>
    <p:extLst>
      <p:ext uri="{BB962C8B-B14F-4D97-AF65-F5344CB8AC3E}">
        <p14:creationId xmlns:p14="http://schemas.microsoft.com/office/powerpoint/2010/main" val="1319012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98</a:t>
            </a:fld>
            <a:endParaRPr lang="en-US" dirty="0"/>
          </a:p>
        </p:txBody>
      </p:sp>
    </p:spTree>
    <p:extLst>
      <p:ext uri="{BB962C8B-B14F-4D97-AF65-F5344CB8AC3E}">
        <p14:creationId xmlns:p14="http://schemas.microsoft.com/office/powerpoint/2010/main" val="10668100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99</a:t>
            </a:fld>
            <a:endParaRPr lang="en-US" dirty="0"/>
          </a:p>
        </p:txBody>
      </p:sp>
    </p:spTree>
    <p:extLst>
      <p:ext uri="{BB962C8B-B14F-4D97-AF65-F5344CB8AC3E}">
        <p14:creationId xmlns:p14="http://schemas.microsoft.com/office/powerpoint/2010/main" val="21784262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100</a:t>
            </a:fld>
            <a:endParaRPr lang="en-US" dirty="0"/>
          </a:p>
        </p:txBody>
      </p:sp>
    </p:spTree>
    <p:extLst>
      <p:ext uri="{BB962C8B-B14F-4D97-AF65-F5344CB8AC3E}">
        <p14:creationId xmlns:p14="http://schemas.microsoft.com/office/powerpoint/2010/main" val="1437583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101</a:t>
            </a:fld>
            <a:endParaRPr lang="en-US" dirty="0"/>
          </a:p>
        </p:txBody>
      </p:sp>
    </p:spTree>
    <p:extLst>
      <p:ext uri="{BB962C8B-B14F-4D97-AF65-F5344CB8AC3E}">
        <p14:creationId xmlns:p14="http://schemas.microsoft.com/office/powerpoint/2010/main" val="10865627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102</a:t>
            </a:fld>
            <a:endParaRPr lang="en-US" dirty="0"/>
          </a:p>
        </p:txBody>
      </p:sp>
    </p:spTree>
    <p:extLst>
      <p:ext uri="{BB962C8B-B14F-4D97-AF65-F5344CB8AC3E}">
        <p14:creationId xmlns:p14="http://schemas.microsoft.com/office/powerpoint/2010/main" val="12896959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103</a:t>
            </a:fld>
            <a:endParaRPr lang="en-US"/>
          </a:p>
        </p:txBody>
      </p:sp>
    </p:spTree>
    <p:extLst>
      <p:ext uri="{BB962C8B-B14F-4D97-AF65-F5344CB8AC3E}">
        <p14:creationId xmlns:p14="http://schemas.microsoft.com/office/powerpoint/2010/main" val="32687041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16602744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148808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E945FE-3F3A-4FC9-9A03-1B801753A533}" type="slidenum">
              <a:rPr lang="en-US" smtClean="0"/>
              <a:t>11</a:t>
            </a:fld>
            <a:endParaRPr lang="en-US"/>
          </a:p>
        </p:txBody>
      </p:sp>
    </p:spTree>
    <p:extLst>
      <p:ext uri="{BB962C8B-B14F-4D97-AF65-F5344CB8AC3E}">
        <p14:creationId xmlns:p14="http://schemas.microsoft.com/office/powerpoint/2010/main" val="34181474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106</a:t>
            </a:fld>
            <a:endParaRPr lang="en-US" dirty="0">
              <a:solidFill>
                <a:prstClr val="black"/>
              </a:solidFill>
            </a:endParaRPr>
          </a:p>
        </p:txBody>
      </p:sp>
    </p:spTree>
    <p:extLst>
      <p:ext uri="{BB962C8B-B14F-4D97-AF65-F5344CB8AC3E}">
        <p14:creationId xmlns:p14="http://schemas.microsoft.com/office/powerpoint/2010/main" val="16546694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107</a:t>
            </a:fld>
            <a:endParaRPr lang="en-US">
              <a:solidFill>
                <a:prstClr val="black"/>
              </a:solidFill>
            </a:endParaRPr>
          </a:p>
        </p:txBody>
      </p:sp>
    </p:spTree>
    <p:extLst>
      <p:ext uri="{BB962C8B-B14F-4D97-AF65-F5344CB8AC3E}">
        <p14:creationId xmlns:p14="http://schemas.microsoft.com/office/powerpoint/2010/main" val="21480323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108</a:t>
            </a:fld>
            <a:endParaRPr lang="en-US" dirty="0"/>
          </a:p>
        </p:txBody>
      </p:sp>
    </p:spTree>
    <p:extLst>
      <p:ext uri="{BB962C8B-B14F-4D97-AF65-F5344CB8AC3E}">
        <p14:creationId xmlns:p14="http://schemas.microsoft.com/office/powerpoint/2010/main" val="38282404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purpose of using</a:t>
            </a:r>
            <a:r>
              <a:rPr lang="en-US" sz="1200" baseline="0" dirty="0"/>
              <a:t> the </a:t>
            </a:r>
            <a:r>
              <a:rPr kumimoji="0" lang="en-US" sz="1200" b="1" i="0" u="none" strike="noStrike" kern="1200" cap="none" spc="0" normalizeH="0" baseline="0" noProof="0" dirty="0">
                <a:ln>
                  <a:noFill/>
                </a:ln>
                <a:solidFill>
                  <a:srgbClr val="194881"/>
                </a:solidFill>
                <a:effectLst/>
                <a:uLnTx/>
                <a:uFillTx/>
                <a:latin typeface="+mn-lt"/>
                <a:ea typeface="+mj-ea"/>
                <a:cs typeface="Arial" pitchFamily="34" charset="0"/>
              </a:rPr>
              <a:t>Visualization in Participatory Programs </a:t>
            </a:r>
            <a:r>
              <a:rPr kumimoji="0" lang="en-US" sz="1200" b="0" i="0" u="none" strike="noStrike" kern="1200" cap="none" spc="0" normalizeH="0" baseline="0" noProof="0" dirty="0">
                <a:ln>
                  <a:noFill/>
                </a:ln>
                <a:solidFill>
                  <a:srgbClr val="194881"/>
                </a:solidFill>
                <a:effectLst/>
                <a:uLnTx/>
                <a:uFillTx/>
                <a:latin typeface="+mn-lt"/>
                <a:ea typeface="+mj-ea"/>
                <a:cs typeface="Arial" pitchFamily="34" charset="0"/>
              </a:rPr>
              <a:t>(</a:t>
            </a:r>
            <a:r>
              <a:rPr lang="en-US" sz="1200" baseline="0" dirty="0"/>
              <a:t>VIPP) process is to promote participation throughout the workshop. In essence, VIPP is a participatory process to ensure that everyone’s voice in the workshop is heard as everyone is allowed time to write down and then share their thoughts. Because everyone shares their thoughts and then eventually votes on decisions (depending on the activity), this process also helps the group reach consensus on important topics.” </a:t>
            </a:r>
            <a:endParaRPr lang="en-US" sz="1200"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109</a:t>
            </a:fld>
            <a:endParaRPr lang="en-US">
              <a:solidFill>
                <a:prstClr val="black"/>
              </a:solidFill>
            </a:endParaRPr>
          </a:p>
        </p:txBody>
      </p:sp>
    </p:spTree>
    <p:extLst>
      <p:ext uri="{BB962C8B-B14F-4D97-AF65-F5344CB8AC3E}">
        <p14:creationId xmlns:p14="http://schemas.microsoft.com/office/powerpoint/2010/main" val="8716261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establish ground rules for the workshop, set up one flipchart paper with a vertical line down the middle. Start the game “</a:t>
            </a:r>
            <a:r>
              <a:rPr lang="en-US" sz="1200" kern="1200" dirty="0" err="1">
                <a:solidFill>
                  <a:schemeClr val="tx1"/>
                </a:solidFill>
                <a:effectLst/>
                <a:latin typeface="+mn-lt"/>
                <a:ea typeface="+mn-ea"/>
                <a:cs typeface="+mn-cs"/>
              </a:rPr>
              <a:t>Topsy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Turvy</a:t>
            </a:r>
            <a:r>
              <a:rPr lang="en-US" sz="1200" kern="1200" dirty="0">
                <a:solidFill>
                  <a:schemeClr val="tx1"/>
                </a:solidFill>
                <a:effectLst/>
                <a:latin typeface="+mn-lt"/>
                <a:ea typeface="+mn-ea"/>
                <a:cs typeface="+mn-cs"/>
              </a:rPr>
              <a:t>” by asking the question: “If you wanted to make this workshop not successful, what would you do? For example, talk on the phone during sessions, come in late, sleep, etc.” </a:t>
            </a:r>
          </a:p>
          <a:p>
            <a:r>
              <a:rPr lang="en-CA" sz="1200" kern="1200" dirty="0">
                <a:solidFill>
                  <a:schemeClr val="tx1"/>
                </a:solidFill>
                <a:effectLst/>
                <a:latin typeface="+mn-lt"/>
                <a:ea typeface="+mn-ea"/>
                <a:cs typeface="+mn-cs"/>
              </a:rPr>
              <a:t>Write each idea down on a VIPP card and tape them</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on the left side of the flipchart.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Then ask: “So, what will make this workshop successful?” (e.g., turn our phones on silent, be on time, and be engaged). Write each idea</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on a VIPP card and tape them on the right side of the flipchart. </a:t>
            </a:r>
            <a:endParaRPr lang="en-US"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Ask the participants if they agree that the ideas on the right side of the flipchart are the ground rules.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850FB8-9049-4F46-B8FE-8F2D90685117}" type="slidenum">
              <a:rPr lang="en-US" smtClean="0"/>
              <a:pPr/>
              <a:t>110</a:t>
            </a:fld>
            <a:endParaRPr lang="en-US"/>
          </a:p>
        </p:txBody>
      </p:sp>
    </p:spTree>
    <p:extLst>
      <p:ext uri="{BB962C8B-B14F-4D97-AF65-F5344CB8AC3E}">
        <p14:creationId xmlns:p14="http://schemas.microsoft.com/office/powerpoint/2010/main" val="20985046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111</a:t>
            </a:fld>
            <a:endParaRPr lang="en-US" dirty="0">
              <a:solidFill>
                <a:prstClr val="black"/>
              </a:solidFill>
            </a:endParaRPr>
          </a:p>
        </p:txBody>
      </p:sp>
    </p:spTree>
    <p:extLst>
      <p:ext uri="{BB962C8B-B14F-4D97-AF65-F5344CB8AC3E}">
        <p14:creationId xmlns:p14="http://schemas.microsoft.com/office/powerpoint/2010/main" val="31961185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a:t>
            </a:r>
            <a:r>
              <a:rPr lang="en-US" baseline="0" dirty="0"/>
              <a:t> to briefly review the agenda. Note how this workshop is one step in the nutrition advocacy planning process. </a:t>
            </a:r>
            <a:r>
              <a:rPr lang="en-US" i="1" baseline="0" dirty="0"/>
              <a:t>Note this process may differ from country to country and workshop to workshop. Revise as needed. </a:t>
            </a:r>
          </a:p>
          <a:p>
            <a:endParaRPr lang="en-US" i="1" baseline="0" dirty="0"/>
          </a:p>
          <a:p>
            <a:r>
              <a:rPr lang="en-US" i="0" baseline="0" dirty="0"/>
              <a:t>This nutrition advocacy planning process usually takes the following form:</a:t>
            </a:r>
          </a:p>
          <a:p>
            <a:pPr marL="171450" indent="-171450">
              <a:buFontTx/>
              <a:buChar char="-"/>
            </a:pPr>
            <a:r>
              <a:rPr lang="en-US" b="1" i="0" baseline="0" dirty="0"/>
              <a:t>First the stakeholder meeting is held </a:t>
            </a:r>
            <a:r>
              <a:rPr lang="en-US" i="0" baseline="0" dirty="0"/>
              <a:t>where</a:t>
            </a:r>
            <a:r>
              <a:rPr lang="en-US" baseline="0" dirty="0"/>
              <a:t> participants first discuss information needed to input into the PROFILES spreadsheet and current nutrition advocacy needs. </a:t>
            </a:r>
          </a:p>
          <a:p>
            <a:pPr marL="171450" indent="-171450">
              <a:buFontTx/>
              <a:buChar char="-"/>
            </a:pPr>
            <a:r>
              <a:rPr lang="en-US" b="1" baseline="0" dirty="0"/>
              <a:t>Next the PROFILES workshop is held </a:t>
            </a:r>
            <a:r>
              <a:rPr lang="en-US" baseline="0" dirty="0"/>
              <a:t>where participants input information into the PROFILES spreadsheet and preliminary estimates to be used in nutrition advocacy materials are created.</a:t>
            </a:r>
          </a:p>
          <a:p>
            <a:pPr marL="171450" indent="-171450">
              <a:buFontTx/>
              <a:buChar char="-"/>
            </a:pPr>
            <a:r>
              <a:rPr lang="en-US" b="1" baseline="0" dirty="0"/>
              <a:t>Then the preliminary results meeting is held </a:t>
            </a:r>
            <a:r>
              <a:rPr lang="en-US" b="0" baseline="0" dirty="0"/>
              <a:t>to disseminate the results of the workshop.</a:t>
            </a:r>
            <a:endParaRPr lang="en-US" b="1" baseline="0" dirty="0"/>
          </a:p>
          <a:p>
            <a:pPr marL="171450" indent="-171450">
              <a:buFontTx/>
              <a:buChar char="-"/>
            </a:pPr>
            <a:r>
              <a:rPr lang="en-US" b="1" baseline="0" dirty="0"/>
              <a:t>Finally the advocacy workshop is held </a:t>
            </a:r>
            <a:r>
              <a:rPr lang="en-US" baseline="0" dirty="0"/>
              <a:t>to create advocacy materials based on the needs of the country.</a:t>
            </a:r>
          </a:p>
          <a:p>
            <a:pPr marL="171450" indent="-171450">
              <a:buFontTx/>
              <a:buChar char="-"/>
            </a:pPr>
            <a:r>
              <a:rPr lang="en-US" b="1" baseline="0" dirty="0"/>
              <a:t>Nutrition costing may be done </a:t>
            </a:r>
            <a:r>
              <a:rPr lang="en-US" b="0" baseline="0" dirty="0"/>
              <a:t>in parallel to the other nutrition advocacy steps. </a:t>
            </a:r>
            <a:endParaRPr lang="en-US" b="1"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112</a:t>
            </a:fld>
            <a:endParaRPr lang="en-US"/>
          </a:p>
        </p:txBody>
      </p:sp>
    </p:spTree>
    <p:extLst>
      <p:ext uri="{BB962C8B-B14F-4D97-AF65-F5344CB8AC3E}">
        <p14:creationId xmlns:p14="http://schemas.microsoft.com/office/powerpoint/2010/main" val="8885351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Refer to slide. Adapt as necessary. </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113</a:t>
            </a:fld>
            <a:endParaRPr lang="en-US" dirty="0"/>
          </a:p>
        </p:txBody>
      </p:sp>
    </p:spTree>
    <p:extLst>
      <p:ext uri="{BB962C8B-B14F-4D97-AF65-F5344CB8AC3E}">
        <p14:creationId xmlns:p14="http://schemas.microsoft.com/office/powerpoint/2010/main" val="41328672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32052030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Note: </a:t>
            </a:r>
            <a:r>
              <a:rPr kumimoji="0" lang="en-US" sz="1800" b="0" i="0" u="sng" strike="noStrike" kern="1200" cap="none" spc="0" normalizeH="0" baseline="0" noProof="0" dirty="0">
                <a:ln>
                  <a:noFill/>
                </a:ln>
                <a:solidFill>
                  <a:prstClr val="black"/>
                </a:solidFill>
                <a:effectLst/>
                <a:uLnTx/>
                <a:uFillTx/>
                <a:latin typeface="+mn-lt"/>
                <a:ea typeface="+mn-ea"/>
                <a:cs typeface="+mn-cs"/>
              </a:rPr>
              <a:t>If a stakeholder meeting was not held</a:t>
            </a:r>
            <a:r>
              <a:rPr kumimoji="0" lang="en-US" sz="1800" b="0" i="0" u="none" strike="noStrike" kern="1200" cap="none" spc="0" normalizeH="0" baseline="0" noProof="0" dirty="0">
                <a:ln>
                  <a:noFill/>
                </a:ln>
                <a:solidFill>
                  <a:prstClr val="black"/>
                </a:solidFill>
                <a:effectLst/>
                <a:uLnTx/>
                <a:uFillTx/>
                <a:latin typeface="+mn-lt"/>
                <a:ea typeface="+mn-ea"/>
                <a:cs typeface="+mn-cs"/>
              </a:rPr>
              <a:t>, hide the slides in this session that appear after “What Needs to Be Determined for PROFILES?” to provide only information on the PROFILES process and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solidFill>
                <a:srgbClr val="00808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u="sng" dirty="0">
                <a:solidFill>
                  <a:srgbClr val="008080"/>
                </a:solidFill>
                <a:latin typeface="Calibri" panose="020F0502020204030204" pitchFamily="34" charset="0"/>
                <a:ea typeface="Calibri" panose="020F0502020204030204" pitchFamily="34" charset="0"/>
                <a:cs typeface="Times New Roman" panose="02020603050405020304" pitchFamily="18" charset="0"/>
              </a:rPr>
              <a:t>If a stakeholder meeting was held</a:t>
            </a:r>
            <a:r>
              <a:rPr lang="en-US" u="none" dirty="0">
                <a:solidFill>
                  <a:srgbClr val="008080"/>
                </a:solidFill>
                <a:latin typeface="Calibri" panose="020F0502020204030204" pitchFamily="34" charset="0"/>
                <a:ea typeface="Calibri" panose="020F0502020204030204" pitchFamily="34" charset="0"/>
                <a:cs typeface="Times New Roman" panose="02020603050405020304" pitchFamily="18" charset="0"/>
              </a:rPr>
              <a:t>, explain that </a:t>
            </a:r>
            <a:r>
              <a:rPr lang="en-US" dirty="0">
                <a:latin typeface="Calibri" panose="020F0502020204030204" pitchFamily="34" charset="0"/>
                <a:ea typeface="Calibri" panose="020F0502020204030204" pitchFamily="34" charset="0"/>
                <a:cs typeface="Times New Roman" panose="02020603050405020304" pitchFamily="18" charset="0"/>
              </a:rPr>
              <a:t>a group of stakeholders from multiple sectors (including many of you) met to discuss nutrition advocacy using PROFILES and nutrition costing. We’d like to recap the discussions that took place during</a:t>
            </a:r>
            <a:r>
              <a:rPr lang="en-US" baseline="0" dirty="0">
                <a:latin typeface="Calibri" panose="020F0502020204030204" pitchFamily="34" charset="0"/>
                <a:ea typeface="Calibri" panose="020F0502020204030204" pitchFamily="34" charset="0"/>
                <a:cs typeface="Times New Roman" panose="02020603050405020304" pitchFamily="18" charset="0"/>
              </a:rPr>
              <a:t> the stakeholder meeting</a:t>
            </a:r>
            <a:r>
              <a:rPr lang="en-US" dirty="0">
                <a:latin typeface="Calibri" panose="020F0502020204030204" pitchFamily="34" charset="0"/>
                <a:ea typeface="Calibri" panose="020F0502020204030204" pitchFamily="34" charset="0"/>
                <a:cs typeface="Times New Roman" panose="02020603050405020304" pitchFamily="18" charset="0"/>
              </a:rPr>
              <a:t>, walk through the process for nutrition advocacy, and share some definitions of what we mean by some of the terms we’ll be using in this workshop.</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115</a:t>
            </a:fld>
            <a:endParaRPr lang="en-US"/>
          </a:p>
        </p:txBody>
      </p:sp>
    </p:spTree>
    <p:extLst>
      <p:ext uri="{BB962C8B-B14F-4D97-AF65-F5344CB8AC3E}">
        <p14:creationId xmlns:p14="http://schemas.microsoft.com/office/powerpoint/2010/main" val="3690479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E945FE-3F3A-4FC9-9A03-1B801753A533}" type="slidenum">
              <a:rPr lang="en-US" smtClean="0"/>
              <a:t>12</a:t>
            </a:fld>
            <a:endParaRPr lang="en-US"/>
          </a:p>
        </p:txBody>
      </p:sp>
    </p:spTree>
    <p:extLst>
      <p:ext uri="{BB962C8B-B14F-4D97-AF65-F5344CB8AC3E}">
        <p14:creationId xmlns:p14="http://schemas.microsoft.com/office/powerpoint/2010/main" val="10563612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slide shows the learning objectives for this session. </a:t>
            </a:r>
            <a:r>
              <a:rPr lang="en-CA" dirty="0"/>
              <a:t>Call upon participants who were present at the stakeholder meeting and ask them to share their observations, thoughts, and the take away from the stakeholder meeting. </a:t>
            </a:r>
            <a:r>
              <a:rPr lang="en-US" dirty="0">
                <a:effectLst/>
              </a:rPr>
              <a:t> </a:t>
            </a:r>
            <a:r>
              <a:rPr lang="en-CA" dirty="0"/>
              <a:t> </a:t>
            </a:r>
          </a:p>
          <a:p>
            <a:endParaRPr lang="en-CA" dirty="0"/>
          </a:p>
          <a:p>
            <a:r>
              <a:rPr lang="en-CA" dirty="0"/>
              <a:t>Note: The facilitator should be prepared with his/her notes from the</a:t>
            </a:r>
            <a:r>
              <a:rPr lang="en-CA" baseline="0" dirty="0"/>
              <a:t> stakeholder meting in case any important points are not mentioned by participants. The facilitator should then bring up these points for discussion.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116</a:t>
            </a:fld>
            <a:endParaRPr lang="en-US" dirty="0">
              <a:solidFill>
                <a:prstClr val="black"/>
              </a:solidFill>
            </a:endParaRPr>
          </a:p>
        </p:txBody>
      </p:sp>
    </p:spTree>
    <p:extLst>
      <p:ext uri="{BB962C8B-B14F-4D97-AF65-F5344CB8AC3E}">
        <p14:creationId xmlns:p14="http://schemas.microsoft.com/office/powerpoint/2010/main" val="2853581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117</a:t>
            </a:fld>
            <a:endParaRPr lang="en-US" dirty="0">
              <a:solidFill>
                <a:prstClr val="black"/>
              </a:solidFill>
            </a:endParaRPr>
          </a:p>
        </p:txBody>
      </p:sp>
    </p:spTree>
    <p:extLst>
      <p:ext uri="{BB962C8B-B14F-4D97-AF65-F5344CB8AC3E}">
        <p14:creationId xmlns:p14="http://schemas.microsoft.com/office/powerpoint/2010/main" val="32302767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Nutrition is central</a:t>
            </a:r>
            <a:r>
              <a:rPr lang="en-US" baseline="0" dirty="0"/>
              <a:t> to development—in essence it is not only a human right, but a necessary and essential building block for a country to achieve health and development goals. It has also been identified as a best investment and as one of the most cost-effective interventions for a resource-poor country.</a:t>
            </a:r>
          </a:p>
          <a:p>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118</a:t>
            </a:fld>
            <a:endParaRPr lang="en-US" dirty="0">
              <a:solidFill>
                <a:prstClr val="black"/>
              </a:solidFill>
            </a:endParaRPr>
          </a:p>
        </p:txBody>
      </p:sp>
    </p:spTree>
    <p:extLst>
      <p:ext uri="{BB962C8B-B14F-4D97-AF65-F5344CB8AC3E}">
        <p14:creationId xmlns:p14="http://schemas.microsoft.com/office/powerpoint/2010/main" val="15207578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important</a:t>
            </a:r>
            <a:r>
              <a:rPr lang="en-US" baseline="0" dirty="0"/>
              <a:t> benefits of improved nutrition, including reduced mortality; improved child growth, cognitive development, and school performance in children; reduced infections; and increased economic productivity.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119</a:t>
            </a:fld>
            <a:endParaRPr lang="en-US" dirty="0">
              <a:solidFill>
                <a:prstClr val="black"/>
              </a:solidFill>
            </a:endParaRPr>
          </a:p>
        </p:txBody>
      </p:sp>
    </p:spTree>
    <p:extLst>
      <p:ext uri="{BB962C8B-B14F-4D97-AF65-F5344CB8AC3E}">
        <p14:creationId xmlns:p14="http://schemas.microsoft.com/office/powerpoint/2010/main" val="33939766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yello</a:t>
            </a:r>
            <a:r>
              <a:rPr lang="en-US" baseline="0" dirty="0"/>
              <a:t>w portion of the graph shows the neonatal mortality and the blue area shows the causes of under 5 mortality after the neonatal period of 0-27 days.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120</a:t>
            </a:fld>
            <a:endParaRPr lang="en-US"/>
          </a:p>
        </p:txBody>
      </p:sp>
    </p:spTree>
    <p:extLst>
      <p:ext uri="{BB962C8B-B14F-4D97-AF65-F5344CB8AC3E}">
        <p14:creationId xmlns:p14="http://schemas.microsoft.com/office/powerpoint/2010/main" val="41233010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5</a:t>
            </a:r>
            <a:r>
              <a:rPr lang="en-US" baseline="0" dirty="0"/>
              <a:t> child mortality is attributed to different forms of malnutrition. The different forms of malnutrition that affect under 5 child mortality are shown and the proportion of deaths attributed to that malnutrition problem is shown.  </a:t>
            </a:r>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121</a:t>
            </a:fld>
            <a:endParaRPr lang="en-US" dirty="0">
              <a:solidFill>
                <a:prstClr val="black"/>
              </a:solidFill>
            </a:endParaRPr>
          </a:p>
        </p:txBody>
      </p:sp>
    </p:spTree>
    <p:extLst>
      <p:ext uri="{BB962C8B-B14F-4D97-AF65-F5344CB8AC3E}">
        <p14:creationId xmlns:p14="http://schemas.microsoft.com/office/powerpoint/2010/main" val="26949032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dirty="0"/>
              <a:t>Joint estimates from the World Bank</a:t>
            </a:r>
            <a:r>
              <a:rPr lang="en-US" baseline="0" dirty="0"/>
              <a:t>, UNICEF, and the World Health Organization show that chronic malnutrition affects 40 and 37 percent of children under 5 years of age in sub-Saharan Africa and South Asia, respectively. In fact, the prevalence of chronic malnutrition in sub-Saharan Africa is rising relative to other regions. Importantly these are the two regions with the greatest number of children affected by moderate and severe stunting, 56 million children in sub-Saharan Africa and 68 million in South Asia.</a:t>
            </a:r>
            <a:endParaRPr lang="en-US" dirty="0"/>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122</a:t>
            </a:fld>
            <a:endParaRPr lang="en-US" dirty="0">
              <a:solidFill>
                <a:prstClr val="black"/>
              </a:solidFill>
            </a:endParaRPr>
          </a:p>
        </p:txBody>
      </p:sp>
    </p:spTree>
    <p:extLst>
      <p:ext uri="{BB962C8B-B14F-4D97-AF65-F5344CB8AC3E}">
        <p14:creationId xmlns:p14="http://schemas.microsoft.com/office/powerpoint/2010/main" val="3050588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123</a:t>
            </a:fld>
            <a:endParaRPr lang="en-US" dirty="0">
              <a:solidFill>
                <a:prstClr val="black"/>
              </a:solidFill>
            </a:endParaRPr>
          </a:p>
        </p:txBody>
      </p:sp>
    </p:spTree>
    <p:extLst>
      <p:ext uri="{BB962C8B-B14F-4D97-AF65-F5344CB8AC3E}">
        <p14:creationId xmlns:p14="http://schemas.microsoft.com/office/powerpoint/2010/main" val="26883403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336675" y="812800"/>
            <a:ext cx="4337050" cy="3254375"/>
          </a:xfrm>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ahoma" charset="0"/>
              </a:rPr>
              <a:t>As shown in this figure, malnutrition</a:t>
            </a:r>
            <a:r>
              <a:rPr lang="en-US" baseline="0" dirty="0">
                <a:latin typeface="Tahoma" charset="0"/>
              </a:rPr>
              <a:t> often begins early—within the first 1,000 days (pregnancy through a child’s second birthday). Even when children are born with normal birth weight, they quickly become malnourished due to infections, </a:t>
            </a:r>
            <a:r>
              <a:rPr lang="en-US" sz="1200" kern="1200" dirty="0">
                <a:solidFill>
                  <a:schemeClr val="tx1"/>
                </a:solidFill>
                <a:effectLst/>
                <a:latin typeface="+mn-lt"/>
                <a:ea typeface="+mn-ea"/>
                <a:cs typeface="+mn-cs"/>
              </a:rPr>
              <a:t>poor infant and young child feeding and hygiene practices, and lack of water and sanitation</a:t>
            </a:r>
            <a:r>
              <a:rPr lang="en-US" baseline="0" dirty="0">
                <a:latin typeface="Tahoma" charset="0"/>
              </a:rPr>
              <a:t>. It is well established that action to address prevent and reduce malnutrition needs to begin during this critical window of opportunity. </a:t>
            </a:r>
            <a:endParaRPr lang="en-US" dirty="0">
              <a:latin typeface="Tahoma"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776478" eaLnBrk="0" hangingPunct="0">
              <a:defRPr>
                <a:solidFill>
                  <a:schemeClr val="tx1"/>
                </a:solidFill>
                <a:latin typeface="Verdana" charset="0"/>
                <a:ea typeface="ＭＳ Ｐゴシック" charset="0"/>
                <a:cs typeface="Arial" charset="0"/>
              </a:defRPr>
            </a:lvl1pPr>
            <a:lvl2pPr marL="757066" indent="-291179" defTabSz="776478" eaLnBrk="0" hangingPunct="0">
              <a:defRPr>
                <a:solidFill>
                  <a:schemeClr val="tx1"/>
                </a:solidFill>
                <a:latin typeface="Verdana" charset="0"/>
                <a:ea typeface="Arial" charset="0"/>
                <a:cs typeface="Arial" charset="0"/>
              </a:defRPr>
            </a:lvl2pPr>
            <a:lvl3pPr marL="1164717" indent="-232943" defTabSz="776478" eaLnBrk="0" hangingPunct="0">
              <a:defRPr>
                <a:solidFill>
                  <a:schemeClr val="tx1"/>
                </a:solidFill>
                <a:latin typeface="Verdana" charset="0"/>
                <a:ea typeface="Arial" charset="0"/>
                <a:cs typeface="Arial" charset="0"/>
              </a:defRPr>
            </a:lvl3pPr>
            <a:lvl4pPr marL="1630604" indent="-232943" defTabSz="776478" eaLnBrk="0" hangingPunct="0">
              <a:defRPr>
                <a:solidFill>
                  <a:schemeClr val="tx1"/>
                </a:solidFill>
                <a:latin typeface="Verdana" charset="0"/>
                <a:ea typeface="Arial" charset="0"/>
                <a:cs typeface="Arial" charset="0"/>
              </a:defRPr>
            </a:lvl4pPr>
            <a:lvl5pPr marL="2096491" indent="-232943" defTabSz="776478" eaLnBrk="0" hangingPunct="0">
              <a:defRPr>
                <a:solidFill>
                  <a:schemeClr val="tx1"/>
                </a:solidFill>
                <a:latin typeface="Verdana" charset="0"/>
                <a:ea typeface="Arial" charset="0"/>
                <a:cs typeface="Arial" charset="0"/>
              </a:defRPr>
            </a:lvl5pPr>
            <a:lvl6pPr marL="2562377" indent="-232943" defTabSz="776478" eaLnBrk="0" fontAlgn="base" hangingPunct="0">
              <a:spcBef>
                <a:spcPct val="0"/>
              </a:spcBef>
              <a:spcAft>
                <a:spcPct val="0"/>
              </a:spcAft>
              <a:defRPr>
                <a:solidFill>
                  <a:schemeClr val="tx1"/>
                </a:solidFill>
                <a:latin typeface="Verdana" charset="0"/>
                <a:ea typeface="Arial" charset="0"/>
                <a:cs typeface="Arial" charset="0"/>
              </a:defRPr>
            </a:lvl6pPr>
            <a:lvl7pPr marL="3028264" indent="-232943" defTabSz="776478" eaLnBrk="0" fontAlgn="base" hangingPunct="0">
              <a:spcBef>
                <a:spcPct val="0"/>
              </a:spcBef>
              <a:spcAft>
                <a:spcPct val="0"/>
              </a:spcAft>
              <a:defRPr>
                <a:solidFill>
                  <a:schemeClr val="tx1"/>
                </a:solidFill>
                <a:latin typeface="Verdana" charset="0"/>
                <a:ea typeface="Arial" charset="0"/>
                <a:cs typeface="Arial" charset="0"/>
              </a:defRPr>
            </a:lvl7pPr>
            <a:lvl8pPr marL="3494151" indent="-232943" defTabSz="776478" eaLnBrk="0" fontAlgn="base" hangingPunct="0">
              <a:spcBef>
                <a:spcPct val="0"/>
              </a:spcBef>
              <a:spcAft>
                <a:spcPct val="0"/>
              </a:spcAft>
              <a:defRPr>
                <a:solidFill>
                  <a:schemeClr val="tx1"/>
                </a:solidFill>
                <a:latin typeface="Verdana" charset="0"/>
                <a:ea typeface="Arial" charset="0"/>
                <a:cs typeface="Arial" charset="0"/>
              </a:defRPr>
            </a:lvl8pPr>
            <a:lvl9pPr marL="3960038" indent="-232943" defTabSz="776478" eaLnBrk="0" fontAlgn="base" hangingPunct="0">
              <a:spcBef>
                <a:spcPct val="0"/>
              </a:spcBef>
              <a:spcAft>
                <a:spcPct val="0"/>
              </a:spcAft>
              <a:defRPr>
                <a:solidFill>
                  <a:schemeClr val="tx1"/>
                </a:solidFill>
                <a:latin typeface="Verdana" charset="0"/>
                <a:ea typeface="Arial" charset="0"/>
                <a:cs typeface="Arial" charset="0"/>
              </a:defRPr>
            </a:lvl9pPr>
          </a:lstStyle>
          <a:p>
            <a:fld id="{AFE86BCB-A66C-964E-9D3A-C3D0609A6931}" type="slidenum">
              <a:rPr lang="nl-NL">
                <a:solidFill>
                  <a:prstClr val="black"/>
                </a:solidFill>
                <a:latin typeface="Tahoma" charset="0"/>
              </a:rPr>
              <a:pPr/>
              <a:t>124</a:t>
            </a:fld>
            <a:endParaRPr lang="nl-NL">
              <a:solidFill>
                <a:prstClr val="black"/>
              </a:solidFill>
              <a:latin typeface="Tahoma" charset="0"/>
            </a:endParaRPr>
          </a:p>
        </p:txBody>
      </p:sp>
    </p:spTree>
    <p:extLst>
      <p:ext uri="{BB962C8B-B14F-4D97-AF65-F5344CB8AC3E}">
        <p14:creationId xmlns:p14="http://schemas.microsoft.com/office/powerpoint/2010/main" val="15501372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Undernutrition often begins in the womb and its consequences can carry through to infancy, childhood, adolescence, adulthood, and the next generation. Undernutrition during pregnancy can lead to the birth of low birth-weight babies and continued childhood undernutrition. It is well established that preventing malnutrition among children under 2 should be the focus of nutrition interventions, but that there are other critical times within the life cycle when intervention is also critical including: under 5 years of age and during adolescence, pregnancy, and the postpartum period.</a:t>
            </a: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solidFill>
                  <a:prstClr val="black"/>
                </a:solidFill>
              </a:rPr>
              <a:pPr/>
              <a:t>125</a:t>
            </a:fld>
            <a:endParaRPr lang="en-US" dirty="0">
              <a:solidFill>
                <a:prstClr val="black"/>
              </a:solidFill>
            </a:endParaRPr>
          </a:p>
        </p:txBody>
      </p:sp>
    </p:spTree>
    <p:extLst>
      <p:ext uri="{BB962C8B-B14F-4D97-AF65-F5344CB8AC3E}">
        <p14:creationId xmlns:p14="http://schemas.microsoft.com/office/powerpoint/2010/main" val="153707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198717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40CA-120F-4EFD-87A8-A6B6B2F6F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501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40CA-120F-4EFD-87A8-A6B6B2F6F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150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55625" y="249238"/>
            <a:ext cx="7772400" cy="1104900"/>
          </a:xfrm>
        </p:spPr>
        <p:txBody>
          <a:bodyPr/>
          <a:lstStyle/>
          <a:p>
            <a:r>
              <a:rPr lang="en-US"/>
              <a:t>Click to edit Master title style</a:t>
            </a:r>
          </a:p>
        </p:txBody>
      </p:sp>
      <p:sp>
        <p:nvSpPr>
          <p:cNvPr id="3" name="Chart Placeholder 2"/>
          <p:cNvSpPr>
            <a:spLocks noGrp="1"/>
          </p:cNvSpPr>
          <p:nvPr>
            <p:ph type="chart" idx="1"/>
          </p:nvPr>
        </p:nvSpPr>
        <p:spPr>
          <a:xfrm>
            <a:off x="1035050" y="1676400"/>
            <a:ext cx="7727950" cy="4114800"/>
          </a:xfrm>
        </p:spPr>
        <p:txBody>
          <a:bodyPr/>
          <a:lstStyle/>
          <a:p>
            <a:pPr lvl="0"/>
            <a:endParaRPr lang="en-US" noProof="0"/>
          </a:p>
        </p:txBody>
      </p:sp>
      <p:sp>
        <p:nvSpPr>
          <p:cNvPr id="4" name="Rectangle 5"/>
          <p:cNvSpPr>
            <a:spLocks noGrp="1" noChangeArrowheads="1"/>
          </p:cNvSpPr>
          <p:nvPr>
            <p:ph type="dt" sz="half" idx="10"/>
          </p:nvPr>
        </p:nvSpPr>
        <p:spPr>
          <a:xfrm>
            <a:off x="381000" y="6172200"/>
            <a:ext cx="1905000" cy="457200"/>
          </a:xfrm>
          <a:prstGeom prst="rect">
            <a:avLst/>
          </a:prstGeom>
          <a:ln/>
        </p:spPr>
        <p:txBody>
          <a:bodyPr/>
          <a:lstStyle>
            <a:lvl1pPr>
              <a:defRPr/>
            </a:lvl1pPr>
          </a:lstStyle>
          <a:p>
            <a:pPr>
              <a:defRPr/>
            </a:pPr>
            <a:endParaRPr lang="fr-FR">
              <a:solidFill>
                <a:prstClr val="black">
                  <a:tint val="75000"/>
                </a:prstClr>
              </a:solidFill>
            </a:endParaRPr>
          </a:p>
        </p:txBody>
      </p:sp>
      <p:sp>
        <p:nvSpPr>
          <p:cNvPr id="5" name="Rectangle 6"/>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fr-FR">
              <a:solidFill>
                <a:prstClr val="black">
                  <a:tint val="75000"/>
                </a:prstClr>
              </a:solidFill>
            </a:endParaRPr>
          </a:p>
        </p:txBody>
      </p:sp>
      <p:sp>
        <p:nvSpPr>
          <p:cNvPr id="6" name="Rectangle 7"/>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7663F46B-3707-4D3C-AC95-1EF8DBB433F8}"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51569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82966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7772400" cy="1470025"/>
          </a:xfrm>
          <a:prstGeom prst="rect">
            <a:avLst/>
          </a:prstGeom>
        </p:spPr>
        <p:txBody>
          <a:bodyPr>
            <a:normAutofit/>
          </a:bodyPr>
          <a:lstStyle>
            <a:lvl1pPr>
              <a:defRPr sz="4000" b="1">
                <a:solidFill>
                  <a:schemeClr val="tx1"/>
                </a:solidFill>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257411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68546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p:nvPr/>
        </p:nvSpPr>
        <p:spPr>
          <a:xfrm>
            <a:off x="152400" y="609600"/>
            <a:ext cx="2743200" cy="5867400"/>
          </a:xfrm>
          <a:prstGeom prst="rect">
            <a:avLst/>
          </a:prstGeom>
          <a:solidFill>
            <a:schemeClr val="accent1">
              <a:alpha val="80000"/>
            </a:schemeClr>
          </a:solidFill>
          <a:ln w="15875"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381000" y="914400"/>
            <a:ext cx="2362200" cy="990600"/>
          </a:xfrm>
        </p:spPr>
        <p:txBody>
          <a:bodyPr>
            <a:noAutofit/>
          </a:bodyPr>
          <a:lstStyle>
            <a:lvl1pPr algn="l">
              <a:buNone/>
              <a:defRPr sz="3200" b="1">
                <a:solidFill>
                  <a:srgbClr val="FFFFFF"/>
                </a:solidFill>
              </a:defRPr>
            </a:lvl1pPr>
          </a:lstStyle>
          <a:p>
            <a:r>
              <a:rPr lang="en-US" dirty="0"/>
              <a:t>Click to edit Master title style</a:t>
            </a:r>
          </a:p>
        </p:txBody>
      </p:sp>
      <p:sp>
        <p:nvSpPr>
          <p:cNvPr id="3" name="Text Placeholder 2"/>
          <p:cNvSpPr>
            <a:spLocks noGrp="1"/>
          </p:cNvSpPr>
          <p:nvPr>
            <p:ph type="body" idx="2"/>
          </p:nvPr>
        </p:nvSpPr>
        <p:spPr>
          <a:xfrm>
            <a:off x="381000" y="2286000"/>
            <a:ext cx="2362200" cy="3840163"/>
          </a:xfrm>
        </p:spPr>
        <p:txBody>
          <a:bodyPr/>
          <a:lstStyle>
            <a:lvl1pPr marL="0" indent="0">
              <a:spcAft>
                <a:spcPts val="1000"/>
              </a:spcAft>
              <a:buNone/>
              <a:defRPr sz="2400">
                <a:solidFill>
                  <a:srgbClr val="FFFFFF"/>
                </a:solidFill>
              </a:defRPr>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49501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lvl1pPr>
              <a:defRPr>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buClrTx/>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7663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55625" y="249238"/>
            <a:ext cx="7772400" cy="1104900"/>
          </a:xfrm>
        </p:spPr>
        <p:txBody>
          <a:bodyPr/>
          <a:lstStyle>
            <a:lvl1pPr>
              <a:defRPr>
                <a:solidFill>
                  <a:schemeClr val="tx1"/>
                </a:solidFill>
              </a:defRPr>
            </a:lvl1pPr>
          </a:lstStyle>
          <a:p>
            <a:r>
              <a:rPr lang="en-US" dirty="0"/>
              <a:t>Click to edit Master title style</a:t>
            </a:r>
          </a:p>
        </p:txBody>
      </p:sp>
      <p:sp>
        <p:nvSpPr>
          <p:cNvPr id="3" name="Chart Placeholder 2"/>
          <p:cNvSpPr>
            <a:spLocks noGrp="1"/>
          </p:cNvSpPr>
          <p:nvPr>
            <p:ph type="chart" idx="1"/>
          </p:nvPr>
        </p:nvSpPr>
        <p:spPr>
          <a:xfrm>
            <a:off x="1035050" y="1676400"/>
            <a:ext cx="7727950" cy="4114800"/>
          </a:xfrm>
        </p:spPr>
        <p:txBody>
          <a:bodyPr/>
          <a:lstStyle>
            <a:lvl1pPr>
              <a:buClrTx/>
              <a:defRPr/>
            </a:lvl1pPr>
          </a:lstStyle>
          <a:p>
            <a:pPr lvl="0"/>
            <a:endParaRPr lang="en-US" noProof="0" dirty="0"/>
          </a:p>
        </p:txBody>
      </p:sp>
      <p:sp>
        <p:nvSpPr>
          <p:cNvPr id="4" name="Rectangle 5"/>
          <p:cNvSpPr>
            <a:spLocks noGrp="1" noChangeArrowheads="1"/>
          </p:cNvSpPr>
          <p:nvPr>
            <p:ph type="dt" sz="half" idx="10"/>
          </p:nvPr>
        </p:nvSpPr>
        <p:spPr>
          <a:xfrm>
            <a:off x="381000" y="6172200"/>
            <a:ext cx="1905000" cy="457200"/>
          </a:xfrm>
          <a:prstGeom prst="rect">
            <a:avLst/>
          </a:prstGeom>
          <a:ln/>
        </p:spPr>
        <p:txBody>
          <a:bodyPr/>
          <a:lstStyle>
            <a:lvl1pPr>
              <a:defRPr/>
            </a:lvl1pPr>
          </a:lstStyle>
          <a:p>
            <a:pPr>
              <a:defRPr/>
            </a:pPr>
            <a:endParaRPr lang="fr-FR">
              <a:solidFill>
                <a:prstClr val="black"/>
              </a:solidFill>
            </a:endParaRPr>
          </a:p>
        </p:txBody>
      </p:sp>
      <p:sp>
        <p:nvSpPr>
          <p:cNvPr id="5" name="Rectangle 6"/>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fr-FR">
              <a:solidFill>
                <a:prstClr val="black">
                  <a:tint val="75000"/>
                </a:prstClr>
              </a:solidFill>
            </a:endParaRPr>
          </a:p>
        </p:txBody>
      </p:sp>
      <p:sp>
        <p:nvSpPr>
          <p:cNvPr id="6" name="Rectangle 7"/>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7663F46B-3707-4D3C-AC95-1EF8DBB433F8}"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529765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p:nvPr/>
        </p:nvSpPr>
        <p:spPr>
          <a:xfrm>
            <a:off x="152400" y="609600"/>
            <a:ext cx="2743200" cy="5867400"/>
          </a:xfrm>
          <a:prstGeom prst="rect">
            <a:avLst/>
          </a:prstGeom>
          <a:solidFill>
            <a:schemeClr val="tx2">
              <a:alpha val="8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lvl1pPr>
              <a:buClrTx/>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4"/>
          <p:cNvSpPr>
            <a:spLocks noGrp="1"/>
          </p:cNvSpPr>
          <p:nvPr>
            <p:ph type="dt" sz="half" idx="11"/>
          </p:nvPr>
        </p:nvSpPr>
        <p:spPr>
          <a:xfrm>
            <a:off x="5791200" y="6405563"/>
            <a:ext cx="3044825" cy="365125"/>
          </a:xfrm>
          <a:prstGeom prst="rect">
            <a:avLst/>
          </a:prstGeom>
        </p:spPr>
        <p:txBody>
          <a:bodyPr/>
          <a:lstStyle>
            <a:lvl1pPr>
              <a:defRPr smtClean="0">
                <a:latin typeface="Arial" charset="0"/>
                <a:cs typeface="+mn-cs"/>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a:prstGeom prst="rect">
            <a:avLst/>
          </a:prstGeom>
        </p:spPr>
        <p:txBody>
          <a:bodyPr/>
          <a:lstStyle>
            <a:lvl1pPr>
              <a:defRPr>
                <a:latin typeface="Arial" charset="0"/>
                <a:cs typeface="+mn-cs"/>
              </a:defRPr>
            </a:lvl1pPr>
          </a:lstStyle>
          <a:p>
            <a:pPr>
              <a:defRPr/>
            </a:pPr>
            <a:endParaRPr lang="en-US"/>
          </a:p>
        </p:txBody>
      </p:sp>
    </p:spTree>
    <p:extLst>
      <p:ext uri="{BB962C8B-B14F-4D97-AF65-F5344CB8AC3E}">
        <p14:creationId xmlns:p14="http://schemas.microsoft.com/office/powerpoint/2010/main" val="3442355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40CA-120F-4EFD-87A8-A6B6B2F6F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927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E040CA-120F-4EFD-87A8-A6B6B2F6F819}" type="slidenum">
              <a:rPr lang="en-US" smtClean="0"/>
              <a:pPr/>
              <a:t>‹#›</a:t>
            </a:fld>
            <a:endParaRPr lang="en-US" dirty="0"/>
          </a:p>
        </p:txBody>
      </p:sp>
    </p:spTree>
    <p:extLst>
      <p:ext uri="{BB962C8B-B14F-4D97-AF65-F5344CB8AC3E}">
        <p14:creationId xmlns:p14="http://schemas.microsoft.com/office/powerpoint/2010/main" val="1477241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7772400" cy="1470025"/>
          </a:xfrm>
          <a:prstGeom prst="rect">
            <a:avLst/>
          </a:prstGeom>
        </p:spPr>
        <p:txBody>
          <a:bodyPr>
            <a:normAutofit/>
          </a:bodyPr>
          <a:lstStyle>
            <a:lvl1pPr>
              <a:defRPr sz="4000" b="1">
                <a:solidFill>
                  <a:schemeClr val="tx1"/>
                </a:solidFill>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023556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393046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a:prstGeom prst="rect">
            <a:avLst/>
          </a:prstGeom>
        </p:spPr>
        <p:txBody>
          <a:bodyPr/>
          <a:lstStyle>
            <a:lvl1pPr>
              <a:defRPr>
                <a:solidFill>
                  <a:schemeClr val="tx1"/>
                </a:solidFill>
              </a:defRPr>
            </a:lvl1pPr>
          </a:lstStyle>
          <a:p>
            <a:r>
              <a:rPr lang="en-US" dirty="0"/>
              <a:t>Click to edit Master title style</a:t>
            </a:r>
          </a:p>
        </p:txBody>
      </p:sp>
      <p:sp>
        <p:nvSpPr>
          <p:cNvPr id="10" name="Content Placeholder 9"/>
          <p:cNvSpPr>
            <a:spLocks noGrp="1"/>
          </p:cNvSpPr>
          <p:nvPr>
            <p:ph sz="half" idx="1"/>
          </p:nvPr>
        </p:nvSpPr>
        <p:spPr>
          <a:xfrm>
            <a:off x="301752" y="1371600"/>
            <a:ext cx="4038600" cy="4681728"/>
          </a:xfrm>
          <a:prstGeom prst="rect">
            <a:avLst/>
          </a:prstGeom>
          <a:noFill/>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half" idx="2"/>
          </p:nvPr>
        </p:nvSpPr>
        <p:spPr>
          <a:xfrm>
            <a:off x="4800600" y="1371600"/>
            <a:ext cx="4038600" cy="4681728"/>
          </a:xfrm>
          <a:prstGeom prst="rect">
            <a:avLst/>
          </a:prstGeo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a:prstGeom prst="rect">
            <a:avLst/>
          </a:prstGeom>
        </p:spPr>
        <p:txBody>
          <a:bodyPr/>
          <a:lstStyle>
            <a:lvl1pPr>
              <a:defRPr smtClean="0">
                <a:latin typeface="Arial" charset="0"/>
                <a:cs typeface="+mn-cs"/>
              </a:defRPr>
            </a:lvl1pPr>
          </a:lstStyle>
          <a:p>
            <a:pPr>
              <a:defRPr/>
            </a:pPr>
            <a:endParaRPr lang="en-US">
              <a:solidFill>
                <a:prstClr val="black"/>
              </a:solidFill>
            </a:endParaRPr>
          </a:p>
        </p:txBody>
      </p:sp>
      <p:sp>
        <p:nvSpPr>
          <p:cNvPr id="7" name="Footer Placeholder 5"/>
          <p:cNvSpPr>
            <a:spLocks noGrp="1"/>
          </p:cNvSpPr>
          <p:nvPr>
            <p:ph type="ftr" sz="quarter" idx="11"/>
          </p:nvPr>
        </p:nvSpPr>
        <p:spPr>
          <a:xfrm>
            <a:off x="304800" y="6410325"/>
            <a:ext cx="3581400" cy="366713"/>
          </a:xfrm>
          <a:prstGeom prst="rect">
            <a:avLst/>
          </a:prstGeom>
        </p:spPr>
        <p:txBody>
          <a:bodyPr/>
          <a:lstStyle>
            <a:lvl1pPr>
              <a:defRPr dirty="0">
                <a:latin typeface="Arial" charset="0"/>
                <a:cs typeface="+mn-cs"/>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a:xfrm>
            <a:off x="4343400" y="1039813"/>
            <a:ext cx="457200" cy="441325"/>
          </a:xfrm>
          <a:prstGeom prst="rect">
            <a:avLst/>
          </a:prstGeom>
        </p:spPr>
        <p:txBody>
          <a:bodyPr/>
          <a:lstStyle>
            <a:lvl1pPr>
              <a:defRPr>
                <a:latin typeface="Arial" charset="0"/>
                <a:cs typeface="+mn-cs"/>
              </a:defRPr>
            </a:lvl1pPr>
          </a:lstStyle>
          <a:p>
            <a:pPr>
              <a:defRPr/>
            </a:pPr>
            <a:fld id="{13F7DD2B-9179-45C6-95AE-F1F6A1E9193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779043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044227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dirty="0">
              <a:solidFill>
                <a:prstClr val="black"/>
              </a:solidFill>
              <a:cs typeface="Arial"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dirty="0">
              <a:solidFill>
                <a:prstClr val="black"/>
              </a:solidFill>
              <a:cs typeface="Arial" charset="0"/>
            </a:endParaRPr>
          </a:p>
        </p:txBody>
      </p:sp>
      <p:sp>
        <p:nvSpPr>
          <p:cNvPr id="8" name="Rectangle 7"/>
          <p:cNvSpPr>
            <a:spLocks noChangeArrowheads="1"/>
          </p:cNvSpPr>
          <p:nvPr/>
        </p:nvSpPr>
        <p:spPr bwMode="white">
          <a:xfrm>
            <a:off x="0" y="2"/>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dirty="0">
              <a:solidFill>
                <a:prstClr val="black"/>
              </a:solidFill>
              <a:cs typeface="Arial"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dirty="0">
              <a:solidFill>
                <a:prstClr val="black"/>
              </a:solidFill>
              <a:cs typeface="Arial" charset="0"/>
            </a:endParaRPr>
          </a:p>
        </p:txBody>
      </p:sp>
      <p:sp>
        <p:nvSpPr>
          <p:cNvPr id="10" name="Rectangle 9"/>
          <p:cNvSpPr/>
          <p:nvPr/>
        </p:nvSpPr>
        <p:spPr>
          <a:xfrm>
            <a:off x="152400" y="609600"/>
            <a:ext cx="2743200" cy="5867400"/>
          </a:xfrm>
          <a:prstGeom prst="rect">
            <a:avLst/>
          </a:prstGeom>
          <a:solidFill>
            <a:schemeClr val="accent1">
              <a:alpha val="8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165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4"/>
          <p:cNvSpPr>
            <a:spLocks noGrp="1"/>
          </p:cNvSpPr>
          <p:nvPr>
            <p:ph type="dt" sz="half" idx="11"/>
          </p:nvPr>
        </p:nvSpPr>
        <p:spPr>
          <a:xfrm>
            <a:off x="5791201" y="6405565"/>
            <a:ext cx="3044825" cy="365125"/>
          </a:xfrm>
          <a:prstGeom prst="rect">
            <a:avLst/>
          </a:prstGeom>
        </p:spPr>
        <p:txBody>
          <a:bodyPr/>
          <a:lstStyle>
            <a:lvl1pPr>
              <a:defRPr smtClean="0">
                <a:latin typeface="Arial" charset="0"/>
                <a:cs typeface="+mn-cs"/>
              </a:defRPr>
            </a:lvl1pPr>
          </a:lstStyle>
          <a:p>
            <a:pPr fontAlgn="base">
              <a:spcBef>
                <a:spcPct val="0"/>
              </a:spcBef>
              <a:spcAft>
                <a:spcPct val="0"/>
              </a:spcAft>
              <a:defRPr/>
            </a:pPr>
            <a:fld id="{09BFA21F-A808-4C06-A973-95D77CFBEE57}" type="datetime1">
              <a:rPr lang="en-US" smtClean="0">
                <a:solidFill>
                  <a:prstClr val="black"/>
                </a:solidFill>
              </a:rPr>
              <a:pPr fontAlgn="base">
                <a:spcBef>
                  <a:spcPct val="0"/>
                </a:spcBef>
                <a:spcAft>
                  <a:spcPct val="0"/>
                </a:spcAft>
                <a:defRPr/>
              </a:pPr>
              <a:t>4/30/2018</a:t>
            </a:fld>
            <a:endParaRPr lang="en-US" dirty="0">
              <a:solidFill>
                <a:prstClr val="black"/>
              </a:solidFill>
            </a:endParaRPr>
          </a:p>
        </p:txBody>
      </p:sp>
      <p:sp>
        <p:nvSpPr>
          <p:cNvPr id="18" name="Footer Placeholder 5"/>
          <p:cNvSpPr>
            <a:spLocks noGrp="1"/>
          </p:cNvSpPr>
          <p:nvPr>
            <p:ph type="ftr" sz="quarter" idx="12"/>
          </p:nvPr>
        </p:nvSpPr>
        <p:spPr>
          <a:xfrm>
            <a:off x="301626" y="6410327"/>
            <a:ext cx="3382963" cy="366713"/>
          </a:xfrm>
          <a:prstGeom prst="rect">
            <a:avLst/>
          </a:prstGeom>
        </p:spPr>
        <p:txBody>
          <a:bodyPr/>
          <a:lstStyle>
            <a:lvl1pPr>
              <a:defRPr>
                <a:latin typeface="Arial" charset="0"/>
                <a:cs typeface="+mn-cs"/>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417040176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latin typeface="+mn-lt"/>
              </a:defRPr>
            </a:lvl1pPr>
          </a:lstStyle>
          <a:p>
            <a:r>
              <a:rPr lang="en-US" dirty="0"/>
              <a:t>Click to edit Master title style</a:t>
            </a:r>
          </a:p>
        </p:txBody>
      </p:sp>
      <p:sp>
        <p:nvSpPr>
          <p:cNvPr id="8" name="Content Placeholder 7"/>
          <p:cNvSpPr>
            <a:spLocks noGrp="1"/>
          </p:cNvSpPr>
          <p:nvPr>
            <p:ph sz="quarter" idx="1"/>
          </p:nvPr>
        </p:nvSpPr>
        <p:spPr>
          <a:xfrm>
            <a:off x="301752" y="1527048"/>
            <a:ext cx="8503920" cy="4572000"/>
          </a:xfrm>
        </p:spPr>
        <p:txBody>
          <a:bodyPr/>
          <a:lstStyle>
            <a:lvl1pPr>
              <a:buClr>
                <a:schemeClr val="accent1"/>
              </a:buCl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362450" y="1027115"/>
            <a:ext cx="457200" cy="441325"/>
          </a:xfrm>
          <a:prstGeom prst="rect">
            <a:avLst/>
          </a:prstGeom>
        </p:spPr>
        <p:txBody>
          <a:bodyPr/>
          <a:lstStyle>
            <a:lvl1pPr>
              <a:defRPr>
                <a:latin typeface="Arial" charset="0"/>
                <a:cs typeface="+mn-cs"/>
              </a:defRPr>
            </a:lvl1pPr>
          </a:lstStyle>
          <a:p>
            <a:pPr fontAlgn="base">
              <a:spcBef>
                <a:spcPct val="0"/>
              </a:spcBef>
              <a:spcAft>
                <a:spcPct val="0"/>
              </a:spcAft>
              <a:defRPr/>
            </a:pPr>
            <a:fld id="{38D61889-7099-493A-A368-8FA02C1D7123}"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766362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6"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350" dirty="0">
              <a:solidFill>
                <a:prstClr val="black"/>
              </a:solidFill>
              <a:cs typeface="Arial" charset="0"/>
            </a:endParaRPr>
          </a:p>
        </p:txBody>
      </p:sp>
      <p:sp>
        <p:nvSpPr>
          <p:cNvPr id="2" name="Title 1"/>
          <p:cNvSpPr>
            <a:spLocks noGrp="1"/>
          </p:cNvSpPr>
          <p:nvPr>
            <p:ph type="title"/>
          </p:nvPr>
        </p:nvSpPr>
        <p:spPr>
          <a:xfrm>
            <a:off x="301752" y="228600"/>
            <a:ext cx="8534400" cy="758952"/>
          </a:xfrm>
          <a:prstGeom prst="rect">
            <a:avLst/>
          </a:prstGeom>
        </p:spPr>
        <p:txBody>
          <a:bodyPr/>
          <a:lstStyle>
            <a:lvl1pPr>
              <a:defRPr b="1">
                <a:solidFill>
                  <a:schemeClr val="accent1"/>
                </a:solidFill>
              </a:defRPr>
            </a:lvl1pPr>
          </a:lstStyle>
          <a:p>
            <a:r>
              <a:rPr lang="en-US" dirty="0"/>
              <a:t>Click to edit Master title style</a:t>
            </a:r>
          </a:p>
        </p:txBody>
      </p:sp>
      <p:sp>
        <p:nvSpPr>
          <p:cNvPr id="10" name="Content Placeholder 9"/>
          <p:cNvSpPr>
            <a:spLocks noGrp="1"/>
          </p:cNvSpPr>
          <p:nvPr>
            <p:ph sz="half" idx="1"/>
          </p:nvPr>
        </p:nvSpPr>
        <p:spPr>
          <a:xfrm>
            <a:off x="301752" y="1371600"/>
            <a:ext cx="4038600" cy="4681728"/>
          </a:xfrm>
          <a:prstGeom prst="rect">
            <a:avLst/>
          </a:prstGeom>
          <a:noFill/>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half" idx="2"/>
          </p:nvPr>
        </p:nvSpPr>
        <p:spPr>
          <a:xfrm>
            <a:off x="4800600" y="1371600"/>
            <a:ext cx="4038600" cy="4681728"/>
          </a:xfrm>
          <a:prstGeom prst="rect">
            <a:avLst/>
          </a:prstGeom>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1" y="6410327"/>
            <a:ext cx="3044825" cy="365125"/>
          </a:xfrm>
          <a:prstGeom prst="rect">
            <a:avLst/>
          </a:prstGeom>
        </p:spPr>
        <p:txBody>
          <a:bodyPr/>
          <a:lstStyle>
            <a:lvl1pPr>
              <a:defRPr smtClean="0">
                <a:latin typeface="Arial" charset="0"/>
                <a:cs typeface="+mn-cs"/>
              </a:defRPr>
            </a:lvl1pPr>
          </a:lstStyle>
          <a:p>
            <a:pPr fontAlgn="base">
              <a:spcBef>
                <a:spcPct val="0"/>
              </a:spcBef>
              <a:spcAft>
                <a:spcPct val="0"/>
              </a:spcAft>
              <a:defRPr/>
            </a:pPr>
            <a:fld id="{F5D558AE-E45B-4D76-9551-63BA281C415C}" type="datetime1">
              <a:rPr lang="en-US" smtClean="0">
                <a:solidFill>
                  <a:prstClr val="black"/>
                </a:solidFill>
              </a:rPr>
              <a:pPr fontAlgn="base">
                <a:spcBef>
                  <a:spcPct val="0"/>
                </a:spcBef>
                <a:spcAft>
                  <a:spcPct val="0"/>
                </a:spcAft>
                <a:defRPr/>
              </a:pPr>
              <a:t>4/30/2018</a:t>
            </a:fld>
            <a:endParaRPr lang="en-US" dirty="0">
              <a:solidFill>
                <a:prstClr val="black"/>
              </a:solidFill>
            </a:endParaRPr>
          </a:p>
        </p:txBody>
      </p:sp>
      <p:sp>
        <p:nvSpPr>
          <p:cNvPr id="7" name="Footer Placeholder 5"/>
          <p:cNvSpPr>
            <a:spLocks noGrp="1"/>
          </p:cNvSpPr>
          <p:nvPr>
            <p:ph type="ftr" sz="quarter" idx="11"/>
          </p:nvPr>
        </p:nvSpPr>
        <p:spPr>
          <a:xfrm>
            <a:off x="304800" y="6410327"/>
            <a:ext cx="3581400" cy="366713"/>
          </a:xfrm>
          <a:prstGeom prst="rect">
            <a:avLst/>
          </a:prstGeom>
        </p:spPr>
        <p:txBody>
          <a:bodyPr/>
          <a:lstStyle>
            <a:lvl1pPr>
              <a:defRPr dirty="0">
                <a:latin typeface="Arial" charset="0"/>
                <a:cs typeface="+mn-cs"/>
              </a:defRPr>
            </a:lvl1pPr>
          </a:lstStyle>
          <a:p>
            <a:pPr fontAlgn="base">
              <a:spcBef>
                <a:spcPct val="0"/>
              </a:spcBef>
              <a:spcAft>
                <a:spcPct val="0"/>
              </a:spcAft>
              <a:defRPr/>
            </a:pPr>
            <a:endParaRPr lang="en-US" dirty="0">
              <a:solidFill>
                <a:prstClr val="black"/>
              </a:solidFill>
            </a:endParaRPr>
          </a:p>
        </p:txBody>
      </p:sp>
      <p:sp>
        <p:nvSpPr>
          <p:cNvPr id="8" name="Slide Number Placeholder 6"/>
          <p:cNvSpPr>
            <a:spLocks noGrp="1"/>
          </p:cNvSpPr>
          <p:nvPr>
            <p:ph type="sldNum" sz="quarter" idx="12"/>
          </p:nvPr>
        </p:nvSpPr>
        <p:spPr>
          <a:xfrm>
            <a:off x="4343400" y="1039815"/>
            <a:ext cx="457200" cy="441325"/>
          </a:xfrm>
          <a:prstGeom prst="rect">
            <a:avLst/>
          </a:prstGeom>
        </p:spPr>
        <p:txBody>
          <a:bodyPr/>
          <a:lstStyle>
            <a:lvl1pPr>
              <a:defRPr>
                <a:latin typeface="Arial" charset="0"/>
                <a:cs typeface="+mn-cs"/>
              </a:defRPr>
            </a:lvl1pPr>
          </a:lstStyle>
          <a:p>
            <a:pPr fontAlgn="base">
              <a:spcBef>
                <a:spcPct val="0"/>
              </a:spcBef>
              <a:spcAft>
                <a:spcPct val="0"/>
              </a:spcAft>
              <a:defRPr/>
            </a:pPr>
            <a:fld id="{13F7DD2B-9179-45C6-95AE-F1F6A1E91938}"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68628893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99699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674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40CA-120F-4EFD-87A8-A6B6B2F6F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70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E040CA-120F-4EFD-87A8-A6B6B2F6F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870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E2F549C-1A3F-44CE-8705-6623B3AB02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4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E040CA-120F-4EFD-87A8-A6B6B2F6F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177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E040CA-120F-4EFD-87A8-A6B6B2F6F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84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E040CA-120F-4EFD-87A8-A6B6B2F6F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435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E040CA-120F-4EFD-87A8-A6B6B2F6F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677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1425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sldNum="0" hdr="0" ftr="0" dt="0"/>
  <p:txStyles>
    <p:titleStyle>
      <a:lvl1pPr algn="ctr" defTabSz="457200" rtl="0" eaLnBrk="1" latinLnBrk="0" hangingPunct="1">
        <a:spcBef>
          <a:spcPct val="0"/>
        </a:spcBef>
        <a:buNone/>
        <a:defRPr sz="3200" b="1" kern="1200">
          <a:solidFill>
            <a:schemeClr val="tx2"/>
          </a:solidFill>
          <a:latin typeface="+mn-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6589098"/>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rtl="0" eaLnBrk="0" fontAlgn="base" hangingPunct="0">
        <a:spcBef>
          <a:spcPct val="0"/>
        </a:spcBef>
        <a:spcAft>
          <a:spcPct val="0"/>
        </a:spcAft>
        <a:defRPr sz="3200" b="1" kern="1200">
          <a:solidFill>
            <a:schemeClr val="tx1"/>
          </a:solidFill>
          <a:latin typeface="+mn-lt"/>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4176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02699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ftr="0" dt="0"/>
  <p:txStyles>
    <p:titleStyle>
      <a:lvl1pPr algn="ctr" defTabSz="914400" rtl="0" eaLnBrk="1" latinLnBrk="0" hangingPunct="1">
        <a:spcBef>
          <a:spcPct val="0"/>
        </a:spcBef>
        <a:buNone/>
        <a:defRPr sz="3200" b="1" kern="1200">
          <a:solidFill>
            <a:schemeClr val="tx1"/>
          </a:solidFill>
          <a:latin typeface="+mn-lt"/>
          <a:ea typeface="+mj-ea"/>
          <a:cs typeface="Arial" pitchFamily="34" charset="0"/>
        </a:defRPr>
      </a:lvl1pPr>
    </p:titleStyle>
    <p:bodyStyle>
      <a:lvl1pPr marL="342900" indent="-342900" algn="l" defTabSz="914400" rtl="0" eaLnBrk="1" latinLnBrk="0" hangingPunct="1">
        <a:spcBef>
          <a:spcPct val="20000"/>
        </a:spcBef>
        <a:buClr>
          <a:schemeClr val="tx2"/>
        </a:buClr>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5511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ftr="0" dt="0"/>
  <p:txStyles>
    <p:titleStyle>
      <a:lvl1pPr algn="ctr" rtl="0" eaLnBrk="1" fontAlgn="base" hangingPunct="1">
        <a:spcBef>
          <a:spcPct val="0"/>
        </a:spcBef>
        <a:spcAft>
          <a:spcPct val="0"/>
        </a:spcAft>
        <a:defRPr sz="3300" b="1" kern="1200">
          <a:solidFill>
            <a:schemeClr val="accent1"/>
          </a:solidFill>
          <a:latin typeface="+mn-lt"/>
          <a:ea typeface="+mj-ea"/>
          <a:cs typeface="Arial" pitchFamily="34" charset="0"/>
        </a:defRPr>
      </a:lvl1pPr>
      <a:lvl2pPr algn="ctr" rtl="0" eaLnBrk="1" fontAlgn="base" hangingPunct="1">
        <a:spcBef>
          <a:spcPct val="0"/>
        </a:spcBef>
        <a:spcAft>
          <a:spcPct val="0"/>
        </a:spcAft>
        <a:defRPr sz="3300">
          <a:solidFill>
            <a:schemeClr val="tx1"/>
          </a:solidFill>
          <a:latin typeface="Arial" charset="0"/>
          <a:cs typeface="Arial" charset="0"/>
        </a:defRPr>
      </a:lvl2pPr>
      <a:lvl3pPr algn="ctr" rtl="0" eaLnBrk="1" fontAlgn="base" hangingPunct="1">
        <a:spcBef>
          <a:spcPct val="0"/>
        </a:spcBef>
        <a:spcAft>
          <a:spcPct val="0"/>
        </a:spcAft>
        <a:defRPr sz="3300">
          <a:solidFill>
            <a:schemeClr val="tx1"/>
          </a:solidFill>
          <a:latin typeface="Arial" charset="0"/>
          <a:cs typeface="Arial" charset="0"/>
        </a:defRPr>
      </a:lvl3pPr>
      <a:lvl4pPr algn="ctr" rtl="0" eaLnBrk="1" fontAlgn="base" hangingPunct="1">
        <a:spcBef>
          <a:spcPct val="0"/>
        </a:spcBef>
        <a:spcAft>
          <a:spcPct val="0"/>
        </a:spcAft>
        <a:defRPr sz="3300">
          <a:solidFill>
            <a:schemeClr val="tx1"/>
          </a:solidFill>
          <a:latin typeface="Arial" charset="0"/>
          <a:cs typeface="Arial" charset="0"/>
        </a:defRPr>
      </a:lvl4pPr>
      <a:lvl5pPr algn="ctr" rtl="0" eaLnBrk="1" fontAlgn="base" hangingPunct="1">
        <a:spcBef>
          <a:spcPct val="0"/>
        </a:spcBef>
        <a:spcAft>
          <a:spcPct val="0"/>
        </a:spcAft>
        <a:defRPr sz="3300">
          <a:solidFill>
            <a:schemeClr val="tx1"/>
          </a:solidFill>
          <a:latin typeface="Arial" charset="0"/>
          <a:cs typeface="Arial"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557213" indent="-214313" algn="l" rtl="0" eaLnBrk="1" fontAlgn="base" hangingPunct="1">
        <a:spcBef>
          <a:spcPct val="20000"/>
        </a:spcBef>
        <a:spcAft>
          <a:spcPct val="0"/>
        </a:spcAft>
        <a:buFont typeface="Arial" pitchFamily="34" charset="0"/>
        <a:buChar char="–"/>
        <a:defRPr sz="2100" kern="1200">
          <a:solidFill>
            <a:schemeClr val="tx1"/>
          </a:solidFill>
          <a:latin typeface="Arial" pitchFamily="34" charset="0"/>
          <a:ea typeface="+mn-ea"/>
          <a:cs typeface="Arial" pitchFamily="34" charset="0"/>
        </a:defRPr>
      </a:lvl2pPr>
      <a:lvl3pPr marL="857250" indent="-17145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200150" indent="-17145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mn-ea"/>
          <a:cs typeface="Arial" pitchFamily="34" charset="0"/>
        </a:defRPr>
      </a:lvl4pPr>
      <a:lvl5pPr marL="1543050" indent="-17145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4.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1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4.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4.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4.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4.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2.xml"/><Relationship Id="rId1" Type="http://schemas.openxmlformats.org/officeDocument/2006/relationships/slideLayout" Target="../slideLayouts/slideLayout16.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9.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9.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9.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9.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4.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5.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8.xml"/><Relationship Id="rId1" Type="http://schemas.openxmlformats.org/officeDocument/2006/relationships/slideLayout" Target="../slideLayouts/slideLayout16.xml"/></Relationships>
</file>

<file path=ppt/slides/_rels/slide29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2.xml"/><Relationship Id="rId1" Type="http://schemas.openxmlformats.org/officeDocument/2006/relationships/slideLayout" Target="../slideLayouts/slideLayout16.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4.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60122F-97D8-4CB9-A6E9-DF144E776347}"/>
              </a:ext>
            </a:extLst>
          </p:cNvPr>
          <p:cNvSpPr/>
          <p:nvPr/>
        </p:nvSpPr>
        <p:spPr>
          <a:xfrm>
            <a:off x="-31376" y="-4482"/>
            <a:ext cx="9175376" cy="686248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DCD6C6-97C7-4566-A096-3848E9D773E2}"/>
              </a:ext>
            </a:extLst>
          </p:cNvPr>
          <p:cNvSpPr/>
          <p:nvPr/>
        </p:nvSpPr>
        <p:spPr>
          <a:xfrm>
            <a:off x="1241612" y="1028762"/>
            <a:ext cx="6629400" cy="2726900"/>
          </a:xfrm>
          <a:prstGeom prst="rect">
            <a:avLst/>
          </a:prstGeom>
        </p:spPr>
        <p:txBody>
          <a:bodyPr wrap="square">
            <a:spAutoFit/>
          </a:bodyPr>
          <a:lstStyle/>
          <a:p>
            <a:pPr>
              <a:lnSpc>
                <a:spcPct val="105000"/>
              </a:lnSpc>
              <a:spcAft>
                <a:spcPts val="2400"/>
              </a:spcAft>
            </a:pPr>
            <a:r>
              <a:rPr lang="en-US" sz="3600" b="1" kern="1400" dirty="0">
                <a:solidFill>
                  <a:srgbClr val="1F497D"/>
                </a:solidFill>
                <a:latin typeface="Franklin Gothic Medium" panose="020B0603020102020204" pitchFamily="34" charset="0"/>
                <a:ea typeface="MS Gothic" panose="020B0609070205080204" pitchFamily="49" charset="-128"/>
                <a:cs typeface="Times New Roman" panose="02020603050405020304" pitchFamily="18" charset="0"/>
              </a:rPr>
              <a:t>Manual for Country-Level Nutrition Advocacy Using PROFILES and Nutrition Costing</a:t>
            </a:r>
          </a:p>
          <a:p>
            <a:pPr>
              <a:lnSpc>
                <a:spcPct val="105000"/>
              </a:lnSpc>
              <a:spcAft>
                <a:spcPts val="1000"/>
              </a:spcAft>
            </a:pPr>
            <a:r>
              <a:rPr lang="en-US" sz="3600" kern="1400" dirty="0">
                <a:solidFill>
                  <a:srgbClr val="1F497D"/>
                </a:solidFill>
                <a:latin typeface="Franklin Gothic Medium" panose="020B0603020102020204" pitchFamily="34" charset="0"/>
                <a:ea typeface="MS Gothic" panose="020B0609070205080204" pitchFamily="49" charset="-128"/>
                <a:cs typeface="Times New Roman" panose="02020603050405020304" pitchFamily="18" charset="0"/>
              </a:rPr>
              <a:t>Presentation Slides</a:t>
            </a:r>
          </a:p>
        </p:txBody>
      </p:sp>
      <p:sp>
        <p:nvSpPr>
          <p:cNvPr id="10" name="Rectangle 9">
            <a:extLst>
              <a:ext uri="{FF2B5EF4-FFF2-40B4-BE49-F238E27FC236}">
                <a16:creationId xmlns:a16="http://schemas.microsoft.com/office/drawing/2014/main" id="{360891D1-E3A2-45D0-AEC0-82BD31D585FB}"/>
              </a:ext>
            </a:extLst>
          </p:cNvPr>
          <p:cNvSpPr/>
          <p:nvPr/>
        </p:nvSpPr>
        <p:spPr>
          <a:xfrm>
            <a:off x="1335741" y="3884358"/>
            <a:ext cx="6284259" cy="533400"/>
          </a:xfrm>
          <a:prstGeom prst="rect">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1F497D"/>
                </a:solidFill>
                <a:latin typeface="Franklin Gothic Demi" panose="020B0703020102020204" pitchFamily="34" charset="0"/>
              </a:rPr>
              <a:t>Stakeholder Meeting on Nutrition Advocacy [Slides 3 – 102]</a:t>
            </a:r>
          </a:p>
        </p:txBody>
      </p:sp>
      <p:sp>
        <p:nvSpPr>
          <p:cNvPr id="14" name="Rectangle 13">
            <a:extLst>
              <a:ext uri="{FF2B5EF4-FFF2-40B4-BE49-F238E27FC236}">
                <a16:creationId xmlns:a16="http://schemas.microsoft.com/office/drawing/2014/main" id="{BF9EE946-7FE9-4EE5-ACAB-CB761DC474A4}"/>
              </a:ext>
            </a:extLst>
          </p:cNvPr>
          <p:cNvSpPr/>
          <p:nvPr/>
        </p:nvSpPr>
        <p:spPr>
          <a:xfrm>
            <a:off x="1335741" y="4477073"/>
            <a:ext cx="6284259" cy="533400"/>
          </a:xfrm>
          <a:prstGeom prst="rect">
            <a:avLst/>
          </a:prstGeom>
          <a:solidFill>
            <a:srgbClr val="F897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1F497D"/>
                </a:solidFill>
                <a:latin typeface="Franklin Gothic Demi" panose="020B0703020102020204" pitchFamily="34" charset="0"/>
              </a:rPr>
              <a:t>PROFILES Workshop [Slides 103 – 252]</a:t>
            </a:r>
          </a:p>
        </p:txBody>
      </p:sp>
      <p:sp>
        <p:nvSpPr>
          <p:cNvPr id="15" name="Rectangle 14">
            <a:extLst>
              <a:ext uri="{FF2B5EF4-FFF2-40B4-BE49-F238E27FC236}">
                <a16:creationId xmlns:a16="http://schemas.microsoft.com/office/drawing/2014/main" id="{F6C99D72-3F25-4115-9BEF-7100D464E04F}"/>
              </a:ext>
            </a:extLst>
          </p:cNvPr>
          <p:cNvSpPr/>
          <p:nvPr/>
        </p:nvSpPr>
        <p:spPr>
          <a:xfrm>
            <a:off x="1335741" y="5069788"/>
            <a:ext cx="6284259" cy="533400"/>
          </a:xfrm>
          <a:prstGeom prst="rect">
            <a:avLst/>
          </a:prstGeom>
          <a:solidFill>
            <a:srgbClr val="F897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1F497D"/>
                </a:solidFill>
                <a:latin typeface="Franklin Gothic Demi" panose="020B0703020102020204" pitchFamily="34" charset="0"/>
              </a:rPr>
              <a:t>Preliminary Results [Slides 253 – 282]</a:t>
            </a:r>
          </a:p>
        </p:txBody>
      </p:sp>
      <p:sp>
        <p:nvSpPr>
          <p:cNvPr id="16" name="Rectangle 15">
            <a:extLst>
              <a:ext uri="{FF2B5EF4-FFF2-40B4-BE49-F238E27FC236}">
                <a16:creationId xmlns:a16="http://schemas.microsoft.com/office/drawing/2014/main" id="{4DB60777-788A-4CA5-8A49-DB4901C1F7BA}"/>
              </a:ext>
            </a:extLst>
          </p:cNvPr>
          <p:cNvSpPr/>
          <p:nvPr/>
        </p:nvSpPr>
        <p:spPr>
          <a:xfrm>
            <a:off x="1335741" y="5662503"/>
            <a:ext cx="6284259" cy="53340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latin typeface="Franklin Gothic Demi" panose="020B0703020102020204" pitchFamily="34" charset="0"/>
              </a:rPr>
              <a:t>Nutrition Advocacy Planning Workshop [Slides 283 – 378]</a:t>
            </a:r>
          </a:p>
        </p:txBody>
      </p:sp>
      <p:cxnSp>
        <p:nvCxnSpPr>
          <p:cNvPr id="17" name="Straight Connector 16">
            <a:extLst>
              <a:ext uri="{FF2B5EF4-FFF2-40B4-BE49-F238E27FC236}">
                <a16:creationId xmlns:a16="http://schemas.microsoft.com/office/drawing/2014/main" id="{E8097C1E-7AC7-4926-A673-0CCBCD036E0F}"/>
              </a:ext>
            </a:extLst>
          </p:cNvPr>
          <p:cNvCxnSpPr>
            <a:cxnSpLocks/>
          </p:cNvCxnSpPr>
          <p:nvPr/>
        </p:nvCxnSpPr>
        <p:spPr>
          <a:xfrm>
            <a:off x="1371600" y="2971800"/>
            <a:ext cx="6096000" cy="0"/>
          </a:xfrm>
          <a:prstGeom prst="line">
            <a:avLst/>
          </a:prstGeom>
          <a:ln>
            <a:solidFill>
              <a:srgbClr val="1F497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9247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a:t>Nutrition Situation in Country</a:t>
            </a:r>
            <a:br>
              <a:rPr lang="en-US"/>
            </a:br>
            <a:endParaRPr lang="en-US" dirty="0"/>
          </a:p>
        </p:txBody>
      </p:sp>
      <p:sp>
        <p:nvSpPr>
          <p:cNvPr id="3" name="Content Placeholder 2"/>
          <p:cNvSpPr>
            <a:spLocks noGrp="1"/>
          </p:cNvSpPr>
          <p:nvPr>
            <p:ph idx="1"/>
          </p:nvPr>
        </p:nvSpPr>
        <p:spPr/>
        <p:txBody>
          <a:bodyPr/>
          <a:lstStyle/>
          <a:p>
            <a:r>
              <a:rPr lang="en-US"/>
              <a:t>Stunting </a:t>
            </a:r>
            <a:endParaRPr lang="en-US" dirty="0"/>
          </a:p>
        </p:txBody>
      </p:sp>
    </p:spTree>
    <p:extLst>
      <p:ext uri="{BB962C8B-B14F-4D97-AF65-F5344CB8AC3E}">
        <p14:creationId xmlns:p14="http://schemas.microsoft.com/office/powerpoint/2010/main" val="1992369723"/>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Group #2: Nutrition Advocacy Needs</a:t>
            </a:r>
          </a:p>
        </p:txBody>
      </p:sp>
      <p:sp>
        <p:nvSpPr>
          <p:cNvPr id="5" name="Content Placeholder 4"/>
          <p:cNvSpPr>
            <a:spLocks noGrp="1"/>
          </p:cNvSpPr>
          <p:nvPr>
            <p:ph idx="1"/>
          </p:nvPr>
        </p:nvSpPr>
        <p:spPr/>
        <p:txBody>
          <a:bodyPr/>
          <a:lstStyle/>
          <a:p>
            <a:pPr marL="0" lvl="1" indent="0">
              <a:buNone/>
            </a:pPr>
            <a:r>
              <a:rPr lang="en-US" dirty="0"/>
              <a:t>Discussion question: What are the changes that need to occur (at the enabling environment level) in order to improve the situation?</a:t>
            </a:r>
          </a:p>
          <a:p>
            <a:endParaRPr lang="en-US" dirty="0"/>
          </a:p>
        </p:txBody>
      </p:sp>
    </p:spTree>
    <p:extLst>
      <p:ext uri="{BB962C8B-B14F-4D97-AF65-F5344CB8AC3E}">
        <p14:creationId xmlns:p14="http://schemas.microsoft.com/office/powerpoint/2010/main" val="973589994"/>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Group #3: Nutrition Costing</a:t>
            </a:r>
          </a:p>
        </p:txBody>
      </p:sp>
      <p:sp>
        <p:nvSpPr>
          <p:cNvPr id="5" name="Content Placeholder 4"/>
          <p:cNvSpPr>
            <a:spLocks noGrp="1"/>
          </p:cNvSpPr>
          <p:nvPr>
            <p:ph idx="1"/>
          </p:nvPr>
        </p:nvSpPr>
        <p:spPr/>
        <p:txBody>
          <a:bodyPr/>
          <a:lstStyle/>
          <a:p>
            <a:pPr marL="0" lvl="1" indent="0">
              <a:buNone/>
            </a:pPr>
            <a:r>
              <a:rPr lang="en-US" dirty="0"/>
              <a:t>Interventions to be costed:</a:t>
            </a:r>
          </a:p>
          <a:p>
            <a:endParaRPr lang="en-US" dirty="0"/>
          </a:p>
        </p:txBody>
      </p:sp>
    </p:spTree>
    <p:extLst>
      <p:ext uri="{BB962C8B-B14F-4D97-AF65-F5344CB8AC3E}">
        <p14:creationId xmlns:p14="http://schemas.microsoft.com/office/powerpoint/2010/main" val="2250600524"/>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Group #3: Nutrition Costing</a:t>
            </a:r>
          </a:p>
        </p:txBody>
      </p:sp>
      <p:sp>
        <p:nvSpPr>
          <p:cNvPr id="5" name="Content Placeholder 4"/>
          <p:cNvSpPr>
            <a:spLocks noGrp="1"/>
          </p:cNvSpPr>
          <p:nvPr>
            <p:ph idx="1"/>
          </p:nvPr>
        </p:nvSpPr>
        <p:spPr/>
        <p:txBody>
          <a:bodyPr/>
          <a:lstStyle/>
          <a:p>
            <a:pPr marL="346075" lvl="1" indent="-346075">
              <a:buFont typeface="Arial" panose="020B0604020202020204" pitchFamily="34" charset="0"/>
              <a:buChar char="•"/>
            </a:pPr>
            <a:r>
              <a:rPr lang="en-US" dirty="0"/>
              <a:t>Target groups for interventions:</a:t>
            </a:r>
          </a:p>
          <a:p>
            <a:pPr marL="346075" lvl="1" indent="-346075">
              <a:buFont typeface="Arial" panose="020B0604020202020204" pitchFamily="34" charset="0"/>
              <a:buChar char="•"/>
            </a:pPr>
            <a:r>
              <a:rPr lang="en-US" dirty="0"/>
              <a:t>Level of coverage:</a:t>
            </a:r>
          </a:p>
          <a:p>
            <a:pPr marL="346075" lvl="1" indent="-346075">
              <a:buFont typeface="Arial" panose="020B0604020202020204" pitchFamily="34" charset="0"/>
              <a:buChar char="•"/>
            </a:pPr>
            <a:r>
              <a:rPr lang="en-US" dirty="0"/>
              <a:t>Intensity of interventions:</a:t>
            </a:r>
            <a:endParaRPr lang="en-GB" dirty="0"/>
          </a:p>
          <a:p>
            <a:endParaRPr lang="en-US" dirty="0"/>
          </a:p>
        </p:txBody>
      </p:sp>
    </p:spTree>
    <p:extLst>
      <p:ext uri="{BB962C8B-B14F-4D97-AF65-F5344CB8AC3E}">
        <p14:creationId xmlns:p14="http://schemas.microsoft.com/office/powerpoint/2010/main" val="1584265665"/>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96AC62-968E-42B8-906D-815CB64797CF}"/>
              </a:ext>
            </a:extLst>
          </p:cNvPr>
          <p:cNvSpPr/>
          <p:nvPr/>
        </p:nvSpPr>
        <p:spPr>
          <a:xfrm>
            <a:off x="-31376" y="-4482"/>
            <a:ext cx="9175376" cy="6862482"/>
          </a:xfrm>
          <a:prstGeom prst="rect">
            <a:avLst/>
          </a:prstGeom>
          <a:solidFill>
            <a:srgbClr val="F897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91F2A6-E20B-416D-9420-26FD6CD73566}"/>
              </a:ext>
            </a:extLst>
          </p:cNvPr>
          <p:cNvSpPr/>
          <p:nvPr/>
        </p:nvSpPr>
        <p:spPr>
          <a:xfrm>
            <a:off x="1241612" y="1905000"/>
            <a:ext cx="6629400" cy="2726900"/>
          </a:xfrm>
          <a:prstGeom prst="rect">
            <a:avLst/>
          </a:prstGeom>
        </p:spPr>
        <p:txBody>
          <a:bodyPr wrap="square">
            <a:spAutoFit/>
          </a:bodyPr>
          <a:lstStyle/>
          <a:p>
            <a:pPr>
              <a:lnSpc>
                <a:spcPct val="105000"/>
              </a:lnSpc>
              <a:spcAft>
                <a:spcPts val="2400"/>
              </a:spcAft>
            </a:pPr>
            <a:r>
              <a:rPr lang="en-US" sz="3600" kern="1400" dirty="0">
                <a:solidFill>
                  <a:srgbClr val="1F497D"/>
                </a:solidFill>
                <a:latin typeface="Franklin Gothic Medium" panose="020B0603020102020204" pitchFamily="34" charset="0"/>
                <a:ea typeface="MS Gothic" panose="020B0609070205080204" pitchFamily="49" charset="-128"/>
                <a:cs typeface="Times New Roman" panose="02020603050405020304" pitchFamily="18" charset="0"/>
              </a:rPr>
              <a:t>The PROFILES Workshop to Generate Estimates for Nutrition Advocacy </a:t>
            </a:r>
          </a:p>
          <a:p>
            <a:pPr>
              <a:lnSpc>
                <a:spcPct val="105000"/>
              </a:lnSpc>
              <a:spcAft>
                <a:spcPts val="1000"/>
              </a:spcAft>
            </a:pPr>
            <a:r>
              <a:rPr lang="en-US" sz="3600" kern="1400" dirty="0">
                <a:solidFill>
                  <a:srgbClr val="1F497D"/>
                </a:solidFill>
                <a:latin typeface="Franklin Gothic Medium" panose="020B0603020102020204" pitchFamily="34" charset="0"/>
                <a:ea typeface="MS Gothic" panose="020B0609070205080204" pitchFamily="49" charset="-128"/>
                <a:cs typeface="Times New Roman" panose="02020603050405020304" pitchFamily="18" charset="0"/>
              </a:rPr>
              <a:t>Presentation Slides</a:t>
            </a:r>
          </a:p>
        </p:txBody>
      </p:sp>
      <p:cxnSp>
        <p:nvCxnSpPr>
          <p:cNvPr id="9" name="Straight Connector 8">
            <a:extLst>
              <a:ext uri="{FF2B5EF4-FFF2-40B4-BE49-F238E27FC236}">
                <a16:creationId xmlns:a16="http://schemas.microsoft.com/office/drawing/2014/main" id="{A8715392-E061-47BD-9DFA-0EA96AD0E7FE}"/>
              </a:ext>
            </a:extLst>
          </p:cNvPr>
          <p:cNvCxnSpPr>
            <a:cxnSpLocks/>
          </p:cNvCxnSpPr>
          <p:nvPr/>
        </p:nvCxnSpPr>
        <p:spPr>
          <a:xfrm>
            <a:off x="1371600" y="3810000"/>
            <a:ext cx="5997388" cy="0"/>
          </a:xfrm>
          <a:prstGeom prst="line">
            <a:avLst/>
          </a:prstGeom>
          <a:ln>
            <a:solidFill>
              <a:srgbClr val="1F497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825074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14400" y="2819400"/>
            <a:ext cx="7286896" cy="1470025"/>
          </a:xfrm>
        </p:spPr>
        <p:txBody>
          <a:bodyPr>
            <a:noAutofit/>
          </a:bodyPr>
          <a:lstStyle/>
          <a:p>
            <a:r>
              <a:rPr lang="en-US" sz="4000" dirty="0">
                <a:solidFill>
                  <a:schemeClr val="tx2"/>
                </a:solidFill>
              </a:rPr>
              <a:t>Session 1: Welcome and Introduction to the PROFILES Workshop</a:t>
            </a:r>
            <a:br>
              <a:rPr lang="en-US" sz="4000" dirty="0">
                <a:solidFill>
                  <a:schemeClr val="tx2"/>
                </a:solidFill>
              </a:rPr>
            </a:br>
            <a:endParaRPr lang="en-US" sz="4000" dirty="0">
              <a:solidFill>
                <a:schemeClr val="tx2"/>
              </a:solidFill>
            </a:endParaRPr>
          </a:p>
        </p:txBody>
      </p:sp>
    </p:spTree>
    <p:extLst>
      <p:ext uri="{BB962C8B-B14F-4D97-AF65-F5344CB8AC3E}">
        <p14:creationId xmlns:p14="http://schemas.microsoft.com/office/powerpoint/2010/main" val="12560513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prstGeom prst="rect">
            <a:avLst/>
          </a:prstGeom>
        </p:spPr>
        <p:txBody>
          <a:bodyPr>
            <a:normAutofit/>
          </a:bodyPr>
          <a:lstStyle/>
          <a:p>
            <a:r>
              <a:rPr lang="en-US" sz="4000" b="1" dirty="0">
                <a:solidFill>
                  <a:schemeClr val="tx2"/>
                </a:solidFill>
                <a:latin typeface="+mj-lt"/>
              </a:rPr>
              <a:t>Welcoming Remarks</a:t>
            </a:r>
          </a:p>
        </p:txBody>
      </p:sp>
    </p:spTree>
    <p:extLst>
      <p:ext uri="{BB962C8B-B14F-4D97-AF65-F5344CB8AC3E}">
        <p14:creationId xmlns:p14="http://schemas.microsoft.com/office/powerpoint/2010/main" val="26849713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mn-lt"/>
              </a:rPr>
              <a:t>Session Objectives</a:t>
            </a:r>
          </a:p>
        </p:txBody>
      </p:sp>
      <p:sp>
        <p:nvSpPr>
          <p:cNvPr id="3" name="Content Placeholder 2"/>
          <p:cNvSpPr>
            <a:spLocks noGrp="1"/>
          </p:cNvSpPr>
          <p:nvPr>
            <p:ph idx="1"/>
          </p:nvPr>
        </p:nvSpPr>
        <p:spPr/>
        <p:txBody>
          <a:bodyPr>
            <a:noAutofit/>
          </a:bodyPr>
          <a:lstStyle/>
          <a:p>
            <a:pPr marL="0" indent="0">
              <a:lnSpc>
                <a:spcPct val="105000"/>
              </a:lnSpc>
              <a:spcAft>
                <a:spcPts val="1200"/>
              </a:spcAft>
              <a:buClrTx/>
              <a:buNone/>
            </a:pPr>
            <a:r>
              <a:rPr lang="en-US" sz="2400" dirty="0">
                <a:solidFill>
                  <a:prstClr val="black"/>
                </a:solidFill>
                <a:latin typeface="+mj-lt"/>
              </a:rPr>
              <a:t>By the end of the session, participants will have:</a:t>
            </a:r>
          </a:p>
          <a:p>
            <a:pPr lvl="0">
              <a:lnSpc>
                <a:spcPct val="105000"/>
              </a:lnSpc>
              <a:spcAft>
                <a:spcPts val="1200"/>
              </a:spcAft>
            </a:pPr>
            <a:r>
              <a:rPr lang="en-US" sz="2400" b="1" dirty="0">
                <a:latin typeface="+mj-lt"/>
              </a:rPr>
              <a:t>Introduced themselves </a:t>
            </a:r>
            <a:r>
              <a:rPr lang="en-US" sz="2400" dirty="0">
                <a:latin typeface="+mj-lt"/>
              </a:rPr>
              <a:t>and</a:t>
            </a:r>
            <a:r>
              <a:rPr lang="en-US" sz="2400" b="1" dirty="0">
                <a:latin typeface="+mj-lt"/>
              </a:rPr>
              <a:t> </a:t>
            </a:r>
            <a:r>
              <a:rPr lang="en-US" sz="2400" dirty="0">
                <a:latin typeface="+mj-lt"/>
              </a:rPr>
              <a:t>their </a:t>
            </a:r>
            <a:r>
              <a:rPr lang="en-GB" sz="2400" dirty="0">
                <a:latin typeface="+mj-lt"/>
              </a:rPr>
              <a:t>organization</a:t>
            </a:r>
            <a:r>
              <a:rPr lang="en-US" sz="2400" dirty="0">
                <a:latin typeface="+mj-lt"/>
              </a:rPr>
              <a:t> and </a:t>
            </a:r>
            <a:r>
              <a:rPr lang="en-US" sz="2400" b="1" dirty="0">
                <a:latin typeface="+mj-lt"/>
              </a:rPr>
              <a:t>shared</a:t>
            </a:r>
            <a:r>
              <a:rPr lang="en-US" sz="2400" dirty="0">
                <a:latin typeface="+mj-lt"/>
              </a:rPr>
              <a:t> their expectations for the workshop</a:t>
            </a:r>
          </a:p>
          <a:p>
            <a:pPr lvl="0">
              <a:lnSpc>
                <a:spcPct val="105000"/>
              </a:lnSpc>
              <a:spcAft>
                <a:spcPts val="1200"/>
              </a:spcAft>
            </a:pPr>
            <a:r>
              <a:rPr lang="en-US" sz="2400" b="1" dirty="0">
                <a:latin typeface="+mj-lt"/>
              </a:rPr>
              <a:t>Set ground rules </a:t>
            </a:r>
            <a:r>
              <a:rPr lang="en-US" sz="2400" dirty="0">
                <a:latin typeface="+mj-lt"/>
              </a:rPr>
              <a:t>for the workshop</a:t>
            </a:r>
          </a:p>
          <a:p>
            <a:pPr lvl="0">
              <a:lnSpc>
                <a:spcPct val="105000"/>
              </a:lnSpc>
              <a:spcAft>
                <a:spcPts val="1200"/>
              </a:spcAft>
            </a:pPr>
            <a:r>
              <a:rPr lang="en-US" sz="2400" b="1" dirty="0">
                <a:latin typeface="+mj-lt"/>
              </a:rPr>
              <a:t>Understood</a:t>
            </a:r>
            <a:r>
              <a:rPr lang="en-US" sz="2400" dirty="0">
                <a:latin typeface="+mj-lt"/>
              </a:rPr>
              <a:t> the purpose of the workshop </a:t>
            </a:r>
            <a:r>
              <a:rPr lang="en-CA" sz="2400" dirty="0">
                <a:latin typeface="+mj-lt"/>
              </a:rPr>
              <a:t>in relation to the broader nutrition advocacy planning process</a:t>
            </a:r>
            <a:endParaRPr lang="en-US" sz="2400" dirty="0">
              <a:latin typeface="+mj-lt"/>
            </a:endParaRPr>
          </a:p>
          <a:p>
            <a:pPr lvl="0">
              <a:lnSpc>
                <a:spcPct val="105000"/>
              </a:lnSpc>
              <a:spcAft>
                <a:spcPts val="1200"/>
              </a:spcAft>
            </a:pPr>
            <a:r>
              <a:rPr lang="en-US" sz="2400" b="1" dirty="0">
                <a:latin typeface="+mj-lt"/>
              </a:rPr>
              <a:t>Reviewed </a:t>
            </a:r>
            <a:r>
              <a:rPr lang="en-US" sz="2400" dirty="0">
                <a:latin typeface="+mj-lt"/>
              </a:rPr>
              <a:t>the workshop agenda</a:t>
            </a:r>
            <a:endParaRPr lang="en-US" sz="2400" dirty="0">
              <a:latin typeface="+mn-lt"/>
            </a:endParaRPr>
          </a:p>
        </p:txBody>
      </p:sp>
    </p:spTree>
    <p:extLst>
      <p:ext uri="{BB962C8B-B14F-4D97-AF65-F5344CB8AC3E}">
        <p14:creationId xmlns:p14="http://schemas.microsoft.com/office/powerpoint/2010/main" val="39342439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defRPr/>
            </a:pPr>
            <a:r>
              <a:rPr lang="en-US" sz="3200" b="1" dirty="0">
                <a:latin typeface="+mn-lt"/>
              </a:rPr>
              <a:t>Introductions</a:t>
            </a:r>
            <a:endParaRPr lang="en-US" sz="2800" b="1" dirty="0">
              <a:latin typeface="+mn-lt"/>
            </a:endParaRPr>
          </a:p>
        </p:txBody>
      </p:sp>
      <p:sp>
        <p:nvSpPr>
          <p:cNvPr id="4" name="Content Placeholder 3"/>
          <p:cNvSpPr>
            <a:spLocks noGrp="1"/>
          </p:cNvSpPr>
          <p:nvPr>
            <p:ph idx="1"/>
          </p:nvPr>
        </p:nvSpPr>
        <p:spPr/>
        <p:txBody>
          <a:bodyPr/>
          <a:lstStyle/>
          <a:p>
            <a:pPr marL="0" indent="0">
              <a:buNone/>
            </a:pPr>
            <a:r>
              <a:rPr lang="en-GB" sz="2400" dirty="0">
                <a:latin typeface="+mn-lt"/>
              </a:rPr>
              <a:t>Please introduce yourself, including:</a:t>
            </a:r>
          </a:p>
          <a:p>
            <a:pPr indent="-182880"/>
            <a:r>
              <a:rPr lang="en-GB" sz="2400" dirty="0">
                <a:latin typeface="+mn-lt"/>
              </a:rPr>
              <a:t>Your name</a:t>
            </a:r>
          </a:p>
          <a:p>
            <a:pPr indent="-182880"/>
            <a:r>
              <a:rPr lang="en-GB" sz="2400" dirty="0">
                <a:latin typeface="+mn-lt"/>
              </a:rPr>
              <a:t>Your organization</a:t>
            </a:r>
          </a:p>
          <a:p>
            <a:pPr indent="-182880"/>
            <a:r>
              <a:rPr lang="en-GB" sz="2400" dirty="0">
                <a:latin typeface="+mn-lt"/>
              </a:rPr>
              <a:t>Your role in your organization </a:t>
            </a:r>
          </a:p>
          <a:p>
            <a:pPr marL="0" indent="0">
              <a:buNone/>
            </a:pPr>
            <a:endParaRPr lang="en-GB" sz="2400" dirty="0">
              <a:latin typeface="+mn-lt"/>
            </a:endParaRPr>
          </a:p>
          <a:p>
            <a:pPr marL="514350" indent="-514350">
              <a:buFont typeface="Calibri" pitchFamily="34" charset="0"/>
              <a:buAutoNum type="arabicPeriod"/>
            </a:pPr>
            <a:endParaRPr lang="en-GB" sz="2400" dirty="0">
              <a:latin typeface="+mn-lt"/>
            </a:endParaRPr>
          </a:p>
        </p:txBody>
      </p:sp>
    </p:spTree>
    <p:extLst>
      <p:ext uri="{BB962C8B-B14F-4D97-AF65-F5344CB8AC3E}">
        <p14:creationId xmlns:p14="http://schemas.microsoft.com/office/powerpoint/2010/main" val="8742536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Introductions (continued)</a:t>
            </a:r>
            <a:endParaRPr lang="fr-FR" sz="3200" b="1" dirty="0">
              <a:latin typeface="+mn-lt"/>
            </a:endParaRPr>
          </a:p>
        </p:txBody>
      </p:sp>
      <p:sp>
        <p:nvSpPr>
          <p:cNvPr id="3" name="Content Placeholder 2"/>
          <p:cNvSpPr>
            <a:spLocks noGrp="1"/>
          </p:cNvSpPr>
          <p:nvPr>
            <p:ph idx="1"/>
          </p:nvPr>
        </p:nvSpPr>
        <p:spPr/>
        <p:txBody>
          <a:bodyPr>
            <a:normAutofit/>
          </a:bodyPr>
          <a:lstStyle/>
          <a:p>
            <a:pPr>
              <a:buClrTx/>
            </a:pPr>
            <a:r>
              <a:rPr lang="en-US" sz="2400" dirty="0"/>
              <a:t>Pair up with someone near you and ask each other: </a:t>
            </a:r>
          </a:p>
          <a:p>
            <a:pPr>
              <a:buClrTx/>
              <a:buNone/>
            </a:pPr>
            <a:r>
              <a:rPr lang="en-US" sz="2400" dirty="0"/>
              <a:t>	“</a:t>
            </a:r>
            <a:r>
              <a:rPr lang="en-CA" sz="2400" dirty="0"/>
              <a:t>What is your interest in nutrition advocacy?” </a:t>
            </a:r>
          </a:p>
          <a:p>
            <a:pPr>
              <a:buClrTx/>
              <a:buNone/>
            </a:pPr>
            <a:r>
              <a:rPr lang="en-CA" sz="2400" dirty="0"/>
              <a:t>	(Take 3 minutes)</a:t>
            </a:r>
          </a:p>
          <a:p>
            <a:pPr>
              <a:buClrTx/>
              <a:buNone/>
            </a:pPr>
            <a:endParaRPr lang="en-CA" sz="2400" dirty="0"/>
          </a:p>
          <a:p>
            <a:pPr>
              <a:buClrTx/>
            </a:pPr>
            <a:r>
              <a:rPr lang="en-CA" sz="2400" dirty="0"/>
              <a:t>In plenary, share your expectations for the workshop.</a:t>
            </a:r>
          </a:p>
        </p:txBody>
      </p:sp>
    </p:spTree>
    <p:extLst>
      <p:ext uri="{BB962C8B-B14F-4D97-AF65-F5344CB8AC3E}">
        <p14:creationId xmlns:p14="http://schemas.microsoft.com/office/powerpoint/2010/main" val="25250459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latin typeface="+mn-lt"/>
              </a:rPr>
              <a:t>Visualization in Participatory Programs (VIPP)</a:t>
            </a:r>
            <a:r>
              <a:rPr lang="en-US" dirty="0"/>
              <a:t>—</a:t>
            </a:r>
            <a:r>
              <a:rPr lang="en-US" b="1" dirty="0">
                <a:latin typeface="+mn-lt"/>
              </a:rPr>
              <a:t>So Everyone’s Voice Is Heard</a:t>
            </a:r>
          </a:p>
        </p:txBody>
      </p:sp>
      <p:sp>
        <p:nvSpPr>
          <p:cNvPr id="4" name="Content Placeholder 3"/>
          <p:cNvSpPr>
            <a:spLocks noGrp="1"/>
          </p:cNvSpPr>
          <p:nvPr>
            <p:ph idx="1"/>
          </p:nvPr>
        </p:nvSpPr>
        <p:spPr/>
        <p:txBody>
          <a:bodyPr/>
          <a:lstStyle/>
          <a:p>
            <a:pPr marL="0" indent="0">
              <a:buNone/>
            </a:pPr>
            <a:r>
              <a:rPr lang="en-US" sz="2400" dirty="0">
                <a:latin typeface="+mn-lt"/>
              </a:rPr>
              <a:t>Rules: </a:t>
            </a:r>
          </a:p>
          <a:p>
            <a:pPr indent="-182880">
              <a:lnSpc>
                <a:spcPct val="150000"/>
              </a:lnSpc>
            </a:pPr>
            <a:r>
              <a:rPr lang="en-US" sz="2400" dirty="0">
                <a:latin typeface="+mn-lt"/>
              </a:rPr>
              <a:t>One thought per card</a:t>
            </a:r>
          </a:p>
          <a:p>
            <a:pPr indent="-182880"/>
            <a:r>
              <a:rPr lang="en-US" sz="2400" dirty="0">
                <a:latin typeface="+mn-lt"/>
              </a:rPr>
              <a:t>Use a marker, not a pen</a:t>
            </a:r>
          </a:p>
          <a:p>
            <a:pPr indent="-182880"/>
            <a:r>
              <a:rPr lang="en-US" sz="2400" dirty="0">
                <a:latin typeface="+mn-lt"/>
              </a:rPr>
              <a:t>Write with broad side of marker</a:t>
            </a:r>
          </a:p>
          <a:p>
            <a:pPr indent="-182880"/>
            <a:r>
              <a:rPr lang="en-US" sz="2400" dirty="0">
                <a:latin typeface="+mn-lt"/>
              </a:rPr>
              <a:t>No more than three lines per card</a:t>
            </a:r>
          </a:p>
          <a:p>
            <a:pPr indent="-182880"/>
            <a:r>
              <a:rPr lang="en-US" sz="2400" dirty="0">
                <a:latin typeface="+mn-lt"/>
              </a:rPr>
              <a:t>Print legibly</a:t>
            </a:r>
          </a:p>
          <a:p>
            <a:pPr marL="514350" indent="-514350">
              <a:buFont typeface="Calibri" pitchFamily="34" charset="0"/>
              <a:buAutoNum type="arabicPeriod"/>
            </a:pPr>
            <a:endParaRPr lang="en-US" sz="2400" dirty="0">
              <a:latin typeface="+mn-lt"/>
            </a:endParaRPr>
          </a:p>
        </p:txBody>
      </p:sp>
    </p:spTree>
    <p:extLst>
      <p:ext uri="{BB962C8B-B14F-4D97-AF65-F5344CB8AC3E}">
        <p14:creationId xmlns:p14="http://schemas.microsoft.com/office/powerpoint/2010/main" val="194943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a:t>Nutrition Situation in Country</a:t>
            </a:r>
            <a:br>
              <a:rPr lang="en-US"/>
            </a:br>
            <a:endParaRPr lang="en-US" dirty="0"/>
          </a:p>
        </p:txBody>
      </p:sp>
      <p:sp>
        <p:nvSpPr>
          <p:cNvPr id="3" name="Content Placeholder 2"/>
          <p:cNvSpPr>
            <a:spLocks noGrp="1"/>
          </p:cNvSpPr>
          <p:nvPr>
            <p:ph idx="1"/>
          </p:nvPr>
        </p:nvSpPr>
        <p:spPr/>
        <p:txBody>
          <a:bodyPr/>
          <a:lstStyle/>
          <a:p>
            <a:r>
              <a:rPr lang="en-US"/>
              <a:t>Wasting</a:t>
            </a:r>
          </a:p>
          <a:p>
            <a:endParaRPr lang="en-US" dirty="0"/>
          </a:p>
        </p:txBody>
      </p:sp>
    </p:spTree>
    <p:extLst>
      <p:ext uri="{BB962C8B-B14F-4D97-AF65-F5344CB8AC3E}">
        <p14:creationId xmlns:p14="http://schemas.microsoft.com/office/powerpoint/2010/main" val="727630491"/>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2590800"/>
            <a:ext cx="8229600" cy="1143000"/>
          </a:xfrm>
        </p:spPr>
        <p:txBody>
          <a:bodyPr/>
          <a:lstStyle/>
          <a:p>
            <a:r>
              <a:rPr lang="en-US" sz="4000" b="1" dirty="0">
                <a:solidFill>
                  <a:schemeClr val="tx2"/>
                </a:solidFill>
                <a:latin typeface="+mn-lt"/>
              </a:rPr>
              <a:t>Ground Rules</a:t>
            </a:r>
          </a:p>
        </p:txBody>
      </p:sp>
    </p:spTree>
    <p:extLst>
      <p:ext uri="{BB962C8B-B14F-4D97-AF65-F5344CB8AC3E}">
        <p14:creationId xmlns:p14="http://schemas.microsoft.com/office/powerpoint/2010/main" val="35094254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mj-lt"/>
              </a:rPr>
              <a:t>Purpose of the Workshop</a:t>
            </a:r>
          </a:p>
        </p:txBody>
      </p:sp>
      <p:sp>
        <p:nvSpPr>
          <p:cNvPr id="3" name="Content Placeholder 2"/>
          <p:cNvSpPr>
            <a:spLocks noGrp="1"/>
          </p:cNvSpPr>
          <p:nvPr>
            <p:ph idx="1"/>
          </p:nvPr>
        </p:nvSpPr>
        <p:spPr/>
        <p:txBody>
          <a:bodyPr/>
          <a:lstStyle/>
          <a:p>
            <a:pPr>
              <a:buClrTx/>
            </a:pPr>
            <a:r>
              <a:rPr lang="en-US" sz="2400" dirty="0">
                <a:latin typeface="+mn-lt"/>
              </a:rPr>
              <a:t>To complete the PROFILES spreadsheets and generate preliminary results that, once finalized, will be used in nutrition advocacy</a:t>
            </a:r>
            <a:endParaRPr lang="en-US" sz="2400" dirty="0">
              <a:solidFill>
                <a:prstClr val="black"/>
              </a:solidFill>
              <a:latin typeface="+mn-lt"/>
            </a:endParaRPr>
          </a:p>
          <a:p>
            <a:endParaRPr lang="en-US" sz="2400" dirty="0"/>
          </a:p>
        </p:txBody>
      </p:sp>
    </p:spTree>
    <p:extLst>
      <p:ext uri="{BB962C8B-B14F-4D97-AF65-F5344CB8AC3E}">
        <p14:creationId xmlns:p14="http://schemas.microsoft.com/office/powerpoint/2010/main" val="14963365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mj-lt"/>
              </a:rPr>
              <a:t>Review of Agenda</a:t>
            </a:r>
          </a:p>
        </p:txBody>
      </p:sp>
      <p:sp>
        <p:nvSpPr>
          <p:cNvPr id="3" name="Content Placeholder 2"/>
          <p:cNvSpPr>
            <a:spLocks noGrp="1"/>
          </p:cNvSpPr>
          <p:nvPr>
            <p:ph idx="1"/>
          </p:nvPr>
        </p:nvSpPr>
        <p:spPr/>
        <p:txBody>
          <a:bodyPr>
            <a:normAutofit/>
          </a:bodyPr>
          <a:lstStyle/>
          <a:p>
            <a:pPr>
              <a:buClrTx/>
            </a:pPr>
            <a:r>
              <a:rPr lang="en-US" sz="2400" dirty="0">
                <a:latin typeface="+mn-lt"/>
              </a:rPr>
              <a:t>How this workshop fits into the nutrition advocacy planning process …</a:t>
            </a:r>
          </a:p>
        </p:txBody>
      </p:sp>
    </p:spTree>
    <p:extLst>
      <p:ext uri="{BB962C8B-B14F-4D97-AF65-F5344CB8AC3E}">
        <p14:creationId xmlns:p14="http://schemas.microsoft.com/office/powerpoint/2010/main" val="10313023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C5E002-0975-4DA3-B978-F4CAD98E7563}"/>
              </a:ext>
            </a:extLst>
          </p:cNvPr>
          <p:cNvSpPr>
            <a:spLocks noGrp="1"/>
          </p:cNvSpPr>
          <p:nvPr>
            <p:ph type="title"/>
          </p:nvPr>
        </p:nvSpPr>
        <p:spPr>
          <a:xfrm>
            <a:off x="457200" y="274638"/>
            <a:ext cx="8229600" cy="1143000"/>
          </a:xfrm>
        </p:spPr>
        <p:txBody>
          <a:bodyPr>
            <a:noAutofit/>
          </a:bodyPr>
          <a:lstStyle/>
          <a:p>
            <a:r>
              <a:rPr lang="en-US" sz="3200" b="1" dirty="0">
                <a:solidFill>
                  <a:schemeClr val="tx2"/>
                </a:solidFill>
                <a:latin typeface="+mj-lt"/>
              </a:rPr>
              <a:t>Illustrative Timeline for Nutrition Advocacy Planning Process and Implementation</a:t>
            </a:r>
          </a:p>
        </p:txBody>
      </p:sp>
      <p:pic>
        <p:nvPicPr>
          <p:cNvPr id="7" name="Picture 6" descr="Months 1-2 Step 1 Convene a multisectoral core working group and then conduct a stakeholder meeting on nutrition advocacy using PROFILES and nutrition costing. Months 3-6 Step 2 Conduct a PROFILES workshop, present preliminary results, and develop reports. Months 3-15 Step 3 Develop cost estimates for nutrition service delivery, present preliminary results, and develop a report. Months 3-12 Step 4 Conduct a national nutrition advocacy planning workshop and finalize a national nutrition advocacy plan and materials. Ongoing Support implementation of nutrition advocacy plans. " title="timeline">
            <a:extLst>
              <a:ext uri="{FF2B5EF4-FFF2-40B4-BE49-F238E27FC236}">
                <a16:creationId xmlns:a16="http://schemas.microsoft.com/office/drawing/2014/main" id="{3FB20FFB-E192-487B-B1EF-F270D3470C4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8965" y="1981200"/>
            <a:ext cx="9144000" cy="3640228"/>
          </a:xfrm>
          <a:prstGeom prst="rect">
            <a:avLst/>
          </a:prstGeom>
        </p:spPr>
      </p:pic>
      <p:sp>
        <p:nvSpPr>
          <p:cNvPr id="8" name="Speech Bubble: Rectangle with Corners Rounded 7">
            <a:extLst>
              <a:ext uri="{FF2B5EF4-FFF2-40B4-BE49-F238E27FC236}">
                <a16:creationId xmlns:a16="http://schemas.microsoft.com/office/drawing/2014/main" id="{B47F864B-ED17-4C4D-A17A-A3BA522603B0}"/>
              </a:ext>
            </a:extLst>
          </p:cNvPr>
          <p:cNvSpPr/>
          <p:nvPr/>
        </p:nvSpPr>
        <p:spPr>
          <a:xfrm>
            <a:off x="457200" y="4191000"/>
            <a:ext cx="1524000" cy="762000"/>
          </a:xfrm>
          <a:prstGeom prst="wedgeRoundRectCallout">
            <a:avLst>
              <a:gd name="adj1" fmla="val 58000"/>
              <a:gd name="adj2" fmla="val -25175"/>
              <a:gd name="adj3" fmla="val 16667"/>
            </a:avLst>
          </a:prstGeom>
          <a:solidFill>
            <a:schemeClr val="accent1">
              <a:lumMod val="20000"/>
              <a:lumOff val="8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You Are Here</a:t>
            </a:r>
          </a:p>
        </p:txBody>
      </p:sp>
    </p:spTree>
    <p:extLst>
      <p:ext uri="{BB962C8B-B14F-4D97-AF65-F5344CB8AC3E}">
        <p14:creationId xmlns:p14="http://schemas.microsoft.com/office/powerpoint/2010/main" val="29597729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rmAutofit/>
          </a:bodyPr>
          <a:lstStyle/>
          <a:p>
            <a:r>
              <a:rPr lang="en-US" sz="4000" b="1" dirty="0">
                <a:latin typeface="+mn-lt"/>
                <a:ea typeface="Adobe Myungjo Std M" panose="02020600000000000000" pitchFamily="18" charset="-128"/>
              </a:rPr>
              <a:t>Questions?</a:t>
            </a:r>
          </a:p>
        </p:txBody>
      </p:sp>
    </p:spTree>
    <p:extLst>
      <p:ext uri="{BB962C8B-B14F-4D97-AF65-F5344CB8AC3E}">
        <p14:creationId xmlns:p14="http://schemas.microsoft.com/office/powerpoint/2010/main" val="32758872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760" y="1447800"/>
            <a:ext cx="8439960" cy="1470025"/>
          </a:xfrm>
        </p:spPr>
        <p:txBody>
          <a:bodyPr>
            <a:normAutofit fontScale="90000"/>
          </a:bodyPr>
          <a:lstStyle/>
          <a:p>
            <a:r>
              <a:rPr lang="en-CA" sz="4000" dirty="0">
                <a:solidFill>
                  <a:schemeClr val="tx2"/>
                </a:solidFill>
              </a:rPr>
              <a:t>Session 2: Review of the Nutrition Advocacy Approach and Overview of the Stakeholder Meeting</a:t>
            </a:r>
            <a:endParaRPr lang="en-US" sz="4000" dirty="0">
              <a:solidFill>
                <a:schemeClr val="tx2"/>
              </a:solidFill>
            </a:endParaRPr>
          </a:p>
        </p:txBody>
      </p:sp>
      <p:sp>
        <p:nvSpPr>
          <p:cNvPr id="7" name="TextBox 6"/>
          <p:cNvSpPr txBox="1"/>
          <p:nvPr/>
        </p:nvSpPr>
        <p:spPr>
          <a:xfrm>
            <a:off x="367760" y="5486400"/>
            <a:ext cx="8713280" cy="923330"/>
          </a:xfrm>
          <a:prstGeom prst="rect">
            <a:avLst/>
          </a:prstGeom>
          <a:noFill/>
          <a:ln>
            <a:noFill/>
          </a:ln>
        </p:spPr>
        <p:txBody>
          <a:bodyPr wrap="square" rtlCol="0">
            <a:spAutoFit/>
          </a:bodyPr>
          <a:lstStyle/>
          <a:p>
            <a:r>
              <a:rPr lang="en-US" dirty="0"/>
              <a:t>Note: If a stakeholder meeting was not held, hide the slides in this session that appear after “What Needs to Be Determined for PROFILES?” to provide only information on the PROFILES process and approach.</a:t>
            </a:r>
          </a:p>
        </p:txBody>
      </p:sp>
    </p:spTree>
    <p:extLst>
      <p:ext uri="{BB962C8B-B14F-4D97-AF65-F5344CB8AC3E}">
        <p14:creationId xmlns:p14="http://schemas.microsoft.com/office/powerpoint/2010/main" val="24856313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200" b="1" dirty="0">
                <a:latin typeface="+mj-lt"/>
              </a:rPr>
              <a:t>Session Objectives</a:t>
            </a:r>
          </a:p>
        </p:txBody>
      </p:sp>
      <p:sp>
        <p:nvSpPr>
          <p:cNvPr id="3" name="Content Placeholder 2"/>
          <p:cNvSpPr>
            <a:spLocks noGrp="1"/>
          </p:cNvSpPr>
          <p:nvPr>
            <p:ph idx="1"/>
          </p:nvPr>
        </p:nvSpPr>
        <p:spPr/>
        <p:txBody>
          <a:bodyPr>
            <a:noAutofit/>
          </a:bodyPr>
          <a:lstStyle/>
          <a:p>
            <a:pPr marL="0" indent="0">
              <a:lnSpc>
                <a:spcPct val="105000"/>
              </a:lnSpc>
              <a:spcAft>
                <a:spcPts val="1200"/>
              </a:spcAft>
              <a:buClrTx/>
              <a:buNone/>
            </a:pPr>
            <a:r>
              <a:rPr lang="en-US" sz="2400" dirty="0">
                <a:solidFill>
                  <a:prstClr val="black"/>
                </a:solidFill>
                <a:latin typeface="+mj-lt"/>
              </a:rPr>
              <a:t>By the end of the session, participants will have:</a:t>
            </a:r>
          </a:p>
          <a:p>
            <a:pPr>
              <a:lnSpc>
                <a:spcPct val="105000"/>
              </a:lnSpc>
              <a:spcAft>
                <a:spcPts val="1200"/>
              </a:spcAft>
            </a:pPr>
            <a:r>
              <a:rPr lang="en-US" sz="2400" b="1" dirty="0">
                <a:latin typeface="+mj-lt"/>
              </a:rPr>
              <a:t>Reviewed </a:t>
            </a:r>
            <a:r>
              <a:rPr lang="en-US" sz="2400" dirty="0">
                <a:latin typeface="+mj-lt"/>
              </a:rPr>
              <a:t>the causes of malnutrition and the benefits of improved nutritional status</a:t>
            </a:r>
          </a:p>
          <a:p>
            <a:pPr>
              <a:lnSpc>
                <a:spcPct val="105000"/>
              </a:lnSpc>
              <a:spcAft>
                <a:spcPts val="1200"/>
              </a:spcAft>
            </a:pPr>
            <a:r>
              <a:rPr lang="en-US" sz="2400" b="1" dirty="0">
                <a:latin typeface="+mj-lt"/>
              </a:rPr>
              <a:t>Reviewed</a:t>
            </a:r>
            <a:r>
              <a:rPr lang="en-US" sz="2400" dirty="0">
                <a:latin typeface="+mj-lt"/>
              </a:rPr>
              <a:t> the nutrition advocacy planning process, what PROFILES is, and how it can be used to support nutrition advocacy </a:t>
            </a:r>
          </a:p>
          <a:p>
            <a:pPr>
              <a:lnSpc>
                <a:spcPct val="105000"/>
              </a:lnSpc>
              <a:spcAft>
                <a:spcPts val="1200"/>
              </a:spcAft>
            </a:pPr>
            <a:r>
              <a:rPr lang="en-US" sz="2400" b="1" dirty="0">
                <a:latin typeface="+mj-lt"/>
              </a:rPr>
              <a:t>Reviewed</a:t>
            </a:r>
            <a:r>
              <a:rPr lang="en-US" sz="2400" dirty="0">
                <a:latin typeface="+mj-lt"/>
              </a:rPr>
              <a:t> the outcomes of the nutrition advocacy stakeholder meeting held on [XXX]</a:t>
            </a:r>
          </a:p>
          <a:p>
            <a:pPr lvl="0">
              <a:lnSpc>
                <a:spcPct val="105000"/>
              </a:lnSpc>
              <a:spcAft>
                <a:spcPts val="1200"/>
              </a:spcAft>
            </a:pPr>
            <a:r>
              <a:rPr lang="en-US" sz="2400" b="1" dirty="0">
                <a:latin typeface="+mj-lt"/>
              </a:rPr>
              <a:t>Discussed </a:t>
            </a:r>
            <a:r>
              <a:rPr lang="en-US" sz="2400" dirty="0">
                <a:latin typeface="+mj-lt"/>
              </a:rPr>
              <a:t>the country’s nutrition advocacy needs</a:t>
            </a:r>
          </a:p>
          <a:p>
            <a:pPr marL="0" lvl="0" indent="0">
              <a:spcBef>
                <a:spcPts val="0"/>
              </a:spcBef>
              <a:buNone/>
            </a:pPr>
            <a:endParaRPr lang="en-US" sz="2400" dirty="0">
              <a:latin typeface="+mn-lt"/>
            </a:endParaRPr>
          </a:p>
        </p:txBody>
      </p:sp>
    </p:spTree>
    <p:extLst>
      <p:ext uri="{BB962C8B-B14F-4D97-AF65-F5344CB8AC3E}">
        <p14:creationId xmlns:p14="http://schemas.microsoft.com/office/powerpoint/2010/main" val="37140559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81000"/>
            <a:ext cx="9144000"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What Is the Problem and Why Does It Matter?</a:t>
            </a:r>
          </a:p>
        </p:txBody>
      </p:sp>
      <p:sp>
        <p:nvSpPr>
          <p:cNvPr id="7" name="Content Placeholder 2"/>
          <p:cNvSpPr txBox="1">
            <a:spLocks/>
          </p:cNvSpPr>
          <p:nvPr/>
        </p:nvSpPr>
        <p:spPr>
          <a:xfrm>
            <a:off x="457200" y="1143000"/>
            <a:ext cx="8229600" cy="4953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2400" dirty="0">
                <a:solidFill>
                  <a:prstClr val="black"/>
                </a:solidFill>
              </a:rPr>
              <a:t>Malnutrition affects an estimated 155 million preschool children in developing countries</a:t>
            </a:r>
          </a:p>
          <a:p>
            <a:pPr>
              <a:spcBef>
                <a:spcPts val="0"/>
              </a:spcBef>
              <a:spcAft>
                <a:spcPts val="600"/>
              </a:spcAft>
            </a:pPr>
            <a:r>
              <a:rPr lang="en-US" sz="2400" dirty="0">
                <a:solidFill>
                  <a:prstClr val="black"/>
                </a:solidFill>
              </a:rPr>
              <a:t>Malnourished children have an increased risk of:</a:t>
            </a:r>
          </a:p>
          <a:p>
            <a:pPr marL="746125" lvl="2" indent="-346075">
              <a:spcBef>
                <a:spcPts val="0"/>
              </a:spcBef>
              <a:spcAft>
                <a:spcPts val="600"/>
              </a:spcAft>
              <a:buFont typeface="Calibri" panose="020F0502020204030204" pitchFamily="34" charset="0"/>
              <a:buChar char="‒"/>
            </a:pPr>
            <a:r>
              <a:rPr lang="en-US" dirty="0">
                <a:solidFill>
                  <a:prstClr val="black"/>
                </a:solidFill>
              </a:rPr>
              <a:t>Illness and infections</a:t>
            </a:r>
          </a:p>
          <a:p>
            <a:pPr marL="746125" lvl="2" indent="-346075">
              <a:spcBef>
                <a:spcPts val="0"/>
              </a:spcBef>
              <a:spcAft>
                <a:spcPts val="600"/>
              </a:spcAft>
              <a:buFont typeface="Calibri" panose="020F0502020204030204" pitchFamily="34" charset="0"/>
              <a:buChar char="‒"/>
            </a:pPr>
            <a:r>
              <a:rPr lang="en-US" dirty="0">
                <a:solidFill>
                  <a:prstClr val="black"/>
                </a:solidFill>
              </a:rPr>
              <a:t>Delayed development and cognitive deficits</a:t>
            </a:r>
          </a:p>
          <a:p>
            <a:pPr marL="746125" lvl="2" indent="-346075">
              <a:spcBef>
                <a:spcPts val="0"/>
              </a:spcBef>
              <a:spcAft>
                <a:spcPts val="600"/>
              </a:spcAft>
              <a:buFont typeface="Calibri" panose="020F0502020204030204" pitchFamily="34" charset="0"/>
              <a:buChar char="‒"/>
            </a:pPr>
            <a:r>
              <a:rPr lang="en-US" dirty="0">
                <a:solidFill>
                  <a:prstClr val="black"/>
                </a:solidFill>
              </a:rPr>
              <a:t>Poorer school performance</a:t>
            </a:r>
          </a:p>
          <a:p>
            <a:pPr marL="746125" lvl="2" indent="-346075">
              <a:spcBef>
                <a:spcPts val="0"/>
              </a:spcBef>
              <a:spcAft>
                <a:spcPts val="600"/>
              </a:spcAft>
              <a:buFont typeface="Calibri" panose="020F0502020204030204" pitchFamily="34" charset="0"/>
              <a:buChar char="‒"/>
            </a:pPr>
            <a:r>
              <a:rPr lang="en-US" dirty="0">
                <a:solidFill>
                  <a:prstClr val="black"/>
                </a:solidFill>
              </a:rPr>
              <a:t>Mortality </a:t>
            </a:r>
          </a:p>
          <a:p>
            <a:pPr marL="342900" lvl="1" indent="-342900">
              <a:spcBef>
                <a:spcPts val="0"/>
              </a:spcBef>
              <a:spcAft>
                <a:spcPts val="600"/>
              </a:spcAft>
              <a:buFont typeface="Arial"/>
              <a:buChar char="•"/>
            </a:pPr>
            <a:r>
              <a:rPr lang="en-US" sz="2400" dirty="0">
                <a:solidFill>
                  <a:prstClr val="black"/>
                </a:solidFill>
              </a:rPr>
              <a:t>Globally, nearly 50% of all child mortality is directly or indirectly a result of malnutrition</a:t>
            </a:r>
          </a:p>
          <a:p>
            <a:pPr marL="342900" lvl="1" indent="-342900">
              <a:spcBef>
                <a:spcPts val="0"/>
              </a:spcBef>
              <a:spcAft>
                <a:spcPts val="600"/>
              </a:spcAft>
              <a:buFont typeface="Arial"/>
              <a:buChar char="•"/>
            </a:pPr>
            <a:r>
              <a:rPr lang="en-US" sz="2400" dirty="0">
                <a:solidFill>
                  <a:prstClr val="black"/>
                </a:solidFill>
              </a:rPr>
              <a:t>Over time and at an aggregate level, this undermines human capital and economic productivity and can limit progress </a:t>
            </a:r>
            <a:r>
              <a:rPr lang="en-US" sz="2400" dirty="0"/>
              <a:t>in achieving at least </a:t>
            </a:r>
            <a:r>
              <a:rPr lang="en-US" sz="2400" b="1" dirty="0"/>
              <a:t>8 of the 17 Sustainable Development Goals </a:t>
            </a:r>
            <a:r>
              <a:rPr lang="en-US" sz="2400" dirty="0">
                <a:solidFill>
                  <a:prstClr val="black"/>
                </a:solidFill>
              </a:rPr>
              <a:t>and the World Health Assembly Targets</a:t>
            </a:r>
          </a:p>
        </p:txBody>
      </p:sp>
    </p:spTree>
    <p:extLst>
      <p:ext uri="{BB962C8B-B14F-4D97-AF65-F5344CB8AC3E}">
        <p14:creationId xmlns:p14="http://schemas.microsoft.com/office/powerpoint/2010/main" val="2458948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j-lt"/>
              </a:rPr>
              <a:t>Why Invest in Nutrition and Why Now?</a:t>
            </a:r>
          </a:p>
        </p:txBody>
      </p:sp>
      <p:sp>
        <p:nvSpPr>
          <p:cNvPr id="3" name="Content Placeholder 2"/>
          <p:cNvSpPr>
            <a:spLocks noGrp="1"/>
          </p:cNvSpPr>
          <p:nvPr>
            <p:ph idx="1"/>
          </p:nvPr>
        </p:nvSpPr>
        <p:spPr>
          <a:xfrm>
            <a:off x="381000" y="1417638"/>
            <a:ext cx="4267200" cy="4525963"/>
          </a:xfrm>
        </p:spPr>
        <p:txBody>
          <a:bodyPr>
            <a:noAutofit/>
          </a:bodyPr>
          <a:lstStyle/>
          <a:p>
            <a:pPr>
              <a:spcBef>
                <a:spcPts val="0"/>
              </a:spcBef>
              <a:spcAft>
                <a:spcPts val="600"/>
              </a:spcAft>
            </a:pPr>
            <a:r>
              <a:rPr lang="en-US" sz="2400" dirty="0">
                <a:latin typeface="+mn-lt"/>
              </a:rPr>
              <a:t>Nutrition is a foundation for health and as such is a human right</a:t>
            </a:r>
          </a:p>
          <a:p>
            <a:pPr>
              <a:spcBef>
                <a:spcPts val="0"/>
              </a:spcBef>
              <a:spcAft>
                <a:spcPts val="600"/>
              </a:spcAft>
            </a:pPr>
            <a:r>
              <a:rPr lang="en-US" sz="2400" dirty="0">
                <a:latin typeface="+mn-lt"/>
              </a:rPr>
              <a:t>Nutrition is a best investment—for every US$1 spent on nutrition, there is a US$16 return in health and economic benefits (IFPRI 2015)</a:t>
            </a:r>
          </a:p>
          <a:p>
            <a:pPr>
              <a:spcBef>
                <a:spcPts val="0"/>
              </a:spcBef>
              <a:spcAft>
                <a:spcPts val="600"/>
              </a:spcAft>
            </a:pPr>
            <a:r>
              <a:rPr lang="en-US" sz="2400" dirty="0">
                <a:latin typeface="+mn-lt"/>
              </a:rPr>
              <a:t>Nutrition interventions are highly cost-effective interventions for a resource-poor country</a:t>
            </a:r>
          </a:p>
          <a:p>
            <a:pPr>
              <a:spcBef>
                <a:spcPts val="0"/>
              </a:spcBef>
              <a:spcAft>
                <a:spcPts val="600"/>
              </a:spcAft>
            </a:pPr>
            <a:endParaRPr lang="en-US" sz="2400" dirty="0">
              <a:latin typeface="+mn-lt"/>
            </a:endParaRPr>
          </a:p>
          <a:p>
            <a:pPr>
              <a:spcBef>
                <a:spcPts val="0"/>
              </a:spcBef>
              <a:spcAft>
                <a:spcPts val="600"/>
              </a:spcAft>
            </a:pPr>
            <a:endParaRPr lang="en-US" sz="2400" dirty="0">
              <a:latin typeface="+mn-lt"/>
            </a:endParaRPr>
          </a:p>
        </p:txBody>
      </p:sp>
      <p:pic>
        <p:nvPicPr>
          <p:cNvPr id="4" name="Picture 3" descr="blocks with letters on the sides" title="letter blocks"/>
          <p:cNvPicPr>
            <a:picLocks noChangeAspect="1" noChangeArrowheads="1"/>
          </p:cNvPicPr>
          <p:nvPr/>
        </p:nvPicPr>
        <p:blipFill>
          <a:blip r:embed="rId3" cstate="print"/>
          <a:srcRect/>
          <a:stretch>
            <a:fillRect/>
          </a:stretch>
        </p:blipFill>
        <p:spPr bwMode="auto">
          <a:xfrm>
            <a:off x="5004916" y="1676400"/>
            <a:ext cx="3773170" cy="3815956"/>
          </a:xfrm>
          <a:prstGeom prst="rect">
            <a:avLst/>
          </a:prstGeom>
          <a:noFill/>
        </p:spPr>
      </p:pic>
      <p:sp>
        <p:nvSpPr>
          <p:cNvPr id="6" name="TextBox 5"/>
          <p:cNvSpPr txBox="1"/>
          <p:nvPr/>
        </p:nvSpPr>
        <p:spPr>
          <a:xfrm>
            <a:off x="5653886" y="5711362"/>
            <a:ext cx="3124200" cy="938719"/>
          </a:xfrm>
          <a:prstGeom prst="rect">
            <a:avLst/>
          </a:prstGeom>
          <a:noFill/>
        </p:spPr>
        <p:txBody>
          <a:bodyPr wrap="square" rtlCol="0">
            <a:spAutoFit/>
          </a:bodyPr>
          <a:lstStyle/>
          <a:p>
            <a:r>
              <a:rPr lang="en-US" sz="1100" dirty="0"/>
              <a:t>International Food Policy Research Institute. 2015. </a:t>
            </a:r>
            <a:r>
              <a:rPr lang="en-US" sz="1100" i="1" dirty="0"/>
              <a:t>Global Nutrition Report 2015: Actions and Accountability to Advance Nutrition and Sustainable Development</a:t>
            </a:r>
            <a:r>
              <a:rPr lang="en-US" sz="1100" dirty="0"/>
              <a:t>. Washington, DC. Available at http://dx.doi.org/10.2499/9780896298835</a:t>
            </a:r>
          </a:p>
        </p:txBody>
      </p:sp>
    </p:spTree>
    <p:extLst>
      <p:ext uri="{BB962C8B-B14F-4D97-AF65-F5344CB8AC3E}">
        <p14:creationId xmlns:p14="http://schemas.microsoft.com/office/powerpoint/2010/main" val="5315297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mj-lt"/>
              </a:rPr>
              <a:t>What Are the Benefits of Improved Nutrition? </a:t>
            </a:r>
          </a:p>
        </p:txBody>
      </p:sp>
      <p:sp>
        <p:nvSpPr>
          <p:cNvPr id="3" name="Content Placeholder 2"/>
          <p:cNvSpPr>
            <a:spLocks noGrp="1"/>
          </p:cNvSpPr>
          <p:nvPr>
            <p:ph idx="1"/>
          </p:nvPr>
        </p:nvSpPr>
        <p:spPr/>
        <p:txBody>
          <a:bodyPr>
            <a:normAutofit/>
          </a:bodyPr>
          <a:lstStyle/>
          <a:p>
            <a:pPr marL="0" indent="0">
              <a:spcBef>
                <a:spcPts val="0"/>
              </a:spcBef>
              <a:spcAft>
                <a:spcPts val="600"/>
              </a:spcAft>
              <a:buNone/>
            </a:pPr>
            <a:r>
              <a:rPr lang="en-US" sz="2400" dirty="0">
                <a:latin typeface="+mn-lt"/>
              </a:rPr>
              <a:t>Improved nutrition will:</a:t>
            </a:r>
          </a:p>
          <a:p>
            <a:pPr>
              <a:spcBef>
                <a:spcPts val="0"/>
              </a:spcBef>
              <a:spcAft>
                <a:spcPts val="600"/>
              </a:spcAft>
            </a:pPr>
            <a:r>
              <a:rPr lang="en-US" sz="2400" dirty="0">
                <a:latin typeface="+mn-lt"/>
              </a:rPr>
              <a:t>Reduce infection and illness in children</a:t>
            </a:r>
          </a:p>
          <a:p>
            <a:pPr>
              <a:spcBef>
                <a:spcPts val="0"/>
              </a:spcBef>
              <a:spcAft>
                <a:spcPts val="600"/>
              </a:spcAft>
            </a:pPr>
            <a:r>
              <a:rPr lang="en-US" sz="2400" dirty="0">
                <a:latin typeface="+mn-lt"/>
              </a:rPr>
              <a:t>Improve child growth and development, cognitive function, learning ability, and school performance in children</a:t>
            </a:r>
          </a:p>
          <a:p>
            <a:pPr>
              <a:spcBef>
                <a:spcPts val="0"/>
              </a:spcBef>
              <a:spcAft>
                <a:spcPts val="600"/>
              </a:spcAft>
            </a:pPr>
            <a:r>
              <a:rPr lang="en-US" sz="2400" dirty="0">
                <a:latin typeface="+mn-lt"/>
              </a:rPr>
              <a:t>Reduce mortality in infants, children, and mothers</a:t>
            </a:r>
          </a:p>
          <a:p>
            <a:pPr>
              <a:spcBef>
                <a:spcPts val="0"/>
              </a:spcBef>
              <a:spcAft>
                <a:spcPts val="600"/>
              </a:spcAft>
            </a:pPr>
            <a:r>
              <a:rPr lang="en-US" sz="2400" dirty="0">
                <a:latin typeface="+mn-lt"/>
              </a:rPr>
              <a:t>Increase economic productivity</a:t>
            </a:r>
          </a:p>
        </p:txBody>
      </p:sp>
    </p:spTree>
    <p:extLst>
      <p:ext uri="{BB962C8B-B14F-4D97-AF65-F5344CB8AC3E}">
        <p14:creationId xmlns:p14="http://schemas.microsoft.com/office/powerpoint/2010/main" val="381337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a:t>Nutrition Situation in Country</a:t>
            </a:r>
            <a:br>
              <a:rPr lang="en-US"/>
            </a:br>
            <a:endParaRPr lang="en-US" dirty="0"/>
          </a:p>
        </p:txBody>
      </p:sp>
      <p:sp>
        <p:nvSpPr>
          <p:cNvPr id="3" name="Content Placeholder 2"/>
          <p:cNvSpPr>
            <a:spLocks noGrp="1"/>
          </p:cNvSpPr>
          <p:nvPr>
            <p:ph idx="1"/>
          </p:nvPr>
        </p:nvSpPr>
        <p:spPr/>
        <p:txBody>
          <a:bodyPr/>
          <a:lstStyle/>
          <a:p>
            <a:r>
              <a:rPr lang="en-US"/>
              <a:t>Iodine deficiency</a:t>
            </a:r>
          </a:p>
          <a:p>
            <a:endParaRPr lang="en-US" dirty="0"/>
          </a:p>
        </p:txBody>
      </p:sp>
    </p:spTree>
    <p:extLst>
      <p:ext uri="{BB962C8B-B14F-4D97-AF65-F5344CB8AC3E}">
        <p14:creationId xmlns:p14="http://schemas.microsoft.com/office/powerpoint/2010/main" val="2246730295"/>
      </p:ext>
    </p:extLst>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8229600" cy="884238"/>
          </a:xfrm>
        </p:spPr>
        <p:txBody>
          <a:bodyPr/>
          <a:lstStyle/>
          <a:p>
            <a:r>
              <a:rPr lang="en-GB" sz="3200" b="1" dirty="0">
                <a:solidFill>
                  <a:schemeClr val="tx2"/>
                </a:solidFill>
                <a:latin typeface="+mn-lt"/>
              </a:rPr>
              <a:t>Under-5 Child Mortality</a:t>
            </a:r>
            <a:endParaRPr lang="en-US" sz="3200" dirty="0">
              <a:solidFill>
                <a:schemeClr val="tx2"/>
              </a:solidFill>
              <a:latin typeface="+mn-lt"/>
            </a:endParaRPr>
          </a:p>
        </p:txBody>
      </p:sp>
      <p:graphicFrame>
        <p:nvGraphicFramePr>
          <p:cNvPr id="6" name="Chart 5"/>
          <p:cNvGraphicFramePr>
            <a:graphicFrameLocks/>
          </p:cNvGraphicFramePr>
          <p:nvPr>
            <p:extLst/>
          </p:nvPr>
        </p:nvGraphicFramePr>
        <p:xfrm>
          <a:off x="838200" y="914400"/>
          <a:ext cx="7467600" cy="53940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p:cNvSpPr txBox="1"/>
          <p:nvPr/>
        </p:nvSpPr>
        <p:spPr>
          <a:xfrm>
            <a:off x="7391400" y="5183610"/>
            <a:ext cx="10668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fr-FR" sz="1400" dirty="0" err="1">
                <a:solidFill>
                  <a:prstClr val="black"/>
                </a:solidFill>
              </a:rPr>
              <a:t>Neonatal</a:t>
            </a:r>
            <a:r>
              <a:rPr lang="fr-FR" sz="1400" dirty="0">
                <a:solidFill>
                  <a:prstClr val="black"/>
                </a:solidFill>
              </a:rPr>
              <a:t> </a:t>
            </a:r>
            <a:br>
              <a:rPr lang="fr-FR" sz="1400" dirty="0">
                <a:solidFill>
                  <a:prstClr val="black"/>
                </a:solidFill>
              </a:rPr>
            </a:br>
            <a:r>
              <a:rPr lang="fr-FR" sz="1400" dirty="0">
                <a:solidFill>
                  <a:prstClr val="black"/>
                </a:solidFill>
              </a:rPr>
              <a:t>(0-27 </a:t>
            </a:r>
            <a:r>
              <a:rPr lang="fr-FR" sz="1400" dirty="0" err="1">
                <a:solidFill>
                  <a:prstClr val="black"/>
                </a:solidFill>
              </a:rPr>
              <a:t>days</a:t>
            </a:r>
            <a:r>
              <a:rPr lang="fr-FR" sz="1400" dirty="0">
                <a:solidFill>
                  <a:prstClr val="black"/>
                </a:solidFill>
              </a:rPr>
              <a:t>)</a:t>
            </a:r>
          </a:p>
        </p:txBody>
      </p:sp>
      <p:sp>
        <p:nvSpPr>
          <p:cNvPr id="9" name="TextBox 1"/>
          <p:cNvSpPr txBox="1"/>
          <p:nvPr/>
        </p:nvSpPr>
        <p:spPr>
          <a:xfrm>
            <a:off x="304800" y="5445220"/>
            <a:ext cx="2514600" cy="650780"/>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a:solidFill>
                  <a:prstClr val="black"/>
                </a:solidFill>
              </a:rPr>
              <a:t>Under 5 </a:t>
            </a:r>
            <a:r>
              <a:rPr lang="fr-FR" sz="1400" dirty="0" err="1">
                <a:solidFill>
                  <a:prstClr val="black"/>
                </a:solidFill>
              </a:rPr>
              <a:t>deaths</a:t>
            </a:r>
            <a:r>
              <a:rPr lang="fr-FR" sz="1400" dirty="0">
                <a:solidFill>
                  <a:prstClr val="black"/>
                </a:solidFill>
              </a:rPr>
              <a:t> </a:t>
            </a:r>
            <a:r>
              <a:rPr lang="fr-FR" sz="1400" dirty="0" err="1">
                <a:solidFill>
                  <a:prstClr val="black"/>
                </a:solidFill>
              </a:rPr>
              <a:t>after</a:t>
            </a:r>
            <a:r>
              <a:rPr lang="fr-FR" sz="1400" dirty="0">
                <a:solidFill>
                  <a:prstClr val="black"/>
                </a:solidFill>
              </a:rPr>
              <a:t> the </a:t>
            </a:r>
            <a:r>
              <a:rPr lang="fr-FR" sz="1400" dirty="0" err="1">
                <a:solidFill>
                  <a:prstClr val="black"/>
                </a:solidFill>
              </a:rPr>
              <a:t>neonatal</a:t>
            </a:r>
            <a:r>
              <a:rPr lang="fr-FR" sz="1400" dirty="0">
                <a:solidFill>
                  <a:prstClr val="black"/>
                </a:solidFill>
              </a:rPr>
              <a:t> </a:t>
            </a:r>
            <a:r>
              <a:rPr lang="fr-FR" sz="1400" dirty="0" err="1">
                <a:solidFill>
                  <a:prstClr val="black"/>
                </a:solidFill>
              </a:rPr>
              <a:t>period</a:t>
            </a:r>
            <a:r>
              <a:rPr lang="fr-FR" sz="1400" dirty="0">
                <a:solidFill>
                  <a:prstClr val="black"/>
                </a:solidFill>
              </a:rPr>
              <a:t>(1-59 </a:t>
            </a:r>
            <a:r>
              <a:rPr lang="fr-FR" sz="1400" dirty="0" err="1">
                <a:solidFill>
                  <a:prstClr val="black"/>
                </a:solidFill>
              </a:rPr>
              <a:t>months</a:t>
            </a:r>
            <a:r>
              <a:rPr lang="fr-FR" sz="1400" dirty="0">
                <a:solidFill>
                  <a:prstClr val="black"/>
                </a:solidFill>
              </a:rPr>
              <a:t>)</a:t>
            </a:r>
          </a:p>
        </p:txBody>
      </p:sp>
      <p:sp>
        <p:nvSpPr>
          <p:cNvPr id="10" name="TextBox 9"/>
          <p:cNvSpPr txBox="1"/>
          <p:nvPr/>
        </p:nvSpPr>
        <p:spPr>
          <a:xfrm>
            <a:off x="1" y="6308449"/>
            <a:ext cx="9143999" cy="769441"/>
          </a:xfrm>
          <a:prstGeom prst="rect">
            <a:avLst/>
          </a:prstGeom>
          <a:noFill/>
        </p:spPr>
        <p:txBody>
          <a:bodyPr wrap="square" rtlCol="0">
            <a:spAutoFit/>
          </a:bodyPr>
          <a:lstStyle/>
          <a:p>
            <a:pPr algn="ctr"/>
            <a:r>
              <a:rPr lang="en-US" sz="1100" dirty="0">
                <a:solidFill>
                  <a:prstClr val="black"/>
                </a:solidFill>
              </a:rPr>
              <a:t>Source: Under-5 mortality: </a:t>
            </a:r>
            <a:r>
              <a:rPr lang="en-US" sz="1100" i="1" dirty="0"/>
              <a:t>WHO-MCEE Methods and Data Sources for Child Cases of Death 2000-2015 (Global Health Estimates Technical Paper. </a:t>
            </a:r>
            <a:r>
              <a:rPr lang="en-US" sz="1100" dirty="0"/>
              <a:t>WHO/HIS/IER/GHE/2016.1; Malnutrition: </a:t>
            </a:r>
            <a:r>
              <a:rPr lang="nb-NO" sz="1100" dirty="0"/>
              <a:t>Black et al. 2013. </a:t>
            </a:r>
            <a:r>
              <a:rPr lang="en-US" sz="1100" dirty="0"/>
              <a:t>“Maternal and Child Undernutrition and Overweight in Low-Income and Middle-Income Countries.” </a:t>
            </a:r>
            <a:r>
              <a:rPr lang="en-US" sz="1100" i="1" dirty="0"/>
              <a:t>The Lancet</a:t>
            </a:r>
            <a:r>
              <a:rPr lang="en-US" sz="1100" dirty="0"/>
              <a:t>. Vol. 382.</a:t>
            </a:r>
          </a:p>
          <a:p>
            <a:pPr algn="ctr"/>
            <a:endParaRPr lang="en-US" sz="1100" dirty="0"/>
          </a:p>
        </p:txBody>
      </p:sp>
      <p:graphicFrame>
        <p:nvGraphicFramePr>
          <p:cNvPr id="7" name="Content Placeholder 3"/>
          <p:cNvGraphicFramePr>
            <a:graphicFrameLocks/>
          </p:cNvGraphicFramePr>
          <p:nvPr>
            <p:extLst/>
          </p:nvPr>
        </p:nvGraphicFramePr>
        <p:xfrm>
          <a:off x="457200" y="1180867"/>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1" name="Oval 10"/>
          <p:cNvSpPr/>
          <p:nvPr/>
        </p:nvSpPr>
        <p:spPr>
          <a:xfrm>
            <a:off x="3776850" y="2790734"/>
            <a:ext cx="1590300" cy="1355147"/>
          </a:xfrm>
          <a:prstGeom prst="ellipse">
            <a:avLst/>
          </a:prstGeom>
          <a:ln>
            <a:noFill/>
          </a:ln>
        </p:spPr>
        <p:style>
          <a:lnRef idx="2">
            <a:schemeClr val="accent1"/>
          </a:lnRef>
          <a:fillRef idx="1">
            <a:schemeClr val="lt1"/>
          </a:fillRef>
          <a:effectRef idx="0">
            <a:schemeClr val="accent1"/>
          </a:effectRef>
          <a:fontRef idx="minor">
            <a:schemeClr val="dk1"/>
          </a:fontRef>
        </p:style>
        <p:txBody>
          <a:bodyPr lIns="0" tIns="0" rIns="0" bIns="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solidFill>
                  <a:schemeClr val="tx1"/>
                </a:solidFill>
              </a:rPr>
              <a:t>Malnutrition ~45%</a:t>
            </a:r>
            <a:endParaRPr lang="fr-FR" sz="1600" b="1" dirty="0">
              <a:solidFill>
                <a:schemeClr val="tx1"/>
              </a:solidFill>
            </a:endParaRPr>
          </a:p>
        </p:txBody>
      </p:sp>
    </p:spTree>
    <p:extLst>
      <p:ext uri="{BB962C8B-B14F-4D97-AF65-F5344CB8AC3E}">
        <p14:creationId xmlns:p14="http://schemas.microsoft.com/office/powerpoint/2010/main" val="26896132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99" y="266700"/>
            <a:ext cx="7772400" cy="1104900"/>
          </a:xfrm>
        </p:spPr>
        <p:txBody>
          <a:bodyPr>
            <a:noAutofit/>
          </a:bodyPr>
          <a:lstStyle/>
          <a:p>
            <a:r>
              <a:rPr lang="en-US" sz="3200" b="1" dirty="0">
                <a:latin typeface="+mj-lt"/>
              </a:rPr>
              <a:t>Under-5 Child Mortality Attributed to Malnutrition (%)</a:t>
            </a:r>
          </a:p>
        </p:txBody>
      </p:sp>
      <p:graphicFrame>
        <p:nvGraphicFramePr>
          <p:cNvPr id="5" name="Chart Placeholder 4"/>
          <p:cNvGraphicFramePr>
            <a:graphicFrameLocks noGrp="1"/>
          </p:cNvGraphicFramePr>
          <p:nvPr>
            <p:ph type="chart" idx="1"/>
            <p:extLst/>
          </p:nvPr>
        </p:nvGraphicFramePr>
        <p:xfrm>
          <a:off x="1" y="1464685"/>
          <a:ext cx="8908466" cy="48749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 y="6596390"/>
            <a:ext cx="9143999" cy="261610"/>
          </a:xfrm>
          <a:prstGeom prst="rect">
            <a:avLst/>
          </a:prstGeom>
          <a:noFill/>
        </p:spPr>
        <p:txBody>
          <a:bodyPr wrap="square" rtlCol="0">
            <a:spAutoFit/>
          </a:bodyPr>
          <a:lstStyle/>
          <a:p>
            <a:pPr algn="ctr"/>
            <a:r>
              <a:rPr lang="en-US" sz="1100" dirty="0">
                <a:solidFill>
                  <a:prstClr val="black"/>
                </a:solidFill>
              </a:rPr>
              <a:t>Source: </a:t>
            </a:r>
            <a:r>
              <a:rPr lang="nb-NO" sz="1100" dirty="0"/>
              <a:t>Black et al. 2013. </a:t>
            </a:r>
            <a:r>
              <a:rPr lang="en-US" sz="1100" dirty="0"/>
              <a:t>“Maternal and Child Undernutrition and Overweight in Low-Income and Middle-Income Countries.” </a:t>
            </a:r>
            <a:r>
              <a:rPr lang="en-US" sz="1100" i="1" dirty="0"/>
              <a:t>The Lancet</a:t>
            </a:r>
            <a:r>
              <a:rPr lang="en-US" sz="1100" dirty="0"/>
              <a:t>. Vol. 382.</a:t>
            </a:r>
          </a:p>
        </p:txBody>
      </p:sp>
    </p:spTree>
    <p:extLst>
      <p:ext uri="{BB962C8B-B14F-4D97-AF65-F5344CB8AC3E}">
        <p14:creationId xmlns:p14="http://schemas.microsoft.com/office/powerpoint/2010/main" val="22260315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79208" y="1850675"/>
          <a:ext cx="8205395" cy="3648456"/>
        </p:xfrm>
        <a:graphic>
          <a:graphicData uri="http://schemas.openxmlformats.org/drawingml/2006/table">
            <a:tbl>
              <a:tblPr firstRow="1" bandRow="1">
                <a:tableStyleId>{22838BEF-8BB2-4498-84A7-C5851F593DF1}</a:tableStyleId>
              </a:tblPr>
              <a:tblGrid>
                <a:gridCol w="4040392">
                  <a:extLst>
                    <a:ext uri="{9D8B030D-6E8A-4147-A177-3AD203B41FA5}">
                      <a16:colId xmlns:a16="http://schemas.microsoft.com/office/drawing/2014/main" val="20000"/>
                    </a:ext>
                  </a:extLst>
                </a:gridCol>
                <a:gridCol w="1143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5"/>
                    </a:ext>
                  </a:extLst>
                </a:gridCol>
                <a:gridCol w="964603">
                  <a:extLst>
                    <a:ext uri="{9D8B030D-6E8A-4147-A177-3AD203B41FA5}">
                      <a16:colId xmlns:a16="http://schemas.microsoft.com/office/drawing/2014/main" val="20006"/>
                    </a:ext>
                  </a:extLst>
                </a:gridCol>
              </a:tblGrid>
              <a:tr h="240030">
                <a:tc>
                  <a:txBody>
                    <a:bodyPr/>
                    <a:lstStyle/>
                    <a:p>
                      <a:pPr marL="685800" marR="0" indent="-685800">
                        <a:lnSpc>
                          <a:spcPct val="105000"/>
                        </a:lnSpc>
                        <a:spcBef>
                          <a:spcPts val="0"/>
                        </a:spcBef>
                        <a:spcAft>
                          <a:spcPts val="1000"/>
                        </a:spcAft>
                      </a:pPr>
                      <a:endParaRPr lang="en-US" sz="2400" dirty="0">
                        <a:solidFill>
                          <a:schemeClr val="bg1"/>
                        </a:solidFill>
                        <a:latin typeface="Calibri"/>
                        <a:ea typeface="Times New Roman"/>
                      </a:endParaRPr>
                    </a:p>
                  </a:txBody>
                  <a:tcPr marL="51435" marR="51435" marT="0" marB="0" anchor="ctr">
                    <a:solidFill>
                      <a:schemeClr val="accent1"/>
                    </a:solidFill>
                  </a:tcPr>
                </a:tc>
                <a:tc gridSpan="2">
                  <a:txBody>
                    <a:bodyPr/>
                    <a:lstStyle/>
                    <a:p>
                      <a:pPr marL="0" marR="0" algn="ctr">
                        <a:lnSpc>
                          <a:spcPct val="105000"/>
                        </a:lnSpc>
                        <a:spcBef>
                          <a:spcPts val="0"/>
                        </a:spcBef>
                        <a:spcAft>
                          <a:spcPts val="1000"/>
                        </a:spcAft>
                      </a:pPr>
                      <a:r>
                        <a:rPr lang="en-US" sz="1800" dirty="0">
                          <a:solidFill>
                            <a:schemeClr val="bg1"/>
                          </a:solidFill>
                        </a:rPr>
                        <a:t>Prevalence Estimate (%)</a:t>
                      </a:r>
                      <a:endParaRPr lang="en-US" sz="1800" b="1" dirty="0">
                        <a:solidFill>
                          <a:schemeClr val="bg1"/>
                        </a:solidFill>
                        <a:latin typeface="+mn-lt"/>
                        <a:ea typeface="Times New Roman"/>
                      </a:endParaRPr>
                    </a:p>
                  </a:txBody>
                  <a:tcPr marL="51435" marR="51435" marT="0" marB="0" anchor="ctr">
                    <a:solidFill>
                      <a:schemeClr val="accent1"/>
                    </a:solidFill>
                  </a:tcPr>
                </a:tc>
                <a:tc hMerge="1">
                  <a:txBody>
                    <a:bodyPr/>
                    <a:lstStyle/>
                    <a:p>
                      <a:pPr marL="0" marR="0" algn="ctr">
                        <a:lnSpc>
                          <a:spcPct val="105000"/>
                        </a:lnSpc>
                        <a:spcBef>
                          <a:spcPts val="0"/>
                        </a:spcBef>
                        <a:spcAft>
                          <a:spcPts val="1000"/>
                        </a:spcAft>
                      </a:pPr>
                      <a:endParaRPr lang="en-US" sz="2000" b="1"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gridSpan="2">
                  <a:txBody>
                    <a:bodyPr/>
                    <a:lstStyle/>
                    <a:p>
                      <a:pPr marL="0" marR="0" algn="ctr">
                        <a:lnSpc>
                          <a:spcPct val="105000"/>
                        </a:lnSpc>
                        <a:spcBef>
                          <a:spcPts val="0"/>
                        </a:spcBef>
                        <a:spcAft>
                          <a:spcPts val="1000"/>
                        </a:spcAft>
                      </a:pPr>
                      <a:r>
                        <a:rPr lang="en-US" sz="1800" dirty="0">
                          <a:solidFill>
                            <a:schemeClr val="bg1"/>
                          </a:solidFill>
                        </a:rPr>
                        <a:t>Number Affected (Million)</a:t>
                      </a:r>
                      <a:endParaRPr lang="en-US" sz="1800" b="1" dirty="0">
                        <a:solidFill>
                          <a:schemeClr val="bg1"/>
                        </a:solidFill>
                        <a:latin typeface="+mn-lt"/>
                        <a:ea typeface="Times New Roman"/>
                      </a:endParaRPr>
                    </a:p>
                  </a:txBody>
                  <a:tcPr marL="51435" marR="51435" marT="0" marB="0" anchor="ctr">
                    <a:solidFill>
                      <a:schemeClr val="accent1"/>
                    </a:solidFill>
                  </a:tcPr>
                </a:tc>
                <a:tc hMerge="1">
                  <a:txBody>
                    <a:bodyPr/>
                    <a:lstStyle/>
                    <a:p>
                      <a:pPr marL="0" marR="0" algn="ctr">
                        <a:lnSpc>
                          <a:spcPct val="105000"/>
                        </a:lnSpc>
                        <a:spcBef>
                          <a:spcPts val="0"/>
                        </a:spcBef>
                        <a:spcAft>
                          <a:spcPts val="1000"/>
                        </a:spcAft>
                      </a:pPr>
                      <a:endParaRPr lang="en-US" sz="2000" b="1" dirty="0">
                        <a:latin typeface="Times New Roman"/>
                        <a:ea typeface="Times New Roman"/>
                      </a:endParaRPr>
                    </a:p>
                  </a:txBody>
                  <a:tcPr marL="68580" marR="68580" marT="0" marB="0">
                    <a:lnL w="127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240030">
                <a:tc>
                  <a:txBody>
                    <a:bodyPr/>
                    <a:lstStyle/>
                    <a:p>
                      <a:pPr marL="0" marR="0">
                        <a:lnSpc>
                          <a:spcPct val="105000"/>
                        </a:lnSpc>
                        <a:spcBef>
                          <a:spcPts val="0"/>
                        </a:spcBef>
                        <a:spcAft>
                          <a:spcPts val="1000"/>
                        </a:spcAft>
                      </a:pPr>
                      <a:r>
                        <a:rPr lang="en-US" sz="2400" b="1" kern="1200" dirty="0"/>
                        <a:t>Region</a:t>
                      </a:r>
                      <a:endParaRPr lang="en-US" sz="2400" b="1" kern="1200" dirty="0">
                        <a:solidFill>
                          <a:schemeClr val="dk1"/>
                        </a:solidFill>
                        <a:latin typeface="+mn-lt"/>
                        <a:ea typeface="+mn-ea"/>
                        <a:cs typeface="+mn-cs"/>
                      </a:endParaRPr>
                    </a:p>
                  </a:txBody>
                  <a:tcPr marL="51435" marR="51435" marT="0" marB="0"/>
                </a:tc>
                <a:tc>
                  <a:txBody>
                    <a:bodyPr/>
                    <a:lstStyle/>
                    <a:p>
                      <a:pPr marL="0" marR="0" algn="ctr">
                        <a:lnSpc>
                          <a:spcPct val="105000"/>
                        </a:lnSpc>
                        <a:spcBef>
                          <a:spcPts val="0"/>
                        </a:spcBef>
                        <a:spcAft>
                          <a:spcPts val="1000"/>
                        </a:spcAft>
                      </a:pPr>
                      <a:r>
                        <a:rPr lang="en-US" sz="2400" b="1" dirty="0"/>
                        <a:t>2000</a:t>
                      </a:r>
                      <a:endParaRPr lang="en-US" sz="2400" b="1" dirty="0">
                        <a:latin typeface="Times New Roman"/>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400" b="1" dirty="0"/>
                        <a:t>2016</a:t>
                      </a:r>
                      <a:endParaRPr lang="en-US" sz="2400" b="1" dirty="0">
                        <a:latin typeface="Times New Roman"/>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400" b="1" dirty="0"/>
                        <a:t>2000</a:t>
                      </a:r>
                      <a:endParaRPr lang="en-US" sz="2400" b="1" dirty="0">
                        <a:latin typeface="Times New Roman"/>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400" b="1" dirty="0"/>
                        <a:t>2016</a:t>
                      </a:r>
                      <a:endParaRPr lang="en-US" sz="2400" b="1" dirty="0">
                        <a:latin typeface="Times New Roman"/>
                        <a:ea typeface="Times New Roman"/>
                      </a:endParaRPr>
                    </a:p>
                  </a:txBody>
                  <a:tcPr marL="51435" marR="51435" marT="0" marB="0" anchor="ctr"/>
                </a:tc>
                <a:extLst>
                  <a:ext uri="{0D108BD9-81ED-4DB2-BD59-A6C34878D82A}">
                    <a16:rowId xmlns:a16="http://schemas.microsoft.com/office/drawing/2014/main" val="10001"/>
                  </a:ext>
                </a:extLst>
              </a:tr>
              <a:tr h="255869">
                <a:tc>
                  <a:txBody>
                    <a:bodyPr/>
                    <a:lstStyle/>
                    <a:p>
                      <a:pPr marL="0" marR="0">
                        <a:lnSpc>
                          <a:spcPct val="105000"/>
                        </a:lnSpc>
                        <a:spcBef>
                          <a:spcPts val="0"/>
                        </a:spcBef>
                        <a:spcAft>
                          <a:spcPts val="1000"/>
                        </a:spcAft>
                      </a:pPr>
                      <a:r>
                        <a:rPr lang="en-US" sz="2800" dirty="0"/>
                        <a:t>East Asia &amp; Pacific</a:t>
                      </a:r>
                      <a:endParaRPr lang="en-US" sz="2800" dirty="0">
                        <a:latin typeface="+mn-lt"/>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t>25</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12</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36</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19</a:t>
                      </a:r>
                      <a:endParaRPr lang="en-US" sz="2800" dirty="0">
                        <a:latin typeface="+mn-lt"/>
                        <a:ea typeface="Times New Roman"/>
                      </a:endParaRPr>
                    </a:p>
                  </a:txBody>
                  <a:tcPr marL="51435" marR="51435" marT="0" marB="0" anchor="ctr"/>
                </a:tc>
                <a:extLst>
                  <a:ext uri="{0D108BD9-81ED-4DB2-BD59-A6C34878D82A}">
                    <a16:rowId xmlns:a16="http://schemas.microsoft.com/office/drawing/2014/main" val="10002"/>
                  </a:ext>
                </a:extLst>
              </a:tr>
              <a:tr h="251765">
                <a:tc>
                  <a:txBody>
                    <a:bodyPr/>
                    <a:lstStyle/>
                    <a:p>
                      <a:pPr marL="0" marR="0">
                        <a:lnSpc>
                          <a:spcPct val="105000"/>
                        </a:lnSpc>
                        <a:spcBef>
                          <a:spcPts val="0"/>
                        </a:spcBef>
                        <a:spcAft>
                          <a:spcPts val="1000"/>
                        </a:spcAft>
                      </a:pPr>
                      <a:r>
                        <a:rPr lang="en-US" sz="2800" dirty="0"/>
                        <a:t>Latin America &amp; Caribbean</a:t>
                      </a:r>
                      <a:endParaRPr lang="en-US" sz="2800" dirty="0">
                        <a:latin typeface="+mn-lt"/>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t>18</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kern="1200" dirty="0"/>
                        <a:t>11</a:t>
                      </a:r>
                      <a:endParaRPr lang="en-US" sz="2800" kern="1200" dirty="0">
                        <a:solidFill>
                          <a:schemeClr val="dk1"/>
                        </a:solidFill>
                        <a:latin typeface="+mn-lt"/>
                        <a:ea typeface="Times New Roman"/>
                        <a:cs typeface="+mn-cs"/>
                      </a:endParaRPr>
                    </a:p>
                  </a:txBody>
                  <a:tcPr marL="51435" marR="51435" marT="0" marB="0" anchor="ctr"/>
                </a:tc>
                <a:tc>
                  <a:txBody>
                    <a:bodyPr/>
                    <a:lstStyle/>
                    <a:p>
                      <a:pPr marL="0" marR="0" algn="ctr">
                        <a:lnSpc>
                          <a:spcPct val="105000"/>
                        </a:lnSpc>
                        <a:spcBef>
                          <a:spcPts val="0"/>
                        </a:spcBef>
                        <a:spcAft>
                          <a:spcPts val="1000"/>
                        </a:spcAft>
                      </a:pPr>
                      <a:r>
                        <a:rPr lang="en-US" sz="2800" kern="1200" dirty="0"/>
                        <a:t>11</a:t>
                      </a:r>
                      <a:endParaRPr lang="en-US" sz="2800" kern="1200" dirty="0">
                        <a:solidFill>
                          <a:schemeClr val="dk1"/>
                        </a:solidFill>
                        <a:latin typeface="+mn-lt"/>
                        <a:ea typeface="Times New Roman"/>
                        <a:cs typeface="+mn-cs"/>
                      </a:endParaRPr>
                    </a:p>
                  </a:txBody>
                  <a:tcPr marL="51435" marR="51435" marT="0" marB="0" anchor="ctr"/>
                </a:tc>
                <a:tc>
                  <a:txBody>
                    <a:bodyPr/>
                    <a:lstStyle/>
                    <a:p>
                      <a:pPr marL="0" marR="0" algn="ctr">
                        <a:lnSpc>
                          <a:spcPct val="105000"/>
                        </a:lnSpc>
                        <a:spcBef>
                          <a:spcPts val="0"/>
                        </a:spcBef>
                        <a:spcAft>
                          <a:spcPts val="1000"/>
                        </a:spcAft>
                      </a:pPr>
                      <a:r>
                        <a:rPr lang="en-US" sz="2800" kern="1200" dirty="0"/>
                        <a:t>6</a:t>
                      </a:r>
                      <a:endParaRPr lang="en-US" sz="2800" kern="1200" dirty="0">
                        <a:solidFill>
                          <a:schemeClr val="dk1"/>
                        </a:solidFill>
                        <a:latin typeface="+mn-lt"/>
                        <a:ea typeface="Times New Roman"/>
                        <a:cs typeface="+mn-cs"/>
                      </a:endParaRPr>
                    </a:p>
                  </a:txBody>
                  <a:tcPr marL="51435" marR="51435" marT="0" marB="0" anchor="ctr"/>
                </a:tc>
                <a:extLst>
                  <a:ext uri="{0D108BD9-81ED-4DB2-BD59-A6C34878D82A}">
                    <a16:rowId xmlns:a16="http://schemas.microsoft.com/office/drawing/2014/main" val="10003"/>
                  </a:ext>
                </a:extLst>
              </a:tr>
              <a:tr h="247661">
                <a:tc>
                  <a:txBody>
                    <a:bodyPr/>
                    <a:lstStyle/>
                    <a:p>
                      <a:pPr marL="0" marR="0">
                        <a:lnSpc>
                          <a:spcPct val="105000"/>
                        </a:lnSpc>
                        <a:spcBef>
                          <a:spcPts val="0"/>
                        </a:spcBef>
                        <a:spcAft>
                          <a:spcPts val="1000"/>
                        </a:spcAft>
                      </a:pPr>
                      <a:r>
                        <a:rPr lang="en-US" sz="2800" dirty="0"/>
                        <a:t>Middle East &amp; North Africa</a:t>
                      </a:r>
                      <a:endParaRPr lang="en-US" sz="2800" dirty="0">
                        <a:latin typeface="+mn-lt"/>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t>23</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15</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9</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8</a:t>
                      </a:r>
                      <a:endParaRPr lang="en-US" sz="2800" dirty="0">
                        <a:latin typeface="+mn-lt"/>
                        <a:ea typeface="Times New Roman"/>
                      </a:endParaRPr>
                    </a:p>
                  </a:txBody>
                  <a:tcPr marL="51435" marR="51435" marT="0" marB="0" anchor="ctr"/>
                </a:tc>
                <a:extLst>
                  <a:ext uri="{0D108BD9-81ED-4DB2-BD59-A6C34878D82A}">
                    <a16:rowId xmlns:a16="http://schemas.microsoft.com/office/drawing/2014/main" val="10004"/>
                  </a:ext>
                </a:extLst>
              </a:tr>
              <a:tr h="267962">
                <a:tc>
                  <a:txBody>
                    <a:bodyPr/>
                    <a:lstStyle/>
                    <a:p>
                      <a:pPr marL="0" marR="0">
                        <a:lnSpc>
                          <a:spcPct val="105000"/>
                        </a:lnSpc>
                        <a:spcBef>
                          <a:spcPts val="0"/>
                        </a:spcBef>
                        <a:spcAft>
                          <a:spcPts val="1000"/>
                        </a:spcAft>
                      </a:pPr>
                      <a:r>
                        <a:rPr lang="en-US" sz="2800" dirty="0"/>
                        <a:t>South Asia </a:t>
                      </a:r>
                      <a:endParaRPr lang="en-US" sz="2800" dirty="0">
                        <a:latin typeface="+mn-lt"/>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t>51</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36</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89</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62</a:t>
                      </a:r>
                      <a:endParaRPr lang="en-US" sz="2800" dirty="0">
                        <a:latin typeface="+mn-lt"/>
                        <a:ea typeface="Times New Roman"/>
                      </a:endParaRPr>
                    </a:p>
                  </a:txBody>
                  <a:tcPr marL="51435" marR="51435" marT="0" marB="0" anchor="ctr">
                    <a:solidFill>
                      <a:srgbClr val="FFFF00"/>
                    </a:solidFill>
                  </a:tcPr>
                </a:tc>
                <a:extLst>
                  <a:ext uri="{0D108BD9-81ED-4DB2-BD59-A6C34878D82A}">
                    <a16:rowId xmlns:a16="http://schemas.microsoft.com/office/drawing/2014/main" val="10005"/>
                  </a:ext>
                </a:extLst>
              </a:tr>
              <a:tr h="262422">
                <a:tc>
                  <a:txBody>
                    <a:bodyPr/>
                    <a:lstStyle/>
                    <a:p>
                      <a:pPr marL="0" marR="0">
                        <a:lnSpc>
                          <a:spcPct val="105000"/>
                        </a:lnSpc>
                        <a:spcBef>
                          <a:spcPts val="0"/>
                        </a:spcBef>
                        <a:spcAft>
                          <a:spcPts val="1000"/>
                        </a:spcAft>
                      </a:pPr>
                      <a:r>
                        <a:rPr lang="en-US" sz="2800" dirty="0"/>
                        <a:t>Sub-Saharan Africa</a:t>
                      </a:r>
                      <a:endParaRPr lang="en-US" sz="2800" dirty="0">
                        <a:latin typeface="+mn-lt"/>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t>43</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34</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50</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57</a:t>
                      </a:r>
                      <a:endParaRPr lang="en-US" sz="2800" dirty="0">
                        <a:latin typeface="+mn-lt"/>
                        <a:ea typeface="Times New Roman"/>
                      </a:endParaRPr>
                    </a:p>
                  </a:txBody>
                  <a:tcPr marL="51435" marR="51435" marT="0" marB="0" anchor="ctr">
                    <a:solidFill>
                      <a:srgbClr val="FFFF00"/>
                    </a:solidFill>
                  </a:tcPr>
                </a:tc>
                <a:extLst>
                  <a:ext uri="{0D108BD9-81ED-4DB2-BD59-A6C34878D82A}">
                    <a16:rowId xmlns:a16="http://schemas.microsoft.com/office/drawing/2014/main" val="10006"/>
                  </a:ext>
                </a:extLst>
              </a:tr>
              <a:tr h="240030">
                <a:tc>
                  <a:txBody>
                    <a:bodyPr/>
                    <a:lstStyle/>
                    <a:p>
                      <a:pPr marL="0" marR="0">
                        <a:lnSpc>
                          <a:spcPct val="105000"/>
                        </a:lnSpc>
                        <a:spcBef>
                          <a:spcPts val="0"/>
                        </a:spcBef>
                        <a:spcAft>
                          <a:spcPts val="1000"/>
                        </a:spcAft>
                      </a:pPr>
                      <a:r>
                        <a:rPr lang="en-US" sz="2800" dirty="0"/>
                        <a:t>Global</a:t>
                      </a:r>
                      <a:endParaRPr lang="en-US" sz="2800" dirty="0">
                        <a:latin typeface="Times New Roman"/>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latin typeface="+mn-lt"/>
                          <a:ea typeface="Times New Roman"/>
                        </a:rPr>
                        <a:t>33</a:t>
                      </a:r>
                    </a:p>
                  </a:txBody>
                  <a:tcPr marL="51435" marR="51435" marT="0" marB="0" anchor="ctr"/>
                </a:tc>
                <a:tc>
                  <a:txBody>
                    <a:bodyPr/>
                    <a:lstStyle/>
                    <a:p>
                      <a:pPr marL="0" marR="0" algn="ctr">
                        <a:lnSpc>
                          <a:spcPct val="105000"/>
                        </a:lnSpc>
                        <a:spcBef>
                          <a:spcPts val="0"/>
                        </a:spcBef>
                        <a:spcAft>
                          <a:spcPts val="1000"/>
                        </a:spcAft>
                      </a:pPr>
                      <a:r>
                        <a:rPr lang="en-US" sz="2800" dirty="0">
                          <a:latin typeface="+mn-lt"/>
                          <a:ea typeface="Times New Roman"/>
                        </a:rPr>
                        <a:t>23</a:t>
                      </a:r>
                    </a:p>
                  </a:txBody>
                  <a:tcPr marL="51435" marR="51435" marT="0" marB="0" anchor="ctr"/>
                </a:tc>
                <a:tc>
                  <a:txBody>
                    <a:bodyPr/>
                    <a:lstStyle/>
                    <a:p>
                      <a:pPr marL="0" marR="0" algn="ctr">
                        <a:lnSpc>
                          <a:spcPct val="105000"/>
                        </a:lnSpc>
                        <a:spcBef>
                          <a:spcPts val="0"/>
                        </a:spcBef>
                        <a:spcAft>
                          <a:spcPts val="1000"/>
                        </a:spcAft>
                      </a:pPr>
                      <a:r>
                        <a:rPr lang="en-US" sz="2800" dirty="0">
                          <a:latin typeface="+mn-lt"/>
                          <a:ea typeface="Times New Roman"/>
                        </a:rPr>
                        <a:t>198</a:t>
                      </a:r>
                    </a:p>
                  </a:txBody>
                  <a:tcPr marL="51435" marR="51435" marT="0" marB="0" anchor="ctr"/>
                </a:tc>
                <a:tc>
                  <a:txBody>
                    <a:bodyPr/>
                    <a:lstStyle/>
                    <a:p>
                      <a:pPr marL="0" marR="0" algn="ctr">
                        <a:lnSpc>
                          <a:spcPct val="105000"/>
                        </a:lnSpc>
                        <a:spcBef>
                          <a:spcPts val="0"/>
                        </a:spcBef>
                        <a:spcAft>
                          <a:spcPts val="1000"/>
                        </a:spcAft>
                      </a:pPr>
                      <a:r>
                        <a:rPr lang="en-US" sz="2800" dirty="0">
                          <a:latin typeface="+mn-lt"/>
                          <a:ea typeface="Times New Roman"/>
                        </a:rPr>
                        <a:t>155</a:t>
                      </a:r>
                    </a:p>
                  </a:txBody>
                  <a:tcPr marL="51435" marR="51435" marT="0" marB="0" anchor="ctr"/>
                </a:tc>
                <a:extLst>
                  <a:ext uri="{0D108BD9-81ED-4DB2-BD59-A6C34878D82A}">
                    <a16:rowId xmlns:a16="http://schemas.microsoft.com/office/drawing/2014/main" val="10012"/>
                  </a:ext>
                </a:extLst>
              </a:tr>
            </a:tbl>
          </a:graphicData>
        </a:graphic>
      </p:graphicFrame>
      <p:sp>
        <p:nvSpPr>
          <p:cNvPr id="3" name="TextBox 2"/>
          <p:cNvSpPr txBox="1"/>
          <p:nvPr/>
        </p:nvSpPr>
        <p:spPr>
          <a:xfrm>
            <a:off x="379208" y="5732113"/>
            <a:ext cx="8459992" cy="400110"/>
          </a:xfrm>
          <a:prstGeom prst="rect">
            <a:avLst/>
          </a:prstGeom>
          <a:noFill/>
        </p:spPr>
        <p:txBody>
          <a:bodyPr wrap="square" rtlCol="0">
            <a:spAutoFit/>
          </a:bodyPr>
          <a:lstStyle/>
          <a:p>
            <a:r>
              <a:rPr lang="en-US" sz="1000" dirty="0"/>
              <a:t>Source: United Nations Children’s Fund, World Health Organization, World Bank. UNICEF, WHO-World Bank Joint Child Malnutrition Estimates. UNICEF, New York; WHO, Geneva; World Bank, Washington, DC; 2017.</a:t>
            </a:r>
          </a:p>
        </p:txBody>
      </p:sp>
      <p:sp>
        <p:nvSpPr>
          <p:cNvPr id="6" name="Title 6">
            <a:extLst>
              <a:ext uri="{FF2B5EF4-FFF2-40B4-BE49-F238E27FC236}">
                <a16:creationId xmlns:a16="http://schemas.microsoft.com/office/drawing/2014/main" id="{4781DD62-249B-4E72-9E88-68BE453BB9F2}"/>
              </a:ext>
            </a:extLst>
          </p:cNvPr>
          <p:cNvSpPr>
            <a:spLocks noGrp="1"/>
          </p:cNvSpPr>
          <p:nvPr>
            <p:ph type="title"/>
          </p:nvPr>
        </p:nvSpPr>
        <p:spPr>
          <a:xfrm>
            <a:off x="457200" y="274638"/>
            <a:ext cx="8229600" cy="1143000"/>
          </a:xfrm>
        </p:spPr>
        <p:txBody>
          <a:bodyPr>
            <a:normAutofit/>
          </a:bodyPr>
          <a:lstStyle/>
          <a:p>
            <a:r>
              <a:rPr lang="en-US" dirty="0"/>
              <a:t>Children Under 5 Affected by Moderate and Severe Stunting</a:t>
            </a:r>
          </a:p>
        </p:txBody>
      </p:sp>
    </p:spTree>
    <p:extLst>
      <p:ext uri="{BB962C8B-B14F-4D97-AF65-F5344CB8AC3E}">
        <p14:creationId xmlns:p14="http://schemas.microsoft.com/office/powerpoint/2010/main" val="34534635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070987"/>
            <a:ext cx="84582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defRPr/>
            </a:pPr>
            <a:r>
              <a:rPr lang="en-US" sz="2400" dirty="0">
                <a:solidFill>
                  <a:sysClr val="windowText" lastClr="000000"/>
                </a:solidFill>
              </a:rPr>
              <a:t>Malnutrition can take many forms, and different forms of malnutrition can co-exist. These include:</a:t>
            </a:r>
          </a:p>
          <a:p>
            <a:pPr lvl="1">
              <a:spcBef>
                <a:spcPts val="0"/>
              </a:spcBef>
              <a:spcAft>
                <a:spcPts val="600"/>
              </a:spcAft>
              <a:buFont typeface="Arial" pitchFamily="34" charset="0"/>
              <a:buChar char="•"/>
              <a:defRPr/>
            </a:pPr>
            <a:r>
              <a:rPr lang="en-US" sz="2400" dirty="0">
                <a:solidFill>
                  <a:sysClr val="windowText" lastClr="000000"/>
                </a:solidFill>
              </a:rPr>
              <a:t>Underweight (low weight-for-age)</a:t>
            </a:r>
          </a:p>
          <a:p>
            <a:pPr lvl="1">
              <a:spcBef>
                <a:spcPts val="0"/>
              </a:spcBef>
              <a:spcAft>
                <a:spcPts val="600"/>
              </a:spcAft>
              <a:buFont typeface="Arial" pitchFamily="34" charset="0"/>
              <a:buChar char="•"/>
              <a:defRPr/>
            </a:pPr>
            <a:r>
              <a:rPr lang="en-US" sz="2400" dirty="0">
                <a:solidFill>
                  <a:sysClr val="windowText" lastClr="000000"/>
                </a:solidFill>
              </a:rPr>
              <a:t>Stunting (</a:t>
            </a:r>
            <a:r>
              <a:rPr lang="en-US" sz="2400" dirty="0">
                <a:solidFill>
                  <a:prstClr val="black"/>
                </a:solidFill>
              </a:rPr>
              <a:t>low height-for-age)</a:t>
            </a:r>
          </a:p>
          <a:p>
            <a:pPr lvl="1">
              <a:spcBef>
                <a:spcPts val="0"/>
              </a:spcBef>
              <a:spcAft>
                <a:spcPts val="600"/>
              </a:spcAft>
              <a:buFont typeface="Arial" pitchFamily="34" charset="0"/>
              <a:buChar char="•"/>
              <a:defRPr/>
            </a:pPr>
            <a:r>
              <a:rPr lang="en-US" sz="2400" dirty="0">
                <a:solidFill>
                  <a:sysClr val="windowText" lastClr="000000"/>
                </a:solidFill>
              </a:rPr>
              <a:t>Wasting (low weight-for-height)</a:t>
            </a:r>
          </a:p>
          <a:p>
            <a:pPr lvl="1">
              <a:spcBef>
                <a:spcPts val="0"/>
              </a:spcBef>
              <a:spcAft>
                <a:spcPts val="600"/>
              </a:spcAft>
              <a:buFont typeface="Arial" pitchFamily="34" charset="0"/>
              <a:buChar char="•"/>
              <a:defRPr/>
            </a:pPr>
            <a:r>
              <a:rPr lang="en-US" sz="2400" dirty="0">
                <a:solidFill>
                  <a:sysClr val="windowText" lastClr="000000"/>
                </a:solidFill>
              </a:rPr>
              <a:t>Overweight and obesity (high weight-for-height)</a:t>
            </a:r>
          </a:p>
          <a:p>
            <a:pPr lvl="1">
              <a:spcBef>
                <a:spcPts val="0"/>
              </a:spcBef>
              <a:spcAft>
                <a:spcPts val="600"/>
              </a:spcAft>
              <a:buFont typeface="Arial" pitchFamily="34" charset="0"/>
              <a:buChar char="•"/>
              <a:defRPr/>
            </a:pPr>
            <a:r>
              <a:rPr lang="en-US" sz="2400" dirty="0">
                <a:solidFill>
                  <a:sysClr val="windowText" lastClr="000000"/>
                </a:solidFill>
              </a:rPr>
              <a:t>Low birth weight (birth weight of less than 2.5 kg)</a:t>
            </a:r>
          </a:p>
          <a:p>
            <a:pPr lvl="1">
              <a:spcBef>
                <a:spcPts val="0"/>
              </a:spcBef>
              <a:spcAft>
                <a:spcPts val="600"/>
              </a:spcAft>
              <a:buFont typeface="Arial" pitchFamily="34" charset="0"/>
              <a:buChar char="•"/>
              <a:defRPr/>
            </a:pPr>
            <a:r>
              <a:rPr lang="en-US" sz="2400" dirty="0">
                <a:solidFill>
                  <a:sysClr val="windowText" lastClr="000000"/>
                </a:solidFill>
              </a:rPr>
              <a:t>Iron deficiency anemia </a:t>
            </a:r>
          </a:p>
          <a:p>
            <a:pPr lvl="1">
              <a:spcBef>
                <a:spcPts val="0"/>
              </a:spcBef>
              <a:spcAft>
                <a:spcPts val="600"/>
              </a:spcAft>
              <a:buFont typeface="Arial" pitchFamily="34" charset="0"/>
              <a:buChar char="•"/>
              <a:defRPr/>
            </a:pPr>
            <a:r>
              <a:rPr lang="en-US" sz="2400" dirty="0">
                <a:solidFill>
                  <a:sysClr val="windowText" lastClr="000000"/>
                </a:solidFill>
              </a:rPr>
              <a:t>Vitamin A deficiency</a:t>
            </a:r>
          </a:p>
          <a:p>
            <a:pPr lvl="1">
              <a:spcBef>
                <a:spcPts val="0"/>
              </a:spcBef>
              <a:spcAft>
                <a:spcPts val="600"/>
              </a:spcAft>
              <a:buFont typeface="Arial" pitchFamily="34" charset="0"/>
              <a:buChar char="•"/>
              <a:defRPr/>
            </a:pPr>
            <a:r>
              <a:rPr lang="en-US" sz="2400" dirty="0">
                <a:solidFill>
                  <a:sysClr val="windowText" lastClr="000000"/>
                </a:solidFill>
              </a:rPr>
              <a:t>Iodine deficiency </a:t>
            </a:r>
          </a:p>
          <a:p>
            <a:pPr>
              <a:lnSpc>
                <a:spcPct val="120000"/>
              </a:lnSpc>
              <a:spcBef>
                <a:spcPts val="0"/>
              </a:spcBef>
              <a:spcAft>
                <a:spcPts val="600"/>
              </a:spcAft>
              <a:defRPr/>
            </a:pPr>
            <a:endParaRPr lang="en-US" sz="2400" dirty="0">
              <a:solidFill>
                <a:sysClr val="windowText" lastClr="000000"/>
              </a:solidFill>
            </a:endParaRPr>
          </a:p>
        </p:txBody>
      </p:sp>
      <p:sp>
        <p:nvSpPr>
          <p:cNvPr id="3" name="Title 1"/>
          <p:cNvSpPr txBox="1">
            <a:spLocks/>
          </p:cNvSpPr>
          <p:nvPr/>
        </p:nvSpPr>
        <p:spPr>
          <a:xfrm>
            <a:off x="452595" y="3048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tx2"/>
                </a:solidFill>
              </a:rPr>
              <a:t>Types of Malnutrition</a:t>
            </a:r>
          </a:p>
        </p:txBody>
      </p:sp>
      <p:sp>
        <p:nvSpPr>
          <p:cNvPr id="4" name="Right Brace 3"/>
          <p:cNvSpPr/>
          <p:nvPr/>
        </p:nvSpPr>
        <p:spPr>
          <a:xfrm>
            <a:off x="4305300" y="4190999"/>
            <a:ext cx="381000" cy="1143000"/>
          </a:xfrm>
          <a:prstGeom prst="rightBrace">
            <a:avLst/>
          </a:prstGeom>
          <a:noFill/>
          <a:ln w="57150" cap="flat" cmpd="sng" algn="ctr">
            <a:solidFill>
              <a:srgbClr val="4F81BD">
                <a:shade val="95000"/>
                <a:satMod val="105000"/>
              </a:srgbClr>
            </a:solidFill>
            <a:prstDash val="solid"/>
          </a:ln>
          <a:effectLst/>
        </p:spPr>
        <p:txBody>
          <a:bodyPr rtlCol="0" anchor="ctr"/>
          <a:lstStyle/>
          <a:p>
            <a:pPr algn="ctr">
              <a:defRPr/>
            </a:pPr>
            <a:endParaRPr lang="en-US" b="1" kern="0" dirty="0">
              <a:solidFill>
                <a:prstClr val="black"/>
              </a:solidFill>
            </a:endParaRPr>
          </a:p>
        </p:txBody>
      </p:sp>
      <p:sp>
        <p:nvSpPr>
          <p:cNvPr id="5" name="TextBox 4"/>
          <p:cNvSpPr txBox="1"/>
          <p:nvPr/>
        </p:nvSpPr>
        <p:spPr>
          <a:xfrm>
            <a:off x="4876800" y="4347000"/>
            <a:ext cx="2245449" cy="830997"/>
          </a:xfrm>
          <a:prstGeom prst="rect">
            <a:avLst/>
          </a:prstGeom>
          <a:noFill/>
        </p:spPr>
        <p:txBody>
          <a:bodyPr wrap="square" rtlCol="0">
            <a:spAutoFit/>
          </a:bodyPr>
          <a:lstStyle/>
          <a:p>
            <a:pPr>
              <a:defRPr/>
            </a:pPr>
            <a:r>
              <a:rPr lang="en-US" sz="2400" kern="0" dirty="0">
                <a:solidFill>
                  <a:prstClr val="black"/>
                </a:solidFill>
              </a:rPr>
              <a:t>Micronutrient </a:t>
            </a:r>
            <a:br>
              <a:rPr lang="en-US" sz="2400" kern="0" dirty="0">
                <a:solidFill>
                  <a:prstClr val="black"/>
                </a:solidFill>
              </a:rPr>
            </a:br>
            <a:r>
              <a:rPr lang="en-US" sz="2400" kern="0" dirty="0">
                <a:solidFill>
                  <a:prstClr val="black"/>
                </a:solidFill>
              </a:rPr>
              <a:t>deficiencies</a:t>
            </a:r>
          </a:p>
        </p:txBody>
      </p:sp>
      <p:sp>
        <p:nvSpPr>
          <p:cNvPr id="6" name="Rectangle 5"/>
          <p:cNvSpPr/>
          <p:nvPr/>
        </p:nvSpPr>
        <p:spPr>
          <a:xfrm>
            <a:off x="0" y="5638800"/>
            <a:ext cx="9144000" cy="774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Most forms of malnutrition carry an increased risk of death. </a:t>
            </a:r>
          </a:p>
          <a:p>
            <a:pPr algn="ctr"/>
            <a:r>
              <a:rPr lang="en-US" sz="2000" dirty="0">
                <a:solidFill>
                  <a:prstClr val="white"/>
                </a:solidFill>
              </a:rPr>
              <a:t>But the increased risk of death is different for each type of malnutrition.</a:t>
            </a:r>
          </a:p>
        </p:txBody>
      </p:sp>
    </p:spTree>
    <p:extLst>
      <p:ext uri="{BB962C8B-B14F-4D97-AF65-F5344CB8AC3E}">
        <p14:creationId xmlns:p14="http://schemas.microsoft.com/office/powerpoint/2010/main" val="31063167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1383507" y="2509044"/>
            <a:ext cx="3897313" cy="708025"/>
          </a:xfrm>
          <a:prstGeom prst="rect">
            <a:avLst/>
          </a:prstGeom>
          <a:solidFill>
            <a:schemeClr val="bg1"/>
          </a:solidFill>
        </p:spPr>
        <p:txBody>
          <a:bodyPr>
            <a:spAutoFit/>
          </a:bodyPr>
          <a:lstStyle/>
          <a:p>
            <a:pPr algn="ctr">
              <a:defRPr/>
            </a:pPr>
            <a:r>
              <a:rPr lang="en-US" sz="2000" b="1" dirty="0">
                <a:solidFill>
                  <a:prstClr val="black"/>
                </a:solidFill>
              </a:rPr>
              <a:t>Z-score</a:t>
            </a:r>
          </a:p>
          <a:p>
            <a:pPr algn="ctr">
              <a:defRPr/>
            </a:pPr>
            <a:endParaRPr lang="en-US" sz="2000" b="1" dirty="0">
              <a:solidFill>
                <a:prstClr val="black"/>
              </a:solidFill>
            </a:endParaRPr>
          </a:p>
        </p:txBody>
      </p:sp>
      <p:graphicFrame>
        <p:nvGraphicFramePr>
          <p:cNvPr id="2050" name="Object 2" descr="line chart depicting global average for healthy children, wasting, underweight, stunting" title="line chart"/>
          <p:cNvGraphicFramePr>
            <a:graphicFrameLocks noChangeAspect="1"/>
          </p:cNvGraphicFramePr>
          <p:nvPr>
            <p:extLst>
              <p:ext uri="{D42A27DB-BD31-4B8C-83A1-F6EECF244321}">
                <p14:modId xmlns:p14="http://schemas.microsoft.com/office/powerpoint/2010/main" val="2724794648"/>
              </p:ext>
            </p:extLst>
          </p:nvPr>
        </p:nvGraphicFramePr>
        <p:xfrm>
          <a:off x="-228600" y="630543"/>
          <a:ext cx="9132887" cy="6096000"/>
        </p:xfrm>
        <a:graphic>
          <a:graphicData uri="http://schemas.openxmlformats.org/presentationml/2006/ole">
            <mc:AlternateContent xmlns:mc="http://schemas.openxmlformats.org/markup-compatibility/2006">
              <mc:Choice xmlns:v="urn:schemas-microsoft-com:vml" Requires="v">
                <p:oleObj spid="_x0000_s2068" name="Chart" r:id="rId4" imgW="6095905" imgH="4067223" progId="MSGraph.Chart.8">
                  <p:embed/>
                </p:oleObj>
              </mc:Choice>
              <mc:Fallback>
                <p:oleObj name="Chart" r:id="rId4" imgW="6095905" imgH="4067223" progId="MSGraph.Chart.8">
                  <p:embed/>
                  <p:pic>
                    <p:nvPicPr>
                      <p:cNvPr id="2050" name="Object 2" descr="line chart depicting global average for healthy children, wasting, underweight, stunting" title="line 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30543"/>
                        <a:ext cx="9132887" cy="6096000"/>
                      </a:xfrm>
                      <a:prstGeom prst="rect">
                        <a:avLst/>
                      </a:prstGeom>
                      <a:noFill/>
                      <a:extLst/>
                    </p:spPr>
                  </p:pic>
                </p:oleObj>
              </mc:Fallback>
            </mc:AlternateContent>
          </a:graphicData>
        </a:graphic>
      </p:graphicFrame>
      <p:sp>
        <p:nvSpPr>
          <p:cNvPr id="2051" name="Text Box 5"/>
          <p:cNvSpPr txBox="1">
            <a:spLocks noChangeArrowheads="1"/>
          </p:cNvSpPr>
          <p:nvPr/>
        </p:nvSpPr>
        <p:spPr bwMode="auto">
          <a:xfrm>
            <a:off x="413543" y="6464933"/>
            <a:ext cx="8197057" cy="430887"/>
          </a:xfrm>
          <a:prstGeom prst="rect">
            <a:avLst/>
          </a:prstGeom>
          <a:noFill/>
          <a:ln w="9525">
            <a:noFill/>
            <a:miter lim="800000"/>
            <a:headEnd/>
            <a:tailEnd/>
          </a:ln>
        </p:spPr>
        <p:txBody>
          <a:bodyPr wrap="square">
            <a:spAutoFit/>
          </a:bodyPr>
          <a:lstStyle/>
          <a:p>
            <a:pPr>
              <a:spcBef>
                <a:spcPct val="50000"/>
              </a:spcBef>
              <a:defRPr/>
            </a:pPr>
            <a:r>
              <a:rPr lang="en-US" sz="1100" dirty="0">
                <a:solidFill>
                  <a:srgbClr val="000000"/>
                </a:solidFill>
                <a:cs typeface="Times New Roman" pitchFamily="18" charset="0"/>
              </a:rPr>
              <a:t>Source: </a:t>
            </a:r>
            <a:r>
              <a:rPr lang="en-US" sz="1100" dirty="0" err="1">
                <a:solidFill>
                  <a:srgbClr val="000000"/>
                </a:solidFill>
                <a:cs typeface="Times New Roman" pitchFamily="18" charset="0"/>
              </a:rPr>
              <a:t>Victora</a:t>
            </a:r>
            <a:r>
              <a:rPr lang="en-US" sz="1100" dirty="0">
                <a:solidFill>
                  <a:srgbClr val="000000"/>
                </a:solidFill>
                <a:cs typeface="Times New Roman" pitchFamily="18" charset="0"/>
              </a:rPr>
              <a:t> et al. 2010. "Worldwide Timing of Growth Faltering: Revisiting Implications for Interventions." </a:t>
            </a:r>
            <a:r>
              <a:rPr lang="en-US" sz="1100" i="1" dirty="0">
                <a:solidFill>
                  <a:srgbClr val="000000"/>
                </a:solidFill>
                <a:cs typeface="Times New Roman" pitchFamily="18" charset="0"/>
              </a:rPr>
              <a:t>Pediatrics</a:t>
            </a:r>
            <a:r>
              <a:rPr lang="en-US" sz="1100" dirty="0">
                <a:solidFill>
                  <a:srgbClr val="000000"/>
                </a:solidFill>
                <a:cs typeface="Times New Roman" pitchFamily="18" charset="0"/>
              </a:rPr>
              <a:t>. Vol. 125 (3) e473-e480.</a:t>
            </a:r>
            <a:endParaRPr lang="en-GB" sz="1100" dirty="0">
              <a:solidFill>
                <a:prstClr val="black"/>
              </a:solidFill>
            </a:endParaRPr>
          </a:p>
        </p:txBody>
      </p:sp>
      <p:sp>
        <p:nvSpPr>
          <p:cNvPr id="5" name="Rectangle 4"/>
          <p:cNvSpPr/>
          <p:nvPr/>
        </p:nvSpPr>
        <p:spPr>
          <a:xfrm>
            <a:off x="5113056" y="228600"/>
            <a:ext cx="184731" cy="523220"/>
          </a:xfrm>
          <a:prstGeom prst="rect">
            <a:avLst/>
          </a:prstGeom>
          <a:solidFill>
            <a:schemeClr val="bg1"/>
          </a:solidFill>
        </p:spPr>
        <p:txBody>
          <a:bodyPr wrap="none">
            <a:spAutoFit/>
          </a:bodyPr>
          <a:lstStyle/>
          <a:p>
            <a:pPr algn="ctr">
              <a:defRPr/>
            </a:pPr>
            <a:endParaRPr lang="en-US" sz="2800" b="1" dirty="0">
              <a:solidFill>
                <a:srgbClr val="4BACC6">
                  <a:lumMod val="50000"/>
                </a:srgbClr>
              </a:solidFill>
            </a:endParaRPr>
          </a:p>
        </p:txBody>
      </p:sp>
      <p:sp>
        <p:nvSpPr>
          <p:cNvPr id="2054" name="Oval 5"/>
          <p:cNvSpPr>
            <a:spLocks noChangeArrowheads="1"/>
          </p:cNvSpPr>
          <p:nvPr/>
        </p:nvSpPr>
        <p:spPr bwMode="auto">
          <a:xfrm>
            <a:off x="1208087" y="1295400"/>
            <a:ext cx="3200400" cy="4191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solidFill>
                <a:prstClr val="black"/>
              </a:solidFill>
            </a:endParaRPr>
          </a:p>
        </p:txBody>
      </p:sp>
      <p:sp>
        <p:nvSpPr>
          <p:cNvPr id="6" name="TextBox 5"/>
          <p:cNvSpPr txBox="1"/>
          <p:nvPr/>
        </p:nvSpPr>
        <p:spPr>
          <a:xfrm>
            <a:off x="990600" y="5892207"/>
            <a:ext cx="7696200" cy="369332"/>
          </a:xfrm>
          <a:prstGeom prst="rect">
            <a:avLst/>
          </a:prstGeom>
          <a:noFill/>
        </p:spPr>
        <p:txBody>
          <a:bodyPr>
            <a:spAutoFit/>
          </a:bodyPr>
          <a:lstStyle/>
          <a:p>
            <a:pPr algn="ctr">
              <a:defRPr/>
            </a:pPr>
            <a:r>
              <a:rPr lang="en-US" b="1" dirty="0">
                <a:solidFill>
                  <a:prstClr val="black"/>
                </a:solidFill>
              </a:rPr>
              <a:t>Age in months (Data shown for developing countries)</a:t>
            </a:r>
          </a:p>
        </p:txBody>
      </p:sp>
      <p:sp>
        <p:nvSpPr>
          <p:cNvPr id="9" name="TextBox 8"/>
          <p:cNvSpPr txBox="1"/>
          <p:nvPr/>
        </p:nvSpPr>
        <p:spPr>
          <a:xfrm>
            <a:off x="4256087" y="4267200"/>
            <a:ext cx="4343400" cy="400050"/>
          </a:xfrm>
          <a:prstGeom prst="rect">
            <a:avLst/>
          </a:prstGeom>
          <a:noFill/>
        </p:spPr>
        <p:txBody>
          <a:bodyPr>
            <a:spAutoFit/>
          </a:bodyPr>
          <a:lstStyle/>
          <a:p>
            <a:pPr>
              <a:defRPr/>
            </a:pPr>
            <a:r>
              <a:rPr lang="en-US" sz="2000" b="1" dirty="0">
                <a:solidFill>
                  <a:prstClr val="black"/>
                </a:solidFill>
              </a:rPr>
              <a:t>Stunting (height-for-age)</a:t>
            </a:r>
          </a:p>
        </p:txBody>
      </p:sp>
      <p:sp>
        <p:nvSpPr>
          <p:cNvPr id="10" name="TextBox 9"/>
          <p:cNvSpPr txBox="1"/>
          <p:nvPr/>
        </p:nvSpPr>
        <p:spPr>
          <a:xfrm>
            <a:off x="4408487" y="3200400"/>
            <a:ext cx="4343400" cy="400050"/>
          </a:xfrm>
          <a:prstGeom prst="rect">
            <a:avLst/>
          </a:prstGeom>
          <a:noFill/>
        </p:spPr>
        <p:txBody>
          <a:bodyPr>
            <a:spAutoFit/>
          </a:bodyPr>
          <a:lstStyle/>
          <a:p>
            <a:pPr>
              <a:defRPr/>
            </a:pPr>
            <a:r>
              <a:rPr lang="en-US" sz="2000" b="1" dirty="0">
                <a:solidFill>
                  <a:prstClr val="black"/>
                </a:solidFill>
              </a:rPr>
              <a:t>Underweight (weight-for-age)</a:t>
            </a:r>
          </a:p>
        </p:txBody>
      </p:sp>
      <p:sp>
        <p:nvSpPr>
          <p:cNvPr id="11" name="TextBox 10"/>
          <p:cNvSpPr txBox="1"/>
          <p:nvPr/>
        </p:nvSpPr>
        <p:spPr>
          <a:xfrm>
            <a:off x="4408487" y="1905000"/>
            <a:ext cx="4343400" cy="400050"/>
          </a:xfrm>
          <a:prstGeom prst="rect">
            <a:avLst/>
          </a:prstGeom>
          <a:noFill/>
        </p:spPr>
        <p:txBody>
          <a:bodyPr>
            <a:spAutoFit/>
          </a:bodyPr>
          <a:lstStyle/>
          <a:p>
            <a:pPr>
              <a:defRPr/>
            </a:pPr>
            <a:r>
              <a:rPr lang="en-US" sz="2000" b="1" dirty="0">
                <a:solidFill>
                  <a:prstClr val="black"/>
                </a:solidFill>
              </a:rPr>
              <a:t>Wasting (weight-for-height)</a:t>
            </a:r>
          </a:p>
        </p:txBody>
      </p:sp>
      <p:cxnSp>
        <p:nvCxnSpPr>
          <p:cNvPr id="2059" name="Straight Connector 14"/>
          <p:cNvCxnSpPr>
            <a:cxnSpLocks noChangeShapeType="1"/>
          </p:cNvCxnSpPr>
          <p:nvPr/>
        </p:nvCxnSpPr>
        <p:spPr bwMode="auto">
          <a:xfrm>
            <a:off x="1066800" y="2450365"/>
            <a:ext cx="7543800" cy="0"/>
          </a:xfrm>
          <a:prstGeom prst="line">
            <a:avLst/>
          </a:prstGeom>
          <a:noFill/>
          <a:ln w="28575">
            <a:solidFill>
              <a:schemeClr val="tx1"/>
            </a:solidFill>
            <a:round/>
            <a:headEnd type="none" w="sm" len="sm"/>
            <a:tailEnd type="none" w="sm" len="sm"/>
          </a:ln>
        </p:spPr>
      </p:cxnSp>
      <p:sp>
        <p:nvSpPr>
          <p:cNvPr id="16" name="TextBox 15"/>
          <p:cNvSpPr txBox="1"/>
          <p:nvPr/>
        </p:nvSpPr>
        <p:spPr>
          <a:xfrm>
            <a:off x="1589087" y="1828800"/>
            <a:ext cx="2590800" cy="708025"/>
          </a:xfrm>
          <a:prstGeom prst="rect">
            <a:avLst/>
          </a:prstGeom>
          <a:noFill/>
          <a:ln>
            <a:noFill/>
          </a:ln>
        </p:spPr>
        <p:txBody>
          <a:bodyPr>
            <a:spAutoFit/>
          </a:bodyPr>
          <a:lstStyle/>
          <a:p>
            <a:pPr>
              <a:defRPr/>
            </a:pPr>
            <a:r>
              <a:rPr lang="en-US" sz="2000" b="1" dirty="0">
                <a:solidFill>
                  <a:prstClr val="black"/>
                </a:solidFill>
              </a:rPr>
              <a:t>Global average for healthy children</a:t>
            </a:r>
          </a:p>
        </p:txBody>
      </p:sp>
      <p:cxnSp>
        <p:nvCxnSpPr>
          <p:cNvPr id="2061" name="Straight Arrow Connector 17"/>
          <p:cNvCxnSpPr>
            <a:cxnSpLocks noChangeShapeType="1"/>
          </p:cNvCxnSpPr>
          <p:nvPr/>
        </p:nvCxnSpPr>
        <p:spPr bwMode="auto">
          <a:xfrm rot="5400000">
            <a:off x="3543300" y="2255765"/>
            <a:ext cx="382588" cy="1588"/>
          </a:xfrm>
          <a:prstGeom prst="straightConnector1">
            <a:avLst/>
          </a:prstGeom>
          <a:noFill/>
          <a:ln w="28575">
            <a:solidFill>
              <a:schemeClr val="tx1"/>
            </a:solidFill>
            <a:round/>
            <a:headEnd type="none" w="sm" len="sm"/>
            <a:tailEnd type="arrow" w="med" len="med"/>
          </a:ln>
        </p:spPr>
      </p:cxnSp>
      <p:sp>
        <p:nvSpPr>
          <p:cNvPr id="14" name="Title 1"/>
          <p:cNvSpPr txBox="1">
            <a:spLocks/>
          </p:cNvSpPr>
          <p:nvPr/>
        </p:nvSpPr>
        <p:spPr>
          <a:xfrm>
            <a:off x="0" y="9525"/>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Malnutrition Starts Early: Within 1,000 Days</a:t>
            </a:r>
          </a:p>
        </p:txBody>
      </p:sp>
    </p:spTree>
    <p:extLst>
      <p:ext uri="{BB962C8B-B14F-4D97-AF65-F5344CB8AC3E}">
        <p14:creationId xmlns:p14="http://schemas.microsoft.com/office/powerpoint/2010/main" val="25486026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44"/>
            <a:ext cx="8229600" cy="1143000"/>
          </a:xfrm>
        </p:spPr>
        <p:txBody>
          <a:bodyPr>
            <a:normAutofit/>
          </a:bodyPr>
          <a:lstStyle/>
          <a:p>
            <a:r>
              <a:rPr lang="en-US" sz="3200" b="1" dirty="0">
                <a:latin typeface="+mj-lt"/>
              </a:rPr>
              <a:t>The Consequences of Malnutrition</a:t>
            </a:r>
          </a:p>
        </p:txBody>
      </p:sp>
      <p:pic>
        <p:nvPicPr>
          <p:cNvPr id="2050" name="Picture 2" descr="flow chart between older people malnourished, baby low birth weight, child stunted, adolescent stunted, woman malnourished, and pregnancy low weight gain" title="flow chart"/>
          <p:cNvPicPr>
            <a:picLocks noGrp="1" noChangeAspect="1" noChangeArrowheads="1"/>
          </p:cNvPicPr>
          <p:nvPr>
            <p:ph idx="1"/>
          </p:nvPr>
        </p:nvPicPr>
        <p:blipFill>
          <a:blip r:embed="rId3" cstate="print"/>
          <a:srcRect l="30" r="30"/>
          <a:stretch>
            <a:fillRect/>
          </a:stretch>
        </p:blipFill>
        <p:spPr bwMode="auto">
          <a:xfrm>
            <a:off x="0" y="1200778"/>
            <a:ext cx="8978373" cy="4937760"/>
          </a:xfrm>
          <a:prstGeom prst="rect">
            <a:avLst/>
          </a:prstGeom>
          <a:noFill/>
          <a:ln w="9525">
            <a:noFill/>
            <a:miter lim="800000"/>
            <a:headEnd/>
            <a:tailEnd/>
          </a:ln>
          <a:effectLst/>
        </p:spPr>
      </p:pic>
      <p:sp>
        <p:nvSpPr>
          <p:cNvPr id="3" name="Rectangle 2"/>
          <p:cNvSpPr/>
          <p:nvPr/>
        </p:nvSpPr>
        <p:spPr>
          <a:xfrm>
            <a:off x="523567" y="6400800"/>
            <a:ext cx="8096865" cy="261610"/>
          </a:xfrm>
          <a:prstGeom prst="rect">
            <a:avLst/>
          </a:prstGeom>
        </p:spPr>
        <p:txBody>
          <a:bodyPr wrap="square">
            <a:spAutoFit/>
          </a:bodyPr>
          <a:lstStyle/>
          <a:p>
            <a:pPr algn="ctr">
              <a:spcAft>
                <a:spcPts val="1000"/>
              </a:spcAft>
              <a:tabLst>
                <a:tab pos="342900" algn="l"/>
              </a:tabLst>
            </a:pPr>
            <a:r>
              <a:rPr lang="en-US" sz="1100" dirty="0">
                <a:latin typeface="Calibri" panose="020F0502020204030204" pitchFamily="34" charset="0"/>
                <a:ea typeface="Times New Roman" panose="02020603050405020304" pitchFamily="18" charset="0"/>
                <a:cs typeface="Tahoma" panose="020B0604030504040204" pitchFamily="34" charset="0"/>
              </a:rPr>
              <a:t>Source: Adapted from ACC/SCN. 2000. </a:t>
            </a:r>
            <a:r>
              <a:rPr lang="en-US" sz="1100" i="1" dirty="0">
                <a:latin typeface="Calibri" panose="020F0502020204030204" pitchFamily="34" charset="0"/>
                <a:ea typeface="Times New Roman" panose="02020603050405020304" pitchFamily="18" charset="0"/>
                <a:cs typeface="Tahoma" panose="020B0604030504040204" pitchFamily="34" charset="0"/>
              </a:rPr>
              <a:t>Fourth Report on the World Nutrition Situation</a:t>
            </a:r>
            <a:r>
              <a:rPr lang="en-US" sz="1100" dirty="0">
                <a:latin typeface="Calibri" panose="020F0502020204030204" pitchFamily="34" charset="0"/>
                <a:ea typeface="Times New Roman" panose="02020603050405020304" pitchFamily="18" charset="0"/>
                <a:cs typeface="Tahoma" panose="020B0604030504040204" pitchFamily="34" charset="0"/>
              </a:rPr>
              <a:t>. Geneva: ACC/SCN in collaboration with IFPRI. </a:t>
            </a:r>
            <a:endParaRPr lang="en-US" sz="1100" i="1" dirty="0">
              <a:effectLst/>
              <a:latin typeface="Calibri" panose="020F050202020403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30524940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130268-B004-47F1-A67F-8A1D7AF830B8}"/>
              </a:ext>
            </a:extLst>
          </p:cNvPr>
          <p:cNvSpPr/>
          <p:nvPr/>
        </p:nvSpPr>
        <p:spPr>
          <a:xfrm>
            <a:off x="762000" y="6477000"/>
            <a:ext cx="7680960" cy="246221"/>
          </a:xfrm>
          <a:prstGeom prst="rect">
            <a:avLst/>
          </a:prstGeom>
        </p:spPr>
        <p:txBody>
          <a:bodyPr wrap="square">
            <a:spAutoFit/>
          </a:bodyPr>
          <a:lstStyle/>
          <a:p>
            <a:pPr algn="ctr">
              <a:spcAft>
                <a:spcPts val="750"/>
              </a:spcAft>
              <a:tabLst>
                <a:tab pos="257175" algn="l"/>
              </a:tabLst>
            </a:pPr>
            <a:r>
              <a:rPr lang="en-US" sz="1000" dirty="0">
                <a:latin typeface="Calibri" panose="020F0502020204030204" pitchFamily="34" charset="0"/>
                <a:ea typeface="Times New Roman" panose="02020603050405020304" pitchFamily="18" charset="0"/>
                <a:cs typeface="Tahoma" panose="020B0604030504040204" pitchFamily="34" charset="0"/>
              </a:rPr>
              <a:t>Source: UNICEF. 2015. Multi-sectoral approaches to nutrition: Nutrition-specific and Nutrition-sensitive interventions to accelerate progress. </a:t>
            </a:r>
            <a:endParaRPr lang="en-US" sz="1000" i="1" dirty="0">
              <a:latin typeface="Calibri" panose="020F0502020204030204" pitchFamily="34" charset="0"/>
              <a:ea typeface="Times New Roman" panose="02020603050405020304" pitchFamily="18" charset="0"/>
              <a:cs typeface="Tahoma" panose="020B0604030504040204" pitchFamily="34" charset="0"/>
            </a:endParaRPr>
          </a:p>
        </p:txBody>
      </p:sp>
      <p:sp>
        <p:nvSpPr>
          <p:cNvPr id="6" name="Title 2">
            <a:extLst>
              <a:ext uri="{FF2B5EF4-FFF2-40B4-BE49-F238E27FC236}">
                <a16:creationId xmlns:a16="http://schemas.microsoft.com/office/drawing/2014/main" id="{253A1809-2794-4155-A87C-6A399594DFF7}"/>
              </a:ext>
            </a:extLst>
          </p:cNvPr>
          <p:cNvSpPr txBox="1">
            <a:spLocks/>
          </p:cNvSpPr>
          <p:nvPr/>
        </p:nvSpPr>
        <p:spPr>
          <a:xfrm>
            <a:off x="452581" y="40182"/>
            <a:ext cx="8229600" cy="1186172"/>
          </a:xfrm>
          <a:prstGeom prst="rect">
            <a:avLst/>
          </a:prstGeom>
        </p:spPr>
        <p:txBody>
          <a:bodyPr anchor="ctr" anchorCtr="0"/>
          <a:lstStyle>
            <a:lvl1pPr algn="ctr" defTabSz="457200" rtl="0" eaLnBrk="1" latinLnBrk="0" hangingPunct="1">
              <a:spcBef>
                <a:spcPct val="0"/>
              </a:spcBef>
              <a:buNone/>
              <a:defRPr sz="3200" b="1" kern="1200">
                <a:solidFill>
                  <a:schemeClr val="tx2"/>
                </a:solidFill>
                <a:latin typeface="+mn-lt"/>
                <a:ea typeface="+mj-ea"/>
                <a:cs typeface="+mj-cs"/>
              </a:defRPr>
            </a:lvl1pPr>
          </a:lstStyle>
          <a:p>
            <a:r>
              <a:rPr lang="en-US"/>
              <a:t>What Are the Causes of Malnutrition?</a:t>
            </a:r>
            <a:endParaRPr lang="en-US" dirty="0"/>
          </a:p>
        </p:txBody>
      </p:sp>
      <p:pic>
        <p:nvPicPr>
          <p:cNvPr id="3" name="Picture 2" descr="Basic causes of malnutrition: Inadequate access to services; Inadequate financial and human resources; Sociocultural, economic and political context. Next are underlying causes: Household food insecurity; Inadequate foods, feeding, and care practices; House, environment and health services. Next are immediate causes: Inadequate dietary intake and disease. Leads to Maternal and Child Undernutrition leads to short-term consequences of mortality, morbidity and disability and long-term consequences of impaired cognitive development, health and economic productivity. These lead to intergenerational consequences." title="Basic causes of malnutrition: Inadequate access to services; Inadequate financial and human resources; Sociocultural, economic and political context. Next are underlying causes: Household food insecurity; Inadequate foods, feeding, and care practices; House, environment and health services. Next are immediate causes: Inadequate dietary intake and disease. Leads to Maternal and Child Undernutrition leads to short-term consequences of mortality, morbidity and disability and long-term consequences of impaired cognitive development, health and economic productivity. These lead to intergenerational consequences.">
            <a:extLst>
              <a:ext uri="{FF2B5EF4-FFF2-40B4-BE49-F238E27FC236}">
                <a16:creationId xmlns:a16="http://schemas.microsoft.com/office/drawing/2014/main" id="{C88D9C02-CD05-43BB-9178-12E9434C88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71" r="1666"/>
          <a:stretch/>
        </p:blipFill>
        <p:spPr>
          <a:xfrm>
            <a:off x="317974" y="990600"/>
            <a:ext cx="8386619" cy="5299707"/>
          </a:xfrm>
          <a:prstGeom prst="rect">
            <a:avLst/>
          </a:prstGeom>
        </p:spPr>
      </p:pic>
    </p:spTree>
    <p:extLst>
      <p:ext uri="{BB962C8B-B14F-4D97-AF65-F5344CB8AC3E}">
        <p14:creationId xmlns:p14="http://schemas.microsoft.com/office/powerpoint/2010/main" val="25497693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1143000"/>
          </a:xfrm>
        </p:spPr>
        <p:txBody>
          <a:bodyPr>
            <a:noAutofit/>
          </a:bodyPr>
          <a:lstStyle/>
          <a:p>
            <a:r>
              <a:rPr lang="en-US" sz="3200" b="1" dirty="0"/>
              <a:t>What Is Nutrition Advocacy?</a:t>
            </a:r>
          </a:p>
        </p:txBody>
      </p:sp>
      <p:sp>
        <p:nvSpPr>
          <p:cNvPr id="5" name="Content Placeholder 4"/>
          <p:cNvSpPr>
            <a:spLocks noGrp="1"/>
          </p:cNvSpPr>
          <p:nvPr>
            <p:ph idx="1"/>
          </p:nvPr>
        </p:nvSpPr>
        <p:spPr/>
        <p:txBody>
          <a:bodyPr>
            <a:normAutofit/>
          </a:bodyPr>
          <a:lstStyle/>
          <a:p>
            <a:pPr marL="228600" lvl="1" indent="-228600">
              <a:spcAft>
                <a:spcPts val="600"/>
              </a:spcAft>
              <a:buFont typeface="Arial" pitchFamily="34" charset="0"/>
              <a:buChar char="•"/>
            </a:pPr>
            <a:r>
              <a:rPr lang="en-GB" sz="2400" dirty="0"/>
              <a:t>Planned process to ignite social change for movement toward greater political and social commitment to improve the nutrition situation</a:t>
            </a:r>
          </a:p>
          <a:p>
            <a:pPr marL="228600" lvl="1" indent="-228600">
              <a:spcAft>
                <a:spcPts val="600"/>
              </a:spcAft>
              <a:buFont typeface="Arial" pitchFamily="34" charset="0"/>
              <a:buChar char="•"/>
            </a:pPr>
            <a:r>
              <a:rPr lang="en-GB" sz="2400" dirty="0"/>
              <a:t>Promotes accountability for nutrition and strengthens nutrition governance</a:t>
            </a:r>
          </a:p>
          <a:p>
            <a:pPr marL="228600" lvl="1" indent="-228600">
              <a:spcAft>
                <a:spcPts val="600"/>
              </a:spcAft>
              <a:buFont typeface="Arial" pitchFamily="34" charset="0"/>
              <a:buChar char="•"/>
            </a:pPr>
            <a:r>
              <a:rPr lang="en-GB" sz="2400" dirty="0"/>
              <a:t>Defined and shaped by specific country context</a:t>
            </a:r>
          </a:p>
          <a:p>
            <a:pPr marL="228600" lvl="1" indent="-228600">
              <a:spcAft>
                <a:spcPts val="600"/>
              </a:spcAft>
              <a:buFont typeface="Arial" pitchFamily="34" charset="0"/>
              <a:buChar char="•"/>
            </a:pPr>
            <a:r>
              <a:rPr lang="en-GB" sz="2400" dirty="0"/>
              <a:t>Can support a country at any stage of commitment</a:t>
            </a:r>
          </a:p>
          <a:p>
            <a:pPr marL="228600" lvl="1" indent="-228600">
              <a:spcAft>
                <a:spcPts val="600"/>
              </a:spcAft>
              <a:buFont typeface="Arial" pitchFamily="34" charset="0"/>
              <a:buChar char="•"/>
            </a:pPr>
            <a:endParaRPr lang="en-GB" sz="2400" dirty="0"/>
          </a:p>
          <a:p>
            <a:endParaRPr lang="en-US" sz="2400" dirty="0"/>
          </a:p>
        </p:txBody>
      </p:sp>
    </p:spTree>
    <p:extLst>
      <p:ext uri="{BB962C8B-B14F-4D97-AF65-F5344CB8AC3E}">
        <p14:creationId xmlns:p14="http://schemas.microsoft.com/office/powerpoint/2010/main" val="42674244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77" y="457200"/>
            <a:ext cx="8534400" cy="758952"/>
          </a:xfrm>
        </p:spPr>
        <p:txBody>
          <a:bodyPr>
            <a:normAutofit fontScale="90000"/>
          </a:bodyPr>
          <a:lstStyle/>
          <a:p>
            <a:r>
              <a:rPr lang="en-US" sz="3200" dirty="0"/>
              <a:t>How Advocacy, Social Mobilization, and </a:t>
            </a:r>
            <a:br>
              <a:rPr lang="en-US" dirty="0"/>
            </a:br>
            <a:r>
              <a:rPr lang="en-US" sz="3200" dirty="0"/>
              <a:t>BCC Support Each Other</a:t>
            </a:r>
          </a:p>
        </p:txBody>
      </p:sp>
      <p:sp>
        <p:nvSpPr>
          <p:cNvPr id="7" name="Text Placeholder 6"/>
          <p:cNvSpPr>
            <a:spLocks noGrp="1"/>
          </p:cNvSpPr>
          <p:nvPr>
            <p:ph sz="half" idx="1"/>
          </p:nvPr>
        </p:nvSpPr>
        <p:spPr>
          <a:xfrm>
            <a:off x="318499" y="1490472"/>
            <a:ext cx="4395203" cy="4681728"/>
          </a:xfrm>
        </p:spPr>
        <p:txBody>
          <a:bodyPr>
            <a:noAutofit/>
          </a:bodyPr>
          <a:lstStyle/>
          <a:p>
            <a:pPr marL="0" indent="0">
              <a:spcBef>
                <a:spcPts val="0"/>
              </a:spcBef>
              <a:spcAft>
                <a:spcPts val="600"/>
              </a:spcAft>
              <a:buNone/>
            </a:pPr>
            <a:r>
              <a:rPr lang="en-US" sz="2200" dirty="0">
                <a:solidFill>
                  <a:schemeClr val="tx1"/>
                </a:solidFill>
                <a:latin typeface="+mn-lt"/>
              </a:rPr>
              <a:t>Analysis of audiences determines the mix of strategies: </a:t>
            </a:r>
          </a:p>
          <a:p>
            <a:pPr>
              <a:spcBef>
                <a:spcPts val="0"/>
              </a:spcBef>
              <a:spcAft>
                <a:spcPts val="600"/>
              </a:spcAft>
              <a:buClrTx/>
            </a:pPr>
            <a:r>
              <a:rPr lang="en-US" sz="2200" b="1" dirty="0">
                <a:solidFill>
                  <a:schemeClr val="tx1"/>
                </a:solidFill>
                <a:latin typeface="+mn-lt"/>
              </a:rPr>
              <a:t>Advocacy</a:t>
            </a:r>
            <a:r>
              <a:rPr lang="en-US" sz="2200" dirty="0">
                <a:solidFill>
                  <a:schemeClr val="tx1"/>
                </a:solidFill>
                <a:latin typeface="+mn-lt"/>
              </a:rPr>
              <a:t> to raise resources and political/social commitment for change goals </a:t>
            </a:r>
          </a:p>
          <a:p>
            <a:pPr>
              <a:spcBef>
                <a:spcPts val="0"/>
              </a:spcBef>
              <a:spcAft>
                <a:spcPts val="600"/>
              </a:spcAft>
              <a:buClrTx/>
            </a:pPr>
            <a:r>
              <a:rPr lang="en-US" sz="2200" b="1" dirty="0">
                <a:solidFill>
                  <a:schemeClr val="tx1"/>
                </a:solidFill>
                <a:latin typeface="+mn-lt"/>
              </a:rPr>
              <a:t>Social mobilization</a:t>
            </a:r>
            <a:r>
              <a:rPr lang="en-US" sz="2200" dirty="0">
                <a:solidFill>
                  <a:schemeClr val="tx1"/>
                </a:solidFill>
                <a:latin typeface="+mn-lt"/>
              </a:rPr>
              <a:t> for wider participation, collective action, and ownership, including community mobilization </a:t>
            </a:r>
          </a:p>
          <a:p>
            <a:pPr>
              <a:spcBef>
                <a:spcPts val="0"/>
              </a:spcBef>
              <a:spcAft>
                <a:spcPts val="600"/>
              </a:spcAft>
              <a:buClrTx/>
            </a:pPr>
            <a:r>
              <a:rPr lang="en-US" sz="2200" b="1" dirty="0">
                <a:solidFill>
                  <a:schemeClr val="tx1"/>
                </a:solidFill>
                <a:latin typeface="+mn-lt"/>
              </a:rPr>
              <a:t>Behavior change communication</a:t>
            </a:r>
            <a:r>
              <a:rPr lang="en-US" sz="2200" dirty="0">
                <a:solidFill>
                  <a:schemeClr val="tx1"/>
                </a:solidFill>
                <a:latin typeface="+mn-lt"/>
              </a:rPr>
              <a:t> (BCC) for changes in knowledge, attitudes, and practices of specific audiences </a:t>
            </a:r>
          </a:p>
        </p:txBody>
      </p:sp>
      <p:pic>
        <p:nvPicPr>
          <p:cNvPr id="8" name="Picture 7" descr="behavior change communication individual and community, multimedia, participatory approaches, inside social mobilization national to community partnership and alliances, inside advocacy political and social commitment, with planning continuum and services and products cutting across all three levels" title="behavior change communication individual and community, multimedia, participatory approaches, inside social mobilization national to community partnership and alliances, inside advocacy political and social commitment, with planning continuum and services and products cutting across all three levels"/>
          <p:cNvPicPr>
            <a:picLocks noChangeAspect="1"/>
          </p:cNvPicPr>
          <p:nvPr/>
        </p:nvPicPr>
        <p:blipFill>
          <a:blip r:embed="rId3" cstate="print"/>
          <a:stretch>
            <a:fillRect/>
          </a:stretch>
        </p:blipFill>
        <p:spPr>
          <a:xfrm>
            <a:off x="4728960" y="1844259"/>
            <a:ext cx="4122450" cy="4114800"/>
          </a:xfrm>
          <a:prstGeom prst="rect">
            <a:avLst/>
          </a:prstGeom>
        </p:spPr>
      </p:pic>
    </p:spTree>
    <p:extLst>
      <p:ext uri="{BB962C8B-B14F-4D97-AF65-F5344CB8AC3E}">
        <p14:creationId xmlns:p14="http://schemas.microsoft.com/office/powerpoint/2010/main" val="16633035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787" y="228600"/>
            <a:ext cx="8534400" cy="758952"/>
          </a:xfrm>
        </p:spPr>
        <p:txBody>
          <a:bodyPr/>
          <a:lstStyle/>
          <a:p>
            <a:r>
              <a:rPr lang="en-US" sz="3200" b="1" dirty="0">
                <a:latin typeface="+mj-lt"/>
              </a:rPr>
              <a:t>Socio-Ecological Model</a:t>
            </a:r>
            <a:endParaRPr lang="en-US" sz="3200" dirty="0">
              <a:latin typeface="+mj-lt"/>
            </a:endParaRPr>
          </a:p>
        </p:txBody>
      </p:sp>
      <p:sp>
        <p:nvSpPr>
          <p:cNvPr id="5" name="Content Placeholder 4"/>
          <p:cNvSpPr>
            <a:spLocks noGrp="1"/>
          </p:cNvSpPr>
          <p:nvPr>
            <p:ph sz="half" idx="1"/>
          </p:nvPr>
        </p:nvSpPr>
        <p:spPr>
          <a:xfrm>
            <a:off x="457200" y="1066800"/>
            <a:ext cx="3669614" cy="4989576"/>
          </a:xfrm>
        </p:spPr>
        <p:txBody>
          <a:bodyPr>
            <a:noAutofit/>
          </a:bodyPr>
          <a:lstStyle/>
          <a:p>
            <a:pPr marL="0" indent="0">
              <a:spcBef>
                <a:spcPts val="0"/>
              </a:spcBef>
              <a:spcAft>
                <a:spcPts val="600"/>
              </a:spcAft>
              <a:buClrTx/>
              <a:buNone/>
            </a:pPr>
            <a:r>
              <a:rPr lang="en-US" sz="1800" dirty="0">
                <a:solidFill>
                  <a:schemeClr val="tx1"/>
                </a:solidFill>
                <a:latin typeface="+mn-lt"/>
              </a:rPr>
              <a:t>Levels of analysis:</a:t>
            </a:r>
          </a:p>
          <a:p>
            <a:pPr marL="0" indent="0">
              <a:spcBef>
                <a:spcPts val="0"/>
              </a:spcBef>
              <a:spcAft>
                <a:spcPts val="600"/>
              </a:spcAft>
              <a:buClrTx/>
              <a:buNone/>
            </a:pPr>
            <a:r>
              <a:rPr lang="en-US" sz="1800" dirty="0">
                <a:solidFill>
                  <a:schemeClr val="tx1"/>
                </a:solidFill>
                <a:latin typeface="+mn-lt"/>
              </a:rPr>
              <a:t>Where is the tipping point for change?</a:t>
            </a:r>
          </a:p>
          <a:p>
            <a:pPr marL="171450" indent="-171450">
              <a:spcBef>
                <a:spcPts val="0"/>
              </a:spcBef>
              <a:spcAft>
                <a:spcPts val="600"/>
              </a:spcAft>
              <a:buClrTx/>
              <a:buFont typeface="Arial" pitchFamily="34" charset="0"/>
              <a:buChar char="•"/>
            </a:pPr>
            <a:r>
              <a:rPr lang="en-US" sz="1800" b="1" dirty="0">
                <a:solidFill>
                  <a:schemeClr val="tx1"/>
                </a:solidFill>
                <a:latin typeface="+mn-lt"/>
              </a:rPr>
              <a:t>Self: </a:t>
            </a:r>
            <a:r>
              <a:rPr lang="en-US" sz="1800" dirty="0">
                <a:solidFill>
                  <a:schemeClr val="tx1"/>
                </a:solidFill>
                <a:latin typeface="+mn-lt"/>
              </a:rPr>
              <a:t>Who is directly affected? </a:t>
            </a:r>
          </a:p>
          <a:p>
            <a:pPr marL="171450" indent="-171450">
              <a:spcBef>
                <a:spcPts val="0"/>
              </a:spcBef>
              <a:spcAft>
                <a:spcPts val="600"/>
              </a:spcAft>
              <a:buClrTx/>
              <a:buFont typeface="Arial" pitchFamily="34" charset="0"/>
              <a:buChar char="•"/>
            </a:pPr>
            <a:r>
              <a:rPr lang="en-US" sz="1800" b="1" dirty="0">
                <a:solidFill>
                  <a:schemeClr val="tx1"/>
                </a:solidFill>
                <a:latin typeface="+mn-lt"/>
              </a:rPr>
              <a:t>Partners, Family, Peers: </a:t>
            </a:r>
            <a:r>
              <a:rPr lang="en-US" sz="1800" dirty="0">
                <a:solidFill>
                  <a:schemeClr val="tx1"/>
                </a:solidFill>
                <a:latin typeface="+mn-lt"/>
              </a:rPr>
              <a:t>Who is directly  influencing “self”?</a:t>
            </a:r>
          </a:p>
          <a:p>
            <a:pPr marL="171450" indent="-171450">
              <a:spcBef>
                <a:spcPts val="0"/>
              </a:spcBef>
              <a:spcAft>
                <a:spcPts val="600"/>
              </a:spcAft>
              <a:buClrTx/>
              <a:buFont typeface="Arial" pitchFamily="34" charset="0"/>
              <a:buChar char="•"/>
            </a:pPr>
            <a:r>
              <a:rPr lang="en-US" sz="1800" b="1" dirty="0">
                <a:solidFill>
                  <a:schemeClr val="tx1"/>
                </a:solidFill>
                <a:latin typeface="+mn-lt"/>
              </a:rPr>
              <a:t>Local Community, Services, Products, and Leaders and Providers: </a:t>
            </a:r>
            <a:r>
              <a:rPr lang="en-US" sz="1800" dirty="0">
                <a:solidFill>
                  <a:schemeClr val="tx1"/>
                </a:solidFill>
                <a:latin typeface="+mn-lt"/>
              </a:rPr>
              <a:t>Who or what is directly influencing “self” at the local level?</a:t>
            </a:r>
          </a:p>
          <a:p>
            <a:pPr marL="171450" indent="-171450">
              <a:spcBef>
                <a:spcPts val="0"/>
              </a:spcBef>
              <a:spcAft>
                <a:spcPts val="600"/>
              </a:spcAft>
              <a:buClrTx/>
              <a:buFont typeface="Arial" pitchFamily="34" charset="0"/>
              <a:buChar char="•"/>
            </a:pPr>
            <a:r>
              <a:rPr lang="en-US" sz="1800" b="1" dirty="0">
                <a:solidFill>
                  <a:schemeClr val="tx1"/>
                </a:solidFill>
                <a:latin typeface="+mn-lt"/>
              </a:rPr>
              <a:t>National Enabling Environment and Leaders: </a:t>
            </a:r>
            <a:r>
              <a:rPr lang="en-US" sz="1800" dirty="0">
                <a:solidFill>
                  <a:schemeClr val="tx1"/>
                </a:solidFill>
                <a:latin typeface="+mn-lt"/>
              </a:rPr>
              <a:t>Who or what is indirectly affecting “self” at the national level?</a:t>
            </a:r>
          </a:p>
          <a:p>
            <a:pPr marL="0" indent="0">
              <a:spcBef>
                <a:spcPts val="0"/>
              </a:spcBef>
              <a:spcAft>
                <a:spcPts val="600"/>
              </a:spcAft>
              <a:buClrTx/>
              <a:buNone/>
            </a:pPr>
            <a:r>
              <a:rPr lang="en-US" sz="1800" dirty="0">
                <a:solidFill>
                  <a:schemeClr val="tx1"/>
                </a:solidFill>
                <a:latin typeface="+mn-lt"/>
              </a:rPr>
              <a:t>Crosscutting Factors:</a:t>
            </a:r>
          </a:p>
          <a:p>
            <a:pPr marL="171450" indent="-171450">
              <a:spcBef>
                <a:spcPts val="0"/>
              </a:spcBef>
              <a:spcAft>
                <a:spcPts val="600"/>
              </a:spcAft>
              <a:buClrTx/>
              <a:buFont typeface="Arial" pitchFamily="34" charset="0"/>
              <a:buChar char="•"/>
            </a:pPr>
            <a:r>
              <a:rPr lang="en-US" sz="1800" b="1" dirty="0">
                <a:solidFill>
                  <a:schemeClr val="tx1"/>
                </a:solidFill>
                <a:latin typeface="+mn-lt"/>
              </a:rPr>
              <a:t>Information, Motivation, Ability to Act, and Norms</a:t>
            </a:r>
            <a:r>
              <a:rPr lang="en-US" sz="1800" dirty="0">
                <a:solidFill>
                  <a:schemeClr val="tx1"/>
                </a:solidFill>
                <a:latin typeface="+mn-lt"/>
              </a:rPr>
              <a:t>: How are these factors addressed across all levels?</a:t>
            </a:r>
          </a:p>
        </p:txBody>
      </p:sp>
      <p:pic>
        <p:nvPicPr>
          <p:cNvPr id="6" name="Picture 5" descr="self, inside interpersonal partners family peers, inside community organization services products, leaders providers, inside enabling environment policy legislation politics conflict economics, religion technology natural environemtn leaders government NGO private sector. cross cutting factors include inromation knowledge, motiviation attitudes beliefs, ability to act skills efficacy access, norms." title="circular graph"/>
          <p:cNvPicPr>
            <a:picLocks noChangeAspect="1" noChangeArrowheads="1"/>
          </p:cNvPicPr>
          <p:nvPr/>
        </p:nvPicPr>
        <p:blipFill rotWithShape="1">
          <a:blip r:embed="rId3" cstate="screen"/>
          <a:srcRect l="3396" t="2897" r="4898" b="2918"/>
          <a:stretch/>
        </p:blipFill>
        <p:spPr bwMode="auto">
          <a:xfrm>
            <a:off x="4365537" y="1752600"/>
            <a:ext cx="4461650" cy="3972702"/>
          </a:xfrm>
          <a:prstGeom prst="rect">
            <a:avLst/>
          </a:prstGeom>
          <a:noFill/>
          <a:ln w="9525">
            <a:noFill/>
            <a:miter lim="800000"/>
            <a:headEnd/>
            <a:tailEnd/>
          </a:ln>
        </p:spPr>
      </p:pic>
    </p:spTree>
    <p:extLst>
      <p:ext uri="{BB962C8B-B14F-4D97-AF65-F5344CB8AC3E}">
        <p14:creationId xmlns:p14="http://schemas.microsoft.com/office/powerpoint/2010/main" val="220833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a:t>Nutrition Situation in Country</a:t>
            </a:r>
            <a:br>
              <a:rPr lang="en-US"/>
            </a:br>
            <a:endParaRPr lang="en-US" dirty="0"/>
          </a:p>
        </p:txBody>
      </p:sp>
      <p:sp>
        <p:nvSpPr>
          <p:cNvPr id="3" name="Content Placeholder 2"/>
          <p:cNvSpPr>
            <a:spLocks noGrp="1"/>
          </p:cNvSpPr>
          <p:nvPr>
            <p:ph idx="1"/>
          </p:nvPr>
        </p:nvSpPr>
        <p:spPr/>
        <p:txBody>
          <a:bodyPr/>
          <a:lstStyle/>
          <a:p>
            <a:r>
              <a:rPr lang="en-US" dirty="0"/>
              <a:t>Iron deficiency </a:t>
            </a:r>
          </a:p>
        </p:txBody>
      </p:sp>
    </p:spTree>
    <p:extLst>
      <p:ext uri="{BB962C8B-B14F-4D97-AF65-F5344CB8AC3E}">
        <p14:creationId xmlns:p14="http://schemas.microsoft.com/office/powerpoint/2010/main" val="1100708864"/>
      </p:ext>
    </p:extLst>
  </p:cSld>
  <p:clrMapOvr>
    <a:overrideClrMapping bg1="lt1" tx1="dk1" bg2="lt2" tx2="dk2" accent1="accent1" accent2="accent2" accent3="accent3" accent4="accent4" accent5="accent5" accent6="accent6" hlink="hlink" folHlink="folHlink"/>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1143000"/>
          </a:xfrm>
        </p:spPr>
        <p:txBody>
          <a:bodyPr anchor="ctr"/>
          <a:lstStyle/>
          <a:p>
            <a:r>
              <a:rPr lang="en-US" sz="3200" b="1" dirty="0">
                <a:latin typeface="+mj-lt"/>
              </a:rPr>
              <a:t>What Is PROFILES?</a:t>
            </a:r>
          </a:p>
        </p:txBody>
      </p:sp>
      <p:sp>
        <p:nvSpPr>
          <p:cNvPr id="5" name="Content Placeholder 4"/>
          <p:cNvSpPr>
            <a:spLocks noGrp="1"/>
          </p:cNvSpPr>
          <p:nvPr>
            <p:ph idx="1"/>
          </p:nvPr>
        </p:nvSpPr>
        <p:spPr>
          <a:xfrm>
            <a:off x="320040" y="1125071"/>
            <a:ext cx="8503920" cy="4572000"/>
          </a:xfrm>
        </p:spPr>
        <p:txBody>
          <a:bodyPr>
            <a:noAutofit/>
          </a:bodyPr>
          <a:lstStyle/>
          <a:p>
            <a:pPr marL="233363" lvl="1" indent="-233363">
              <a:buFont typeface="Arial" pitchFamily="34" charset="0"/>
              <a:buChar char="•"/>
            </a:pPr>
            <a:r>
              <a:rPr lang="en-US" sz="1900" dirty="0">
                <a:latin typeface="+mn-lt"/>
              </a:rPr>
              <a:t>An evidence-based tool to support nutrition advocacy</a:t>
            </a:r>
          </a:p>
          <a:p>
            <a:pPr marL="233363" lvl="1" indent="-233363">
              <a:buFont typeface="Arial" pitchFamily="34" charset="0"/>
              <a:buChar char="•"/>
            </a:pPr>
            <a:r>
              <a:rPr lang="en-US" sz="1900" dirty="0">
                <a:latin typeface="+mn-lt"/>
              </a:rPr>
              <a:t>Consists of a set of computer-based models that calculate consequences if malnutrition does not improve over a defined time period (e.g., 10 years) and the benefits of improved nutrition over the same time period, including lives saved, disabilities averted, human capital gains, reduced risk of childhood overweight/obesity, and economic productivity gains </a:t>
            </a:r>
          </a:p>
          <a:p>
            <a:pPr marL="233363" lvl="1" indent="-233363">
              <a:buFont typeface="Arial" pitchFamily="34" charset="0"/>
              <a:buChar char="•"/>
            </a:pPr>
            <a:r>
              <a:rPr lang="en-US" sz="1900" dirty="0">
                <a:latin typeface="+mn-lt"/>
              </a:rPr>
              <a:t>Based on reduction in the prevalence of several nutrition problems, such as anemia; low birth weight; vitamin A deficiency; iodine deficiency; suboptimal breastfeeding practices; and childhood stunting, underweight, and wasting</a:t>
            </a:r>
          </a:p>
          <a:p>
            <a:pPr marL="233363" lvl="1" indent="-233363">
              <a:buFont typeface="Arial" pitchFamily="34" charset="0"/>
              <a:buChar char="•"/>
            </a:pPr>
            <a:r>
              <a:rPr lang="en-US" sz="1900" dirty="0"/>
              <a:t>PROFILES also includes estimates for two risk factors of stunting (inadequate dietary diversity and teenage pregnancy) </a:t>
            </a:r>
          </a:p>
          <a:p>
            <a:pPr marL="233363" lvl="1" indent="-233363">
              <a:buFont typeface="Arial" pitchFamily="34" charset="0"/>
              <a:buChar char="•"/>
            </a:pPr>
            <a:r>
              <a:rPr lang="en-US" sz="1900" dirty="0">
                <a:latin typeface="+mn-lt"/>
              </a:rPr>
              <a:t>Requires current country-specific nutrition data that are identified and agreed upon in collaboration with stakeholders in country</a:t>
            </a:r>
          </a:p>
          <a:p>
            <a:pPr marL="233363" lvl="1" indent="-233363">
              <a:buFont typeface="Arial" pitchFamily="34" charset="0"/>
              <a:buChar char="•"/>
            </a:pPr>
            <a:r>
              <a:rPr lang="en-US" sz="1900" dirty="0">
                <a:latin typeface="+mn-lt"/>
              </a:rPr>
              <a:t>Results can be used to engage government and other high-level stakeholders in a collaborative nutrition advocacy planning process</a:t>
            </a:r>
          </a:p>
          <a:p>
            <a:pPr marL="233363" lvl="1" indent="-233363">
              <a:buFont typeface="Arial" pitchFamily="34" charset="0"/>
              <a:buChar char="•"/>
            </a:pPr>
            <a:r>
              <a:rPr lang="en-US" sz="1900" dirty="0">
                <a:latin typeface="+mn-lt"/>
              </a:rPr>
              <a:t>Works to identify, prioritize, and advocate for evidence-based actions to reduce malnutrition</a:t>
            </a:r>
          </a:p>
        </p:txBody>
      </p:sp>
    </p:spTree>
    <p:extLst>
      <p:ext uri="{BB962C8B-B14F-4D97-AF65-F5344CB8AC3E}">
        <p14:creationId xmlns:p14="http://schemas.microsoft.com/office/powerpoint/2010/main" val="11973945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1143000"/>
          </a:xfrm>
        </p:spPr>
        <p:txBody>
          <a:bodyPr/>
          <a:lstStyle/>
          <a:p>
            <a:r>
              <a:rPr lang="en-US" sz="3600" dirty="0"/>
              <a:t>What Need Was it Meant to Address?</a:t>
            </a:r>
          </a:p>
        </p:txBody>
      </p:sp>
      <p:sp>
        <p:nvSpPr>
          <p:cNvPr id="4" name="Content Placeholder 3">
            <a:extLst>
              <a:ext uri="{FF2B5EF4-FFF2-40B4-BE49-F238E27FC236}">
                <a16:creationId xmlns:a16="http://schemas.microsoft.com/office/drawing/2014/main" id="{5B521EC7-402F-4847-9A86-8D284BAC5703}"/>
              </a:ext>
            </a:extLst>
          </p:cNvPr>
          <p:cNvSpPr>
            <a:spLocks noGrp="1"/>
          </p:cNvSpPr>
          <p:nvPr>
            <p:ph idx="1"/>
          </p:nvPr>
        </p:nvSpPr>
        <p:spPr>
          <a:xfrm>
            <a:off x="1219200" y="1981200"/>
            <a:ext cx="7162800" cy="4144963"/>
          </a:xfrm>
        </p:spPr>
        <p:txBody>
          <a:bodyPr/>
          <a:lstStyle/>
          <a:p>
            <a:pPr marL="0" indent="0">
              <a:spcAft>
                <a:spcPts val="1200"/>
              </a:spcAft>
              <a:buNone/>
            </a:pPr>
            <a:r>
              <a:rPr lang="en-US" sz="4000" dirty="0">
                <a:latin typeface="Calibri" panose="020F0502020204030204" pitchFamily="34" charset="0"/>
                <a:cs typeface="Calibri" panose="020F0502020204030204" pitchFamily="34" charset="0"/>
              </a:rPr>
              <a:t>“Before we </a:t>
            </a:r>
            <a:r>
              <a:rPr lang="en-US" sz="4000">
                <a:latin typeface="Calibri" panose="020F0502020204030204" pitchFamily="34" charset="0"/>
                <a:cs typeface="Calibri" panose="020F0502020204030204" pitchFamily="34" charset="0"/>
              </a:rPr>
              <a:t>had PROFILES, </a:t>
            </a:r>
            <a:r>
              <a:rPr lang="en-US" sz="4000" dirty="0">
                <a:latin typeface="Calibri" panose="020F0502020204030204" pitchFamily="34" charset="0"/>
                <a:cs typeface="Calibri" panose="020F0502020204030204" pitchFamily="34" charset="0"/>
              </a:rPr>
              <a:t>all we had were pictures of malnourished children” </a:t>
            </a:r>
          </a:p>
          <a:p>
            <a:pPr marL="0" indent="0" algn="r">
              <a:buNone/>
            </a:pPr>
            <a:r>
              <a:rPr lang="en-US" sz="3200" dirty="0">
                <a:latin typeface="Calibri Light" panose="020F0302020204030204" pitchFamily="34" charset="0"/>
                <a:cs typeface="Calibri Light" panose="020F0302020204030204" pitchFamily="34" charset="0"/>
              </a:rPr>
              <a:t>– PROFILES workshop participant</a:t>
            </a:r>
          </a:p>
          <a:p>
            <a:pPr marL="0" indent="0">
              <a:buNone/>
            </a:pPr>
            <a:endParaRPr lang="en-US" dirty="0"/>
          </a:p>
        </p:txBody>
      </p:sp>
    </p:spTree>
    <p:extLst>
      <p:ext uri="{BB962C8B-B14F-4D97-AF65-F5344CB8AC3E}">
        <p14:creationId xmlns:p14="http://schemas.microsoft.com/office/powerpoint/2010/main" val="4006834696"/>
      </p:ext>
    </p:extLst>
  </p:cSld>
  <p:clrMapOvr>
    <a:overrideClrMapping bg1="lt1" tx1="dk1" bg2="lt2" tx2="dk2" accent1="accent1" accent2="accent2" accent3="accent3" accent4="accent4" accent5="accent5" accent6="accent6" hlink="hlink" folHlink="folHlink"/>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Problems Addressed in PROFILES and the Benefits of Their Reduction</a:t>
            </a:r>
          </a:p>
        </p:txBody>
      </p:sp>
      <p:sp>
        <p:nvSpPr>
          <p:cNvPr id="4" name="TextBox 3"/>
          <p:cNvSpPr txBox="1"/>
          <p:nvPr/>
        </p:nvSpPr>
        <p:spPr>
          <a:xfrm>
            <a:off x="569670" y="6193740"/>
            <a:ext cx="7767320" cy="646331"/>
          </a:xfrm>
          <a:prstGeom prst="rect">
            <a:avLst/>
          </a:prstGeom>
          <a:noFill/>
        </p:spPr>
        <p:txBody>
          <a:bodyPr wrap="square" rtlCol="0">
            <a:spAutoFit/>
          </a:bodyPr>
          <a:lstStyle/>
          <a:p>
            <a:r>
              <a:rPr lang="en-US" dirty="0"/>
              <a:t>PROFILES also estimates economic productivity losses if there is no change in the nutrition situation.</a:t>
            </a:r>
          </a:p>
        </p:txBody>
      </p:sp>
      <p:pic>
        <p:nvPicPr>
          <p:cNvPr id="6" name="Picture 5" descr="decrease in iron deficiency anemia causes decrease in maternal and perinatal mortality. decrease in low birth weight causes decrease in infant mortality. decrease in suboptimal breastfeeding practices causes decrease in child mortality and child overweight/obesity. decrease in late initiation of breastfeeding causes decrease in neonatal mortality. decrease in Vitamin A deficiency causes decrease in child mortality. decrease in iodine deficiency causes decrease in permanent disabilities in children. decrease in childhood stunting, underweight, and wasting causees decrease in child mortality. decrease in stunting causes increase in human capital. decrease in stunting, maternal anemia, anemia, and iodine deficiency causes increase in economic productivity." title="decrease in iron deficiency anemia causes decrease in maternal and perinatal mortality. decrease in low birth weight causes decrease in infant mortality. decrease in suboptimal breastfeeding practices causes decrease in child mortality and child overweight/obesity. decrease in late initiation of breastfeeding causes decrease in neonatal mortality. decrease in Vitamin A deficiency causes decrease in child mortality. decrease in iodine deficiency causes decrease in permanent disabilities in children. decrease in childhood stunting, underweight, and wasting causees decrease in child mortality. decrease in stunting causes increase in human capital. decrease in stunting, maternal anemia, anemia, and iodine deficiency causes increase in economic productivity.">
            <a:extLst>
              <a:ext uri="{FF2B5EF4-FFF2-40B4-BE49-F238E27FC236}">
                <a16:creationId xmlns:a16="http://schemas.microsoft.com/office/drawing/2014/main" id="{44402709-BFF1-4A61-8868-AEF9A4AF1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4196"/>
            <a:ext cx="9144000" cy="4975534"/>
          </a:xfrm>
          <a:prstGeom prst="rect">
            <a:avLst/>
          </a:prstGeom>
        </p:spPr>
      </p:pic>
    </p:spTree>
    <p:extLst>
      <p:ext uri="{BB962C8B-B14F-4D97-AF65-F5344CB8AC3E}">
        <p14:creationId xmlns:p14="http://schemas.microsoft.com/office/powerpoint/2010/main" val="33998213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endParaRPr lang="en-US" dirty="0"/>
          </a:p>
          <a:p>
            <a:pPr lvl="1"/>
            <a:endParaRPr lang="en-US" dirty="0"/>
          </a:p>
        </p:txBody>
      </p:sp>
      <p:sp>
        <p:nvSpPr>
          <p:cNvPr id="5" name="Title 1"/>
          <p:cNvSpPr txBox="1">
            <a:spLocks/>
          </p:cNvSpPr>
          <p:nvPr/>
        </p:nvSpPr>
        <p:spPr>
          <a:xfrm>
            <a:off x="0" y="475822"/>
            <a:ext cx="9144000" cy="9081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What Approach Is Used in PROFILES                                          to Calculate Estimates? </a:t>
            </a:r>
          </a:p>
        </p:txBody>
      </p:sp>
      <p:sp>
        <p:nvSpPr>
          <p:cNvPr id="6" name="Content Placeholder 2"/>
          <p:cNvSpPr txBox="1">
            <a:spLocks/>
          </p:cNvSpPr>
          <p:nvPr/>
        </p:nvSpPr>
        <p:spPr>
          <a:xfrm>
            <a:off x="301752" y="1527048"/>
            <a:ext cx="8496300" cy="4489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200" dirty="0"/>
              <a:t>The basic approach in PROFILES is to provide two scenarios:</a:t>
            </a:r>
          </a:p>
          <a:p>
            <a:pPr marL="914400" lvl="1" indent="-457200">
              <a:spcBef>
                <a:spcPts val="0"/>
              </a:spcBef>
              <a:spcAft>
                <a:spcPts val="600"/>
              </a:spcAft>
              <a:buFont typeface="+mj-lt"/>
              <a:buAutoNum type="arabicPeriod"/>
            </a:pPr>
            <a:r>
              <a:rPr lang="en-US" sz="2200" b="1" dirty="0"/>
              <a:t>Status quo scenario </a:t>
            </a:r>
          </a:p>
          <a:p>
            <a:pPr lvl="2">
              <a:spcBef>
                <a:spcPts val="0"/>
              </a:spcBef>
              <a:spcAft>
                <a:spcPts val="600"/>
              </a:spcAft>
              <a:buFont typeface="Calibri" panose="020F0502020204030204" pitchFamily="34" charset="0"/>
              <a:buChar char="‒"/>
            </a:pPr>
            <a:r>
              <a:rPr lang="en-US" sz="2200" dirty="0"/>
              <a:t>Assumes there will be no change from the current situation throughout the chosen time period (aside from projected changes in population size and structure)</a:t>
            </a:r>
          </a:p>
          <a:p>
            <a:pPr lvl="2">
              <a:spcBef>
                <a:spcPts val="0"/>
              </a:spcBef>
              <a:spcAft>
                <a:spcPts val="600"/>
              </a:spcAft>
              <a:buFont typeface="Calibri" panose="020F0502020204030204" pitchFamily="34" charset="0"/>
              <a:buChar char="‒"/>
            </a:pPr>
            <a:r>
              <a:rPr lang="en-US" sz="2200" dirty="0"/>
              <a:t>The consequences are expressed, for example, as lives lost and economic productivity losses</a:t>
            </a:r>
            <a:endParaRPr lang="en-US" sz="2200" dirty="0">
              <a:solidFill>
                <a:srgbClr val="FF0000"/>
              </a:solidFill>
            </a:endParaRPr>
          </a:p>
          <a:p>
            <a:pPr marL="914400" lvl="1" indent="-457200">
              <a:spcBef>
                <a:spcPts val="0"/>
              </a:spcBef>
              <a:spcAft>
                <a:spcPts val="600"/>
              </a:spcAft>
              <a:buFont typeface="+mj-lt"/>
              <a:buAutoNum type="arabicPeriod"/>
            </a:pPr>
            <a:r>
              <a:rPr lang="en-US" sz="2200" b="1" dirty="0"/>
              <a:t>Improved scenario</a:t>
            </a:r>
          </a:p>
          <a:p>
            <a:pPr lvl="2">
              <a:spcBef>
                <a:spcPts val="0"/>
              </a:spcBef>
              <a:spcAft>
                <a:spcPts val="600"/>
              </a:spcAft>
              <a:buFont typeface="Calibri" panose="020F0502020204030204" pitchFamily="34" charset="0"/>
              <a:buChar char="‒"/>
            </a:pPr>
            <a:r>
              <a:rPr lang="en-US" sz="2200" dirty="0"/>
              <a:t>Assumes that the nutrition situation improves and that the stated targets are reached for the various forms of undernutrition by the end of the same time period</a:t>
            </a:r>
          </a:p>
          <a:p>
            <a:pPr lvl="2">
              <a:spcBef>
                <a:spcPts val="0"/>
              </a:spcBef>
              <a:spcAft>
                <a:spcPts val="600"/>
              </a:spcAft>
              <a:buFont typeface="Calibri" panose="020F0502020204030204" pitchFamily="34" charset="0"/>
              <a:buChar char="‒"/>
            </a:pPr>
            <a:r>
              <a:rPr lang="en-US" sz="2200" dirty="0"/>
              <a:t>The benefits are expressed, for example, as lives saved and economic productivity gains</a:t>
            </a:r>
          </a:p>
        </p:txBody>
      </p:sp>
    </p:spTree>
    <p:extLst>
      <p:ext uri="{BB962C8B-B14F-4D97-AF65-F5344CB8AC3E}">
        <p14:creationId xmlns:p14="http://schemas.microsoft.com/office/powerpoint/2010/main" val="31320254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3200" b="1" dirty="0">
                <a:latin typeface="+mj-lt"/>
              </a:rPr>
              <a:t>How Are PROFILES Estimates Used?</a:t>
            </a:r>
          </a:p>
        </p:txBody>
      </p:sp>
      <p:sp>
        <p:nvSpPr>
          <p:cNvPr id="5" name="Content Placeholder 4"/>
          <p:cNvSpPr>
            <a:spLocks noGrp="1"/>
          </p:cNvSpPr>
          <p:nvPr>
            <p:ph idx="1"/>
          </p:nvPr>
        </p:nvSpPr>
        <p:spPr/>
        <p:txBody>
          <a:bodyPr/>
          <a:lstStyle/>
          <a:p>
            <a:pPr marL="225425" indent="-225425">
              <a:spcAft>
                <a:spcPts val="600"/>
              </a:spcAft>
            </a:pPr>
            <a:r>
              <a:rPr lang="en-US" sz="2400" dirty="0">
                <a:latin typeface="+mn-lt"/>
              </a:rPr>
              <a:t>PROFILES estimates are the cornerstone of this nutrition advocacy planning process</a:t>
            </a:r>
          </a:p>
          <a:p>
            <a:pPr marL="225425" indent="-225425">
              <a:spcAft>
                <a:spcPts val="600"/>
              </a:spcAft>
            </a:pPr>
            <a:r>
              <a:rPr lang="en-US" sz="2400" dirty="0">
                <a:latin typeface="+mn-lt"/>
              </a:rPr>
              <a:t>Using a consensus-building approach coupled with </a:t>
            </a:r>
            <a:r>
              <a:rPr lang="en-GB" sz="2400" dirty="0">
                <a:latin typeface="+mn-lt"/>
              </a:rPr>
              <a:t>systematic planning with government and nongovernment stakeholders, country teams develop nutrition advocacy plans and targeted materials to disseminate PROFILES results to key audiences</a:t>
            </a:r>
            <a:endParaRPr lang="en-US" sz="2400" dirty="0">
              <a:latin typeface="+mn-lt"/>
            </a:endParaRPr>
          </a:p>
        </p:txBody>
      </p:sp>
    </p:spTree>
    <p:extLst>
      <p:ext uri="{BB962C8B-B14F-4D97-AF65-F5344CB8AC3E}">
        <p14:creationId xmlns:p14="http://schemas.microsoft.com/office/powerpoint/2010/main" val="13499985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3200" b="1" dirty="0">
                <a:latin typeface="+mj-lt"/>
              </a:rPr>
              <a:t>What Needs to Be Determined for PROFILES?</a:t>
            </a:r>
          </a:p>
        </p:txBody>
      </p:sp>
      <p:sp>
        <p:nvSpPr>
          <p:cNvPr id="5" name="Content Placeholder 4"/>
          <p:cNvSpPr>
            <a:spLocks noGrp="1"/>
          </p:cNvSpPr>
          <p:nvPr>
            <p:ph idx="1"/>
          </p:nvPr>
        </p:nvSpPr>
        <p:spPr/>
        <p:txBody>
          <a:bodyPr>
            <a:normAutofit/>
          </a:bodyPr>
          <a:lstStyle/>
          <a:p>
            <a:pPr marL="237744" indent="-237744">
              <a:spcBef>
                <a:spcPts val="0"/>
              </a:spcBef>
              <a:spcAft>
                <a:spcPts val="600"/>
              </a:spcAft>
              <a:buSzPts val="2600"/>
              <a:buFont typeface="Arial"/>
              <a:buChar char="•"/>
            </a:pPr>
            <a:r>
              <a:rPr lang="en-US" sz="2400" b="1" dirty="0">
                <a:solidFill>
                  <a:srgbClr val="000000"/>
                </a:solidFill>
              </a:rPr>
              <a:t>Data Sources </a:t>
            </a:r>
            <a:r>
              <a:rPr lang="en-US" sz="2400" dirty="0">
                <a:solidFill>
                  <a:srgbClr val="000000"/>
                </a:solidFill>
              </a:rPr>
              <a:t>(What sources of information are used?)</a:t>
            </a:r>
            <a:endParaRPr lang="en-US" sz="2400" dirty="0">
              <a:solidFill>
                <a:schemeClr val="dk1"/>
              </a:solidFill>
            </a:endParaRPr>
          </a:p>
          <a:p>
            <a:pPr marL="237744" indent="-237744">
              <a:spcBef>
                <a:spcPts val="0"/>
              </a:spcBef>
              <a:spcAft>
                <a:spcPts val="600"/>
              </a:spcAft>
              <a:buSzPts val="2600"/>
              <a:buFont typeface="Arial"/>
              <a:buChar char="•"/>
              <a:defRPr/>
            </a:pPr>
            <a:r>
              <a:rPr lang="en-US" sz="2400" b="1" dirty="0">
                <a:solidFill>
                  <a:srgbClr val="000000"/>
                </a:solidFill>
              </a:rPr>
              <a:t>Time Period </a:t>
            </a:r>
            <a:r>
              <a:rPr lang="en-US" sz="2400" dirty="0">
                <a:solidFill>
                  <a:srgbClr val="000000"/>
                </a:solidFill>
              </a:rPr>
              <a:t>(What time period should the estimated be based on? Does it need to correspond to national vision documents? How much time is needed to see real change?) </a:t>
            </a:r>
            <a:endParaRPr lang="en-US" sz="2400" dirty="0"/>
          </a:p>
          <a:p>
            <a:pPr marL="237744" indent="-237744">
              <a:spcBef>
                <a:spcPts val="0"/>
              </a:spcBef>
              <a:spcAft>
                <a:spcPts val="600"/>
              </a:spcAft>
              <a:buSzPts val="2600"/>
              <a:buFont typeface="Arial"/>
              <a:buChar char="•"/>
            </a:pPr>
            <a:r>
              <a:rPr lang="en-US" sz="2400" b="1" dirty="0">
                <a:solidFill>
                  <a:srgbClr val="000000"/>
                </a:solidFill>
              </a:rPr>
              <a:t>Targets</a:t>
            </a:r>
            <a:r>
              <a:rPr lang="en-US" sz="2400" dirty="0">
                <a:solidFill>
                  <a:srgbClr val="000000"/>
                </a:solidFill>
              </a:rPr>
              <a:t> (What should be the goal with regard to prevalence at the end of the given time period?)</a:t>
            </a:r>
            <a:endParaRPr lang="en-US" sz="2400" dirty="0">
              <a:solidFill>
                <a:schemeClr val="dk1"/>
              </a:solidFill>
            </a:endParaRPr>
          </a:p>
          <a:p>
            <a:endParaRPr lang="en-US" sz="2400" dirty="0"/>
          </a:p>
        </p:txBody>
      </p:sp>
    </p:spTree>
    <p:extLst>
      <p:ext uri="{BB962C8B-B14F-4D97-AF65-F5344CB8AC3E}">
        <p14:creationId xmlns:p14="http://schemas.microsoft.com/office/powerpoint/2010/main" val="24185475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295400"/>
          </a:xfrm>
        </p:spPr>
        <p:txBody>
          <a:bodyPr>
            <a:noAutofit/>
          </a:bodyPr>
          <a:lstStyle/>
          <a:p>
            <a:r>
              <a:rPr lang="en-US" sz="4000" b="1" dirty="0">
                <a:solidFill>
                  <a:schemeClr val="tx2"/>
                </a:solidFill>
                <a:latin typeface="+mj-lt"/>
              </a:rPr>
              <a:t>Recap of Information Discussed During the Stakeholder Meeting</a:t>
            </a:r>
            <a:endParaRPr lang="en-US" sz="3600" b="1" dirty="0">
              <a:solidFill>
                <a:schemeClr val="tx2"/>
              </a:solidFill>
              <a:latin typeface="+mj-lt"/>
            </a:endParaRPr>
          </a:p>
        </p:txBody>
      </p:sp>
    </p:spTree>
    <p:extLst>
      <p:ext uri="{BB962C8B-B14F-4D97-AF65-F5344CB8AC3E}">
        <p14:creationId xmlns:p14="http://schemas.microsoft.com/office/powerpoint/2010/main" val="26115920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b="1" dirty="0">
                <a:latin typeface="+mj-lt"/>
              </a:rPr>
              <a:t>Stakeholder Meeting</a:t>
            </a:r>
          </a:p>
        </p:txBody>
      </p:sp>
      <p:sp>
        <p:nvSpPr>
          <p:cNvPr id="5" name="Content Placeholder 4"/>
          <p:cNvSpPr>
            <a:spLocks noGrp="1"/>
          </p:cNvSpPr>
          <p:nvPr>
            <p:ph idx="1"/>
          </p:nvPr>
        </p:nvSpPr>
        <p:spPr/>
        <p:txBody>
          <a:bodyPr>
            <a:normAutofit/>
          </a:bodyPr>
          <a:lstStyle/>
          <a:p>
            <a:r>
              <a:rPr lang="en-US" sz="2400" dirty="0">
                <a:latin typeface="+mn-lt"/>
              </a:rPr>
              <a:t>Time period for PROFILES [insert country, year, and time period decided upon]</a:t>
            </a:r>
          </a:p>
        </p:txBody>
      </p:sp>
    </p:spTree>
    <p:extLst>
      <p:ext uri="{BB962C8B-B14F-4D97-AF65-F5344CB8AC3E}">
        <p14:creationId xmlns:p14="http://schemas.microsoft.com/office/powerpoint/2010/main" val="39539277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04800"/>
            <a:ext cx="7772400" cy="1104900"/>
          </a:xfrm>
        </p:spPr>
        <p:txBody>
          <a:bodyPr anchor="t">
            <a:normAutofit/>
          </a:bodyPr>
          <a:lstStyle/>
          <a:p>
            <a:r>
              <a:rPr lang="en-US" sz="3200" dirty="0"/>
              <a:t>Information Sources and Prevalence</a:t>
            </a:r>
          </a:p>
        </p:txBody>
      </p:sp>
      <p:graphicFrame>
        <p:nvGraphicFramePr>
          <p:cNvPr id="6" name="Table 5"/>
          <p:cNvGraphicFramePr>
            <a:graphicFrameLocks noGrp="1"/>
          </p:cNvGraphicFramePr>
          <p:nvPr>
            <p:extLst/>
          </p:nvPr>
        </p:nvGraphicFramePr>
        <p:xfrm>
          <a:off x="342897" y="1066800"/>
          <a:ext cx="8458203" cy="5673432"/>
        </p:xfrm>
        <a:graphic>
          <a:graphicData uri="http://schemas.openxmlformats.org/drawingml/2006/table">
            <a:tbl>
              <a:tblPr firstRow="1" firstCol="1" bandRow="1" bandCol="1">
                <a:solidFill>
                  <a:schemeClr val="bg2"/>
                </a:solidFill>
                <a:tableStyleId>{5C22544A-7EE6-4342-B048-85BDC9FD1C3A}</a:tableStyleId>
              </a:tblPr>
              <a:tblGrid>
                <a:gridCol w="4533903">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tblGrid>
              <a:tr h="320154">
                <a:tc>
                  <a:txBody>
                    <a:bodyPr/>
                    <a:lstStyle/>
                    <a:p>
                      <a:pPr marL="0" marR="0">
                        <a:lnSpc>
                          <a:spcPct val="110000"/>
                        </a:lnSpc>
                        <a:spcBef>
                          <a:spcPts val="0"/>
                        </a:spcBef>
                        <a:spcAft>
                          <a:spcPts val="0"/>
                        </a:spcAft>
                        <a:tabLst>
                          <a:tab pos="342900" algn="l"/>
                        </a:tabLst>
                      </a:pPr>
                      <a:r>
                        <a:rPr lang="en-US" sz="1500" noProof="0" dirty="0">
                          <a:effectLst/>
                        </a:rPr>
                        <a:t>Nutrition Indicators</a:t>
                      </a:r>
                      <a:endParaRPr lang="en-US" sz="15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0000"/>
                        </a:lnSpc>
                        <a:spcBef>
                          <a:spcPts val="0"/>
                        </a:spcBef>
                        <a:spcAft>
                          <a:spcPts val="0"/>
                        </a:spcAft>
                        <a:tabLst>
                          <a:tab pos="342900" algn="l"/>
                        </a:tabLst>
                      </a:pPr>
                      <a:r>
                        <a:rPr lang="en-US" sz="1500" noProof="0" dirty="0">
                          <a:effectLst/>
                        </a:rPr>
                        <a:t>Source (Year)</a:t>
                      </a:r>
                      <a:endParaRPr lang="en-US" sz="15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0000"/>
                        </a:lnSpc>
                        <a:spcBef>
                          <a:spcPts val="0"/>
                        </a:spcBef>
                        <a:spcAft>
                          <a:spcPts val="0"/>
                        </a:spcAft>
                        <a:tabLst>
                          <a:tab pos="342900" algn="l"/>
                        </a:tabLst>
                      </a:pPr>
                      <a:r>
                        <a:rPr lang="en-US" sz="1500" noProof="0" dirty="0">
                          <a:effectLst/>
                        </a:rPr>
                        <a:t>Prevalence</a:t>
                      </a:r>
                      <a:endParaRPr lang="en-US" sz="15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6314">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Stunting among under-5 children</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r>
                        <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 information]</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r>
                        <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a:t>
                      </a:r>
                      <a:r>
                        <a:rPr lang="en-US" sz="150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information]</a:t>
                      </a: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Wasting among under-5 children</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1000">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Underweight among under-5 children</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0154">
                <a:tc>
                  <a:txBody>
                    <a:bodyPr/>
                    <a:lstStyle/>
                    <a:p>
                      <a:pPr marL="0" marR="0">
                        <a:lnSpc>
                          <a:spcPct val="110000"/>
                        </a:lnSpc>
                        <a:spcBef>
                          <a:spcPts val="0"/>
                        </a:spcBef>
                        <a:spcAft>
                          <a:spcPts val="0"/>
                        </a:spcAft>
                        <a:tabLst>
                          <a:tab pos="342900" algn="l"/>
                        </a:tabLst>
                      </a:pPr>
                      <a:r>
                        <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Overweight/obesity among under</a:t>
                      </a:r>
                      <a:r>
                        <a:rPr lang="en-US" sz="1500" b="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-5 children</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20154">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Low birth weight</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127646">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Breastfeeding practices</a:t>
                      </a: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Late initiation of breastfeeding (≥ 1 hour after birth) </a:t>
                      </a: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Exclusive breastfeeding (0-5 months)</a:t>
                      </a: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No breastfeeding (0-5 months and 6-23 months)</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81000">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Vitamin A deficiency (0-59 months)</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435227">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Anemia </a:t>
                      </a:r>
                    </a:p>
                    <a:p>
                      <a:pPr marL="168275" marR="0" lvl="0" indent="-168275" algn="l" defTabSz="914400" rtl="0" eaLnBrk="1" fontAlgn="auto" latinLnBrk="0" hangingPunct="1">
                        <a:lnSpc>
                          <a:spcPct val="110000"/>
                        </a:lnSpc>
                        <a:spcBef>
                          <a:spcPts val="0"/>
                        </a:spcBef>
                        <a:spcAft>
                          <a:spcPts val="0"/>
                        </a:spcAft>
                        <a:buClrTx/>
                        <a:buSzTx/>
                        <a:buFontTx/>
                        <a:buChar char="-"/>
                        <a:tabLst>
                          <a:tab pos="342900" algn="l"/>
                        </a:tabLst>
                        <a:defRPr/>
                      </a:pPr>
                      <a:r>
                        <a:rPr lang="en-US" sz="1500" b="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Children &lt;5 years of age</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p>
                      <a:pPr marL="168275" marR="0" lvl="0" indent="-168275" algn="l" defTabSz="914400" rtl="0" eaLnBrk="1" fontAlgn="auto" latinLnBrk="0" hangingPunct="1">
                        <a:lnSpc>
                          <a:spcPct val="110000"/>
                        </a:lnSpc>
                        <a:spcBef>
                          <a:spcPts val="0"/>
                        </a:spcBef>
                        <a:spcAft>
                          <a:spcPts val="0"/>
                        </a:spcAft>
                        <a:buClrTx/>
                        <a:buSzTx/>
                        <a:buFontTx/>
                        <a:buChar char="-"/>
                        <a:tabLst>
                          <a:tab pos="342900" algn="l"/>
                        </a:tabLst>
                        <a:defRPr/>
                      </a:pPr>
                      <a:r>
                        <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Children</a:t>
                      </a:r>
                      <a:r>
                        <a:rPr lang="en-US" sz="1500" b="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5-14 years of age</a:t>
                      </a: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Woman 15-49 years of age</a:t>
                      </a: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Pregnant women</a:t>
                      </a: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Men  </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20154">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Iodine deficiency (goiter) </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24" name="Down Arrow 23" descr="arrow pointing down" title="arrow pointing down"/>
          <p:cNvSpPr/>
          <p:nvPr/>
        </p:nvSpPr>
        <p:spPr>
          <a:xfrm>
            <a:off x="5562600" y="2001468"/>
            <a:ext cx="304800" cy="47387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descr="arrow pointing down" title="arrow pointing down"/>
          <p:cNvSpPr/>
          <p:nvPr/>
        </p:nvSpPr>
        <p:spPr>
          <a:xfrm>
            <a:off x="7620000" y="1959135"/>
            <a:ext cx="304800" cy="47387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5688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04900"/>
          </a:xfrm>
        </p:spPr>
        <p:txBody>
          <a:bodyPr>
            <a:normAutofit/>
          </a:bodyPr>
          <a:lstStyle/>
          <a:p>
            <a:r>
              <a:rPr lang="en-US" sz="3200" dirty="0"/>
              <a:t>Information Sources and Prevalence</a:t>
            </a:r>
          </a:p>
        </p:txBody>
      </p:sp>
      <p:graphicFrame>
        <p:nvGraphicFramePr>
          <p:cNvPr id="5" name="Table 4"/>
          <p:cNvGraphicFramePr>
            <a:graphicFrameLocks noGrp="1"/>
          </p:cNvGraphicFramePr>
          <p:nvPr>
            <p:extLst/>
          </p:nvPr>
        </p:nvGraphicFramePr>
        <p:xfrm>
          <a:off x="419098" y="1866391"/>
          <a:ext cx="8458203" cy="2056778"/>
        </p:xfrm>
        <a:graphic>
          <a:graphicData uri="http://schemas.openxmlformats.org/drawingml/2006/table">
            <a:tbl>
              <a:tblPr firstRow="1" firstCol="1" bandRow="1" bandCol="1">
                <a:solidFill>
                  <a:schemeClr val="bg2"/>
                </a:solidFill>
                <a:tableStyleId>{5C22544A-7EE6-4342-B048-85BDC9FD1C3A}</a:tableStyleId>
              </a:tblPr>
              <a:tblGrid>
                <a:gridCol w="3238502">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552701">
                  <a:extLst>
                    <a:ext uri="{9D8B030D-6E8A-4147-A177-3AD203B41FA5}">
                      <a16:colId xmlns:a16="http://schemas.microsoft.com/office/drawing/2014/main" val="20002"/>
                    </a:ext>
                  </a:extLst>
                </a:gridCol>
              </a:tblGrid>
              <a:tr h="320154">
                <a:tc>
                  <a:txBody>
                    <a:bodyPr/>
                    <a:lstStyle/>
                    <a:p>
                      <a:pPr marL="0" marR="0">
                        <a:lnSpc>
                          <a:spcPct val="110000"/>
                        </a:lnSpc>
                        <a:spcBef>
                          <a:spcPts val="0"/>
                        </a:spcBef>
                        <a:spcAft>
                          <a:spcPts val="0"/>
                        </a:spcAft>
                        <a:tabLst>
                          <a:tab pos="342900" algn="l"/>
                        </a:tabLst>
                      </a:pPr>
                      <a:r>
                        <a:rPr lang="en-US" sz="1600" noProof="0" dirty="0">
                          <a:effectLst/>
                        </a:rPr>
                        <a:t>Mortality, Education, and Economic Indicators</a:t>
                      </a:r>
                      <a:endParaRPr lang="en-US" sz="16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0000"/>
                        </a:lnSpc>
                        <a:spcBef>
                          <a:spcPts val="0"/>
                        </a:spcBef>
                        <a:spcAft>
                          <a:spcPts val="0"/>
                        </a:spcAft>
                        <a:tabLst>
                          <a:tab pos="342900" algn="l"/>
                        </a:tabLst>
                      </a:pPr>
                      <a:r>
                        <a:rPr lang="en-US" sz="1600" noProof="0" dirty="0">
                          <a:effectLst/>
                        </a:rPr>
                        <a:t>Source (Year)</a:t>
                      </a:r>
                      <a:endParaRPr lang="en-US" sz="16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0000"/>
                        </a:lnSpc>
                        <a:spcBef>
                          <a:spcPts val="0"/>
                        </a:spcBef>
                        <a:spcAft>
                          <a:spcPts val="0"/>
                        </a:spcAft>
                        <a:tabLst>
                          <a:tab pos="342900" algn="l"/>
                        </a:tabLst>
                      </a:pPr>
                      <a:r>
                        <a:rPr lang="en-US" sz="1600" noProof="0" dirty="0">
                          <a:effectLst/>
                        </a:rPr>
                        <a:t>Data</a:t>
                      </a:r>
                      <a:endParaRPr lang="en-US" sz="16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6314">
                <a:tc>
                  <a:txBody>
                    <a:bodyPr/>
                    <a:lstStyle/>
                    <a:p>
                      <a:pPr marL="0" marR="0">
                        <a:lnSpc>
                          <a:spcPct val="110000"/>
                        </a:lnSpc>
                        <a:spcBef>
                          <a:spcPts val="0"/>
                        </a:spcBef>
                        <a:spcAft>
                          <a:spcPts val="0"/>
                        </a:spcAft>
                        <a:tabLst>
                          <a:tab pos="342900" algn="l"/>
                        </a:tabLst>
                      </a:pPr>
                      <a:r>
                        <a:rPr lang="en-GB" sz="1600" b="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Education information</a:t>
                      </a:r>
                      <a:endParaRPr lang="en-US" sz="1600" b="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7389" marR="77389" marT="39031" marB="19516">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r>
                        <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 information]</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r>
                        <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a:t>
                      </a:r>
                      <a:r>
                        <a:rPr lang="en-US" sz="160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information]</a:t>
                      </a:r>
                      <a:endPar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pPr marL="0" marR="0">
                        <a:lnSpc>
                          <a:spcPct val="110000"/>
                        </a:lnSpc>
                        <a:spcBef>
                          <a:spcPts val="0"/>
                        </a:spcBef>
                        <a:spcAft>
                          <a:spcPts val="0"/>
                        </a:spcAft>
                        <a:tabLst>
                          <a:tab pos="342900" algn="l"/>
                        </a:tabLst>
                      </a:pPr>
                      <a:r>
                        <a:rPr lang="en-GB" sz="1600" b="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Employment information</a:t>
                      </a:r>
                      <a:endParaRPr lang="en-US" sz="1600" b="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7389" marR="77389" marT="39031" marB="19516">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1000">
                <a:tc>
                  <a:txBody>
                    <a:bodyPr/>
                    <a:lstStyle/>
                    <a:p>
                      <a:pPr marL="0" marR="0">
                        <a:lnSpc>
                          <a:spcPct val="110000"/>
                        </a:lnSpc>
                        <a:spcBef>
                          <a:spcPts val="0"/>
                        </a:spcBef>
                        <a:spcAft>
                          <a:spcPts val="0"/>
                        </a:spcAft>
                        <a:tabLst>
                          <a:tab pos="342900" algn="l"/>
                        </a:tabLst>
                      </a:pPr>
                      <a:r>
                        <a:rPr lang="en-GB" sz="1600" b="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Maternal mortality ratio</a:t>
                      </a:r>
                      <a:endParaRPr lang="en-US" sz="1600" b="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7389" marR="77389" marT="39031" marB="19516">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0154">
                <a:tc>
                  <a:txBody>
                    <a:bodyPr/>
                    <a:lstStyle/>
                    <a:p>
                      <a:pPr marL="0" marR="0">
                        <a:lnSpc>
                          <a:spcPct val="110000"/>
                        </a:lnSpc>
                        <a:spcBef>
                          <a:spcPts val="0"/>
                        </a:spcBef>
                        <a:spcAft>
                          <a:spcPts val="0"/>
                        </a:spcAft>
                        <a:tabLst>
                          <a:tab pos="342900" algn="l"/>
                        </a:tabLst>
                      </a:pPr>
                      <a:r>
                        <a:rPr lang="en-GB" sz="1600" b="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Mortality in the first 5 years of life</a:t>
                      </a:r>
                      <a:endParaRPr lang="en-US" sz="1600" b="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7389" marR="77389" marT="39031" marB="19516">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692ABB4-C4AD-40BD-8AD4-0E646B5EDFD9}"/>
              </a:ext>
            </a:extLst>
          </p:cNvPr>
          <p:cNvGraphicFramePr>
            <a:graphicFrameLocks noGrp="1"/>
          </p:cNvGraphicFramePr>
          <p:nvPr>
            <p:extLst/>
          </p:nvPr>
        </p:nvGraphicFramePr>
        <p:xfrm>
          <a:off x="419097" y="4267200"/>
          <a:ext cx="8458203" cy="1080783"/>
        </p:xfrm>
        <a:graphic>
          <a:graphicData uri="http://schemas.openxmlformats.org/drawingml/2006/table">
            <a:tbl>
              <a:tblPr firstRow="1" firstCol="1" bandRow="1" bandCol="1">
                <a:solidFill>
                  <a:schemeClr val="bg2"/>
                </a:solidFill>
                <a:tableStyleId>{5C22544A-7EE6-4342-B048-85BDC9FD1C3A}</a:tableStyleId>
              </a:tblPr>
              <a:tblGrid>
                <a:gridCol w="3238502">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552701">
                  <a:extLst>
                    <a:ext uri="{9D8B030D-6E8A-4147-A177-3AD203B41FA5}">
                      <a16:colId xmlns:a16="http://schemas.microsoft.com/office/drawing/2014/main" val="20002"/>
                    </a:ext>
                  </a:extLst>
                </a:gridCol>
              </a:tblGrid>
              <a:tr h="320154">
                <a:tc>
                  <a:txBody>
                    <a:bodyPr/>
                    <a:lstStyle/>
                    <a:p>
                      <a:pPr marL="0" marR="0">
                        <a:lnSpc>
                          <a:spcPct val="110000"/>
                        </a:lnSpc>
                        <a:spcBef>
                          <a:spcPts val="0"/>
                        </a:spcBef>
                        <a:spcAft>
                          <a:spcPts val="0"/>
                        </a:spcAft>
                        <a:tabLst>
                          <a:tab pos="342900" algn="l"/>
                        </a:tabLst>
                      </a:pPr>
                      <a:r>
                        <a:rPr lang="en-US" sz="1600" noProof="0" dirty="0">
                          <a:effectLst/>
                        </a:rPr>
                        <a:t>Addressing Risk Factors of Stunting</a:t>
                      </a:r>
                      <a:endParaRPr lang="en-US" sz="16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0000"/>
                        </a:lnSpc>
                        <a:spcBef>
                          <a:spcPts val="0"/>
                        </a:spcBef>
                        <a:spcAft>
                          <a:spcPts val="0"/>
                        </a:spcAft>
                        <a:tabLst>
                          <a:tab pos="342900" algn="l"/>
                        </a:tabLst>
                      </a:pPr>
                      <a:r>
                        <a:rPr lang="en-US" sz="1600" noProof="0" dirty="0">
                          <a:effectLst/>
                        </a:rPr>
                        <a:t>Source (Year)</a:t>
                      </a:r>
                      <a:endParaRPr lang="en-US" sz="16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0000"/>
                        </a:lnSpc>
                        <a:spcBef>
                          <a:spcPts val="0"/>
                        </a:spcBef>
                        <a:spcAft>
                          <a:spcPts val="0"/>
                        </a:spcAft>
                        <a:tabLst>
                          <a:tab pos="342900" algn="l"/>
                        </a:tabLst>
                      </a:pPr>
                      <a:r>
                        <a:rPr lang="en-US" sz="1600" noProof="0" dirty="0">
                          <a:effectLst/>
                        </a:rPr>
                        <a:t>Data</a:t>
                      </a:r>
                      <a:endParaRPr lang="en-US" sz="16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6314">
                <a:tc>
                  <a:txBody>
                    <a:bodyPr/>
                    <a:lstStyle/>
                    <a:p>
                      <a:pPr marL="0" marR="0">
                        <a:lnSpc>
                          <a:spcPct val="110000"/>
                        </a:lnSpc>
                        <a:spcBef>
                          <a:spcPts val="0"/>
                        </a:spcBef>
                        <a:spcAft>
                          <a:spcPts val="0"/>
                        </a:spcAft>
                        <a:tabLst>
                          <a:tab pos="342900" algn="l"/>
                        </a:tabLst>
                      </a:pPr>
                      <a:r>
                        <a:rPr lang="en-US" sz="1600" b="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Inadequate dietary diversity</a:t>
                      </a:r>
                    </a:p>
                  </a:txBody>
                  <a:tcPr marL="77389" marR="77389" marT="39031" marB="19516">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r>
                        <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 information]</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r>
                        <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a:t>
                      </a:r>
                      <a:r>
                        <a:rPr lang="en-US" sz="160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information]</a:t>
                      </a:r>
                      <a:endPar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pPr marL="0" marR="0">
                        <a:lnSpc>
                          <a:spcPct val="110000"/>
                        </a:lnSpc>
                        <a:spcBef>
                          <a:spcPts val="0"/>
                        </a:spcBef>
                        <a:spcAft>
                          <a:spcPts val="0"/>
                        </a:spcAft>
                        <a:tabLst>
                          <a:tab pos="342900" algn="l"/>
                        </a:tabLst>
                      </a:pPr>
                      <a:r>
                        <a:rPr lang="en-US" sz="1600" b="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Teenage pregnancy </a:t>
                      </a:r>
                    </a:p>
                  </a:txBody>
                  <a:tcPr marL="77389" marR="77389" marT="39031" marB="19516">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0000"/>
                        </a:lnSpc>
                        <a:spcBef>
                          <a:spcPts val="0"/>
                        </a:spcBef>
                        <a:spcAft>
                          <a:spcPts val="0"/>
                        </a:spcAft>
                        <a:tabLst>
                          <a:tab pos="342900" algn="l"/>
                        </a:tabLst>
                      </a:pPr>
                      <a:endParaRPr lang="en-US" sz="16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23394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a:t>Nutrition Situation in Country</a:t>
            </a:r>
            <a:br>
              <a:rPr lang="en-US"/>
            </a:br>
            <a:endParaRPr lang="en-US" dirty="0"/>
          </a:p>
        </p:txBody>
      </p:sp>
      <p:sp>
        <p:nvSpPr>
          <p:cNvPr id="3" name="Content Placeholder 2"/>
          <p:cNvSpPr>
            <a:spLocks noGrp="1"/>
          </p:cNvSpPr>
          <p:nvPr>
            <p:ph idx="1"/>
          </p:nvPr>
        </p:nvSpPr>
        <p:spPr/>
        <p:txBody>
          <a:bodyPr/>
          <a:lstStyle/>
          <a:p>
            <a:r>
              <a:rPr lang="en-US"/>
              <a:t>Anemia </a:t>
            </a:r>
            <a:endParaRPr lang="en-US" dirty="0"/>
          </a:p>
        </p:txBody>
      </p:sp>
    </p:spTree>
    <p:extLst>
      <p:ext uri="{BB962C8B-B14F-4D97-AF65-F5344CB8AC3E}">
        <p14:creationId xmlns:p14="http://schemas.microsoft.com/office/powerpoint/2010/main" val="3982956314"/>
      </p:ext>
    </p:extLst>
  </p:cSld>
  <p:clrMapOvr>
    <a:overrideClrMapping bg1="lt1" tx1="dk1" bg2="lt2" tx2="dk2" accent1="accent1" accent2="accent2" accent3="accent3" accent4="accent4" accent5="accent5" accent6="accent6" hlink="hlink" folHlink="folHlink"/>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8021"/>
            <a:ext cx="7772400" cy="1104900"/>
          </a:xfrm>
        </p:spPr>
        <p:txBody>
          <a:bodyPr/>
          <a:lstStyle/>
          <a:p>
            <a:r>
              <a:rPr lang="en-US" sz="3200" dirty="0"/>
              <a:t>Target Setting</a:t>
            </a:r>
          </a:p>
        </p:txBody>
      </p:sp>
      <p:graphicFrame>
        <p:nvGraphicFramePr>
          <p:cNvPr id="8" name="Table 7"/>
          <p:cNvGraphicFramePr>
            <a:graphicFrameLocks noGrp="1"/>
          </p:cNvGraphicFramePr>
          <p:nvPr>
            <p:extLst>
              <p:ext uri="{D42A27DB-BD31-4B8C-83A1-F6EECF244321}">
                <p14:modId xmlns:p14="http://schemas.microsoft.com/office/powerpoint/2010/main" val="2251716703"/>
              </p:ext>
            </p:extLst>
          </p:nvPr>
        </p:nvGraphicFramePr>
        <p:xfrm>
          <a:off x="285746" y="838200"/>
          <a:ext cx="8572504" cy="5205831"/>
        </p:xfrm>
        <a:graphic>
          <a:graphicData uri="http://schemas.openxmlformats.org/drawingml/2006/table">
            <a:tbl>
              <a:tblPr firstRow="1" firstCol="1" bandRow="1" bandCol="1">
                <a:solidFill>
                  <a:schemeClr val="bg2"/>
                </a:solidFill>
                <a:tableStyleId>{5C22544A-7EE6-4342-B048-85BDC9FD1C3A}</a:tableStyleId>
              </a:tblPr>
              <a:tblGrid>
                <a:gridCol w="506730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20154">
                <a:tc>
                  <a:txBody>
                    <a:bodyPr/>
                    <a:lstStyle/>
                    <a:p>
                      <a:pPr marL="0" marR="0">
                        <a:lnSpc>
                          <a:spcPct val="110000"/>
                        </a:lnSpc>
                        <a:spcBef>
                          <a:spcPts val="0"/>
                        </a:spcBef>
                        <a:spcAft>
                          <a:spcPts val="0"/>
                        </a:spcAft>
                        <a:tabLst>
                          <a:tab pos="342900" algn="l"/>
                        </a:tabLst>
                      </a:pPr>
                      <a:r>
                        <a:rPr lang="en-US" sz="1500" noProof="0" dirty="0">
                          <a:effectLst/>
                        </a:rPr>
                        <a:t>Indicator</a:t>
                      </a:r>
                      <a:endParaRPr lang="en-US" sz="15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80000"/>
                        </a:lnSpc>
                        <a:spcBef>
                          <a:spcPts val="0"/>
                        </a:spcBef>
                        <a:spcAft>
                          <a:spcPts val="0"/>
                        </a:spcAft>
                        <a:buClrTx/>
                        <a:buSzTx/>
                        <a:buFontTx/>
                        <a:buNone/>
                        <a:tabLst>
                          <a:tab pos="342900" algn="l"/>
                        </a:tabLst>
                        <a:defRPr/>
                      </a:pPr>
                      <a:r>
                        <a:rPr lang="en-GB" sz="15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Current prevalence (used for status quo scenario) (%)</a:t>
                      </a:r>
                      <a:endParaRPr lang="en-US" sz="15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1841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80000"/>
                        </a:lnSpc>
                        <a:spcBef>
                          <a:spcPts val="0"/>
                        </a:spcBef>
                        <a:spcAft>
                          <a:spcPts val="0"/>
                        </a:spcAft>
                        <a:tabLst>
                          <a:tab pos="342900" algn="l"/>
                          <a:tab pos="457200" algn="l"/>
                        </a:tabLst>
                      </a:pPr>
                      <a:r>
                        <a:rPr lang="en-GB" sz="15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Target prevalence [insert target final year] (%)</a:t>
                      </a:r>
                      <a:endParaRPr lang="en-US" sz="15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1841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6314">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Stunting among under-5 children</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Wasting among under-5 children</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1000">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Underweight among under-5 children</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0154">
                <a:tc>
                  <a:txBody>
                    <a:bodyPr/>
                    <a:lstStyle/>
                    <a:p>
                      <a:pPr marL="0" marR="0">
                        <a:lnSpc>
                          <a:spcPct val="110000"/>
                        </a:lnSpc>
                        <a:spcBef>
                          <a:spcPts val="0"/>
                        </a:spcBef>
                        <a:spcAft>
                          <a:spcPts val="0"/>
                        </a:spcAft>
                        <a:tabLst>
                          <a:tab pos="342900" algn="l"/>
                        </a:tabLst>
                      </a:pPr>
                      <a:r>
                        <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Overweight/obesity among under</a:t>
                      </a:r>
                      <a:r>
                        <a:rPr lang="en-US" sz="1500" b="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-5 children</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20154">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Low birth weight</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963244">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Breastfeeding practices</a:t>
                      </a: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Early initiation of breastfeeding (within 1 hour)</a:t>
                      </a: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Exclusive breastfeeding (0-5 months and </a:t>
                      </a:r>
                      <a:r>
                        <a:rPr lang="en-US" sz="1500" b="0" baseline="0" noProof="0" dirty="0">
                          <a:solidFill>
                            <a:schemeClr val="tx1"/>
                          </a:solidFill>
                          <a:effectLst/>
                        </a:rPr>
                        <a:t>4-5 months)</a:t>
                      </a:r>
                      <a:endParaRPr lang="en-US" sz="1500" b="0" noProof="0" dirty="0">
                        <a:solidFill>
                          <a:schemeClr val="tx1"/>
                        </a:solidFill>
                        <a:effectLst/>
                      </a:endParaRP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No breastfeeding (0-5 months and 6-23 months)</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0000"/>
                        </a:lnSpc>
                        <a:spcBef>
                          <a:spcPts val="0"/>
                        </a:spcBef>
                        <a:spcAft>
                          <a:spcPts val="0"/>
                        </a:spcAft>
                        <a:buClrTx/>
                        <a:buSzTx/>
                        <a:buFontTx/>
                        <a:buNone/>
                        <a:tabLst>
                          <a:tab pos="342900" algn="l"/>
                        </a:tabLst>
                        <a:defRPr/>
                      </a:pPr>
                      <a:r>
                        <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a:t>
                      </a:r>
                      <a:r>
                        <a:rPr lang="en-US" sz="150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information]</a:t>
                      </a: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0000"/>
                        </a:lnSpc>
                        <a:spcBef>
                          <a:spcPts val="0"/>
                        </a:spcBef>
                        <a:spcAft>
                          <a:spcPts val="0"/>
                        </a:spcAft>
                        <a:buClrTx/>
                        <a:buSzTx/>
                        <a:buFontTx/>
                        <a:buNone/>
                        <a:tabLst>
                          <a:tab pos="342900" algn="l"/>
                        </a:tabLst>
                        <a:defRPr/>
                      </a:pPr>
                      <a:r>
                        <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a:t>
                      </a:r>
                      <a:r>
                        <a:rPr lang="en-US" sz="150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information]</a:t>
                      </a: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81000">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Vitamin A deficiency (0-59 months)</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83476">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Anemia </a:t>
                      </a:r>
                    </a:p>
                    <a:p>
                      <a:pPr marL="168275" marR="0" lvl="0" indent="-168275" algn="l" defTabSz="914400" rtl="0" eaLnBrk="1" fontAlgn="auto" latinLnBrk="0" hangingPunct="1">
                        <a:lnSpc>
                          <a:spcPct val="110000"/>
                        </a:lnSpc>
                        <a:spcBef>
                          <a:spcPts val="0"/>
                        </a:spcBef>
                        <a:spcAft>
                          <a:spcPts val="0"/>
                        </a:spcAft>
                        <a:buClrTx/>
                        <a:buSzTx/>
                        <a:buFontTx/>
                        <a:buChar char="-"/>
                        <a:tabLst>
                          <a:tab pos="342900" algn="l"/>
                        </a:tabLst>
                        <a:defRPr/>
                      </a:pPr>
                      <a:r>
                        <a:rPr lang="en-US" sz="1500" b="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Children &lt;5 years of age         -  </a:t>
                      </a:r>
                      <a:r>
                        <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Children</a:t>
                      </a:r>
                      <a:r>
                        <a:rPr lang="en-US" sz="1500" b="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5-14 years of age</a:t>
                      </a: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Woman 15-49 years of age    -   Pregnant women</a:t>
                      </a:r>
                    </a:p>
                    <a:p>
                      <a:pPr marL="168275" marR="0" indent="-168275">
                        <a:lnSpc>
                          <a:spcPct val="110000"/>
                        </a:lnSpc>
                        <a:spcBef>
                          <a:spcPts val="0"/>
                        </a:spcBef>
                        <a:spcAft>
                          <a:spcPts val="0"/>
                        </a:spcAft>
                        <a:buFontTx/>
                        <a:buChar char="-"/>
                        <a:tabLst>
                          <a:tab pos="342900" algn="l"/>
                        </a:tabLst>
                      </a:pPr>
                      <a:r>
                        <a:rPr lang="en-US" sz="1500" b="0" noProof="0" dirty="0">
                          <a:solidFill>
                            <a:schemeClr val="tx1"/>
                          </a:solidFill>
                          <a:effectLst/>
                        </a:rPr>
                        <a:t>Men  </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20154">
                <a:tc>
                  <a:txBody>
                    <a:bodyPr/>
                    <a:lstStyle/>
                    <a:p>
                      <a:pPr marL="0" marR="0">
                        <a:lnSpc>
                          <a:spcPct val="110000"/>
                        </a:lnSpc>
                        <a:spcBef>
                          <a:spcPts val="0"/>
                        </a:spcBef>
                        <a:spcAft>
                          <a:spcPts val="0"/>
                        </a:spcAft>
                        <a:tabLst>
                          <a:tab pos="342900" algn="l"/>
                        </a:tabLst>
                      </a:pPr>
                      <a:r>
                        <a:rPr lang="en-US" sz="1500" b="0" noProof="0" dirty="0">
                          <a:solidFill>
                            <a:schemeClr val="tx1"/>
                          </a:solidFill>
                          <a:effectLst/>
                        </a:rPr>
                        <a:t>Iodine deficiency (goiter) </a:t>
                      </a:r>
                      <a:endPar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9" name="Down Arrow 8"/>
          <p:cNvSpPr/>
          <p:nvPr/>
        </p:nvSpPr>
        <p:spPr>
          <a:xfrm>
            <a:off x="5410200" y="1550803"/>
            <a:ext cx="304800" cy="47387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7138707" y="1550803"/>
            <a:ext cx="304800" cy="47387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4121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8021"/>
            <a:ext cx="7772400" cy="1104900"/>
          </a:xfrm>
        </p:spPr>
        <p:txBody>
          <a:bodyPr/>
          <a:lstStyle/>
          <a:p>
            <a:r>
              <a:rPr lang="en-US" sz="3200" dirty="0"/>
              <a:t>Target Setting – Risk Factors of Stunting</a:t>
            </a:r>
          </a:p>
        </p:txBody>
      </p:sp>
      <p:graphicFrame>
        <p:nvGraphicFramePr>
          <p:cNvPr id="8" name="Table 7"/>
          <p:cNvGraphicFramePr>
            <a:graphicFrameLocks noGrp="1"/>
          </p:cNvGraphicFramePr>
          <p:nvPr>
            <p:extLst/>
          </p:nvPr>
        </p:nvGraphicFramePr>
        <p:xfrm>
          <a:off x="342896" y="914400"/>
          <a:ext cx="8572504" cy="1674495"/>
        </p:xfrm>
        <a:graphic>
          <a:graphicData uri="http://schemas.openxmlformats.org/drawingml/2006/table">
            <a:tbl>
              <a:tblPr firstRow="1" firstCol="1" bandRow="1" bandCol="1">
                <a:solidFill>
                  <a:schemeClr val="bg2"/>
                </a:solidFill>
                <a:tableStyleId>{5C22544A-7EE6-4342-B048-85BDC9FD1C3A}</a:tableStyleId>
              </a:tblPr>
              <a:tblGrid>
                <a:gridCol w="4070853">
                  <a:extLst>
                    <a:ext uri="{9D8B030D-6E8A-4147-A177-3AD203B41FA5}">
                      <a16:colId xmlns:a16="http://schemas.microsoft.com/office/drawing/2014/main" val="20000"/>
                    </a:ext>
                  </a:extLst>
                </a:gridCol>
                <a:gridCol w="2345952">
                  <a:extLst>
                    <a:ext uri="{9D8B030D-6E8A-4147-A177-3AD203B41FA5}">
                      <a16:colId xmlns:a16="http://schemas.microsoft.com/office/drawing/2014/main" val="20001"/>
                    </a:ext>
                  </a:extLst>
                </a:gridCol>
                <a:gridCol w="2155699">
                  <a:extLst>
                    <a:ext uri="{9D8B030D-6E8A-4147-A177-3AD203B41FA5}">
                      <a16:colId xmlns:a16="http://schemas.microsoft.com/office/drawing/2014/main" val="20002"/>
                    </a:ext>
                  </a:extLst>
                </a:gridCol>
              </a:tblGrid>
              <a:tr h="320154">
                <a:tc>
                  <a:txBody>
                    <a:bodyPr/>
                    <a:lstStyle/>
                    <a:p>
                      <a:pPr marL="0" marR="0">
                        <a:lnSpc>
                          <a:spcPct val="110000"/>
                        </a:lnSpc>
                        <a:spcBef>
                          <a:spcPts val="0"/>
                        </a:spcBef>
                        <a:spcAft>
                          <a:spcPts val="0"/>
                        </a:spcAft>
                        <a:tabLst>
                          <a:tab pos="342900" algn="l"/>
                        </a:tabLst>
                      </a:pPr>
                      <a:r>
                        <a:rPr lang="en-US" sz="1500" noProof="0" dirty="0">
                          <a:effectLst/>
                        </a:rPr>
                        <a:t>Indicator</a:t>
                      </a:r>
                      <a:endParaRPr lang="en-US" sz="1500" noProof="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342900" algn="l"/>
                        </a:tabLst>
                        <a:defRPr/>
                      </a:pPr>
                      <a:r>
                        <a:rPr lang="en-GB" sz="15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Current prevalence (used for status quo scenario) (%)</a:t>
                      </a:r>
                      <a:endParaRPr lang="en-US" sz="15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1841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tabLst>
                          <a:tab pos="342900" algn="l"/>
                          <a:tab pos="457200" algn="l"/>
                        </a:tabLst>
                      </a:pPr>
                      <a:r>
                        <a:rPr lang="en-GB" sz="15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Target prevalence [insert target final year] (%)</a:t>
                      </a:r>
                      <a:endParaRPr lang="en-US" sz="15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1841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6314">
                <a:tc>
                  <a:txBody>
                    <a:bodyPr/>
                    <a:lstStyle/>
                    <a:p>
                      <a:pPr marL="0" marR="0">
                        <a:lnSpc>
                          <a:spcPct val="110000"/>
                        </a:lnSpc>
                        <a:spcBef>
                          <a:spcPts val="0"/>
                        </a:spcBef>
                        <a:spcAft>
                          <a:spcPts val="0"/>
                        </a:spcAft>
                        <a:tabLst>
                          <a:tab pos="342900" algn="l"/>
                        </a:tabLst>
                      </a:pPr>
                      <a:r>
                        <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Inadequate dietary diversity</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r>
                        <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 information]</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r>
                        <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a:t>
                      </a:r>
                      <a:r>
                        <a:rPr lang="en-US" sz="150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information]</a:t>
                      </a: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pPr marL="0" marR="0">
                        <a:lnSpc>
                          <a:spcPct val="110000"/>
                        </a:lnSpc>
                        <a:spcBef>
                          <a:spcPts val="0"/>
                        </a:spcBef>
                        <a:spcAft>
                          <a:spcPts val="0"/>
                        </a:spcAft>
                        <a:tabLst>
                          <a:tab pos="342900" algn="l"/>
                        </a:tabLst>
                      </a:pPr>
                      <a:r>
                        <a:rPr lang="en-US" sz="1500" b="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Teenage pregnancy </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r>
                        <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 information]</a:t>
                      </a: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0000"/>
                        </a:lnSpc>
                        <a:spcBef>
                          <a:spcPts val="0"/>
                        </a:spcBef>
                        <a:spcAft>
                          <a:spcPts val="0"/>
                        </a:spcAft>
                        <a:tabLst>
                          <a:tab pos="342900" algn="l"/>
                        </a:tabLst>
                      </a:pPr>
                      <a:r>
                        <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[facilitator add</a:t>
                      </a:r>
                      <a:r>
                        <a:rPr lang="en-US" sz="1500" baseline="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information]</a:t>
                      </a:r>
                      <a:endParaRPr lang="en-US" sz="1500" noProof="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73025" marR="73025" marT="36830" marB="1841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523249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mj-lt"/>
              </a:rPr>
              <a:t>Activity: Recap of Stakeholder Meeting/Advocacy Needs Discussion</a:t>
            </a:r>
          </a:p>
        </p:txBody>
      </p:sp>
      <p:sp>
        <p:nvSpPr>
          <p:cNvPr id="4" name="Content Placeholder 3"/>
          <p:cNvSpPr>
            <a:spLocks noGrp="1"/>
          </p:cNvSpPr>
          <p:nvPr>
            <p:ph idx="1"/>
          </p:nvPr>
        </p:nvSpPr>
        <p:spPr/>
        <p:txBody>
          <a:bodyPr/>
          <a:lstStyle/>
          <a:p>
            <a:r>
              <a:rPr lang="en-US" dirty="0"/>
              <a:t>What is the problem? Why are we here?</a:t>
            </a:r>
          </a:p>
          <a:p>
            <a:r>
              <a:rPr lang="en-US" dirty="0"/>
              <a:t>What changes does the problem call for?</a:t>
            </a:r>
            <a:br>
              <a:rPr lang="en-US" dirty="0"/>
            </a:br>
            <a:endParaRPr lang="en-US" dirty="0"/>
          </a:p>
        </p:txBody>
      </p:sp>
    </p:spTree>
    <p:extLst>
      <p:ext uri="{BB962C8B-B14F-4D97-AF65-F5344CB8AC3E}">
        <p14:creationId xmlns:p14="http://schemas.microsoft.com/office/powerpoint/2010/main" val="26673499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mj-lt"/>
              </a:rPr>
              <a:t>Flipchart in the </a:t>
            </a:r>
            <a:r>
              <a:rPr lang="en-US" sz="3600" dirty="0">
                <a:latin typeface="+mj-lt"/>
              </a:rPr>
              <a:t>B</a:t>
            </a:r>
            <a:r>
              <a:rPr lang="en-US" sz="3600" b="1" dirty="0">
                <a:latin typeface="+mj-lt"/>
              </a:rPr>
              <a:t>ack of the Room</a:t>
            </a:r>
            <a:endParaRPr lang="en-US" sz="3400" b="1" dirty="0">
              <a:latin typeface="+mj-lt"/>
            </a:endParaRPr>
          </a:p>
        </p:txBody>
      </p:sp>
      <p:sp>
        <p:nvSpPr>
          <p:cNvPr id="3" name="Content Placeholder 2"/>
          <p:cNvSpPr>
            <a:spLocks noGrp="1"/>
          </p:cNvSpPr>
          <p:nvPr>
            <p:ph idx="1"/>
          </p:nvPr>
        </p:nvSpPr>
        <p:spPr/>
        <p:txBody>
          <a:bodyPr/>
          <a:lstStyle/>
          <a:p>
            <a:r>
              <a:rPr lang="en-US" dirty="0"/>
              <a:t>Please list any questions or comments you have on the nutrition advocacy planning</a:t>
            </a:r>
            <a:r>
              <a:rPr lang="en-US" dirty="0">
                <a:solidFill>
                  <a:schemeClr val="accent2"/>
                </a:solidFill>
              </a:rPr>
              <a:t> </a:t>
            </a:r>
            <a:r>
              <a:rPr lang="en-US" dirty="0"/>
              <a:t>process throughout the workshop.</a:t>
            </a:r>
          </a:p>
          <a:p>
            <a:r>
              <a:rPr lang="en-US" dirty="0"/>
              <a:t>They will be addressed at the beginning of each day. </a:t>
            </a:r>
          </a:p>
        </p:txBody>
      </p:sp>
    </p:spTree>
    <p:extLst>
      <p:ext uri="{BB962C8B-B14F-4D97-AF65-F5344CB8AC3E}">
        <p14:creationId xmlns:p14="http://schemas.microsoft.com/office/powerpoint/2010/main" val="11611840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470025"/>
          </a:xfrm>
        </p:spPr>
        <p:txBody>
          <a:bodyPr>
            <a:normAutofit/>
          </a:bodyPr>
          <a:lstStyle/>
          <a:p>
            <a:r>
              <a:rPr lang="en-US" sz="4000" dirty="0">
                <a:solidFill>
                  <a:schemeClr val="tx2"/>
                </a:solidFill>
              </a:rPr>
              <a:t>Session 3: Scientific Basis for PROFILES</a:t>
            </a:r>
          </a:p>
        </p:txBody>
      </p:sp>
    </p:spTree>
    <p:extLst>
      <p:ext uri="{BB962C8B-B14F-4D97-AF65-F5344CB8AC3E}">
        <p14:creationId xmlns:p14="http://schemas.microsoft.com/office/powerpoint/2010/main" val="25498810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200" b="1" dirty="0">
                <a:latin typeface="+mn-lt"/>
              </a:rPr>
              <a:t>Session Objectives</a:t>
            </a:r>
          </a:p>
        </p:txBody>
      </p:sp>
      <p:sp>
        <p:nvSpPr>
          <p:cNvPr id="3" name="Content Placeholder 2"/>
          <p:cNvSpPr>
            <a:spLocks noGrp="1"/>
          </p:cNvSpPr>
          <p:nvPr>
            <p:ph idx="1"/>
          </p:nvPr>
        </p:nvSpPr>
        <p:spPr>
          <a:xfrm>
            <a:off x="442686" y="1524000"/>
            <a:ext cx="8229600" cy="4525963"/>
          </a:xfrm>
        </p:spPr>
        <p:txBody>
          <a:bodyPr>
            <a:noAutofit/>
          </a:bodyPr>
          <a:lstStyle/>
          <a:p>
            <a:pPr marL="0" indent="0">
              <a:lnSpc>
                <a:spcPct val="105000"/>
              </a:lnSpc>
              <a:spcAft>
                <a:spcPts val="1200"/>
              </a:spcAft>
              <a:buClrTx/>
              <a:buNone/>
            </a:pPr>
            <a:r>
              <a:rPr lang="en-US" sz="2400" dirty="0">
                <a:solidFill>
                  <a:prstClr val="black"/>
                </a:solidFill>
                <a:latin typeface="+mn-lt"/>
              </a:rPr>
              <a:t>By the end of the session, participants will have:</a:t>
            </a:r>
          </a:p>
          <a:p>
            <a:pPr lvl="0" defTabSz="914400">
              <a:lnSpc>
                <a:spcPct val="105000"/>
              </a:lnSpc>
              <a:spcBef>
                <a:spcPts val="0"/>
              </a:spcBef>
              <a:spcAft>
                <a:spcPts val="1200"/>
              </a:spcAft>
              <a:buClr>
                <a:schemeClr val="accent1"/>
              </a:buClr>
              <a:buFont typeface="Arial" panose="020B0604020202020204" pitchFamily="34" charset="0"/>
              <a:buChar char="•"/>
              <a:defRPr/>
            </a:pPr>
            <a:r>
              <a:rPr lang="en-US" sz="2400" b="1" dirty="0">
                <a:latin typeface="+mn-lt"/>
              </a:rPr>
              <a:t>Explored </a:t>
            </a:r>
            <a:r>
              <a:rPr lang="en-US" sz="2400" dirty="0">
                <a:latin typeface="+mn-lt"/>
              </a:rPr>
              <a:t>key relationships between nutrition and health and development outcomes</a:t>
            </a:r>
          </a:p>
          <a:p>
            <a:pPr lvl="0" defTabSz="914400">
              <a:lnSpc>
                <a:spcPct val="105000"/>
              </a:lnSpc>
              <a:spcBef>
                <a:spcPts val="0"/>
              </a:spcBef>
              <a:spcAft>
                <a:spcPts val="1200"/>
              </a:spcAft>
              <a:buClr>
                <a:schemeClr val="accent1"/>
              </a:buClr>
              <a:buFont typeface="Arial" panose="020B0604020202020204" pitchFamily="34" charset="0"/>
              <a:buChar char="•"/>
              <a:defRPr/>
            </a:pPr>
            <a:r>
              <a:rPr lang="en-US" sz="2400" b="1" dirty="0">
                <a:latin typeface="+mn-lt"/>
              </a:rPr>
              <a:t>Explored</a:t>
            </a:r>
            <a:r>
              <a:rPr lang="en-US" sz="2400" dirty="0">
                <a:latin typeface="+mn-lt"/>
              </a:rPr>
              <a:t> the scientific basis for PROFILES</a:t>
            </a:r>
          </a:p>
          <a:p>
            <a:pPr marL="0" lvl="0" indent="0">
              <a:spcBef>
                <a:spcPts val="0"/>
              </a:spcBef>
              <a:buNone/>
            </a:pPr>
            <a:endParaRPr lang="en-US" sz="2400" dirty="0">
              <a:latin typeface="+mn-lt"/>
            </a:endParaRPr>
          </a:p>
        </p:txBody>
      </p:sp>
    </p:spTree>
    <p:extLst>
      <p:ext uri="{BB962C8B-B14F-4D97-AF65-F5344CB8AC3E}">
        <p14:creationId xmlns:p14="http://schemas.microsoft.com/office/powerpoint/2010/main" val="25403669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457200"/>
            <a:ext cx="8382000"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Activity 1</a:t>
            </a:r>
          </a:p>
        </p:txBody>
      </p:sp>
      <p:sp>
        <p:nvSpPr>
          <p:cNvPr id="8" name="Content Placeholder 2"/>
          <p:cNvSpPr txBox="1">
            <a:spLocks/>
          </p:cNvSpPr>
          <p:nvPr/>
        </p:nvSpPr>
        <p:spPr>
          <a:xfrm>
            <a:off x="381000" y="1524000"/>
            <a:ext cx="8305800" cy="4906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In pairs, take 5 minutes to discuss:</a:t>
            </a:r>
          </a:p>
          <a:p>
            <a:pPr lvl="0"/>
            <a:r>
              <a:rPr lang="en-US" sz="2400" dirty="0"/>
              <a:t>Your thoughts</a:t>
            </a:r>
            <a:r>
              <a:rPr lang="en-CA" sz="2400" dirty="0"/>
              <a:t> </a:t>
            </a:r>
            <a:r>
              <a:rPr lang="en-US" sz="2400" dirty="0"/>
              <a:t>about the nutrition problems in your country</a:t>
            </a:r>
          </a:p>
          <a:p>
            <a:pPr lvl="0"/>
            <a:r>
              <a:rPr lang="en-US" sz="2400" dirty="0"/>
              <a:t>Your ideas on how you could use data to make the case for </a:t>
            </a:r>
            <a:r>
              <a:rPr lang="en-CA" sz="2400" dirty="0"/>
              <a:t>improved nutrition interventions/programs/services</a:t>
            </a:r>
            <a:endParaRPr lang="en-US" sz="2400" dirty="0"/>
          </a:p>
        </p:txBody>
      </p:sp>
    </p:spTree>
    <p:extLst>
      <p:ext uri="{BB962C8B-B14F-4D97-AF65-F5344CB8AC3E}">
        <p14:creationId xmlns:p14="http://schemas.microsoft.com/office/powerpoint/2010/main" val="264956520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457200"/>
            <a:ext cx="8305800" cy="914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dirty="0">
                <a:solidFill>
                  <a:schemeClr val="tx2"/>
                </a:solidFill>
              </a:rPr>
              <a:t>How Can We Use Evidence-Based Data to Make the Case for Greater Investment and Commitment to Nutrition?</a:t>
            </a:r>
          </a:p>
        </p:txBody>
      </p:sp>
      <p:sp>
        <p:nvSpPr>
          <p:cNvPr id="7" name="Content Placeholder 2"/>
          <p:cNvSpPr txBox="1">
            <a:spLocks/>
          </p:cNvSpPr>
          <p:nvPr/>
        </p:nvSpPr>
        <p:spPr>
          <a:xfrm>
            <a:off x="401934" y="1524000"/>
            <a:ext cx="8284866" cy="4953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buFont typeface="Arial" panose="020B0604020202020204" pitchFamily="34" charset="0"/>
              <a:buChar char="•"/>
            </a:pPr>
            <a:r>
              <a:rPr lang="en-US" sz="2400" dirty="0"/>
              <a:t>Research has established that various forms of malnutrition have a range of adverse impacts on health, education, human capital, and economic productivity.</a:t>
            </a:r>
          </a:p>
          <a:p>
            <a:pPr>
              <a:spcBef>
                <a:spcPts val="0"/>
              </a:spcBef>
              <a:spcAft>
                <a:spcPts val="600"/>
              </a:spcAft>
              <a:buFont typeface="Arial" panose="020B0604020202020204" pitchFamily="34" charset="0"/>
              <a:buChar char="•"/>
            </a:pPr>
            <a:r>
              <a:rPr lang="en-US" sz="2400" dirty="0"/>
              <a:t>We can use these relationships to estimate the benefits of improved nutrition.</a:t>
            </a:r>
          </a:p>
          <a:p>
            <a:pPr>
              <a:spcBef>
                <a:spcPts val="0"/>
              </a:spcBef>
              <a:spcAft>
                <a:spcPts val="600"/>
              </a:spcAft>
              <a:buFont typeface="Arial" panose="020B0604020202020204" pitchFamily="34" charset="0"/>
              <a:buChar char="•"/>
            </a:pPr>
            <a:r>
              <a:rPr lang="en-US" sz="2400" dirty="0"/>
              <a:t>PROFILES is a tool that helps make these connections to develop estimates of how improved nutrition benefits health and development outcomes.</a:t>
            </a:r>
          </a:p>
          <a:p>
            <a:pPr>
              <a:spcBef>
                <a:spcPts val="0"/>
              </a:spcBef>
              <a:spcAft>
                <a:spcPts val="600"/>
              </a:spcAft>
              <a:buFont typeface="Arial"/>
              <a:buNone/>
            </a:pPr>
            <a:endParaRPr lang="en-US" sz="2400" dirty="0"/>
          </a:p>
        </p:txBody>
      </p:sp>
    </p:spTree>
    <p:extLst>
      <p:ext uri="{BB962C8B-B14F-4D97-AF65-F5344CB8AC3E}">
        <p14:creationId xmlns:p14="http://schemas.microsoft.com/office/powerpoint/2010/main" val="21446081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165"/>
          <p:cNvSpPr/>
          <p:nvPr/>
        </p:nvSpPr>
        <p:spPr>
          <a:xfrm>
            <a:off x="32942" y="162489"/>
            <a:ext cx="9006525" cy="1077218"/>
          </a:xfrm>
          <a:prstGeom prst="rect">
            <a:avLst/>
          </a:prstGeom>
        </p:spPr>
        <p:txBody>
          <a:bodyPr wrap="square">
            <a:spAutoFit/>
          </a:bodyPr>
          <a:lstStyle/>
          <a:p>
            <a:pPr algn="ctr"/>
            <a:r>
              <a:rPr lang="en-US" sz="3200" b="1" dirty="0">
                <a:solidFill>
                  <a:schemeClr val="tx2"/>
                </a:solidFill>
              </a:rPr>
              <a:t>What Is the Scientific Basis from Which We Can Make This Case? </a:t>
            </a:r>
          </a:p>
        </p:txBody>
      </p:sp>
      <p:grpSp>
        <p:nvGrpSpPr>
          <p:cNvPr id="224" name="Group 223"/>
          <p:cNvGrpSpPr/>
          <p:nvPr/>
        </p:nvGrpSpPr>
        <p:grpSpPr>
          <a:xfrm>
            <a:off x="137476" y="990600"/>
            <a:ext cx="8858052" cy="5715000"/>
            <a:chOff x="137476" y="914401"/>
            <a:chExt cx="8858052" cy="5715000"/>
          </a:xfrm>
        </p:grpSpPr>
        <p:cxnSp>
          <p:nvCxnSpPr>
            <p:cNvPr id="119" name="Straight Connector 118"/>
            <p:cNvCxnSpPr>
              <a:stCxn id="7" idx="3"/>
              <a:endCxn id="11" idx="1"/>
            </p:cNvCxnSpPr>
            <p:nvPr/>
          </p:nvCxnSpPr>
          <p:spPr>
            <a:xfrm>
              <a:off x="1262083" y="1871288"/>
              <a:ext cx="4442751"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669640" y="4915953"/>
              <a:ext cx="3628565" cy="140864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a:solidFill>
                    <a:schemeClr val="tx2"/>
                  </a:solidFill>
                </a:rPr>
                <a:t>Economic outcomes</a:t>
              </a:r>
            </a:p>
          </p:txBody>
        </p:sp>
        <p:sp>
          <p:nvSpPr>
            <p:cNvPr id="37" name="Rectangle 36"/>
            <p:cNvSpPr/>
            <p:nvPr/>
          </p:nvSpPr>
          <p:spPr>
            <a:xfrm>
              <a:off x="2788070" y="2252168"/>
              <a:ext cx="2001307" cy="236749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t"/>
            <a:lstStyle/>
            <a:p>
              <a:pPr algn="ctr"/>
              <a:r>
                <a:rPr lang="en-US" dirty="0">
                  <a:solidFill>
                    <a:schemeClr val="tx2"/>
                  </a:solidFill>
                </a:rPr>
                <a:t>Human capital outcomes</a:t>
              </a:r>
            </a:p>
          </p:txBody>
        </p:sp>
        <p:sp>
          <p:nvSpPr>
            <p:cNvPr id="7" name="Flowchart: Alternate Process 6"/>
            <p:cNvSpPr/>
            <p:nvPr/>
          </p:nvSpPr>
          <p:spPr>
            <a:xfrm>
              <a:off x="137476" y="1654315"/>
              <a:ext cx="1124607" cy="433945"/>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Malnutrition</a:t>
              </a:r>
            </a:p>
          </p:txBody>
        </p:sp>
        <p:sp>
          <p:nvSpPr>
            <p:cNvPr id="11" name="Flowchart: Alternate Process 10"/>
            <p:cNvSpPr/>
            <p:nvPr/>
          </p:nvSpPr>
          <p:spPr>
            <a:xfrm>
              <a:off x="5704834" y="1560233"/>
              <a:ext cx="1204276" cy="622110"/>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Child stunting, underweight, and wasting</a:t>
              </a:r>
            </a:p>
          </p:txBody>
        </p:sp>
        <p:sp>
          <p:nvSpPr>
            <p:cNvPr id="15" name="Flowchart: Alternate Process 14"/>
            <p:cNvSpPr/>
            <p:nvPr/>
          </p:nvSpPr>
          <p:spPr>
            <a:xfrm>
              <a:off x="5718476" y="2338096"/>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Low birth weight</a:t>
              </a:r>
            </a:p>
          </p:txBody>
        </p:sp>
        <p:sp>
          <p:nvSpPr>
            <p:cNvPr id="19" name="Flowchart: Alternate Process 18"/>
            <p:cNvSpPr/>
            <p:nvPr/>
          </p:nvSpPr>
          <p:spPr>
            <a:xfrm>
              <a:off x="5718198" y="3048000"/>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Iron deficiency anemia</a:t>
              </a:r>
              <a:endParaRPr lang="en-US" sz="1400" kern="1200" dirty="0"/>
            </a:p>
          </p:txBody>
        </p:sp>
        <p:sp>
          <p:nvSpPr>
            <p:cNvPr id="25" name="Flowchart: Alternate Process 24"/>
            <p:cNvSpPr/>
            <p:nvPr/>
          </p:nvSpPr>
          <p:spPr>
            <a:xfrm>
              <a:off x="5725054" y="3810062"/>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Iodine deficiency</a:t>
              </a:r>
              <a:endParaRPr lang="en-US" sz="1400" kern="1200" dirty="0"/>
            </a:p>
          </p:txBody>
        </p:sp>
        <p:sp>
          <p:nvSpPr>
            <p:cNvPr id="29" name="Flowchart: Alternate Process 28"/>
            <p:cNvSpPr/>
            <p:nvPr/>
          </p:nvSpPr>
          <p:spPr>
            <a:xfrm>
              <a:off x="5708148" y="4515107"/>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Vitamin A deficiency</a:t>
              </a:r>
            </a:p>
          </p:txBody>
        </p:sp>
        <p:sp>
          <p:nvSpPr>
            <p:cNvPr id="35" name="Flowchart: Alternate Process 34"/>
            <p:cNvSpPr/>
            <p:nvPr/>
          </p:nvSpPr>
          <p:spPr>
            <a:xfrm>
              <a:off x="1379358" y="2327947"/>
              <a:ext cx="999665" cy="424336"/>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Stunting</a:t>
              </a:r>
            </a:p>
          </p:txBody>
        </p:sp>
        <p:sp>
          <p:nvSpPr>
            <p:cNvPr id="39" name="Flowchart: Alternate Process 38"/>
            <p:cNvSpPr/>
            <p:nvPr/>
          </p:nvSpPr>
          <p:spPr>
            <a:xfrm>
              <a:off x="1033575" y="3495237"/>
              <a:ext cx="920856" cy="609468"/>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I</a:t>
              </a:r>
              <a:r>
                <a:rPr lang="en-US" sz="1400" dirty="0"/>
                <a:t>ron deficiency anemia</a:t>
              </a:r>
              <a:endParaRPr lang="en-US" sz="1400" kern="1200" dirty="0"/>
            </a:p>
          </p:txBody>
        </p:sp>
        <p:sp>
          <p:nvSpPr>
            <p:cNvPr id="41" name="Flowchart: Alternate Process 40"/>
            <p:cNvSpPr/>
            <p:nvPr/>
          </p:nvSpPr>
          <p:spPr>
            <a:xfrm>
              <a:off x="2902104" y="2923767"/>
              <a:ext cx="1740959" cy="702745"/>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Reduced cognitive function	</a:t>
              </a:r>
            </a:p>
          </p:txBody>
        </p:sp>
        <p:sp>
          <p:nvSpPr>
            <p:cNvPr id="43" name="Flowchart: Alternate Process 42"/>
            <p:cNvSpPr/>
            <p:nvPr/>
          </p:nvSpPr>
          <p:spPr>
            <a:xfrm>
              <a:off x="543245" y="4253697"/>
              <a:ext cx="938926" cy="433945"/>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Iodine deficiency</a:t>
              </a:r>
              <a:endParaRPr lang="en-US" sz="1400" kern="1200" dirty="0"/>
            </a:p>
          </p:txBody>
        </p:sp>
        <p:sp>
          <p:nvSpPr>
            <p:cNvPr id="47" name="Flowchart: Alternate Process 46"/>
            <p:cNvSpPr/>
            <p:nvPr/>
          </p:nvSpPr>
          <p:spPr>
            <a:xfrm>
              <a:off x="1828800" y="5212137"/>
              <a:ext cx="1905000" cy="68790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dirty="0"/>
                <a:t>Lower economic productivity</a:t>
              </a:r>
              <a:endParaRPr lang="en-US" sz="1400" b="1" kern="1200" dirty="0"/>
            </a:p>
          </p:txBody>
        </p:sp>
        <p:sp>
          <p:nvSpPr>
            <p:cNvPr id="49" name="Flowchart: Alternate Process 48"/>
            <p:cNvSpPr/>
            <p:nvPr/>
          </p:nvSpPr>
          <p:spPr>
            <a:xfrm>
              <a:off x="144127" y="4946488"/>
              <a:ext cx="1143000" cy="1219200"/>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Lower physical capability results in lower wages</a:t>
              </a:r>
            </a:p>
          </p:txBody>
        </p:sp>
        <p:sp>
          <p:nvSpPr>
            <p:cNvPr id="51" name="Flowchart: Alternate Process 50"/>
            <p:cNvSpPr/>
            <p:nvPr/>
          </p:nvSpPr>
          <p:spPr>
            <a:xfrm>
              <a:off x="3926605" y="5104978"/>
              <a:ext cx="1219200" cy="914400"/>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Poorer school performance results in lower wages</a:t>
              </a:r>
            </a:p>
          </p:txBody>
        </p:sp>
        <p:cxnSp>
          <p:nvCxnSpPr>
            <p:cNvPr id="53" name="Straight Connector 52"/>
            <p:cNvCxnSpPr>
              <a:stCxn id="7" idx="2"/>
              <a:endCxn id="35" idx="1"/>
            </p:cNvCxnSpPr>
            <p:nvPr/>
          </p:nvCxnSpPr>
          <p:spPr>
            <a:xfrm>
              <a:off x="699780" y="2088260"/>
              <a:ext cx="679578" cy="45185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 idx="2"/>
              <a:endCxn id="39" idx="0"/>
            </p:cNvCxnSpPr>
            <p:nvPr/>
          </p:nvCxnSpPr>
          <p:spPr>
            <a:xfrm>
              <a:off x="699780" y="2088260"/>
              <a:ext cx="794223" cy="1406977"/>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7" idx="2"/>
              <a:endCxn id="43" idx="0"/>
            </p:cNvCxnSpPr>
            <p:nvPr/>
          </p:nvCxnSpPr>
          <p:spPr>
            <a:xfrm>
              <a:off x="699780" y="2088260"/>
              <a:ext cx="312928" cy="2165437"/>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 idx="2"/>
            </p:cNvCxnSpPr>
            <p:nvPr/>
          </p:nvCxnSpPr>
          <p:spPr>
            <a:xfrm flipH="1">
              <a:off x="319554" y="2088260"/>
              <a:ext cx="380226" cy="2965751"/>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35" idx="3"/>
              <a:endCxn id="41" idx="1"/>
            </p:cNvCxnSpPr>
            <p:nvPr/>
          </p:nvCxnSpPr>
          <p:spPr>
            <a:xfrm>
              <a:off x="2379023" y="2540115"/>
              <a:ext cx="523081" cy="73502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39" idx="3"/>
              <a:endCxn id="41" idx="1"/>
            </p:cNvCxnSpPr>
            <p:nvPr/>
          </p:nvCxnSpPr>
          <p:spPr>
            <a:xfrm flipV="1">
              <a:off x="1954431" y="3275140"/>
              <a:ext cx="947673" cy="524831"/>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43" idx="3"/>
              <a:endCxn id="41" idx="1"/>
            </p:cNvCxnSpPr>
            <p:nvPr/>
          </p:nvCxnSpPr>
          <p:spPr>
            <a:xfrm flipV="1">
              <a:off x="1482171" y="3275140"/>
              <a:ext cx="1419933" cy="119553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41" idx="2"/>
              <a:endCxn id="56" idx="0"/>
            </p:cNvCxnSpPr>
            <p:nvPr/>
          </p:nvCxnSpPr>
          <p:spPr>
            <a:xfrm flipH="1">
              <a:off x="3768685" y="3626512"/>
              <a:ext cx="3899" cy="18585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51" idx="1"/>
              <a:endCxn id="47" idx="3"/>
            </p:cNvCxnSpPr>
            <p:nvPr/>
          </p:nvCxnSpPr>
          <p:spPr>
            <a:xfrm flipH="1" flipV="1">
              <a:off x="3733800" y="5556089"/>
              <a:ext cx="192805" cy="6089"/>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49" idx="3"/>
              <a:endCxn id="47" idx="1"/>
            </p:cNvCxnSpPr>
            <p:nvPr/>
          </p:nvCxnSpPr>
          <p:spPr>
            <a:xfrm>
              <a:off x="1287127" y="5556088"/>
              <a:ext cx="541673" cy="1"/>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08" idx="2"/>
              <a:endCxn id="15" idx="1"/>
            </p:cNvCxnSpPr>
            <p:nvPr/>
          </p:nvCxnSpPr>
          <p:spPr>
            <a:xfrm>
              <a:off x="4882769" y="1860322"/>
              <a:ext cx="835707" cy="717591"/>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208" idx="2"/>
              <a:endCxn id="29" idx="1"/>
            </p:cNvCxnSpPr>
            <p:nvPr/>
          </p:nvCxnSpPr>
          <p:spPr>
            <a:xfrm>
              <a:off x="4882769" y="1860322"/>
              <a:ext cx="825379" cy="2894602"/>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208" idx="2"/>
              <a:endCxn id="25" idx="1"/>
            </p:cNvCxnSpPr>
            <p:nvPr/>
          </p:nvCxnSpPr>
          <p:spPr>
            <a:xfrm>
              <a:off x="4882769" y="1860322"/>
              <a:ext cx="842285" cy="218955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208" idx="2"/>
              <a:endCxn id="19" idx="1"/>
            </p:cNvCxnSpPr>
            <p:nvPr/>
          </p:nvCxnSpPr>
          <p:spPr>
            <a:xfrm>
              <a:off x="4882769" y="1860322"/>
              <a:ext cx="835429" cy="1427495"/>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45" name="Flowchart: Alternate Process 44"/>
            <p:cNvSpPr/>
            <p:nvPr/>
          </p:nvSpPr>
          <p:spPr>
            <a:xfrm>
              <a:off x="5706842" y="5235367"/>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Suboptimal breastfeeding</a:t>
              </a:r>
              <a:endParaRPr lang="en-US" sz="1400" kern="1200" dirty="0"/>
            </a:p>
          </p:txBody>
        </p:sp>
        <p:cxnSp>
          <p:nvCxnSpPr>
            <p:cNvPr id="48" name="Straight Connector 47"/>
            <p:cNvCxnSpPr>
              <a:stCxn id="208" idx="2"/>
              <a:endCxn id="45" idx="1"/>
            </p:cNvCxnSpPr>
            <p:nvPr/>
          </p:nvCxnSpPr>
          <p:spPr>
            <a:xfrm>
              <a:off x="4882769" y="1860322"/>
              <a:ext cx="824073" cy="3614862"/>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56" name="Flowchart: Alternate Process 55"/>
            <p:cNvSpPr/>
            <p:nvPr/>
          </p:nvSpPr>
          <p:spPr>
            <a:xfrm>
              <a:off x="2902104" y="3812362"/>
              <a:ext cx="1733162" cy="702745"/>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    Reduced learning 	</a:t>
              </a:r>
            </a:p>
          </p:txBody>
        </p:sp>
        <p:cxnSp>
          <p:nvCxnSpPr>
            <p:cNvPr id="59" name="Straight Connector 58"/>
            <p:cNvCxnSpPr>
              <a:stCxn id="56" idx="2"/>
              <a:endCxn id="51" idx="0"/>
            </p:cNvCxnSpPr>
            <p:nvPr/>
          </p:nvCxnSpPr>
          <p:spPr>
            <a:xfrm>
              <a:off x="3768685" y="4515107"/>
              <a:ext cx="767520" cy="589871"/>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65" name="Flowchart: Alternate Process 64"/>
            <p:cNvSpPr/>
            <p:nvPr/>
          </p:nvSpPr>
          <p:spPr>
            <a:xfrm>
              <a:off x="1526132" y="2885637"/>
              <a:ext cx="1038247" cy="463186"/>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Low birth weight</a:t>
              </a:r>
            </a:p>
          </p:txBody>
        </p:sp>
        <p:cxnSp>
          <p:nvCxnSpPr>
            <p:cNvPr id="70" name="Straight Connector 69"/>
            <p:cNvCxnSpPr>
              <a:stCxn id="7" idx="2"/>
              <a:endCxn id="65" idx="1"/>
            </p:cNvCxnSpPr>
            <p:nvPr/>
          </p:nvCxnSpPr>
          <p:spPr>
            <a:xfrm>
              <a:off x="699780" y="2088260"/>
              <a:ext cx="826352" cy="102897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5" idx="3"/>
              <a:endCxn id="41" idx="1"/>
            </p:cNvCxnSpPr>
            <p:nvPr/>
          </p:nvCxnSpPr>
          <p:spPr>
            <a:xfrm>
              <a:off x="2564379" y="3117230"/>
              <a:ext cx="337725" cy="15791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242928" y="914401"/>
              <a:ext cx="1752600" cy="5715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2"/>
                  </a:solidFill>
                </a:rPr>
                <a:t>Health outcomes</a:t>
              </a:r>
            </a:p>
          </p:txBody>
        </p:sp>
        <p:grpSp>
          <p:nvGrpSpPr>
            <p:cNvPr id="9" name="Group 8"/>
            <p:cNvGrpSpPr/>
            <p:nvPr/>
          </p:nvGrpSpPr>
          <p:grpSpPr>
            <a:xfrm>
              <a:off x="7367820" y="1570777"/>
              <a:ext cx="1534874" cy="4933717"/>
              <a:chOff x="7367820" y="1518846"/>
              <a:chExt cx="1534874" cy="4933717"/>
            </a:xfrm>
          </p:grpSpPr>
          <p:sp>
            <p:nvSpPr>
              <p:cNvPr id="13" name="Flowchart: Alternate Process 12"/>
              <p:cNvSpPr/>
              <p:nvPr/>
            </p:nvSpPr>
            <p:spPr>
              <a:xfrm>
                <a:off x="7367820" y="1518846"/>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child mortality</a:t>
                </a:r>
              </a:p>
            </p:txBody>
          </p:sp>
          <p:sp>
            <p:nvSpPr>
              <p:cNvPr id="17" name="Flowchart: Alternate Process 16"/>
              <p:cNvSpPr/>
              <p:nvPr/>
            </p:nvSpPr>
            <p:spPr>
              <a:xfrm>
                <a:off x="7376476" y="2225394"/>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infant mortality</a:t>
                </a:r>
              </a:p>
            </p:txBody>
          </p:sp>
          <p:sp>
            <p:nvSpPr>
              <p:cNvPr id="21" name="Flowchart: Alternate Process 20"/>
              <p:cNvSpPr/>
              <p:nvPr/>
            </p:nvSpPr>
            <p:spPr>
              <a:xfrm>
                <a:off x="7384273" y="2937586"/>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maternal and perinatal mortality</a:t>
                </a:r>
              </a:p>
            </p:txBody>
          </p:sp>
          <p:sp>
            <p:nvSpPr>
              <p:cNvPr id="27" name="Flowchart: Alternate Process 26"/>
              <p:cNvSpPr/>
              <p:nvPr/>
            </p:nvSpPr>
            <p:spPr>
              <a:xfrm>
                <a:off x="7384273" y="3698361"/>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Permanent brain damage and reduced IQ</a:t>
                </a:r>
              </a:p>
            </p:txBody>
          </p:sp>
          <p:sp>
            <p:nvSpPr>
              <p:cNvPr id="31" name="Flowchart: Alternate Process 30"/>
              <p:cNvSpPr/>
              <p:nvPr/>
            </p:nvSpPr>
            <p:spPr>
              <a:xfrm>
                <a:off x="7383114" y="4401057"/>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child mortality</a:t>
                </a:r>
              </a:p>
            </p:txBody>
          </p:sp>
          <p:sp>
            <p:nvSpPr>
              <p:cNvPr id="50" name="Flowchart: Alternate Process 49"/>
              <p:cNvSpPr/>
              <p:nvPr/>
            </p:nvSpPr>
            <p:spPr>
              <a:xfrm>
                <a:off x="7383114" y="5124308"/>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child mortality</a:t>
                </a:r>
              </a:p>
            </p:txBody>
          </p:sp>
          <p:sp>
            <p:nvSpPr>
              <p:cNvPr id="58" name="Flowchart: Alternate Process 57"/>
              <p:cNvSpPr/>
              <p:nvPr/>
            </p:nvSpPr>
            <p:spPr>
              <a:xfrm>
                <a:off x="7391400" y="5851540"/>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a:t>
                </a:r>
                <a:r>
                  <a:rPr lang="en-US" sz="1400" b="1" dirty="0"/>
                  <a:t>risk of child overweight/ obesity</a:t>
                </a:r>
                <a:endParaRPr lang="en-US" sz="1400" b="1" kern="1200" dirty="0"/>
              </a:p>
            </p:txBody>
          </p:sp>
        </p:grpSp>
        <p:cxnSp>
          <p:nvCxnSpPr>
            <p:cNvPr id="60" name="Straight Connector 59"/>
            <p:cNvCxnSpPr>
              <a:stCxn id="45" idx="3"/>
              <a:endCxn id="58" idx="1"/>
            </p:cNvCxnSpPr>
            <p:nvPr/>
          </p:nvCxnSpPr>
          <p:spPr>
            <a:xfrm>
              <a:off x="6884391" y="5475184"/>
              <a:ext cx="507009" cy="728799"/>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11" idx="3"/>
              <a:endCxn id="13" idx="1"/>
            </p:cNvCxnSpPr>
            <p:nvPr/>
          </p:nvCxnSpPr>
          <p:spPr>
            <a:xfrm>
              <a:off x="6909110" y="1871288"/>
              <a:ext cx="4587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25" idx="3"/>
              <a:endCxn id="27" idx="1"/>
            </p:cNvCxnSpPr>
            <p:nvPr/>
          </p:nvCxnSpPr>
          <p:spPr>
            <a:xfrm>
              <a:off x="6902603" y="4049879"/>
              <a:ext cx="481670" cy="925"/>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9" idx="3"/>
              <a:endCxn id="21" idx="1"/>
            </p:cNvCxnSpPr>
            <p:nvPr/>
          </p:nvCxnSpPr>
          <p:spPr>
            <a:xfrm>
              <a:off x="6895747" y="3287817"/>
              <a:ext cx="488526" cy="2212"/>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5" idx="3"/>
              <a:endCxn id="17" idx="1"/>
            </p:cNvCxnSpPr>
            <p:nvPr/>
          </p:nvCxnSpPr>
          <p:spPr>
            <a:xfrm flipV="1">
              <a:off x="6896025" y="2577837"/>
              <a:ext cx="480451" cy="76"/>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5" idx="3"/>
              <a:endCxn id="50" idx="1"/>
            </p:cNvCxnSpPr>
            <p:nvPr/>
          </p:nvCxnSpPr>
          <p:spPr>
            <a:xfrm>
              <a:off x="6884391" y="5475184"/>
              <a:ext cx="498723" cy="1567"/>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29" idx="3"/>
              <a:endCxn id="31" idx="1"/>
            </p:cNvCxnSpPr>
            <p:nvPr/>
          </p:nvCxnSpPr>
          <p:spPr>
            <a:xfrm flipV="1">
              <a:off x="6885697" y="4753500"/>
              <a:ext cx="497417" cy="1424"/>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8" name="Flowchart: Alternate Process 207"/>
            <p:cNvSpPr/>
            <p:nvPr/>
          </p:nvSpPr>
          <p:spPr>
            <a:xfrm>
              <a:off x="4640346" y="1426377"/>
              <a:ext cx="484845" cy="433945"/>
            </a:xfrm>
            <a:prstGeom prst="flowChartAlternateProcess">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endParaRPr lang="en-US" sz="1400" kern="1200" dirty="0"/>
            </a:p>
          </p:txBody>
        </p:sp>
      </p:grpSp>
    </p:spTree>
    <p:extLst>
      <p:ext uri="{BB962C8B-B14F-4D97-AF65-F5344CB8AC3E}">
        <p14:creationId xmlns:p14="http://schemas.microsoft.com/office/powerpoint/2010/main" val="25208113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noAutofit/>
          </a:bodyPr>
          <a:lstStyle/>
          <a:p>
            <a:r>
              <a:rPr lang="en-US" sz="3600" b="1" dirty="0">
                <a:solidFill>
                  <a:schemeClr val="tx2"/>
                </a:solidFill>
                <a:latin typeface="+mj-lt"/>
              </a:rPr>
              <a:t>Malnutrition and Child Mortality</a:t>
            </a:r>
          </a:p>
        </p:txBody>
      </p:sp>
    </p:spTree>
    <p:extLst>
      <p:ext uri="{BB962C8B-B14F-4D97-AF65-F5344CB8AC3E}">
        <p14:creationId xmlns:p14="http://schemas.microsoft.com/office/powerpoint/2010/main" val="308915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a:t>Nutrition Situation in Country</a:t>
            </a:r>
            <a:br>
              <a:rPr lang="en-US"/>
            </a:br>
            <a:endParaRPr lang="en-US" dirty="0"/>
          </a:p>
        </p:txBody>
      </p:sp>
      <p:sp>
        <p:nvSpPr>
          <p:cNvPr id="3" name="Content Placeholder 2"/>
          <p:cNvSpPr>
            <a:spLocks noGrp="1"/>
          </p:cNvSpPr>
          <p:nvPr>
            <p:ph idx="1"/>
          </p:nvPr>
        </p:nvSpPr>
        <p:spPr/>
        <p:txBody>
          <a:bodyPr/>
          <a:lstStyle/>
          <a:p>
            <a:r>
              <a:rPr lang="en-US" dirty="0"/>
              <a:t>Infant and young child feeding </a:t>
            </a:r>
          </a:p>
        </p:txBody>
      </p:sp>
    </p:spTree>
    <p:extLst>
      <p:ext uri="{BB962C8B-B14F-4D97-AF65-F5344CB8AC3E}">
        <p14:creationId xmlns:p14="http://schemas.microsoft.com/office/powerpoint/2010/main" val="3800932831"/>
      </p:ext>
    </p:extLst>
  </p:cSld>
  <p:clrMapOvr>
    <a:overrideClrMapping bg1="lt1" tx1="dk1" bg2="lt2" tx2="dk2" accent1="accent1" accent2="accent2" accent3="accent3" accent4="accent4" accent5="accent5" accent6="accent6" hlink="hlink" folHlink="folHlink"/>
  </p:clrMapOvr>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Freeform 25"/>
          <p:cNvSpPr/>
          <p:nvPr/>
        </p:nvSpPr>
        <p:spPr>
          <a:xfrm>
            <a:off x="2057399" y="1477962"/>
            <a:ext cx="6629401" cy="782638"/>
          </a:xfrm>
          <a:custGeom>
            <a:avLst/>
            <a:gdLst>
              <a:gd name="connsiteX0" fmla="*/ 130442 w 782637"/>
              <a:gd name="connsiteY0" fmla="*/ 0 h 3901440"/>
              <a:gd name="connsiteX1" fmla="*/ 652195 w 782637"/>
              <a:gd name="connsiteY1" fmla="*/ 0 h 3901440"/>
              <a:gd name="connsiteX2" fmla="*/ 782637 w 782637"/>
              <a:gd name="connsiteY2" fmla="*/ 130442 h 3901440"/>
              <a:gd name="connsiteX3" fmla="*/ 782637 w 782637"/>
              <a:gd name="connsiteY3" fmla="*/ 3901440 h 3901440"/>
              <a:gd name="connsiteX4" fmla="*/ 782637 w 782637"/>
              <a:gd name="connsiteY4" fmla="*/ 3901440 h 3901440"/>
              <a:gd name="connsiteX5" fmla="*/ 0 w 782637"/>
              <a:gd name="connsiteY5" fmla="*/ 3901440 h 3901440"/>
              <a:gd name="connsiteX6" fmla="*/ 0 w 782637"/>
              <a:gd name="connsiteY6" fmla="*/ 3901440 h 3901440"/>
              <a:gd name="connsiteX7" fmla="*/ 0 w 782637"/>
              <a:gd name="connsiteY7" fmla="*/ 130442 h 3901440"/>
              <a:gd name="connsiteX8" fmla="*/ 130442 w 782637"/>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637" h="3901440">
                <a:moveTo>
                  <a:pt x="782637" y="650254"/>
                </a:moveTo>
                <a:lnTo>
                  <a:pt x="782637" y="3251186"/>
                </a:lnTo>
                <a:cubicBezTo>
                  <a:pt x="782637" y="3610309"/>
                  <a:pt x="770922" y="3901438"/>
                  <a:pt x="756470" y="3901438"/>
                </a:cubicBezTo>
                <a:lnTo>
                  <a:pt x="0" y="3901438"/>
                </a:lnTo>
                <a:lnTo>
                  <a:pt x="0" y="3901438"/>
                </a:lnTo>
                <a:lnTo>
                  <a:pt x="0" y="2"/>
                </a:lnTo>
                <a:lnTo>
                  <a:pt x="0" y="2"/>
                </a:lnTo>
                <a:lnTo>
                  <a:pt x="756470" y="2"/>
                </a:lnTo>
                <a:cubicBezTo>
                  <a:pt x="770922" y="2"/>
                  <a:pt x="782637" y="291131"/>
                  <a:pt x="782637" y="65025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55350" rIns="72495" bIns="55351" numCol="1" spcCol="1270" anchor="ctr" anchorCtr="0">
            <a:noAutofit/>
          </a:bodyPr>
          <a:lstStyle/>
          <a:p>
            <a:pPr marL="177800" lvl="1" indent="-177800" defTabSz="400050">
              <a:lnSpc>
                <a:spcPct val="90000"/>
              </a:lnSpc>
              <a:spcBef>
                <a:spcPct val="0"/>
              </a:spcBef>
              <a:spcAft>
                <a:spcPct val="15000"/>
              </a:spcAft>
              <a:buChar char="•"/>
            </a:pPr>
            <a:r>
              <a:rPr lang="en-US" i="1" dirty="0">
                <a:solidFill>
                  <a:schemeClr val="tx1"/>
                </a:solidFill>
              </a:rPr>
              <a:t>Lancet </a:t>
            </a:r>
            <a:r>
              <a:rPr lang="en-US" dirty="0">
                <a:solidFill>
                  <a:schemeClr val="tx1"/>
                </a:solidFill>
              </a:rPr>
              <a:t>studies provide further evidence of proportion of total deaths attributable to nutrition disorders</a:t>
            </a:r>
            <a:endParaRPr lang="en-US" kern="1200" dirty="0"/>
          </a:p>
        </p:txBody>
      </p:sp>
      <p:sp>
        <p:nvSpPr>
          <p:cNvPr id="13314" name="Rectangle 2"/>
          <p:cNvSpPr>
            <a:spLocks noGrp="1" noChangeArrowheads="1"/>
          </p:cNvSpPr>
          <p:nvPr>
            <p:ph type="title"/>
          </p:nvPr>
        </p:nvSpPr>
        <p:spPr>
          <a:noFill/>
        </p:spPr>
        <p:txBody>
          <a:bodyPr>
            <a:normAutofit/>
          </a:bodyPr>
          <a:lstStyle/>
          <a:p>
            <a:pPr>
              <a:lnSpc>
                <a:spcPct val="90000"/>
              </a:lnSpc>
            </a:pPr>
            <a:r>
              <a:rPr lang="en-US" sz="3200" b="1" dirty="0">
                <a:solidFill>
                  <a:schemeClr val="tx2"/>
                </a:solidFill>
                <a:latin typeface="+mj-lt"/>
              </a:rPr>
              <a:t>Malnutrition and Child Mortality</a:t>
            </a:r>
            <a:endParaRPr lang="en-US" sz="3200" dirty="0">
              <a:solidFill>
                <a:schemeClr val="tx2"/>
              </a:solidFill>
              <a:latin typeface="+mj-lt"/>
            </a:endParaRPr>
          </a:p>
        </p:txBody>
      </p:sp>
      <p:sp>
        <p:nvSpPr>
          <p:cNvPr id="17" name="Freeform 16"/>
          <p:cNvSpPr/>
          <p:nvPr/>
        </p:nvSpPr>
        <p:spPr>
          <a:xfrm>
            <a:off x="457200" y="1386831"/>
            <a:ext cx="1600200" cy="947490"/>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446" tIns="141101" rIns="234446" bIns="141101" numCol="1" spcCol="1270" anchor="ctr" anchorCtr="0">
            <a:noAutofit/>
          </a:bodyPr>
          <a:lstStyle/>
          <a:p>
            <a:pPr marL="0" lvl="0" indent="0" algn="ctr" defTabSz="2178050">
              <a:lnSpc>
                <a:spcPct val="90000"/>
              </a:lnSpc>
              <a:spcBef>
                <a:spcPct val="0"/>
              </a:spcBef>
              <a:spcAft>
                <a:spcPct val="35000"/>
              </a:spcAft>
              <a:buNone/>
            </a:pPr>
            <a:r>
              <a:rPr lang="en-US" sz="3600" kern="1200" dirty="0"/>
              <a:t>2013</a:t>
            </a:r>
          </a:p>
        </p:txBody>
      </p:sp>
      <p:sp>
        <p:nvSpPr>
          <p:cNvPr id="18" name="Freeform 17"/>
          <p:cNvSpPr/>
          <p:nvPr/>
        </p:nvSpPr>
        <p:spPr>
          <a:xfrm>
            <a:off x="2057400" y="2529981"/>
            <a:ext cx="6629401" cy="782638"/>
          </a:xfrm>
          <a:custGeom>
            <a:avLst/>
            <a:gdLst>
              <a:gd name="connsiteX0" fmla="*/ 130442 w 782637"/>
              <a:gd name="connsiteY0" fmla="*/ 0 h 3901440"/>
              <a:gd name="connsiteX1" fmla="*/ 652195 w 782637"/>
              <a:gd name="connsiteY1" fmla="*/ 0 h 3901440"/>
              <a:gd name="connsiteX2" fmla="*/ 782637 w 782637"/>
              <a:gd name="connsiteY2" fmla="*/ 130442 h 3901440"/>
              <a:gd name="connsiteX3" fmla="*/ 782637 w 782637"/>
              <a:gd name="connsiteY3" fmla="*/ 3901440 h 3901440"/>
              <a:gd name="connsiteX4" fmla="*/ 782637 w 782637"/>
              <a:gd name="connsiteY4" fmla="*/ 3901440 h 3901440"/>
              <a:gd name="connsiteX5" fmla="*/ 0 w 782637"/>
              <a:gd name="connsiteY5" fmla="*/ 3901440 h 3901440"/>
              <a:gd name="connsiteX6" fmla="*/ 0 w 782637"/>
              <a:gd name="connsiteY6" fmla="*/ 3901440 h 3901440"/>
              <a:gd name="connsiteX7" fmla="*/ 0 w 782637"/>
              <a:gd name="connsiteY7" fmla="*/ 130442 h 3901440"/>
              <a:gd name="connsiteX8" fmla="*/ 130442 w 782637"/>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637" h="3901440">
                <a:moveTo>
                  <a:pt x="782637" y="650254"/>
                </a:moveTo>
                <a:lnTo>
                  <a:pt x="782637" y="3251186"/>
                </a:lnTo>
                <a:cubicBezTo>
                  <a:pt x="782637" y="3610309"/>
                  <a:pt x="770922" y="3901438"/>
                  <a:pt x="756470" y="3901438"/>
                </a:cubicBezTo>
                <a:lnTo>
                  <a:pt x="0" y="3901438"/>
                </a:lnTo>
                <a:lnTo>
                  <a:pt x="0" y="3901438"/>
                </a:lnTo>
                <a:lnTo>
                  <a:pt x="0" y="2"/>
                </a:lnTo>
                <a:lnTo>
                  <a:pt x="0" y="2"/>
                </a:lnTo>
                <a:lnTo>
                  <a:pt x="756470" y="2"/>
                </a:lnTo>
                <a:cubicBezTo>
                  <a:pt x="770922" y="2"/>
                  <a:pt x="782637" y="291131"/>
                  <a:pt x="782637" y="65025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55350" rIns="72495" bIns="55351" numCol="1" spcCol="1270" anchor="ctr" anchorCtr="0">
            <a:noAutofit/>
          </a:bodyPr>
          <a:lstStyle/>
          <a:p>
            <a:pPr marL="177800" lvl="1" indent="-177800" algn="l" defTabSz="400050">
              <a:lnSpc>
                <a:spcPct val="90000"/>
              </a:lnSpc>
              <a:spcBef>
                <a:spcPct val="0"/>
              </a:spcBef>
              <a:spcAft>
                <a:spcPct val="15000"/>
              </a:spcAft>
              <a:buChar char="•"/>
            </a:pPr>
            <a:r>
              <a:rPr lang="en-US" kern="1200" dirty="0"/>
              <a:t>Meta-analysis of 8 datasets from low-income countries showed underweight, wasting, and stunting all had significant associations with increased child disease and child mortality</a:t>
            </a:r>
          </a:p>
        </p:txBody>
      </p:sp>
      <p:sp>
        <p:nvSpPr>
          <p:cNvPr id="19" name="Freeform 18"/>
          <p:cNvSpPr/>
          <p:nvPr/>
        </p:nvSpPr>
        <p:spPr>
          <a:xfrm>
            <a:off x="457200" y="2432150"/>
            <a:ext cx="160020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446" tIns="141101" rIns="234446" bIns="141101" numCol="1" spcCol="1270" anchor="ctr" anchorCtr="0">
            <a:noAutofit/>
          </a:bodyPr>
          <a:lstStyle/>
          <a:p>
            <a:pPr marL="0" lvl="0" indent="0" algn="ctr" defTabSz="2178050">
              <a:lnSpc>
                <a:spcPct val="90000"/>
              </a:lnSpc>
              <a:spcBef>
                <a:spcPct val="0"/>
              </a:spcBef>
              <a:spcAft>
                <a:spcPct val="35000"/>
              </a:spcAft>
              <a:buNone/>
            </a:pPr>
            <a:r>
              <a:rPr lang="en-US" sz="3600" kern="1200" dirty="0"/>
              <a:t>2008</a:t>
            </a:r>
          </a:p>
        </p:txBody>
      </p:sp>
      <p:sp>
        <p:nvSpPr>
          <p:cNvPr id="20" name="Freeform 19"/>
          <p:cNvSpPr/>
          <p:nvPr/>
        </p:nvSpPr>
        <p:spPr>
          <a:xfrm>
            <a:off x="2057400" y="3582095"/>
            <a:ext cx="6629401" cy="1730275"/>
          </a:xfrm>
          <a:custGeom>
            <a:avLst/>
            <a:gdLst>
              <a:gd name="connsiteX0" fmla="*/ 130442 w 782637"/>
              <a:gd name="connsiteY0" fmla="*/ 0 h 3901440"/>
              <a:gd name="connsiteX1" fmla="*/ 652195 w 782637"/>
              <a:gd name="connsiteY1" fmla="*/ 0 h 3901440"/>
              <a:gd name="connsiteX2" fmla="*/ 782637 w 782637"/>
              <a:gd name="connsiteY2" fmla="*/ 130442 h 3901440"/>
              <a:gd name="connsiteX3" fmla="*/ 782637 w 782637"/>
              <a:gd name="connsiteY3" fmla="*/ 3901440 h 3901440"/>
              <a:gd name="connsiteX4" fmla="*/ 782637 w 782637"/>
              <a:gd name="connsiteY4" fmla="*/ 3901440 h 3901440"/>
              <a:gd name="connsiteX5" fmla="*/ 0 w 782637"/>
              <a:gd name="connsiteY5" fmla="*/ 3901440 h 3901440"/>
              <a:gd name="connsiteX6" fmla="*/ 0 w 782637"/>
              <a:gd name="connsiteY6" fmla="*/ 3901440 h 3901440"/>
              <a:gd name="connsiteX7" fmla="*/ 0 w 782637"/>
              <a:gd name="connsiteY7" fmla="*/ 130442 h 3901440"/>
              <a:gd name="connsiteX8" fmla="*/ 130442 w 782637"/>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637" h="3901440">
                <a:moveTo>
                  <a:pt x="782637" y="650254"/>
                </a:moveTo>
                <a:lnTo>
                  <a:pt x="782637" y="3251186"/>
                </a:lnTo>
                <a:cubicBezTo>
                  <a:pt x="782637" y="3610309"/>
                  <a:pt x="770922" y="3901438"/>
                  <a:pt x="756470" y="3901438"/>
                </a:cubicBezTo>
                <a:lnTo>
                  <a:pt x="0" y="3901438"/>
                </a:lnTo>
                <a:lnTo>
                  <a:pt x="0" y="3901438"/>
                </a:lnTo>
                <a:lnTo>
                  <a:pt x="0" y="2"/>
                </a:lnTo>
                <a:lnTo>
                  <a:pt x="0" y="2"/>
                </a:lnTo>
                <a:lnTo>
                  <a:pt x="756470" y="2"/>
                </a:lnTo>
                <a:cubicBezTo>
                  <a:pt x="770922" y="2"/>
                  <a:pt x="782637" y="291131"/>
                  <a:pt x="782637" y="65025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55351" rIns="72495" bIns="55350" numCol="1" spcCol="1270" anchor="ctr" anchorCtr="0">
            <a:noAutofit/>
          </a:bodyPr>
          <a:lstStyle/>
          <a:p>
            <a:pPr marL="177800" lvl="1" indent="-177800" algn="l" defTabSz="400050">
              <a:lnSpc>
                <a:spcPct val="90000"/>
              </a:lnSpc>
              <a:spcBef>
                <a:spcPct val="0"/>
              </a:spcBef>
              <a:spcAft>
                <a:spcPct val="15000"/>
              </a:spcAft>
              <a:buChar char="•"/>
            </a:pPr>
            <a:r>
              <a:rPr lang="en-US" kern="1200" dirty="0"/>
              <a:t>Meta-analysis estimates consequences of malnutrition (underweight and stunting) on child mortality based on 8 studies in 5 countries </a:t>
            </a:r>
          </a:p>
          <a:p>
            <a:pPr marL="177800" lvl="1" indent="-177800" algn="l" defTabSz="400050">
              <a:lnSpc>
                <a:spcPct val="90000"/>
              </a:lnSpc>
              <a:spcBef>
                <a:spcPct val="0"/>
              </a:spcBef>
              <a:spcAft>
                <a:spcPct val="15000"/>
              </a:spcAft>
              <a:buChar char="•"/>
            </a:pPr>
            <a:r>
              <a:rPr lang="en-US" kern="1200" dirty="0"/>
              <a:t>Consistent relationship between the two</a:t>
            </a:r>
          </a:p>
          <a:p>
            <a:pPr marL="177800" lvl="1" indent="-177800" algn="l" defTabSz="400050">
              <a:lnSpc>
                <a:spcPct val="90000"/>
              </a:lnSpc>
              <a:spcBef>
                <a:spcPct val="0"/>
              </a:spcBef>
              <a:spcAft>
                <a:spcPct val="15000"/>
              </a:spcAft>
              <a:buChar char="•"/>
            </a:pPr>
            <a:r>
              <a:rPr lang="en-US" kern="1200" dirty="0"/>
              <a:t>Increasing severity of malnutrition = increased risk of mortality; relationship is exponential </a:t>
            </a:r>
          </a:p>
        </p:txBody>
      </p:sp>
      <p:sp>
        <p:nvSpPr>
          <p:cNvPr id="21" name="Freeform 20"/>
          <p:cNvSpPr/>
          <p:nvPr/>
        </p:nvSpPr>
        <p:spPr>
          <a:xfrm>
            <a:off x="457200" y="3568900"/>
            <a:ext cx="1600200" cy="1743470"/>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446" tIns="141101" rIns="234446" bIns="141101" numCol="1" spcCol="1270" anchor="ctr" anchorCtr="0">
            <a:noAutofit/>
          </a:bodyPr>
          <a:lstStyle/>
          <a:p>
            <a:pPr marL="0" lvl="0" indent="0" algn="ctr" defTabSz="2178050">
              <a:lnSpc>
                <a:spcPct val="90000"/>
              </a:lnSpc>
              <a:spcBef>
                <a:spcPct val="0"/>
              </a:spcBef>
              <a:spcAft>
                <a:spcPct val="35000"/>
              </a:spcAft>
              <a:buNone/>
            </a:pPr>
            <a:r>
              <a:rPr lang="en-US" sz="3600" kern="1200" dirty="0"/>
              <a:t>1994</a:t>
            </a:r>
          </a:p>
        </p:txBody>
      </p:sp>
      <p:sp>
        <p:nvSpPr>
          <p:cNvPr id="22" name="Freeform 21"/>
          <p:cNvSpPr/>
          <p:nvPr/>
        </p:nvSpPr>
        <p:spPr>
          <a:xfrm>
            <a:off x="2057400" y="5596533"/>
            <a:ext cx="6629401" cy="782638"/>
          </a:xfrm>
          <a:custGeom>
            <a:avLst/>
            <a:gdLst>
              <a:gd name="connsiteX0" fmla="*/ 130442 w 782637"/>
              <a:gd name="connsiteY0" fmla="*/ 0 h 3901440"/>
              <a:gd name="connsiteX1" fmla="*/ 652195 w 782637"/>
              <a:gd name="connsiteY1" fmla="*/ 0 h 3901440"/>
              <a:gd name="connsiteX2" fmla="*/ 782637 w 782637"/>
              <a:gd name="connsiteY2" fmla="*/ 130442 h 3901440"/>
              <a:gd name="connsiteX3" fmla="*/ 782637 w 782637"/>
              <a:gd name="connsiteY3" fmla="*/ 3901440 h 3901440"/>
              <a:gd name="connsiteX4" fmla="*/ 782637 w 782637"/>
              <a:gd name="connsiteY4" fmla="*/ 3901440 h 3901440"/>
              <a:gd name="connsiteX5" fmla="*/ 0 w 782637"/>
              <a:gd name="connsiteY5" fmla="*/ 3901440 h 3901440"/>
              <a:gd name="connsiteX6" fmla="*/ 0 w 782637"/>
              <a:gd name="connsiteY6" fmla="*/ 3901440 h 3901440"/>
              <a:gd name="connsiteX7" fmla="*/ 0 w 782637"/>
              <a:gd name="connsiteY7" fmla="*/ 130442 h 3901440"/>
              <a:gd name="connsiteX8" fmla="*/ 130442 w 782637"/>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637" h="3901440">
                <a:moveTo>
                  <a:pt x="782637" y="650254"/>
                </a:moveTo>
                <a:lnTo>
                  <a:pt x="782637" y="3251186"/>
                </a:lnTo>
                <a:cubicBezTo>
                  <a:pt x="782637" y="3610309"/>
                  <a:pt x="770922" y="3901438"/>
                  <a:pt x="756470" y="3901438"/>
                </a:cubicBezTo>
                <a:lnTo>
                  <a:pt x="0" y="3901438"/>
                </a:lnTo>
                <a:lnTo>
                  <a:pt x="0" y="3901438"/>
                </a:lnTo>
                <a:lnTo>
                  <a:pt x="0" y="2"/>
                </a:lnTo>
                <a:lnTo>
                  <a:pt x="0" y="2"/>
                </a:lnTo>
                <a:lnTo>
                  <a:pt x="756470" y="2"/>
                </a:lnTo>
                <a:cubicBezTo>
                  <a:pt x="770922" y="2"/>
                  <a:pt x="782637" y="291131"/>
                  <a:pt x="782637" y="65025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55351" rIns="72495" bIns="55350" numCol="1" spcCol="1270" anchor="ctr" anchorCtr="0">
            <a:noAutofit/>
          </a:bodyPr>
          <a:lstStyle/>
          <a:p>
            <a:pPr marL="177800" lvl="1" indent="-177800" algn="l" defTabSz="400050">
              <a:lnSpc>
                <a:spcPct val="90000"/>
              </a:lnSpc>
              <a:spcBef>
                <a:spcPct val="0"/>
              </a:spcBef>
              <a:spcAft>
                <a:spcPct val="15000"/>
              </a:spcAft>
              <a:buChar char="•"/>
            </a:pPr>
            <a:r>
              <a:rPr lang="en-US" kern="1200" dirty="0"/>
              <a:t>Studies show relationship between malnutrition (underweight) and child mortality</a:t>
            </a:r>
          </a:p>
        </p:txBody>
      </p:sp>
      <p:sp>
        <p:nvSpPr>
          <p:cNvPr id="23" name="Freeform 22"/>
          <p:cNvSpPr/>
          <p:nvPr/>
        </p:nvSpPr>
        <p:spPr>
          <a:xfrm>
            <a:off x="457200" y="5498704"/>
            <a:ext cx="160020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446" tIns="141101" rIns="234446" bIns="141101" numCol="1" spcCol="1270" anchor="ctr" anchorCtr="0">
            <a:noAutofit/>
          </a:bodyPr>
          <a:lstStyle/>
          <a:p>
            <a:pPr marL="0" lvl="0" indent="0" algn="ctr" defTabSz="2178050">
              <a:lnSpc>
                <a:spcPct val="90000"/>
              </a:lnSpc>
              <a:spcBef>
                <a:spcPct val="0"/>
              </a:spcBef>
              <a:spcAft>
                <a:spcPct val="35000"/>
              </a:spcAft>
              <a:buNone/>
            </a:pPr>
            <a:r>
              <a:rPr lang="en-US" sz="3600" kern="1200" dirty="0"/>
              <a:t>1980s</a:t>
            </a:r>
          </a:p>
        </p:txBody>
      </p:sp>
    </p:spTree>
    <p:extLst>
      <p:ext uri="{BB962C8B-B14F-4D97-AF65-F5344CB8AC3E}">
        <p14:creationId xmlns:p14="http://schemas.microsoft.com/office/powerpoint/2010/main" val="2243118745"/>
      </p:ext>
    </p:extLst>
  </p:cSld>
  <p:clrMapOvr>
    <a:masterClrMapping/>
  </p:clrMapOvr>
  <p:transition>
    <p:pull dir="rd"/>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solidFill>
                <a:latin typeface="+mn-lt"/>
              </a:rPr>
              <a:t>Stunted Children</a:t>
            </a:r>
          </a:p>
        </p:txBody>
      </p:sp>
      <p:graphicFrame>
        <p:nvGraphicFramePr>
          <p:cNvPr id="5" name="Object 4" descr="line chart with a bell curve for reference cresting at 0 and a bell curve for observed cresting at negative 1.5" title="line chart"/>
          <p:cNvGraphicFramePr>
            <a:graphicFrameLocks/>
          </p:cNvGraphicFramePr>
          <p:nvPr>
            <p:extLst>
              <p:ext uri="{D42A27DB-BD31-4B8C-83A1-F6EECF244321}">
                <p14:modId xmlns:p14="http://schemas.microsoft.com/office/powerpoint/2010/main" val="1040344894"/>
              </p:ext>
            </p:extLst>
          </p:nvPr>
        </p:nvGraphicFramePr>
        <p:xfrm>
          <a:off x="1219200" y="1417638"/>
          <a:ext cx="8113976" cy="5334000"/>
        </p:xfrm>
        <a:graphic>
          <a:graphicData uri="http://schemas.openxmlformats.org/presentationml/2006/ole">
            <mc:AlternateContent xmlns:mc="http://schemas.openxmlformats.org/markup-compatibility/2006">
              <mc:Choice xmlns:v="urn:schemas-microsoft-com:vml" Requires="v">
                <p:oleObj spid="_x0000_s3092" name="Graphique" r:id="rId4" imgW="9906192" imgH="5429079" progId="MSGraph.Chart.8">
                  <p:embed followColorScheme="full"/>
                </p:oleObj>
              </mc:Choice>
              <mc:Fallback>
                <p:oleObj name="Graphique" r:id="rId4" imgW="9906192" imgH="5429079" progId="MSGraph.Chart.8">
                  <p:embed followColorScheme="full"/>
                  <p:pic>
                    <p:nvPicPr>
                      <p:cNvPr id="5" name="Object 4" descr="line chart with a bell curve for reference cresting at 0 and a bell curve for observed cresting at negative 1.5" title="line chart"/>
                      <p:cNvPicPr>
                        <a:picLocks noChangeArrowheads="1"/>
                      </p:cNvPicPr>
                      <p:nvPr/>
                    </p:nvPicPr>
                    <p:blipFill>
                      <a:blip r:embed="rId5"/>
                      <a:srcRect/>
                      <a:stretch>
                        <a:fillRect/>
                      </a:stretch>
                    </p:blipFill>
                    <p:spPr bwMode="auto">
                      <a:xfrm>
                        <a:off x="1219200" y="1417638"/>
                        <a:ext cx="8113976" cy="5334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943277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b="1" dirty="0">
                <a:latin typeface="+mn-lt"/>
              </a:rPr>
              <a:t>Iron Deficiency Anemia and Maternal and Perinatal Mortality</a:t>
            </a:r>
          </a:p>
        </p:txBody>
      </p:sp>
      <p:graphicFrame>
        <p:nvGraphicFramePr>
          <p:cNvPr id="8" name="Object 3" descr="line chart displaying an inverse relationship between mortality and hemoglobin" title="line chart"/>
          <p:cNvGraphicFramePr>
            <a:graphicFrameLocks noGrp="1" noChangeAspect="1"/>
          </p:cNvGraphicFramePr>
          <p:nvPr>
            <p:ph idx="1"/>
            <p:extLst>
              <p:ext uri="{D42A27DB-BD31-4B8C-83A1-F6EECF244321}">
                <p14:modId xmlns:p14="http://schemas.microsoft.com/office/powerpoint/2010/main" val="3362728705"/>
              </p:ext>
            </p:extLst>
          </p:nvPr>
        </p:nvGraphicFramePr>
        <p:xfrm>
          <a:off x="5305926" y="1723121"/>
          <a:ext cx="3810000" cy="4114800"/>
        </p:xfrm>
        <a:graphic>
          <a:graphicData uri="http://schemas.openxmlformats.org/presentationml/2006/ole">
            <mc:AlternateContent xmlns:mc="http://schemas.openxmlformats.org/markup-compatibility/2006">
              <mc:Choice xmlns:v="urn:schemas-microsoft-com:vml" Requires="v">
                <p:oleObj spid="_x0000_s4116" name="Chart" r:id="rId4" imgW="4762548" imgH="5143500" progId="MSGraph.Chart.8">
                  <p:embed followColorScheme="full"/>
                </p:oleObj>
              </mc:Choice>
              <mc:Fallback>
                <p:oleObj name="Chart" r:id="rId4" imgW="4762548" imgH="5143500" progId="MSGraph.Chart.8">
                  <p:embed followColorScheme="full"/>
                  <p:pic>
                    <p:nvPicPr>
                      <p:cNvPr id="8" name="Object 3" descr="line chart displaying an inverse relationship between mortality and hemoglobin" title="line chart"/>
                      <p:cNvPicPr>
                        <a:picLocks noGrp="1" noChangeAspect="1" noChangeArrowheads="1"/>
                      </p:cNvPicPr>
                      <p:nvPr/>
                    </p:nvPicPr>
                    <p:blipFill>
                      <a:blip r:embed="rId5"/>
                      <a:srcRect/>
                      <a:stretch>
                        <a:fillRect/>
                      </a:stretch>
                    </p:blipFill>
                    <p:spPr bwMode="auto">
                      <a:xfrm>
                        <a:off x="5305926" y="1723121"/>
                        <a:ext cx="3810000" cy="4114800"/>
                      </a:xfrm>
                      <a:prstGeom prst="rect">
                        <a:avLst/>
                      </a:prstGeom>
                      <a:noFill/>
                      <a:extLst/>
                    </p:spPr>
                  </p:pic>
                </p:oleObj>
              </mc:Fallback>
            </mc:AlternateContent>
          </a:graphicData>
        </a:graphic>
      </p:graphicFrame>
      <p:sp>
        <p:nvSpPr>
          <p:cNvPr id="7" name="Text Placeholder 6"/>
          <p:cNvSpPr>
            <a:spLocks noGrp="1"/>
          </p:cNvSpPr>
          <p:nvPr>
            <p:ph type="body" idx="4294967295"/>
          </p:nvPr>
        </p:nvSpPr>
        <p:spPr>
          <a:xfrm>
            <a:off x="304800" y="1417638"/>
            <a:ext cx="4800600" cy="4976202"/>
          </a:xfrm>
        </p:spPr>
        <p:txBody>
          <a:bodyPr>
            <a:noAutofit/>
          </a:bodyPr>
          <a:lstStyle/>
          <a:p>
            <a:pPr marL="288925" indent="-288925">
              <a:buClrTx/>
              <a:defRPr/>
            </a:pPr>
            <a:r>
              <a:rPr lang="en-US" sz="2000" dirty="0">
                <a:solidFill>
                  <a:schemeClr val="tx1"/>
                </a:solidFill>
                <a:latin typeface="+mn-lt"/>
              </a:rPr>
              <a:t>Anemia during pregnancy is a contributor to:</a:t>
            </a:r>
          </a:p>
          <a:p>
            <a:pPr marL="577850" lvl="1" indent="-288925">
              <a:defRPr/>
            </a:pPr>
            <a:r>
              <a:rPr lang="en-US" sz="2000" dirty="0">
                <a:latin typeface="+mn-lt"/>
              </a:rPr>
              <a:t>Maternal mortality through increased risk of death from postpartum hemorrhage</a:t>
            </a:r>
          </a:p>
          <a:p>
            <a:pPr marL="577850" lvl="1" indent="-288925">
              <a:defRPr/>
            </a:pPr>
            <a:r>
              <a:rPr lang="en-US" sz="2000" dirty="0">
                <a:latin typeface="+mn-lt"/>
              </a:rPr>
              <a:t>Perinatal mortality, e.g., through increasing the risk of preterm delivery </a:t>
            </a:r>
          </a:p>
          <a:p>
            <a:pPr marL="288925" indent="-288925">
              <a:buClrTx/>
              <a:defRPr/>
            </a:pPr>
            <a:r>
              <a:rPr lang="en-US" altLang="fr-FR" sz="2000" dirty="0" err="1">
                <a:solidFill>
                  <a:schemeClr val="tx1"/>
                </a:solidFill>
                <a:latin typeface="+mn-lt"/>
              </a:rPr>
              <a:t>Stoltzfus</a:t>
            </a:r>
            <a:r>
              <a:rPr lang="en-US" altLang="fr-FR" sz="2000" dirty="0">
                <a:solidFill>
                  <a:schemeClr val="tx1"/>
                </a:solidFill>
                <a:latin typeface="+mn-lt"/>
              </a:rPr>
              <a:t> et al. (2004) meta-analysis of 6 studies showed: </a:t>
            </a:r>
          </a:p>
          <a:p>
            <a:pPr marL="577850" lvl="1" indent="-288925">
              <a:defRPr/>
            </a:pPr>
            <a:r>
              <a:rPr lang="en-US" altLang="fr-FR" sz="2000" dirty="0">
                <a:latin typeface="+mn-lt"/>
              </a:rPr>
              <a:t>Lower perinatal mortality is associated with a 1 g/</a:t>
            </a:r>
            <a:r>
              <a:rPr lang="en-US" altLang="fr-FR" sz="2000" dirty="0" err="1">
                <a:latin typeface="+mn-lt"/>
              </a:rPr>
              <a:t>dL</a:t>
            </a:r>
            <a:r>
              <a:rPr lang="en-US" altLang="fr-FR" sz="2000" dirty="0">
                <a:latin typeface="+mn-lt"/>
              </a:rPr>
              <a:t> increase in hemoglobin: OR 0.72 (95% CI: 0.65–0.81) </a:t>
            </a:r>
          </a:p>
          <a:p>
            <a:pPr marL="288925" indent="-288925">
              <a:buClrTx/>
              <a:defRPr/>
            </a:pPr>
            <a:r>
              <a:rPr lang="en-US" altLang="fr-FR" sz="2000" dirty="0">
                <a:solidFill>
                  <a:schemeClr val="tx1"/>
                </a:solidFill>
                <a:latin typeface="+mn-lt"/>
              </a:rPr>
              <a:t>Black et al. (2013) showed:</a:t>
            </a:r>
          </a:p>
          <a:p>
            <a:pPr marL="577850" lvl="1" indent="-288925">
              <a:defRPr/>
            </a:pPr>
            <a:r>
              <a:rPr lang="en-US" altLang="fr-FR" sz="2000" dirty="0">
                <a:latin typeface="+mn-lt"/>
              </a:rPr>
              <a:t>Lower maternal mortality is associated with a 1 g/</a:t>
            </a:r>
            <a:r>
              <a:rPr lang="en-US" altLang="fr-FR" sz="2000" dirty="0" err="1">
                <a:latin typeface="+mn-lt"/>
              </a:rPr>
              <a:t>dL</a:t>
            </a:r>
            <a:r>
              <a:rPr lang="en-US" altLang="fr-FR" sz="2000" dirty="0">
                <a:latin typeface="+mn-lt"/>
              </a:rPr>
              <a:t> increase in hemoglobin: OR 0.71 </a:t>
            </a:r>
          </a:p>
          <a:p>
            <a:pPr marL="285750" indent="-285750">
              <a:buFont typeface="Arial" panose="020B0604020202020204" pitchFamily="34" charset="0"/>
              <a:buChar char="•"/>
            </a:pPr>
            <a:endParaRPr lang="en-US" sz="1800" dirty="0">
              <a:solidFill>
                <a:schemeClr val="tx1"/>
              </a:solidFill>
              <a:latin typeface="+mn-lt"/>
            </a:endParaRPr>
          </a:p>
        </p:txBody>
      </p:sp>
      <p:sp>
        <p:nvSpPr>
          <p:cNvPr id="9" name="TextBox 8"/>
          <p:cNvSpPr txBox="1"/>
          <p:nvPr/>
        </p:nvSpPr>
        <p:spPr>
          <a:xfrm>
            <a:off x="5534526" y="4943075"/>
            <a:ext cx="3152274" cy="1200329"/>
          </a:xfrm>
          <a:prstGeom prst="rect">
            <a:avLst/>
          </a:prstGeom>
          <a:noFill/>
        </p:spPr>
        <p:txBody>
          <a:bodyPr wrap="square" rtlCol="0">
            <a:spAutoFit/>
          </a:bodyPr>
          <a:lstStyle/>
          <a:p>
            <a:r>
              <a:rPr lang="en-US" dirty="0"/>
              <a:t>Estimated decrease in maternal mortality risk for each 1 g/</a:t>
            </a:r>
            <a:r>
              <a:rPr lang="en-US" dirty="0" err="1"/>
              <a:t>dL</a:t>
            </a:r>
            <a:r>
              <a:rPr lang="en-US" dirty="0"/>
              <a:t> increase in hemoglobin during pregnancy.</a:t>
            </a:r>
          </a:p>
        </p:txBody>
      </p:sp>
    </p:spTree>
    <p:extLst>
      <p:ext uri="{BB962C8B-B14F-4D97-AF65-F5344CB8AC3E}">
        <p14:creationId xmlns:p14="http://schemas.microsoft.com/office/powerpoint/2010/main" val="20150347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chor="ctr"/>
          <a:lstStyle/>
          <a:p>
            <a:r>
              <a:rPr lang="en-US" sz="3200" b="1" dirty="0">
                <a:latin typeface="+mj-lt"/>
              </a:rPr>
              <a:t>Low Birth Weight and Infant Mortality</a:t>
            </a:r>
          </a:p>
        </p:txBody>
      </p:sp>
      <p:sp>
        <p:nvSpPr>
          <p:cNvPr id="31747" name="Rectangle 3"/>
          <p:cNvSpPr>
            <a:spLocks noGrp="1" noChangeArrowheads="1"/>
          </p:cNvSpPr>
          <p:nvPr>
            <p:ph idx="1"/>
          </p:nvPr>
        </p:nvSpPr>
        <p:spPr>
          <a:xfrm>
            <a:off x="457200" y="1417638"/>
            <a:ext cx="8229600" cy="4708525"/>
          </a:xfrm>
        </p:spPr>
        <p:txBody>
          <a:bodyPr>
            <a:noAutofit/>
          </a:bodyPr>
          <a:lstStyle/>
          <a:p>
            <a:r>
              <a:rPr lang="en-US" sz="2400" dirty="0">
                <a:latin typeface="+mn-lt"/>
              </a:rPr>
              <a:t>Low birth weight (LBW) is defined as less than 2,500 g</a:t>
            </a:r>
          </a:p>
          <a:p>
            <a:r>
              <a:rPr lang="en-US" sz="2400" dirty="0">
                <a:latin typeface="+mn-lt"/>
              </a:rPr>
              <a:t>LBW </a:t>
            </a:r>
            <a:r>
              <a:rPr lang="en-US" sz="2400" dirty="0">
                <a:latin typeface="+mn-lt"/>
                <a:ea typeface="Times New Roman"/>
              </a:rPr>
              <a:t>can be caused by preterm birth and/or intrauterine growth restriction</a:t>
            </a:r>
            <a:endParaRPr lang="en-US" sz="2400" dirty="0">
              <a:latin typeface="+mn-lt"/>
            </a:endParaRPr>
          </a:p>
          <a:p>
            <a:r>
              <a:rPr lang="en-US" sz="2400" dirty="0">
                <a:latin typeface="+mn-lt"/>
              </a:rPr>
              <a:t>LBW rate in a population is a good indicator of public health problems that include long-term maternal malnutrition, ill health, and poor health care. For individuals, LBW is an important predictor of newborn health and survival (UNICEF/WHO 2004).</a:t>
            </a:r>
          </a:p>
          <a:p>
            <a:pPr defTabSz="931774">
              <a:defRPr/>
            </a:pPr>
            <a:r>
              <a:rPr lang="en-US" sz="2400" b="1" dirty="0">
                <a:latin typeface="+mn-lt"/>
              </a:rPr>
              <a:t>LBW infants are at higher risk of neonatal death</a:t>
            </a:r>
            <a:r>
              <a:rPr lang="en-US" sz="2400" dirty="0">
                <a:latin typeface="+mn-lt"/>
              </a:rPr>
              <a:t>: Term infants weighing 2,000–2,499 g at birth face four times the risk of neonatal death and twice the risk of post-neonatal death than do term infants weighing 2,500–2,999 g (Alderman and Behrman 2004)</a:t>
            </a:r>
            <a:endParaRPr lang="en-US" sz="1600" dirty="0">
              <a:latin typeface="+mn-lt"/>
            </a:endParaRPr>
          </a:p>
        </p:txBody>
      </p:sp>
    </p:spTree>
    <p:extLst>
      <p:ext uri="{BB962C8B-B14F-4D97-AF65-F5344CB8AC3E}">
        <p14:creationId xmlns:p14="http://schemas.microsoft.com/office/powerpoint/2010/main" val="26531674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b="1" dirty="0">
                <a:latin typeface="+mj-lt"/>
              </a:rPr>
              <a:t>Suboptimal Breastfeeding</a:t>
            </a:r>
          </a:p>
        </p:txBody>
      </p:sp>
      <p:sp>
        <p:nvSpPr>
          <p:cNvPr id="3" name="Content Placeholder 2"/>
          <p:cNvSpPr>
            <a:spLocks noGrp="1"/>
          </p:cNvSpPr>
          <p:nvPr>
            <p:ph idx="1"/>
          </p:nvPr>
        </p:nvSpPr>
        <p:spPr/>
        <p:txBody>
          <a:bodyPr>
            <a:noAutofit/>
          </a:bodyPr>
          <a:lstStyle/>
          <a:p>
            <a:pPr marL="285750" lvl="1">
              <a:spcBef>
                <a:spcPts val="0"/>
              </a:spcBef>
              <a:spcAft>
                <a:spcPts val="600"/>
              </a:spcAft>
              <a:buFont typeface="Arial" panose="020B0604020202020204" pitchFamily="34" charset="0"/>
              <a:buChar char="•"/>
            </a:pPr>
            <a:r>
              <a:rPr lang="en-GB" sz="2400" dirty="0">
                <a:latin typeface="+mn-lt"/>
              </a:rPr>
              <a:t>Suboptimal breastfeeding practices are related to increased neonatal, infant, and young child mortality (due to increased risk of infection).</a:t>
            </a:r>
          </a:p>
          <a:p>
            <a:pPr marL="285750" lvl="1">
              <a:spcBef>
                <a:spcPts val="0"/>
              </a:spcBef>
              <a:spcAft>
                <a:spcPts val="600"/>
              </a:spcAft>
              <a:buFont typeface="Arial" panose="020B0604020202020204" pitchFamily="34" charset="0"/>
              <a:buChar char="•"/>
            </a:pPr>
            <a:r>
              <a:rPr lang="en-GB" sz="2400" dirty="0">
                <a:latin typeface="+mn-lt"/>
              </a:rPr>
              <a:t>Late initiation of breastfeeding (after the first hour of birth) increa</a:t>
            </a:r>
            <a:r>
              <a:rPr lang="en-GB" sz="2400" dirty="0"/>
              <a:t>ses the risk of death in the neonatal period (first 28 days) (Khan et al. 2015; NEOVITA 2016), particularly in low resource, high-mortality contexts where infection causes a large proportion of </a:t>
            </a:r>
            <a:r>
              <a:rPr lang="en-GB" sz="2400" dirty="0" err="1"/>
              <a:t>newborn</a:t>
            </a:r>
            <a:r>
              <a:rPr lang="en-GB" sz="2400" dirty="0"/>
              <a:t> deaths. </a:t>
            </a:r>
          </a:p>
        </p:txBody>
      </p:sp>
    </p:spTree>
    <p:extLst>
      <p:ext uri="{BB962C8B-B14F-4D97-AF65-F5344CB8AC3E}">
        <p14:creationId xmlns:p14="http://schemas.microsoft.com/office/powerpoint/2010/main" val="22236668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b="1" dirty="0">
                <a:latin typeface="+mj-lt"/>
              </a:rPr>
              <a:t>Suboptimal Breastfeeding</a:t>
            </a:r>
          </a:p>
        </p:txBody>
      </p:sp>
      <p:sp>
        <p:nvSpPr>
          <p:cNvPr id="3" name="Content Placeholder 2"/>
          <p:cNvSpPr>
            <a:spLocks noGrp="1"/>
          </p:cNvSpPr>
          <p:nvPr>
            <p:ph idx="1"/>
          </p:nvPr>
        </p:nvSpPr>
        <p:spPr/>
        <p:txBody>
          <a:bodyPr>
            <a:noAutofit/>
          </a:bodyPr>
          <a:lstStyle/>
          <a:p>
            <a:pPr marL="285750" lvl="1">
              <a:spcBef>
                <a:spcPts val="0"/>
              </a:spcBef>
              <a:spcAft>
                <a:spcPts val="600"/>
              </a:spcAft>
              <a:buFont typeface="Arial" panose="020B0604020202020204" pitchFamily="34" charset="0"/>
              <a:buChar char="•"/>
            </a:pPr>
            <a:r>
              <a:rPr lang="en-GB" sz="2400" dirty="0">
                <a:latin typeface="+mn-lt"/>
              </a:rPr>
              <a:t>According to the 2013 </a:t>
            </a:r>
            <a:r>
              <a:rPr lang="en-GB" sz="2400" i="1" dirty="0">
                <a:latin typeface="+mn-lt"/>
              </a:rPr>
              <a:t>Lancet </a:t>
            </a:r>
            <a:r>
              <a:rPr lang="en-GB" sz="2400" dirty="0">
                <a:latin typeface="+mn-lt"/>
              </a:rPr>
              <a:t>Series on Nutrition, suboptimal breastfeeding results in more than 800,000 child deaths annually, which is 11.6% of deaths among that age group (Black et al. 2013).</a:t>
            </a:r>
          </a:p>
          <a:p>
            <a:pPr marL="285750" lvl="1">
              <a:spcBef>
                <a:spcPts val="0"/>
              </a:spcBef>
              <a:spcAft>
                <a:spcPts val="600"/>
              </a:spcAft>
              <a:buFont typeface="Arial" panose="020B0604020202020204" pitchFamily="34" charset="0"/>
              <a:buChar char="•"/>
            </a:pPr>
            <a:r>
              <a:rPr lang="en-GB" sz="2400" dirty="0">
                <a:latin typeface="+mn-lt"/>
              </a:rPr>
              <a:t>Two articles (Lamberti et al. 2011 </a:t>
            </a:r>
            <a:r>
              <a:rPr lang="en-GB" sz="2400" dirty="0"/>
              <a:t>and </a:t>
            </a:r>
            <a:r>
              <a:rPr lang="en-GB" sz="2400" dirty="0">
                <a:latin typeface="+mn-lt"/>
              </a:rPr>
              <a:t>Black et al. 2008) found that </a:t>
            </a:r>
            <a:r>
              <a:rPr lang="en-US" sz="2400" dirty="0">
                <a:latin typeface="+mn-lt"/>
              </a:rPr>
              <a:t>a lack of exclusive breastfeeding among infants 0</a:t>
            </a:r>
            <a:r>
              <a:rPr lang="en-US" sz="2400" b="1" dirty="0">
                <a:latin typeface="+mn-lt"/>
              </a:rPr>
              <a:t>–</a:t>
            </a:r>
            <a:r>
              <a:rPr lang="en-US" sz="2400" dirty="0">
                <a:latin typeface="+mn-lt"/>
              </a:rPr>
              <a:t>5 months and no breastfeeding among children 6</a:t>
            </a:r>
            <a:r>
              <a:rPr lang="en-US" sz="2400" b="1" dirty="0">
                <a:latin typeface="+mn-lt"/>
              </a:rPr>
              <a:t>–</a:t>
            </a:r>
            <a:r>
              <a:rPr lang="en-US" sz="2400" dirty="0">
                <a:latin typeface="+mn-lt"/>
              </a:rPr>
              <a:t>23 months are associated with increased risk of mortality.</a:t>
            </a:r>
            <a:endParaRPr lang="en-GB" sz="2400" dirty="0">
              <a:latin typeface="+mn-lt"/>
            </a:endParaRPr>
          </a:p>
        </p:txBody>
      </p:sp>
    </p:spTree>
    <p:extLst>
      <p:ext uri="{BB962C8B-B14F-4D97-AF65-F5344CB8AC3E}">
        <p14:creationId xmlns:p14="http://schemas.microsoft.com/office/powerpoint/2010/main" val="194758793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latin typeface="+mj-lt"/>
              </a:rPr>
              <a:t>Vitamin A Deficiency and Child Mortality</a:t>
            </a:r>
          </a:p>
        </p:txBody>
      </p:sp>
      <p:sp>
        <p:nvSpPr>
          <p:cNvPr id="6" name="Content Placeholder 5"/>
          <p:cNvSpPr>
            <a:spLocks noGrp="1"/>
          </p:cNvSpPr>
          <p:nvPr>
            <p:ph idx="1"/>
          </p:nvPr>
        </p:nvSpPr>
        <p:spPr>
          <a:xfrm>
            <a:off x="457200" y="1438659"/>
            <a:ext cx="8229600" cy="4525963"/>
          </a:xfrm>
        </p:spPr>
        <p:txBody>
          <a:bodyPr>
            <a:noAutofit/>
          </a:bodyPr>
          <a:lstStyle/>
          <a:p>
            <a:pPr marL="285750" lvl="1">
              <a:spcBef>
                <a:spcPts val="0"/>
              </a:spcBef>
              <a:spcAft>
                <a:spcPts val="600"/>
              </a:spcAft>
              <a:buFont typeface="Arial" panose="020B0604020202020204" pitchFamily="34" charset="0"/>
              <a:buChar char="•"/>
            </a:pPr>
            <a:r>
              <a:rPr lang="en-US" sz="2400" dirty="0">
                <a:latin typeface="+mn-lt"/>
              </a:rPr>
              <a:t>Vitamin A deficiency (VAD) reduces immunity to infections and increases both the severity and duration of illness. </a:t>
            </a:r>
          </a:p>
          <a:p>
            <a:pPr marL="285750" lvl="1">
              <a:spcBef>
                <a:spcPts val="0"/>
              </a:spcBef>
              <a:spcAft>
                <a:spcPts val="600"/>
              </a:spcAft>
              <a:buFont typeface="Arial" panose="020B0604020202020204" pitchFamily="34" charset="0"/>
              <a:buChar char="•"/>
            </a:pPr>
            <a:r>
              <a:rPr lang="en-US" sz="2400" dirty="0">
                <a:latin typeface="+mn-lt"/>
              </a:rPr>
              <a:t>Vitamin A supplements in vitamin A-deficient populations significantly reduce child mortality (Beaton et al. 1992; Humphrey et al. 1992). </a:t>
            </a:r>
          </a:p>
          <a:p>
            <a:pPr marL="285750" lvl="1">
              <a:spcBef>
                <a:spcPts val="0"/>
              </a:spcBef>
              <a:spcAft>
                <a:spcPts val="600"/>
              </a:spcAft>
              <a:buFont typeface="Arial" panose="020B0604020202020204" pitchFamily="34" charset="0"/>
              <a:buChar char="•"/>
            </a:pPr>
            <a:r>
              <a:rPr lang="en-US" sz="2400" dirty="0">
                <a:latin typeface="+mn-lt"/>
              </a:rPr>
              <a:t>A meta-analysis of vitamin A supplementation trials concluded that children 6–59 months living in vitamin A-deficient areas who received vitamin A supplements were, on average, </a:t>
            </a:r>
            <a:r>
              <a:rPr lang="en-US" sz="2400" b="1" dirty="0">
                <a:latin typeface="+mn-lt"/>
              </a:rPr>
              <a:t>23% less likely to die than children not receiving supplements </a:t>
            </a:r>
            <a:r>
              <a:rPr lang="en-US" sz="2400" dirty="0">
                <a:latin typeface="+mn-lt"/>
              </a:rPr>
              <a:t>(Beaton et al. 1993). </a:t>
            </a:r>
          </a:p>
          <a:p>
            <a:pPr marL="285750" lvl="1">
              <a:spcBef>
                <a:spcPts val="0"/>
              </a:spcBef>
              <a:spcAft>
                <a:spcPts val="600"/>
              </a:spcAft>
              <a:buFont typeface="Arial" panose="020B0604020202020204" pitchFamily="34" charset="0"/>
              <a:buChar char="•"/>
            </a:pPr>
            <a:r>
              <a:rPr lang="en-US" sz="2400" dirty="0">
                <a:latin typeface="+mn-lt"/>
              </a:rPr>
              <a:t>Children with VAD are at risk of blindness resulting from </a:t>
            </a:r>
            <a:r>
              <a:rPr lang="en-US" sz="2400" dirty="0" err="1">
                <a:latin typeface="+mn-lt"/>
              </a:rPr>
              <a:t>xerophthalmia</a:t>
            </a:r>
            <a:r>
              <a:rPr lang="en-US" sz="2400" dirty="0">
                <a:latin typeface="+mn-lt"/>
              </a:rPr>
              <a:t>, including corneal ulceration, and have a higher risk of dying from diarrhea, measles, and other diseases. </a:t>
            </a:r>
          </a:p>
        </p:txBody>
      </p:sp>
    </p:spTree>
    <p:extLst>
      <p:ext uri="{BB962C8B-B14F-4D97-AF65-F5344CB8AC3E}">
        <p14:creationId xmlns:p14="http://schemas.microsoft.com/office/powerpoint/2010/main" val="13266373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8763000" cy="1143000"/>
          </a:xfrm>
        </p:spPr>
        <p:txBody>
          <a:bodyPr>
            <a:noAutofit/>
          </a:bodyPr>
          <a:lstStyle/>
          <a:p>
            <a:r>
              <a:rPr lang="en-US" sz="3600" b="1" dirty="0">
                <a:solidFill>
                  <a:schemeClr val="tx2"/>
                </a:solidFill>
                <a:latin typeface="+mj-lt"/>
              </a:rPr>
              <a:t>Malnutrition, Disability, Childhood Overweight/Obesity, and </a:t>
            </a:r>
            <a:br>
              <a:rPr lang="en-US" sz="3600" b="1" dirty="0">
                <a:solidFill>
                  <a:schemeClr val="tx2"/>
                </a:solidFill>
                <a:latin typeface="+mj-lt"/>
              </a:rPr>
            </a:br>
            <a:r>
              <a:rPr lang="en-US" sz="3600" b="1" dirty="0">
                <a:solidFill>
                  <a:schemeClr val="tx2"/>
                </a:solidFill>
                <a:latin typeface="+mj-lt"/>
              </a:rPr>
              <a:t>Education Outcomes</a:t>
            </a:r>
            <a:endParaRPr lang="en-US" sz="4400" b="1" dirty="0">
              <a:solidFill>
                <a:schemeClr val="tx2"/>
              </a:solidFill>
              <a:latin typeface="+mj-lt"/>
            </a:endParaRPr>
          </a:p>
        </p:txBody>
      </p:sp>
    </p:spTree>
    <p:extLst>
      <p:ext uri="{BB962C8B-B14F-4D97-AF65-F5344CB8AC3E}">
        <p14:creationId xmlns:p14="http://schemas.microsoft.com/office/powerpoint/2010/main" val="333450688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b="1" dirty="0">
                <a:latin typeface="+mj-lt"/>
              </a:rPr>
              <a:t>Suboptimal Breastfeeding Practices and Overweight/Obesity</a:t>
            </a:r>
          </a:p>
        </p:txBody>
      </p:sp>
      <p:sp>
        <p:nvSpPr>
          <p:cNvPr id="3" name="Content Placeholder 2"/>
          <p:cNvSpPr>
            <a:spLocks noGrp="1"/>
          </p:cNvSpPr>
          <p:nvPr>
            <p:ph idx="1"/>
          </p:nvPr>
        </p:nvSpPr>
        <p:spPr/>
        <p:txBody>
          <a:bodyPr>
            <a:noAutofit/>
          </a:bodyPr>
          <a:lstStyle/>
          <a:p>
            <a:pPr marL="285750" lvl="1">
              <a:spcBef>
                <a:spcPts val="0"/>
              </a:spcBef>
              <a:spcAft>
                <a:spcPts val="600"/>
              </a:spcAft>
              <a:buFont typeface="Arial" panose="020B0604020202020204" pitchFamily="34" charset="0"/>
              <a:buChar char="•"/>
            </a:pPr>
            <a:r>
              <a:rPr lang="en-GB" sz="2400" dirty="0">
                <a:latin typeface="+mn-lt"/>
              </a:rPr>
              <a:t>Suboptimal breastfeeding practices are associated with an increased risk of childhood overweight/obesity.</a:t>
            </a:r>
          </a:p>
          <a:p>
            <a:pPr marL="342900" lvl="1" indent="-342900">
              <a:spcBef>
                <a:spcPts val="0"/>
              </a:spcBef>
              <a:spcAft>
                <a:spcPts val="600"/>
              </a:spcAft>
              <a:buFont typeface="Arial" pitchFamily="34" charset="0"/>
              <a:buChar char="•"/>
            </a:pPr>
            <a:r>
              <a:rPr lang="en-US" sz="2400" dirty="0"/>
              <a:t>Several meta-analyses have found that breastfeeding can help to reduce the future risk of overweight/obesity (Horta and </a:t>
            </a:r>
            <a:r>
              <a:rPr lang="en-US" sz="2400" dirty="0" err="1"/>
              <a:t>Victora</a:t>
            </a:r>
            <a:r>
              <a:rPr lang="en-US" sz="2400" dirty="0"/>
              <a:t> 2013; Horta et al. 2015; Yan et al. 2014; Harder et al. 2005). </a:t>
            </a:r>
            <a:endParaRPr lang="en-GB" sz="2400" dirty="0"/>
          </a:p>
          <a:p>
            <a:pPr lvl="1">
              <a:spcBef>
                <a:spcPts val="0"/>
              </a:spcBef>
              <a:spcAft>
                <a:spcPts val="600"/>
              </a:spcAft>
            </a:pPr>
            <a:r>
              <a:rPr lang="en-US" sz="2400" dirty="0"/>
              <a:t>There is a dose-response related to increased quality (exclusivity) and duration of breastfeeding </a:t>
            </a:r>
          </a:p>
          <a:p>
            <a:pPr lvl="1">
              <a:spcBef>
                <a:spcPts val="0"/>
              </a:spcBef>
              <a:spcAft>
                <a:spcPts val="600"/>
              </a:spcAft>
            </a:pPr>
            <a:r>
              <a:rPr lang="en-US" sz="2400" dirty="0"/>
              <a:t>Exclusive breastfeeding for the full 6 months confers the greatest benefit</a:t>
            </a:r>
            <a:endParaRPr lang="en-GB" sz="2400" dirty="0">
              <a:latin typeface="+mn-lt"/>
            </a:endParaRPr>
          </a:p>
        </p:txBody>
      </p:sp>
    </p:spTree>
    <p:extLst>
      <p:ext uri="{BB962C8B-B14F-4D97-AF65-F5344CB8AC3E}">
        <p14:creationId xmlns:p14="http://schemas.microsoft.com/office/powerpoint/2010/main" val="44894199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04900"/>
          </a:xfrm>
        </p:spPr>
        <p:txBody>
          <a:bodyPr/>
          <a:lstStyle/>
          <a:p>
            <a:r>
              <a:rPr lang="en-GB" dirty="0"/>
              <a:t>Iodine Deficiency and Mental Disability</a:t>
            </a:r>
            <a:br>
              <a:rPr lang="en-GB" dirty="0"/>
            </a:br>
            <a:endParaRPr lang="en-US" dirty="0"/>
          </a:p>
        </p:txBody>
      </p:sp>
      <p:sp>
        <p:nvSpPr>
          <p:cNvPr id="4" name="Slide Number Placeholder 3"/>
          <p:cNvSpPr>
            <a:spLocks noGrp="1"/>
          </p:cNvSpPr>
          <p:nvPr>
            <p:ph type="sldNum" sz="quarter" idx="12"/>
          </p:nvPr>
        </p:nvSpPr>
        <p:spPr/>
        <p:txBody>
          <a:bodyPr/>
          <a:lstStyle/>
          <a:p>
            <a:pPr>
              <a:defRPr/>
            </a:pPr>
            <a:fld id="{7663F46B-3707-4D3C-AC95-1EF8DBB433F8}" type="slidenum">
              <a:rPr lang="fr-FR" smtClean="0">
                <a:solidFill>
                  <a:prstClr val="black">
                    <a:tint val="75000"/>
                  </a:prstClr>
                </a:solidFill>
              </a:rPr>
              <a:pPr>
                <a:defRPr/>
              </a:pPr>
              <a:t>159</a:t>
            </a:fld>
            <a:endParaRPr lang="fr-FR" dirty="0">
              <a:solidFill>
                <a:prstClr val="black">
                  <a:tint val="75000"/>
                </a:prstClr>
              </a:solidFill>
            </a:endParaRPr>
          </a:p>
        </p:txBody>
      </p:sp>
      <p:sp>
        <p:nvSpPr>
          <p:cNvPr id="7" name="Rectangle 4"/>
          <p:cNvSpPr>
            <a:spLocks noChangeArrowheads="1"/>
          </p:cNvSpPr>
          <p:nvPr/>
        </p:nvSpPr>
        <p:spPr bwMode="auto">
          <a:xfrm>
            <a:off x="342900" y="1676400"/>
            <a:ext cx="8458200" cy="3719887"/>
          </a:xfrm>
          <a:prstGeom prst="rect">
            <a:avLst/>
          </a:prstGeom>
          <a:noFill/>
          <a:ln w="9525">
            <a:noFill/>
            <a:round/>
            <a:headEnd/>
            <a:tailEnd/>
          </a:ln>
          <a:effectLst/>
        </p:spPr>
        <p:txBody>
          <a:bodyPr wrap="square" lIns="92160" tIns="46080" rIns="92160" bIns="46080">
            <a:spAutoFit/>
          </a:bodyPr>
          <a:lstStyle/>
          <a:p>
            <a:pPr marL="285750" indent="-285750">
              <a:spcAft>
                <a:spcPts val="600"/>
              </a:spcAft>
              <a:buFont typeface="Arial" panose="020B0604020202020204" pitchFamily="34" charset="0"/>
              <a:buChar char="•"/>
            </a:pPr>
            <a:r>
              <a:rPr lang="en-GB" sz="2400" dirty="0"/>
              <a:t>Iodine deficiency is the main cause of preventable brain damage worldwide.</a:t>
            </a:r>
          </a:p>
          <a:p>
            <a:pPr marL="285750" indent="-285750">
              <a:spcAft>
                <a:spcPts val="600"/>
              </a:spcAft>
              <a:buFont typeface="Arial" panose="020B0604020202020204" pitchFamily="34" charset="0"/>
              <a:buChar char="•"/>
            </a:pPr>
            <a:r>
              <a:rPr lang="en-GB" sz="2400" dirty="0"/>
              <a:t>Iodine deficiency during pregnancy and the first few months of infancy leads to irreversible brain damage. The severity ranges from mild to moderate to severe in infants (including a severe form called cretinism). </a:t>
            </a:r>
          </a:p>
          <a:p>
            <a:pPr marL="285750" indent="-285750">
              <a:spcAft>
                <a:spcPts val="600"/>
              </a:spcAft>
              <a:buFont typeface="Arial" panose="020B0604020202020204" pitchFamily="34" charset="0"/>
              <a:buChar char="•"/>
            </a:pPr>
            <a:r>
              <a:rPr lang="en-US" sz="2400" dirty="0"/>
              <a:t>Iodine deficiency can lead to a reduction in IQ of up to 13.5 points on average (Black et al. 2013).</a:t>
            </a:r>
            <a:endParaRPr lang="en-GB" sz="2400" b="1" dirty="0">
              <a:solidFill>
                <a:srgbClr val="1B4298"/>
              </a:solidFill>
            </a:endParaRPr>
          </a:p>
          <a:p>
            <a:pPr marL="742950" lvl="1" indent="-285750">
              <a:lnSpc>
                <a:spcPct val="130000"/>
              </a:lnSpc>
              <a:spcAft>
                <a:spcPts val="60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a:solidFill>
                <a:srgbClr val="1B4298"/>
              </a:solidFill>
            </a:endParaRPr>
          </a:p>
        </p:txBody>
      </p:sp>
    </p:spTree>
    <p:extLst>
      <p:ext uri="{BB962C8B-B14F-4D97-AF65-F5344CB8AC3E}">
        <p14:creationId xmlns:p14="http://schemas.microsoft.com/office/powerpoint/2010/main" val="171147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t>Consequences of Prevailing Situation</a:t>
            </a:r>
            <a:endParaRPr lang="en-US" dirty="0"/>
          </a:p>
        </p:txBody>
      </p:sp>
    </p:spTree>
    <p:extLst>
      <p:ext uri="{BB962C8B-B14F-4D97-AF65-F5344CB8AC3E}">
        <p14:creationId xmlns:p14="http://schemas.microsoft.com/office/powerpoint/2010/main" val="1151105007"/>
      </p:ext>
    </p:extLst>
  </p:cSld>
  <p:clrMapOvr>
    <a:overrideClrMapping bg1="lt1" tx1="dk1" bg2="lt2" tx2="dk2" accent1="accent1" accent2="accent2" accent3="accent3" accent4="accent4" accent5="accent5" accent6="accent6" hlink="hlink" folHlink="folHlink"/>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066800"/>
            <a:ext cx="8503920" cy="4724400"/>
          </a:xfrm>
        </p:spPr>
        <p:txBody>
          <a:bodyPr>
            <a:noAutofit/>
          </a:bodyPr>
          <a:lstStyle/>
          <a:p>
            <a:pPr>
              <a:spcBef>
                <a:spcPts val="0"/>
              </a:spcBef>
              <a:spcAft>
                <a:spcPts val="600"/>
              </a:spcAft>
            </a:pPr>
            <a:r>
              <a:rPr lang="en-US" sz="1800" dirty="0">
                <a:latin typeface="+mn-lt"/>
              </a:rPr>
              <a:t>Studies show that stunted children: </a:t>
            </a:r>
          </a:p>
          <a:p>
            <a:pPr marL="690563" lvl="1" indent="-342900">
              <a:spcBef>
                <a:spcPts val="0"/>
              </a:spcBef>
              <a:spcAft>
                <a:spcPts val="600"/>
              </a:spcAft>
            </a:pPr>
            <a:r>
              <a:rPr lang="en-US" sz="1800" b="1" dirty="0">
                <a:latin typeface="+mn-lt"/>
              </a:rPr>
              <a:t>Learn to sit, stand, and walk later</a:t>
            </a:r>
          </a:p>
          <a:p>
            <a:pPr marL="690563" lvl="1" indent="-342900">
              <a:spcBef>
                <a:spcPts val="0"/>
              </a:spcBef>
              <a:spcAft>
                <a:spcPts val="600"/>
              </a:spcAft>
            </a:pPr>
            <a:r>
              <a:rPr lang="en-US" sz="1800" b="1" dirty="0">
                <a:latin typeface="+mn-lt"/>
              </a:rPr>
              <a:t>Have poorer cognitive function</a:t>
            </a:r>
          </a:p>
          <a:p>
            <a:pPr marL="690563" lvl="1" indent="-342900">
              <a:spcBef>
                <a:spcPts val="0"/>
              </a:spcBef>
              <a:spcAft>
                <a:spcPts val="600"/>
              </a:spcAft>
            </a:pPr>
            <a:r>
              <a:rPr lang="en-US" sz="1800" b="1" dirty="0">
                <a:latin typeface="+mn-lt"/>
              </a:rPr>
              <a:t>Enroll in school later</a:t>
            </a:r>
          </a:p>
          <a:p>
            <a:pPr marL="690563" lvl="1" indent="-342900">
              <a:spcBef>
                <a:spcPts val="0"/>
              </a:spcBef>
              <a:spcAft>
                <a:spcPts val="600"/>
              </a:spcAft>
            </a:pPr>
            <a:r>
              <a:rPr lang="en-US" sz="1800" b="1" dirty="0">
                <a:latin typeface="+mn-lt"/>
              </a:rPr>
              <a:t>Perform worse in school</a:t>
            </a:r>
          </a:p>
          <a:p>
            <a:pPr marL="690563" lvl="1" indent="-342900">
              <a:spcBef>
                <a:spcPts val="0"/>
              </a:spcBef>
              <a:spcAft>
                <a:spcPts val="600"/>
              </a:spcAft>
            </a:pPr>
            <a:r>
              <a:rPr lang="en-US" sz="1800" b="1" dirty="0">
                <a:latin typeface="+mn-lt"/>
              </a:rPr>
              <a:t>Miss more days of school due to illness </a:t>
            </a:r>
          </a:p>
          <a:p>
            <a:pPr marL="690563" lvl="1" indent="-342900">
              <a:spcBef>
                <a:spcPts val="0"/>
              </a:spcBef>
              <a:spcAft>
                <a:spcPts val="600"/>
              </a:spcAft>
            </a:pPr>
            <a:r>
              <a:rPr lang="en-US" sz="1800" b="1" dirty="0">
                <a:latin typeface="+mn-lt"/>
              </a:rPr>
              <a:t>Are more likely to drop out of school </a:t>
            </a:r>
            <a:r>
              <a:rPr lang="en-US" sz="1800" dirty="0">
                <a:latin typeface="+mn-lt"/>
              </a:rPr>
              <a:t>than well-nourished children</a:t>
            </a:r>
            <a:r>
              <a:rPr lang="en-US" sz="1800" dirty="0">
                <a:solidFill>
                  <a:srgbClr val="FF0000"/>
                </a:solidFill>
                <a:latin typeface="+mn-lt"/>
              </a:rPr>
              <a:t> </a:t>
            </a:r>
            <a:r>
              <a:rPr lang="en-US" sz="1800" dirty="0">
                <a:latin typeface="+mn-lt"/>
              </a:rPr>
              <a:t>(Grantham-McGregor et al. 2007).</a:t>
            </a:r>
          </a:p>
          <a:p>
            <a:pPr>
              <a:spcBef>
                <a:spcPts val="0"/>
              </a:spcBef>
              <a:spcAft>
                <a:spcPts val="600"/>
              </a:spcAft>
            </a:pPr>
            <a:r>
              <a:rPr lang="en-US" sz="1800" dirty="0">
                <a:latin typeface="+mn-lt"/>
              </a:rPr>
              <a:t>Stunted children complete fewer years in school—the total </a:t>
            </a:r>
            <a:r>
              <a:rPr lang="en-US" sz="1800" b="1" dirty="0">
                <a:latin typeface="+mn-lt"/>
              </a:rPr>
              <a:t>deficit </a:t>
            </a:r>
            <a:r>
              <a:rPr lang="en-US" sz="1800" dirty="0">
                <a:latin typeface="+mn-lt"/>
              </a:rPr>
              <a:t>(both in terms of learning capabilities and years in school) in school grade equivalents is estimated to be </a:t>
            </a:r>
            <a:r>
              <a:rPr lang="en-US" sz="1800" b="1" dirty="0">
                <a:latin typeface="+mn-lt"/>
              </a:rPr>
              <a:t>2.91 years </a:t>
            </a:r>
            <a:r>
              <a:rPr lang="en-US" sz="1800" dirty="0">
                <a:latin typeface="+mn-lt"/>
              </a:rPr>
              <a:t>(Grantham-McGregor et al. 2007).  Among stunted children who are also poor, this rises to </a:t>
            </a:r>
            <a:r>
              <a:rPr lang="en-US" sz="1800" b="1" dirty="0">
                <a:latin typeface="+mn-lt"/>
              </a:rPr>
              <a:t>4 years </a:t>
            </a:r>
            <a:r>
              <a:rPr lang="en-US" sz="1800" dirty="0">
                <a:latin typeface="+mn-lt"/>
              </a:rPr>
              <a:t>of schooling lost. </a:t>
            </a:r>
          </a:p>
          <a:p>
            <a:pPr>
              <a:spcBef>
                <a:spcPts val="0"/>
              </a:spcBef>
              <a:spcAft>
                <a:spcPts val="600"/>
              </a:spcAft>
            </a:pPr>
            <a:r>
              <a:rPr lang="en-US" sz="1800" dirty="0">
                <a:latin typeface="+mn-lt"/>
              </a:rPr>
              <a:t>Lost years of schooling may have a direct impact on a person’s income potential. A study in Central America found that 1 additional year of schooling is associated with a 12–14% increase in lifetime earnings (</a:t>
            </a:r>
            <a:r>
              <a:rPr lang="es-ES" sz="1800" dirty="0"/>
              <a:t>Psacharopoulos and </a:t>
            </a:r>
            <a:r>
              <a:rPr lang="es-ES" sz="1800" dirty="0" err="1"/>
              <a:t>Patrinos</a:t>
            </a:r>
            <a:r>
              <a:rPr lang="en-US" sz="1800" dirty="0">
                <a:latin typeface="+mn-lt"/>
              </a:rPr>
              <a:t> 2004).</a:t>
            </a:r>
          </a:p>
          <a:p>
            <a:pPr>
              <a:spcBef>
                <a:spcPts val="0"/>
              </a:spcBef>
              <a:spcAft>
                <a:spcPts val="600"/>
              </a:spcAft>
            </a:pPr>
            <a:r>
              <a:rPr lang="en-US" sz="1800" dirty="0">
                <a:latin typeface="+mn-lt"/>
              </a:rPr>
              <a:t>PROFILES uses 0.8 of a grade equivalent lost per school year per 1 SD unit reduction in the height-for-age z-score.</a:t>
            </a:r>
          </a:p>
          <a:p>
            <a:pPr>
              <a:spcBef>
                <a:spcPts val="0"/>
              </a:spcBef>
              <a:spcAft>
                <a:spcPts val="600"/>
              </a:spcAft>
            </a:pPr>
            <a:endParaRPr lang="en-US" sz="1800" dirty="0">
              <a:latin typeface="+mn-lt"/>
            </a:endParaRPr>
          </a:p>
          <a:p>
            <a:pPr>
              <a:spcBef>
                <a:spcPts val="0"/>
              </a:spcBef>
              <a:spcAft>
                <a:spcPts val="600"/>
              </a:spcAft>
            </a:pPr>
            <a:endParaRPr lang="en-US" sz="1800" dirty="0">
              <a:latin typeface="+mn-lt"/>
            </a:endParaRPr>
          </a:p>
        </p:txBody>
      </p:sp>
      <p:sp>
        <p:nvSpPr>
          <p:cNvPr id="5" name="Title 3"/>
          <p:cNvSpPr txBox="1">
            <a:spLocks/>
          </p:cNvSpPr>
          <p:nvPr/>
        </p:nvSpPr>
        <p:spPr>
          <a:xfrm>
            <a:off x="227076" y="381000"/>
            <a:ext cx="8653272"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Stunting and Education Outcomes</a:t>
            </a:r>
          </a:p>
        </p:txBody>
      </p:sp>
    </p:spTree>
    <p:extLst>
      <p:ext uri="{BB962C8B-B14F-4D97-AF65-F5344CB8AC3E}">
        <p14:creationId xmlns:p14="http://schemas.microsoft.com/office/powerpoint/2010/main" val="7779858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Autofit/>
          </a:bodyPr>
          <a:lstStyle/>
          <a:p>
            <a:r>
              <a:rPr lang="en-US" sz="3600" b="1" dirty="0">
                <a:solidFill>
                  <a:schemeClr val="tx2"/>
                </a:solidFill>
                <a:latin typeface="+mj-lt"/>
              </a:rPr>
              <a:t>Malnutrition and Economic Productivity</a:t>
            </a:r>
            <a:endParaRPr lang="en-US" sz="2000" b="1" dirty="0">
              <a:solidFill>
                <a:schemeClr val="tx2"/>
              </a:solidFill>
              <a:latin typeface="+mj-lt"/>
            </a:endParaRPr>
          </a:p>
        </p:txBody>
      </p:sp>
    </p:spTree>
    <p:extLst>
      <p:ext uri="{BB962C8B-B14F-4D97-AF65-F5344CB8AC3E}">
        <p14:creationId xmlns:p14="http://schemas.microsoft.com/office/powerpoint/2010/main" val="12029490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400" dirty="0">
                <a:latin typeface="+mn-lt"/>
              </a:rPr>
              <a:t>Growth deficits early in life are related to productivity loss in adulthood (Behrman 1992; </a:t>
            </a:r>
            <a:r>
              <a:rPr lang="en-US" sz="2400" dirty="0" err="1">
                <a:latin typeface="+mn-lt"/>
              </a:rPr>
              <a:t>Pinstrup</a:t>
            </a:r>
            <a:r>
              <a:rPr lang="en-US" sz="2400" dirty="0">
                <a:latin typeface="+mn-lt"/>
              </a:rPr>
              <a:t>-Andersen et al. 1993):</a:t>
            </a:r>
          </a:p>
          <a:p>
            <a:pPr lvl="1">
              <a:spcBef>
                <a:spcPts val="0"/>
              </a:spcBef>
              <a:spcAft>
                <a:spcPts val="1200"/>
              </a:spcAft>
            </a:pPr>
            <a:r>
              <a:rPr lang="en-US" sz="2400" dirty="0">
                <a:latin typeface="+mn-lt"/>
              </a:rPr>
              <a:t>1.0% height deficit in adulthood = 1.38% drop in productivity</a:t>
            </a:r>
          </a:p>
          <a:p>
            <a:pPr>
              <a:spcBef>
                <a:spcPts val="0"/>
              </a:spcBef>
              <a:spcAft>
                <a:spcPts val="1200"/>
              </a:spcAft>
            </a:pPr>
            <a:r>
              <a:rPr lang="en-GB" sz="2400" dirty="0">
                <a:latin typeface="+mn-lt"/>
              </a:rPr>
              <a:t>Using coefficients based on published scientific literature, PROFILES estimates reduced adult productivity related to both decreased physical capacity and impaired intellectual ability (affecting school achievement and resulting in lower wages in the future).</a:t>
            </a:r>
          </a:p>
          <a:p>
            <a:pPr>
              <a:spcBef>
                <a:spcPts val="0"/>
              </a:spcBef>
              <a:spcAft>
                <a:spcPts val="1200"/>
              </a:spcAft>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2400" dirty="0">
              <a:latin typeface="+mn-lt"/>
            </a:endParaRPr>
          </a:p>
          <a:p>
            <a:pPr>
              <a:spcBef>
                <a:spcPts val="0"/>
              </a:spcBef>
              <a:spcAft>
                <a:spcPts val="1200"/>
              </a:spcAft>
              <a:buFont typeface="Times New Roman" pitchFamily="16" charset="0"/>
              <a:buNone/>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2400" dirty="0">
              <a:latin typeface="+mn-lt"/>
            </a:endParaRPr>
          </a:p>
          <a:p>
            <a:pPr>
              <a:spcBef>
                <a:spcPts val="0"/>
              </a:spcBef>
              <a:spcAft>
                <a:spcPts val="1200"/>
              </a:spcAft>
              <a:buFont typeface="Times New Roman" pitchFamily="16" charset="0"/>
              <a:buNone/>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2400" dirty="0">
              <a:latin typeface="+mn-lt"/>
            </a:endParaRPr>
          </a:p>
          <a:p>
            <a:pPr>
              <a:spcBef>
                <a:spcPts val="0"/>
              </a:spcBef>
              <a:spcAft>
                <a:spcPts val="1200"/>
              </a:spcAft>
            </a:pPr>
            <a:endParaRPr lang="en-GB" sz="2400" dirty="0">
              <a:latin typeface="+mn-lt"/>
            </a:endParaRPr>
          </a:p>
        </p:txBody>
      </p:sp>
      <p:sp>
        <p:nvSpPr>
          <p:cNvPr id="5" name="Title 3"/>
          <p:cNvSpPr txBox="1">
            <a:spLocks/>
          </p:cNvSpPr>
          <p:nvPr/>
        </p:nvSpPr>
        <p:spPr>
          <a:xfrm>
            <a:off x="438912" y="3731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Stunting and Economic Productivity</a:t>
            </a:r>
          </a:p>
        </p:txBody>
      </p:sp>
    </p:spTree>
    <p:extLst>
      <p:ext uri="{BB962C8B-B14F-4D97-AF65-F5344CB8AC3E}">
        <p14:creationId xmlns:p14="http://schemas.microsoft.com/office/powerpoint/2010/main" val="25962842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4"/>
          </a:xfrm>
        </p:spPr>
        <p:txBody>
          <a:bodyPr>
            <a:noAutofit/>
          </a:bodyPr>
          <a:lstStyle/>
          <a:p>
            <a:pPr>
              <a:spcBef>
                <a:spcPts val="0"/>
              </a:spcBef>
              <a:spcAft>
                <a:spcPts val="600"/>
              </a:spcAft>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300" dirty="0">
                <a:latin typeface="+mn-lt"/>
              </a:rPr>
              <a:t>A large-scale randomized longitudinal supplementation trial in Guatemala where mothers and children were given either </a:t>
            </a:r>
            <a:r>
              <a:rPr lang="en-US" sz="2300" i="1" dirty="0" err="1">
                <a:latin typeface="+mn-lt"/>
              </a:rPr>
              <a:t>atole</a:t>
            </a:r>
            <a:r>
              <a:rPr lang="en-US" sz="2300" dirty="0">
                <a:latin typeface="+mn-lt"/>
              </a:rPr>
              <a:t> (micronutrients, energy, protein) or </a:t>
            </a:r>
            <a:r>
              <a:rPr lang="en-US" sz="2300" i="1" dirty="0">
                <a:latin typeface="+mn-lt"/>
              </a:rPr>
              <a:t>fresco</a:t>
            </a:r>
            <a:r>
              <a:rPr lang="en-US" sz="2300" dirty="0">
                <a:latin typeface="+mn-lt"/>
              </a:rPr>
              <a:t> (micronutrients, low energy, no protein) showed that improved early nutrition can positively impact a child’s cognitive development and consequently their educational attainment and productivity. </a:t>
            </a:r>
          </a:p>
          <a:p>
            <a:pPr lvl="1">
              <a:spcBef>
                <a:spcPts val="0"/>
              </a:spcBef>
              <a:spcAft>
                <a:spcPts val="600"/>
              </a:spcAft>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300" dirty="0" err="1">
                <a:latin typeface="+mn-lt"/>
              </a:rPr>
              <a:t>Habicht</a:t>
            </a:r>
            <a:r>
              <a:rPr lang="en-US" sz="2300" dirty="0">
                <a:latin typeface="+mn-lt"/>
              </a:rPr>
              <a:t> (2010) linked the provision of </a:t>
            </a:r>
            <a:r>
              <a:rPr lang="en-US" sz="2300" i="1" dirty="0" err="1"/>
              <a:t>atole</a:t>
            </a:r>
            <a:r>
              <a:rPr lang="en-US" sz="2300" dirty="0">
                <a:latin typeface="+mn-lt"/>
              </a:rPr>
              <a:t> to children ≤ 3 years to increased height. </a:t>
            </a:r>
          </a:p>
          <a:p>
            <a:pPr lvl="1">
              <a:spcBef>
                <a:spcPts val="0"/>
              </a:spcBef>
              <a:spcAft>
                <a:spcPts val="600"/>
              </a:spcAft>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300" dirty="0" err="1">
                <a:latin typeface="+mn-lt"/>
              </a:rPr>
              <a:t>Hoddinott</a:t>
            </a:r>
            <a:r>
              <a:rPr lang="en-US" sz="2300" dirty="0">
                <a:latin typeface="+mn-lt"/>
              </a:rPr>
              <a:t> et al. (2008) found that </a:t>
            </a:r>
            <a:r>
              <a:rPr lang="en-US" sz="2300" i="1" dirty="0" err="1"/>
              <a:t>atole</a:t>
            </a:r>
            <a:r>
              <a:rPr lang="en-US" sz="2300" dirty="0">
                <a:latin typeface="+mn-lt"/>
              </a:rPr>
              <a:t> exposure during but not after the first 3 years of life was associated with higher hourly wages among men 26–42 years of age. Exposure to </a:t>
            </a:r>
            <a:r>
              <a:rPr lang="en-US" sz="2300" i="1" dirty="0" err="1"/>
              <a:t>atole</a:t>
            </a:r>
            <a:r>
              <a:rPr lang="en-US" sz="2300" dirty="0">
                <a:latin typeface="+mn-lt"/>
              </a:rPr>
              <a:t> from 0–2 years was associated with an increased wage of US$0.67 per hour (95% CI 0.16–1.17), equal to a 46% increase in average wages</a:t>
            </a:r>
            <a:r>
              <a:rPr lang="en-US" dirty="0">
                <a:latin typeface="+mn-lt"/>
              </a:rPr>
              <a:t>.</a:t>
            </a:r>
            <a:endParaRPr lang="fr-FR" dirty="0">
              <a:latin typeface="+mn-lt"/>
            </a:endParaRPr>
          </a:p>
        </p:txBody>
      </p:sp>
      <p:sp>
        <p:nvSpPr>
          <p:cNvPr id="5" name="Title 3"/>
          <p:cNvSpPr txBox="1">
            <a:spLocks/>
          </p:cNvSpPr>
          <p:nvPr/>
        </p:nvSpPr>
        <p:spPr>
          <a:xfrm>
            <a:off x="457200" y="18801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Stunting and Economic Productivity</a:t>
            </a:r>
          </a:p>
        </p:txBody>
      </p:sp>
    </p:spTree>
    <p:extLst>
      <p:ext uri="{BB962C8B-B14F-4D97-AF65-F5344CB8AC3E}">
        <p14:creationId xmlns:p14="http://schemas.microsoft.com/office/powerpoint/2010/main" val="7780493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Effects of LBW on Productivity</a:t>
            </a:r>
            <a:br>
              <a:rPr lang="en-US" b="1" dirty="0"/>
            </a:br>
            <a:r>
              <a:rPr lang="en-US" b="1" dirty="0"/>
              <a:t>(Stunting and Cognitive Loss)</a:t>
            </a:r>
          </a:p>
        </p:txBody>
      </p:sp>
      <p:sp>
        <p:nvSpPr>
          <p:cNvPr id="3" name="Content Placeholder 2"/>
          <p:cNvSpPr>
            <a:spLocks noGrp="1"/>
          </p:cNvSpPr>
          <p:nvPr>
            <p:ph idx="1"/>
          </p:nvPr>
        </p:nvSpPr>
        <p:spPr/>
        <p:txBody>
          <a:bodyPr>
            <a:normAutofit lnSpcReduction="10000"/>
          </a:bodyPr>
          <a:lstStyle/>
          <a:p>
            <a:pPr>
              <a:lnSpc>
                <a:spcPct val="110000"/>
              </a:lnSpc>
              <a:spcBef>
                <a:spcPts val="0"/>
              </a:spcBef>
              <a:spcAft>
                <a:spcPts val="600"/>
              </a:spcAft>
            </a:pPr>
            <a:r>
              <a:rPr lang="en-US" sz="2400" dirty="0"/>
              <a:t>Low birth weight infants (&lt; 2,500 grams) are more likely to become stunted and have reduced cognitive ability as they grow and develop.</a:t>
            </a:r>
          </a:p>
          <a:p>
            <a:pPr>
              <a:lnSpc>
                <a:spcPct val="110000"/>
              </a:lnSpc>
              <a:spcBef>
                <a:spcPts val="0"/>
              </a:spcBef>
              <a:spcAft>
                <a:spcPts val="600"/>
              </a:spcAft>
            </a:pPr>
            <a:r>
              <a:rPr lang="en-US" sz="2400" dirty="0"/>
              <a:t>LBW reduces productivity through its impact on stunting and cognitive development.</a:t>
            </a:r>
          </a:p>
          <a:p>
            <a:pPr marL="287338" indent="-287338">
              <a:lnSpc>
                <a:spcPct val="110000"/>
              </a:lnSpc>
              <a:spcBef>
                <a:spcPts val="0"/>
              </a:spcBef>
              <a:spcAft>
                <a:spcPts val="600"/>
              </a:spcAft>
              <a:tabLst>
                <a:tab pos="969963" algn="l"/>
                <a:tab pos="1884363" algn="l"/>
                <a:tab pos="2798763" algn="l"/>
                <a:tab pos="3713163" algn="l"/>
                <a:tab pos="4627563" algn="l"/>
                <a:tab pos="5541963" algn="l"/>
                <a:tab pos="6456363" algn="l"/>
                <a:tab pos="7370763" algn="l"/>
                <a:tab pos="8285163" algn="l"/>
                <a:tab pos="9199563" algn="l"/>
                <a:tab pos="10113963" algn="l"/>
              </a:tabLst>
              <a:defRPr/>
            </a:pPr>
            <a:r>
              <a:rPr lang="en-US" sz="2400" dirty="0"/>
              <a:t>Preventing LBW can lead to productivity gains (Alderman and Behrman 2004).</a:t>
            </a:r>
          </a:p>
          <a:p>
            <a:pPr marL="287338" indent="-287338">
              <a:lnSpc>
                <a:spcPct val="110000"/>
              </a:lnSpc>
              <a:spcBef>
                <a:spcPts val="0"/>
              </a:spcBef>
              <a:spcAft>
                <a:spcPts val="600"/>
              </a:spcAft>
              <a:tabLst>
                <a:tab pos="969963" algn="l"/>
                <a:tab pos="1884363" algn="l"/>
                <a:tab pos="2798763" algn="l"/>
                <a:tab pos="3713163" algn="l"/>
                <a:tab pos="4627563" algn="l"/>
                <a:tab pos="5541963" algn="l"/>
                <a:tab pos="6456363" algn="l"/>
                <a:tab pos="7370763" algn="l"/>
                <a:tab pos="8285163" algn="l"/>
                <a:tab pos="9199563" algn="l"/>
                <a:tab pos="10113963" algn="l"/>
              </a:tabLst>
              <a:defRPr/>
            </a:pPr>
            <a:r>
              <a:rPr lang="en-US" sz="2400" dirty="0"/>
              <a:t>Because LBW contributes to stunting, and stunting results in productivity losses, the productivity losses attributable to LBW and stunting overlap. These estimates cannot be added as this would result in double-counting productivity losses. </a:t>
            </a:r>
          </a:p>
        </p:txBody>
      </p:sp>
    </p:spTree>
    <p:extLst>
      <p:ext uri="{BB962C8B-B14F-4D97-AF65-F5344CB8AC3E}">
        <p14:creationId xmlns:p14="http://schemas.microsoft.com/office/powerpoint/2010/main" val="19946061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663F46B-3707-4D3C-AC95-1EF8DBB433F8}" type="slidenum">
              <a:rPr lang="fr-FR" smtClean="0">
                <a:solidFill>
                  <a:prstClr val="black">
                    <a:tint val="75000"/>
                  </a:prstClr>
                </a:solidFill>
              </a:rPr>
              <a:pPr>
                <a:defRPr/>
              </a:pPr>
              <a:t>165</a:t>
            </a:fld>
            <a:endParaRPr lang="fr-FR">
              <a:solidFill>
                <a:prstClr val="black">
                  <a:tint val="75000"/>
                </a:prstClr>
              </a:solidFill>
            </a:endParaRPr>
          </a:p>
        </p:txBody>
      </p:sp>
      <p:sp>
        <p:nvSpPr>
          <p:cNvPr id="5" name="Rectangle 1"/>
          <p:cNvSpPr>
            <a:spLocks noGrp="1" noChangeArrowheads="1"/>
          </p:cNvSpPr>
          <p:nvPr>
            <p:ph type="title"/>
          </p:nvPr>
        </p:nvSpPr>
        <p:spPr/>
        <p:txBody>
          <a:bodyPr/>
          <a:lstStyle/>
          <a:p>
            <a:r>
              <a:rPr lang="en-GB" dirty="0"/>
              <a:t>Iodine Deficiency and Productivity</a:t>
            </a:r>
          </a:p>
        </p:txBody>
      </p:sp>
      <p:sp>
        <p:nvSpPr>
          <p:cNvPr id="8" name="Rectangle 2"/>
          <p:cNvSpPr txBox="1">
            <a:spLocks noChangeArrowheads="1"/>
          </p:cNvSpPr>
          <p:nvPr/>
        </p:nvSpPr>
        <p:spPr>
          <a:xfrm>
            <a:off x="457200" y="1600200"/>
            <a:ext cx="8229600" cy="5181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Tx/>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lvl="1" indent="-346075">
              <a:lnSpc>
                <a:spcPct val="110000"/>
              </a:lnSpc>
              <a:spcBef>
                <a:spcPts val="0"/>
              </a:spcBef>
              <a:spcAft>
                <a:spcPts val="600"/>
              </a:spcAft>
              <a:buFont typeface="Arial" panose="020B0604020202020204" pitchFamily="34" charset="0"/>
              <a:buChar char="•"/>
            </a:pPr>
            <a:r>
              <a:rPr lang="en-US"/>
              <a:t>Iodine deficiency during pregnancy is known to hinder the development of the fetus and result in mental and physical impairment which impacts a person’s future productivity.</a:t>
            </a:r>
          </a:p>
          <a:p>
            <a:pPr>
              <a:lnSpc>
                <a:spcPct val="110000"/>
              </a:lnSpc>
              <a:spcBef>
                <a:spcPts val="0"/>
              </a:spcBef>
              <a:spcAft>
                <a:spcPts val="600"/>
              </a:spcAft>
            </a:pPr>
            <a:r>
              <a:rPr lang="en-US"/>
              <a:t>Levin et al. (1993) estimate that:</a:t>
            </a:r>
          </a:p>
          <a:p>
            <a:pPr lvl="1">
              <a:lnSpc>
                <a:spcPct val="110000"/>
              </a:lnSpc>
              <a:spcBef>
                <a:spcPts val="0"/>
              </a:spcBef>
              <a:spcAft>
                <a:spcPts val="600"/>
              </a:spcAft>
            </a:pPr>
            <a:r>
              <a:rPr lang="en-US"/>
              <a:t>People with cretinism have no productivity (100% reduction in productivity)</a:t>
            </a:r>
          </a:p>
          <a:p>
            <a:pPr lvl="1">
              <a:lnSpc>
                <a:spcPct val="110000"/>
              </a:lnSpc>
              <a:spcBef>
                <a:spcPts val="0"/>
              </a:spcBef>
              <a:spcAft>
                <a:spcPts val="600"/>
              </a:spcAft>
            </a:pPr>
            <a:r>
              <a:rPr lang="en-US"/>
              <a:t>Severely mentally impaired persons are 25% less productive than individuals who are not impaired</a:t>
            </a:r>
          </a:p>
          <a:p>
            <a:pPr lvl="1">
              <a:lnSpc>
                <a:spcPct val="110000"/>
              </a:lnSpc>
              <a:spcBef>
                <a:spcPts val="0"/>
              </a:spcBef>
              <a:spcAft>
                <a:spcPts val="600"/>
              </a:spcAft>
            </a:pPr>
            <a:r>
              <a:rPr lang="en-US"/>
              <a:t>Mildly mentally impaired individuals are 5% less productive than people who are not impaired</a:t>
            </a:r>
          </a:p>
          <a:p>
            <a:pPr>
              <a:lnSpc>
                <a:spcPct val="110000"/>
              </a:lnSpc>
              <a:spcBef>
                <a:spcPts val="0"/>
              </a:spcBef>
              <a:spcAft>
                <a:spcPts val="600"/>
              </a:spcAft>
            </a:pPr>
            <a:r>
              <a:rPr lang="en-US"/>
              <a:t>IQ is highly correlated with school achievement (r=0.92), and high IQ is associated with high per capita GDP and fast economic growth (Meisenberg and Lynn 2011)</a:t>
            </a:r>
            <a:endParaRPr lang="en-US" dirty="0"/>
          </a:p>
        </p:txBody>
      </p:sp>
    </p:spTree>
    <p:extLst>
      <p:ext uri="{BB962C8B-B14F-4D97-AF65-F5344CB8AC3E}">
        <p14:creationId xmlns:p14="http://schemas.microsoft.com/office/powerpoint/2010/main" val="63832391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754" y="1066800"/>
            <a:ext cx="8503920" cy="4876800"/>
          </a:xfrm>
        </p:spPr>
        <p:txBody>
          <a:bodyPr>
            <a:noAutofit/>
          </a:bodyPr>
          <a:lstStyle/>
          <a:p>
            <a:pPr>
              <a:spcBef>
                <a:spcPts val="0"/>
              </a:spcBef>
              <a:spcAft>
                <a:spcPts val="600"/>
              </a:spcAft>
            </a:pPr>
            <a:r>
              <a:rPr lang="en-US" dirty="0"/>
              <a:t>Hemoglobin, an iron-containing protein, is the oxygen-carrying component of the blood.</a:t>
            </a:r>
          </a:p>
          <a:p>
            <a:pPr>
              <a:spcBef>
                <a:spcPts val="0"/>
              </a:spcBef>
              <a:spcAft>
                <a:spcPts val="600"/>
              </a:spcAft>
            </a:pPr>
            <a:r>
              <a:rPr lang="en-US" dirty="0"/>
              <a:t>Anemia (low blood hemoglobin concentration) indicates reduced oxygen-carrying capacity and can be an indicator of poor iron status.</a:t>
            </a:r>
          </a:p>
          <a:p>
            <a:pPr>
              <a:spcBef>
                <a:spcPts val="0"/>
              </a:spcBef>
              <a:spcAft>
                <a:spcPts val="600"/>
              </a:spcAft>
            </a:pPr>
            <a:r>
              <a:rPr lang="en-US" dirty="0"/>
              <a:t>Adequate blood oxygen levels are important for mental function, fetal development, and physical activity. </a:t>
            </a:r>
          </a:p>
          <a:p>
            <a:pPr>
              <a:spcBef>
                <a:spcPts val="0"/>
              </a:spcBef>
              <a:spcAft>
                <a:spcPts val="600"/>
              </a:spcAft>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a:t>There is a direct relationship between hemoglobin (</a:t>
            </a:r>
            <a:r>
              <a:rPr lang="en-US" dirty="0" err="1"/>
              <a:t>Hb</a:t>
            </a:r>
            <a:r>
              <a:rPr lang="en-US" dirty="0"/>
              <a:t>) levels and productivity:</a:t>
            </a:r>
          </a:p>
          <a:p>
            <a:pPr lvl="1">
              <a:spcBef>
                <a:spcPts val="0"/>
              </a:spcBef>
              <a:spcAft>
                <a:spcPts val="600"/>
              </a:spcAft>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err="1"/>
              <a:t>Hb</a:t>
            </a:r>
            <a:r>
              <a:rPr lang="en-US" dirty="0"/>
              <a:t> reduction 1% = Productivity reduction 1.5% </a:t>
            </a:r>
          </a:p>
          <a:p>
            <a:pPr marL="285750" lvl="1">
              <a:spcBef>
                <a:spcPts val="0"/>
              </a:spcBef>
              <a:spcAft>
                <a:spcPts val="600"/>
              </a:spcAft>
              <a:buFont typeface="Arial" panose="020B0604020202020204" pitchFamily="34" charset="0"/>
              <a:buChar char="•"/>
              <a:tabLst>
                <a:tab pos="8228013" algn="l"/>
                <a:tab pos="9142413" algn="l"/>
                <a:tab pos="10056813" algn="l"/>
              </a:tabLst>
              <a:defRPr/>
            </a:pPr>
            <a:r>
              <a:rPr lang="en-US" dirty="0"/>
              <a:t>Horton and Ross (2003) found that iron supplementation in anemic adults resulted in: </a:t>
            </a:r>
          </a:p>
          <a:p>
            <a:pPr lvl="1">
              <a:spcBef>
                <a:spcPts val="0"/>
              </a:spcBef>
              <a:spcAft>
                <a:spcPts val="600"/>
              </a:spcAft>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a:t>5% increase in “blue collar” labor productivity</a:t>
            </a:r>
          </a:p>
          <a:p>
            <a:pPr lvl="1">
              <a:spcBef>
                <a:spcPts val="0"/>
              </a:spcBef>
              <a:spcAft>
                <a:spcPts val="600"/>
              </a:spcAft>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a:t>17% increase in heavy manual labor productivity</a:t>
            </a:r>
          </a:p>
          <a:p>
            <a:pPr marL="284163" indent="-284163">
              <a:spcBef>
                <a:spcPts val="0"/>
              </a:spcBef>
              <a:spcAft>
                <a:spcPts val="600"/>
              </a:spcAft>
              <a:buClr>
                <a:srgbClr val="FCFEB9"/>
              </a:buClr>
              <a:buFont typeface="Arial" charset="0"/>
              <a:buChar char="•"/>
              <a:tabLst>
                <a:tab pos="28575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dirty="0"/>
          </a:p>
          <a:p>
            <a:pPr>
              <a:spcBef>
                <a:spcPts val="0"/>
              </a:spcBef>
              <a:spcAft>
                <a:spcPts val="600"/>
              </a:spcAft>
            </a:pPr>
            <a:endParaRPr lang="en-US" dirty="0"/>
          </a:p>
        </p:txBody>
      </p:sp>
      <p:sp>
        <p:nvSpPr>
          <p:cNvPr id="5" name="Rectangle 1"/>
          <p:cNvSpPr txBox="1">
            <a:spLocks noChangeArrowheads="1"/>
          </p:cNvSpPr>
          <p:nvPr/>
        </p:nvSpPr>
        <p:spPr>
          <a:xfrm>
            <a:off x="301752" y="152400"/>
            <a:ext cx="8543925" cy="914400"/>
          </a:xfrm>
          <a:prstGeom prst="rect">
            <a:avLst/>
          </a:prstGeom>
        </p:spPr>
        <p:txBody>
          <a:bodyPr vert="horz" lIns="92160" tIns="46080" rIns="92160" bIns="4608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a:solidFill>
                  <a:schemeClr val="tx2"/>
                </a:solidFill>
              </a:rPr>
              <a:t>Anemia and Productivity</a:t>
            </a:r>
          </a:p>
        </p:txBody>
      </p:sp>
    </p:spTree>
    <p:extLst>
      <p:ext uri="{BB962C8B-B14F-4D97-AF65-F5344CB8AC3E}">
        <p14:creationId xmlns:p14="http://schemas.microsoft.com/office/powerpoint/2010/main" val="395590207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A4CD-1D53-446B-A114-3E95FBBB0B21}"/>
              </a:ext>
            </a:extLst>
          </p:cNvPr>
          <p:cNvSpPr>
            <a:spLocks noGrp="1"/>
          </p:cNvSpPr>
          <p:nvPr>
            <p:ph type="title"/>
          </p:nvPr>
        </p:nvSpPr>
        <p:spPr/>
        <p:txBody>
          <a:bodyPr/>
          <a:lstStyle/>
          <a:p>
            <a:r>
              <a:rPr lang="en-US" dirty="0"/>
              <a:t>Addressing the Risk Factors of Stunting</a:t>
            </a:r>
          </a:p>
        </p:txBody>
      </p:sp>
      <p:sp>
        <p:nvSpPr>
          <p:cNvPr id="4" name="Slide Number Placeholder 3">
            <a:extLst>
              <a:ext uri="{FF2B5EF4-FFF2-40B4-BE49-F238E27FC236}">
                <a16:creationId xmlns:a16="http://schemas.microsoft.com/office/drawing/2014/main" id="{DFE05869-4830-41CC-B4BE-176BEE58FD7F}"/>
              </a:ext>
            </a:extLst>
          </p:cNvPr>
          <p:cNvSpPr>
            <a:spLocks noGrp="1"/>
          </p:cNvSpPr>
          <p:nvPr>
            <p:ph type="sldNum" sz="quarter" idx="4294967295"/>
          </p:nvPr>
        </p:nvSpPr>
        <p:spPr>
          <a:xfrm>
            <a:off x="7010400" y="6356350"/>
            <a:ext cx="2133600" cy="365125"/>
          </a:xfrm>
          <a:prstGeom prst="rect">
            <a:avLst/>
          </a:prstGeom>
        </p:spPr>
        <p:txBody>
          <a:bodyPr/>
          <a:lstStyle/>
          <a:p>
            <a:pPr>
              <a:defRPr/>
            </a:pPr>
            <a:fld id="{7663F46B-3707-4D3C-AC95-1EF8DBB433F8}" type="slidenum">
              <a:rPr lang="fr-FR" smtClean="0">
                <a:solidFill>
                  <a:prstClr val="black">
                    <a:tint val="75000"/>
                  </a:prstClr>
                </a:solidFill>
              </a:rPr>
              <a:pPr>
                <a:defRPr/>
              </a:pPr>
              <a:t>167</a:t>
            </a:fld>
            <a:endParaRPr lang="fr-FR">
              <a:solidFill>
                <a:prstClr val="black">
                  <a:tint val="75000"/>
                </a:prstClr>
              </a:solidFill>
            </a:endParaRPr>
          </a:p>
        </p:txBody>
      </p:sp>
      <p:pic>
        <p:nvPicPr>
          <p:cNvPr id="6" name="Content Placeholder 5" descr="Bar graph depicting millions of attributable stunting cases for various risk factors, the highest three being for TSGA, unimproved sanitation, and childhood diarrhea" title="Bar graph depicting millions of attributable stunting cases for various risk factors, the highest three being for TSGA, unimproved sanitation, and childhood diarrhea">
            <a:extLst>
              <a:ext uri="{FF2B5EF4-FFF2-40B4-BE49-F238E27FC236}">
                <a16:creationId xmlns:a16="http://schemas.microsoft.com/office/drawing/2014/main" id="{55AB8AE9-0BF4-4785-AAAF-FAAFCE4C02B1}"/>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7222" y="1600200"/>
            <a:ext cx="5809555" cy="4525963"/>
          </a:xfrm>
          <a:prstGeom prst="rect">
            <a:avLst/>
          </a:prstGeom>
          <a:noFill/>
          <a:ln>
            <a:noFill/>
          </a:ln>
        </p:spPr>
      </p:pic>
      <p:sp>
        <p:nvSpPr>
          <p:cNvPr id="3" name="TextBox 2">
            <a:extLst>
              <a:ext uri="{FF2B5EF4-FFF2-40B4-BE49-F238E27FC236}">
                <a16:creationId xmlns:a16="http://schemas.microsoft.com/office/drawing/2014/main" id="{1D906488-4A84-4F91-B23F-9688F633FCD0}"/>
              </a:ext>
            </a:extLst>
          </p:cNvPr>
          <p:cNvSpPr txBox="1"/>
          <p:nvPr/>
        </p:nvSpPr>
        <p:spPr>
          <a:xfrm>
            <a:off x="838200" y="6356350"/>
            <a:ext cx="2667000" cy="369332"/>
          </a:xfrm>
          <a:prstGeom prst="rect">
            <a:avLst/>
          </a:prstGeom>
          <a:noFill/>
        </p:spPr>
        <p:txBody>
          <a:bodyPr wrap="square" rtlCol="0">
            <a:spAutoFit/>
          </a:bodyPr>
          <a:lstStyle/>
          <a:p>
            <a:r>
              <a:rPr lang="en-US" dirty="0">
                <a:solidFill>
                  <a:schemeClr val="dk1"/>
                </a:solidFill>
              </a:rPr>
              <a:t>(</a:t>
            </a:r>
            <a:r>
              <a:rPr lang="en-US" dirty="0" err="1">
                <a:solidFill>
                  <a:schemeClr val="dk1"/>
                </a:solidFill>
              </a:rPr>
              <a:t>Danaei</a:t>
            </a:r>
            <a:r>
              <a:rPr lang="en-US" dirty="0">
                <a:solidFill>
                  <a:schemeClr val="dk1"/>
                </a:solidFill>
              </a:rPr>
              <a:t> et al. 2016) </a:t>
            </a:r>
            <a:endParaRPr lang="en-US" dirty="0"/>
          </a:p>
        </p:txBody>
      </p:sp>
    </p:spTree>
    <p:extLst>
      <p:ext uri="{BB962C8B-B14F-4D97-AF65-F5344CB8AC3E}">
        <p14:creationId xmlns:p14="http://schemas.microsoft.com/office/powerpoint/2010/main" val="326615558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6735-4668-481B-A122-BE9B5B050A44}"/>
              </a:ext>
            </a:extLst>
          </p:cNvPr>
          <p:cNvSpPr>
            <a:spLocks noGrp="1"/>
          </p:cNvSpPr>
          <p:nvPr>
            <p:ph type="title"/>
          </p:nvPr>
        </p:nvSpPr>
        <p:spPr/>
        <p:txBody>
          <a:bodyPr/>
          <a:lstStyle/>
          <a:p>
            <a:r>
              <a:rPr lang="en-US" dirty="0"/>
              <a:t>Inadequate Dietary Diversity and Stunting</a:t>
            </a:r>
          </a:p>
        </p:txBody>
      </p:sp>
      <p:sp>
        <p:nvSpPr>
          <p:cNvPr id="5" name="Content Placeholder 4">
            <a:extLst>
              <a:ext uri="{FF2B5EF4-FFF2-40B4-BE49-F238E27FC236}">
                <a16:creationId xmlns:a16="http://schemas.microsoft.com/office/drawing/2014/main" id="{C8EB2996-1CAC-42DA-AB30-342604CE64E1}"/>
              </a:ext>
            </a:extLst>
          </p:cNvPr>
          <p:cNvSpPr>
            <a:spLocks noGrp="1"/>
          </p:cNvSpPr>
          <p:nvPr>
            <p:ph idx="1"/>
          </p:nvPr>
        </p:nvSpPr>
        <p:spPr/>
        <p:txBody>
          <a:bodyPr>
            <a:normAutofit/>
          </a:bodyPr>
          <a:lstStyle/>
          <a:p>
            <a:r>
              <a:rPr lang="en-US" sz="2400" dirty="0"/>
              <a:t>Among the many factors thought to influence child health and nutrition, optimal complementary feeding (when the child transitions from exclusive breastfeeding to family foods, beginning at 6 months) is among the most important. </a:t>
            </a:r>
          </a:p>
          <a:p>
            <a:r>
              <a:rPr lang="en-US" sz="2400" dirty="0"/>
              <a:t>Complementary feeding is a complex behavior, where timeliness, quantity, and quality are all important. However, research indicates that an adequately diverse diet during a child’s first years of life (6–23 months) is most consistently correlated with child growth (Marriot et al. 2012). </a:t>
            </a:r>
          </a:p>
          <a:p>
            <a:endParaRPr lang="en-US" dirty="0"/>
          </a:p>
        </p:txBody>
      </p:sp>
      <p:sp>
        <p:nvSpPr>
          <p:cNvPr id="4" name="Slide Number Placeholder 3">
            <a:extLst>
              <a:ext uri="{FF2B5EF4-FFF2-40B4-BE49-F238E27FC236}">
                <a16:creationId xmlns:a16="http://schemas.microsoft.com/office/drawing/2014/main" id="{520B7CC0-A9BA-4673-B0EC-F957F0D59088}"/>
              </a:ext>
            </a:extLst>
          </p:cNvPr>
          <p:cNvSpPr>
            <a:spLocks noGrp="1"/>
          </p:cNvSpPr>
          <p:nvPr>
            <p:ph type="sldNum" sz="quarter" idx="4294967295"/>
          </p:nvPr>
        </p:nvSpPr>
        <p:spPr>
          <a:xfrm>
            <a:off x="7010400" y="6356350"/>
            <a:ext cx="2133600" cy="365125"/>
          </a:xfrm>
          <a:prstGeom prst="rect">
            <a:avLst/>
          </a:prstGeom>
        </p:spPr>
        <p:txBody>
          <a:bodyPr/>
          <a:lstStyle/>
          <a:p>
            <a:pPr>
              <a:defRPr/>
            </a:pPr>
            <a:fld id="{7663F46B-3707-4D3C-AC95-1EF8DBB433F8}" type="slidenum">
              <a:rPr lang="fr-FR" smtClean="0">
                <a:solidFill>
                  <a:prstClr val="black">
                    <a:tint val="75000"/>
                  </a:prstClr>
                </a:solidFill>
              </a:rPr>
              <a:pPr>
                <a:defRPr/>
              </a:pPr>
              <a:t>168</a:t>
            </a:fld>
            <a:endParaRPr lang="fr-FR">
              <a:solidFill>
                <a:prstClr val="black">
                  <a:tint val="75000"/>
                </a:prstClr>
              </a:solidFill>
            </a:endParaRPr>
          </a:p>
        </p:txBody>
      </p:sp>
    </p:spTree>
    <p:extLst>
      <p:ext uri="{BB962C8B-B14F-4D97-AF65-F5344CB8AC3E}">
        <p14:creationId xmlns:p14="http://schemas.microsoft.com/office/powerpoint/2010/main" val="415625992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6735-4668-481B-A122-BE9B5B050A44}"/>
              </a:ext>
            </a:extLst>
          </p:cNvPr>
          <p:cNvSpPr>
            <a:spLocks noGrp="1"/>
          </p:cNvSpPr>
          <p:nvPr>
            <p:ph type="title"/>
          </p:nvPr>
        </p:nvSpPr>
        <p:spPr/>
        <p:txBody>
          <a:bodyPr/>
          <a:lstStyle/>
          <a:p>
            <a:r>
              <a:rPr lang="en-US" dirty="0"/>
              <a:t>Teenage Pregnancy and Stunting</a:t>
            </a:r>
          </a:p>
        </p:txBody>
      </p:sp>
      <p:sp>
        <p:nvSpPr>
          <p:cNvPr id="5" name="Content Placeholder 4">
            <a:extLst>
              <a:ext uri="{FF2B5EF4-FFF2-40B4-BE49-F238E27FC236}">
                <a16:creationId xmlns:a16="http://schemas.microsoft.com/office/drawing/2014/main" id="{090265D5-408B-4BF5-BCEE-B7A74F72349B}"/>
              </a:ext>
            </a:extLst>
          </p:cNvPr>
          <p:cNvSpPr>
            <a:spLocks noGrp="1"/>
          </p:cNvSpPr>
          <p:nvPr>
            <p:ph idx="1"/>
          </p:nvPr>
        </p:nvSpPr>
        <p:spPr/>
        <p:txBody>
          <a:bodyPr>
            <a:normAutofit/>
          </a:bodyPr>
          <a:lstStyle/>
          <a:p>
            <a:r>
              <a:rPr lang="en-US" sz="2400" dirty="0"/>
              <a:t>Young maternal age (&lt;20 years) is associated with poor maternal health and has a variety of consequences for the child, including poor birth outcomes and growth deficits, including stunting (Fink et al. 2014).  </a:t>
            </a:r>
          </a:p>
          <a:p>
            <a:r>
              <a:rPr lang="en-US" sz="2400" dirty="0"/>
              <a:t>Although the relationship between teenage pregnancy and stunting may depend on the context (e.g., relationship is stronger in urban settings and can depend on socioeconomic status), there is a need in all countries to appreciate the potential impact of improvements in the timing of pregnancy and childbirth. </a:t>
            </a:r>
            <a:endParaRPr lang="en-US" dirty="0"/>
          </a:p>
        </p:txBody>
      </p:sp>
      <p:sp>
        <p:nvSpPr>
          <p:cNvPr id="4" name="Slide Number Placeholder 3">
            <a:extLst>
              <a:ext uri="{FF2B5EF4-FFF2-40B4-BE49-F238E27FC236}">
                <a16:creationId xmlns:a16="http://schemas.microsoft.com/office/drawing/2014/main" id="{520B7CC0-A9BA-4673-B0EC-F957F0D59088}"/>
              </a:ext>
            </a:extLst>
          </p:cNvPr>
          <p:cNvSpPr>
            <a:spLocks noGrp="1"/>
          </p:cNvSpPr>
          <p:nvPr>
            <p:ph type="sldNum" sz="quarter" idx="4294967295"/>
          </p:nvPr>
        </p:nvSpPr>
        <p:spPr>
          <a:xfrm>
            <a:off x="7010400" y="6356350"/>
            <a:ext cx="2133600" cy="365125"/>
          </a:xfrm>
          <a:prstGeom prst="rect">
            <a:avLst/>
          </a:prstGeom>
        </p:spPr>
        <p:txBody>
          <a:bodyPr/>
          <a:lstStyle/>
          <a:p>
            <a:pPr>
              <a:defRPr/>
            </a:pPr>
            <a:fld id="{7663F46B-3707-4D3C-AC95-1EF8DBB433F8}" type="slidenum">
              <a:rPr lang="fr-FR" smtClean="0">
                <a:solidFill>
                  <a:prstClr val="black">
                    <a:tint val="75000"/>
                  </a:prstClr>
                </a:solidFill>
              </a:rPr>
              <a:pPr>
                <a:defRPr/>
              </a:pPr>
              <a:t>169</a:t>
            </a:fld>
            <a:endParaRPr lang="fr-FR">
              <a:solidFill>
                <a:prstClr val="black">
                  <a:tint val="75000"/>
                </a:prstClr>
              </a:solidFill>
            </a:endParaRPr>
          </a:p>
        </p:txBody>
      </p:sp>
    </p:spTree>
    <p:extLst>
      <p:ext uri="{BB962C8B-B14F-4D97-AF65-F5344CB8AC3E}">
        <p14:creationId xmlns:p14="http://schemas.microsoft.com/office/powerpoint/2010/main" val="56737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Government Priorities</a:t>
            </a:r>
            <a:endParaRPr lang="en-US" dirty="0"/>
          </a:p>
        </p:txBody>
      </p:sp>
      <p:sp>
        <p:nvSpPr>
          <p:cNvPr id="100355" name="Rectangle 3"/>
          <p:cNvSpPr>
            <a:spLocks noGrp="1" noChangeArrowheads="1"/>
          </p:cNvSpPr>
          <p:nvPr>
            <p:ph idx="1"/>
          </p:nvPr>
        </p:nvSpPr>
        <p:spPr/>
        <p:txBody>
          <a:bodyPr/>
          <a:lstStyle/>
          <a:p>
            <a:endParaRPr lang="en-US"/>
          </a:p>
          <a:p>
            <a:endParaRPr lang="en-US"/>
          </a:p>
          <a:p>
            <a:endParaRPr lang="en-US"/>
          </a:p>
          <a:p>
            <a:endParaRPr lang="en-US"/>
          </a:p>
          <a:p>
            <a:endParaRPr lang="en-US" dirty="0"/>
          </a:p>
        </p:txBody>
      </p:sp>
    </p:spTree>
    <p:extLst>
      <p:ext uri="{BB962C8B-B14F-4D97-AF65-F5344CB8AC3E}">
        <p14:creationId xmlns:p14="http://schemas.microsoft.com/office/powerpoint/2010/main" val="2269485091"/>
      </p:ext>
    </p:extLst>
  </p:cSld>
  <p:clrMapOvr>
    <a:overrideClrMapping bg1="lt1" tx1="dk1" bg2="lt2" tx2="dk2" accent1="accent1" accent2="accent2" accent3="accent3" accent4="accent4" accent5="accent5" accent6="accent6" hlink="hlink" folHlink="folHlink"/>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5400" b="1" dirty="0">
                <a:solidFill>
                  <a:schemeClr val="tx2"/>
                </a:solidFill>
                <a:latin typeface="+mj-lt"/>
              </a:rPr>
              <a:t>Q&amp;A</a:t>
            </a:r>
          </a:p>
        </p:txBody>
      </p:sp>
    </p:spTree>
    <p:extLst>
      <p:ext uri="{BB962C8B-B14F-4D97-AF65-F5344CB8AC3E}">
        <p14:creationId xmlns:p14="http://schemas.microsoft.com/office/powerpoint/2010/main" val="426024925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8901"/>
            <a:ext cx="8648700" cy="1470025"/>
          </a:xfrm>
        </p:spPr>
        <p:txBody>
          <a:bodyPr>
            <a:normAutofit/>
          </a:bodyPr>
          <a:lstStyle/>
          <a:p>
            <a:r>
              <a:rPr lang="en-US" sz="4000" dirty="0">
                <a:solidFill>
                  <a:schemeClr val="tx2"/>
                </a:solidFill>
              </a:rPr>
              <a:t>Session 4: Approach and Assumptions Used in PROFILES Spreadsheet Models</a:t>
            </a:r>
          </a:p>
        </p:txBody>
      </p:sp>
    </p:spTree>
    <p:extLst>
      <p:ext uri="{BB962C8B-B14F-4D97-AF65-F5344CB8AC3E}">
        <p14:creationId xmlns:p14="http://schemas.microsoft.com/office/powerpoint/2010/main" val="76988015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Session Objectives</a:t>
            </a:r>
          </a:p>
        </p:txBody>
      </p:sp>
      <p:sp>
        <p:nvSpPr>
          <p:cNvPr id="11" name="Content Placeholder 2"/>
          <p:cNvSpPr txBox="1">
            <a:spLocks/>
          </p:cNvSpPr>
          <p:nvPr/>
        </p:nvSpPr>
        <p:spPr>
          <a:xfrm>
            <a:off x="485775" y="15240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defTabSz="914400">
              <a:lnSpc>
                <a:spcPct val="105000"/>
              </a:lnSpc>
              <a:spcBef>
                <a:spcPts val="0"/>
              </a:spcBef>
              <a:spcAft>
                <a:spcPts val="800"/>
              </a:spcAft>
              <a:buNone/>
              <a:defRPr/>
            </a:pPr>
            <a:r>
              <a:rPr lang="en-US" sz="2400" dirty="0"/>
              <a:t>By the end of the session, participants will have:</a:t>
            </a:r>
          </a:p>
          <a:p>
            <a:pPr lvl="0" defTabSz="914400">
              <a:lnSpc>
                <a:spcPct val="105000"/>
              </a:lnSpc>
              <a:spcBef>
                <a:spcPts val="0"/>
              </a:spcBef>
              <a:spcAft>
                <a:spcPts val="1200"/>
              </a:spcAft>
              <a:buFont typeface="Arial" panose="020B0604020202020204" pitchFamily="34" charset="0"/>
              <a:buChar char="•"/>
              <a:defRPr/>
            </a:pPr>
            <a:r>
              <a:rPr lang="en-US" sz="2400" b="1" dirty="0"/>
              <a:t>Reviewed </a:t>
            </a:r>
            <a:r>
              <a:rPr lang="en-US" sz="2400" dirty="0"/>
              <a:t>the approach used in PROFILES</a:t>
            </a:r>
          </a:p>
          <a:p>
            <a:pPr lvl="0" defTabSz="914400">
              <a:lnSpc>
                <a:spcPct val="105000"/>
              </a:lnSpc>
              <a:spcBef>
                <a:spcPts val="0"/>
              </a:spcBef>
              <a:spcAft>
                <a:spcPts val="1200"/>
              </a:spcAft>
              <a:buFont typeface="Arial" panose="020B0604020202020204" pitchFamily="34" charset="0"/>
              <a:buChar char="•"/>
              <a:defRPr/>
            </a:pPr>
            <a:r>
              <a:rPr lang="en-US" sz="2400" b="1" dirty="0"/>
              <a:t>Discussed</a:t>
            </a:r>
            <a:r>
              <a:rPr lang="en-US" sz="2400" dirty="0"/>
              <a:t> the assumptions made to calculate estimates</a:t>
            </a:r>
          </a:p>
          <a:p>
            <a:pPr lvl="0" defTabSz="914400">
              <a:lnSpc>
                <a:spcPct val="105000"/>
              </a:lnSpc>
              <a:spcBef>
                <a:spcPts val="0"/>
              </a:spcBef>
              <a:spcAft>
                <a:spcPts val="1200"/>
              </a:spcAft>
              <a:buFont typeface="Arial" panose="020B0604020202020204" pitchFamily="34" charset="0"/>
              <a:buChar char="•"/>
              <a:defRPr/>
            </a:pPr>
            <a:r>
              <a:rPr lang="en-US" sz="2400" b="1" dirty="0"/>
              <a:t>Discussed</a:t>
            </a:r>
            <a:r>
              <a:rPr lang="en-US" sz="2400" dirty="0"/>
              <a:t> the challenges and limitations of this approach</a:t>
            </a:r>
          </a:p>
        </p:txBody>
      </p:sp>
    </p:spTree>
    <p:extLst>
      <p:ext uri="{BB962C8B-B14F-4D97-AF65-F5344CB8AC3E}">
        <p14:creationId xmlns:p14="http://schemas.microsoft.com/office/powerpoint/2010/main" val="317599617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Activity 1</a:t>
            </a:r>
          </a:p>
        </p:txBody>
      </p:sp>
      <p:sp>
        <p:nvSpPr>
          <p:cNvPr id="3" name="Content Placeholder 2"/>
          <p:cNvSpPr>
            <a:spLocks noGrp="1"/>
          </p:cNvSpPr>
          <p:nvPr>
            <p:ph idx="1"/>
          </p:nvPr>
        </p:nvSpPr>
        <p:spPr/>
        <p:txBody>
          <a:bodyPr>
            <a:normAutofit/>
          </a:bodyPr>
          <a:lstStyle/>
          <a:p>
            <a:pPr marL="0" indent="0">
              <a:lnSpc>
                <a:spcPct val="105000"/>
              </a:lnSpc>
              <a:buNone/>
            </a:pPr>
            <a:r>
              <a:rPr lang="en-US" sz="2400" dirty="0"/>
              <a:t>Group activity: Do you have experience with models that generate estimates or projections? </a:t>
            </a:r>
          </a:p>
        </p:txBody>
      </p:sp>
    </p:spTree>
    <p:extLst>
      <p:ext uri="{BB962C8B-B14F-4D97-AF65-F5344CB8AC3E}">
        <p14:creationId xmlns:p14="http://schemas.microsoft.com/office/powerpoint/2010/main" val="217059942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mj-lt"/>
              </a:rPr>
              <a:t>Approach Used in PROFILES to Calculate Estimates (Illustrative Example for Stunting)</a:t>
            </a:r>
          </a:p>
        </p:txBody>
      </p:sp>
      <p:pic>
        <p:nvPicPr>
          <p:cNvPr id="9" name="Picture 8" descr="first graph show annual number of deaths at current stunting prevalance, prevalence remains the same from beginning until end of time period, number of deaths in the status quo scenario. second graph annual number of deaths at current stunting prevalence decreasing to annual number of deaths at target stunting prevalence, number of deaths in the improved scenario. third graph number of lives saved for deaths averted, related to decreased prevalance of stunting in the improved scenario." title="three graphs"/>
          <p:cNvPicPr/>
          <p:nvPr/>
        </p:nvPicPr>
        <p:blipFill rotWithShape="1">
          <a:blip r:embed="rId3">
            <a:extLst>
              <a:ext uri="{28A0092B-C50C-407E-A947-70E740481C1C}">
                <a14:useLocalDpi xmlns:a14="http://schemas.microsoft.com/office/drawing/2010/main" val="0"/>
              </a:ext>
            </a:extLst>
          </a:blip>
          <a:srcRect l="4348" t="17767" r="-1120"/>
          <a:stretch/>
        </p:blipFill>
        <p:spPr bwMode="auto">
          <a:xfrm>
            <a:off x="365760" y="2630727"/>
            <a:ext cx="9144000" cy="3200400"/>
          </a:xfrm>
          <a:prstGeom prst="rect">
            <a:avLst/>
          </a:prstGeom>
          <a:noFill/>
          <a:ln>
            <a:noFill/>
          </a:ln>
          <a:extLst>
            <a:ext uri="{53640926-AAD7-44d8-BBD7-CCE9431645EC}">
              <a14:shadowObscured xmlns:a14="http://schemas.microsoft.com/office/drawing/2010/main" xmlns=""/>
            </a:ext>
          </a:extLst>
        </p:spPr>
      </p:pic>
      <p:sp>
        <p:nvSpPr>
          <p:cNvPr id="8" name="TextBox 7"/>
          <p:cNvSpPr txBox="1"/>
          <p:nvPr/>
        </p:nvSpPr>
        <p:spPr>
          <a:xfrm>
            <a:off x="533400" y="2298026"/>
            <a:ext cx="2485809" cy="323165"/>
          </a:xfrm>
          <a:prstGeom prst="rect">
            <a:avLst/>
          </a:prstGeom>
          <a:noFill/>
          <a:ln>
            <a:noFill/>
          </a:ln>
        </p:spPr>
        <p:txBody>
          <a:bodyPr wrap="none" rtlCol="0">
            <a:spAutoFit/>
          </a:bodyPr>
          <a:lstStyle/>
          <a:p>
            <a:r>
              <a:rPr lang="en-US" sz="1500" dirty="0">
                <a:solidFill>
                  <a:prstClr val="black"/>
                </a:solidFill>
              </a:rPr>
              <a:t>Figure A. Status Quo Scenario</a:t>
            </a:r>
          </a:p>
        </p:txBody>
      </p:sp>
      <p:sp>
        <p:nvSpPr>
          <p:cNvPr id="10" name="TextBox 9"/>
          <p:cNvSpPr txBox="1"/>
          <p:nvPr/>
        </p:nvSpPr>
        <p:spPr>
          <a:xfrm>
            <a:off x="3385778" y="2307562"/>
            <a:ext cx="2372444" cy="323165"/>
          </a:xfrm>
          <a:prstGeom prst="rect">
            <a:avLst/>
          </a:prstGeom>
          <a:noFill/>
          <a:ln>
            <a:noFill/>
          </a:ln>
        </p:spPr>
        <p:txBody>
          <a:bodyPr wrap="none" rtlCol="0">
            <a:spAutoFit/>
          </a:bodyPr>
          <a:lstStyle/>
          <a:p>
            <a:r>
              <a:rPr lang="en-US" sz="1500" dirty="0">
                <a:solidFill>
                  <a:prstClr val="black"/>
                </a:solidFill>
              </a:rPr>
              <a:t>Figure B. Improved</a:t>
            </a:r>
            <a:r>
              <a:rPr lang="en-US" sz="1500" i="1" dirty="0">
                <a:solidFill>
                  <a:prstClr val="black"/>
                </a:solidFill>
              </a:rPr>
              <a:t> </a:t>
            </a:r>
            <a:r>
              <a:rPr lang="en-US" sz="1500" dirty="0">
                <a:solidFill>
                  <a:prstClr val="black"/>
                </a:solidFill>
              </a:rPr>
              <a:t>Scenario</a:t>
            </a:r>
          </a:p>
        </p:txBody>
      </p:sp>
      <p:sp>
        <p:nvSpPr>
          <p:cNvPr id="11" name="TextBox 10"/>
          <p:cNvSpPr txBox="1"/>
          <p:nvPr/>
        </p:nvSpPr>
        <p:spPr>
          <a:xfrm>
            <a:off x="6404987" y="2076729"/>
            <a:ext cx="3220337" cy="553998"/>
          </a:xfrm>
          <a:prstGeom prst="rect">
            <a:avLst/>
          </a:prstGeom>
          <a:noFill/>
          <a:ln>
            <a:noFill/>
          </a:ln>
        </p:spPr>
        <p:txBody>
          <a:bodyPr wrap="square" rtlCol="0">
            <a:spAutoFit/>
          </a:bodyPr>
          <a:lstStyle/>
          <a:p>
            <a:r>
              <a:rPr lang="en-US" sz="1500" dirty="0">
                <a:solidFill>
                  <a:prstClr val="black"/>
                </a:solidFill>
              </a:rPr>
              <a:t>Figure C. Improved Scenario and  Status Quo Scenario</a:t>
            </a:r>
          </a:p>
        </p:txBody>
      </p:sp>
      <p:sp>
        <p:nvSpPr>
          <p:cNvPr id="7" name="TextBox 6">
            <a:extLst>
              <a:ext uri="{FF2B5EF4-FFF2-40B4-BE49-F238E27FC236}">
                <a16:creationId xmlns:a16="http://schemas.microsoft.com/office/drawing/2014/main" id="{19A78338-91AB-4BF5-AEFF-2DCCD55B18E4}"/>
              </a:ext>
            </a:extLst>
          </p:cNvPr>
          <p:cNvSpPr txBox="1"/>
          <p:nvPr/>
        </p:nvSpPr>
        <p:spPr>
          <a:xfrm rot="16200000">
            <a:off x="-1123906" y="3976922"/>
            <a:ext cx="2839047" cy="323165"/>
          </a:xfrm>
          <a:prstGeom prst="rect">
            <a:avLst/>
          </a:prstGeom>
          <a:noFill/>
          <a:ln>
            <a:noFill/>
          </a:ln>
        </p:spPr>
        <p:txBody>
          <a:bodyPr wrap="none" rtlCol="0">
            <a:spAutoFit/>
          </a:bodyPr>
          <a:lstStyle/>
          <a:p>
            <a:r>
              <a:rPr lang="en-US" sz="1500" dirty="0"/>
              <a:t>Annual number of under-5 deaths</a:t>
            </a:r>
          </a:p>
        </p:txBody>
      </p:sp>
    </p:spTree>
    <p:extLst>
      <p:ext uri="{BB962C8B-B14F-4D97-AF65-F5344CB8AC3E}">
        <p14:creationId xmlns:p14="http://schemas.microsoft.com/office/powerpoint/2010/main" val="67071052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24400"/>
          </a:xfrm>
        </p:spPr>
        <p:txBody>
          <a:bodyPr>
            <a:normAutofit fontScale="62500" lnSpcReduction="20000"/>
          </a:bodyPr>
          <a:lstStyle/>
          <a:p>
            <a:pPr marL="0" indent="0">
              <a:lnSpc>
                <a:spcPct val="120000"/>
              </a:lnSpc>
              <a:spcBef>
                <a:spcPts val="0"/>
              </a:spcBef>
              <a:spcAft>
                <a:spcPts val="600"/>
              </a:spcAft>
              <a:buNone/>
            </a:pPr>
            <a:r>
              <a:rPr lang="en-US" sz="3500" dirty="0">
                <a:latin typeface="+mn-lt"/>
              </a:rPr>
              <a:t>The estimates that PROFILES calculates are based on several assumptions:</a:t>
            </a:r>
          </a:p>
          <a:p>
            <a:pPr marL="0" indent="0">
              <a:lnSpc>
                <a:spcPct val="120000"/>
              </a:lnSpc>
              <a:spcBef>
                <a:spcPts val="0"/>
              </a:spcBef>
              <a:spcAft>
                <a:spcPts val="600"/>
              </a:spcAft>
              <a:buNone/>
            </a:pPr>
            <a:r>
              <a:rPr lang="en-US" sz="3500" b="1" dirty="0">
                <a:latin typeface="+mn-lt"/>
              </a:rPr>
              <a:t>Assumption 1</a:t>
            </a:r>
          </a:p>
          <a:p>
            <a:pPr>
              <a:lnSpc>
                <a:spcPct val="120000"/>
              </a:lnSpc>
              <a:spcBef>
                <a:spcPts val="0"/>
              </a:spcBef>
              <a:spcAft>
                <a:spcPts val="600"/>
              </a:spcAft>
            </a:pPr>
            <a:r>
              <a:rPr lang="en-US" sz="3500" dirty="0">
                <a:latin typeface="+mn-lt"/>
              </a:rPr>
              <a:t>To calculate estimates for the two scenarios, the time period to be used to calculate estimates must be agreed upon.</a:t>
            </a:r>
          </a:p>
          <a:p>
            <a:pPr marL="0" indent="0">
              <a:lnSpc>
                <a:spcPct val="120000"/>
              </a:lnSpc>
              <a:spcBef>
                <a:spcPts val="0"/>
              </a:spcBef>
              <a:spcAft>
                <a:spcPts val="600"/>
              </a:spcAft>
              <a:buNone/>
            </a:pPr>
            <a:r>
              <a:rPr lang="en-US" sz="3500" b="1" dirty="0">
                <a:latin typeface="+mn-lt"/>
              </a:rPr>
              <a:t>Assumption 2</a:t>
            </a:r>
          </a:p>
          <a:p>
            <a:pPr>
              <a:lnSpc>
                <a:spcPct val="120000"/>
              </a:lnSpc>
              <a:spcBef>
                <a:spcPts val="0"/>
              </a:spcBef>
              <a:spcAft>
                <a:spcPts val="600"/>
              </a:spcAft>
            </a:pPr>
            <a:r>
              <a:rPr lang="en-US" sz="3500" dirty="0">
                <a:latin typeface="+mn-lt"/>
              </a:rPr>
              <a:t>In the status quo scenario, it is assumed that the prevalence of various forms of undernutrition do not improve and remain unchanged, and consequently there is no improvement in health and economic outcomes. This is presented as lives lost for the health outcomes, and economic productivity losses for the economic outcomes. </a:t>
            </a:r>
          </a:p>
          <a:p>
            <a:pPr lvl="1">
              <a:lnSpc>
                <a:spcPct val="120000"/>
              </a:lnSpc>
              <a:spcBef>
                <a:spcPts val="0"/>
              </a:spcBef>
              <a:spcAft>
                <a:spcPts val="600"/>
              </a:spcAft>
            </a:pPr>
            <a:endParaRPr lang="en-US" dirty="0">
              <a:latin typeface="+mn-lt"/>
            </a:endParaRP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What Are the Assumptions in PROFILES?</a:t>
            </a:r>
          </a:p>
        </p:txBody>
      </p:sp>
    </p:spTree>
    <p:extLst>
      <p:ext uri="{BB962C8B-B14F-4D97-AF65-F5344CB8AC3E}">
        <p14:creationId xmlns:p14="http://schemas.microsoft.com/office/powerpoint/2010/main" val="42123833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8749"/>
            <a:ext cx="8229600" cy="4525963"/>
          </a:xfrm>
        </p:spPr>
        <p:txBody>
          <a:bodyPr>
            <a:normAutofit/>
          </a:bodyPr>
          <a:lstStyle/>
          <a:p>
            <a:pPr marL="0" indent="0">
              <a:spcBef>
                <a:spcPts val="0"/>
              </a:spcBef>
              <a:spcAft>
                <a:spcPts val="600"/>
              </a:spcAft>
              <a:buNone/>
            </a:pPr>
            <a:r>
              <a:rPr lang="en-US" sz="2400" b="1" dirty="0">
                <a:latin typeface="+mn-lt"/>
              </a:rPr>
              <a:t>Assumption 3</a:t>
            </a:r>
          </a:p>
          <a:p>
            <a:pPr>
              <a:spcBef>
                <a:spcPts val="0"/>
              </a:spcBef>
              <a:spcAft>
                <a:spcPts val="600"/>
              </a:spcAft>
            </a:pPr>
            <a:r>
              <a:rPr lang="en-US" sz="2400" dirty="0">
                <a:latin typeface="+mj-lt"/>
              </a:rPr>
              <a:t>If different forms of undernutrition are reduced, over time there would be improvements in health and economic outcomes. </a:t>
            </a:r>
          </a:p>
          <a:p>
            <a:pPr marL="0" indent="0">
              <a:spcBef>
                <a:spcPts val="0"/>
              </a:spcBef>
              <a:spcAft>
                <a:spcPts val="600"/>
              </a:spcAft>
              <a:buNone/>
            </a:pPr>
            <a:r>
              <a:rPr lang="en-US" sz="2400" b="1" dirty="0">
                <a:latin typeface="+mn-lt"/>
              </a:rPr>
              <a:t>Assumption 4</a:t>
            </a:r>
          </a:p>
          <a:p>
            <a:pPr>
              <a:spcBef>
                <a:spcPts val="0"/>
              </a:spcBef>
              <a:spcAft>
                <a:spcPts val="600"/>
              </a:spcAft>
            </a:pPr>
            <a:r>
              <a:rPr lang="en-US" sz="2400" dirty="0">
                <a:latin typeface="+mn-lt"/>
              </a:rPr>
              <a:t>In the improved</a:t>
            </a:r>
            <a:r>
              <a:rPr lang="en-US" sz="2400" i="1" dirty="0">
                <a:latin typeface="+mn-lt"/>
              </a:rPr>
              <a:t> </a:t>
            </a:r>
            <a:r>
              <a:rPr lang="en-US" sz="2400" dirty="0">
                <a:latin typeface="+mn-lt"/>
              </a:rPr>
              <a:t>scenario, it is assumed that the prevalence of the different forms of undernutrition is reduced and for each of these indicators there is a corresponding improvement in specific health and economic productivity outcomes. This is presented as lives saved for the health outcomes and economic productivity gains for the economic outcomes. </a:t>
            </a:r>
          </a:p>
          <a:p>
            <a:pPr marL="0" indent="0">
              <a:spcBef>
                <a:spcPts val="0"/>
              </a:spcBef>
              <a:spcAft>
                <a:spcPts val="600"/>
              </a:spcAft>
              <a:buNone/>
            </a:pPr>
            <a:endParaRPr lang="en-US" sz="2400" dirty="0">
              <a:latin typeface="+mn-lt"/>
            </a:endParaRPr>
          </a:p>
          <a:p>
            <a:pPr marL="0" indent="0">
              <a:spcBef>
                <a:spcPts val="0"/>
              </a:spcBef>
              <a:spcAft>
                <a:spcPts val="600"/>
              </a:spcAft>
              <a:buNone/>
            </a:pPr>
            <a:endParaRPr lang="en-US" sz="2400" dirty="0">
              <a:latin typeface="+mn-lt"/>
            </a:endParaRPr>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What Are the Assumptions in PROFILES?</a:t>
            </a:r>
          </a:p>
        </p:txBody>
      </p:sp>
    </p:spTree>
    <p:extLst>
      <p:ext uri="{BB962C8B-B14F-4D97-AF65-F5344CB8AC3E}">
        <p14:creationId xmlns:p14="http://schemas.microsoft.com/office/powerpoint/2010/main" val="75410597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spcBef>
                <a:spcPts val="0"/>
              </a:spcBef>
              <a:spcAft>
                <a:spcPts val="600"/>
              </a:spcAft>
              <a:buNone/>
            </a:pPr>
            <a:r>
              <a:rPr lang="en-US" sz="2400" b="1" dirty="0"/>
              <a:t>Assumption 4 (continued)</a:t>
            </a:r>
          </a:p>
          <a:p>
            <a:pPr>
              <a:spcBef>
                <a:spcPts val="0"/>
              </a:spcBef>
              <a:spcAft>
                <a:spcPts val="600"/>
              </a:spcAft>
              <a:buFont typeface="Arial" panose="020B0604020202020204" pitchFamily="34" charset="0"/>
              <a:buChar char="•"/>
            </a:pPr>
            <a:r>
              <a:rPr lang="en-US" sz="2400" dirty="0">
                <a:latin typeface="+mj-lt"/>
              </a:rPr>
              <a:t>To calculate the estimates in the </a:t>
            </a:r>
            <a:r>
              <a:rPr lang="en-US" sz="2400" i="1" dirty="0">
                <a:latin typeface="+mj-lt"/>
              </a:rPr>
              <a:t>improved </a:t>
            </a:r>
            <a:r>
              <a:rPr lang="en-US" sz="2400" dirty="0">
                <a:latin typeface="+mj-lt"/>
              </a:rPr>
              <a:t>scenario, targets must be set for the reduction of each form of undernutrition; the targets must be discussed and agreed upon in consultation with stakeholders and PROFILES workshop participants. </a:t>
            </a:r>
          </a:p>
          <a:p>
            <a:pPr>
              <a:spcBef>
                <a:spcPts val="0"/>
              </a:spcBef>
              <a:spcAft>
                <a:spcPts val="600"/>
              </a:spcAft>
              <a:buFont typeface="Arial" panose="020B0604020202020204" pitchFamily="34" charset="0"/>
              <a:buChar char="•"/>
            </a:pPr>
            <a:r>
              <a:rPr lang="en-US" sz="2400" dirty="0">
                <a:latin typeface="+mj-lt"/>
              </a:rPr>
              <a:t>The targets for reducing the forms of undernutrition can take into account various considerations, such as national commitments/vision and planning documents (stating how much and by when the country aims to improve the nutrition indicators) and/or other international guidance. </a:t>
            </a:r>
          </a:p>
          <a:p>
            <a:pPr>
              <a:spcBef>
                <a:spcPts val="0"/>
              </a:spcBef>
              <a:spcAft>
                <a:spcPts val="600"/>
              </a:spcAft>
              <a:buFont typeface="Arial" panose="020B0604020202020204" pitchFamily="34" charset="0"/>
              <a:buChar char="•"/>
            </a:pPr>
            <a:endParaRPr lang="en-US" sz="2800" dirty="0"/>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What Are the Assumptions in PROFILES?</a:t>
            </a:r>
          </a:p>
        </p:txBody>
      </p:sp>
    </p:spTree>
    <p:extLst>
      <p:ext uri="{BB962C8B-B14F-4D97-AF65-F5344CB8AC3E}">
        <p14:creationId xmlns:p14="http://schemas.microsoft.com/office/powerpoint/2010/main" val="296822496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What Are the Assumptions in PROFILES?</a:t>
            </a:r>
          </a:p>
        </p:txBody>
      </p:sp>
      <p:sp>
        <p:nvSpPr>
          <p:cNvPr id="7" name="Content Placeholder 2"/>
          <p:cNvSpPr txBox="1">
            <a:spLocks/>
          </p:cNvSpPr>
          <p:nvPr/>
        </p:nvSpPr>
        <p:spPr>
          <a:xfrm>
            <a:off x="457200" y="1371600"/>
            <a:ext cx="8305800" cy="4876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000" b="1" dirty="0"/>
              <a:t>Assumption 5</a:t>
            </a:r>
          </a:p>
          <a:p>
            <a:pPr marL="0" lvl="2" indent="0">
              <a:spcBef>
                <a:spcPts val="0"/>
              </a:spcBef>
              <a:spcAft>
                <a:spcPts val="600"/>
              </a:spcAft>
              <a:buNone/>
            </a:pPr>
            <a:r>
              <a:rPr lang="en-US" sz="2000" dirty="0"/>
              <a:t>For the </a:t>
            </a:r>
            <a:r>
              <a:rPr lang="en-US" sz="2000" i="1" dirty="0"/>
              <a:t>improved </a:t>
            </a:r>
            <a:r>
              <a:rPr lang="en-US" sz="2000" dirty="0"/>
              <a:t>scenario, it is expected that effective nutrition interventions are implemented at scale and achieve the target prevalence for the various forms of undernutrition by the end of the chosen time period. </a:t>
            </a:r>
            <a:r>
              <a:rPr lang="en-US" sz="2000" b="1" i="1" dirty="0"/>
              <a:t>For example:</a:t>
            </a:r>
          </a:p>
          <a:p>
            <a:pPr marL="0" indent="0">
              <a:spcBef>
                <a:spcPts val="0"/>
              </a:spcBef>
              <a:spcAft>
                <a:spcPts val="600"/>
              </a:spcAft>
              <a:buNone/>
            </a:pPr>
            <a:endParaRPr lang="en-US" sz="1600" b="1" dirty="0"/>
          </a:p>
          <a:p>
            <a:pPr marL="0" indent="0">
              <a:spcBef>
                <a:spcPts val="0"/>
              </a:spcBef>
              <a:spcAft>
                <a:spcPts val="600"/>
              </a:spcAft>
              <a:buNone/>
            </a:pPr>
            <a:endParaRPr lang="en-US" sz="1600" b="1" dirty="0"/>
          </a:p>
          <a:p>
            <a:pPr marL="0" indent="0">
              <a:spcBef>
                <a:spcPts val="0"/>
              </a:spcBef>
              <a:spcAft>
                <a:spcPts val="600"/>
              </a:spcAft>
              <a:buNone/>
            </a:pPr>
            <a:endParaRPr lang="en-US" sz="1600" b="1" dirty="0"/>
          </a:p>
          <a:p>
            <a:pPr marL="0" indent="0">
              <a:spcBef>
                <a:spcPts val="0"/>
              </a:spcBef>
              <a:spcAft>
                <a:spcPts val="600"/>
              </a:spcAft>
              <a:buNone/>
            </a:pPr>
            <a:endParaRPr lang="en-US" sz="1600" b="1" dirty="0"/>
          </a:p>
          <a:p>
            <a:pPr marL="0" indent="0">
              <a:spcBef>
                <a:spcPts val="0"/>
              </a:spcBef>
              <a:spcAft>
                <a:spcPts val="600"/>
              </a:spcAft>
              <a:buNone/>
            </a:pPr>
            <a:endParaRPr lang="en-US" sz="2000" b="1" dirty="0"/>
          </a:p>
          <a:p>
            <a:pPr marL="0" indent="0">
              <a:spcBef>
                <a:spcPts val="0"/>
              </a:spcBef>
              <a:spcAft>
                <a:spcPts val="600"/>
              </a:spcAft>
              <a:buNone/>
            </a:pPr>
            <a:r>
              <a:rPr lang="en-US" sz="2000" b="1" dirty="0"/>
              <a:t>Assumption 6</a:t>
            </a:r>
          </a:p>
          <a:p>
            <a:pPr>
              <a:spcBef>
                <a:spcPts val="0"/>
              </a:spcBef>
              <a:spcAft>
                <a:spcPts val="600"/>
              </a:spcAft>
              <a:buFont typeface="Arial" panose="020B0604020202020204" pitchFamily="34" charset="0"/>
              <a:buChar char="•"/>
            </a:pPr>
            <a:r>
              <a:rPr lang="en-US" sz="2000" dirty="0"/>
              <a:t>PROFILES assumes that for the </a:t>
            </a:r>
            <a:r>
              <a:rPr lang="en-US" sz="2000" i="1" dirty="0"/>
              <a:t>improved </a:t>
            </a:r>
            <a:r>
              <a:rPr lang="en-US" sz="2000" dirty="0"/>
              <a:t>scenario, there is a linear reduction in the prevalence of the different forms of undernutrition (except for optimal breastfeeding, where an increase is expected).</a:t>
            </a:r>
          </a:p>
          <a:p>
            <a:pPr>
              <a:spcBef>
                <a:spcPts val="0"/>
              </a:spcBef>
              <a:spcAft>
                <a:spcPts val="600"/>
              </a:spcAft>
              <a:buFont typeface="Arial" panose="020B0604020202020204" pitchFamily="34" charset="0"/>
              <a:buChar char="•"/>
            </a:pPr>
            <a:r>
              <a:rPr lang="en-US" sz="2000" dirty="0"/>
              <a:t>The prevalence at the beginning of the time period is the same for both the </a:t>
            </a:r>
            <a:r>
              <a:rPr lang="en-US" sz="2000" i="1" dirty="0"/>
              <a:t>status quo </a:t>
            </a:r>
            <a:r>
              <a:rPr lang="en-US" sz="2000" dirty="0"/>
              <a:t>and </a:t>
            </a:r>
            <a:r>
              <a:rPr lang="en-US" sz="2000" i="1" dirty="0"/>
              <a:t>improved </a:t>
            </a:r>
            <a:r>
              <a:rPr lang="en-US" sz="2000" dirty="0"/>
              <a:t>scenarios.</a:t>
            </a:r>
          </a:p>
        </p:txBody>
      </p:sp>
      <p:graphicFrame>
        <p:nvGraphicFramePr>
          <p:cNvPr id="2" name="Table 1"/>
          <p:cNvGraphicFramePr>
            <a:graphicFrameLocks noGrp="1"/>
          </p:cNvGraphicFramePr>
          <p:nvPr>
            <p:extLst/>
          </p:nvPr>
        </p:nvGraphicFramePr>
        <p:xfrm>
          <a:off x="586978" y="2971800"/>
          <a:ext cx="8046244" cy="1140142"/>
        </p:xfrm>
        <a:graphic>
          <a:graphicData uri="http://schemas.openxmlformats.org/drawingml/2006/table">
            <a:tbl>
              <a:tblPr firstRow="1" firstCol="1" bandRow="1" bandCol="1">
                <a:tableStyleId>{5C22544A-7EE6-4342-B048-85BDC9FD1C3A}</a:tableStyleId>
              </a:tblPr>
              <a:tblGrid>
                <a:gridCol w="2483644">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533400">
                <a:tc>
                  <a:txBody>
                    <a:bodyPr/>
                    <a:lstStyle/>
                    <a:p>
                      <a:pPr marL="0" marR="0" algn="ctr">
                        <a:lnSpc>
                          <a:spcPct val="105000"/>
                        </a:lnSpc>
                        <a:spcBef>
                          <a:spcPts val="0"/>
                        </a:spcBef>
                        <a:spcAft>
                          <a:spcPts val="0"/>
                        </a:spcAft>
                        <a:tabLst>
                          <a:tab pos="342900" algn="l"/>
                        </a:tabLst>
                      </a:pPr>
                      <a:r>
                        <a:rPr lang="en-US" sz="1600" dirty="0">
                          <a:solidFill>
                            <a:schemeClr val="bg1"/>
                          </a:solidFill>
                          <a:effectLst/>
                        </a:rPr>
                        <a:t>Prevalence at beginning of time period</a:t>
                      </a:r>
                      <a:endParaRPr lang="en-US"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endParaRPr>
                    </a:p>
                  </a:txBody>
                  <a:tcPr marL="45720" marR="45720" marT="91440" marB="91440" anchor="b">
                    <a:solidFill>
                      <a:schemeClr val="accent1"/>
                    </a:solidFill>
                  </a:tcPr>
                </a:tc>
                <a:tc>
                  <a:txBody>
                    <a:bodyPr/>
                    <a:lstStyle/>
                    <a:p>
                      <a:pPr marL="0" marR="0" algn="ctr">
                        <a:lnSpc>
                          <a:spcPct val="105000"/>
                        </a:lnSpc>
                        <a:spcBef>
                          <a:spcPts val="0"/>
                        </a:spcBef>
                        <a:spcAft>
                          <a:spcPts val="0"/>
                        </a:spcAft>
                        <a:tabLst>
                          <a:tab pos="342900" algn="l"/>
                        </a:tabLst>
                      </a:pPr>
                      <a:r>
                        <a:rPr lang="en-US" sz="1600" dirty="0">
                          <a:solidFill>
                            <a:schemeClr val="bg1"/>
                          </a:solidFill>
                          <a:effectLst/>
                        </a:rPr>
                        <a:t>Target for reduction</a:t>
                      </a:r>
                      <a:r>
                        <a:rPr lang="en-US" sz="1600" baseline="0" dirty="0">
                          <a:solidFill>
                            <a:schemeClr val="bg1"/>
                          </a:solidFill>
                          <a:effectLst/>
                        </a:rPr>
                        <a:t> </a:t>
                      </a:r>
                      <a:endParaRPr lang="en-US"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endParaRPr>
                    </a:p>
                  </a:txBody>
                  <a:tcPr marL="45720" marR="45720" marT="91440" marB="91440" anchor="b">
                    <a:solidFill>
                      <a:schemeClr val="accent1"/>
                    </a:solidFill>
                  </a:tcPr>
                </a:tc>
                <a:tc>
                  <a:txBody>
                    <a:bodyPr/>
                    <a:lstStyle/>
                    <a:p>
                      <a:pPr marL="0" marR="0" algn="ctr">
                        <a:lnSpc>
                          <a:spcPct val="105000"/>
                        </a:lnSpc>
                        <a:spcBef>
                          <a:spcPts val="0"/>
                        </a:spcBef>
                        <a:spcAft>
                          <a:spcPts val="0"/>
                        </a:spcAft>
                        <a:tabLst>
                          <a:tab pos="342900" algn="l"/>
                        </a:tabLst>
                      </a:pPr>
                      <a:r>
                        <a:rPr lang="en-US" sz="1600" dirty="0">
                          <a:solidFill>
                            <a:schemeClr val="bg1"/>
                          </a:solidFill>
                          <a:effectLst/>
                        </a:rPr>
                        <a:t>Target prevalence by</a:t>
                      </a:r>
                      <a:r>
                        <a:rPr lang="en-US" sz="1600" baseline="0" dirty="0">
                          <a:solidFill>
                            <a:schemeClr val="bg1"/>
                          </a:solidFill>
                          <a:effectLst/>
                        </a:rPr>
                        <a:t> the end of the chosen time period</a:t>
                      </a:r>
                      <a:endParaRPr lang="en-US"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endParaRPr>
                    </a:p>
                  </a:txBody>
                  <a:tcPr marL="45720" marR="45720" marT="91440" marB="91440" anchor="b">
                    <a:solidFill>
                      <a:schemeClr val="accent1"/>
                    </a:solidFill>
                  </a:tcPr>
                </a:tc>
                <a:extLst>
                  <a:ext uri="{0D108BD9-81ED-4DB2-BD59-A6C34878D82A}">
                    <a16:rowId xmlns:a16="http://schemas.microsoft.com/office/drawing/2014/main" val="10000"/>
                  </a:ext>
                </a:extLst>
              </a:tr>
              <a:tr h="445198">
                <a:tc>
                  <a:txBody>
                    <a:bodyPr/>
                    <a:lstStyle/>
                    <a:p>
                      <a:pPr marL="0" marR="0" algn="ctr">
                        <a:lnSpc>
                          <a:spcPct val="105000"/>
                        </a:lnSpc>
                        <a:spcBef>
                          <a:spcPts val="0"/>
                        </a:spcBef>
                        <a:spcAft>
                          <a:spcPts val="0"/>
                        </a:spcAft>
                        <a:tabLst>
                          <a:tab pos="342900" algn="l"/>
                        </a:tabLst>
                      </a:pPr>
                      <a:r>
                        <a:rPr lang="en-US" sz="1600" b="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32.0%</a:t>
                      </a:r>
                    </a:p>
                  </a:txBody>
                  <a:tcPr marL="45720" marR="45720" marT="91440" marB="91440" anchor="ctr">
                    <a:solidFill>
                      <a:schemeClr val="accent1">
                        <a:lumMod val="20000"/>
                        <a:lumOff val="80000"/>
                      </a:schemeClr>
                    </a:solidFill>
                  </a:tcPr>
                </a:tc>
                <a:tc>
                  <a:txBody>
                    <a:bodyPr/>
                    <a:lstStyle/>
                    <a:p>
                      <a:pPr marL="0" marR="0" algn="ctr">
                        <a:lnSpc>
                          <a:spcPct val="105000"/>
                        </a:lnSpc>
                        <a:spcBef>
                          <a:spcPts val="0"/>
                        </a:spcBef>
                        <a:spcAft>
                          <a:spcPts val="0"/>
                        </a:spcAft>
                        <a:tabLst>
                          <a:tab pos="342900" algn="l"/>
                        </a:tabLst>
                      </a:pPr>
                      <a:r>
                        <a:rPr lang="en-US" sz="160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0.3 (or 30%)</a:t>
                      </a:r>
                    </a:p>
                  </a:txBody>
                  <a:tcPr marL="45720" marR="45720" marT="91440" marB="91440" anchor="ctr">
                    <a:solidFill>
                      <a:schemeClr val="accent1">
                        <a:lumMod val="20000"/>
                        <a:lumOff val="80000"/>
                      </a:schemeClr>
                    </a:solidFill>
                  </a:tcPr>
                </a:tc>
                <a:tc>
                  <a:txBody>
                    <a:bodyPr/>
                    <a:lstStyle/>
                    <a:p>
                      <a:pPr marL="0" marR="0" algn="ctr">
                        <a:lnSpc>
                          <a:spcPct val="105000"/>
                        </a:lnSpc>
                        <a:spcBef>
                          <a:spcPts val="0"/>
                        </a:spcBef>
                        <a:spcAft>
                          <a:spcPts val="0"/>
                        </a:spcAft>
                        <a:tabLst>
                          <a:tab pos="342900" algn="l"/>
                        </a:tabLst>
                      </a:pPr>
                      <a:r>
                        <a:rPr lang="en-US" sz="160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22.4%</a:t>
                      </a:r>
                    </a:p>
                  </a:txBody>
                  <a:tcPr marL="45720" marR="45720" marT="91440" marB="91440"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59525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Limitations of PROFILES</a:t>
            </a:r>
          </a:p>
        </p:txBody>
      </p:sp>
      <p:sp>
        <p:nvSpPr>
          <p:cNvPr id="3" name="Content Placeholder 2"/>
          <p:cNvSpPr>
            <a:spLocks noGrp="1"/>
          </p:cNvSpPr>
          <p:nvPr>
            <p:ph idx="1"/>
          </p:nvPr>
        </p:nvSpPr>
        <p:spPr/>
        <p:txBody>
          <a:bodyPr>
            <a:normAutofit/>
          </a:bodyPr>
          <a:lstStyle/>
          <a:p>
            <a:pPr>
              <a:spcBef>
                <a:spcPts val="0"/>
              </a:spcBef>
              <a:spcAft>
                <a:spcPts val="1200"/>
              </a:spcAft>
              <a:buFont typeface="Arial" panose="020B0604020202020204" pitchFamily="34" charset="0"/>
              <a:buChar char="•"/>
            </a:pPr>
            <a:r>
              <a:rPr lang="en-US" sz="2400" dirty="0">
                <a:latin typeface="+mj-lt"/>
              </a:rPr>
              <a:t>Because different malnutrition problems can co-exist in the same person (for example, a child can be stunted, wasted, and vitamin A deficient at the same time), it is difficult to effectively account for co-existing forms of undernutrition. PROFILES calculates estimates for individual nutrition problems.</a:t>
            </a:r>
          </a:p>
          <a:p>
            <a:pPr>
              <a:spcBef>
                <a:spcPts val="0"/>
              </a:spcBef>
              <a:spcAft>
                <a:spcPts val="1200"/>
              </a:spcAft>
              <a:buFont typeface="Arial" panose="020B0604020202020204" pitchFamily="34" charset="0"/>
              <a:buChar char="•"/>
            </a:pPr>
            <a:r>
              <a:rPr lang="en-US" sz="2400" dirty="0">
                <a:latin typeface="+mj-lt"/>
              </a:rPr>
              <a:t>While nutrition interventions are discussed through the broader advocacy process, the estimates that PROFILES calculates are not linked to nutrition interventions. </a:t>
            </a:r>
          </a:p>
          <a:p>
            <a:pPr>
              <a:spcBef>
                <a:spcPts val="0"/>
              </a:spcBef>
            </a:pPr>
            <a:endParaRPr lang="en-US" sz="2400" dirty="0"/>
          </a:p>
        </p:txBody>
      </p:sp>
    </p:spTree>
    <p:extLst>
      <p:ext uri="{BB962C8B-B14F-4D97-AF65-F5344CB8AC3E}">
        <p14:creationId xmlns:p14="http://schemas.microsoft.com/office/powerpoint/2010/main" val="381195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Current Initiatives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0014985"/>
      </p:ext>
    </p:extLst>
  </p:cSld>
  <p:clrMapOvr>
    <a:overrideClrMapping bg1="lt1" tx1="dk1" bg2="lt2" tx2="dk2" accent1="accent1" accent2="accent2" accent3="accent3" accent4="accent4" accent5="accent5" accent6="accent6" hlink="hlink" folHlink="folHlink"/>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182562"/>
            <a:ext cx="8229600" cy="1417638"/>
          </a:xfrm>
        </p:spPr>
        <p:txBody>
          <a:bodyPr>
            <a:normAutofit/>
          </a:bodyPr>
          <a:lstStyle/>
          <a:p>
            <a:r>
              <a:rPr lang="en-US" b="1" dirty="0">
                <a:latin typeface="+mj-lt"/>
              </a:rPr>
              <a:t>What Are the Advantages of This Approach? </a:t>
            </a:r>
          </a:p>
        </p:txBody>
      </p:sp>
      <p:sp>
        <p:nvSpPr>
          <p:cNvPr id="3" name="Content Placeholder 2"/>
          <p:cNvSpPr>
            <a:spLocks noGrp="1"/>
          </p:cNvSpPr>
          <p:nvPr>
            <p:ph idx="1"/>
          </p:nvPr>
        </p:nvSpPr>
        <p:spPr>
          <a:xfrm>
            <a:off x="477982" y="1752600"/>
            <a:ext cx="8229600" cy="4525963"/>
          </a:xfrm>
        </p:spPr>
        <p:txBody>
          <a:bodyPr/>
          <a:lstStyle/>
          <a:p>
            <a:pPr>
              <a:spcBef>
                <a:spcPts val="0"/>
              </a:spcBef>
              <a:spcAft>
                <a:spcPts val="1200"/>
              </a:spcAft>
              <a:buFont typeface="Arial" panose="020B0604020202020204" pitchFamily="34" charset="0"/>
              <a:buChar char="•"/>
            </a:pPr>
            <a:r>
              <a:rPr lang="en-US" sz="2400" dirty="0">
                <a:latin typeface="+mn-lt"/>
              </a:rPr>
              <a:t>Addresses a range of nutrition problems</a:t>
            </a:r>
          </a:p>
          <a:p>
            <a:pPr lvl="0">
              <a:spcBef>
                <a:spcPts val="0"/>
              </a:spcBef>
              <a:spcAft>
                <a:spcPts val="1200"/>
              </a:spcAft>
            </a:pPr>
            <a:r>
              <a:rPr lang="en-US" sz="2400" dirty="0">
                <a:solidFill>
                  <a:prstClr val="black"/>
                </a:solidFill>
                <a:latin typeface="Calibri"/>
              </a:rPr>
              <a:t>Generates country-specific evidence-based estimates related to various nutrition problems</a:t>
            </a:r>
          </a:p>
          <a:p>
            <a:pPr>
              <a:spcBef>
                <a:spcPts val="0"/>
              </a:spcBef>
              <a:spcAft>
                <a:spcPts val="1200"/>
              </a:spcAft>
              <a:buFont typeface="Arial" panose="020B0604020202020204" pitchFamily="34" charset="0"/>
              <a:buChar char="•"/>
            </a:pPr>
            <a:r>
              <a:rPr lang="en-US" sz="2400" dirty="0">
                <a:latin typeface="+mn-lt"/>
              </a:rPr>
              <a:t>Flexibility to advocate for specific nutrition issues in addition to being able to advocate for action to address malnutrition overall</a:t>
            </a:r>
          </a:p>
          <a:p>
            <a:pPr>
              <a:spcBef>
                <a:spcPts val="0"/>
              </a:spcBef>
              <a:spcAft>
                <a:spcPts val="1200"/>
              </a:spcAft>
            </a:pPr>
            <a:r>
              <a:rPr lang="en-US" sz="2400" dirty="0"/>
              <a:t>Embedded in a broader advocacy approach</a:t>
            </a:r>
          </a:p>
          <a:p>
            <a:pPr marL="0" indent="0">
              <a:spcBef>
                <a:spcPts val="0"/>
              </a:spcBef>
              <a:spcAft>
                <a:spcPts val="1200"/>
              </a:spcAft>
              <a:buNone/>
            </a:pPr>
            <a:endParaRPr lang="en-US" sz="2400" dirty="0">
              <a:latin typeface="+mn-lt"/>
            </a:endParaRPr>
          </a:p>
        </p:txBody>
      </p:sp>
    </p:spTree>
    <p:extLst>
      <p:ext uri="{BB962C8B-B14F-4D97-AF65-F5344CB8AC3E}">
        <p14:creationId xmlns:p14="http://schemas.microsoft.com/office/powerpoint/2010/main" val="236976256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2057400"/>
            <a:ext cx="8051800" cy="1470025"/>
          </a:xfrm>
        </p:spPr>
        <p:txBody>
          <a:bodyPr>
            <a:noAutofit/>
          </a:bodyPr>
          <a:lstStyle/>
          <a:p>
            <a:r>
              <a:rPr lang="en-US" sz="4000" dirty="0">
                <a:solidFill>
                  <a:schemeClr val="tx2"/>
                </a:solidFill>
              </a:rPr>
              <a:t>Session 5: Considerations for Setting the Time Period for PROFILES Estimates</a:t>
            </a:r>
          </a:p>
        </p:txBody>
      </p:sp>
      <p:sp>
        <p:nvSpPr>
          <p:cNvPr id="7" name="Rectangle 6"/>
          <p:cNvSpPr/>
          <p:nvPr/>
        </p:nvSpPr>
        <p:spPr>
          <a:xfrm>
            <a:off x="406400" y="5257800"/>
            <a:ext cx="8636000" cy="923330"/>
          </a:xfrm>
          <a:prstGeom prst="rect">
            <a:avLst/>
          </a:prstGeom>
        </p:spPr>
        <p:txBody>
          <a:bodyPr wrap="square">
            <a:spAutoFit/>
          </a:bodyPr>
          <a:lstStyle/>
          <a:p>
            <a:r>
              <a:rPr lang="en-US" dirty="0"/>
              <a:t>(Only use this session </a:t>
            </a:r>
            <a:r>
              <a:rPr lang="en-CA" dirty="0"/>
              <a:t>if no stakeholder meeting was held where time periods could be discussed or if the discussion on the time period during the stakeholder meeting was limited and additional discussion is necessary.)</a:t>
            </a:r>
            <a:endParaRPr lang="en-US" dirty="0"/>
          </a:p>
        </p:txBody>
      </p:sp>
    </p:spTree>
    <p:extLst>
      <p:ext uri="{BB962C8B-B14F-4D97-AF65-F5344CB8AC3E}">
        <p14:creationId xmlns:p14="http://schemas.microsoft.com/office/powerpoint/2010/main" val="30207235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572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uLnTx/>
                <a:uFillTx/>
                <a:latin typeface="+mj-lt"/>
                <a:ea typeface="+mj-ea"/>
                <a:cs typeface="Arial" pitchFamily="34" charset="0"/>
              </a:rPr>
              <a:t>Session Objectives</a:t>
            </a:r>
          </a:p>
        </p:txBody>
      </p:sp>
      <p:sp>
        <p:nvSpPr>
          <p:cNvPr id="5" name="Rectangle 3"/>
          <p:cNvSpPr txBox="1">
            <a:spLocks noChangeArrowheads="1"/>
          </p:cNvSpPr>
          <p:nvPr/>
        </p:nvSpPr>
        <p:spPr>
          <a:xfrm>
            <a:off x="304800" y="1654595"/>
            <a:ext cx="8382000" cy="4343401"/>
          </a:xfrm>
          <a:prstGeom prst="rect">
            <a:avLst/>
          </a:prstGeom>
        </p:spPr>
        <p:txBody>
          <a:bodyPr vert="horz" lIns="91440" tIns="45720" rIns="91440" bIns="45720" rtlCol="0">
            <a:noAutofit/>
          </a:bodyPr>
          <a:lstStyle/>
          <a:p>
            <a:pPr marL="342900" marR="0" lvl="0" indent="-342900" algn="l" defTabSz="914400" rtl="0" eaLnBrk="1" fontAlgn="auto" latinLnBrk="0" hangingPunct="1">
              <a:spcAft>
                <a:spcPts val="120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rPr>
              <a:t>By the end of the session, participants will have:</a:t>
            </a:r>
          </a:p>
          <a:p>
            <a:pPr marL="342900" marR="0" lvl="0" indent="-342900" algn="l" defTabSz="914400" rtl="0" eaLnBrk="1" fontAlgn="auto" latinLnBrk="0" hangingPunct="1">
              <a:spcAft>
                <a:spcPts val="1200"/>
              </a:spcAft>
              <a:buClrTx/>
              <a:buSzTx/>
              <a:buFont typeface="Arial" pitchFamily="34" charset="0"/>
              <a:buChar char="•"/>
              <a:tabLst/>
              <a:defRPr/>
            </a:pPr>
            <a:r>
              <a:rPr kumimoji="0" lang="en-US" sz="2400" b="1" i="0" u="none" strike="noStrike" kern="1200" cap="none" spc="0" normalizeH="0" baseline="0" noProof="0" dirty="0">
                <a:ln>
                  <a:noFill/>
                </a:ln>
                <a:solidFill>
                  <a:schemeClr val="tx1"/>
                </a:solidFill>
                <a:effectLst/>
                <a:uLnTx/>
                <a:uFillTx/>
              </a:rPr>
              <a:t>Discussed</a:t>
            </a:r>
            <a:r>
              <a:rPr kumimoji="0" lang="en-US" sz="2400" b="1" i="0" u="none" strike="noStrike" kern="1200" cap="none" spc="0" normalizeH="0" noProof="0" dirty="0">
                <a:ln>
                  <a:noFill/>
                </a:ln>
                <a:solidFill>
                  <a:schemeClr val="tx1"/>
                </a:solidFill>
                <a:effectLst/>
                <a:uLnTx/>
                <a:uFillTx/>
              </a:rPr>
              <a:t> </a:t>
            </a:r>
            <a:r>
              <a:rPr kumimoji="0" lang="en-US" sz="2400" i="0" u="none" strike="noStrike" kern="1200" cap="none" spc="0" normalizeH="0" noProof="0" dirty="0">
                <a:ln>
                  <a:noFill/>
                </a:ln>
                <a:solidFill>
                  <a:schemeClr val="tx1"/>
                </a:solidFill>
                <a:effectLst/>
                <a:uLnTx/>
                <a:uFillTx/>
              </a:rPr>
              <a:t>the time period for the estimates</a:t>
            </a:r>
            <a:endParaRPr lang="en-US" sz="2400" noProof="0" dirty="0"/>
          </a:p>
          <a:p>
            <a:pPr marL="342900" indent="-342900">
              <a:spcAft>
                <a:spcPts val="1200"/>
              </a:spcAft>
              <a:buFont typeface="Arial" pitchFamily="34" charset="0"/>
              <a:buChar char="•"/>
              <a:defRPr/>
            </a:pPr>
            <a:r>
              <a:rPr lang="en-US" sz="2400" b="1" dirty="0"/>
              <a:t>Finalized and agreed upon </a:t>
            </a:r>
            <a:r>
              <a:rPr lang="en-US" sz="2400" dirty="0"/>
              <a:t>the time period for the estimates</a:t>
            </a:r>
          </a:p>
          <a:p>
            <a:pPr marL="342900" indent="-342900">
              <a:spcAft>
                <a:spcPts val="1200"/>
              </a:spcAft>
              <a:buFont typeface="Arial" pitchFamily="34" charset="0"/>
              <a:buChar char="•"/>
              <a:defRPr/>
            </a:pPr>
            <a:endParaRPr lang="en-US" sz="2400" dirty="0"/>
          </a:p>
          <a:p>
            <a:pPr marL="342900" marR="0" lvl="0" indent="-342900" algn="l" defTabSz="914400" rtl="0" eaLnBrk="1" fontAlgn="auto" latinLnBrk="0" hangingPunct="1">
              <a:spcAft>
                <a:spcPts val="120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spcAft>
                <a:spcPts val="120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spcAft>
                <a:spcPts val="120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6311699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1: National Commitment to Nutrition</a:t>
            </a:r>
          </a:p>
        </p:txBody>
      </p:sp>
      <p:sp>
        <p:nvSpPr>
          <p:cNvPr id="3" name="Content Placeholder 2"/>
          <p:cNvSpPr>
            <a:spLocks noGrp="1"/>
          </p:cNvSpPr>
          <p:nvPr>
            <p:ph idx="1"/>
          </p:nvPr>
        </p:nvSpPr>
        <p:spPr/>
        <p:txBody>
          <a:bodyPr>
            <a:normAutofit/>
          </a:bodyPr>
          <a:lstStyle/>
          <a:p>
            <a:r>
              <a:rPr lang="en-US" sz="2400" dirty="0"/>
              <a:t>Is there a national vision statement or commitment to nutrition within your country? If so, what are your thoughts on this vision/commitment?</a:t>
            </a:r>
          </a:p>
        </p:txBody>
      </p:sp>
    </p:spTree>
    <p:extLst>
      <p:ext uri="{BB962C8B-B14F-4D97-AF65-F5344CB8AC3E}">
        <p14:creationId xmlns:p14="http://schemas.microsoft.com/office/powerpoint/2010/main" val="16401942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Time Period</a:t>
            </a:r>
          </a:p>
        </p:txBody>
      </p:sp>
      <p:sp>
        <p:nvSpPr>
          <p:cNvPr id="3" name="Content Placeholder 2"/>
          <p:cNvSpPr>
            <a:spLocks noGrp="1"/>
          </p:cNvSpPr>
          <p:nvPr>
            <p:ph idx="1"/>
          </p:nvPr>
        </p:nvSpPr>
        <p:spPr/>
        <p:txBody>
          <a:bodyPr>
            <a:normAutofit fontScale="92500" lnSpcReduction="10000"/>
          </a:bodyPr>
          <a:lstStyle/>
          <a:p>
            <a:r>
              <a:rPr lang="en-US" dirty="0"/>
              <a:t>The time period for which PROFILES will calculate estimates must be discussed and decided. </a:t>
            </a:r>
          </a:p>
          <a:p>
            <a:r>
              <a:rPr lang="en-US" dirty="0"/>
              <a:t>Often, the selected time period  is 10 years; time periods shorter than 7 years or longer than 15 years are not recommended.</a:t>
            </a:r>
          </a:p>
          <a:p>
            <a:r>
              <a:rPr lang="en-US" dirty="0"/>
              <a:t>Setting the time period is often guided by existing national vision documents and/or commitments to global goals and targets (such as the World Health Assembly 2025 nutrition targets). </a:t>
            </a:r>
          </a:p>
          <a:p>
            <a:r>
              <a:rPr lang="en-US" dirty="0"/>
              <a:t>A longer time period (e.g., 10 years) is slightly preferable as:</a:t>
            </a:r>
          </a:p>
          <a:p>
            <a:pPr lvl="1"/>
            <a:r>
              <a:rPr lang="en-US" dirty="0"/>
              <a:t>New nationally representative survey data are not available every year but more commonly every 5 years.</a:t>
            </a:r>
          </a:p>
          <a:p>
            <a:pPr lvl="1"/>
            <a:r>
              <a:rPr lang="en-US" dirty="0"/>
              <a:t>A longer period allows for advocacy that can present a longer term vision and potentially make the case for sustained investment in the nutrition sector.</a:t>
            </a:r>
          </a:p>
        </p:txBody>
      </p:sp>
    </p:spTree>
    <p:extLst>
      <p:ext uri="{BB962C8B-B14F-4D97-AF65-F5344CB8AC3E}">
        <p14:creationId xmlns:p14="http://schemas.microsoft.com/office/powerpoint/2010/main" val="40968309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 Plenary Discussion of the Time Period</a:t>
            </a:r>
            <a:endParaRPr lang="en-US" strike="sngStrike" dirty="0"/>
          </a:p>
        </p:txBody>
      </p:sp>
      <p:sp>
        <p:nvSpPr>
          <p:cNvPr id="3" name="Content Placeholder 2"/>
          <p:cNvSpPr>
            <a:spLocks noGrp="1"/>
          </p:cNvSpPr>
          <p:nvPr>
            <p:ph idx="1"/>
          </p:nvPr>
        </p:nvSpPr>
        <p:spPr/>
        <p:txBody>
          <a:bodyPr>
            <a:normAutofit/>
          </a:bodyPr>
          <a:lstStyle/>
          <a:p>
            <a:pPr marL="0" lvl="1" indent="0">
              <a:buNone/>
            </a:pPr>
            <a:r>
              <a:rPr lang="en-US" sz="2400" dirty="0"/>
              <a:t>Discuss the time period for the estimates</a:t>
            </a:r>
          </a:p>
          <a:p>
            <a:pPr marL="742950" lvl="2" indent="-342900"/>
            <a:r>
              <a:rPr lang="en-US" sz="2400" dirty="0">
                <a:solidFill>
                  <a:schemeClr val="tx1"/>
                </a:solidFill>
              </a:rPr>
              <a:t>Review, discuss, and list on a flipchart the current national vision and/or government commitment for improved nutrition in your country. Based on this discussion, determine the following: </a:t>
            </a:r>
          </a:p>
          <a:p>
            <a:pPr marL="1200150" lvl="3" indent="-342900"/>
            <a:r>
              <a:rPr lang="en-US" sz="2400" dirty="0">
                <a:solidFill>
                  <a:schemeClr val="tx1"/>
                </a:solidFill>
              </a:rPr>
              <a:t>What would be most useful for advocating for greater investment in nutrition?</a:t>
            </a:r>
          </a:p>
          <a:p>
            <a:pPr marL="1200150" lvl="3" indent="-342900"/>
            <a:r>
              <a:rPr lang="en-US" sz="2400" dirty="0">
                <a:solidFill>
                  <a:schemeClr val="tx1"/>
                </a:solidFill>
              </a:rPr>
              <a:t>What should the time period for the estimates be?</a:t>
            </a:r>
          </a:p>
          <a:p>
            <a:pPr marL="742950" lvl="2" indent="-342900"/>
            <a:r>
              <a:rPr lang="en-US" sz="2400" dirty="0">
                <a:solidFill>
                  <a:schemeClr val="tx1"/>
                </a:solidFill>
              </a:rPr>
              <a:t>Record the time period on the PROFILES scoreboard </a:t>
            </a:r>
          </a:p>
          <a:p>
            <a:pPr marL="742950" lvl="2" indent="-342900"/>
            <a:endParaRPr lang="en-US" sz="2400" dirty="0">
              <a:solidFill>
                <a:schemeClr val="tx1"/>
              </a:solidFill>
            </a:endParaRPr>
          </a:p>
          <a:p>
            <a:endParaRPr lang="en-US" sz="2400" dirty="0"/>
          </a:p>
        </p:txBody>
      </p:sp>
    </p:spTree>
    <p:extLst>
      <p:ext uri="{BB962C8B-B14F-4D97-AF65-F5344CB8AC3E}">
        <p14:creationId xmlns:p14="http://schemas.microsoft.com/office/powerpoint/2010/main" val="34267567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7400"/>
            <a:ext cx="7286896" cy="1470025"/>
          </a:xfrm>
        </p:spPr>
        <p:txBody>
          <a:bodyPr>
            <a:normAutofit/>
          </a:bodyPr>
          <a:lstStyle/>
          <a:p>
            <a:r>
              <a:rPr lang="en-US" sz="4000" dirty="0">
                <a:solidFill>
                  <a:schemeClr val="tx2"/>
                </a:solidFill>
              </a:rPr>
              <a:t>Session 6: Time Period, Available Information Sources, and Targets</a:t>
            </a:r>
          </a:p>
        </p:txBody>
      </p:sp>
      <p:sp>
        <p:nvSpPr>
          <p:cNvPr id="7" name="TextBox 6"/>
          <p:cNvSpPr txBox="1"/>
          <p:nvPr/>
        </p:nvSpPr>
        <p:spPr>
          <a:xfrm>
            <a:off x="647700" y="5943600"/>
            <a:ext cx="8153400" cy="369332"/>
          </a:xfrm>
          <a:prstGeom prst="rect">
            <a:avLst/>
          </a:prstGeom>
          <a:noFill/>
          <a:ln>
            <a:noFill/>
          </a:ln>
        </p:spPr>
        <p:txBody>
          <a:bodyPr wrap="square" rtlCol="0">
            <a:spAutoFit/>
          </a:bodyPr>
          <a:lstStyle/>
          <a:p>
            <a:r>
              <a:rPr lang="en-US" dirty="0"/>
              <a:t>(If no stakeholder meeting was held, this PPT will need to be revised.) </a:t>
            </a:r>
          </a:p>
        </p:txBody>
      </p:sp>
    </p:spTree>
    <p:extLst>
      <p:ext uri="{BB962C8B-B14F-4D97-AF65-F5344CB8AC3E}">
        <p14:creationId xmlns:p14="http://schemas.microsoft.com/office/powerpoint/2010/main" val="53396024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536" y="3810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uLnTx/>
                <a:uFillTx/>
                <a:latin typeface="+mj-lt"/>
                <a:ea typeface="+mj-ea"/>
                <a:cs typeface="Arial" pitchFamily="34" charset="0"/>
              </a:rPr>
              <a:t>Session Objectives</a:t>
            </a:r>
          </a:p>
        </p:txBody>
      </p:sp>
      <p:sp>
        <p:nvSpPr>
          <p:cNvPr id="5" name="Rectangle 3"/>
          <p:cNvSpPr txBox="1">
            <a:spLocks noChangeArrowheads="1"/>
          </p:cNvSpPr>
          <p:nvPr/>
        </p:nvSpPr>
        <p:spPr>
          <a:xfrm>
            <a:off x="304800" y="1447800"/>
            <a:ext cx="8382000" cy="434340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rPr>
              <a:t>By the end of the session, participants will have:</a:t>
            </a:r>
          </a:p>
          <a:p>
            <a:pPr marL="342900" indent="-342900">
              <a:spcAft>
                <a:spcPts val="1200"/>
              </a:spcAft>
              <a:buFont typeface="Arial" pitchFamily="34" charset="0"/>
              <a:buChar char="•"/>
              <a:defRPr/>
            </a:pPr>
            <a:r>
              <a:rPr lang="en-US" sz="2400" b="1" dirty="0"/>
              <a:t>Recalled </a:t>
            </a:r>
            <a:r>
              <a:rPr lang="en-US" sz="2400" dirty="0"/>
              <a:t>the time period agreed upon for the PROFILES estimates</a:t>
            </a:r>
          </a:p>
          <a:p>
            <a:pPr marL="342900" marR="0" lvl="0" indent="-3429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2400" b="1" i="0" u="none" strike="noStrike" kern="1200" cap="none" spc="0" normalizeH="0" baseline="0" noProof="0" dirty="0">
                <a:ln>
                  <a:noFill/>
                </a:ln>
                <a:effectLst/>
                <a:uLnTx/>
                <a:uFillTx/>
              </a:rPr>
              <a:t>Finalized the discussion </a:t>
            </a:r>
            <a:r>
              <a:rPr kumimoji="0" lang="en-US" sz="2400" i="0" u="none" strike="noStrike" kern="1200" cap="none" spc="0" normalizeH="0" baseline="0" noProof="0" dirty="0">
                <a:ln>
                  <a:noFill/>
                </a:ln>
                <a:effectLst/>
                <a:uLnTx/>
                <a:uFillTx/>
              </a:rPr>
              <a:t>on</a:t>
            </a:r>
            <a:r>
              <a:rPr kumimoji="0" lang="en-US" sz="2400" b="1" i="0" u="none" strike="noStrike" kern="1200" cap="none" spc="0" normalizeH="0" baseline="0" noProof="0" dirty="0">
                <a:ln>
                  <a:noFill/>
                </a:ln>
                <a:effectLst/>
                <a:uLnTx/>
                <a:uFillTx/>
              </a:rPr>
              <a:t> </a:t>
            </a:r>
            <a:r>
              <a:rPr kumimoji="0" lang="en-US" sz="2400" b="0" i="0" u="none" strike="noStrike" kern="1200" cap="none" spc="0" normalizeH="0" baseline="0" noProof="0" dirty="0">
                <a:ln>
                  <a:noFill/>
                </a:ln>
                <a:effectLst/>
                <a:uLnTx/>
                <a:uFillTx/>
              </a:rPr>
              <a:t>the information sources required </a:t>
            </a:r>
            <a:r>
              <a:rPr lang="en-US" sz="2400" dirty="0"/>
              <a:t>for the PROFILES spreadsheets</a:t>
            </a:r>
          </a:p>
          <a:p>
            <a:pPr marL="342900" marR="0" lvl="0" indent="-342900" algn="l" defTabSz="914400" rtl="0" eaLnBrk="1" fontAlgn="auto" latinLnBrk="0" hangingPunct="1">
              <a:lnSpc>
                <a:spcPct val="100000"/>
              </a:lnSpc>
              <a:spcBef>
                <a:spcPts val="0"/>
              </a:spcBef>
              <a:spcAft>
                <a:spcPts val="1200"/>
              </a:spcAft>
              <a:buClrTx/>
              <a:buSzTx/>
              <a:buFont typeface="Arial" pitchFamily="34" charset="0"/>
              <a:buChar char="•"/>
              <a:tabLst/>
              <a:defRPr/>
            </a:pPr>
            <a:r>
              <a:rPr lang="en-US" sz="2400" b="1" dirty="0"/>
              <a:t>Finalized</a:t>
            </a:r>
            <a:r>
              <a:rPr lang="en-US" sz="2400" dirty="0"/>
              <a:t> the prevalence(s) that will be used for each key indicator</a:t>
            </a:r>
          </a:p>
          <a:p>
            <a:pPr marL="342900" lvl="0" indent="-342900">
              <a:spcAft>
                <a:spcPts val="1200"/>
              </a:spcAft>
              <a:buFont typeface="Arial" pitchFamily="34" charset="0"/>
              <a:buChar char="•"/>
              <a:defRPr/>
            </a:pPr>
            <a:r>
              <a:rPr lang="en-US" sz="2400" b="1" dirty="0"/>
              <a:t>Finalized</a:t>
            </a:r>
            <a:r>
              <a:rPr lang="en-US" sz="2400" dirty="0"/>
              <a:t> the target reductions and the target prevalence for the different forms of malnutrition by the end of the time period</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ts val="0"/>
              </a:spcBef>
              <a:spcAft>
                <a:spcPts val="120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ts val="0"/>
              </a:spcBef>
              <a:spcAft>
                <a:spcPts val="120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9546256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 Sources of Nutrition Information</a:t>
            </a:r>
          </a:p>
        </p:txBody>
      </p:sp>
      <p:sp>
        <p:nvSpPr>
          <p:cNvPr id="3" name="Content Placeholder 2"/>
          <p:cNvSpPr>
            <a:spLocks noGrp="1"/>
          </p:cNvSpPr>
          <p:nvPr>
            <p:ph idx="1"/>
          </p:nvPr>
        </p:nvSpPr>
        <p:spPr/>
        <p:txBody>
          <a:bodyPr>
            <a:normAutofit/>
          </a:bodyPr>
          <a:lstStyle/>
          <a:p>
            <a:r>
              <a:rPr lang="en-US" sz="2400" dirty="0"/>
              <a:t>What are the most recent national sources of nutrition information?</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8808920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normAutofit/>
          </a:bodyPr>
          <a:lstStyle/>
          <a:p>
            <a:r>
              <a:rPr lang="en-US" dirty="0"/>
              <a:t>Type of Information Required for PROFILES</a:t>
            </a:r>
          </a:p>
        </p:txBody>
      </p:sp>
      <p:sp>
        <p:nvSpPr>
          <p:cNvPr id="38915" name="Content Placeholder 5"/>
          <p:cNvSpPr>
            <a:spLocks noGrp="1"/>
          </p:cNvSpPr>
          <p:nvPr>
            <p:ph idx="1"/>
          </p:nvPr>
        </p:nvSpPr>
        <p:spPr>
          <a:xfrm>
            <a:off x="504264" y="2667000"/>
            <a:ext cx="8229600" cy="2849563"/>
          </a:xfrm>
        </p:spPr>
        <p:txBody>
          <a:bodyPr numCol="2">
            <a:noAutofit/>
          </a:bodyPr>
          <a:lstStyle/>
          <a:p>
            <a:r>
              <a:rPr lang="en-US" sz="2400" dirty="0"/>
              <a:t>Stunting</a:t>
            </a:r>
          </a:p>
          <a:p>
            <a:r>
              <a:rPr lang="en-US" sz="2400" dirty="0"/>
              <a:t>Underweight</a:t>
            </a:r>
          </a:p>
          <a:p>
            <a:r>
              <a:rPr lang="en-US" sz="2400" dirty="0"/>
              <a:t>Wasting</a:t>
            </a:r>
          </a:p>
          <a:p>
            <a:r>
              <a:rPr lang="en-US" sz="2400" dirty="0"/>
              <a:t>Overweight</a:t>
            </a:r>
          </a:p>
          <a:p>
            <a:r>
              <a:rPr lang="en-US" sz="2400" dirty="0"/>
              <a:t>Low birth weight</a:t>
            </a:r>
          </a:p>
          <a:p>
            <a:r>
              <a:rPr lang="en-US" sz="2400" dirty="0"/>
              <a:t>Vitamin A deficiency</a:t>
            </a:r>
          </a:p>
          <a:p>
            <a:r>
              <a:rPr lang="en-US" sz="2400" dirty="0"/>
              <a:t>Anemia</a:t>
            </a:r>
          </a:p>
          <a:p>
            <a:r>
              <a:rPr lang="en-US" sz="2400" dirty="0"/>
              <a:t>Iodine deficiency </a:t>
            </a:r>
          </a:p>
          <a:p>
            <a:r>
              <a:rPr lang="en-US" sz="2400" dirty="0"/>
              <a:t>Breastfeeding and complementary feeding practices</a:t>
            </a:r>
          </a:p>
          <a:p>
            <a:r>
              <a:rPr lang="en-US" sz="2400" dirty="0"/>
              <a:t>Teenage pregnancy</a:t>
            </a:r>
          </a:p>
          <a:p>
            <a:endParaRPr lang="en-US" sz="2400" dirty="0"/>
          </a:p>
          <a:p>
            <a:endParaRPr lang="en-US" sz="2400" dirty="0"/>
          </a:p>
        </p:txBody>
      </p:sp>
      <p:sp>
        <p:nvSpPr>
          <p:cNvPr id="2" name="TextBox 1">
            <a:extLst>
              <a:ext uri="{FF2B5EF4-FFF2-40B4-BE49-F238E27FC236}">
                <a16:creationId xmlns:a16="http://schemas.microsoft.com/office/drawing/2014/main" id="{252AD05E-5668-4AED-BE62-81903D02EFC0}"/>
              </a:ext>
            </a:extLst>
          </p:cNvPr>
          <p:cNvSpPr txBox="1"/>
          <p:nvPr/>
        </p:nvSpPr>
        <p:spPr>
          <a:xfrm>
            <a:off x="504264" y="1680318"/>
            <a:ext cx="8135471" cy="1261884"/>
          </a:xfrm>
          <a:prstGeom prst="rect">
            <a:avLst/>
          </a:prstGeom>
          <a:noFill/>
        </p:spPr>
        <p:txBody>
          <a:bodyPr wrap="square" rtlCol="0">
            <a:spAutoFit/>
          </a:bodyPr>
          <a:lstStyle/>
          <a:p>
            <a:r>
              <a:rPr lang="en-US" sz="2400" dirty="0"/>
              <a:t>Recent nationally representative survey information for key indicators, including:</a:t>
            </a:r>
          </a:p>
          <a:p>
            <a:endParaRPr lang="en-US" sz="2800" dirty="0"/>
          </a:p>
        </p:txBody>
      </p:sp>
    </p:spTree>
    <p:extLst>
      <p:ext uri="{BB962C8B-B14F-4D97-AF65-F5344CB8AC3E}">
        <p14:creationId xmlns:p14="http://schemas.microsoft.com/office/powerpoint/2010/main" val="99851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Policy Environment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33238853"/>
      </p:ext>
    </p:extLst>
  </p:cSld>
  <p:clrMapOvr>
    <a:overrideClrMapping bg1="lt1" tx1="dk1" bg2="lt2" tx2="dk2" accent1="accent1" accent2="accent2" accent3="accent3" accent4="accent4" accent5="accent5" accent6="accent6" hlink="hlink" folHlink="folHlink"/>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Sources</a:t>
            </a:r>
          </a:p>
        </p:txBody>
      </p:sp>
      <p:sp>
        <p:nvSpPr>
          <p:cNvPr id="3" name="Content Placeholder 2"/>
          <p:cNvSpPr>
            <a:spLocks noGrp="1"/>
          </p:cNvSpPr>
          <p:nvPr>
            <p:ph idx="1"/>
          </p:nvPr>
        </p:nvSpPr>
        <p:spPr/>
        <p:txBody>
          <a:bodyPr>
            <a:normAutofit/>
          </a:bodyPr>
          <a:lstStyle/>
          <a:p>
            <a:pPr>
              <a:spcBef>
                <a:spcPts val="0"/>
              </a:spcBef>
              <a:spcAft>
                <a:spcPts val="600"/>
              </a:spcAft>
            </a:pPr>
            <a:r>
              <a:rPr lang="en-US" sz="2400" dirty="0"/>
              <a:t>Various information sources should be considered for the various nutrition indicators to help ensure that PROFILES uses the most recent prevalence to calculate estimates in the status quo scenario.</a:t>
            </a:r>
          </a:p>
          <a:p>
            <a:pPr>
              <a:spcBef>
                <a:spcPts val="0"/>
              </a:spcBef>
              <a:spcAft>
                <a:spcPts val="600"/>
              </a:spcAft>
            </a:pPr>
            <a:r>
              <a:rPr lang="en-US" sz="2400" dirty="0"/>
              <a:t>Information sources often include recent nationally representative surveys such as the DHS.</a:t>
            </a:r>
          </a:p>
          <a:p>
            <a:pPr>
              <a:spcBef>
                <a:spcPts val="0"/>
              </a:spcBef>
              <a:spcAft>
                <a:spcPts val="600"/>
              </a:spcAft>
            </a:pPr>
            <a:r>
              <a:rPr lang="en-US" sz="2400" dirty="0"/>
              <a:t>Some information (such as micronutrient deficiencies or low birth weight) may not be available in the DHS, so other national sources, such as the most recent micronutrient survey, may be used instead. </a:t>
            </a:r>
            <a:endParaRPr lang="en-US" sz="2400" strike="sngStrike" dirty="0"/>
          </a:p>
        </p:txBody>
      </p:sp>
    </p:spTree>
    <p:extLst>
      <p:ext uri="{BB962C8B-B14F-4D97-AF65-F5344CB8AC3E}">
        <p14:creationId xmlns:p14="http://schemas.microsoft.com/office/powerpoint/2010/main" val="103027873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Nutrition Situation</a:t>
            </a:r>
          </a:p>
        </p:txBody>
      </p:sp>
      <p:graphicFrame>
        <p:nvGraphicFramePr>
          <p:cNvPr id="5" name="Content Placeholder 3"/>
          <p:cNvGraphicFramePr>
            <a:graphicFrameLocks/>
          </p:cNvGraphicFramePr>
          <p:nvPr>
            <p:extLst/>
          </p:nvPr>
        </p:nvGraphicFramePr>
        <p:xfrm>
          <a:off x="304800" y="1295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41415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Setting Targets</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400" dirty="0"/>
              <a:t>Targets for reducing the prevalence of different forms of malnutrition are needed to calculate estimates in PROFILES for the improved scenario. </a:t>
            </a:r>
          </a:p>
          <a:p>
            <a:pPr>
              <a:spcBef>
                <a:spcPts val="0"/>
              </a:spcBef>
              <a:spcAft>
                <a:spcPts val="1200"/>
              </a:spcAft>
            </a:pPr>
            <a:r>
              <a:rPr lang="en-US" sz="2400" dirty="0"/>
              <a:t>The question of setting targets in the PROFILES spreadsheets centers on asking: By the end of a specified time period, by how much do the workshop participants assume that selected nutrition indicators will improve? </a:t>
            </a:r>
          </a:p>
        </p:txBody>
      </p:sp>
    </p:spTree>
    <p:extLst>
      <p:ext uri="{BB962C8B-B14F-4D97-AF65-F5344CB8AC3E}">
        <p14:creationId xmlns:p14="http://schemas.microsoft.com/office/powerpoint/2010/main" val="358519068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Targets</a:t>
            </a:r>
          </a:p>
        </p:txBody>
      </p:sp>
      <p:sp>
        <p:nvSpPr>
          <p:cNvPr id="3" name="Content Placeholder 2"/>
          <p:cNvSpPr>
            <a:spLocks noGrp="1"/>
          </p:cNvSpPr>
          <p:nvPr>
            <p:ph idx="1"/>
          </p:nvPr>
        </p:nvSpPr>
        <p:spPr/>
        <p:txBody>
          <a:bodyPr>
            <a:normAutofit/>
          </a:bodyPr>
          <a:lstStyle/>
          <a:p>
            <a:pPr>
              <a:spcBef>
                <a:spcPts val="0"/>
              </a:spcBef>
              <a:spcAft>
                <a:spcPts val="600"/>
              </a:spcAft>
            </a:pPr>
            <a:r>
              <a:rPr lang="en-US" sz="2400" dirty="0"/>
              <a:t>In setting targets, a few points to consider: </a:t>
            </a:r>
          </a:p>
          <a:p>
            <a:pPr lvl="1">
              <a:spcBef>
                <a:spcPts val="0"/>
              </a:spcBef>
              <a:spcAft>
                <a:spcPts val="600"/>
              </a:spcAft>
            </a:pPr>
            <a:r>
              <a:rPr lang="en-US" sz="2400" dirty="0"/>
              <a:t>If the target prevalence is very conservative (with only small improvement from the status quo prevalence), the decisions may end up conveying that it is acceptable for nutrition problems to persist</a:t>
            </a:r>
          </a:p>
          <a:p>
            <a:pPr lvl="1">
              <a:spcBef>
                <a:spcPts val="0"/>
              </a:spcBef>
              <a:spcAft>
                <a:spcPts val="600"/>
              </a:spcAft>
              <a:buFontTx/>
              <a:buChar char="–"/>
            </a:pPr>
            <a:r>
              <a:rPr lang="en-US" sz="2400" dirty="0"/>
              <a:t>If the targets are overly optimistic, it may convey that they are unachievable</a:t>
            </a:r>
          </a:p>
          <a:p>
            <a:pPr lvl="1">
              <a:spcBef>
                <a:spcPts val="0"/>
              </a:spcBef>
              <a:spcAft>
                <a:spcPts val="600"/>
              </a:spcAft>
            </a:pPr>
            <a:r>
              <a:rPr lang="en-US" sz="2400" dirty="0"/>
              <a:t>A balanced approach in which the targets are visionary, optimistic, and ambitious, but also fairly realistic is often helpful</a:t>
            </a:r>
          </a:p>
        </p:txBody>
      </p:sp>
    </p:spTree>
    <p:extLst>
      <p:ext uri="{BB962C8B-B14F-4D97-AF65-F5344CB8AC3E}">
        <p14:creationId xmlns:p14="http://schemas.microsoft.com/office/powerpoint/2010/main" val="33946971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2: Discussion on Nutrition Information and Targets</a:t>
            </a:r>
          </a:p>
        </p:txBody>
      </p:sp>
      <p:sp>
        <p:nvSpPr>
          <p:cNvPr id="3" name="Content Placeholder 2"/>
          <p:cNvSpPr>
            <a:spLocks noGrp="1"/>
          </p:cNvSpPr>
          <p:nvPr>
            <p:ph idx="1"/>
          </p:nvPr>
        </p:nvSpPr>
        <p:spPr>
          <a:xfrm>
            <a:off x="457200" y="1408957"/>
            <a:ext cx="8229600" cy="4525963"/>
          </a:xfrm>
        </p:spPr>
        <p:txBody>
          <a:bodyPr>
            <a:noAutofit/>
          </a:bodyPr>
          <a:lstStyle/>
          <a:p>
            <a:pPr marL="0" lvl="1" indent="0">
              <a:buNone/>
            </a:pPr>
            <a:r>
              <a:rPr lang="en-US" dirty="0"/>
              <a:t>Join one of four groups: (1) anthropometry, (2) micronutrients, (3) low birth weight and breastfeeding, and 4) risk factors of stunting. </a:t>
            </a:r>
            <a:r>
              <a:rPr lang="en-CA" dirty="0"/>
              <a:t>Each group should do the following: </a:t>
            </a:r>
            <a:endParaRPr lang="en-US" dirty="0"/>
          </a:p>
          <a:p>
            <a:pPr marL="288925" lvl="1" indent="-288925">
              <a:buFont typeface="Arial" panose="020B0604020202020204" pitchFamily="34" charset="0"/>
              <a:buChar char="•"/>
            </a:pPr>
            <a:r>
              <a:rPr lang="en-US" dirty="0"/>
              <a:t>Review and discuss the flipchart with the prevalence, information source, and targets discussed for your group’s topic in the stakeholder meeting</a:t>
            </a:r>
          </a:p>
          <a:p>
            <a:pPr marL="288925" lvl="1" indent="-288925">
              <a:buFont typeface="Arial" panose="020B0604020202020204" pitchFamily="34" charset="0"/>
              <a:buChar char="•"/>
            </a:pPr>
            <a:r>
              <a:rPr lang="en-US" dirty="0"/>
              <a:t>Based on the information discussed in the stakeholder meeting, review and finally agree upon:</a:t>
            </a:r>
          </a:p>
          <a:p>
            <a:pPr marL="682625" lvl="1" indent="-334963">
              <a:buFont typeface="Calibri" panose="020F0502020204030204" pitchFamily="34" charset="0"/>
              <a:buChar char="–"/>
            </a:pPr>
            <a:r>
              <a:rPr lang="en-US" sz="2200" dirty="0">
                <a:solidFill>
                  <a:schemeClr val="tx1"/>
                </a:solidFill>
              </a:rPr>
              <a:t>The nutrition information that is available for your country</a:t>
            </a:r>
          </a:p>
          <a:p>
            <a:pPr marL="682625" lvl="1" indent="-334963">
              <a:buFont typeface="Calibri" panose="020F0502020204030204" pitchFamily="34" charset="0"/>
              <a:buChar char="–"/>
            </a:pPr>
            <a:r>
              <a:rPr lang="en-US" sz="2200" dirty="0">
                <a:solidFill>
                  <a:schemeClr val="tx1"/>
                </a:solidFill>
              </a:rPr>
              <a:t>The prevalence for each indicator (with information sources) </a:t>
            </a:r>
            <a:endParaRPr lang="en-US" dirty="0"/>
          </a:p>
          <a:p>
            <a:pPr marL="682625" lvl="1" indent="-334963">
              <a:buFont typeface="Calibri" panose="020F0502020204030204" pitchFamily="34" charset="0"/>
              <a:buChar char="–"/>
            </a:pPr>
            <a:r>
              <a:rPr lang="en-US" sz="2200" dirty="0">
                <a:solidFill>
                  <a:schemeClr val="tx1"/>
                </a:solidFill>
              </a:rPr>
              <a:t>Targets for reducing prevalence by the end of the time period (or increasing prevalence for certain feeding behaviors) for each of the nutrition indicators</a:t>
            </a:r>
          </a:p>
          <a:p>
            <a:endParaRPr lang="en-US" dirty="0"/>
          </a:p>
        </p:txBody>
      </p:sp>
    </p:spTree>
    <p:extLst>
      <p:ext uri="{BB962C8B-B14F-4D97-AF65-F5344CB8AC3E}">
        <p14:creationId xmlns:p14="http://schemas.microsoft.com/office/powerpoint/2010/main" val="38570895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3: Discuss and Agree Upon Indicators and Targets</a:t>
            </a:r>
          </a:p>
        </p:txBody>
      </p:sp>
      <p:sp>
        <p:nvSpPr>
          <p:cNvPr id="3" name="Content Placeholder 2"/>
          <p:cNvSpPr>
            <a:spLocks noGrp="1"/>
          </p:cNvSpPr>
          <p:nvPr>
            <p:ph idx="1"/>
          </p:nvPr>
        </p:nvSpPr>
        <p:spPr/>
        <p:txBody>
          <a:bodyPr>
            <a:normAutofit/>
          </a:bodyPr>
          <a:lstStyle/>
          <a:p>
            <a:r>
              <a:rPr lang="en-US" sz="2400" dirty="0"/>
              <a:t>Discuss each group’s decisions in the larger plenary group</a:t>
            </a:r>
          </a:p>
          <a:p>
            <a:r>
              <a:rPr lang="en-US" sz="2400" dirty="0"/>
              <a:t>Agree upon each indicator and target</a:t>
            </a:r>
          </a:p>
          <a:p>
            <a:r>
              <a:rPr lang="en-US" sz="2400" dirty="0"/>
              <a:t>Record your decisions and put them on the PROFILES scoreboard</a:t>
            </a:r>
          </a:p>
        </p:txBody>
      </p:sp>
    </p:spTree>
    <p:extLst>
      <p:ext uri="{BB962C8B-B14F-4D97-AF65-F5344CB8AC3E}">
        <p14:creationId xmlns:p14="http://schemas.microsoft.com/office/powerpoint/2010/main" val="99330788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09800"/>
            <a:ext cx="7286896" cy="1470025"/>
          </a:xfrm>
        </p:spPr>
        <p:txBody>
          <a:bodyPr>
            <a:normAutofit/>
          </a:bodyPr>
          <a:lstStyle/>
          <a:p>
            <a:r>
              <a:rPr lang="en-US" dirty="0">
                <a:solidFill>
                  <a:schemeClr val="tx2"/>
                </a:solidFill>
              </a:rPr>
              <a:t>Session 7: Recap of Day One and Scoreboard Updates</a:t>
            </a:r>
          </a:p>
        </p:txBody>
      </p:sp>
    </p:spTree>
    <p:extLst>
      <p:ext uri="{BB962C8B-B14F-4D97-AF65-F5344CB8AC3E}">
        <p14:creationId xmlns:p14="http://schemas.microsoft.com/office/powerpoint/2010/main" val="393851444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Activity 1</a:t>
            </a:r>
          </a:p>
        </p:txBody>
      </p:sp>
      <p:sp>
        <p:nvSpPr>
          <p:cNvPr id="8"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Cabbage ball game: Let’s recall what we discussed yesterday.</a:t>
            </a:r>
            <a:endParaRPr lang="en-US" sz="2000" dirty="0"/>
          </a:p>
        </p:txBody>
      </p:sp>
    </p:spTree>
    <p:extLst>
      <p:ext uri="{BB962C8B-B14F-4D97-AF65-F5344CB8AC3E}">
        <p14:creationId xmlns:p14="http://schemas.microsoft.com/office/powerpoint/2010/main" val="7448890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Activity 2</a:t>
            </a:r>
          </a:p>
        </p:txBody>
      </p:sp>
      <p:sp>
        <p:nvSpPr>
          <p:cNvPr id="8"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Review of the PROFILES scoreboard </a:t>
            </a:r>
            <a:endParaRPr lang="en-US" sz="2000" dirty="0"/>
          </a:p>
        </p:txBody>
      </p:sp>
    </p:spTree>
    <p:extLst>
      <p:ext uri="{BB962C8B-B14F-4D97-AF65-F5344CB8AC3E}">
        <p14:creationId xmlns:p14="http://schemas.microsoft.com/office/powerpoint/2010/main" val="81718120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62200"/>
            <a:ext cx="8229600" cy="1470025"/>
          </a:xfrm>
        </p:spPr>
        <p:txBody>
          <a:bodyPr>
            <a:noAutofit/>
          </a:bodyPr>
          <a:lstStyle/>
          <a:p>
            <a:r>
              <a:rPr lang="en-US" sz="4000" dirty="0">
                <a:solidFill>
                  <a:schemeClr val="tx2"/>
                </a:solidFill>
              </a:rPr>
              <a:t>Session 8: Demography and Other Indicators Needed for PROFILES</a:t>
            </a:r>
          </a:p>
        </p:txBody>
      </p:sp>
    </p:spTree>
    <p:extLst>
      <p:ext uri="{BB962C8B-B14F-4D97-AF65-F5344CB8AC3E}">
        <p14:creationId xmlns:p14="http://schemas.microsoft.com/office/powerpoint/2010/main" val="14342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1199-68BE-4259-8245-91B502CF0B09}"/>
              </a:ext>
            </a:extLst>
          </p:cNvPr>
          <p:cNvSpPr>
            <a:spLocks noGrp="1"/>
          </p:cNvSpPr>
          <p:nvPr>
            <p:ph type="title"/>
          </p:nvPr>
        </p:nvSpPr>
        <p:spPr>
          <a:xfrm>
            <a:off x="457200" y="274638"/>
            <a:ext cx="8229600" cy="944562"/>
          </a:xfrm>
        </p:spPr>
        <p:txBody>
          <a:bodyPr/>
          <a:lstStyle/>
          <a:p>
            <a:r>
              <a:rPr lang="en-US" sz="3600" dirty="0"/>
              <a:t>Instructions</a:t>
            </a:r>
          </a:p>
        </p:txBody>
      </p:sp>
      <p:sp>
        <p:nvSpPr>
          <p:cNvPr id="3" name="Content Placeholder 2">
            <a:extLst>
              <a:ext uri="{FF2B5EF4-FFF2-40B4-BE49-F238E27FC236}">
                <a16:creationId xmlns:a16="http://schemas.microsoft.com/office/drawing/2014/main" id="{59A9A54E-E3A6-45AA-A985-2EBF35C82615}"/>
              </a:ext>
            </a:extLst>
          </p:cNvPr>
          <p:cNvSpPr>
            <a:spLocks noGrp="1"/>
          </p:cNvSpPr>
          <p:nvPr>
            <p:ph idx="1"/>
          </p:nvPr>
        </p:nvSpPr>
        <p:spPr>
          <a:xfrm>
            <a:off x="611374" y="1158874"/>
            <a:ext cx="8075426" cy="4708525"/>
          </a:xfrm>
        </p:spPr>
        <p:txBody>
          <a:bodyPr/>
          <a:lstStyle/>
          <a:p>
            <a:pPr marL="0" indent="0">
              <a:buNone/>
            </a:pPr>
            <a:r>
              <a:rPr lang="en-US" sz="2800" dirty="0"/>
              <a:t>As part of the </a:t>
            </a:r>
            <a:r>
              <a:rPr lang="en-US" sz="2800" i="1" dirty="0"/>
              <a:t>Manual for Country-Level Nutrition Advocacy Using PROFILES and Nutrition Costing</a:t>
            </a:r>
            <a:r>
              <a:rPr lang="en-US" sz="2800" dirty="0"/>
              <a:t>, this compilation of slides can be used throughout the process: for the stakeholder meeting (slides 3–101); the PROFILES workshop (slides 102–250);  preliminary results (slides 251–280); and nutrition advocacy (slides 281–375). Please consult the manual for detailed instructions and accompanying handouts.</a:t>
            </a:r>
          </a:p>
        </p:txBody>
      </p:sp>
      <p:pic>
        <p:nvPicPr>
          <p:cNvPr id="5" name="Picture 4" descr="USAID logo" title="USAID logo">
            <a:extLst>
              <a:ext uri="{FF2B5EF4-FFF2-40B4-BE49-F238E27FC236}">
                <a16:creationId xmlns:a16="http://schemas.microsoft.com/office/drawing/2014/main" id="{ACE6A459-01F2-440B-B5D2-421ABD37DF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88" t="15681" r="10937" b="7289"/>
          <a:stretch/>
        </p:blipFill>
        <p:spPr>
          <a:xfrm>
            <a:off x="579998" y="4715031"/>
            <a:ext cx="1676401" cy="1408715"/>
          </a:xfrm>
          <a:prstGeom prst="rect">
            <a:avLst/>
          </a:prstGeom>
        </p:spPr>
      </p:pic>
      <p:pic>
        <p:nvPicPr>
          <p:cNvPr id="7" name="Picture 6" descr="FANTA logo" title="FANTA logo">
            <a:extLst>
              <a:ext uri="{FF2B5EF4-FFF2-40B4-BE49-F238E27FC236}">
                <a16:creationId xmlns:a16="http://schemas.microsoft.com/office/drawing/2014/main" id="{CD583E15-A9DD-483A-BEAC-1442703A3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091" y="4989619"/>
            <a:ext cx="1925359" cy="975182"/>
          </a:xfrm>
          <a:prstGeom prst="rect">
            <a:avLst/>
          </a:prstGeom>
        </p:spPr>
      </p:pic>
      <p:pic>
        <p:nvPicPr>
          <p:cNvPr id="9" name="Picture 8" descr="FHI 360 logo" title="FHI 360 logo">
            <a:extLst>
              <a:ext uri="{FF2B5EF4-FFF2-40B4-BE49-F238E27FC236}">
                <a16:creationId xmlns:a16="http://schemas.microsoft.com/office/drawing/2014/main" id="{A0794F61-93A2-4AB0-8A1B-CE4FE6B6D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1142" y="5146702"/>
            <a:ext cx="1607320" cy="683830"/>
          </a:xfrm>
          <a:prstGeom prst="rect">
            <a:avLst/>
          </a:prstGeom>
        </p:spPr>
      </p:pic>
      <p:sp>
        <p:nvSpPr>
          <p:cNvPr id="10" name="Content Placeholder 2">
            <a:extLst>
              <a:ext uri="{FF2B5EF4-FFF2-40B4-BE49-F238E27FC236}">
                <a16:creationId xmlns:a16="http://schemas.microsoft.com/office/drawing/2014/main" id="{F535B6D3-C63C-414A-AA04-2D2A79ACD43F}"/>
              </a:ext>
            </a:extLst>
          </p:cNvPr>
          <p:cNvSpPr txBox="1">
            <a:spLocks/>
          </p:cNvSpPr>
          <p:nvPr/>
        </p:nvSpPr>
        <p:spPr>
          <a:xfrm>
            <a:off x="304800" y="6221148"/>
            <a:ext cx="8534400" cy="6368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900" dirty="0"/>
              <a:t>This tool is made possible by the generous support of the American people through the support of the Office of Health, Infectious Diseases, and Nutrition, Bureau for Global Health, U.S. Agency for International Development (USAID), under terms of Cooperative Agreement No. AID-OAA-A-12-00005, through the Food and Nutrition Technical Assistance III Project (FANTA), managed by FHI 360.  The contents are the responsibility of FHI 360 and do not necessarily reflect the views of USAID or the United States Government.</a:t>
            </a:r>
          </a:p>
          <a:p>
            <a:pPr marL="0" indent="0">
              <a:buFont typeface="Arial"/>
              <a:buNone/>
            </a:pPr>
            <a:endParaRPr lang="en-US" sz="900" dirty="0"/>
          </a:p>
        </p:txBody>
      </p:sp>
    </p:spTree>
    <p:extLst>
      <p:ext uri="{BB962C8B-B14F-4D97-AF65-F5344CB8AC3E}">
        <p14:creationId xmlns:p14="http://schemas.microsoft.com/office/powerpoint/2010/main" val="123802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Commitments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4451446"/>
      </p:ext>
    </p:extLst>
  </p:cSld>
  <p:clrMapOvr>
    <a:overrideClrMapping bg1="lt1" tx1="dk1" bg2="lt2" tx2="dk2" accent1="accent1" accent2="accent2" accent3="accent3" accent4="accent4" accent5="accent5" accent6="accent6" hlink="hlink" folHlink="folHlink"/>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a:t>Session Objectives</a:t>
            </a:r>
          </a:p>
        </p:txBody>
      </p:sp>
      <p:sp>
        <p:nvSpPr>
          <p:cNvPr id="8" name="Content Placeholder 2"/>
          <p:cNvSpPr>
            <a:spLocks noGrp="1"/>
          </p:cNvSpPr>
          <p:nvPr>
            <p:ph idx="1"/>
          </p:nvPr>
        </p:nvSpPr>
        <p:spPr/>
        <p:txBody>
          <a:bodyPr>
            <a:noAutofit/>
          </a:bodyPr>
          <a:lstStyle/>
          <a:p>
            <a:pPr marL="0" indent="0">
              <a:lnSpc>
                <a:spcPct val="105000"/>
              </a:lnSpc>
              <a:spcAft>
                <a:spcPts val="1200"/>
              </a:spcAft>
              <a:buNone/>
            </a:pPr>
            <a:r>
              <a:rPr lang="en-US" sz="2400" dirty="0">
                <a:solidFill>
                  <a:prstClr val="black"/>
                </a:solidFill>
                <a:latin typeface="+mj-lt"/>
              </a:rPr>
              <a:t>By the end of the session, participants will have:</a:t>
            </a:r>
          </a:p>
          <a:p>
            <a:pPr lvl="0" defTabSz="914400">
              <a:lnSpc>
                <a:spcPct val="105000"/>
              </a:lnSpc>
              <a:spcBef>
                <a:spcPts val="0"/>
              </a:spcBef>
              <a:spcAft>
                <a:spcPts val="1200"/>
              </a:spcAft>
              <a:buFont typeface="Arial" panose="020B0604020202020204" pitchFamily="34" charset="0"/>
              <a:buChar char="•"/>
              <a:defRPr/>
            </a:pPr>
            <a:r>
              <a:rPr lang="en-US" sz="2400" b="1" dirty="0">
                <a:latin typeface="+mj-lt"/>
              </a:rPr>
              <a:t>Discussed and reviewed </a:t>
            </a:r>
            <a:r>
              <a:rPr lang="en-US" sz="2400" dirty="0">
                <a:latin typeface="+mj-lt"/>
              </a:rPr>
              <a:t>the information sources required to fill in the PROFILES spreadsheets</a:t>
            </a:r>
          </a:p>
          <a:p>
            <a:pPr lvl="0" defTabSz="914400">
              <a:lnSpc>
                <a:spcPct val="105000"/>
              </a:lnSpc>
              <a:spcBef>
                <a:spcPts val="0"/>
              </a:spcBef>
              <a:spcAft>
                <a:spcPts val="1200"/>
              </a:spcAft>
              <a:buFont typeface="Arial" panose="020B0604020202020204" pitchFamily="34" charset="0"/>
              <a:buChar char="•"/>
              <a:defRPr/>
            </a:pPr>
            <a:r>
              <a:rPr lang="en-US" sz="2400" b="1" dirty="0">
                <a:latin typeface="+mj-lt"/>
              </a:rPr>
              <a:t>Discussed</a:t>
            </a:r>
            <a:r>
              <a:rPr lang="en-US" sz="2400" dirty="0">
                <a:latin typeface="+mj-lt"/>
              </a:rPr>
              <a:t> information gaps and approaches to address them</a:t>
            </a:r>
          </a:p>
          <a:p>
            <a:pPr lvl="0" defTabSz="914400">
              <a:lnSpc>
                <a:spcPct val="105000"/>
              </a:lnSpc>
              <a:spcBef>
                <a:spcPts val="0"/>
              </a:spcBef>
              <a:buFont typeface="Arial" panose="020B0604020202020204" pitchFamily="34" charset="0"/>
              <a:buChar char="•"/>
              <a:defRPr/>
            </a:pPr>
            <a:r>
              <a:rPr lang="en-US" sz="2400" b="1" dirty="0">
                <a:latin typeface="+mj-lt"/>
              </a:rPr>
              <a:t>Agreed </a:t>
            </a:r>
            <a:r>
              <a:rPr lang="en-US" sz="2400" dirty="0">
                <a:latin typeface="+mj-lt"/>
              </a:rPr>
              <a:t>on the demographic, mortality, education, and economic indicators that will be used in the PROFILES spreadsheets</a:t>
            </a:r>
            <a:endParaRPr lang="en-US" sz="2400" dirty="0">
              <a:solidFill>
                <a:prstClr val="black"/>
              </a:solidFill>
              <a:latin typeface="Calibri"/>
            </a:endParaRPr>
          </a:p>
          <a:p>
            <a:pPr marL="0" lvl="0" indent="0">
              <a:spcBef>
                <a:spcPts val="0"/>
              </a:spcBef>
              <a:buNone/>
            </a:pPr>
            <a:endParaRPr lang="en-US" sz="2400" dirty="0"/>
          </a:p>
        </p:txBody>
      </p:sp>
    </p:spTree>
    <p:extLst>
      <p:ext uri="{BB962C8B-B14F-4D97-AF65-F5344CB8AC3E}">
        <p14:creationId xmlns:p14="http://schemas.microsoft.com/office/powerpoint/2010/main" val="13171665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b="1" dirty="0"/>
              <a:t>Activity </a:t>
            </a:r>
            <a:r>
              <a:rPr lang="en-US" dirty="0"/>
              <a:t>1: Discuss Other Information Needed </a:t>
            </a:r>
            <a:endParaRPr lang="en-US" sz="4400" b="1" dirty="0"/>
          </a:p>
        </p:txBody>
      </p:sp>
      <p:sp>
        <p:nvSpPr>
          <p:cNvPr id="3" name="Content Placeholder 2"/>
          <p:cNvSpPr>
            <a:spLocks noGrp="1"/>
          </p:cNvSpPr>
          <p:nvPr>
            <p:ph idx="1"/>
          </p:nvPr>
        </p:nvSpPr>
        <p:spPr/>
        <p:txBody>
          <a:bodyPr>
            <a:normAutofit/>
          </a:bodyPr>
          <a:lstStyle/>
          <a:p>
            <a:pPr>
              <a:lnSpc>
                <a:spcPct val="105000"/>
              </a:lnSpc>
              <a:spcBef>
                <a:spcPts val="0"/>
              </a:spcBef>
              <a:spcAft>
                <a:spcPts val="1200"/>
              </a:spcAft>
            </a:pPr>
            <a:r>
              <a:rPr lang="en-US" sz="2400" dirty="0"/>
              <a:t>Discuss other types of information that are needed to calculate estimates from PROFILES</a:t>
            </a:r>
          </a:p>
        </p:txBody>
      </p:sp>
    </p:spTree>
    <p:extLst>
      <p:ext uri="{BB962C8B-B14F-4D97-AF65-F5344CB8AC3E}">
        <p14:creationId xmlns:p14="http://schemas.microsoft.com/office/powerpoint/2010/main" val="135272219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Demographic, Fertility, Mortality, Economic, and Education Indicators Needed for PROFILES</a:t>
            </a:r>
          </a:p>
        </p:txBody>
      </p:sp>
      <p:graphicFrame>
        <p:nvGraphicFramePr>
          <p:cNvPr id="5" name="Content Placeholder 6"/>
          <p:cNvGraphicFramePr>
            <a:graphicFrameLocks/>
          </p:cNvGraphicFramePr>
          <p:nvPr>
            <p:extLst/>
          </p:nvPr>
        </p:nvGraphicFramePr>
        <p:xfrm>
          <a:off x="152400" y="1417638"/>
          <a:ext cx="8839200" cy="4299490"/>
        </p:xfrm>
        <a:graphic>
          <a:graphicData uri="http://schemas.openxmlformats.org/drawingml/2006/table">
            <a:tbl>
              <a:tblPr firstRow="1" bandRow="1">
                <a:tableStyleId>{5C22544A-7EE6-4342-B048-85BDC9FD1C3A}</a:tableStyleId>
              </a:tblPr>
              <a:tblGrid>
                <a:gridCol w="1461626">
                  <a:extLst>
                    <a:ext uri="{9D8B030D-6E8A-4147-A177-3AD203B41FA5}">
                      <a16:colId xmlns:a16="http://schemas.microsoft.com/office/drawing/2014/main" val="20000"/>
                    </a:ext>
                  </a:extLst>
                </a:gridCol>
                <a:gridCol w="2247682">
                  <a:extLst>
                    <a:ext uri="{9D8B030D-6E8A-4147-A177-3AD203B41FA5}">
                      <a16:colId xmlns:a16="http://schemas.microsoft.com/office/drawing/2014/main" val="20001"/>
                    </a:ext>
                  </a:extLst>
                </a:gridCol>
                <a:gridCol w="5129892">
                  <a:extLst>
                    <a:ext uri="{9D8B030D-6E8A-4147-A177-3AD203B41FA5}">
                      <a16:colId xmlns:a16="http://schemas.microsoft.com/office/drawing/2014/main" val="20002"/>
                    </a:ext>
                  </a:extLst>
                </a:gridCol>
              </a:tblGrid>
              <a:tr h="334962">
                <a:tc gridSpan="2">
                  <a:txBody>
                    <a:bodyPr/>
                    <a:lstStyle/>
                    <a:p>
                      <a:r>
                        <a:rPr lang="en-US" sz="1700" dirty="0"/>
                        <a:t>Indicators</a:t>
                      </a:r>
                    </a:p>
                  </a:txBody>
                  <a:tcPr marL="82657" marR="82657" marT="41329" marB="41329" anchor="b"/>
                </a:tc>
                <a:tc hMerge="1">
                  <a:txBody>
                    <a:bodyPr/>
                    <a:lstStyle/>
                    <a:p>
                      <a:endParaRPr lang="en-US" dirty="0"/>
                    </a:p>
                  </a:txBody>
                  <a:tcPr/>
                </a:tc>
                <a:tc>
                  <a:txBody>
                    <a:bodyPr/>
                    <a:lstStyle/>
                    <a:p>
                      <a:r>
                        <a:rPr lang="en-US" sz="1700" dirty="0"/>
                        <a:t>Rationale: Why is this needed?</a:t>
                      </a:r>
                    </a:p>
                  </a:txBody>
                  <a:tcPr marL="82657" marR="82657" marT="41329" marB="41329" anchor="b"/>
                </a:tc>
                <a:extLst>
                  <a:ext uri="{0D108BD9-81ED-4DB2-BD59-A6C34878D82A}">
                    <a16:rowId xmlns:a16="http://schemas.microsoft.com/office/drawing/2014/main" val="10000"/>
                  </a:ext>
                </a:extLst>
              </a:tr>
              <a:tr h="5478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Demographic</a:t>
                      </a:r>
                    </a:p>
                  </a:txBody>
                  <a:tcPr marL="82657" marR="82657" marT="41329" marB="4132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solidFill>
                            <a:schemeClr val="tx1"/>
                          </a:solidFill>
                        </a:rPr>
                        <a:t>Total Population</a:t>
                      </a:r>
                    </a:p>
                  </a:txBody>
                  <a:tcPr marL="82657" marR="82657" marT="41329" marB="4132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To help calculate population-level estimates</a:t>
                      </a:r>
                      <a:r>
                        <a:rPr lang="en-US" sz="1700" baseline="0" dirty="0"/>
                        <a:t> for the full time period selected.</a:t>
                      </a:r>
                      <a:endParaRPr lang="en-US" sz="1700" dirty="0"/>
                    </a:p>
                  </a:txBody>
                  <a:tcPr marL="82657" marR="82657" marT="41329" marB="41329"/>
                </a:tc>
                <a:extLst>
                  <a:ext uri="{0D108BD9-81ED-4DB2-BD59-A6C34878D82A}">
                    <a16:rowId xmlns:a16="http://schemas.microsoft.com/office/drawing/2014/main" val="10001"/>
                  </a:ext>
                </a:extLst>
              </a:tr>
              <a:tr h="12456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Mortality</a:t>
                      </a:r>
                    </a:p>
                  </a:txBody>
                  <a:tcPr marL="82657" marR="82657" marT="41329" marB="41329"/>
                </a:tc>
                <a:tc>
                  <a:txBody>
                    <a:bodyPr/>
                    <a:lstStyle/>
                    <a:p>
                      <a:r>
                        <a:rPr lang="en-US" sz="1700" dirty="0"/>
                        <a:t>MMR</a:t>
                      </a:r>
                    </a:p>
                    <a:p>
                      <a:r>
                        <a:rPr lang="en-US" sz="1700" dirty="0"/>
                        <a:t>IMR</a:t>
                      </a:r>
                    </a:p>
                    <a:p>
                      <a:r>
                        <a:rPr lang="en-US" sz="1700" dirty="0"/>
                        <a:t>CMR</a:t>
                      </a:r>
                    </a:p>
                    <a:p>
                      <a:r>
                        <a:rPr lang="en-US" sz="1700" dirty="0"/>
                        <a:t>NMR</a:t>
                      </a:r>
                    </a:p>
                    <a:p>
                      <a:r>
                        <a:rPr lang="en-US" sz="1700" dirty="0"/>
                        <a:t>PMR</a:t>
                      </a:r>
                    </a:p>
                  </a:txBody>
                  <a:tcPr marL="82657" marR="82657" marT="41329" marB="41329"/>
                </a:tc>
                <a:tc>
                  <a:txBody>
                    <a:bodyPr/>
                    <a:lstStyle/>
                    <a:p>
                      <a:r>
                        <a:rPr lang="en-US" sz="1700" dirty="0"/>
                        <a:t>Change</a:t>
                      </a:r>
                      <a:r>
                        <a:rPr lang="en-US" sz="1700" baseline="0" dirty="0"/>
                        <a:t> or lack of change in the different nutrition indicators are calculated in terms of deaths and lives saved. Calculations for each nutrition indicator relate to one or more of the following: infant, child, neonatal, maternal, and perinatal deaths and lives saved.</a:t>
                      </a:r>
                      <a:endParaRPr lang="en-US" sz="1700" dirty="0"/>
                    </a:p>
                  </a:txBody>
                  <a:tcPr marL="82657" marR="82657" marT="41329" marB="41329"/>
                </a:tc>
                <a:extLst>
                  <a:ext uri="{0D108BD9-81ED-4DB2-BD59-A6C34878D82A}">
                    <a16:rowId xmlns:a16="http://schemas.microsoft.com/office/drawing/2014/main" val="10003"/>
                  </a:ext>
                </a:extLst>
              </a:tr>
              <a:tr h="10130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Economic</a:t>
                      </a:r>
                    </a:p>
                    <a:p>
                      <a:endParaRPr lang="en-US" sz="1700" dirty="0"/>
                    </a:p>
                  </a:txBody>
                  <a:tcPr marL="82657" marR="82657" marT="41329" marB="4132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Exchange rate</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GDP</a:t>
                      </a:r>
                      <a:r>
                        <a:rPr lang="en-US" sz="1700" baseline="0" dirty="0"/>
                        <a:t> per c</a:t>
                      </a:r>
                      <a:r>
                        <a:rPr lang="en-US" sz="1700" dirty="0"/>
                        <a:t>apita</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Employment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Wages</a:t>
                      </a:r>
                    </a:p>
                  </a:txBody>
                  <a:tcPr marL="82657" marR="82657" marT="41329" marB="4132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These are needed to calculate</a:t>
                      </a:r>
                      <a:r>
                        <a:rPr lang="en-US" sz="1700" baseline="0" dirty="0"/>
                        <a:t> economic productivity gains or losses in currency amounts, and this is based on wage and employment data, in addition to the exchange rate and GDP per capita.</a:t>
                      </a:r>
                      <a:endParaRPr lang="en-US" sz="1700" dirty="0"/>
                    </a:p>
                  </a:txBody>
                  <a:tcPr marL="82657" marR="82657" marT="41329" marB="41329"/>
                </a:tc>
                <a:extLst>
                  <a:ext uri="{0D108BD9-81ED-4DB2-BD59-A6C34878D82A}">
                    <a16:rowId xmlns:a16="http://schemas.microsoft.com/office/drawing/2014/main" val="10004"/>
                  </a:ext>
                </a:extLst>
              </a:tr>
              <a:tr h="780473">
                <a:tc>
                  <a:txBody>
                    <a:bodyPr/>
                    <a:lstStyle/>
                    <a:p>
                      <a:r>
                        <a:rPr lang="en-US" sz="1700" dirty="0"/>
                        <a:t>Education</a:t>
                      </a:r>
                      <a:endParaRPr lang="en-US" sz="1700" i="1" dirty="0"/>
                    </a:p>
                  </a:txBody>
                  <a:tcPr marL="82657" marR="82657" marT="41329" marB="4132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Age at school entry</a:t>
                      </a:r>
                    </a:p>
                    <a:p>
                      <a:pPr marL="0" marR="0">
                        <a:spcBef>
                          <a:spcPts val="0"/>
                        </a:spcBef>
                        <a:spcAft>
                          <a:spcPts val="0"/>
                        </a:spcAft>
                      </a:pPr>
                      <a:r>
                        <a:rPr lang="en-US" sz="1700" dirty="0">
                          <a:effectLst/>
                        </a:rPr>
                        <a:t>Number years of school </a:t>
                      </a:r>
                    </a:p>
                    <a:p>
                      <a:pPr marL="0" marR="0">
                        <a:spcBef>
                          <a:spcPts val="0"/>
                        </a:spcBef>
                        <a:spcAft>
                          <a:spcPts val="0"/>
                        </a:spcAft>
                      </a:pPr>
                      <a:r>
                        <a:rPr lang="en-US" sz="1700" dirty="0">
                          <a:effectLst/>
                        </a:rPr>
                        <a:t>(duration of schooling)</a:t>
                      </a:r>
                      <a:endParaRPr lang="en-US" sz="1700" dirty="0"/>
                    </a:p>
                  </a:txBody>
                  <a:tcPr marL="82657" marR="82657" marT="41329" marB="4132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These are needed to calculate the human</a:t>
                      </a:r>
                      <a:r>
                        <a:rPr lang="en-US" sz="1700" baseline="0" dirty="0"/>
                        <a:t> capital gains or losses related to stunting expressed in equivalent school years of learning. </a:t>
                      </a:r>
                      <a:endParaRPr lang="en-US" sz="1700" dirty="0">
                        <a:solidFill>
                          <a:schemeClr val="tx1"/>
                        </a:solidFill>
                      </a:endParaRPr>
                    </a:p>
                  </a:txBody>
                  <a:tcPr marL="82657" marR="82657" marT="41329" marB="4132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304700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Activity 2: Discuss and Agree on the Other Information Needed for PROFILES </a:t>
            </a:r>
          </a:p>
        </p:txBody>
      </p:sp>
      <p:sp>
        <p:nvSpPr>
          <p:cNvPr id="3" name="Content Placeholder 2"/>
          <p:cNvSpPr>
            <a:spLocks noGrp="1"/>
          </p:cNvSpPr>
          <p:nvPr>
            <p:ph idx="1"/>
          </p:nvPr>
        </p:nvSpPr>
        <p:spPr/>
        <p:txBody>
          <a:bodyPr>
            <a:noAutofit/>
          </a:bodyPr>
          <a:lstStyle/>
          <a:p>
            <a:pPr marL="0" lvl="1" indent="0">
              <a:spcBef>
                <a:spcPts val="0"/>
              </a:spcBef>
              <a:spcAft>
                <a:spcPts val="600"/>
              </a:spcAft>
              <a:buNone/>
            </a:pPr>
            <a:r>
              <a:rPr lang="en-US" sz="2400" dirty="0"/>
              <a:t>Join one of two groups: (1) total population estimate and mortality, and (2) employment, economic, and education information. </a:t>
            </a:r>
            <a:r>
              <a:rPr lang="en-CA" sz="2400" dirty="0"/>
              <a:t>Each group should do the following: </a:t>
            </a:r>
            <a:endParaRPr lang="en-US" sz="2400" dirty="0"/>
          </a:p>
          <a:p>
            <a:pPr marL="631825" lvl="2" indent="-349250">
              <a:spcBef>
                <a:spcPts val="0"/>
              </a:spcBef>
              <a:spcAft>
                <a:spcPts val="600"/>
              </a:spcAft>
            </a:pPr>
            <a:r>
              <a:rPr lang="en-US" sz="2400" dirty="0"/>
              <a:t>Identify the source(s) of information</a:t>
            </a:r>
          </a:p>
          <a:p>
            <a:pPr marL="631825" lvl="2" indent="-349250">
              <a:spcBef>
                <a:spcPts val="0"/>
              </a:spcBef>
              <a:spcAft>
                <a:spcPts val="600"/>
              </a:spcAft>
            </a:pPr>
            <a:r>
              <a:rPr lang="en-US" sz="2400" dirty="0"/>
              <a:t>Note the values to be used in PROFILES on the worksheet</a:t>
            </a:r>
          </a:p>
          <a:p>
            <a:pPr marL="631825" lvl="2" indent="-349250">
              <a:spcBef>
                <a:spcPts val="0"/>
              </a:spcBef>
              <a:spcAft>
                <a:spcPts val="600"/>
              </a:spcAft>
            </a:pPr>
            <a:r>
              <a:rPr lang="en-US" sz="2400" dirty="0"/>
              <a:t>List gaps or challenges</a:t>
            </a:r>
          </a:p>
          <a:p>
            <a:pPr marL="631825" lvl="2" indent="-349250">
              <a:spcBef>
                <a:spcPts val="0"/>
              </a:spcBef>
              <a:spcAft>
                <a:spcPts val="600"/>
              </a:spcAft>
            </a:pPr>
            <a:r>
              <a:rPr lang="en-US" sz="2400" dirty="0"/>
              <a:t>Give a brief report on your group’s decisions </a:t>
            </a:r>
          </a:p>
          <a:p>
            <a:pPr marL="631825" lvl="2" indent="-349250">
              <a:spcBef>
                <a:spcPts val="0"/>
              </a:spcBef>
              <a:spcAft>
                <a:spcPts val="600"/>
              </a:spcAft>
            </a:pPr>
            <a:r>
              <a:rPr lang="en-US" sz="2400" dirty="0"/>
              <a:t>Record the information from the other groups to complete the worksheet</a:t>
            </a:r>
          </a:p>
          <a:p>
            <a:pPr marL="631825" lvl="2" indent="-349250">
              <a:spcBef>
                <a:spcPts val="0"/>
              </a:spcBef>
              <a:spcAft>
                <a:spcPts val="600"/>
              </a:spcAft>
            </a:pPr>
            <a:r>
              <a:rPr lang="en-US" sz="2400" dirty="0"/>
              <a:t>Designate a person in each group to follow up on identified gaps</a:t>
            </a:r>
          </a:p>
          <a:p>
            <a:pPr>
              <a:spcBef>
                <a:spcPts val="0"/>
              </a:spcBef>
              <a:spcAft>
                <a:spcPts val="600"/>
              </a:spcAft>
            </a:pPr>
            <a:endParaRPr lang="en-US" sz="2400" dirty="0"/>
          </a:p>
        </p:txBody>
      </p:sp>
    </p:spTree>
    <p:extLst>
      <p:ext uri="{BB962C8B-B14F-4D97-AF65-F5344CB8AC3E}">
        <p14:creationId xmlns:p14="http://schemas.microsoft.com/office/powerpoint/2010/main" val="427888830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7286896" cy="1470025"/>
          </a:xfrm>
        </p:spPr>
        <p:txBody>
          <a:bodyPr>
            <a:noAutofit/>
          </a:bodyPr>
          <a:lstStyle/>
          <a:p>
            <a:r>
              <a:rPr lang="en-US" dirty="0">
                <a:solidFill>
                  <a:schemeClr val="tx2"/>
                </a:solidFill>
              </a:rPr>
              <a:t>Session 9: Introduction to PROFILES Spreadsheets: How They Work</a:t>
            </a:r>
          </a:p>
        </p:txBody>
      </p:sp>
    </p:spTree>
    <p:extLst>
      <p:ext uri="{BB962C8B-B14F-4D97-AF65-F5344CB8AC3E}">
        <p14:creationId xmlns:p14="http://schemas.microsoft.com/office/powerpoint/2010/main" val="160071812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9144000" cy="1417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1B4298"/>
                </a:solidFill>
                <a:latin typeface="+mn-lt"/>
                <a:ea typeface="+mj-ea"/>
                <a:cs typeface="Arial" pitchFamily="34" charset="0"/>
              </a:defRPr>
            </a:lvl1pPr>
          </a:lstStyle>
          <a:p>
            <a:r>
              <a:rPr lang="en-US" b="1" dirty="0">
                <a:solidFill>
                  <a:schemeClr val="tx2"/>
                </a:solidFill>
              </a:rPr>
              <a:t>Session Objectives</a:t>
            </a:r>
          </a:p>
        </p:txBody>
      </p:sp>
      <p:sp>
        <p:nvSpPr>
          <p:cNvPr id="7" name="Content Placeholder 4"/>
          <p:cNvSpPr txBox="1">
            <a:spLocks/>
          </p:cNvSpPr>
          <p:nvPr/>
        </p:nvSpPr>
        <p:spPr>
          <a:xfrm>
            <a:off x="457200" y="1447800"/>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itchFamily="34" charset="0"/>
              <a:buChar char="•"/>
              <a:defRPr sz="2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05000"/>
              </a:lnSpc>
              <a:spcAft>
                <a:spcPts val="1200"/>
              </a:spcAft>
              <a:buClrTx/>
              <a:buNone/>
            </a:pPr>
            <a:r>
              <a:rPr lang="en-US" sz="2400" dirty="0">
                <a:solidFill>
                  <a:prstClr val="black"/>
                </a:solidFill>
                <a:latin typeface="Calibri"/>
              </a:rPr>
              <a:t>By the end of the session, participants will have:</a:t>
            </a:r>
          </a:p>
          <a:p>
            <a:pPr>
              <a:lnSpc>
                <a:spcPct val="105000"/>
              </a:lnSpc>
              <a:spcBef>
                <a:spcPts val="0"/>
              </a:spcBef>
              <a:spcAft>
                <a:spcPts val="1200"/>
              </a:spcAft>
              <a:buClrTx/>
            </a:pPr>
            <a:r>
              <a:rPr lang="en-US" sz="2400" b="1" dirty="0">
                <a:latin typeface="+mn-lt"/>
              </a:rPr>
              <a:t>Reviewed </a:t>
            </a:r>
            <a:r>
              <a:rPr lang="en-US" sz="2400" dirty="0">
                <a:latin typeface="+mn-lt"/>
              </a:rPr>
              <a:t>the structure of the PROFILES Spreadsheet Workbook</a:t>
            </a:r>
          </a:p>
          <a:p>
            <a:pPr>
              <a:lnSpc>
                <a:spcPct val="105000"/>
              </a:lnSpc>
              <a:spcBef>
                <a:spcPts val="0"/>
              </a:spcBef>
              <a:spcAft>
                <a:spcPts val="1200"/>
              </a:spcAft>
              <a:buClrTx/>
            </a:pPr>
            <a:r>
              <a:rPr lang="en-US" sz="2400" b="1" dirty="0">
                <a:latin typeface="+mn-lt"/>
              </a:rPr>
              <a:t>Reviewed </a:t>
            </a:r>
            <a:r>
              <a:rPr lang="en-US" sz="2400" dirty="0">
                <a:latin typeface="+mn-lt"/>
              </a:rPr>
              <a:t>the “flow” within the PROFILES Spreadsheet Workbook</a:t>
            </a:r>
          </a:p>
          <a:p>
            <a:pPr>
              <a:lnSpc>
                <a:spcPct val="105000"/>
              </a:lnSpc>
              <a:spcBef>
                <a:spcPts val="0"/>
              </a:spcBef>
              <a:spcAft>
                <a:spcPts val="1200"/>
              </a:spcAft>
              <a:buClrTx/>
            </a:pPr>
            <a:r>
              <a:rPr lang="en-US" sz="2400" b="1" dirty="0">
                <a:latin typeface="+mn-lt"/>
              </a:rPr>
              <a:t>Explored</a:t>
            </a:r>
            <a:r>
              <a:rPr lang="en-US" sz="2400" dirty="0">
                <a:latin typeface="+mn-lt"/>
              </a:rPr>
              <a:t> how to use the spreadsheet</a:t>
            </a:r>
          </a:p>
        </p:txBody>
      </p:sp>
    </p:spTree>
    <p:extLst>
      <p:ext uri="{BB962C8B-B14F-4D97-AF65-F5344CB8AC3E}">
        <p14:creationId xmlns:p14="http://schemas.microsoft.com/office/powerpoint/2010/main" val="344891852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a:t>
            </a:r>
          </a:p>
        </p:txBody>
      </p:sp>
      <p:sp>
        <p:nvSpPr>
          <p:cNvPr id="3" name="Content Placeholder 2"/>
          <p:cNvSpPr>
            <a:spLocks noGrp="1"/>
          </p:cNvSpPr>
          <p:nvPr>
            <p:ph idx="1"/>
          </p:nvPr>
        </p:nvSpPr>
        <p:spPr/>
        <p:txBody>
          <a:bodyPr>
            <a:normAutofit/>
          </a:bodyPr>
          <a:lstStyle/>
          <a:p>
            <a:r>
              <a:rPr lang="en-CA" sz="2400" dirty="0"/>
              <a:t>What are some challenges and limitations with estimates calculated using models? </a:t>
            </a:r>
            <a:endParaRPr lang="en-US" sz="2400" dirty="0"/>
          </a:p>
        </p:txBody>
      </p:sp>
    </p:spTree>
    <p:extLst>
      <p:ext uri="{BB962C8B-B14F-4D97-AF65-F5344CB8AC3E}">
        <p14:creationId xmlns:p14="http://schemas.microsoft.com/office/powerpoint/2010/main" val="267666258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457200" y="114301"/>
            <a:ext cx="8229600" cy="1143000"/>
          </a:xfrm>
        </p:spPr>
        <p:txBody>
          <a:bodyPr anchor="ctr" anchorCtr="1">
            <a:normAutofit/>
          </a:bodyPr>
          <a:lstStyle/>
          <a:p>
            <a:r>
              <a:rPr lang="en-US" b="1" dirty="0">
                <a:latin typeface="+mn-lt"/>
              </a:rPr>
              <a:t>PROFILES Spreadsheet </a:t>
            </a:r>
          </a:p>
        </p:txBody>
      </p:sp>
      <p:sp>
        <p:nvSpPr>
          <p:cNvPr id="11" name="Rectangle 3"/>
          <p:cNvSpPr txBox="1">
            <a:spLocks noChangeArrowheads="1"/>
          </p:cNvSpPr>
          <p:nvPr/>
        </p:nvSpPr>
        <p:spPr bwMode="auto">
          <a:xfrm>
            <a:off x="1524000" y="1600200"/>
            <a:ext cx="6400800" cy="762000"/>
          </a:xfrm>
          <a:prstGeom prst="rect">
            <a:avLst/>
          </a:prstGeom>
          <a:noFill/>
          <a:ln w="38100">
            <a:solidFill>
              <a:srgbClr val="0066FF"/>
            </a:solidFill>
            <a:miter lim="800000"/>
            <a:headEnd/>
            <a:tailEnd/>
          </a:ln>
        </p:spPr>
        <p:txBody>
          <a:bodyPr vert="horz" wrap="square" lIns="91440" tIns="45720" rIns="91440" bIns="45720" numCol="1" anchor="t" anchorCtr="0" compatLnSpc="1">
            <a:prstTxWarp prst="textNoShape">
              <a:avLst/>
            </a:prstTxWarp>
          </a:bodyPr>
          <a:lstStyle/>
          <a:p>
            <a:pPr marL="342900" lvl="0" indent="-342900" fontAlgn="base">
              <a:lnSpc>
                <a:spcPct val="90000"/>
              </a:lnSpc>
              <a:spcAft>
                <a:spcPct val="0"/>
              </a:spcAft>
              <a:defRPr/>
            </a:pPr>
            <a:r>
              <a:rPr kumimoji="0" lang="en-US" sz="2800" b="0" i="0" u="none" strike="noStrike" kern="0" cap="none" spc="0" normalizeH="0" baseline="0" noProof="0" dirty="0">
                <a:ln>
                  <a:noFill/>
                </a:ln>
                <a:solidFill>
                  <a:srgbClr val="000066"/>
                </a:solidFill>
                <a:effectLst/>
                <a:uLnTx/>
                <a:uFillTx/>
                <a:latin typeface="+mn-lt"/>
                <a:ea typeface="+mn-ea"/>
                <a:cs typeface="+mn-cs"/>
              </a:rPr>
              <a:t> Scenario 1 </a:t>
            </a:r>
            <a:r>
              <a:rPr lang="en-US" sz="2800" kern="0" dirty="0">
                <a:solidFill>
                  <a:srgbClr val="000066"/>
                </a:solidFill>
              </a:rPr>
              <a:t>(status quo/not improved)</a:t>
            </a:r>
            <a:endParaRPr kumimoji="0" lang="en-US" sz="2800" b="0" i="0" u="none" strike="noStrike" kern="0" cap="none" spc="0" normalizeH="0" baseline="0" noProof="0" dirty="0">
              <a:ln>
                <a:noFill/>
              </a:ln>
              <a:solidFill>
                <a:srgbClr val="000066"/>
              </a:solidFill>
              <a:effectLst/>
              <a:uLnTx/>
              <a:uFillTx/>
              <a:latin typeface="+mn-lt"/>
              <a:ea typeface="+mn-ea"/>
              <a:cs typeface="+mn-cs"/>
            </a:endParaRPr>
          </a:p>
          <a:p>
            <a:pPr marL="342900" marR="0" lvl="0" indent="-342900" algn="l" defTabSz="914400" rtl="0" eaLnBrk="1" fontAlgn="base" latinLnBrk="0" hangingPunct="1">
              <a:lnSpc>
                <a:spcPct val="90000"/>
              </a:lnSpc>
              <a:spcBef>
                <a:spcPts val="0"/>
              </a:spcBef>
              <a:spcAft>
                <a:spcPct val="0"/>
              </a:spcAft>
              <a:buClrTx/>
              <a:buSzTx/>
              <a:buFontTx/>
              <a:buNone/>
              <a:tabLst/>
              <a:defRPr/>
            </a:pPr>
            <a:r>
              <a:rPr lang="en-US" sz="2000" kern="0" dirty="0">
                <a:solidFill>
                  <a:srgbClr val="000066"/>
                </a:solidFill>
                <a:latin typeface="+mn-lt"/>
              </a:rPr>
              <a:t>  No</a:t>
            </a:r>
            <a:r>
              <a:rPr kumimoji="0" lang="en-US" sz="2000" b="0" i="0" u="none" strike="noStrike" kern="0" cap="none" spc="0" normalizeH="0" baseline="0" noProof="0" dirty="0">
                <a:ln>
                  <a:noFill/>
                </a:ln>
                <a:solidFill>
                  <a:srgbClr val="000066"/>
                </a:solidFill>
                <a:effectLst/>
                <a:uLnTx/>
                <a:uFillTx/>
                <a:latin typeface="+mn-lt"/>
                <a:ea typeface="+mn-ea"/>
                <a:cs typeface="+mn-cs"/>
              </a:rPr>
              <a:t> change in prevalence</a:t>
            </a:r>
            <a:r>
              <a:rPr kumimoji="0" lang="en-US" sz="2000" b="0" i="0" u="none" strike="noStrike" kern="0" cap="none" spc="0" normalizeH="0" noProof="0" dirty="0">
                <a:ln>
                  <a:noFill/>
                </a:ln>
                <a:solidFill>
                  <a:srgbClr val="000066"/>
                </a:solidFill>
                <a:effectLst/>
                <a:uLnTx/>
                <a:uFillTx/>
                <a:latin typeface="+mn-lt"/>
                <a:ea typeface="+mn-ea"/>
                <a:cs typeface="+mn-cs"/>
              </a:rPr>
              <a:t> of nutrition problems</a:t>
            </a:r>
            <a:endParaRPr kumimoji="0" lang="en-US" sz="2000" b="0" i="0" u="none" strike="noStrike" kern="0" cap="none" spc="0" normalizeH="0" baseline="0" noProof="0" dirty="0">
              <a:ln>
                <a:noFill/>
              </a:ln>
              <a:solidFill>
                <a:srgbClr val="000066"/>
              </a:solidFill>
              <a:effectLst/>
              <a:uLnTx/>
              <a:uFillTx/>
              <a:latin typeface="+mn-lt"/>
              <a:ea typeface="+mn-ea"/>
              <a:cs typeface="+mn-cs"/>
            </a:endParaRPr>
          </a:p>
        </p:txBody>
      </p:sp>
      <p:sp>
        <p:nvSpPr>
          <p:cNvPr id="12" name="Rectangle 6"/>
          <p:cNvSpPr>
            <a:spLocks noChangeArrowheads="1"/>
          </p:cNvSpPr>
          <p:nvPr/>
        </p:nvSpPr>
        <p:spPr bwMode="auto">
          <a:xfrm>
            <a:off x="1524000" y="2590800"/>
            <a:ext cx="6400800" cy="762000"/>
          </a:xfrm>
          <a:prstGeom prst="rect">
            <a:avLst/>
          </a:prstGeom>
          <a:noFill/>
          <a:ln w="38100">
            <a:solidFill>
              <a:srgbClr val="0066FF"/>
            </a:solidFill>
            <a:miter lim="800000"/>
            <a:headEnd/>
            <a:tailEnd/>
          </a:ln>
        </p:spPr>
        <p:txBody>
          <a:bodyPr/>
          <a:lstStyle/>
          <a:p>
            <a:pPr marL="342900" indent="-342900">
              <a:lnSpc>
                <a:spcPct val="90000"/>
              </a:lnSpc>
              <a:spcBef>
                <a:spcPct val="20000"/>
              </a:spcBef>
            </a:pPr>
            <a:r>
              <a:rPr lang="en-US" sz="2800" dirty="0">
                <a:solidFill>
                  <a:srgbClr val="000066"/>
                </a:solidFill>
              </a:rPr>
              <a:t> Scenario 2 (improved)</a:t>
            </a:r>
            <a:endParaRPr lang="en-US" sz="2000" dirty="0">
              <a:solidFill>
                <a:srgbClr val="000066"/>
              </a:solidFill>
            </a:endParaRPr>
          </a:p>
          <a:p>
            <a:pPr marL="342900" indent="-342900">
              <a:lnSpc>
                <a:spcPct val="90000"/>
              </a:lnSpc>
              <a:spcBef>
                <a:spcPct val="20000"/>
              </a:spcBef>
            </a:pPr>
            <a:r>
              <a:rPr lang="en-US" sz="2000" dirty="0">
                <a:solidFill>
                  <a:srgbClr val="000066"/>
                </a:solidFill>
              </a:rPr>
              <a:t>  Improvement (reduced prevalence of nutrition problems)</a:t>
            </a:r>
            <a:endParaRPr lang="en-US" sz="2800" dirty="0">
              <a:solidFill>
                <a:srgbClr val="000066"/>
              </a:solidFill>
            </a:endParaRPr>
          </a:p>
        </p:txBody>
      </p:sp>
      <p:sp>
        <p:nvSpPr>
          <p:cNvPr id="13" name="Line 7"/>
          <p:cNvSpPr>
            <a:spLocks noChangeShapeType="1"/>
          </p:cNvSpPr>
          <p:nvPr/>
        </p:nvSpPr>
        <p:spPr bwMode="auto">
          <a:xfrm>
            <a:off x="533400" y="3048000"/>
            <a:ext cx="533400" cy="0"/>
          </a:xfrm>
          <a:prstGeom prst="line">
            <a:avLst/>
          </a:prstGeom>
          <a:noFill/>
          <a:ln w="50800">
            <a:solidFill>
              <a:srgbClr val="0066FF"/>
            </a:solidFill>
            <a:round/>
            <a:headEnd/>
            <a:tailEnd/>
          </a:ln>
        </p:spPr>
        <p:txBody>
          <a:bodyPr/>
          <a:lstStyle/>
          <a:p>
            <a:endParaRPr lang="en-US"/>
          </a:p>
        </p:txBody>
      </p:sp>
      <p:sp>
        <p:nvSpPr>
          <p:cNvPr id="14" name="Rectangle 8"/>
          <p:cNvSpPr>
            <a:spLocks noChangeArrowheads="1"/>
          </p:cNvSpPr>
          <p:nvPr/>
        </p:nvSpPr>
        <p:spPr bwMode="auto">
          <a:xfrm>
            <a:off x="1524000" y="3581400"/>
            <a:ext cx="6400800" cy="762000"/>
          </a:xfrm>
          <a:prstGeom prst="rect">
            <a:avLst/>
          </a:prstGeom>
          <a:noFill/>
          <a:ln w="38100">
            <a:solidFill>
              <a:srgbClr val="0066FF"/>
            </a:solidFill>
            <a:miter lim="800000"/>
            <a:headEnd/>
            <a:tailEnd/>
          </a:ln>
        </p:spPr>
        <p:txBody>
          <a:bodyPr/>
          <a:lstStyle/>
          <a:p>
            <a:pPr marL="342900" indent="-342900">
              <a:lnSpc>
                <a:spcPct val="90000"/>
              </a:lnSpc>
              <a:spcBef>
                <a:spcPct val="20000"/>
              </a:spcBef>
            </a:pPr>
            <a:r>
              <a:rPr lang="en-US" sz="2800" dirty="0">
                <a:solidFill>
                  <a:srgbClr val="000066"/>
                </a:solidFill>
              </a:rPr>
              <a:t> Net Gains</a:t>
            </a:r>
            <a:endParaRPr lang="en-US" sz="2000" dirty="0">
              <a:solidFill>
                <a:srgbClr val="000066"/>
              </a:solidFill>
            </a:endParaRPr>
          </a:p>
          <a:p>
            <a:pPr marL="342900" indent="-342900">
              <a:lnSpc>
                <a:spcPct val="90000"/>
              </a:lnSpc>
              <a:spcBef>
                <a:spcPct val="20000"/>
              </a:spcBef>
            </a:pPr>
            <a:r>
              <a:rPr lang="en-US" sz="2000" dirty="0">
                <a:solidFill>
                  <a:srgbClr val="000066"/>
                </a:solidFill>
              </a:rPr>
              <a:t>  Difference between the two scenarios</a:t>
            </a:r>
            <a:endParaRPr lang="en-US" sz="2800" dirty="0">
              <a:solidFill>
                <a:srgbClr val="000066"/>
              </a:solidFill>
            </a:endParaRPr>
          </a:p>
        </p:txBody>
      </p:sp>
      <p:sp>
        <p:nvSpPr>
          <p:cNvPr id="15" name="Line 12"/>
          <p:cNvSpPr>
            <a:spLocks noChangeShapeType="1"/>
          </p:cNvSpPr>
          <p:nvPr/>
        </p:nvSpPr>
        <p:spPr bwMode="auto">
          <a:xfrm>
            <a:off x="533400" y="3962400"/>
            <a:ext cx="533400" cy="0"/>
          </a:xfrm>
          <a:prstGeom prst="line">
            <a:avLst/>
          </a:prstGeom>
          <a:noFill/>
          <a:ln w="25400">
            <a:solidFill>
              <a:srgbClr val="0066FF"/>
            </a:solidFill>
            <a:round/>
            <a:headEnd/>
            <a:tailEnd/>
          </a:ln>
        </p:spPr>
        <p:txBody>
          <a:bodyPr/>
          <a:lstStyle/>
          <a:p>
            <a:endParaRPr lang="en-US"/>
          </a:p>
        </p:txBody>
      </p:sp>
      <p:sp>
        <p:nvSpPr>
          <p:cNvPr id="16" name="AutoShape 13"/>
          <p:cNvSpPr>
            <a:spLocks noChangeArrowheads="1"/>
          </p:cNvSpPr>
          <p:nvPr/>
        </p:nvSpPr>
        <p:spPr bwMode="auto">
          <a:xfrm>
            <a:off x="533400" y="4724400"/>
            <a:ext cx="8153400" cy="1143000"/>
          </a:xfrm>
          <a:prstGeom prst="roundRect">
            <a:avLst>
              <a:gd name="adj" fmla="val 16667"/>
            </a:avLst>
          </a:prstGeom>
          <a:noFill/>
          <a:ln w="63500">
            <a:solidFill>
              <a:srgbClr val="0000CC"/>
            </a:solidFill>
            <a:round/>
            <a:headEnd/>
            <a:tailEnd/>
          </a:ln>
          <a:effectLst/>
        </p:spPr>
        <p:txBody>
          <a:bodyPr wrap="none" anchor="ctr"/>
          <a:lstStyle/>
          <a:p>
            <a:pPr algn="ctr">
              <a:defRPr/>
            </a:pPr>
            <a:r>
              <a:rPr lang="en-US" sz="2400" dirty="0">
                <a:solidFill>
                  <a:srgbClr val="333399"/>
                </a:solidFill>
                <a:effectLst>
                  <a:outerShdw blurRad="38100" dist="38100" dir="2700000" algn="tl">
                    <a:srgbClr val="C0C0C0"/>
                  </a:outerShdw>
                </a:effectLst>
              </a:rPr>
              <a:t>The net gains are expressed as, for example, lives saved </a:t>
            </a:r>
          </a:p>
          <a:p>
            <a:pPr algn="ctr">
              <a:defRPr/>
            </a:pPr>
            <a:r>
              <a:rPr lang="en-US" sz="2400" dirty="0">
                <a:solidFill>
                  <a:srgbClr val="333399"/>
                </a:solidFill>
                <a:effectLst>
                  <a:outerShdw blurRad="38100" dist="38100" dir="2700000" algn="tl">
                    <a:srgbClr val="C0C0C0"/>
                  </a:outerShdw>
                </a:effectLst>
              </a:rPr>
              <a:t>or economic productivity gains</a:t>
            </a:r>
          </a:p>
        </p:txBody>
      </p:sp>
      <p:sp>
        <p:nvSpPr>
          <p:cNvPr id="17" name="Line 12"/>
          <p:cNvSpPr>
            <a:spLocks noChangeShapeType="1"/>
          </p:cNvSpPr>
          <p:nvPr/>
        </p:nvSpPr>
        <p:spPr bwMode="auto">
          <a:xfrm>
            <a:off x="533400" y="4038600"/>
            <a:ext cx="533400" cy="0"/>
          </a:xfrm>
          <a:prstGeom prst="line">
            <a:avLst/>
          </a:prstGeom>
          <a:noFill/>
          <a:ln w="25400">
            <a:solidFill>
              <a:srgbClr val="0066FF"/>
            </a:solidFill>
            <a:round/>
            <a:headEnd/>
            <a:tailEnd/>
          </a:ln>
        </p:spPr>
        <p:txBody>
          <a:bodyPr/>
          <a:lstStyle/>
          <a:p>
            <a:endParaRPr lang="en-US"/>
          </a:p>
        </p:txBody>
      </p:sp>
    </p:spTree>
    <p:extLst>
      <p:ext uri="{BB962C8B-B14F-4D97-AF65-F5344CB8AC3E}">
        <p14:creationId xmlns:p14="http://schemas.microsoft.com/office/powerpoint/2010/main" val="371394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animBg="1"/>
      <p:bldP spid="13" grpId="0" animBg="1"/>
      <p:bldP spid="14" grpId="0" animBg="1"/>
      <p:bldP spid="15" grpId="0" animBg="1"/>
      <p:bldP spid="16" grpId="0" animBg="1"/>
      <p:bldP spid="17"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7609638" y="5386000"/>
            <a:ext cx="2667001" cy="276999"/>
          </a:xfrm>
          <a:prstGeom prst="rect">
            <a:avLst/>
          </a:prstGeom>
          <a:noFill/>
        </p:spPr>
        <p:txBody>
          <a:bodyPr wrap="square" rtlCol="0">
            <a:spAutoFit/>
          </a:bodyPr>
          <a:lstStyle/>
          <a:p>
            <a:r>
              <a:rPr lang="en-US" sz="1200" dirty="0"/>
              <a:t>FANTA Project, FHI 360 </a:t>
            </a:r>
          </a:p>
        </p:txBody>
      </p:sp>
      <p:sp>
        <p:nvSpPr>
          <p:cNvPr id="34" name="TextBox 33"/>
          <p:cNvSpPr txBox="1"/>
          <p:nvPr/>
        </p:nvSpPr>
        <p:spPr>
          <a:xfrm>
            <a:off x="0" y="239772"/>
            <a:ext cx="9144000" cy="461665"/>
          </a:xfrm>
          <a:prstGeom prst="rect">
            <a:avLst/>
          </a:prstGeom>
          <a:noFill/>
          <a:ln>
            <a:noFill/>
          </a:ln>
        </p:spPr>
        <p:txBody>
          <a:bodyPr wrap="square" rtlCol="0">
            <a:spAutoFit/>
          </a:bodyPr>
          <a:lstStyle/>
          <a:p>
            <a:pPr algn="ctr"/>
            <a:r>
              <a:rPr lang="en-US" sz="2400" b="1" dirty="0">
                <a:solidFill>
                  <a:schemeClr val="tx2"/>
                </a:solidFill>
              </a:rPr>
              <a:t>Schematic Summary of Flow in PROFILES Spreadsheet Workbook</a:t>
            </a:r>
          </a:p>
        </p:txBody>
      </p:sp>
      <p:sp>
        <p:nvSpPr>
          <p:cNvPr id="54" name="TextBox 53"/>
          <p:cNvSpPr txBox="1"/>
          <p:nvPr/>
        </p:nvSpPr>
        <p:spPr>
          <a:xfrm>
            <a:off x="1194062" y="3000921"/>
            <a:ext cx="7100311" cy="553998"/>
          </a:xfrm>
          <a:prstGeom prst="rect">
            <a:avLst/>
          </a:prstGeom>
          <a:noFill/>
          <a:ln>
            <a:solidFill>
              <a:schemeClr val="accent1"/>
            </a:solidFill>
          </a:ln>
        </p:spPr>
        <p:txBody>
          <a:bodyPr wrap="square" rtlCol="0">
            <a:spAutoFit/>
          </a:bodyPr>
          <a:lstStyle/>
          <a:p>
            <a:r>
              <a:rPr lang="en-US" sz="1500" b="1" dirty="0"/>
              <a:t>Input: </a:t>
            </a:r>
            <a:r>
              <a:rPr lang="en-US" sz="1500" dirty="0"/>
              <a:t>Time period; demography (population size and structure, mortality); information on education, employment, etc.</a:t>
            </a:r>
          </a:p>
        </p:txBody>
      </p:sp>
      <p:sp>
        <p:nvSpPr>
          <p:cNvPr id="55" name="TextBox 54"/>
          <p:cNvSpPr txBox="1"/>
          <p:nvPr/>
        </p:nvSpPr>
        <p:spPr>
          <a:xfrm>
            <a:off x="1192435" y="2370967"/>
            <a:ext cx="7101938" cy="553998"/>
          </a:xfrm>
          <a:prstGeom prst="rect">
            <a:avLst/>
          </a:prstGeom>
          <a:noFill/>
          <a:ln>
            <a:solidFill>
              <a:schemeClr val="accent1"/>
            </a:solidFill>
          </a:ln>
        </p:spPr>
        <p:txBody>
          <a:bodyPr wrap="square" rtlCol="0">
            <a:spAutoFit/>
          </a:bodyPr>
          <a:lstStyle/>
          <a:p>
            <a:r>
              <a:rPr lang="en-US" sz="1500" b="1" dirty="0"/>
              <a:t>Input: </a:t>
            </a:r>
            <a:r>
              <a:rPr lang="en-US" sz="1500" dirty="0"/>
              <a:t>Nutrition problems—prevalence </a:t>
            </a:r>
          </a:p>
          <a:p>
            <a:r>
              <a:rPr lang="en-US" sz="1500" dirty="0"/>
              <a:t>Status quo scenario, improved scenario (targets)</a:t>
            </a:r>
          </a:p>
        </p:txBody>
      </p:sp>
      <p:sp>
        <p:nvSpPr>
          <p:cNvPr id="56" name="TextBox 55"/>
          <p:cNvSpPr txBox="1"/>
          <p:nvPr/>
        </p:nvSpPr>
        <p:spPr>
          <a:xfrm>
            <a:off x="1194062" y="3654535"/>
            <a:ext cx="7100311" cy="322665"/>
          </a:xfrm>
          <a:prstGeom prst="rect">
            <a:avLst/>
          </a:prstGeom>
          <a:noFill/>
          <a:ln w="9525">
            <a:solidFill>
              <a:schemeClr val="accent1"/>
            </a:solidFill>
          </a:ln>
        </p:spPr>
        <p:txBody>
          <a:bodyPr wrap="square" rtlCol="0">
            <a:spAutoFit/>
          </a:bodyPr>
          <a:lstStyle/>
          <a:p>
            <a:r>
              <a:rPr lang="en-US" sz="1500" b="1" dirty="0">
                <a:solidFill>
                  <a:srgbClr val="808080"/>
                </a:solidFill>
              </a:rPr>
              <a:t>Relational information (coefficients, calculators, formulas, etc.)</a:t>
            </a:r>
          </a:p>
        </p:txBody>
      </p:sp>
      <p:sp>
        <p:nvSpPr>
          <p:cNvPr id="57" name="TextBox 56"/>
          <p:cNvSpPr txBox="1"/>
          <p:nvPr/>
        </p:nvSpPr>
        <p:spPr>
          <a:xfrm>
            <a:off x="2153563" y="4048543"/>
            <a:ext cx="5757009" cy="1246495"/>
          </a:xfrm>
          <a:prstGeom prst="rect">
            <a:avLst/>
          </a:prstGeom>
          <a:noFill/>
          <a:ln>
            <a:solidFill>
              <a:schemeClr val="accent1"/>
            </a:solidFill>
          </a:ln>
        </p:spPr>
        <p:txBody>
          <a:bodyPr wrap="square" rtlCol="0">
            <a:spAutoFit/>
          </a:bodyPr>
          <a:lstStyle/>
          <a:p>
            <a:r>
              <a:rPr lang="en-US" sz="1500" b="1" dirty="0"/>
              <a:t>Output: </a:t>
            </a:r>
            <a:r>
              <a:rPr lang="en-US" sz="1500" dirty="0"/>
              <a:t>Status quo scenario estimates of:</a:t>
            </a:r>
          </a:p>
          <a:p>
            <a:pPr marL="173038" indent="-173038">
              <a:buFont typeface="Arial" panose="020B0604020202020204" pitchFamily="34" charset="0"/>
              <a:buChar char="•"/>
            </a:pPr>
            <a:r>
              <a:rPr lang="en-US" sz="1500" dirty="0"/>
              <a:t>Number of deaths </a:t>
            </a:r>
          </a:p>
          <a:p>
            <a:pPr marL="173038" indent="-173038">
              <a:buFont typeface="Arial" panose="020B0604020202020204" pitchFamily="34" charset="0"/>
              <a:buChar char="•"/>
            </a:pPr>
            <a:r>
              <a:rPr lang="en-US" sz="1500" dirty="0"/>
              <a:t>Human capital losses—poorer learning potential </a:t>
            </a:r>
          </a:p>
          <a:p>
            <a:pPr marL="173038" indent="-173038">
              <a:buFont typeface="Arial" panose="020B0604020202020204" pitchFamily="34" charset="0"/>
              <a:buChar char="•"/>
            </a:pPr>
            <a:r>
              <a:rPr lang="en-US" sz="1500" dirty="0"/>
              <a:t>Economic productivity losses </a:t>
            </a:r>
          </a:p>
          <a:p>
            <a:pPr marL="173038" indent="-173038">
              <a:buFont typeface="Arial" panose="020B0604020202020204" pitchFamily="34" charset="0"/>
              <a:buChar char="•"/>
            </a:pPr>
            <a:r>
              <a:rPr lang="en-US" sz="1500" dirty="0"/>
              <a:t>Child overweight/obesity</a:t>
            </a:r>
          </a:p>
        </p:txBody>
      </p:sp>
      <p:sp>
        <p:nvSpPr>
          <p:cNvPr id="58" name="TextBox 57"/>
          <p:cNvSpPr txBox="1"/>
          <p:nvPr/>
        </p:nvSpPr>
        <p:spPr>
          <a:xfrm>
            <a:off x="2153562" y="5324883"/>
            <a:ext cx="5757008" cy="1246495"/>
          </a:xfrm>
          <a:prstGeom prst="rect">
            <a:avLst/>
          </a:prstGeom>
          <a:noFill/>
          <a:ln>
            <a:solidFill>
              <a:schemeClr val="accent1"/>
            </a:solidFill>
          </a:ln>
        </p:spPr>
        <p:txBody>
          <a:bodyPr wrap="square" rtlCol="0">
            <a:spAutoFit/>
          </a:bodyPr>
          <a:lstStyle/>
          <a:p>
            <a:r>
              <a:rPr lang="en-US" sz="1500" b="1" dirty="0"/>
              <a:t>Output: </a:t>
            </a:r>
            <a:r>
              <a:rPr lang="en-US" sz="1500" dirty="0"/>
              <a:t>Improved scenario estimates of: </a:t>
            </a:r>
          </a:p>
          <a:p>
            <a:pPr marL="173038" indent="-173038">
              <a:buFont typeface="Arial" panose="020B0604020202020204" pitchFamily="34" charset="0"/>
              <a:buChar char="•"/>
            </a:pPr>
            <a:r>
              <a:rPr lang="en-US" sz="1500" dirty="0"/>
              <a:t>Number of lives saved</a:t>
            </a:r>
          </a:p>
          <a:p>
            <a:pPr marL="173038" indent="-173038">
              <a:buFont typeface="Arial" panose="020B0604020202020204" pitchFamily="34" charset="0"/>
              <a:buChar char="•"/>
            </a:pPr>
            <a:r>
              <a:rPr lang="en-US" sz="1500" dirty="0"/>
              <a:t>Human capital—increased learning potential </a:t>
            </a:r>
          </a:p>
          <a:p>
            <a:pPr marL="173038" indent="-173038">
              <a:buFont typeface="Arial" panose="020B0604020202020204" pitchFamily="34" charset="0"/>
              <a:buChar char="•"/>
            </a:pPr>
            <a:r>
              <a:rPr lang="en-US" sz="1500" dirty="0"/>
              <a:t>Economic productivity gains </a:t>
            </a:r>
          </a:p>
          <a:p>
            <a:pPr marL="173038" indent="-173038">
              <a:buFont typeface="Arial" panose="020B0604020202020204" pitchFamily="34" charset="0"/>
              <a:buChar char="•"/>
            </a:pPr>
            <a:r>
              <a:rPr lang="en-US" sz="1500" dirty="0"/>
              <a:t>Reduced child overweight/obesity</a:t>
            </a:r>
          </a:p>
        </p:txBody>
      </p:sp>
      <p:sp>
        <p:nvSpPr>
          <p:cNvPr id="39" name="TextBox 38"/>
          <p:cNvSpPr txBox="1"/>
          <p:nvPr/>
        </p:nvSpPr>
        <p:spPr>
          <a:xfrm>
            <a:off x="571501" y="990600"/>
            <a:ext cx="7994531" cy="1246495"/>
          </a:xfrm>
          <a:prstGeom prst="rect">
            <a:avLst/>
          </a:prstGeom>
          <a:noFill/>
          <a:ln w="38100">
            <a:solidFill>
              <a:srgbClr val="C00000"/>
            </a:solidFill>
          </a:ln>
        </p:spPr>
        <p:txBody>
          <a:bodyPr wrap="square" rtlCol="0">
            <a:spAutoFit/>
          </a:bodyPr>
          <a:lstStyle/>
          <a:p>
            <a:r>
              <a:rPr lang="en-US" sz="1500" b="1" dirty="0"/>
              <a:t>FrontPage </a:t>
            </a:r>
          </a:p>
          <a:p>
            <a:r>
              <a:rPr lang="en-US" sz="1500" b="1" dirty="0"/>
              <a:t>Input: </a:t>
            </a:r>
            <a:r>
              <a:rPr lang="en-US" sz="1500" dirty="0"/>
              <a:t>Prevalence of nutrition problems, targets (improved scenario); information on employment and income/wages, education, mortality, and estimated total population</a:t>
            </a:r>
          </a:p>
          <a:p>
            <a:r>
              <a:rPr lang="en-US" sz="1500" b="1" dirty="0"/>
              <a:t>Output: </a:t>
            </a:r>
            <a:r>
              <a:rPr lang="en-US" sz="1500" dirty="0"/>
              <a:t>Estimates of deaths/lives saved; economic productivity losses/gains; </a:t>
            </a:r>
          </a:p>
          <a:p>
            <a:r>
              <a:rPr lang="en-US" sz="1500" dirty="0"/>
              <a:t>human capital losses/gains (related to learning potential); child overweight/obesity</a:t>
            </a:r>
          </a:p>
        </p:txBody>
      </p:sp>
      <p:cxnSp>
        <p:nvCxnSpPr>
          <p:cNvPr id="40" name="Straight Connector 39"/>
          <p:cNvCxnSpPr/>
          <p:nvPr/>
        </p:nvCxnSpPr>
        <p:spPr>
          <a:xfrm flipH="1">
            <a:off x="571500" y="2301948"/>
            <a:ext cx="1" cy="4348156"/>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566032" y="2301948"/>
            <a:ext cx="6468" cy="4348156"/>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1501" y="2301948"/>
            <a:ext cx="7994531"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1501" y="6650104"/>
            <a:ext cx="7994531"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flipV="1">
            <a:off x="324201" y="1617812"/>
            <a:ext cx="228601" cy="1664072"/>
          </a:xfrm>
          <a:prstGeom prst="bentConnector2">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4" idx="1"/>
          </p:cNvCxnSpPr>
          <p:nvPr/>
        </p:nvCxnSpPr>
        <p:spPr>
          <a:xfrm flipH="1" flipV="1">
            <a:off x="959585" y="3271765"/>
            <a:ext cx="234477" cy="61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59584" y="2665104"/>
            <a:ext cx="0" cy="31838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48608" y="5791200"/>
            <a:ext cx="119397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959585" y="4648200"/>
            <a:ext cx="119397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24202" y="3277087"/>
            <a:ext cx="247298" cy="166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5400000" flipH="1" flipV="1">
            <a:off x="7799385" y="2309347"/>
            <a:ext cx="1830121" cy="259428"/>
          </a:xfrm>
          <a:prstGeom prst="bentConnector3">
            <a:avLst>
              <a:gd name="adj1" fmla="val 36"/>
            </a:avLst>
          </a:prstGeom>
          <a:ln w="25400">
            <a:solidFill>
              <a:srgbClr val="000066"/>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8584731" y="1524000"/>
            <a:ext cx="259429" cy="1"/>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948608" y="2665104"/>
            <a:ext cx="234477" cy="61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959584" y="3780907"/>
            <a:ext cx="234477" cy="61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36567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362200"/>
            <a:ext cx="7924800" cy="1470025"/>
          </a:xfrm>
        </p:spPr>
        <p:txBody>
          <a:bodyPr>
            <a:noAutofit/>
          </a:bodyPr>
          <a:lstStyle/>
          <a:p>
            <a:r>
              <a:rPr lang="en-US" sz="4000" dirty="0">
                <a:solidFill>
                  <a:schemeClr val="tx2"/>
                </a:solidFill>
              </a:rPr>
              <a:t>Session 10: Introduction to Nutrition and Health in PROFILES</a:t>
            </a:r>
            <a:br>
              <a:rPr lang="en-US" sz="4000" dirty="0">
                <a:solidFill>
                  <a:schemeClr val="tx2"/>
                </a:solidFill>
              </a:rPr>
            </a:br>
            <a:r>
              <a:rPr lang="en-US" sz="3200" dirty="0">
                <a:solidFill>
                  <a:schemeClr val="tx2"/>
                </a:solidFill>
              </a:rPr>
              <a:t>Concurrent Sessions</a:t>
            </a:r>
          </a:p>
        </p:txBody>
      </p:sp>
    </p:spTree>
    <p:extLst>
      <p:ext uri="{BB962C8B-B14F-4D97-AF65-F5344CB8AC3E}">
        <p14:creationId xmlns:p14="http://schemas.microsoft.com/office/powerpoint/2010/main" val="4134950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p:txBody>
          <a:bodyPr/>
          <a:lstStyle/>
          <a:p>
            <a:r>
              <a:rPr lang="en-US" dirty="0"/>
              <a:t>Thank you</a:t>
            </a:r>
          </a:p>
        </p:txBody>
      </p:sp>
    </p:spTree>
    <p:extLst>
      <p:ext uri="{BB962C8B-B14F-4D97-AF65-F5344CB8AC3E}">
        <p14:creationId xmlns:p14="http://schemas.microsoft.com/office/powerpoint/2010/main" val="3133597854"/>
      </p:ext>
    </p:extLst>
  </p:cSld>
  <p:clrMapOvr>
    <a:overrideClrMapping bg1="lt1" tx1="dk1" bg2="lt2" tx2="dk2" accent1="accent1" accent2="accent2" accent3="accent3" accent4="accent4" accent5="accent5" accent6="accent6" hlink="hlink" folHlink="folHlink"/>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9144000" cy="1417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1B4298"/>
                </a:solidFill>
                <a:latin typeface="+mn-lt"/>
                <a:ea typeface="+mj-ea"/>
                <a:cs typeface="Arial" pitchFamily="34" charset="0"/>
              </a:defRPr>
            </a:lvl1pPr>
          </a:lstStyle>
          <a:p>
            <a:r>
              <a:rPr lang="en-US" b="1" dirty="0">
                <a:solidFill>
                  <a:schemeClr val="tx2"/>
                </a:solidFill>
              </a:rPr>
              <a:t>Session Objectives</a:t>
            </a:r>
          </a:p>
        </p:txBody>
      </p:sp>
      <p:sp>
        <p:nvSpPr>
          <p:cNvPr id="7" name="Content Placeholder 4"/>
          <p:cNvSpPr txBox="1">
            <a:spLocks/>
          </p:cNvSpPr>
          <p:nvPr/>
        </p:nvSpPr>
        <p:spPr>
          <a:xfrm>
            <a:off x="609600" y="1219200"/>
            <a:ext cx="8229600" cy="47738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itchFamily="34" charset="0"/>
              <a:buChar char="•"/>
              <a:defRPr sz="2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5000"/>
              </a:lnSpc>
              <a:spcBef>
                <a:spcPts val="0"/>
              </a:spcBef>
              <a:spcAft>
                <a:spcPts val="1200"/>
              </a:spcAft>
              <a:buClrTx/>
              <a:buNone/>
            </a:pPr>
            <a:r>
              <a:rPr lang="en-US" sz="2400" dirty="0">
                <a:solidFill>
                  <a:prstClr val="black"/>
                </a:solidFill>
                <a:latin typeface="+mn-lt"/>
              </a:rPr>
              <a:t>By the end of the session, participants will have:</a:t>
            </a:r>
          </a:p>
          <a:p>
            <a:pPr lvl="0">
              <a:buClrTx/>
            </a:pPr>
            <a:r>
              <a:rPr lang="en-US" sz="2400" b="1" dirty="0">
                <a:solidFill>
                  <a:prstClr val="black"/>
                </a:solidFill>
                <a:latin typeface="+mn-lt"/>
              </a:rPr>
              <a:t>Reviewed</a:t>
            </a:r>
            <a:r>
              <a:rPr lang="en-US" sz="2400" dirty="0">
                <a:solidFill>
                  <a:prstClr val="black"/>
                </a:solidFill>
                <a:latin typeface="+mn-lt"/>
              </a:rPr>
              <a:t> the approach used in PROFILES for calculating estimates for health outcomes</a:t>
            </a:r>
          </a:p>
          <a:p>
            <a:pPr lvl="0">
              <a:buClrTx/>
            </a:pPr>
            <a:r>
              <a:rPr lang="en-US" sz="2400" b="1" dirty="0">
                <a:solidFill>
                  <a:prstClr val="black"/>
                </a:solidFill>
                <a:latin typeface="+mn-lt"/>
              </a:rPr>
              <a:t>Reviewed</a:t>
            </a:r>
            <a:r>
              <a:rPr lang="en-US" sz="2400" dirty="0">
                <a:solidFill>
                  <a:prstClr val="black"/>
                </a:solidFill>
                <a:latin typeface="+mn-lt"/>
              </a:rPr>
              <a:t> source(s) of information, prevalence of indicators, and targets</a:t>
            </a:r>
          </a:p>
          <a:p>
            <a:pPr lvl="0">
              <a:buClrTx/>
            </a:pPr>
            <a:r>
              <a:rPr lang="en-US" sz="2400" b="1" dirty="0">
                <a:solidFill>
                  <a:prstClr val="black"/>
                </a:solidFill>
                <a:latin typeface="+mn-lt"/>
              </a:rPr>
              <a:t>Entered</a:t>
            </a:r>
            <a:r>
              <a:rPr lang="en-US" sz="2400" dirty="0">
                <a:solidFill>
                  <a:prstClr val="black"/>
                </a:solidFill>
                <a:latin typeface="+mn-lt"/>
              </a:rPr>
              <a:t> the status quo scenario information and examined the results/estimates</a:t>
            </a:r>
          </a:p>
          <a:p>
            <a:pPr lvl="0">
              <a:buClrTx/>
            </a:pPr>
            <a:r>
              <a:rPr lang="en-US" sz="2400" b="1" dirty="0">
                <a:solidFill>
                  <a:prstClr val="black"/>
                </a:solidFill>
                <a:latin typeface="+mn-lt"/>
              </a:rPr>
              <a:t>Entered</a:t>
            </a:r>
            <a:r>
              <a:rPr lang="en-US" sz="2400" dirty="0">
                <a:solidFill>
                  <a:prstClr val="black"/>
                </a:solidFill>
                <a:latin typeface="+mn-lt"/>
              </a:rPr>
              <a:t> the improved scenario information and examined the results/estimates</a:t>
            </a:r>
          </a:p>
          <a:p>
            <a:pPr lvl="0">
              <a:buClrTx/>
            </a:pPr>
            <a:r>
              <a:rPr lang="en-US" sz="2400" b="1" dirty="0">
                <a:solidFill>
                  <a:prstClr val="black"/>
                </a:solidFill>
                <a:latin typeface="+mn-lt"/>
              </a:rPr>
              <a:t>Recorded</a:t>
            </a:r>
            <a:r>
              <a:rPr lang="en-US" sz="2400" dirty="0">
                <a:solidFill>
                  <a:prstClr val="black"/>
                </a:solidFill>
                <a:latin typeface="+mn-lt"/>
              </a:rPr>
              <a:t> the estimates on the PROFILES scoreboard</a:t>
            </a:r>
          </a:p>
          <a:p>
            <a:pPr lvl="0">
              <a:buClrTx/>
            </a:pPr>
            <a:r>
              <a:rPr lang="en-US" sz="2400" b="1" dirty="0">
                <a:solidFill>
                  <a:prstClr val="black"/>
                </a:solidFill>
                <a:latin typeface="+mn-lt"/>
              </a:rPr>
              <a:t>Discussed </a:t>
            </a:r>
            <a:r>
              <a:rPr lang="en-US" sz="2400" dirty="0">
                <a:solidFill>
                  <a:prstClr val="black"/>
                </a:solidFill>
                <a:latin typeface="+mn-lt"/>
              </a:rPr>
              <a:t>what the numbers mean for nutrition advocacy </a:t>
            </a:r>
          </a:p>
          <a:p>
            <a:pPr>
              <a:lnSpc>
                <a:spcPct val="105000"/>
              </a:lnSpc>
              <a:spcBef>
                <a:spcPts val="0"/>
              </a:spcBef>
              <a:spcAft>
                <a:spcPts val="1200"/>
              </a:spcAft>
              <a:buClrTx/>
            </a:pPr>
            <a:endParaRPr lang="en-US" sz="2800" dirty="0">
              <a:latin typeface="+mn-lt"/>
            </a:endParaRPr>
          </a:p>
        </p:txBody>
      </p:sp>
    </p:spTree>
    <p:extLst>
      <p:ext uri="{BB962C8B-B14F-4D97-AF65-F5344CB8AC3E}">
        <p14:creationId xmlns:p14="http://schemas.microsoft.com/office/powerpoint/2010/main" val="124229148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Activity 1</a:t>
            </a:r>
          </a:p>
        </p:txBody>
      </p:sp>
      <p:sp>
        <p:nvSpPr>
          <p:cNvPr id="5" name="Content Placeholder 4"/>
          <p:cNvSpPr>
            <a:spLocks noGrp="1"/>
          </p:cNvSpPr>
          <p:nvPr>
            <p:ph idx="1"/>
          </p:nvPr>
        </p:nvSpPr>
        <p:spPr/>
        <p:txBody>
          <a:bodyPr>
            <a:normAutofit/>
          </a:bodyPr>
          <a:lstStyle/>
          <a:p>
            <a:pPr>
              <a:lnSpc>
                <a:spcPct val="105000"/>
              </a:lnSpc>
              <a:spcBef>
                <a:spcPts val="672"/>
              </a:spcBef>
              <a:spcAft>
                <a:spcPts val="2000"/>
              </a:spcAft>
            </a:pPr>
            <a:r>
              <a:rPr lang="en-US" sz="2400" dirty="0"/>
              <a:t>What types of estimates could be calculated for health and survival based on nutrition prevalence data? </a:t>
            </a:r>
            <a:endParaRPr lang="en-US" sz="2400" dirty="0">
              <a:latin typeface="+mj-lt"/>
            </a:endParaRPr>
          </a:p>
        </p:txBody>
      </p:sp>
    </p:spTree>
    <p:extLst>
      <p:ext uri="{BB962C8B-B14F-4D97-AF65-F5344CB8AC3E}">
        <p14:creationId xmlns:p14="http://schemas.microsoft.com/office/powerpoint/2010/main" val="319579697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32942" y="162489"/>
            <a:ext cx="9006525" cy="1077218"/>
          </a:xfrm>
          <a:prstGeom prst="rect">
            <a:avLst/>
          </a:prstGeom>
        </p:spPr>
        <p:txBody>
          <a:bodyPr wrap="square">
            <a:spAutoFit/>
          </a:bodyPr>
          <a:lstStyle/>
          <a:p>
            <a:pPr algn="ctr"/>
            <a:r>
              <a:rPr lang="en-US" sz="3200" b="1" dirty="0">
                <a:solidFill>
                  <a:schemeClr val="tx2"/>
                </a:solidFill>
              </a:rPr>
              <a:t>Estimates that PROFILES Can Calculate:                          Health Outcomes</a:t>
            </a:r>
          </a:p>
        </p:txBody>
      </p:sp>
      <p:grpSp>
        <p:nvGrpSpPr>
          <p:cNvPr id="64" name="Group 63"/>
          <p:cNvGrpSpPr/>
          <p:nvPr/>
        </p:nvGrpSpPr>
        <p:grpSpPr>
          <a:xfrm>
            <a:off x="137476" y="990600"/>
            <a:ext cx="8858052" cy="5715000"/>
            <a:chOff x="137476" y="914401"/>
            <a:chExt cx="8858052" cy="5715000"/>
          </a:xfrm>
        </p:grpSpPr>
        <p:cxnSp>
          <p:nvCxnSpPr>
            <p:cNvPr id="66" name="Straight Connector 65"/>
            <p:cNvCxnSpPr>
              <a:stCxn id="69" idx="3"/>
              <a:endCxn id="71" idx="1"/>
            </p:cNvCxnSpPr>
            <p:nvPr/>
          </p:nvCxnSpPr>
          <p:spPr>
            <a:xfrm>
              <a:off x="1262083" y="1871288"/>
              <a:ext cx="4442751"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669640" y="4915953"/>
              <a:ext cx="3628565" cy="140864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a:solidFill>
                    <a:schemeClr val="tx2"/>
                  </a:solidFill>
                </a:rPr>
                <a:t>Economic outcomes</a:t>
              </a:r>
            </a:p>
          </p:txBody>
        </p:sp>
        <p:sp>
          <p:nvSpPr>
            <p:cNvPr id="68" name="Rectangle 67"/>
            <p:cNvSpPr/>
            <p:nvPr/>
          </p:nvSpPr>
          <p:spPr>
            <a:xfrm>
              <a:off x="2788070" y="2252168"/>
              <a:ext cx="2001307" cy="236749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t"/>
            <a:lstStyle/>
            <a:p>
              <a:pPr algn="ctr"/>
              <a:r>
                <a:rPr lang="en-US" dirty="0">
                  <a:solidFill>
                    <a:schemeClr val="tx2"/>
                  </a:solidFill>
                </a:rPr>
                <a:t>Human capital outcomes</a:t>
              </a:r>
            </a:p>
          </p:txBody>
        </p:sp>
        <p:sp>
          <p:nvSpPr>
            <p:cNvPr id="69" name="Flowchart: Alternate Process 68"/>
            <p:cNvSpPr/>
            <p:nvPr/>
          </p:nvSpPr>
          <p:spPr>
            <a:xfrm>
              <a:off x="137476" y="1654315"/>
              <a:ext cx="1124607" cy="433945"/>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Malnutrition</a:t>
              </a:r>
            </a:p>
          </p:txBody>
        </p:sp>
        <p:sp>
          <p:nvSpPr>
            <p:cNvPr id="71" name="Flowchart: Alternate Process 70"/>
            <p:cNvSpPr/>
            <p:nvPr/>
          </p:nvSpPr>
          <p:spPr>
            <a:xfrm>
              <a:off x="5704834" y="1560233"/>
              <a:ext cx="1204276" cy="622110"/>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Child stunting, underweight, and wasting</a:t>
              </a:r>
            </a:p>
          </p:txBody>
        </p:sp>
        <p:sp>
          <p:nvSpPr>
            <p:cNvPr id="72" name="Flowchart: Alternate Process 71"/>
            <p:cNvSpPr/>
            <p:nvPr/>
          </p:nvSpPr>
          <p:spPr>
            <a:xfrm>
              <a:off x="5718476" y="2338096"/>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Low birth weight</a:t>
              </a:r>
            </a:p>
          </p:txBody>
        </p:sp>
        <p:sp>
          <p:nvSpPr>
            <p:cNvPr id="74" name="Flowchart: Alternate Process 73"/>
            <p:cNvSpPr/>
            <p:nvPr/>
          </p:nvSpPr>
          <p:spPr>
            <a:xfrm>
              <a:off x="5718198" y="3048000"/>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Iron deficiency anemia</a:t>
              </a:r>
              <a:endParaRPr lang="en-US" sz="1400" kern="1200" dirty="0"/>
            </a:p>
          </p:txBody>
        </p:sp>
        <p:sp>
          <p:nvSpPr>
            <p:cNvPr id="79" name="Flowchart: Alternate Process 78"/>
            <p:cNvSpPr/>
            <p:nvPr/>
          </p:nvSpPr>
          <p:spPr>
            <a:xfrm>
              <a:off x="5725054" y="3810062"/>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Iodine deficiency</a:t>
              </a:r>
              <a:endParaRPr lang="en-US" sz="1400" kern="1200" dirty="0"/>
            </a:p>
          </p:txBody>
        </p:sp>
        <p:sp>
          <p:nvSpPr>
            <p:cNvPr id="80" name="Flowchart: Alternate Process 79"/>
            <p:cNvSpPr/>
            <p:nvPr/>
          </p:nvSpPr>
          <p:spPr>
            <a:xfrm>
              <a:off x="5708148" y="4515107"/>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Vitamin A deficiency</a:t>
              </a:r>
            </a:p>
          </p:txBody>
        </p:sp>
        <p:sp>
          <p:nvSpPr>
            <p:cNvPr id="81" name="Flowchart: Alternate Process 80"/>
            <p:cNvSpPr/>
            <p:nvPr/>
          </p:nvSpPr>
          <p:spPr>
            <a:xfrm>
              <a:off x="1379358" y="2327947"/>
              <a:ext cx="999665" cy="424336"/>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Stunting</a:t>
              </a:r>
            </a:p>
          </p:txBody>
        </p:sp>
        <p:sp>
          <p:nvSpPr>
            <p:cNvPr id="82" name="Flowchart: Alternate Process 81"/>
            <p:cNvSpPr/>
            <p:nvPr/>
          </p:nvSpPr>
          <p:spPr>
            <a:xfrm>
              <a:off x="1033575" y="3495237"/>
              <a:ext cx="920856" cy="609468"/>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I</a:t>
              </a:r>
              <a:r>
                <a:rPr lang="en-US" sz="1400" dirty="0"/>
                <a:t>ron deficiency anemia</a:t>
              </a:r>
              <a:endParaRPr lang="en-US" sz="1400" kern="1200" dirty="0"/>
            </a:p>
          </p:txBody>
        </p:sp>
        <p:sp>
          <p:nvSpPr>
            <p:cNvPr id="83" name="Flowchart: Alternate Process 82"/>
            <p:cNvSpPr/>
            <p:nvPr/>
          </p:nvSpPr>
          <p:spPr>
            <a:xfrm>
              <a:off x="2902104" y="2923767"/>
              <a:ext cx="1740959" cy="702745"/>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Reduced cognitive function	</a:t>
              </a:r>
            </a:p>
          </p:txBody>
        </p:sp>
        <p:sp>
          <p:nvSpPr>
            <p:cNvPr id="84" name="Flowchart: Alternate Process 83"/>
            <p:cNvSpPr/>
            <p:nvPr/>
          </p:nvSpPr>
          <p:spPr>
            <a:xfrm>
              <a:off x="543245" y="4253697"/>
              <a:ext cx="938926" cy="433945"/>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Iodine deficiency</a:t>
              </a:r>
              <a:endParaRPr lang="en-US" sz="1400" kern="1200" dirty="0"/>
            </a:p>
          </p:txBody>
        </p:sp>
        <p:sp>
          <p:nvSpPr>
            <p:cNvPr id="85" name="Flowchart: Alternate Process 84"/>
            <p:cNvSpPr/>
            <p:nvPr/>
          </p:nvSpPr>
          <p:spPr>
            <a:xfrm>
              <a:off x="1828800" y="5212137"/>
              <a:ext cx="1905000" cy="68790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dirty="0"/>
                <a:t>Lower economic productivity</a:t>
              </a:r>
              <a:endParaRPr lang="en-US" sz="1400" b="1" kern="1200" dirty="0"/>
            </a:p>
          </p:txBody>
        </p:sp>
        <p:sp>
          <p:nvSpPr>
            <p:cNvPr id="86" name="Flowchart: Alternate Process 85"/>
            <p:cNvSpPr/>
            <p:nvPr/>
          </p:nvSpPr>
          <p:spPr>
            <a:xfrm>
              <a:off x="144127" y="4946488"/>
              <a:ext cx="1143000" cy="1219200"/>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Lower physical capability results in lower wages</a:t>
              </a:r>
            </a:p>
          </p:txBody>
        </p:sp>
        <p:sp>
          <p:nvSpPr>
            <p:cNvPr id="88" name="Flowchart: Alternate Process 87"/>
            <p:cNvSpPr/>
            <p:nvPr/>
          </p:nvSpPr>
          <p:spPr>
            <a:xfrm>
              <a:off x="3926605" y="5104978"/>
              <a:ext cx="1219200" cy="914400"/>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Poorer school performance results in lower wages</a:t>
              </a:r>
            </a:p>
          </p:txBody>
        </p:sp>
        <p:cxnSp>
          <p:nvCxnSpPr>
            <p:cNvPr id="89" name="Straight Connector 88"/>
            <p:cNvCxnSpPr>
              <a:stCxn id="69" idx="2"/>
              <a:endCxn id="81" idx="1"/>
            </p:cNvCxnSpPr>
            <p:nvPr/>
          </p:nvCxnSpPr>
          <p:spPr>
            <a:xfrm>
              <a:off x="699780" y="2088260"/>
              <a:ext cx="679578" cy="45185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9" idx="2"/>
              <a:endCxn id="82" idx="0"/>
            </p:cNvCxnSpPr>
            <p:nvPr/>
          </p:nvCxnSpPr>
          <p:spPr>
            <a:xfrm>
              <a:off x="699780" y="2088260"/>
              <a:ext cx="794223" cy="1406977"/>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9" idx="2"/>
              <a:endCxn id="84" idx="0"/>
            </p:cNvCxnSpPr>
            <p:nvPr/>
          </p:nvCxnSpPr>
          <p:spPr>
            <a:xfrm>
              <a:off x="699780" y="2088260"/>
              <a:ext cx="312928" cy="2165437"/>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69" idx="2"/>
            </p:cNvCxnSpPr>
            <p:nvPr/>
          </p:nvCxnSpPr>
          <p:spPr>
            <a:xfrm flipH="1">
              <a:off x="319554" y="2088260"/>
              <a:ext cx="380226" cy="2965751"/>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1" idx="3"/>
              <a:endCxn id="83" idx="1"/>
            </p:cNvCxnSpPr>
            <p:nvPr/>
          </p:nvCxnSpPr>
          <p:spPr>
            <a:xfrm>
              <a:off x="2379023" y="2540115"/>
              <a:ext cx="523081" cy="73502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2" idx="3"/>
              <a:endCxn id="83" idx="1"/>
            </p:cNvCxnSpPr>
            <p:nvPr/>
          </p:nvCxnSpPr>
          <p:spPr>
            <a:xfrm flipV="1">
              <a:off x="1954431" y="3275140"/>
              <a:ext cx="947673" cy="524831"/>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4" idx="3"/>
              <a:endCxn id="83" idx="1"/>
            </p:cNvCxnSpPr>
            <p:nvPr/>
          </p:nvCxnSpPr>
          <p:spPr>
            <a:xfrm flipV="1">
              <a:off x="1482171" y="3275140"/>
              <a:ext cx="1419933" cy="119553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3" idx="2"/>
              <a:endCxn id="105" idx="0"/>
            </p:cNvCxnSpPr>
            <p:nvPr/>
          </p:nvCxnSpPr>
          <p:spPr>
            <a:xfrm flipH="1">
              <a:off x="3768685" y="3626512"/>
              <a:ext cx="3899" cy="18585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88" idx="1"/>
              <a:endCxn id="85" idx="3"/>
            </p:cNvCxnSpPr>
            <p:nvPr/>
          </p:nvCxnSpPr>
          <p:spPr>
            <a:xfrm flipH="1" flipV="1">
              <a:off x="3733800" y="5556089"/>
              <a:ext cx="192805" cy="6089"/>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6" idx="3"/>
              <a:endCxn id="85" idx="1"/>
            </p:cNvCxnSpPr>
            <p:nvPr/>
          </p:nvCxnSpPr>
          <p:spPr>
            <a:xfrm>
              <a:off x="1287127" y="5556088"/>
              <a:ext cx="541673" cy="1"/>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23" idx="2"/>
              <a:endCxn id="72" idx="1"/>
            </p:cNvCxnSpPr>
            <p:nvPr/>
          </p:nvCxnSpPr>
          <p:spPr>
            <a:xfrm>
              <a:off x="4882769" y="1860322"/>
              <a:ext cx="835707" cy="717591"/>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23" idx="2"/>
              <a:endCxn id="80" idx="1"/>
            </p:cNvCxnSpPr>
            <p:nvPr/>
          </p:nvCxnSpPr>
          <p:spPr>
            <a:xfrm>
              <a:off x="4882769" y="1860322"/>
              <a:ext cx="825379" cy="2894602"/>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23" idx="2"/>
              <a:endCxn id="79" idx="1"/>
            </p:cNvCxnSpPr>
            <p:nvPr/>
          </p:nvCxnSpPr>
          <p:spPr>
            <a:xfrm>
              <a:off x="4882769" y="1860322"/>
              <a:ext cx="842285" cy="218955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123" idx="2"/>
              <a:endCxn id="74" idx="1"/>
            </p:cNvCxnSpPr>
            <p:nvPr/>
          </p:nvCxnSpPr>
          <p:spPr>
            <a:xfrm>
              <a:off x="4882769" y="1860322"/>
              <a:ext cx="835429" cy="1427495"/>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103" name="Flowchart: Alternate Process 102"/>
            <p:cNvSpPr/>
            <p:nvPr/>
          </p:nvSpPr>
          <p:spPr>
            <a:xfrm>
              <a:off x="5706842" y="5235367"/>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Suboptimal breastfeeding</a:t>
              </a:r>
              <a:endParaRPr lang="en-US" sz="1400" kern="1200" dirty="0"/>
            </a:p>
          </p:txBody>
        </p:sp>
        <p:cxnSp>
          <p:nvCxnSpPr>
            <p:cNvPr id="104" name="Straight Connector 103"/>
            <p:cNvCxnSpPr>
              <a:stCxn id="123" idx="2"/>
              <a:endCxn id="103" idx="1"/>
            </p:cNvCxnSpPr>
            <p:nvPr/>
          </p:nvCxnSpPr>
          <p:spPr>
            <a:xfrm>
              <a:off x="4882769" y="1860322"/>
              <a:ext cx="824073" cy="3614862"/>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105" name="Flowchart: Alternate Process 104"/>
            <p:cNvSpPr/>
            <p:nvPr/>
          </p:nvSpPr>
          <p:spPr>
            <a:xfrm>
              <a:off x="2902104" y="3812362"/>
              <a:ext cx="1733162" cy="702745"/>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    Reduced learning 	</a:t>
              </a:r>
            </a:p>
          </p:txBody>
        </p:sp>
        <p:cxnSp>
          <p:nvCxnSpPr>
            <p:cNvPr id="106" name="Straight Connector 105"/>
            <p:cNvCxnSpPr>
              <a:stCxn id="105" idx="2"/>
              <a:endCxn id="88" idx="0"/>
            </p:cNvCxnSpPr>
            <p:nvPr/>
          </p:nvCxnSpPr>
          <p:spPr>
            <a:xfrm>
              <a:off x="3768685" y="4515107"/>
              <a:ext cx="767520" cy="589871"/>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7" name="Flowchart: Alternate Process 106"/>
            <p:cNvSpPr/>
            <p:nvPr/>
          </p:nvSpPr>
          <p:spPr>
            <a:xfrm>
              <a:off x="1526132" y="2885637"/>
              <a:ext cx="1038247" cy="463186"/>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Low birth weight</a:t>
              </a:r>
            </a:p>
          </p:txBody>
        </p:sp>
        <p:cxnSp>
          <p:nvCxnSpPr>
            <p:cNvPr id="109" name="Straight Connector 108"/>
            <p:cNvCxnSpPr>
              <a:stCxn id="69" idx="2"/>
              <a:endCxn id="107" idx="1"/>
            </p:cNvCxnSpPr>
            <p:nvPr/>
          </p:nvCxnSpPr>
          <p:spPr>
            <a:xfrm>
              <a:off x="699780" y="2088260"/>
              <a:ext cx="826352" cy="102897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3"/>
              <a:endCxn id="83" idx="1"/>
            </p:cNvCxnSpPr>
            <p:nvPr/>
          </p:nvCxnSpPr>
          <p:spPr>
            <a:xfrm>
              <a:off x="2564379" y="3117230"/>
              <a:ext cx="337725" cy="15791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7242928" y="914401"/>
              <a:ext cx="1752600" cy="5715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2"/>
                  </a:solidFill>
                </a:rPr>
                <a:t>Health outcomes</a:t>
              </a:r>
            </a:p>
          </p:txBody>
        </p:sp>
        <p:grpSp>
          <p:nvGrpSpPr>
            <p:cNvPr id="114" name="Group 113"/>
            <p:cNvGrpSpPr/>
            <p:nvPr/>
          </p:nvGrpSpPr>
          <p:grpSpPr>
            <a:xfrm>
              <a:off x="7367820" y="1570777"/>
              <a:ext cx="1534874" cy="4933717"/>
              <a:chOff x="7367820" y="1518846"/>
              <a:chExt cx="1534874" cy="4933717"/>
            </a:xfrm>
          </p:grpSpPr>
          <p:sp>
            <p:nvSpPr>
              <p:cNvPr id="124" name="Flowchart: Alternate Process 123"/>
              <p:cNvSpPr/>
              <p:nvPr/>
            </p:nvSpPr>
            <p:spPr>
              <a:xfrm>
                <a:off x="7367820" y="1518846"/>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child mortality</a:t>
                </a:r>
              </a:p>
            </p:txBody>
          </p:sp>
          <p:sp>
            <p:nvSpPr>
              <p:cNvPr id="125" name="Flowchart: Alternate Process 124"/>
              <p:cNvSpPr/>
              <p:nvPr/>
            </p:nvSpPr>
            <p:spPr>
              <a:xfrm>
                <a:off x="7376476" y="2225394"/>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infant mortality</a:t>
                </a:r>
              </a:p>
            </p:txBody>
          </p:sp>
          <p:sp>
            <p:nvSpPr>
              <p:cNvPr id="126" name="Flowchart: Alternate Process 125"/>
              <p:cNvSpPr/>
              <p:nvPr/>
            </p:nvSpPr>
            <p:spPr>
              <a:xfrm>
                <a:off x="7384273" y="2937586"/>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maternal and perinatal mortality</a:t>
                </a:r>
              </a:p>
            </p:txBody>
          </p:sp>
          <p:sp>
            <p:nvSpPr>
              <p:cNvPr id="128" name="Flowchart: Alternate Process 127"/>
              <p:cNvSpPr/>
              <p:nvPr/>
            </p:nvSpPr>
            <p:spPr>
              <a:xfrm>
                <a:off x="7384273" y="3698361"/>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Permanent brain damage and reduced IQ</a:t>
                </a:r>
              </a:p>
            </p:txBody>
          </p:sp>
          <p:sp>
            <p:nvSpPr>
              <p:cNvPr id="130" name="Flowchart: Alternate Process 129"/>
              <p:cNvSpPr/>
              <p:nvPr/>
            </p:nvSpPr>
            <p:spPr>
              <a:xfrm>
                <a:off x="7383114" y="4401057"/>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child mortality</a:t>
                </a:r>
              </a:p>
            </p:txBody>
          </p:sp>
          <p:sp>
            <p:nvSpPr>
              <p:cNvPr id="132" name="Flowchart: Alternate Process 131"/>
              <p:cNvSpPr/>
              <p:nvPr/>
            </p:nvSpPr>
            <p:spPr>
              <a:xfrm>
                <a:off x="7383114" y="5124308"/>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child mortality</a:t>
                </a:r>
              </a:p>
            </p:txBody>
          </p:sp>
          <p:sp>
            <p:nvSpPr>
              <p:cNvPr id="133" name="Flowchart: Alternate Process 132"/>
              <p:cNvSpPr/>
              <p:nvPr/>
            </p:nvSpPr>
            <p:spPr>
              <a:xfrm>
                <a:off x="7391400" y="5851540"/>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a:t>
                </a:r>
                <a:r>
                  <a:rPr lang="en-US" sz="1400" b="1" dirty="0"/>
                  <a:t>risk of child overweight/ obesity</a:t>
                </a:r>
                <a:endParaRPr lang="en-US" sz="1400" b="1" kern="1200" dirty="0"/>
              </a:p>
            </p:txBody>
          </p:sp>
        </p:grpSp>
        <p:cxnSp>
          <p:nvCxnSpPr>
            <p:cNvPr id="115" name="Straight Connector 114"/>
            <p:cNvCxnSpPr>
              <a:stCxn id="103" idx="3"/>
              <a:endCxn id="133" idx="1"/>
            </p:cNvCxnSpPr>
            <p:nvPr/>
          </p:nvCxnSpPr>
          <p:spPr>
            <a:xfrm>
              <a:off x="6884391" y="5475184"/>
              <a:ext cx="507009" cy="728799"/>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71" idx="3"/>
              <a:endCxn id="124" idx="1"/>
            </p:cNvCxnSpPr>
            <p:nvPr/>
          </p:nvCxnSpPr>
          <p:spPr>
            <a:xfrm>
              <a:off x="6909110" y="1871288"/>
              <a:ext cx="4587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79" idx="3"/>
              <a:endCxn id="128" idx="1"/>
            </p:cNvCxnSpPr>
            <p:nvPr/>
          </p:nvCxnSpPr>
          <p:spPr>
            <a:xfrm>
              <a:off x="6902603" y="4049879"/>
              <a:ext cx="481670" cy="925"/>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4" idx="3"/>
              <a:endCxn id="126" idx="1"/>
            </p:cNvCxnSpPr>
            <p:nvPr/>
          </p:nvCxnSpPr>
          <p:spPr>
            <a:xfrm>
              <a:off x="6895747" y="3287817"/>
              <a:ext cx="488526" cy="2212"/>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72" idx="3"/>
              <a:endCxn id="125" idx="1"/>
            </p:cNvCxnSpPr>
            <p:nvPr/>
          </p:nvCxnSpPr>
          <p:spPr>
            <a:xfrm flipV="1">
              <a:off x="6896025" y="2577837"/>
              <a:ext cx="480451" cy="76"/>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3" idx="3"/>
              <a:endCxn id="132" idx="1"/>
            </p:cNvCxnSpPr>
            <p:nvPr/>
          </p:nvCxnSpPr>
          <p:spPr>
            <a:xfrm>
              <a:off x="6884391" y="5475184"/>
              <a:ext cx="498723" cy="1567"/>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80" idx="3"/>
              <a:endCxn id="130" idx="1"/>
            </p:cNvCxnSpPr>
            <p:nvPr/>
          </p:nvCxnSpPr>
          <p:spPr>
            <a:xfrm flipV="1">
              <a:off x="6885697" y="4753500"/>
              <a:ext cx="497417" cy="1424"/>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3" name="Flowchart: Alternate Process 122"/>
            <p:cNvSpPr/>
            <p:nvPr/>
          </p:nvSpPr>
          <p:spPr>
            <a:xfrm>
              <a:off x="4640346" y="1426377"/>
              <a:ext cx="484845" cy="433945"/>
            </a:xfrm>
            <a:prstGeom prst="flowChartAlternateProcess">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endParaRPr lang="en-US" sz="1400" kern="1200" dirty="0"/>
            </a:p>
          </p:txBody>
        </p:sp>
      </p:grpSp>
      <p:sp>
        <p:nvSpPr>
          <p:cNvPr id="61" name="Rectangle 60"/>
          <p:cNvSpPr/>
          <p:nvPr/>
        </p:nvSpPr>
        <p:spPr>
          <a:xfrm>
            <a:off x="7203205" y="990600"/>
            <a:ext cx="1836262" cy="57150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2033537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a:t>Nutrition and Health Outcomes (Mortality)</a:t>
            </a:r>
            <a:br>
              <a:rPr lang="en-US" b="1" dirty="0"/>
            </a:br>
            <a:r>
              <a:rPr lang="en-US" sz="2600" b="1" dirty="0"/>
              <a:t>Concurrent Sessions (Activity 2) </a:t>
            </a:r>
          </a:p>
        </p:txBody>
      </p:sp>
      <p:sp>
        <p:nvSpPr>
          <p:cNvPr id="5" name="Content Placeholder 4"/>
          <p:cNvSpPr>
            <a:spLocks noGrp="1"/>
          </p:cNvSpPr>
          <p:nvPr>
            <p:ph idx="1"/>
          </p:nvPr>
        </p:nvSpPr>
        <p:spPr>
          <a:xfrm>
            <a:off x="320040" y="1828800"/>
            <a:ext cx="8503920" cy="4572000"/>
          </a:xfrm>
        </p:spPr>
        <p:txBody>
          <a:bodyPr>
            <a:noAutofit/>
          </a:bodyPr>
          <a:lstStyle/>
          <a:p>
            <a:pPr>
              <a:spcBef>
                <a:spcPts val="0"/>
              </a:spcBef>
              <a:spcAft>
                <a:spcPts val="600"/>
              </a:spcAft>
            </a:pPr>
            <a:r>
              <a:rPr lang="en-US" sz="2000" dirty="0"/>
              <a:t>As a group, review the spreadsheet, enter demographic/education information and click on the macros, and complete one model as an example </a:t>
            </a:r>
          </a:p>
          <a:p>
            <a:pPr>
              <a:spcBef>
                <a:spcPts val="0"/>
              </a:spcBef>
              <a:spcAft>
                <a:spcPts val="600"/>
              </a:spcAft>
            </a:pPr>
            <a:r>
              <a:rPr lang="en-US" sz="2000" dirty="0"/>
              <a:t>Break into three groups: (1) anthropometry, (2) micronutrients, (3) low birth weight/breastfeeding</a:t>
            </a:r>
          </a:p>
          <a:p>
            <a:pPr>
              <a:spcBef>
                <a:spcPts val="0"/>
              </a:spcBef>
              <a:spcAft>
                <a:spcPts val="600"/>
              </a:spcAft>
            </a:pPr>
            <a:r>
              <a:rPr lang="en-US" sz="2000" dirty="0"/>
              <a:t>Begin entering the required information into the PROFILES spreadsheet:</a:t>
            </a:r>
          </a:p>
          <a:p>
            <a:pPr lvl="1">
              <a:spcBef>
                <a:spcPts val="0"/>
              </a:spcBef>
              <a:spcAft>
                <a:spcPts val="600"/>
              </a:spcAft>
            </a:pPr>
            <a:r>
              <a:rPr lang="en-US" sz="2000" dirty="0"/>
              <a:t>Review source(s) of information, prevalence of indicators, and targets</a:t>
            </a:r>
          </a:p>
          <a:p>
            <a:pPr lvl="1">
              <a:spcBef>
                <a:spcPts val="0"/>
              </a:spcBef>
              <a:spcAft>
                <a:spcPts val="600"/>
              </a:spcAft>
            </a:pPr>
            <a:r>
              <a:rPr lang="en-US" sz="2000" dirty="0"/>
              <a:t>Enter the relational information: demographic and economic information</a:t>
            </a:r>
          </a:p>
          <a:p>
            <a:pPr lvl="1">
              <a:spcBef>
                <a:spcPts val="0"/>
              </a:spcBef>
              <a:spcAft>
                <a:spcPts val="600"/>
              </a:spcAft>
            </a:pPr>
            <a:r>
              <a:rPr lang="en-US" sz="2000" dirty="0"/>
              <a:t>Enter status quo scenario information and review the results/estimates</a:t>
            </a:r>
          </a:p>
          <a:p>
            <a:pPr lvl="1">
              <a:spcBef>
                <a:spcPts val="0"/>
              </a:spcBef>
              <a:spcAft>
                <a:spcPts val="600"/>
              </a:spcAft>
            </a:pPr>
            <a:r>
              <a:rPr lang="en-US" sz="2000" dirty="0"/>
              <a:t>Enter improved scenario information and review the results/estimates</a:t>
            </a:r>
          </a:p>
          <a:p>
            <a:pPr>
              <a:spcBef>
                <a:spcPts val="0"/>
              </a:spcBef>
              <a:spcAft>
                <a:spcPts val="600"/>
              </a:spcAft>
            </a:pPr>
            <a:r>
              <a:rPr lang="en-US" sz="2000" dirty="0"/>
              <a:t>Record your estimates on the PROFILES scoreboard</a:t>
            </a:r>
          </a:p>
          <a:p>
            <a:pPr>
              <a:spcBef>
                <a:spcPts val="0"/>
              </a:spcBef>
              <a:spcAft>
                <a:spcPts val="600"/>
              </a:spcAft>
            </a:pPr>
            <a:r>
              <a:rPr lang="en-US" sz="2000" dirty="0"/>
              <a:t>Discuss what these estimates mean for advocacy </a:t>
            </a:r>
          </a:p>
        </p:txBody>
      </p:sp>
    </p:spTree>
    <p:extLst>
      <p:ext uri="{BB962C8B-B14F-4D97-AF65-F5344CB8AC3E}">
        <p14:creationId xmlns:p14="http://schemas.microsoft.com/office/powerpoint/2010/main" val="197296939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391400" cy="1143000"/>
          </a:xfrm>
        </p:spPr>
        <p:txBody>
          <a:bodyPr>
            <a:noAutofit/>
          </a:bodyPr>
          <a:lstStyle/>
          <a:p>
            <a:pPr lvl="0"/>
            <a:r>
              <a:rPr lang="en-US" sz="3600" b="1" dirty="0">
                <a:solidFill>
                  <a:schemeClr val="tx2"/>
                </a:solidFill>
                <a:latin typeface="+mj-lt"/>
              </a:rPr>
              <a:t>Report Out, Record Additional </a:t>
            </a:r>
            <a:r>
              <a:rPr lang="en-US" sz="3600" dirty="0">
                <a:solidFill>
                  <a:schemeClr val="tx2"/>
                </a:solidFill>
                <a:latin typeface="+mj-lt"/>
              </a:rPr>
              <a:t>E</a:t>
            </a:r>
            <a:r>
              <a:rPr lang="en-US" sz="3600" b="1" dirty="0">
                <a:solidFill>
                  <a:schemeClr val="tx2"/>
                </a:solidFill>
                <a:latin typeface="+mj-lt"/>
              </a:rPr>
              <a:t>stimates, and Q&amp;A</a:t>
            </a:r>
          </a:p>
        </p:txBody>
      </p:sp>
    </p:spTree>
    <p:extLst>
      <p:ext uri="{BB962C8B-B14F-4D97-AF65-F5344CB8AC3E}">
        <p14:creationId xmlns:p14="http://schemas.microsoft.com/office/powerpoint/2010/main" val="116195883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8063048" cy="1470025"/>
          </a:xfrm>
        </p:spPr>
        <p:txBody>
          <a:bodyPr>
            <a:noAutofit/>
          </a:bodyPr>
          <a:lstStyle/>
          <a:p>
            <a:r>
              <a:rPr lang="en-US" sz="3600" dirty="0">
                <a:solidFill>
                  <a:schemeClr val="tx2"/>
                </a:solidFill>
              </a:rPr>
              <a:t>Session 11: Introduction to Nutrition’s Impact on Human Capital (Learning) and Economic Productivity Outcomes</a:t>
            </a:r>
          </a:p>
        </p:txBody>
      </p:sp>
    </p:spTree>
    <p:extLst>
      <p:ext uri="{BB962C8B-B14F-4D97-AF65-F5344CB8AC3E}">
        <p14:creationId xmlns:p14="http://schemas.microsoft.com/office/powerpoint/2010/main" val="417887580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32805"/>
            <a:ext cx="9144000" cy="9863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1B4298"/>
                </a:solidFill>
                <a:latin typeface="+mn-lt"/>
                <a:ea typeface="+mj-ea"/>
                <a:cs typeface="Arial" pitchFamily="34" charset="0"/>
              </a:defRPr>
            </a:lvl1pPr>
          </a:lstStyle>
          <a:p>
            <a:r>
              <a:rPr lang="en-US" b="1" dirty="0">
                <a:solidFill>
                  <a:schemeClr val="tx2"/>
                </a:solidFill>
              </a:rPr>
              <a:t>Session Objectives</a:t>
            </a:r>
          </a:p>
        </p:txBody>
      </p:sp>
      <p:sp>
        <p:nvSpPr>
          <p:cNvPr id="7" name="Content Placeholder 4"/>
          <p:cNvSpPr txBox="1">
            <a:spLocks/>
          </p:cNvSpPr>
          <p:nvPr/>
        </p:nvSpPr>
        <p:spPr>
          <a:xfrm>
            <a:off x="342900" y="1219200"/>
            <a:ext cx="84582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itchFamily="34" charset="0"/>
              <a:buChar char="•"/>
              <a:defRPr sz="2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Calibri" panose="020F0502020204030204" pitchFamily="34" charset="0"/>
              </a:rPr>
              <a:t>By the end of the session participants will have:</a:t>
            </a:r>
          </a:p>
          <a:p>
            <a:pPr lvl="0">
              <a:buClrTx/>
            </a:pPr>
            <a:r>
              <a:rPr lang="en-US" sz="2400" b="1" dirty="0">
                <a:latin typeface="Calibri" panose="020F0502020204030204" pitchFamily="34" charset="0"/>
              </a:rPr>
              <a:t>Generate </a:t>
            </a:r>
            <a:r>
              <a:rPr lang="en-US" sz="2400" dirty="0">
                <a:latin typeface="Calibri" panose="020F0502020204030204" pitchFamily="34" charset="0"/>
              </a:rPr>
              <a:t>estimates using the PROFILES spreadsheet related to human capital and economic outcomes</a:t>
            </a:r>
          </a:p>
          <a:p>
            <a:pPr lvl="0">
              <a:buClrTx/>
            </a:pPr>
            <a:r>
              <a:rPr lang="en-US" sz="2400" b="1" dirty="0">
                <a:latin typeface="Calibri" panose="020F0502020204030204" pitchFamily="34" charset="0"/>
              </a:rPr>
              <a:t>Reviewed </a:t>
            </a:r>
            <a:r>
              <a:rPr lang="en-US" sz="2400" dirty="0">
                <a:latin typeface="Calibri" panose="020F0502020204030204" pitchFamily="34" charset="0"/>
              </a:rPr>
              <a:t>the approach used in PROFILES for calculating nutrition estimates for human capital and economic outcomes</a:t>
            </a:r>
          </a:p>
          <a:p>
            <a:pPr lvl="0">
              <a:buClrTx/>
            </a:pPr>
            <a:r>
              <a:rPr lang="en-US" sz="2400" b="1" dirty="0">
                <a:latin typeface="Calibri" panose="020F0502020204030204" pitchFamily="34" charset="0"/>
              </a:rPr>
              <a:t>Reviewed</a:t>
            </a:r>
            <a:r>
              <a:rPr lang="en-US" sz="2400" dirty="0">
                <a:latin typeface="Calibri" panose="020F0502020204030204" pitchFamily="34" charset="0"/>
              </a:rPr>
              <a:t> source(s) of information, prevalence of indicators, and targets</a:t>
            </a:r>
          </a:p>
          <a:p>
            <a:pPr lvl="0">
              <a:buClrTx/>
            </a:pPr>
            <a:r>
              <a:rPr lang="en-US" sz="2400" b="1" dirty="0">
                <a:latin typeface="Calibri" panose="020F0502020204030204" pitchFamily="34" charset="0"/>
              </a:rPr>
              <a:t>Entered</a:t>
            </a:r>
            <a:r>
              <a:rPr lang="en-US" sz="2400" dirty="0">
                <a:latin typeface="Calibri" panose="020F0502020204030204" pitchFamily="34" charset="0"/>
              </a:rPr>
              <a:t> the status quo scenario information and </a:t>
            </a:r>
            <a:r>
              <a:rPr lang="en-US" sz="2400" b="1" dirty="0">
                <a:latin typeface="Calibri" panose="020F0502020204030204" pitchFamily="34" charset="0"/>
              </a:rPr>
              <a:t>examined</a:t>
            </a:r>
            <a:r>
              <a:rPr lang="en-US" sz="2400" dirty="0">
                <a:latin typeface="Calibri" panose="020F0502020204030204" pitchFamily="34" charset="0"/>
              </a:rPr>
              <a:t> the results/estimates</a:t>
            </a:r>
          </a:p>
          <a:p>
            <a:pPr lvl="0">
              <a:buClrTx/>
            </a:pPr>
            <a:r>
              <a:rPr lang="en-US" sz="2400" b="1" dirty="0">
                <a:latin typeface="Calibri" panose="020F0502020204030204" pitchFamily="34" charset="0"/>
              </a:rPr>
              <a:t>Entered</a:t>
            </a:r>
            <a:r>
              <a:rPr lang="en-US" sz="2400" dirty="0">
                <a:latin typeface="Calibri" panose="020F0502020204030204" pitchFamily="34" charset="0"/>
              </a:rPr>
              <a:t> the improved scenario information and </a:t>
            </a:r>
            <a:r>
              <a:rPr lang="en-US" sz="2400" b="1" dirty="0">
                <a:latin typeface="Calibri" panose="020F0502020204030204" pitchFamily="34" charset="0"/>
              </a:rPr>
              <a:t>examined</a:t>
            </a:r>
            <a:r>
              <a:rPr lang="en-US" sz="2400" dirty="0">
                <a:latin typeface="Calibri" panose="020F0502020204030204" pitchFamily="34" charset="0"/>
              </a:rPr>
              <a:t> the results/estimates</a:t>
            </a:r>
          </a:p>
          <a:p>
            <a:pPr lvl="0">
              <a:buClrTx/>
            </a:pPr>
            <a:r>
              <a:rPr lang="en-US" sz="2400" b="1" dirty="0">
                <a:latin typeface="Calibri" panose="020F0502020204030204" pitchFamily="34" charset="0"/>
              </a:rPr>
              <a:t>Recorded</a:t>
            </a:r>
            <a:r>
              <a:rPr lang="en-US" sz="2400" dirty="0">
                <a:latin typeface="Calibri" panose="020F0502020204030204" pitchFamily="34" charset="0"/>
              </a:rPr>
              <a:t> the estimates on the PROFILES scoreboard</a:t>
            </a:r>
          </a:p>
          <a:p>
            <a:pPr lvl="0">
              <a:buClrTx/>
            </a:pPr>
            <a:r>
              <a:rPr lang="en-US" sz="2400" b="1" dirty="0">
                <a:latin typeface="Calibri" panose="020F0502020204030204" pitchFamily="34" charset="0"/>
              </a:rPr>
              <a:t>Discussed</a:t>
            </a:r>
            <a:r>
              <a:rPr lang="en-US" sz="2400" dirty="0">
                <a:latin typeface="Calibri" panose="020F0502020204030204" pitchFamily="34" charset="0"/>
              </a:rPr>
              <a:t> what the numbers mean for nutrition advocacy </a:t>
            </a:r>
          </a:p>
        </p:txBody>
      </p:sp>
    </p:spTree>
    <p:extLst>
      <p:ext uri="{BB962C8B-B14F-4D97-AF65-F5344CB8AC3E}">
        <p14:creationId xmlns:p14="http://schemas.microsoft.com/office/powerpoint/2010/main" val="294057949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Activity 1</a:t>
            </a:r>
          </a:p>
        </p:txBody>
      </p:sp>
      <p:sp>
        <p:nvSpPr>
          <p:cNvPr id="5" name="Content Placeholder 4"/>
          <p:cNvSpPr>
            <a:spLocks noGrp="1"/>
          </p:cNvSpPr>
          <p:nvPr>
            <p:ph idx="1"/>
          </p:nvPr>
        </p:nvSpPr>
        <p:spPr/>
        <p:txBody>
          <a:bodyPr>
            <a:normAutofit/>
          </a:bodyPr>
          <a:lstStyle/>
          <a:p>
            <a:pPr>
              <a:lnSpc>
                <a:spcPct val="105000"/>
              </a:lnSpc>
              <a:spcBef>
                <a:spcPts val="672"/>
              </a:spcBef>
              <a:spcAft>
                <a:spcPts val="2000"/>
              </a:spcAft>
            </a:pPr>
            <a:r>
              <a:rPr lang="en-US" sz="2400" dirty="0"/>
              <a:t>What types of estimates could be calculated for economic productivity and education based on nutrition prevalence information?</a:t>
            </a:r>
            <a:endParaRPr lang="en-US" sz="2400" dirty="0">
              <a:latin typeface="+mj-lt"/>
            </a:endParaRPr>
          </a:p>
        </p:txBody>
      </p:sp>
    </p:spTree>
    <p:extLst>
      <p:ext uri="{BB962C8B-B14F-4D97-AF65-F5344CB8AC3E}">
        <p14:creationId xmlns:p14="http://schemas.microsoft.com/office/powerpoint/2010/main" val="66331642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32942" y="162489"/>
            <a:ext cx="9006525" cy="1077218"/>
          </a:xfrm>
          <a:prstGeom prst="rect">
            <a:avLst/>
          </a:prstGeom>
        </p:spPr>
        <p:txBody>
          <a:bodyPr wrap="square">
            <a:spAutoFit/>
          </a:bodyPr>
          <a:lstStyle/>
          <a:p>
            <a:pPr lvl="0" algn="ctr"/>
            <a:r>
              <a:rPr lang="en-US" sz="3200" b="1" dirty="0">
                <a:solidFill>
                  <a:schemeClr val="tx2"/>
                </a:solidFill>
              </a:rPr>
              <a:t>Estimates that PROFILES Can Calculate: Economic and Human Capital Outcomes</a:t>
            </a:r>
          </a:p>
        </p:txBody>
      </p:sp>
      <p:grpSp>
        <p:nvGrpSpPr>
          <p:cNvPr id="64" name="Group 63"/>
          <p:cNvGrpSpPr/>
          <p:nvPr/>
        </p:nvGrpSpPr>
        <p:grpSpPr>
          <a:xfrm>
            <a:off x="137476" y="990600"/>
            <a:ext cx="8858052" cy="5715000"/>
            <a:chOff x="137476" y="914401"/>
            <a:chExt cx="8858052" cy="5715000"/>
          </a:xfrm>
        </p:grpSpPr>
        <p:cxnSp>
          <p:nvCxnSpPr>
            <p:cNvPr id="66" name="Straight Connector 65"/>
            <p:cNvCxnSpPr>
              <a:stCxn id="69" idx="3"/>
              <a:endCxn id="71" idx="1"/>
            </p:cNvCxnSpPr>
            <p:nvPr/>
          </p:nvCxnSpPr>
          <p:spPr>
            <a:xfrm>
              <a:off x="1262083" y="1871288"/>
              <a:ext cx="4442751"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669640" y="4915953"/>
              <a:ext cx="3628565" cy="140864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a:solidFill>
                    <a:schemeClr val="tx2"/>
                  </a:solidFill>
                </a:rPr>
                <a:t>Economic outcomes</a:t>
              </a:r>
            </a:p>
          </p:txBody>
        </p:sp>
        <p:sp>
          <p:nvSpPr>
            <p:cNvPr id="68" name="Rectangle 67"/>
            <p:cNvSpPr/>
            <p:nvPr/>
          </p:nvSpPr>
          <p:spPr>
            <a:xfrm>
              <a:off x="2788070" y="2252168"/>
              <a:ext cx="2001307" cy="236749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t"/>
            <a:lstStyle/>
            <a:p>
              <a:pPr algn="ctr"/>
              <a:r>
                <a:rPr lang="en-US" dirty="0">
                  <a:solidFill>
                    <a:schemeClr val="tx2"/>
                  </a:solidFill>
                </a:rPr>
                <a:t>Human capital outcomes</a:t>
              </a:r>
            </a:p>
          </p:txBody>
        </p:sp>
        <p:sp>
          <p:nvSpPr>
            <p:cNvPr id="69" name="Flowchart: Alternate Process 68"/>
            <p:cNvSpPr/>
            <p:nvPr/>
          </p:nvSpPr>
          <p:spPr>
            <a:xfrm>
              <a:off x="137476" y="1654315"/>
              <a:ext cx="1124607" cy="433945"/>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Malnutrition</a:t>
              </a:r>
            </a:p>
          </p:txBody>
        </p:sp>
        <p:sp>
          <p:nvSpPr>
            <p:cNvPr id="71" name="Flowchart: Alternate Process 70"/>
            <p:cNvSpPr/>
            <p:nvPr/>
          </p:nvSpPr>
          <p:spPr>
            <a:xfrm>
              <a:off x="5704834" y="1560233"/>
              <a:ext cx="1204276" cy="622110"/>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Child stunting, underweight, and wasting</a:t>
              </a:r>
            </a:p>
          </p:txBody>
        </p:sp>
        <p:sp>
          <p:nvSpPr>
            <p:cNvPr id="72" name="Flowchart: Alternate Process 71"/>
            <p:cNvSpPr/>
            <p:nvPr/>
          </p:nvSpPr>
          <p:spPr>
            <a:xfrm>
              <a:off x="5718476" y="2338096"/>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Low birth weight</a:t>
              </a:r>
            </a:p>
          </p:txBody>
        </p:sp>
        <p:sp>
          <p:nvSpPr>
            <p:cNvPr id="74" name="Flowchart: Alternate Process 73"/>
            <p:cNvSpPr/>
            <p:nvPr/>
          </p:nvSpPr>
          <p:spPr>
            <a:xfrm>
              <a:off x="5718198" y="3048000"/>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Iron deficiency anemia</a:t>
              </a:r>
              <a:endParaRPr lang="en-US" sz="1400" kern="1200" dirty="0"/>
            </a:p>
          </p:txBody>
        </p:sp>
        <p:sp>
          <p:nvSpPr>
            <p:cNvPr id="79" name="Flowchart: Alternate Process 78"/>
            <p:cNvSpPr/>
            <p:nvPr/>
          </p:nvSpPr>
          <p:spPr>
            <a:xfrm>
              <a:off x="5725054" y="3810062"/>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Iodine deficiency</a:t>
              </a:r>
              <a:endParaRPr lang="en-US" sz="1400" kern="1200" dirty="0"/>
            </a:p>
          </p:txBody>
        </p:sp>
        <p:sp>
          <p:nvSpPr>
            <p:cNvPr id="80" name="Flowchart: Alternate Process 79"/>
            <p:cNvSpPr/>
            <p:nvPr/>
          </p:nvSpPr>
          <p:spPr>
            <a:xfrm>
              <a:off x="5708148" y="4515107"/>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Vitamin A deficiency</a:t>
              </a:r>
            </a:p>
          </p:txBody>
        </p:sp>
        <p:sp>
          <p:nvSpPr>
            <p:cNvPr id="81" name="Flowchart: Alternate Process 80"/>
            <p:cNvSpPr/>
            <p:nvPr/>
          </p:nvSpPr>
          <p:spPr>
            <a:xfrm>
              <a:off x="1379358" y="2327947"/>
              <a:ext cx="999665" cy="424336"/>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Stunting</a:t>
              </a:r>
            </a:p>
          </p:txBody>
        </p:sp>
        <p:sp>
          <p:nvSpPr>
            <p:cNvPr id="82" name="Flowchart: Alternate Process 81"/>
            <p:cNvSpPr/>
            <p:nvPr/>
          </p:nvSpPr>
          <p:spPr>
            <a:xfrm>
              <a:off x="1033575" y="3495237"/>
              <a:ext cx="920856" cy="609468"/>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I</a:t>
              </a:r>
              <a:r>
                <a:rPr lang="en-US" sz="1400" dirty="0"/>
                <a:t>ron deficiency anemia</a:t>
              </a:r>
              <a:endParaRPr lang="en-US" sz="1400" kern="1200" dirty="0"/>
            </a:p>
          </p:txBody>
        </p:sp>
        <p:sp>
          <p:nvSpPr>
            <p:cNvPr id="83" name="Flowchart: Alternate Process 82"/>
            <p:cNvSpPr/>
            <p:nvPr/>
          </p:nvSpPr>
          <p:spPr>
            <a:xfrm>
              <a:off x="2902104" y="2923767"/>
              <a:ext cx="1740959" cy="702745"/>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Reduced cognitive function	</a:t>
              </a:r>
            </a:p>
          </p:txBody>
        </p:sp>
        <p:sp>
          <p:nvSpPr>
            <p:cNvPr id="84" name="Flowchart: Alternate Process 83"/>
            <p:cNvSpPr/>
            <p:nvPr/>
          </p:nvSpPr>
          <p:spPr>
            <a:xfrm>
              <a:off x="543245" y="4253697"/>
              <a:ext cx="938926" cy="433945"/>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Iodine deficiency</a:t>
              </a:r>
              <a:endParaRPr lang="en-US" sz="1400" kern="1200" dirty="0"/>
            </a:p>
          </p:txBody>
        </p:sp>
        <p:sp>
          <p:nvSpPr>
            <p:cNvPr id="85" name="Flowchart: Alternate Process 84"/>
            <p:cNvSpPr/>
            <p:nvPr/>
          </p:nvSpPr>
          <p:spPr>
            <a:xfrm>
              <a:off x="1828800" y="5212137"/>
              <a:ext cx="1905000" cy="68790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dirty="0"/>
                <a:t>Lower economic productivity</a:t>
              </a:r>
              <a:endParaRPr lang="en-US" sz="1400" b="1" kern="1200" dirty="0"/>
            </a:p>
          </p:txBody>
        </p:sp>
        <p:sp>
          <p:nvSpPr>
            <p:cNvPr id="86" name="Flowchart: Alternate Process 85"/>
            <p:cNvSpPr/>
            <p:nvPr/>
          </p:nvSpPr>
          <p:spPr>
            <a:xfrm>
              <a:off x="144127" y="4946488"/>
              <a:ext cx="1143000" cy="1219200"/>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Lower physical capability results in lower wages</a:t>
              </a:r>
            </a:p>
          </p:txBody>
        </p:sp>
        <p:sp>
          <p:nvSpPr>
            <p:cNvPr id="88" name="Flowchart: Alternate Process 87"/>
            <p:cNvSpPr/>
            <p:nvPr/>
          </p:nvSpPr>
          <p:spPr>
            <a:xfrm>
              <a:off x="3926605" y="5104978"/>
              <a:ext cx="1219200" cy="914400"/>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Poorer school performance results in lower wages</a:t>
              </a:r>
            </a:p>
          </p:txBody>
        </p:sp>
        <p:cxnSp>
          <p:nvCxnSpPr>
            <p:cNvPr id="89" name="Straight Connector 88"/>
            <p:cNvCxnSpPr>
              <a:stCxn id="69" idx="2"/>
              <a:endCxn id="81" idx="1"/>
            </p:cNvCxnSpPr>
            <p:nvPr/>
          </p:nvCxnSpPr>
          <p:spPr>
            <a:xfrm>
              <a:off x="699780" y="2088260"/>
              <a:ext cx="679578" cy="45185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9" idx="2"/>
              <a:endCxn id="82" idx="0"/>
            </p:cNvCxnSpPr>
            <p:nvPr/>
          </p:nvCxnSpPr>
          <p:spPr>
            <a:xfrm>
              <a:off x="699780" y="2088260"/>
              <a:ext cx="794223" cy="1406977"/>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9" idx="2"/>
              <a:endCxn id="84" idx="0"/>
            </p:cNvCxnSpPr>
            <p:nvPr/>
          </p:nvCxnSpPr>
          <p:spPr>
            <a:xfrm>
              <a:off x="699780" y="2088260"/>
              <a:ext cx="312928" cy="2165437"/>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69" idx="2"/>
            </p:cNvCxnSpPr>
            <p:nvPr/>
          </p:nvCxnSpPr>
          <p:spPr>
            <a:xfrm flipH="1">
              <a:off x="319554" y="2088260"/>
              <a:ext cx="380226" cy="2965751"/>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1" idx="3"/>
              <a:endCxn id="83" idx="1"/>
            </p:cNvCxnSpPr>
            <p:nvPr/>
          </p:nvCxnSpPr>
          <p:spPr>
            <a:xfrm>
              <a:off x="2379023" y="2540115"/>
              <a:ext cx="523081" cy="73502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2" idx="3"/>
              <a:endCxn id="83" idx="1"/>
            </p:cNvCxnSpPr>
            <p:nvPr/>
          </p:nvCxnSpPr>
          <p:spPr>
            <a:xfrm flipV="1">
              <a:off x="1954431" y="3275140"/>
              <a:ext cx="947673" cy="524831"/>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4" idx="3"/>
              <a:endCxn id="83" idx="1"/>
            </p:cNvCxnSpPr>
            <p:nvPr/>
          </p:nvCxnSpPr>
          <p:spPr>
            <a:xfrm flipV="1">
              <a:off x="1482171" y="3275140"/>
              <a:ext cx="1419933" cy="119553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3" idx="2"/>
              <a:endCxn id="105" idx="0"/>
            </p:cNvCxnSpPr>
            <p:nvPr/>
          </p:nvCxnSpPr>
          <p:spPr>
            <a:xfrm flipH="1">
              <a:off x="3768685" y="3626512"/>
              <a:ext cx="3899" cy="18585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88" idx="1"/>
              <a:endCxn id="85" idx="3"/>
            </p:cNvCxnSpPr>
            <p:nvPr/>
          </p:nvCxnSpPr>
          <p:spPr>
            <a:xfrm flipH="1" flipV="1">
              <a:off x="3733800" y="5556089"/>
              <a:ext cx="192805" cy="6089"/>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6" idx="3"/>
              <a:endCxn id="85" idx="1"/>
            </p:cNvCxnSpPr>
            <p:nvPr/>
          </p:nvCxnSpPr>
          <p:spPr>
            <a:xfrm>
              <a:off x="1287127" y="5556088"/>
              <a:ext cx="541673" cy="1"/>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23" idx="2"/>
              <a:endCxn id="72" idx="1"/>
            </p:cNvCxnSpPr>
            <p:nvPr/>
          </p:nvCxnSpPr>
          <p:spPr>
            <a:xfrm>
              <a:off x="4882769" y="1860322"/>
              <a:ext cx="835707" cy="717591"/>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23" idx="2"/>
              <a:endCxn id="80" idx="1"/>
            </p:cNvCxnSpPr>
            <p:nvPr/>
          </p:nvCxnSpPr>
          <p:spPr>
            <a:xfrm>
              <a:off x="4882769" y="1860322"/>
              <a:ext cx="825379" cy="2894602"/>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23" idx="2"/>
              <a:endCxn id="79" idx="1"/>
            </p:cNvCxnSpPr>
            <p:nvPr/>
          </p:nvCxnSpPr>
          <p:spPr>
            <a:xfrm>
              <a:off x="4882769" y="1860322"/>
              <a:ext cx="842285" cy="2189557"/>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123" idx="2"/>
              <a:endCxn id="74" idx="1"/>
            </p:cNvCxnSpPr>
            <p:nvPr/>
          </p:nvCxnSpPr>
          <p:spPr>
            <a:xfrm>
              <a:off x="4882769" y="1860322"/>
              <a:ext cx="835429" cy="1427495"/>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103" name="Flowchart: Alternate Process 102"/>
            <p:cNvSpPr/>
            <p:nvPr/>
          </p:nvSpPr>
          <p:spPr>
            <a:xfrm>
              <a:off x="5706842" y="5235367"/>
              <a:ext cx="1177549" cy="479633"/>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dirty="0"/>
                <a:t>Suboptimal breastfeeding</a:t>
              </a:r>
              <a:endParaRPr lang="en-US" sz="1400" kern="1200" dirty="0"/>
            </a:p>
          </p:txBody>
        </p:sp>
        <p:cxnSp>
          <p:nvCxnSpPr>
            <p:cNvPr id="104" name="Straight Connector 103"/>
            <p:cNvCxnSpPr>
              <a:stCxn id="123" idx="2"/>
              <a:endCxn id="103" idx="1"/>
            </p:cNvCxnSpPr>
            <p:nvPr/>
          </p:nvCxnSpPr>
          <p:spPr>
            <a:xfrm>
              <a:off x="4882769" y="1860322"/>
              <a:ext cx="824073" cy="3614862"/>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105" name="Flowchart: Alternate Process 104"/>
            <p:cNvSpPr/>
            <p:nvPr/>
          </p:nvSpPr>
          <p:spPr>
            <a:xfrm>
              <a:off x="2902104" y="3812362"/>
              <a:ext cx="1733162" cy="702745"/>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    Reduced learning 	</a:t>
              </a:r>
            </a:p>
          </p:txBody>
        </p:sp>
        <p:cxnSp>
          <p:nvCxnSpPr>
            <p:cNvPr id="106" name="Straight Connector 105"/>
            <p:cNvCxnSpPr>
              <a:stCxn id="105" idx="2"/>
              <a:endCxn id="88" idx="0"/>
            </p:cNvCxnSpPr>
            <p:nvPr/>
          </p:nvCxnSpPr>
          <p:spPr>
            <a:xfrm>
              <a:off x="3768685" y="4515107"/>
              <a:ext cx="767520" cy="589871"/>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7" name="Flowchart: Alternate Process 106"/>
            <p:cNvSpPr/>
            <p:nvPr/>
          </p:nvSpPr>
          <p:spPr>
            <a:xfrm>
              <a:off x="1526132" y="2885637"/>
              <a:ext cx="1038247" cy="463186"/>
            </a:xfrm>
            <a:prstGeom prst="flowChartAlternateProcess">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kern="1200" dirty="0"/>
                <a:t>Low birth weight</a:t>
              </a:r>
            </a:p>
          </p:txBody>
        </p:sp>
        <p:cxnSp>
          <p:nvCxnSpPr>
            <p:cNvPr id="109" name="Straight Connector 108"/>
            <p:cNvCxnSpPr>
              <a:stCxn id="69" idx="2"/>
              <a:endCxn id="107" idx="1"/>
            </p:cNvCxnSpPr>
            <p:nvPr/>
          </p:nvCxnSpPr>
          <p:spPr>
            <a:xfrm>
              <a:off x="699780" y="2088260"/>
              <a:ext cx="826352" cy="102897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3"/>
              <a:endCxn id="83" idx="1"/>
            </p:cNvCxnSpPr>
            <p:nvPr/>
          </p:nvCxnSpPr>
          <p:spPr>
            <a:xfrm>
              <a:off x="2564379" y="3117230"/>
              <a:ext cx="337725" cy="15791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7242928" y="914401"/>
              <a:ext cx="1752600" cy="5715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2"/>
                  </a:solidFill>
                </a:rPr>
                <a:t>Health outcomes</a:t>
              </a:r>
            </a:p>
          </p:txBody>
        </p:sp>
        <p:grpSp>
          <p:nvGrpSpPr>
            <p:cNvPr id="114" name="Group 113"/>
            <p:cNvGrpSpPr/>
            <p:nvPr/>
          </p:nvGrpSpPr>
          <p:grpSpPr>
            <a:xfrm>
              <a:off x="7367820" y="1570777"/>
              <a:ext cx="1534874" cy="4933717"/>
              <a:chOff x="7367820" y="1518846"/>
              <a:chExt cx="1534874" cy="4933717"/>
            </a:xfrm>
          </p:grpSpPr>
          <p:sp>
            <p:nvSpPr>
              <p:cNvPr id="124" name="Flowchart: Alternate Process 123"/>
              <p:cNvSpPr/>
              <p:nvPr/>
            </p:nvSpPr>
            <p:spPr>
              <a:xfrm>
                <a:off x="7367820" y="1518846"/>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child mortality</a:t>
                </a:r>
              </a:p>
            </p:txBody>
          </p:sp>
          <p:sp>
            <p:nvSpPr>
              <p:cNvPr id="125" name="Flowchart: Alternate Process 124"/>
              <p:cNvSpPr/>
              <p:nvPr/>
            </p:nvSpPr>
            <p:spPr>
              <a:xfrm>
                <a:off x="7376476" y="2225394"/>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infant mortality</a:t>
                </a:r>
              </a:p>
            </p:txBody>
          </p:sp>
          <p:sp>
            <p:nvSpPr>
              <p:cNvPr id="126" name="Flowchart: Alternate Process 125"/>
              <p:cNvSpPr/>
              <p:nvPr/>
            </p:nvSpPr>
            <p:spPr>
              <a:xfrm>
                <a:off x="7384273" y="2937586"/>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maternal and perinatal mortality</a:t>
                </a:r>
              </a:p>
            </p:txBody>
          </p:sp>
          <p:sp>
            <p:nvSpPr>
              <p:cNvPr id="128" name="Flowchart: Alternate Process 127"/>
              <p:cNvSpPr/>
              <p:nvPr/>
            </p:nvSpPr>
            <p:spPr>
              <a:xfrm>
                <a:off x="7384273" y="3698361"/>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Permanent brain damage and reduced IQ</a:t>
                </a:r>
              </a:p>
            </p:txBody>
          </p:sp>
          <p:sp>
            <p:nvSpPr>
              <p:cNvPr id="130" name="Flowchart: Alternate Process 129"/>
              <p:cNvSpPr/>
              <p:nvPr/>
            </p:nvSpPr>
            <p:spPr>
              <a:xfrm>
                <a:off x="7383114" y="4401057"/>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child mortality</a:t>
                </a:r>
              </a:p>
            </p:txBody>
          </p:sp>
          <p:sp>
            <p:nvSpPr>
              <p:cNvPr id="132" name="Flowchart: Alternate Process 131"/>
              <p:cNvSpPr/>
              <p:nvPr/>
            </p:nvSpPr>
            <p:spPr>
              <a:xfrm>
                <a:off x="7383114" y="5124308"/>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child mortality</a:t>
                </a:r>
              </a:p>
            </p:txBody>
          </p:sp>
          <p:sp>
            <p:nvSpPr>
              <p:cNvPr id="133" name="Flowchart: Alternate Process 132"/>
              <p:cNvSpPr/>
              <p:nvPr/>
            </p:nvSpPr>
            <p:spPr>
              <a:xfrm>
                <a:off x="7391400" y="5851540"/>
                <a:ext cx="1511294" cy="601023"/>
              </a:xfrm>
              <a:prstGeom prst="flowChartAlternateProcess">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r>
                  <a:rPr lang="en-US" sz="1400" b="1" kern="1200" dirty="0"/>
                  <a:t>Increased </a:t>
                </a:r>
                <a:r>
                  <a:rPr lang="en-US" sz="1400" b="1" dirty="0"/>
                  <a:t>risk of child overweight/ obesity</a:t>
                </a:r>
                <a:endParaRPr lang="en-US" sz="1400" b="1" kern="1200" dirty="0"/>
              </a:p>
            </p:txBody>
          </p:sp>
        </p:grpSp>
        <p:cxnSp>
          <p:nvCxnSpPr>
            <p:cNvPr id="115" name="Straight Connector 114"/>
            <p:cNvCxnSpPr>
              <a:stCxn id="103" idx="3"/>
              <a:endCxn id="133" idx="1"/>
            </p:cNvCxnSpPr>
            <p:nvPr/>
          </p:nvCxnSpPr>
          <p:spPr>
            <a:xfrm>
              <a:off x="6884391" y="5475184"/>
              <a:ext cx="507009" cy="728799"/>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71" idx="3"/>
              <a:endCxn id="124" idx="1"/>
            </p:cNvCxnSpPr>
            <p:nvPr/>
          </p:nvCxnSpPr>
          <p:spPr>
            <a:xfrm>
              <a:off x="6909110" y="1871288"/>
              <a:ext cx="4587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79" idx="3"/>
              <a:endCxn id="128" idx="1"/>
            </p:cNvCxnSpPr>
            <p:nvPr/>
          </p:nvCxnSpPr>
          <p:spPr>
            <a:xfrm>
              <a:off x="6902603" y="4049879"/>
              <a:ext cx="481670" cy="925"/>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4" idx="3"/>
              <a:endCxn id="126" idx="1"/>
            </p:cNvCxnSpPr>
            <p:nvPr/>
          </p:nvCxnSpPr>
          <p:spPr>
            <a:xfrm>
              <a:off x="6895747" y="3287817"/>
              <a:ext cx="488526" cy="2212"/>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72" idx="3"/>
              <a:endCxn id="125" idx="1"/>
            </p:cNvCxnSpPr>
            <p:nvPr/>
          </p:nvCxnSpPr>
          <p:spPr>
            <a:xfrm flipV="1">
              <a:off x="6896025" y="2577837"/>
              <a:ext cx="480451" cy="76"/>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3" idx="3"/>
              <a:endCxn id="132" idx="1"/>
            </p:cNvCxnSpPr>
            <p:nvPr/>
          </p:nvCxnSpPr>
          <p:spPr>
            <a:xfrm>
              <a:off x="6884391" y="5475184"/>
              <a:ext cx="498723" cy="1567"/>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80" idx="3"/>
              <a:endCxn id="130" idx="1"/>
            </p:cNvCxnSpPr>
            <p:nvPr/>
          </p:nvCxnSpPr>
          <p:spPr>
            <a:xfrm flipV="1">
              <a:off x="6885697" y="4753500"/>
              <a:ext cx="497417" cy="1424"/>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3" name="Flowchart: Alternate Process 122"/>
            <p:cNvSpPr/>
            <p:nvPr/>
          </p:nvSpPr>
          <p:spPr>
            <a:xfrm>
              <a:off x="4640346" y="1426377"/>
              <a:ext cx="484845" cy="433945"/>
            </a:xfrm>
            <a:prstGeom prst="flowChartAlternateProcess">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0" tIns="17650" rIns="17650" bIns="17650" numCol="1" spcCol="1270" anchor="ctr" anchorCtr="0">
              <a:noAutofit/>
            </a:bodyPr>
            <a:lstStyle/>
            <a:p>
              <a:pPr lvl="0" algn="ctr" defTabSz="311150">
                <a:lnSpc>
                  <a:spcPct val="90000"/>
                </a:lnSpc>
                <a:spcBef>
                  <a:spcPct val="0"/>
                </a:spcBef>
                <a:spcAft>
                  <a:spcPct val="35000"/>
                </a:spcAft>
              </a:pPr>
              <a:endParaRPr lang="en-US" sz="1400" kern="1200" dirty="0"/>
            </a:p>
          </p:txBody>
        </p:sp>
      </p:grpSp>
      <p:sp>
        <p:nvSpPr>
          <p:cNvPr id="62" name="Oval 61"/>
          <p:cNvSpPr/>
          <p:nvPr/>
        </p:nvSpPr>
        <p:spPr>
          <a:xfrm>
            <a:off x="974953" y="1860321"/>
            <a:ext cx="5044284" cy="4921479"/>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66155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Nutrition and Economic Productivity/Human Capital</a:t>
            </a:r>
            <a:br>
              <a:rPr lang="en-US" b="1" dirty="0"/>
            </a:br>
            <a:r>
              <a:rPr lang="en-US" sz="2900" b="1" dirty="0"/>
              <a:t>Concurrent Sessions (Activity 2) </a:t>
            </a:r>
          </a:p>
        </p:txBody>
      </p:sp>
      <p:sp>
        <p:nvSpPr>
          <p:cNvPr id="5" name="Content Placeholder 4"/>
          <p:cNvSpPr>
            <a:spLocks noGrp="1"/>
          </p:cNvSpPr>
          <p:nvPr>
            <p:ph idx="1"/>
          </p:nvPr>
        </p:nvSpPr>
        <p:spPr>
          <a:xfrm>
            <a:off x="457200" y="1295400"/>
            <a:ext cx="8229600" cy="4525963"/>
          </a:xfrm>
        </p:spPr>
        <p:txBody>
          <a:bodyPr>
            <a:noAutofit/>
          </a:bodyPr>
          <a:lstStyle/>
          <a:p>
            <a:pPr>
              <a:spcBef>
                <a:spcPts val="0"/>
              </a:spcBef>
              <a:spcAft>
                <a:spcPts val="600"/>
              </a:spcAft>
            </a:pPr>
            <a:r>
              <a:rPr lang="en-US" dirty="0"/>
              <a:t>Break into two groups: (1) stunting and low birth weight and (2) anemia and iodine deficiency</a:t>
            </a:r>
          </a:p>
          <a:p>
            <a:pPr>
              <a:spcBef>
                <a:spcPts val="0"/>
              </a:spcBef>
              <a:spcAft>
                <a:spcPts val="600"/>
              </a:spcAft>
            </a:pPr>
            <a:r>
              <a:rPr lang="en-US" dirty="0"/>
              <a:t>Begin entering the required information into the PROFILES spreadsheet:</a:t>
            </a:r>
          </a:p>
          <a:p>
            <a:pPr lvl="1">
              <a:spcBef>
                <a:spcPts val="0"/>
              </a:spcBef>
              <a:spcAft>
                <a:spcPts val="600"/>
              </a:spcAft>
            </a:pPr>
            <a:r>
              <a:rPr lang="en-US" dirty="0"/>
              <a:t>Review source(s) of information, prevalence of indicators, and targets</a:t>
            </a:r>
          </a:p>
          <a:p>
            <a:pPr lvl="1">
              <a:spcBef>
                <a:spcPts val="0"/>
              </a:spcBef>
              <a:spcAft>
                <a:spcPts val="600"/>
              </a:spcAft>
            </a:pPr>
            <a:r>
              <a:rPr lang="en-US" dirty="0"/>
              <a:t>Enter status quo scenario information and review the results/estimates</a:t>
            </a:r>
          </a:p>
          <a:p>
            <a:pPr lvl="1">
              <a:spcBef>
                <a:spcPts val="0"/>
              </a:spcBef>
              <a:spcAft>
                <a:spcPts val="600"/>
              </a:spcAft>
            </a:pPr>
            <a:r>
              <a:rPr lang="en-US" dirty="0"/>
              <a:t>Enter improved scenario information and review the results/estimates</a:t>
            </a:r>
          </a:p>
          <a:p>
            <a:pPr>
              <a:spcBef>
                <a:spcPts val="0"/>
              </a:spcBef>
              <a:spcAft>
                <a:spcPts val="600"/>
              </a:spcAft>
            </a:pPr>
            <a:r>
              <a:rPr lang="en-US" dirty="0"/>
              <a:t>Record your estimates on the PROFILES scoreboard</a:t>
            </a:r>
          </a:p>
          <a:p>
            <a:pPr>
              <a:spcBef>
                <a:spcPts val="0"/>
              </a:spcBef>
              <a:spcAft>
                <a:spcPts val="600"/>
              </a:spcAft>
            </a:pPr>
            <a:r>
              <a:rPr lang="en-US" dirty="0"/>
              <a:t>Discuss what these estimates mean for advocacy </a:t>
            </a:r>
          </a:p>
        </p:txBody>
      </p:sp>
    </p:spTree>
    <p:extLst>
      <p:ext uri="{BB962C8B-B14F-4D97-AF65-F5344CB8AC3E}">
        <p14:creationId xmlns:p14="http://schemas.microsoft.com/office/powerpoint/2010/main" val="830049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384867"/>
            <a:ext cx="8686800" cy="2133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3600" b="1" dirty="0">
              <a:solidFill>
                <a:schemeClr val="accent1"/>
              </a:solidFill>
            </a:endParaRPr>
          </a:p>
        </p:txBody>
      </p:sp>
      <p:sp>
        <p:nvSpPr>
          <p:cNvPr id="6" name="Title 5"/>
          <p:cNvSpPr>
            <a:spLocks noGrp="1"/>
          </p:cNvSpPr>
          <p:nvPr>
            <p:ph type="ctrTitle"/>
          </p:nvPr>
        </p:nvSpPr>
        <p:spPr/>
        <p:txBody>
          <a:bodyPr/>
          <a:lstStyle/>
          <a:p>
            <a:r>
              <a:rPr lang="en-US" dirty="0"/>
              <a:t>Global Progress on Nutrition</a:t>
            </a:r>
          </a:p>
        </p:txBody>
      </p:sp>
    </p:spTree>
    <p:extLst>
      <p:ext uri="{BB962C8B-B14F-4D97-AF65-F5344CB8AC3E}">
        <p14:creationId xmlns:p14="http://schemas.microsoft.com/office/powerpoint/2010/main" val="234208357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1447800"/>
          </a:xfrm>
        </p:spPr>
        <p:txBody>
          <a:bodyPr>
            <a:noAutofit/>
          </a:bodyPr>
          <a:lstStyle/>
          <a:p>
            <a:pPr lvl="0"/>
            <a:r>
              <a:rPr lang="en-US" sz="4800" b="1" dirty="0">
                <a:solidFill>
                  <a:schemeClr val="tx2"/>
                </a:solidFill>
                <a:latin typeface="+mj-lt"/>
              </a:rPr>
              <a:t>Q&amp;A</a:t>
            </a:r>
          </a:p>
        </p:txBody>
      </p:sp>
    </p:spTree>
    <p:extLst>
      <p:ext uri="{BB962C8B-B14F-4D97-AF65-F5344CB8AC3E}">
        <p14:creationId xmlns:p14="http://schemas.microsoft.com/office/powerpoint/2010/main" val="12429787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4DCC-A153-4D85-83D1-7B44722ADB65}"/>
              </a:ext>
            </a:extLst>
          </p:cNvPr>
          <p:cNvSpPr>
            <a:spLocks noGrp="1"/>
          </p:cNvSpPr>
          <p:nvPr>
            <p:ph type="title"/>
          </p:nvPr>
        </p:nvSpPr>
        <p:spPr>
          <a:xfrm>
            <a:off x="457200" y="2667000"/>
            <a:ext cx="8229600" cy="1417638"/>
          </a:xfrm>
        </p:spPr>
        <p:txBody>
          <a:bodyPr>
            <a:normAutofit fontScale="90000"/>
          </a:bodyPr>
          <a:lstStyle/>
          <a:p>
            <a:r>
              <a:rPr lang="en-US" sz="4400" dirty="0">
                <a:solidFill>
                  <a:schemeClr val="tx2"/>
                </a:solidFill>
              </a:rPr>
              <a:t>Session 12: Introduction  to Addressing Risk Factors to Reduce Stunting </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258072027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32805"/>
            <a:ext cx="9144000" cy="9863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1B4298"/>
                </a:solidFill>
                <a:latin typeface="+mn-lt"/>
                <a:ea typeface="+mj-ea"/>
                <a:cs typeface="Arial" pitchFamily="34" charset="0"/>
              </a:defRPr>
            </a:lvl1pPr>
          </a:lstStyle>
          <a:p>
            <a:r>
              <a:rPr lang="en-US" b="1" dirty="0">
                <a:solidFill>
                  <a:schemeClr val="tx2"/>
                </a:solidFill>
              </a:rPr>
              <a:t>Session Objectives</a:t>
            </a:r>
          </a:p>
        </p:txBody>
      </p:sp>
      <p:sp>
        <p:nvSpPr>
          <p:cNvPr id="7" name="Content Placeholder 4"/>
          <p:cNvSpPr txBox="1">
            <a:spLocks/>
          </p:cNvSpPr>
          <p:nvPr/>
        </p:nvSpPr>
        <p:spPr>
          <a:xfrm>
            <a:off x="342900" y="1219200"/>
            <a:ext cx="84582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itchFamily="34" charset="0"/>
              <a:buChar char="•"/>
              <a:defRPr sz="2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1B4298"/>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Calibri" panose="020F0502020204030204" pitchFamily="34" charset="0"/>
              </a:rPr>
              <a:t>By the end of the session, participants will have:</a:t>
            </a:r>
          </a:p>
          <a:p>
            <a:pPr lvl="0"/>
            <a:r>
              <a:rPr lang="en-US" b="1" dirty="0"/>
              <a:t>Generated</a:t>
            </a:r>
            <a:r>
              <a:rPr lang="en-US" dirty="0"/>
              <a:t> estimates using the PROFILES spreadsheet related to addressing two risk factors of stunting  </a:t>
            </a:r>
          </a:p>
          <a:p>
            <a:pPr lvl="0"/>
            <a:r>
              <a:rPr lang="en-US" b="1" dirty="0"/>
              <a:t>Reviewed</a:t>
            </a:r>
            <a:r>
              <a:rPr lang="en-US" dirty="0"/>
              <a:t> the approach used in PROFILES for calculating estimates related to addressing two risk factors of stunting </a:t>
            </a:r>
          </a:p>
          <a:p>
            <a:pPr lvl="0"/>
            <a:r>
              <a:rPr lang="en-US" b="1" dirty="0"/>
              <a:t>Reviewed</a:t>
            </a:r>
            <a:r>
              <a:rPr lang="en-US" dirty="0"/>
              <a:t> source(s) of information, prevalence of indicators, and targets</a:t>
            </a:r>
          </a:p>
          <a:p>
            <a:pPr lvl="0"/>
            <a:r>
              <a:rPr lang="en-US" b="1" dirty="0"/>
              <a:t>Entered</a:t>
            </a:r>
            <a:r>
              <a:rPr lang="en-US" dirty="0"/>
              <a:t> the status quo scenario information and examined the results/estimates</a:t>
            </a:r>
          </a:p>
          <a:p>
            <a:pPr lvl="0"/>
            <a:r>
              <a:rPr lang="en-US" b="1" dirty="0"/>
              <a:t>Entered</a:t>
            </a:r>
            <a:r>
              <a:rPr lang="en-US" dirty="0"/>
              <a:t> the improved scenario information and examined the estimates</a:t>
            </a:r>
          </a:p>
          <a:p>
            <a:pPr lvl="0"/>
            <a:r>
              <a:rPr lang="en-US" b="1" dirty="0"/>
              <a:t>Recorded</a:t>
            </a:r>
            <a:r>
              <a:rPr lang="en-US" dirty="0"/>
              <a:t> the estimates on the PROFILES scoreboard</a:t>
            </a:r>
          </a:p>
          <a:p>
            <a:r>
              <a:rPr lang="en-US" b="1" dirty="0"/>
              <a:t>Discussed</a:t>
            </a:r>
            <a:r>
              <a:rPr lang="en-US" dirty="0"/>
              <a:t> what the numbers mean for nutrition advocacy </a:t>
            </a:r>
            <a:endParaRPr lang="en-US" sz="2400" dirty="0">
              <a:latin typeface="Calibri" panose="020F0502020204030204" pitchFamily="34" charset="0"/>
            </a:endParaRPr>
          </a:p>
        </p:txBody>
      </p:sp>
    </p:spTree>
    <p:extLst>
      <p:ext uri="{BB962C8B-B14F-4D97-AF65-F5344CB8AC3E}">
        <p14:creationId xmlns:p14="http://schemas.microsoft.com/office/powerpoint/2010/main" val="425213050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Activity 1</a:t>
            </a:r>
          </a:p>
        </p:txBody>
      </p:sp>
      <p:sp>
        <p:nvSpPr>
          <p:cNvPr id="5" name="Content Placeholder 4"/>
          <p:cNvSpPr>
            <a:spLocks noGrp="1"/>
          </p:cNvSpPr>
          <p:nvPr>
            <p:ph idx="1"/>
          </p:nvPr>
        </p:nvSpPr>
        <p:spPr/>
        <p:txBody>
          <a:bodyPr>
            <a:normAutofit/>
          </a:bodyPr>
          <a:lstStyle/>
          <a:p>
            <a:pPr>
              <a:lnSpc>
                <a:spcPct val="105000"/>
              </a:lnSpc>
              <a:spcBef>
                <a:spcPts val="672"/>
              </a:spcBef>
              <a:spcAft>
                <a:spcPts val="2000"/>
              </a:spcAft>
            </a:pPr>
            <a:r>
              <a:rPr lang="en-US" sz="2400" dirty="0"/>
              <a:t>What activities in your country are currently being implemented to address stunting?</a:t>
            </a:r>
            <a:endParaRPr lang="en-US" sz="2400" dirty="0">
              <a:latin typeface="+mj-lt"/>
            </a:endParaRPr>
          </a:p>
        </p:txBody>
      </p:sp>
    </p:spTree>
    <p:extLst>
      <p:ext uri="{BB962C8B-B14F-4D97-AF65-F5344CB8AC3E}">
        <p14:creationId xmlns:p14="http://schemas.microsoft.com/office/powerpoint/2010/main" val="17894845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A4CD-1D53-446B-A114-3E95FBBB0B21}"/>
              </a:ext>
            </a:extLst>
          </p:cNvPr>
          <p:cNvSpPr>
            <a:spLocks noGrp="1"/>
          </p:cNvSpPr>
          <p:nvPr>
            <p:ph type="title"/>
          </p:nvPr>
        </p:nvSpPr>
        <p:spPr/>
        <p:txBody>
          <a:bodyPr/>
          <a:lstStyle/>
          <a:p>
            <a:r>
              <a:rPr lang="en-US" dirty="0"/>
              <a:t>Addressing the Risk Factors of Stunting</a:t>
            </a:r>
          </a:p>
        </p:txBody>
      </p:sp>
      <p:sp>
        <p:nvSpPr>
          <p:cNvPr id="4" name="Slide Number Placeholder 3">
            <a:extLst>
              <a:ext uri="{FF2B5EF4-FFF2-40B4-BE49-F238E27FC236}">
                <a16:creationId xmlns:a16="http://schemas.microsoft.com/office/drawing/2014/main" id="{DFE05869-4830-41CC-B4BE-176BEE58FD7F}"/>
              </a:ext>
            </a:extLst>
          </p:cNvPr>
          <p:cNvSpPr>
            <a:spLocks noGrp="1"/>
          </p:cNvSpPr>
          <p:nvPr>
            <p:ph type="sldNum" sz="quarter" idx="4294967295"/>
          </p:nvPr>
        </p:nvSpPr>
        <p:spPr>
          <a:xfrm>
            <a:off x="7010400" y="6356350"/>
            <a:ext cx="2133600" cy="365125"/>
          </a:xfrm>
          <a:prstGeom prst="rect">
            <a:avLst/>
          </a:prstGeom>
        </p:spPr>
        <p:txBody>
          <a:bodyPr/>
          <a:lstStyle/>
          <a:p>
            <a:pPr>
              <a:defRPr/>
            </a:pPr>
            <a:fld id="{7663F46B-3707-4D3C-AC95-1EF8DBB433F8}" type="slidenum">
              <a:rPr lang="fr-FR" smtClean="0">
                <a:solidFill>
                  <a:prstClr val="black">
                    <a:tint val="75000"/>
                  </a:prstClr>
                </a:solidFill>
              </a:rPr>
              <a:pPr>
                <a:defRPr/>
              </a:pPr>
              <a:t>224</a:t>
            </a:fld>
            <a:endParaRPr lang="fr-FR">
              <a:solidFill>
                <a:prstClr val="black">
                  <a:tint val="75000"/>
                </a:prstClr>
              </a:solidFill>
            </a:endParaRPr>
          </a:p>
        </p:txBody>
      </p:sp>
      <p:pic>
        <p:nvPicPr>
          <p:cNvPr id="6" name="Content Placeholder 5" descr="bar graph depicting millions of attributable stunting cases for various risk factors, the highest three being for TSGA, unimproved sanitation, and childhood diarrhea" title="bar graph">
            <a:extLst>
              <a:ext uri="{FF2B5EF4-FFF2-40B4-BE49-F238E27FC236}">
                <a16:creationId xmlns:a16="http://schemas.microsoft.com/office/drawing/2014/main" id="{55AB8AE9-0BF4-4785-AAAF-FAAFCE4C02B1}"/>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7222" y="1600200"/>
            <a:ext cx="5809555" cy="4525963"/>
          </a:xfrm>
          <a:prstGeom prst="rect">
            <a:avLst/>
          </a:prstGeom>
          <a:noFill/>
          <a:ln>
            <a:noFill/>
          </a:ln>
        </p:spPr>
      </p:pic>
      <p:sp>
        <p:nvSpPr>
          <p:cNvPr id="3" name="TextBox 2">
            <a:extLst>
              <a:ext uri="{FF2B5EF4-FFF2-40B4-BE49-F238E27FC236}">
                <a16:creationId xmlns:a16="http://schemas.microsoft.com/office/drawing/2014/main" id="{1D906488-4A84-4F91-B23F-9688F633FCD0}"/>
              </a:ext>
            </a:extLst>
          </p:cNvPr>
          <p:cNvSpPr txBox="1"/>
          <p:nvPr/>
        </p:nvSpPr>
        <p:spPr>
          <a:xfrm>
            <a:off x="838200" y="6356350"/>
            <a:ext cx="2667000" cy="369332"/>
          </a:xfrm>
          <a:prstGeom prst="rect">
            <a:avLst/>
          </a:prstGeom>
          <a:noFill/>
        </p:spPr>
        <p:txBody>
          <a:bodyPr wrap="square" rtlCol="0">
            <a:spAutoFit/>
          </a:bodyPr>
          <a:lstStyle/>
          <a:p>
            <a:r>
              <a:rPr lang="en-US" dirty="0">
                <a:solidFill>
                  <a:schemeClr val="dk1"/>
                </a:solidFill>
              </a:rPr>
              <a:t>(</a:t>
            </a:r>
            <a:r>
              <a:rPr lang="en-US" dirty="0" err="1">
                <a:solidFill>
                  <a:schemeClr val="dk1"/>
                </a:solidFill>
              </a:rPr>
              <a:t>Danaei</a:t>
            </a:r>
            <a:r>
              <a:rPr lang="en-US" dirty="0">
                <a:solidFill>
                  <a:schemeClr val="dk1"/>
                </a:solidFill>
              </a:rPr>
              <a:t> et al. 2016) </a:t>
            </a:r>
            <a:endParaRPr lang="en-US" dirty="0"/>
          </a:p>
        </p:txBody>
      </p:sp>
    </p:spTree>
    <p:extLst>
      <p:ext uri="{BB962C8B-B14F-4D97-AF65-F5344CB8AC3E}">
        <p14:creationId xmlns:p14="http://schemas.microsoft.com/office/powerpoint/2010/main" val="282613690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Risk Factors of </a:t>
            </a:r>
            <a:r>
              <a:rPr lang="en-US" dirty="0"/>
              <a:t>Stunting—</a:t>
            </a:r>
            <a:r>
              <a:rPr lang="en-US" b="1" dirty="0"/>
              <a:t>Concurrent Sessions (Activity 2)</a:t>
            </a:r>
            <a:endParaRPr lang="en-US" sz="2900" b="1" dirty="0"/>
          </a:p>
        </p:txBody>
      </p:sp>
      <p:sp>
        <p:nvSpPr>
          <p:cNvPr id="5" name="Content Placeholder 4"/>
          <p:cNvSpPr>
            <a:spLocks noGrp="1"/>
          </p:cNvSpPr>
          <p:nvPr>
            <p:ph idx="1"/>
          </p:nvPr>
        </p:nvSpPr>
        <p:spPr>
          <a:xfrm>
            <a:off x="457200" y="1295400"/>
            <a:ext cx="8229600" cy="4525963"/>
          </a:xfrm>
        </p:spPr>
        <p:txBody>
          <a:bodyPr>
            <a:noAutofit/>
          </a:bodyPr>
          <a:lstStyle/>
          <a:p>
            <a:pPr>
              <a:spcBef>
                <a:spcPts val="0"/>
              </a:spcBef>
              <a:spcAft>
                <a:spcPts val="600"/>
              </a:spcAft>
            </a:pPr>
            <a:r>
              <a:rPr lang="en-US" dirty="0"/>
              <a:t>Break into two groups: (1) inadequate dietary diversity and (2) teenage pregnancy</a:t>
            </a:r>
          </a:p>
          <a:p>
            <a:pPr>
              <a:spcBef>
                <a:spcPts val="0"/>
              </a:spcBef>
              <a:spcAft>
                <a:spcPts val="600"/>
              </a:spcAft>
            </a:pPr>
            <a:r>
              <a:rPr lang="en-US" dirty="0"/>
              <a:t>Begin entering the required information into the PROFILES spreadsheet:</a:t>
            </a:r>
          </a:p>
          <a:p>
            <a:pPr lvl="1">
              <a:spcBef>
                <a:spcPts val="0"/>
              </a:spcBef>
              <a:spcAft>
                <a:spcPts val="600"/>
              </a:spcAft>
            </a:pPr>
            <a:r>
              <a:rPr lang="en-US" dirty="0"/>
              <a:t>Review source(s) of information, prevalence of indicators, and targets</a:t>
            </a:r>
          </a:p>
          <a:p>
            <a:pPr lvl="1">
              <a:spcBef>
                <a:spcPts val="0"/>
              </a:spcBef>
              <a:spcAft>
                <a:spcPts val="600"/>
              </a:spcAft>
            </a:pPr>
            <a:r>
              <a:rPr lang="en-US" dirty="0"/>
              <a:t>Enter status quo scenario information and review the estimates</a:t>
            </a:r>
          </a:p>
          <a:p>
            <a:pPr lvl="1">
              <a:spcBef>
                <a:spcPts val="0"/>
              </a:spcBef>
              <a:spcAft>
                <a:spcPts val="600"/>
              </a:spcAft>
            </a:pPr>
            <a:r>
              <a:rPr lang="en-US" dirty="0"/>
              <a:t>Enter improved scenario information and review the estimates</a:t>
            </a:r>
          </a:p>
          <a:p>
            <a:pPr>
              <a:spcBef>
                <a:spcPts val="0"/>
              </a:spcBef>
              <a:spcAft>
                <a:spcPts val="600"/>
              </a:spcAft>
            </a:pPr>
            <a:r>
              <a:rPr lang="en-US" dirty="0"/>
              <a:t>Record your estimates on the PROFILES scoreboard</a:t>
            </a:r>
          </a:p>
          <a:p>
            <a:pPr>
              <a:spcBef>
                <a:spcPts val="0"/>
              </a:spcBef>
              <a:spcAft>
                <a:spcPts val="600"/>
              </a:spcAft>
            </a:pPr>
            <a:r>
              <a:rPr lang="en-US" dirty="0"/>
              <a:t>Discuss what these numbers mean for advocacy </a:t>
            </a:r>
          </a:p>
        </p:txBody>
      </p:sp>
    </p:spTree>
    <p:extLst>
      <p:ext uri="{BB962C8B-B14F-4D97-AF65-F5344CB8AC3E}">
        <p14:creationId xmlns:p14="http://schemas.microsoft.com/office/powerpoint/2010/main" val="176419134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356C3C-1035-4CF0-B528-8F0156B29818}"/>
              </a:ext>
            </a:extLst>
          </p:cNvPr>
          <p:cNvSpPr>
            <a:spLocks noGrp="1"/>
          </p:cNvSpPr>
          <p:nvPr>
            <p:ph type="title"/>
          </p:nvPr>
        </p:nvSpPr>
        <p:spPr>
          <a:xfrm>
            <a:off x="304800" y="2590800"/>
            <a:ext cx="8229600" cy="1447800"/>
          </a:xfrm>
        </p:spPr>
        <p:txBody>
          <a:bodyPr>
            <a:noAutofit/>
          </a:bodyPr>
          <a:lstStyle/>
          <a:p>
            <a:pPr lvl="0"/>
            <a:r>
              <a:rPr lang="en-US" sz="4800" b="1" dirty="0">
                <a:solidFill>
                  <a:schemeClr val="tx2"/>
                </a:solidFill>
                <a:latin typeface="+mj-lt"/>
              </a:rPr>
              <a:t>Q&amp;A</a:t>
            </a:r>
          </a:p>
        </p:txBody>
      </p:sp>
    </p:spTree>
    <p:extLst>
      <p:ext uri="{BB962C8B-B14F-4D97-AF65-F5344CB8AC3E}">
        <p14:creationId xmlns:p14="http://schemas.microsoft.com/office/powerpoint/2010/main" val="241825211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362200"/>
            <a:ext cx="7286896" cy="1470025"/>
          </a:xfrm>
        </p:spPr>
        <p:txBody>
          <a:bodyPr>
            <a:normAutofit/>
          </a:bodyPr>
          <a:lstStyle/>
          <a:p>
            <a:r>
              <a:rPr lang="en-US" sz="4000" dirty="0">
                <a:solidFill>
                  <a:schemeClr val="tx2"/>
                </a:solidFill>
              </a:rPr>
              <a:t>Session 1</a:t>
            </a:r>
            <a:r>
              <a:rPr lang="en-US" dirty="0">
                <a:solidFill>
                  <a:schemeClr val="tx2"/>
                </a:solidFill>
              </a:rPr>
              <a:t>3</a:t>
            </a:r>
            <a:r>
              <a:rPr lang="en-US" sz="4000" dirty="0">
                <a:solidFill>
                  <a:schemeClr val="tx2"/>
                </a:solidFill>
              </a:rPr>
              <a:t>: Recap of Day </a:t>
            </a:r>
            <a:r>
              <a:rPr lang="en-US" dirty="0">
                <a:solidFill>
                  <a:schemeClr val="tx2"/>
                </a:solidFill>
              </a:rPr>
              <a:t>T</a:t>
            </a:r>
            <a:r>
              <a:rPr lang="en-US" sz="4000" dirty="0">
                <a:solidFill>
                  <a:schemeClr val="tx2"/>
                </a:solidFill>
              </a:rPr>
              <a:t>wo</a:t>
            </a:r>
          </a:p>
        </p:txBody>
      </p:sp>
    </p:spTree>
    <p:extLst>
      <p:ext uri="{BB962C8B-B14F-4D97-AF65-F5344CB8AC3E}">
        <p14:creationId xmlns:p14="http://schemas.microsoft.com/office/powerpoint/2010/main" val="192187182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Activity 1</a:t>
            </a:r>
          </a:p>
        </p:txBody>
      </p:sp>
      <p:sp>
        <p:nvSpPr>
          <p:cNvPr id="8" name="Content Placeholder 2"/>
          <p:cNvSpPr txBox="1">
            <a:spLocks/>
          </p:cNvSpPr>
          <p:nvPr/>
        </p:nvSpPr>
        <p:spPr>
          <a:xfrm>
            <a:off x="457200" y="157003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Recap game—Let’s recall what we discussed yesterday</a:t>
            </a:r>
            <a:endParaRPr lang="en-US" sz="2000" dirty="0"/>
          </a:p>
        </p:txBody>
      </p:sp>
    </p:spTree>
    <p:extLst>
      <p:ext uri="{BB962C8B-B14F-4D97-AF65-F5344CB8AC3E}">
        <p14:creationId xmlns:p14="http://schemas.microsoft.com/office/powerpoint/2010/main" val="150635062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Activity 2</a:t>
            </a:r>
          </a:p>
        </p:txBody>
      </p:sp>
      <p:sp>
        <p:nvSpPr>
          <p:cNvPr id="8"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Review of the PROFILES scoreboard </a:t>
            </a:r>
            <a:endParaRPr lang="en-US" sz="2000" dirty="0"/>
          </a:p>
        </p:txBody>
      </p:sp>
    </p:spTree>
    <p:extLst>
      <p:ext uri="{BB962C8B-B14F-4D97-AF65-F5344CB8AC3E}">
        <p14:creationId xmlns:p14="http://schemas.microsoft.com/office/powerpoint/2010/main" val="2551270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Presentation Outline</a:t>
            </a:r>
            <a:endParaRPr lang="en-US" dirty="0"/>
          </a:p>
        </p:txBody>
      </p:sp>
      <p:sp>
        <p:nvSpPr>
          <p:cNvPr id="3" name="Content Placeholder 2"/>
          <p:cNvSpPr>
            <a:spLocks noGrp="1"/>
          </p:cNvSpPr>
          <p:nvPr>
            <p:ph idx="1"/>
          </p:nvPr>
        </p:nvSpPr>
        <p:spPr/>
        <p:txBody>
          <a:bodyPr/>
          <a:lstStyle/>
          <a:p>
            <a:r>
              <a:rPr lang="en-US" dirty="0"/>
              <a:t>What is the problem and why does it matter?</a:t>
            </a:r>
          </a:p>
          <a:p>
            <a:r>
              <a:rPr lang="en-US" dirty="0"/>
              <a:t>Why invest in nutrition and why now?</a:t>
            </a:r>
          </a:p>
          <a:p>
            <a:r>
              <a:rPr lang="en-US" dirty="0"/>
              <a:t>What are the benefits of improved nutrition?</a:t>
            </a:r>
          </a:p>
          <a:p>
            <a:r>
              <a:rPr lang="en-US" dirty="0"/>
              <a:t>How many children are affected?</a:t>
            </a:r>
          </a:p>
          <a:p>
            <a:r>
              <a:rPr lang="en-US" dirty="0"/>
              <a:t>What are the types of malnutrition?</a:t>
            </a:r>
          </a:p>
          <a:p>
            <a:r>
              <a:rPr lang="en-US" dirty="0"/>
              <a:t>What are the causes of malnutrition?</a:t>
            </a:r>
          </a:p>
          <a:p>
            <a:r>
              <a:rPr lang="en-US" dirty="0"/>
              <a:t>What has been the global progress on nutrition? </a:t>
            </a:r>
          </a:p>
        </p:txBody>
      </p:sp>
    </p:spTree>
    <p:extLst>
      <p:ext uri="{BB962C8B-B14F-4D97-AF65-F5344CB8AC3E}">
        <p14:creationId xmlns:p14="http://schemas.microsoft.com/office/powerpoint/2010/main" val="1736487630"/>
      </p:ext>
    </p:extLst>
  </p:cSld>
  <p:clrMapOvr>
    <a:overrideClrMapping bg1="lt1" tx1="dk1" bg2="lt2" tx2="dk2" accent1="accent1" accent2="accent2" accent3="accent3" accent4="accent4" accent5="accent5" accent6="accent6" hlink="hlink" folHlink="folHlink"/>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43200"/>
            <a:ext cx="7286896" cy="1470025"/>
          </a:xfrm>
        </p:spPr>
        <p:txBody>
          <a:bodyPr>
            <a:noAutofit/>
          </a:bodyPr>
          <a:lstStyle/>
          <a:p>
            <a:r>
              <a:rPr lang="en-US" sz="4000" dirty="0">
                <a:solidFill>
                  <a:schemeClr val="tx2"/>
                </a:solidFill>
              </a:rPr>
              <a:t>Session 1</a:t>
            </a:r>
            <a:r>
              <a:rPr lang="en-US" dirty="0">
                <a:solidFill>
                  <a:schemeClr val="tx2"/>
                </a:solidFill>
              </a:rPr>
              <a:t>4</a:t>
            </a:r>
            <a:r>
              <a:rPr lang="en-US" sz="4000" dirty="0">
                <a:solidFill>
                  <a:schemeClr val="tx2"/>
                </a:solidFill>
              </a:rPr>
              <a:t>: Gallery Walk—Review of Preliminary Estimates from PROFILES</a:t>
            </a:r>
          </a:p>
        </p:txBody>
      </p:sp>
    </p:spTree>
    <p:extLst>
      <p:ext uri="{BB962C8B-B14F-4D97-AF65-F5344CB8AC3E}">
        <p14:creationId xmlns:p14="http://schemas.microsoft.com/office/powerpoint/2010/main" val="240313636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a:t>Session Objectives</a:t>
            </a:r>
          </a:p>
        </p:txBody>
      </p:sp>
      <p:sp>
        <p:nvSpPr>
          <p:cNvPr id="8" name="Content Placeholder 2"/>
          <p:cNvSpPr txBox="1">
            <a:spLocks/>
          </p:cNvSpPr>
          <p:nvPr/>
        </p:nvSpPr>
        <p:spPr>
          <a:xfrm>
            <a:off x="485775" y="1524000"/>
            <a:ext cx="8229600" cy="44195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defTabSz="914400">
              <a:spcBef>
                <a:spcPts val="0"/>
              </a:spcBef>
              <a:spcAft>
                <a:spcPts val="1200"/>
              </a:spcAft>
              <a:buNone/>
              <a:defRPr/>
            </a:pPr>
            <a:r>
              <a:rPr lang="en-US" sz="2400" dirty="0"/>
              <a:t>By the end of the session, participants will have:</a:t>
            </a:r>
          </a:p>
          <a:p>
            <a:pPr defTabSz="914400">
              <a:spcBef>
                <a:spcPts val="0"/>
              </a:spcBef>
              <a:spcAft>
                <a:spcPts val="1200"/>
              </a:spcAft>
              <a:defRPr/>
            </a:pPr>
            <a:r>
              <a:rPr lang="en-US" sz="2400" b="1" dirty="0"/>
              <a:t>Discussed and reviewed </a:t>
            </a:r>
            <a:r>
              <a:rPr lang="en-US" sz="2400" dirty="0"/>
              <a:t>the preliminary estimates from  PROFILES </a:t>
            </a:r>
          </a:p>
          <a:p>
            <a:pPr defTabSz="914400">
              <a:spcBef>
                <a:spcPts val="0"/>
              </a:spcBef>
              <a:spcAft>
                <a:spcPts val="1200"/>
              </a:spcAft>
              <a:defRPr/>
            </a:pPr>
            <a:r>
              <a:rPr lang="en-US" sz="2400" b="1" dirty="0"/>
              <a:t>Discussed</a:t>
            </a:r>
            <a:r>
              <a:rPr lang="en-US" sz="2400" dirty="0"/>
              <a:t> these results in terms of: </a:t>
            </a:r>
          </a:p>
          <a:p>
            <a:pPr lvl="1" defTabSz="914400">
              <a:spcBef>
                <a:spcPts val="0"/>
              </a:spcBef>
              <a:spcAft>
                <a:spcPts val="1200"/>
              </a:spcAft>
              <a:defRPr/>
            </a:pPr>
            <a:r>
              <a:rPr lang="en-US" sz="2400" dirty="0"/>
              <a:t>General implications </a:t>
            </a:r>
          </a:p>
          <a:p>
            <a:pPr lvl="1" defTabSz="914400">
              <a:spcBef>
                <a:spcPts val="0"/>
              </a:spcBef>
              <a:spcAft>
                <a:spcPts val="1200"/>
              </a:spcAft>
              <a:defRPr/>
            </a:pPr>
            <a:r>
              <a:rPr lang="en-US" sz="2400" dirty="0"/>
              <a:t>Recommendations to be included in the report</a:t>
            </a:r>
          </a:p>
          <a:p>
            <a:pPr lvl="1" defTabSz="914400">
              <a:spcBef>
                <a:spcPts val="0"/>
              </a:spcBef>
              <a:spcAft>
                <a:spcPts val="1200"/>
              </a:spcAft>
              <a:defRPr/>
            </a:pPr>
            <a:r>
              <a:rPr lang="en-US" sz="2400" dirty="0"/>
              <a:t>Next steps for advocacy</a:t>
            </a:r>
          </a:p>
          <a:p>
            <a:pPr marL="236538" lvl="1" indent="0" fontAlgn="auto">
              <a:spcBef>
                <a:spcPts val="0"/>
              </a:spcBef>
              <a:spcAft>
                <a:spcPts val="1200"/>
              </a:spcAft>
              <a:buClr>
                <a:schemeClr val="accent6">
                  <a:lumMod val="75000"/>
                </a:schemeClr>
              </a:buClr>
              <a:buNone/>
              <a:defRPr/>
            </a:pPr>
            <a:endParaRPr lang="pt-BR" sz="2400" dirty="0"/>
          </a:p>
          <a:p>
            <a:pPr>
              <a:spcBef>
                <a:spcPts val="0"/>
              </a:spcBef>
              <a:spcAft>
                <a:spcPts val="1200"/>
              </a:spcAft>
            </a:pPr>
            <a:endParaRPr lang="en-US" sz="2400" dirty="0"/>
          </a:p>
        </p:txBody>
      </p:sp>
    </p:spTree>
    <p:extLst>
      <p:ext uri="{BB962C8B-B14F-4D97-AF65-F5344CB8AC3E}">
        <p14:creationId xmlns:p14="http://schemas.microsoft.com/office/powerpoint/2010/main" val="183917305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Activity 1: Gallery Walk</a:t>
            </a:r>
          </a:p>
        </p:txBody>
      </p:sp>
      <p:sp>
        <p:nvSpPr>
          <p:cNvPr id="7" name="Content Placeholder 2"/>
          <p:cNvSpPr txBox="1">
            <a:spLocks/>
          </p:cNvSpPr>
          <p:nvPr/>
        </p:nvSpPr>
        <p:spPr>
          <a:xfrm>
            <a:off x="457200" y="15240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buFont typeface="Arial" panose="020B0604020202020204" pitchFamily="34" charset="0"/>
              <a:buChar char="•"/>
            </a:pPr>
            <a:r>
              <a:rPr lang="en-US" sz="2400" dirty="0"/>
              <a:t>What are key highlights of these results? </a:t>
            </a:r>
          </a:p>
          <a:p>
            <a:pPr>
              <a:spcAft>
                <a:spcPts val="1200"/>
              </a:spcAft>
              <a:buFont typeface="Arial" panose="020B0604020202020204" pitchFamily="34" charset="0"/>
              <a:buChar char="•"/>
            </a:pPr>
            <a:r>
              <a:rPr lang="en-US" sz="2400" dirty="0"/>
              <a:t>Is this what you expected? </a:t>
            </a:r>
          </a:p>
          <a:p>
            <a:pPr>
              <a:spcAft>
                <a:spcPts val="1200"/>
              </a:spcAft>
              <a:buFont typeface="Arial" panose="020B0604020202020204" pitchFamily="34" charset="0"/>
              <a:buChar char="•"/>
            </a:pPr>
            <a:r>
              <a:rPr lang="en-US" sz="2400" dirty="0"/>
              <a:t>Does anything surprise you? What and why? </a:t>
            </a:r>
          </a:p>
          <a:p>
            <a:pPr lvl="0">
              <a:spcAft>
                <a:spcPts val="1200"/>
              </a:spcAft>
              <a:buFont typeface="Arial" panose="020B0604020202020204" pitchFamily="34" charset="0"/>
              <a:buChar char="•"/>
            </a:pPr>
            <a:r>
              <a:rPr lang="en-US" sz="2400" dirty="0"/>
              <a:t>How do you envision these results will help your advocacy efforts? </a:t>
            </a:r>
          </a:p>
          <a:p>
            <a:pPr marL="0" indent="0">
              <a:spcAft>
                <a:spcPts val="1200"/>
              </a:spcAft>
              <a:buNone/>
            </a:pPr>
            <a:endParaRPr lang="en-US" sz="2400" dirty="0"/>
          </a:p>
          <a:p>
            <a:pPr marL="0" indent="0">
              <a:lnSpc>
                <a:spcPct val="105000"/>
              </a:lnSpc>
              <a:buFont typeface="Arial"/>
              <a:buNone/>
            </a:pPr>
            <a:endParaRPr lang="en-US" sz="2400" dirty="0"/>
          </a:p>
        </p:txBody>
      </p:sp>
    </p:spTree>
    <p:extLst>
      <p:ext uri="{BB962C8B-B14F-4D97-AF65-F5344CB8AC3E}">
        <p14:creationId xmlns:p14="http://schemas.microsoft.com/office/powerpoint/2010/main" val="108461893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 PROFILES Preliminary Results</a:t>
            </a:r>
          </a:p>
        </p:txBody>
      </p:sp>
      <p:sp>
        <p:nvSpPr>
          <p:cNvPr id="3" name="Content Placeholder 2"/>
          <p:cNvSpPr>
            <a:spLocks noGrp="1"/>
          </p:cNvSpPr>
          <p:nvPr>
            <p:ph idx="1"/>
          </p:nvPr>
        </p:nvSpPr>
        <p:spPr>
          <a:xfrm>
            <a:off x="320040" y="1600200"/>
            <a:ext cx="8503920" cy="4572000"/>
          </a:xfrm>
        </p:spPr>
        <p:txBody>
          <a:bodyPr>
            <a:normAutofit/>
          </a:bodyPr>
          <a:lstStyle/>
          <a:p>
            <a:r>
              <a:rPr lang="en-US" sz="2400" dirty="0"/>
              <a:t>Review of the PROFILES preliminary results PowerPoint. </a:t>
            </a:r>
          </a:p>
        </p:txBody>
      </p:sp>
    </p:spTree>
    <p:extLst>
      <p:ext uri="{BB962C8B-B14F-4D97-AF65-F5344CB8AC3E}">
        <p14:creationId xmlns:p14="http://schemas.microsoft.com/office/powerpoint/2010/main" val="351009087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3: Recommendations for the </a:t>
            </a:r>
            <a:br>
              <a:rPr lang="en-US" dirty="0"/>
            </a:br>
            <a:r>
              <a:rPr lang="en-US" dirty="0"/>
              <a:t>PROFILES Report</a:t>
            </a:r>
          </a:p>
        </p:txBody>
      </p:sp>
      <p:sp>
        <p:nvSpPr>
          <p:cNvPr id="3" name="Content Placeholder 2"/>
          <p:cNvSpPr>
            <a:spLocks noGrp="1"/>
          </p:cNvSpPr>
          <p:nvPr>
            <p:ph idx="1"/>
          </p:nvPr>
        </p:nvSpPr>
        <p:spPr>
          <a:xfrm>
            <a:off x="320040" y="1600200"/>
            <a:ext cx="8503920" cy="4572000"/>
          </a:xfrm>
        </p:spPr>
        <p:txBody>
          <a:bodyPr>
            <a:normAutofit/>
          </a:bodyPr>
          <a:lstStyle/>
          <a:p>
            <a:r>
              <a:rPr lang="en-US" sz="2400" dirty="0"/>
              <a:t>Group work: What recommendations should be included in the report that complement these results and strengthen the case for nutrition in the country?</a:t>
            </a:r>
          </a:p>
          <a:p>
            <a:endParaRPr lang="en-US" sz="2400" dirty="0"/>
          </a:p>
        </p:txBody>
      </p:sp>
    </p:spTree>
    <p:extLst>
      <p:ext uri="{BB962C8B-B14F-4D97-AF65-F5344CB8AC3E}">
        <p14:creationId xmlns:p14="http://schemas.microsoft.com/office/powerpoint/2010/main" val="69825054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438400"/>
            <a:ext cx="7048500" cy="1470025"/>
          </a:xfrm>
        </p:spPr>
        <p:txBody>
          <a:bodyPr>
            <a:normAutofit/>
          </a:bodyPr>
          <a:lstStyle/>
          <a:p>
            <a:r>
              <a:rPr lang="en-US" sz="4000" dirty="0">
                <a:solidFill>
                  <a:schemeClr val="tx2"/>
                </a:solidFill>
              </a:rPr>
              <a:t>Session</a:t>
            </a:r>
            <a:r>
              <a:rPr lang="en-US" sz="4000" dirty="0"/>
              <a:t> </a:t>
            </a:r>
            <a:r>
              <a:rPr lang="en-US" sz="4000" dirty="0">
                <a:solidFill>
                  <a:schemeClr val="tx2"/>
                </a:solidFill>
              </a:rPr>
              <a:t>15: Discussion of Advocacy Needs</a:t>
            </a:r>
          </a:p>
        </p:txBody>
      </p:sp>
    </p:spTree>
    <p:extLst>
      <p:ext uri="{BB962C8B-B14F-4D97-AF65-F5344CB8AC3E}">
        <p14:creationId xmlns:p14="http://schemas.microsoft.com/office/powerpoint/2010/main" val="200635315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Session Objectives</a:t>
            </a:r>
          </a:p>
        </p:txBody>
      </p:sp>
      <p:sp>
        <p:nvSpPr>
          <p:cNvPr id="3" name="Content Placeholder 2"/>
          <p:cNvSpPr>
            <a:spLocks noGrp="1"/>
          </p:cNvSpPr>
          <p:nvPr>
            <p:ph idx="1"/>
          </p:nvPr>
        </p:nvSpPr>
        <p:spPr/>
        <p:txBody>
          <a:bodyPr>
            <a:noAutofit/>
          </a:bodyPr>
          <a:lstStyle/>
          <a:p>
            <a:pPr marL="0" indent="0">
              <a:spcBef>
                <a:spcPts val="0"/>
              </a:spcBef>
              <a:spcAft>
                <a:spcPts val="600"/>
              </a:spcAft>
              <a:buNone/>
            </a:pPr>
            <a:r>
              <a:rPr lang="en-US" sz="2400" dirty="0">
                <a:solidFill>
                  <a:prstClr val="black"/>
                </a:solidFill>
              </a:rPr>
              <a:t>By the end of the session, participants will have:</a:t>
            </a:r>
          </a:p>
          <a:p>
            <a:pPr>
              <a:spcBef>
                <a:spcPts val="0"/>
              </a:spcBef>
              <a:spcAft>
                <a:spcPts val="600"/>
              </a:spcAft>
            </a:pPr>
            <a:r>
              <a:rPr lang="en-US" b="1" dirty="0"/>
              <a:t>Thought through </a:t>
            </a:r>
            <a:r>
              <a:rPr lang="en-US" dirty="0"/>
              <a:t>their nutrition advocacy goals and shared their ideas of how the PROFILES estimates can be used to support  nutrition advocacy efforts  </a:t>
            </a:r>
          </a:p>
          <a:p>
            <a:pPr lvl="0">
              <a:spcBef>
                <a:spcPts val="0"/>
              </a:spcBef>
              <a:spcAft>
                <a:spcPts val="600"/>
              </a:spcAft>
            </a:pPr>
            <a:r>
              <a:rPr lang="en-US" sz="2400" b="1" dirty="0">
                <a:latin typeface="+mn-lt"/>
              </a:rPr>
              <a:t>Discussed </a:t>
            </a:r>
            <a:r>
              <a:rPr lang="en-US" sz="2400" dirty="0">
                <a:latin typeface="+mn-lt"/>
              </a:rPr>
              <a:t>the overarching problem with regard to nutrition in the country</a:t>
            </a:r>
          </a:p>
          <a:p>
            <a:pPr lvl="0">
              <a:spcBef>
                <a:spcPts val="0"/>
              </a:spcBef>
              <a:spcAft>
                <a:spcPts val="600"/>
              </a:spcAft>
            </a:pPr>
            <a:r>
              <a:rPr lang="en-US" sz="2400" b="1" dirty="0">
                <a:latin typeface="+mn-lt"/>
              </a:rPr>
              <a:t>Discussed</a:t>
            </a:r>
            <a:r>
              <a:rPr lang="en-US" sz="2400" dirty="0">
                <a:latin typeface="+mn-lt"/>
              </a:rPr>
              <a:t> the changes that need to occur (at the enabling environment level) to improve the situation</a:t>
            </a:r>
          </a:p>
          <a:p>
            <a:pPr lvl="0">
              <a:spcBef>
                <a:spcPts val="0"/>
              </a:spcBef>
              <a:spcAft>
                <a:spcPts val="600"/>
              </a:spcAft>
            </a:pPr>
            <a:r>
              <a:rPr lang="en-US" sz="2400" b="1" dirty="0">
                <a:latin typeface="+mj-lt"/>
              </a:rPr>
              <a:t>Discussed</a:t>
            </a:r>
            <a:r>
              <a:rPr lang="en-US" sz="2400" dirty="0">
                <a:latin typeface="+mj-lt"/>
              </a:rPr>
              <a:t> how the estimates developed during this workshop can be used in nutrition advocacy</a:t>
            </a:r>
          </a:p>
        </p:txBody>
      </p:sp>
    </p:spTree>
    <p:extLst>
      <p:ext uri="{BB962C8B-B14F-4D97-AF65-F5344CB8AC3E}">
        <p14:creationId xmlns:p14="http://schemas.microsoft.com/office/powerpoint/2010/main" val="3857447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a:t>
            </a:r>
          </a:p>
        </p:txBody>
      </p:sp>
      <p:sp>
        <p:nvSpPr>
          <p:cNvPr id="3" name="Content Placeholder 2"/>
          <p:cNvSpPr>
            <a:spLocks noGrp="1"/>
          </p:cNvSpPr>
          <p:nvPr>
            <p:ph idx="1"/>
          </p:nvPr>
        </p:nvSpPr>
        <p:spPr/>
        <p:txBody>
          <a:bodyPr>
            <a:normAutofit/>
          </a:bodyPr>
          <a:lstStyle/>
          <a:p>
            <a:r>
              <a:rPr lang="en-US" sz="2400" dirty="0"/>
              <a:t>What prior experience do you have with using evidence-based data for nutrition advocacy in your country? </a:t>
            </a:r>
          </a:p>
        </p:txBody>
      </p:sp>
    </p:spTree>
    <p:extLst>
      <p:ext uri="{BB962C8B-B14F-4D97-AF65-F5344CB8AC3E}">
        <p14:creationId xmlns:p14="http://schemas.microsoft.com/office/powerpoint/2010/main" val="54941484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This Activity Fits into the Approach</a:t>
            </a:r>
          </a:p>
        </p:txBody>
      </p:sp>
      <p:sp>
        <p:nvSpPr>
          <p:cNvPr id="3" name="Content Placeholder 2"/>
          <p:cNvSpPr>
            <a:spLocks noGrp="1"/>
          </p:cNvSpPr>
          <p:nvPr>
            <p:ph idx="1"/>
          </p:nvPr>
        </p:nvSpPr>
        <p:spPr/>
        <p:txBody>
          <a:bodyPr>
            <a:noAutofit/>
          </a:bodyPr>
          <a:lstStyle/>
          <a:p>
            <a:pPr lvl="0">
              <a:spcBef>
                <a:spcPts val="0"/>
              </a:spcBef>
            </a:pPr>
            <a:r>
              <a:rPr lang="en-US" sz="2400" dirty="0">
                <a:latin typeface="+mn-lt"/>
              </a:rPr>
              <a:t>This is the first step toward developing a national </a:t>
            </a:r>
            <a:r>
              <a:rPr lang="en-US" sz="2400" dirty="0"/>
              <a:t>n</a:t>
            </a:r>
            <a:r>
              <a:rPr lang="en-US" sz="2400" dirty="0">
                <a:latin typeface="+mn-lt"/>
              </a:rPr>
              <a:t>utrition </a:t>
            </a:r>
            <a:r>
              <a:rPr lang="en-US" sz="2400" dirty="0"/>
              <a:t>a</a:t>
            </a:r>
            <a:r>
              <a:rPr lang="en-US" sz="2400" dirty="0">
                <a:latin typeface="+mn-lt"/>
              </a:rPr>
              <a:t>dvocacy plan that will be developed in the next workshop (dates to be decided).</a:t>
            </a:r>
          </a:p>
        </p:txBody>
      </p:sp>
    </p:spTree>
    <p:extLst>
      <p:ext uri="{BB962C8B-B14F-4D97-AF65-F5344CB8AC3E}">
        <p14:creationId xmlns:p14="http://schemas.microsoft.com/office/powerpoint/2010/main" val="154296813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152400" y="838200"/>
            <a:ext cx="2667000" cy="5562600"/>
          </a:xfrm>
        </p:spPr>
        <p:txBody>
          <a:bodyPr>
            <a:normAutofit/>
          </a:bodyPr>
          <a:lstStyle/>
          <a:p>
            <a:pPr lvl="0">
              <a:spcAft>
                <a:spcPts val="600"/>
              </a:spcAft>
            </a:pPr>
            <a:r>
              <a:rPr lang="en-US" sz="1800" b="1" dirty="0">
                <a:solidFill>
                  <a:schemeClr val="bg1"/>
                </a:solidFill>
                <a:latin typeface="+mn-lt"/>
              </a:rPr>
              <a:t>Analysis of audiences determines the mix of strategies: </a:t>
            </a:r>
          </a:p>
          <a:p>
            <a:pPr marL="182563" lvl="0" indent="-182563">
              <a:spcAft>
                <a:spcPts val="600"/>
              </a:spcAft>
              <a:buFont typeface="Arial" pitchFamily="34" charset="0"/>
              <a:buChar char="•"/>
            </a:pPr>
            <a:r>
              <a:rPr lang="en-US" sz="1800" b="1" dirty="0">
                <a:solidFill>
                  <a:schemeClr val="bg1"/>
                </a:solidFill>
                <a:latin typeface="+mn-lt"/>
              </a:rPr>
              <a:t>Advocacy</a:t>
            </a:r>
            <a:r>
              <a:rPr lang="en-US" sz="1800" dirty="0">
                <a:solidFill>
                  <a:schemeClr val="bg1"/>
                </a:solidFill>
                <a:latin typeface="+mn-lt"/>
              </a:rPr>
              <a:t> to raise resources and political/ social commitment for change goals </a:t>
            </a:r>
          </a:p>
          <a:p>
            <a:pPr marL="182563" lvl="0" indent="-182563">
              <a:spcAft>
                <a:spcPts val="600"/>
              </a:spcAft>
              <a:buFont typeface="Arial" pitchFamily="34" charset="0"/>
              <a:buChar char="•"/>
            </a:pPr>
            <a:r>
              <a:rPr lang="en-US" sz="1800" b="1" dirty="0">
                <a:solidFill>
                  <a:schemeClr val="bg1"/>
                </a:solidFill>
                <a:latin typeface="+mn-lt"/>
              </a:rPr>
              <a:t>Social mobilization</a:t>
            </a:r>
            <a:r>
              <a:rPr lang="en-US" sz="1800" dirty="0">
                <a:solidFill>
                  <a:schemeClr val="bg1"/>
                </a:solidFill>
                <a:latin typeface="+mn-lt"/>
              </a:rPr>
              <a:t> for wider participation, collective action, and ownership, including community mobilization </a:t>
            </a:r>
          </a:p>
          <a:p>
            <a:pPr marL="182563" lvl="0" indent="-182563">
              <a:buFont typeface="Arial" pitchFamily="34" charset="0"/>
              <a:buChar char="•"/>
            </a:pPr>
            <a:r>
              <a:rPr lang="en-US" sz="1800" b="1" dirty="0">
                <a:solidFill>
                  <a:schemeClr val="bg1"/>
                </a:solidFill>
                <a:latin typeface="+mn-lt"/>
              </a:rPr>
              <a:t>Behavior change communication</a:t>
            </a:r>
            <a:r>
              <a:rPr lang="en-US" sz="1800" dirty="0">
                <a:solidFill>
                  <a:schemeClr val="bg1"/>
                </a:solidFill>
                <a:latin typeface="+mn-lt"/>
              </a:rPr>
              <a:t> (BCC) for changes in knowledge, attitudes, and practices of specific audiences </a:t>
            </a:r>
          </a:p>
        </p:txBody>
      </p:sp>
      <p:sp>
        <p:nvSpPr>
          <p:cNvPr id="6" name="Content Placeholder 5"/>
          <p:cNvSpPr>
            <a:spLocks noGrp="1"/>
          </p:cNvSpPr>
          <p:nvPr>
            <p:ph sz="quarter" idx="1"/>
          </p:nvPr>
        </p:nvSpPr>
        <p:spPr>
          <a:xfrm>
            <a:off x="3124200" y="609600"/>
            <a:ext cx="5638800" cy="5486400"/>
          </a:xfrm>
        </p:spPr>
        <p:txBody>
          <a:bodyPr/>
          <a:lstStyle/>
          <a:p>
            <a:pPr algn="ctr">
              <a:buNone/>
            </a:pPr>
            <a:r>
              <a:rPr lang="en-US" sz="2500" b="1" dirty="0">
                <a:latin typeface="+mn-lt"/>
              </a:rPr>
              <a:t>How Advocacy, Social Mobilization, and BCC Support Each Other</a:t>
            </a:r>
            <a:endParaRPr lang="en-US" sz="2500" dirty="0">
              <a:latin typeface="+mn-lt"/>
            </a:endParaRPr>
          </a:p>
        </p:txBody>
      </p:sp>
      <p:pic>
        <p:nvPicPr>
          <p:cNvPr id="8" name="Picture 7" descr="sbcc_strategies_01_longsource.JPG"/>
          <p:cNvPicPr>
            <a:picLocks noChangeAspect="1"/>
          </p:cNvPicPr>
          <p:nvPr/>
        </p:nvPicPr>
        <p:blipFill>
          <a:blip r:embed="rId3" cstate="print"/>
          <a:stretch>
            <a:fillRect/>
          </a:stretch>
        </p:blipFill>
        <p:spPr>
          <a:xfrm>
            <a:off x="3429000" y="1524000"/>
            <a:ext cx="4724400" cy="4715635"/>
          </a:xfrm>
          <a:prstGeom prst="rect">
            <a:avLst/>
          </a:prstGeom>
        </p:spPr>
      </p:pic>
    </p:spTree>
    <p:extLst>
      <p:ext uri="{BB962C8B-B14F-4D97-AF65-F5344CB8AC3E}">
        <p14:creationId xmlns:p14="http://schemas.microsoft.com/office/powerpoint/2010/main" val="2378954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the Problem and Why Does It Matter?</a:t>
            </a:r>
          </a:p>
        </p:txBody>
      </p:sp>
      <p:sp>
        <p:nvSpPr>
          <p:cNvPr id="6" name="Content Placeholder 5"/>
          <p:cNvSpPr>
            <a:spLocks noGrp="1"/>
          </p:cNvSpPr>
          <p:nvPr>
            <p:ph idx="1"/>
          </p:nvPr>
        </p:nvSpPr>
        <p:spPr>
          <a:xfrm>
            <a:off x="457200" y="1295400"/>
            <a:ext cx="8229600" cy="4525963"/>
          </a:xfrm>
        </p:spPr>
        <p:txBody>
          <a:bodyPr>
            <a:noAutofit/>
          </a:bodyPr>
          <a:lstStyle/>
          <a:p>
            <a:pPr>
              <a:spcBef>
                <a:spcPts val="0"/>
              </a:spcBef>
              <a:spcAft>
                <a:spcPts val="600"/>
              </a:spcAft>
            </a:pPr>
            <a:r>
              <a:rPr lang="en-US" dirty="0"/>
              <a:t>Malnutrition still affects an estimated 155 million preschool children in developing countries.</a:t>
            </a:r>
          </a:p>
          <a:p>
            <a:pPr>
              <a:spcBef>
                <a:spcPts val="0"/>
              </a:spcBef>
              <a:spcAft>
                <a:spcPts val="600"/>
              </a:spcAft>
            </a:pPr>
            <a:r>
              <a:rPr lang="en-US" dirty="0"/>
              <a:t>Malnourished children have an increased risk of:</a:t>
            </a:r>
          </a:p>
          <a:p>
            <a:pPr lvl="1">
              <a:spcBef>
                <a:spcPts val="0"/>
              </a:spcBef>
              <a:spcAft>
                <a:spcPts val="600"/>
              </a:spcAft>
            </a:pPr>
            <a:r>
              <a:rPr lang="en-US" dirty="0"/>
              <a:t>Illness and infections</a:t>
            </a:r>
          </a:p>
          <a:p>
            <a:pPr lvl="1">
              <a:spcBef>
                <a:spcPts val="0"/>
              </a:spcBef>
              <a:spcAft>
                <a:spcPts val="600"/>
              </a:spcAft>
            </a:pPr>
            <a:r>
              <a:rPr lang="en-US" dirty="0"/>
              <a:t>Delayed development and cognitive deficits</a:t>
            </a:r>
          </a:p>
          <a:p>
            <a:pPr lvl="1">
              <a:spcBef>
                <a:spcPts val="0"/>
              </a:spcBef>
              <a:spcAft>
                <a:spcPts val="600"/>
              </a:spcAft>
            </a:pPr>
            <a:r>
              <a:rPr lang="en-US" dirty="0"/>
              <a:t>Poorer school performance</a:t>
            </a:r>
          </a:p>
          <a:p>
            <a:pPr lvl="1">
              <a:spcBef>
                <a:spcPts val="0"/>
              </a:spcBef>
              <a:spcAft>
                <a:spcPts val="600"/>
              </a:spcAft>
            </a:pPr>
            <a:r>
              <a:rPr lang="en-US" dirty="0"/>
              <a:t>Mortality </a:t>
            </a:r>
          </a:p>
          <a:p>
            <a:pPr>
              <a:spcBef>
                <a:spcPts val="0"/>
              </a:spcBef>
              <a:spcAft>
                <a:spcPts val="600"/>
              </a:spcAft>
            </a:pPr>
            <a:r>
              <a:rPr lang="en-US" dirty="0"/>
              <a:t>Nearly 50 percent of all child mortality is directly or indirectly a result of malnutrition.</a:t>
            </a:r>
          </a:p>
          <a:p>
            <a:pPr>
              <a:spcBef>
                <a:spcPts val="0"/>
              </a:spcBef>
              <a:spcAft>
                <a:spcPts val="600"/>
              </a:spcAft>
            </a:pPr>
            <a:r>
              <a:rPr lang="en-US" dirty="0"/>
              <a:t>Over time and at an aggregate level, this undermines human capital and economic productivity and can limit </a:t>
            </a:r>
            <a:r>
              <a:rPr lang="en-US" dirty="0" err="1"/>
              <a:t>progressin</a:t>
            </a:r>
            <a:r>
              <a:rPr lang="en-US" dirty="0"/>
              <a:t> achieving the Sustainable Development Goals and the World Health Assembly targets.</a:t>
            </a:r>
          </a:p>
          <a:p>
            <a:pPr>
              <a:spcBef>
                <a:spcPts val="0"/>
              </a:spcBef>
              <a:spcAft>
                <a:spcPts val="600"/>
              </a:spcAft>
            </a:pPr>
            <a:endParaRPr lang="en-US" dirty="0"/>
          </a:p>
        </p:txBody>
      </p:sp>
    </p:spTree>
    <p:extLst>
      <p:ext uri="{BB962C8B-B14F-4D97-AF65-F5344CB8AC3E}">
        <p14:creationId xmlns:p14="http://schemas.microsoft.com/office/powerpoint/2010/main" val="1646563066"/>
      </p:ext>
    </p:extLst>
  </p:cSld>
  <p:clrMapOvr>
    <a:overrideClrMapping bg1="lt1" tx1="dk1" bg2="lt2" tx2="dk2" accent1="accent1" accent2="accent2" accent3="accent3" accent4="accent4" accent5="accent5" accent6="accent6" hlink="hlink" folHlink="folHlink"/>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type="body" idx="2"/>
          </p:nvPr>
        </p:nvSpPr>
        <p:spPr>
          <a:xfrm>
            <a:off x="228600" y="579437"/>
            <a:ext cx="2590800" cy="5745163"/>
          </a:xfrm>
        </p:spPr>
        <p:txBody>
          <a:bodyPr>
            <a:noAutofit/>
          </a:bodyPr>
          <a:lstStyle/>
          <a:p>
            <a:pPr>
              <a:spcBef>
                <a:spcPts val="0"/>
              </a:spcBef>
              <a:spcAft>
                <a:spcPts val="600"/>
              </a:spcAft>
            </a:pPr>
            <a:r>
              <a:rPr lang="en-US" sz="1500" b="1" dirty="0">
                <a:solidFill>
                  <a:schemeClr val="bg1"/>
                </a:solidFill>
                <a:latin typeface="+mn-lt"/>
              </a:rPr>
              <a:t>Levels of Analysis:</a:t>
            </a:r>
          </a:p>
          <a:p>
            <a:pPr>
              <a:spcBef>
                <a:spcPts val="0"/>
              </a:spcBef>
              <a:spcAft>
                <a:spcPts val="600"/>
              </a:spcAft>
            </a:pPr>
            <a:r>
              <a:rPr lang="en-US" sz="1500" b="1" dirty="0">
                <a:solidFill>
                  <a:schemeClr val="bg1"/>
                </a:solidFill>
                <a:latin typeface="+mn-lt"/>
              </a:rPr>
              <a:t>Where is the tipping point for change?</a:t>
            </a:r>
          </a:p>
          <a:p>
            <a:pPr marL="137160" indent="-137160">
              <a:spcBef>
                <a:spcPts val="0"/>
              </a:spcBef>
              <a:spcAft>
                <a:spcPts val="600"/>
              </a:spcAft>
              <a:buClr>
                <a:schemeClr val="bg1"/>
              </a:buClr>
              <a:buFont typeface="Arial" pitchFamily="34" charset="0"/>
              <a:buChar char="•"/>
            </a:pPr>
            <a:r>
              <a:rPr lang="en-US" sz="1500" b="1" dirty="0">
                <a:solidFill>
                  <a:schemeClr val="bg1"/>
                </a:solidFill>
                <a:latin typeface="+mn-lt"/>
              </a:rPr>
              <a:t>Self: </a:t>
            </a:r>
            <a:r>
              <a:rPr lang="en-US" sz="1500" dirty="0">
                <a:solidFill>
                  <a:schemeClr val="bg1"/>
                </a:solidFill>
                <a:latin typeface="+mn-lt"/>
              </a:rPr>
              <a:t>Who is directly affected? </a:t>
            </a:r>
          </a:p>
          <a:p>
            <a:pPr marL="137160" indent="-137160">
              <a:spcBef>
                <a:spcPts val="0"/>
              </a:spcBef>
              <a:spcAft>
                <a:spcPts val="600"/>
              </a:spcAft>
              <a:buClr>
                <a:schemeClr val="bg1"/>
              </a:buClr>
              <a:buFont typeface="Arial" pitchFamily="34" charset="0"/>
              <a:buChar char="•"/>
            </a:pPr>
            <a:r>
              <a:rPr lang="en-US" sz="1500" b="1" dirty="0">
                <a:solidFill>
                  <a:schemeClr val="bg1"/>
                </a:solidFill>
                <a:latin typeface="+mn-lt"/>
              </a:rPr>
              <a:t>Partners, Family, Peers: </a:t>
            </a:r>
            <a:r>
              <a:rPr lang="en-US" sz="1500" dirty="0">
                <a:solidFill>
                  <a:schemeClr val="bg1"/>
                </a:solidFill>
                <a:latin typeface="+mn-lt"/>
              </a:rPr>
              <a:t>Who is directly  influencing “self”?</a:t>
            </a:r>
          </a:p>
          <a:p>
            <a:pPr marL="137160" indent="-137160">
              <a:spcBef>
                <a:spcPts val="0"/>
              </a:spcBef>
              <a:spcAft>
                <a:spcPts val="600"/>
              </a:spcAft>
              <a:buClr>
                <a:schemeClr val="bg1"/>
              </a:buClr>
              <a:buFont typeface="Arial" pitchFamily="34" charset="0"/>
              <a:buChar char="•"/>
            </a:pPr>
            <a:r>
              <a:rPr lang="en-US" sz="1500" b="1" dirty="0">
                <a:solidFill>
                  <a:schemeClr val="bg1"/>
                </a:solidFill>
                <a:latin typeface="+mn-lt"/>
              </a:rPr>
              <a:t>Local Community, Services, Products, and Leaders and Providers: </a:t>
            </a:r>
            <a:r>
              <a:rPr lang="en-US" sz="1500" dirty="0">
                <a:solidFill>
                  <a:schemeClr val="bg1"/>
                </a:solidFill>
                <a:latin typeface="+mn-lt"/>
              </a:rPr>
              <a:t>Who or what is directly influencing “self” at the local level?</a:t>
            </a:r>
          </a:p>
          <a:p>
            <a:pPr marL="137160" indent="-137160">
              <a:spcBef>
                <a:spcPts val="0"/>
              </a:spcBef>
              <a:spcAft>
                <a:spcPts val="600"/>
              </a:spcAft>
              <a:buClr>
                <a:schemeClr val="bg1"/>
              </a:buClr>
              <a:buFont typeface="Arial" pitchFamily="34" charset="0"/>
              <a:buChar char="•"/>
            </a:pPr>
            <a:r>
              <a:rPr lang="en-US" sz="1500" b="1" dirty="0">
                <a:solidFill>
                  <a:schemeClr val="bg1"/>
                </a:solidFill>
                <a:latin typeface="+mn-lt"/>
              </a:rPr>
              <a:t>National Enabling Environment and Leaders: </a:t>
            </a:r>
            <a:r>
              <a:rPr lang="en-US" sz="1500" dirty="0">
                <a:solidFill>
                  <a:schemeClr val="bg1"/>
                </a:solidFill>
                <a:latin typeface="+mn-lt"/>
              </a:rPr>
              <a:t>Who or what is indirectly affecting “self” at the national level?</a:t>
            </a:r>
          </a:p>
          <a:p>
            <a:pPr>
              <a:spcBef>
                <a:spcPts val="0"/>
              </a:spcBef>
              <a:spcAft>
                <a:spcPts val="600"/>
              </a:spcAft>
            </a:pPr>
            <a:r>
              <a:rPr lang="en-US" sz="1500" b="1" dirty="0">
                <a:solidFill>
                  <a:schemeClr val="bg1"/>
                </a:solidFill>
                <a:latin typeface="+mn-lt"/>
              </a:rPr>
              <a:t>Cross-Cutting Factors:</a:t>
            </a:r>
          </a:p>
          <a:p>
            <a:pPr marL="137160" indent="-137160">
              <a:spcBef>
                <a:spcPts val="0"/>
              </a:spcBef>
              <a:spcAft>
                <a:spcPts val="600"/>
              </a:spcAft>
              <a:buClr>
                <a:schemeClr val="bg1"/>
              </a:buClr>
              <a:buFont typeface="Arial" pitchFamily="34" charset="0"/>
              <a:buChar char="•"/>
            </a:pPr>
            <a:r>
              <a:rPr lang="en-US" sz="1500" b="1" dirty="0">
                <a:solidFill>
                  <a:schemeClr val="bg1"/>
                </a:solidFill>
                <a:latin typeface="+mn-lt"/>
              </a:rPr>
              <a:t>Information, Motivation, Ability to Act, and Norms</a:t>
            </a:r>
            <a:r>
              <a:rPr lang="en-US" sz="1500" dirty="0">
                <a:solidFill>
                  <a:schemeClr val="bg1"/>
                </a:solidFill>
                <a:latin typeface="+mn-lt"/>
              </a:rPr>
              <a:t>: How are these factors addressed across all levels?</a:t>
            </a:r>
          </a:p>
        </p:txBody>
      </p:sp>
      <p:sp>
        <p:nvSpPr>
          <p:cNvPr id="8" name="Rectangle 7"/>
          <p:cNvSpPr/>
          <p:nvPr/>
        </p:nvSpPr>
        <p:spPr>
          <a:xfrm>
            <a:off x="3048000" y="457200"/>
            <a:ext cx="5497286" cy="86177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a:ea typeface="+mn-ea"/>
                <a:cs typeface="Arial" pitchFamily="34" charset="0"/>
              </a:rPr>
              <a:t> Using the Socio-Ecological Model to Determine Key Audiences</a:t>
            </a:r>
          </a:p>
        </p:txBody>
      </p:sp>
      <p:pic>
        <p:nvPicPr>
          <p:cNvPr id="9" name="Picture 8" descr="sem_graphic_no boxes_20110623.jpg"/>
          <p:cNvPicPr>
            <a:picLocks noChangeAspect="1" noChangeArrowheads="1"/>
          </p:cNvPicPr>
          <p:nvPr/>
        </p:nvPicPr>
        <p:blipFill rotWithShape="1">
          <a:blip r:embed="rId3" cstate="screen"/>
          <a:srcRect l="2613"/>
          <a:stretch/>
        </p:blipFill>
        <p:spPr bwMode="auto">
          <a:xfrm>
            <a:off x="3048000" y="1440721"/>
            <a:ext cx="6085114" cy="5417279"/>
          </a:xfrm>
          <a:prstGeom prst="rect">
            <a:avLst/>
          </a:prstGeom>
          <a:noFill/>
          <a:ln w="9525">
            <a:noFill/>
            <a:miter lim="800000"/>
            <a:headEnd/>
            <a:tailEnd/>
          </a:ln>
        </p:spPr>
      </p:pic>
    </p:spTree>
    <p:extLst>
      <p:ext uri="{BB962C8B-B14F-4D97-AF65-F5344CB8AC3E}">
        <p14:creationId xmlns:p14="http://schemas.microsoft.com/office/powerpoint/2010/main" val="70344205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Recall Questions Asked Earlier in Workshop</a:t>
            </a:r>
          </a:p>
        </p:txBody>
      </p:sp>
      <p:sp>
        <p:nvSpPr>
          <p:cNvPr id="4" name="Content Placeholder 3"/>
          <p:cNvSpPr>
            <a:spLocks noGrp="1"/>
          </p:cNvSpPr>
          <p:nvPr>
            <p:ph idx="1"/>
          </p:nvPr>
        </p:nvSpPr>
        <p:spPr/>
        <p:txBody>
          <a:bodyPr>
            <a:normAutofit/>
          </a:bodyPr>
          <a:lstStyle/>
          <a:p>
            <a:pPr marL="457200" indent="-457200">
              <a:spcBef>
                <a:spcPts val="0"/>
              </a:spcBef>
              <a:spcAft>
                <a:spcPts val="1200"/>
              </a:spcAft>
              <a:buFont typeface="+mj-lt"/>
              <a:buAutoNum type="arabicPeriod"/>
            </a:pPr>
            <a:r>
              <a:rPr lang="en-US" sz="2400" dirty="0"/>
              <a:t>What is the problem: Why are we here?</a:t>
            </a:r>
          </a:p>
          <a:p>
            <a:pPr marL="457200" indent="-457200">
              <a:spcBef>
                <a:spcPts val="0"/>
              </a:spcBef>
              <a:spcAft>
                <a:spcPts val="1200"/>
              </a:spcAft>
              <a:buFont typeface="+mj-lt"/>
              <a:buAutoNum type="arabicPeriod"/>
            </a:pPr>
            <a:r>
              <a:rPr lang="en-US" sz="2400" dirty="0"/>
              <a:t>What changes does the problem call for?</a:t>
            </a:r>
          </a:p>
          <a:p>
            <a:pPr marL="457200" indent="-457200">
              <a:spcBef>
                <a:spcPts val="0"/>
              </a:spcBef>
              <a:spcAft>
                <a:spcPts val="1200"/>
              </a:spcAft>
              <a:buFont typeface="+mj-lt"/>
              <a:buAutoNum type="arabicPeriod"/>
            </a:pPr>
            <a:r>
              <a:rPr lang="en-US" sz="2400" dirty="0"/>
              <a:t>How can the estimates be used for nutrition advocacy?</a:t>
            </a:r>
          </a:p>
        </p:txBody>
      </p:sp>
    </p:spTree>
    <p:extLst>
      <p:ext uri="{BB962C8B-B14F-4D97-AF65-F5344CB8AC3E}">
        <p14:creationId xmlns:p14="http://schemas.microsoft.com/office/powerpoint/2010/main" val="104212640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685800"/>
            <a:ext cx="2362200" cy="5638800"/>
          </a:xfrm>
        </p:spPr>
        <p:txBody>
          <a:bodyPr anchor="t" anchorCtr="0">
            <a:noAutofit/>
          </a:bodyPr>
          <a:lstStyle/>
          <a:p>
            <a:pPr>
              <a:spcAft>
                <a:spcPts val="600"/>
              </a:spcAft>
              <a:defRPr/>
            </a:pPr>
            <a:r>
              <a:rPr lang="en-US" sz="3200" b="1" dirty="0">
                <a:solidFill>
                  <a:schemeClr val="bg1"/>
                </a:solidFill>
                <a:latin typeface="+mj-lt"/>
              </a:rPr>
              <a:t>What Is the Problem? </a:t>
            </a:r>
            <a:br>
              <a:rPr lang="en-US" sz="3200" b="1" dirty="0">
                <a:solidFill>
                  <a:schemeClr val="bg1"/>
                </a:solidFill>
                <a:latin typeface="+mj-lt"/>
              </a:rPr>
            </a:br>
            <a:br>
              <a:rPr lang="en-US" sz="3200" b="1" dirty="0">
                <a:solidFill>
                  <a:schemeClr val="bg1"/>
                </a:solidFill>
                <a:latin typeface="+mj-lt"/>
              </a:rPr>
            </a:br>
            <a:r>
              <a:rPr lang="en-US" sz="3200" b="1" dirty="0">
                <a:solidFill>
                  <a:schemeClr val="bg1"/>
                </a:solidFill>
                <a:latin typeface="+mj-lt"/>
              </a:rPr>
              <a:t>Summary of Discussion</a:t>
            </a:r>
          </a:p>
        </p:txBody>
      </p:sp>
      <p:sp>
        <p:nvSpPr>
          <p:cNvPr id="6" name="Content Placeholder 3"/>
          <p:cNvSpPr>
            <a:spLocks noGrp="1"/>
          </p:cNvSpPr>
          <p:nvPr>
            <p:ph sz="quarter" idx="1"/>
          </p:nvPr>
        </p:nvSpPr>
        <p:spPr/>
        <p:txBody>
          <a:bodyPr>
            <a:normAutofit/>
          </a:bodyPr>
          <a:lstStyle/>
          <a:p>
            <a:pPr marL="0" indent="0">
              <a:buNone/>
            </a:pPr>
            <a:r>
              <a:rPr lang="en-US" sz="2400" dirty="0">
                <a:latin typeface="+mn-lt"/>
              </a:rPr>
              <a:t>[Add summary from earlier discussions] </a:t>
            </a:r>
          </a:p>
        </p:txBody>
      </p:sp>
    </p:spTree>
    <p:extLst>
      <p:ext uri="{BB962C8B-B14F-4D97-AF65-F5344CB8AC3E}">
        <p14:creationId xmlns:p14="http://schemas.microsoft.com/office/powerpoint/2010/main" val="21690514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685800"/>
            <a:ext cx="2362200" cy="5562600"/>
          </a:xfrm>
        </p:spPr>
        <p:txBody>
          <a:bodyPr anchor="t" anchorCtr="0">
            <a:noAutofit/>
          </a:bodyPr>
          <a:lstStyle/>
          <a:p>
            <a:pPr>
              <a:spcBef>
                <a:spcPts val="0"/>
              </a:spcBef>
              <a:spcAft>
                <a:spcPts val="600"/>
              </a:spcAft>
              <a:defRPr/>
            </a:pPr>
            <a:r>
              <a:rPr lang="en-US" sz="3200" b="1" dirty="0">
                <a:solidFill>
                  <a:schemeClr val="bg1"/>
                </a:solidFill>
                <a:latin typeface="+mj-lt"/>
              </a:rPr>
              <a:t>What Changes Does the Problem Call For? </a:t>
            </a:r>
            <a:br>
              <a:rPr lang="en-US" sz="3200" b="1" dirty="0">
                <a:solidFill>
                  <a:schemeClr val="bg1"/>
                </a:solidFill>
                <a:latin typeface="+mj-lt"/>
              </a:rPr>
            </a:br>
            <a:br>
              <a:rPr lang="en-US" sz="3200" b="1" dirty="0">
                <a:solidFill>
                  <a:schemeClr val="bg1"/>
                </a:solidFill>
                <a:latin typeface="+mj-lt"/>
              </a:rPr>
            </a:br>
            <a:r>
              <a:rPr lang="en-US" sz="3200" b="1" dirty="0">
                <a:solidFill>
                  <a:schemeClr val="bg1"/>
                </a:solidFill>
                <a:latin typeface="+mj-lt"/>
              </a:rPr>
              <a:t>Summary of Discussion</a:t>
            </a:r>
            <a:br>
              <a:rPr lang="en-US" sz="3200" dirty="0">
                <a:solidFill>
                  <a:schemeClr val="tx1"/>
                </a:solidFill>
                <a:latin typeface="+mj-lt"/>
              </a:rPr>
            </a:br>
            <a:br>
              <a:rPr lang="en-US" sz="3200" dirty="0">
                <a:solidFill>
                  <a:schemeClr val="tx1"/>
                </a:solidFill>
                <a:latin typeface="+mj-lt"/>
              </a:rPr>
            </a:br>
            <a:br>
              <a:rPr lang="en-US" sz="3200" b="1" dirty="0">
                <a:solidFill>
                  <a:schemeClr val="tx1"/>
                </a:solidFill>
                <a:latin typeface="+mj-lt"/>
              </a:rPr>
            </a:br>
            <a:br>
              <a:rPr lang="en-US" sz="3200" dirty="0">
                <a:solidFill>
                  <a:schemeClr val="tx1"/>
                </a:solidFill>
                <a:latin typeface="+mj-lt"/>
              </a:rPr>
            </a:br>
            <a:br>
              <a:rPr lang="en-US" sz="3200" b="1" dirty="0">
                <a:solidFill>
                  <a:schemeClr val="tx1"/>
                </a:solidFill>
                <a:latin typeface="+mj-lt"/>
              </a:rPr>
            </a:br>
            <a:br>
              <a:rPr lang="en-US" sz="3200" b="1" dirty="0">
                <a:solidFill>
                  <a:schemeClr val="tx1"/>
                </a:solidFill>
                <a:latin typeface="+mj-lt"/>
              </a:rPr>
            </a:br>
            <a:endParaRPr lang="en-US" sz="3200" b="1" dirty="0">
              <a:solidFill>
                <a:schemeClr val="tx1"/>
              </a:solidFill>
              <a:latin typeface="+mj-lt"/>
            </a:endParaRPr>
          </a:p>
        </p:txBody>
      </p:sp>
      <p:sp>
        <p:nvSpPr>
          <p:cNvPr id="6" name="Content Placeholder 3"/>
          <p:cNvSpPr>
            <a:spLocks noGrp="1"/>
          </p:cNvSpPr>
          <p:nvPr>
            <p:ph sz="quarter" idx="1"/>
          </p:nvPr>
        </p:nvSpPr>
        <p:spPr/>
        <p:txBody>
          <a:bodyPr>
            <a:normAutofit/>
          </a:bodyPr>
          <a:lstStyle/>
          <a:p>
            <a:pPr marL="0" indent="0">
              <a:buNone/>
            </a:pPr>
            <a:r>
              <a:rPr lang="en-US" sz="2400" dirty="0">
                <a:latin typeface="+mj-lt"/>
              </a:rPr>
              <a:t>[Add summary from earlier discussions] </a:t>
            </a:r>
          </a:p>
        </p:txBody>
      </p:sp>
    </p:spTree>
    <p:extLst>
      <p:ext uri="{BB962C8B-B14F-4D97-AF65-F5344CB8AC3E}">
        <p14:creationId xmlns:p14="http://schemas.microsoft.com/office/powerpoint/2010/main" val="297301691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685800"/>
            <a:ext cx="2362200" cy="5410200"/>
          </a:xfrm>
        </p:spPr>
        <p:txBody>
          <a:bodyPr anchor="t" anchorCtr="0">
            <a:noAutofit/>
          </a:bodyPr>
          <a:lstStyle/>
          <a:p>
            <a:pPr>
              <a:spcAft>
                <a:spcPts val="600"/>
              </a:spcAft>
              <a:defRPr/>
            </a:pPr>
            <a:r>
              <a:rPr lang="en-US" sz="3200" b="1" dirty="0">
                <a:solidFill>
                  <a:schemeClr val="bg1"/>
                </a:solidFill>
                <a:latin typeface="+mj-lt"/>
              </a:rPr>
              <a:t>How Can the Health and Nutrition Estimates Be Used for Nutrition Advocacy? </a:t>
            </a:r>
            <a:br>
              <a:rPr lang="en-US" sz="3200" b="1" dirty="0">
                <a:solidFill>
                  <a:schemeClr val="bg1"/>
                </a:solidFill>
                <a:latin typeface="+mj-lt"/>
              </a:rPr>
            </a:br>
            <a:br>
              <a:rPr lang="en-US" sz="3200" b="1" dirty="0">
                <a:solidFill>
                  <a:schemeClr val="bg1"/>
                </a:solidFill>
                <a:latin typeface="+mj-lt"/>
              </a:rPr>
            </a:br>
            <a:r>
              <a:rPr lang="en-US" sz="3200" b="1" dirty="0">
                <a:solidFill>
                  <a:schemeClr val="bg1"/>
                </a:solidFill>
                <a:latin typeface="+mj-lt"/>
              </a:rPr>
              <a:t>Summary of Discussion</a:t>
            </a:r>
            <a:br>
              <a:rPr lang="en-US" sz="3200" dirty="0">
                <a:solidFill>
                  <a:schemeClr val="bg1"/>
                </a:solidFill>
                <a:latin typeface="+mj-lt"/>
              </a:rPr>
            </a:br>
            <a:br>
              <a:rPr lang="en-US" sz="3200" dirty="0">
                <a:solidFill>
                  <a:schemeClr val="tx1"/>
                </a:solidFill>
                <a:latin typeface="+mj-lt"/>
              </a:rPr>
            </a:br>
            <a:br>
              <a:rPr lang="en-US" sz="3200" b="1" dirty="0">
                <a:solidFill>
                  <a:schemeClr val="tx1"/>
                </a:solidFill>
                <a:latin typeface="+mj-lt"/>
              </a:rPr>
            </a:br>
            <a:br>
              <a:rPr lang="en-US" sz="3200" dirty="0">
                <a:solidFill>
                  <a:schemeClr val="tx1"/>
                </a:solidFill>
                <a:latin typeface="+mj-lt"/>
              </a:rPr>
            </a:br>
            <a:br>
              <a:rPr lang="en-US" sz="3200" b="1" dirty="0">
                <a:solidFill>
                  <a:schemeClr val="tx1"/>
                </a:solidFill>
                <a:latin typeface="+mj-lt"/>
              </a:rPr>
            </a:br>
            <a:endParaRPr lang="en-US" sz="3200" b="1" dirty="0">
              <a:solidFill>
                <a:schemeClr val="tx1"/>
              </a:solidFill>
              <a:latin typeface="+mj-lt"/>
            </a:endParaRPr>
          </a:p>
        </p:txBody>
      </p:sp>
      <p:sp>
        <p:nvSpPr>
          <p:cNvPr id="6" name="Content Placeholder 3"/>
          <p:cNvSpPr>
            <a:spLocks noGrp="1"/>
          </p:cNvSpPr>
          <p:nvPr>
            <p:ph sz="quarter" idx="1"/>
          </p:nvPr>
        </p:nvSpPr>
        <p:spPr/>
        <p:txBody>
          <a:bodyPr>
            <a:normAutofit/>
          </a:bodyPr>
          <a:lstStyle/>
          <a:p>
            <a:pPr marL="0" indent="0">
              <a:buNone/>
            </a:pPr>
            <a:r>
              <a:rPr lang="en-US" sz="2400" dirty="0">
                <a:latin typeface="+mn-lt"/>
              </a:rPr>
              <a:t>[</a:t>
            </a:r>
            <a:r>
              <a:rPr lang="en-US" sz="2400" dirty="0"/>
              <a:t>Add s</a:t>
            </a:r>
            <a:r>
              <a:rPr lang="en-US" sz="2400" dirty="0">
                <a:latin typeface="+mn-lt"/>
              </a:rPr>
              <a:t>ummary from earlier discussions] </a:t>
            </a:r>
          </a:p>
        </p:txBody>
      </p:sp>
    </p:spTree>
    <p:extLst>
      <p:ext uri="{BB962C8B-B14F-4D97-AF65-F5344CB8AC3E}">
        <p14:creationId xmlns:p14="http://schemas.microsoft.com/office/powerpoint/2010/main" val="78593648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685800"/>
            <a:ext cx="2362200" cy="5410200"/>
          </a:xfrm>
        </p:spPr>
        <p:txBody>
          <a:bodyPr anchor="t" anchorCtr="0">
            <a:noAutofit/>
          </a:bodyPr>
          <a:lstStyle/>
          <a:p>
            <a:pPr>
              <a:spcAft>
                <a:spcPts val="600"/>
              </a:spcAft>
              <a:defRPr/>
            </a:pPr>
            <a:r>
              <a:rPr lang="en-US" sz="3200" b="1" dirty="0">
                <a:solidFill>
                  <a:schemeClr val="bg1"/>
                </a:solidFill>
                <a:latin typeface="+mj-lt"/>
              </a:rPr>
              <a:t>How Can the Human Capital and Economic Estimates Be Used for Nutrition Advocacy?</a:t>
            </a:r>
            <a:br>
              <a:rPr lang="en-US" sz="3200" b="1" dirty="0">
                <a:solidFill>
                  <a:schemeClr val="bg1"/>
                </a:solidFill>
                <a:latin typeface="+mj-lt"/>
              </a:rPr>
            </a:br>
            <a:br>
              <a:rPr lang="en-US" sz="3200" b="1" dirty="0">
                <a:solidFill>
                  <a:schemeClr val="bg1"/>
                </a:solidFill>
                <a:latin typeface="+mj-lt"/>
              </a:rPr>
            </a:br>
            <a:r>
              <a:rPr lang="en-US" sz="3200" b="1" dirty="0">
                <a:solidFill>
                  <a:schemeClr val="bg1"/>
                </a:solidFill>
                <a:latin typeface="+mj-lt"/>
              </a:rPr>
              <a:t>Summary of Discussion</a:t>
            </a:r>
            <a:br>
              <a:rPr lang="en-US" sz="3200" dirty="0">
                <a:solidFill>
                  <a:schemeClr val="tx1"/>
                </a:solidFill>
                <a:latin typeface="+mj-lt"/>
              </a:rPr>
            </a:br>
            <a:br>
              <a:rPr lang="en-US" sz="3200" dirty="0">
                <a:solidFill>
                  <a:schemeClr val="tx1"/>
                </a:solidFill>
                <a:latin typeface="+mj-lt"/>
              </a:rPr>
            </a:br>
            <a:br>
              <a:rPr lang="en-US" sz="3200" b="1" dirty="0">
                <a:solidFill>
                  <a:schemeClr val="tx1"/>
                </a:solidFill>
                <a:latin typeface="+mj-lt"/>
              </a:rPr>
            </a:br>
            <a:br>
              <a:rPr lang="en-US" sz="3200" dirty="0">
                <a:solidFill>
                  <a:schemeClr val="tx1"/>
                </a:solidFill>
                <a:latin typeface="+mj-lt"/>
              </a:rPr>
            </a:br>
            <a:br>
              <a:rPr lang="en-US" sz="3200" b="1" dirty="0">
                <a:solidFill>
                  <a:schemeClr val="tx1"/>
                </a:solidFill>
                <a:latin typeface="+mj-lt"/>
              </a:rPr>
            </a:br>
            <a:endParaRPr lang="en-US" sz="3200" b="1" dirty="0">
              <a:solidFill>
                <a:schemeClr val="tx1"/>
              </a:solidFill>
              <a:latin typeface="+mj-lt"/>
            </a:endParaRPr>
          </a:p>
        </p:txBody>
      </p:sp>
      <p:sp>
        <p:nvSpPr>
          <p:cNvPr id="6" name="Content Placeholder 3"/>
          <p:cNvSpPr>
            <a:spLocks noGrp="1"/>
          </p:cNvSpPr>
          <p:nvPr>
            <p:ph sz="quarter" idx="1"/>
          </p:nvPr>
        </p:nvSpPr>
        <p:spPr/>
        <p:txBody>
          <a:bodyPr>
            <a:normAutofit/>
          </a:bodyPr>
          <a:lstStyle/>
          <a:p>
            <a:pPr marL="0" indent="0">
              <a:buNone/>
            </a:pPr>
            <a:r>
              <a:rPr lang="en-US" sz="2400" dirty="0">
                <a:latin typeface="+mn-lt"/>
              </a:rPr>
              <a:t>[Summary from earlier discussions]</a:t>
            </a:r>
          </a:p>
          <a:p>
            <a:pPr marL="0" indent="0">
              <a:buNone/>
            </a:pPr>
            <a:endParaRPr lang="en-US" sz="2400" dirty="0">
              <a:latin typeface="+mn-lt"/>
            </a:endParaRPr>
          </a:p>
        </p:txBody>
      </p:sp>
    </p:spTree>
    <p:extLst>
      <p:ext uri="{BB962C8B-B14F-4D97-AF65-F5344CB8AC3E}">
        <p14:creationId xmlns:p14="http://schemas.microsoft.com/office/powerpoint/2010/main" val="313089692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br>
              <a:rPr lang="en-US" b="1" dirty="0">
                <a:latin typeface="+mj-lt"/>
              </a:rPr>
            </a:br>
            <a:br>
              <a:rPr lang="en-US" b="1" dirty="0">
                <a:latin typeface="+mj-lt"/>
              </a:rPr>
            </a:br>
            <a:r>
              <a:rPr lang="en-US" b="1" dirty="0">
                <a:latin typeface="+mj-lt"/>
              </a:rPr>
              <a:t>Activity 2</a:t>
            </a:r>
            <a:br>
              <a:rPr lang="en-US" dirty="0">
                <a:latin typeface="+mj-lt"/>
              </a:rPr>
            </a:br>
            <a:br>
              <a:rPr lang="en-US" b="1" dirty="0">
                <a:latin typeface="+mj-lt"/>
              </a:rPr>
            </a:br>
            <a:endParaRPr lang="en-US" b="1" dirty="0">
              <a:latin typeface="+mj-lt"/>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400" dirty="0"/>
              <a:t>Do you agree with the previous discussions?</a:t>
            </a:r>
          </a:p>
          <a:p>
            <a:pPr>
              <a:spcBef>
                <a:spcPts val="0"/>
              </a:spcBef>
              <a:spcAft>
                <a:spcPts val="1200"/>
              </a:spcAft>
            </a:pPr>
            <a:r>
              <a:rPr lang="en-US" sz="2400" dirty="0"/>
              <a:t>What would you add to or change in this discussion?</a:t>
            </a:r>
          </a:p>
          <a:p>
            <a:pPr>
              <a:spcBef>
                <a:spcPts val="0"/>
              </a:spcBef>
              <a:spcAft>
                <a:spcPts val="1200"/>
              </a:spcAft>
            </a:pPr>
            <a:r>
              <a:rPr lang="en-US" sz="2400" dirty="0"/>
              <a:t>What key points would you like participants in the upcoming nutrition advocacy planning workshop to know? </a:t>
            </a:r>
          </a:p>
        </p:txBody>
      </p:sp>
    </p:spTree>
    <p:extLst>
      <p:ext uri="{BB962C8B-B14F-4D97-AF65-F5344CB8AC3E}">
        <p14:creationId xmlns:p14="http://schemas.microsoft.com/office/powerpoint/2010/main" val="408051634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7286896" cy="1470025"/>
          </a:xfrm>
        </p:spPr>
        <p:txBody>
          <a:bodyPr>
            <a:normAutofit/>
          </a:bodyPr>
          <a:lstStyle/>
          <a:p>
            <a:r>
              <a:rPr lang="en-US" sz="4000" dirty="0">
                <a:solidFill>
                  <a:schemeClr val="tx2"/>
                </a:solidFill>
              </a:rPr>
              <a:t>Session 16: Next Steps/Wrap-Up</a:t>
            </a:r>
          </a:p>
        </p:txBody>
      </p:sp>
    </p:spTree>
    <p:extLst>
      <p:ext uri="{BB962C8B-B14F-4D97-AF65-F5344CB8AC3E}">
        <p14:creationId xmlns:p14="http://schemas.microsoft.com/office/powerpoint/2010/main" val="26649341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a:t>Session Objectives</a:t>
            </a:r>
          </a:p>
        </p:txBody>
      </p:sp>
      <p:sp>
        <p:nvSpPr>
          <p:cNvPr id="3" name="Content Placeholder 2"/>
          <p:cNvSpPr>
            <a:spLocks noGrp="1"/>
          </p:cNvSpPr>
          <p:nvPr>
            <p:ph idx="1"/>
          </p:nvPr>
        </p:nvSpPr>
        <p:spPr>
          <a:xfrm>
            <a:off x="320040" y="1676400"/>
            <a:ext cx="8503920" cy="4572000"/>
          </a:xfrm>
        </p:spPr>
        <p:txBody>
          <a:bodyPr>
            <a:noAutofit/>
          </a:bodyPr>
          <a:lstStyle/>
          <a:p>
            <a:pPr marL="0" indent="0">
              <a:spcBef>
                <a:spcPts val="0"/>
              </a:spcBef>
              <a:spcAft>
                <a:spcPts val="1200"/>
              </a:spcAft>
              <a:buClrTx/>
              <a:buNone/>
            </a:pPr>
            <a:r>
              <a:rPr lang="en-US" sz="2400" dirty="0">
                <a:solidFill>
                  <a:prstClr val="black"/>
                </a:solidFill>
                <a:latin typeface="+mj-lt"/>
              </a:rPr>
              <a:t>By the end of the session, participants will have:</a:t>
            </a:r>
          </a:p>
          <a:p>
            <a:pPr lvl="0">
              <a:spcBef>
                <a:spcPts val="0"/>
              </a:spcBef>
              <a:spcAft>
                <a:spcPts val="1200"/>
              </a:spcAft>
            </a:pPr>
            <a:r>
              <a:rPr lang="en-US" sz="2400" b="1" dirty="0">
                <a:latin typeface="+mj-lt"/>
              </a:rPr>
              <a:t>Reviewed </a:t>
            </a:r>
            <a:r>
              <a:rPr lang="en-US" sz="2400" dirty="0">
                <a:latin typeface="+mj-lt"/>
              </a:rPr>
              <a:t>next steps in the nutrition advocacy planning process </a:t>
            </a:r>
          </a:p>
          <a:p>
            <a:pPr lvl="0">
              <a:spcBef>
                <a:spcPts val="0"/>
              </a:spcBef>
              <a:spcAft>
                <a:spcPts val="1200"/>
              </a:spcAft>
            </a:pPr>
            <a:r>
              <a:rPr lang="en-US" sz="2400" b="1" dirty="0">
                <a:latin typeface="+mj-lt"/>
              </a:rPr>
              <a:t>Discussed </a:t>
            </a:r>
            <a:r>
              <a:rPr lang="en-US" sz="2400" dirty="0">
                <a:latin typeface="+mj-lt"/>
              </a:rPr>
              <a:t>how to talk about the nutrition advocacy planning process including PROFILES</a:t>
            </a:r>
          </a:p>
          <a:p>
            <a:pPr marL="0" lvl="0" indent="0">
              <a:spcBef>
                <a:spcPts val="0"/>
              </a:spcBef>
              <a:buNone/>
            </a:pPr>
            <a:endParaRPr lang="en-US" sz="2000" dirty="0">
              <a:latin typeface="+mn-lt"/>
            </a:endParaRPr>
          </a:p>
        </p:txBody>
      </p:sp>
    </p:spTree>
    <p:extLst>
      <p:ext uri="{BB962C8B-B14F-4D97-AF65-F5344CB8AC3E}">
        <p14:creationId xmlns:p14="http://schemas.microsoft.com/office/powerpoint/2010/main" val="182863114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a:t>
            </a:r>
          </a:p>
        </p:txBody>
      </p:sp>
      <p:sp>
        <p:nvSpPr>
          <p:cNvPr id="3" name="Content Placeholder 2"/>
          <p:cNvSpPr>
            <a:spLocks noGrp="1"/>
          </p:cNvSpPr>
          <p:nvPr>
            <p:ph idx="1"/>
          </p:nvPr>
        </p:nvSpPr>
        <p:spPr/>
        <p:txBody>
          <a:bodyPr>
            <a:normAutofit/>
          </a:bodyPr>
          <a:lstStyle/>
          <a:p>
            <a:r>
              <a:rPr lang="en-CA" sz="2400" dirty="0"/>
              <a:t>Share one or two impressions of the workshop and share what you have learned and how you would like to use the information from this workshop for nutrition advocacy purposes.</a:t>
            </a:r>
            <a:endParaRPr lang="en-US" sz="2400" dirty="0"/>
          </a:p>
        </p:txBody>
      </p:sp>
    </p:spTree>
    <p:extLst>
      <p:ext uri="{BB962C8B-B14F-4D97-AF65-F5344CB8AC3E}">
        <p14:creationId xmlns:p14="http://schemas.microsoft.com/office/powerpoint/2010/main" val="105542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Invest in Nutrition and Why Now?</a:t>
            </a:r>
            <a:endParaRPr lang="en-US" dirty="0"/>
          </a:p>
        </p:txBody>
      </p:sp>
      <p:sp>
        <p:nvSpPr>
          <p:cNvPr id="3" name="Content Placeholder 2"/>
          <p:cNvSpPr>
            <a:spLocks noGrp="1"/>
          </p:cNvSpPr>
          <p:nvPr>
            <p:ph idx="1"/>
          </p:nvPr>
        </p:nvSpPr>
        <p:spPr>
          <a:xfrm>
            <a:off x="228600" y="1295400"/>
            <a:ext cx="5105400" cy="4525963"/>
          </a:xfrm>
        </p:spPr>
        <p:txBody>
          <a:bodyPr>
            <a:noAutofit/>
          </a:bodyPr>
          <a:lstStyle/>
          <a:p>
            <a:pPr>
              <a:spcBef>
                <a:spcPts val="0"/>
              </a:spcBef>
              <a:spcAft>
                <a:spcPts val="600"/>
              </a:spcAft>
            </a:pPr>
            <a:r>
              <a:rPr lang="en-US" dirty="0"/>
              <a:t>Nutrition is a foundation for health and as such is a human right.</a:t>
            </a:r>
          </a:p>
          <a:p>
            <a:pPr>
              <a:spcBef>
                <a:spcPts val="0"/>
              </a:spcBef>
              <a:spcAft>
                <a:spcPts val="600"/>
              </a:spcAft>
            </a:pPr>
            <a:r>
              <a:rPr lang="en-US" dirty="0"/>
              <a:t>Nutrition is an essential building block to achieve the Sustainable Development Goals and the World Health Assembly Targets. </a:t>
            </a:r>
          </a:p>
          <a:p>
            <a:pPr>
              <a:spcBef>
                <a:spcPts val="0"/>
              </a:spcBef>
              <a:spcAft>
                <a:spcPts val="600"/>
              </a:spcAft>
            </a:pPr>
            <a:r>
              <a:rPr lang="en-US" dirty="0"/>
              <a:t>Nutrition is a best investment—every US$1 spent on reducing malnutrition has at least a $16 return (Global Nutrition Report 2015)</a:t>
            </a:r>
          </a:p>
          <a:p>
            <a:pPr>
              <a:spcBef>
                <a:spcPts val="0"/>
              </a:spcBef>
              <a:spcAft>
                <a:spcPts val="600"/>
              </a:spcAft>
            </a:pPr>
            <a:r>
              <a:rPr lang="en-US" dirty="0"/>
              <a:t>Nutrition interventions are highly cost-effective for a resource-poor country.</a:t>
            </a:r>
          </a:p>
          <a:p>
            <a:pPr>
              <a:spcBef>
                <a:spcPts val="0"/>
              </a:spcBef>
              <a:spcAft>
                <a:spcPts val="600"/>
              </a:spcAft>
            </a:pPr>
            <a:endParaRPr lang="en-US" dirty="0"/>
          </a:p>
          <a:p>
            <a:pPr>
              <a:spcBef>
                <a:spcPts val="0"/>
              </a:spcBef>
              <a:spcAft>
                <a:spcPts val="600"/>
              </a:spcAft>
            </a:pPr>
            <a:endParaRPr lang="en-US" dirty="0"/>
          </a:p>
        </p:txBody>
      </p:sp>
      <p:pic>
        <p:nvPicPr>
          <p:cNvPr id="4" name="Picture 3" descr="illustration of blocks with letters on the sides" title="letter blocks"/>
          <p:cNvPicPr>
            <a:picLocks noChangeAspect="1" noChangeArrowheads="1"/>
          </p:cNvPicPr>
          <p:nvPr/>
        </p:nvPicPr>
        <p:blipFill>
          <a:blip r:embed="rId3" cstate="print"/>
          <a:srcRect/>
          <a:stretch>
            <a:fillRect/>
          </a:stretch>
        </p:blipFill>
        <p:spPr bwMode="auto">
          <a:xfrm>
            <a:off x="5334000" y="1447800"/>
            <a:ext cx="3773170" cy="3815956"/>
          </a:xfrm>
          <a:prstGeom prst="rect">
            <a:avLst/>
          </a:prstGeom>
          <a:noFill/>
        </p:spPr>
      </p:pic>
    </p:spTree>
    <p:extLst>
      <p:ext uri="{BB962C8B-B14F-4D97-AF65-F5344CB8AC3E}">
        <p14:creationId xmlns:p14="http://schemas.microsoft.com/office/powerpoint/2010/main" val="3195687613"/>
      </p:ext>
    </p:extLst>
  </p:cSld>
  <p:clrMapOvr>
    <a:overrideClrMapping bg1="lt1" tx1="dk1" bg2="lt2" tx2="dk2" accent1="accent1" accent2="accent2" accent3="accent3" accent4="accent4" accent5="accent5" accent6="accent6" hlink="hlink" folHlink="folHlink"/>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FFA3E-4087-4761-AE9A-425CE2023698}"/>
              </a:ext>
            </a:extLst>
          </p:cNvPr>
          <p:cNvSpPr>
            <a:spLocks noGrp="1"/>
          </p:cNvSpPr>
          <p:nvPr>
            <p:ph type="title"/>
          </p:nvPr>
        </p:nvSpPr>
        <p:spPr>
          <a:xfrm>
            <a:off x="457200" y="274638"/>
            <a:ext cx="8229600" cy="1143000"/>
          </a:xfrm>
        </p:spPr>
        <p:txBody>
          <a:bodyPr>
            <a:noAutofit/>
          </a:bodyPr>
          <a:lstStyle/>
          <a:p>
            <a:r>
              <a:rPr lang="en-US" sz="3200" b="1" dirty="0">
                <a:solidFill>
                  <a:schemeClr val="tx2"/>
                </a:solidFill>
                <a:latin typeface="+mj-lt"/>
              </a:rPr>
              <a:t>Illustrative Timeline for Nutrition Advocacy Planning Process and Implementation</a:t>
            </a:r>
          </a:p>
        </p:txBody>
      </p:sp>
      <p:pic>
        <p:nvPicPr>
          <p:cNvPr id="7" name="Picture 6" descr="Months 1-2 Step 1 Convene a multisectoral core working group and then conduct a stakeholder meeting on nutrition advocacy using PROFILES and nutrition costing. Months 3-6 Step 2 Conduct a PROFILES workshop, present preliminary results, and develop reports. Months 3-15 Step 3 Develop cost estimates for nutrition service delivery, present preliminary results, and develop a report. Months 3-12 Step 4 Conduct a national nutrition advocacy planning workshop and finalize a national nutrition advocacy plan and materials. Ongoing Support implementation of nutrition advocacy plans. " title="timeline">
            <a:extLst>
              <a:ext uri="{FF2B5EF4-FFF2-40B4-BE49-F238E27FC236}">
                <a16:creationId xmlns:a16="http://schemas.microsoft.com/office/drawing/2014/main" id="{4BB0BEE8-CBF5-424E-945B-6B6157F1BE1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981200"/>
            <a:ext cx="9144000" cy="3640228"/>
          </a:xfrm>
          <a:prstGeom prst="rect">
            <a:avLst/>
          </a:prstGeom>
        </p:spPr>
      </p:pic>
      <p:sp>
        <p:nvSpPr>
          <p:cNvPr id="8" name="Speech Bubble: Rectangle with Corners Rounded 7">
            <a:extLst>
              <a:ext uri="{FF2B5EF4-FFF2-40B4-BE49-F238E27FC236}">
                <a16:creationId xmlns:a16="http://schemas.microsoft.com/office/drawing/2014/main" id="{062C3CAF-DE6E-4633-8AB9-091D300AED6A}"/>
              </a:ext>
            </a:extLst>
          </p:cNvPr>
          <p:cNvSpPr/>
          <p:nvPr/>
        </p:nvSpPr>
        <p:spPr>
          <a:xfrm>
            <a:off x="457200" y="4191000"/>
            <a:ext cx="1524000" cy="762000"/>
          </a:xfrm>
          <a:prstGeom prst="wedgeRoundRectCallout">
            <a:avLst>
              <a:gd name="adj1" fmla="val 58000"/>
              <a:gd name="adj2" fmla="val -25175"/>
              <a:gd name="adj3" fmla="val 16667"/>
            </a:avLst>
          </a:prstGeom>
          <a:solidFill>
            <a:schemeClr val="accent1">
              <a:lumMod val="20000"/>
              <a:lumOff val="8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You Are Here</a:t>
            </a:r>
          </a:p>
        </p:txBody>
      </p:sp>
    </p:spTree>
    <p:extLst>
      <p:ext uri="{BB962C8B-B14F-4D97-AF65-F5344CB8AC3E}">
        <p14:creationId xmlns:p14="http://schemas.microsoft.com/office/powerpoint/2010/main" val="43818770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a:t>
            </a:r>
          </a:p>
        </p:txBody>
      </p:sp>
      <p:sp>
        <p:nvSpPr>
          <p:cNvPr id="3" name="Content Placeholder 2"/>
          <p:cNvSpPr>
            <a:spLocks noGrp="1"/>
          </p:cNvSpPr>
          <p:nvPr>
            <p:ph idx="1"/>
          </p:nvPr>
        </p:nvSpPr>
        <p:spPr/>
        <p:txBody>
          <a:bodyPr>
            <a:normAutofit/>
          </a:bodyPr>
          <a:lstStyle/>
          <a:p>
            <a:r>
              <a:rPr lang="en-US" sz="2400" dirty="0"/>
              <a:t>How to discuss nutrition advocacy using PROFILES</a:t>
            </a:r>
          </a:p>
        </p:txBody>
      </p:sp>
    </p:spTree>
    <p:extLst>
      <p:ext uri="{BB962C8B-B14F-4D97-AF65-F5344CB8AC3E}">
        <p14:creationId xmlns:p14="http://schemas.microsoft.com/office/powerpoint/2010/main" val="264155227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a:bodyPr>
          <a:lstStyle/>
          <a:p>
            <a:r>
              <a:rPr lang="en-US" sz="2400" dirty="0"/>
              <a:t>Questions, comments?</a:t>
            </a:r>
          </a:p>
        </p:txBody>
      </p:sp>
    </p:spTree>
    <p:extLst>
      <p:ext uri="{BB962C8B-B14F-4D97-AF65-F5344CB8AC3E}">
        <p14:creationId xmlns:p14="http://schemas.microsoft.com/office/powerpoint/2010/main" val="92087010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64D2EA-71AF-4AA6-89F1-3014303ABCC8}"/>
              </a:ext>
            </a:extLst>
          </p:cNvPr>
          <p:cNvSpPr/>
          <p:nvPr/>
        </p:nvSpPr>
        <p:spPr>
          <a:xfrm>
            <a:off x="-31376" y="-4482"/>
            <a:ext cx="9175376" cy="6862482"/>
          </a:xfrm>
          <a:prstGeom prst="rect">
            <a:avLst/>
          </a:prstGeom>
          <a:solidFill>
            <a:srgbClr val="F897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2BBD09-B4D2-4C5E-92F3-358603FCE6E8}"/>
              </a:ext>
            </a:extLst>
          </p:cNvPr>
          <p:cNvSpPr/>
          <p:nvPr/>
        </p:nvSpPr>
        <p:spPr>
          <a:xfrm>
            <a:off x="1241612" y="1752600"/>
            <a:ext cx="6629400" cy="2790508"/>
          </a:xfrm>
          <a:prstGeom prst="rect">
            <a:avLst/>
          </a:prstGeom>
        </p:spPr>
        <p:txBody>
          <a:bodyPr wrap="square">
            <a:spAutoFit/>
          </a:bodyPr>
          <a:lstStyle/>
          <a:p>
            <a:pPr>
              <a:lnSpc>
                <a:spcPct val="105000"/>
              </a:lnSpc>
              <a:spcAft>
                <a:spcPts val="1000"/>
              </a:spcAft>
            </a:pPr>
            <a:r>
              <a:rPr lang="en-US" sz="3200" dirty="0">
                <a:solidFill>
                  <a:srgbClr val="1F497D"/>
                </a:solidFill>
                <a:latin typeface="Franklin Gothic Heavy" panose="020B0903020102020204" pitchFamily="34" charset="0"/>
                <a:ea typeface="Times New Roman" panose="02020603050405020304" pitchFamily="18" charset="0"/>
                <a:cs typeface="Times New Roman" panose="02020603050405020304" pitchFamily="18" charset="0"/>
              </a:rPr>
              <a:t>STEP 2</a:t>
            </a:r>
            <a:endParaRPr lang="en-US" sz="1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spcAft>
                <a:spcPts val="2400"/>
              </a:spcAft>
            </a:pPr>
            <a:r>
              <a:rPr lang="en-US" sz="3600" kern="1400" dirty="0">
                <a:solidFill>
                  <a:srgbClr val="1F497D"/>
                </a:solidFill>
                <a:latin typeface="Franklin Gothic Medium" panose="020B0603020102020204" pitchFamily="34" charset="0"/>
                <a:ea typeface="MS Gothic" panose="020B0609070205080204" pitchFamily="49" charset="-128"/>
                <a:cs typeface="Times New Roman" panose="02020603050405020304" pitchFamily="18" charset="0"/>
              </a:rPr>
              <a:t>Preliminary Results: [COUNTRY] PROFILES [Year] Results</a:t>
            </a:r>
          </a:p>
          <a:p>
            <a:pPr>
              <a:lnSpc>
                <a:spcPct val="105000"/>
              </a:lnSpc>
              <a:spcAft>
                <a:spcPts val="1000"/>
              </a:spcAft>
            </a:pPr>
            <a:r>
              <a:rPr lang="en-US" sz="3600" kern="1400" dirty="0">
                <a:solidFill>
                  <a:srgbClr val="1F497D"/>
                </a:solidFill>
                <a:latin typeface="Franklin Gothic Medium" panose="020B0603020102020204" pitchFamily="34" charset="0"/>
                <a:ea typeface="MS Gothic" panose="020B0609070205080204" pitchFamily="49" charset="-128"/>
                <a:cs typeface="Times New Roman" panose="02020603050405020304" pitchFamily="18" charset="0"/>
              </a:rPr>
              <a:t>Presentation Slides</a:t>
            </a:r>
          </a:p>
        </p:txBody>
      </p:sp>
      <p:cxnSp>
        <p:nvCxnSpPr>
          <p:cNvPr id="7" name="Straight Connector 6">
            <a:extLst>
              <a:ext uri="{FF2B5EF4-FFF2-40B4-BE49-F238E27FC236}">
                <a16:creationId xmlns:a16="http://schemas.microsoft.com/office/drawing/2014/main" id="{3D2F9D52-A23A-4AF6-9F7F-002DCB52E4DE}"/>
              </a:ext>
            </a:extLst>
          </p:cNvPr>
          <p:cNvCxnSpPr>
            <a:cxnSpLocks/>
          </p:cNvCxnSpPr>
          <p:nvPr/>
        </p:nvCxnSpPr>
        <p:spPr>
          <a:xfrm>
            <a:off x="1371600" y="3733800"/>
            <a:ext cx="5997388" cy="0"/>
          </a:xfrm>
          <a:prstGeom prst="line">
            <a:avLst/>
          </a:prstGeom>
          <a:ln>
            <a:solidFill>
              <a:srgbClr val="1F497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162661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br>
              <a:rPr lang="en-GB" b="1" dirty="0">
                <a:solidFill>
                  <a:schemeClr val="accent1"/>
                </a:solidFill>
                <a:latin typeface="+mn-lt"/>
              </a:rPr>
            </a:br>
            <a:br>
              <a:rPr lang="en-GB" b="1" dirty="0">
                <a:solidFill>
                  <a:schemeClr val="accent1"/>
                </a:solidFill>
                <a:latin typeface="+mn-lt"/>
              </a:rPr>
            </a:br>
            <a:br>
              <a:rPr lang="en-GB" b="1" dirty="0">
                <a:solidFill>
                  <a:schemeClr val="accent1"/>
                </a:solidFill>
                <a:latin typeface="+mn-lt"/>
              </a:rPr>
            </a:br>
            <a:endParaRPr lang="en-GB" b="1" dirty="0">
              <a:solidFill>
                <a:schemeClr val="accent1"/>
              </a:solidFill>
              <a:latin typeface="+mn-lt"/>
            </a:endParaRPr>
          </a:p>
        </p:txBody>
      </p:sp>
      <p:sp>
        <p:nvSpPr>
          <p:cNvPr id="4" name="Text Placeholder 3"/>
          <p:cNvSpPr>
            <a:spLocks noGrp="1"/>
          </p:cNvSpPr>
          <p:nvPr>
            <p:ph type="body" idx="2"/>
          </p:nvPr>
        </p:nvSpPr>
        <p:spPr>
          <a:xfrm>
            <a:off x="381000" y="1066800"/>
            <a:ext cx="2362200" cy="4144963"/>
          </a:xfrm>
        </p:spPr>
        <p:txBody>
          <a:bodyPr/>
          <a:lstStyle/>
          <a:p>
            <a:r>
              <a:rPr lang="en-GB" sz="3200" b="1" dirty="0">
                <a:latin typeface="+mn-lt"/>
                <a:ea typeface="+mj-ea"/>
              </a:rPr>
              <a:t>Purpose of Presentation</a:t>
            </a:r>
          </a:p>
        </p:txBody>
      </p:sp>
      <p:sp>
        <p:nvSpPr>
          <p:cNvPr id="3" name="Content Placeholder 10"/>
          <p:cNvSpPr>
            <a:spLocks noGrp="1"/>
          </p:cNvSpPr>
          <p:nvPr>
            <p:ph sz="quarter" idx="1"/>
          </p:nvPr>
        </p:nvSpPr>
        <p:spPr/>
        <p:txBody>
          <a:bodyPr/>
          <a:lstStyle/>
          <a:p>
            <a:pPr lvl="0" indent="-182880"/>
            <a:r>
              <a:rPr lang="en-GB" dirty="0">
                <a:latin typeface="+mn-lt"/>
              </a:rPr>
              <a:t>During a consultative stakeholder meeting and 2.5-day workshop, participants developed PROFILES </a:t>
            </a:r>
            <a:r>
              <a:rPr lang="en-GB" sz="2400" dirty="0">
                <a:latin typeface="+mn-lt"/>
              </a:rPr>
              <a:t> estimates for the time period [insert years] for [insert country]</a:t>
            </a:r>
          </a:p>
          <a:p>
            <a:pPr lvl="0" indent="-182880"/>
            <a:r>
              <a:rPr lang="en-GB" dirty="0">
                <a:latin typeface="+mn-lt"/>
              </a:rPr>
              <a:t>The purpose of this presentation is to share the initial estimates that have been developed</a:t>
            </a:r>
            <a:endParaRPr lang="en-GB" sz="2400" dirty="0">
              <a:latin typeface="+mn-lt"/>
            </a:endParaRPr>
          </a:p>
          <a:p>
            <a:pPr lvl="0"/>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26016039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eaLnBrk="1" hangingPunct="1"/>
            <a:r>
              <a:rPr lang="en-US" sz="3200" b="1" dirty="0">
                <a:latin typeface="+mn-lt"/>
              </a:rPr>
              <a:t>What Is PROFILES?</a:t>
            </a:r>
          </a:p>
        </p:txBody>
      </p:sp>
      <p:sp>
        <p:nvSpPr>
          <p:cNvPr id="3" name="Content Placeholder 2"/>
          <p:cNvSpPr>
            <a:spLocks noGrp="1"/>
          </p:cNvSpPr>
          <p:nvPr>
            <p:ph sz="quarter" idx="1"/>
          </p:nvPr>
        </p:nvSpPr>
        <p:spPr>
          <a:xfrm>
            <a:off x="342900" y="1219200"/>
            <a:ext cx="8458200" cy="4724400"/>
          </a:xfrm>
        </p:spPr>
        <p:txBody>
          <a:bodyPr/>
          <a:lstStyle/>
          <a:p>
            <a:pPr>
              <a:spcBef>
                <a:spcPts val="0"/>
              </a:spcBef>
              <a:spcAft>
                <a:spcPts val="1200"/>
              </a:spcAft>
              <a:buClrTx/>
            </a:pPr>
            <a:r>
              <a:rPr lang="en-US" dirty="0">
                <a:latin typeface="+mn-lt"/>
              </a:rPr>
              <a:t>An evidence-based tool to support nutrition advocacy</a:t>
            </a:r>
          </a:p>
          <a:p>
            <a:pPr>
              <a:spcBef>
                <a:spcPts val="0"/>
              </a:spcBef>
              <a:spcAft>
                <a:spcPts val="1200"/>
              </a:spcAft>
              <a:buClrTx/>
            </a:pPr>
            <a:r>
              <a:rPr lang="en-US" dirty="0">
                <a:latin typeface="+mn-lt"/>
              </a:rPr>
              <a:t>Uses computer-based models and current country-specific data to estimate the benefits of improved nutrition on health and development outcomes, and the negative consequences if malnutrition continues over a defined time period</a:t>
            </a:r>
          </a:p>
          <a:p>
            <a:pPr>
              <a:spcBef>
                <a:spcPts val="0"/>
              </a:spcBef>
              <a:spcAft>
                <a:spcPts val="1200"/>
              </a:spcAft>
              <a:buClrTx/>
            </a:pPr>
            <a:r>
              <a:rPr lang="en-US" dirty="0">
                <a:latin typeface="+mn-lt"/>
              </a:rPr>
              <a:t>PROFILES estimates are intended to support nutrition advocacy efforts targeting multiple audiences (e.g., communities, local government authorities, parliamentarians)</a:t>
            </a:r>
          </a:p>
        </p:txBody>
      </p:sp>
    </p:spTree>
    <p:extLst>
      <p:ext uri="{BB962C8B-B14F-4D97-AF65-F5344CB8AC3E}">
        <p14:creationId xmlns:p14="http://schemas.microsoft.com/office/powerpoint/2010/main" val="192238423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3200" b="1" dirty="0">
                <a:latin typeface="+mn-lt"/>
              </a:rPr>
              <a:t>General Assumptions of PROFILES</a:t>
            </a:r>
          </a:p>
        </p:txBody>
      </p:sp>
      <p:sp>
        <p:nvSpPr>
          <p:cNvPr id="3" name="Content Placeholder 2"/>
          <p:cNvSpPr>
            <a:spLocks noGrp="1"/>
          </p:cNvSpPr>
          <p:nvPr>
            <p:ph sz="quarter" idx="1"/>
          </p:nvPr>
        </p:nvSpPr>
        <p:spPr>
          <a:xfrm>
            <a:off x="301752" y="1371600"/>
            <a:ext cx="8503920" cy="4572000"/>
          </a:xfrm>
        </p:spPr>
        <p:txBody>
          <a:bodyPr>
            <a:normAutofit/>
          </a:bodyPr>
          <a:lstStyle/>
          <a:p>
            <a:pPr>
              <a:spcBef>
                <a:spcPts val="0"/>
              </a:spcBef>
              <a:spcAft>
                <a:spcPts val="600"/>
              </a:spcAft>
              <a:buClrTx/>
            </a:pPr>
            <a:r>
              <a:rPr lang="en-US" dirty="0">
                <a:latin typeface="+mn-lt"/>
              </a:rPr>
              <a:t>PROFILES requires:</a:t>
            </a:r>
          </a:p>
          <a:p>
            <a:pPr marL="742950" lvl="1" indent="-400050">
              <a:spcBef>
                <a:spcPts val="0"/>
              </a:spcBef>
              <a:spcAft>
                <a:spcPts val="600"/>
              </a:spcAft>
            </a:pPr>
            <a:r>
              <a:rPr lang="en-US" sz="2400" dirty="0">
                <a:latin typeface="+mn-lt"/>
              </a:rPr>
              <a:t>Current prevalence of nutrition indicators </a:t>
            </a:r>
          </a:p>
          <a:p>
            <a:pPr marL="742950" lvl="1" indent="-400050">
              <a:spcBef>
                <a:spcPts val="0"/>
              </a:spcBef>
              <a:spcAft>
                <a:spcPts val="600"/>
              </a:spcAft>
            </a:pPr>
            <a:r>
              <a:rPr lang="en-US" sz="2400" dirty="0">
                <a:latin typeface="+mn-lt"/>
              </a:rPr>
              <a:t>Mortality rates</a:t>
            </a:r>
          </a:p>
          <a:p>
            <a:pPr marL="742950" lvl="1" indent="-400050">
              <a:spcBef>
                <a:spcPts val="0"/>
              </a:spcBef>
              <a:spcAft>
                <a:spcPts val="600"/>
              </a:spcAft>
            </a:pPr>
            <a:r>
              <a:rPr lang="en-US" sz="2400" dirty="0">
                <a:latin typeface="+mn-lt"/>
              </a:rPr>
              <a:t>Demographic, economic, and education information</a:t>
            </a:r>
          </a:p>
          <a:p>
            <a:pPr marL="742950" lvl="1" indent="-400050">
              <a:spcBef>
                <a:spcPts val="0"/>
              </a:spcBef>
              <a:spcAft>
                <a:spcPts val="600"/>
              </a:spcAft>
            </a:pPr>
            <a:r>
              <a:rPr lang="en-US" sz="2400" dirty="0">
                <a:latin typeface="+mn-lt"/>
              </a:rPr>
              <a:t>Assumptions about targets for improvement in nutrition </a:t>
            </a:r>
          </a:p>
          <a:p>
            <a:pPr marL="742950" lvl="1" indent="-400050">
              <a:spcBef>
                <a:spcPts val="0"/>
              </a:spcBef>
              <a:spcAft>
                <a:spcPts val="600"/>
              </a:spcAft>
            </a:pPr>
            <a:r>
              <a:rPr lang="en-US" sz="2400" dirty="0">
                <a:latin typeface="+mn-lt"/>
              </a:rPr>
              <a:t>Time period for the estimates</a:t>
            </a:r>
          </a:p>
          <a:p>
            <a:pPr>
              <a:spcBef>
                <a:spcPts val="0"/>
              </a:spcBef>
              <a:spcAft>
                <a:spcPts val="600"/>
              </a:spcAft>
              <a:buClrTx/>
            </a:pPr>
            <a:r>
              <a:rPr lang="en-US" dirty="0">
                <a:latin typeface="+mn-lt"/>
              </a:rPr>
              <a:t>The PROFILES model assumes a steady linear reduction in the prevalence of nutrition problems from the starting point until the end of the specified time period</a:t>
            </a:r>
          </a:p>
        </p:txBody>
      </p:sp>
    </p:spTree>
    <p:extLst>
      <p:ext uri="{BB962C8B-B14F-4D97-AF65-F5344CB8AC3E}">
        <p14:creationId xmlns:p14="http://schemas.microsoft.com/office/powerpoint/2010/main" val="71233988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mj-lt"/>
              </a:rPr>
              <a:t>Nutrition Problems Addressed in PROFILES and the Benefits of Their Reduction </a:t>
            </a:r>
          </a:p>
        </p:txBody>
      </p:sp>
      <p:pic>
        <p:nvPicPr>
          <p:cNvPr id="4" name="Picture 3" descr="decrease in iron deficiency anemia causes decrease in maternal and perinatal mortality. decrease in low birth weight causes decrease in infant mortality. decrease in suboptimal breastfeeding practices causes decrease in child mortality and child overweight/obesity. decrease in late initiation of breastfeeding causes decrease in neonatal mortality. decrease in Vitamin A deficiency causes decrease in child mortality. decrease in iodine deficiency causes decrease in permanent disabilities in children. decrease in childhood stunting, underweight, and wasting causees decrease in child mortality. decrease in stunting causes increase in human capital. decrease in stunting, maternal anemia, anemia, and iodine deficiency causes increase in economic productivity." title="decrease in iron deficiency anemia causes decrease in maternal and perinatal mortality. decrease in low birth weight causes decrease in infant mortality. decrease in suboptimal breastfeeding practices causes decrease in child mortality and child overweight/obesity. decrease in late initiation of breastfeeding causes decrease in neonatal mortality. decrease in Vitamin A deficiency causes decrease in child mortality. decrease in iodine deficiency causes decrease in permanent disabilities in children. decrease in childhood stunting, underweight, and wasting causees decrease in child mortality. decrease in stunting causes increase in human capital. decrease in stunting, maternal anemia, anemia, and iodine deficiency causes increase in economic productivity.">
            <a:extLst>
              <a:ext uri="{FF2B5EF4-FFF2-40B4-BE49-F238E27FC236}">
                <a16:creationId xmlns:a16="http://schemas.microsoft.com/office/drawing/2014/main" id="{2EB897EF-0D60-4A61-9D82-5E290D429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4975534"/>
          </a:xfrm>
          <a:prstGeom prst="rect">
            <a:avLst/>
          </a:prstGeom>
        </p:spPr>
      </p:pic>
    </p:spTree>
    <p:extLst>
      <p:ext uri="{BB962C8B-B14F-4D97-AF65-F5344CB8AC3E}">
        <p14:creationId xmlns:p14="http://schemas.microsoft.com/office/powerpoint/2010/main" val="172687885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457200" lvl="1" indent="0">
              <a:buNone/>
            </a:pPr>
            <a:endParaRPr lang="en-US" dirty="0"/>
          </a:p>
          <a:p>
            <a:pPr lvl="1"/>
            <a:endParaRPr lang="en-US" dirty="0"/>
          </a:p>
        </p:txBody>
      </p:sp>
      <p:sp>
        <p:nvSpPr>
          <p:cNvPr id="5" name="Title 1"/>
          <p:cNvSpPr txBox="1">
            <a:spLocks/>
          </p:cNvSpPr>
          <p:nvPr/>
        </p:nvSpPr>
        <p:spPr>
          <a:xfrm>
            <a:off x="0" y="475822"/>
            <a:ext cx="9144000" cy="9081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What Approach Is Used in PROFILES to Calculate Estimates? </a:t>
            </a:r>
          </a:p>
        </p:txBody>
      </p:sp>
      <p:sp>
        <p:nvSpPr>
          <p:cNvPr id="6" name="Content Placeholder 2"/>
          <p:cNvSpPr txBox="1">
            <a:spLocks/>
          </p:cNvSpPr>
          <p:nvPr/>
        </p:nvSpPr>
        <p:spPr>
          <a:xfrm>
            <a:off x="301752" y="1527048"/>
            <a:ext cx="8496300" cy="4489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200" dirty="0"/>
              <a:t>The basic approach in PROFILES is to provide two scenarios:</a:t>
            </a:r>
          </a:p>
          <a:p>
            <a:pPr lvl="1">
              <a:spcBef>
                <a:spcPts val="0"/>
              </a:spcBef>
              <a:spcAft>
                <a:spcPts val="600"/>
              </a:spcAft>
              <a:buFont typeface="Arial" panose="020B0604020202020204" pitchFamily="34" charset="0"/>
              <a:buChar char="•"/>
            </a:pPr>
            <a:r>
              <a:rPr lang="en-US" sz="2200" b="1" dirty="0"/>
              <a:t>Status quo scenario </a:t>
            </a:r>
          </a:p>
          <a:p>
            <a:pPr lvl="2">
              <a:spcBef>
                <a:spcPts val="0"/>
              </a:spcBef>
              <a:spcAft>
                <a:spcPts val="600"/>
              </a:spcAft>
              <a:buFont typeface="Calibri" panose="020F0502020204030204" pitchFamily="34" charset="0"/>
              <a:buChar char="‒"/>
            </a:pPr>
            <a:r>
              <a:rPr lang="en-US" sz="2200" dirty="0"/>
              <a:t>Assumes there will be no change from the current situation throughout the chosen time period (aside from projected changes in population size and structure)</a:t>
            </a:r>
          </a:p>
          <a:p>
            <a:pPr lvl="2">
              <a:spcBef>
                <a:spcPts val="0"/>
              </a:spcBef>
              <a:spcAft>
                <a:spcPts val="600"/>
              </a:spcAft>
              <a:buFont typeface="Calibri" panose="020F0502020204030204" pitchFamily="34" charset="0"/>
              <a:buChar char="‒"/>
            </a:pPr>
            <a:r>
              <a:rPr lang="en-US" sz="2200" dirty="0"/>
              <a:t>The consequences are expressed, for example, as lives lost and economic productivity losses</a:t>
            </a:r>
            <a:endParaRPr lang="en-US" sz="2200" dirty="0">
              <a:solidFill>
                <a:srgbClr val="FF0000"/>
              </a:solidFill>
            </a:endParaRPr>
          </a:p>
          <a:p>
            <a:pPr lvl="1">
              <a:spcBef>
                <a:spcPts val="0"/>
              </a:spcBef>
              <a:spcAft>
                <a:spcPts val="600"/>
              </a:spcAft>
              <a:buFont typeface="Arial" panose="020B0604020202020204" pitchFamily="34" charset="0"/>
              <a:buChar char="•"/>
            </a:pPr>
            <a:r>
              <a:rPr lang="en-US" sz="2200" b="1" dirty="0"/>
              <a:t>Improved scenario</a:t>
            </a:r>
          </a:p>
          <a:p>
            <a:pPr lvl="2">
              <a:spcBef>
                <a:spcPts val="0"/>
              </a:spcBef>
              <a:spcAft>
                <a:spcPts val="600"/>
              </a:spcAft>
              <a:buFont typeface="Calibri" panose="020F0502020204030204" pitchFamily="34" charset="0"/>
              <a:buChar char="‒"/>
            </a:pPr>
            <a:r>
              <a:rPr lang="en-US" sz="2200" dirty="0"/>
              <a:t>Assumes that the nutrition situation improves and that the stated targets are reached for the various forms of undernutrition by the end of the same time period</a:t>
            </a:r>
          </a:p>
          <a:p>
            <a:pPr lvl="2">
              <a:spcBef>
                <a:spcPts val="0"/>
              </a:spcBef>
              <a:spcAft>
                <a:spcPts val="600"/>
              </a:spcAft>
              <a:buFont typeface="Calibri" panose="020F0502020204030204" pitchFamily="34" charset="0"/>
              <a:buChar char="‒"/>
            </a:pPr>
            <a:r>
              <a:rPr lang="en-US" sz="2200" dirty="0"/>
              <a:t>The benefits are expressed, for example, as lives saved and economic productivity gains</a:t>
            </a:r>
          </a:p>
        </p:txBody>
      </p:sp>
    </p:spTree>
    <p:extLst>
      <p:ext uri="{BB962C8B-B14F-4D97-AF65-F5344CB8AC3E}">
        <p14:creationId xmlns:p14="http://schemas.microsoft.com/office/powerpoint/2010/main" val="147818132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a:latin typeface="+mn-lt"/>
              </a:rPr>
              <a:t>Steps to Develop the PROFILES Estimates</a:t>
            </a:r>
            <a:endParaRPr lang="fr-FR" sz="3200" b="1" dirty="0">
              <a:latin typeface="+mn-lt"/>
            </a:endParaRPr>
          </a:p>
        </p:txBody>
      </p:sp>
      <p:sp>
        <p:nvSpPr>
          <p:cNvPr id="3" name="Freeform 2"/>
          <p:cNvSpPr/>
          <p:nvPr/>
        </p:nvSpPr>
        <p:spPr>
          <a:xfrm>
            <a:off x="3657601" y="1829296"/>
            <a:ext cx="4835236" cy="1934765"/>
          </a:xfrm>
          <a:custGeom>
            <a:avLst/>
            <a:gdLst>
              <a:gd name="connsiteX0" fmla="*/ 0 w 4343400"/>
              <a:gd name="connsiteY0" fmla="*/ 241846 h 1934765"/>
              <a:gd name="connsiteX1" fmla="*/ 3376018 w 4343400"/>
              <a:gd name="connsiteY1" fmla="*/ 241846 h 1934765"/>
              <a:gd name="connsiteX2" fmla="*/ 3376018 w 4343400"/>
              <a:gd name="connsiteY2" fmla="*/ 0 h 1934765"/>
              <a:gd name="connsiteX3" fmla="*/ 4343400 w 4343400"/>
              <a:gd name="connsiteY3" fmla="*/ 967383 h 1934765"/>
              <a:gd name="connsiteX4" fmla="*/ 3376018 w 4343400"/>
              <a:gd name="connsiteY4" fmla="*/ 1934765 h 1934765"/>
              <a:gd name="connsiteX5" fmla="*/ 3376018 w 4343400"/>
              <a:gd name="connsiteY5" fmla="*/ 1692919 h 1934765"/>
              <a:gd name="connsiteX6" fmla="*/ 0 w 4343400"/>
              <a:gd name="connsiteY6" fmla="*/ 1692919 h 1934765"/>
              <a:gd name="connsiteX7" fmla="*/ 0 w 4343400"/>
              <a:gd name="connsiteY7" fmla="*/ 241846 h 193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3400" h="1934765">
                <a:moveTo>
                  <a:pt x="0" y="241846"/>
                </a:moveTo>
                <a:lnTo>
                  <a:pt x="3376018" y="241846"/>
                </a:lnTo>
                <a:lnTo>
                  <a:pt x="3376018" y="0"/>
                </a:lnTo>
                <a:lnTo>
                  <a:pt x="4343400" y="967383"/>
                </a:lnTo>
                <a:lnTo>
                  <a:pt x="3376018" y="1934765"/>
                </a:lnTo>
                <a:lnTo>
                  <a:pt x="3376018" y="1692919"/>
                </a:lnTo>
                <a:lnTo>
                  <a:pt x="0" y="1692919"/>
                </a:lnTo>
                <a:lnTo>
                  <a:pt x="0" y="24184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700" tIns="254546" rIns="738237" bIns="254546" numCol="1" spcCol="1270" anchor="ctr" anchorCtr="0">
            <a:noAutofit/>
          </a:bodyPr>
          <a:lstStyle/>
          <a:p>
            <a:pPr marL="111125" lvl="1" algn="l" defTabSz="889000">
              <a:lnSpc>
                <a:spcPct val="90000"/>
              </a:lnSpc>
              <a:spcBef>
                <a:spcPct val="0"/>
              </a:spcBef>
              <a:spcAft>
                <a:spcPct val="15000"/>
              </a:spcAft>
              <a:tabLst>
                <a:tab pos="3657600" algn="l"/>
              </a:tabLst>
            </a:pPr>
            <a:r>
              <a:rPr lang="en-US" sz="2000" kern="1200" dirty="0"/>
              <a:t>Participants identified advocacy needs and discussed the sources of information for the nutrition indicators required in PROFILES </a:t>
            </a:r>
            <a:endParaRPr lang="fr-FR" sz="2000" kern="1200" dirty="0"/>
          </a:p>
        </p:txBody>
      </p:sp>
      <p:sp>
        <p:nvSpPr>
          <p:cNvPr id="4" name="Freeform 3"/>
          <p:cNvSpPr/>
          <p:nvPr/>
        </p:nvSpPr>
        <p:spPr>
          <a:xfrm>
            <a:off x="865909" y="1829296"/>
            <a:ext cx="2791691" cy="1934765"/>
          </a:xfrm>
          <a:custGeom>
            <a:avLst/>
            <a:gdLst>
              <a:gd name="connsiteX0" fmla="*/ 0 w 2895600"/>
              <a:gd name="connsiteY0" fmla="*/ 322467 h 1934765"/>
              <a:gd name="connsiteX1" fmla="*/ 322467 w 2895600"/>
              <a:gd name="connsiteY1" fmla="*/ 0 h 1934765"/>
              <a:gd name="connsiteX2" fmla="*/ 2573133 w 2895600"/>
              <a:gd name="connsiteY2" fmla="*/ 0 h 1934765"/>
              <a:gd name="connsiteX3" fmla="*/ 2895600 w 2895600"/>
              <a:gd name="connsiteY3" fmla="*/ 322467 h 1934765"/>
              <a:gd name="connsiteX4" fmla="*/ 2895600 w 2895600"/>
              <a:gd name="connsiteY4" fmla="*/ 1612298 h 1934765"/>
              <a:gd name="connsiteX5" fmla="*/ 2573133 w 2895600"/>
              <a:gd name="connsiteY5" fmla="*/ 1934765 h 1934765"/>
              <a:gd name="connsiteX6" fmla="*/ 322467 w 2895600"/>
              <a:gd name="connsiteY6" fmla="*/ 1934765 h 1934765"/>
              <a:gd name="connsiteX7" fmla="*/ 0 w 2895600"/>
              <a:gd name="connsiteY7" fmla="*/ 1612298 h 1934765"/>
              <a:gd name="connsiteX8" fmla="*/ 0 w 2895600"/>
              <a:gd name="connsiteY8" fmla="*/ 322467 h 193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5600" h="1934765">
                <a:moveTo>
                  <a:pt x="0" y="322467"/>
                </a:moveTo>
                <a:cubicBezTo>
                  <a:pt x="0" y="144373"/>
                  <a:pt x="144373" y="0"/>
                  <a:pt x="322467" y="0"/>
                </a:cubicBezTo>
                <a:lnTo>
                  <a:pt x="2573133" y="0"/>
                </a:lnTo>
                <a:cubicBezTo>
                  <a:pt x="2751227" y="0"/>
                  <a:pt x="2895600" y="144373"/>
                  <a:pt x="2895600" y="322467"/>
                </a:cubicBezTo>
                <a:lnTo>
                  <a:pt x="2895600" y="1612298"/>
                </a:lnTo>
                <a:cubicBezTo>
                  <a:pt x="2895600" y="1790392"/>
                  <a:pt x="2751227" y="1934765"/>
                  <a:pt x="2573133" y="1934765"/>
                </a:cubicBezTo>
                <a:lnTo>
                  <a:pt x="322467" y="1934765"/>
                </a:lnTo>
                <a:cubicBezTo>
                  <a:pt x="144373" y="1934765"/>
                  <a:pt x="0" y="1790392"/>
                  <a:pt x="0" y="1612298"/>
                </a:cubicBezTo>
                <a:lnTo>
                  <a:pt x="0" y="3224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7" tIns="164932" rIns="235417" bIns="164932" numCol="1" spcCol="1270" anchor="ctr" anchorCtr="0">
            <a:noAutofit/>
          </a:bodyPr>
          <a:lstStyle/>
          <a:p>
            <a:pPr lvl="0" algn="ctr" defTabSz="1644650">
              <a:lnSpc>
                <a:spcPct val="90000"/>
              </a:lnSpc>
              <a:spcBef>
                <a:spcPct val="0"/>
              </a:spcBef>
              <a:spcAft>
                <a:spcPct val="35000"/>
              </a:spcAft>
            </a:pPr>
            <a:r>
              <a:rPr lang="en-US" sz="3200" kern="1200" dirty="0"/>
              <a:t>Stakeholder Meeting</a:t>
            </a:r>
            <a:endParaRPr lang="fr-FR" sz="3200" kern="1200" dirty="0"/>
          </a:p>
        </p:txBody>
      </p:sp>
      <p:sp>
        <p:nvSpPr>
          <p:cNvPr id="6" name="Freeform 5"/>
          <p:cNvSpPr/>
          <p:nvPr/>
        </p:nvSpPr>
        <p:spPr>
          <a:xfrm>
            <a:off x="3657601" y="3932637"/>
            <a:ext cx="4835236" cy="1934765"/>
          </a:xfrm>
          <a:custGeom>
            <a:avLst/>
            <a:gdLst>
              <a:gd name="connsiteX0" fmla="*/ 0 w 4343400"/>
              <a:gd name="connsiteY0" fmla="*/ 241846 h 1934765"/>
              <a:gd name="connsiteX1" fmla="*/ 3376018 w 4343400"/>
              <a:gd name="connsiteY1" fmla="*/ 241846 h 1934765"/>
              <a:gd name="connsiteX2" fmla="*/ 3376018 w 4343400"/>
              <a:gd name="connsiteY2" fmla="*/ 0 h 1934765"/>
              <a:gd name="connsiteX3" fmla="*/ 4343400 w 4343400"/>
              <a:gd name="connsiteY3" fmla="*/ 967383 h 1934765"/>
              <a:gd name="connsiteX4" fmla="*/ 3376018 w 4343400"/>
              <a:gd name="connsiteY4" fmla="*/ 1934765 h 1934765"/>
              <a:gd name="connsiteX5" fmla="*/ 3376018 w 4343400"/>
              <a:gd name="connsiteY5" fmla="*/ 1692919 h 1934765"/>
              <a:gd name="connsiteX6" fmla="*/ 0 w 4343400"/>
              <a:gd name="connsiteY6" fmla="*/ 1692919 h 1934765"/>
              <a:gd name="connsiteX7" fmla="*/ 0 w 4343400"/>
              <a:gd name="connsiteY7" fmla="*/ 241846 h 193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3400" h="1934765">
                <a:moveTo>
                  <a:pt x="0" y="241846"/>
                </a:moveTo>
                <a:lnTo>
                  <a:pt x="3376018" y="241846"/>
                </a:lnTo>
                <a:lnTo>
                  <a:pt x="3376018" y="0"/>
                </a:lnTo>
                <a:lnTo>
                  <a:pt x="4343400" y="967383"/>
                </a:lnTo>
                <a:lnTo>
                  <a:pt x="3376018" y="1934765"/>
                </a:lnTo>
                <a:lnTo>
                  <a:pt x="3376018" y="1692919"/>
                </a:lnTo>
                <a:lnTo>
                  <a:pt x="0" y="1692919"/>
                </a:lnTo>
                <a:lnTo>
                  <a:pt x="0" y="24184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700" tIns="254546" rIns="738237" bIns="254546" numCol="1" spcCol="1270" anchor="ctr" anchorCtr="0">
            <a:noAutofit/>
          </a:bodyPr>
          <a:lstStyle/>
          <a:p>
            <a:pPr marL="111125" lvl="1" algn="l" defTabSz="889000">
              <a:lnSpc>
                <a:spcPct val="90000"/>
              </a:lnSpc>
              <a:spcBef>
                <a:spcPct val="0"/>
              </a:spcBef>
              <a:spcAft>
                <a:spcPct val="15000"/>
              </a:spcAft>
            </a:pPr>
            <a:r>
              <a:rPr lang="en-US" sz="2000" kern="1200" dirty="0"/>
              <a:t>Participants selected the best source of information for each nutrition indicator to generate the estimates in PROFILES</a:t>
            </a:r>
            <a:endParaRPr lang="fr-FR" sz="2000" kern="1200" dirty="0"/>
          </a:p>
        </p:txBody>
      </p:sp>
      <p:sp>
        <p:nvSpPr>
          <p:cNvPr id="7" name="Freeform 6"/>
          <p:cNvSpPr/>
          <p:nvPr/>
        </p:nvSpPr>
        <p:spPr>
          <a:xfrm>
            <a:off x="865909" y="3957538"/>
            <a:ext cx="2791691" cy="1934765"/>
          </a:xfrm>
          <a:custGeom>
            <a:avLst/>
            <a:gdLst>
              <a:gd name="connsiteX0" fmla="*/ 0 w 2895600"/>
              <a:gd name="connsiteY0" fmla="*/ 322467 h 1934765"/>
              <a:gd name="connsiteX1" fmla="*/ 322467 w 2895600"/>
              <a:gd name="connsiteY1" fmla="*/ 0 h 1934765"/>
              <a:gd name="connsiteX2" fmla="*/ 2573133 w 2895600"/>
              <a:gd name="connsiteY2" fmla="*/ 0 h 1934765"/>
              <a:gd name="connsiteX3" fmla="*/ 2895600 w 2895600"/>
              <a:gd name="connsiteY3" fmla="*/ 322467 h 1934765"/>
              <a:gd name="connsiteX4" fmla="*/ 2895600 w 2895600"/>
              <a:gd name="connsiteY4" fmla="*/ 1612298 h 1934765"/>
              <a:gd name="connsiteX5" fmla="*/ 2573133 w 2895600"/>
              <a:gd name="connsiteY5" fmla="*/ 1934765 h 1934765"/>
              <a:gd name="connsiteX6" fmla="*/ 322467 w 2895600"/>
              <a:gd name="connsiteY6" fmla="*/ 1934765 h 1934765"/>
              <a:gd name="connsiteX7" fmla="*/ 0 w 2895600"/>
              <a:gd name="connsiteY7" fmla="*/ 1612298 h 1934765"/>
              <a:gd name="connsiteX8" fmla="*/ 0 w 2895600"/>
              <a:gd name="connsiteY8" fmla="*/ 322467 h 193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5600" h="1934765">
                <a:moveTo>
                  <a:pt x="0" y="322467"/>
                </a:moveTo>
                <a:cubicBezTo>
                  <a:pt x="0" y="144373"/>
                  <a:pt x="144373" y="0"/>
                  <a:pt x="322467" y="0"/>
                </a:cubicBezTo>
                <a:lnTo>
                  <a:pt x="2573133" y="0"/>
                </a:lnTo>
                <a:cubicBezTo>
                  <a:pt x="2751227" y="0"/>
                  <a:pt x="2895600" y="144373"/>
                  <a:pt x="2895600" y="322467"/>
                </a:cubicBezTo>
                <a:lnTo>
                  <a:pt x="2895600" y="1612298"/>
                </a:lnTo>
                <a:cubicBezTo>
                  <a:pt x="2895600" y="1790392"/>
                  <a:pt x="2751227" y="1934765"/>
                  <a:pt x="2573133" y="1934765"/>
                </a:cubicBezTo>
                <a:lnTo>
                  <a:pt x="322467" y="1934765"/>
                </a:lnTo>
                <a:cubicBezTo>
                  <a:pt x="144373" y="1934765"/>
                  <a:pt x="0" y="1790392"/>
                  <a:pt x="0" y="1612298"/>
                </a:cubicBezTo>
                <a:lnTo>
                  <a:pt x="0" y="3224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7" tIns="164932" rIns="235417" bIns="164932" numCol="1" spcCol="1270" anchor="ctr" anchorCtr="0">
            <a:noAutofit/>
          </a:bodyPr>
          <a:lstStyle/>
          <a:p>
            <a:pPr lvl="0" algn="ctr" defTabSz="1644650">
              <a:lnSpc>
                <a:spcPct val="90000"/>
              </a:lnSpc>
              <a:spcBef>
                <a:spcPct val="0"/>
              </a:spcBef>
              <a:spcAft>
                <a:spcPct val="35000"/>
              </a:spcAft>
            </a:pPr>
            <a:r>
              <a:rPr lang="en-US" sz="3200" kern="1200" dirty="0"/>
              <a:t>PROFILES Workshop</a:t>
            </a:r>
            <a:endParaRPr lang="fr-FR" sz="3200" kern="1200" dirty="0"/>
          </a:p>
        </p:txBody>
      </p:sp>
    </p:spTree>
    <p:extLst>
      <p:ext uri="{BB962C8B-B14F-4D97-AF65-F5344CB8AC3E}">
        <p14:creationId xmlns:p14="http://schemas.microsoft.com/office/powerpoint/2010/main" val="57184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Benefits of Improved Nutrition? </a:t>
            </a:r>
          </a:p>
        </p:txBody>
      </p:sp>
      <p:sp>
        <p:nvSpPr>
          <p:cNvPr id="3" name="Content Placeholder 2"/>
          <p:cNvSpPr>
            <a:spLocks noGrp="1"/>
          </p:cNvSpPr>
          <p:nvPr>
            <p:ph idx="1"/>
          </p:nvPr>
        </p:nvSpPr>
        <p:spPr/>
        <p:txBody>
          <a:bodyPr/>
          <a:lstStyle/>
          <a:p>
            <a:pPr marL="0" indent="0">
              <a:buNone/>
            </a:pPr>
            <a:r>
              <a:rPr lang="en-US" dirty="0"/>
              <a:t>Improved nutrition will…</a:t>
            </a:r>
          </a:p>
          <a:p>
            <a:r>
              <a:rPr lang="en-US" dirty="0"/>
              <a:t>Reduce infection and illness in children</a:t>
            </a:r>
          </a:p>
          <a:p>
            <a:r>
              <a:rPr lang="en-US" dirty="0"/>
              <a:t>Improve growth and development, cognitive function, and school performance in children</a:t>
            </a:r>
          </a:p>
          <a:p>
            <a:r>
              <a:rPr lang="en-US" dirty="0"/>
              <a:t>Reduce mortality in infants, children, and mothers</a:t>
            </a:r>
          </a:p>
          <a:p>
            <a:r>
              <a:rPr lang="en-US" dirty="0"/>
              <a:t>Increase economic productivity</a:t>
            </a:r>
          </a:p>
        </p:txBody>
      </p:sp>
    </p:spTree>
    <p:extLst>
      <p:ext uri="{BB962C8B-B14F-4D97-AF65-F5344CB8AC3E}">
        <p14:creationId xmlns:p14="http://schemas.microsoft.com/office/powerpoint/2010/main" val="787400501"/>
      </p:ext>
    </p:extLst>
  </p:cSld>
  <p:clrMapOvr>
    <a:overrideClrMapping bg1="lt1" tx1="dk1" bg2="lt2" tx2="dk2" accent1="accent1" accent2="accent2" accent3="accent3" accent4="accent4" accent5="accent5" accent6="accent6" hlink="hlink" folHlink="folHlink"/>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2" y="194999"/>
            <a:ext cx="8229600" cy="1135038"/>
          </a:xfrm>
        </p:spPr>
        <p:txBody>
          <a:bodyPr>
            <a:noAutofit/>
          </a:bodyPr>
          <a:lstStyle/>
          <a:p>
            <a:r>
              <a:rPr lang="en-US" sz="3200" b="1" dirty="0">
                <a:latin typeface="+mn-lt"/>
              </a:rPr>
              <a:t>Initial and Target Prevalence for Time Period </a:t>
            </a:r>
            <a:r>
              <a:rPr lang="en-US" sz="3200" dirty="0"/>
              <a:t>[YEAR</a:t>
            </a:r>
            <a:r>
              <a:rPr lang="en-US" sz="3200" b="1" dirty="0">
                <a:latin typeface="+mn-lt"/>
              </a:rPr>
              <a:t>–YEAR</a:t>
            </a:r>
            <a:r>
              <a:rPr lang="en-US" sz="3200" dirty="0"/>
              <a:t>]</a:t>
            </a:r>
            <a:endParaRPr lang="en-US" sz="3200" b="1" dirty="0"/>
          </a:p>
        </p:txBody>
      </p:sp>
      <p:sp>
        <p:nvSpPr>
          <p:cNvPr id="5" name="Content Placeholder 4"/>
          <p:cNvSpPr>
            <a:spLocks noGrp="1"/>
          </p:cNvSpPr>
          <p:nvPr>
            <p:ph sz="quarter" idx="1"/>
          </p:nvPr>
        </p:nvSpPr>
        <p:spPr/>
        <p:txBody>
          <a:bodyPr/>
          <a:lstStyle/>
          <a:p>
            <a:endParaRPr lang="en-US" sz="2400" dirty="0"/>
          </a:p>
          <a:p>
            <a:endParaRPr lang="en-US" sz="2400" dirty="0"/>
          </a:p>
          <a:p>
            <a:pPr marL="0" indent="0">
              <a:buNone/>
            </a:pPr>
            <a:endParaRPr lang="en-US" sz="2400" dirty="0"/>
          </a:p>
          <a:p>
            <a:endParaRPr lang="en-US" sz="2400" dirty="0"/>
          </a:p>
        </p:txBody>
      </p:sp>
      <p:graphicFrame>
        <p:nvGraphicFramePr>
          <p:cNvPr id="3" name="Table 2"/>
          <p:cNvGraphicFramePr>
            <a:graphicFrameLocks noGrp="1"/>
          </p:cNvGraphicFramePr>
          <p:nvPr>
            <p:extLst/>
          </p:nvPr>
        </p:nvGraphicFramePr>
        <p:xfrm>
          <a:off x="15497" y="1527048"/>
          <a:ext cx="9128503" cy="5181600"/>
        </p:xfrm>
        <a:graphic>
          <a:graphicData uri="http://schemas.openxmlformats.org/drawingml/2006/table">
            <a:tbl>
              <a:tblPr firstRow="1" bandRow="1">
                <a:tableStyleId>{5C22544A-7EE6-4342-B048-85BDC9FD1C3A}</a:tableStyleId>
              </a:tblPr>
              <a:tblGrid>
                <a:gridCol w="2033692">
                  <a:extLst>
                    <a:ext uri="{9D8B030D-6E8A-4147-A177-3AD203B41FA5}">
                      <a16:colId xmlns:a16="http://schemas.microsoft.com/office/drawing/2014/main" val="20000"/>
                    </a:ext>
                  </a:extLst>
                </a:gridCol>
                <a:gridCol w="1159645">
                  <a:extLst>
                    <a:ext uri="{9D8B030D-6E8A-4147-A177-3AD203B41FA5}">
                      <a16:colId xmlns:a16="http://schemas.microsoft.com/office/drawing/2014/main" val="20001"/>
                    </a:ext>
                  </a:extLst>
                </a:gridCol>
                <a:gridCol w="1879338">
                  <a:extLst>
                    <a:ext uri="{9D8B030D-6E8A-4147-A177-3AD203B41FA5}">
                      <a16:colId xmlns:a16="http://schemas.microsoft.com/office/drawing/2014/main" val="20002"/>
                    </a:ext>
                  </a:extLst>
                </a:gridCol>
                <a:gridCol w="2738551">
                  <a:extLst>
                    <a:ext uri="{9D8B030D-6E8A-4147-A177-3AD203B41FA5}">
                      <a16:colId xmlns:a16="http://schemas.microsoft.com/office/drawing/2014/main" val="20003"/>
                    </a:ext>
                  </a:extLst>
                </a:gridCol>
                <a:gridCol w="1317277">
                  <a:extLst>
                    <a:ext uri="{9D8B030D-6E8A-4147-A177-3AD203B41FA5}">
                      <a16:colId xmlns:a16="http://schemas.microsoft.com/office/drawing/2014/main" val="20004"/>
                    </a:ext>
                  </a:extLst>
                </a:gridCol>
              </a:tblGrid>
              <a:tr h="586272">
                <a:tc>
                  <a:txBody>
                    <a:bodyPr/>
                    <a:lstStyle/>
                    <a:p>
                      <a:r>
                        <a:rPr lang="en-GB" sz="1600" noProof="0" dirty="0">
                          <a:solidFill>
                            <a:schemeClr val="tx1"/>
                          </a:solidFill>
                        </a:rPr>
                        <a:t>Indicator</a:t>
                      </a:r>
                    </a:p>
                  </a:txBody>
                  <a:tcPr anchor="b">
                    <a:solidFill>
                      <a:srgbClr val="9DB0CF"/>
                    </a:solidFill>
                  </a:tcPr>
                </a:tc>
                <a:tc>
                  <a:txBody>
                    <a:bodyPr/>
                    <a:lstStyle/>
                    <a:p>
                      <a:pPr algn="ctr"/>
                      <a:r>
                        <a:rPr lang="en-GB" sz="1600" baseline="0" noProof="0" dirty="0">
                          <a:solidFill>
                            <a:schemeClr val="tx1"/>
                          </a:solidFill>
                        </a:rPr>
                        <a:t>Status quo </a:t>
                      </a:r>
                    </a:p>
                    <a:p>
                      <a:pPr algn="ctr"/>
                      <a:r>
                        <a:rPr lang="en-GB" sz="1600" noProof="0" dirty="0">
                          <a:solidFill>
                            <a:schemeClr val="tx1"/>
                          </a:solidFill>
                        </a:rPr>
                        <a:t>prevalence (%)</a:t>
                      </a:r>
                    </a:p>
                  </a:txBody>
                  <a:tcPr anchor="b">
                    <a:solidFill>
                      <a:srgbClr val="9DB0CF"/>
                    </a:solidFill>
                  </a:tcPr>
                </a:tc>
                <a:tc>
                  <a:txBody>
                    <a:bodyPr/>
                    <a:lstStyle/>
                    <a:p>
                      <a:pPr algn="ctr"/>
                      <a:r>
                        <a:rPr lang="en-GB" sz="1600" noProof="0" dirty="0">
                          <a:solidFill>
                            <a:schemeClr val="tx1"/>
                          </a:solidFill>
                        </a:rPr>
                        <a:t>Source (s</a:t>
                      </a:r>
                      <a:r>
                        <a:rPr lang="en-GB" sz="1600" baseline="0" noProof="0" dirty="0">
                          <a:solidFill>
                            <a:schemeClr val="tx1"/>
                          </a:solidFill>
                        </a:rPr>
                        <a:t>tatus quo </a:t>
                      </a:r>
                    </a:p>
                    <a:p>
                      <a:pPr algn="ctr"/>
                      <a:r>
                        <a:rPr lang="en-GB" sz="1600" noProof="0" dirty="0">
                          <a:solidFill>
                            <a:schemeClr val="tx1"/>
                          </a:solidFill>
                        </a:rPr>
                        <a:t>prevalence)</a:t>
                      </a:r>
                    </a:p>
                  </a:txBody>
                  <a:tcPr anchor="b">
                    <a:solidFill>
                      <a:srgbClr val="9DB0CF"/>
                    </a:solidFill>
                  </a:tcPr>
                </a:tc>
                <a:tc>
                  <a:txBody>
                    <a:bodyPr/>
                    <a:lstStyle/>
                    <a:p>
                      <a:pPr algn="ctr"/>
                      <a:r>
                        <a:rPr lang="en-GB" sz="1600" noProof="0" dirty="0">
                          <a:solidFill>
                            <a:schemeClr val="tx1"/>
                          </a:solidFill>
                        </a:rPr>
                        <a:t>Rationale for selecting data source</a:t>
                      </a:r>
                    </a:p>
                  </a:txBody>
                  <a:tcPr anchor="b">
                    <a:solidFill>
                      <a:srgbClr val="9DB0CF"/>
                    </a:solidFill>
                  </a:tcPr>
                </a:tc>
                <a:tc>
                  <a:txBody>
                    <a:bodyPr/>
                    <a:lstStyle/>
                    <a:p>
                      <a:pPr algn="ctr"/>
                      <a:r>
                        <a:rPr lang="en-GB" sz="1600" baseline="0" noProof="0" dirty="0">
                          <a:solidFill>
                            <a:schemeClr val="tx1"/>
                          </a:solidFill>
                        </a:rPr>
                        <a:t>Target prevalence (%)</a:t>
                      </a:r>
                      <a:endParaRPr lang="en-GB" sz="1600" noProof="0" dirty="0">
                        <a:solidFill>
                          <a:schemeClr val="tx1"/>
                        </a:solidFill>
                      </a:endParaRPr>
                    </a:p>
                  </a:txBody>
                  <a:tcPr anchor="b">
                    <a:solidFill>
                      <a:srgbClr val="9DB0CF"/>
                    </a:solidFill>
                  </a:tcPr>
                </a:tc>
                <a:extLst>
                  <a:ext uri="{0D108BD9-81ED-4DB2-BD59-A6C34878D82A}">
                    <a16:rowId xmlns:a16="http://schemas.microsoft.com/office/drawing/2014/main" val="10000"/>
                  </a:ext>
                </a:extLst>
              </a:tr>
              <a:tr h="727097">
                <a:tc>
                  <a:txBody>
                    <a:bodyPr/>
                    <a:lstStyle/>
                    <a:p>
                      <a:r>
                        <a:rPr lang="en-GB" sz="1600" b="1" noProof="0" dirty="0"/>
                        <a:t>Wasting</a:t>
                      </a:r>
                      <a:r>
                        <a:rPr lang="en-GB" sz="1600" b="0" noProof="0" dirty="0"/>
                        <a:t>—</a:t>
                      </a:r>
                      <a:r>
                        <a:rPr lang="en-GB" sz="1600" noProof="0" dirty="0"/>
                        <a:t>moderate and severe (0–59 months)</a:t>
                      </a:r>
                    </a:p>
                  </a:txBody>
                  <a:tcPr anchor="ctr"/>
                </a:tc>
                <a:tc>
                  <a:txBody>
                    <a:bodyPr/>
                    <a:lstStyle/>
                    <a:p>
                      <a:pPr marL="237744" marR="244475" algn="ctr" defTabSz="685800" rtl="0" eaLnBrk="1" latinLnBrk="0" hangingPunct="1">
                        <a:spcBef>
                          <a:spcPts val="0"/>
                        </a:spcBef>
                        <a:spcAft>
                          <a:spcPts val="0"/>
                        </a:spcAft>
                      </a:pPr>
                      <a:endParaRPr lang="en-US" sz="1600" kern="1200" dirty="0">
                        <a:solidFill>
                          <a:schemeClr val="dk1"/>
                        </a:solidFill>
                        <a:effectLst/>
                        <a:latin typeface="+mj-lt"/>
                        <a:ea typeface="Times New Roman"/>
                        <a:cs typeface="+mn-cs"/>
                      </a:endParaRPr>
                    </a:p>
                  </a:txBody>
                  <a:tcPr marL="73025" marR="73025" marT="36830" marB="18415" anchor="ctr"/>
                </a:tc>
                <a:tc>
                  <a:txBody>
                    <a:bodyPr/>
                    <a:lstStyle/>
                    <a:p>
                      <a:pPr marL="237744" marR="244475" algn="ctr" defTabSz="685800" rtl="0" eaLnBrk="1" latinLnBrk="0" hangingPunct="1">
                        <a:spcBef>
                          <a:spcPts val="0"/>
                        </a:spcBef>
                        <a:spcAft>
                          <a:spcPts val="0"/>
                        </a:spcAft>
                      </a:pPr>
                      <a:endParaRPr lang="en-US" sz="1600" kern="1200" dirty="0">
                        <a:solidFill>
                          <a:schemeClr val="dk1"/>
                        </a:solidFill>
                        <a:effectLst/>
                        <a:latin typeface="+mj-lt"/>
                        <a:ea typeface="Times New Roman"/>
                        <a:cs typeface="+mn-cs"/>
                      </a:endParaRPr>
                    </a:p>
                  </a:txBody>
                  <a:tcPr marL="73025" marR="73025" marT="36830" marB="18415" anchor="ctr"/>
                </a:tc>
                <a:tc>
                  <a:txBody>
                    <a:bodyPr/>
                    <a:lstStyle/>
                    <a:p>
                      <a:pPr marL="237744" marR="244475" algn="ctr" defTabSz="685800" rtl="0" eaLnBrk="1" latinLnBrk="0" hangingPunct="1">
                        <a:spcBef>
                          <a:spcPts val="0"/>
                        </a:spcBef>
                        <a:spcAft>
                          <a:spcPts val="0"/>
                        </a:spcAft>
                      </a:pPr>
                      <a:endParaRPr lang="en-US" sz="1600" kern="1200" dirty="0">
                        <a:solidFill>
                          <a:schemeClr val="dk1"/>
                        </a:solidFill>
                        <a:effectLst/>
                        <a:latin typeface="+mj-lt"/>
                        <a:ea typeface="Times New Roman"/>
                        <a:cs typeface="+mn-cs"/>
                      </a:endParaRPr>
                    </a:p>
                  </a:txBody>
                  <a:tcPr marL="73025" marR="73025" marT="36830" marB="18415" anchor="ctr"/>
                </a:tc>
                <a:tc>
                  <a:txBody>
                    <a:bodyPr/>
                    <a:lstStyle/>
                    <a:p>
                      <a:pPr marL="237744" marR="244475" algn="ctr" defTabSz="685800" rtl="0" eaLnBrk="1" latinLnBrk="0" hangingPunct="1">
                        <a:spcBef>
                          <a:spcPts val="0"/>
                        </a:spcBef>
                        <a:spcAft>
                          <a:spcPts val="0"/>
                        </a:spcAft>
                      </a:pPr>
                      <a:endParaRPr lang="en-US" sz="1600" kern="1200" dirty="0">
                        <a:solidFill>
                          <a:schemeClr val="dk1"/>
                        </a:solidFill>
                        <a:effectLst/>
                        <a:latin typeface="+mj-lt"/>
                        <a:ea typeface="Times New Roman"/>
                        <a:cs typeface="+mn-cs"/>
                      </a:endParaRPr>
                    </a:p>
                  </a:txBody>
                  <a:tcPr marL="73025" marR="73025" marT="36830" marB="18415" anchor="ctr"/>
                </a:tc>
                <a:extLst>
                  <a:ext uri="{0D108BD9-81ED-4DB2-BD59-A6C34878D82A}">
                    <a16:rowId xmlns:a16="http://schemas.microsoft.com/office/drawing/2014/main" val="10005"/>
                  </a:ext>
                </a:extLst>
              </a:tr>
              <a:tr h="727097">
                <a:tc>
                  <a:txBody>
                    <a:bodyPr/>
                    <a:lstStyle/>
                    <a:p>
                      <a:r>
                        <a:rPr lang="en-GB" sz="1600" b="1" noProof="0" dirty="0"/>
                        <a:t>Underweight</a:t>
                      </a:r>
                      <a:r>
                        <a:rPr lang="en-GB" sz="1600" b="0" noProof="0" dirty="0"/>
                        <a:t>—</a:t>
                      </a:r>
                      <a:r>
                        <a:rPr lang="en-GB" sz="1600" noProof="0" dirty="0"/>
                        <a:t>moderate and severe</a:t>
                      </a:r>
                      <a:r>
                        <a:rPr lang="en-GB" sz="1600" baseline="0" noProof="0" dirty="0"/>
                        <a:t> (0–59 months)</a:t>
                      </a:r>
                      <a:endParaRPr lang="en-GB" sz="1600" noProof="0" dirty="0"/>
                    </a:p>
                  </a:txBody>
                  <a:tcPr anchor="ctr"/>
                </a:tc>
                <a:tc>
                  <a:txBody>
                    <a:bodyPr/>
                    <a:lstStyle/>
                    <a:p>
                      <a:pPr algn="ctr"/>
                      <a:endParaRPr lang="en-US" sz="1600" dirty="0"/>
                    </a:p>
                  </a:txBody>
                  <a:tcPr marL="73025" marR="73025" marT="36830" marB="18415" anchor="ctr"/>
                </a:tc>
                <a:tc>
                  <a:txBody>
                    <a:bodyPr/>
                    <a:lstStyle/>
                    <a:p>
                      <a:pPr algn="ctr"/>
                      <a:endParaRPr lang="en-US" sz="1600" dirty="0"/>
                    </a:p>
                  </a:txBody>
                  <a:tcPr marL="73025" marR="73025" marT="36830" marB="18415" anchor="ctr"/>
                </a:tc>
                <a:tc>
                  <a:txBody>
                    <a:bodyPr/>
                    <a:lstStyle/>
                    <a:p>
                      <a:pPr algn="ctr"/>
                      <a:endParaRPr lang="en-US" sz="1600" dirty="0"/>
                    </a:p>
                  </a:txBody>
                  <a:tcPr marL="73025" marR="73025" marT="36830" marB="18415" anchor="ctr"/>
                </a:tc>
                <a:tc>
                  <a:txBody>
                    <a:bodyPr/>
                    <a:lstStyle/>
                    <a:p>
                      <a:pPr algn="ctr"/>
                      <a:endParaRPr lang="en-US" sz="1600" dirty="0"/>
                    </a:p>
                  </a:txBody>
                  <a:tcPr marL="73025" marR="73025" marT="36830" marB="18415" anchor="ctr"/>
                </a:tc>
                <a:extLst>
                  <a:ext uri="{0D108BD9-81ED-4DB2-BD59-A6C34878D82A}">
                    <a16:rowId xmlns:a16="http://schemas.microsoft.com/office/drawing/2014/main" val="10001"/>
                  </a:ext>
                </a:extLst>
              </a:tr>
              <a:tr h="316522">
                <a:tc>
                  <a:txBody>
                    <a:bodyPr/>
                    <a:lstStyle/>
                    <a:p>
                      <a:pPr marL="0" algn="l" defTabSz="914400" rtl="0" eaLnBrk="1" latinLnBrk="0" hangingPunct="1"/>
                      <a:r>
                        <a:rPr lang="en-GB" sz="1600" b="1" kern="1200" noProof="0" dirty="0">
                          <a:solidFill>
                            <a:schemeClr val="dk1"/>
                          </a:solidFill>
                          <a:latin typeface="+mn-lt"/>
                          <a:ea typeface="+mn-ea"/>
                          <a:cs typeface="+mn-cs"/>
                        </a:rPr>
                        <a:t>Stunting</a:t>
                      </a:r>
                      <a:r>
                        <a:rPr lang="en-GB" sz="1600" b="0" kern="1200" noProof="0" dirty="0">
                          <a:solidFill>
                            <a:schemeClr val="dk1"/>
                          </a:solidFill>
                          <a:latin typeface="+mn-lt"/>
                          <a:ea typeface="+mn-ea"/>
                          <a:cs typeface="+mn-cs"/>
                        </a:rPr>
                        <a:t>—</a:t>
                      </a:r>
                      <a:r>
                        <a:rPr lang="en-GB" sz="1600" kern="1200" noProof="0" dirty="0">
                          <a:solidFill>
                            <a:schemeClr val="dk1"/>
                          </a:solidFill>
                          <a:latin typeface="+mn-lt"/>
                          <a:ea typeface="+mn-ea"/>
                          <a:cs typeface="+mn-cs"/>
                        </a:rPr>
                        <a:t>moderate and severe (24</a:t>
                      </a:r>
                      <a:r>
                        <a:rPr lang="en-GB" sz="1600" baseline="0" noProof="0" dirty="0"/>
                        <a:t>–</a:t>
                      </a:r>
                      <a:r>
                        <a:rPr lang="en-GB" sz="1600" kern="1200" noProof="0" dirty="0">
                          <a:solidFill>
                            <a:schemeClr val="dk1"/>
                          </a:solidFill>
                          <a:latin typeface="+mn-lt"/>
                          <a:ea typeface="+mn-ea"/>
                          <a:cs typeface="+mn-cs"/>
                        </a:rPr>
                        <a:t>35 months)</a:t>
                      </a:r>
                    </a:p>
                  </a:txBody>
                  <a:tcPr anchor="ctr"/>
                </a:tc>
                <a:tc>
                  <a:txBody>
                    <a:bodyPr/>
                    <a:lstStyle/>
                    <a:p>
                      <a:pPr algn="ctr"/>
                      <a:endParaRPr lang="en-US" sz="1600" dirty="0"/>
                    </a:p>
                  </a:txBody>
                  <a:tcPr marL="73025" marR="73025" marT="36830" marB="18415" anchor="ctr"/>
                </a:tc>
                <a:tc>
                  <a:txBody>
                    <a:bodyPr/>
                    <a:lstStyle/>
                    <a:p>
                      <a:pPr algn="ctr"/>
                      <a:endParaRPr lang="en-US" sz="1600" dirty="0"/>
                    </a:p>
                  </a:txBody>
                  <a:tcPr marL="73025" marR="73025" marT="36830" marB="18415" anchor="ctr"/>
                </a:tc>
                <a:tc>
                  <a:txBody>
                    <a:bodyPr/>
                    <a:lstStyle/>
                    <a:p>
                      <a:pPr algn="ctr"/>
                      <a:endParaRPr lang="en-US" sz="1600" dirty="0"/>
                    </a:p>
                  </a:txBody>
                  <a:tcPr marL="73025" marR="73025" marT="36830" marB="18415" anchor="ctr"/>
                </a:tc>
                <a:tc>
                  <a:txBody>
                    <a:bodyPr/>
                    <a:lstStyle/>
                    <a:p>
                      <a:pPr algn="ctr"/>
                      <a:endParaRPr lang="en-US" sz="1600" dirty="0"/>
                    </a:p>
                  </a:txBody>
                  <a:tcPr marL="73025" marR="73025" marT="36830" marB="18415" anchor="ctr"/>
                </a:tc>
                <a:extLst>
                  <a:ext uri="{0D108BD9-81ED-4DB2-BD59-A6C34878D82A}">
                    <a16:rowId xmlns:a16="http://schemas.microsoft.com/office/drawing/2014/main" val="10002"/>
                  </a:ext>
                </a:extLst>
              </a:tr>
              <a:tr h="316522">
                <a:tc>
                  <a:txBody>
                    <a:bodyPr/>
                    <a:lstStyle/>
                    <a:p>
                      <a:r>
                        <a:rPr lang="en-GB" sz="1600" b="1" kern="1200" noProof="0" dirty="0">
                          <a:solidFill>
                            <a:schemeClr val="dk1"/>
                          </a:solidFill>
                          <a:latin typeface="+mn-lt"/>
                          <a:ea typeface="+mn-ea"/>
                          <a:cs typeface="+mn-cs"/>
                        </a:rPr>
                        <a:t>Stunting</a:t>
                      </a:r>
                      <a:r>
                        <a:rPr lang="en-GB" sz="1600" b="0" kern="1200" noProof="0" dirty="0">
                          <a:solidFill>
                            <a:schemeClr val="dk1"/>
                          </a:solidFill>
                          <a:latin typeface="+mn-lt"/>
                          <a:ea typeface="+mn-ea"/>
                          <a:cs typeface="+mn-cs"/>
                        </a:rPr>
                        <a:t>—</a:t>
                      </a:r>
                      <a:r>
                        <a:rPr lang="en-GB" sz="1600" kern="1200" baseline="0" noProof="0" dirty="0">
                          <a:solidFill>
                            <a:schemeClr val="dk1"/>
                          </a:solidFill>
                          <a:latin typeface="+mn-lt"/>
                          <a:ea typeface="+mn-ea"/>
                          <a:cs typeface="+mn-cs"/>
                        </a:rPr>
                        <a:t>m</a:t>
                      </a:r>
                      <a:r>
                        <a:rPr lang="en-GB" sz="1600" kern="1200" noProof="0" dirty="0">
                          <a:solidFill>
                            <a:schemeClr val="dk1"/>
                          </a:solidFill>
                          <a:latin typeface="+mn-lt"/>
                          <a:ea typeface="+mn-ea"/>
                          <a:cs typeface="+mn-cs"/>
                        </a:rPr>
                        <a:t>oderate and severe </a:t>
                      </a:r>
                      <a:r>
                        <a:rPr lang="en-GB" sz="1600" kern="1200" baseline="0" noProof="0" dirty="0">
                          <a:solidFill>
                            <a:schemeClr val="dk1"/>
                          </a:solidFill>
                          <a:latin typeface="+mn-lt"/>
                          <a:ea typeface="+mn-ea"/>
                          <a:cs typeface="+mn-cs"/>
                        </a:rPr>
                        <a:t>(0</a:t>
                      </a:r>
                      <a:r>
                        <a:rPr lang="en-GB" sz="1600" baseline="0" noProof="0" dirty="0"/>
                        <a:t>–</a:t>
                      </a:r>
                      <a:r>
                        <a:rPr lang="en-GB" sz="1600" kern="1200" baseline="0" noProof="0" dirty="0">
                          <a:solidFill>
                            <a:schemeClr val="dk1"/>
                          </a:solidFill>
                          <a:latin typeface="+mn-lt"/>
                          <a:ea typeface="+mn-ea"/>
                          <a:cs typeface="+mn-cs"/>
                        </a:rPr>
                        <a:t>59 months)</a:t>
                      </a:r>
                      <a:endParaRPr lang="en-GB" sz="1600" kern="1200" noProof="0" dirty="0">
                        <a:solidFill>
                          <a:schemeClr val="dk1"/>
                        </a:solidFill>
                        <a:latin typeface="+mn-lt"/>
                        <a:ea typeface="+mn-ea"/>
                        <a:cs typeface="+mn-cs"/>
                      </a:endParaRPr>
                    </a:p>
                  </a:txBody>
                  <a:tcPr anchor="ctr"/>
                </a:tc>
                <a:tc>
                  <a:txBody>
                    <a:bodyPr/>
                    <a:lstStyle/>
                    <a:p>
                      <a:pPr algn="ctr"/>
                      <a:endParaRPr lang="en-US" sz="1600" dirty="0"/>
                    </a:p>
                  </a:txBody>
                  <a:tcPr marL="73025" marR="73025" marT="36830" marB="18415" anchor="ctr"/>
                </a:tc>
                <a:tc>
                  <a:txBody>
                    <a:bodyPr/>
                    <a:lstStyle/>
                    <a:p>
                      <a:pPr algn="ctr"/>
                      <a:endParaRPr lang="en-US" sz="1600" dirty="0"/>
                    </a:p>
                  </a:txBody>
                  <a:tcPr marL="73025" marR="73025" marT="36830" marB="18415" anchor="ctr"/>
                </a:tc>
                <a:tc>
                  <a:txBody>
                    <a:bodyPr/>
                    <a:lstStyle/>
                    <a:p>
                      <a:pPr algn="ctr"/>
                      <a:endParaRPr lang="en-US" sz="1600" dirty="0"/>
                    </a:p>
                  </a:txBody>
                  <a:tcPr marL="73025" marR="73025" marT="36830" marB="18415" anchor="ctr"/>
                </a:tc>
                <a:tc>
                  <a:txBody>
                    <a:bodyPr/>
                    <a:lstStyle/>
                    <a:p>
                      <a:pPr algn="ctr"/>
                      <a:endParaRPr lang="en-US" sz="1600" dirty="0"/>
                    </a:p>
                  </a:txBody>
                  <a:tcPr marL="73025" marR="73025" marT="36830" marB="18415" anchor="ctr"/>
                </a:tc>
                <a:extLst>
                  <a:ext uri="{0D108BD9-81ED-4DB2-BD59-A6C34878D82A}">
                    <a16:rowId xmlns:a16="http://schemas.microsoft.com/office/drawing/2014/main" val="10003"/>
                  </a:ext>
                </a:extLst>
              </a:tr>
              <a:tr h="548640">
                <a:tc>
                  <a:txBody>
                    <a:bodyPr/>
                    <a:lstStyle/>
                    <a:p>
                      <a:r>
                        <a:rPr lang="en-GB" sz="1600" b="1" kern="1200" noProof="0" dirty="0">
                          <a:solidFill>
                            <a:schemeClr val="dk1"/>
                          </a:solidFill>
                          <a:latin typeface="+mn-lt"/>
                          <a:ea typeface="+mn-ea"/>
                          <a:cs typeface="+mn-cs"/>
                        </a:rPr>
                        <a:t>Child overweight/ obesity</a:t>
                      </a:r>
                      <a:r>
                        <a:rPr lang="en-GB" sz="1600" b="0" kern="1200" noProof="0" dirty="0">
                          <a:solidFill>
                            <a:schemeClr val="dk1"/>
                          </a:solidFill>
                          <a:latin typeface="+mn-lt"/>
                          <a:ea typeface="+mn-ea"/>
                          <a:cs typeface="+mn-cs"/>
                        </a:rPr>
                        <a:t>—moderate and severe (48</a:t>
                      </a:r>
                      <a:r>
                        <a:rPr lang="en-GB" sz="1600" b="0" kern="1200" baseline="0" noProof="0" dirty="0">
                          <a:solidFill>
                            <a:schemeClr val="dk1"/>
                          </a:solidFill>
                          <a:latin typeface="+mn-lt"/>
                          <a:ea typeface="+mn-ea"/>
                          <a:cs typeface="+mn-cs"/>
                        </a:rPr>
                        <a:t>–</a:t>
                      </a:r>
                      <a:r>
                        <a:rPr lang="en-GB" sz="1600" b="0" kern="1200" noProof="0" dirty="0">
                          <a:solidFill>
                            <a:schemeClr val="dk1"/>
                          </a:solidFill>
                          <a:latin typeface="+mn-lt"/>
                          <a:ea typeface="+mn-ea"/>
                          <a:cs typeface="+mn-cs"/>
                        </a:rPr>
                        <a:t>59 months)</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r>
                        <a:rPr lang="en-US" sz="1600" dirty="0"/>
                        <a:t>NA</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94531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97" y="152400"/>
            <a:ext cx="8229600" cy="1180980"/>
          </a:xfrm>
        </p:spPr>
        <p:txBody>
          <a:bodyPr>
            <a:noAutofit/>
          </a:bodyPr>
          <a:lstStyle/>
          <a:p>
            <a:r>
              <a:rPr lang="en-US" sz="3200" b="1" dirty="0">
                <a:latin typeface="+mn-lt"/>
              </a:rPr>
              <a:t>Initial and Target Prevalence for Time Period </a:t>
            </a:r>
            <a:r>
              <a:rPr lang="en-US" sz="3200" dirty="0"/>
              <a:t>[YEAR–YEAR]</a:t>
            </a:r>
            <a:endParaRPr lang="en-US" sz="3200" b="1" dirty="0"/>
          </a:p>
        </p:txBody>
      </p:sp>
      <p:sp>
        <p:nvSpPr>
          <p:cNvPr id="5" name="Content Placeholder 4"/>
          <p:cNvSpPr>
            <a:spLocks noGrp="1"/>
          </p:cNvSpPr>
          <p:nvPr>
            <p:ph sz="quarter" idx="1"/>
          </p:nvPr>
        </p:nvSpPr>
        <p:spPr/>
        <p:txBody>
          <a:bodyPr/>
          <a:lstStyle/>
          <a:p>
            <a:endParaRPr lang="en-US" sz="2400" dirty="0"/>
          </a:p>
          <a:p>
            <a:endParaRPr lang="en-US" sz="2400" dirty="0"/>
          </a:p>
          <a:p>
            <a:pPr marL="0" indent="0">
              <a:buNone/>
            </a:pPr>
            <a:endParaRPr lang="en-US" sz="2400" dirty="0"/>
          </a:p>
          <a:p>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851294214"/>
              </p:ext>
            </p:extLst>
          </p:nvPr>
        </p:nvGraphicFramePr>
        <p:xfrm>
          <a:off x="15497" y="1515646"/>
          <a:ext cx="9128504" cy="4846320"/>
        </p:xfrm>
        <a:graphic>
          <a:graphicData uri="http://schemas.openxmlformats.org/drawingml/2006/table">
            <a:tbl>
              <a:tblPr firstRow="1" bandRow="1">
                <a:tableStyleId>{5C22544A-7EE6-4342-B048-85BDC9FD1C3A}</a:tableStyleId>
              </a:tblPr>
              <a:tblGrid>
                <a:gridCol w="2033692">
                  <a:extLst>
                    <a:ext uri="{9D8B030D-6E8A-4147-A177-3AD203B41FA5}">
                      <a16:colId xmlns:a16="http://schemas.microsoft.com/office/drawing/2014/main" val="20000"/>
                    </a:ext>
                  </a:extLst>
                </a:gridCol>
                <a:gridCol w="1409719">
                  <a:extLst>
                    <a:ext uri="{9D8B030D-6E8A-4147-A177-3AD203B41FA5}">
                      <a16:colId xmlns:a16="http://schemas.microsoft.com/office/drawing/2014/main" val="20001"/>
                    </a:ext>
                  </a:extLst>
                </a:gridCol>
                <a:gridCol w="1893742">
                  <a:extLst>
                    <a:ext uri="{9D8B030D-6E8A-4147-A177-3AD203B41FA5}">
                      <a16:colId xmlns:a16="http://schemas.microsoft.com/office/drawing/2014/main" val="20002"/>
                    </a:ext>
                  </a:extLst>
                </a:gridCol>
                <a:gridCol w="2474074">
                  <a:extLst>
                    <a:ext uri="{9D8B030D-6E8A-4147-A177-3AD203B41FA5}">
                      <a16:colId xmlns:a16="http://schemas.microsoft.com/office/drawing/2014/main" val="20003"/>
                    </a:ext>
                  </a:extLst>
                </a:gridCol>
                <a:gridCol w="1317277">
                  <a:extLst>
                    <a:ext uri="{9D8B030D-6E8A-4147-A177-3AD203B41FA5}">
                      <a16:colId xmlns:a16="http://schemas.microsoft.com/office/drawing/2014/main" val="20004"/>
                    </a:ext>
                  </a:extLst>
                </a:gridCol>
              </a:tblGrid>
              <a:tr h="586272">
                <a:tc>
                  <a:txBody>
                    <a:bodyPr/>
                    <a:lstStyle/>
                    <a:p>
                      <a:r>
                        <a:rPr lang="en-US" sz="1600" noProof="0" dirty="0">
                          <a:solidFill>
                            <a:schemeClr val="tx1"/>
                          </a:solidFill>
                        </a:rPr>
                        <a:t>Indicator</a:t>
                      </a:r>
                    </a:p>
                  </a:txBody>
                  <a:tcPr anchor="b">
                    <a:solidFill>
                      <a:srgbClr val="9DB0CF"/>
                    </a:solidFill>
                  </a:tcPr>
                </a:tc>
                <a:tc>
                  <a:txBody>
                    <a:bodyPr/>
                    <a:lstStyle/>
                    <a:p>
                      <a:pPr algn="ctr"/>
                      <a:r>
                        <a:rPr lang="en-US" sz="1600" baseline="0" noProof="0" dirty="0">
                          <a:solidFill>
                            <a:schemeClr val="tx1"/>
                          </a:solidFill>
                        </a:rPr>
                        <a:t>Status quo </a:t>
                      </a:r>
                    </a:p>
                    <a:p>
                      <a:pPr algn="ctr"/>
                      <a:r>
                        <a:rPr lang="en-US" sz="1600" noProof="0" dirty="0">
                          <a:solidFill>
                            <a:schemeClr val="tx1"/>
                          </a:solidFill>
                        </a:rPr>
                        <a:t>prevalence (%)</a:t>
                      </a:r>
                    </a:p>
                  </a:txBody>
                  <a:tcPr anchor="b">
                    <a:solidFill>
                      <a:srgbClr val="9DB0CF"/>
                    </a:solidFill>
                  </a:tcPr>
                </a:tc>
                <a:tc>
                  <a:txBody>
                    <a:bodyPr/>
                    <a:lstStyle/>
                    <a:p>
                      <a:pPr algn="ctr"/>
                      <a:r>
                        <a:rPr lang="en-US" sz="1600" noProof="0" dirty="0">
                          <a:solidFill>
                            <a:schemeClr val="tx1"/>
                          </a:solidFill>
                        </a:rPr>
                        <a:t>Source (</a:t>
                      </a:r>
                      <a:r>
                        <a:rPr lang="en-US" sz="1600" baseline="0" noProof="0" dirty="0">
                          <a:solidFill>
                            <a:schemeClr val="tx1"/>
                          </a:solidFill>
                        </a:rPr>
                        <a:t>status quo </a:t>
                      </a:r>
                    </a:p>
                    <a:p>
                      <a:pPr algn="ctr"/>
                      <a:r>
                        <a:rPr lang="en-US" sz="1600" noProof="0" dirty="0">
                          <a:solidFill>
                            <a:schemeClr val="tx1"/>
                          </a:solidFill>
                        </a:rPr>
                        <a:t>prevalence)</a:t>
                      </a:r>
                    </a:p>
                  </a:txBody>
                  <a:tcPr anchor="b">
                    <a:solidFill>
                      <a:srgbClr val="9DB0CF"/>
                    </a:solidFill>
                  </a:tcPr>
                </a:tc>
                <a:tc>
                  <a:txBody>
                    <a:bodyPr/>
                    <a:lstStyle/>
                    <a:p>
                      <a:pPr algn="ctr"/>
                      <a:r>
                        <a:rPr lang="en-US" sz="1600" noProof="0" dirty="0">
                          <a:solidFill>
                            <a:schemeClr val="tx1"/>
                          </a:solidFill>
                        </a:rPr>
                        <a:t>Rationale for selecting data source</a:t>
                      </a:r>
                    </a:p>
                  </a:txBody>
                  <a:tcPr anchor="b">
                    <a:solidFill>
                      <a:srgbClr val="9DB0CF"/>
                    </a:solidFill>
                  </a:tcPr>
                </a:tc>
                <a:tc>
                  <a:txBody>
                    <a:bodyPr/>
                    <a:lstStyle/>
                    <a:p>
                      <a:pPr algn="ctr"/>
                      <a:r>
                        <a:rPr lang="en-US" sz="1600" baseline="0" noProof="0" dirty="0">
                          <a:solidFill>
                            <a:schemeClr val="tx1"/>
                          </a:solidFill>
                        </a:rPr>
                        <a:t>Target prevalence (%)</a:t>
                      </a:r>
                      <a:endParaRPr lang="en-US" sz="1600" noProof="0" dirty="0">
                        <a:solidFill>
                          <a:schemeClr val="tx1"/>
                        </a:solidFill>
                      </a:endParaRPr>
                    </a:p>
                  </a:txBody>
                  <a:tcPr anchor="b">
                    <a:solidFill>
                      <a:srgbClr val="9DB0CF"/>
                    </a:solidFill>
                  </a:tcPr>
                </a:tc>
                <a:extLst>
                  <a:ext uri="{0D108BD9-81ED-4DB2-BD59-A6C34878D82A}">
                    <a16:rowId xmlns:a16="http://schemas.microsoft.com/office/drawing/2014/main" val="10000"/>
                  </a:ext>
                </a:extLst>
              </a:tr>
              <a:tr h="548640">
                <a:tc>
                  <a:txBody>
                    <a:bodyPr/>
                    <a:lstStyle/>
                    <a:p>
                      <a:r>
                        <a:rPr lang="en-US" sz="1600" b="1" kern="1200" noProof="0" dirty="0">
                          <a:solidFill>
                            <a:schemeClr val="dk1"/>
                          </a:solidFill>
                          <a:latin typeface="+mn-lt"/>
                          <a:ea typeface="+mn-ea"/>
                          <a:cs typeface="+mn-cs"/>
                        </a:rPr>
                        <a:t>Vitamin A deficiency</a:t>
                      </a:r>
                      <a:r>
                        <a:rPr lang="en-US" sz="1600" b="1" kern="1200" baseline="0" noProof="0" dirty="0">
                          <a:solidFill>
                            <a:schemeClr val="dk1"/>
                          </a:solidFill>
                          <a:latin typeface="+mn-lt"/>
                          <a:ea typeface="+mn-ea"/>
                          <a:cs typeface="+mn-cs"/>
                        </a:rPr>
                        <a:t> </a:t>
                      </a:r>
                      <a:r>
                        <a:rPr lang="en-US" sz="1600" b="0" kern="1200" baseline="0" noProof="0" dirty="0">
                          <a:solidFill>
                            <a:schemeClr val="dk1"/>
                          </a:solidFill>
                          <a:latin typeface="+mn-lt"/>
                          <a:ea typeface="+mn-ea"/>
                          <a:cs typeface="+mn-cs"/>
                        </a:rPr>
                        <a:t>(</a:t>
                      </a:r>
                      <a:r>
                        <a:rPr lang="en-US" sz="1600" kern="1200" noProof="0" dirty="0">
                          <a:solidFill>
                            <a:schemeClr val="dk1"/>
                          </a:solidFill>
                          <a:latin typeface="+mn-lt"/>
                          <a:ea typeface="+mn-ea"/>
                          <a:cs typeface="+mn-cs"/>
                        </a:rPr>
                        <a:t>6</a:t>
                      </a:r>
                      <a:r>
                        <a:rPr lang="en-US" sz="1600" baseline="0" noProof="0" dirty="0"/>
                        <a:t>–</a:t>
                      </a:r>
                      <a:r>
                        <a:rPr lang="en-US" sz="1600" kern="1200" noProof="0" dirty="0">
                          <a:solidFill>
                            <a:schemeClr val="dk1"/>
                          </a:solidFill>
                          <a:latin typeface="+mn-lt"/>
                          <a:ea typeface="+mn-ea"/>
                          <a:cs typeface="+mn-cs"/>
                        </a:rPr>
                        <a:t>59 months)</a:t>
                      </a:r>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extLst>
                  <a:ext uri="{0D108BD9-81ED-4DB2-BD59-A6C34878D82A}">
                    <a16:rowId xmlns:a16="http://schemas.microsoft.com/office/drawing/2014/main" val="10004"/>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noProof="0" dirty="0">
                          <a:solidFill>
                            <a:schemeClr val="dk1"/>
                          </a:solidFill>
                          <a:latin typeface="+mn-lt"/>
                          <a:ea typeface="+mn-ea"/>
                          <a:cs typeface="+mn-cs"/>
                        </a:rPr>
                        <a:t>Iodine deficiency</a:t>
                      </a:r>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extLst>
                  <a:ext uri="{0D108BD9-81ED-4DB2-BD59-A6C34878D82A}">
                    <a16:rowId xmlns:a16="http://schemas.microsoft.com/office/drawing/2014/main" val="619646308"/>
                  </a:ext>
                </a:extLst>
              </a:tr>
              <a:tr h="332056">
                <a:tc>
                  <a:txBody>
                    <a:bodyPr/>
                    <a:lstStyle/>
                    <a:p>
                      <a:r>
                        <a:rPr lang="en-US" sz="1600" b="1" kern="1200" noProof="0" dirty="0">
                          <a:solidFill>
                            <a:schemeClr val="dk1"/>
                          </a:solidFill>
                          <a:latin typeface="+mn-lt"/>
                          <a:ea typeface="+mn-ea"/>
                          <a:cs typeface="+mn-cs"/>
                        </a:rPr>
                        <a:t>Anemia</a:t>
                      </a:r>
                      <a:r>
                        <a:rPr lang="en-US" sz="1600" b="0" kern="1200" noProof="0" dirty="0">
                          <a:solidFill>
                            <a:schemeClr val="dk1"/>
                          </a:solidFill>
                          <a:latin typeface="+mn-lt"/>
                          <a:ea typeface="+mn-ea"/>
                          <a:cs typeface="+mn-cs"/>
                        </a:rPr>
                        <a:t>—</a:t>
                      </a:r>
                      <a:r>
                        <a:rPr lang="en-US" sz="1600" kern="1200" baseline="0" noProof="0" dirty="0">
                          <a:solidFill>
                            <a:schemeClr val="dk1"/>
                          </a:solidFill>
                          <a:latin typeface="+mn-lt"/>
                          <a:ea typeface="+mn-ea"/>
                          <a:cs typeface="+mn-cs"/>
                        </a:rPr>
                        <a:t>children (&lt; 5 years of age)</a:t>
                      </a:r>
                      <a:endParaRPr lang="en-US" sz="1600" kern="1200" noProof="0" dirty="0">
                        <a:solidFill>
                          <a:schemeClr val="dk1"/>
                        </a:solidFill>
                        <a:latin typeface="+mn-lt"/>
                        <a:ea typeface="+mn-ea"/>
                        <a:cs typeface="+mn-cs"/>
                      </a:endParaRPr>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extLst>
                  <a:ext uri="{0D108BD9-81ED-4DB2-BD59-A6C34878D82A}">
                    <a16:rowId xmlns:a16="http://schemas.microsoft.com/office/drawing/2014/main" val="10003"/>
                  </a:ext>
                </a:extLst>
              </a:tr>
              <a:tr h="332056">
                <a:tc>
                  <a:txBody>
                    <a:bodyPr/>
                    <a:lstStyle/>
                    <a:p>
                      <a:r>
                        <a:rPr lang="en-US" sz="1600" b="1" kern="1200" noProof="0" dirty="0">
                          <a:solidFill>
                            <a:schemeClr val="dk1"/>
                          </a:solidFill>
                          <a:latin typeface="+mn-lt"/>
                          <a:ea typeface="+mn-ea"/>
                          <a:cs typeface="+mn-cs"/>
                        </a:rPr>
                        <a:t>Anemia</a:t>
                      </a:r>
                      <a:r>
                        <a:rPr lang="en-US" sz="1600" b="0" kern="1200" noProof="0" dirty="0">
                          <a:solidFill>
                            <a:schemeClr val="dk1"/>
                          </a:solidFill>
                          <a:latin typeface="+mn-lt"/>
                          <a:ea typeface="+mn-ea"/>
                          <a:cs typeface="+mn-cs"/>
                        </a:rPr>
                        <a:t>—</a:t>
                      </a:r>
                      <a:r>
                        <a:rPr lang="en-US" sz="1600" kern="1200" noProof="0" dirty="0">
                          <a:solidFill>
                            <a:schemeClr val="dk1"/>
                          </a:solidFill>
                          <a:latin typeface="+mn-lt"/>
                          <a:ea typeface="+mn-ea"/>
                          <a:cs typeface="+mn-cs"/>
                        </a:rPr>
                        <a:t>school-age children (5–14</a:t>
                      </a:r>
                      <a:r>
                        <a:rPr lang="en-US" sz="1600" kern="1200" baseline="0" noProof="0" dirty="0">
                          <a:solidFill>
                            <a:schemeClr val="dk1"/>
                          </a:solidFill>
                          <a:latin typeface="+mn-lt"/>
                          <a:ea typeface="+mn-ea"/>
                          <a:cs typeface="+mn-cs"/>
                        </a:rPr>
                        <a:t> years)</a:t>
                      </a:r>
                      <a:endParaRPr lang="en-US" sz="1600" kern="1200" noProof="0" dirty="0">
                        <a:solidFill>
                          <a:schemeClr val="dk1"/>
                        </a:solidFill>
                        <a:latin typeface="+mn-lt"/>
                        <a:ea typeface="+mn-ea"/>
                        <a:cs typeface="+mn-cs"/>
                      </a:endParaRPr>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extLst>
                  <a:ext uri="{0D108BD9-81ED-4DB2-BD59-A6C34878D82A}">
                    <a16:rowId xmlns:a16="http://schemas.microsoft.com/office/drawing/2014/main" val="10008"/>
                  </a:ext>
                </a:extLst>
              </a:tr>
              <a:tr h="332056">
                <a:tc>
                  <a:txBody>
                    <a:bodyPr/>
                    <a:lstStyle/>
                    <a:p>
                      <a:r>
                        <a:rPr lang="en-US" sz="1600" b="1" kern="1200" noProof="0" dirty="0">
                          <a:solidFill>
                            <a:schemeClr val="dk1"/>
                          </a:solidFill>
                          <a:latin typeface="+mn-lt"/>
                          <a:ea typeface="+mn-ea"/>
                          <a:cs typeface="+mn-cs"/>
                        </a:rPr>
                        <a:t>Anemia</a:t>
                      </a:r>
                      <a:r>
                        <a:rPr lang="en-US" sz="1600" b="0" kern="1200" noProof="0" dirty="0">
                          <a:solidFill>
                            <a:schemeClr val="dk1"/>
                          </a:solidFill>
                          <a:latin typeface="+mn-lt"/>
                          <a:ea typeface="+mn-ea"/>
                          <a:cs typeface="+mn-cs"/>
                        </a:rPr>
                        <a:t>—</a:t>
                      </a:r>
                      <a:r>
                        <a:rPr lang="en-US" sz="1600" kern="1200" noProof="0" dirty="0">
                          <a:solidFill>
                            <a:schemeClr val="dk1"/>
                          </a:solidFill>
                          <a:latin typeface="+mn-lt"/>
                          <a:ea typeface="+mn-ea"/>
                          <a:cs typeface="+mn-cs"/>
                        </a:rPr>
                        <a:t>pregnant</a:t>
                      </a:r>
                      <a:r>
                        <a:rPr lang="en-US" sz="1600" baseline="0" noProof="0" dirty="0"/>
                        <a:t> </a:t>
                      </a:r>
                      <a:r>
                        <a:rPr lang="en-US" sz="1600" kern="1200" noProof="0" dirty="0">
                          <a:solidFill>
                            <a:schemeClr val="dk1"/>
                          </a:solidFill>
                          <a:latin typeface="+mn-lt"/>
                          <a:ea typeface="+mn-ea"/>
                          <a:cs typeface="+mn-cs"/>
                        </a:rPr>
                        <a:t>women </a:t>
                      </a:r>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extLst>
                  <a:ext uri="{0D108BD9-81ED-4DB2-BD59-A6C34878D82A}">
                    <a16:rowId xmlns:a16="http://schemas.microsoft.com/office/drawing/2014/main" val="10005"/>
                  </a:ext>
                </a:extLst>
              </a:tr>
              <a:tr h="395718">
                <a:tc>
                  <a:txBody>
                    <a:bodyPr/>
                    <a:lstStyle/>
                    <a:p>
                      <a:r>
                        <a:rPr lang="en-US" sz="1600" b="1" kern="1200" noProof="0" dirty="0">
                          <a:solidFill>
                            <a:schemeClr val="dk1"/>
                          </a:solidFill>
                          <a:latin typeface="+mn-lt"/>
                          <a:ea typeface="+mn-ea"/>
                          <a:cs typeface="+mn-cs"/>
                        </a:rPr>
                        <a:t>Anemia</a:t>
                      </a:r>
                      <a:r>
                        <a:rPr lang="en-US" sz="1600" b="0" kern="1200" noProof="0" dirty="0">
                          <a:solidFill>
                            <a:schemeClr val="dk1"/>
                          </a:solidFill>
                          <a:latin typeface="+mn-lt"/>
                          <a:ea typeface="+mn-ea"/>
                          <a:cs typeface="+mn-cs"/>
                        </a:rPr>
                        <a:t>—</a:t>
                      </a:r>
                      <a:r>
                        <a:rPr lang="en-US" sz="1600" kern="1200" noProof="0" dirty="0">
                          <a:solidFill>
                            <a:schemeClr val="dk1"/>
                          </a:solidFill>
                          <a:latin typeface="+mn-lt"/>
                          <a:ea typeface="+mn-ea"/>
                          <a:cs typeface="+mn-cs"/>
                        </a:rPr>
                        <a:t>women (15</a:t>
                      </a:r>
                      <a:r>
                        <a:rPr lang="en-US" sz="1600" baseline="0" noProof="0" dirty="0"/>
                        <a:t>–</a:t>
                      </a:r>
                      <a:r>
                        <a:rPr lang="en-US" sz="1600" kern="1200" noProof="0" dirty="0">
                          <a:solidFill>
                            <a:schemeClr val="dk1"/>
                          </a:solidFill>
                          <a:latin typeface="+mn-lt"/>
                          <a:ea typeface="+mn-ea"/>
                          <a:cs typeface="+mn-cs"/>
                        </a:rPr>
                        <a:t>49 years) </a:t>
                      </a:r>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extLst>
                  <a:ext uri="{0D108BD9-81ED-4DB2-BD59-A6C34878D82A}">
                    <a16:rowId xmlns:a16="http://schemas.microsoft.com/office/drawing/2014/main" val="10006"/>
                  </a:ext>
                </a:extLst>
              </a:tr>
              <a:tr h="316522">
                <a:tc>
                  <a:txBody>
                    <a:bodyPr/>
                    <a:lstStyle/>
                    <a:p>
                      <a:r>
                        <a:rPr lang="en-US" sz="1600" b="1" kern="1200" noProof="0" dirty="0">
                          <a:solidFill>
                            <a:schemeClr val="dk1"/>
                          </a:solidFill>
                          <a:latin typeface="+mn-lt"/>
                          <a:ea typeface="+mn-ea"/>
                          <a:cs typeface="+mn-cs"/>
                        </a:rPr>
                        <a:t>Anemia</a:t>
                      </a:r>
                      <a:r>
                        <a:rPr lang="en-US" sz="1600" b="0" kern="1200" noProof="0" dirty="0">
                          <a:solidFill>
                            <a:schemeClr val="dk1"/>
                          </a:solidFill>
                          <a:latin typeface="+mn-lt"/>
                          <a:ea typeface="+mn-ea"/>
                          <a:cs typeface="+mn-cs"/>
                        </a:rPr>
                        <a:t>—</a:t>
                      </a:r>
                      <a:r>
                        <a:rPr lang="en-US" sz="1600" kern="1200" noProof="0" dirty="0">
                          <a:solidFill>
                            <a:schemeClr val="dk1"/>
                          </a:solidFill>
                          <a:latin typeface="+mn-lt"/>
                          <a:ea typeface="+mn-ea"/>
                          <a:cs typeface="+mn-cs"/>
                        </a:rPr>
                        <a:t>men (15</a:t>
                      </a:r>
                      <a:r>
                        <a:rPr lang="en-US" sz="1600" baseline="0" noProof="0" dirty="0"/>
                        <a:t>–64</a:t>
                      </a:r>
                      <a:r>
                        <a:rPr lang="en-US" sz="1600" kern="1200" noProof="0" dirty="0">
                          <a:solidFill>
                            <a:schemeClr val="dk1"/>
                          </a:solidFill>
                          <a:latin typeface="+mn-lt"/>
                          <a:ea typeface="+mn-ea"/>
                          <a:cs typeface="+mn-cs"/>
                        </a:rPr>
                        <a:t> years)</a:t>
                      </a:r>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tc>
                  <a:txBody>
                    <a:bodyPr/>
                    <a:lstStyle/>
                    <a:p>
                      <a:pPr algn="ctr"/>
                      <a:endParaRPr lang="en-US" sz="1600" noProof="0"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6719310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704"/>
            <a:ext cx="9144000" cy="1143000"/>
          </a:xfrm>
        </p:spPr>
        <p:txBody>
          <a:bodyPr/>
          <a:lstStyle/>
          <a:p>
            <a:r>
              <a:rPr lang="en-US" sz="3200" dirty="0"/>
              <a:t>Initial and Target Prevalence for Time Period </a:t>
            </a:r>
            <a:br>
              <a:rPr lang="en-US" sz="3200" dirty="0"/>
            </a:br>
            <a:r>
              <a:rPr lang="en-US" sz="3200" dirty="0"/>
              <a:t>[YEAR–YEAR]</a:t>
            </a:r>
            <a:endParaRPr lang="en-US" sz="3200" b="1" dirty="0">
              <a:solidFill>
                <a:schemeClr val="accent1"/>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3272411"/>
              </p:ext>
            </p:extLst>
          </p:nvPr>
        </p:nvGraphicFramePr>
        <p:xfrm>
          <a:off x="0" y="1355047"/>
          <a:ext cx="9144000" cy="5319925"/>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623950">
                <a:tc>
                  <a:txBody>
                    <a:bodyPr/>
                    <a:lstStyle/>
                    <a:p>
                      <a:r>
                        <a:rPr lang="en-US" sz="1600" dirty="0">
                          <a:solidFill>
                            <a:schemeClr val="tx1"/>
                          </a:solidFill>
                          <a:latin typeface="+mn-lt"/>
                        </a:rPr>
                        <a:t>Indicator</a:t>
                      </a:r>
                    </a:p>
                  </a:txBody>
                  <a:tcPr anchor="b">
                    <a:solidFill>
                      <a:srgbClr val="9DB0CF"/>
                    </a:solidFill>
                  </a:tcPr>
                </a:tc>
                <a:tc>
                  <a:txBody>
                    <a:bodyPr/>
                    <a:lstStyle/>
                    <a:p>
                      <a:pPr algn="ctr">
                        <a:lnSpc>
                          <a:spcPct val="90000"/>
                        </a:lnSpc>
                      </a:pPr>
                      <a:r>
                        <a:rPr lang="en-US" sz="1600" baseline="0" dirty="0">
                          <a:solidFill>
                            <a:schemeClr val="tx1"/>
                          </a:solidFill>
                          <a:latin typeface="+mn-lt"/>
                        </a:rPr>
                        <a:t>Status quo </a:t>
                      </a:r>
                      <a:endParaRPr lang="en-US" sz="1600" dirty="0">
                        <a:solidFill>
                          <a:schemeClr val="tx1"/>
                        </a:solidFill>
                        <a:latin typeface="+mn-lt"/>
                      </a:endParaRPr>
                    </a:p>
                    <a:p>
                      <a:pPr algn="ctr">
                        <a:lnSpc>
                          <a:spcPct val="90000"/>
                        </a:lnSpc>
                      </a:pPr>
                      <a:r>
                        <a:rPr lang="en-US" sz="1600" dirty="0">
                          <a:solidFill>
                            <a:schemeClr val="tx1"/>
                          </a:solidFill>
                          <a:latin typeface="+mn-lt"/>
                        </a:rPr>
                        <a:t>prevalence (%)</a:t>
                      </a:r>
                      <a:endParaRPr lang="en-US" sz="1600" b="0" dirty="0">
                        <a:solidFill>
                          <a:schemeClr val="tx1"/>
                        </a:solidFill>
                        <a:latin typeface="+mn-lt"/>
                      </a:endParaRPr>
                    </a:p>
                  </a:txBody>
                  <a:tcPr anchor="b">
                    <a:solidFill>
                      <a:srgbClr val="9DB0CF"/>
                    </a:solidFill>
                  </a:tcPr>
                </a:tc>
                <a:tc>
                  <a:txBody>
                    <a:bodyPr/>
                    <a:lstStyle/>
                    <a:p>
                      <a:pPr algn="ctr">
                        <a:lnSpc>
                          <a:spcPct val="90000"/>
                        </a:lnSpc>
                      </a:pPr>
                      <a:r>
                        <a:rPr lang="en-US" sz="1600" b="1" dirty="0">
                          <a:solidFill>
                            <a:schemeClr val="tx1"/>
                          </a:solidFill>
                          <a:latin typeface="+mn-lt"/>
                        </a:rPr>
                        <a:t>Source </a:t>
                      </a:r>
                      <a:r>
                        <a:rPr lang="en-US" sz="1600" b="0" dirty="0">
                          <a:solidFill>
                            <a:schemeClr val="tx1"/>
                          </a:solidFill>
                          <a:latin typeface="+mn-lt"/>
                        </a:rPr>
                        <a:t>(</a:t>
                      </a:r>
                      <a:r>
                        <a:rPr lang="en-GB" sz="1600" b="1" baseline="0" noProof="0" dirty="0">
                          <a:solidFill>
                            <a:schemeClr val="tx1"/>
                          </a:solidFill>
                          <a:latin typeface="+mn-lt"/>
                        </a:rPr>
                        <a:t>s</a:t>
                      </a:r>
                      <a:r>
                        <a:rPr lang="en-GB" sz="1600" baseline="0" noProof="0" dirty="0">
                          <a:solidFill>
                            <a:schemeClr val="tx1"/>
                          </a:solidFill>
                          <a:latin typeface="+mn-lt"/>
                        </a:rPr>
                        <a:t>tatus quo </a:t>
                      </a:r>
                    </a:p>
                    <a:p>
                      <a:pPr algn="ctr">
                        <a:lnSpc>
                          <a:spcPct val="90000"/>
                        </a:lnSpc>
                      </a:pPr>
                      <a:r>
                        <a:rPr lang="en-GB" sz="1600" noProof="0" dirty="0">
                          <a:solidFill>
                            <a:schemeClr val="tx1"/>
                          </a:solidFill>
                          <a:latin typeface="+mn-lt"/>
                        </a:rPr>
                        <a:t>prevalence)</a:t>
                      </a:r>
                      <a:endParaRPr lang="en-US" sz="1600" b="0" dirty="0">
                        <a:solidFill>
                          <a:schemeClr val="tx1"/>
                        </a:solidFill>
                        <a:latin typeface="+mn-lt"/>
                      </a:endParaRPr>
                    </a:p>
                  </a:txBody>
                  <a:tcPr anchor="b">
                    <a:solidFill>
                      <a:srgbClr val="9DB0CF"/>
                    </a:solidFill>
                  </a:tcPr>
                </a:tc>
                <a:tc>
                  <a:txBody>
                    <a:bodyPr/>
                    <a:lstStyle/>
                    <a:p>
                      <a:pPr marL="0" marR="0" indent="0" algn="ctr" defTabSz="685800" rtl="0" eaLnBrk="1" fontAlgn="auto" latinLnBrk="0" hangingPunct="1">
                        <a:lnSpc>
                          <a:spcPct val="90000"/>
                        </a:lnSpc>
                        <a:spcBef>
                          <a:spcPts val="0"/>
                        </a:spcBef>
                        <a:spcAft>
                          <a:spcPts val="0"/>
                        </a:spcAft>
                        <a:buClrTx/>
                        <a:buSzTx/>
                        <a:buFontTx/>
                        <a:buNone/>
                        <a:tabLst/>
                        <a:defRPr/>
                      </a:pPr>
                      <a:r>
                        <a:rPr lang="en-GB" sz="1600" noProof="0" dirty="0">
                          <a:solidFill>
                            <a:schemeClr val="tx1"/>
                          </a:solidFill>
                          <a:latin typeface="+mn-lt"/>
                        </a:rPr>
                        <a:t>Rationale for selecting data source</a:t>
                      </a:r>
                      <a:endParaRPr lang="en-US" sz="1600" dirty="0">
                        <a:solidFill>
                          <a:schemeClr val="tx1"/>
                        </a:solidFill>
                        <a:latin typeface="+mn-lt"/>
                      </a:endParaRPr>
                    </a:p>
                  </a:txBody>
                  <a:tcPr anchor="b">
                    <a:solidFill>
                      <a:srgbClr val="9DB0CF"/>
                    </a:solidFill>
                  </a:tcPr>
                </a:tc>
                <a:tc>
                  <a:txBody>
                    <a:bodyPr/>
                    <a:lstStyle/>
                    <a:p>
                      <a:pPr algn="ctr">
                        <a:lnSpc>
                          <a:spcPct val="90000"/>
                        </a:lnSpc>
                      </a:pPr>
                      <a:r>
                        <a:rPr lang="en-US" sz="1600" baseline="0" dirty="0">
                          <a:solidFill>
                            <a:schemeClr val="tx1"/>
                          </a:solidFill>
                          <a:latin typeface="+mn-lt"/>
                        </a:rPr>
                        <a:t>Target prevalence (%)</a:t>
                      </a:r>
                      <a:endParaRPr lang="en-US" sz="1600" dirty="0">
                        <a:solidFill>
                          <a:schemeClr val="tx1"/>
                        </a:solidFill>
                        <a:latin typeface="+mn-lt"/>
                      </a:endParaRPr>
                    </a:p>
                  </a:txBody>
                  <a:tcPr anchor="b">
                    <a:solidFill>
                      <a:srgbClr val="9DB0CF"/>
                    </a:solidFill>
                  </a:tcPr>
                </a:tc>
                <a:extLst>
                  <a:ext uri="{0D108BD9-81ED-4DB2-BD59-A6C34878D82A}">
                    <a16:rowId xmlns:a16="http://schemas.microsoft.com/office/drawing/2014/main" val="10000"/>
                  </a:ext>
                </a:extLst>
              </a:tr>
              <a:tr h="409745">
                <a:tc>
                  <a:txBody>
                    <a:bodyPr/>
                    <a:lstStyle/>
                    <a:p>
                      <a:pPr marL="73152" algn="l" fontAlgn="t"/>
                      <a:r>
                        <a:rPr lang="en-US" sz="1600" b="1" i="0" u="none" strike="noStrike" dirty="0">
                          <a:effectLst/>
                          <a:latin typeface="+mn-lt"/>
                        </a:rPr>
                        <a:t>Low birth weight</a:t>
                      </a: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extLst>
                  <a:ext uri="{0D108BD9-81ED-4DB2-BD59-A6C34878D82A}">
                    <a16:rowId xmlns:a16="http://schemas.microsoft.com/office/drawing/2014/main" val="10001"/>
                  </a:ext>
                </a:extLst>
              </a:tr>
              <a:tr h="409745">
                <a:tc>
                  <a:txBody>
                    <a:bodyPr/>
                    <a:lstStyle/>
                    <a:p>
                      <a:pPr marL="73152" algn="l" fontAlgn="t"/>
                      <a:r>
                        <a:rPr lang="en-US" sz="1600" b="1" i="0" u="none" strike="noStrike" dirty="0">
                          <a:effectLst/>
                          <a:latin typeface="+mn-lt"/>
                        </a:rPr>
                        <a:t>Early initiation of breastfeeding (within 1 </a:t>
                      </a:r>
                      <a:r>
                        <a:rPr lang="en-US" sz="1600" b="1" i="0" u="none" strike="noStrike" dirty="0" err="1">
                          <a:effectLst/>
                          <a:latin typeface="+mn-lt"/>
                        </a:rPr>
                        <a:t>hr</a:t>
                      </a:r>
                      <a:r>
                        <a:rPr lang="en-US" sz="1600" b="1" i="0" u="none" strike="noStrike" dirty="0">
                          <a:effectLst/>
                          <a:latin typeface="+mn-lt"/>
                        </a:rPr>
                        <a:t> of birth)</a:t>
                      </a: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extLst>
                  <a:ext uri="{0D108BD9-81ED-4DB2-BD59-A6C34878D82A}">
                    <a16:rowId xmlns:a16="http://schemas.microsoft.com/office/drawing/2014/main" val="4101998993"/>
                  </a:ext>
                </a:extLst>
              </a:tr>
              <a:tr h="409745">
                <a:tc>
                  <a:txBody>
                    <a:bodyPr/>
                    <a:lstStyle/>
                    <a:p>
                      <a:pPr marL="73152" algn="l" fontAlgn="t"/>
                      <a:r>
                        <a:rPr lang="en-US" sz="1600" b="1" i="0" u="none" strike="noStrike" dirty="0">
                          <a:effectLst/>
                          <a:latin typeface="+mn-lt"/>
                        </a:rPr>
                        <a:t>Ever breastfed</a:t>
                      </a: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extLst>
                  <a:ext uri="{0D108BD9-81ED-4DB2-BD59-A6C34878D82A}">
                    <a16:rowId xmlns:a16="http://schemas.microsoft.com/office/drawing/2014/main" val="2877342432"/>
                  </a:ext>
                </a:extLst>
              </a:tr>
              <a:tr h="457729">
                <a:tc>
                  <a:txBody>
                    <a:bodyPr/>
                    <a:lstStyle/>
                    <a:p>
                      <a:pPr marL="73152" algn="l" fontAlgn="t"/>
                      <a:r>
                        <a:rPr lang="en-US" sz="1600" b="1" i="0" u="none" strike="noStrike" dirty="0">
                          <a:effectLst/>
                          <a:latin typeface="+mn-lt"/>
                        </a:rPr>
                        <a:t>Exclusive breastfeeding </a:t>
                      </a:r>
                      <a:r>
                        <a:rPr lang="en-US" sz="1600" b="0" i="0" u="none" strike="noStrike" dirty="0">
                          <a:effectLst/>
                          <a:latin typeface="+mn-lt"/>
                        </a:rPr>
                        <a:t>(0–5 months)</a:t>
                      </a:r>
                    </a:p>
                  </a:txBody>
                  <a:tcPr marL="0" marR="0" marT="0" marB="0" anchor="ctr"/>
                </a:tc>
                <a:tc>
                  <a:txBody>
                    <a:bodyPr/>
                    <a:lstStyle/>
                    <a:p>
                      <a:pPr algn="ctr" fontAlgn="b"/>
                      <a:endParaRPr lang="en-US" sz="1600" b="0" i="0" u="none" strike="noStrike" dirty="0">
                        <a:effectLst/>
                        <a:latin typeface="+mn-lt"/>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extLst>
                  <a:ext uri="{0D108BD9-81ED-4DB2-BD59-A6C34878D82A}">
                    <a16:rowId xmlns:a16="http://schemas.microsoft.com/office/drawing/2014/main" val="10002"/>
                  </a:ext>
                </a:extLst>
              </a:tr>
              <a:tr h="456671">
                <a:tc>
                  <a:txBody>
                    <a:bodyPr/>
                    <a:lstStyle/>
                    <a:p>
                      <a:pPr marL="73152" algn="l" fontAlgn="t"/>
                      <a:r>
                        <a:rPr lang="en-US" sz="1600" b="1" i="0" u="none" strike="noStrike" kern="1200" dirty="0">
                          <a:solidFill>
                            <a:schemeClr val="dk1"/>
                          </a:solidFill>
                          <a:effectLst/>
                          <a:latin typeface="+mn-lt"/>
                          <a:ea typeface="+mn-ea"/>
                          <a:cs typeface="+mn-cs"/>
                        </a:rPr>
                        <a:t>Exclusive breastfeeding </a:t>
                      </a:r>
                      <a:r>
                        <a:rPr lang="en-US" sz="1600" b="0" i="0" u="none" strike="noStrike" kern="1200" dirty="0">
                          <a:solidFill>
                            <a:schemeClr val="dk1"/>
                          </a:solidFill>
                          <a:effectLst/>
                          <a:latin typeface="+mn-lt"/>
                          <a:ea typeface="+mn-ea"/>
                          <a:cs typeface="+mn-cs"/>
                        </a:rPr>
                        <a:t>(4–5 months)</a:t>
                      </a:r>
                      <a:endParaRPr lang="en-US" sz="1600" b="0" i="0" u="none" strike="noStrike" dirty="0">
                        <a:effectLst/>
                        <a:latin typeface="+mn-lt"/>
                      </a:endParaRPr>
                    </a:p>
                  </a:txBody>
                  <a:tcPr marL="0" marR="0" marT="0" marB="0" anchor="ctr"/>
                </a:tc>
                <a:tc>
                  <a:txBody>
                    <a:bodyPr/>
                    <a:lstStyle/>
                    <a:p>
                      <a:pPr algn="ctr" fontAlgn="b"/>
                      <a:endParaRPr lang="en-US" sz="1600" b="0" i="0" u="none" strike="noStrike" dirty="0">
                        <a:effectLst/>
                        <a:latin typeface="+mn-lt"/>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extLst>
                  <a:ext uri="{0D108BD9-81ED-4DB2-BD59-A6C34878D82A}">
                    <a16:rowId xmlns:a16="http://schemas.microsoft.com/office/drawing/2014/main" val="1910153946"/>
                  </a:ext>
                </a:extLst>
              </a:tr>
              <a:tr h="457729">
                <a:tc>
                  <a:txBody>
                    <a:bodyPr/>
                    <a:lstStyle/>
                    <a:p>
                      <a:pPr marL="73152" algn="l" fontAlgn="t"/>
                      <a:r>
                        <a:rPr lang="en-US" sz="1600" b="1" i="0" u="none" strike="noStrike" dirty="0">
                          <a:effectLst/>
                          <a:latin typeface="+mn-lt"/>
                        </a:rPr>
                        <a:t>Predominant breastfeeding</a:t>
                      </a:r>
                      <a:r>
                        <a:rPr lang="en-US" sz="1600" b="1" i="0" u="none" strike="noStrike" baseline="0" dirty="0">
                          <a:effectLst/>
                          <a:latin typeface="+mn-lt"/>
                        </a:rPr>
                        <a:t> </a:t>
                      </a:r>
                      <a:r>
                        <a:rPr lang="en-US" sz="1600" b="0" i="0" u="none" strike="noStrike" dirty="0">
                          <a:effectLst/>
                          <a:latin typeface="+mn-lt"/>
                        </a:rPr>
                        <a:t>(0–5 months)</a:t>
                      </a:r>
                    </a:p>
                  </a:txBody>
                  <a:tcPr marL="0" marR="0" marT="0" marB="0" anchor="ctr"/>
                </a:tc>
                <a:tc>
                  <a:txBody>
                    <a:bodyPr/>
                    <a:lstStyle/>
                    <a:p>
                      <a:pPr algn="ctr" fontAlgn="b"/>
                      <a:endParaRPr lang="en-US" sz="1600" b="0" i="0" u="none" strike="noStrike" dirty="0">
                        <a:effectLst/>
                        <a:latin typeface="+mn-lt"/>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algn="ctr" fontAlgn="b"/>
                      <a:endParaRPr lang="en-US" sz="1600" b="0" i="0" u="none" strike="noStrike" dirty="0">
                        <a:effectLst/>
                        <a:latin typeface="+mn-lt"/>
                      </a:endParaRPr>
                    </a:p>
                  </a:txBody>
                  <a:tcPr marL="0" marR="0" marT="0" marB="0" anchor="ctr"/>
                </a:tc>
                <a:extLst>
                  <a:ext uri="{0D108BD9-81ED-4DB2-BD59-A6C34878D82A}">
                    <a16:rowId xmlns:a16="http://schemas.microsoft.com/office/drawing/2014/main" val="10003"/>
                  </a:ext>
                </a:extLst>
              </a:tr>
              <a:tr h="457729">
                <a:tc>
                  <a:txBody>
                    <a:bodyPr/>
                    <a:lstStyle/>
                    <a:p>
                      <a:pPr marL="73152" algn="l" fontAlgn="t"/>
                      <a:r>
                        <a:rPr lang="en-US" sz="1600" b="1" i="0" u="none" strike="noStrike" dirty="0">
                          <a:effectLst/>
                          <a:latin typeface="+mn-lt"/>
                        </a:rPr>
                        <a:t>Partial breastfeeding </a:t>
                      </a:r>
                    </a:p>
                    <a:p>
                      <a:pPr marL="73152" algn="l" fontAlgn="t"/>
                      <a:r>
                        <a:rPr lang="en-US" sz="1600" b="0" i="0" u="none" strike="noStrike" dirty="0">
                          <a:effectLst/>
                          <a:latin typeface="+mn-lt"/>
                        </a:rPr>
                        <a:t>(0–5 months)</a:t>
                      </a:r>
                    </a:p>
                  </a:txBody>
                  <a:tcPr marL="0" marR="0" marT="0" marB="0" anchor="ctr"/>
                </a:tc>
                <a:tc>
                  <a:txBody>
                    <a:bodyPr/>
                    <a:lstStyle/>
                    <a:p>
                      <a:pPr algn="ctr" fontAlgn="b"/>
                      <a:endParaRPr lang="en-US" sz="1600" b="0" i="0" u="none" strike="noStrike" dirty="0">
                        <a:effectLst/>
                        <a:latin typeface="+mn-lt"/>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algn="ctr" fontAlgn="b"/>
                      <a:endParaRPr lang="en-US" sz="1600" b="0" i="0" u="none" strike="noStrike" dirty="0">
                        <a:effectLst/>
                        <a:latin typeface="+mn-lt"/>
                      </a:endParaRPr>
                    </a:p>
                  </a:txBody>
                  <a:tcPr marL="0" marR="0" marT="0" marB="0" anchor="ctr"/>
                </a:tc>
                <a:extLst>
                  <a:ext uri="{0D108BD9-81ED-4DB2-BD59-A6C34878D82A}">
                    <a16:rowId xmlns:a16="http://schemas.microsoft.com/office/drawing/2014/main" val="10004"/>
                  </a:ext>
                </a:extLst>
              </a:tr>
              <a:tr h="457729">
                <a:tc>
                  <a:txBody>
                    <a:bodyPr/>
                    <a:lstStyle/>
                    <a:p>
                      <a:pPr marL="73152" algn="l" fontAlgn="t"/>
                      <a:r>
                        <a:rPr lang="en-US" sz="1600" b="1" i="0" u="none" strike="noStrike" dirty="0">
                          <a:effectLst/>
                          <a:latin typeface="+mn-lt"/>
                        </a:rPr>
                        <a:t>No breastfeeding </a:t>
                      </a:r>
                      <a:r>
                        <a:rPr lang="en-US" sz="1600" b="0" i="0" u="none" strike="noStrike" dirty="0">
                          <a:effectLst/>
                          <a:latin typeface="+mn-lt"/>
                        </a:rPr>
                        <a:t>(0–5 months)</a:t>
                      </a:r>
                    </a:p>
                  </a:txBody>
                  <a:tcPr marL="0" marR="0" marT="0" marB="0" anchor="ctr"/>
                </a:tc>
                <a:tc>
                  <a:txBody>
                    <a:bodyPr/>
                    <a:lstStyle/>
                    <a:p>
                      <a:pPr algn="ctr" fontAlgn="t"/>
                      <a:endParaRPr lang="en-US" sz="1600" b="0" i="0" u="none" strike="noStrike" dirty="0">
                        <a:effectLst/>
                        <a:latin typeface="+mn-lt"/>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algn="ctr" fontAlgn="t"/>
                      <a:endParaRPr lang="en-US" sz="1600" b="0" i="0" u="none" strike="noStrike" dirty="0">
                        <a:effectLst/>
                        <a:latin typeface="+mn-lt"/>
                      </a:endParaRPr>
                    </a:p>
                  </a:txBody>
                  <a:tcPr marL="0" marR="0" marT="0" marB="0" anchor="ctr"/>
                </a:tc>
                <a:extLst>
                  <a:ext uri="{0D108BD9-81ED-4DB2-BD59-A6C34878D82A}">
                    <a16:rowId xmlns:a16="http://schemas.microsoft.com/office/drawing/2014/main" val="10005"/>
                  </a:ext>
                </a:extLst>
              </a:tr>
              <a:tr h="457729">
                <a:tc>
                  <a:txBody>
                    <a:bodyPr/>
                    <a:lstStyle/>
                    <a:p>
                      <a:pPr marL="73152" algn="l" fontAlgn="t"/>
                      <a:r>
                        <a:rPr lang="en-US" sz="1600" b="1" i="0" u="none" strike="noStrike" dirty="0">
                          <a:effectLst/>
                          <a:latin typeface="+mn-lt"/>
                        </a:rPr>
                        <a:t>Any breastfeeding </a:t>
                      </a:r>
                      <a:r>
                        <a:rPr lang="en-US" sz="1600" b="0" i="0" u="none" strike="noStrike" dirty="0">
                          <a:effectLst/>
                          <a:latin typeface="+mn-lt"/>
                        </a:rPr>
                        <a:t>(6–23 months)</a:t>
                      </a:r>
                    </a:p>
                  </a:txBody>
                  <a:tcPr marL="0" marR="0" marT="0" marB="0" anchor="ctr"/>
                </a:tc>
                <a:tc>
                  <a:txBody>
                    <a:bodyPr/>
                    <a:lstStyle/>
                    <a:p>
                      <a:pPr algn="ctr" fontAlgn="b"/>
                      <a:endParaRPr lang="en-US" sz="1600" b="0" i="0" u="none" strike="noStrike" dirty="0">
                        <a:effectLst/>
                        <a:latin typeface="+mn-lt"/>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algn="ctr" fontAlgn="b"/>
                      <a:endParaRPr lang="en-US" sz="1600" b="0" i="0" u="none" strike="noStrike" dirty="0">
                        <a:effectLst/>
                        <a:latin typeface="+mn-lt"/>
                      </a:endParaRPr>
                    </a:p>
                  </a:txBody>
                  <a:tcPr marL="0" marR="0" marT="0" marB="0" anchor="ctr"/>
                </a:tc>
                <a:extLst>
                  <a:ext uri="{0D108BD9-81ED-4DB2-BD59-A6C34878D82A}">
                    <a16:rowId xmlns:a16="http://schemas.microsoft.com/office/drawing/2014/main" val="10006"/>
                  </a:ext>
                </a:extLst>
              </a:tr>
              <a:tr h="457729">
                <a:tc>
                  <a:txBody>
                    <a:bodyPr/>
                    <a:lstStyle/>
                    <a:p>
                      <a:pPr marL="73152" algn="l" fontAlgn="t"/>
                      <a:r>
                        <a:rPr lang="en-US" sz="1600" b="1" i="0" u="none" strike="noStrike" dirty="0">
                          <a:effectLst/>
                          <a:latin typeface="+mn-lt"/>
                        </a:rPr>
                        <a:t>No breastfeeding </a:t>
                      </a:r>
                      <a:r>
                        <a:rPr lang="en-US" sz="1600" b="0" i="0" u="none" strike="noStrike" dirty="0">
                          <a:effectLst/>
                          <a:latin typeface="+mn-lt"/>
                        </a:rPr>
                        <a:t>(6–23 months)</a:t>
                      </a:r>
                    </a:p>
                  </a:txBody>
                  <a:tcPr marL="0" marR="0" marT="0" marB="0" anchor="ctr"/>
                </a:tc>
                <a:tc>
                  <a:txBody>
                    <a:bodyPr/>
                    <a:lstStyle/>
                    <a:p>
                      <a:pPr algn="ctr" fontAlgn="t"/>
                      <a:endParaRPr lang="en-US" sz="1600" b="0" i="0" u="none" strike="noStrike" dirty="0">
                        <a:effectLst/>
                        <a:latin typeface="+mn-lt"/>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600" kern="1200" noProof="0" dirty="0">
                        <a:solidFill>
                          <a:schemeClr val="dk1"/>
                        </a:solidFill>
                        <a:effectLst/>
                        <a:latin typeface="+mn-lt"/>
                        <a:ea typeface="Times New Roman"/>
                        <a:cs typeface="+mn-cs"/>
                      </a:endParaRPr>
                    </a:p>
                  </a:txBody>
                  <a:tcPr marL="0" marR="0" marT="0" marB="0" anchor="ctr"/>
                </a:tc>
                <a:tc>
                  <a:txBody>
                    <a:bodyPr/>
                    <a:lstStyle/>
                    <a:p>
                      <a:pPr algn="ctr" fontAlgn="t"/>
                      <a:endParaRPr lang="en-US" sz="1600" b="0" i="0" u="none" strike="noStrike" dirty="0">
                        <a:effectLst/>
                        <a:latin typeface="+mn-lt"/>
                      </a:endParaRP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4279170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lstStyle/>
          <a:p>
            <a:r>
              <a:rPr lang="en-US" sz="2800" dirty="0"/>
              <a:t>If There is No Change in Stunting Prevalence:</a:t>
            </a:r>
            <a:br>
              <a:rPr lang="en-US" sz="2800" dirty="0"/>
            </a:br>
            <a:r>
              <a:rPr lang="en-US" sz="2800" dirty="0"/>
              <a:t>Annual Number of Deaths Related to Stunting will Rise </a:t>
            </a:r>
            <a:br>
              <a:rPr lang="en-US" sz="2800" dirty="0"/>
            </a:br>
            <a:r>
              <a:rPr lang="en-US" sz="2800" dirty="0"/>
              <a:t>Because of Increase in the Population of Children Under 5 </a:t>
            </a:r>
          </a:p>
        </p:txBody>
      </p:sp>
      <p:graphicFrame>
        <p:nvGraphicFramePr>
          <p:cNvPr id="7" name="Content Placeholder 6"/>
          <p:cNvGraphicFramePr>
            <a:graphicFrameLocks noGrp="1"/>
          </p:cNvGraphicFramePr>
          <p:nvPr>
            <p:ph sz="quarter" idx="1"/>
            <p:extLst/>
          </p:nvPr>
        </p:nvGraphicFramePr>
        <p:xfrm>
          <a:off x="396081" y="1871420"/>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186565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US" sz="2800" dirty="0"/>
              <a:t>If Nutrition Improves and Stunting Prevalence Is Reduced: Annual Number of Deaths Related to Stunting Will Decrease and Children’s Lives Will Be Saved</a:t>
            </a:r>
            <a:endParaRPr lang="en-US" sz="3200" dirty="0"/>
          </a:p>
        </p:txBody>
      </p:sp>
      <p:graphicFrame>
        <p:nvGraphicFramePr>
          <p:cNvPr id="7" name="Content Placeholder 6"/>
          <p:cNvGraphicFramePr>
            <a:graphicFrameLocks noGrp="1"/>
          </p:cNvGraphicFramePr>
          <p:nvPr>
            <p:ph sz="quarter" idx="1"/>
            <p:extLst/>
          </p:nvPr>
        </p:nvGraphicFramePr>
        <p:xfrm>
          <a:off x="301625" y="1867142"/>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5300663" y="1867142"/>
            <a:ext cx="3505200" cy="1066800"/>
          </a:xfrm>
          <a:prstGeom prst="roundRect">
            <a:avLst/>
          </a:prstGeom>
          <a:solidFill>
            <a:srgbClr val="FFFF00"/>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66"/>
                </a:solidFill>
              </a:rPr>
              <a:t>In the period [insert time period], [</a:t>
            </a:r>
            <a:r>
              <a:rPr lang="en-US" b="1" u="sng" dirty="0">
                <a:solidFill>
                  <a:srgbClr val="000066"/>
                </a:solidFill>
              </a:rPr>
              <a:t>xxxx]</a:t>
            </a:r>
            <a:r>
              <a:rPr lang="en-US" b="1" dirty="0">
                <a:solidFill>
                  <a:srgbClr val="000066"/>
                </a:solidFill>
              </a:rPr>
              <a:t> deaths related to stunting could be averted.</a:t>
            </a:r>
          </a:p>
        </p:txBody>
      </p:sp>
    </p:spTree>
    <p:extLst>
      <p:ext uri="{BB962C8B-B14F-4D97-AF65-F5344CB8AC3E}">
        <p14:creationId xmlns:p14="http://schemas.microsoft.com/office/powerpoint/2010/main" val="13825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lstStyle/>
          <a:p>
            <a:r>
              <a:rPr lang="en-US" sz="2800" dirty="0"/>
              <a:t>If There Is No Change in Wasting Prevalence:</a:t>
            </a:r>
            <a:br>
              <a:rPr lang="en-US" sz="2800" dirty="0"/>
            </a:br>
            <a:r>
              <a:rPr lang="en-US" sz="2800" dirty="0"/>
              <a:t>Annual Number of Deaths Related to Wasting Will Rise </a:t>
            </a:r>
            <a:br>
              <a:rPr lang="en-US" sz="2800" dirty="0"/>
            </a:br>
            <a:r>
              <a:rPr lang="en-US" sz="2800" dirty="0"/>
              <a:t>Because of Increase in the Population of Children Under 5 </a:t>
            </a:r>
          </a:p>
        </p:txBody>
      </p:sp>
      <p:graphicFrame>
        <p:nvGraphicFramePr>
          <p:cNvPr id="7" name="Content Placeholder 6"/>
          <p:cNvGraphicFramePr>
            <a:graphicFrameLocks noGrp="1"/>
          </p:cNvGraphicFramePr>
          <p:nvPr>
            <p:ph sz="quarter" idx="1"/>
            <p:extLst/>
          </p:nvPr>
        </p:nvGraphicFramePr>
        <p:xfrm>
          <a:off x="396081" y="1808528"/>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44718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US" sz="2800" dirty="0"/>
              <a:t>If Nutrition Improves and Wasting Prevalence Is Reduced: Annual Number of Deaths Related to Wasting Will Decrease and Children’s Lives Will Be Saved</a:t>
            </a:r>
            <a:endParaRPr lang="en-US" sz="3200" dirty="0"/>
          </a:p>
        </p:txBody>
      </p:sp>
      <p:graphicFrame>
        <p:nvGraphicFramePr>
          <p:cNvPr id="7" name="Content Placeholder 6"/>
          <p:cNvGraphicFramePr>
            <a:graphicFrameLocks noGrp="1"/>
          </p:cNvGraphicFramePr>
          <p:nvPr>
            <p:ph sz="quarter" idx="1"/>
            <p:extLst/>
          </p:nvPr>
        </p:nvGraphicFramePr>
        <p:xfrm>
          <a:off x="338626" y="18319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5337664" y="1691298"/>
            <a:ext cx="3505200" cy="1066800"/>
          </a:xfrm>
          <a:prstGeom prst="roundRect">
            <a:avLst/>
          </a:prstGeom>
          <a:solidFill>
            <a:srgbClr val="FFFF00"/>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66"/>
                </a:solidFill>
              </a:rPr>
              <a:t>In the period [insert time period], [</a:t>
            </a:r>
            <a:r>
              <a:rPr lang="en-US" b="1" u="sng" dirty="0">
                <a:solidFill>
                  <a:srgbClr val="000066"/>
                </a:solidFill>
              </a:rPr>
              <a:t>xxxx]</a:t>
            </a:r>
            <a:r>
              <a:rPr lang="en-US" b="1" dirty="0">
                <a:solidFill>
                  <a:srgbClr val="000066"/>
                </a:solidFill>
              </a:rPr>
              <a:t> deaths related to wasting could be averted.</a:t>
            </a:r>
          </a:p>
        </p:txBody>
      </p:sp>
    </p:spTree>
    <p:extLst>
      <p:ext uri="{BB962C8B-B14F-4D97-AF65-F5344CB8AC3E}">
        <p14:creationId xmlns:p14="http://schemas.microsoft.com/office/powerpoint/2010/main" val="8800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69"/>
            <a:ext cx="8229600" cy="1517257"/>
          </a:xfrm>
        </p:spPr>
        <p:txBody>
          <a:bodyPr>
            <a:noAutofit/>
          </a:bodyPr>
          <a:lstStyle/>
          <a:p>
            <a:pPr marL="0" marR="0" eaLnBrk="1" hangingPunct="1">
              <a:tabLst>
                <a:tab pos="342900" algn="l"/>
              </a:tabLst>
            </a:pPr>
            <a:r>
              <a:rPr lang="en-US" sz="2800" b="1" dirty="0">
                <a:latin typeface="+mj-lt"/>
                <a:cs typeface="+mj-cs"/>
              </a:rPr>
              <a:t>Number of Deaths That </a:t>
            </a:r>
            <a:r>
              <a:rPr lang="en-US" sz="2800" dirty="0">
                <a:latin typeface="+mj-lt"/>
                <a:cs typeface="+mj-cs"/>
              </a:rPr>
              <a:t>W</a:t>
            </a:r>
            <a:r>
              <a:rPr lang="en-US" sz="2800" b="1" dirty="0">
                <a:latin typeface="+mj-lt"/>
                <a:cs typeface="+mj-cs"/>
              </a:rPr>
              <a:t>ould Result </a:t>
            </a:r>
            <a:r>
              <a:rPr lang="en-US" sz="2800" dirty="0">
                <a:latin typeface="+mj-lt"/>
                <a:cs typeface="+mj-cs"/>
              </a:rPr>
              <a:t>I</a:t>
            </a:r>
            <a:r>
              <a:rPr lang="en-US" sz="2800" b="1" dirty="0">
                <a:latin typeface="+mj-lt"/>
                <a:cs typeface="+mj-cs"/>
              </a:rPr>
              <a:t>f the Current Nutrition Situation Continues:</a:t>
            </a:r>
            <a:br>
              <a:rPr lang="en-US" sz="2800" b="1" dirty="0">
                <a:latin typeface="+mj-lt"/>
                <a:cs typeface="+mj-cs"/>
              </a:rPr>
            </a:br>
            <a:r>
              <a:rPr lang="en-US" sz="2800" b="1" dirty="0">
                <a:latin typeface="+mj-lt"/>
                <a:cs typeface="+mj-cs"/>
              </a:rPr>
              <a:t>Status Quo Scenario for the Time </a:t>
            </a:r>
            <a:r>
              <a:rPr lang="en-US" sz="2800" dirty="0">
                <a:latin typeface="+mj-lt"/>
                <a:cs typeface="+mj-cs"/>
              </a:rPr>
              <a:t>P</a:t>
            </a:r>
            <a:r>
              <a:rPr lang="en-US" sz="2800" b="1" dirty="0">
                <a:latin typeface="+mj-lt"/>
                <a:cs typeface="+mj-cs"/>
              </a:rPr>
              <a:t>eriod [YEAR–YEAR]</a:t>
            </a:r>
          </a:p>
        </p:txBody>
      </p:sp>
      <p:sp>
        <p:nvSpPr>
          <p:cNvPr id="5" name="Freeform 4"/>
          <p:cNvSpPr/>
          <p:nvPr/>
        </p:nvSpPr>
        <p:spPr>
          <a:xfrm>
            <a:off x="341501" y="1929484"/>
            <a:ext cx="1362281"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ea typeface="+mn-ea"/>
                <a:cs typeface="+mn-cs"/>
              </a:rPr>
              <a:t>Maternal deaths</a:t>
            </a:r>
          </a:p>
        </p:txBody>
      </p:sp>
      <p:sp>
        <p:nvSpPr>
          <p:cNvPr id="6" name="Freeform 5"/>
          <p:cNvSpPr/>
          <p:nvPr/>
        </p:nvSpPr>
        <p:spPr>
          <a:xfrm>
            <a:off x="570969" y="3085243"/>
            <a:ext cx="947797"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kern="1200" dirty="0"/>
              <a:t>IDA</a:t>
            </a:r>
          </a:p>
        </p:txBody>
      </p:sp>
      <p:sp>
        <p:nvSpPr>
          <p:cNvPr id="10" name="Freeform 9"/>
          <p:cNvSpPr/>
          <p:nvPr/>
        </p:nvSpPr>
        <p:spPr>
          <a:xfrm>
            <a:off x="568462" y="4411967"/>
            <a:ext cx="952810"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latin typeface="Calibri"/>
              </a:rPr>
              <a:t>[XXX]</a:t>
            </a:r>
            <a:endParaRPr lang="en-US" sz="1600" kern="1200" dirty="0">
              <a:solidFill>
                <a:sysClr val="window" lastClr="FFFFFF"/>
              </a:solidFill>
              <a:latin typeface="Calibri"/>
            </a:endParaRPr>
          </a:p>
        </p:txBody>
      </p:sp>
      <p:sp>
        <p:nvSpPr>
          <p:cNvPr id="11" name="Freeform 10"/>
          <p:cNvSpPr/>
          <p:nvPr/>
        </p:nvSpPr>
        <p:spPr>
          <a:xfrm>
            <a:off x="1971732" y="1929484"/>
            <a:ext cx="1442390"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ea typeface="+mn-ea"/>
                <a:cs typeface="+mn-cs"/>
              </a:rPr>
              <a:t>Perinatal deaths</a:t>
            </a:r>
          </a:p>
        </p:txBody>
      </p:sp>
      <p:sp>
        <p:nvSpPr>
          <p:cNvPr id="12" name="Freeform 11"/>
          <p:cNvSpPr/>
          <p:nvPr/>
        </p:nvSpPr>
        <p:spPr>
          <a:xfrm>
            <a:off x="2274964" y="3085243"/>
            <a:ext cx="947797"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kern="1200" dirty="0"/>
              <a:t>IDA</a:t>
            </a:r>
          </a:p>
        </p:txBody>
      </p:sp>
      <p:sp>
        <p:nvSpPr>
          <p:cNvPr id="13" name="Freeform 12"/>
          <p:cNvSpPr/>
          <p:nvPr/>
        </p:nvSpPr>
        <p:spPr>
          <a:xfrm>
            <a:off x="2272457" y="4411967"/>
            <a:ext cx="952810"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14" name="Freeform 13"/>
          <p:cNvSpPr/>
          <p:nvPr/>
        </p:nvSpPr>
        <p:spPr>
          <a:xfrm>
            <a:off x="3682072" y="1929484"/>
            <a:ext cx="1489737"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ea typeface="+mn-ea"/>
                <a:cs typeface="+mn-cs"/>
              </a:rPr>
              <a:t>Infant deaths</a:t>
            </a:r>
          </a:p>
        </p:txBody>
      </p:sp>
      <p:sp>
        <p:nvSpPr>
          <p:cNvPr id="15" name="Freeform 14"/>
          <p:cNvSpPr/>
          <p:nvPr/>
        </p:nvSpPr>
        <p:spPr>
          <a:xfrm>
            <a:off x="3978959" y="3085243"/>
            <a:ext cx="947797"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kern="1200" dirty="0"/>
              <a:t>LBW</a:t>
            </a:r>
          </a:p>
        </p:txBody>
      </p:sp>
      <p:sp>
        <p:nvSpPr>
          <p:cNvPr id="16" name="Freeform 15"/>
          <p:cNvSpPr/>
          <p:nvPr/>
        </p:nvSpPr>
        <p:spPr>
          <a:xfrm>
            <a:off x="3976452" y="4411967"/>
            <a:ext cx="952810"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23" name="Freeform 22"/>
          <p:cNvSpPr/>
          <p:nvPr/>
        </p:nvSpPr>
        <p:spPr>
          <a:xfrm>
            <a:off x="5439759" y="1929484"/>
            <a:ext cx="1442390"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D0D8E8"/>
          </a:solidFill>
          <a:ln w="25400" cap="flat" cmpd="sng" algn="ctr">
            <a:noFill/>
            <a:prstDash val="solid"/>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dirty="0">
                <a:solidFill>
                  <a:schemeClr val="tx1"/>
                </a:solidFill>
                <a:latin typeface="Calibri"/>
              </a:rPr>
              <a:t>Child d</a:t>
            </a:r>
            <a:r>
              <a:rPr lang="en-US" b="1" kern="1200" dirty="0">
                <a:solidFill>
                  <a:schemeClr val="tx1"/>
                </a:solidFill>
                <a:latin typeface="Calibri"/>
              </a:rPr>
              <a:t>eaths</a:t>
            </a:r>
          </a:p>
        </p:txBody>
      </p:sp>
      <p:sp>
        <p:nvSpPr>
          <p:cNvPr id="24" name="Freeform 23"/>
          <p:cNvSpPr/>
          <p:nvPr/>
        </p:nvSpPr>
        <p:spPr>
          <a:xfrm>
            <a:off x="5653549" y="3085243"/>
            <a:ext cx="1001593" cy="1166170"/>
          </a:xfrm>
          <a:custGeom>
            <a:avLst/>
            <a:gdLst>
              <a:gd name="connsiteX0" fmla="*/ 0 w 1001593"/>
              <a:gd name="connsiteY0" fmla="*/ 100159 h 1166170"/>
              <a:gd name="connsiteX1" fmla="*/ 100159 w 1001593"/>
              <a:gd name="connsiteY1" fmla="*/ 0 h 1166170"/>
              <a:gd name="connsiteX2" fmla="*/ 901434 w 1001593"/>
              <a:gd name="connsiteY2" fmla="*/ 0 h 1166170"/>
              <a:gd name="connsiteX3" fmla="*/ 1001593 w 1001593"/>
              <a:gd name="connsiteY3" fmla="*/ 100159 h 1166170"/>
              <a:gd name="connsiteX4" fmla="*/ 1001593 w 1001593"/>
              <a:gd name="connsiteY4" fmla="*/ 1066011 h 1166170"/>
              <a:gd name="connsiteX5" fmla="*/ 901434 w 1001593"/>
              <a:gd name="connsiteY5" fmla="*/ 1166170 h 1166170"/>
              <a:gd name="connsiteX6" fmla="*/ 100159 w 1001593"/>
              <a:gd name="connsiteY6" fmla="*/ 1166170 h 1166170"/>
              <a:gd name="connsiteX7" fmla="*/ 0 w 1001593"/>
              <a:gd name="connsiteY7" fmla="*/ 1066011 h 1166170"/>
              <a:gd name="connsiteX8" fmla="*/ 0 w 1001593"/>
              <a:gd name="connsiteY8" fmla="*/ 100159 h 11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593" h="1166170">
                <a:moveTo>
                  <a:pt x="0" y="100159"/>
                </a:moveTo>
                <a:cubicBezTo>
                  <a:pt x="0" y="44843"/>
                  <a:pt x="44843" y="0"/>
                  <a:pt x="100159" y="0"/>
                </a:cubicBezTo>
                <a:lnTo>
                  <a:pt x="901434" y="0"/>
                </a:lnTo>
                <a:cubicBezTo>
                  <a:pt x="956750" y="0"/>
                  <a:pt x="1001593" y="44843"/>
                  <a:pt x="1001593" y="100159"/>
                </a:cubicBezTo>
                <a:lnTo>
                  <a:pt x="1001593" y="1066011"/>
                </a:lnTo>
                <a:cubicBezTo>
                  <a:pt x="1001593" y="1121327"/>
                  <a:pt x="956750" y="1166170"/>
                  <a:pt x="901434" y="1166170"/>
                </a:cubicBezTo>
                <a:lnTo>
                  <a:pt x="100159" y="1166170"/>
                </a:lnTo>
                <a:cubicBezTo>
                  <a:pt x="44843" y="1166170"/>
                  <a:pt x="0" y="1121327"/>
                  <a:pt x="0" y="1066011"/>
                </a:cubicBezTo>
                <a:lnTo>
                  <a:pt x="0" y="100159"/>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4896" tIns="56006" rIns="64896" bIns="56006"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latin typeface="Calibri"/>
              </a:rPr>
              <a:t>VAD</a:t>
            </a:r>
            <a:endParaRPr lang="en-US" sz="1600" kern="1200" dirty="0">
              <a:solidFill>
                <a:sysClr val="window" lastClr="FFFFFF"/>
              </a:solidFill>
              <a:latin typeface="Calibri"/>
            </a:endParaRPr>
          </a:p>
        </p:txBody>
      </p:sp>
      <p:sp>
        <p:nvSpPr>
          <p:cNvPr id="25" name="Freeform 24"/>
          <p:cNvSpPr/>
          <p:nvPr/>
        </p:nvSpPr>
        <p:spPr>
          <a:xfrm>
            <a:off x="5680447" y="4411967"/>
            <a:ext cx="947797" cy="1166170"/>
          </a:xfrm>
          <a:custGeom>
            <a:avLst/>
            <a:gdLst>
              <a:gd name="connsiteX0" fmla="*/ 0 w 947797"/>
              <a:gd name="connsiteY0" fmla="*/ 94780 h 1166170"/>
              <a:gd name="connsiteX1" fmla="*/ 94780 w 947797"/>
              <a:gd name="connsiteY1" fmla="*/ 0 h 1166170"/>
              <a:gd name="connsiteX2" fmla="*/ 853017 w 947797"/>
              <a:gd name="connsiteY2" fmla="*/ 0 h 1166170"/>
              <a:gd name="connsiteX3" fmla="*/ 947797 w 947797"/>
              <a:gd name="connsiteY3" fmla="*/ 94780 h 1166170"/>
              <a:gd name="connsiteX4" fmla="*/ 947797 w 947797"/>
              <a:gd name="connsiteY4" fmla="*/ 1071390 h 1166170"/>
              <a:gd name="connsiteX5" fmla="*/ 853017 w 947797"/>
              <a:gd name="connsiteY5" fmla="*/ 1166170 h 1166170"/>
              <a:gd name="connsiteX6" fmla="*/ 94780 w 947797"/>
              <a:gd name="connsiteY6" fmla="*/ 1166170 h 1166170"/>
              <a:gd name="connsiteX7" fmla="*/ 0 w 947797"/>
              <a:gd name="connsiteY7" fmla="*/ 1071390 h 1166170"/>
              <a:gd name="connsiteX8" fmla="*/ 0 w 947797"/>
              <a:gd name="connsiteY8" fmla="*/ 94780 h 11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66170">
                <a:moveTo>
                  <a:pt x="0" y="94780"/>
                </a:moveTo>
                <a:cubicBezTo>
                  <a:pt x="0" y="42434"/>
                  <a:pt x="42434" y="0"/>
                  <a:pt x="94780" y="0"/>
                </a:cubicBezTo>
                <a:lnTo>
                  <a:pt x="853017" y="0"/>
                </a:lnTo>
                <a:cubicBezTo>
                  <a:pt x="905363" y="0"/>
                  <a:pt x="947797" y="42434"/>
                  <a:pt x="947797" y="94780"/>
                </a:cubicBezTo>
                <a:lnTo>
                  <a:pt x="947797" y="1071390"/>
                </a:lnTo>
                <a:cubicBezTo>
                  <a:pt x="947797" y="1123736"/>
                  <a:pt x="905363" y="1166170"/>
                  <a:pt x="853017" y="1166170"/>
                </a:cubicBezTo>
                <a:lnTo>
                  <a:pt x="94780" y="1166170"/>
                </a:lnTo>
                <a:cubicBezTo>
                  <a:pt x="42434" y="1166170"/>
                  <a:pt x="0" y="1123736"/>
                  <a:pt x="0" y="1071390"/>
                </a:cubicBezTo>
                <a:lnTo>
                  <a:pt x="0" y="94780"/>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320" tIns="54430" rIns="63320" bIns="54430"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29" name="Freeform 28"/>
          <p:cNvSpPr/>
          <p:nvPr/>
        </p:nvSpPr>
        <p:spPr>
          <a:xfrm>
            <a:off x="7150100" y="1929484"/>
            <a:ext cx="1442390"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rPr>
              <a:t>Child development &amp; </a:t>
            </a:r>
            <a:r>
              <a:rPr lang="en-US" b="1" dirty="0">
                <a:solidFill>
                  <a:sysClr val="windowText" lastClr="000000">
                    <a:hueOff val="0"/>
                    <a:satOff val="0"/>
                    <a:lumOff val="0"/>
                    <a:alphaOff val="0"/>
                  </a:sysClr>
                </a:solidFill>
                <a:latin typeface="Calibri"/>
              </a:rPr>
              <a:t>disability*</a:t>
            </a:r>
            <a:endParaRPr lang="en-US" b="1" kern="1200" dirty="0">
              <a:solidFill>
                <a:sysClr val="windowText" lastClr="000000">
                  <a:hueOff val="0"/>
                  <a:satOff val="0"/>
                  <a:lumOff val="0"/>
                  <a:alphaOff val="0"/>
                </a:sysClr>
              </a:solidFill>
              <a:latin typeface="Calibri"/>
            </a:endParaRPr>
          </a:p>
        </p:txBody>
      </p:sp>
      <p:sp>
        <p:nvSpPr>
          <p:cNvPr id="30" name="Freeform 29"/>
          <p:cNvSpPr/>
          <p:nvPr/>
        </p:nvSpPr>
        <p:spPr>
          <a:xfrm>
            <a:off x="7411341" y="3085243"/>
            <a:ext cx="947797" cy="1121985"/>
          </a:xfrm>
          <a:custGeom>
            <a:avLst/>
            <a:gdLst>
              <a:gd name="connsiteX0" fmla="*/ 0 w 947797"/>
              <a:gd name="connsiteY0" fmla="*/ 94780 h 1121985"/>
              <a:gd name="connsiteX1" fmla="*/ 94780 w 947797"/>
              <a:gd name="connsiteY1" fmla="*/ 0 h 1121985"/>
              <a:gd name="connsiteX2" fmla="*/ 853017 w 947797"/>
              <a:gd name="connsiteY2" fmla="*/ 0 h 1121985"/>
              <a:gd name="connsiteX3" fmla="*/ 947797 w 947797"/>
              <a:gd name="connsiteY3" fmla="*/ 94780 h 1121985"/>
              <a:gd name="connsiteX4" fmla="*/ 947797 w 947797"/>
              <a:gd name="connsiteY4" fmla="*/ 1027205 h 1121985"/>
              <a:gd name="connsiteX5" fmla="*/ 853017 w 947797"/>
              <a:gd name="connsiteY5" fmla="*/ 1121985 h 1121985"/>
              <a:gd name="connsiteX6" fmla="*/ 94780 w 947797"/>
              <a:gd name="connsiteY6" fmla="*/ 1121985 h 1121985"/>
              <a:gd name="connsiteX7" fmla="*/ 0 w 947797"/>
              <a:gd name="connsiteY7" fmla="*/ 1027205 h 1121985"/>
              <a:gd name="connsiteX8" fmla="*/ 0 w 947797"/>
              <a:gd name="connsiteY8" fmla="*/ 94780 h 112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21985">
                <a:moveTo>
                  <a:pt x="0" y="94780"/>
                </a:moveTo>
                <a:cubicBezTo>
                  <a:pt x="0" y="42434"/>
                  <a:pt x="42434" y="0"/>
                  <a:pt x="94780" y="0"/>
                </a:cubicBezTo>
                <a:lnTo>
                  <a:pt x="853017" y="0"/>
                </a:lnTo>
                <a:cubicBezTo>
                  <a:pt x="905363" y="0"/>
                  <a:pt x="947797" y="42434"/>
                  <a:pt x="947797" y="94780"/>
                </a:cubicBezTo>
                <a:lnTo>
                  <a:pt x="947797" y="1027205"/>
                </a:lnTo>
                <a:cubicBezTo>
                  <a:pt x="947797" y="1079551"/>
                  <a:pt x="905363" y="1121985"/>
                  <a:pt x="853017" y="1121985"/>
                </a:cubicBezTo>
                <a:lnTo>
                  <a:pt x="94780" y="1121985"/>
                </a:lnTo>
                <a:cubicBezTo>
                  <a:pt x="42434" y="1121985"/>
                  <a:pt x="0" y="1079551"/>
                  <a:pt x="0" y="1027205"/>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dirty="0"/>
              <a:t>IDD</a:t>
            </a:r>
            <a:endParaRPr lang="en-US" sz="1600" kern="1200" dirty="0"/>
          </a:p>
        </p:txBody>
      </p:sp>
      <p:sp>
        <p:nvSpPr>
          <p:cNvPr id="31" name="Freeform 30"/>
          <p:cNvSpPr/>
          <p:nvPr/>
        </p:nvSpPr>
        <p:spPr>
          <a:xfrm>
            <a:off x="7408834" y="4411967"/>
            <a:ext cx="952810" cy="1188716"/>
          </a:xfrm>
          <a:custGeom>
            <a:avLst/>
            <a:gdLst>
              <a:gd name="connsiteX0" fmla="*/ 0 w 952810"/>
              <a:gd name="connsiteY0" fmla="*/ 95281 h 1188716"/>
              <a:gd name="connsiteX1" fmla="*/ 95281 w 952810"/>
              <a:gd name="connsiteY1" fmla="*/ 0 h 1188716"/>
              <a:gd name="connsiteX2" fmla="*/ 857529 w 952810"/>
              <a:gd name="connsiteY2" fmla="*/ 0 h 1188716"/>
              <a:gd name="connsiteX3" fmla="*/ 952810 w 952810"/>
              <a:gd name="connsiteY3" fmla="*/ 95281 h 1188716"/>
              <a:gd name="connsiteX4" fmla="*/ 952810 w 952810"/>
              <a:gd name="connsiteY4" fmla="*/ 1093435 h 1188716"/>
              <a:gd name="connsiteX5" fmla="*/ 857529 w 952810"/>
              <a:gd name="connsiteY5" fmla="*/ 1188716 h 1188716"/>
              <a:gd name="connsiteX6" fmla="*/ 95281 w 952810"/>
              <a:gd name="connsiteY6" fmla="*/ 1188716 h 1188716"/>
              <a:gd name="connsiteX7" fmla="*/ 0 w 952810"/>
              <a:gd name="connsiteY7" fmla="*/ 1093435 h 1188716"/>
              <a:gd name="connsiteX8" fmla="*/ 0 w 952810"/>
              <a:gd name="connsiteY8" fmla="*/ 95281 h 11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6">
                <a:moveTo>
                  <a:pt x="0" y="95281"/>
                </a:moveTo>
                <a:cubicBezTo>
                  <a:pt x="0" y="42659"/>
                  <a:pt x="42659" y="0"/>
                  <a:pt x="95281" y="0"/>
                </a:cubicBezTo>
                <a:lnTo>
                  <a:pt x="857529" y="0"/>
                </a:lnTo>
                <a:cubicBezTo>
                  <a:pt x="910151" y="0"/>
                  <a:pt x="952810" y="42659"/>
                  <a:pt x="952810" y="95281"/>
                </a:cubicBezTo>
                <a:lnTo>
                  <a:pt x="952810" y="1093435"/>
                </a:lnTo>
                <a:cubicBezTo>
                  <a:pt x="952810" y="1146057"/>
                  <a:pt x="910151" y="1188716"/>
                  <a:pt x="857529" y="1188716"/>
                </a:cubicBezTo>
                <a:lnTo>
                  <a:pt x="95281" y="1188716"/>
                </a:lnTo>
                <a:cubicBezTo>
                  <a:pt x="42659" y="1188716"/>
                  <a:pt x="0" y="1146057"/>
                  <a:pt x="0" y="1093435"/>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38" name="TextBox 37"/>
          <p:cNvSpPr txBox="1"/>
          <p:nvPr/>
        </p:nvSpPr>
        <p:spPr>
          <a:xfrm>
            <a:off x="206331" y="6062340"/>
            <a:ext cx="8622154" cy="523220"/>
          </a:xfrm>
          <a:prstGeom prst="rect">
            <a:avLst/>
          </a:prstGeom>
          <a:noFill/>
        </p:spPr>
        <p:txBody>
          <a:bodyPr wrap="square" rtlCol="0">
            <a:spAutoFit/>
          </a:bodyPr>
          <a:lstStyle/>
          <a:p>
            <a:r>
              <a:rPr lang="en-US" sz="1400" dirty="0"/>
              <a:t>* Cretinism and mild to severe permanent brain damage.</a:t>
            </a:r>
          </a:p>
          <a:p>
            <a:r>
              <a:rPr lang="en-US" sz="1400" b="1" dirty="0"/>
              <a:t>IDA</a:t>
            </a:r>
            <a:r>
              <a:rPr lang="en-US" sz="1400" dirty="0"/>
              <a:t>: iron deficiency anemia; </a:t>
            </a:r>
            <a:r>
              <a:rPr lang="en-US" sz="1400" b="1" dirty="0"/>
              <a:t>LBW:</a:t>
            </a:r>
            <a:r>
              <a:rPr lang="en-US" sz="1400" dirty="0"/>
              <a:t> low birth weight; </a:t>
            </a:r>
            <a:r>
              <a:rPr lang="en-US" sz="1400" b="1" dirty="0"/>
              <a:t>VAD:</a:t>
            </a:r>
            <a:r>
              <a:rPr lang="en-US" sz="1400" dirty="0"/>
              <a:t> vitamin A deficiency; </a:t>
            </a:r>
            <a:r>
              <a:rPr lang="en-US" sz="1400" b="1" dirty="0"/>
              <a:t>IDD:</a:t>
            </a:r>
            <a:r>
              <a:rPr lang="en-US" sz="1400" dirty="0"/>
              <a:t> iodine deficiency disorder</a:t>
            </a:r>
            <a:endParaRPr lang="en-US" sz="1400" dirty="0">
              <a:solidFill>
                <a:srgbClr val="FF0000"/>
              </a:solidFill>
            </a:endParaRPr>
          </a:p>
        </p:txBody>
      </p:sp>
    </p:spTree>
    <p:extLst>
      <p:ext uri="{BB962C8B-B14F-4D97-AF65-F5344CB8AC3E}">
        <p14:creationId xmlns:p14="http://schemas.microsoft.com/office/powerpoint/2010/main" val="195240244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69"/>
            <a:ext cx="8229600" cy="1517257"/>
          </a:xfrm>
        </p:spPr>
        <p:txBody>
          <a:bodyPr>
            <a:noAutofit/>
          </a:bodyPr>
          <a:lstStyle/>
          <a:p>
            <a:pPr>
              <a:tabLst>
                <a:tab pos="342900" algn="l"/>
              </a:tabLst>
            </a:pPr>
            <a:r>
              <a:rPr lang="en-US" sz="2800" b="1" dirty="0">
                <a:latin typeface="+mj-lt"/>
                <a:cs typeface="+mj-cs"/>
              </a:rPr>
              <a:t>Number of Deaths That </a:t>
            </a:r>
            <a:r>
              <a:rPr lang="en-US" sz="2800" dirty="0">
                <a:latin typeface="+mj-lt"/>
                <a:cs typeface="+mj-cs"/>
              </a:rPr>
              <a:t>W</a:t>
            </a:r>
            <a:r>
              <a:rPr lang="en-US" sz="2800" b="1" dirty="0">
                <a:latin typeface="+mj-lt"/>
                <a:cs typeface="+mj-cs"/>
              </a:rPr>
              <a:t>ould Result </a:t>
            </a:r>
            <a:r>
              <a:rPr lang="en-US" sz="2800" dirty="0">
                <a:latin typeface="+mj-lt"/>
                <a:cs typeface="+mj-cs"/>
              </a:rPr>
              <a:t>I</a:t>
            </a:r>
            <a:r>
              <a:rPr lang="en-US" sz="2800" b="1" dirty="0">
                <a:latin typeface="+mj-lt"/>
                <a:cs typeface="+mj-cs"/>
              </a:rPr>
              <a:t>f the Current Nutrition Situation Continues:</a:t>
            </a:r>
            <a:br>
              <a:rPr lang="en-US" sz="2800" b="1" dirty="0">
                <a:latin typeface="+mj-lt"/>
                <a:cs typeface="+mj-cs"/>
              </a:rPr>
            </a:br>
            <a:r>
              <a:rPr lang="en-US" sz="2800" b="1" dirty="0">
                <a:latin typeface="+mj-lt"/>
                <a:cs typeface="+mj-cs"/>
              </a:rPr>
              <a:t>Status Quo Scenario for the Time </a:t>
            </a:r>
            <a:r>
              <a:rPr lang="en-US" sz="2800" dirty="0">
                <a:latin typeface="+mj-lt"/>
                <a:cs typeface="+mj-cs"/>
              </a:rPr>
              <a:t>P</a:t>
            </a:r>
            <a:r>
              <a:rPr lang="en-US" sz="2800" b="1" dirty="0">
                <a:latin typeface="+mj-lt"/>
                <a:cs typeface="+mj-cs"/>
              </a:rPr>
              <a:t>eriod </a:t>
            </a:r>
            <a:r>
              <a:rPr lang="en-US" sz="2800" dirty="0"/>
              <a:t>[YEAR–YEAR]</a:t>
            </a:r>
            <a:endParaRPr lang="en-US" sz="2800" b="1" dirty="0">
              <a:latin typeface="+mj-lt"/>
            </a:endParaRPr>
          </a:p>
        </p:txBody>
      </p:sp>
      <p:sp>
        <p:nvSpPr>
          <p:cNvPr id="17" name="Freeform 16"/>
          <p:cNvSpPr/>
          <p:nvPr/>
        </p:nvSpPr>
        <p:spPr>
          <a:xfrm>
            <a:off x="3905052" y="1949722"/>
            <a:ext cx="1655049"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rPr>
              <a:t>Young child </a:t>
            </a:r>
            <a:r>
              <a:rPr lang="en-US" b="1" dirty="0">
                <a:solidFill>
                  <a:sysClr val="windowText" lastClr="000000">
                    <a:hueOff val="0"/>
                    <a:satOff val="0"/>
                    <a:lumOff val="0"/>
                    <a:alphaOff val="0"/>
                  </a:sysClr>
                </a:solidFill>
                <a:latin typeface="Calibri"/>
              </a:rPr>
              <a:t>deaths</a:t>
            </a:r>
            <a:endParaRPr lang="en-US" b="1" kern="1200" dirty="0">
              <a:solidFill>
                <a:sysClr val="windowText" lastClr="000000">
                  <a:hueOff val="0"/>
                  <a:satOff val="0"/>
                  <a:lumOff val="0"/>
                  <a:alphaOff val="0"/>
                </a:sysClr>
              </a:solidFill>
              <a:latin typeface="Calibri"/>
            </a:endParaRPr>
          </a:p>
        </p:txBody>
      </p:sp>
      <p:sp>
        <p:nvSpPr>
          <p:cNvPr id="18" name="Freeform 17"/>
          <p:cNvSpPr/>
          <p:nvPr/>
        </p:nvSpPr>
        <p:spPr>
          <a:xfrm>
            <a:off x="4113133" y="3135616"/>
            <a:ext cx="1263175" cy="1143005"/>
          </a:xfrm>
          <a:custGeom>
            <a:avLst/>
            <a:gdLst>
              <a:gd name="connsiteX0" fmla="*/ 0 w 947797"/>
              <a:gd name="connsiteY0" fmla="*/ 94780 h 1143005"/>
              <a:gd name="connsiteX1" fmla="*/ 94780 w 947797"/>
              <a:gd name="connsiteY1" fmla="*/ 0 h 1143005"/>
              <a:gd name="connsiteX2" fmla="*/ 853017 w 947797"/>
              <a:gd name="connsiteY2" fmla="*/ 0 h 1143005"/>
              <a:gd name="connsiteX3" fmla="*/ 947797 w 947797"/>
              <a:gd name="connsiteY3" fmla="*/ 94780 h 1143005"/>
              <a:gd name="connsiteX4" fmla="*/ 947797 w 947797"/>
              <a:gd name="connsiteY4" fmla="*/ 1048225 h 1143005"/>
              <a:gd name="connsiteX5" fmla="*/ 853017 w 947797"/>
              <a:gd name="connsiteY5" fmla="*/ 1143005 h 1143005"/>
              <a:gd name="connsiteX6" fmla="*/ 94780 w 947797"/>
              <a:gd name="connsiteY6" fmla="*/ 1143005 h 1143005"/>
              <a:gd name="connsiteX7" fmla="*/ 0 w 947797"/>
              <a:gd name="connsiteY7" fmla="*/ 1048225 h 1143005"/>
              <a:gd name="connsiteX8" fmla="*/ 0 w 947797"/>
              <a:gd name="connsiteY8" fmla="*/ 94780 h 11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43005">
                <a:moveTo>
                  <a:pt x="0" y="94780"/>
                </a:moveTo>
                <a:cubicBezTo>
                  <a:pt x="0" y="42434"/>
                  <a:pt x="42434" y="0"/>
                  <a:pt x="94780" y="0"/>
                </a:cubicBezTo>
                <a:lnTo>
                  <a:pt x="853017" y="0"/>
                </a:lnTo>
                <a:cubicBezTo>
                  <a:pt x="905363" y="0"/>
                  <a:pt x="947797" y="42434"/>
                  <a:pt x="947797" y="94780"/>
                </a:cubicBezTo>
                <a:lnTo>
                  <a:pt x="947797" y="1048225"/>
                </a:lnTo>
                <a:cubicBezTo>
                  <a:pt x="947797" y="1100571"/>
                  <a:pt x="905363" y="1143005"/>
                  <a:pt x="853017" y="1143005"/>
                </a:cubicBezTo>
                <a:lnTo>
                  <a:pt x="94780" y="1143005"/>
                </a:lnTo>
                <a:cubicBezTo>
                  <a:pt x="42434" y="1143005"/>
                  <a:pt x="0" y="1100571"/>
                  <a:pt x="0" y="1048225"/>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dirty="0"/>
              <a:t>Sub-optimal BF</a:t>
            </a:r>
            <a:endParaRPr lang="en-US" sz="1600" kern="1200" dirty="0"/>
          </a:p>
        </p:txBody>
      </p:sp>
      <p:sp>
        <p:nvSpPr>
          <p:cNvPr id="19" name="Freeform 18"/>
          <p:cNvSpPr/>
          <p:nvPr/>
        </p:nvSpPr>
        <p:spPr>
          <a:xfrm>
            <a:off x="4046557" y="4477731"/>
            <a:ext cx="1314890" cy="1146193"/>
          </a:xfrm>
          <a:custGeom>
            <a:avLst/>
            <a:gdLst>
              <a:gd name="connsiteX0" fmla="*/ 0 w 952810"/>
              <a:gd name="connsiteY0" fmla="*/ 95281 h 1146193"/>
              <a:gd name="connsiteX1" fmla="*/ 95281 w 952810"/>
              <a:gd name="connsiteY1" fmla="*/ 0 h 1146193"/>
              <a:gd name="connsiteX2" fmla="*/ 857529 w 952810"/>
              <a:gd name="connsiteY2" fmla="*/ 0 h 1146193"/>
              <a:gd name="connsiteX3" fmla="*/ 952810 w 952810"/>
              <a:gd name="connsiteY3" fmla="*/ 95281 h 1146193"/>
              <a:gd name="connsiteX4" fmla="*/ 952810 w 952810"/>
              <a:gd name="connsiteY4" fmla="*/ 1050912 h 1146193"/>
              <a:gd name="connsiteX5" fmla="*/ 857529 w 952810"/>
              <a:gd name="connsiteY5" fmla="*/ 1146193 h 1146193"/>
              <a:gd name="connsiteX6" fmla="*/ 95281 w 952810"/>
              <a:gd name="connsiteY6" fmla="*/ 1146193 h 1146193"/>
              <a:gd name="connsiteX7" fmla="*/ 0 w 952810"/>
              <a:gd name="connsiteY7" fmla="*/ 1050912 h 1146193"/>
              <a:gd name="connsiteX8" fmla="*/ 0 w 952810"/>
              <a:gd name="connsiteY8" fmla="*/ 95281 h 114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46193">
                <a:moveTo>
                  <a:pt x="0" y="95281"/>
                </a:moveTo>
                <a:cubicBezTo>
                  <a:pt x="0" y="42659"/>
                  <a:pt x="42659" y="0"/>
                  <a:pt x="95281" y="0"/>
                </a:cubicBezTo>
                <a:lnTo>
                  <a:pt x="857529" y="0"/>
                </a:lnTo>
                <a:cubicBezTo>
                  <a:pt x="910151" y="0"/>
                  <a:pt x="952810" y="42659"/>
                  <a:pt x="952810" y="95281"/>
                </a:cubicBezTo>
                <a:lnTo>
                  <a:pt x="952810" y="1050912"/>
                </a:lnTo>
                <a:cubicBezTo>
                  <a:pt x="952810" y="1103534"/>
                  <a:pt x="910151" y="1146193"/>
                  <a:pt x="857529" y="1146193"/>
                </a:cubicBezTo>
                <a:lnTo>
                  <a:pt x="95281" y="1146193"/>
                </a:lnTo>
                <a:cubicBezTo>
                  <a:pt x="42659" y="1146193"/>
                  <a:pt x="0" y="1103534"/>
                  <a:pt x="0" y="1050912"/>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20" name="Freeform 19"/>
          <p:cNvSpPr/>
          <p:nvPr/>
        </p:nvSpPr>
        <p:spPr>
          <a:xfrm>
            <a:off x="6141392" y="1996672"/>
            <a:ext cx="1655049"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ea typeface="+mn-ea"/>
                <a:cs typeface="+mn-cs"/>
              </a:rPr>
              <a:t>Child overweight/ obesity</a:t>
            </a:r>
          </a:p>
        </p:txBody>
      </p:sp>
      <p:sp>
        <p:nvSpPr>
          <p:cNvPr id="21" name="Freeform 20"/>
          <p:cNvSpPr/>
          <p:nvPr/>
        </p:nvSpPr>
        <p:spPr>
          <a:xfrm>
            <a:off x="6351553" y="3135616"/>
            <a:ext cx="1263175" cy="1121985"/>
          </a:xfrm>
          <a:custGeom>
            <a:avLst/>
            <a:gdLst>
              <a:gd name="connsiteX0" fmla="*/ 0 w 947797"/>
              <a:gd name="connsiteY0" fmla="*/ 94780 h 1121985"/>
              <a:gd name="connsiteX1" fmla="*/ 94780 w 947797"/>
              <a:gd name="connsiteY1" fmla="*/ 0 h 1121985"/>
              <a:gd name="connsiteX2" fmla="*/ 853017 w 947797"/>
              <a:gd name="connsiteY2" fmla="*/ 0 h 1121985"/>
              <a:gd name="connsiteX3" fmla="*/ 947797 w 947797"/>
              <a:gd name="connsiteY3" fmla="*/ 94780 h 1121985"/>
              <a:gd name="connsiteX4" fmla="*/ 947797 w 947797"/>
              <a:gd name="connsiteY4" fmla="*/ 1027205 h 1121985"/>
              <a:gd name="connsiteX5" fmla="*/ 853017 w 947797"/>
              <a:gd name="connsiteY5" fmla="*/ 1121985 h 1121985"/>
              <a:gd name="connsiteX6" fmla="*/ 94780 w 947797"/>
              <a:gd name="connsiteY6" fmla="*/ 1121985 h 1121985"/>
              <a:gd name="connsiteX7" fmla="*/ 0 w 947797"/>
              <a:gd name="connsiteY7" fmla="*/ 1027205 h 1121985"/>
              <a:gd name="connsiteX8" fmla="*/ 0 w 947797"/>
              <a:gd name="connsiteY8" fmla="*/ 94780 h 112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21985">
                <a:moveTo>
                  <a:pt x="0" y="94780"/>
                </a:moveTo>
                <a:cubicBezTo>
                  <a:pt x="0" y="42434"/>
                  <a:pt x="42434" y="0"/>
                  <a:pt x="94780" y="0"/>
                </a:cubicBezTo>
                <a:lnTo>
                  <a:pt x="853017" y="0"/>
                </a:lnTo>
                <a:cubicBezTo>
                  <a:pt x="905363" y="0"/>
                  <a:pt x="947797" y="42434"/>
                  <a:pt x="947797" y="94780"/>
                </a:cubicBezTo>
                <a:lnTo>
                  <a:pt x="947797" y="1027205"/>
                </a:lnTo>
                <a:cubicBezTo>
                  <a:pt x="947797" y="1079551"/>
                  <a:pt x="905363" y="1121985"/>
                  <a:pt x="853017" y="1121985"/>
                </a:cubicBezTo>
                <a:lnTo>
                  <a:pt x="94780" y="1121985"/>
                </a:lnTo>
                <a:cubicBezTo>
                  <a:pt x="42434" y="1121985"/>
                  <a:pt x="0" y="1079551"/>
                  <a:pt x="0" y="1027205"/>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dirty="0"/>
              <a:t>Sub-optimal BF</a:t>
            </a:r>
          </a:p>
        </p:txBody>
      </p:sp>
      <p:sp>
        <p:nvSpPr>
          <p:cNvPr id="22" name="Freeform 21"/>
          <p:cNvSpPr/>
          <p:nvPr/>
        </p:nvSpPr>
        <p:spPr>
          <a:xfrm>
            <a:off x="6302344" y="4477731"/>
            <a:ext cx="1314890" cy="1188716"/>
          </a:xfrm>
          <a:custGeom>
            <a:avLst/>
            <a:gdLst>
              <a:gd name="connsiteX0" fmla="*/ 0 w 952810"/>
              <a:gd name="connsiteY0" fmla="*/ 95281 h 1188716"/>
              <a:gd name="connsiteX1" fmla="*/ 95281 w 952810"/>
              <a:gd name="connsiteY1" fmla="*/ 0 h 1188716"/>
              <a:gd name="connsiteX2" fmla="*/ 857529 w 952810"/>
              <a:gd name="connsiteY2" fmla="*/ 0 h 1188716"/>
              <a:gd name="connsiteX3" fmla="*/ 952810 w 952810"/>
              <a:gd name="connsiteY3" fmla="*/ 95281 h 1188716"/>
              <a:gd name="connsiteX4" fmla="*/ 952810 w 952810"/>
              <a:gd name="connsiteY4" fmla="*/ 1093435 h 1188716"/>
              <a:gd name="connsiteX5" fmla="*/ 857529 w 952810"/>
              <a:gd name="connsiteY5" fmla="*/ 1188716 h 1188716"/>
              <a:gd name="connsiteX6" fmla="*/ 95281 w 952810"/>
              <a:gd name="connsiteY6" fmla="*/ 1188716 h 1188716"/>
              <a:gd name="connsiteX7" fmla="*/ 0 w 952810"/>
              <a:gd name="connsiteY7" fmla="*/ 1093435 h 1188716"/>
              <a:gd name="connsiteX8" fmla="*/ 0 w 952810"/>
              <a:gd name="connsiteY8" fmla="*/ 95281 h 11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6">
                <a:moveTo>
                  <a:pt x="0" y="95281"/>
                </a:moveTo>
                <a:cubicBezTo>
                  <a:pt x="0" y="42659"/>
                  <a:pt x="42659" y="0"/>
                  <a:pt x="95281" y="0"/>
                </a:cubicBezTo>
                <a:lnTo>
                  <a:pt x="857529" y="0"/>
                </a:lnTo>
                <a:cubicBezTo>
                  <a:pt x="910151" y="0"/>
                  <a:pt x="952810" y="42659"/>
                  <a:pt x="952810" y="95281"/>
                </a:cubicBezTo>
                <a:lnTo>
                  <a:pt x="952810" y="1093435"/>
                </a:lnTo>
                <a:cubicBezTo>
                  <a:pt x="952810" y="1146057"/>
                  <a:pt x="910151" y="1188716"/>
                  <a:pt x="857529" y="1188716"/>
                </a:cubicBezTo>
                <a:lnTo>
                  <a:pt x="95281" y="1188716"/>
                </a:lnTo>
                <a:cubicBezTo>
                  <a:pt x="42659" y="1188716"/>
                  <a:pt x="0" y="1146057"/>
                  <a:pt x="0" y="1093435"/>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23" name="Freeform 22"/>
          <p:cNvSpPr/>
          <p:nvPr/>
        </p:nvSpPr>
        <p:spPr>
          <a:xfrm>
            <a:off x="1668712" y="1985399"/>
            <a:ext cx="1655049"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D0D8E8"/>
          </a:solidFill>
          <a:ln w="25400" cap="flat" cmpd="sng" algn="ctr">
            <a:noFill/>
            <a:prstDash val="solid"/>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dirty="0">
                <a:solidFill>
                  <a:schemeClr val="tx1"/>
                </a:solidFill>
                <a:latin typeface="Calibri"/>
              </a:rPr>
              <a:t>Neonatal d</a:t>
            </a:r>
            <a:r>
              <a:rPr lang="en-US" b="1" kern="1200" dirty="0">
                <a:solidFill>
                  <a:schemeClr val="tx1"/>
                </a:solidFill>
                <a:latin typeface="Calibri"/>
              </a:rPr>
              <a:t>eaths</a:t>
            </a:r>
          </a:p>
        </p:txBody>
      </p:sp>
      <p:sp>
        <p:nvSpPr>
          <p:cNvPr id="24" name="Freeform 23"/>
          <p:cNvSpPr/>
          <p:nvPr/>
        </p:nvSpPr>
        <p:spPr>
          <a:xfrm>
            <a:off x="1828801" y="3135616"/>
            <a:ext cx="1334872" cy="1166170"/>
          </a:xfrm>
          <a:custGeom>
            <a:avLst/>
            <a:gdLst>
              <a:gd name="connsiteX0" fmla="*/ 0 w 1001593"/>
              <a:gd name="connsiteY0" fmla="*/ 100159 h 1166170"/>
              <a:gd name="connsiteX1" fmla="*/ 100159 w 1001593"/>
              <a:gd name="connsiteY1" fmla="*/ 0 h 1166170"/>
              <a:gd name="connsiteX2" fmla="*/ 901434 w 1001593"/>
              <a:gd name="connsiteY2" fmla="*/ 0 h 1166170"/>
              <a:gd name="connsiteX3" fmla="*/ 1001593 w 1001593"/>
              <a:gd name="connsiteY3" fmla="*/ 100159 h 1166170"/>
              <a:gd name="connsiteX4" fmla="*/ 1001593 w 1001593"/>
              <a:gd name="connsiteY4" fmla="*/ 1066011 h 1166170"/>
              <a:gd name="connsiteX5" fmla="*/ 901434 w 1001593"/>
              <a:gd name="connsiteY5" fmla="*/ 1166170 h 1166170"/>
              <a:gd name="connsiteX6" fmla="*/ 100159 w 1001593"/>
              <a:gd name="connsiteY6" fmla="*/ 1166170 h 1166170"/>
              <a:gd name="connsiteX7" fmla="*/ 0 w 1001593"/>
              <a:gd name="connsiteY7" fmla="*/ 1066011 h 1166170"/>
              <a:gd name="connsiteX8" fmla="*/ 0 w 1001593"/>
              <a:gd name="connsiteY8" fmla="*/ 100159 h 11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593" h="1166170">
                <a:moveTo>
                  <a:pt x="0" y="100159"/>
                </a:moveTo>
                <a:cubicBezTo>
                  <a:pt x="0" y="44843"/>
                  <a:pt x="44843" y="0"/>
                  <a:pt x="100159" y="0"/>
                </a:cubicBezTo>
                <a:lnTo>
                  <a:pt x="901434" y="0"/>
                </a:lnTo>
                <a:cubicBezTo>
                  <a:pt x="956750" y="0"/>
                  <a:pt x="1001593" y="44843"/>
                  <a:pt x="1001593" y="100159"/>
                </a:cubicBezTo>
                <a:lnTo>
                  <a:pt x="1001593" y="1066011"/>
                </a:lnTo>
                <a:cubicBezTo>
                  <a:pt x="1001593" y="1121327"/>
                  <a:pt x="956750" y="1166170"/>
                  <a:pt x="901434" y="1166170"/>
                </a:cubicBezTo>
                <a:lnTo>
                  <a:pt x="100159" y="1166170"/>
                </a:lnTo>
                <a:cubicBezTo>
                  <a:pt x="44843" y="1166170"/>
                  <a:pt x="0" y="1121327"/>
                  <a:pt x="0" y="1066011"/>
                </a:cubicBezTo>
                <a:lnTo>
                  <a:pt x="0" y="100159"/>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4896" tIns="56006" rIns="64896" bIns="56006" numCol="1" spcCol="1270" anchor="ctr" anchorCtr="0">
            <a:noAutofit/>
          </a:bodyPr>
          <a:lstStyle/>
          <a:p>
            <a:pPr lvl="0" algn="ctr" defTabSz="622300">
              <a:lnSpc>
                <a:spcPct val="90000"/>
              </a:lnSpc>
              <a:spcBef>
                <a:spcPct val="0"/>
              </a:spcBef>
              <a:spcAft>
                <a:spcPct val="35000"/>
              </a:spcAft>
            </a:pPr>
            <a:r>
              <a:rPr lang="en-US" sz="1600" kern="1200" dirty="0">
                <a:solidFill>
                  <a:sysClr val="window" lastClr="FFFFFF"/>
                </a:solidFill>
                <a:latin typeface="Calibri"/>
              </a:rPr>
              <a:t>Late initiation of BF</a:t>
            </a:r>
          </a:p>
        </p:txBody>
      </p:sp>
      <p:sp>
        <p:nvSpPr>
          <p:cNvPr id="25" name="Freeform 24"/>
          <p:cNvSpPr/>
          <p:nvPr/>
        </p:nvSpPr>
        <p:spPr>
          <a:xfrm>
            <a:off x="1828802" y="4477731"/>
            <a:ext cx="1307972" cy="1166170"/>
          </a:xfrm>
          <a:custGeom>
            <a:avLst/>
            <a:gdLst>
              <a:gd name="connsiteX0" fmla="*/ 0 w 947797"/>
              <a:gd name="connsiteY0" fmla="*/ 94780 h 1166170"/>
              <a:gd name="connsiteX1" fmla="*/ 94780 w 947797"/>
              <a:gd name="connsiteY1" fmla="*/ 0 h 1166170"/>
              <a:gd name="connsiteX2" fmla="*/ 853017 w 947797"/>
              <a:gd name="connsiteY2" fmla="*/ 0 h 1166170"/>
              <a:gd name="connsiteX3" fmla="*/ 947797 w 947797"/>
              <a:gd name="connsiteY3" fmla="*/ 94780 h 1166170"/>
              <a:gd name="connsiteX4" fmla="*/ 947797 w 947797"/>
              <a:gd name="connsiteY4" fmla="*/ 1071390 h 1166170"/>
              <a:gd name="connsiteX5" fmla="*/ 853017 w 947797"/>
              <a:gd name="connsiteY5" fmla="*/ 1166170 h 1166170"/>
              <a:gd name="connsiteX6" fmla="*/ 94780 w 947797"/>
              <a:gd name="connsiteY6" fmla="*/ 1166170 h 1166170"/>
              <a:gd name="connsiteX7" fmla="*/ 0 w 947797"/>
              <a:gd name="connsiteY7" fmla="*/ 1071390 h 1166170"/>
              <a:gd name="connsiteX8" fmla="*/ 0 w 947797"/>
              <a:gd name="connsiteY8" fmla="*/ 94780 h 11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66170">
                <a:moveTo>
                  <a:pt x="0" y="94780"/>
                </a:moveTo>
                <a:cubicBezTo>
                  <a:pt x="0" y="42434"/>
                  <a:pt x="42434" y="0"/>
                  <a:pt x="94780" y="0"/>
                </a:cubicBezTo>
                <a:lnTo>
                  <a:pt x="853017" y="0"/>
                </a:lnTo>
                <a:cubicBezTo>
                  <a:pt x="905363" y="0"/>
                  <a:pt x="947797" y="42434"/>
                  <a:pt x="947797" y="94780"/>
                </a:cubicBezTo>
                <a:lnTo>
                  <a:pt x="947797" y="1071390"/>
                </a:lnTo>
                <a:cubicBezTo>
                  <a:pt x="947797" y="1123736"/>
                  <a:pt x="905363" y="1166170"/>
                  <a:pt x="853017" y="1166170"/>
                </a:cubicBezTo>
                <a:lnTo>
                  <a:pt x="94780" y="1166170"/>
                </a:lnTo>
                <a:cubicBezTo>
                  <a:pt x="42434" y="1166170"/>
                  <a:pt x="0" y="1123736"/>
                  <a:pt x="0" y="1071390"/>
                </a:cubicBezTo>
                <a:lnTo>
                  <a:pt x="0" y="94780"/>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320" tIns="54430" rIns="63320" bIns="54430"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38" name="TextBox 37"/>
          <p:cNvSpPr txBox="1"/>
          <p:nvPr/>
        </p:nvSpPr>
        <p:spPr>
          <a:xfrm>
            <a:off x="206331" y="6062340"/>
            <a:ext cx="8622154" cy="307777"/>
          </a:xfrm>
          <a:prstGeom prst="rect">
            <a:avLst/>
          </a:prstGeom>
          <a:noFill/>
        </p:spPr>
        <p:txBody>
          <a:bodyPr wrap="square" rtlCol="0">
            <a:spAutoFit/>
          </a:bodyPr>
          <a:lstStyle/>
          <a:p>
            <a:r>
              <a:rPr lang="en-US" sz="1400" b="1" dirty="0"/>
              <a:t>BF: </a:t>
            </a:r>
            <a:r>
              <a:rPr lang="en-US" sz="1400" dirty="0"/>
              <a:t>breastfeeding</a:t>
            </a:r>
            <a:endParaRPr lang="en-US" sz="1400" dirty="0">
              <a:solidFill>
                <a:srgbClr val="FF0000"/>
              </a:solidFill>
            </a:endParaRPr>
          </a:p>
        </p:txBody>
      </p:sp>
    </p:spTree>
    <p:extLst>
      <p:ext uri="{BB962C8B-B14F-4D97-AF65-F5344CB8AC3E}">
        <p14:creationId xmlns:p14="http://schemas.microsoft.com/office/powerpoint/2010/main" val="221745357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69"/>
            <a:ext cx="8229600" cy="1517257"/>
          </a:xfrm>
        </p:spPr>
        <p:txBody>
          <a:bodyPr>
            <a:noAutofit/>
          </a:bodyPr>
          <a:lstStyle/>
          <a:p>
            <a:pPr>
              <a:tabLst>
                <a:tab pos="342900" algn="l"/>
              </a:tabLst>
            </a:pPr>
            <a:r>
              <a:rPr lang="en-US" sz="2800" dirty="0"/>
              <a:t>Number of Lives That Could Be Saved If the Nutrition Situation Improves:</a:t>
            </a:r>
            <a:br>
              <a:rPr lang="en-US" sz="2800" dirty="0"/>
            </a:br>
            <a:r>
              <a:rPr lang="en-US" sz="2800" dirty="0"/>
              <a:t>Improved Scenario for the Time Period [YEAR–YEAR]</a:t>
            </a:r>
            <a:endParaRPr lang="en-US" sz="2800" b="1" dirty="0">
              <a:solidFill>
                <a:schemeClr val="accent1"/>
              </a:solidFill>
              <a:latin typeface="+mj-lt"/>
              <a:cs typeface="+mj-cs"/>
            </a:endParaRPr>
          </a:p>
        </p:txBody>
      </p:sp>
      <p:sp>
        <p:nvSpPr>
          <p:cNvPr id="5" name="Freeform 4"/>
          <p:cNvSpPr/>
          <p:nvPr/>
        </p:nvSpPr>
        <p:spPr>
          <a:xfrm>
            <a:off x="341501" y="1929484"/>
            <a:ext cx="1362281"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ea typeface="+mn-ea"/>
                <a:cs typeface="+mn-cs"/>
              </a:rPr>
              <a:t>Maternal deaths averted</a:t>
            </a:r>
          </a:p>
        </p:txBody>
      </p:sp>
      <p:sp>
        <p:nvSpPr>
          <p:cNvPr id="6" name="Freeform 5"/>
          <p:cNvSpPr/>
          <p:nvPr/>
        </p:nvSpPr>
        <p:spPr>
          <a:xfrm>
            <a:off x="566943" y="3085243"/>
            <a:ext cx="947797"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kern="1200" dirty="0"/>
              <a:t>IDA</a:t>
            </a:r>
          </a:p>
        </p:txBody>
      </p:sp>
      <p:sp>
        <p:nvSpPr>
          <p:cNvPr id="10" name="Freeform 9"/>
          <p:cNvSpPr/>
          <p:nvPr/>
        </p:nvSpPr>
        <p:spPr>
          <a:xfrm>
            <a:off x="569981" y="4411967"/>
            <a:ext cx="952810"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latin typeface="Calibri"/>
              </a:rPr>
              <a:t>[XXX]</a:t>
            </a:r>
            <a:endParaRPr lang="en-US" sz="1600" kern="1200" dirty="0">
              <a:solidFill>
                <a:sysClr val="window" lastClr="FFFFFF"/>
              </a:solidFill>
              <a:latin typeface="Calibri"/>
            </a:endParaRPr>
          </a:p>
        </p:txBody>
      </p:sp>
      <p:sp>
        <p:nvSpPr>
          <p:cNvPr id="11" name="Freeform 10"/>
          <p:cNvSpPr/>
          <p:nvPr/>
        </p:nvSpPr>
        <p:spPr>
          <a:xfrm>
            <a:off x="1971732" y="1929484"/>
            <a:ext cx="1442390"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ea typeface="+mn-ea"/>
                <a:cs typeface="+mn-cs"/>
              </a:rPr>
              <a:t>Perinatal deaths averted</a:t>
            </a:r>
          </a:p>
        </p:txBody>
      </p:sp>
      <p:sp>
        <p:nvSpPr>
          <p:cNvPr id="12" name="Freeform 11"/>
          <p:cNvSpPr/>
          <p:nvPr/>
        </p:nvSpPr>
        <p:spPr>
          <a:xfrm>
            <a:off x="2261107" y="3085243"/>
            <a:ext cx="947797"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kern="1200" dirty="0"/>
              <a:t>IDA</a:t>
            </a:r>
          </a:p>
        </p:txBody>
      </p:sp>
      <p:sp>
        <p:nvSpPr>
          <p:cNvPr id="13" name="Freeform 12"/>
          <p:cNvSpPr/>
          <p:nvPr/>
        </p:nvSpPr>
        <p:spPr>
          <a:xfrm>
            <a:off x="2283807" y="4411967"/>
            <a:ext cx="952810"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14" name="Freeform 13"/>
          <p:cNvSpPr/>
          <p:nvPr/>
        </p:nvSpPr>
        <p:spPr>
          <a:xfrm>
            <a:off x="3682072" y="1929484"/>
            <a:ext cx="1489737"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ea typeface="+mn-ea"/>
                <a:cs typeface="+mn-cs"/>
              </a:rPr>
              <a:t>Infant deaths averted </a:t>
            </a:r>
          </a:p>
        </p:txBody>
      </p:sp>
      <p:sp>
        <p:nvSpPr>
          <p:cNvPr id="15" name="Freeform 14"/>
          <p:cNvSpPr/>
          <p:nvPr/>
        </p:nvSpPr>
        <p:spPr>
          <a:xfrm>
            <a:off x="3955271" y="3085243"/>
            <a:ext cx="947797"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kern="1200" dirty="0"/>
              <a:t>LBW</a:t>
            </a:r>
          </a:p>
        </p:txBody>
      </p:sp>
      <p:sp>
        <p:nvSpPr>
          <p:cNvPr id="16" name="Freeform 15"/>
          <p:cNvSpPr/>
          <p:nvPr/>
        </p:nvSpPr>
        <p:spPr>
          <a:xfrm>
            <a:off x="3997633" y="4411967"/>
            <a:ext cx="952810"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23" name="Freeform 22"/>
          <p:cNvSpPr/>
          <p:nvPr/>
        </p:nvSpPr>
        <p:spPr>
          <a:xfrm>
            <a:off x="5439759" y="1929484"/>
            <a:ext cx="1442390"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w="25400" cap="flat" cmpd="sng" algn="ctr">
            <a:noFill/>
            <a:prstDash val="solid"/>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dirty="0">
                <a:solidFill>
                  <a:schemeClr val="tx1"/>
                </a:solidFill>
                <a:latin typeface="Calibri"/>
              </a:rPr>
              <a:t>Child d</a:t>
            </a:r>
            <a:r>
              <a:rPr lang="en-US" b="1" kern="1200" dirty="0">
                <a:solidFill>
                  <a:schemeClr val="tx1"/>
                </a:solidFill>
                <a:latin typeface="Calibri"/>
              </a:rPr>
              <a:t>eaths averted </a:t>
            </a:r>
          </a:p>
        </p:txBody>
      </p:sp>
      <p:sp>
        <p:nvSpPr>
          <p:cNvPr id="24" name="Freeform 23"/>
          <p:cNvSpPr/>
          <p:nvPr/>
        </p:nvSpPr>
        <p:spPr>
          <a:xfrm>
            <a:off x="5649435" y="3085243"/>
            <a:ext cx="1001593" cy="1166170"/>
          </a:xfrm>
          <a:custGeom>
            <a:avLst/>
            <a:gdLst>
              <a:gd name="connsiteX0" fmla="*/ 0 w 1001593"/>
              <a:gd name="connsiteY0" fmla="*/ 100159 h 1166170"/>
              <a:gd name="connsiteX1" fmla="*/ 100159 w 1001593"/>
              <a:gd name="connsiteY1" fmla="*/ 0 h 1166170"/>
              <a:gd name="connsiteX2" fmla="*/ 901434 w 1001593"/>
              <a:gd name="connsiteY2" fmla="*/ 0 h 1166170"/>
              <a:gd name="connsiteX3" fmla="*/ 1001593 w 1001593"/>
              <a:gd name="connsiteY3" fmla="*/ 100159 h 1166170"/>
              <a:gd name="connsiteX4" fmla="*/ 1001593 w 1001593"/>
              <a:gd name="connsiteY4" fmla="*/ 1066011 h 1166170"/>
              <a:gd name="connsiteX5" fmla="*/ 901434 w 1001593"/>
              <a:gd name="connsiteY5" fmla="*/ 1166170 h 1166170"/>
              <a:gd name="connsiteX6" fmla="*/ 100159 w 1001593"/>
              <a:gd name="connsiteY6" fmla="*/ 1166170 h 1166170"/>
              <a:gd name="connsiteX7" fmla="*/ 0 w 1001593"/>
              <a:gd name="connsiteY7" fmla="*/ 1066011 h 1166170"/>
              <a:gd name="connsiteX8" fmla="*/ 0 w 1001593"/>
              <a:gd name="connsiteY8" fmla="*/ 100159 h 11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593" h="1166170">
                <a:moveTo>
                  <a:pt x="0" y="100159"/>
                </a:moveTo>
                <a:cubicBezTo>
                  <a:pt x="0" y="44843"/>
                  <a:pt x="44843" y="0"/>
                  <a:pt x="100159" y="0"/>
                </a:cubicBezTo>
                <a:lnTo>
                  <a:pt x="901434" y="0"/>
                </a:lnTo>
                <a:cubicBezTo>
                  <a:pt x="956750" y="0"/>
                  <a:pt x="1001593" y="44843"/>
                  <a:pt x="1001593" y="100159"/>
                </a:cubicBezTo>
                <a:lnTo>
                  <a:pt x="1001593" y="1066011"/>
                </a:lnTo>
                <a:cubicBezTo>
                  <a:pt x="1001593" y="1121327"/>
                  <a:pt x="956750" y="1166170"/>
                  <a:pt x="901434" y="1166170"/>
                </a:cubicBezTo>
                <a:lnTo>
                  <a:pt x="100159" y="1166170"/>
                </a:lnTo>
                <a:cubicBezTo>
                  <a:pt x="44843" y="1166170"/>
                  <a:pt x="0" y="1121327"/>
                  <a:pt x="0" y="1066011"/>
                </a:cubicBezTo>
                <a:lnTo>
                  <a:pt x="0" y="100159"/>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4896" tIns="56006" rIns="64896" bIns="56006"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latin typeface="Calibri"/>
              </a:rPr>
              <a:t>VAD</a:t>
            </a:r>
            <a:endParaRPr lang="en-US" sz="1600" kern="1200" dirty="0">
              <a:solidFill>
                <a:sysClr val="window" lastClr="FFFFFF"/>
              </a:solidFill>
              <a:latin typeface="Calibri"/>
            </a:endParaRPr>
          </a:p>
        </p:txBody>
      </p:sp>
      <p:sp>
        <p:nvSpPr>
          <p:cNvPr id="25" name="Freeform 24"/>
          <p:cNvSpPr/>
          <p:nvPr/>
        </p:nvSpPr>
        <p:spPr>
          <a:xfrm>
            <a:off x="5711459" y="4411967"/>
            <a:ext cx="947797" cy="1166170"/>
          </a:xfrm>
          <a:custGeom>
            <a:avLst/>
            <a:gdLst>
              <a:gd name="connsiteX0" fmla="*/ 0 w 947797"/>
              <a:gd name="connsiteY0" fmla="*/ 94780 h 1166170"/>
              <a:gd name="connsiteX1" fmla="*/ 94780 w 947797"/>
              <a:gd name="connsiteY1" fmla="*/ 0 h 1166170"/>
              <a:gd name="connsiteX2" fmla="*/ 853017 w 947797"/>
              <a:gd name="connsiteY2" fmla="*/ 0 h 1166170"/>
              <a:gd name="connsiteX3" fmla="*/ 947797 w 947797"/>
              <a:gd name="connsiteY3" fmla="*/ 94780 h 1166170"/>
              <a:gd name="connsiteX4" fmla="*/ 947797 w 947797"/>
              <a:gd name="connsiteY4" fmla="*/ 1071390 h 1166170"/>
              <a:gd name="connsiteX5" fmla="*/ 853017 w 947797"/>
              <a:gd name="connsiteY5" fmla="*/ 1166170 h 1166170"/>
              <a:gd name="connsiteX6" fmla="*/ 94780 w 947797"/>
              <a:gd name="connsiteY6" fmla="*/ 1166170 h 1166170"/>
              <a:gd name="connsiteX7" fmla="*/ 0 w 947797"/>
              <a:gd name="connsiteY7" fmla="*/ 1071390 h 1166170"/>
              <a:gd name="connsiteX8" fmla="*/ 0 w 947797"/>
              <a:gd name="connsiteY8" fmla="*/ 94780 h 11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66170">
                <a:moveTo>
                  <a:pt x="0" y="94780"/>
                </a:moveTo>
                <a:cubicBezTo>
                  <a:pt x="0" y="42434"/>
                  <a:pt x="42434" y="0"/>
                  <a:pt x="94780" y="0"/>
                </a:cubicBezTo>
                <a:lnTo>
                  <a:pt x="853017" y="0"/>
                </a:lnTo>
                <a:cubicBezTo>
                  <a:pt x="905363" y="0"/>
                  <a:pt x="947797" y="42434"/>
                  <a:pt x="947797" y="94780"/>
                </a:cubicBezTo>
                <a:lnTo>
                  <a:pt x="947797" y="1071390"/>
                </a:lnTo>
                <a:cubicBezTo>
                  <a:pt x="947797" y="1123736"/>
                  <a:pt x="905363" y="1166170"/>
                  <a:pt x="853017" y="1166170"/>
                </a:cubicBezTo>
                <a:lnTo>
                  <a:pt x="94780" y="1166170"/>
                </a:lnTo>
                <a:cubicBezTo>
                  <a:pt x="42434" y="1166170"/>
                  <a:pt x="0" y="1123736"/>
                  <a:pt x="0" y="1071390"/>
                </a:cubicBezTo>
                <a:lnTo>
                  <a:pt x="0" y="94780"/>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320" tIns="54430" rIns="63320" bIns="54430"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29" name="Freeform 28"/>
          <p:cNvSpPr/>
          <p:nvPr/>
        </p:nvSpPr>
        <p:spPr>
          <a:xfrm>
            <a:off x="7150100" y="1929484"/>
            <a:ext cx="1442390"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rPr>
              <a:t>Child development &amp; </a:t>
            </a:r>
            <a:r>
              <a:rPr lang="en-US" b="1" dirty="0">
                <a:solidFill>
                  <a:sysClr val="windowText" lastClr="000000">
                    <a:hueOff val="0"/>
                    <a:satOff val="0"/>
                    <a:lumOff val="0"/>
                    <a:alphaOff val="0"/>
                  </a:sysClr>
                </a:solidFill>
                <a:latin typeface="Calibri"/>
              </a:rPr>
              <a:t>disability* averted </a:t>
            </a:r>
            <a:endParaRPr lang="en-US" b="1" kern="1200" dirty="0">
              <a:solidFill>
                <a:sysClr val="windowText" lastClr="000000">
                  <a:hueOff val="0"/>
                  <a:satOff val="0"/>
                  <a:lumOff val="0"/>
                  <a:alphaOff val="0"/>
                </a:sysClr>
              </a:solidFill>
              <a:latin typeface="Calibri"/>
            </a:endParaRPr>
          </a:p>
        </p:txBody>
      </p:sp>
      <p:sp>
        <p:nvSpPr>
          <p:cNvPr id="30" name="Freeform 29"/>
          <p:cNvSpPr/>
          <p:nvPr/>
        </p:nvSpPr>
        <p:spPr>
          <a:xfrm>
            <a:off x="7397396" y="3085243"/>
            <a:ext cx="947797" cy="1121985"/>
          </a:xfrm>
          <a:custGeom>
            <a:avLst/>
            <a:gdLst>
              <a:gd name="connsiteX0" fmla="*/ 0 w 947797"/>
              <a:gd name="connsiteY0" fmla="*/ 94780 h 1121985"/>
              <a:gd name="connsiteX1" fmla="*/ 94780 w 947797"/>
              <a:gd name="connsiteY1" fmla="*/ 0 h 1121985"/>
              <a:gd name="connsiteX2" fmla="*/ 853017 w 947797"/>
              <a:gd name="connsiteY2" fmla="*/ 0 h 1121985"/>
              <a:gd name="connsiteX3" fmla="*/ 947797 w 947797"/>
              <a:gd name="connsiteY3" fmla="*/ 94780 h 1121985"/>
              <a:gd name="connsiteX4" fmla="*/ 947797 w 947797"/>
              <a:gd name="connsiteY4" fmla="*/ 1027205 h 1121985"/>
              <a:gd name="connsiteX5" fmla="*/ 853017 w 947797"/>
              <a:gd name="connsiteY5" fmla="*/ 1121985 h 1121985"/>
              <a:gd name="connsiteX6" fmla="*/ 94780 w 947797"/>
              <a:gd name="connsiteY6" fmla="*/ 1121985 h 1121985"/>
              <a:gd name="connsiteX7" fmla="*/ 0 w 947797"/>
              <a:gd name="connsiteY7" fmla="*/ 1027205 h 1121985"/>
              <a:gd name="connsiteX8" fmla="*/ 0 w 947797"/>
              <a:gd name="connsiteY8" fmla="*/ 94780 h 112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21985">
                <a:moveTo>
                  <a:pt x="0" y="94780"/>
                </a:moveTo>
                <a:cubicBezTo>
                  <a:pt x="0" y="42434"/>
                  <a:pt x="42434" y="0"/>
                  <a:pt x="94780" y="0"/>
                </a:cubicBezTo>
                <a:lnTo>
                  <a:pt x="853017" y="0"/>
                </a:lnTo>
                <a:cubicBezTo>
                  <a:pt x="905363" y="0"/>
                  <a:pt x="947797" y="42434"/>
                  <a:pt x="947797" y="94780"/>
                </a:cubicBezTo>
                <a:lnTo>
                  <a:pt x="947797" y="1027205"/>
                </a:lnTo>
                <a:cubicBezTo>
                  <a:pt x="947797" y="1079551"/>
                  <a:pt x="905363" y="1121985"/>
                  <a:pt x="853017" y="1121985"/>
                </a:cubicBezTo>
                <a:lnTo>
                  <a:pt x="94780" y="1121985"/>
                </a:lnTo>
                <a:cubicBezTo>
                  <a:pt x="42434" y="1121985"/>
                  <a:pt x="0" y="1079551"/>
                  <a:pt x="0" y="1027205"/>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dirty="0"/>
              <a:t>IDD</a:t>
            </a:r>
            <a:endParaRPr lang="en-US" sz="1600" kern="1200" dirty="0"/>
          </a:p>
        </p:txBody>
      </p:sp>
      <p:sp>
        <p:nvSpPr>
          <p:cNvPr id="31" name="Freeform 30"/>
          <p:cNvSpPr/>
          <p:nvPr/>
        </p:nvSpPr>
        <p:spPr>
          <a:xfrm>
            <a:off x="7420273" y="4411967"/>
            <a:ext cx="952810" cy="1188716"/>
          </a:xfrm>
          <a:custGeom>
            <a:avLst/>
            <a:gdLst>
              <a:gd name="connsiteX0" fmla="*/ 0 w 952810"/>
              <a:gd name="connsiteY0" fmla="*/ 95281 h 1188716"/>
              <a:gd name="connsiteX1" fmla="*/ 95281 w 952810"/>
              <a:gd name="connsiteY1" fmla="*/ 0 h 1188716"/>
              <a:gd name="connsiteX2" fmla="*/ 857529 w 952810"/>
              <a:gd name="connsiteY2" fmla="*/ 0 h 1188716"/>
              <a:gd name="connsiteX3" fmla="*/ 952810 w 952810"/>
              <a:gd name="connsiteY3" fmla="*/ 95281 h 1188716"/>
              <a:gd name="connsiteX4" fmla="*/ 952810 w 952810"/>
              <a:gd name="connsiteY4" fmla="*/ 1093435 h 1188716"/>
              <a:gd name="connsiteX5" fmla="*/ 857529 w 952810"/>
              <a:gd name="connsiteY5" fmla="*/ 1188716 h 1188716"/>
              <a:gd name="connsiteX6" fmla="*/ 95281 w 952810"/>
              <a:gd name="connsiteY6" fmla="*/ 1188716 h 1188716"/>
              <a:gd name="connsiteX7" fmla="*/ 0 w 952810"/>
              <a:gd name="connsiteY7" fmla="*/ 1093435 h 1188716"/>
              <a:gd name="connsiteX8" fmla="*/ 0 w 952810"/>
              <a:gd name="connsiteY8" fmla="*/ 95281 h 11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6">
                <a:moveTo>
                  <a:pt x="0" y="95281"/>
                </a:moveTo>
                <a:cubicBezTo>
                  <a:pt x="0" y="42659"/>
                  <a:pt x="42659" y="0"/>
                  <a:pt x="95281" y="0"/>
                </a:cubicBezTo>
                <a:lnTo>
                  <a:pt x="857529" y="0"/>
                </a:lnTo>
                <a:cubicBezTo>
                  <a:pt x="910151" y="0"/>
                  <a:pt x="952810" y="42659"/>
                  <a:pt x="952810" y="95281"/>
                </a:cubicBezTo>
                <a:lnTo>
                  <a:pt x="952810" y="1093435"/>
                </a:lnTo>
                <a:cubicBezTo>
                  <a:pt x="952810" y="1146057"/>
                  <a:pt x="910151" y="1188716"/>
                  <a:pt x="857529" y="1188716"/>
                </a:cubicBezTo>
                <a:lnTo>
                  <a:pt x="95281" y="1188716"/>
                </a:lnTo>
                <a:cubicBezTo>
                  <a:pt x="42659" y="1188716"/>
                  <a:pt x="0" y="1146057"/>
                  <a:pt x="0" y="1093435"/>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38" name="TextBox 37"/>
          <p:cNvSpPr txBox="1"/>
          <p:nvPr/>
        </p:nvSpPr>
        <p:spPr>
          <a:xfrm>
            <a:off x="206331" y="6062340"/>
            <a:ext cx="8622154" cy="523220"/>
          </a:xfrm>
          <a:prstGeom prst="rect">
            <a:avLst/>
          </a:prstGeom>
          <a:noFill/>
        </p:spPr>
        <p:txBody>
          <a:bodyPr wrap="square" rtlCol="0">
            <a:spAutoFit/>
          </a:bodyPr>
          <a:lstStyle/>
          <a:p>
            <a:r>
              <a:rPr lang="en-US" sz="1400" dirty="0"/>
              <a:t>* Cretinism and mild to severe permanent brain damage.</a:t>
            </a:r>
          </a:p>
          <a:p>
            <a:r>
              <a:rPr lang="en-US" sz="1400" b="1" dirty="0"/>
              <a:t>IDA</a:t>
            </a:r>
            <a:r>
              <a:rPr lang="en-US" sz="1400" dirty="0"/>
              <a:t>: iron deficiency anemia; </a:t>
            </a:r>
            <a:r>
              <a:rPr lang="en-US" sz="1400" b="1" dirty="0"/>
              <a:t>LBW:</a:t>
            </a:r>
            <a:r>
              <a:rPr lang="en-US" sz="1400" dirty="0"/>
              <a:t> low birth weight; </a:t>
            </a:r>
            <a:r>
              <a:rPr lang="en-US" sz="1400" b="1" dirty="0"/>
              <a:t>VAD:</a:t>
            </a:r>
            <a:r>
              <a:rPr lang="en-US" sz="1400" dirty="0"/>
              <a:t> vitamin A deficiency; </a:t>
            </a:r>
            <a:r>
              <a:rPr lang="en-US" sz="1400" b="1" dirty="0"/>
              <a:t>IDD:</a:t>
            </a:r>
            <a:r>
              <a:rPr lang="en-US" sz="1400" dirty="0"/>
              <a:t> iodine deficiency disorder</a:t>
            </a:r>
            <a:endParaRPr lang="en-US" sz="1400" dirty="0">
              <a:solidFill>
                <a:srgbClr val="FF0000"/>
              </a:solidFill>
            </a:endParaRPr>
          </a:p>
        </p:txBody>
      </p:sp>
    </p:spTree>
    <p:extLst>
      <p:ext uri="{BB962C8B-B14F-4D97-AF65-F5344CB8AC3E}">
        <p14:creationId xmlns:p14="http://schemas.microsoft.com/office/powerpoint/2010/main" val="858013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8229600" cy="884238"/>
          </a:xfrm>
        </p:spPr>
        <p:txBody>
          <a:bodyPr/>
          <a:lstStyle/>
          <a:p>
            <a:r>
              <a:rPr lang="en-GB" sz="3200" b="1" dirty="0">
                <a:solidFill>
                  <a:srgbClr val="1F497D"/>
                </a:solidFill>
                <a:latin typeface="+mn-lt"/>
              </a:rPr>
              <a:t>Under-5 Child Mortality</a:t>
            </a:r>
            <a:endParaRPr lang="en-US" sz="3200" dirty="0">
              <a:solidFill>
                <a:srgbClr val="1F497D"/>
              </a:solidFill>
              <a:latin typeface="+mn-lt"/>
            </a:endParaRPr>
          </a:p>
        </p:txBody>
      </p:sp>
      <p:graphicFrame>
        <p:nvGraphicFramePr>
          <p:cNvPr id="6" name="Chart 5"/>
          <p:cNvGraphicFramePr>
            <a:graphicFrameLocks/>
          </p:cNvGraphicFramePr>
          <p:nvPr>
            <p:extLst/>
          </p:nvPr>
        </p:nvGraphicFramePr>
        <p:xfrm>
          <a:off x="838200" y="914400"/>
          <a:ext cx="7467600" cy="53940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p:cNvSpPr txBox="1"/>
          <p:nvPr/>
        </p:nvSpPr>
        <p:spPr>
          <a:xfrm>
            <a:off x="7391400" y="5183610"/>
            <a:ext cx="10668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fr-FR" sz="1400" dirty="0" err="1">
                <a:solidFill>
                  <a:prstClr val="black"/>
                </a:solidFill>
              </a:rPr>
              <a:t>Neonatal</a:t>
            </a:r>
            <a:r>
              <a:rPr lang="fr-FR" sz="1400" dirty="0">
                <a:solidFill>
                  <a:prstClr val="black"/>
                </a:solidFill>
              </a:rPr>
              <a:t> </a:t>
            </a:r>
            <a:br>
              <a:rPr lang="fr-FR" sz="1400" dirty="0">
                <a:solidFill>
                  <a:prstClr val="black"/>
                </a:solidFill>
              </a:rPr>
            </a:br>
            <a:r>
              <a:rPr lang="fr-FR" sz="1400" dirty="0">
                <a:solidFill>
                  <a:prstClr val="black"/>
                </a:solidFill>
              </a:rPr>
              <a:t>(0-27 </a:t>
            </a:r>
            <a:r>
              <a:rPr lang="fr-FR" sz="1400" dirty="0" err="1">
                <a:solidFill>
                  <a:prstClr val="black"/>
                </a:solidFill>
              </a:rPr>
              <a:t>days</a:t>
            </a:r>
            <a:r>
              <a:rPr lang="fr-FR" sz="1400" dirty="0">
                <a:solidFill>
                  <a:prstClr val="black"/>
                </a:solidFill>
              </a:rPr>
              <a:t>)</a:t>
            </a:r>
          </a:p>
        </p:txBody>
      </p:sp>
      <p:sp>
        <p:nvSpPr>
          <p:cNvPr id="9" name="TextBox 1"/>
          <p:cNvSpPr txBox="1"/>
          <p:nvPr/>
        </p:nvSpPr>
        <p:spPr>
          <a:xfrm>
            <a:off x="304800" y="5445220"/>
            <a:ext cx="2514600" cy="650780"/>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a:solidFill>
                  <a:prstClr val="black"/>
                </a:solidFill>
              </a:rPr>
              <a:t>Under 5 </a:t>
            </a:r>
            <a:r>
              <a:rPr lang="fr-FR" sz="1400" dirty="0" err="1">
                <a:solidFill>
                  <a:prstClr val="black"/>
                </a:solidFill>
              </a:rPr>
              <a:t>deaths</a:t>
            </a:r>
            <a:r>
              <a:rPr lang="fr-FR" sz="1400" dirty="0">
                <a:solidFill>
                  <a:prstClr val="black"/>
                </a:solidFill>
              </a:rPr>
              <a:t> </a:t>
            </a:r>
            <a:r>
              <a:rPr lang="fr-FR" sz="1400" dirty="0" err="1">
                <a:solidFill>
                  <a:prstClr val="black"/>
                </a:solidFill>
              </a:rPr>
              <a:t>after</a:t>
            </a:r>
            <a:r>
              <a:rPr lang="fr-FR" sz="1400" dirty="0">
                <a:solidFill>
                  <a:prstClr val="black"/>
                </a:solidFill>
              </a:rPr>
              <a:t> the </a:t>
            </a:r>
            <a:r>
              <a:rPr lang="fr-FR" sz="1400" dirty="0" err="1">
                <a:solidFill>
                  <a:prstClr val="black"/>
                </a:solidFill>
              </a:rPr>
              <a:t>neonatal</a:t>
            </a:r>
            <a:r>
              <a:rPr lang="fr-FR" sz="1400" dirty="0">
                <a:solidFill>
                  <a:prstClr val="black"/>
                </a:solidFill>
              </a:rPr>
              <a:t> </a:t>
            </a:r>
            <a:r>
              <a:rPr lang="fr-FR" sz="1400" dirty="0" err="1">
                <a:solidFill>
                  <a:prstClr val="black"/>
                </a:solidFill>
              </a:rPr>
              <a:t>period</a:t>
            </a:r>
            <a:r>
              <a:rPr lang="fr-FR" sz="1400" dirty="0">
                <a:solidFill>
                  <a:prstClr val="black"/>
                </a:solidFill>
              </a:rPr>
              <a:t> (1-59 </a:t>
            </a:r>
            <a:r>
              <a:rPr lang="fr-FR" sz="1400" dirty="0" err="1">
                <a:solidFill>
                  <a:prstClr val="black"/>
                </a:solidFill>
              </a:rPr>
              <a:t>months</a:t>
            </a:r>
            <a:r>
              <a:rPr lang="fr-FR" sz="1400" dirty="0">
                <a:solidFill>
                  <a:prstClr val="black"/>
                </a:solidFill>
              </a:rPr>
              <a:t>)</a:t>
            </a:r>
          </a:p>
        </p:txBody>
      </p:sp>
      <p:sp>
        <p:nvSpPr>
          <p:cNvPr id="10" name="TextBox 9"/>
          <p:cNvSpPr txBox="1"/>
          <p:nvPr/>
        </p:nvSpPr>
        <p:spPr>
          <a:xfrm>
            <a:off x="1" y="6308449"/>
            <a:ext cx="9143999" cy="769441"/>
          </a:xfrm>
          <a:prstGeom prst="rect">
            <a:avLst/>
          </a:prstGeom>
          <a:noFill/>
        </p:spPr>
        <p:txBody>
          <a:bodyPr wrap="square" rtlCol="0">
            <a:spAutoFit/>
          </a:bodyPr>
          <a:lstStyle/>
          <a:p>
            <a:pPr algn="ctr"/>
            <a:r>
              <a:rPr lang="en-US" sz="1100" dirty="0">
                <a:solidFill>
                  <a:prstClr val="black"/>
                </a:solidFill>
              </a:rPr>
              <a:t>Source: Under-5 mortality: </a:t>
            </a:r>
            <a:r>
              <a:rPr lang="en-US" sz="1100" i="1" dirty="0"/>
              <a:t>WHO-MCEE Methods and Data Sources for Child Cases of Death 2000-2015 (Global Health Estimates Technical Paper. </a:t>
            </a:r>
            <a:r>
              <a:rPr lang="en-US" sz="1100" dirty="0"/>
              <a:t>WHO/HIS/IER/GHE/2016.1; Malnutrition: </a:t>
            </a:r>
            <a:r>
              <a:rPr lang="nb-NO" sz="1100" dirty="0"/>
              <a:t>Black et al. 2013. </a:t>
            </a:r>
            <a:r>
              <a:rPr lang="en-US" sz="1100" dirty="0"/>
              <a:t>“Maternal and Child Undernutrition and Overweight in Low-Income and Middle-Income Countries.” </a:t>
            </a:r>
            <a:r>
              <a:rPr lang="en-US" sz="1100" i="1" dirty="0"/>
              <a:t>The Lancet</a:t>
            </a:r>
            <a:r>
              <a:rPr lang="en-US" sz="1100" dirty="0"/>
              <a:t>. Vol. 382.</a:t>
            </a:r>
          </a:p>
          <a:p>
            <a:pPr algn="ctr"/>
            <a:endParaRPr lang="en-US" sz="1100" dirty="0"/>
          </a:p>
        </p:txBody>
      </p:sp>
      <p:graphicFrame>
        <p:nvGraphicFramePr>
          <p:cNvPr id="7" name="Content Placeholder 3"/>
          <p:cNvGraphicFramePr>
            <a:graphicFrameLocks/>
          </p:cNvGraphicFramePr>
          <p:nvPr>
            <p:extLst>
              <p:ext uri="{D42A27DB-BD31-4B8C-83A1-F6EECF244321}">
                <p14:modId xmlns:p14="http://schemas.microsoft.com/office/powerpoint/2010/main" val="3218939650"/>
              </p:ext>
            </p:extLst>
          </p:nvPr>
        </p:nvGraphicFramePr>
        <p:xfrm>
          <a:off x="457200" y="1180867"/>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1" name="Oval 10"/>
          <p:cNvSpPr/>
          <p:nvPr/>
        </p:nvSpPr>
        <p:spPr>
          <a:xfrm>
            <a:off x="3776850" y="2790734"/>
            <a:ext cx="1590300" cy="1355147"/>
          </a:xfrm>
          <a:prstGeom prst="ellipse">
            <a:avLst/>
          </a:prstGeom>
          <a:ln>
            <a:noFill/>
          </a:ln>
        </p:spPr>
        <p:style>
          <a:lnRef idx="2">
            <a:schemeClr val="accent1"/>
          </a:lnRef>
          <a:fillRef idx="1">
            <a:schemeClr val="lt1"/>
          </a:fillRef>
          <a:effectRef idx="0">
            <a:schemeClr val="accent1"/>
          </a:effectRef>
          <a:fontRef idx="minor">
            <a:schemeClr val="dk1"/>
          </a:fontRef>
        </p:style>
        <p:txBody>
          <a:bodyPr lIns="0" tIns="0" rIns="0" bIns="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solidFill>
                  <a:schemeClr val="tx1"/>
                </a:solidFill>
              </a:rPr>
              <a:t>Malnutrition ~45%</a:t>
            </a:r>
            <a:endParaRPr lang="fr-FR" sz="1600" b="1" dirty="0">
              <a:solidFill>
                <a:schemeClr val="tx1"/>
              </a:solidFill>
            </a:endParaRPr>
          </a:p>
        </p:txBody>
      </p:sp>
    </p:spTree>
    <p:extLst>
      <p:ext uri="{BB962C8B-B14F-4D97-AF65-F5344CB8AC3E}">
        <p14:creationId xmlns:p14="http://schemas.microsoft.com/office/powerpoint/2010/main" val="388488441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69"/>
            <a:ext cx="8229600" cy="1517257"/>
          </a:xfrm>
        </p:spPr>
        <p:txBody>
          <a:bodyPr>
            <a:noAutofit/>
          </a:bodyPr>
          <a:lstStyle/>
          <a:p>
            <a:pPr>
              <a:tabLst>
                <a:tab pos="342900" algn="l"/>
              </a:tabLst>
            </a:pPr>
            <a:r>
              <a:rPr lang="en-US" sz="2800" dirty="0"/>
              <a:t>Number of Lives That Could Be Saved If the Nutrition Situation Improves:</a:t>
            </a:r>
            <a:br>
              <a:rPr lang="en-US" sz="2800" dirty="0"/>
            </a:br>
            <a:r>
              <a:rPr lang="en-US" sz="2800" dirty="0"/>
              <a:t>Improved Scenario for the Time Period [YEAR–YEAR]</a:t>
            </a:r>
            <a:endParaRPr lang="en-US" sz="2800" b="1" dirty="0">
              <a:solidFill>
                <a:schemeClr val="accent1"/>
              </a:solidFill>
              <a:latin typeface="+mj-lt"/>
              <a:cs typeface="+mj-cs"/>
            </a:endParaRPr>
          </a:p>
        </p:txBody>
      </p:sp>
      <p:sp>
        <p:nvSpPr>
          <p:cNvPr id="38" name="TextBox 37"/>
          <p:cNvSpPr txBox="1"/>
          <p:nvPr/>
        </p:nvSpPr>
        <p:spPr>
          <a:xfrm>
            <a:off x="206331" y="6062340"/>
            <a:ext cx="8622154" cy="307777"/>
          </a:xfrm>
          <a:prstGeom prst="rect">
            <a:avLst/>
          </a:prstGeom>
          <a:noFill/>
        </p:spPr>
        <p:txBody>
          <a:bodyPr wrap="square" rtlCol="0">
            <a:spAutoFit/>
          </a:bodyPr>
          <a:lstStyle/>
          <a:p>
            <a:r>
              <a:rPr lang="en-US" sz="1400" b="1" dirty="0"/>
              <a:t>BF: </a:t>
            </a:r>
            <a:r>
              <a:rPr lang="en-US" sz="1400" dirty="0"/>
              <a:t>breastfeeding</a:t>
            </a:r>
            <a:endParaRPr lang="en-US" sz="1400" dirty="0">
              <a:solidFill>
                <a:srgbClr val="FF0000"/>
              </a:solidFill>
            </a:endParaRPr>
          </a:p>
        </p:txBody>
      </p:sp>
      <p:sp>
        <p:nvSpPr>
          <p:cNvPr id="14" name="Freeform 16">
            <a:extLst>
              <a:ext uri="{FF2B5EF4-FFF2-40B4-BE49-F238E27FC236}">
                <a16:creationId xmlns:a16="http://schemas.microsoft.com/office/drawing/2014/main" id="{C510EAE3-7A44-492B-BC75-5318C06DDB04}"/>
              </a:ext>
            </a:extLst>
          </p:cNvPr>
          <p:cNvSpPr/>
          <p:nvPr/>
        </p:nvSpPr>
        <p:spPr>
          <a:xfrm>
            <a:off x="3744475" y="1929565"/>
            <a:ext cx="1655049"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rPr>
              <a:t>Young child </a:t>
            </a:r>
            <a:r>
              <a:rPr lang="en-US" b="1" dirty="0">
                <a:solidFill>
                  <a:sysClr val="windowText" lastClr="000000">
                    <a:hueOff val="0"/>
                    <a:satOff val="0"/>
                    <a:lumOff val="0"/>
                    <a:alphaOff val="0"/>
                  </a:sysClr>
                </a:solidFill>
                <a:latin typeface="Calibri"/>
              </a:rPr>
              <a:t>deaths</a:t>
            </a:r>
            <a:r>
              <a:rPr lang="en-US" b="1" dirty="0">
                <a:solidFill>
                  <a:schemeClr val="tx1"/>
                </a:solidFill>
              </a:rPr>
              <a:t> averted</a:t>
            </a:r>
            <a:endParaRPr lang="en-US" b="1" kern="1200" dirty="0">
              <a:solidFill>
                <a:sysClr val="windowText" lastClr="000000">
                  <a:hueOff val="0"/>
                  <a:satOff val="0"/>
                  <a:lumOff val="0"/>
                  <a:alphaOff val="0"/>
                </a:sysClr>
              </a:solidFill>
              <a:latin typeface="Calibri"/>
            </a:endParaRPr>
          </a:p>
        </p:txBody>
      </p:sp>
      <p:sp>
        <p:nvSpPr>
          <p:cNvPr id="15" name="Freeform 17">
            <a:extLst>
              <a:ext uri="{FF2B5EF4-FFF2-40B4-BE49-F238E27FC236}">
                <a16:creationId xmlns:a16="http://schemas.microsoft.com/office/drawing/2014/main" id="{843F70A1-7975-4B8A-B977-8969521A7F05}"/>
              </a:ext>
            </a:extLst>
          </p:cNvPr>
          <p:cNvSpPr/>
          <p:nvPr/>
        </p:nvSpPr>
        <p:spPr>
          <a:xfrm>
            <a:off x="3919268" y="3115459"/>
            <a:ext cx="1263175" cy="1143005"/>
          </a:xfrm>
          <a:custGeom>
            <a:avLst/>
            <a:gdLst>
              <a:gd name="connsiteX0" fmla="*/ 0 w 947797"/>
              <a:gd name="connsiteY0" fmla="*/ 94780 h 1143005"/>
              <a:gd name="connsiteX1" fmla="*/ 94780 w 947797"/>
              <a:gd name="connsiteY1" fmla="*/ 0 h 1143005"/>
              <a:gd name="connsiteX2" fmla="*/ 853017 w 947797"/>
              <a:gd name="connsiteY2" fmla="*/ 0 h 1143005"/>
              <a:gd name="connsiteX3" fmla="*/ 947797 w 947797"/>
              <a:gd name="connsiteY3" fmla="*/ 94780 h 1143005"/>
              <a:gd name="connsiteX4" fmla="*/ 947797 w 947797"/>
              <a:gd name="connsiteY4" fmla="*/ 1048225 h 1143005"/>
              <a:gd name="connsiteX5" fmla="*/ 853017 w 947797"/>
              <a:gd name="connsiteY5" fmla="*/ 1143005 h 1143005"/>
              <a:gd name="connsiteX6" fmla="*/ 94780 w 947797"/>
              <a:gd name="connsiteY6" fmla="*/ 1143005 h 1143005"/>
              <a:gd name="connsiteX7" fmla="*/ 0 w 947797"/>
              <a:gd name="connsiteY7" fmla="*/ 1048225 h 1143005"/>
              <a:gd name="connsiteX8" fmla="*/ 0 w 947797"/>
              <a:gd name="connsiteY8" fmla="*/ 94780 h 11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43005">
                <a:moveTo>
                  <a:pt x="0" y="94780"/>
                </a:moveTo>
                <a:cubicBezTo>
                  <a:pt x="0" y="42434"/>
                  <a:pt x="42434" y="0"/>
                  <a:pt x="94780" y="0"/>
                </a:cubicBezTo>
                <a:lnTo>
                  <a:pt x="853017" y="0"/>
                </a:lnTo>
                <a:cubicBezTo>
                  <a:pt x="905363" y="0"/>
                  <a:pt x="947797" y="42434"/>
                  <a:pt x="947797" y="94780"/>
                </a:cubicBezTo>
                <a:lnTo>
                  <a:pt x="947797" y="1048225"/>
                </a:lnTo>
                <a:cubicBezTo>
                  <a:pt x="947797" y="1100571"/>
                  <a:pt x="905363" y="1143005"/>
                  <a:pt x="853017" y="1143005"/>
                </a:cubicBezTo>
                <a:lnTo>
                  <a:pt x="94780" y="1143005"/>
                </a:lnTo>
                <a:cubicBezTo>
                  <a:pt x="42434" y="1143005"/>
                  <a:pt x="0" y="1100571"/>
                  <a:pt x="0" y="1048225"/>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dirty="0"/>
              <a:t>Sub-optimal BF</a:t>
            </a:r>
            <a:endParaRPr lang="en-US" sz="1600" kern="1200" dirty="0"/>
          </a:p>
        </p:txBody>
      </p:sp>
      <p:sp>
        <p:nvSpPr>
          <p:cNvPr id="16" name="Freeform 18">
            <a:extLst>
              <a:ext uri="{FF2B5EF4-FFF2-40B4-BE49-F238E27FC236}">
                <a16:creationId xmlns:a16="http://schemas.microsoft.com/office/drawing/2014/main" id="{D54883DA-9EB3-4E80-999B-C732A8766FC8}"/>
              </a:ext>
            </a:extLst>
          </p:cNvPr>
          <p:cNvSpPr/>
          <p:nvPr/>
        </p:nvSpPr>
        <p:spPr>
          <a:xfrm>
            <a:off x="3893410" y="4457574"/>
            <a:ext cx="1314890" cy="1146193"/>
          </a:xfrm>
          <a:custGeom>
            <a:avLst/>
            <a:gdLst>
              <a:gd name="connsiteX0" fmla="*/ 0 w 952810"/>
              <a:gd name="connsiteY0" fmla="*/ 95281 h 1146193"/>
              <a:gd name="connsiteX1" fmla="*/ 95281 w 952810"/>
              <a:gd name="connsiteY1" fmla="*/ 0 h 1146193"/>
              <a:gd name="connsiteX2" fmla="*/ 857529 w 952810"/>
              <a:gd name="connsiteY2" fmla="*/ 0 h 1146193"/>
              <a:gd name="connsiteX3" fmla="*/ 952810 w 952810"/>
              <a:gd name="connsiteY3" fmla="*/ 95281 h 1146193"/>
              <a:gd name="connsiteX4" fmla="*/ 952810 w 952810"/>
              <a:gd name="connsiteY4" fmla="*/ 1050912 h 1146193"/>
              <a:gd name="connsiteX5" fmla="*/ 857529 w 952810"/>
              <a:gd name="connsiteY5" fmla="*/ 1146193 h 1146193"/>
              <a:gd name="connsiteX6" fmla="*/ 95281 w 952810"/>
              <a:gd name="connsiteY6" fmla="*/ 1146193 h 1146193"/>
              <a:gd name="connsiteX7" fmla="*/ 0 w 952810"/>
              <a:gd name="connsiteY7" fmla="*/ 1050912 h 1146193"/>
              <a:gd name="connsiteX8" fmla="*/ 0 w 952810"/>
              <a:gd name="connsiteY8" fmla="*/ 95281 h 114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46193">
                <a:moveTo>
                  <a:pt x="0" y="95281"/>
                </a:moveTo>
                <a:cubicBezTo>
                  <a:pt x="0" y="42659"/>
                  <a:pt x="42659" y="0"/>
                  <a:pt x="95281" y="0"/>
                </a:cubicBezTo>
                <a:lnTo>
                  <a:pt x="857529" y="0"/>
                </a:lnTo>
                <a:cubicBezTo>
                  <a:pt x="910151" y="0"/>
                  <a:pt x="952810" y="42659"/>
                  <a:pt x="952810" y="95281"/>
                </a:cubicBezTo>
                <a:lnTo>
                  <a:pt x="952810" y="1050912"/>
                </a:lnTo>
                <a:cubicBezTo>
                  <a:pt x="952810" y="1103534"/>
                  <a:pt x="910151" y="1146193"/>
                  <a:pt x="857529" y="1146193"/>
                </a:cubicBezTo>
                <a:lnTo>
                  <a:pt x="95281" y="1146193"/>
                </a:lnTo>
                <a:cubicBezTo>
                  <a:pt x="42659" y="1146193"/>
                  <a:pt x="0" y="1103534"/>
                  <a:pt x="0" y="1050912"/>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26" name="Freeform 19">
            <a:extLst>
              <a:ext uri="{FF2B5EF4-FFF2-40B4-BE49-F238E27FC236}">
                <a16:creationId xmlns:a16="http://schemas.microsoft.com/office/drawing/2014/main" id="{7EDE351B-2D12-4D93-A17B-61B01362AABB}"/>
              </a:ext>
            </a:extLst>
          </p:cNvPr>
          <p:cNvSpPr/>
          <p:nvPr/>
        </p:nvSpPr>
        <p:spPr>
          <a:xfrm>
            <a:off x="5980815" y="1976515"/>
            <a:ext cx="1655049"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kern="1200" dirty="0">
                <a:solidFill>
                  <a:sysClr val="windowText" lastClr="000000">
                    <a:hueOff val="0"/>
                    <a:satOff val="0"/>
                    <a:lumOff val="0"/>
                    <a:alphaOff val="0"/>
                  </a:sysClr>
                </a:solidFill>
                <a:latin typeface="Calibri"/>
                <a:ea typeface="+mn-ea"/>
                <a:cs typeface="+mn-cs"/>
              </a:rPr>
              <a:t>Child overweight/ obesity prevented</a:t>
            </a:r>
          </a:p>
        </p:txBody>
      </p:sp>
      <p:sp>
        <p:nvSpPr>
          <p:cNvPr id="27" name="Freeform 20">
            <a:extLst>
              <a:ext uri="{FF2B5EF4-FFF2-40B4-BE49-F238E27FC236}">
                <a16:creationId xmlns:a16="http://schemas.microsoft.com/office/drawing/2014/main" id="{5187139D-5718-44A8-8764-C4767F3CFBEC}"/>
              </a:ext>
            </a:extLst>
          </p:cNvPr>
          <p:cNvSpPr/>
          <p:nvPr/>
        </p:nvSpPr>
        <p:spPr>
          <a:xfrm>
            <a:off x="6190976" y="3115459"/>
            <a:ext cx="1263175" cy="1121985"/>
          </a:xfrm>
          <a:custGeom>
            <a:avLst/>
            <a:gdLst>
              <a:gd name="connsiteX0" fmla="*/ 0 w 947797"/>
              <a:gd name="connsiteY0" fmla="*/ 94780 h 1121985"/>
              <a:gd name="connsiteX1" fmla="*/ 94780 w 947797"/>
              <a:gd name="connsiteY1" fmla="*/ 0 h 1121985"/>
              <a:gd name="connsiteX2" fmla="*/ 853017 w 947797"/>
              <a:gd name="connsiteY2" fmla="*/ 0 h 1121985"/>
              <a:gd name="connsiteX3" fmla="*/ 947797 w 947797"/>
              <a:gd name="connsiteY3" fmla="*/ 94780 h 1121985"/>
              <a:gd name="connsiteX4" fmla="*/ 947797 w 947797"/>
              <a:gd name="connsiteY4" fmla="*/ 1027205 h 1121985"/>
              <a:gd name="connsiteX5" fmla="*/ 853017 w 947797"/>
              <a:gd name="connsiteY5" fmla="*/ 1121985 h 1121985"/>
              <a:gd name="connsiteX6" fmla="*/ 94780 w 947797"/>
              <a:gd name="connsiteY6" fmla="*/ 1121985 h 1121985"/>
              <a:gd name="connsiteX7" fmla="*/ 0 w 947797"/>
              <a:gd name="connsiteY7" fmla="*/ 1027205 h 1121985"/>
              <a:gd name="connsiteX8" fmla="*/ 0 w 947797"/>
              <a:gd name="connsiteY8" fmla="*/ 94780 h 112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21985">
                <a:moveTo>
                  <a:pt x="0" y="94780"/>
                </a:moveTo>
                <a:cubicBezTo>
                  <a:pt x="0" y="42434"/>
                  <a:pt x="42434" y="0"/>
                  <a:pt x="94780" y="0"/>
                </a:cubicBezTo>
                <a:lnTo>
                  <a:pt x="853017" y="0"/>
                </a:lnTo>
                <a:cubicBezTo>
                  <a:pt x="905363" y="0"/>
                  <a:pt x="947797" y="42434"/>
                  <a:pt x="947797" y="94780"/>
                </a:cubicBezTo>
                <a:lnTo>
                  <a:pt x="947797" y="1027205"/>
                </a:lnTo>
                <a:cubicBezTo>
                  <a:pt x="947797" y="1079551"/>
                  <a:pt x="905363" y="1121985"/>
                  <a:pt x="853017" y="1121985"/>
                </a:cubicBezTo>
                <a:lnTo>
                  <a:pt x="94780" y="1121985"/>
                </a:lnTo>
                <a:cubicBezTo>
                  <a:pt x="42434" y="1121985"/>
                  <a:pt x="0" y="1079551"/>
                  <a:pt x="0" y="1027205"/>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lnSpc>
                <a:spcPct val="90000"/>
              </a:lnSpc>
              <a:spcBef>
                <a:spcPct val="0"/>
              </a:spcBef>
              <a:spcAft>
                <a:spcPct val="35000"/>
              </a:spcAft>
            </a:pPr>
            <a:r>
              <a:rPr lang="en-US" sz="1600" dirty="0"/>
              <a:t>Sub-optimal BF</a:t>
            </a:r>
          </a:p>
        </p:txBody>
      </p:sp>
      <p:sp>
        <p:nvSpPr>
          <p:cNvPr id="28" name="Freeform 21">
            <a:extLst>
              <a:ext uri="{FF2B5EF4-FFF2-40B4-BE49-F238E27FC236}">
                <a16:creationId xmlns:a16="http://schemas.microsoft.com/office/drawing/2014/main" id="{036748BA-99D4-45FE-83A2-0CF11477559B}"/>
              </a:ext>
            </a:extLst>
          </p:cNvPr>
          <p:cNvSpPr/>
          <p:nvPr/>
        </p:nvSpPr>
        <p:spPr>
          <a:xfrm>
            <a:off x="6141767" y="4457574"/>
            <a:ext cx="1314890" cy="1188716"/>
          </a:xfrm>
          <a:custGeom>
            <a:avLst/>
            <a:gdLst>
              <a:gd name="connsiteX0" fmla="*/ 0 w 952810"/>
              <a:gd name="connsiteY0" fmla="*/ 95281 h 1188716"/>
              <a:gd name="connsiteX1" fmla="*/ 95281 w 952810"/>
              <a:gd name="connsiteY1" fmla="*/ 0 h 1188716"/>
              <a:gd name="connsiteX2" fmla="*/ 857529 w 952810"/>
              <a:gd name="connsiteY2" fmla="*/ 0 h 1188716"/>
              <a:gd name="connsiteX3" fmla="*/ 952810 w 952810"/>
              <a:gd name="connsiteY3" fmla="*/ 95281 h 1188716"/>
              <a:gd name="connsiteX4" fmla="*/ 952810 w 952810"/>
              <a:gd name="connsiteY4" fmla="*/ 1093435 h 1188716"/>
              <a:gd name="connsiteX5" fmla="*/ 857529 w 952810"/>
              <a:gd name="connsiteY5" fmla="*/ 1188716 h 1188716"/>
              <a:gd name="connsiteX6" fmla="*/ 95281 w 952810"/>
              <a:gd name="connsiteY6" fmla="*/ 1188716 h 1188716"/>
              <a:gd name="connsiteX7" fmla="*/ 0 w 952810"/>
              <a:gd name="connsiteY7" fmla="*/ 1093435 h 1188716"/>
              <a:gd name="connsiteX8" fmla="*/ 0 w 952810"/>
              <a:gd name="connsiteY8" fmla="*/ 95281 h 11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6">
                <a:moveTo>
                  <a:pt x="0" y="95281"/>
                </a:moveTo>
                <a:cubicBezTo>
                  <a:pt x="0" y="42659"/>
                  <a:pt x="42659" y="0"/>
                  <a:pt x="95281" y="0"/>
                </a:cubicBezTo>
                <a:lnTo>
                  <a:pt x="857529" y="0"/>
                </a:lnTo>
                <a:cubicBezTo>
                  <a:pt x="910151" y="0"/>
                  <a:pt x="952810" y="42659"/>
                  <a:pt x="952810" y="95281"/>
                </a:cubicBezTo>
                <a:lnTo>
                  <a:pt x="952810" y="1093435"/>
                </a:lnTo>
                <a:cubicBezTo>
                  <a:pt x="952810" y="1146057"/>
                  <a:pt x="910151" y="1188716"/>
                  <a:pt x="857529" y="1188716"/>
                </a:cubicBezTo>
                <a:lnTo>
                  <a:pt x="95281" y="1188716"/>
                </a:lnTo>
                <a:cubicBezTo>
                  <a:pt x="42659" y="1188716"/>
                  <a:pt x="0" y="1146057"/>
                  <a:pt x="0" y="1093435"/>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
        <p:nvSpPr>
          <p:cNvPr id="29" name="Freeform 22">
            <a:extLst>
              <a:ext uri="{FF2B5EF4-FFF2-40B4-BE49-F238E27FC236}">
                <a16:creationId xmlns:a16="http://schemas.microsoft.com/office/drawing/2014/main" id="{016DA8B5-83EB-4AED-8F59-BFC854E4FEE3}"/>
              </a:ext>
            </a:extLst>
          </p:cNvPr>
          <p:cNvSpPr/>
          <p:nvPr/>
        </p:nvSpPr>
        <p:spPr>
          <a:xfrm>
            <a:off x="1508135" y="1965242"/>
            <a:ext cx="1655049"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w="25400" cap="flat" cmpd="sng" algn="ctr">
            <a:noFill/>
            <a:prstDash val="solid"/>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lnSpc>
                <a:spcPct val="90000"/>
              </a:lnSpc>
              <a:spcBef>
                <a:spcPct val="0"/>
              </a:spcBef>
              <a:spcAft>
                <a:spcPct val="35000"/>
              </a:spcAft>
            </a:pPr>
            <a:r>
              <a:rPr lang="en-US" b="1" dirty="0">
                <a:solidFill>
                  <a:schemeClr val="tx1"/>
                </a:solidFill>
                <a:latin typeface="Calibri"/>
              </a:rPr>
              <a:t>Neonatal d</a:t>
            </a:r>
            <a:r>
              <a:rPr lang="en-US" b="1" kern="1200" dirty="0">
                <a:solidFill>
                  <a:schemeClr val="tx1"/>
                </a:solidFill>
                <a:latin typeface="Calibri"/>
              </a:rPr>
              <a:t>eaths averted</a:t>
            </a:r>
          </a:p>
        </p:txBody>
      </p:sp>
      <p:sp>
        <p:nvSpPr>
          <p:cNvPr id="30" name="Freeform 23">
            <a:extLst>
              <a:ext uri="{FF2B5EF4-FFF2-40B4-BE49-F238E27FC236}">
                <a16:creationId xmlns:a16="http://schemas.microsoft.com/office/drawing/2014/main" id="{169FC3E5-5BA0-45CD-A8ED-62DB5F0431F8}"/>
              </a:ext>
            </a:extLst>
          </p:cNvPr>
          <p:cNvSpPr/>
          <p:nvPr/>
        </p:nvSpPr>
        <p:spPr>
          <a:xfrm>
            <a:off x="1668224" y="3115459"/>
            <a:ext cx="1334872" cy="1166170"/>
          </a:xfrm>
          <a:custGeom>
            <a:avLst/>
            <a:gdLst>
              <a:gd name="connsiteX0" fmla="*/ 0 w 1001593"/>
              <a:gd name="connsiteY0" fmla="*/ 100159 h 1166170"/>
              <a:gd name="connsiteX1" fmla="*/ 100159 w 1001593"/>
              <a:gd name="connsiteY1" fmla="*/ 0 h 1166170"/>
              <a:gd name="connsiteX2" fmla="*/ 901434 w 1001593"/>
              <a:gd name="connsiteY2" fmla="*/ 0 h 1166170"/>
              <a:gd name="connsiteX3" fmla="*/ 1001593 w 1001593"/>
              <a:gd name="connsiteY3" fmla="*/ 100159 h 1166170"/>
              <a:gd name="connsiteX4" fmla="*/ 1001593 w 1001593"/>
              <a:gd name="connsiteY4" fmla="*/ 1066011 h 1166170"/>
              <a:gd name="connsiteX5" fmla="*/ 901434 w 1001593"/>
              <a:gd name="connsiteY5" fmla="*/ 1166170 h 1166170"/>
              <a:gd name="connsiteX6" fmla="*/ 100159 w 1001593"/>
              <a:gd name="connsiteY6" fmla="*/ 1166170 h 1166170"/>
              <a:gd name="connsiteX7" fmla="*/ 0 w 1001593"/>
              <a:gd name="connsiteY7" fmla="*/ 1066011 h 1166170"/>
              <a:gd name="connsiteX8" fmla="*/ 0 w 1001593"/>
              <a:gd name="connsiteY8" fmla="*/ 100159 h 11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593" h="1166170">
                <a:moveTo>
                  <a:pt x="0" y="100159"/>
                </a:moveTo>
                <a:cubicBezTo>
                  <a:pt x="0" y="44843"/>
                  <a:pt x="44843" y="0"/>
                  <a:pt x="100159" y="0"/>
                </a:cubicBezTo>
                <a:lnTo>
                  <a:pt x="901434" y="0"/>
                </a:lnTo>
                <a:cubicBezTo>
                  <a:pt x="956750" y="0"/>
                  <a:pt x="1001593" y="44843"/>
                  <a:pt x="1001593" y="100159"/>
                </a:cubicBezTo>
                <a:lnTo>
                  <a:pt x="1001593" y="1066011"/>
                </a:lnTo>
                <a:cubicBezTo>
                  <a:pt x="1001593" y="1121327"/>
                  <a:pt x="956750" y="1166170"/>
                  <a:pt x="901434" y="1166170"/>
                </a:cubicBezTo>
                <a:lnTo>
                  <a:pt x="100159" y="1166170"/>
                </a:lnTo>
                <a:cubicBezTo>
                  <a:pt x="44843" y="1166170"/>
                  <a:pt x="0" y="1121327"/>
                  <a:pt x="0" y="1066011"/>
                </a:cubicBezTo>
                <a:lnTo>
                  <a:pt x="0" y="100159"/>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4896" tIns="56006" rIns="64896" bIns="56006" numCol="1" spcCol="1270" anchor="ctr" anchorCtr="0">
            <a:noAutofit/>
          </a:bodyPr>
          <a:lstStyle/>
          <a:p>
            <a:pPr lvl="0" algn="ctr" defTabSz="622300">
              <a:lnSpc>
                <a:spcPct val="90000"/>
              </a:lnSpc>
              <a:spcBef>
                <a:spcPct val="0"/>
              </a:spcBef>
              <a:spcAft>
                <a:spcPct val="35000"/>
              </a:spcAft>
            </a:pPr>
            <a:r>
              <a:rPr lang="en-US" sz="1600" kern="1200" dirty="0">
                <a:solidFill>
                  <a:sysClr val="window" lastClr="FFFFFF"/>
                </a:solidFill>
                <a:latin typeface="Calibri"/>
              </a:rPr>
              <a:t>Late initiation of BF</a:t>
            </a:r>
          </a:p>
        </p:txBody>
      </p:sp>
      <p:sp>
        <p:nvSpPr>
          <p:cNvPr id="31" name="Freeform 24">
            <a:extLst>
              <a:ext uri="{FF2B5EF4-FFF2-40B4-BE49-F238E27FC236}">
                <a16:creationId xmlns:a16="http://schemas.microsoft.com/office/drawing/2014/main" id="{403B9336-FFA8-4318-8183-33CE6F963736}"/>
              </a:ext>
            </a:extLst>
          </p:cNvPr>
          <p:cNvSpPr/>
          <p:nvPr/>
        </p:nvSpPr>
        <p:spPr>
          <a:xfrm>
            <a:off x="1668225" y="4457574"/>
            <a:ext cx="1307972" cy="1166170"/>
          </a:xfrm>
          <a:custGeom>
            <a:avLst/>
            <a:gdLst>
              <a:gd name="connsiteX0" fmla="*/ 0 w 947797"/>
              <a:gd name="connsiteY0" fmla="*/ 94780 h 1166170"/>
              <a:gd name="connsiteX1" fmla="*/ 94780 w 947797"/>
              <a:gd name="connsiteY1" fmla="*/ 0 h 1166170"/>
              <a:gd name="connsiteX2" fmla="*/ 853017 w 947797"/>
              <a:gd name="connsiteY2" fmla="*/ 0 h 1166170"/>
              <a:gd name="connsiteX3" fmla="*/ 947797 w 947797"/>
              <a:gd name="connsiteY3" fmla="*/ 94780 h 1166170"/>
              <a:gd name="connsiteX4" fmla="*/ 947797 w 947797"/>
              <a:gd name="connsiteY4" fmla="*/ 1071390 h 1166170"/>
              <a:gd name="connsiteX5" fmla="*/ 853017 w 947797"/>
              <a:gd name="connsiteY5" fmla="*/ 1166170 h 1166170"/>
              <a:gd name="connsiteX6" fmla="*/ 94780 w 947797"/>
              <a:gd name="connsiteY6" fmla="*/ 1166170 h 1166170"/>
              <a:gd name="connsiteX7" fmla="*/ 0 w 947797"/>
              <a:gd name="connsiteY7" fmla="*/ 1071390 h 1166170"/>
              <a:gd name="connsiteX8" fmla="*/ 0 w 947797"/>
              <a:gd name="connsiteY8" fmla="*/ 94780 h 11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66170">
                <a:moveTo>
                  <a:pt x="0" y="94780"/>
                </a:moveTo>
                <a:cubicBezTo>
                  <a:pt x="0" y="42434"/>
                  <a:pt x="42434" y="0"/>
                  <a:pt x="94780" y="0"/>
                </a:cubicBezTo>
                <a:lnTo>
                  <a:pt x="853017" y="0"/>
                </a:lnTo>
                <a:cubicBezTo>
                  <a:pt x="905363" y="0"/>
                  <a:pt x="947797" y="42434"/>
                  <a:pt x="947797" y="94780"/>
                </a:cubicBezTo>
                <a:lnTo>
                  <a:pt x="947797" y="1071390"/>
                </a:lnTo>
                <a:cubicBezTo>
                  <a:pt x="947797" y="1123736"/>
                  <a:pt x="905363" y="1166170"/>
                  <a:pt x="853017" y="1166170"/>
                </a:cubicBezTo>
                <a:lnTo>
                  <a:pt x="94780" y="1166170"/>
                </a:lnTo>
                <a:cubicBezTo>
                  <a:pt x="42434" y="1166170"/>
                  <a:pt x="0" y="1123736"/>
                  <a:pt x="0" y="1071390"/>
                </a:cubicBezTo>
                <a:lnTo>
                  <a:pt x="0" y="94780"/>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320" tIns="54430" rIns="63320" bIns="54430" numCol="1" spcCol="1270" anchor="ctr" anchorCtr="0">
            <a:noAutofit/>
          </a:bodyPr>
          <a:lstStyle/>
          <a:p>
            <a:pPr lvl="0" algn="ctr" defTabSz="622300">
              <a:lnSpc>
                <a:spcPct val="90000"/>
              </a:lnSpc>
              <a:spcBef>
                <a:spcPct val="0"/>
              </a:spcBef>
              <a:spcAft>
                <a:spcPct val="35000"/>
              </a:spcAft>
            </a:pPr>
            <a:r>
              <a:rPr lang="en-US" sz="1600" dirty="0">
                <a:solidFill>
                  <a:sysClr val="window" lastClr="FFFFFF"/>
                </a:solidFill>
              </a:rPr>
              <a:t>[XXX]</a:t>
            </a:r>
          </a:p>
        </p:txBody>
      </p:sp>
    </p:spTree>
    <p:extLst>
      <p:ext uri="{BB962C8B-B14F-4D97-AF65-F5344CB8AC3E}">
        <p14:creationId xmlns:p14="http://schemas.microsoft.com/office/powerpoint/2010/main" val="88666735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337687"/>
            <a:ext cx="8229600" cy="1143000"/>
          </a:xfrm>
        </p:spPr>
        <p:txBody>
          <a:bodyPr anchor="b" anchorCtr="1">
            <a:noAutofit/>
          </a:bodyPr>
          <a:lstStyle/>
          <a:p>
            <a:pPr marL="0" marR="0">
              <a:spcBef>
                <a:spcPts val="0"/>
              </a:spcBef>
              <a:spcAft>
                <a:spcPts val="0"/>
              </a:spcAft>
              <a:tabLst>
                <a:tab pos="342900" algn="l"/>
              </a:tabLst>
            </a:pPr>
            <a:r>
              <a:rPr lang="en-US" sz="3200" dirty="0">
                <a:cs typeface="+mj-cs"/>
              </a:rPr>
              <a:t>Human Capital Losses in Learning Related to Stunting for the Time Period </a:t>
            </a:r>
            <a:r>
              <a:rPr lang="en-US" dirty="0"/>
              <a:t>[YEAR–YEAR]</a:t>
            </a:r>
            <a:endParaRPr lang="en-US" sz="3200" b="1" dirty="0">
              <a:solidFill>
                <a:schemeClr val="accent1"/>
              </a:solidFill>
              <a:cs typeface="+mj-cs"/>
            </a:endParaRPr>
          </a:p>
        </p:txBody>
      </p:sp>
      <p:sp>
        <p:nvSpPr>
          <p:cNvPr id="13" name="Freeform 12"/>
          <p:cNvSpPr/>
          <p:nvPr/>
        </p:nvSpPr>
        <p:spPr>
          <a:xfrm>
            <a:off x="3582298" y="1917389"/>
            <a:ext cx="2022946" cy="4298897"/>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algn="ctr" defTabSz="622300">
              <a:spcAft>
                <a:spcPts val="0"/>
              </a:spcAft>
            </a:pPr>
            <a:r>
              <a:rPr lang="en-US" sz="2000" b="1" dirty="0">
                <a:solidFill>
                  <a:sysClr val="windowText" lastClr="000000">
                    <a:hueOff val="0"/>
                    <a:satOff val="0"/>
                    <a:lumOff val="0"/>
                    <a:alphaOff val="0"/>
                  </a:sysClr>
                </a:solidFill>
              </a:rPr>
              <a:t>Status Quo Scenario</a:t>
            </a:r>
          </a:p>
          <a:p>
            <a:pPr lvl="0" algn="ctr" defTabSz="622300">
              <a:spcAft>
                <a:spcPts val="0"/>
              </a:spcAft>
            </a:pPr>
            <a:endParaRPr lang="en-US" sz="2000" b="1" dirty="0">
              <a:solidFill>
                <a:sysClr val="windowText" lastClr="000000">
                  <a:hueOff val="0"/>
                  <a:satOff val="0"/>
                  <a:lumOff val="0"/>
                  <a:alphaOff val="0"/>
                </a:sysClr>
              </a:solidFill>
            </a:endParaRPr>
          </a:p>
        </p:txBody>
      </p:sp>
      <p:sp>
        <p:nvSpPr>
          <p:cNvPr id="14" name="Freeform 13"/>
          <p:cNvSpPr/>
          <p:nvPr/>
        </p:nvSpPr>
        <p:spPr>
          <a:xfrm>
            <a:off x="3697957" y="3124201"/>
            <a:ext cx="1752071" cy="1342688"/>
          </a:xfrm>
          <a:custGeom>
            <a:avLst/>
            <a:gdLst>
              <a:gd name="connsiteX0" fmla="*/ 0 w 947797"/>
              <a:gd name="connsiteY0" fmla="*/ 94780 h 1121985"/>
              <a:gd name="connsiteX1" fmla="*/ 94780 w 947797"/>
              <a:gd name="connsiteY1" fmla="*/ 0 h 1121985"/>
              <a:gd name="connsiteX2" fmla="*/ 853017 w 947797"/>
              <a:gd name="connsiteY2" fmla="*/ 0 h 1121985"/>
              <a:gd name="connsiteX3" fmla="*/ 947797 w 947797"/>
              <a:gd name="connsiteY3" fmla="*/ 94780 h 1121985"/>
              <a:gd name="connsiteX4" fmla="*/ 947797 w 947797"/>
              <a:gd name="connsiteY4" fmla="*/ 1027205 h 1121985"/>
              <a:gd name="connsiteX5" fmla="*/ 853017 w 947797"/>
              <a:gd name="connsiteY5" fmla="*/ 1121985 h 1121985"/>
              <a:gd name="connsiteX6" fmla="*/ 94780 w 947797"/>
              <a:gd name="connsiteY6" fmla="*/ 1121985 h 1121985"/>
              <a:gd name="connsiteX7" fmla="*/ 0 w 947797"/>
              <a:gd name="connsiteY7" fmla="*/ 1027205 h 1121985"/>
              <a:gd name="connsiteX8" fmla="*/ 0 w 947797"/>
              <a:gd name="connsiteY8" fmla="*/ 94780 h 112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21985">
                <a:moveTo>
                  <a:pt x="0" y="94780"/>
                </a:moveTo>
                <a:cubicBezTo>
                  <a:pt x="0" y="42434"/>
                  <a:pt x="42434" y="0"/>
                  <a:pt x="94780" y="0"/>
                </a:cubicBezTo>
                <a:lnTo>
                  <a:pt x="853017" y="0"/>
                </a:lnTo>
                <a:cubicBezTo>
                  <a:pt x="905363" y="0"/>
                  <a:pt x="947797" y="42434"/>
                  <a:pt x="947797" y="94780"/>
                </a:cubicBezTo>
                <a:lnTo>
                  <a:pt x="947797" y="1027205"/>
                </a:lnTo>
                <a:cubicBezTo>
                  <a:pt x="947797" y="1079551"/>
                  <a:pt x="905363" y="1121985"/>
                  <a:pt x="853017" y="1121985"/>
                </a:cubicBezTo>
                <a:lnTo>
                  <a:pt x="94780" y="1121985"/>
                </a:lnTo>
                <a:cubicBezTo>
                  <a:pt x="42434" y="1121985"/>
                  <a:pt x="0" y="1079551"/>
                  <a:pt x="0" y="1027205"/>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622300">
              <a:spcAft>
                <a:spcPts val="0"/>
              </a:spcAft>
            </a:pPr>
            <a:r>
              <a:rPr lang="en-US" sz="2000" dirty="0">
                <a:solidFill>
                  <a:schemeClr val="bg1"/>
                </a:solidFill>
              </a:rPr>
              <a:t>Equivalent school years of learning </a:t>
            </a:r>
          </a:p>
        </p:txBody>
      </p:sp>
      <p:sp>
        <p:nvSpPr>
          <p:cNvPr id="15" name="Freeform 14"/>
          <p:cNvSpPr/>
          <p:nvPr/>
        </p:nvSpPr>
        <p:spPr>
          <a:xfrm>
            <a:off x="3697957" y="4668583"/>
            <a:ext cx="1754577" cy="1188716"/>
          </a:xfrm>
          <a:custGeom>
            <a:avLst/>
            <a:gdLst>
              <a:gd name="connsiteX0" fmla="*/ 0 w 952810"/>
              <a:gd name="connsiteY0" fmla="*/ 95281 h 1188716"/>
              <a:gd name="connsiteX1" fmla="*/ 95281 w 952810"/>
              <a:gd name="connsiteY1" fmla="*/ 0 h 1188716"/>
              <a:gd name="connsiteX2" fmla="*/ 857529 w 952810"/>
              <a:gd name="connsiteY2" fmla="*/ 0 h 1188716"/>
              <a:gd name="connsiteX3" fmla="*/ 952810 w 952810"/>
              <a:gd name="connsiteY3" fmla="*/ 95281 h 1188716"/>
              <a:gd name="connsiteX4" fmla="*/ 952810 w 952810"/>
              <a:gd name="connsiteY4" fmla="*/ 1093435 h 1188716"/>
              <a:gd name="connsiteX5" fmla="*/ 857529 w 952810"/>
              <a:gd name="connsiteY5" fmla="*/ 1188716 h 1188716"/>
              <a:gd name="connsiteX6" fmla="*/ 95281 w 952810"/>
              <a:gd name="connsiteY6" fmla="*/ 1188716 h 1188716"/>
              <a:gd name="connsiteX7" fmla="*/ 0 w 952810"/>
              <a:gd name="connsiteY7" fmla="*/ 1093435 h 1188716"/>
              <a:gd name="connsiteX8" fmla="*/ 0 w 952810"/>
              <a:gd name="connsiteY8" fmla="*/ 95281 h 11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6">
                <a:moveTo>
                  <a:pt x="0" y="95281"/>
                </a:moveTo>
                <a:cubicBezTo>
                  <a:pt x="0" y="42659"/>
                  <a:pt x="42659" y="0"/>
                  <a:pt x="95281" y="0"/>
                </a:cubicBezTo>
                <a:lnTo>
                  <a:pt x="857529" y="0"/>
                </a:lnTo>
                <a:cubicBezTo>
                  <a:pt x="910151" y="0"/>
                  <a:pt x="952810" y="42659"/>
                  <a:pt x="952810" y="95281"/>
                </a:cubicBezTo>
                <a:lnTo>
                  <a:pt x="952810" y="1093435"/>
                </a:lnTo>
                <a:cubicBezTo>
                  <a:pt x="952810" y="1146057"/>
                  <a:pt x="910151" y="1188716"/>
                  <a:pt x="857529" y="1188716"/>
                </a:cubicBezTo>
                <a:lnTo>
                  <a:pt x="95281" y="1188716"/>
                </a:lnTo>
                <a:cubicBezTo>
                  <a:pt x="42659" y="1188716"/>
                  <a:pt x="0" y="1146057"/>
                  <a:pt x="0" y="1093435"/>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Aft>
                <a:spcPct val="35000"/>
              </a:spcAft>
            </a:pPr>
            <a:r>
              <a:rPr lang="en-US" sz="2000" dirty="0">
                <a:solidFill>
                  <a:sysClr val="window" lastClr="FFFFFF"/>
                </a:solidFill>
              </a:rPr>
              <a:t>[xxx] million years</a:t>
            </a:r>
          </a:p>
        </p:txBody>
      </p:sp>
    </p:spTree>
    <p:extLst>
      <p:ext uri="{BB962C8B-B14F-4D97-AF65-F5344CB8AC3E}">
        <p14:creationId xmlns:p14="http://schemas.microsoft.com/office/powerpoint/2010/main" val="387019765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273858"/>
            <a:ext cx="8229600" cy="1143000"/>
          </a:xfrm>
        </p:spPr>
        <p:txBody>
          <a:bodyPr anchor="b" anchorCtr="1">
            <a:noAutofit/>
          </a:bodyPr>
          <a:lstStyle/>
          <a:p>
            <a:pPr marL="0" marR="0">
              <a:spcBef>
                <a:spcPts val="0"/>
              </a:spcBef>
              <a:spcAft>
                <a:spcPts val="0"/>
              </a:spcAft>
              <a:tabLst>
                <a:tab pos="342900" algn="l"/>
              </a:tabLst>
            </a:pPr>
            <a:r>
              <a:rPr lang="en-US" sz="3200" dirty="0">
                <a:cs typeface="+mj-cs"/>
              </a:rPr>
              <a:t> </a:t>
            </a:r>
            <a:br>
              <a:rPr lang="en-US" sz="3200" dirty="0">
                <a:cs typeface="+mj-cs"/>
              </a:rPr>
            </a:br>
            <a:r>
              <a:rPr lang="en-US" sz="3200" dirty="0">
                <a:cs typeface="+mj-cs"/>
              </a:rPr>
              <a:t>Human Capital</a:t>
            </a:r>
            <a:r>
              <a:rPr lang="en-US" sz="3200" b="1" dirty="0">
                <a:cs typeface="+mj-cs"/>
              </a:rPr>
              <a:t> Gains in Learning Related to Stunting for the Time </a:t>
            </a:r>
            <a:r>
              <a:rPr lang="en-US" sz="3200" dirty="0">
                <a:cs typeface="+mj-cs"/>
              </a:rPr>
              <a:t>P</a:t>
            </a:r>
            <a:r>
              <a:rPr lang="en-US" sz="3200" b="1" dirty="0">
                <a:cs typeface="+mj-cs"/>
              </a:rPr>
              <a:t>eriod </a:t>
            </a:r>
            <a:r>
              <a:rPr lang="en-US" dirty="0"/>
              <a:t>[YEAR–YEAR]</a:t>
            </a:r>
            <a:endParaRPr lang="en-US" sz="3200" b="1" dirty="0"/>
          </a:p>
        </p:txBody>
      </p:sp>
      <p:sp>
        <p:nvSpPr>
          <p:cNvPr id="21" name="Freeform 20"/>
          <p:cNvSpPr/>
          <p:nvPr/>
        </p:nvSpPr>
        <p:spPr>
          <a:xfrm>
            <a:off x="2166932" y="1882567"/>
            <a:ext cx="2022794" cy="4298897"/>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alpha val="3800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Aft>
                <a:spcPts val="0"/>
              </a:spcAft>
            </a:pPr>
            <a:r>
              <a:rPr lang="en-US" sz="2000" b="1" dirty="0">
                <a:solidFill>
                  <a:sysClr val="windowText" lastClr="000000">
                    <a:hueOff val="0"/>
                    <a:satOff val="0"/>
                    <a:lumOff val="0"/>
                    <a:alphaOff val="0"/>
                  </a:sysClr>
                </a:solidFill>
              </a:rPr>
              <a:t>Improved Scenario</a:t>
            </a:r>
          </a:p>
        </p:txBody>
      </p:sp>
      <p:sp>
        <p:nvSpPr>
          <p:cNvPr id="22" name="Freeform 21"/>
          <p:cNvSpPr/>
          <p:nvPr/>
        </p:nvSpPr>
        <p:spPr>
          <a:xfrm>
            <a:off x="2302369" y="3200400"/>
            <a:ext cx="1751919" cy="1371600"/>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622300">
              <a:spcAft>
                <a:spcPts val="0"/>
              </a:spcAft>
            </a:pPr>
            <a:r>
              <a:rPr lang="en-US" sz="2000" dirty="0">
                <a:solidFill>
                  <a:schemeClr val="bg1"/>
                </a:solidFill>
              </a:rPr>
              <a:t>Equivalent school years of learning </a:t>
            </a:r>
          </a:p>
        </p:txBody>
      </p:sp>
      <p:sp>
        <p:nvSpPr>
          <p:cNvPr id="23" name="Freeform 22"/>
          <p:cNvSpPr/>
          <p:nvPr/>
        </p:nvSpPr>
        <p:spPr>
          <a:xfrm>
            <a:off x="2302369" y="4724400"/>
            <a:ext cx="1718236" cy="1340636"/>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spcAft>
                <a:spcPct val="35000"/>
              </a:spcAft>
            </a:pPr>
            <a:r>
              <a:rPr lang="en-US" sz="2000" dirty="0">
                <a:solidFill>
                  <a:sysClr val="window" lastClr="FFFFFF"/>
                </a:solidFill>
              </a:rPr>
              <a:t>[xxx] million years</a:t>
            </a:r>
          </a:p>
        </p:txBody>
      </p:sp>
      <p:sp>
        <p:nvSpPr>
          <p:cNvPr id="4" name="TextBox 3">
            <a:extLst>
              <a:ext uri="{FF2B5EF4-FFF2-40B4-BE49-F238E27FC236}">
                <a16:creationId xmlns:a16="http://schemas.microsoft.com/office/drawing/2014/main" id="{0C37013E-61A9-4DF2-8740-9592338E7D0A}"/>
              </a:ext>
            </a:extLst>
          </p:cNvPr>
          <p:cNvSpPr txBox="1"/>
          <p:nvPr/>
        </p:nvSpPr>
        <p:spPr>
          <a:xfrm>
            <a:off x="5188226" y="2922586"/>
            <a:ext cx="2683565" cy="2031325"/>
          </a:xfrm>
          <a:prstGeom prst="rect">
            <a:avLst/>
          </a:prstGeom>
          <a:solidFill>
            <a:srgbClr val="C3D69B"/>
          </a:solidFill>
          <a:ln>
            <a:solidFill>
              <a:srgbClr val="C3D69B"/>
            </a:solidFill>
          </a:ln>
        </p:spPr>
        <p:txBody>
          <a:bodyPr wrap="square" rtlCol="0">
            <a:spAutoFit/>
          </a:bodyPr>
          <a:lstStyle/>
          <a:p>
            <a:r>
              <a:rPr lang="en-US" dirty="0"/>
              <a:t>Average number of equivalent school years of learning gained among children 2 years of age in final year of the time period: {xxx}, related to a reduction in stunting</a:t>
            </a:r>
          </a:p>
        </p:txBody>
      </p:sp>
    </p:spTree>
    <p:extLst>
      <p:ext uri="{BB962C8B-B14F-4D97-AF65-F5344CB8AC3E}">
        <p14:creationId xmlns:p14="http://schemas.microsoft.com/office/powerpoint/2010/main" val="169865731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7341-0BC2-483F-B6BA-6785A0828BA3}"/>
              </a:ext>
            </a:extLst>
          </p:cNvPr>
          <p:cNvSpPr>
            <a:spLocks noGrp="1"/>
          </p:cNvSpPr>
          <p:nvPr>
            <p:ph type="title"/>
          </p:nvPr>
        </p:nvSpPr>
        <p:spPr/>
        <p:txBody>
          <a:bodyPr/>
          <a:lstStyle/>
          <a:p>
            <a:r>
              <a:rPr lang="en-US" dirty="0"/>
              <a:t>Human Capital Gains in Learning Related to Stunting for the Time Period [YEAR–YEAR]</a:t>
            </a:r>
          </a:p>
        </p:txBody>
      </p:sp>
      <p:graphicFrame>
        <p:nvGraphicFramePr>
          <p:cNvPr id="5" name="Content Placeholder 4">
            <a:extLst>
              <a:ext uri="{FF2B5EF4-FFF2-40B4-BE49-F238E27FC236}">
                <a16:creationId xmlns:a16="http://schemas.microsoft.com/office/drawing/2014/main" id="{00000000-0008-0000-0100-000002000000}"/>
              </a:ext>
            </a:extLst>
          </p:cNvPr>
          <p:cNvGraphicFramePr>
            <a:graphicFrameLocks noGrp="1"/>
          </p:cNvGraphicFramePr>
          <p:nvPr>
            <p:ph sz="quarter" idx="1"/>
            <p:extLst/>
          </p:nvPr>
        </p:nvGraphicFramePr>
        <p:xfrm>
          <a:off x="301625" y="1527175"/>
          <a:ext cx="6467475" cy="4492625"/>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295">
            <a:extLst>
              <a:ext uri="{FF2B5EF4-FFF2-40B4-BE49-F238E27FC236}">
                <a16:creationId xmlns:a16="http://schemas.microsoft.com/office/drawing/2014/main" id="{00000000-0008-0000-0100-000008000000}"/>
              </a:ext>
            </a:extLst>
          </p:cNvPr>
          <p:cNvSpPr>
            <a:spLocks/>
          </p:cNvSpPr>
          <p:nvPr/>
        </p:nvSpPr>
        <p:spPr>
          <a:xfrm>
            <a:off x="6867525" y="2222500"/>
            <a:ext cx="1819275" cy="1219200"/>
          </a:xfrm>
          <a:prstGeom prst="roundRect">
            <a:avLst/>
          </a:prstGeom>
          <a:solidFill>
            <a:srgbClr val="F79646">
              <a:lumMod val="75000"/>
            </a:srgbClr>
          </a:solidFill>
          <a:ln w="25400" cap="flat" cmpd="sng" algn="ctr">
            <a:no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ctr">
              <a:lnSpc>
                <a:spcPct val="105000"/>
              </a:lnSpc>
              <a:spcBef>
                <a:spcPts val="0"/>
              </a:spcBef>
              <a:spcAft>
                <a:spcPts val="800"/>
              </a:spcAft>
              <a:tabLst>
                <a:tab pos="342900" algn="l"/>
              </a:tabLst>
            </a:pPr>
            <a:r>
              <a:rPr lang="en-GB"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 the period 2017–2026,   3.6</a:t>
            </a:r>
            <a:r>
              <a:rPr lang="en-GB"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million</a:t>
            </a:r>
            <a:r>
              <a:rPr lang="en-GB"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equivalent school years of learning gained related to a reduction in stunting. </a:t>
            </a:r>
            <a:endParaRPr lang="en-US" sz="1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ounded Rectangle 292">
            <a:extLst>
              <a:ext uri="{FF2B5EF4-FFF2-40B4-BE49-F238E27FC236}">
                <a16:creationId xmlns:a16="http://schemas.microsoft.com/office/drawing/2014/main" id="{00000000-0008-0000-0100-000009000000}"/>
              </a:ext>
            </a:extLst>
          </p:cNvPr>
          <p:cNvSpPr>
            <a:spLocks/>
          </p:cNvSpPr>
          <p:nvPr/>
        </p:nvSpPr>
        <p:spPr>
          <a:xfrm>
            <a:off x="6867525" y="4038600"/>
            <a:ext cx="1819275" cy="1285875"/>
          </a:xfrm>
          <a:prstGeom prst="roundRect">
            <a:avLst/>
          </a:prstGeom>
          <a:solidFill>
            <a:srgbClr val="F79646">
              <a:lumMod val="75000"/>
            </a:srgbClr>
          </a:solidFill>
          <a:ln w="25400" cap="flat" cmpd="sng" algn="ctr">
            <a:no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ctr">
              <a:lnSpc>
                <a:spcPct val="105000"/>
              </a:lnSpc>
              <a:spcBef>
                <a:spcPts val="0"/>
              </a:spcBef>
              <a:spcAft>
                <a:spcPts val="800"/>
              </a:spcAft>
              <a:tabLst>
                <a:tab pos="342900" algn="l"/>
              </a:tabLst>
            </a:pPr>
            <a:r>
              <a:rPr lang="en-GB"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For those in the 24–35-month age group in the year 2026, </a:t>
            </a:r>
            <a:r>
              <a:rPr lang="en-GB"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1.7</a:t>
            </a:r>
            <a:r>
              <a:rPr lang="en-GB"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equivalent school years of learning gained per child related to a reduction in stunting.</a:t>
            </a:r>
            <a:endParaRPr lang="en-US" sz="1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ight Brace 7">
            <a:extLst>
              <a:ext uri="{FF2B5EF4-FFF2-40B4-BE49-F238E27FC236}">
                <a16:creationId xmlns:a16="http://schemas.microsoft.com/office/drawing/2014/main" id="{00000000-0008-0000-0100-00000A000000}"/>
              </a:ext>
            </a:extLst>
          </p:cNvPr>
          <p:cNvSpPr/>
          <p:nvPr/>
        </p:nvSpPr>
        <p:spPr>
          <a:xfrm>
            <a:off x="6640513" y="2450703"/>
            <a:ext cx="177800" cy="554831"/>
          </a:xfrm>
          <a:prstGeom prst="rightBrace">
            <a:avLst>
              <a:gd name="adj1" fmla="val 91659"/>
              <a:gd name="adj2" fmla="val 50000"/>
            </a:avLst>
          </a:prstGeom>
        </p:spPr>
        <p:style>
          <a:lnRef idx="1">
            <a:schemeClr val="accent1"/>
          </a:lnRef>
          <a:fillRef idx="0">
            <a:schemeClr val="accent1"/>
          </a:fillRef>
          <a:effectRef idx="0">
            <a:schemeClr val="accent1"/>
          </a:effectRef>
          <a:fontRef idx="minor">
            <a:schemeClr val="tx1"/>
          </a:fontRef>
        </p:style>
        <p:txBody>
          <a:bodyPr wrap="square">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4028593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9"/>
            <a:ext cx="9144000" cy="1366779"/>
          </a:xfrm>
        </p:spPr>
        <p:txBody>
          <a:bodyPr anchor="b" anchorCtr="1">
            <a:noAutofit/>
          </a:bodyPr>
          <a:lstStyle/>
          <a:p>
            <a:pPr>
              <a:tabLst>
                <a:tab pos="342900" algn="l"/>
              </a:tabLst>
            </a:pPr>
            <a:r>
              <a:rPr lang="en-US" sz="2800" b="1" dirty="0">
                <a:cs typeface="+mj-cs"/>
              </a:rPr>
              <a:t>Economic Productivity Losses That Would Result </a:t>
            </a:r>
            <a:r>
              <a:rPr lang="en-US" sz="2800" dirty="0">
                <a:cs typeface="+mj-cs"/>
              </a:rPr>
              <a:t>I</a:t>
            </a:r>
            <a:r>
              <a:rPr lang="en-US" sz="2800" b="1" dirty="0">
                <a:cs typeface="+mj-cs"/>
              </a:rPr>
              <a:t>f the Current </a:t>
            </a:r>
            <a:r>
              <a:rPr lang="en-US" sz="2800" dirty="0">
                <a:cs typeface="+mj-cs"/>
              </a:rPr>
              <a:t>N</a:t>
            </a:r>
            <a:r>
              <a:rPr lang="en-US" sz="2800" b="1" dirty="0">
                <a:cs typeface="+mj-cs"/>
              </a:rPr>
              <a:t>utrition Situation Continues:</a:t>
            </a:r>
            <a:br>
              <a:rPr lang="en-US" sz="2800" b="1" dirty="0">
                <a:cs typeface="+mj-cs"/>
              </a:rPr>
            </a:br>
            <a:r>
              <a:rPr lang="en-US" sz="2800" b="1" dirty="0">
                <a:cs typeface="+mj-cs"/>
              </a:rPr>
              <a:t>Status Quo Scenario for the Time Period </a:t>
            </a:r>
            <a:r>
              <a:rPr lang="en-US" sz="2800" dirty="0"/>
              <a:t>2018–2030</a:t>
            </a:r>
            <a:endParaRPr lang="en-US" sz="2800" b="1" dirty="0"/>
          </a:p>
        </p:txBody>
      </p:sp>
      <p:sp>
        <p:nvSpPr>
          <p:cNvPr id="30" name="Freeform 29"/>
          <p:cNvSpPr/>
          <p:nvPr/>
        </p:nvSpPr>
        <p:spPr>
          <a:xfrm>
            <a:off x="273990" y="2055117"/>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Bef>
                <a:spcPct val="0"/>
              </a:spcBef>
              <a:spcAft>
                <a:spcPts val="0"/>
              </a:spcAft>
            </a:pPr>
            <a:r>
              <a:rPr lang="en-US" sz="2000" b="1" kern="1200" dirty="0">
                <a:solidFill>
                  <a:sysClr val="windowText" lastClr="000000">
                    <a:hueOff val="0"/>
                    <a:satOff val="0"/>
                    <a:lumOff val="0"/>
                    <a:alphaOff val="0"/>
                  </a:sysClr>
                </a:solidFill>
                <a:latin typeface="Calibri"/>
              </a:rPr>
              <a:t>Economic </a:t>
            </a:r>
          </a:p>
          <a:p>
            <a:pPr lvl="0" algn="ctr" defTabSz="622300">
              <a:spcBef>
                <a:spcPct val="0"/>
              </a:spcBef>
              <a:spcAft>
                <a:spcPts val="0"/>
              </a:spcAft>
            </a:pPr>
            <a:r>
              <a:rPr lang="en-US" sz="2000" b="1" dirty="0">
                <a:solidFill>
                  <a:sysClr val="windowText" lastClr="000000">
                    <a:hueOff val="0"/>
                    <a:satOff val="0"/>
                    <a:lumOff val="0"/>
                    <a:alphaOff val="0"/>
                  </a:sysClr>
                </a:solidFill>
                <a:latin typeface="Calibri"/>
              </a:rPr>
              <a:t>productivity</a:t>
            </a:r>
          </a:p>
          <a:p>
            <a:pPr lvl="0" algn="ctr" defTabSz="622300">
              <a:spcBef>
                <a:spcPct val="0"/>
              </a:spcBef>
              <a:spcAft>
                <a:spcPts val="0"/>
              </a:spcAft>
            </a:pPr>
            <a:r>
              <a:rPr lang="en-US" sz="2000" b="1" dirty="0">
                <a:solidFill>
                  <a:sysClr val="windowText" lastClr="000000">
                    <a:hueOff val="0"/>
                    <a:satOff val="0"/>
                    <a:lumOff val="0"/>
                    <a:alphaOff val="0"/>
                  </a:sysClr>
                </a:solidFill>
                <a:latin typeface="Calibri"/>
              </a:rPr>
              <a:t> losses </a:t>
            </a:r>
          </a:p>
        </p:txBody>
      </p:sp>
      <p:sp>
        <p:nvSpPr>
          <p:cNvPr id="31" name="Freeform 30"/>
          <p:cNvSpPr/>
          <p:nvPr/>
        </p:nvSpPr>
        <p:spPr>
          <a:xfrm>
            <a:off x="475876" y="3298526"/>
            <a:ext cx="1615095"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kern="1200" dirty="0"/>
              <a:t>Stunting*</a:t>
            </a:r>
          </a:p>
        </p:txBody>
      </p:sp>
      <p:sp>
        <p:nvSpPr>
          <p:cNvPr id="32" name="Freeform 31"/>
          <p:cNvSpPr/>
          <p:nvPr/>
        </p:nvSpPr>
        <p:spPr>
          <a:xfrm>
            <a:off x="459080" y="4589844"/>
            <a:ext cx="1623637"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a:t>[xxx]</a:t>
            </a:r>
            <a:endParaRPr lang="en-US" sz="2000" dirty="0"/>
          </a:p>
        </p:txBody>
      </p:sp>
      <p:sp>
        <p:nvSpPr>
          <p:cNvPr id="33" name="Freeform 32"/>
          <p:cNvSpPr/>
          <p:nvPr/>
        </p:nvSpPr>
        <p:spPr>
          <a:xfrm>
            <a:off x="4608595" y="2055117"/>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Aft>
                <a:spcPts val="0"/>
              </a:spcAft>
            </a:pPr>
            <a:r>
              <a:rPr lang="en-US" sz="2000" b="1" dirty="0">
                <a:solidFill>
                  <a:sysClr val="windowText" lastClr="000000">
                    <a:hueOff val="0"/>
                    <a:satOff val="0"/>
                    <a:lumOff val="0"/>
                    <a:alphaOff val="0"/>
                  </a:sysClr>
                </a:solidFill>
              </a:rPr>
              <a:t>Economic </a:t>
            </a:r>
          </a:p>
          <a:p>
            <a:pPr lvl="0" algn="ctr" defTabSz="622300">
              <a:spcAft>
                <a:spcPts val="0"/>
              </a:spcAft>
            </a:pPr>
            <a:r>
              <a:rPr lang="en-US" sz="2000" b="1" dirty="0">
                <a:solidFill>
                  <a:sysClr val="windowText" lastClr="000000">
                    <a:hueOff val="0"/>
                    <a:satOff val="0"/>
                    <a:lumOff val="0"/>
                    <a:alphaOff val="0"/>
                  </a:sysClr>
                </a:solidFill>
              </a:rPr>
              <a:t>productivity</a:t>
            </a:r>
          </a:p>
          <a:p>
            <a:pPr lvl="0" algn="ctr" defTabSz="622300">
              <a:spcAft>
                <a:spcPts val="0"/>
              </a:spcAft>
            </a:pPr>
            <a:r>
              <a:rPr lang="en-US" sz="2000" b="1" dirty="0">
                <a:solidFill>
                  <a:sysClr val="windowText" lastClr="000000">
                    <a:hueOff val="0"/>
                    <a:satOff val="0"/>
                    <a:lumOff val="0"/>
                    <a:alphaOff val="0"/>
                  </a:sysClr>
                </a:solidFill>
              </a:rPr>
              <a:t>losses </a:t>
            </a:r>
          </a:p>
        </p:txBody>
      </p:sp>
      <p:sp>
        <p:nvSpPr>
          <p:cNvPr id="34" name="Freeform 33"/>
          <p:cNvSpPr/>
          <p:nvPr/>
        </p:nvSpPr>
        <p:spPr>
          <a:xfrm>
            <a:off x="4805869" y="3311519"/>
            <a:ext cx="1615095"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kern="1200" dirty="0"/>
              <a:t>Adult </a:t>
            </a:r>
            <a:br>
              <a:rPr lang="en-US" sz="2000" kern="1200" dirty="0"/>
            </a:br>
            <a:r>
              <a:rPr lang="en-US" sz="2000" kern="1200" dirty="0"/>
              <a:t>anemia </a:t>
            </a:r>
          </a:p>
        </p:txBody>
      </p:sp>
      <p:sp>
        <p:nvSpPr>
          <p:cNvPr id="35" name="Freeform 34"/>
          <p:cNvSpPr/>
          <p:nvPr/>
        </p:nvSpPr>
        <p:spPr>
          <a:xfrm>
            <a:off x="4789249" y="4617422"/>
            <a:ext cx="1623637"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
        <p:nvSpPr>
          <p:cNvPr id="14" name="Rectangle 13"/>
          <p:cNvSpPr/>
          <p:nvPr/>
        </p:nvSpPr>
        <p:spPr>
          <a:xfrm>
            <a:off x="696982" y="6083238"/>
            <a:ext cx="7924800" cy="523220"/>
          </a:xfrm>
          <a:prstGeom prst="rect">
            <a:avLst/>
          </a:prstGeom>
        </p:spPr>
        <p:txBody>
          <a:bodyPr wrap="square">
            <a:spAutoFit/>
          </a:bodyPr>
          <a:lstStyle/>
          <a:p>
            <a:pPr>
              <a:spcBef>
                <a:spcPts val="300"/>
              </a:spcBef>
            </a:pPr>
            <a:r>
              <a:rPr lang="en-GB" sz="1400" dirty="0"/>
              <a:t>* Productivity losses from stunting include losses that would result from no change or no improvement in stunting related to no change or no improvement in low birth weight. </a:t>
            </a:r>
          </a:p>
        </p:txBody>
      </p:sp>
      <p:sp>
        <p:nvSpPr>
          <p:cNvPr id="15" name="Freeform 14"/>
          <p:cNvSpPr/>
          <p:nvPr/>
        </p:nvSpPr>
        <p:spPr>
          <a:xfrm>
            <a:off x="6824273" y="2067458"/>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Aft>
                <a:spcPts val="0"/>
              </a:spcAft>
            </a:pPr>
            <a:r>
              <a:rPr lang="en-US" sz="2000" b="1" dirty="0">
                <a:solidFill>
                  <a:sysClr val="windowText" lastClr="000000">
                    <a:hueOff val="0"/>
                    <a:satOff val="0"/>
                    <a:lumOff val="0"/>
                    <a:alphaOff val="0"/>
                  </a:sysClr>
                </a:solidFill>
              </a:rPr>
              <a:t>Economic </a:t>
            </a:r>
          </a:p>
          <a:p>
            <a:pPr lvl="0" algn="ctr" defTabSz="622300">
              <a:spcAft>
                <a:spcPts val="0"/>
              </a:spcAft>
            </a:pPr>
            <a:r>
              <a:rPr lang="en-US" sz="2000" b="1" dirty="0">
                <a:solidFill>
                  <a:sysClr val="windowText" lastClr="000000">
                    <a:hueOff val="0"/>
                    <a:satOff val="0"/>
                    <a:lumOff val="0"/>
                    <a:alphaOff val="0"/>
                  </a:sysClr>
                </a:solidFill>
              </a:rPr>
              <a:t>productivity</a:t>
            </a:r>
          </a:p>
          <a:p>
            <a:pPr lvl="0" algn="ctr" defTabSz="622300">
              <a:spcAft>
                <a:spcPts val="0"/>
              </a:spcAft>
            </a:pPr>
            <a:r>
              <a:rPr lang="en-US" sz="2000" b="1" dirty="0">
                <a:solidFill>
                  <a:sysClr val="windowText" lastClr="000000">
                    <a:hueOff val="0"/>
                    <a:satOff val="0"/>
                    <a:lumOff val="0"/>
                    <a:alphaOff val="0"/>
                  </a:sysClr>
                </a:solidFill>
              </a:rPr>
              <a:t>losses </a:t>
            </a:r>
          </a:p>
        </p:txBody>
      </p:sp>
      <p:sp>
        <p:nvSpPr>
          <p:cNvPr id="23" name="Freeform 22"/>
          <p:cNvSpPr/>
          <p:nvPr/>
        </p:nvSpPr>
        <p:spPr>
          <a:xfrm>
            <a:off x="7030430" y="3245638"/>
            <a:ext cx="1615095"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kern="1200" dirty="0"/>
              <a:t>Iodine deficiency</a:t>
            </a:r>
          </a:p>
        </p:txBody>
      </p:sp>
      <p:sp>
        <p:nvSpPr>
          <p:cNvPr id="38" name="Freeform 37"/>
          <p:cNvSpPr/>
          <p:nvPr/>
        </p:nvSpPr>
        <p:spPr>
          <a:xfrm>
            <a:off x="7021888" y="4589844"/>
            <a:ext cx="1623637"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
        <p:nvSpPr>
          <p:cNvPr id="13" name="Freeform 32">
            <a:extLst>
              <a:ext uri="{FF2B5EF4-FFF2-40B4-BE49-F238E27FC236}">
                <a16:creationId xmlns:a16="http://schemas.microsoft.com/office/drawing/2014/main" id="{EA425657-B892-42F3-A2D1-89DCA9B830AC}"/>
              </a:ext>
            </a:extLst>
          </p:cNvPr>
          <p:cNvSpPr/>
          <p:nvPr/>
        </p:nvSpPr>
        <p:spPr>
          <a:xfrm>
            <a:off x="2449067" y="2055117"/>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Aft>
                <a:spcPts val="0"/>
              </a:spcAft>
            </a:pPr>
            <a:r>
              <a:rPr lang="en-US" sz="2000" b="1" dirty="0">
                <a:solidFill>
                  <a:sysClr val="windowText" lastClr="000000">
                    <a:hueOff val="0"/>
                    <a:satOff val="0"/>
                    <a:lumOff val="0"/>
                    <a:alphaOff val="0"/>
                  </a:sysClr>
                </a:solidFill>
              </a:rPr>
              <a:t>Economic </a:t>
            </a:r>
          </a:p>
          <a:p>
            <a:pPr lvl="0" algn="ctr" defTabSz="622300">
              <a:spcAft>
                <a:spcPts val="0"/>
              </a:spcAft>
            </a:pPr>
            <a:r>
              <a:rPr lang="en-US" sz="2000" b="1" dirty="0">
                <a:solidFill>
                  <a:sysClr val="windowText" lastClr="000000">
                    <a:hueOff val="0"/>
                    <a:satOff val="0"/>
                    <a:lumOff val="0"/>
                    <a:alphaOff val="0"/>
                  </a:sysClr>
                </a:solidFill>
              </a:rPr>
              <a:t>productivity</a:t>
            </a:r>
          </a:p>
          <a:p>
            <a:pPr lvl="0" algn="ctr" defTabSz="622300">
              <a:spcAft>
                <a:spcPts val="0"/>
              </a:spcAft>
            </a:pPr>
            <a:r>
              <a:rPr lang="en-US" sz="2000" b="1" dirty="0">
                <a:solidFill>
                  <a:sysClr val="windowText" lastClr="000000">
                    <a:hueOff val="0"/>
                    <a:satOff val="0"/>
                    <a:lumOff val="0"/>
                    <a:alphaOff val="0"/>
                  </a:sysClr>
                </a:solidFill>
              </a:rPr>
              <a:t>losses </a:t>
            </a:r>
          </a:p>
        </p:txBody>
      </p:sp>
      <p:sp>
        <p:nvSpPr>
          <p:cNvPr id="16" name="Freeform 33">
            <a:extLst>
              <a:ext uri="{FF2B5EF4-FFF2-40B4-BE49-F238E27FC236}">
                <a16:creationId xmlns:a16="http://schemas.microsoft.com/office/drawing/2014/main" id="{16012860-B705-44A0-91FB-15816AB82BAA}"/>
              </a:ext>
            </a:extLst>
          </p:cNvPr>
          <p:cNvSpPr/>
          <p:nvPr/>
        </p:nvSpPr>
        <p:spPr>
          <a:xfrm>
            <a:off x="2683812" y="3311520"/>
            <a:ext cx="1615095"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dirty="0"/>
              <a:t>Child</a:t>
            </a:r>
            <a:br>
              <a:rPr lang="en-US" sz="2000" kern="1200" dirty="0"/>
            </a:br>
            <a:r>
              <a:rPr lang="en-US" sz="2000" kern="1200" dirty="0"/>
              <a:t>anemia </a:t>
            </a:r>
          </a:p>
        </p:txBody>
      </p:sp>
      <p:sp>
        <p:nvSpPr>
          <p:cNvPr id="17" name="Freeform 34">
            <a:extLst>
              <a:ext uri="{FF2B5EF4-FFF2-40B4-BE49-F238E27FC236}">
                <a16:creationId xmlns:a16="http://schemas.microsoft.com/office/drawing/2014/main" id="{30CAA098-5BA2-4D56-912A-E700B39BA015}"/>
              </a:ext>
            </a:extLst>
          </p:cNvPr>
          <p:cNvSpPr/>
          <p:nvPr/>
        </p:nvSpPr>
        <p:spPr>
          <a:xfrm>
            <a:off x="2670322" y="4655521"/>
            <a:ext cx="1623637"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Tree>
    <p:extLst>
      <p:ext uri="{BB962C8B-B14F-4D97-AF65-F5344CB8AC3E}">
        <p14:creationId xmlns:p14="http://schemas.microsoft.com/office/powerpoint/2010/main" val="370932892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1459"/>
            <a:ext cx="8915400" cy="1366779"/>
          </a:xfrm>
        </p:spPr>
        <p:txBody>
          <a:bodyPr anchor="b" anchorCtr="1">
            <a:noAutofit/>
          </a:bodyPr>
          <a:lstStyle/>
          <a:p>
            <a:pPr>
              <a:tabLst>
                <a:tab pos="342900" algn="l"/>
              </a:tabLst>
            </a:pPr>
            <a:r>
              <a:rPr lang="en-US" sz="2800" dirty="0"/>
              <a:t>Economic Productivity Gains That Would Result If the Current Nutrition Situation Improves:</a:t>
            </a:r>
            <a:br>
              <a:rPr lang="en-US" sz="2800" dirty="0"/>
            </a:br>
            <a:r>
              <a:rPr lang="en-US" sz="2800" dirty="0"/>
              <a:t>Improved Scenario for the Time Period 2018–2030</a:t>
            </a:r>
            <a:endParaRPr lang="en-US" sz="2800" b="1" dirty="0">
              <a:solidFill>
                <a:schemeClr val="accent1"/>
              </a:solidFill>
              <a:cs typeface="+mj-cs"/>
            </a:endParaRPr>
          </a:p>
        </p:txBody>
      </p:sp>
      <p:sp>
        <p:nvSpPr>
          <p:cNvPr id="30" name="Freeform 29"/>
          <p:cNvSpPr/>
          <p:nvPr/>
        </p:nvSpPr>
        <p:spPr>
          <a:xfrm>
            <a:off x="273990" y="2055117"/>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Bef>
                <a:spcPct val="0"/>
              </a:spcBef>
              <a:spcAft>
                <a:spcPts val="0"/>
              </a:spcAft>
            </a:pPr>
            <a:r>
              <a:rPr lang="en-US" sz="2000" b="1" kern="1200" dirty="0">
                <a:solidFill>
                  <a:sysClr val="windowText" lastClr="000000">
                    <a:hueOff val="0"/>
                    <a:satOff val="0"/>
                    <a:lumOff val="0"/>
                    <a:alphaOff val="0"/>
                  </a:sysClr>
                </a:solidFill>
                <a:latin typeface="Calibri"/>
              </a:rPr>
              <a:t>Economic </a:t>
            </a:r>
          </a:p>
          <a:p>
            <a:pPr lvl="0" algn="ctr" defTabSz="622300">
              <a:spcBef>
                <a:spcPct val="0"/>
              </a:spcBef>
              <a:spcAft>
                <a:spcPts val="0"/>
              </a:spcAft>
            </a:pPr>
            <a:r>
              <a:rPr lang="en-US" sz="2000" b="1" dirty="0">
                <a:solidFill>
                  <a:sysClr val="windowText" lastClr="000000">
                    <a:hueOff val="0"/>
                    <a:satOff val="0"/>
                    <a:lumOff val="0"/>
                    <a:alphaOff val="0"/>
                  </a:sysClr>
                </a:solidFill>
                <a:latin typeface="Calibri"/>
              </a:rPr>
              <a:t>productivity</a:t>
            </a:r>
          </a:p>
          <a:p>
            <a:pPr lvl="0" algn="ctr" defTabSz="622300">
              <a:spcBef>
                <a:spcPct val="0"/>
              </a:spcBef>
              <a:spcAft>
                <a:spcPts val="0"/>
              </a:spcAft>
            </a:pPr>
            <a:r>
              <a:rPr lang="en-US" sz="2000" b="1" dirty="0">
                <a:solidFill>
                  <a:sysClr val="windowText" lastClr="000000">
                    <a:hueOff val="0"/>
                    <a:satOff val="0"/>
                    <a:lumOff val="0"/>
                    <a:alphaOff val="0"/>
                  </a:sysClr>
                </a:solidFill>
                <a:latin typeface="Calibri"/>
              </a:rPr>
              <a:t> gains </a:t>
            </a:r>
          </a:p>
        </p:txBody>
      </p:sp>
      <p:sp>
        <p:nvSpPr>
          <p:cNvPr id="31" name="Freeform 30"/>
          <p:cNvSpPr/>
          <p:nvPr/>
        </p:nvSpPr>
        <p:spPr>
          <a:xfrm>
            <a:off x="475876" y="3245638"/>
            <a:ext cx="1615095"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kern="1200" dirty="0"/>
              <a:t>Stunting*</a:t>
            </a:r>
          </a:p>
        </p:txBody>
      </p:sp>
      <p:sp>
        <p:nvSpPr>
          <p:cNvPr id="32" name="Freeform 31"/>
          <p:cNvSpPr/>
          <p:nvPr/>
        </p:nvSpPr>
        <p:spPr>
          <a:xfrm>
            <a:off x="459080" y="4589844"/>
            <a:ext cx="1623637"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
        <p:nvSpPr>
          <p:cNvPr id="33" name="Freeform 32"/>
          <p:cNvSpPr/>
          <p:nvPr/>
        </p:nvSpPr>
        <p:spPr>
          <a:xfrm>
            <a:off x="4608595" y="2055117"/>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Aft>
                <a:spcPts val="0"/>
              </a:spcAft>
            </a:pPr>
            <a:r>
              <a:rPr lang="en-US" sz="2000" b="1" dirty="0">
                <a:solidFill>
                  <a:sysClr val="windowText" lastClr="000000">
                    <a:hueOff val="0"/>
                    <a:satOff val="0"/>
                    <a:lumOff val="0"/>
                    <a:alphaOff val="0"/>
                  </a:sysClr>
                </a:solidFill>
              </a:rPr>
              <a:t>Economic </a:t>
            </a:r>
          </a:p>
          <a:p>
            <a:pPr lvl="0" algn="ctr" defTabSz="622300">
              <a:spcAft>
                <a:spcPts val="0"/>
              </a:spcAft>
            </a:pPr>
            <a:r>
              <a:rPr lang="en-US" sz="2000" b="1" dirty="0">
                <a:solidFill>
                  <a:sysClr val="windowText" lastClr="000000">
                    <a:hueOff val="0"/>
                    <a:satOff val="0"/>
                    <a:lumOff val="0"/>
                    <a:alphaOff val="0"/>
                  </a:sysClr>
                </a:solidFill>
              </a:rPr>
              <a:t>productivity</a:t>
            </a:r>
          </a:p>
          <a:p>
            <a:pPr lvl="0" algn="ctr" defTabSz="622300">
              <a:spcAft>
                <a:spcPts val="0"/>
              </a:spcAft>
            </a:pPr>
            <a:r>
              <a:rPr lang="en-US" sz="2000" b="1" dirty="0">
                <a:solidFill>
                  <a:sysClr val="windowText" lastClr="000000">
                    <a:hueOff val="0"/>
                    <a:satOff val="0"/>
                    <a:lumOff val="0"/>
                    <a:alphaOff val="0"/>
                  </a:sysClr>
                </a:solidFill>
              </a:rPr>
              <a:t>gains </a:t>
            </a:r>
          </a:p>
        </p:txBody>
      </p:sp>
      <p:sp>
        <p:nvSpPr>
          <p:cNvPr id="34" name="Freeform 33"/>
          <p:cNvSpPr/>
          <p:nvPr/>
        </p:nvSpPr>
        <p:spPr>
          <a:xfrm>
            <a:off x="4805869" y="3245638"/>
            <a:ext cx="1615095"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kern="1200" dirty="0"/>
              <a:t>Adult </a:t>
            </a:r>
            <a:br>
              <a:rPr lang="en-US" sz="2000" kern="1200" dirty="0"/>
            </a:br>
            <a:r>
              <a:rPr lang="en-US" sz="2000" kern="1200" dirty="0"/>
              <a:t>anemia </a:t>
            </a:r>
          </a:p>
        </p:txBody>
      </p:sp>
      <p:sp>
        <p:nvSpPr>
          <p:cNvPr id="35" name="Freeform 34"/>
          <p:cNvSpPr/>
          <p:nvPr/>
        </p:nvSpPr>
        <p:spPr>
          <a:xfrm>
            <a:off x="4789249" y="4589844"/>
            <a:ext cx="1623637"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
        <p:nvSpPr>
          <p:cNvPr id="14" name="Rectangle 13"/>
          <p:cNvSpPr/>
          <p:nvPr/>
        </p:nvSpPr>
        <p:spPr>
          <a:xfrm>
            <a:off x="696982" y="6083238"/>
            <a:ext cx="7924800" cy="523220"/>
          </a:xfrm>
          <a:prstGeom prst="rect">
            <a:avLst/>
          </a:prstGeom>
        </p:spPr>
        <p:txBody>
          <a:bodyPr wrap="square">
            <a:spAutoFit/>
          </a:bodyPr>
          <a:lstStyle/>
          <a:p>
            <a:r>
              <a:rPr lang="en-GB" sz="1400" dirty="0"/>
              <a:t>* Productivity gains from stunting include</a:t>
            </a:r>
            <a:r>
              <a:rPr lang="en-GB" sz="1400" dirty="0">
                <a:solidFill>
                  <a:srgbClr val="FF0000"/>
                </a:solidFill>
              </a:rPr>
              <a:t> </a:t>
            </a:r>
            <a:r>
              <a:rPr lang="en-GB" sz="1400" dirty="0"/>
              <a:t>gains</a:t>
            </a:r>
            <a:r>
              <a:rPr lang="en-GB" sz="1400" dirty="0">
                <a:solidFill>
                  <a:srgbClr val="FF0000"/>
                </a:solidFill>
              </a:rPr>
              <a:t> </a:t>
            </a:r>
            <a:r>
              <a:rPr lang="en-GB" sz="1400" dirty="0"/>
              <a:t>that would result from reductions in stunting related to reduced low birth weight. </a:t>
            </a:r>
          </a:p>
        </p:txBody>
      </p:sp>
      <p:sp>
        <p:nvSpPr>
          <p:cNvPr id="15" name="Freeform 14"/>
          <p:cNvSpPr/>
          <p:nvPr/>
        </p:nvSpPr>
        <p:spPr>
          <a:xfrm>
            <a:off x="6824273" y="2055117"/>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Aft>
                <a:spcPts val="0"/>
              </a:spcAft>
            </a:pPr>
            <a:r>
              <a:rPr lang="en-US" sz="2000" b="1" dirty="0">
                <a:solidFill>
                  <a:sysClr val="windowText" lastClr="000000">
                    <a:hueOff val="0"/>
                    <a:satOff val="0"/>
                    <a:lumOff val="0"/>
                    <a:alphaOff val="0"/>
                  </a:sysClr>
                </a:solidFill>
              </a:rPr>
              <a:t>Economic </a:t>
            </a:r>
          </a:p>
          <a:p>
            <a:pPr lvl="0" algn="ctr" defTabSz="622300">
              <a:spcAft>
                <a:spcPts val="0"/>
              </a:spcAft>
            </a:pPr>
            <a:r>
              <a:rPr lang="en-US" sz="2000" b="1" dirty="0">
                <a:solidFill>
                  <a:sysClr val="windowText" lastClr="000000">
                    <a:hueOff val="0"/>
                    <a:satOff val="0"/>
                    <a:lumOff val="0"/>
                    <a:alphaOff val="0"/>
                  </a:sysClr>
                </a:solidFill>
              </a:rPr>
              <a:t>productivity</a:t>
            </a:r>
          </a:p>
          <a:p>
            <a:pPr lvl="0" algn="ctr" defTabSz="622300">
              <a:spcAft>
                <a:spcPts val="0"/>
              </a:spcAft>
            </a:pPr>
            <a:r>
              <a:rPr lang="en-US" sz="2000" b="1" dirty="0">
                <a:solidFill>
                  <a:sysClr val="windowText" lastClr="000000">
                    <a:hueOff val="0"/>
                    <a:satOff val="0"/>
                    <a:lumOff val="0"/>
                    <a:alphaOff val="0"/>
                  </a:sysClr>
                </a:solidFill>
              </a:rPr>
              <a:t>gains </a:t>
            </a:r>
          </a:p>
        </p:txBody>
      </p:sp>
      <p:sp>
        <p:nvSpPr>
          <p:cNvPr id="23" name="Freeform 22"/>
          <p:cNvSpPr/>
          <p:nvPr/>
        </p:nvSpPr>
        <p:spPr>
          <a:xfrm>
            <a:off x="7030430" y="3245638"/>
            <a:ext cx="1615095"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kern="1200" dirty="0"/>
              <a:t>Iodine deficiency</a:t>
            </a:r>
          </a:p>
        </p:txBody>
      </p:sp>
      <p:sp>
        <p:nvSpPr>
          <p:cNvPr id="38" name="Freeform 37"/>
          <p:cNvSpPr/>
          <p:nvPr/>
        </p:nvSpPr>
        <p:spPr>
          <a:xfrm>
            <a:off x="7021888" y="4589844"/>
            <a:ext cx="1623637"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
        <p:nvSpPr>
          <p:cNvPr id="13" name="Freeform 32">
            <a:extLst>
              <a:ext uri="{FF2B5EF4-FFF2-40B4-BE49-F238E27FC236}">
                <a16:creationId xmlns:a16="http://schemas.microsoft.com/office/drawing/2014/main" id="{EA425657-B892-42F3-A2D1-89DCA9B830AC}"/>
              </a:ext>
            </a:extLst>
          </p:cNvPr>
          <p:cNvSpPr/>
          <p:nvPr/>
        </p:nvSpPr>
        <p:spPr>
          <a:xfrm>
            <a:off x="2449067" y="2055117"/>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Aft>
                <a:spcPts val="0"/>
              </a:spcAft>
            </a:pPr>
            <a:r>
              <a:rPr lang="en-US" sz="2000" b="1" dirty="0">
                <a:solidFill>
                  <a:sysClr val="windowText" lastClr="000000">
                    <a:hueOff val="0"/>
                    <a:satOff val="0"/>
                    <a:lumOff val="0"/>
                    <a:alphaOff val="0"/>
                  </a:sysClr>
                </a:solidFill>
              </a:rPr>
              <a:t>Economic </a:t>
            </a:r>
          </a:p>
          <a:p>
            <a:pPr lvl="0" algn="ctr" defTabSz="622300">
              <a:spcAft>
                <a:spcPts val="0"/>
              </a:spcAft>
            </a:pPr>
            <a:r>
              <a:rPr lang="en-US" sz="2000" b="1" dirty="0">
                <a:solidFill>
                  <a:sysClr val="windowText" lastClr="000000">
                    <a:hueOff val="0"/>
                    <a:satOff val="0"/>
                    <a:lumOff val="0"/>
                    <a:alphaOff val="0"/>
                  </a:sysClr>
                </a:solidFill>
              </a:rPr>
              <a:t>productivity</a:t>
            </a:r>
          </a:p>
          <a:p>
            <a:pPr lvl="0" algn="ctr" defTabSz="622300">
              <a:spcAft>
                <a:spcPts val="0"/>
              </a:spcAft>
            </a:pPr>
            <a:r>
              <a:rPr lang="en-US" sz="2000" b="1" dirty="0">
                <a:solidFill>
                  <a:sysClr val="windowText" lastClr="000000">
                    <a:hueOff val="0"/>
                    <a:satOff val="0"/>
                    <a:lumOff val="0"/>
                    <a:alphaOff val="0"/>
                  </a:sysClr>
                </a:solidFill>
              </a:rPr>
              <a:t>gains </a:t>
            </a:r>
          </a:p>
        </p:txBody>
      </p:sp>
      <p:sp>
        <p:nvSpPr>
          <p:cNvPr id="16" name="Freeform 33">
            <a:extLst>
              <a:ext uri="{FF2B5EF4-FFF2-40B4-BE49-F238E27FC236}">
                <a16:creationId xmlns:a16="http://schemas.microsoft.com/office/drawing/2014/main" id="{16012860-B705-44A0-91FB-15816AB82BAA}"/>
              </a:ext>
            </a:extLst>
          </p:cNvPr>
          <p:cNvSpPr/>
          <p:nvPr/>
        </p:nvSpPr>
        <p:spPr>
          <a:xfrm>
            <a:off x="2683812" y="3245638"/>
            <a:ext cx="1615095" cy="1130199"/>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dirty="0"/>
              <a:t>Child</a:t>
            </a:r>
            <a:br>
              <a:rPr lang="en-US" sz="2000" kern="1200" dirty="0"/>
            </a:br>
            <a:r>
              <a:rPr lang="en-US" sz="2000" kern="1200" dirty="0"/>
              <a:t>anemia </a:t>
            </a:r>
          </a:p>
        </p:txBody>
      </p:sp>
      <p:sp>
        <p:nvSpPr>
          <p:cNvPr id="17" name="Freeform 34">
            <a:extLst>
              <a:ext uri="{FF2B5EF4-FFF2-40B4-BE49-F238E27FC236}">
                <a16:creationId xmlns:a16="http://schemas.microsoft.com/office/drawing/2014/main" id="{30CAA098-5BA2-4D56-912A-E700B39BA015}"/>
              </a:ext>
            </a:extLst>
          </p:cNvPr>
          <p:cNvSpPr/>
          <p:nvPr/>
        </p:nvSpPr>
        <p:spPr>
          <a:xfrm>
            <a:off x="2670322" y="4589844"/>
            <a:ext cx="1623637" cy="1188714"/>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Tree>
    <p:extLst>
      <p:ext uri="{BB962C8B-B14F-4D97-AF65-F5344CB8AC3E}">
        <p14:creationId xmlns:p14="http://schemas.microsoft.com/office/powerpoint/2010/main" val="49698342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A365-408E-40B8-9418-070D1BBC2E1A}"/>
              </a:ext>
            </a:extLst>
          </p:cNvPr>
          <p:cNvSpPr>
            <a:spLocks noGrp="1"/>
          </p:cNvSpPr>
          <p:nvPr>
            <p:ph type="title"/>
          </p:nvPr>
        </p:nvSpPr>
        <p:spPr>
          <a:xfrm>
            <a:off x="0" y="274638"/>
            <a:ext cx="9144000" cy="1143000"/>
          </a:xfrm>
        </p:spPr>
        <p:txBody>
          <a:bodyPr/>
          <a:lstStyle/>
          <a:p>
            <a:r>
              <a:rPr lang="en-US" sz="3000" dirty="0"/>
              <a:t>Economic Productivity Gains That Would Result If the Current Nutrition Situation Improves:</a:t>
            </a:r>
            <a:br>
              <a:rPr lang="en-US" sz="3000" dirty="0"/>
            </a:br>
            <a:r>
              <a:rPr lang="en-US" sz="3000" dirty="0"/>
              <a:t>Improved Scenario for the Time Period [YEAR–YEAR]</a:t>
            </a:r>
          </a:p>
        </p:txBody>
      </p:sp>
      <p:graphicFrame>
        <p:nvGraphicFramePr>
          <p:cNvPr id="5" name="Content Placeholder 4">
            <a:extLst>
              <a:ext uri="{FF2B5EF4-FFF2-40B4-BE49-F238E27FC236}">
                <a16:creationId xmlns:a16="http://schemas.microsoft.com/office/drawing/2014/main" id="{00000000-0008-0000-0100-000005000000}"/>
              </a:ext>
            </a:extLst>
          </p:cNvPr>
          <p:cNvGraphicFramePr>
            <a:graphicFrameLocks noGrp="1"/>
          </p:cNvGraphicFramePr>
          <p:nvPr>
            <p:ph sz="quarter" idx="1"/>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485261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9"/>
            <a:ext cx="9144000" cy="1366779"/>
          </a:xfrm>
        </p:spPr>
        <p:txBody>
          <a:bodyPr anchor="b" anchorCtr="1">
            <a:noAutofit/>
          </a:bodyPr>
          <a:lstStyle/>
          <a:p>
            <a:pPr>
              <a:tabLst>
                <a:tab pos="342900" algn="l"/>
              </a:tabLst>
            </a:pPr>
            <a:r>
              <a:rPr lang="en-US" sz="2800" b="1" dirty="0">
                <a:cs typeface="+mj-cs"/>
              </a:rPr>
              <a:t>Cases of Stunting That Would Result </a:t>
            </a:r>
            <a:r>
              <a:rPr lang="en-US" sz="2800" dirty="0">
                <a:cs typeface="+mj-cs"/>
              </a:rPr>
              <a:t>I</a:t>
            </a:r>
            <a:r>
              <a:rPr lang="en-US" sz="2800" b="1" dirty="0">
                <a:cs typeface="+mj-cs"/>
              </a:rPr>
              <a:t>f the Current </a:t>
            </a:r>
            <a:r>
              <a:rPr lang="en-US" sz="2800" dirty="0">
                <a:cs typeface="+mj-cs"/>
              </a:rPr>
              <a:t>N</a:t>
            </a:r>
            <a:r>
              <a:rPr lang="en-US" sz="2800" b="1" dirty="0">
                <a:cs typeface="+mj-cs"/>
              </a:rPr>
              <a:t>utrition Situation Continues:</a:t>
            </a:r>
            <a:br>
              <a:rPr lang="en-US" sz="2800" b="1" dirty="0">
                <a:cs typeface="+mj-cs"/>
              </a:rPr>
            </a:br>
            <a:r>
              <a:rPr lang="en-US" sz="2800" b="1" dirty="0">
                <a:cs typeface="+mj-cs"/>
              </a:rPr>
              <a:t>Status Quo Scenario for the Time Period </a:t>
            </a:r>
            <a:r>
              <a:rPr lang="en-US" sz="2800" dirty="0"/>
              <a:t>[YEAR–YEAR]</a:t>
            </a:r>
            <a:endParaRPr lang="en-US" sz="2800" b="1" dirty="0"/>
          </a:p>
        </p:txBody>
      </p:sp>
      <p:sp>
        <p:nvSpPr>
          <p:cNvPr id="30" name="Freeform 29"/>
          <p:cNvSpPr/>
          <p:nvPr/>
        </p:nvSpPr>
        <p:spPr>
          <a:xfrm>
            <a:off x="1346736" y="2133600"/>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Bef>
                <a:spcPct val="0"/>
              </a:spcBef>
              <a:spcAft>
                <a:spcPts val="0"/>
              </a:spcAft>
            </a:pPr>
            <a:r>
              <a:rPr lang="en-US" sz="2000" b="1" kern="1200" dirty="0">
                <a:solidFill>
                  <a:sysClr val="windowText" lastClr="000000">
                    <a:hueOff val="0"/>
                    <a:satOff val="0"/>
                    <a:lumOff val="0"/>
                    <a:alphaOff val="0"/>
                  </a:sysClr>
                </a:solidFill>
                <a:latin typeface="Calibri"/>
              </a:rPr>
              <a:t>Stunting Cases</a:t>
            </a:r>
            <a:endParaRPr lang="en-US" sz="2000" b="1" dirty="0">
              <a:solidFill>
                <a:sysClr val="windowText" lastClr="000000">
                  <a:hueOff val="0"/>
                  <a:satOff val="0"/>
                  <a:lumOff val="0"/>
                  <a:alphaOff val="0"/>
                </a:sysClr>
              </a:solidFill>
              <a:latin typeface="Calibri"/>
            </a:endParaRPr>
          </a:p>
        </p:txBody>
      </p:sp>
      <p:sp>
        <p:nvSpPr>
          <p:cNvPr id="31" name="Freeform 30"/>
          <p:cNvSpPr/>
          <p:nvPr/>
        </p:nvSpPr>
        <p:spPr>
          <a:xfrm>
            <a:off x="1555822" y="3048001"/>
            <a:ext cx="1615095" cy="1279400"/>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dirty="0"/>
              <a:t>Inadequate dietary diversity</a:t>
            </a:r>
            <a:endParaRPr lang="en-US" sz="2000" kern="1200" dirty="0"/>
          </a:p>
        </p:txBody>
      </p:sp>
      <p:sp>
        <p:nvSpPr>
          <p:cNvPr id="32" name="Freeform 31"/>
          <p:cNvSpPr/>
          <p:nvPr/>
        </p:nvSpPr>
        <p:spPr>
          <a:xfrm>
            <a:off x="1551550" y="4485874"/>
            <a:ext cx="1623637" cy="1381525"/>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
        <p:nvSpPr>
          <p:cNvPr id="33" name="Freeform 32"/>
          <p:cNvSpPr/>
          <p:nvPr/>
        </p:nvSpPr>
        <p:spPr>
          <a:xfrm>
            <a:off x="5334000" y="2133600"/>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Aft>
                <a:spcPts val="0"/>
              </a:spcAft>
            </a:pPr>
            <a:r>
              <a:rPr lang="en-US" sz="2000" b="1" dirty="0">
                <a:solidFill>
                  <a:sysClr val="windowText" lastClr="000000">
                    <a:hueOff val="0"/>
                    <a:satOff val="0"/>
                    <a:lumOff val="0"/>
                    <a:alphaOff val="0"/>
                  </a:sysClr>
                </a:solidFill>
              </a:rPr>
              <a:t>Stunting Cases </a:t>
            </a:r>
          </a:p>
        </p:txBody>
      </p:sp>
      <p:sp>
        <p:nvSpPr>
          <p:cNvPr id="34" name="Freeform 33"/>
          <p:cNvSpPr/>
          <p:nvPr/>
        </p:nvSpPr>
        <p:spPr>
          <a:xfrm>
            <a:off x="5543086" y="3048001"/>
            <a:ext cx="1615095" cy="1279400"/>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kern="1200" dirty="0"/>
              <a:t>Teenage </a:t>
            </a:r>
            <a:r>
              <a:rPr lang="en-US" sz="2000" dirty="0"/>
              <a:t>p</a:t>
            </a:r>
            <a:r>
              <a:rPr lang="en-US" sz="2000" kern="1200" dirty="0"/>
              <a:t>regnancy</a:t>
            </a:r>
          </a:p>
        </p:txBody>
      </p:sp>
      <p:sp>
        <p:nvSpPr>
          <p:cNvPr id="35" name="Freeform 34"/>
          <p:cNvSpPr/>
          <p:nvPr/>
        </p:nvSpPr>
        <p:spPr>
          <a:xfrm>
            <a:off x="5543086" y="4485874"/>
            <a:ext cx="1623637" cy="1381525"/>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Tree>
    <p:extLst>
      <p:ext uri="{BB962C8B-B14F-4D97-AF65-F5344CB8AC3E}">
        <p14:creationId xmlns:p14="http://schemas.microsoft.com/office/powerpoint/2010/main" val="229217782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5628"/>
            <a:ext cx="9144000" cy="1143000"/>
          </a:xfrm>
        </p:spPr>
        <p:txBody>
          <a:bodyPr anchor="b" anchorCtr="1">
            <a:noAutofit/>
          </a:bodyPr>
          <a:lstStyle/>
          <a:p>
            <a:pPr>
              <a:tabLst>
                <a:tab pos="342900" algn="l"/>
              </a:tabLst>
            </a:pPr>
            <a:r>
              <a:rPr lang="en-US" sz="2800" b="1" dirty="0">
                <a:cs typeface="+mj-cs"/>
              </a:rPr>
              <a:t>Stunting Cases </a:t>
            </a:r>
            <a:r>
              <a:rPr lang="en-US" sz="2800" dirty="0">
                <a:cs typeface="+mj-cs"/>
              </a:rPr>
              <a:t>T</a:t>
            </a:r>
            <a:r>
              <a:rPr lang="en-US" sz="2800" b="1" dirty="0">
                <a:cs typeface="+mj-cs"/>
              </a:rPr>
              <a:t>hat Would be Averted If the Current Nutrition Situation I</a:t>
            </a:r>
            <a:r>
              <a:rPr lang="en-US" sz="2800" dirty="0">
                <a:cs typeface="+mj-cs"/>
              </a:rPr>
              <a:t>mproves</a:t>
            </a:r>
            <a:r>
              <a:rPr lang="en-US" sz="2800" b="1" dirty="0">
                <a:cs typeface="+mj-cs"/>
              </a:rPr>
              <a:t>:</a:t>
            </a:r>
            <a:br>
              <a:rPr lang="en-US" sz="2800" b="1" dirty="0">
                <a:cs typeface="+mj-cs"/>
              </a:rPr>
            </a:br>
            <a:r>
              <a:rPr lang="en-US" sz="2800" dirty="0">
                <a:cs typeface="+mj-cs"/>
              </a:rPr>
              <a:t>Improved </a:t>
            </a:r>
            <a:r>
              <a:rPr lang="en-US" sz="2800" b="1" dirty="0">
                <a:cs typeface="+mj-cs"/>
              </a:rPr>
              <a:t>Scenario for the Time Period </a:t>
            </a:r>
            <a:r>
              <a:rPr lang="en-US" sz="2800" dirty="0"/>
              <a:t>[YEAR–YEAR]</a:t>
            </a:r>
            <a:endParaRPr lang="en-US" sz="2800" b="1" dirty="0"/>
          </a:p>
        </p:txBody>
      </p:sp>
      <p:sp>
        <p:nvSpPr>
          <p:cNvPr id="9" name="Freeform 29">
            <a:extLst>
              <a:ext uri="{FF2B5EF4-FFF2-40B4-BE49-F238E27FC236}">
                <a16:creationId xmlns:a16="http://schemas.microsoft.com/office/drawing/2014/main" id="{1C3EEC80-7221-4236-B6C9-2CC8F0D6BAF8}"/>
              </a:ext>
            </a:extLst>
          </p:cNvPr>
          <p:cNvSpPr/>
          <p:nvPr/>
        </p:nvSpPr>
        <p:spPr>
          <a:xfrm>
            <a:off x="1346736" y="2133600"/>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Bef>
                <a:spcPct val="0"/>
              </a:spcBef>
              <a:spcAft>
                <a:spcPts val="0"/>
              </a:spcAft>
            </a:pPr>
            <a:r>
              <a:rPr lang="en-US" sz="2000" b="1" kern="1200" dirty="0">
                <a:solidFill>
                  <a:sysClr val="windowText" lastClr="000000">
                    <a:hueOff val="0"/>
                    <a:satOff val="0"/>
                    <a:lumOff val="0"/>
                    <a:alphaOff val="0"/>
                  </a:sysClr>
                </a:solidFill>
                <a:latin typeface="Calibri"/>
              </a:rPr>
              <a:t>Stunting cases averted</a:t>
            </a:r>
            <a:endParaRPr lang="en-US" sz="2000" b="1" dirty="0">
              <a:solidFill>
                <a:sysClr val="windowText" lastClr="000000">
                  <a:hueOff val="0"/>
                  <a:satOff val="0"/>
                  <a:lumOff val="0"/>
                  <a:alphaOff val="0"/>
                </a:sysClr>
              </a:solidFill>
              <a:latin typeface="Calibri"/>
            </a:endParaRPr>
          </a:p>
        </p:txBody>
      </p:sp>
      <p:sp>
        <p:nvSpPr>
          <p:cNvPr id="10" name="Freeform 30">
            <a:extLst>
              <a:ext uri="{FF2B5EF4-FFF2-40B4-BE49-F238E27FC236}">
                <a16:creationId xmlns:a16="http://schemas.microsoft.com/office/drawing/2014/main" id="{FDBAD6A8-A306-40A5-B35D-7522836DF485}"/>
              </a:ext>
            </a:extLst>
          </p:cNvPr>
          <p:cNvSpPr/>
          <p:nvPr/>
        </p:nvSpPr>
        <p:spPr>
          <a:xfrm>
            <a:off x="1555822" y="3048001"/>
            <a:ext cx="1615095" cy="1279400"/>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dirty="0"/>
              <a:t>Improved dietary diversity</a:t>
            </a:r>
            <a:endParaRPr lang="en-US" sz="2000" kern="1200" dirty="0"/>
          </a:p>
        </p:txBody>
      </p:sp>
      <p:sp>
        <p:nvSpPr>
          <p:cNvPr id="11" name="Freeform 31">
            <a:extLst>
              <a:ext uri="{FF2B5EF4-FFF2-40B4-BE49-F238E27FC236}">
                <a16:creationId xmlns:a16="http://schemas.microsoft.com/office/drawing/2014/main" id="{E44BC9E9-A9DD-4FEE-9065-4EC6A28E55FE}"/>
              </a:ext>
            </a:extLst>
          </p:cNvPr>
          <p:cNvSpPr/>
          <p:nvPr/>
        </p:nvSpPr>
        <p:spPr>
          <a:xfrm>
            <a:off x="1551550" y="4485874"/>
            <a:ext cx="1623637" cy="1381525"/>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
        <p:nvSpPr>
          <p:cNvPr id="14" name="Freeform 32">
            <a:extLst>
              <a:ext uri="{FF2B5EF4-FFF2-40B4-BE49-F238E27FC236}">
                <a16:creationId xmlns:a16="http://schemas.microsoft.com/office/drawing/2014/main" id="{C291A04D-CC9E-4413-B891-D0CBFB14DAF2}"/>
              </a:ext>
            </a:extLst>
          </p:cNvPr>
          <p:cNvSpPr/>
          <p:nvPr/>
        </p:nvSpPr>
        <p:spPr>
          <a:xfrm>
            <a:off x="5334000" y="2133600"/>
            <a:ext cx="2018868" cy="3867721"/>
          </a:xfrm>
          <a:custGeom>
            <a:avLst/>
            <a:gdLst>
              <a:gd name="connsiteX0" fmla="*/ 0 w 1184746"/>
              <a:gd name="connsiteY0" fmla="*/ 118475 h 3867721"/>
              <a:gd name="connsiteX1" fmla="*/ 118475 w 1184746"/>
              <a:gd name="connsiteY1" fmla="*/ 0 h 3867721"/>
              <a:gd name="connsiteX2" fmla="*/ 1066271 w 1184746"/>
              <a:gd name="connsiteY2" fmla="*/ 0 h 3867721"/>
              <a:gd name="connsiteX3" fmla="*/ 1184746 w 1184746"/>
              <a:gd name="connsiteY3" fmla="*/ 118475 h 3867721"/>
              <a:gd name="connsiteX4" fmla="*/ 1184746 w 1184746"/>
              <a:gd name="connsiteY4" fmla="*/ 3749246 h 3867721"/>
              <a:gd name="connsiteX5" fmla="*/ 1066271 w 1184746"/>
              <a:gd name="connsiteY5" fmla="*/ 3867721 h 3867721"/>
              <a:gd name="connsiteX6" fmla="*/ 118475 w 1184746"/>
              <a:gd name="connsiteY6" fmla="*/ 3867721 h 3867721"/>
              <a:gd name="connsiteX7" fmla="*/ 0 w 1184746"/>
              <a:gd name="connsiteY7" fmla="*/ 3749246 h 3867721"/>
              <a:gd name="connsiteX8" fmla="*/ 0 w 1184746"/>
              <a:gd name="connsiteY8" fmla="*/ 118475 h 38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6" h="3867721">
                <a:moveTo>
                  <a:pt x="0" y="118475"/>
                </a:moveTo>
                <a:cubicBezTo>
                  <a:pt x="0" y="53043"/>
                  <a:pt x="53043" y="0"/>
                  <a:pt x="118475" y="0"/>
                </a:cubicBezTo>
                <a:lnTo>
                  <a:pt x="1066271" y="0"/>
                </a:lnTo>
                <a:cubicBezTo>
                  <a:pt x="1131703" y="0"/>
                  <a:pt x="1184746" y="53043"/>
                  <a:pt x="1184746" y="118475"/>
                </a:cubicBezTo>
                <a:lnTo>
                  <a:pt x="1184746" y="3749246"/>
                </a:lnTo>
                <a:cubicBezTo>
                  <a:pt x="1184746" y="3814678"/>
                  <a:pt x="1131703" y="3867721"/>
                  <a:pt x="1066271" y="3867721"/>
                </a:cubicBezTo>
                <a:lnTo>
                  <a:pt x="118475" y="3867721"/>
                </a:lnTo>
                <a:cubicBezTo>
                  <a:pt x="53043" y="3867721"/>
                  <a:pt x="0" y="3814678"/>
                  <a:pt x="0" y="3749246"/>
                </a:cubicBezTo>
                <a:lnTo>
                  <a:pt x="0" y="118475"/>
                </a:lnTo>
                <a:close/>
              </a:path>
            </a:pathLst>
          </a:custGeom>
          <a:solidFill>
            <a:srgbClr val="C3D69B"/>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2760745" numCol="1" spcCol="1270" anchor="ctr" anchorCtr="0">
            <a:noAutofit/>
          </a:bodyPr>
          <a:lstStyle/>
          <a:p>
            <a:pPr lvl="0" algn="ctr" defTabSz="622300">
              <a:spcBef>
                <a:spcPct val="0"/>
              </a:spcBef>
              <a:spcAft>
                <a:spcPts val="0"/>
              </a:spcAft>
            </a:pPr>
            <a:r>
              <a:rPr lang="en-US" sz="2000" b="1" dirty="0">
                <a:solidFill>
                  <a:sysClr val="windowText" lastClr="000000">
                    <a:hueOff val="0"/>
                    <a:satOff val="0"/>
                    <a:lumOff val="0"/>
                    <a:alphaOff val="0"/>
                  </a:sysClr>
                </a:solidFill>
              </a:rPr>
              <a:t>Stunting cases averted</a:t>
            </a:r>
          </a:p>
        </p:txBody>
      </p:sp>
      <p:sp>
        <p:nvSpPr>
          <p:cNvPr id="15" name="Freeform 33">
            <a:extLst>
              <a:ext uri="{FF2B5EF4-FFF2-40B4-BE49-F238E27FC236}">
                <a16:creationId xmlns:a16="http://schemas.microsoft.com/office/drawing/2014/main" id="{20FA112C-8C64-4B4E-A4E1-05A61A8B4880}"/>
              </a:ext>
            </a:extLst>
          </p:cNvPr>
          <p:cNvSpPr/>
          <p:nvPr/>
        </p:nvSpPr>
        <p:spPr>
          <a:xfrm>
            <a:off x="5543086" y="3048001"/>
            <a:ext cx="1615095" cy="1279400"/>
          </a:xfrm>
          <a:custGeom>
            <a:avLst/>
            <a:gdLst>
              <a:gd name="connsiteX0" fmla="*/ 0 w 947797"/>
              <a:gd name="connsiteY0" fmla="*/ 94780 h 1130199"/>
              <a:gd name="connsiteX1" fmla="*/ 94780 w 947797"/>
              <a:gd name="connsiteY1" fmla="*/ 0 h 1130199"/>
              <a:gd name="connsiteX2" fmla="*/ 853017 w 947797"/>
              <a:gd name="connsiteY2" fmla="*/ 0 h 1130199"/>
              <a:gd name="connsiteX3" fmla="*/ 947797 w 947797"/>
              <a:gd name="connsiteY3" fmla="*/ 94780 h 1130199"/>
              <a:gd name="connsiteX4" fmla="*/ 947797 w 947797"/>
              <a:gd name="connsiteY4" fmla="*/ 1035419 h 1130199"/>
              <a:gd name="connsiteX5" fmla="*/ 853017 w 947797"/>
              <a:gd name="connsiteY5" fmla="*/ 1130199 h 1130199"/>
              <a:gd name="connsiteX6" fmla="*/ 94780 w 947797"/>
              <a:gd name="connsiteY6" fmla="*/ 1130199 h 1130199"/>
              <a:gd name="connsiteX7" fmla="*/ 0 w 947797"/>
              <a:gd name="connsiteY7" fmla="*/ 1035419 h 1130199"/>
              <a:gd name="connsiteX8" fmla="*/ 0 w 947797"/>
              <a:gd name="connsiteY8" fmla="*/ 94780 h 113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30199">
                <a:moveTo>
                  <a:pt x="0" y="94780"/>
                </a:moveTo>
                <a:cubicBezTo>
                  <a:pt x="0" y="42434"/>
                  <a:pt x="42434" y="0"/>
                  <a:pt x="94780" y="0"/>
                </a:cubicBezTo>
                <a:lnTo>
                  <a:pt x="853017" y="0"/>
                </a:lnTo>
                <a:cubicBezTo>
                  <a:pt x="905363" y="0"/>
                  <a:pt x="947797" y="42434"/>
                  <a:pt x="947797" y="94780"/>
                </a:cubicBezTo>
                <a:lnTo>
                  <a:pt x="947797" y="1035419"/>
                </a:lnTo>
                <a:cubicBezTo>
                  <a:pt x="947797" y="1087765"/>
                  <a:pt x="905363" y="1130199"/>
                  <a:pt x="853017" y="1130199"/>
                </a:cubicBezTo>
                <a:lnTo>
                  <a:pt x="94780" y="1130199"/>
                </a:lnTo>
                <a:cubicBezTo>
                  <a:pt x="42434" y="1130199"/>
                  <a:pt x="0" y="1087765"/>
                  <a:pt x="0" y="1035419"/>
                </a:cubicBezTo>
                <a:lnTo>
                  <a:pt x="0" y="94780"/>
                </a:lnTo>
                <a:close/>
              </a:path>
            </a:pathLst>
          </a:custGeom>
          <a:solidFill>
            <a:srgbClr val="4F6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800100">
              <a:spcBef>
                <a:spcPct val="0"/>
              </a:spcBef>
              <a:spcAft>
                <a:spcPts val="0"/>
              </a:spcAft>
            </a:pPr>
            <a:r>
              <a:rPr lang="en-US" sz="2000" kern="1200" dirty="0"/>
              <a:t>Reduced teenage </a:t>
            </a:r>
            <a:r>
              <a:rPr lang="en-US" sz="2000" dirty="0"/>
              <a:t>p</a:t>
            </a:r>
            <a:r>
              <a:rPr lang="en-US" sz="2000" kern="1200" dirty="0"/>
              <a:t>regnancy</a:t>
            </a:r>
          </a:p>
        </p:txBody>
      </p:sp>
      <p:sp>
        <p:nvSpPr>
          <p:cNvPr id="16" name="Freeform 34">
            <a:extLst>
              <a:ext uri="{FF2B5EF4-FFF2-40B4-BE49-F238E27FC236}">
                <a16:creationId xmlns:a16="http://schemas.microsoft.com/office/drawing/2014/main" id="{90F36CC2-34C8-49F2-9D9B-3D9DD8810F2A}"/>
              </a:ext>
            </a:extLst>
          </p:cNvPr>
          <p:cNvSpPr/>
          <p:nvPr/>
        </p:nvSpPr>
        <p:spPr>
          <a:xfrm>
            <a:off x="5543086" y="4485874"/>
            <a:ext cx="1623637" cy="1381525"/>
          </a:xfrm>
          <a:custGeom>
            <a:avLst/>
            <a:gdLst>
              <a:gd name="connsiteX0" fmla="*/ 0 w 952810"/>
              <a:gd name="connsiteY0" fmla="*/ 95281 h 1188714"/>
              <a:gd name="connsiteX1" fmla="*/ 95281 w 952810"/>
              <a:gd name="connsiteY1" fmla="*/ 0 h 1188714"/>
              <a:gd name="connsiteX2" fmla="*/ 857529 w 952810"/>
              <a:gd name="connsiteY2" fmla="*/ 0 h 1188714"/>
              <a:gd name="connsiteX3" fmla="*/ 952810 w 952810"/>
              <a:gd name="connsiteY3" fmla="*/ 95281 h 1188714"/>
              <a:gd name="connsiteX4" fmla="*/ 952810 w 952810"/>
              <a:gd name="connsiteY4" fmla="*/ 1093433 h 1188714"/>
              <a:gd name="connsiteX5" fmla="*/ 857529 w 952810"/>
              <a:gd name="connsiteY5" fmla="*/ 1188714 h 1188714"/>
              <a:gd name="connsiteX6" fmla="*/ 95281 w 952810"/>
              <a:gd name="connsiteY6" fmla="*/ 1188714 h 1188714"/>
              <a:gd name="connsiteX7" fmla="*/ 0 w 952810"/>
              <a:gd name="connsiteY7" fmla="*/ 1093433 h 1188714"/>
              <a:gd name="connsiteX8" fmla="*/ 0 w 952810"/>
              <a:gd name="connsiteY8" fmla="*/ 95281 h 11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4">
                <a:moveTo>
                  <a:pt x="0" y="95281"/>
                </a:moveTo>
                <a:cubicBezTo>
                  <a:pt x="0" y="42659"/>
                  <a:pt x="42659" y="0"/>
                  <a:pt x="95281" y="0"/>
                </a:cubicBezTo>
                <a:lnTo>
                  <a:pt x="857529" y="0"/>
                </a:lnTo>
                <a:cubicBezTo>
                  <a:pt x="910151" y="0"/>
                  <a:pt x="952810" y="42659"/>
                  <a:pt x="952810" y="95281"/>
                </a:cubicBezTo>
                <a:lnTo>
                  <a:pt x="952810" y="1093433"/>
                </a:lnTo>
                <a:cubicBezTo>
                  <a:pt x="952810" y="1146055"/>
                  <a:pt x="910151" y="1188714"/>
                  <a:pt x="857529" y="1188714"/>
                </a:cubicBezTo>
                <a:lnTo>
                  <a:pt x="95281" y="1188714"/>
                </a:lnTo>
                <a:cubicBezTo>
                  <a:pt x="42659" y="1188714"/>
                  <a:pt x="0" y="1146055"/>
                  <a:pt x="0" y="1093433"/>
                </a:cubicBezTo>
                <a:lnTo>
                  <a:pt x="0" y="95281"/>
                </a:lnTo>
                <a:close/>
              </a:path>
            </a:pathLst>
          </a:custGeom>
          <a:solidFill>
            <a:srgbClr val="4F6228"/>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algn="ctr" defTabSz="622300">
              <a:spcAft>
                <a:spcPts val="0"/>
              </a:spcAft>
            </a:pPr>
            <a:r>
              <a:rPr lang="en-US" sz="2000" dirty="0"/>
              <a:t>[xxx]</a:t>
            </a:r>
          </a:p>
        </p:txBody>
      </p:sp>
    </p:spTree>
    <p:extLst>
      <p:ext uri="{BB962C8B-B14F-4D97-AF65-F5344CB8AC3E}">
        <p14:creationId xmlns:p14="http://schemas.microsoft.com/office/powerpoint/2010/main" val="131929683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1466-C5B7-499A-9473-8C90F8C331DF}"/>
              </a:ext>
            </a:extLst>
          </p:cNvPr>
          <p:cNvSpPr>
            <a:spLocks noGrp="1"/>
          </p:cNvSpPr>
          <p:nvPr>
            <p:ph type="title"/>
          </p:nvPr>
        </p:nvSpPr>
        <p:spPr/>
        <p:txBody>
          <a:bodyPr/>
          <a:lstStyle/>
          <a:p>
            <a:r>
              <a:rPr lang="en-US" dirty="0"/>
              <a:t>Inadequate Dietary Diversity as a Risk Factor for Stunting: Status Quo vs. Improved Scenario </a:t>
            </a:r>
          </a:p>
        </p:txBody>
      </p:sp>
      <p:graphicFrame>
        <p:nvGraphicFramePr>
          <p:cNvPr id="5" name="Content Placeholder 4">
            <a:extLst>
              <a:ext uri="{FF2B5EF4-FFF2-40B4-BE49-F238E27FC236}">
                <a16:creationId xmlns:a16="http://schemas.microsoft.com/office/drawing/2014/main" id="{00000000-0008-0000-0100-00000E000000}"/>
              </a:ext>
            </a:extLst>
          </p:cNvPr>
          <p:cNvGraphicFramePr>
            <a:graphicFrameLocks noGrp="1"/>
          </p:cNvGraphicFramePr>
          <p:nvPr>
            <p:ph sz="quarter" idx="1"/>
            <p:extLst>
              <p:ext uri="{D42A27DB-BD31-4B8C-83A1-F6EECF244321}">
                <p14:modId xmlns:p14="http://schemas.microsoft.com/office/powerpoint/2010/main" val="542910887"/>
              </p:ext>
            </p:extLst>
          </p:nvPr>
        </p:nvGraphicFramePr>
        <p:xfrm>
          <a:off x="319881" y="1468440"/>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438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99" y="266700"/>
            <a:ext cx="7772400" cy="1104900"/>
          </a:xfrm>
        </p:spPr>
        <p:txBody>
          <a:bodyPr>
            <a:noAutofit/>
          </a:bodyPr>
          <a:lstStyle/>
          <a:p>
            <a:r>
              <a:rPr lang="en-US" sz="3200" b="1" dirty="0">
                <a:latin typeface="+mj-lt"/>
              </a:rPr>
              <a:t>Under-5 Child Mortality Attributed to Malnutrition (%)</a:t>
            </a:r>
          </a:p>
        </p:txBody>
      </p:sp>
      <p:graphicFrame>
        <p:nvGraphicFramePr>
          <p:cNvPr id="5" name="Chart Placeholder 4"/>
          <p:cNvGraphicFramePr>
            <a:graphicFrameLocks noGrp="1"/>
          </p:cNvGraphicFramePr>
          <p:nvPr>
            <p:ph type="chart" idx="1"/>
            <p:extLst/>
          </p:nvPr>
        </p:nvGraphicFramePr>
        <p:xfrm>
          <a:off x="1" y="1464685"/>
          <a:ext cx="8908466" cy="48749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 y="6596390"/>
            <a:ext cx="9143999" cy="261610"/>
          </a:xfrm>
          <a:prstGeom prst="rect">
            <a:avLst/>
          </a:prstGeom>
          <a:noFill/>
        </p:spPr>
        <p:txBody>
          <a:bodyPr wrap="square" rtlCol="0">
            <a:spAutoFit/>
          </a:bodyPr>
          <a:lstStyle/>
          <a:p>
            <a:pPr algn="ctr"/>
            <a:r>
              <a:rPr lang="en-US" sz="1100" dirty="0">
                <a:solidFill>
                  <a:prstClr val="black"/>
                </a:solidFill>
              </a:rPr>
              <a:t>Source: </a:t>
            </a:r>
            <a:r>
              <a:rPr lang="nb-NO" sz="1100" dirty="0"/>
              <a:t>Black et al. 2013. </a:t>
            </a:r>
            <a:r>
              <a:rPr lang="en-US" sz="1100" dirty="0"/>
              <a:t>“Maternal and Child Undernutrition and Overweight in Low-Income and Middle-Income Countries.” </a:t>
            </a:r>
            <a:r>
              <a:rPr lang="en-US" sz="1100" i="1" dirty="0"/>
              <a:t>The Lancet</a:t>
            </a:r>
            <a:r>
              <a:rPr lang="en-US" sz="1100" dirty="0"/>
              <a:t>. Vol. 382.</a:t>
            </a:r>
          </a:p>
        </p:txBody>
      </p:sp>
    </p:spTree>
    <p:extLst>
      <p:ext uri="{BB962C8B-B14F-4D97-AF65-F5344CB8AC3E}">
        <p14:creationId xmlns:p14="http://schemas.microsoft.com/office/powerpoint/2010/main" val="351884133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A34A-A271-4552-9C36-2887DA340F31}"/>
              </a:ext>
            </a:extLst>
          </p:cNvPr>
          <p:cNvSpPr>
            <a:spLocks noGrp="1"/>
          </p:cNvSpPr>
          <p:nvPr>
            <p:ph type="title"/>
          </p:nvPr>
        </p:nvSpPr>
        <p:spPr>
          <a:xfrm>
            <a:off x="301625" y="274638"/>
            <a:ext cx="8385175" cy="1143000"/>
          </a:xfrm>
        </p:spPr>
        <p:txBody>
          <a:bodyPr/>
          <a:lstStyle/>
          <a:p>
            <a:r>
              <a:rPr lang="en-US" dirty="0"/>
              <a:t>Being Born to a Teenage Mother as a Risk Factor for Stunting: Status Quo vs. Improved Scenario</a:t>
            </a:r>
          </a:p>
        </p:txBody>
      </p:sp>
      <p:graphicFrame>
        <p:nvGraphicFramePr>
          <p:cNvPr id="5" name="Content Placeholder 4">
            <a:extLst>
              <a:ext uri="{FF2B5EF4-FFF2-40B4-BE49-F238E27FC236}">
                <a16:creationId xmlns:a16="http://schemas.microsoft.com/office/drawing/2014/main" id="{00000000-0008-0000-0100-00000F000000}"/>
              </a:ext>
            </a:extLst>
          </p:cNvPr>
          <p:cNvGraphicFramePr>
            <a:graphicFrameLocks noGrp="1"/>
          </p:cNvGraphicFramePr>
          <p:nvPr>
            <p:ph sz="quarter" idx="1"/>
            <p:extLst>
              <p:ext uri="{D42A27DB-BD31-4B8C-83A1-F6EECF244321}">
                <p14:modId xmlns:p14="http://schemas.microsoft.com/office/powerpoint/2010/main" val="2811566695"/>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569339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79170"/>
          </a:xfrm>
        </p:spPr>
        <p:txBody>
          <a:bodyPr/>
          <a:lstStyle/>
          <a:p>
            <a:r>
              <a:rPr lang="en-US" sz="3200" dirty="0"/>
              <a:t>Conclusion</a:t>
            </a:r>
          </a:p>
        </p:txBody>
      </p:sp>
      <p:sp>
        <p:nvSpPr>
          <p:cNvPr id="3" name="Content Placeholder 2"/>
          <p:cNvSpPr>
            <a:spLocks noGrp="1"/>
          </p:cNvSpPr>
          <p:nvPr>
            <p:ph sz="quarter" idx="1"/>
          </p:nvPr>
        </p:nvSpPr>
        <p:spPr>
          <a:xfrm>
            <a:off x="320040" y="1131570"/>
            <a:ext cx="8503920" cy="5554980"/>
          </a:xfrm>
        </p:spPr>
        <p:txBody>
          <a:bodyPr/>
          <a:lstStyle/>
          <a:p>
            <a:pPr>
              <a:spcBef>
                <a:spcPts val="0"/>
              </a:spcBef>
              <a:spcAft>
                <a:spcPts val="600"/>
              </a:spcAft>
              <a:buClrTx/>
              <a:buFont typeface="Arial" pitchFamily="34" charset="0"/>
              <a:buChar char="•"/>
            </a:pPr>
            <a:r>
              <a:rPr lang="en-US" sz="2400" dirty="0"/>
              <a:t>Nutrition is </a:t>
            </a:r>
            <a:r>
              <a:rPr lang="en-US" sz="2400" b="1" dirty="0"/>
              <a:t>critical for national development </a:t>
            </a:r>
            <a:r>
              <a:rPr lang="en-US" sz="2400" dirty="0"/>
              <a:t>in [country]</a:t>
            </a:r>
          </a:p>
          <a:p>
            <a:pPr>
              <a:spcBef>
                <a:spcPts val="0"/>
              </a:spcBef>
              <a:spcAft>
                <a:spcPts val="600"/>
              </a:spcAft>
              <a:buClrTx/>
              <a:buFont typeface="Arial" pitchFamily="34" charset="0"/>
              <a:buChar char="•"/>
            </a:pPr>
            <a:r>
              <a:rPr lang="en-US" sz="2400" dirty="0"/>
              <a:t>Nutrition is still a chronic, hidden issue that is often overshadowed</a:t>
            </a:r>
          </a:p>
          <a:p>
            <a:pPr>
              <a:spcBef>
                <a:spcPts val="0"/>
              </a:spcBef>
              <a:spcAft>
                <a:spcPts val="600"/>
              </a:spcAft>
              <a:buClrTx/>
              <a:buFont typeface="Arial" pitchFamily="34" charset="0"/>
              <a:buChar char="•"/>
            </a:pPr>
            <a:r>
              <a:rPr lang="en-US" sz="2400" dirty="0"/>
              <a:t>Investment in nutrition is imperative to </a:t>
            </a:r>
            <a:r>
              <a:rPr lang="en-US" sz="2400" b="1" dirty="0"/>
              <a:t>achieve further gains </a:t>
            </a:r>
            <a:r>
              <a:rPr lang="en-US" sz="2400" dirty="0"/>
              <a:t>in  health and economic growth and the 2012 World Health Assembly targets for 2025 committed to by </a:t>
            </a:r>
            <a:r>
              <a:rPr lang="en-US" dirty="0"/>
              <a:t>[</a:t>
            </a:r>
            <a:r>
              <a:rPr lang="en-US" sz="2400" dirty="0"/>
              <a:t>country</a:t>
            </a:r>
            <a:r>
              <a:rPr lang="en-US" dirty="0"/>
              <a:t>]</a:t>
            </a:r>
            <a:endParaRPr lang="en-US" sz="2400" dirty="0"/>
          </a:p>
          <a:p>
            <a:pPr>
              <a:spcBef>
                <a:spcPts val="0"/>
              </a:spcBef>
              <a:spcAft>
                <a:spcPts val="600"/>
              </a:spcAft>
              <a:buClrTx/>
              <a:buFont typeface="Arial" pitchFamily="34" charset="0"/>
              <a:buChar char="•"/>
            </a:pPr>
            <a:r>
              <a:rPr lang="en-US" sz="2400" dirty="0"/>
              <a:t>Investing in nutrition offers some of the highest development returns on investment and is critical because implementation of evidence-based, effective nutrition interventions can:</a:t>
            </a:r>
          </a:p>
          <a:p>
            <a:pPr marL="685800" lvl="1" indent="-342900">
              <a:spcBef>
                <a:spcPts val="0"/>
              </a:spcBef>
              <a:spcAft>
                <a:spcPts val="600"/>
              </a:spcAft>
              <a:buFont typeface="Calibri" panose="020F0502020204030204" pitchFamily="34" charset="0"/>
              <a:buChar char="–"/>
            </a:pPr>
            <a:r>
              <a:rPr lang="en-US" sz="2400" b="1" dirty="0"/>
              <a:t>Improve child development, cognitive function, and educational outcomes </a:t>
            </a:r>
          </a:p>
          <a:p>
            <a:pPr marL="685800" lvl="1" indent="-342900">
              <a:spcBef>
                <a:spcPts val="0"/>
              </a:spcBef>
              <a:spcAft>
                <a:spcPts val="600"/>
              </a:spcAft>
              <a:buFont typeface="Calibri" panose="020F0502020204030204" pitchFamily="34" charset="0"/>
              <a:buChar char="–"/>
            </a:pPr>
            <a:r>
              <a:rPr lang="en-US" sz="2400" b="1" dirty="0"/>
              <a:t>Increase economic productivity</a:t>
            </a:r>
          </a:p>
          <a:p>
            <a:pPr marL="685800" lvl="1" indent="-342900">
              <a:spcBef>
                <a:spcPts val="0"/>
              </a:spcBef>
              <a:spcAft>
                <a:spcPts val="600"/>
              </a:spcAft>
              <a:buFont typeface="Calibri" panose="020F0502020204030204" pitchFamily="34" charset="0"/>
              <a:buChar char="–"/>
            </a:pPr>
            <a:r>
              <a:rPr lang="en-US" sz="2400" b="1" dirty="0"/>
              <a:t>Save the lives of women and children</a:t>
            </a:r>
            <a:endParaRPr lang="en-US" b="1" dirty="0"/>
          </a:p>
        </p:txBody>
      </p:sp>
    </p:spTree>
    <p:extLst>
      <p:ext uri="{BB962C8B-B14F-4D97-AF65-F5344CB8AC3E}">
        <p14:creationId xmlns:p14="http://schemas.microsoft.com/office/powerpoint/2010/main" val="43128544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8048" y="2415655"/>
            <a:ext cx="7155692" cy="857250"/>
          </a:xfrm>
          <a:prstGeom prst="rect">
            <a:avLst/>
          </a:prstGeom>
        </p:spPr>
        <p:txBody>
          <a:bodyPr>
            <a:normAutofit/>
          </a:bodyPr>
          <a:lstStyle/>
          <a:p>
            <a:r>
              <a:rPr lang="en-US" sz="4000" b="1" dirty="0">
                <a:solidFill>
                  <a:schemeClr val="tx2"/>
                </a:solidFill>
                <a:latin typeface="+mj-lt"/>
              </a:rPr>
              <a:t>Questions and Answers</a:t>
            </a:r>
          </a:p>
        </p:txBody>
      </p:sp>
    </p:spTree>
    <p:extLst>
      <p:ext uri="{BB962C8B-B14F-4D97-AF65-F5344CB8AC3E}">
        <p14:creationId xmlns:p14="http://schemas.microsoft.com/office/powerpoint/2010/main" val="24369584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61BC68-21C1-4F61-8248-6C2B9C69C85E}"/>
              </a:ext>
            </a:extLst>
          </p:cNvPr>
          <p:cNvSpPr/>
          <p:nvPr/>
        </p:nvSpPr>
        <p:spPr>
          <a:xfrm>
            <a:off x="-31376" y="-4482"/>
            <a:ext cx="9175376" cy="68624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175F2F-D1F2-4CEA-90D4-1A9E843A90BA}"/>
              </a:ext>
            </a:extLst>
          </p:cNvPr>
          <p:cNvSpPr/>
          <p:nvPr/>
        </p:nvSpPr>
        <p:spPr>
          <a:xfrm>
            <a:off x="1241612" y="1752600"/>
            <a:ext cx="6629400" cy="2790508"/>
          </a:xfrm>
          <a:prstGeom prst="rect">
            <a:avLst/>
          </a:prstGeom>
        </p:spPr>
        <p:txBody>
          <a:bodyPr wrap="square">
            <a:spAutoFit/>
          </a:bodyPr>
          <a:lstStyle/>
          <a:p>
            <a:pPr>
              <a:lnSpc>
                <a:spcPct val="105000"/>
              </a:lnSpc>
              <a:spcAft>
                <a:spcPts val="1000"/>
              </a:spcAft>
            </a:pPr>
            <a:r>
              <a:rPr lang="en-US" sz="3200" dirty="0">
                <a:solidFill>
                  <a:schemeClr val="bg1"/>
                </a:solidFill>
                <a:latin typeface="Franklin Gothic Heavy" panose="020B0903020102020204" pitchFamily="34" charset="0"/>
                <a:ea typeface="Times New Roman" panose="02020603050405020304" pitchFamily="18" charset="0"/>
                <a:cs typeface="Times New Roman" panose="02020603050405020304" pitchFamily="18" charset="0"/>
              </a:rPr>
              <a:t>STEP 4</a:t>
            </a:r>
            <a:endParaRPr lang="en-US" sz="1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spcAft>
                <a:spcPts val="2400"/>
              </a:spcAft>
            </a:pPr>
            <a:r>
              <a:rPr lang="en-US" sz="3600" kern="1400" dirty="0">
                <a:solidFill>
                  <a:schemeClr val="bg1"/>
                </a:solidFill>
                <a:latin typeface="Franklin Gothic Medium" panose="020B0603020102020204" pitchFamily="34" charset="0"/>
                <a:ea typeface="MS Gothic" panose="020B0609070205080204" pitchFamily="49" charset="-128"/>
                <a:cs typeface="Times New Roman" panose="02020603050405020304" pitchFamily="18" charset="0"/>
              </a:rPr>
              <a:t>Nutrition Advocacy Planning Workshop</a:t>
            </a:r>
          </a:p>
          <a:p>
            <a:pPr>
              <a:lnSpc>
                <a:spcPct val="105000"/>
              </a:lnSpc>
              <a:spcAft>
                <a:spcPts val="1000"/>
              </a:spcAft>
            </a:pPr>
            <a:r>
              <a:rPr lang="en-US" sz="3600" kern="1400" dirty="0">
                <a:solidFill>
                  <a:schemeClr val="bg1"/>
                </a:solidFill>
                <a:latin typeface="Franklin Gothic Medium" panose="020B0603020102020204" pitchFamily="34" charset="0"/>
                <a:ea typeface="MS Gothic" panose="020B0609070205080204" pitchFamily="49" charset="-128"/>
                <a:cs typeface="Times New Roman" panose="02020603050405020304" pitchFamily="18" charset="0"/>
              </a:rPr>
              <a:t>Presentation Slides</a:t>
            </a:r>
          </a:p>
        </p:txBody>
      </p:sp>
      <p:cxnSp>
        <p:nvCxnSpPr>
          <p:cNvPr id="8" name="Straight Connector 7">
            <a:extLst>
              <a:ext uri="{FF2B5EF4-FFF2-40B4-BE49-F238E27FC236}">
                <a16:creationId xmlns:a16="http://schemas.microsoft.com/office/drawing/2014/main" id="{9BB55E9E-73C1-46EC-BEA1-542B9057A023}"/>
              </a:ext>
            </a:extLst>
          </p:cNvPr>
          <p:cNvCxnSpPr>
            <a:cxnSpLocks/>
          </p:cNvCxnSpPr>
          <p:nvPr/>
        </p:nvCxnSpPr>
        <p:spPr>
          <a:xfrm>
            <a:off x="1371600" y="3733800"/>
            <a:ext cx="5997388"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7523849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pPr fontAlgn="auto">
              <a:spcBef>
                <a:spcPts val="0"/>
              </a:spcBef>
              <a:spcAft>
                <a:spcPts val="0"/>
              </a:spcAft>
              <a:defRPr/>
            </a:pPr>
            <a:r>
              <a:rPr lang="en-US" sz="4000" dirty="0"/>
              <a:t>Nutrition Advocacy Planning Workshop</a:t>
            </a:r>
            <a:br>
              <a:rPr lang="en-US" sz="4000" dirty="0"/>
            </a:br>
            <a:r>
              <a:rPr lang="en-US" sz="4000" dirty="0"/>
              <a:t>Day One</a:t>
            </a:r>
          </a:p>
        </p:txBody>
      </p:sp>
    </p:spTree>
    <p:extLst>
      <p:ext uri="{BB962C8B-B14F-4D97-AF65-F5344CB8AC3E}">
        <p14:creationId xmlns:p14="http://schemas.microsoft.com/office/powerpoint/2010/main" val="1977899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defRPr/>
            </a:pPr>
            <a:r>
              <a:rPr lang="en-US" sz="4000" b="1" dirty="0">
                <a:latin typeface="+mn-lt"/>
              </a:rPr>
              <a:t>Welcoming Remarks</a:t>
            </a:r>
          </a:p>
        </p:txBody>
      </p:sp>
    </p:spTree>
    <p:extLst>
      <p:ext uri="{BB962C8B-B14F-4D97-AF65-F5344CB8AC3E}">
        <p14:creationId xmlns:p14="http://schemas.microsoft.com/office/powerpoint/2010/main" val="374409197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503920" cy="1143000"/>
          </a:xfrm>
        </p:spPr>
        <p:txBody>
          <a:bodyPr/>
          <a:lstStyle/>
          <a:p>
            <a:pPr>
              <a:defRPr/>
            </a:pPr>
            <a:r>
              <a:rPr lang="en-US" dirty="0"/>
              <a:t>Session 1: Purpose of the Workshop: Why Advocacy and Why Now?</a:t>
            </a:r>
            <a:endParaRPr lang="en-US" b="1" dirty="0"/>
          </a:p>
        </p:txBody>
      </p:sp>
    </p:spTree>
    <p:extLst>
      <p:ext uri="{BB962C8B-B14F-4D97-AF65-F5344CB8AC3E}">
        <p14:creationId xmlns:p14="http://schemas.microsoft.com/office/powerpoint/2010/main" val="385179845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spcAft>
                <a:spcPts val="0"/>
              </a:spcAft>
              <a:defRPr/>
            </a:pPr>
            <a:br>
              <a:rPr lang="en-US" sz="1200" b="1" dirty="0">
                <a:latin typeface="+mn-lt"/>
              </a:rPr>
            </a:br>
            <a:r>
              <a:rPr lang="en-US" b="1" dirty="0">
                <a:latin typeface="+mn-lt"/>
              </a:rPr>
              <a:t>Purpose of the Workshop</a:t>
            </a:r>
          </a:p>
        </p:txBody>
      </p:sp>
      <p:sp>
        <p:nvSpPr>
          <p:cNvPr id="4" name="Rectangle 3"/>
          <p:cNvSpPr/>
          <p:nvPr/>
        </p:nvSpPr>
        <p:spPr>
          <a:xfrm>
            <a:off x="609600" y="1524000"/>
            <a:ext cx="8001000" cy="3354765"/>
          </a:xfrm>
          <a:prstGeom prst="rect">
            <a:avLst/>
          </a:prstGeom>
        </p:spPr>
        <p:txBody>
          <a:bodyPr wrap="square">
            <a:spAutoFit/>
          </a:bodyPr>
          <a:lstStyle/>
          <a:p>
            <a:pPr marL="342900" lvl="0" indent="-342900" eaLnBrk="0" hangingPunct="0">
              <a:spcBef>
                <a:spcPts val="0"/>
              </a:spcBef>
              <a:spcAft>
                <a:spcPts val="1200"/>
              </a:spcAft>
              <a:buFont typeface="Arial" pitchFamily="34" charset="0"/>
              <a:buChar char="•"/>
            </a:pPr>
            <a:r>
              <a:rPr lang="en-GB" sz="2400" dirty="0">
                <a:latin typeface="+mn-lt"/>
              </a:rPr>
              <a:t>Develop an initial harmonized, </a:t>
            </a:r>
            <a:r>
              <a:rPr lang="en-GB" sz="2400" dirty="0" err="1">
                <a:latin typeface="+mn-lt"/>
              </a:rPr>
              <a:t>multisectoral</a:t>
            </a:r>
            <a:r>
              <a:rPr lang="en-GB" sz="2400" dirty="0">
                <a:latin typeface="+mn-lt"/>
              </a:rPr>
              <a:t> strategic nutrition advocacy plan that includes a prioritized list of advocacy materials, a timeline for advocacy activities and development/dissemination of materials, and M&amp;E indicators</a:t>
            </a:r>
          </a:p>
          <a:p>
            <a:pPr marL="342900" indent="-342900" eaLnBrk="0" hangingPunct="0">
              <a:spcBef>
                <a:spcPts val="0"/>
              </a:spcBef>
              <a:spcAft>
                <a:spcPts val="1200"/>
              </a:spcAft>
              <a:buFont typeface="Arial" pitchFamily="34" charset="0"/>
              <a:buChar char="•"/>
            </a:pPr>
            <a:r>
              <a:rPr lang="en-GB" sz="2400" dirty="0">
                <a:latin typeface="+mn-lt"/>
              </a:rPr>
              <a:t>Review initial draft of nutrition advocacy material</a:t>
            </a:r>
          </a:p>
          <a:p>
            <a:pPr marL="342900" indent="-342900" eaLnBrk="0" hangingPunct="0">
              <a:spcBef>
                <a:spcPts val="0"/>
              </a:spcBef>
              <a:spcAft>
                <a:spcPts val="1200"/>
              </a:spcAft>
              <a:buFont typeface="Arial" pitchFamily="34" charset="0"/>
              <a:buChar char="•"/>
            </a:pPr>
            <a:r>
              <a:rPr lang="en-GB" sz="2400" dirty="0">
                <a:latin typeface="+mn-lt"/>
              </a:rPr>
              <a:t>Use the material planning tool for selected prioritized nutrition advocacy materials</a:t>
            </a:r>
          </a:p>
        </p:txBody>
      </p:sp>
    </p:spTree>
    <p:extLst>
      <p:ext uri="{BB962C8B-B14F-4D97-AF65-F5344CB8AC3E}">
        <p14:creationId xmlns:p14="http://schemas.microsoft.com/office/powerpoint/2010/main" val="395829549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Steps in the Process</a:t>
            </a:r>
            <a:endParaRPr lang="en-US" dirty="0"/>
          </a:p>
        </p:txBody>
      </p:sp>
      <p:sp>
        <p:nvSpPr>
          <p:cNvPr id="3" name="Content Placeholder 10"/>
          <p:cNvSpPr>
            <a:spLocks noGrp="1"/>
          </p:cNvSpPr>
          <p:nvPr>
            <p:ph sz="quarter" idx="1"/>
          </p:nvPr>
        </p:nvSpPr>
        <p:spPr/>
        <p:txBody>
          <a:bodyPr/>
          <a:lstStyle/>
          <a:p>
            <a:r>
              <a:rPr lang="en-US"/>
              <a:t>Government of [insert country] requested support in nutrition advocacy efforts</a:t>
            </a:r>
          </a:p>
          <a:p>
            <a:r>
              <a:rPr lang="en-US"/>
              <a:t>Core working group supervised the process and convened key stakeholders from multiple sectors, donors, and implementing agencies</a:t>
            </a:r>
          </a:p>
          <a:p>
            <a:r>
              <a:rPr lang="en-US"/>
              <a:t>Stakeholder meeting was held to discuss advocacy approach and sources for advocacy materials, including PROFILES</a:t>
            </a:r>
          </a:p>
          <a:p>
            <a:r>
              <a:rPr lang="en-US"/>
              <a:t>PROFILES workshop was held to develop PROFILES estimates</a:t>
            </a:r>
            <a:endParaRPr lang="en-US" dirty="0"/>
          </a:p>
        </p:txBody>
      </p:sp>
    </p:spTree>
    <p:extLst>
      <p:ext uri="{BB962C8B-B14F-4D97-AF65-F5344CB8AC3E}">
        <p14:creationId xmlns:p14="http://schemas.microsoft.com/office/powerpoint/2010/main" val="31393709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Advocacy and Why Now?</a:t>
            </a:r>
            <a:endParaRPr lang="en-US" dirty="0"/>
          </a:p>
        </p:txBody>
      </p:sp>
      <p:sp>
        <p:nvSpPr>
          <p:cNvPr id="7" name="Content Placeholder 6"/>
          <p:cNvSpPr>
            <a:spLocks noGrp="1"/>
          </p:cNvSpPr>
          <p:nvPr>
            <p:ph sz="quarter" idx="1"/>
          </p:nvPr>
        </p:nvSpPr>
        <p:spPr/>
        <p:txBody>
          <a:bodyPr/>
          <a:lstStyle/>
          <a:p>
            <a:pPr lvl="0"/>
            <a:r>
              <a:rPr lang="en-GB"/>
              <a:t>Using the term “advocacy” to mean raising resources and political/social commitment for nutrition</a:t>
            </a:r>
            <a:endParaRPr lang="en-US"/>
          </a:p>
          <a:p>
            <a:r>
              <a:rPr lang="en-US"/>
              <a:t>Advocacy is a key component that supports all future communication efforts</a:t>
            </a:r>
          </a:p>
          <a:p>
            <a:pPr lvl="1"/>
            <a:r>
              <a:rPr lang="en-US"/>
              <a:t>Advocacy is essential now to:</a:t>
            </a:r>
          </a:p>
          <a:p>
            <a:pPr lvl="1"/>
            <a:r>
              <a:rPr lang="en-US"/>
              <a:t>Create awareness and understanding of the importance of nutrition among the public and within government</a:t>
            </a:r>
          </a:p>
          <a:p>
            <a:pPr lvl="1"/>
            <a:r>
              <a:rPr lang="en-US"/>
              <a:t>Ensure adequate resources and structures for nutrition services at national, regional, and district levels</a:t>
            </a:r>
          </a:p>
          <a:p>
            <a:pPr lvl="1"/>
            <a:r>
              <a:rPr lang="en-US"/>
              <a:t>Increase political action and accountability among government and stakeholders</a:t>
            </a:r>
            <a:endParaRPr lang="en-US" dirty="0"/>
          </a:p>
        </p:txBody>
      </p:sp>
    </p:spTree>
    <p:extLst>
      <p:ext uri="{BB962C8B-B14F-4D97-AF65-F5344CB8AC3E}">
        <p14:creationId xmlns:p14="http://schemas.microsoft.com/office/powerpoint/2010/main" val="3162660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Many Children Are Affected? </a:t>
            </a:r>
            <a:endParaRPr lang="en-US" dirty="0"/>
          </a:p>
        </p:txBody>
      </p:sp>
      <p:sp>
        <p:nvSpPr>
          <p:cNvPr id="3" name="Content Placeholder 2"/>
          <p:cNvSpPr>
            <a:spLocks noGrp="1"/>
          </p:cNvSpPr>
          <p:nvPr>
            <p:ph idx="1"/>
          </p:nvPr>
        </p:nvSpPr>
        <p:spPr/>
        <p:txBody>
          <a:bodyPr/>
          <a:lstStyle/>
          <a:p>
            <a:r>
              <a:rPr lang="en-US" dirty="0"/>
              <a:t>Globally, nearly 165 million children under 5 are chronically malnourished (World Bank/WHO/UNICEF 2011 estimates)</a:t>
            </a:r>
          </a:p>
          <a:p>
            <a:r>
              <a:rPr lang="en-US" dirty="0"/>
              <a:t>124 million of these children are in sub-Saharan Africa (56 million) and South Asia (68 million)</a:t>
            </a:r>
          </a:p>
        </p:txBody>
      </p:sp>
    </p:spTree>
    <p:extLst>
      <p:ext uri="{BB962C8B-B14F-4D97-AF65-F5344CB8AC3E}">
        <p14:creationId xmlns:p14="http://schemas.microsoft.com/office/powerpoint/2010/main" val="411138456"/>
      </p:ext>
    </p:extLst>
  </p:cSld>
  <p:clrMapOvr>
    <a:overrideClrMapping bg1="lt1" tx1="dk1" bg2="lt2" tx2="dk2" accent1="accent1" accent2="accent2" accent3="accent3" accent4="accent4" accent5="accent5" accent6="accent6" hlink="hlink" folHlink="folHlink"/>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Introductions</a:t>
            </a:r>
            <a:endParaRPr lang="en-US" dirty="0"/>
          </a:p>
        </p:txBody>
      </p:sp>
      <p:sp>
        <p:nvSpPr>
          <p:cNvPr id="3" name="Rectangle 2"/>
          <p:cNvSpPr/>
          <p:nvPr/>
        </p:nvSpPr>
        <p:spPr>
          <a:xfrm>
            <a:off x="457200" y="1524000"/>
            <a:ext cx="8229600" cy="2031325"/>
          </a:xfrm>
          <a:prstGeom prst="rect">
            <a:avLst/>
          </a:prstGeom>
        </p:spPr>
        <p:txBody>
          <a:bodyPr wrap="square">
            <a:spAutoFit/>
          </a:bodyPr>
          <a:lstStyle/>
          <a:p>
            <a:pPr marL="0" indent="0">
              <a:spcBef>
                <a:spcPts val="0"/>
              </a:spcBef>
              <a:spcAft>
                <a:spcPts val="1200"/>
              </a:spcAft>
              <a:buNone/>
            </a:pPr>
            <a:r>
              <a:rPr lang="en-GB" sz="2400" dirty="0">
                <a:latin typeface="+mn-lt"/>
              </a:rPr>
              <a:t>Please introduce yourself:</a:t>
            </a:r>
          </a:p>
          <a:p>
            <a:pPr marL="342900" indent="-342900" eaLnBrk="0" hangingPunct="0">
              <a:spcBef>
                <a:spcPts val="0"/>
              </a:spcBef>
              <a:spcAft>
                <a:spcPts val="1200"/>
              </a:spcAft>
              <a:buFont typeface="Arial" pitchFamily="34" charset="0"/>
              <a:buChar char="•"/>
            </a:pPr>
            <a:r>
              <a:rPr lang="en-GB" sz="2400" dirty="0">
                <a:latin typeface="+mn-lt"/>
              </a:rPr>
              <a:t>Your name</a:t>
            </a:r>
          </a:p>
          <a:p>
            <a:pPr marL="342900" indent="-342900" eaLnBrk="0" hangingPunct="0">
              <a:spcBef>
                <a:spcPts val="0"/>
              </a:spcBef>
              <a:spcAft>
                <a:spcPts val="1200"/>
              </a:spcAft>
              <a:buFont typeface="Arial" pitchFamily="34" charset="0"/>
              <a:buChar char="•"/>
            </a:pPr>
            <a:r>
              <a:rPr lang="en-GB" sz="2400" dirty="0">
                <a:latin typeface="+mn-lt"/>
              </a:rPr>
              <a:t>Your organization</a:t>
            </a:r>
          </a:p>
          <a:p>
            <a:pPr marL="342900" indent="-342900" eaLnBrk="0" hangingPunct="0">
              <a:spcBef>
                <a:spcPts val="0"/>
              </a:spcBef>
              <a:spcAft>
                <a:spcPts val="1200"/>
              </a:spcAft>
              <a:buFont typeface="Arial" pitchFamily="34" charset="0"/>
              <a:buChar char="•"/>
            </a:pPr>
            <a:r>
              <a:rPr lang="en-GB" sz="2400" dirty="0">
                <a:latin typeface="+mn-lt"/>
              </a:rPr>
              <a:t>Your expectations for the workshop</a:t>
            </a:r>
          </a:p>
        </p:txBody>
      </p:sp>
    </p:spTree>
    <p:extLst>
      <p:ext uri="{BB962C8B-B14F-4D97-AF65-F5344CB8AC3E}">
        <p14:creationId xmlns:p14="http://schemas.microsoft.com/office/powerpoint/2010/main" val="3442661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Visualization in Participatory Programs (VIPP)</a:t>
            </a:r>
            <a:endParaRPr lang="en-US" dirty="0"/>
          </a:p>
        </p:txBody>
      </p:sp>
      <p:sp>
        <p:nvSpPr>
          <p:cNvPr id="3" name="Rectangle 2"/>
          <p:cNvSpPr/>
          <p:nvPr/>
        </p:nvSpPr>
        <p:spPr>
          <a:xfrm>
            <a:off x="533400" y="1524000"/>
            <a:ext cx="8001000" cy="3600986"/>
          </a:xfrm>
          <a:prstGeom prst="rect">
            <a:avLst/>
          </a:prstGeom>
        </p:spPr>
        <p:txBody>
          <a:bodyPr wrap="square">
            <a:spAutoFit/>
          </a:bodyPr>
          <a:lstStyle/>
          <a:p>
            <a:pPr marL="342900" indent="-342900">
              <a:spcBef>
                <a:spcPts val="0"/>
              </a:spcBef>
              <a:spcAft>
                <a:spcPts val="1200"/>
              </a:spcAft>
              <a:buFont typeface="Arial" panose="020B0604020202020204" pitchFamily="34" charset="0"/>
              <a:buChar char="•"/>
            </a:pPr>
            <a:r>
              <a:rPr lang="en-GB" sz="2400" dirty="0">
                <a:latin typeface="+mn-lt"/>
              </a:rPr>
              <a:t>Allows everyone’s voice to be heard</a:t>
            </a:r>
          </a:p>
          <a:p>
            <a:pPr marL="342900" indent="-342900">
              <a:spcBef>
                <a:spcPts val="0"/>
              </a:spcBef>
              <a:spcAft>
                <a:spcPts val="1200"/>
              </a:spcAft>
              <a:buFont typeface="Arial" panose="020B0604020202020204" pitchFamily="34" charset="0"/>
              <a:buChar char="•"/>
            </a:pPr>
            <a:r>
              <a:rPr lang="en-GB" sz="2400" dirty="0">
                <a:latin typeface="+mn-lt"/>
              </a:rPr>
              <a:t>Rules:</a:t>
            </a:r>
          </a:p>
          <a:p>
            <a:pPr marL="742950" indent="-401638" eaLnBrk="0" hangingPunct="0">
              <a:spcBef>
                <a:spcPts val="0"/>
              </a:spcBef>
              <a:spcAft>
                <a:spcPts val="1200"/>
              </a:spcAft>
              <a:buFont typeface="Calibri" panose="020F0502020204030204" pitchFamily="34" charset="0"/>
              <a:buChar char="–"/>
            </a:pPr>
            <a:r>
              <a:rPr lang="en-GB" sz="2400" dirty="0">
                <a:latin typeface="+mn-lt"/>
              </a:rPr>
              <a:t>One thought per card</a:t>
            </a:r>
          </a:p>
          <a:p>
            <a:pPr marL="742950" indent="-401638" eaLnBrk="0" hangingPunct="0">
              <a:spcBef>
                <a:spcPts val="0"/>
              </a:spcBef>
              <a:spcAft>
                <a:spcPts val="1200"/>
              </a:spcAft>
              <a:buFont typeface="Calibri" panose="020F0502020204030204" pitchFamily="34" charset="0"/>
              <a:buChar char="–"/>
            </a:pPr>
            <a:r>
              <a:rPr lang="en-GB" sz="2400" dirty="0">
                <a:latin typeface="+mn-lt"/>
              </a:rPr>
              <a:t>Use a marker, not a pen</a:t>
            </a:r>
          </a:p>
          <a:p>
            <a:pPr marL="742950" indent="-401638" eaLnBrk="0" hangingPunct="0">
              <a:spcBef>
                <a:spcPts val="0"/>
              </a:spcBef>
              <a:spcAft>
                <a:spcPts val="1200"/>
              </a:spcAft>
              <a:buFont typeface="Calibri" panose="020F0502020204030204" pitchFamily="34" charset="0"/>
              <a:buChar char="–"/>
            </a:pPr>
            <a:r>
              <a:rPr lang="en-GB" sz="2400" dirty="0">
                <a:latin typeface="+mn-lt"/>
              </a:rPr>
              <a:t>Write with broad side of marker</a:t>
            </a:r>
          </a:p>
          <a:p>
            <a:pPr marL="742950" indent="-401638" eaLnBrk="0" hangingPunct="0">
              <a:spcBef>
                <a:spcPts val="0"/>
              </a:spcBef>
              <a:spcAft>
                <a:spcPts val="1200"/>
              </a:spcAft>
              <a:buFont typeface="Calibri" panose="020F0502020204030204" pitchFamily="34" charset="0"/>
              <a:buChar char="–"/>
            </a:pPr>
            <a:r>
              <a:rPr lang="en-GB" sz="2400" dirty="0">
                <a:latin typeface="+mn-lt"/>
              </a:rPr>
              <a:t>No more than three lines per card</a:t>
            </a:r>
          </a:p>
          <a:p>
            <a:pPr marL="742950" indent="-401638" eaLnBrk="0" hangingPunct="0">
              <a:spcBef>
                <a:spcPts val="0"/>
              </a:spcBef>
              <a:spcAft>
                <a:spcPts val="1200"/>
              </a:spcAft>
              <a:buFont typeface="Calibri" panose="020F0502020204030204" pitchFamily="34" charset="0"/>
              <a:buChar char="–"/>
            </a:pPr>
            <a:r>
              <a:rPr lang="en-GB" sz="2400" dirty="0">
                <a:latin typeface="+mn-lt"/>
              </a:rPr>
              <a:t>Print legibly</a:t>
            </a:r>
          </a:p>
        </p:txBody>
      </p:sp>
    </p:spTree>
    <p:extLst>
      <p:ext uri="{BB962C8B-B14F-4D97-AF65-F5344CB8AC3E}">
        <p14:creationId xmlns:p14="http://schemas.microsoft.com/office/powerpoint/2010/main" val="160898324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defRPr/>
            </a:pPr>
            <a:r>
              <a:rPr lang="en-US" sz="4000" b="1" dirty="0">
                <a:latin typeface="+mn-lt"/>
              </a:rPr>
              <a:t>Review of Agenda</a:t>
            </a:r>
          </a:p>
        </p:txBody>
      </p:sp>
    </p:spTree>
    <p:extLst>
      <p:ext uri="{BB962C8B-B14F-4D97-AF65-F5344CB8AC3E}">
        <p14:creationId xmlns:p14="http://schemas.microsoft.com/office/powerpoint/2010/main" val="96898593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2: The Nutrition Situation in [insert country]</a:t>
            </a:r>
          </a:p>
        </p:txBody>
      </p:sp>
    </p:spTree>
    <p:extLst>
      <p:ext uri="{BB962C8B-B14F-4D97-AF65-F5344CB8AC3E}">
        <p14:creationId xmlns:p14="http://schemas.microsoft.com/office/powerpoint/2010/main" val="387939780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3: Review of Existing Nutrition Advocacy Activities and Materials</a:t>
            </a:r>
          </a:p>
        </p:txBody>
      </p:sp>
    </p:spTree>
    <p:extLst>
      <p:ext uri="{BB962C8B-B14F-4D97-AF65-F5344CB8AC3E}">
        <p14:creationId xmlns:p14="http://schemas.microsoft.com/office/powerpoint/2010/main" val="288641157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Discussion Question</a:t>
            </a:r>
            <a:endParaRPr lang="en-CA" dirty="0"/>
          </a:p>
        </p:txBody>
      </p:sp>
      <p:sp>
        <p:nvSpPr>
          <p:cNvPr id="4" name="Rectangle 3"/>
          <p:cNvSpPr/>
          <p:nvPr/>
        </p:nvSpPr>
        <p:spPr>
          <a:xfrm>
            <a:off x="609600" y="1478577"/>
            <a:ext cx="8077200" cy="830997"/>
          </a:xfrm>
          <a:prstGeom prst="rect">
            <a:avLst/>
          </a:prstGeom>
        </p:spPr>
        <p:txBody>
          <a:bodyPr wrap="square" anchor="ctr">
            <a:spAutoFit/>
          </a:bodyPr>
          <a:lstStyle/>
          <a:p>
            <a:pPr marL="342900" indent="-342900">
              <a:buFont typeface="Arial" panose="020B0604020202020204" pitchFamily="34" charset="0"/>
              <a:buChar char="•"/>
            </a:pPr>
            <a:r>
              <a:rPr lang="en-CA" sz="2400" dirty="0">
                <a:solidFill>
                  <a:prstClr val="black"/>
                </a:solidFill>
                <a:latin typeface="Calibri"/>
              </a:rPr>
              <a:t>Are you currently using nutrition advocacy materials? Or have used such materials in the past?</a:t>
            </a:r>
            <a:endParaRPr lang="en-US" sz="2400" dirty="0"/>
          </a:p>
        </p:txBody>
      </p:sp>
    </p:spTree>
    <p:extLst>
      <p:ext uri="{BB962C8B-B14F-4D97-AF65-F5344CB8AC3E}">
        <p14:creationId xmlns:p14="http://schemas.microsoft.com/office/powerpoint/2010/main" val="161594416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sz="4000" b="1" dirty="0">
                <a:latin typeface="+mn-lt"/>
              </a:rPr>
              <a:t>Break</a:t>
            </a:r>
          </a:p>
        </p:txBody>
      </p:sp>
    </p:spTree>
    <p:extLst>
      <p:ext uri="{BB962C8B-B14F-4D97-AF65-F5344CB8AC3E}">
        <p14:creationId xmlns:p14="http://schemas.microsoft.com/office/powerpoint/2010/main" val="379003546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4495800"/>
          </a:xfrm>
        </p:spPr>
        <p:txBody>
          <a:bodyPr>
            <a:noAutofit/>
          </a:bodyPr>
          <a:lstStyle/>
          <a:p>
            <a:r>
              <a:rPr lang="en-US" b="1" dirty="0">
                <a:latin typeface="+mn-lt"/>
              </a:rPr>
              <a:t>Session 4: Components of a Nutrition Advocacy Plan; Review of the Problem and Possible Solutions</a:t>
            </a:r>
          </a:p>
        </p:txBody>
      </p:sp>
    </p:spTree>
    <p:extLst>
      <p:ext uri="{BB962C8B-B14F-4D97-AF65-F5344CB8AC3E}">
        <p14:creationId xmlns:p14="http://schemas.microsoft.com/office/powerpoint/2010/main" val="127729916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152400" y="838200"/>
            <a:ext cx="2667000" cy="5562600"/>
          </a:xfrm>
        </p:spPr>
        <p:txBody>
          <a:bodyPr>
            <a:normAutofit/>
          </a:bodyPr>
          <a:lstStyle/>
          <a:p>
            <a:pPr lvl="0">
              <a:spcAft>
                <a:spcPts val="600"/>
              </a:spcAft>
            </a:pPr>
            <a:r>
              <a:rPr lang="en-US" sz="1800" b="1" dirty="0">
                <a:solidFill>
                  <a:schemeClr val="bg1"/>
                </a:solidFill>
                <a:latin typeface="+mn-lt"/>
              </a:rPr>
              <a:t>Analysis of audiences determines the mix of strategies: </a:t>
            </a:r>
          </a:p>
          <a:p>
            <a:pPr marL="182563" lvl="0" indent="-182563">
              <a:spcAft>
                <a:spcPts val="600"/>
              </a:spcAft>
              <a:buFont typeface="Arial" pitchFamily="34" charset="0"/>
              <a:buChar char="•"/>
            </a:pPr>
            <a:r>
              <a:rPr lang="en-US" sz="1800" b="1" dirty="0">
                <a:solidFill>
                  <a:schemeClr val="bg1"/>
                </a:solidFill>
                <a:latin typeface="+mn-lt"/>
              </a:rPr>
              <a:t>Advocacy</a:t>
            </a:r>
            <a:r>
              <a:rPr lang="en-US" sz="1800" dirty="0">
                <a:solidFill>
                  <a:schemeClr val="bg1"/>
                </a:solidFill>
                <a:latin typeface="+mn-lt"/>
              </a:rPr>
              <a:t> to raise resources and political/ social commitment for change goals </a:t>
            </a:r>
          </a:p>
          <a:p>
            <a:pPr marL="182563" lvl="0" indent="-182563">
              <a:spcAft>
                <a:spcPts val="600"/>
              </a:spcAft>
              <a:buFont typeface="Arial" pitchFamily="34" charset="0"/>
              <a:buChar char="•"/>
            </a:pPr>
            <a:r>
              <a:rPr lang="en-US" sz="1800" b="1" dirty="0">
                <a:solidFill>
                  <a:schemeClr val="bg1"/>
                </a:solidFill>
                <a:latin typeface="+mn-lt"/>
              </a:rPr>
              <a:t>Social mobilization</a:t>
            </a:r>
            <a:r>
              <a:rPr lang="en-US" sz="1800" dirty="0">
                <a:solidFill>
                  <a:schemeClr val="bg1"/>
                </a:solidFill>
                <a:latin typeface="+mn-lt"/>
              </a:rPr>
              <a:t> for wider participation, collective action, and ownership, including community mobilization </a:t>
            </a:r>
          </a:p>
          <a:p>
            <a:pPr marL="182563" lvl="0" indent="-182563">
              <a:buFont typeface="Arial" pitchFamily="34" charset="0"/>
              <a:buChar char="•"/>
            </a:pPr>
            <a:r>
              <a:rPr lang="en-US" sz="1800" b="1" dirty="0">
                <a:solidFill>
                  <a:schemeClr val="bg1"/>
                </a:solidFill>
                <a:latin typeface="+mn-lt"/>
              </a:rPr>
              <a:t>Behavior change communication</a:t>
            </a:r>
            <a:r>
              <a:rPr lang="en-US" sz="1800" dirty="0">
                <a:solidFill>
                  <a:schemeClr val="bg1"/>
                </a:solidFill>
                <a:latin typeface="+mn-lt"/>
              </a:rPr>
              <a:t> (BCC) for changes in knowledge, attitudes, and practices of specific audiences </a:t>
            </a:r>
          </a:p>
        </p:txBody>
      </p:sp>
      <p:sp>
        <p:nvSpPr>
          <p:cNvPr id="6" name="Content Placeholder 5"/>
          <p:cNvSpPr>
            <a:spLocks noGrp="1"/>
          </p:cNvSpPr>
          <p:nvPr>
            <p:ph sz="quarter" idx="1"/>
          </p:nvPr>
        </p:nvSpPr>
        <p:spPr>
          <a:xfrm>
            <a:off x="3124200" y="609600"/>
            <a:ext cx="5638800" cy="5486400"/>
          </a:xfrm>
        </p:spPr>
        <p:txBody>
          <a:bodyPr/>
          <a:lstStyle/>
          <a:p>
            <a:pPr algn="ctr">
              <a:buNone/>
            </a:pPr>
            <a:r>
              <a:rPr lang="en-US" sz="2500" b="1" dirty="0">
                <a:latin typeface="+mn-lt"/>
              </a:rPr>
              <a:t>How Advocacy, Social Mobilization, and BCC Support Each Other</a:t>
            </a:r>
            <a:endParaRPr lang="en-US" sz="2500" dirty="0">
              <a:latin typeface="+mn-lt"/>
            </a:endParaRPr>
          </a:p>
        </p:txBody>
      </p:sp>
      <p:pic>
        <p:nvPicPr>
          <p:cNvPr id="8" name="Picture 7" descr="sbcc_strategies_01_longsource.JPG"/>
          <p:cNvPicPr>
            <a:picLocks noChangeAspect="1"/>
          </p:cNvPicPr>
          <p:nvPr/>
        </p:nvPicPr>
        <p:blipFill>
          <a:blip r:embed="rId3" cstate="print"/>
          <a:stretch>
            <a:fillRect/>
          </a:stretch>
        </p:blipFill>
        <p:spPr>
          <a:xfrm>
            <a:off x="3429000" y="1524000"/>
            <a:ext cx="4724400" cy="4715635"/>
          </a:xfrm>
          <a:prstGeom prst="rect">
            <a:avLst/>
          </a:prstGeom>
        </p:spPr>
      </p:pic>
    </p:spTree>
    <p:extLst>
      <p:ext uri="{BB962C8B-B14F-4D97-AF65-F5344CB8AC3E}">
        <p14:creationId xmlns:p14="http://schemas.microsoft.com/office/powerpoint/2010/main" val="323346035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171"/>
            <a:ext cx="9144000" cy="650029"/>
          </a:xfrm>
        </p:spPr>
        <p:txBody>
          <a:bodyPr>
            <a:normAutofit/>
          </a:bodyPr>
          <a:lstStyle/>
          <a:p>
            <a:r>
              <a:rPr lang="en-US" b="1" dirty="0"/>
              <a:t>Step-by-</a:t>
            </a:r>
            <a:r>
              <a:rPr lang="en-US" dirty="0"/>
              <a:t>Step Process to Develop an </a:t>
            </a:r>
            <a:r>
              <a:rPr lang="en-US" b="1" dirty="0"/>
              <a:t>Advocacy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7492708"/>
              </p:ext>
            </p:extLst>
          </p:nvPr>
        </p:nvGraphicFramePr>
        <p:xfrm>
          <a:off x="76200" y="1219200"/>
          <a:ext cx="9144000" cy="489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 y="757535"/>
            <a:ext cx="8508648" cy="461665"/>
          </a:xfrm>
          <a:prstGeom prst="rect">
            <a:avLst/>
          </a:prstGeom>
          <a:noFill/>
        </p:spPr>
        <p:txBody>
          <a:bodyPr wrap="square" rtlCol="0">
            <a:spAutoFit/>
          </a:bodyPr>
          <a:lstStyle/>
          <a:p>
            <a:r>
              <a:rPr lang="en-US" sz="2400" dirty="0"/>
              <a:t>Using a 4-day participatory workshop:</a:t>
            </a:r>
          </a:p>
        </p:txBody>
      </p:sp>
    </p:spTree>
    <p:extLst>
      <p:ext uri="{BB962C8B-B14F-4D97-AF65-F5344CB8AC3E}">
        <p14:creationId xmlns:p14="http://schemas.microsoft.com/office/powerpoint/2010/main" val="90071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871062-5806-48F8-B8DD-B7B069E3C612}"/>
              </a:ext>
            </a:extLst>
          </p:cNvPr>
          <p:cNvSpPr/>
          <p:nvPr/>
        </p:nvSpPr>
        <p:spPr>
          <a:xfrm>
            <a:off x="-31376" y="-4482"/>
            <a:ext cx="9175376" cy="6862482"/>
          </a:xfrm>
          <a:prstGeom prst="rect">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70727F-928A-4657-9742-710A2A0D5D36}"/>
              </a:ext>
            </a:extLst>
          </p:cNvPr>
          <p:cNvSpPr/>
          <p:nvPr/>
        </p:nvSpPr>
        <p:spPr>
          <a:xfrm>
            <a:off x="1371600" y="1905000"/>
            <a:ext cx="6629400" cy="2726900"/>
          </a:xfrm>
          <a:prstGeom prst="rect">
            <a:avLst/>
          </a:prstGeom>
        </p:spPr>
        <p:txBody>
          <a:bodyPr wrap="square">
            <a:spAutoFit/>
          </a:bodyPr>
          <a:lstStyle/>
          <a:p>
            <a:pPr>
              <a:lnSpc>
                <a:spcPct val="105000"/>
              </a:lnSpc>
              <a:spcAft>
                <a:spcPts val="2400"/>
              </a:spcAft>
            </a:pPr>
            <a:r>
              <a:rPr lang="en-US" sz="3600" kern="1400" dirty="0">
                <a:solidFill>
                  <a:srgbClr val="1F497D"/>
                </a:solidFill>
                <a:latin typeface="Franklin Gothic Medium" panose="020B0603020102020204" pitchFamily="34" charset="0"/>
                <a:ea typeface="MS Gothic" panose="020B0609070205080204" pitchFamily="49" charset="-128"/>
                <a:cs typeface="Times New Roman" panose="02020603050405020304" pitchFamily="18" charset="0"/>
              </a:rPr>
              <a:t>Stakeholder Meeting on Nutrition Advocacy Using PROFILES and Nutrition Costing </a:t>
            </a:r>
          </a:p>
          <a:p>
            <a:pPr>
              <a:lnSpc>
                <a:spcPct val="105000"/>
              </a:lnSpc>
              <a:spcAft>
                <a:spcPts val="1000"/>
              </a:spcAft>
            </a:pPr>
            <a:r>
              <a:rPr lang="en-US" sz="3600" kern="1400" dirty="0">
                <a:solidFill>
                  <a:srgbClr val="1F497D"/>
                </a:solidFill>
                <a:latin typeface="Franklin Gothic Medium" panose="020B0603020102020204" pitchFamily="34" charset="0"/>
                <a:ea typeface="MS Gothic" panose="020B0609070205080204" pitchFamily="49" charset="-128"/>
                <a:cs typeface="Times New Roman" panose="02020603050405020304" pitchFamily="18" charset="0"/>
              </a:rPr>
              <a:t>Presentation Slides</a:t>
            </a:r>
          </a:p>
        </p:txBody>
      </p:sp>
      <p:cxnSp>
        <p:nvCxnSpPr>
          <p:cNvPr id="9" name="Straight Connector 8">
            <a:extLst>
              <a:ext uri="{FF2B5EF4-FFF2-40B4-BE49-F238E27FC236}">
                <a16:creationId xmlns:a16="http://schemas.microsoft.com/office/drawing/2014/main" id="{B3743671-DD6E-4DC5-9762-0416829BC8E6}"/>
              </a:ext>
            </a:extLst>
          </p:cNvPr>
          <p:cNvCxnSpPr>
            <a:cxnSpLocks/>
          </p:cNvCxnSpPr>
          <p:nvPr/>
        </p:nvCxnSpPr>
        <p:spPr>
          <a:xfrm>
            <a:off x="1508312" y="3810000"/>
            <a:ext cx="6096000" cy="0"/>
          </a:xfrm>
          <a:prstGeom prst="line">
            <a:avLst/>
          </a:prstGeom>
          <a:ln>
            <a:solidFill>
              <a:srgbClr val="1F497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89191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36871157"/>
              </p:ext>
            </p:extLst>
          </p:nvPr>
        </p:nvGraphicFramePr>
        <p:xfrm>
          <a:off x="379208" y="1850675"/>
          <a:ext cx="8205395" cy="3648456"/>
        </p:xfrm>
        <a:graphic>
          <a:graphicData uri="http://schemas.openxmlformats.org/drawingml/2006/table">
            <a:tbl>
              <a:tblPr firstRow="1" bandRow="1">
                <a:tableStyleId>{22838BEF-8BB2-4498-84A7-C5851F593DF1}</a:tableStyleId>
              </a:tblPr>
              <a:tblGrid>
                <a:gridCol w="4040392">
                  <a:extLst>
                    <a:ext uri="{9D8B030D-6E8A-4147-A177-3AD203B41FA5}">
                      <a16:colId xmlns:a16="http://schemas.microsoft.com/office/drawing/2014/main" val="20000"/>
                    </a:ext>
                  </a:extLst>
                </a:gridCol>
                <a:gridCol w="1143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5"/>
                    </a:ext>
                  </a:extLst>
                </a:gridCol>
                <a:gridCol w="964603">
                  <a:extLst>
                    <a:ext uri="{9D8B030D-6E8A-4147-A177-3AD203B41FA5}">
                      <a16:colId xmlns:a16="http://schemas.microsoft.com/office/drawing/2014/main" val="20006"/>
                    </a:ext>
                  </a:extLst>
                </a:gridCol>
              </a:tblGrid>
              <a:tr h="240030">
                <a:tc>
                  <a:txBody>
                    <a:bodyPr/>
                    <a:lstStyle/>
                    <a:p>
                      <a:pPr marL="685800" marR="0" indent="-685800">
                        <a:lnSpc>
                          <a:spcPct val="105000"/>
                        </a:lnSpc>
                        <a:spcBef>
                          <a:spcPts val="0"/>
                        </a:spcBef>
                        <a:spcAft>
                          <a:spcPts val="1000"/>
                        </a:spcAft>
                      </a:pPr>
                      <a:endParaRPr lang="en-US" sz="2400" dirty="0">
                        <a:solidFill>
                          <a:schemeClr val="bg1"/>
                        </a:solidFill>
                        <a:latin typeface="Calibri"/>
                        <a:ea typeface="Times New Roman"/>
                      </a:endParaRPr>
                    </a:p>
                  </a:txBody>
                  <a:tcPr marL="51435" marR="51435" marT="0" marB="0" anchor="ctr">
                    <a:solidFill>
                      <a:schemeClr val="accent1"/>
                    </a:solidFill>
                  </a:tcPr>
                </a:tc>
                <a:tc gridSpan="2">
                  <a:txBody>
                    <a:bodyPr/>
                    <a:lstStyle/>
                    <a:p>
                      <a:pPr marL="0" marR="0" algn="ctr">
                        <a:lnSpc>
                          <a:spcPct val="105000"/>
                        </a:lnSpc>
                        <a:spcBef>
                          <a:spcPts val="0"/>
                        </a:spcBef>
                        <a:spcAft>
                          <a:spcPts val="1000"/>
                        </a:spcAft>
                      </a:pPr>
                      <a:r>
                        <a:rPr lang="en-US" sz="1800" dirty="0">
                          <a:solidFill>
                            <a:schemeClr val="bg1"/>
                          </a:solidFill>
                        </a:rPr>
                        <a:t>Prevalence Estimate (%)</a:t>
                      </a:r>
                      <a:endParaRPr lang="en-US" sz="1800" b="1" dirty="0">
                        <a:solidFill>
                          <a:schemeClr val="bg1"/>
                        </a:solidFill>
                        <a:latin typeface="+mn-lt"/>
                        <a:ea typeface="Times New Roman"/>
                      </a:endParaRPr>
                    </a:p>
                  </a:txBody>
                  <a:tcPr marL="51435" marR="51435" marT="0" marB="0" anchor="ctr">
                    <a:solidFill>
                      <a:schemeClr val="accent1"/>
                    </a:solidFill>
                  </a:tcPr>
                </a:tc>
                <a:tc hMerge="1">
                  <a:txBody>
                    <a:bodyPr/>
                    <a:lstStyle/>
                    <a:p>
                      <a:pPr marL="0" marR="0" algn="ctr">
                        <a:lnSpc>
                          <a:spcPct val="105000"/>
                        </a:lnSpc>
                        <a:spcBef>
                          <a:spcPts val="0"/>
                        </a:spcBef>
                        <a:spcAft>
                          <a:spcPts val="1000"/>
                        </a:spcAft>
                      </a:pPr>
                      <a:endParaRPr lang="en-US" sz="2000" b="1" dirty="0">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gridSpan="2">
                  <a:txBody>
                    <a:bodyPr/>
                    <a:lstStyle/>
                    <a:p>
                      <a:pPr marL="0" marR="0" algn="ctr">
                        <a:lnSpc>
                          <a:spcPct val="105000"/>
                        </a:lnSpc>
                        <a:spcBef>
                          <a:spcPts val="0"/>
                        </a:spcBef>
                        <a:spcAft>
                          <a:spcPts val="1000"/>
                        </a:spcAft>
                      </a:pPr>
                      <a:r>
                        <a:rPr lang="en-US" sz="1800" dirty="0">
                          <a:solidFill>
                            <a:schemeClr val="bg1"/>
                          </a:solidFill>
                        </a:rPr>
                        <a:t>Number Affected (Million)</a:t>
                      </a:r>
                      <a:endParaRPr lang="en-US" sz="1800" b="1" dirty="0">
                        <a:solidFill>
                          <a:schemeClr val="bg1"/>
                        </a:solidFill>
                        <a:latin typeface="+mn-lt"/>
                        <a:ea typeface="Times New Roman"/>
                      </a:endParaRPr>
                    </a:p>
                  </a:txBody>
                  <a:tcPr marL="51435" marR="51435" marT="0" marB="0" anchor="ctr">
                    <a:solidFill>
                      <a:schemeClr val="accent1"/>
                    </a:solidFill>
                  </a:tcPr>
                </a:tc>
                <a:tc hMerge="1">
                  <a:txBody>
                    <a:bodyPr/>
                    <a:lstStyle/>
                    <a:p>
                      <a:pPr marL="0" marR="0" algn="ctr">
                        <a:lnSpc>
                          <a:spcPct val="105000"/>
                        </a:lnSpc>
                        <a:spcBef>
                          <a:spcPts val="0"/>
                        </a:spcBef>
                        <a:spcAft>
                          <a:spcPts val="1000"/>
                        </a:spcAft>
                      </a:pPr>
                      <a:endParaRPr lang="en-US" sz="2000" b="1" dirty="0">
                        <a:latin typeface="Times New Roman"/>
                        <a:ea typeface="Times New Roman"/>
                      </a:endParaRPr>
                    </a:p>
                  </a:txBody>
                  <a:tcPr marL="68580" marR="68580" marT="0" marB="0">
                    <a:lnL w="127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240030">
                <a:tc>
                  <a:txBody>
                    <a:bodyPr/>
                    <a:lstStyle/>
                    <a:p>
                      <a:pPr marL="0" marR="0">
                        <a:lnSpc>
                          <a:spcPct val="105000"/>
                        </a:lnSpc>
                        <a:spcBef>
                          <a:spcPts val="0"/>
                        </a:spcBef>
                        <a:spcAft>
                          <a:spcPts val="1000"/>
                        </a:spcAft>
                      </a:pPr>
                      <a:r>
                        <a:rPr lang="en-US" sz="2400" b="1" kern="1200" dirty="0"/>
                        <a:t>Region</a:t>
                      </a:r>
                      <a:endParaRPr lang="en-US" sz="2400" b="1" kern="1200" dirty="0">
                        <a:solidFill>
                          <a:schemeClr val="dk1"/>
                        </a:solidFill>
                        <a:latin typeface="+mn-lt"/>
                        <a:ea typeface="+mn-ea"/>
                        <a:cs typeface="+mn-cs"/>
                      </a:endParaRPr>
                    </a:p>
                  </a:txBody>
                  <a:tcPr marL="51435" marR="51435" marT="0" marB="0"/>
                </a:tc>
                <a:tc>
                  <a:txBody>
                    <a:bodyPr/>
                    <a:lstStyle/>
                    <a:p>
                      <a:pPr marL="0" marR="0" algn="ctr">
                        <a:lnSpc>
                          <a:spcPct val="105000"/>
                        </a:lnSpc>
                        <a:spcBef>
                          <a:spcPts val="0"/>
                        </a:spcBef>
                        <a:spcAft>
                          <a:spcPts val="1000"/>
                        </a:spcAft>
                      </a:pPr>
                      <a:r>
                        <a:rPr lang="en-US" sz="2400" b="1" dirty="0"/>
                        <a:t>2000</a:t>
                      </a:r>
                      <a:endParaRPr lang="en-US" sz="2400" b="1" dirty="0">
                        <a:latin typeface="Times New Roman"/>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400" b="1" dirty="0"/>
                        <a:t>2016</a:t>
                      </a:r>
                      <a:endParaRPr lang="en-US" sz="2400" b="1" dirty="0">
                        <a:latin typeface="Times New Roman"/>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400" b="1" dirty="0"/>
                        <a:t>2000</a:t>
                      </a:r>
                      <a:endParaRPr lang="en-US" sz="2400" b="1" dirty="0">
                        <a:latin typeface="Times New Roman"/>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400" b="1" dirty="0"/>
                        <a:t>2016</a:t>
                      </a:r>
                      <a:endParaRPr lang="en-US" sz="2400" b="1" dirty="0">
                        <a:latin typeface="Times New Roman"/>
                        <a:ea typeface="Times New Roman"/>
                      </a:endParaRPr>
                    </a:p>
                  </a:txBody>
                  <a:tcPr marL="51435" marR="51435" marT="0" marB="0" anchor="ctr"/>
                </a:tc>
                <a:extLst>
                  <a:ext uri="{0D108BD9-81ED-4DB2-BD59-A6C34878D82A}">
                    <a16:rowId xmlns:a16="http://schemas.microsoft.com/office/drawing/2014/main" val="10001"/>
                  </a:ext>
                </a:extLst>
              </a:tr>
              <a:tr h="255869">
                <a:tc>
                  <a:txBody>
                    <a:bodyPr/>
                    <a:lstStyle/>
                    <a:p>
                      <a:pPr marL="0" marR="0">
                        <a:lnSpc>
                          <a:spcPct val="105000"/>
                        </a:lnSpc>
                        <a:spcBef>
                          <a:spcPts val="0"/>
                        </a:spcBef>
                        <a:spcAft>
                          <a:spcPts val="1000"/>
                        </a:spcAft>
                      </a:pPr>
                      <a:r>
                        <a:rPr lang="en-US" sz="2800" dirty="0"/>
                        <a:t>East Asia &amp; Pacific</a:t>
                      </a:r>
                      <a:endParaRPr lang="en-US" sz="2800" dirty="0">
                        <a:latin typeface="+mn-lt"/>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t>25</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12</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36</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19</a:t>
                      </a:r>
                      <a:endParaRPr lang="en-US" sz="2800" dirty="0">
                        <a:latin typeface="+mn-lt"/>
                        <a:ea typeface="Times New Roman"/>
                      </a:endParaRPr>
                    </a:p>
                  </a:txBody>
                  <a:tcPr marL="51435" marR="51435" marT="0" marB="0" anchor="ctr"/>
                </a:tc>
                <a:extLst>
                  <a:ext uri="{0D108BD9-81ED-4DB2-BD59-A6C34878D82A}">
                    <a16:rowId xmlns:a16="http://schemas.microsoft.com/office/drawing/2014/main" val="10002"/>
                  </a:ext>
                </a:extLst>
              </a:tr>
              <a:tr h="251765">
                <a:tc>
                  <a:txBody>
                    <a:bodyPr/>
                    <a:lstStyle/>
                    <a:p>
                      <a:pPr marL="0" marR="0">
                        <a:lnSpc>
                          <a:spcPct val="105000"/>
                        </a:lnSpc>
                        <a:spcBef>
                          <a:spcPts val="0"/>
                        </a:spcBef>
                        <a:spcAft>
                          <a:spcPts val="1000"/>
                        </a:spcAft>
                      </a:pPr>
                      <a:r>
                        <a:rPr lang="en-US" sz="2800" dirty="0"/>
                        <a:t>Latin America &amp; Caribbean</a:t>
                      </a:r>
                      <a:endParaRPr lang="en-US" sz="2800" dirty="0">
                        <a:latin typeface="+mn-lt"/>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t>18</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kern="1200" dirty="0"/>
                        <a:t>11</a:t>
                      </a:r>
                      <a:endParaRPr lang="en-US" sz="2800" kern="1200" dirty="0">
                        <a:solidFill>
                          <a:schemeClr val="dk1"/>
                        </a:solidFill>
                        <a:latin typeface="+mn-lt"/>
                        <a:ea typeface="Times New Roman"/>
                        <a:cs typeface="+mn-cs"/>
                      </a:endParaRPr>
                    </a:p>
                  </a:txBody>
                  <a:tcPr marL="51435" marR="51435" marT="0" marB="0" anchor="ctr"/>
                </a:tc>
                <a:tc>
                  <a:txBody>
                    <a:bodyPr/>
                    <a:lstStyle/>
                    <a:p>
                      <a:pPr marL="0" marR="0" algn="ctr">
                        <a:lnSpc>
                          <a:spcPct val="105000"/>
                        </a:lnSpc>
                        <a:spcBef>
                          <a:spcPts val="0"/>
                        </a:spcBef>
                        <a:spcAft>
                          <a:spcPts val="1000"/>
                        </a:spcAft>
                      </a:pPr>
                      <a:r>
                        <a:rPr lang="en-US" sz="2800" kern="1200" dirty="0"/>
                        <a:t>11</a:t>
                      </a:r>
                      <a:endParaRPr lang="en-US" sz="2800" kern="1200" dirty="0">
                        <a:solidFill>
                          <a:schemeClr val="dk1"/>
                        </a:solidFill>
                        <a:latin typeface="+mn-lt"/>
                        <a:ea typeface="Times New Roman"/>
                        <a:cs typeface="+mn-cs"/>
                      </a:endParaRPr>
                    </a:p>
                  </a:txBody>
                  <a:tcPr marL="51435" marR="51435" marT="0" marB="0" anchor="ctr"/>
                </a:tc>
                <a:tc>
                  <a:txBody>
                    <a:bodyPr/>
                    <a:lstStyle/>
                    <a:p>
                      <a:pPr marL="0" marR="0" algn="ctr">
                        <a:lnSpc>
                          <a:spcPct val="105000"/>
                        </a:lnSpc>
                        <a:spcBef>
                          <a:spcPts val="0"/>
                        </a:spcBef>
                        <a:spcAft>
                          <a:spcPts val="1000"/>
                        </a:spcAft>
                      </a:pPr>
                      <a:r>
                        <a:rPr lang="en-US" sz="2800" kern="1200" dirty="0"/>
                        <a:t>6</a:t>
                      </a:r>
                      <a:endParaRPr lang="en-US" sz="2800" kern="1200" dirty="0">
                        <a:solidFill>
                          <a:schemeClr val="dk1"/>
                        </a:solidFill>
                        <a:latin typeface="+mn-lt"/>
                        <a:ea typeface="Times New Roman"/>
                        <a:cs typeface="+mn-cs"/>
                      </a:endParaRPr>
                    </a:p>
                  </a:txBody>
                  <a:tcPr marL="51435" marR="51435" marT="0" marB="0" anchor="ctr"/>
                </a:tc>
                <a:extLst>
                  <a:ext uri="{0D108BD9-81ED-4DB2-BD59-A6C34878D82A}">
                    <a16:rowId xmlns:a16="http://schemas.microsoft.com/office/drawing/2014/main" val="10003"/>
                  </a:ext>
                </a:extLst>
              </a:tr>
              <a:tr h="247661">
                <a:tc>
                  <a:txBody>
                    <a:bodyPr/>
                    <a:lstStyle/>
                    <a:p>
                      <a:pPr marL="0" marR="0">
                        <a:lnSpc>
                          <a:spcPct val="105000"/>
                        </a:lnSpc>
                        <a:spcBef>
                          <a:spcPts val="0"/>
                        </a:spcBef>
                        <a:spcAft>
                          <a:spcPts val="1000"/>
                        </a:spcAft>
                      </a:pPr>
                      <a:r>
                        <a:rPr lang="en-US" sz="2800" dirty="0"/>
                        <a:t>Middle East &amp; North Africa</a:t>
                      </a:r>
                      <a:endParaRPr lang="en-US" sz="2800" dirty="0">
                        <a:latin typeface="+mn-lt"/>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t>23</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15</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9</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8</a:t>
                      </a:r>
                      <a:endParaRPr lang="en-US" sz="2800" dirty="0">
                        <a:latin typeface="+mn-lt"/>
                        <a:ea typeface="Times New Roman"/>
                      </a:endParaRPr>
                    </a:p>
                  </a:txBody>
                  <a:tcPr marL="51435" marR="51435" marT="0" marB="0" anchor="ctr"/>
                </a:tc>
                <a:extLst>
                  <a:ext uri="{0D108BD9-81ED-4DB2-BD59-A6C34878D82A}">
                    <a16:rowId xmlns:a16="http://schemas.microsoft.com/office/drawing/2014/main" val="10004"/>
                  </a:ext>
                </a:extLst>
              </a:tr>
              <a:tr h="267962">
                <a:tc>
                  <a:txBody>
                    <a:bodyPr/>
                    <a:lstStyle/>
                    <a:p>
                      <a:pPr marL="0" marR="0">
                        <a:lnSpc>
                          <a:spcPct val="105000"/>
                        </a:lnSpc>
                        <a:spcBef>
                          <a:spcPts val="0"/>
                        </a:spcBef>
                        <a:spcAft>
                          <a:spcPts val="1000"/>
                        </a:spcAft>
                      </a:pPr>
                      <a:r>
                        <a:rPr lang="en-US" sz="2800" dirty="0"/>
                        <a:t>South Asia </a:t>
                      </a:r>
                      <a:endParaRPr lang="en-US" sz="2800" dirty="0">
                        <a:latin typeface="+mn-lt"/>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t>51</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36</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89</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62</a:t>
                      </a:r>
                      <a:endParaRPr lang="en-US" sz="2800" dirty="0">
                        <a:latin typeface="+mn-lt"/>
                        <a:ea typeface="Times New Roman"/>
                      </a:endParaRPr>
                    </a:p>
                  </a:txBody>
                  <a:tcPr marL="51435" marR="51435" marT="0" marB="0" anchor="ctr">
                    <a:solidFill>
                      <a:srgbClr val="FFFF00"/>
                    </a:solidFill>
                  </a:tcPr>
                </a:tc>
                <a:extLst>
                  <a:ext uri="{0D108BD9-81ED-4DB2-BD59-A6C34878D82A}">
                    <a16:rowId xmlns:a16="http://schemas.microsoft.com/office/drawing/2014/main" val="10005"/>
                  </a:ext>
                </a:extLst>
              </a:tr>
              <a:tr h="262422">
                <a:tc>
                  <a:txBody>
                    <a:bodyPr/>
                    <a:lstStyle/>
                    <a:p>
                      <a:pPr marL="0" marR="0">
                        <a:lnSpc>
                          <a:spcPct val="105000"/>
                        </a:lnSpc>
                        <a:spcBef>
                          <a:spcPts val="0"/>
                        </a:spcBef>
                        <a:spcAft>
                          <a:spcPts val="1000"/>
                        </a:spcAft>
                      </a:pPr>
                      <a:r>
                        <a:rPr lang="en-US" sz="2800" dirty="0"/>
                        <a:t>Sub-Saharan Africa</a:t>
                      </a:r>
                      <a:endParaRPr lang="en-US" sz="2800" dirty="0">
                        <a:latin typeface="+mn-lt"/>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t>43</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34</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50</a:t>
                      </a:r>
                      <a:endParaRPr lang="en-US" sz="2800" dirty="0">
                        <a:latin typeface="+mn-lt"/>
                        <a:ea typeface="Times New Roman"/>
                      </a:endParaRPr>
                    </a:p>
                  </a:txBody>
                  <a:tcPr marL="51435" marR="51435" marT="0" marB="0" anchor="ctr"/>
                </a:tc>
                <a:tc>
                  <a:txBody>
                    <a:bodyPr/>
                    <a:lstStyle/>
                    <a:p>
                      <a:pPr marL="0" marR="0" algn="ctr">
                        <a:lnSpc>
                          <a:spcPct val="105000"/>
                        </a:lnSpc>
                        <a:spcBef>
                          <a:spcPts val="0"/>
                        </a:spcBef>
                        <a:spcAft>
                          <a:spcPts val="1000"/>
                        </a:spcAft>
                      </a:pPr>
                      <a:r>
                        <a:rPr lang="en-US" sz="2800" dirty="0"/>
                        <a:t>57</a:t>
                      </a:r>
                      <a:endParaRPr lang="en-US" sz="2800" dirty="0">
                        <a:latin typeface="+mn-lt"/>
                        <a:ea typeface="Times New Roman"/>
                      </a:endParaRPr>
                    </a:p>
                  </a:txBody>
                  <a:tcPr marL="51435" marR="51435" marT="0" marB="0" anchor="ctr">
                    <a:solidFill>
                      <a:srgbClr val="FFFF00"/>
                    </a:solidFill>
                  </a:tcPr>
                </a:tc>
                <a:extLst>
                  <a:ext uri="{0D108BD9-81ED-4DB2-BD59-A6C34878D82A}">
                    <a16:rowId xmlns:a16="http://schemas.microsoft.com/office/drawing/2014/main" val="10006"/>
                  </a:ext>
                </a:extLst>
              </a:tr>
              <a:tr h="240030">
                <a:tc>
                  <a:txBody>
                    <a:bodyPr/>
                    <a:lstStyle/>
                    <a:p>
                      <a:pPr marL="0" marR="0">
                        <a:lnSpc>
                          <a:spcPct val="105000"/>
                        </a:lnSpc>
                        <a:spcBef>
                          <a:spcPts val="0"/>
                        </a:spcBef>
                        <a:spcAft>
                          <a:spcPts val="1000"/>
                        </a:spcAft>
                      </a:pPr>
                      <a:r>
                        <a:rPr lang="en-US" sz="2800" dirty="0"/>
                        <a:t>Global</a:t>
                      </a:r>
                      <a:endParaRPr lang="en-US" sz="2800" dirty="0">
                        <a:latin typeface="Times New Roman"/>
                        <a:ea typeface="Times New Roman"/>
                      </a:endParaRPr>
                    </a:p>
                  </a:txBody>
                  <a:tcPr marL="51435" marR="51435" marT="0" marB="0"/>
                </a:tc>
                <a:tc>
                  <a:txBody>
                    <a:bodyPr/>
                    <a:lstStyle/>
                    <a:p>
                      <a:pPr marL="0" marR="0" algn="ctr">
                        <a:lnSpc>
                          <a:spcPct val="105000"/>
                        </a:lnSpc>
                        <a:spcBef>
                          <a:spcPts val="0"/>
                        </a:spcBef>
                        <a:spcAft>
                          <a:spcPts val="1000"/>
                        </a:spcAft>
                      </a:pPr>
                      <a:r>
                        <a:rPr lang="en-US" sz="2800" dirty="0">
                          <a:latin typeface="+mn-lt"/>
                          <a:ea typeface="Times New Roman"/>
                        </a:rPr>
                        <a:t>33</a:t>
                      </a:r>
                    </a:p>
                  </a:txBody>
                  <a:tcPr marL="51435" marR="51435" marT="0" marB="0" anchor="ctr"/>
                </a:tc>
                <a:tc>
                  <a:txBody>
                    <a:bodyPr/>
                    <a:lstStyle/>
                    <a:p>
                      <a:pPr marL="0" marR="0" algn="ctr">
                        <a:lnSpc>
                          <a:spcPct val="105000"/>
                        </a:lnSpc>
                        <a:spcBef>
                          <a:spcPts val="0"/>
                        </a:spcBef>
                        <a:spcAft>
                          <a:spcPts val="1000"/>
                        </a:spcAft>
                      </a:pPr>
                      <a:r>
                        <a:rPr lang="en-US" sz="2800" dirty="0">
                          <a:latin typeface="+mn-lt"/>
                          <a:ea typeface="Times New Roman"/>
                        </a:rPr>
                        <a:t>23</a:t>
                      </a:r>
                    </a:p>
                  </a:txBody>
                  <a:tcPr marL="51435" marR="51435" marT="0" marB="0" anchor="ctr"/>
                </a:tc>
                <a:tc>
                  <a:txBody>
                    <a:bodyPr/>
                    <a:lstStyle/>
                    <a:p>
                      <a:pPr marL="0" marR="0" algn="ctr">
                        <a:lnSpc>
                          <a:spcPct val="105000"/>
                        </a:lnSpc>
                        <a:spcBef>
                          <a:spcPts val="0"/>
                        </a:spcBef>
                        <a:spcAft>
                          <a:spcPts val="1000"/>
                        </a:spcAft>
                      </a:pPr>
                      <a:r>
                        <a:rPr lang="en-US" sz="2800" dirty="0">
                          <a:latin typeface="+mn-lt"/>
                          <a:ea typeface="Times New Roman"/>
                        </a:rPr>
                        <a:t>198</a:t>
                      </a:r>
                    </a:p>
                  </a:txBody>
                  <a:tcPr marL="51435" marR="51435" marT="0" marB="0" anchor="ctr"/>
                </a:tc>
                <a:tc>
                  <a:txBody>
                    <a:bodyPr/>
                    <a:lstStyle/>
                    <a:p>
                      <a:pPr marL="0" marR="0" algn="ctr">
                        <a:lnSpc>
                          <a:spcPct val="105000"/>
                        </a:lnSpc>
                        <a:spcBef>
                          <a:spcPts val="0"/>
                        </a:spcBef>
                        <a:spcAft>
                          <a:spcPts val="1000"/>
                        </a:spcAft>
                      </a:pPr>
                      <a:r>
                        <a:rPr lang="en-US" sz="2800" dirty="0">
                          <a:latin typeface="+mn-lt"/>
                          <a:ea typeface="Times New Roman"/>
                        </a:rPr>
                        <a:t>155</a:t>
                      </a:r>
                    </a:p>
                  </a:txBody>
                  <a:tcPr marL="51435" marR="51435" marT="0" marB="0" anchor="ctr"/>
                </a:tc>
                <a:extLst>
                  <a:ext uri="{0D108BD9-81ED-4DB2-BD59-A6C34878D82A}">
                    <a16:rowId xmlns:a16="http://schemas.microsoft.com/office/drawing/2014/main" val="10012"/>
                  </a:ext>
                </a:extLst>
              </a:tr>
            </a:tbl>
          </a:graphicData>
        </a:graphic>
      </p:graphicFrame>
      <p:sp>
        <p:nvSpPr>
          <p:cNvPr id="3" name="TextBox 2"/>
          <p:cNvSpPr txBox="1"/>
          <p:nvPr/>
        </p:nvSpPr>
        <p:spPr>
          <a:xfrm>
            <a:off x="379208" y="5732113"/>
            <a:ext cx="8459992" cy="400110"/>
          </a:xfrm>
          <a:prstGeom prst="rect">
            <a:avLst/>
          </a:prstGeom>
          <a:noFill/>
        </p:spPr>
        <p:txBody>
          <a:bodyPr wrap="square" rtlCol="0">
            <a:spAutoFit/>
          </a:bodyPr>
          <a:lstStyle/>
          <a:p>
            <a:r>
              <a:rPr lang="en-US" sz="1000" dirty="0"/>
              <a:t>Source: United Nations Children’s Fund, World Health Organization, World Bank. UNICEF, WHO-World Bank Joint Child Malnutrition Estimates. UNICEF, New York; WHO, Geneva; World Bank, Washington, DC; 2017.</a:t>
            </a:r>
          </a:p>
        </p:txBody>
      </p:sp>
      <p:sp>
        <p:nvSpPr>
          <p:cNvPr id="6" name="Title 6">
            <a:extLst>
              <a:ext uri="{FF2B5EF4-FFF2-40B4-BE49-F238E27FC236}">
                <a16:creationId xmlns:a16="http://schemas.microsoft.com/office/drawing/2014/main" id="{4781DD62-249B-4E72-9E88-68BE453BB9F2}"/>
              </a:ext>
            </a:extLst>
          </p:cNvPr>
          <p:cNvSpPr>
            <a:spLocks noGrp="1"/>
          </p:cNvSpPr>
          <p:nvPr>
            <p:ph type="title"/>
          </p:nvPr>
        </p:nvSpPr>
        <p:spPr>
          <a:xfrm>
            <a:off x="457200" y="274638"/>
            <a:ext cx="8229600" cy="1143000"/>
          </a:xfrm>
        </p:spPr>
        <p:txBody>
          <a:bodyPr>
            <a:normAutofit/>
          </a:bodyPr>
          <a:lstStyle/>
          <a:p>
            <a:r>
              <a:rPr lang="en-US" dirty="0"/>
              <a:t>Children Under 5 Affected by Moderate and Severe Stunting</a:t>
            </a:r>
          </a:p>
        </p:txBody>
      </p:sp>
    </p:spTree>
    <p:extLst>
      <p:ext uri="{BB962C8B-B14F-4D97-AF65-F5344CB8AC3E}">
        <p14:creationId xmlns:p14="http://schemas.microsoft.com/office/powerpoint/2010/main" val="255420180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14400"/>
          </a:xfrm>
        </p:spPr>
        <p:txBody>
          <a:bodyPr/>
          <a:lstStyle/>
          <a:p>
            <a:r>
              <a:rPr lang="en-US" b="1" dirty="0">
                <a:latin typeface="+mn-lt"/>
              </a:rPr>
              <a:t>Components of an Advocacy Plan</a:t>
            </a:r>
          </a:p>
        </p:txBody>
      </p:sp>
      <p:graphicFrame>
        <p:nvGraphicFramePr>
          <p:cNvPr id="12" name="Content Placeholder 11"/>
          <p:cNvGraphicFramePr>
            <a:graphicFrameLocks noGrp="1"/>
          </p:cNvGraphicFramePr>
          <p:nvPr>
            <p:ph sz="quarter" idx="1"/>
            <p:extLst/>
          </p:nvPr>
        </p:nvGraphicFramePr>
        <p:xfrm>
          <a:off x="609600" y="1371600"/>
          <a:ext cx="8153400" cy="4915394"/>
        </p:xfrm>
        <a:graphic>
          <a:graphicData uri="http://schemas.openxmlformats.org/drawingml/2006/table">
            <a:tbl>
              <a:tblPr/>
              <a:tblGrid>
                <a:gridCol w="4035522">
                  <a:extLst>
                    <a:ext uri="{9D8B030D-6E8A-4147-A177-3AD203B41FA5}">
                      <a16:colId xmlns:a16="http://schemas.microsoft.com/office/drawing/2014/main" val="20000"/>
                    </a:ext>
                  </a:extLst>
                </a:gridCol>
                <a:gridCol w="4117878">
                  <a:extLst>
                    <a:ext uri="{9D8B030D-6E8A-4147-A177-3AD203B41FA5}">
                      <a16:colId xmlns:a16="http://schemas.microsoft.com/office/drawing/2014/main" val="20001"/>
                    </a:ext>
                  </a:extLst>
                </a:gridCol>
              </a:tblGrid>
              <a:tr h="991835">
                <a:tc>
                  <a:txBody>
                    <a:bodyPr/>
                    <a:lstStyle/>
                    <a:p>
                      <a:pPr marL="292608" marR="0" indent="-292608">
                        <a:lnSpc>
                          <a:spcPct val="115000"/>
                        </a:lnSpc>
                        <a:spcBef>
                          <a:spcPts val="0"/>
                        </a:spcBef>
                        <a:spcAft>
                          <a:spcPts val="1000"/>
                        </a:spcAft>
                      </a:pPr>
                      <a:r>
                        <a:rPr lang="en-US" sz="2400" b="1" dirty="0">
                          <a:solidFill>
                            <a:schemeClr val="tx1"/>
                          </a:solidFill>
                          <a:latin typeface="Calibri"/>
                          <a:ea typeface="Calibri"/>
                          <a:cs typeface="Times New Roman"/>
                        </a:rPr>
                        <a:t>1.	Problem Statement</a:t>
                      </a:r>
                      <a:endParaRPr lang="en-US" sz="2400" dirty="0">
                        <a:solidFill>
                          <a:schemeClr val="tx1"/>
                        </a:solidFill>
                        <a:latin typeface="Calibri"/>
                        <a:ea typeface="Calibri"/>
                        <a:cs typeface="Times New Roman"/>
                      </a:endParaRPr>
                    </a:p>
                  </a:txBody>
                  <a:tcPr marL="91117" marR="91117" marT="45558" marB="455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292608" marR="0" indent="-292608" algn="l" defTabSz="914400" rtl="0" eaLnBrk="1" fontAlgn="auto" latinLnBrk="0" hangingPunct="1">
                        <a:lnSpc>
                          <a:spcPct val="115000"/>
                        </a:lnSpc>
                        <a:spcBef>
                          <a:spcPts val="0"/>
                        </a:spcBef>
                        <a:spcAft>
                          <a:spcPts val="1000"/>
                        </a:spcAft>
                        <a:buClrTx/>
                        <a:buSzTx/>
                        <a:buFontTx/>
                        <a:buNone/>
                        <a:tabLst/>
                        <a:defRPr/>
                      </a:pPr>
                      <a:r>
                        <a:rPr lang="en-US" sz="2400" b="1" dirty="0">
                          <a:solidFill>
                            <a:schemeClr val="tx1"/>
                          </a:solidFill>
                          <a:latin typeface="+mn-lt"/>
                          <a:ea typeface="Calibri"/>
                          <a:cs typeface="Times New Roman"/>
                        </a:rPr>
                        <a:t>6. Advocacy Intent for</a:t>
                      </a:r>
                      <a:r>
                        <a:rPr lang="en-US" sz="2400" b="1" baseline="0" dirty="0">
                          <a:solidFill>
                            <a:schemeClr val="tx1"/>
                          </a:solidFill>
                          <a:latin typeface="+mn-lt"/>
                          <a:ea typeface="Calibri"/>
                          <a:cs typeface="Times New Roman"/>
                        </a:rPr>
                        <a:t> Each</a:t>
                      </a:r>
                      <a:r>
                        <a:rPr lang="en-US" sz="2400" b="1" dirty="0">
                          <a:solidFill>
                            <a:schemeClr val="tx1"/>
                          </a:solidFill>
                          <a:latin typeface="+mn-lt"/>
                          <a:ea typeface="Calibri"/>
                          <a:cs typeface="Times New Roman"/>
                        </a:rPr>
                        <a:t> Audience</a:t>
                      </a:r>
                      <a:endParaRPr lang="en-US" sz="2400" dirty="0">
                        <a:solidFill>
                          <a:schemeClr val="tx1"/>
                        </a:solidFill>
                        <a:latin typeface="+mn-lt"/>
                        <a:ea typeface="Calibri"/>
                        <a:cs typeface="Times New Roman"/>
                      </a:endParaRPr>
                    </a:p>
                  </a:txBody>
                  <a:tcPr marL="91117" marR="91117" marT="45558" marB="455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999680">
                <a:tc>
                  <a:txBody>
                    <a:bodyPr/>
                    <a:lstStyle/>
                    <a:p>
                      <a:pPr marL="292608" marR="0" indent="-292608">
                        <a:lnSpc>
                          <a:spcPct val="115000"/>
                        </a:lnSpc>
                        <a:spcBef>
                          <a:spcPts val="0"/>
                        </a:spcBef>
                        <a:spcAft>
                          <a:spcPts val="1000"/>
                        </a:spcAft>
                      </a:pPr>
                      <a:r>
                        <a:rPr lang="en-US" sz="2400" b="1" dirty="0">
                          <a:solidFill>
                            <a:schemeClr val="tx1"/>
                          </a:solidFill>
                          <a:latin typeface="Calibri"/>
                          <a:ea typeface="Calibri"/>
                          <a:cs typeface="Times New Roman"/>
                        </a:rPr>
                        <a:t>2.	Changes Needed to Solve the Problem</a:t>
                      </a:r>
                      <a:endParaRPr lang="en-US" sz="2400" dirty="0">
                        <a:solidFill>
                          <a:schemeClr val="tx1"/>
                        </a:solidFill>
                        <a:latin typeface="Calibri"/>
                        <a:ea typeface="Calibri"/>
                        <a:cs typeface="Times New Roman"/>
                      </a:endParaRPr>
                    </a:p>
                  </a:txBody>
                  <a:tcPr marL="91117" marR="91117" marT="45558" marB="455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292608" marR="0" indent="-292608" algn="l" defTabSz="914400" rtl="0" eaLnBrk="1" fontAlgn="auto" latinLnBrk="0" hangingPunct="1">
                        <a:lnSpc>
                          <a:spcPct val="115000"/>
                        </a:lnSpc>
                        <a:spcBef>
                          <a:spcPts val="0"/>
                        </a:spcBef>
                        <a:spcAft>
                          <a:spcPts val="1000"/>
                        </a:spcAft>
                        <a:buClrTx/>
                        <a:buSzTx/>
                        <a:buFontTx/>
                        <a:buNone/>
                        <a:tabLst/>
                        <a:defRPr/>
                      </a:pPr>
                      <a:r>
                        <a:rPr lang="en-US" sz="2400" b="1" dirty="0">
                          <a:solidFill>
                            <a:schemeClr val="tx1"/>
                          </a:solidFill>
                          <a:latin typeface="+mn-lt"/>
                          <a:ea typeface="Calibri"/>
                          <a:cs typeface="Times New Roman"/>
                        </a:rPr>
                        <a:t>7. Strategic Approach</a:t>
                      </a:r>
                      <a:endParaRPr lang="en-US" sz="2400" dirty="0">
                        <a:solidFill>
                          <a:schemeClr val="tx1"/>
                        </a:solidFill>
                        <a:latin typeface="+mn-lt"/>
                        <a:ea typeface="Calibri"/>
                        <a:cs typeface="Times New Roman"/>
                      </a:endParaRPr>
                    </a:p>
                  </a:txBody>
                  <a:tcPr marL="91117" marR="91117" marT="45558" marB="455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999680">
                <a:tc>
                  <a:txBody>
                    <a:bodyPr/>
                    <a:lstStyle/>
                    <a:p>
                      <a:pPr marL="292608" marR="0" indent="-292608">
                        <a:lnSpc>
                          <a:spcPct val="115000"/>
                        </a:lnSpc>
                        <a:spcBef>
                          <a:spcPts val="0"/>
                        </a:spcBef>
                        <a:spcAft>
                          <a:spcPts val="1000"/>
                        </a:spcAft>
                      </a:pPr>
                      <a:r>
                        <a:rPr lang="en-US" sz="2400" b="1" dirty="0">
                          <a:solidFill>
                            <a:schemeClr val="tx1"/>
                          </a:solidFill>
                          <a:latin typeface="Calibri"/>
                          <a:ea typeface="Calibri"/>
                          <a:cs typeface="Times New Roman"/>
                        </a:rPr>
                        <a:t>3.	Final Audience Segmentation </a:t>
                      </a:r>
                      <a:endParaRPr lang="en-US" sz="2400" dirty="0">
                        <a:solidFill>
                          <a:schemeClr val="tx1"/>
                        </a:solidFill>
                        <a:latin typeface="Calibri"/>
                        <a:ea typeface="Calibri"/>
                        <a:cs typeface="Times New Roman"/>
                      </a:endParaRPr>
                    </a:p>
                  </a:txBody>
                  <a:tcPr marL="91117" marR="91117" marT="45558" marB="455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292608" marR="0" indent="-292608" algn="l" defTabSz="914400" rtl="0" eaLnBrk="1" fontAlgn="auto" latinLnBrk="0" hangingPunct="1">
                        <a:lnSpc>
                          <a:spcPct val="115000"/>
                        </a:lnSpc>
                        <a:spcBef>
                          <a:spcPts val="0"/>
                        </a:spcBef>
                        <a:spcAft>
                          <a:spcPts val="1000"/>
                        </a:spcAft>
                        <a:buClrTx/>
                        <a:buSzTx/>
                        <a:buFontTx/>
                        <a:buNone/>
                        <a:tabLst/>
                        <a:defRPr/>
                      </a:pPr>
                      <a:r>
                        <a:rPr lang="en-US" sz="2400" b="1" dirty="0">
                          <a:solidFill>
                            <a:schemeClr val="tx1"/>
                          </a:solidFill>
                          <a:latin typeface="+mn-lt"/>
                          <a:ea typeface="Calibri"/>
                          <a:cs typeface="Times New Roman"/>
                        </a:rPr>
                        <a:t>8.	Channels, Activities, and Materials for Each Audience</a:t>
                      </a:r>
                      <a:endParaRPr lang="en-US" sz="2400" dirty="0">
                        <a:solidFill>
                          <a:schemeClr val="tx1"/>
                        </a:solidFill>
                        <a:latin typeface="+mn-lt"/>
                        <a:ea typeface="Calibri"/>
                        <a:cs typeface="Times New Roman"/>
                      </a:endParaRPr>
                    </a:p>
                  </a:txBody>
                  <a:tcPr marL="91117" marR="91117" marT="45558" marB="455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893770">
                <a:tc>
                  <a:txBody>
                    <a:bodyPr/>
                    <a:lstStyle/>
                    <a:p>
                      <a:pPr marL="292608" marR="0" indent="-292608">
                        <a:lnSpc>
                          <a:spcPct val="115000"/>
                        </a:lnSpc>
                        <a:spcBef>
                          <a:spcPts val="0"/>
                        </a:spcBef>
                        <a:spcAft>
                          <a:spcPts val="1000"/>
                        </a:spcAft>
                      </a:pPr>
                      <a:r>
                        <a:rPr lang="en-US" sz="2400" b="1" kern="1200" dirty="0">
                          <a:solidFill>
                            <a:schemeClr val="tx1"/>
                          </a:solidFill>
                          <a:latin typeface="Calibri"/>
                          <a:ea typeface="Calibri"/>
                          <a:cs typeface="Times New Roman"/>
                        </a:rPr>
                        <a:t>4. Desired Changes for Each Audience</a:t>
                      </a:r>
                    </a:p>
                  </a:txBody>
                  <a:tcPr marL="91117" marR="91117" marT="45558" marB="455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292608" marR="0" indent="-292608">
                        <a:lnSpc>
                          <a:spcPct val="115000"/>
                        </a:lnSpc>
                        <a:spcBef>
                          <a:spcPts val="0"/>
                        </a:spcBef>
                        <a:spcAft>
                          <a:spcPts val="1000"/>
                        </a:spcAft>
                      </a:pPr>
                      <a:r>
                        <a:rPr lang="en-US" sz="2400" b="1" dirty="0">
                          <a:solidFill>
                            <a:schemeClr val="tx1"/>
                          </a:solidFill>
                          <a:latin typeface="Calibri"/>
                          <a:ea typeface="Calibri"/>
                          <a:cs typeface="Times New Roman"/>
                        </a:rPr>
                        <a:t>9. Draft Implementation Plan with M&amp;E indicators</a:t>
                      </a:r>
                      <a:endParaRPr lang="en-US" sz="2400" dirty="0">
                        <a:solidFill>
                          <a:schemeClr val="tx1"/>
                        </a:solidFill>
                        <a:latin typeface="Calibri"/>
                        <a:ea typeface="Calibri"/>
                        <a:cs typeface="Times New Roman"/>
                      </a:endParaRPr>
                    </a:p>
                  </a:txBody>
                  <a:tcPr marL="91117" marR="91117" marT="45558" marB="455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991835">
                <a:tc>
                  <a:txBody>
                    <a:bodyPr/>
                    <a:lstStyle/>
                    <a:p>
                      <a:pPr marL="292608" marR="0" indent="-292608" algn="l" defTabSz="914400" rtl="0" eaLnBrk="1" fontAlgn="auto" latinLnBrk="0" hangingPunct="1">
                        <a:lnSpc>
                          <a:spcPct val="115000"/>
                        </a:lnSpc>
                        <a:spcBef>
                          <a:spcPts val="0"/>
                        </a:spcBef>
                        <a:spcAft>
                          <a:spcPts val="1000"/>
                        </a:spcAft>
                        <a:buClrTx/>
                        <a:buSzTx/>
                        <a:buFontTx/>
                        <a:buNone/>
                        <a:tabLst/>
                        <a:defRPr/>
                      </a:pPr>
                      <a:r>
                        <a:rPr lang="en-US" sz="2400" b="1" dirty="0">
                          <a:solidFill>
                            <a:schemeClr val="tx1"/>
                          </a:solidFill>
                          <a:latin typeface="+mn-lt"/>
                          <a:ea typeface="Calibri"/>
                          <a:cs typeface="Times New Roman"/>
                        </a:rPr>
                        <a:t>5. Barriers for Each Audience</a:t>
                      </a:r>
                      <a:endParaRPr lang="en-US" sz="2400" b="1" kern="1200" dirty="0">
                        <a:solidFill>
                          <a:schemeClr val="tx1"/>
                        </a:solidFill>
                        <a:latin typeface="Calibri"/>
                        <a:ea typeface="Calibri"/>
                        <a:cs typeface="Times New Roman"/>
                      </a:endParaRPr>
                    </a:p>
                  </a:txBody>
                  <a:tcPr marL="91117" marR="91117" marT="45558" marB="455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dirty="0"/>
                    </a:p>
                  </a:txBody>
                  <a:tcPr marL="91117" marR="91117" marT="45558" marB="455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2876859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40" y="2272352"/>
            <a:ext cx="8561696" cy="1417638"/>
          </a:xfrm>
        </p:spPr>
        <p:txBody>
          <a:bodyPr>
            <a:noAutofit/>
          </a:bodyPr>
          <a:lstStyle/>
          <a:p>
            <a:r>
              <a:rPr lang="en-US" b="1" dirty="0">
                <a:latin typeface="+mn-lt"/>
              </a:rPr>
              <a:t>Discussion from </a:t>
            </a:r>
            <a:r>
              <a:rPr lang="en-US" dirty="0"/>
              <a:t>Stakeholder Meeting </a:t>
            </a:r>
            <a:r>
              <a:rPr lang="en-US" b="1" dirty="0">
                <a:latin typeface="+mn-lt"/>
              </a:rPr>
              <a:t> </a:t>
            </a:r>
            <a:br>
              <a:rPr lang="en-US" b="1" dirty="0">
                <a:latin typeface="+mn-lt"/>
              </a:rPr>
            </a:br>
            <a:r>
              <a:rPr lang="en-US" dirty="0"/>
              <a:t>and PROFILES Workshop </a:t>
            </a:r>
            <a:r>
              <a:rPr lang="en-US" b="1" dirty="0">
                <a:latin typeface="+mn-lt"/>
              </a:rPr>
              <a:t>on Nutrition Advocacy</a:t>
            </a:r>
          </a:p>
        </p:txBody>
      </p:sp>
    </p:spTree>
    <p:extLst>
      <p:ext uri="{BB962C8B-B14F-4D97-AF65-F5344CB8AC3E}">
        <p14:creationId xmlns:p14="http://schemas.microsoft.com/office/powerpoint/2010/main" val="55084210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at Stakeholder Meeting and PROFILES Workshop</a:t>
            </a:r>
          </a:p>
        </p:txBody>
      </p:sp>
      <p:sp>
        <p:nvSpPr>
          <p:cNvPr id="4" name="Content Placeholder 3"/>
          <p:cNvSpPr>
            <a:spLocks noGrp="1"/>
          </p:cNvSpPr>
          <p:nvPr>
            <p:ph sz="quarter" idx="1"/>
          </p:nvPr>
        </p:nvSpPr>
        <p:spPr/>
        <p:txBody>
          <a:bodyPr/>
          <a:lstStyle/>
          <a:p>
            <a:r>
              <a:rPr lang="en-US"/>
              <a:t>What is the problem? Why are we here?</a:t>
            </a:r>
          </a:p>
          <a:p>
            <a:r>
              <a:rPr lang="en-US"/>
              <a:t>What changes could solve the problem?</a:t>
            </a:r>
          </a:p>
          <a:p>
            <a:endParaRPr lang="en-US" dirty="0"/>
          </a:p>
        </p:txBody>
      </p:sp>
    </p:spTree>
    <p:extLst>
      <p:ext uri="{BB962C8B-B14F-4D97-AF65-F5344CB8AC3E}">
        <p14:creationId xmlns:p14="http://schemas.microsoft.com/office/powerpoint/2010/main" val="113831919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443"/>
            <a:ext cx="8229600" cy="3170099"/>
          </a:xfrm>
        </p:spPr>
        <p:txBody>
          <a:bodyPr>
            <a:spAutoFit/>
          </a:bodyPr>
          <a:lstStyle/>
          <a:p>
            <a:pPr>
              <a:defRPr/>
            </a:pPr>
            <a:r>
              <a:rPr lang="en-US" sz="3600" b="1" dirty="0">
                <a:latin typeface="+mn-lt"/>
              </a:rPr>
              <a:t>The Problem: </a:t>
            </a:r>
            <a:br>
              <a:rPr lang="en-US" sz="3600" b="1" dirty="0">
                <a:latin typeface="+mn-lt"/>
              </a:rPr>
            </a:br>
            <a:r>
              <a:rPr lang="en-US" sz="3600" b="1" dirty="0">
                <a:latin typeface="+mn-lt"/>
              </a:rPr>
              <a:t>Why Are We Here?</a:t>
            </a:r>
            <a:br>
              <a:rPr lang="en-US" sz="3600" b="1" dirty="0">
                <a:latin typeface="+mn-lt"/>
              </a:rPr>
            </a:br>
            <a:br>
              <a:rPr lang="en-US" b="1" dirty="0">
                <a:latin typeface="+mn-lt"/>
              </a:rPr>
            </a:br>
            <a:br>
              <a:rPr lang="en-US" b="1" dirty="0">
                <a:latin typeface="+mn-lt"/>
              </a:rPr>
            </a:br>
            <a:br>
              <a:rPr lang="en-US" b="1" dirty="0">
                <a:latin typeface="+mn-lt"/>
              </a:rPr>
            </a:br>
            <a:endParaRPr lang="en-US" b="1" dirty="0">
              <a:latin typeface="+mn-lt"/>
            </a:endParaRPr>
          </a:p>
        </p:txBody>
      </p:sp>
    </p:spTree>
    <p:extLst>
      <p:ext uri="{BB962C8B-B14F-4D97-AF65-F5344CB8AC3E}">
        <p14:creationId xmlns:p14="http://schemas.microsoft.com/office/powerpoint/2010/main" val="165309039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382000" cy="1066800"/>
          </a:xfrm>
        </p:spPr>
        <p:txBody>
          <a:bodyPr anchor="t"/>
          <a:lstStyle/>
          <a:p>
            <a:pPr lvl="0"/>
            <a:r>
              <a:rPr lang="en-US" b="1" dirty="0"/>
              <a:t>Summary of Discussion from Stakeholder Meeting and PROFILES Workshop: The Problem</a:t>
            </a:r>
            <a:br>
              <a:rPr lang="en-US" b="1" dirty="0"/>
            </a:br>
            <a:endParaRPr lang="en-CA" sz="2600" dirty="0">
              <a:latin typeface="Calibri"/>
              <a:ea typeface="+mn-ea"/>
            </a:endParaRPr>
          </a:p>
        </p:txBody>
      </p:sp>
      <p:sp>
        <p:nvSpPr>
          <p:cNvPr id="4" name="TextBox 3"/>
          <p:cNvSpPr txBox="1"/>
          <p:nvPr/>
        </p:nvSpPr>
        <p:spPr>
          <a:xfrm>
            <a:off x="457200" y="1219200"/>
            <a:ext cx="8305800" cy="5863144"/>
          </a:xfrm>
          <a:prstGeom prst="rect">
            <a:avLst/>
          </a:prstGeom>
          <a:noFill/>
        </p:spPr>
        <p:txBody>
          <a:bodyPr wrap="square" rtlCol="0">
            <a:spAutoFit/>
          </a:bodyPr>
          <a:lstStyle/>
          <a:p>
            <a:pPr marL="0" indent="0">
              <a:spcBef>
                <a:spcPts val="0"/>
              </a:spcBef>
              <a:spcAft>
                <a:spcPts val="600"/>
              </a:spcAft>
              <a:buNone/>
            </a:pPr>
            <a:r>
              <a:rPr lang="en-US" sz="2000" i="1" dirty="0">
                <a:latin typeface="+mn-lt"/>
              </a:rPr>
              <a:t>[Insert text after Stakeholder Meeting and PROFILES Workshop. Consider this example:]</a:t>
            </a:r>
          </a:p>
          <a:p>
            <a:pPr marL="0" indent="0">
              <a:spcBef>
                <a:spcPts val="0"/>
              </a:spcBef>
              <a:spcAft>
                <a:spcPts val="600"/>
              </a:spcAft>
              <a:buNone/>
            </a:pPr>
            <a:r>
              <a:rPr lang="en-US" sz="2000" dirty="0">
                <a:latin typeface="+mn-lt"/>
              </a:rPr>
              <a:t>Despite continued efforts, these problems exist:</a:t>
            </a:r>
          </a:p>
          <a:p>
            <a:pPr marL="342900" indent="-182880" eaLnBrk="0" hangingPunct="0">
              <a:spcBef>
                <a:spcPts val="0"/>
              </a:spcBef>
              <a:spcAft>
                <a:spcPts val="600"/>
              </a:spcAft>
              <a:buFont typeface="Arial" pitchFamily="34" charset="0"/>
              <a:buChar char="•"/>
            </a:pPr>
            <a:r>
              <a:rPr lang="en-US" sz="2000" dirty="0">
                <a:latin typeface="+mn-lt"/>
              </a:rPr>
              <a:t>Nutrition is not prioritized at all levels</a:t>
            </a:r>
          </a:p>
          <a:p>
            <a:pPr marL="342900" indent="-182880" eaLnBrk="0" hangingPunct="0">
              <a:spcBef>
                <a:spcPts val="0"/>
              </a:spcBef>
              <a:spcAft>
                <a:spcPts val="600"/>
              </a:spcAft>
              <a:buFont typeface="Arial" pitchFamily="34" charset="0"/>
              <a:buChar char="•"/>
            </a:pPr>
            <a:r>
              <a:rPr lang="en-US" sz="2000" dirty="0">
                <a:latin typeface="+mn-lt"/>
              </a:rPr>
              <a:t>A lack of coordination of nutrition activities at all levels</a:t>
            </a:r>
          </a:p>
          <a:p>
            <a:pPr marL="342900" indent="-182880" eaLnBrk="0" hangingPunct="0">
              <a:spcBef>
                <a:spcPts val="0"/>
              </a:spcBef>
              <a:spcAft>
                <a:spcPts val="600"/>
              </a:spcAft>
              <a:buFont typeface="Arial" pitchFamily="34" charset="0"/>
              <a:buChar char="•"/>
            </a:pPr>
            <a:r>
              <a:rPr lang="en-US" sz="2000" dirty="0">
                <a:latin typeface="+mn-lt"/>
              </a:rPr>
              <a:t>Little understanding of nutrition and nutrition’s impact on other development outcomes</a:t>
            </a:r>
          </a:p>
          <a:p>
            <a:pPr marL="342900" indent="-182880" eaLnBrk="0" hangingPunct="0">
              <a:spcBef>
                <a:spcPts val="0"/>
              </a:spcBef>
              <a:spcAft>
                <a:spcPts val="600"/>
              </a:spcAft>
              <a:buFont typeface="Arial" pitchFamily="34" charset="0"/>
              <a:buChar char="•"/>
            </a:pPr>
            <a:r>
              <a:rPr lang="en-US" sz="2000" dirty="0">
                <a:latin typeface="+mn-lt"/>
              </a:rPr>
              <a:t>No clear institutional framework for nutrition, and no multisectoral action plan for nutrition with defined roles and responsibilities </a:t>
            </a:r>
          </a:p>
          <a:p>
            <a:pPr marL="342900" indent="-182880" eaLnBrk="0" hangingPunct="0">
              <a:spcBef>
                <a:spcPts val="0"/>
              </a:spcBef>
              <a:spcAft>
                <a:spcPts val="600"/>
              </a:spcAft>
              <a:buFont typeface="Arial" pitchFamily="34" charset="0"/>
              <a:buChar char="•"/>
            </a:pPr>
            <a:r>
              <a:rPr lang="en-US" sz="2000" dirty="0">
                <a:latin typeface="+mn-lt"/>
              </a:rPr>
              <a:t>A lack of resources for nutrition (specifically at the local government level)</a:t>
            </a:r>
          </a:p>
          <a:p>
            <a:pPr marL="342900" indent="-182880" eaLnBrk="0" hangingPunct="0">
              <a:spcBef>
                <a:spcPts val="0"/>
              </a:spcBef>
              <a:spcAft>
                <a:spcPts val="600"/>
              </a:spcAft>
              <a:buFont typeface="Arial" pitchFamily="34" charset="0"/>
              <a:buChar char="•"/>
            </a:pPr>
            <a:r>
              <a:rPr lang="en-US" sz="2000" dirty="0">
                <a:latin typeface="+mn-lt"/>
              </a:rPr>
              <a:t>A lack of nutrition data at the district level</a:t>
            </a:r>
          </a:p>
          <a:p>
            <a:pPr marL="342900" indent="-182880" eaLnBrk="0" hangingPunct="0">
              <a:spcBef>
                <a:spcPts val="0"/>
              </a:spcBef>
              <a:spcAft>
                <a:spcPts val="600"/>
              </a:spcAft>
              <a:buFont typeface="Arial" pitchFamily="34" charset="0"/>
              <a:buChar char="•"/>
            </a:pPr>
            <a:r>
              <a:rPr lang="en-US" sz="2000" dirty="0">
                <a:latin typeface="+mn-lt"/>
              </a:rPr>
              <a:t>Nutritious foods not available or accessible for many </a:t>
            </a:r>
          </a:p>
          <a:p>
            <a:pPr marL="342900" indent="-182880" eaLnBrk="0" hangingPunct="0">
              <a:spcBef>
                <a:spcPts val="0"/>
              </a:spcBef>
              <a:spcAft>
                <a:spcPts val="600"/>
              </a:spcAft>
              <a:buFont typeface="Arial" pitchFamily="34" charset="0"/>
              <a:buChar char="•"/>
            </a:pPr>
            <a:r>
              <a:rPr lang="en-US" sz="2000" dirty="0">
                <a:latin typeface="+mn-lt"/>
              </a:rPr>
              <a:t>Weak management of multisectoral action on nutrition at the local government level</a:t>
            </a:r>
          </a:p>
          <a:p>
            <a:pPr marL="342900" indent="-182880" eaLnBrk="0" hangingPunct="0">
              <a:spcBef>
                <a:spcPts val="0"/>
              </a:spcBef>
              <a:spcAft>
                <a:spcPts val="600"/>
              </a:spcAft>
              <a:buFont typeface="Arial" pitchFamily="34" charset="0"/>
              <a:buChar char="•"/>
            </a:pPr>
            <a:r>
              <a:rPr lang="en-US" sz="2000" dirty="0">
                <a:latin typeface="+mn-lt"/>
              </a:rPr>
              <a:t>Confusion on reporting lines for nutrition</a:t>
            </a:r>
          </a:p>
          <a:p>
            <a:pPr>
              <a:spcBef>
                <a:spcPts val="0"/>
              </a:spcBef>
              <a:spcAft>
                <a:spcPts val="600"/>
              </a:spcAft>
            </a:pPr>
            <a:endParaRPr lang="en-US" sz="2000" dirty="0"/>
          </a:p>
        </p:txBody>
      </p:sp>
    </p:spTree>
    <p:extLst>
      <p:ext uri="{BB962C8B-B14F-4D97-AF65-F5344CB8AC3E}">
        <p14:creationId xmlns:p14="http://schemas.microsoft.com/office/powerpoint/2010/main" val="330435168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Feedback Session</a:t>
            </a:r>
            <a:endParaRPr lang="en-US" dirty="0"/>
          </a:p>
        </p:txBody>
      </p:sp>
      <p:sp>
        <p:nvSpPr>
          <p:cNvPr id="3" name="Content Placeholder 2"/>
          <p:cNvSpPr>
            <a:spLocks noGrp="1"/>
          </p:cNvSpPr>
          <p:nvPr>
            <p:ph sz="quarter" idx="1"/>
          </p:nvPr>
        </p:nvSpPr>
        <p:spPr/>
        <p:txBody>
          <a:bodyPr/>
          <a:lstStyle/>
          <a:p>
            <a:r>
              <a:rPr lang="en-US"/>
              <a:t>Do you agree?</a:t>
            </a:r>
          </a:p>
          <a:p>
            <a:r>
              <a:rPr lang="en-US"/>
              <a:t>What would you add or change on this list?</a:t>
            </a:r>
            <a:endParaRPr lang="en-US" dirty="0"/>
          </a:p>
        </p:txBody>
      </p:sp>
    </p:spTree>
    <p:extLst>
      <p:ext uri="{BB962C8B-B14F-4D97-AF65-F5344CB8AC3E}">
        <p14:creationId xmlns:p14="http://schemas.microsoft.com/office/powerpoint/2010/main" val="61739379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Changes Might Solve the Problem?</a:t>
            </a:r>
            <a:endParaRPr lang="en-US" dirty="0"/>
          </a:p>
        </p:txBody>
      </p:sp>
      <p:sp>
        <p:nvSpPr>
          <p:cNvPr id="3" name="Content Placeholder 2"/>
          <p:cNvSpPr>
            <a:spLocks noGrp="1"/>
          </p:cNvSpPr>
          <p:nvPr>
            <p:ph sz="quarter" idx="1"/>
          </p:nvPr>
        </p:nvSpPr>
        <p:spPr/>
        <p:txBody>
          <a:bodyPr/>
          <a:lstStyle/>
          <a:p>
            <a:r>
              <a:rPr lang="en-US"/>
              <a:t>What changes—policies, services, products, social norms, individual behaviors, etc.—could help to reduce or solve the problem?</a:t>
            </a:r>
            <a:endParaRPr lang="en-US" dirty="0"/>
          </a:p>
        </p:txBody>
      </p:sp>
    </p:spTree>
    <p:extLst>
      <p:ext uri="{BB962C8B-B14F-4D97-AF65-F5344CB8AC3E}">
        <p14:creationId xmlns:p14="http://schemas.microsoft.com/office/powerpoint/2010/main" val="1710051405"/>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219200"/>
          </a:xfrm>
        </p:spPr>
        <p:txBody>
          <a:bodyPr anchor="t"/>
          <a:lstStyle/>
          <a:p>
            <a:pPr lvl="0"/>
            <a:r>
              <a:rPr lang="en-US" b="1" dirty="0"/>
              <a:t>Summary of Discussion from Stakeholder Meeting and PROFILES Workshop: The Solutions</a:t>
            </a:r>
            <a:endParaRPr lang="en-CA" sz="2600" dirty="0">
              <a:latin typeface="Calibri"/>
              <a:ea typeface="+mn-ea"/>
            </a:endParaRPr>
          </a:p>
        </p:txBody>
      </p:sp>
      <p:sp>
        <p:nvSpPr>
          <p:cNvPr id="4" name="TextBox 3"/>
          <p:cNvSpPr txBox="1"/>
          <p:nvPr/>
        </p:nvSpPr>
        <p:spPr>
          <a:xfrm>
            <a:off x="419100" y="1524000"/>
            <a:ext cx="8305800" cy="5324535"/>
          </a:xfrm>
          <a:prstGeom prst="rect">
            <a:avLst/>
          </a:prstGeom>
          <a:noFill/>
        </p:spPr>
        <p:txBody>
          <a:bodyPr wrap="square" rtlCol="0">
            <a:spAutoFit/>
          </a:bodyPr>
          <a:lstStyle/>
          <a:p>
            <a:pPr marL="0" indent="0">
              <a:spcAft>
                <a:spcPts val="600"/>
              </a:spcAft>
              <a:buNone/>
            </a:pPr>
            <a:r>
              <a:rPr lang="en-US" sz="2000" i="1" dirty="0">
                <a:latin typeface="+mn-lt"/>
              </a:rPr>
              <a:t>[Insert text after the Stakeholder Meeting and PROFILES Workshop. Consider this example:]</a:t>
            </a:r>
          </a:p>
          <a:p>
            <a:pPr lvl="1" indent="-182880">
              <a:spcAft>
                <a:spcPts val="600"/>
              </a:spcAft>
              <a:buFont typeface="Arial" panose="020B0604020202020204" pitchFamily="34" charset="0"/>
              <a:buChar char="•"/>
            </a:pPr>
            <a:r>
              <a:rPr lang="en-US" sz="2000" dirty="0">
                <a:latin typeface="+mn-lt"/>
              </a:rPr>
              <a:t>Nutrition advocacy at all levels with a harmonized call to action for target audiences</a:t>
            </a:r>
          </a:p>
          <a:p>
            <a:pPr lvl="1" indent="-182880">
              <a:spcAft>
                <a:spcPts val="600"/>
              </a:spcAft>
              <a:buFont typeface="Arial" panose="020B0604020202020204" pitchFamily="34" charset="0"/>
              <a:buChar char="•"/>
            </a:pPr>
            <a:r>
              <a:rPr lang="en-US" sz="2000" dirty="0">
                <a:latin typeface="+mn-lt"/>
              </a:rPr>
              <a:t>Increased resources for nutrition (particularly at the local government level)</a:t>
            </a:r>
          </a:p>
          <a:p>
            <a:pPr lvl="1" indent="-182880">
              <a:spcAft>
                <a:spcPts val="600"/>
              </a:spcAft>
              <a:buFont typeface="Arial" panose="020B0604020202020204" pitchFamily="34" charset="0"/>
              <a:buChar char="•"/>
            </a:pPr>
            <a:r>
              <a:rPr lang="en-US" sz="2000" dirty="0">
                <a:latin typeface="+mn-lt"/>
              </a:rPr>
              <a:t>Increased ability to pool funding and work together</a:t>
            </a:r>
          </a:p>
          <a:p>
            <a:pPr lvl="1" indent="-182880">
              <a:spcAft>
                <a:spcPts val="600"/>
              </a:spcAft>
              <a:buFont typeface="Arial" panose="020B0604020202020204" pitchFamily="34" charset="0"/>
              <a:buChar char="•"/>
            </a:pPr>
            <a:r>
              <a:rPr lang="en-US" sz="2000" dirty="0">
                <a:latin typeface="+mn-lt"/>
              </a:rPr>
              <a:t>Incorporation of nutrition into political agendas and manifestos</a:t>
            </a:r>
          </a:p>
          <a:p>
            <a:pPr lvl="1" indent="-182880">
              <a:spcAft>
                <a:spcPts val="600"/>
              </a:spcAft>
              <a:buFont typeface="Arial" panose="020B0604020202020204" pitchFamily="34" charset="0"/>
              <a:buChar char="•"/>
            </a:pPr>
            <a:r>
              <a:rPr lang="en-US" sz="2000" dirty="0">
                <a:latin typeface="+mn-lt"/>
              </a:rPr>
              <a:t>Clear institutional frameworks and a multisectoral action plan for nutrition with defined roles and responsibilities </a:t>
            </a:r>
          </a:p>
          <a:p>
            <a:pPr lvl="1" indent="-182880">
              <a:spcAft>
                <a:spcPts val="600"/>
              </a:spcAft>
              <a:buFont typeface="Arial" panose="020B0604020202020204" pitchFamily="34" charset="0"/>
              <a:buChar char="•"/>
            </a:pPr>
            <a:r>
              <a:rPr lang="en-US" sz="2000" dirty="0">
                <a:latin typeface="+mn-lt"/>
              </a:rPr>
              <a:t>Strengthened multisectoral coordination committees at national, regional, district, and community levels</a:t>
            </a:r>
          </a:p>
          <a:p>
            <a:pPr lvl="1" indent="-182880">
              <a:spcAft>
                <a:spcPts val="600"/>
              </a:spcAft>
              <a:buFont typeface="Arial" panose="020B0604020202020204" pitchFamily="34" charset="0"/>
              <a:buChar char="•"/>
            </a:pPr>
            <a:r>
              <a:rPr lang="en-US" sz="2000" dirty="0">
                <a:latin typeface="+mn-lt"/>
              </a:rPr>
              <a:t>Centralization of the reporting mechanism</a:t>
            </a:r>
          </a:p>
          <a:p>
            <a:pPr lvl="1" indent="-182880">
              <a:spcAft>
                <a:spcPts val="600"/>
              </a:spcAft>
              <a:buFont typeface="Arial" panose="020B0604020202020204" pitchFamily="34" charset="0"/>
              <a:buChar char="•"/>
            </a:pPr>
            <a:r>
              <a:rPr lang="en-US" sz="2000" dirty="0">
                <a:latin typeface="+mn-lt"/>
              </a:rPr>
              <a:t>Improved affordability and access to nutritious foods (through food fortification and subsidies)</a:t>
            </a:r>
          </a:p>
        </p:txBody>
      </p:sp>
    </p:spTree>
    <p:extLst>
      <p:ext uri="{BB962C8B-B14F-4D97-AF65-F5344CB8AC3E}">
        <p14:creationId xmlns:p14="http://schemas.microsoft.com/office/powerpoint/2010/main" val="211365170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Feedback Session </a:t>
            </a:r>
            <a:endParaRPr lang="en-US" dirty="0"/>
          </a:p>
        </p:txBody>
      </p:sp>
      <p:sp>
        <p:nvSpPr>
          <p:cNvPr id="5" name="Content Placeholder 4"/>
          <p:cNvSpPr>
            <a:spLocks noGrp="1"/>
          </p:cNvSpPr>
          <p:nvPr>
            <p:ph sz="quarter" idx="1"/>
          </p:nvPr>
        </p:nvSpPr>
        <p:spPr/>
        <p:txBody>
          <a:bodyPr/>
          <a:lstStyle/>
          <a:p>
            <a:r>
              <a:rPr lang="en-US"/>
              <a:t>Do you agree?</a:t>
            </a:r>
          </a:p>
          <a:p>
            <a:r>
              <a:rPr lang="en-US"/>
              <a:t>What would you add to or change on this list?</a:t>
            </a:r>
            <a:endParaRPr lang="en-US" dirty="0"/>
          </a:p>
        </p:txBody>
      </p:sp>
    </p:spTree>
    <p:extLst>
      <p:ext uri="{BB962C8B-B14F-4D97-AF65-F5344CB8AC3E}">
        <p14:creationId xmlns:p14="http://schemas.microsoft.com/office/powerpoint/2010/main" val="101942543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mn-lt"/>
              </a:rPr>
              <a:t>Flipchart in the Back of the Room</a:t>
            </a:r>
          </a:p>
        </p:txBody>
      </p:sp>
      <p:sp>
        <p:nvSpPr>
          <p:cNvPr id="3" name="Content Placeholder 2"/>
          <p:cNvSpPr>
            <a:spLocks noGrp="1"/>
          </p:cNvSpPr>
          <p:nvPr>
            <p:ph sz="quarter" idx="1"/>
          </p:nvPr>
        </p:nvSpPr>
        <p:spPr/>
        <p:txBody>
          <a:bodyPr/>
          <a:lstStyle/>
          <a:p>
            <a:r>
              <a:rPr lang="en-US" sz="2400" dirty="0">
                <a:latin typeface="+mn-lt"/>
              </a:rPr>
              <a:t>Please list any questions or comments you have on the nutrition advocacy process throughout the workshop. They will be addressed at the beginning of each day. </a:t>
            </a:r>
          </a:p>
        </p:txBody>
      </p:sp>
    </p:spTree>
    <p:extLst>
      <p:ext uri="{BB962C8B-B14F-4D97-AF65-F5344CB8AC3E}">
        <p14:creationId xmlns:p14="http://schemas.microsoft.com/office/powerpoint/2010/main" val="754660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5341" y="1402770"/>
            <a:ext cx="8229600" cy="4381500"/>
          </a:xfrm>
        </p:spPr>
        <p:txBody>
          <a:bodyPr/>
          <a:lstStyle/>
          <a:p>
            <a:pPr marL="0" indent="0">
              <a:buNone/>
            </a:pPr>
            <a:r>
              <a:rPr lang="en-US" dirty="0"/>
              <a:t>Malnutrition can take many forms, which can co-exist. These include:</a:t>
            </a:r>
          </a:p>
          <a:p>
            <a:r>
              <a:rPr lang="en-US" dirty="0"/>
              <a:t>Underweight (low weight-for-age)</a:t>
            </a:r>
          </a:p>
          <a:p>
            <a:r>
              <a:rPr lang="en-US" dirty="0"/>
              <a:t>Stunting (low height-for-age)</a:t>
            </a:r>
          </a:p>
          <a:p>
            <a:r>
              <a:rPr lang="en-US" dirty="0"/>
              <a:t>Wasting (low weight-for-height)</a:t>
            </a:r>
          </a:p>
          <a:p>
            <a:r>
              <a:rPr lang="en-US" dirty="0"/>
              <a:t>Overweight and obesity</a:t>
            </a:r>
          </a:p>
          <a:p>
            <a:r>
              <a:rPr lang="en-US" dirty="0"/>
              <a:t>Low birth weight (birth weight of less than 2.5 kg)</a:t>
            </a:r>
          </a:p>
          <a:p>
            <a:r>
              <a:rPr lang="en-US" dirty="0"/>
              <a:t>Iron deficiency anemia </a:t>
            </a:r>
          </a:p>
          <a:p>
            <a:r>
              <a:rPr lang="en-US" dirty="0"/>
              <a:t>Vitamin A deficiency</a:t>
            </a:r>
          </a:p>
          <a:p>
            <a:r>
              <a:rPr lang="en-US" dirty="0"/>
              <a:t>Iodine deficiency </a:t>
            </a:r>
          </a:p>
        </p:txBody>
      </p:sp>
      <p:sp>
        <p:nvSpPr>
          <p:cNvPr id="7" name="Title 6"/>
          <p:cNvSpPr>
            <a:spLocks noGrp="1"/>
          </p:cNvSpPr>
          <p:nvPr>
            <p:ph type="title"/>
          </p:nvPr>
        </p:nvSpPr>
        <p:spPr/>
        <p:txBody>
          <a:bodyPr/>
          <a:lstStyle/>
          <a:p>
            <a:r>
              <a:rPr lang="en-US" dirty="0"/>
              <a:t>Types of Malnutrition</a:t>
            </a:r>
          </a:p>
        </p:txBody>
      </p:sp>
      <p:sp>
        <p:nvSpPr>
          <p:cNvPr id="4" name="Right Brace 3"/>
          <p:cNvSpPr/>
          <p:nvPr/>
        </p:nvSpPr>
        <p:spPr>
          <a:xfrm>
            <a:off x="3865418" y="4566166"/>
            <a:ext cx="381000" cy="990600"/>
          </a:xfrm>
          <a:prstGeom prst="rightBrace">
            <a:avLst/>
          </a:prstGeom>
          <a:noFill/>
          <a:ln w="57150" cap="flat" cmpd="sng" algn="ctr">
            <a:solidFill>
              <a:schemeClr val="tx2"/>
            </a:solidFill>
            <a:prstDash val="solid"/>
          </a:ln>
          <a:effectLst/>
        </p:spPr>
        <p:txBody>
          <a:bodyPr rtlCol="0" anchor="ctr"/>
          <a:lstStyle/>
          <a:p>
            <a:pPr algn="ctr">
              <a:defRPr/>
            </a:pPr>
            <a:endParaRPr lang="en-US" b="1" kern="0" dirty="0">
              <a:solidFill>
                <a:schemeClr val="tx2"/>
              </a:solidFill>
            </a:endParaRPr>
          </a:p>
        </p:txBody>
      </p:sp>
      <p:sp>
        <p:nvSpPr>
          <p:cNvPr id="5" name="TextBox 4"/>
          <p:cNvSpPr txBox="1"/>
          <p:nvPr/>
        </p:nvSpPr>
        <p:spPr>
          <a:xfrm>
            <a:off x="4343400" y="4724400"/>
            <a:ext cx="3810000" cy="707886"/>
          </a:xfrm>
          <a:prstGeom prst="rect">
            <a:avLst/>
          </a:prstGeom>
          <a:noFill/>
        </p:spPr>
        <p:txBody>
          <a:bodyPr wrap="square" rtlCol="0">
            <a:spAutoFit/>
          </a:bodyPr>
          <a:lstStyle/>
          <a:p>
            <a:pPr>
              <a:defRPr/>
            </a:pPr>
            <a:r>
              <a:rPr lang="en-US" sz="2000" kern="0" dirty="0">
                <a:solidFill>
                  <a:prstClr val="black"/>
                </a:solidFill>
              </a:rPr>
              <a:t>Multiple micronutrient deficiencies</a:t>
            </a:r>
          </a:p>
        </p:txBody>
      </p:sp>
      <p:sp>
        <p:nvSpPr>
          <p:cNvPr id="6" name="Rectangle 5"/>
          <p:cNvSpPr/>
          <p:nvPr/>
        </p:nvSpPr>
        <p:spPr>
          <a:xfrm>
            <a:off x="486935" y="5867400"/>
            <a:ext cx="8198005"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All forms of malnutrition, except iodine deficiency, carry an increased risk of death. But the increased risk of death is different for each type of malnutrition.</a:t>
            </a:r>
          </a:p>
        </p:txBody>
      </p:sp>
    </p:spTree>
    <p:extLst>
      <p:ext uri="{BB962C8B-B14F-4D97-AF65-F5344CB8AC3E}">
        <p14:creationId xmlns:p14="http://schemas.microsoft.com/office/powerpoint/2010/main" val="4217558148"/>
      </p:ext>
    </p:extLst>
  </p:cSld>
  <p:clrMapOvr>
    <a:overrideClrMapping bg1="lt1" tx1="dk1" bg2="lt2" tx2="dk2" accent1="accent1" accent2="accent2" accent3="accent3" accent4="accent4" accent5="accent5" accent6="accent6" hlink="hlink" folHlink="folHlink"/>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2819400"/>
          </a:xfrm>
        </p:spPr>
        <p:txBody>
          <a:bodyPr>
            <a:noAutofit/>
          </a:bodyPr>
          <a:lstStyle/>
          <a:p>
            <a:pPr>
              <a:defRPr/>
            </a:pPr>
            <a:r>
              <a:rPr lang="en-US" b="1" dirty="0">
                <a:latin typeface="+mn-lt"/>
              </a:rPr>
              <a:t>Session 5: Summary of PROFILES Estimates</a:t>
            </a:r>
            <a:br>
              <a:rPr lang="en-US" b="1" dirty="0">
                <a:latin typeface="+mn-lt"/>
              </a:rPr>
            </a:br>
            <a:r>
              <a:rPr lang="en-US" dirty="0"/>
              <a:t>[Insert Preliminary Results Slides from Step 2]</a:t>
            </a:r>
            <a:endParaRPr lang="en-US" b="1" dirty="0"/>
          </a:p>
        </p:txBody>
      </p:sp>
    </p:spTree>
    <p:extLst>
      <p:ext uri="{BB962C8B-B14F-4D97-AF65-F5344CB8AC3E}">
        <p14:creationId xmlns:p14="http://schemas.microsoft.com/office/powerpoint/2010/main" val="7770628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0"/>
            <a:ext cx="7239000" cy="3810000"/>
          </a:xfrm>
        </p:spPr>
        <p:txBody>
          <a:bodyPr>
            <a:noAutofit/>
          </a:bodyPr>
          <a:lstStyle/>
          <a:p>
            <a:pPr>
              <a:defRPr/>
            </a:pPr>
            <a:r>
              <a:rPr lang="en-US" b="1" dirty="0">
                <a:latin typeface="+mn-lt"/>
              </a:rPr>
              <a:t>Session 6: Audience Analysis and Segmentation Using the Socio-Ecological Model</a:t>
            </a:r>
          </a:p>
        </p:txBody>
      </p:sp>
    </p:spTree>
    <p:extLst>
      <p:ext uri="{BB962C8B-B14F-4D97-AF65-F5344CB8AC3E}">
        <p14:creationId xmlns:p14="http://schemas.microsoft.com/office/powerpoint/2010/main" val="405041645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type="body" idx="2"/>
          </p:nvPr>
        </p:nvSpPr>
        <p:spPr>
          <a:xfrm>
            <a:off x="228600" y="579437"/>
            <a:ext cx="2590800" cy="5745163"/>
          </a:xfrm>
        </p:spPr>
        <p:txBody>
          <a:bodyPr>
            <a:noAutofit/>
          </a:bodyPr>
          <a:lstStyle/>
          <a:p>
            <a:pPr>
              <a:spcBef>
                <a:spcPts val="0"/>
              </a:spcBef>
              <a:spcAft>
                <a:spcPts val="600"/>
              </a:spcAft>
            </a:pPr>
            <a:r>
              <a:rPr lang="en-US" sz="1500" b="1" dirty="0">
                <a:solidFill>
                  <a:schemeClr val="bg1"/>
                </a:solidFill>
                <a:latin typeface="+mn-lt"/>
              </a:rPr>
              <a:t>Levels of Analysis:</a:t>
            </a:r>
          </a:p>
          <a:p>
            <a:pPr>
              <a:spcBef>
                <a:spcPts val="0"/>
              </a:spcBef>
              <a:spcAft>
                <a:spcPts val="600"/>
              </a:spcAft>
            </a:pPr>
            <a:r>
              <a:rPr lang="en-US" sz="1500" b="1" dirty="0">
                <a:solidFill>
                  <a:schemeClr val="bg1"/>
                </a:solidFill>
                <a:latin typeface="+mn-lt"/>
              </a:rPr>
              <a:t>Where is the tipping point for change?</a:t>
            </a:r>
          </a:p>
          <a:p>
            <a:pPr marL="137160" indent="-137160">
              <a:spcBef>
                <a:spcPts val="0"/>
              </a:spcBef>
              <a:spcAft>
                <a:spcPts val="600"/>
              </a:spcAft>
              <a:buClr>
                <a:schemeClr val="bg1"/>
              </a:buClr>
              <a:buFont typeface="Arial" pitchFamily="34" charset="0"/>
              <a:buChar char="•"/>
            </a:pPr>
            <a:r>
              <a:rPr lang="en-US" sz="1500" b="1" dirty="0">
                <a:solidFill>
                  <a:schemeClr val="bg1"/>
                </a:solidFill>
                <a:latin typeface="+mn-lt"/>
              </a:rPr>
              <a:t>Self: </a:t>
            </a:r>
            <a:r>
              <a:rPr lang="en-US" sz="1500" dirty="0">
                <a:solidFill>
                  <a:schemeClr val="bg1"/>
                </a:solidFill>
                <a:latin typeface="+mn-lt"/>
              </a:rPr>
              <a:t>Who is directly affected? </a:t>
            </a:r>
          </a:p>
          <a:p>
            <a:pPr marL="137160" indent="-137160">
              <a:spcBef>
                <a:spcPts val="0"/>
              </a:spcBef>
              <a:spcAft>
                <a:spcPts val="600"/>
              </a:spcAft>
              <a:buClr>
                <a:schemeClr val="bg1"/>
              </a:buClr>
              <a:buFont typeface="Arial" pitchFamily="34" charset="0"/>
              <a:buChar char="•"/>
            </a:pPr>
            <a:r>
              <a:rPr lang="en-US" sz="1500" b="1" dirty="0">
                <a:solidFill>
                  <a:schemeClr val="bg1"/>
                </a:solidFill>
                <a:latin typeface="+mn-lt"/>
              </a:rPr>
              <a:t>Partners, Family, Peers: </a:t>
            </a:r>
            <a:r>
              <a:rPr lang="en-US" sz="1500" dirty="0">
                <a:solidFill>
                  <a:schemeClr val="bg1"/>
                </a:solidFill>
                <a:latin typeface="+mn-lt"/>
              </a:rPr>
              <a:t>Who is directly  influencing “self”?</a:t>
            </a:r>
          </a:p>
          <a:p>
            <a:pPr marL="137160" indent="-137160">
              <a:spcBef>
                <a:spcPts val="0"/>
              </a:spcBef>
              <a:spcAft>
                <a:spcPts val="600"/>
              </a:spcAft>
              <a:buClr>
                <a:schemeClr val="bg1"/>
              </a:buClr>
              <a:buFont typeface="Arial" pitchFamily="34" charset="0"/>
              <a:buChar char="•"/>
            </a:pPr>
            <a:r>
              <a:rPr lang="en-US" sz="1500" b="1" dirty="0">
                <a:solidFill>
                  <a:schemeClr val="bg1"/>
                </a:solidFill>
                <a:latin typeface="+mn-lt"/>
              </a:rPr>
              <a:t>Local Community, Services, Products, and Leaders and Providers: </a:t>
            </a:r>
            <a:r>
              <a:rPr lang="en-US" sz="1500" dirty="0">
                <a:solidFill>
                  <a:schemeClr val="bg1"/>
                </a:solidFill>
                <a:latin typeface="+mn-lt"/>
              </a:rPr>
              <a:t>Who or what is directly influencing “self” at the local level?</a:t>
            </a:r>
          </a:p>
          <a:p>
            <a:pPr marL="137160" indent="-137160">
              <a:spcBef>
                <a:spcPts val="0"/>
              </a:spcBef>
              <a:spcAft>
                <a:spcPts val="600"/>
              </a:spcAft>
              <a:buClr>
                <a:schemeClr val="bg1"/>
              </a:buClr>
              <a:buFont typeface="Arial" pitchFamily="34" charset="0"/>
              <a:buChar char="•"/>
            </a:pPr>
            <a:r>
              <a:rPr lang="en-US" sz="1500" b="1" dirty="0">
                <a:solidFill>
                  <a:schemeClr val="bg1"/>
                </a:solidFill>
                <a:latin typeface="+mn-lt"/>
              </a:rPr>
              <a:t>National Enabling Environment and Leaders: </a:t>
            </a:r>
            <a:r>
              <a:rPr lang="en-US" sz="1500" dirty="0">
                <a:solidFill>
                  <a:schemeClr val="bg1"/>
                </a:solidFill>
                <a:latin typeface="+mn-lt"/>
              </a:rPr>
              <a:t>Who or what is indirectly affecting “self” at the national level?</a:t>
            </a:r>
          </a:p>
          <a:p>
            <a:pPr>
              <a:spcBef>
                <a:spcPts val="0"/>
              </a:spcBef>
              <a:spcAft>
                <a:spcPts val="600"/>
              </a:spcAft>
            </a:pPr>
            <a:r>
              <a:rPr lang="en-US" sz="1500" b="1" dirty="0">
                <a:solidFill>
                  <a:schemeClr val="bg1"/>
                </a:solidFill>
                <a:latin typeface="+mn-lt"/>
              </a:rPr>
              <a:t>Cross-Cutting Factors:</a:t>
            </a:r>
          </a:p>
          <a:p>
            <a:pPr marL="137160" indent="-137160">
              <a:spcBef>
                <a:spcPts val="0"/>
              </a:spcBef>
              <a:spcAft>
                <a:spcPts val="600"/>
              </a:spcAft>
              <a:buClr>
                <a:schemeClr val="bg1"/>
              </a:buClr>
              <a:buFont typeface="Arial" pitchFamily="34" charset="0"/>
              <a:buChar char="•"/>
            </a:pPr>
            <a:r>
              <a:rPr lang="en-US" sz="1500" b="1" dirty="0">
                <a:solidFill>
                  <a:schemeClr val="bg1"/>
                </a:solidFill>
                <a:latin typeface="+mn-lt"/>
              </a:rPr>
              <a:t>Information, Motivation, Ability to Act, and Norms</a:t>
            </a:r>
            <a:r>
              <a:rPr lang="en-US" sz="1500" dirty="0">
                <a:solidFill>
                  <a:schemeClr val="bg1"/>
                </a:solidFill>
                <a:latin typeface="+mn-lt"/>
              </a:rPr>
              <a:t>: How are these factors addressed across all levels?</a:t>
            </a:r>
          </a:p>
        </p:txBody>
      </p:sp>
      <p:sp>
        <p:nvSpPr>
          <p:cNvPr id="8" name="Rectangle 7"/>
          <p:cNvSpPr/>
          <p:nvPr/>
        </p:nvSpPr>
        <p:spPr>
          <a:xfrm>
            <a:off x="3048000" y="457200"/>
            <a:ext cx="5497286" cy="86177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a:ea typeface="+mn-ea"/>
                <a:cs typeface="Arial" pitchFamily="34" charset="0"/>
              </a:rPr>
              <a:t> Using the Socio-Ecological Model to Determine Key Audiences</a:t>
            </a:r>
          </a:p>
        </p:txBody>
      </p:sp>
      <p:pic>
        <p:nvPicPr>
          <p:cNvPr id="9" name="Picture 8" descr="sem_graphic_no boxes_20110623.jpg"/>
          <p:cNvPicPr>
            <a:picLocks noChangeAspect="1" noChangeArrowheads="1"/>
          </p:cNvPicPr>
          <p:nvPr/>
        </p:nvPicPr>
        <p:blipFill rotWithShape="1">
          <a:blip r:embed="rId3" cstate="screen"/>
          <a:srcRect l="2613"/>
          <a:stretch/>
        </p:blipFill>
        <p:spPr bwMode="auto">
          <a:xfrm>
            <a:off x="3048000" y="1440721"/>
            <a:ext cx="6085114" cy="5417279"/>
          </a:xfrm>
          <a:prstGeom prst="rect">
            <a:avLst/>
          </a:prstGeom>
          <a:noFill/>
          <a:ln w="9525">
            <a:noFill/>
            <a:miter lim="800000"/>
            <a:headEnd/>
            <a:tailEnd/>
          </a:ln>
        </p:spPr>
      </p:pic>
    </p:spTree>
    <p:extLst>
      <p:ext uri="{BB962C8B-B14F-4D97-AF65-F5344CB8AC3E}">
        <p14:creationId xmlns:p14="http://schemas.microsoft.com/office/powerpoint/2010/main" val="146556309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pPr>
              <a:defRPr/>
            </a:pPr>
            <a:r>
              <a:rPr lang="en-US" sz="4000" b="1" dirty="0">
                <a:latin typeface="+mn-lt"/>
              </a:rPr>
              <a:t>Questions and Answers</a:t>
            </a:r>
          </a:p>
        </p:txBody>
      </p:sp>
    </p:spTree>
    <p:extLst>
      <p:ext uri="{BB962C8B-B14F-4D97-AF65-F5344CB8AC3E}">
        <p14:creationId xmlns:p14="http://schemas.microsoft.com/office/powerpoint/2010/main" val="94469400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pPr>
              <a:defRPr/>
            </a:pPr>
            <a:r>
              <a:rPr lang="en-US" sz="4000" b="1" dirty="0">
                <a:latin typeface="+mn-lt"/>
              </a:rPr>
              <a:t>Audience Analysis Exercise</a:t>
            </a:r>
          </a:p>
        </p:txBody>
      </p:sp>
    </p:spTree>
    <p:extLst>
      <p:ext uri="{BB962C8B-B14F-4D97-AF65-F5344CB8AC3E}">
        <p14:creationId xmlns:p14="http://schemas.microsoft.com/office/powerpoint/2010/main" val="253696069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pPr>
              <a:defRPr/>
            </a:pPr>
            <a:r>
              <a:rPr lang="en-US" sz="4000" b="1" dirty="0">
                <a:latin typeface="+mn-lt"/>
              </a:rPr>
              <a:t>Lunch</a:t>
            </a:r>
          </a:p>
        </p:txBody>
      </p:sp>
    </p:spTree>
    <p:extLst>
      <p:ext uri="{BB962C8B-B14F-4D97-AF65-F5344CB8AC3E}">
        <p14:creationId xmlns:p14="http://schemas.microsoft.com/office/powerpoint/2010/main" val="1820899018"/>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0"/>
            <a:ext cx="7239000" cy="3810000"/>
          </a:xfrm>
        </p:spPr>
        <p:txBody>
          <a:bodyPr>
            <a:noAutofit/>
          </a:bodyPr>
          <a:lstStyle/>
          <a:p>
            <a:pPr>
              <a:defRPr/>
            </a:pPr>
            <a:r>
              <a:rPr lang="en-US" b="1" dirty="0">
                <a:latin typeface="+mn-lt"/>
              </a:rPr>
              <a:t>Session 6 (Continued): Audience Analysis and Segmentation Using the Socio-Ecological Model</a:t>
            </a:r>
          </a:p>
        </p:txBody>
      </p:sp>
    </p:spTree>
    <p:extLst>
      <p:ext uri="{BB962C8B-B14F-4D97-AF65-F5344CB8AC3E}">
        <p14:creationId xmlns:p14="http://schemas.microsoft.com/office/powerpoint/2010/main" val="2472625893"/>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pPr>
              <a:defRPr/>
            </a:pPr>
            <a:r>
              <a:rPr lang="en-US" sz="4000" b="1" dirty="0">
                <a:latin typeface="+mn-lt"/>
              </a:rPr>
              <a:t>Voting on Audiences</a:t>
            </a:r>
          </a:p>
        </p:txBody>
      </p:sp>
    </p:spTree>
    <p:extLst>
      <p:ext uri="{BB962C8B-B14F-4D97-AF65-F5344CB8AC3E}">
        <p14:creationId xmlns:p14="http://schemas.microsoft.com/office/powerpoint/2010/main" val="181470862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2057400"/>
          </a:xfrm>
        </p:spPr>
        <p:txBody>
          <a:bodyPr>
            <a:noAutofit/>
          </a:bodyPr>
          <a:lstStyle/>
          <a:p>
            <a:pPr>
              <a:defRPr/>
            </a:pPr>
            <a:r>
              <a:rPr lang="en-US" b="1" dirty="0">
                <a:latin typeface="+mn-lt"/>
              </a:rPr>
              <a:t>Session 7: Context Analysis</a:t>
            </a:r>
          </a:p>
        </p:txBody>
      </p:sp>
    </p:spTree>
    <p:extLst>
      <p:ext uri="{BB962C8B-B14F-4D97-AF65-F5344CB8AC3E}">
        <p14:creationId xmlns:p14="http://schemas.microsoft.com/office/powerpoint/2010/main" val="267301944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pPr>
              <a:defRPr/>
            </a:pPr>
            <a:br>
              <a:rPr lang="en-US" b="1" dirty="0">
                <a:latin typeface="+mn-lt"/>
              </a:rPr>
            </a:br>
            <a:br>
              <a:rPr lang="en-US" b="1" dirty="0">
                <a:latin typeface="+mn-lt"/>
              </a:rPr>
            </a:br>
            <a:r>
              <a:rPr lang="en-US" b="1" dirty="0">
                <a:latin typeface="+mn-lt"/>
                <a:cs typeface="+mj-cs"/>
              </a:rPr>
              <a:t>Context Analysis </a:t>
            </a:r>
            <a:br>
              <a:rPr lang="en-US" b="1" dirty="0">
                <a:latin typeface="+mn-lt"/>
              </a:rPr>
            </a:br>
            <a:br>
              <a:rPr lang="en-US" b="1" dirty="0">
                <a:latin typeface="+mn-lt"/>
              </a:rPr>
            </a:br>
            <a:endParaRPr lang="en-US" b="1" dirty="0">
              <a:latin typeface="+mn-lt"/>
            </a:endParaRPr>
          </a:p>
        </p:txBody>
      </p:sp>
      <p:sp>
        <p:nvSpPr>
          <p:cNvPr id="5" name="Content Placeholder 4"/>
          <p:cNvSpPr>
            <a:spLocks noGrp="1"/>
          </p:cNvSpPr>
          <p:nvPr>
            <p:ph sz="half" idx="1"/>
          </p:nvPr>
        </p:nvSpPr>
        <p:spPr>
          <a:xfrm>
            <a:off x="211138" y="1219200"/>
            <a:ext cx="4400603" cy="4395788"/>
          </a:xfrm>
        </p:spPr>
        <p:txBody>
          <a:bodyPr/>
          <a:lstStyle/>
          <a:p>
            <a:pPr marL="182880" indent="-182880">
              <a:spcBef>
                <a:spcPts val="0"/>
              </a:spcBef>
              <a:spcAft>
                <a:spcPts val="1200"/>
              </a:spcAft>
            </a:pPr>
            <a:r>
              <a:rPr lang="en-US" sz="2200" u="sng" dirty="0">
                <a:latin typeface="+mn-lt"/>
              </a:rPr>
              <a:t>Information</a:t>
            </a:r>
            <a:r>
              <a:rPr lang="en-US" sz="2200" dirty="0">
                <a:latin typeface="+mn-lt"/>
              </a:rPr>
              <a:t>: What in formation does the audience receive about the issue? From whom? What is the format? (For example: Do the news media receive press releases from nutrition organizations?)</a:t>
            </a:r>
          </a:p>
          <a:p>
            <a:pPr marL="182880" indent="-182880">
              <a:spcBef>
                <a:spcPts val="0"/>
              </a:spcBef>
              <a:spcAft>
                <a:spcPts val="1200"/>
              </a:spcAft>
            </a:pPr>
            <a:r>
              <a:rPr lang="en-US" sz="2200" u="sng" dirty="0">
                <a:latin typeface="+mn-lt"/>
              </a:rPr>
              <a:t>Motivation</a:t>
            </a:r>
            <a:r>
              <a:rPr lang="en-US" sz="2200" dirty="0">
                <a:latin typeface="+mn-lt"/>
              </a:rPr>
              <a:t>: What motivates the audience? (For example: Are newspaper publishers motivated by a need to write stories that will appeal to their readers, sell more papers, or keep elected officials accountable?)</a:t>
            </a:r>
          </a:p>
        </p:txBody>
      </p:sp>
      <p:sp>
        <p:nvSpPr>
          <p:cNvPr id="6" name="Content Placeholder 5"/>
          <p:cNvSpPr>
            <a:spLocks noGrp="1"/>
          </p:cNvSpPr>
          <p:nvPr>
            <p:ph sz="half" idx="2"/>
          </p:nvPr>
        </p:nvSpPr>
        <p:spPr>
          <a:xfrm>
            <a:off x="4653838" y="1219200"/>
            <a:ext cx="4180600" cy="4344029"/>
          </a:xfrm>
        </p:spPr>
        <p:txBody>
          <a:bodyPr/>
          <a:lstStyle/>
          <a:p>
            <a:pPr marL="182880" indent="-182880">
              <a:spcBef>
                <a:spcPts val="0"/>
              </a:spcBef>
              <a:spcAft>
                <a:spcPts val="1200"/>
              </a:spcAft>
            </a:pPr>
            <a:r>
              <a:rPr lang="en-US" sz="2200" u="sng" dirty="0">
                <a:latin typeface="+mn-lt"/>
              </a:rPr>
              <a:t>Ability to Act</a:t>
            </a:r>
            <a:r>
              <a:rPr lang="en-US" sz="2200" dirty="0">
                <a:latin typeface="+mn-lt"/>
              </a:rPr>
              <a:t>: What power and resources does the audience have? (For example: Editors and news producers can decide what to cover, but their resources for investigative reporting may be limited.)</a:t>
            </a:r>
          </a:p>
          <a:p>
            <a:pPr marL="182880" indent="-182880">
              <a:spcBef>
                <a:spcPts val="0"/>
              </a:spcBef>
              <a:spcAft>
                <a:spcPts val="1200"/>
              </a:spcAft>
            </a:pPr>
            <a:r>
              <a:rPr lang="en-US" sz="2200" u="sng" dirty="0">
                <a:latin typeface="+mn-lt"/>
              </a:rPr>
              <a:t>Norms</a:t>
            </a:r>
            <a:r>
              <a:rPr lang="en-US" sz="2200" dirty="0">
                <a:latin typeface="+mn-lt"/>
              </a:rPr>
              <a:t>: What are the underlying values of the audience? How do these values affect their attitudes, beliefs, and behaviors? (For example: Politics and sports may have more prestige than public health reporting among journalists.)</a:t>
            </a:r>
          </a:p>
        </p:txBody>
      </p:sp>
    </p:spTree>
    <p:extLst>
      <p:ext uri="{BB962C8B-B14F-4D97-AF65-F5344CB8AC3E}">
        <p14:creationId xmlns:p14="http://schemas.microsoft.com/office/powerpoint/2010/main" val="1874185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rot="16200000">
            <a:off x="-1383507" y="2509044"/>
            <a:ext cx="3897313" cy="708025"/>
          </a:xfrm>
          <a:prstGeom prst="rect">
            <a:avLst/>
          </a:prstGeom>
          <a:solidFill>
            <a:schemeClr val="bg1"/>
          </a:solidFill>
        </p:spPr>
        <p:txBody>
          <a:bodyPr>
            <a:spAutoFit/>
          </a:bodyPr>
          <a:lstStyle/>
          <a:p>
            <a:pPr algn="ctr">
              <a:defRPr/>
            </a:pPr>
            <a:r>
              <a:rPr lang="en-US" sz="2000" b="1" dirty="0">
                <a:solidFill>
                  <a:prstClr val="black"/>
                </a:solidFill>
              </a:rPr>
              <a:t>Z-score</a:t>
            </a:r>
          </a:p>
          <a:p>
            <a:pPr algn="ctr">
              <a:defRPr/>
            </a:pPr>
            <a:endParaRPr lang="en-US" sz="2000" b="1" dirty="0">
              <a:solidFill>
                <a:prstClr val="black"/>
              </a:solidFill>
            </a:endParaRPr>
          </a:p>
        </p:txBody>
      </p:sp>
      <p:graphicFrame>
        <p:nvGraphicFramePr>
          <p:cNvPr id="2050" name="Object 2" descr="line cart showing global average for healthy children, wasting, underweight, and stunting" title="line chart"/>
          <p:cNvGraphicFramePr>
            <a:graphicFrameLocks noChangeAspect="1"/>
          </p:cNvGraphicFramePr>
          <p:nvPr>
            <p:extLst>
              <p:ext uri="{D42A27DB-BD31-4B8C-83A1-F6EECF244321}">
                <p14:modId xmlns:p14="http://schemas.microsoft.com/office/powerpoint/2010/main" val="4185329884"/>
              </p:ext>
            </p:extLst>
          </p:nvPr>
        </p:nvGraphicFramePr>
        <p:xfrm>
          <a:off x="-152400" y="685800"/>
          <a:ext cx="9132887" cy="6096000"/>
        </p:xfrm>
        <a:graphic>
          <a:graphicData uri="http://schemas.openxmlformats.org/presentationml/2006/ole">
            <mc:AlternateContent xmlns:mc="http://schemas.openxmlformats.org/markup-compatibility/2006">
              <mc:Choice xmlns:v="urn:schemas-microsoft-com:vml" Requires="v">
                <p:oleObj spid="_x0000_s1044" name="Chart" r:id="rId4" imgW="6095905" imgH="4067223" progId="MSGraph.Chart.8">
                  <p:embed/>
                </p:oleObj>
              </mc:Choice>
              <mc:Fallback>
                <p:oleObj name="Chart" r:id="rId4" imgW="6095905" imgH="4067223" progId="MSGraph.Chart.8">
                  <p:embed/>
                  <p:pic>
                    <p:nvPicPr>
                      <p:cNvPr id="2050" name="Object 2" descr="line cart showing global average for healthy children, wasting, underweight, and stunting" title="line 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85800"/>
                        <a:ext cx="9132887"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ext Box 5"/>
          <p:cNvSpPr txBox="1">
            <a:spLocks noChangeArrowheads="1"/>
          </p:cNvSpPr>
          <p:nvPr/>
        </p:nvSpPr>
        <p:spPr bwMode="auto">
          <a:xfrm>
            <a:off x="413543" y="6474767"/>
            <a:ext cx="8425657" cy="276999"/>
          </a:xfrm>
          <a:prstGeom prst="rect">
            <a:avLst/>
          </a:prstGeom>
          <a:noFill/>
          <a:ln w="9525">
            <a:noFill/>
            <a:miter lim="800000"/>
            <a:headEnd/>
            <a:tailEnd/>
          </a:ln>
        </p:spPr>
        <p:txBody>
          <a:bodyPr wrap="square">
            <a:spAutoFit/>
          </a:bodyPr>
          <a:lstStyle/>
          <a:p>
            <a:pPr>
              <a:spcBef>
                <a:spcPct val="50000"/>
              </a:spcBef>
              <a:defRPr/>
            </a:pPr>
            <a:r>
              <a:rPr lang="en-US" sz="1200" dirty="0">
                <a:solidFill>
                  <a:srgbClr val="000000"/>
                </a:solidFill>
                <a:cs typeface="Times New Roman" pitchFamily="18" charset="0"/>
              </a:rPr>
              <a:t>Source: </a:t>
            </a:r>
            <a:r>
              <a:rPr lang="en-US" sz="1200" dirty="0" err="1">
                <a:solidFill>
                  <a:srgbClr val="000000"/>
                </a:solidFill>
                <a:cs typeface="Times New Roman" pitchFamily="18" charset="0"/>
              </a:rPr>
              <a:t>Victora</a:t>
            </a:r>
            <a:r>
              <a:rPr lang="en-US" sz="1200" dirty="0">
                <a:solidFill>
                  <a:srgbClr val="000000"/>
                </a:solidFill>
                <a:cs typeface="Times New Roman" pitchFamily="18" charset="0"/>
              </a:rPr>
              <a:t> et al. </a:t>
            </a:r>
            <a:r>
              <a:rPr lang="en-US" sz="1200" i="1" dirty="0">
                <a:solidFill>
                  <a:srgbClr val="000000"/>
                </a:solidFill>
                <a:cs typeface="Times New Roman" pitchFamily="18" charset="0"/>
              </a:rPr>
              <a:t>Pediatrics.</a:t>
            </a:r>
            <a:r>
              <a:rPr lang="en-US" sz="1200" dirty="0">
                <a:solidFill>
                  <a:srgbClr val="000000"/>
                </a:solidFill>
                <a:cs typeface="Times New Roman" pitchFamily="18" charset="0"/>
              </a:rPr>
              <a:t> 2010</a:t>
            </a:r>
            <a:endParaRPr lang="en-GB" sz="1200" dirty="0">
              <a:solidFill>
                <a:prstClr val="black"/>
              </a:solidFill>
            </a:endParaRPr>
          </a:p>
        </p:txBody>
      </p:sp>
      <p:sp>
        <p:nvSpPr>
          <p:cNvPr id="5" name="Rectangle 4"/>
          <p:cNvSpPr/>
          <p:nvPr/>
        </p:nvSpPr>
        <p:spPr>
          <a:xfrm>
            <a:off x="5113056" y="228600"/>
            <a:ext cx="184731" cy="523220"/>
          </a:xfrm>
          <a:prstGeom prst="rect">
            <a:avLst/>
          </a:prstGeom>
          <a:solidFill>
            <a:schemeClr val="bg1"/>
          </a:solidFill>
        </p:spPr>
        <p:txBody>
          <a:bodyPr wrap="none">
            <a:spAutoFit/>
          </a:bodyPr>
          <a:lstStyle/>
          <a:p>
            <a:pPr algn="ctr">
              <a:defRPr/>
            </a:pPr>
            <a:endParaRPr lang="en-US" sz="2800" b="1" dirty="0">
              <a:solidFill>
                <a:srgbClr val="4BACC6">
                  <a:lumMod val="50000"/>
                </a:srgbClr>
              </a:solidFill>
            </a:endParaRPr>
          </a:p>
        </p:txBody>
      </p:sp>
      <p:sp>
        <p:nvSpPr>
          <p:cNvPr id="2054" name="Oval 5"/>
          <p:cNvSpPr>
            <a:spLocks noChangeArrowheads="1"/>
          </p:cNvSpPr>
          <p:nvPr/>
        </p:nvSpPr>
        <p:spPr bwMode="auto">
          <a:xfrm>
            <a:off x="1208087" y="1295400"/>
            <a:ext cx="3200400" cy="4191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6" name="TextBox 5"/>
          <p:cNvSpPr txBox="1"/>
          <p:nvPr/>
        </p:nvSpPr>
        <p:spPr>
          <a:xfrm>
            <a:off x="1055687" y="6019800"/>
            <a:ext cx="7696200" cy="369332"/>
          </a:xfrm>
          <a:prstGeom prst="rect">
            <a:avLst/>
          </a:prstGeom>
          <a:noFill/>
        </p:spPr>
        <p:txBody>
          <a:bodyPr>
            <a:spAutoFit/>
          </a:bodyPr>
          <a:lstStyle/>
          <a:p>
            <a:pPr algn="ctr">
              <a:defRPr/>
            </a:pPr>
            <a:r>
              <a:rPr lang="en-US" b="1" dirty="0">
                <a:solidFill>
                  <a:prstClr val="black"/>
                </a:solidFill>
              </a:rPr>
              <a:t>Age in months (data shown for developing countries)</a:t>
            </a:r>
          </a:p>
        </p:txBody>
      </p:sp>
      <p:sp>
        <p:nvSpPr>
          <p:cNvPr id="9" name="TextBox 8"/>
          <p:cNvSpPr txBox="1"/>
          <p:nvPr/>
        </p:nvSpPr>
        <p:spPr>
          <a:xfrm>
            <a:off x="4256087" y="4267200"/>
            <a:ext cx="4343400" cy="400050"/>
          </a:xfrm>
          <a:prstGeom prst="rect">
            <a:avLst/>
          </a:prstGeom>
          <a:noFill/>
        </p:spPr>
        <p:txBody>
          <a:bodyPr>
            <a:spAutoFit/>
          </a:bodyPr>
          <a:lstStyle/>
          <a:p>
            <a:pPr>
              <a:defRPr/>
            </a:pPr>
            <a:r>
              <a:rPr lang="en-US" sz="2000" b="1" dirty="0">
                <a:solidFill>
                  <a:prstClr val="black"/>
                </a:solidFill>
              </a:rPr>
              <a:t>Stunting (height-for-age)</a:t>
            </a:r>
          </a:p>
        </p:txBody>
      </p:sp>
      <p:sp>
        <p:nvSpPr>
          <p:cNvPr id="10" name="TextBox 9"/>
          <p:cNvSpPr txBox="1"/>
          <p:nvPr/>
        </p:nvSpPr>
        <p:spPr>
          <a:xfrm>
            <a:off x="4408487" y="3200400"/>
            <a:ext cx="4343400" cy="400050"/>
          </a:xfrm>
          <a:prstGeom prst="rect">
            <a:avLst/>
          </a:prstGeom>
          <a:noFill/>
        </p:spPr>
        <p:txBody>
          <a:bodyPr>
            <a:spAutoFit/>
          </a:bodyPr>
          <a:lstStyle/>
          <a:p>
            <a:pPr>
              <a:defRPr/>
            </a:pPr>
            <a:r>
              <a:rPr lang="en-US" sz="2000" b="1" dirty="0">
                <a:solidFill>
                  <a:prstClr val="black"/>
                </a:solidFill>
              </a:rPr>
              <a:t>Underweight (weight-for-age)</a:t>
            </a:r>
          </a:p>
        </p:txBody>
      </p:sp>
      <p:sp>
        <p:nvSpPr>
          <p:cNvPr id="11" name="TextBox 10"/>
          <p:cNvSpPr txBox="1"/>
          <p:nvPr/>
        </p:nvSpPr>
        <p:spPr>
          <a:xfrm>
            <a:off x="4408487" y="1905000"/>
            <a:ext cx="4343400" cy="400050"/>
          </a:xfrm>
          <a:prstGeom prst="rect">
            <a:avLst/>
          </a:prstGeom>
          <a:noFill/>
        </p:spPr>
        <p:txBody>
          <a:bodyPr>
            <a:spAutoFit/>
          </a:bodyPr>
          <a:lstStyle/>
          <a:p>
            <a:pPr>
              <a:defRPr/>
            </a:pPr>
            <a:r>
              <a:rPr lang="en-US" sz="2000" b="1" dirty="0">
                <a:solidFill>
                  <a:prstClr val="black"/>
                </a:solidFill>
              </a:rPr>
              <a:t>Wasting (weight-for-height)</a:t>
            </a:r>
          </a:p>
        </p:txBody>
      </p:sp>
      <p:cxnSp>
        <p:nvCxnSpPr>
          <p:cNvPr id="2059" name="Straight Connector 14"/>
          <p:cNvCxnSpPr>
            <a:cxnSpLocks noChangeShapeType="1"/>
          </p:cNvCxnSpPr>
          <p:nvPr/>
        </p:nvCxnSpPr>
        <p:spPr bwMode="auto">
          <a:xfrm>
            <a:off x="1208087" y="2514600"/>
            <a:ext cx="7543800" cy="0"/>
          </a:xfrm>
          <a:prstGeom prst="line">
            <a:avLst/>
          </a:prstGeom>
          <a:noFill/>
          <a:ln w="28575">
            <a:solidFill>
              <a:schemeClr val="tx1"/>
            </a:solidFill>
            <a:round/>
            <a:headEnd type="none" w="sm" len="sm"/>
            <a:tailEnd type="none" w="sm" len="sm"/>
          </a:ln>
        </p:spPr>
      </p:cxnSp>
      <p:sp>
        <p:nvSpPr>
          <p:cNvPr id="16" name="TextBox 15"/>
          <p:cNvSpPr txBox="1"/>
          <p:nvPr/>
        </p:nvSpPr>
        <p:spPr>
          <a:xfrm>
            <a:off x="1589087" y="1828800"/>
            <a:ext cx="2590800" cy="708025"/>
          </a:xfrm>
          <a:prstGeom prst="rect">
            <a:avLst/>
          </a:prstGeom>
          <a:noFill/>
          <a:ln>
            <a:noFill/>
          </a:ln>
        </p:spPr>
        <p:txBody>
          <a:bodyPr>
            <a:spAutoFit/>
          </a:bodyPr>
          <a:lstStyle/>
          <a:p>
            <a:pPr>
              <a:defRPr/>
            </a:pPr>
            <a:r>
              <a:rPr lang="en-US" sz="2000" b="1" dirty="0">
                <a:solidFill>
                  <a:prstClr val="black"/>
                </a:solidFill>
              </a:rPr>
              <a:t>Global average for healthy children</a:t>
            </a:r>
          </a:p>
        </p:txBody>
      </p:sp>
      <p:cxnSp>
        <p:nvCxnSpPr>
          <p:cNvPr id="2061" name="Straight Arrow Connector 17"/>
          <p:cNvCxnSpPr>
            <a:cxnSpLocks noChangeShapeType="1"/>
          </p:cNvCxnSpPr>
          <p:nvPr/>
        </p:nvCxnSpPr>
        <p:spPr bwMode="auto">
          <a:xfrm rot="5400000">
            <a:off x="3543300" y="2255765"/>
            <a:ext cx="382588" cy="1588"/>
          </a:xfrm>
          <a:prstGeom prst="straightConnector1">
            <a:avLst/>
          </a:prstGeom>
          <a:noFill/>
          <a:ln w="28575">
            <a:solidFill>
              <a:schemeClr val="tx1"/>
            </a:solidFill>
            <a:round/>
            <a:headEnd type="none" w="sm" len="sm"/>
            <a:tailEnd type="arrow" w="med" len="med"/>
          </a:ln>
        </p:spPr>
      </p:cxnSp>
      <p:sp>
        <p:nvSpPr>
          <p:cNvPr id="3" name="Title 2"/>
          <p:cNvSpPr>
            <a:spLocks noGrp="1"/>
          </p:cNvSpPr>
          <p:nvPr>
            <p:ph type="title"/>
          </p:nvPr>
        </p:nvSpPr>
        <p:spPr>
          <a:xfrm>
            <a:off x="457200" y="63440"/>
            <a:ext cx="8229600" cy="1143000"/>
          </a:xfrm>
        </p:spPr>
        <p:txBody>
          <a:bodyPr/>
          <a:lstStyle/>
          <a:p>
            <a:r>
              <a:rPr lang="en-US" dirty="0"/>
              <a:t>Malnutrition Starts Early: Within 1,000 Days</a:t>
            </a:r>
          </a:p>
        </p:txBody>
      </p:sp>
    </p:spTree>
    <p:extLst>
      <p:ext uri="{BB962C8B-B14F-4D97-AF65-F5344CB8AC3E}">
        <p14:creationId xmlns:p14="http://schemas.microsoft.com/office/powerpoint/2010/main" val="716003864"/>
      </p:ext>
    </p:extLst>
  </p:cSld>
  <p:clrMapOvr>
    <a:overrideClrMapping bg1="lt1" tx1="dk1" bg2="lt2" tx2="dk2" accent1="accent1" accent2="accent2" accent3="accent3" accent4="accent4" accent5="accent5" accent6="accent6" hlink="hlink" folHlink="folHlink"/>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sz="4000" b="1" dirty="0">
                <a:latin typeface="+mn-lt"/>
              </a:rPr>
              <a:t>Break</a:t>
            </a:r>
          </a:p>
        </p:txBody>
      </p:sp>
    </p:spTree>
    <p:extLst>
      <p:ext uri="{BB962C8B-B14F-4D97-AF65-F5344CB8AC3E}">
        <p14:creationId xmlns:p14="http://schemas.microsoft.com/office/powerpoint/2010/main" val="218025466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590800"/>
          </a:xfrm>
        </p:spPr>
        <p:txBody>
          <a:bodyPr>
            <a:noAutofit/>
          </a:bodyPr>
          <a:lstStyle/>
          <a:p>
            <a:pPr>
              <a:defRPr/>
            </a:pPr>
            <a:r>
              <a:rPr lang="en-US" b="1" dirty="0">
                <a:latin typeface="+mn-lt"/>
              </a:rPr>
              <a:t>Session 8: Desired Changes, Barriers, and Advocacy Intent for Each Audience</a:t>
            </a:r>
          </a:p>
        </p:txBody>
      </p:sp>
    </p:spTree>
    <p:extLst>
      <p:ext uri="{BB962C8B-B14F-4D97-AF65-F5344CB8AC3E}">
        <p14:creationId xmlns:p14="http://schemas.microsoft.com/office/powerpoint/2010/main" val="43658729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dirty="0">
                <a:latin typeface="+mn-lt"/>
              </a:rPr>
              <a:t>Advocacy Intent</a:t>
            </a:r>
          </a:p>
        </p:txBody>
      </p:sp>
      <p:sp>
        <p:nvSpPr>
          <p:cNvPr id="3" name="Content Placeholder 2"/>
          <p:cNvSpPr>
            <a:spLocks noGrp="1"/>
          </p:cNvSpPr>
          <p:nvPr>
            <p:ph sz="quarter" idx="1"/>
          </p:nvPr>
        </p:nvSpPr>
        <p:spPr>
          <a:xfrm>
            <a:off x="301752" y="1371600"/>
            <a:ext cx="8503920" cy="4572000"/>
          </a:xfrm>
        </p:spPr>
        <p:txBody>
          <a:bodyPr>
            <a:normAutofit/>
          </a:bodyPr>
          <a:lstStyle/>
          <a:p>
            <a:r>
              <a:rPr lang="en-US" dirty="0">
                <a:latin typeface="+mn-lt"/>
              </a:rPr>
              <a:t>What is an “advocacy intent”?</a:t>
            </a:r>
          </a:p>
          <a:p>
            <a:pPr lvl="1">
              <a:buFont typeface="Calibri" panose="020F0502020204030204" pitchFamily="34" charset="0"/>
              <a:buChar char="–"/>
            </a:pPr>
            <a:r>
              <a:rPr lang="en-US" dirty="0">
                <a:latin typeface="+mn-lt"/>
              </a:rPr>
              <a:t>How you plan to address the barriers you identified, so that you can achieve the desired change</a:t>
            </a:r>
          </a:p>
          <a:p>
            <a:pPr lvl="1">
              <a:buFont typeface="Calibri" panose="020F0502020204030204" pitchFamily="34" charset="0"/>
              <a:buChar char="–"/>
            </a:pPr>
            <a:r>
              <a:rPr lang="en-US" dirty="0">
                <a:latin typeface="+mn-lt"/>
              </a:rPr>
              <a:t>For example: An advocacy intent could involve improving the audience’s understanding of an issue or building their skills</a:t>
            </a:r>
          </a:p>
          <a:p>
            <a:r>
              <a:rPr lang="en-US" dirty="0">
                <a:latin typeface="+mn-lt"/>
              </a:rPr>
              <a:t>What is </a:t>
            </a:r>
            <a:r>
              <a:rPr lang="en-US" u="sng" dirty="0">
                <a:latin typeface="+mn-lt"/>
              </a:rPr>
              <a:t>not</a:t>
            </a:r>
            <a:r>
              <a:rPr lang="en-US" dirty="0">
                <a:latin typeface="+mn-lt"/>
              </a:rPr>
              <a:t> an “advocacy intent”?</a:t>
            </a:r>
          </a:p>
          <a:p>
            <a:pPr lvl="1">
              <a:buFont typeface="Calibri" panose="020F0502020204030204" pitchFamily="34" charset="0"/>
              <a:buChar char="–"/>
            </a:pPr>
            <a:r>
              <a:rPr lang="en-US" dirty="0">
                <a:latin typeface="+mn-lt"/>
              </a:rPr>
              <a:t>It is </a:t>
            </a:r>
            <a:r>
              <a:rPr lang="en-US" u="sng" dirty="0">
                <a:latin typeface="+mn-lt"/>
              </a:rPr>
              <a:t>not</a:t>
            </a:r>
            <a:r>
              <a:rPr lang="en-US" dirty="0">
                <a:latin typeface="+mn-lt"/>
              </a:rPr>
              <a:t> a program objective</a:t>
            </a:r>
          </a:p>
        </p:txBody>
      </p:sp>
    </p:spTree>
    <p:extLst>
      <p:ext uri="{BB962C8B-B14F-4D97-AF65-F5344CB8AC3E}">
        <p14:creationId xmlns:p14="http://schemas.microsoft.com/office/powerpoint/2010/main" val="417987250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eaLnBrk="1" hangingPunct="1"/>
            <a:r>
              <a:rPr lang="en-US" b="1" dirty="0">
                <a:latin typeface="+mn-lt"/>
              </a:rPr>
              <a:t>Barriers (Why are we still dealing with this problem?)</a:t>
            </a:r>
          </a:p>
        </p:txBody>
      </p:sp>
      <p:sp>
        <p:nvSpPr>
          <p:cNvPr id="3" name="Content Placeholder 2"/>
          <p:cNvSpPr>
            <a:spLocks noGrp="1"/>
          </p:cNvSpPr>
          <p:nvPr>
            <p:ph sz="quarter" idx="1"/>
          </p:nvPr>
        </p:nvSpPr>
        <p:spPr>
          <a:xfrm>
            <a:off x="301752" y="1752600"/>
            <a:ext cx="8503920" cy="4191000"/>
          </a:xfrm>
        </p:spPr>
        <p:txBody>
          <a:bodyPr>
            <a:normAutofit/>
          </a:bodyPr>
          <a:lstStyle/>
          <a:p>
            <a:r>
              <a:rPr lang="en-US" dirty="0">
                <a:latin typeface="+mn-lt"/>
              </a:rPr>
              <a:t>The advocacy intent must address the reasons that people ignore, fear, or resist change</a:t>
            </a:r>
          </a:p>
        </p:txBody>
      </p:sp>
      <p:sp>
        <p:nvSpPr>
          <p:cNvPr id="4" name="U-Turn Arrow 3" descr="arrow pointing from advocacy intent to barriers and then to desired change" title="arrow"/>
          <p:cNvSpPr/>
          <p:nvPr/>
        </p:nvSpPr>
        <p:spPr>
          <a:xfrm>
            <a:off x="2895600" y="4038600"/>
            <a:ext cx="3581400" cy="6096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3810000" y="3581400"/>
            <a:ext cx="1676400" cy="400110"/>
          </a:xfrm>
          <a:prstGeom prst="rect">
            <a:avLst/>
          </a:prstGeom>
          <a:noFill/>
        </p:spPr>
        <p:txBody>
          <a:bodyPr wrap="square" rtlCol="0">
            <a:spAutoFit/>
          </a:bodyPr>
          <a:lstStyle/>
          <a:p>
            <a:pPr algn="ctr"/>
            <a:r>
              <a:rPr lang="en-US" sz="2000" dirty="0">
                <a:latin typeface="+mn-lt"/>
              </a:rPr>
              <a:t>Barriers</a:t>
            </a:r>
          </a:p>
        </p:txBody>
      </p:sp>
      <p:sp>
        <p:nvSpPr>
          <p:cNvPr id="6" name="TextBox 5"/>
          <p:cNvSpPr txBox="1"/>
          <p:nvPr/>
        </p:nvSpPr>
        <p:spPr>
          <a:xfrm>
            <a:off x="2133600" y="4648200"/>
            <a:ext cx="1600200" cy="707886"/>
          </a:xfrm>
          <a:prstGeom prst="rect">
            <a:avLst/>
          </a:prstGeom>
          <a:noFill/>
        </p:spPr>
        <p:txBody>
          <a:bodyPr wrap="square" rtlCol="0" anchor="t">
            <a:spAutoFit/>
          </a:bodyPr>
          <a:lstStyle/>
          <a:p>
            <a:pPr algn="ctr"/>
            <a:r>
              <a:rPr lang="en-US" sz="2000" dirty="0">
                <a:latin typeface="+mn-lt"/>
              </a:rPr>
              <a:t>Advocacy</a:t>
            </a:r>
          </a:p>
          <a:p>
            <a:pPr algn="ctr"/>
            <a:r>
              <a:rPr lang="en-US" sz="2000" dirty="0">
                <a:latin typeface="+mn-lt"/>
              </a:rPr>
              <a:t>intent</a:t>
            </a:r>
          </a:p>
        </p:txBody>
      </p:sp>
      <p:sp>
        <p:nvSpPr>
          <p:cNvPr id="7" name="TextBox 6"/>
          <p:cNvSpPr txBox="1"/>
          <p:nvPr/>
        </p:nvSpPr>
        <p:spPr>
          <a:xfrm>
            <a:off x="5695950" y="4572000"/>
            <a:ext cx="1390650" cy="707886"/>
          </a:xfrm>
          <a:prstGeom prst="rect">
            <a:avLst/>
          </a:prstGeom>
          <a:noFill/>
        </p:spPr>
        <p:txBody>
          <a:bodyPr wrap="square" rtlCol="0">
            <a:spAutoFit/>
          </a:bodyPr>
          <a:lstStyle/>
          <a:p>
            <a:pPr algn="ctr"/>
            <a:r>
              <a:rPr lang="en-US" sz="2000" dirty="0">
                <a:latin typeface="+mn-lt"/>
              </a:rPr>
              <a:t>Desired change</a:t>
            </a:r>
          </a:p>
        </p:txBody>
      </p:sp>
    </p:spTree>
    <p:extLst>
      <p:ext uri="{BB962C8B-B14F-4D97-AF65-F5344CB8AC3E}">
        <p14:creationId xmlns:p14="http://schemas.microsoft.com/office/powerpoint/2010/main" val="164855418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pPr eaLnBrk="1" hangingPunct="1"/>
            <a:r>
              <a:rPr lang="en-US" b="1" dirty="0">
                <a:latin typeface="+mn-lt"/>
              </a:rPr>
              <a:t>Desired Changes, Barriers, and Advocacy Intent for Each Audience</a:t>
            </a:r>
          </a:p>
        </p:txBody>
      </p:sp>
      <p:sp>
        <p:nvSpPr>
          <p:cNvPr id="3" name="Content Placeholder 2"/>
          <p:cNvSpPr>
            <a:spLocks noGrp="1"/>
          </p:cNvSpPr>
          <p:nvPr>
            <p:ph sz="quarter" idx="1"/>
          </p:nvPr>
        </p:nvSpPr>
        <p:spPr>
          <a:xfrm>
            <a:off x="301752" y="1752600"/>
            <a:ext cx="8503920" cy="4191000"/>
          </a:xfrm>
        </p:spPr>
        <p:txBody>
          <a:bodyPr>
            <a:normAutofit lnSpcReduction="10000"/>
          </a:bodyPr>
          <a:lstStyle/>
          <a:p>
            <a:r>
              <a:rPr lang="en-US" sz="2600" dirty="0">
                <a:latin typeface="+mn-lt"/>
              </a:rPr>
              <a:t>For each audience, discuss:</a:t>
            </a:r>
          </a:p>
          <a:p>
            <a:pPr lvl="1">
              <a:buFont typeface="Calibri" panose="020F0502020204030204" pitchFamily="34" charset="0"/>
              <a:buChar char="–"/>
            </a:pPr>
            <a:r>
              <a:rPr lang="en-US" sz="2600" dirty="0">
                <a:latin typeface="+mn-lt"/>
              </a:rPr>
              <a:t>Desired changes</a:t>
            </a:r>
          </a:p>
          <a:p>
            <a:pPr lvl="1">
              <a:buFont typeface="Calibri" panose="020F0502020204030204" pitchFamily="34" charset="0"/>
              <a:buChar char="–"/>
            </a:pPr>
            <a:r>
              <a:rPr lang="en-US" sz="2600" dirty="0">
                <a:latin typeface="+mn-lt"/>
              </a:rPr>
              <a:t>Barriers</a:t>
            </a:r>
          </a:p>
          <a:p>
            <a:pPr lvl="1">
              <a:buFont typeface="Calibri" panose="020F0502020204030204" pitchFamily="34" charset="0"/>
              <a:buChar char="–"/>
            </a:pPr>
            <a:r>
              <a:rPr lang="en-US" sz="2600" dirty="0">
                <a:latin typeface="+mn-lt"/>
              </a:rPr>
              <a:t>Advocacy intent, which should have these qualities:</a:t>
            </a:r>
          </a:p>
          <a:p>
            <a:pPr lvl="2">
              <a:buFont typeface="Wingdings" charset="2"/>
              <a:buChar char="ü"/>
            </a:pPr>
            <a:r>
              <a:rPr lang="en-US" sz="2600" u="sng" dirty="0">
                <a:latin typeface="+mn-lt"/>
              </a:rPr>
              <a:t>S</a:t>
            </a:r>
            <a:r>
              <a:rPr lang="en-US" sz="2600" dirty="0">
                <a:latin typeface="+mn-lt"/>
              </a:rPr>
              <a:t>pecific</a:t>
            </a:r>
          </a:p>
          <a:p>
            <a:pPr lvl="2">
              <a:buFont typeface="Wingdings" charset="2"/>
              <a:buChar char="ü"/>
            </a:pPr>
            <a:r>
              <a:rPr lang="en-US" sz="2600" u="sng" dirty="0">
                <a:latin typeface="+mn-lt"/>
              </a:rPr>
              <a:t>M</a:t>
            </a:r>
            <a:r>
              <a:rPr lang="en-US" sz="2600" dirty="0">
                <a:latin typeface="+mn-lt"/>
              </a:rPr>
              <a:t>easurable</a:t>
            </a:r>
          </a:p>
          <a:p>
            <a:pPr lvl="2">
              <a:buFont typeface="Wingdings" charset="2"/>
              <a:buChar char="ü"/>
            </a:pPr>
            <a:r>
              <a:rPr lang="en-US" sz="2600" u="sng" dirty="0">
                <a:latin typeface="+mn-lt"/>
              </a:rPr>
              <a:t>A</a:t>
            </a:r>
            <a:r>
              <a:rPr lang="en-US" sz="2600" dirty="0">
                <a:latin typeface="+mn-lt"/>
              </a:rPr>
              <a:t>ttainable</a:t>
            </a:r>
          </a:p>
          <a:p>
            <a:pPr lvl="2">
              <a:buFont typeface="Wingdings" charset="2"/>
              <a:buChar char="ü"/>
            </a:pPr>
            <a:r>
              <a:rPr lang="en-US" sz="2600" u="sng" dirty="0">
                <a:latin typeface="+mn-lt"/>
              </a:rPr>
              <a:t>R</a:t>
            </a:r>
            <a:r>
              <a:rPr lang="en-US" sz="2600" dirty="0">
                <a:latin typeface="+mn-lt"/>
              </a:rPr>
              <a:t>ealistic</a:t>
            </a:r>
          </a:p>
          <a:p>
            <a:pPr lvl="2">
              <a:buFont typeface="Wingdings" charset="2"/>
              <a:buChar char="ü"/>
            </a:pPr>
            <a:r>
              <a:rPr lang="en-US" sz="2600" u="sng" dirty="0">
                <a:latin typeface="+mn-lt"/>
              </a:rPr>
              <a:t>T</a:t>
            </a:r>
            <a:r>
              <a:rPr lang="en-US" sz="2600" dirty="0">
                <a:latin typeface="+mn-lt"/>
              </a:rPr>
              <a:t>ime-bound</a:t>
            </a:r>
          </a:p>
          <a:p>
            <a:pPr lvl="1"/>
            <a:endParaRPr lang="en-US" sz="2600" dirty="0">
              <a:latin typeface="+mn-lt"/>
            </a:endParaRPr>
          </a:p>
        </p:txBody>
      </p:sp>
    </p:spTree>
    <p:extLst>
      <p:ext uri="{BB962C8B-B14F-4D97-AF65-F5344CB8AC3E}">
        <p14:creationId xmlns:p14="http://schemas.microsoft.com/office/powerpoint/2010/main" val="158061650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b="1" dirty="0">
                <a:latin typeface="+mn-lt"/>
              </a:rPr>
              <a:t>Example from Ethiopia</a:t>
            </a:r>
          </a:p>
        </p:txBody>
      </p:sp>
      <p:graphicFrame>
        <p:nvGraphicFramePr>
          <p:cNvPr id="7" name="Content Placeholder 6"/>
          <p:cNvGraphicFramePr>
            <a:graphicFrameLocks noGrp="1"/>
          </p:cNvGraphicFramePr>
          <p:nvPr>
            <p:ph sz="quarter" idx="1"/>
            <p:extLst/>
          </p:nvPr>
        </p:nvGraphicFramePr>
        <p:xfrm>
          <a:off x="152400" y="1905001"/>
          <a:ext cx="8839200" cy="3442595"/>
        </p:xfrm>
        <a:graphic>
          <a:graphicData uri="http://schemas.openxmlformats.org/drawingml/2006/table">
            <a:tbl>
              <a:tblPr firstRow="1" bandRow="1">
                <a:tableStyleId>{69012ECD-51FC-41F1-AA8D-1B2483CD663E}</a:tableStyleId>
              </a:tblPr>
              <a:tblGrid>
                <a:gridCol w="19812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379766">
                <a:tc gridSpan="2">
                  <a:txBody>
                    <a:bodyPr/>
                    <a:lstStyle/>
                    <a:p>
                      <a:pPr marL="73152" marR="0">
                        <a:lnSpc>
                          <a:spcPct val="115000"/>
                        </a:lnSpc>
                        <a:spcBef>
                          <a:spcPts val="0"/>
                        </a:spcBef>
                        <a:spcAft>
                          <a:spcPts val="0"/>
                        </a:spcAft>
                      </a:pPr>
                      <a:r>
                        <a:rPr lang="en-US" sz="2000" u="sng" kern="1200" noProof="0" dirty="0">
                          <a:effectLst/>
                        </a:rPr>
                        <a:t>Target Audience</a:t>
                      </a:r>
                      <a:r>
                        <a:rPr lang="en-US" sz="2000" kern="1200" noProof="0" dirty="0">
                          <a:effectLst/>
                        </a:rPr>
                        <a:t>: Media</a:t>
                      </a:r>
                      <a:endParaRPr lang="en-US" sz="2000" b="1" u="none" kern="1200" baseline="0" noProof="0" dirty="0">
                        <a:solidFill>
                          <a:schemeClr val="tx2"/>
                        </a:solidFill>
                        <a:effectLst/>
                        <a:latin typeface="Calibri"/>
                        <a:ea typeface="Calibri"/>
                        <a:cs typeface="Calibri"/>
                      </a:endParaRPr>
                    </a:p>
                  </a:txBody>
                  <a:tcPr marT="91440" marB="91440"/>
                </a:tc>
                <a:tc hMerge="1">
                  <a:txBody>
                    <a:bodyPr/>
                    <a:lstStyle/>
                    <a:p>
                      <a:endParaRPr lang="en-US"/>
                    </a:p>
                  </a:txBody>
                  <a:tcPr/>
                </a:tc>
                <a:extLst>
                  <a:ext uri="{0D108BD9-81ED-4DB2-BD59-A6C34878D82A}">
                    <a16:rowId xmlns:a16="http://schemas.microsoft.com/office/drawing/2014/main" val="10000"/>
                  </a:ext>
                </a:extLst>
              </a:tr>
              <a:tr h="585542">
                <a:tc>
                  <a:txBody>
                    <a:bodyPr/>
                    <a:lstStyle/>
                    <a:p>
                      <a:pPr marL="73152" marR="0">
                        <a:lnSpc>
                          <a:spcPct val="115000"/>
                        </a:lnSpc>
                        <a:spcBef>
                          <a:spcPts val="0"/>
                        </a:spcBef>
                        <a:spcAft>
                          <a:spcPts val="0"/>
                        </a:spcAft>
                      </a:pPr>
                      <a:r>
                        <a:rPr lang="en-US" sz="2000" kern="1200" noProof="0" dirty="0">
                          <a:effectLst/>
                        </a:rPr>
                        <a:t>Desired</a:t>
                      </a:r>
                      <a:r>
                        <a:rPr lang="en-US" sz="2000" kern="1200" baseline="0" noProof="0" dirty="0">
                          <a:effectLst/>
                        </a:rPr>
                        <a:t> Change</a:t>
                      </a:r>
                      <a:endParaRPr lang="en-US" sz="1200" b="1" noProof="0" dirty="0">
                        <a:solidFill>
                          <a:schemeClr val="tx2"/>
                        </a:solidFill>
                        <a:effectLst/>
                        <a:latin typeface="Arial"/>
                        <a:ea typeface="Calibri"/>
                      </a:endParaRPr>
                    </a:p>
                  </a:txBody>
                  <a:tcPr marT="91440" marB="91440"/>
                </a:tc>
                <a:tc>
                  <a:txBody>
                    <a:bodyPr/>
                    <a:lstStyle/>
                    <a:p>
                      <a:pPr marL="274320" marR="0" lvl="0" indent="-182880"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sz="1800" kern="1200" noProof="0" dirty="0">
                          <a:effectLst/>
                        </a:rPr>
                        <a:t>Increase the amount and accuracy of media coverage on nutrition issues</a:t>
                      </a:r>
                      <a:endParaRPr lang="en-US" sz="1800" b="0" kern="1200" noProof="0" dirty="0">
                        <a:solidFill>
                          <a:schemeClr val="tx2"/>
                        </a:solidFill>
                        <a:effectLst/>
                        <a:latin typeface="+mn-lt"/>
                        <a:ea typeface="Times New Roman"/>
                        <a:cs typeface="Calibri"/>
                      </a:endParaRPr>
                    </a:p>
                  </a:txBody>
                  <a:tcPr marT="91440" marB="91440"/>
                </a:tc>
                <a:extLst>
                  <a:ext uri="{0D108BD9-81ED-4DB2-BD59-A6C34878D82A}">
                    <a16:rowId xmlns:a16="http://schemas.microsoft.com/office/drawing/2014/main" val="10001"/>
                  </a:ext>
                </a:extLst>
              </a:tr>
              <a:tr h="987056">
                <a:tc>
                  <a:txBody>
                    <a:bodyPr/>
                    <a:lstStyle/>
                    <a:p>
                      <a:pPr marL="73152" marR="0">
                        <a:lnSpc>
                          <a:spcPct val="115000"/>
                        </a:lnSpc>
                        <a:spcBef>
                          <a:spcPts val="0"/>
                        </a:spcBef>
                        <a:spcAft>
                          <a:spcPts val="0"/>
                        </a:spcAft>
                      </a:pPr>
                      <a:r>
                        <a:rPr lang="en-US" sz="2000" kern="1200" noProof="0" dirty="0">
                          <a:effectLst/>
                        </a:rPr>
                        <a:t>Barriers</a:t>
                      </a:r>
                      <a:endParaRPr lang="en-US" sz="1200" b="1" noProof="0" dirty="0">
                        <a:solidFill>
                          <a:schemeClr val="tx2"/>
                        </a:solidFill>
                        <a:effectLst/>
                        <a:latin typeface="Arial"/>
                        <a:ea typeface="Calibri"/>
                      </a:endParaRPr>
                    </a:p>
                  </a:txBody>
                  <a:tcPr marT="91440" marB="91440"/>
                </a:tc>
                <a:tc>
                  <a:txBody>
                    <a:bodyPr/>
                    <a:lstStyle/>
                    <a:p>
                      <a:pPr marL="274320" marR="0" lvl="0" indent="-182880" algn="l" defTabSz="914400" rtl="0" eaLnBrk="1" latinLnBrk="0" hangingPunct="1">
                        <a:lnSpc>
                          <a:spcPct val="100000"/>
                        </a:lnSpc>
                        <a:spcBef>
                          <a:spcPts val="0"/>
                        </a:spcBef>
                        <a:spcAft>
                          <a:spcPts val="600"/>
                        </a:spcAft>
                        <a:buClrTx/>
                        <a:buFont typeface="Arial" panose="020B0604020202020204" pitchFamily="34" charset="0"/>
                        <a:buChar char="•"/>
                      </a:pPr>
                      <a:r>
                        <a:rPr lang="en-US" sz="1800" kern="1200" noProof="0" dirty="0">
                          <a:effectLst/>
                        </a:rPr>
                        <a:t>Priority is given to politics and sports</a:t>
                      </a:r>
                    </a:p>
                    <a:p>
                      <a:pPr marL="274320" marR="0" lvl="0" indent="-182880" algn="l" defTabSz="914400" rtl="0" eaLnBrk="1" latinLnBrk="0" hangingPunct="1">
                        <a:lnSpc>
                          <a:spcPct val="100000"/>
                        </a:lnSpc>
                        <a:spcBef>
                          <a:spcPts val="0"/>
                        </a:spcBef>
                        <a:spcAft>
                          <a:spcPts val="600"/>
                        </a:spcAft>
                        <a:buClrTx/>
                        <a:buFont typeface="Arial" panose="020B0604020202020204" pitchFamily="34" charset="0"/>
                        <a:buChar char="•"/>
                      </a:pPr>
                      <a:r>
                        <a:rPr lang="en-US" sz="1800" kern="1200" noProof="0" dirty="0">
                          <a:effectLst/>
                        </a:rPr>
                        <a:t>A lack of journalists who specialize in health, especially nutrition</a:t>
                      </a:r>
                    </a:p>
                    <a:p>
                      <a:pPr marL="274320" marR="0" lvl="0" indent="-182880" algn="l" defTabSz="914400" rtl="0" eaLnBrk="1" latinLnBrk="0" hangingPunct="1">
                        <a:lnSpc>
                          <a:spcPct val="100000"/>
                        </a:lnSpc>
                        <a:spcBef>
                          <a:spcPts val="0"/>
                        </a:spcBef>
                        <a:spcAft>
                          <a:spcPts val="600"/>
                        </a:spcAft>
                        <a:buClrTx/>
                        <a:buFont typeface="Arial" panose="020B0604020202020204" pitchFamily="34" charset="0"/>
                        <a:buChar char="•"/>
                      </a:pPr>
                      <a:r>
                        <a:rPr lang="en-US" sz="1800" kern="1200" noProof="0" dirty="0">
                          <a:effectLst/>
                        </a:rPr>
                        <a:t>A lack of journalists trained in nutrition issues </a:t>
                      </a:r>
                      <a:endParaRPr lang="en-US" sz="1800" b="0" kern="1200" noProof="0" dirty="0">
                        <a:solidFill>
                          <a:schemeClr val="tx2"/>
                        </a:solidFill>
                        <a:effectLst/>
                        <a:latin typeface="+mn-lt"/>
                        <a:ea typeface="Times New Roman"/>
                        <a:cs typeface="Calibri"/>
                      </a:endParaRPr>
                    </a:p>
                  </a:txBody>
                  <a:tcPr marT="91440" marB="91440"/>
                </a:tc>
                <a:extLst>
                  <a:ext uri="{0D108BD9-81ED-4DB2-BD59-A6C34878D82A}">
                    <a16:rowId xmlns:a16="http://schemas.microsoft.com/office/drawing/2014/main" val="10002"/>
                  </a:ext>
                </a:extLst>
              </a:tr>
              <a:tr h="1019435">
                <a:tc>
                  <a:txBody>
                    <a:bodyPr/>
                    <a:lstStyle/>
                    <a:p>
                      <a:pPr marL="73152" marR="0" algn="l" defTabSz="914400" rtl="0" eaLnBrk="1" latinLnBrk="0" hangingPunct="1">
                        <a:lnSpc>
                          <a:spcPct val="100000"/>
                        </a:lnSpc>
                        <a:spcBef>
                          <a:spcPts val="0"/>
                        </a:spcBef>
                        <a:spcAft>
                          <a:spcPts val="0"/>
                        </a:spcAft>
                      </a:pPr>
                      <a:r>
                        <a:rPr lang="en-US" sz="2000" kern="1200" noProof="0" dirty="0">
                          <a:effectLst/>
                        </a:rPr>
                        <a:t>Advocacy Intent</a:t>
                      </a:r>
                      <a:endParaRPr lang="en-US" sz="2000" b="1" kern="1200" noProof="0" dirty="0">
                        <a:solidFill>
                          <a:schemeClr val="tx2"/>
                        </a:solidFill>
                        <a:effectLst/>
                        <a:latin typeface="+mn-lt"/>
                        <a:ea typeface="Times New Roman"/>
                        <a:cs typeface="Calibri"/>
                      </a:endParaRPr>
                    </a:p>
                  </a:txBody>
                  <a:tcPr marT="91440" marB="91440"/>
                </a:tc>
                <a:tc>
                  <a:txBody>
                    <a:bodyPr/>
                    <a:lstStyle/>
                    <a:p>
                      <a:pPr marL="27432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6629400" algn="l"/>
                        </a:tabLst>
                        <a:defRPr/>
                      </a:pPr>
                      <a:r>
                        <a:rPr lang="en-US" sz="1800" kern="1200" noProof="0" dirty="0">
                          <a:effectLst/>
                        </a:rPr>
                        <a:t>By the</a:t>
                      </a:r>
                      <a:r>
                        <a:rPr lang="en-US" sz="1800" kern="1200" baseline="0" noProof="0" dirty="0">
                          <a:effectLst/>
                        </a:rPr>
                        <a:t> end of the time period</a:t>
                      </a:r>
                      <a:r>
                        <a:rPr lang="en-US" sz="1800" kern="1200" noProof="0" dirty="0">
                          <a:effectLst/>
                        </a:rPr>
                        <a:t>, media gatekeepers will have an increased understanding of the benefits of reporting on nutrition, and journalists will have an increased capacity to report on nutrition.</a:t>
                      </a:r>
                      <a:endParaRPr lang="en-US" sz="1800" b="0" kern="1200" noProof="0" dirty="0">
                        <a:solidFill>
                          <a:schemeClr val="tx2"/>
                        </a:solidFill>
                        <a:effectLst/>
                        <a:latin typeface="Calibri"/>
                        <a:ea typeface="Times New Roman"/>
                        <a:cs typeface="Calibri"/>
                      </a:endParaRPr>
                    </a:p>
                  </a:txBody>
                  <a:tcPr marT="91440" marB="914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683454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524000"/>
          </a:xfrm>
        </p:spPr>
        <p:txBody>
          <a:bodyPr>
            <a:noAutofit/>
          </a:bodyPr>
          <a:lstStyle/>
          <a:p>
            <a:pPr>
              <a:defRPr/>
            </a:pPr>
            <a:r>
              <a:rPr lang="en-US" sz="4000" b="1" dirty="0">
                <a:latin typeface="+mn-lt"/>
              </a:rPr>
              <a:t>Wrap-Up and </a:t>
            </a:r>
            <a:br>
              <a:rPr lang="en-US" sz="4000" b="1" dirty="0">
                <a:latin typeface="+mn-lt"/>
              </a:rPr>
            </a:br>
            <a:r>
              <a:rPr lang="en-US" sz="4000" b="1" dirty="0">
                <a:latin typeface="+mn-lt"/>
              </a:rPr>
              <a:t>Closing of Day 1</a:t>
            </a:r>
          </a:p>
        </p:txBody>
      </p:sp>
    </p:spTree>
    <p:extLst>
      <p:ext uri="{BB962C8B-B14F-4D97-AF65-F5344CB8AC3E}">
        <p14:creationId xmlns:p14="http://schemas.microsoft.com/office/powerpoint/2010/main" val="283467210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057400"/>
            <a:ext cx="8686800" cy="2133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00" b="1" dirty="0">
                <a:solidFill>
                  <a:schemeClr val="tx2"/>
                </a:solidFill>
                <a:latin typeface="Calibri"/>
              </a:rPr>
              <a:t>Nutrition Advocacy Planning Workshop:</a:t>
            </a:r>
          </a:p>
          <a:p>
            <a:pPr algn="ctr" fontAlgn="auto">
              <a:spcBef>
                <a:spcPts val="0"/>
              </a:spcBef>
              <a:spcAft>
                <a:spcPts val="0"/>
              </a:spcAft>
              <a:defRPr/>
            </a:pPr>
            <a:r>
              <a:rPr lang="en-US" sz="4000" b="1" dirty="0">
                <a:solidFill>
                  <a:schemeClr val="tx2"/>
                </a:solidFill>
                <a:latin typeface="Calibri"/>
              </a:rPr>
              <a:t>Day Two</a:t>
            </a:r>
          </a:p>
        </p:txBody>
      </p:sp>
    </p:spTree>
    <p:extLst>
      <p:ext uri="{BB962C8B-B14F-4D97-AF65-F5344CB8AC3E}">
        <p14:creationId xmlns:p14="http://schemas.microsoft.com/office/powerpoint/2010/main" val="158078213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defRPr/>
            </a:pPr>
            <a:r>
              <a:rPr lang="en-US" sz="4000" b="1" dirty="0">
                <a:latin typeface="+mn-lt"/>
              </a:rPr>
              <a:t>Recap of Day One</a:t>
            </a:r>
          </a:p>
        </p:txBody>
      </p:sp>
    </p:spTree>
    <p:extLst>
      <p:ext uri="{BB962C8B-B14F-4D97-AF65-F5344CB8AC3E}">
        <p14:creationId xmlns:p14="http://schemas.microsoft.com/office/powerpoint/2010/main" val="135676284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3124200"/>
          </a:xfrm>
        </p:spPr>
        <p:txBody>
          <a:bodyPr>
            <a:noAutofit/>
          </a:bodyPr>
          <a:lstStyle/>
          <a:p>
            <a:pPr>
              <a:defRPr/>
            </a:pPr>
            <a:r>
              <a:rPr lang="en-US" b="1" dirty="0">
                <a:latin typeface="+mn-lt"/>
              </a:rPr>
              <a:t>Session 9: Discussion of Desired Changes, Barriers, and Advocacy Intent for Each Audience</a:t>
            </a:r>
          </a:p>
        </p:txBody>
      </p:sp>
    </p:spTree>
    <p:extLst>
      <p:ext uri="{BB962C8B-B14F-4D97-AF65-F5344CB8AC3E}">
        <p14:creationId xmlns:p14="http://schemas.microsoft.com/office/powerpoint/2010/main" val="831151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Consequences of Malnutrition</a:t>
            </a:r>
            <a:endParaRPr lang="en-US" dirty="0"/>
          </a:p>
        </p:txBody>
      </p:sp>
      <p:pic>
        <p:nvPicPr>
          <p:cNvPr id="2050" name="Picture 2" descr="flow chart between older people malnourished, baby low birth weight, child stunted, adolescent stunted, woman malnourished, and pregnancy low weight gain" title="flow chart"/>
          <p:cNvPicPr>
            <a:picLocks noGrp="1" noChangeAspect="1" noChangeArrowheads="1"/>
          </p:cNvPicPr>
          <p:nvPr>
            <p:ph idx="1"/>
          </p:nvPr>
        </p:nvPicPr>
        <p:blipFill>
          <a:blip r:embed="rId3" cstate="print"/>
          <a:srcRect l="30" r="30"/>
          <a:stretch>
            <a:fillRect/>
          </a:stretch>
        </p:blipFill>
        <p:spPr>
          <a:xfrm>
            <a:off x="323850" y="1391618"/>
            <a:ext cx="8496300" cy="5029200"/>
          </a:xfrm>
        </p:spPr>
      </p:pic>
    </p:spTree>
    <p:extLst>
      <p:ext uri="{BB962C8B-B14F-4D97-AF65-F5344CB8AC3E}">
        <p14:creationId xmlns:p14="http://schemas.microsoft.com/office/powerpoint/2010/main" val="164670596"/>
      </p:ext>
    </p:extLst>
  </p:cSld>
  <p:clrMapOvr>
    <a:overrideClrMapping bg1="lt1" tx1="dk1" bg2="lt2" tx2="dk2" accent1="accent1" accent2="accent2" accent3="accent3" accent4="accent4" accent5="accent5" accent6="accent6" hlink="hlink" folHlink="folHlink"/>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495800"/>
          </a:xfrm>
        </p:spPr>
        <p:txBody>
          <a:bodyPr>
            <a:noAutofit/>
          </a:bodyPr>
          <a:lstStyle/>
          <a:p>
            <a:pPr>
              <a:defRPr/>
            </a:pPr>
            <a:r>
              <a:rPr lang="en-US" b="1" dirty="0">
                <a:latin typeface="+mn-lt"/>
              </a:rPr>
              <a:t>Session 10: Revision of Desired Changes, Barriers, and Advocacy Intent for Each Audience</a:t>
            </a:r>
          </a:p>
        </p:txBody>
      </p:sp>
    </p:spTree>
    <p:extLst>
      <p:ext uri="{BB962C8B-B14F-4D97-AF65-F5344CB8AC3E}">
        <p14:creationId xmlns:p14="http://schemas.microsoft.com/office/powerpoint/2010/main" val="55266765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sz="4000" b="1" dirty="0">
                <a:latin typeface="+mn-lt"/>
              </a:rPr>
              <a:t>Break</a:t>
            </a:r>
          </a:p>
        </p:txBody>
      </p:sp>
    </p:spTree>
    <p:extLst>
      <p:ext uri="{BB962C8B-B14F-4D97-AF65-F5344CB8AC3E}">
        <p14:creationId xmlns:p14="http://schemas.microsoft.com/office/powerpoint/2010/main" val="311036085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667000"/>
          </a:xfrm>
        </p:spPr>
        <p:txBody>
          <a:bodyPr>
            <a:noAutofit/>
          </a:bodyPr>
          <a:lstStyle/>
          <a:p>
            <a:pPr>
              <a:defRPr/>
            </a:pPr>
            <a:r>
              <a:rPr lang="en-US" b="1" dirty="0">
                <a:latin typeface="+mn-lt"/>
              </a:rPr>
              <a:t>Session 11: Advocacy Activities and Materials for Each Audience</a:t>
            </a:r>
          </a:p>
        </p:txBody>
      </p:sp>
    </p:spTree>
    <p:extLst>
      <p:ext uri="{BB962C8B-B14F-4D97-AF65-F5344CB8AC3E}">
        <p14:creationId xmlns:p14="http://schemas.microsoft.com/office/powerpoint/2010/main" val="315231583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 Questions</a:t>
            </a:r>
            <a:endParaRPr lang="en-US" dirty="0"/>
          </a:p>
        </p:txBody>
      </p:sp>
      <p:sp>
        <p:nvSpPr>
          <p:cNvPr id="3" name="Content Placeholder 2"/>
          <p:cNvSpPr>
            <a:spLocks noGrp="1"/>
          </p:cNvSpPr>
          <p:nvPr>
            <p:ph sz="quarter" idx="1"/>
          </p:nvPr>
        </p:nvSpPr>
        <p:spPr/>
        <p:txBody>
          <a:bodyPr/>
          <a:lstStyle/>
          <a:p>
            <a:r>
              <a:rPr lang="en-US"/>
              <a:t>Have you participated in any advocacy activities?</a:t>
            </a:r>
          </a:p>
          <a:p>
            <a:r>
              <a:rPr lang="en-US"/>
              <a:t>What was your experience?</a:t>
            </a:r>
          </a:p>
          <a:p>
            <a:r>
              <a:rPr lang="en-US"/>
              <a:t>What was effective?</a:t>
            </a:r>
          </a:p>
          <a:p>
            <a:r>
              <a:rPr lang="en-US"/>
              <a:t>What was not effective?</a:t>
            </a:r>
          </a:p>
          <a:p>
            <a:endParaRPr lang="en-US" dirty="0"/>
          </a:p>
        </p:txBody>
      </p:sp>
    </p:spTree>
    <p:extLst>
      <p:ext uri="{BB962C8B-B14F-4D97-AF65-F5344CB8AC3E}">
        <p14:creationId xmlns:p14="http://schemas.microsoft.com/office/powerpoint/2010/main" val="380406095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Autofit/>
          </a:bodyPr>
          <a:lstStyle/>
          <a:p>
            <a:pPr>
              <a:defRPr/>
            </a:pPr>
            <a:r>
              <a:rPr lang="en-US" b="1" dirty="0"/>
              <a:t>Communication Channels</a:t>
            </a:r>
            <a:endParaRPr lang="en-US" b="1" dirty="0">
              <a:latin typeface="Arial" charset="0"/>
            </a:endParaRPr>
          </a:p>
        </p:txBody>
      </p:sp>
      <p:graphicFrame>
        <p:nvGraphicFramePr>
          <p:cNvPr id="3" name="Table 2"/>
          <p:cNvGraphicFramePr>
            <a:graphicFrameLocks noGrp="1"/>
          </p:cNvGraphicFramePr>
          <p:nvPr>
            <p:extLst/>
          </p:nvPr>
        </p:nvGraphicFramePr>
        <p:xfrm>
          <a:off x="609600" y="1295400"/>
          <a:ext cx="7761112" cy="4738368"/>
        </p:xfrm>
        <a:graphic>
          <a:graphicData uri="http://schemas.openxmlformats.org/drawingml/2006/table">
            <a:tbl>
              <a:tblPr firstRow="1">
                <a:tableStyleId>{B301B821-A1FF-4177-AEE7-76D212191A09}</a:tableStyleId>
              </a:tblPr>
              <a:tblGrid>
                <a:gridCol w="3880556">
                  <a:extLst>
                    <a:ext uri="{9D8B030D-6E8A-4147-A177-3AD203B41FA5}">
                      <a16:colId xmlns:a16="http://schemas.microsoft.com/office/drawing/2014/main" val="20000"/>
                    </a:ext>
                  </a:extLst>
                </a:gridCol>
                <a:gridCol w="3880556">
                  <a:extLst>
                    <a:ext uri="{9D8B030D-6E8A-4147-A177-3AD203B41FA5}">
                      <a16:colId xmlns:a16="http://schemas.microsoft.com/office/drawing/2014/main" val="20001"/>
                    </a:ext>
                  </a:extLst>
                </a:gridCol>
              </a:tblGrid>
              <a:tr h="533400">
                <a:tc>
                  <a:txBody>
                    <a:bodyPr/>
                    <a:lstStyle/>
                    <a:p>
                      <a:pPr algn="ctr"/>
                      <a:r>
                        <a:rPr lang="en-US" sz="2300" dirty="0"/>
                        <a:t>Channel</a:t>
                      </a:r>
                      <a:endParaRPr lang="en-US" sz="2300" b="1" dirty="0"/>
                    </a:p>
                  </a:txBody>
                  <a:tcPr marL="116417" marR="116417" marT="58208" marB="58208"/>
                </a:tc>
                <a:tc>
                  <a:txBody>
                    <a:bodyPr/>
                    <a:lstStyle/>
                    <a:p>
                      <a:pPr marL="0" indent="0" algn="ctr">
                        <a:buFont typeface="Arial" panose="020B0604020202020204" pitchFamily="34" charset="0"/>
                        <a:buNone/>
                      </a:pPr>
                      <a:r>
                        <a:rPr lang="en-US" sz="2300" dirty="0"/>
                        <a:t>Benefit</a:t>
                      </a:r>
                      <a:endParaRPr lang="en-US" sz="2300" b="1" dirty="0"/>
                    </a:p>
                  </a:txBody>
                  <a:tcPr marL="116417" marR="116417" marT="58208" marB="58208"/>
                </a:tc>
                <a:extLst>
                  <a:ext uri="{0D108BD9-81ED-4DB2-BD59-A6C34878D82A}">
                    <a16:rowId xmlns:a16="http://schemas.microsoft.com/office/drawing/2014/main" val="10003"/>
                  </a:ext>
                </a:extLst>
              </a:tr>
              <a:tr h="1518496">
                <a:tc>
                  <a:txBody>
                    <a:bodyPr/>
                    <a:lstStyle/>
                    <a:p>
                      <a:r>
                        <a:rPr lang="en-US" sz="2300" dirty="0"/>
                        <a:t>Interpersonal:</a:t>
                      </a:r>
                    </a:p>
                    <a:p>
                      <a:r>
                        <a:rPr lang="en-US" sz="2300" dirty="0"/>
                        <a:t>One-on-one meetings, roundtables, etc.</a:t>
                      </a:r>
                      <a:endParaRPr lang="en-US" sz="2300" b="0" dirty="0"/>
                    </a:p>
                  </a:txBody>
                  <a:tcPr marL="116417" marR="116417" marT="58208" marB="58208"/>
                </a:tc>
                <a:tc>
                  <a:txBody>
                    <a:bodyPr/>
                    <a:lstStyle/>
                    <a:p>
                      <a:pPr marL="285750" indent="-285750">
                        <a:buFont typeface="Arial" panose="020B0604020202020204" pitchFamily="34" charset="0"/>
                        <a:buChar char="•"/>
                      </a:pPr>
                      <a:r>
                        <a:rPr lang="en-US" sz="2300" dirty="0"/>
                        <a:t>Tailored communication</a:t>
                      </a:r>
                    </a:p>
                    <a:p>
                      <a:pPr marL="285750" indent="-285750">
                        <a:buFont typeface="Arial" panose="020B0604020202020204" pitchFamily="34" charset="0"/>
                        <a:buChar char="•"/>
                      </a:pPr>
                      <a:r>
                        <a:rPr lang="en-US" sz="2300" dirty="0"/>
                        <a:t>Interactive</a:t>
                      </a:r>
                    </a:p>
                    <a:p>
                      <a:pPr marL="285750" indent="-285750">
                        <a:buFont typeface="Arial" panose="020B0604020202020204" pitchFamily="34" charset="0"/>
                        <a:buChar char="•"/>
                      </a:pPr>
                      <a:r>
                        <a:rPr lang="en-US" sz="2300" dirty="0"/>
                        <a:t>Good</a:t>
                      </a:r>
                      <a:r>
                        <a:rPr lang="en-US" sz="2300" baseline="0" dirty="0"/>
                        <a:t> for </a:t>
                      </a:r>
                      <a:r>
                        <a:rPr lang="en-US" sz="2300" dirty="0"/>
                        <a:t>complex information</a:t>
                      </a:r>
                    </a:p>
                  </a:txBody>
                  <a:tcPr marL="116417" marR="116417" marT="58208" marB="58208"/>
                </a:tc>
                <a:extLst>
                  <a:ext uri="{0D108BD9-81ED-4DB2-BD59-A6C34878D82A}">
                    <a16:rowId xmlns:a16="http://schemas.microsoft.com/office/drawing/2014/main" val="10000"/>
                  </a:ext>
                </a:extLst>
              </a:tr>
              <a:tr h="1164167">
                <a:tc>
                  <a:txBody>
                    <a:bodyPr/>
                    <a:lstStyle/>
                    <a:p>
                      <a:r>
                        <a:rPr lang="en-US" sz="2300" dirty="0"/>
                        <a:t>Collective:</a:t>
                      </a:r>
                    </a:p>
                    <a:p>
                      <a:r>
                        <a:rPr lang="en-US" sz="2300" dirty="0"/>
                        <a:t>Collective</a:t>
                      </a:r>
                      <a:r>
                        <a:rPr lang="en-US" sz="2300" baseline="0" dirty="0"/>
                        <a:t> meetings with leaders, etc.</a:t>
                      </a:r>
                      <a:endParaRPr lang="en-US" sz="2300" b="0" dirty="0"/>
                    </a:p>
                  </a:txBody>
                  <a:tcPr marL="116417" marR="116417" marT="58208" marB="58208"/>
                </a:tc>
                <a:tc>
                  <a:txBody>
                    <a:bodyPr/>
                    <a:lstStyle/>
                    <a:p>
                      <a:pPr marL="285750" indent="-285750">
                        <a:buFont typeface="Arial" panose="020B0604020202020204" pitchFamily="34" charset="0"/>
                        <a:buChar char="•"/>
                      </a:pPr>
                      <a:r>
                        <a:rPr lang="en-US" sz="2300" dirty="0"/>
                        <a:t>Provides social support</a:t>
                      </a:r>
                    </a:p>
                    <a:p>
                      <a:pPr marL="285750" indent="-285750">
                        <a:buFont typeface="Arial" panose="020B0604020202020204" pitchFamily="34" charset="0"/>
                        <a:buChar char="•"/>
                      </a:pPr>
                      <a:r>
                        <a:rPr lang="en-US" sz="2300" dirty="0"/>
                        <a:t>Can motivate collective solutions</a:t>
                      </a:r>
                    </a:p>
                  </a:txBody>
                  <a:tcPr marL="116417" marR="116417" marT="58208" marB="58208"/>
                </a:tc>
                <a:extLst>
                  <a:ext uri="{0D108BD9-81ED-4DB2-BD59-A6C34878D82A}">
                    <a16:rowId xmlns:a16="http://schemas.microsoft.com/office/drawing/2014/main" val="10001"/>
                  </a:ext>
                </a:extLst>
              </a:tr>
              <a:tr h="1513417">
                <a:tc>
                  <a:txBody>
                    <a:bodyPr/>
                    <a:lstStyle/>
                    <a:p>
                      <a:r>
                        <a:rPr lang="en-US" sz="2300" dirty="0"/>
                        <a:t>Mass</a:t>
                      </a:r>
                      <a:r>
                        <a:rPr lang="en-US" sz="2300" baseline="0" dirty="0"/>
                        <a:t> Media:</a:t>
                      </a:r>
                    </a:p>
                    <a:p>
                      <a:r>
                        <a:rPr lang="en-US" sz="2300" baseline="0" dirty="0"/>
                        <a:t>Radio and TV ads and programs, newspaper articles, posters, brochures, etc.</a:t>
                      </a:r>
                      <a:endParaRPr lang="en-US" sz="2300" b="1" dirty="0"/>
                    </a:p>
                  </a:txBody>
                  <a:tcPr marL="116417" marR="116417" marT="58208" marB="58208"/>
                </a:tc>
                <a:tc>
                  <a:txBody>
                    <a:bodyPr/>
                    <a:lstStyle/>
                    <a:p>
                      <a:pPr marL="285750" indent="-285750">
                        <a:buFont typeface="Arial" panose="020B0604020202020204" pitchFamily="34" charset="0"/>
                        <a:buChar char="•"/>
                      </a:pPr>
                      <a:r>
                        <a:rPr lang="en-US" sz="2300" dirty="0"/>
                        <a:t>Extensive reach</a:t>
                      </a:r>
                    </a:p>
                    <a:p>
                      <a:pPr marL="285750" indent="-285750">
                        <a:buFont typeface="Arial" panose="020B0604020202020204" pitchFamily="34" charset="0"/>
                        <a:buChar char="•"/>
                      </a:pPr>
                      <a:r>
                        <a:rPr lang="en-US" sz="2300" dirty="0"/>
                        <a:t>Efficient and consistent repetition of messages</a:t>
                      </a:r>
                    </a:p>
                  </a:txBody>
                  <a:tcPr marL="116417" marR="116417" marT="58208" marB="5820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7229986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dirty="0">
                <a:latin typeface="+mn-lt"/>
              </a:rPr>
              <a:t>Factors that Influence the Choice of Channels</a:t>
            </a:r>
          </a:p>
        </p:txBody>
      </p:sp>
      <p:sp>
        <p:nvSpPr>
          <p:cNvPr id="3" name="Content Placeholder 2"/>
          <p:cNvSpPr>
            <a:spLocks noGrp="1"/>
          </p:cNvSpPr>
          <p:nvPr>
            <p:ph sz="quarter" idx="1"/>
          </p:nvPr>
        </p:nvSpPr>
        <p:spPr>
          <a:xfrm>
            <a:off x="457200" y="1524000"/>
            <a:ext cx="8503920" cy="3886200"/>
          </a:xfrm>
        </p:spPr>
        <p:txBody>
          <a:bodyPr>
            <a:normAutofit/>
          </a:bodyPr>
          <a:lstStyle/>
          <a:p>
            <a:r>
              <a:rPr lang="en-US" dirty="0">
                <a:latin typeface="+mn-lt"/>
              </a:rPr>
              <a:t>Complexity of the issue</a:t>
            </a:r>
          </a:p>
          <a:p>
            <a:r>
              <a:rPr lang="en-US" dirty="0">
                <a:latin typeface="+mn-lt"/>
              </a:rPr>
              <a:t>Sensitivity of the issue</a:t>
            </a:r>
          </a:p>
          <a:p>
            <a:r>
              <a:rPr lang="en-US" dirty="0">
                <a:latin typeface="+mn-lt"/>
              </a:rPr>
              <a:t>Desired reach</a:t>
            </a:r>
          </a:p>
          <a:p>
            <a:r>
              <a:rPr lang="en-US" dirty="0">
                <a:latin typeface="+mn-lt"/>
              </a:rPr>
              <a:t>Cost</a:t>
            </a:r>
          </a:p>
          <a:p>
            <a:r>
              <a:rPr lang="en-US" dirty="0">
                <a:latin typeface="+mn-lt"/>
              </a:rPr>
              <a:t>Literacy</a:t>
            </a:r>
          </a:p>
          <a:p>
            <a:r>
              <a:rPr lang="en-US" dirty="0">
                <a:latin typeface="+mn-lt"/>
              </a:rPr>
              <a:t>Audience preference for formats, languages, and media habits</a:t>
            </a:r>
          </a:p>
        </p:txBody>
      </p:sp>
    </p:spTree>
    <p:extLst>
      <p:ext uri="{BB962C8B-B14F-4D97-AF65-F5344CB8AC3E}">
        <p14:creationId xmlns:p14="http://schemas.microsoft.com/office/powerpoint/2010/main" val="289219463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defRPr/>
            </a:pPr>
            <a:r>
              <a:rPr lang="en-US" sz="4000" b="1" dirty="0">
                <a:latin typeface="+mn-lt"/>
              </a:rPr>
              <a:t>Questions and Answers</a:t>
            </a:r>
          </a:p>
        </p:txBody>
      </p:sp>
    </p:spTree>
    <p:extLst>
      <p:ext uri="{BB962C8B-B14F-4D97-AF65-F5344CB8AC3E}">
        <p14:creationId xmlns:p14="http://schemas.microsoft.com/office/powerpoint/2010/main" val="1287473318"/>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dirty="0">
                <a:latin typeface="+mn-lt"/>
              </a:rPr>
              <a:t>Deciding on Activities and Materials</a:t>
            </a:r>
          </a:p>
        </p:txBody>
      </p:sp>
      <p:sp>
        <p:nvSpPr>
          <p:cNvPr id="3" name="Content Placeholder 2"/>
          <p:cNvSpPr>
            <a:spLocks noGrp="1"/>
          </p:cNvSpPr>
          <p:nvPr>
            <p:ph sz="quarter" idx="1"/>
          </p:nvPr>
        </p:nvSpPr>
        <p:spPr>
          <a:xfrm>
            <a:off x="301752" y="1600200"/>
            <a:ext cx="8503920" cy="4343400"/>
          </a:xfrm>
        </p:spPr>
        <p:txBody>
          <a:bodyPr>
            <a:noAutofit/>
          </a:bodyPr>
          <a:lstStyle/>
          <a:p>
            <a:r>
              <a:rPr lang="en-US" dirty="0">
                <a:latin typeface="+mn-lt"/>
              </a:rPr>
              <a:t>What channels/activities are the best for your audience?</a:t>
            </a:r>
          </a:p>
          <a:p>
            <a:pPr lvl="1">
              <a:buFont typeface="Calibri" panose="020F0502020204030204" pitchFamily="34" charset="0"/>
              <a:buChar char="–"/>
            </a:pPr>
            <a:r>
              <a:rPr lang="en-US" dirty="0">
                <a:latin typeface="+mn-lt"/>
              </a:rPr>
              <a:t>For example: What formats do they prefer? What has worked in the past? Identify specific newspapers, and TV or radio programs. </a:t>
            </a:r>
          </a:p>
          <a:p>
            <a:r>
              <a:rPr lang="en-US" dirty="0">
                <a:latin typeface="+mn-lt"/>
              </a:rPr>
              <a:t>What language do they prefer?</a:t>
            </a:r>
          </a:p>
          <a:p>
            <a:r>
              <a:rPr lang="en-US" dirty="0">
                <a:latin typeface="+mn-lt"/>
              </a:rPr>
              <a:t>Does your content suit the channel/activity?</a:t>
            </a:r>
          </a:p>
          <a:p>
            <a:pPr lvl="1">
              <a:buFont typeface="Calibri" panose="020F0502020204030204" pitchFamily="34" charset="0"/>
              <a:buChar char="–"/>
            </a:pPr>
            <a:r>
              <a:rPr lang="en-US" dirty="0">
                <a:latin typeface="+mn-lt"/>
              </a:rPr>
              <a:t>For example: Sensitive or complex content may require interpersonal contact, rather than a poster.</a:t>
            </a:r>
          </a:p>
          <a:p>
            <a:r>
              <a:rPr lang="en-US" dirty="0">
                <a:latin typeface="+mn-lt"/>
              </a:rPr>
              <a:t>Do you have the resources to support your approach?</a:t>
            </a:r>
          </a:p>
          <a:p>
            <a:r>
              <a:rPr lang="en-US" dirty="0">
                <a:latin typeface="+mn-lt"/>
              </a:rPr>
              <a:t>How does your approach align with the national vision documents and plans?</a:t>
            </a:r>
          </a:p>
        </p:txBody>
      </p:sp>
    </p:spTree>
    <p:extLst>
      <p:ext uri="{BB962C8B-B14F-4D97-AF65-F5344CB8AC3E}">
        <p14:creationId xmlns:p14="http://schemas.microsoft.com/office/powerpoint/2010/main" val="3388760612"/>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b="1" dirty="0">
                <a:latin typeface="+mn-lt"/>
              </a:rPr>
              <a:t>Example from Ethiopia</a:t>
            </a:r>
          </a:p>
        </p:txBody>
      </p:sp>
      <p:graphicFrame>
        <p:nvGraphicFramePr>
          <p:cNvPr id="7" name="Content Placeholder 6"/>
          <p:cNvGraphicFramePr>
            <a:graphicFrameLocks noGrp="1"/>
          </p:cNvGraphicFramePr>
          <p:nvPr>
            <p:ph sz="quarter" idx="1"/>
            <p:extLst/>
          </p:nvPr>
        </p:nvGraphicFramePr>
        <p:xfrm>
          <a:off x="152400" y="1676400"/>
          <a:ext cx="8839200" cy="3684016"/>
        </p:xfrm>
        <a:graphic>
          <a:graphicData uri="http://schemas.openxmlformats.org/drawingml/2006/table">
            <a:tbl>
              <a:tblPr firstRow="1" bandRow="1">
                <a:tableStyleId>{69012ECD-51FC-41F1-AA8D-1B2483CD663E}</a:tableStyleId>
              </a:tblPr>
              <a:tblGrid>
                <a:gridCol w="1349723">
                  <a:extLst>
                    <a:ext uri="{9D8B030D-6E8A-4147-A177-3AD203B41FA5}">
                      <a16:colId xmlns:a16="http://schemas.microsoft.com/office/drawing/2014/main" val="20000"/>
                    </a:ext>
                  </a:extLst>
                </a:gridCol>
                <a:gridCol w="7489477">
                  <a:extLst>
                    <a:ext uri="{9D8B030D-6E8A-4147-A177-3AD203B41FA5}">
                      <a16:colId xmlns:a16="http://schemas.microsoft.com/office/drawing/2014/main" val="20001"/>
                    </a:ext>
                  </a:extLst>
                </a:gridCol>
              </a:tblGrid>
              <a:tr h="488696">
                <a:tc gridSpan="2">
                  <a:txBody>
                    <a:bodyPr/>
                    <a:lstStyle/>
                    <a:p>
                      <a:pPr marL="0" marR="0">
                        <a:lnSpc>
                          <a:spcPct val="100000"/>
                        </a:lnSpc>
                        <a:spcBef>
                          <a:spcPts val="0"/>
                        </a:spcBef>
                        <a:spcAft>
                          <a:spcPts val="600"/>
                        </a:spcAft>
                      </a:pPr>
                      <a:r>
                        <a:rPr lang="en-GB" sz="2000" u="sng" kern="1200" noProof="0" dirty="0">
                          <a:effectLst/>
                        </a:rPr>
                        <a:t>Target Audience</a:t>
                      </a:r>
                      <a:r>
                        <a:rPr lang="en-GB" sz="2000" kern="1200" noProof="0" dirty="0">
                          <a:effectLst/>
                        </a:rPr>
                        <a:t>: </a:t>
                      </a:r>
                      <a:r>
                        <a:rPr lang="en-GB" sz="2000" u="none" kern="1200" baseline="0" noProof="0" dirty="0">
                          <a:effectLst/>
                        </a:rPr>
                        <a:t>Media</a:t>
                      </a:r>
                      <a:endParaRPr lang="en-GB" sz="2000" b="1" u="none" kern="1200" baseline="0" noProof="0" dirty="0">
                        <a:solidFill>
                          <a:schemeClr val="tx2"/>
                        </a:solidFill>
                        <a:effectLst/>
                        <a:latin typeface="+mn-lt"/>
                        <a:ea typeface="Calibri"/>
                        <a:cs typeface="Calibri"/>
                      </a:endParaRPr>
                    </a:p>
                  </a:txBody>
                  <a:tcPr marL="36830" marR="36830" marT="36830" marB="36830" anchor="ctr"/>
                </a:tc>
                <a:tc hMerge="1">
                  <a:txBody>
                    <a:bodyPr/>
                    <a:lstStyle/>
                    <a:p>
                      <a:endParaRPr lang="en-US"/>
                    </a:p>
                  </a:txBody>
                  <a:tcPr/>
                </a:tc>
                <a:extLst>
                  <a:ext uri="{0D108BD9-81ED-4DB2-BD59-A6C34878D82A}">
                    <a16:rowId xmlns:a16="http://schemas.microsoft.com/office/drawing/2014/main" val="10000"/>
                  </a:ext>
                </a:extLst>
              </a:tr>
              <a:tr h="609600">
                <a:tc>
                  <a:txBody>
                    <a:bodyPr/>
                    <a:lstStyle/>
                    <a:p>
                      <a:pPr marL="0" marR="0">
                        <a:lnSpc>
                          <a:spcPct val="100000"/>
                        </a:lnSpc>
                        <a:spcBef>
                          <a:spcPts val="0"/>
                        </a:spcBef>
                        <a:spcAft>
                          <a:spcPts val="600"/>
                        </a:spcAft>
                      </a:pPr>
                      <a:r>
                        <a:rPr lang="en-GB" sz="2000" kern="1200" noProof="0" dirty="0">
                          <a:effectLst/>
                        </a:rPr>
                        <a:t>Activities</a:t>
                      </a:r>
                      <a:endParaRPr lang="en-GB" sz="2000" b="1" kern="1200" noProof="0" dirty="0">
                        <a:solidFill>
                          <a:srgbClr val="006891"/>
                        </a:solidFill>
                        <a:effectLst/>
                        <a:latin typeface="+mn-lt"/>
                        <a:ea typeface="Times New Roman"/>
                        <a:cs typeface="Calibri"/>
                      </a:endParaRPr>
                    </a:p>
                  </a:txBody>
                  <a:tcPr marL="36830" marR="36830" marT="36830" marB="36830"/>
                </a:tc>
                <a:tc>
                  <a:txBody>
                    <a:bodyPr/>
                    <a:lstStyle/>
                    <a:p>
                      <a:pPr marL="274320" marR="0" lvl="0" indent="-182880" algn="l" defTabSz="914400" rtl="0" eaLnBrk="1" latinLnBrk="0" hangingPunct="1">
                        <a:lnSpc>
                          <a:spcPct val="100000"/>
                        </a:lnSpc>
                        <a:spcBef>
                          <a:spcPts val="0"/>
                        </a:spcBef>
                        <a:spcAft>
                          <a:spcPts val="600"/>
                        </a:spcAft>
                        <a:buClrTx/>
                        <a:buFont typeface="Arial" panose="020B0604020202020204" pitchFamily="34" charset="0"/>
                        <a:buChar char="•"/>
                      </a:pPr>
                      <a:r>
                        <a:rPr lang="en-GB" sz="2000" kern="1200" noProof="0" dirty="0">
                          <a:effectLst/>
                        </a:rPr>
                        <a:t>Conduct baseline media monitoring and continuous media monitoring every quarter</a:t>
                      </a:r>
                    </a:p>
                    <a:p>
                      <a:pPr marL="274320" marR="0" lvl="0" indent="-182880" algn="l" defTabSz="914400" rtl="0" eaLnBrk="1" latinLnBrk="0" hangingPunct="1">
                        <a:lnSpc>
                          <a:spcPct val="100000"/>
                        </a:lnSpc>
                        <a:spcBef>
                          <a:spcPts val="0"/>
                        </a:spcBef>
                        <a:spcAft>
                          <a:spcPts val="600"/>
                        </a:spcAft>
                        <a:buClrTx/>
                        <a:buFont typeface="Arial" panose="020B0604020202020204" pitchFamily="34" charset="0"/>
                        <a:buChar char="•"/>
                      </a:pPr>
                      <a:r>
                        <a:rPr lang="en-GB" sz="2000" kern="1200" noProof="0" dirty="0">
                          <a:effectLst/>
                        </a:rPr>
                        <a:t>Meet with press associations and media gatekeepers to increase understanding of reporting on nutrition issues </a:t>
                      </a:r>
                    </a:p>
                    <a:p>
                      <a:pPr marL="274320" marR="0" lvl="0" indent="-182880" algn="l" defTabSz="914400" rtl="0" eaLnBrk="1" latinLnBrk="0" hangingPunct="1">
                        <a:lnSpc>
                          <a:spcPct val="100000"/>
                        </a:lnSpc>
                        <a:spcBef>
                          <a:spcPts val="0"/>
                        </a:spcBef>
                        <a:spcAft>
                          <a:spcPts val="600"/>
                        </a:spcAft>
                        <a:buClrTx/>
                        <a:buFont typeface="Arial" panose="020B0604020202020204" pitchFamily="34" charset="0"/>
                        <a:buChar char="•"/>
                      </a:pPr>
                      <a:r>
                        <a:rPr lang="en-GB" sz="2000" kern="1200" noProof="0" dirty="0">
                          <a:effectLst/>
                        </a:rPr>
                        <a:t>Hold roundtables with select media houses in</a:t>
                      </a:r>
                      <a:r>
                        <a:rPr lang="en-GB" sz="2000" kern="1200" baseline="0" noProof="0" dirty="0">
                          <a:effectLst/>
                        </a:rPr>
                        <a:t> capital </a:t>
                      </a:r>
                      <a:r>
                        <a:rPr lang="en-GB" sz="2000" kern="1200" noProof="0" dirty="0">
                          <a:effectLst/>
                        </a:rPr>
                        <a:t>and other cities</a:t>
                      </a:r>
                    </a:p>
                    <a:p>
                      <a:pPr marL="274320" marR="0" lvl="0" indent="-182880" algn="l" defTabSz="914400" rtl="0" eaLnBrk="1" latinLnBrk="0" hangingPunct="1">
                        <a:lnSpc>
                          <a:spcPct val="100000"/>
                        </a:lnSpc>
                        <a:spcBef>
                          <a:spcPts val="0"/>
                        </a:spcBef>
                        <a:spcAft>
                          <a:spcPts val="600"/>
                        </a:spcAft>
                        <a:buClrTx/>
                        <a:buFont typeface="Arial" panose="020B0604020202020204" pitchFamily="34" charset="0"/>
                        <a:buChar char="•"/>
                      </a:pPr>
                      <a:r>
                        <a:rPr lang="en-GB" sz="2000" kern="1200" noProof="0" dirty="0">
                          <a:effectLst/>
                        </a:rPr>
                        <a:t>Conduct training sessions for journalists on nutrition issues   </a:t>
                      </a:r>
                      <a:endParaRPr lang="en-GB" sz="2000" b="1" kern="1200" noProof="0" dirty="0">
                        <a:solidFill>
                          <a:srgbClr val="006891"/>
                        </a:solidFill>
                        <a:effectLst/>
                        <a:latin typeface="+mn-lt"/>
                        <a:ea typeface="Times New Roman"/>
                        <a:cs typeface="Calibri"/>
                      </a:endParaRPr>
                    </a:p>
                  </a:txBody>
                  <a:tcPr marL="36830" marR="36830" marT="36830" marB="36830"/>
                </a:tc>
                <a:extLst>
                  <a:ext uri="{0D108BD9-81ED-4DB2-BD59-A6C34878D82A}">
                    <a16:rowId xmlns:a16="http://schemas.microsoft.com/office/drawing/2014/main" val="10001"/>
                  </a:ext>
                </a:extLst>
              </a:tr>
              <a:tr h="762000">
                <a:tc>
                  <a:txBody>
                    <a:bodyPr/>
                    <a:lstStyle/>
                    <a:p>
                      <a:pPr marL="0" marR="0">
                        <a:lnSpc>
                          <a:spcPct val="100000"/>
                        </a:lnSpc>
                        <a:spcBef>
                          <a:spcPts val="0"/>
                        </a:spcBef>
                        <a:spcAft>
                          <a:spcPts val="600"/>
                        </a:spcAft>
                      </a:pPr>
                      <a:r>
                        <a:rPr lang="en-GB" sz="2000" kern="1200" noProof="0" dirty="0">
                          <a:effectLst/>
                        </a:rPr>
                        <a:t>Materials</a:t>
                      </a:r>
                      <a:endParaRPr lang="en-GB" sz="2000" b="1" kern="1200" noProof="0" dirty="0">
                        <a:solidFill>
                          <a:srgbClr val="006891"/>
                        </a:solidFill>
                        <a:effectLst/>
                        <a:latin typeface="+mn-lt"/>
                        <a:ea typeface="Times New Roman"/>
                        <a:cs typeface="Calibri"/>
                      </a:endParaRPr>
                    </a:p>
                  </a:txBody>
                  <a:tcPr marL="36830" marR="36830" marT="36830" marB="36830"/>
                </a:tc>
                <a:tc>
                  <a:txBody>
                    <a:bodyPr/>
                    <a:lstStyle/>
                    <a:p>
                      <a:pPr marL="274320" marR="0" lvl="0" indent="-182880" algn="l" defTabSz="914400" rtl="0" eaLnBrk="1" latinLnBrk="0" hangingPunct="1">
                        <a:lnSpc>
                          <a:spcPct val="100000"/>
                        </a:lnSpc>
                        <a:spcBef>
                          <a:spcPts val="0"/>
                        </a:spcBef>
                        <a:spcAft>
                          <a:spcPts val="600"/>
                        </a:spcAft>
                        <a:buClrTx/>
                        <a:buFont typeface="Arial" panose="020B0604020202020204" pitchFamily="34" charset="0"/>
                        <a:buChar char="•"/>
                      </a:pPr>
                      <a:r>
                        <a:rPr lang="en-GB" sz="2000" kern="1200" noProof="0" dirty="0">
                          <a:effectLst/>
                        </a:rPr>
                        <a:t>Training modules for journalist training</a:t>
                      </a:r>
                    </a:p>
                    <a:p>
                      <a:pPr marL="274320" marR="0" lvl="0" indent="-182880" algn="l" defTabSz="914400" rtl="0" eaLnBrk="1" latinLnBrk="0" hangingPunct="1">
                        <a:lnSpc>
                          <a:spcPct val="100000"/>
                        </a:lnSpc>
                        <a:spcBef>
                          <a:spcPts val="0"/>
                        </a:spcBef>
                        <a:spcAft>
                          <a:spcPts val="600"/>
                        </a:spcAft>
                        <a:buClrTx/>
                        <a:buFont typeface="Arial" panose="020B0604020202020204" pitchFamily="34" charset="0"/>
                        <a:buChar char="•"/>
                      </a:pPr>
                      <a:r>
                        <a:rPr lang="en-GB" sz="2000" kern="1200" noProof="0" dirty="0">
                          <a:effectLst/>
                        </a:rPr>
                        <a:t>Media kit, including fact sheet, a contact list for specific issues on nutrition, and a “Frequently Asked Questions” document </a:t>
                      </a:r>
                      <a:endParaRPr lang="en-GB" sz="2000" b="1" kern="1200" noProof="0" dirty="0">
                        <a:solidFill>
                          <a:srgbClr val="006891"/>
                        </a:solidFill>
                        <a:effectLst/>
                        <a:latin typeface="+mn-lt"/>
                        <a:ea typeface="Times New Roman"/>
                        <a:cs typeface="Calibri"/>
                      </a:endParaRPr>
                    </a:p>
                  </a:txBody>
                  <a:tcPr marL="36830" marR="36830" marT="36830" marB="3683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13091163"/>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12: Discussion of Advocacy Activities and Materials for Each Audience</a:t>
            </a:r>
          </a:p>
        </p:txBody>
      </p:sp>
    </p:spTree>
    <p:extLst>
      <p:ext uri="{BB962C8B-B14F-4D97-AF65-F5344CB8AC3E}">
        <p14:creationId xmlns:p14="http://schemas.microsoft.com/office/powerpoint/2010/main" val="2932961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130268-B004-47F1-A67F-8A1D7AF830B8}"/>
              </a:ext>
            </a:extLst>
          </p:cNvPr>
          <p:cNvSpPr/>
          <p:nvPr/>
        </p:nvSpPr>
        <p:spPr>
          <a:xfrm>
            <a:off x="474993" y="6477000"/>
            <a:ext cx="8005618" cy="246221"/>
          </a:xfrm>
          <a:prstGeom prst="rect">
            <a:avLst/>
          </a:prstGeom>
        </p:spPr>
        <p:txBody>
          <a:bodyPr wrap="square">
            <a:spAutoFit/>
          </a:bodyPr>
          <a:lstStyle/>
          <a:p>
            <a:pPr algn="ctr">
              <a:spcAft>
                <a:spcPts val="750"/>
              </a:spcAft>
              <a:tabLst>
                <a:tab pos="257175" algn="l"/>
              </a:tabLst>
            </a:pPr>
            <a:r>
              <a:rPr lang="en-US" sz="1000" dirty="0">
                <a:latin typeface="Calibri" panose="020F0502020204030204" pitchFamily="34" charset="0"/>
                <a:ea typeface="Times New Roman" panose="02020603050405020304" pitchFamily="18" charset="0"/>
                <a:cs typeface="Tahoma" panose="020B0604030504040204" pitchFamily="34" charset="0"/>
              </a:rPr>
              <a:t>Source: UNICEF. 2015. Multi-sectoral approaches to nutrition: Nutrition-specific and Nutrition-sensitive interventions to accelerate progress. </a:t>
            </a:r>
            <a:endParaRPr lang="en-US" sz="1000" i="1" dirty="0">
              <a:latin typeface="Calibri" panose="020F0502020204030204" pitchFamily="34" charset="0"/>
              <a:ea typeface="Times New Roman" panose="02020603050405020304" pitchFamily="18" charset="0"/>
              <a:cs typeface="Tahoma" panose="020B0604030504040204" pitchFamily="34" charset="0"/>
            </a:endParaRPr>
          </a:p>
        </p:txBody>
      </p:sp>
      <p:sp>
        <p:nvSpPr>
          <p:cNvPr id="6" name="Title 2">
            <a:extLst>
              <a:ext uri="{FF2B5EF4-FFF2-40B4-BE49-F238E27FC236}">
                <a16:creationId xmlns:a16="http://schemas.microsoft.com/office/drawing/2014/main" id="{253A1809-2794-4155-A87C-6A399594DFF7}"/>
              </a:ext>
            </a:extLst>
          </p:cNvPr>
          <p:cNvSpPr txBox="1">
            <a:spLocks/>
          </p:cNvSpPr>
          <p:nvPr/>
        </p:nvSpPr>
        <p:spPr>
          <a:xfrm>
            <a:off x="452581" y="40182"/>
            <a:ext cx="8229600" cy="1186172"/>
          </a:xfrm>
          <a:prstGeom prst="rect">
            <a:avLst/>
          </a:prstGeom>
        </p:spPr>
        <p:txBody>
          <a:bodyPr anchor="ctr" anchorCtr="0"/>
          <a:lstStyle>
            <a:lvl1pPr algn="ctr" defTabSz="457200" rtl="0" eaLnBrk="1" latinLnBrk="0" hangingPunct="1">
              <a:spcBef>
                <a:spcPct val="0"/>
              </a:spcBef>
              <a:buNone/>
              <a:defRPr sz="3200" b="1" kern="1200">
                <a:solidFill>
                  <a:schemeClr val="tx2"/>
                </a:solidFill>
                <a:latin typeface="+mn-lt"/>
                <a:ea typeface="+mj-ea"/>
                <a:cs typeface="+mj-cs"/>
              </a:defRPr>
            </a:lvl1pPr>
          </a:lstStyle>
          <a:p>
            <a:r>
              <a:rPr lang="en-US"/>
              <a:t>What Are the Causes of Malnutrition?</a:t>
            </a:r>
            <a:endParaRPr lang="en-US" dirty="0"/>
          </a:p>
        </p:txBody>
      </p:sp>
      <p:pic>
        <p:nvPicPr>
          <p:cNvPr id="3" name="Picture 2" descr="Basic causes of malnutrition: Inadequate access to services; Inadequate financial and human resources; Sociocultural, economic and political context. Next are underlying causes: Household food insecurity; Inadequate foods, feeding, and care practices; House, environment and health services. Next are immediate causes: Inadequate dietary intake and disease. Leads to Maternal and Child Undernutrition leads to short-term consequences of mortality, morbidity and disability and long-term consequences of impaired cognitive development, health and economic productivity. These lead to intergenerational consequences." title="Basic causes of malnutrition: Inadequate access to services; Inadequate financial and human resources; Sociocultural, economic and political context. Next are underlying causes: Household food insecurity; Inadequate foods, feeding, and care practices; House, environment and health services. Next are immediate causes: Inadequate dietary intake and disease. Leads to Maternal and Child Undernutrition leads to short-term consequences of mortality, morbidity and disability and long-term consequences of impaired cognitive development, health and economic productivity. These lead to intergenerational consequences.">
            <a:extLst>
              <a:ext uri="{FF2B5EF4-FFF2-40B4-BE49-F238E27FC236}">
                <a16:creationId xmlns:a16="http://schemas.microsoft.com/office/drawing/2014/main" id="{C88D9C02-CD05-43BB-9178-12E9434C88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71" r="1666"/>
          <a:stretch/>
        </p:blipFill>
        <p:spPr>
          <a:xfrm>
            <a:off x="317974" y="990600"/>
            <a:ext cx="8386619" cy="5299707"/>
          </a:xfrm>
          <a:prstGeom prst="rect">
            <a:avLst/>
          </a:prstGeom>
        </p:spPr>
      </p:pic>
    </p:spTree>
    <p:extLst>
      <p:ext uri="{BB962C8B-B14F-4D97-AF65-F5344CB8AC3E}">
        <p14:creationId xmlns:p14="http://schemas.microsoft.com/office/powerpoint/2010/main" val="2572617187"/>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sz="4000" b="1" dirty="0">
                <a:latin typeface="+mn-lt"/>
              </a:rPr>
              <a:t>Lunch</a:t>
            </a:r>
          </a:p>
        </p:txBody>
      </p:sp>
    </p:spTree>
    <p:extLst>
      <p:ext uri="{BB962C8B-B14F-4D97-AF65-F5344CB8AC3E}">
        <p14:creationId xmlns:p14="http://schemas.microsoft.com/office/powerpoint/2010/main" val="333292006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3048000"/>
          </a:xfrm>
        </p:spPr>
        <p:txBody>
          <a:bodyPr/>
          <a:lstStyle/>
          <a:p>
            <a:pPr>
              <a:defRPr/>
            </a:pPr>
            <a:r>
              <a:rPr lang="en-US" b="1" dirty="0">
                <a:latin typeface="+mn-lt"/>
              </a:rPr>
              <a:t>Session 13: Revision of Advocacy Activities and Materials for Each Audience </a:t>
            </a:r>
          </a:p>
        </p:txBody>
      </p:sp>
    </p:spTree>
    <p:extLst>
      <p:ext uri="{BB962C8B-B14F-4D97-AF65-F5344CB8AC3E}">
        <p14:creationId xmlns:p14="http://schemas.microsoft.com/office/powerpoint/2010/main" val="59193959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82000" cy="2819400"/>
          </a:xfrm>
        </p:spPr>
        <p:txBody>
          <a:bodyPr>
            <a:noAutofit/>
          </a:bodyPr>
          <a:lstStyle/>
          <a:p>
            <a:pPr>
              <a:defRPr/>
            </a:pPr>
            <a:r>
              <a:rPr lang="en-US" b="1" dirty="0">
                <a:latin typeface="+mn-lt"/>
              </a:rPr>
              <a:t>Session 14: Indicators and Means of Verification</a:t>
            </a:r>
          </a:p>
        </p:txBody>
      </p:sp>
    </p:spTree>
    <p:extLst>
      <p:ext uri="{BB962C8B-B14F-4D97-AF65-F5344CB8AC3E}">
        <p14:creationId xmlns:p14="http://schemas.microsoft.com/office/powerpoint/2010/main" val="91872264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dirty="0">
                <a:latin typeface="+mn-lt"/>
              </a:rPr>
              <a:t>Indicators and Means of Verification</a:t>
            </a:r>
          </a:p>
        </p:txBody>
      </p:sp>
      <p:sp>
        <p:nvSpPr>
          <p:cNvPr id="3" name="Content Placeholder 2"/>
          <p:cNvSpPr>
            <a:spLocks noGrp="1"/>
          </p:cNvSpPr>
          <p:nvPr>
            <p:ph sz="quarter" idx="1"/>
          </p:nvPr>
        </p:nvSpPr>
        <p:spPr>
          <a:xfrm>
            <a:off x="301752" y="1600200"/>
            <a:ext cx="8503920" cy="4343400"/>
          </a:xfrm>
        </p:spPr>
        <p:txBody>
          <a:bodyPr>
            <a:normAutofit/>
          </a:bodyPr>
          <a:lstStyle/>
          <a:p>
            <a:pPr marL="0" indent="0">
              <a:buNone/>
              <a:defRPr/>
            </a:pPr>
            <a:r>
              <a:rPr lang="en-GB" dirty="0">
                <a:solidFill>
                  <a:prstClr val="black"/>
                </a:solidFill>
              </a:rPr>
              <a:t>Monitoring and evaluation is needed throughout an SBCC program:</a:t>
            </a:r>
          </a:p>
          <a:p>
            <a:pPr>
              <a:defRPr/>
            </a:pPr>
            <a:r>
              <a:rPr lang="en-GB" dirty="0">
                <a:solidFill>
                  <a:prstClr val="black"/>
                </a:solidFill>
              </a:rPr>
              <a:t>Baseline research</a:t>
            </a:r>
          </a:p>
          <a:p>
            <a:pPr>
              <a:defRPr/>
            </a:pPr>
            <a:r>
              <a:rPr lang="en-GB" dirty="0">
                <a:solidFill>
                  <a:prstClr val="black"/>
                </a:solidFill>
              </a:rPr>
              <a:t>Process evaluation</a:t>
            </a:r>
          </a:p>
          <a:p>
            <a:pPr>
              <a:defRPr/>
            </a:pPr>
            <a:r>
              <a:rPr lang="en-GB" dirty="0">
                <a:solidFill>
                  <a:prstClr val="black"/>
                </a:solidFill>
              </a:rPr>
              <a:t>Output evaluation</a:t>
            </a:r>
          </a:p>
          <a:p>
            <a:pPr>
              <a:defRPr/>
            </a:pPr>
            <a:r>
              <a:rPr lang="en-GB" dirty="0">
                <a:solidFill>
                  <a:prstClr val="black"/>
                </a:solidFill>
              </a:rPr>
              <a:t>Outcome evaluation</a:t>
            </a:r>
          </a:p>
          <a:p>
            <a:endParaRPr lang="en-US" dirty="0"/>
          </a:p>
        </p:txBody>
      </p:sp>
    </p:spTree>
    <p:extLst>
      <p:ext uri="{BB962C8B-B14F-4D97-AF65-F5344CB8AC3E}">
        <p14:creationId xmlns:p14="http://schemas.microsoft.com/office/powerpoint/2010/main" val="132064172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dirty="0">
                <a:latin typeface="+mn-lt"/>
              </a:rPr>
              <a:t>Indicators and Means of Verification</a:t>
            </a:r>
          </a:p>
        </p:txBody>
      </p:sp>
      <p:sp>
        <p:nvSpPr>
          <p:cNvPr id="3" name="Content Placeholder 2"/>
          <p:cNvSpPr>
            <a:spLocks noGrp="1"/>
          </p:cNvSpPr>
          <p:nvPr>
            <p:ph sz="quarter" idx="1"/>
          </p:nvPr>
        </p:nvSpPr>
        <p:spPr>
          <a:xfrm>
            <a:off x="301752" y="1600200"/>
            <a:ext cx="8503920" cy="4343400"/>
          </a:xfrm>
        </p:spPr>
        <p:txBody>
          <a:bodyPr>
            <a:normAutofit/>
          </a:bodyPr>
          <a:lstStyle/>
          <a:p>
            <a:pPr marL="0" indent="0">
              <a:spcBef>
                <a:spcPts val="0"/>
              </a:spcBef>
              <a:spcAft>
                <a:spcPts val="1200"/>
              </a:spcAft>
              <a:buNone/>
            </a:pPr>
            <a:r>
              <a:rPr lang="en-US" dirty="0"/>
              <a:t>How do we judge the success of our advocacy efforts?</a:t>
            </a:r>
          </a:p>
          <a:p>
            <a:pPr marL="0" indent="0">
              <a:spcBef>
                <a:spcPts val="0"/>
              </a:spcBef>
              <a:spcAft>
                <a:spcPts val="1200"/>
              </a:spcAft>
              <a:buNone/>
              <a:defRPr/>
            </a:pPr>
            <a:r>
              <a:rPr lang="en-GB" u="sng" dirty="0">
                <a:solidFill>
                  <a:prstClr val="black"/>
                </a:solidFill>
              </a:rPr>
              <a:t>Outcome indicators:</a:t>
            </a:r>
          </a:p>
          <a:p>
            <a:pPr marL="285750" lvl="2" indent="-285750">
              <a:spcBef>
                <a:spcPts val="0"/>
              </a:spcBef>
              <a:spcAft>
                <a:spcPts val="1200"/>
              </a:spcAft>
              <a:defRPr/>
            </a:pPr>
            <a:r>
              <a:rPr lang="en-US" dirty="0">
                <a:solidFill>
                  <a:prstClr val="black"/>
                </a:solidFill>
              </a:rPr>
              <a:t>Can be used to measure if the desired changes were achieved </a:t>
            </a:r>
          </a:p>
          <a:p>
            <a:pPr marL="285750" lvl="2" indent="-285750">
              <a:spcBef>
                <a:spcPts val="0"/>
              </a:spcBef>
              <a:spcAft>
                <a:spcPts val="1200"/>
              </a:spcAft>
              <a:defRPr/>
            </a:pPr>
            <a:r>
              <a:rPr lang="en-US" dirty="0">
                <a:solidFill>
                  <a:prstClr val="black"/>
                </a:solidFill>
              </a:rPr>
              <a:t>Are stated in terms of </a:t>
            </a:r>
            <a:r>
              <a:rPr lang="en-US" i="1" dirty="0">
                <a:solidFill>
                  <a:prstClr val="black"/>
                </a:solidFill>
              </a:rPr>
              <a:t>percentage</a:t>
            </a:r>
            <a:r>
              <a:rPr lang="en-US" dirty="0">
                <a:solidFill>
                  <a:prstClr val="black"/>
                </a:solidFill>
              </a:rPr>
              <a:t> of target audience reached</a:t>
            </a:r>
          </a:p>
          <a:p>
            <a:pPr>
              <a:spcBef>
                <a:spcPts val="0"/>
              </a:spcBef>
              <a:spcAft>
                <a:spcPts val="1200"/>
              </a:spcAft>
            </a:pPr>
            <a:endParaRPr lang="en-US" dirty="0"/>
          </a:p>
        </p:txBody>
      </p:sp>
    </p:spTree>
    <p:extLst>
      <p:ext uri="{BB962C8B-B14F-4D97-AF65-F5344CB8AC3E}">
        <p14:creationId xmlns:p14="http://schemas.microsoft.com/office/powerpoint/2010/main" val="85819961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dirty="0">
                <a:latin typeface="+mn-lt"/>
              </a:rPr>
              <a:t>Indicators and Means of Verification</a:t>
            </a:r>
          </a:p>
        </p:txBody>
      </p:sp>
      <p:sp>
        <p:nvSpPr>
          <p:cNvPr id="3" name="Content Placeholder 2"/>
          <p:cNvSpPr>
            <a:spLocks noGrp="1"/>
          </p:cNvSpPr>
          <p:nvPr>
            <p:ph sz="quarter" idx="1"/>
          </p:nvPr>
        </p:nvSpPr>
        <p:spPr>
          <a:xfrm>
            <a:off x="301752" y="1600200"/>
            <a:ext cx="8503920" cy="4343400"/>
          </a:xfrm>
        </p:spPr>
        <p:txBody>
          <a:bodyPr>
            <a:normAutofit/>
          </a:bodyPr>
          <a:lstStyle/>
          <a:p>
            <a:pPr marL="0" indent="0">
              <a:spcBef>
                <a:spcPts val="0"/>
              </a:spcBef>
              <a:spcAft>
                <a:spcPts val="1200"/>
              </a:spcAft>
              <a:buNone/>
            </a:pPr>
            <a:r>
              <a:rPr lang="en-US" dirty="0"/>
              <a:t>How do we judge the success of our advocacy efforts?</a:t>
            </a:r>
          </a:p>
          <a:p>
            <a:pPr marL="0" indent="0">
              <a:spcBef>
                <a:spcPts val="0"/>
              </a:spcBef>
              <a:spcAft>
                <a:spcPts val="1200"/>
              </a:spcAft>
              <a:buNone/>
              <a:defRPr/>
            </a:pPr>
            <a:r>
              <a:rPr lang="en-GB" u="sng" dirty="0">
                <a:solidFill>
                  <a:prstClr val="black"/>
                </a:solidFill>
              </a:rPr>
              <a:t>Output indicators:</a:t>
            </a:r>
          </a:p>
          <a:p>
            <a:pPr marL="285750" lvl="2" indent="-285750">
              <a:spcBef>
                <a:spcPts val="0"/>
              </a:spcBef>
              <a:spcAft>
                <a:spcPts val="1200"/>
              </a:spcAft>
              <a:defRPr/>
            </a:pPr>
            <a:r>
              <a:rPr lang="en-US" dirty="0">
                <a:solidFill>
                  <a:prstClr val="black"/>
                </a:solidFill>
              </a:rPr>
              <a:t>Can be used to measure if the advocacy intents were achieved </a:t>
            </a:r>
            <a:endParaRPr lang="en-GB" dirty="0">
              <a:solidFill>
                <a:prstClr val="black"/>
              </a:solidFill>
            </a:endParaRPr>
          </a:p>
          <a:p>
            <a:pPr marL="285750" lvl="2" indent="-285750">
              <a:spcBef>
                <a:spcPts val="0"/>
              </a:spcBef>
              <a:spcAft>
                <a:spcPts val="1200"/>
              </a:spcAft>
              <a:defRPr/>
            </a:pPr>
            <a:r>
              <a:rPr lang="en-GB" dirty="0">
                <a:solidFill>
                  <a:prstClr val="black"/>
                </a:solidFill>
              </a:rPr>
              <a:t>Stated in terms of </a:t>
            </a:r>
            <a:r>
              <a:rPr lang="en-GB" i="1" dirty="0">
                <a:solidFill>
                  <a:prstClr val="black"/>
                </a:solidFill>
              </a:rPr>
              <a:t>numbers</a:t>
            </a:r>
            <a:r>
              <a:rPr lang="en-GB" dirty="0">
                <a:solidFill>
                  <a:prstClr val="black"/>
                </a:solidFill>
              </a:rPr>
              <a:t> of target audience reached</a:t>
            </a:r>
          </a:p>
          <a:p>
            <a:pPr>
              <a:spcBef>
                <a:spcPts val="0"/>
              </a:spcBef>
              <a:spcAft>
                <a:spcPts val="1200"/>
              </a:spcAft>
            </a:pPr>
            <a:endParaRPr lang="en-US" dirty="0"/>
          </a:p>
        </p:txBody>
      </p:sp>
    </p:spTree>
    <p:extLst>
      <p:ext uri="{BB962C8B-B14F-4D97-AF65-F5344CB8AC3E}">
        <p14:creationId xmlns:p14="http://schemas.microsoft.com/office/powerpoint/2010/main" val="126065007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dirty="0">
                <a:latin typeface="+mn-lt"/>
              </a:rPr>
              <a:t>Indicators and Means of Verification</a:t>
            </a:r>
          </a:p>
        </p:txBody>
      </p:sp>
      <p:sp>
        <p:nvSpPr>
          <p:cNvPr id="3" name="Content Placeholder 2"/>
          <p:cNvSpPr>
            <a:spLocks noGrp="1"/>
          </p:cNvSpPr>
          <p:nvPr>
            <p:ph sz="quarter" idx="1"/>
          </p:nvPr>
        </p:nvSpPr>
        <p:spPr>
          <a:xfrm>
            <a:off x="301752" y="1600200"/>
            <a:ext cx="8503920" cy="4343400"/>
          </a:xfrm>
        </p:spPr>
        <p:txBody>
          <a:bodyPr>
            <a:normAutofit/>
          </a:bodyPr>
          <a:lstStyle/>
          <a:p>
            <a:pPr marL="0" indent="0">
              <a:spcBef>
                <a:spcPts val="0"/>
              </a:spcBef>
              <a:spcAft>
                <a:spcPts val="1200"/>
              </a:spcAft>
              <a:buNone/>
            </a:pPr>
            <a:r>
              <a:rPr lang="en-US"/>
              <a:t>How do we judge the success of our advocacy efforts?</a:t>
            </a:r>
          </a:p>
          <a:p>
            <a:pPr marL="0" indent="0">
              <a:spcBef>
                <a:spcPts val="0"/>
              </a:spcBef>
              <a:spcAft>
                <a:spcPts val="1200"/>
              </a:spcAft>
              <a:buNone/>
              <a:defRPr/>
            </a:pPr>
            <a:r>
              <a:rPr lang="en-GB" u="sng">
                <a:solidFill>
                  <a:prstClr val="black"/>
                </a:solidFill>
              </a:rPr>
              <a:t>Process indicators:</a:t>
            </a:r>
          </a:p>
          <a:p>
            <a:pPr marL="285750" lvl="2" indent="-285750">
              <a:spcBef>
                <a:spcPts val="0"/>
              </a:spcBef>
              <a:spcAft>
                <a:spcPts val="1200"/>
              </a:spcAft>
              <a:defRPr/>
            </a:pPr>
            <a:r>
              <a:rPr lang="en-GB">
                <a:solidFill>
                  <a:prstClr val="black"/>
                </a:solidFill>
              </a:rPr>
              <a:t>Can be used to measure if activities were accomplished</a:t>
            </a:r>
          </a:p>
          <a:p>
            <a:pPr marL="285750" lvl="2" indent="-285750">
              <a:spcBef>
                <a:spcPts val="0"/>
              </a:spcBef>
              <a:spcAft>
                <a:spcPts val="1200"/>
              </a:spcAft>
              <a:defRPr/>
            </a:pPr>
            <a:r>
              <a:rPr lang="en-GB">
                <a:solidFill>
                  <a:prstClr val="black"/>
                </a:solidFill>
              </a:rPr>
              <a:t>Stated in terms of activities held such as number of trainings, number of household visits, etc.</a:t>
            </a:r>
            <a:endParaRPr lang="en-US">
              <a:solidFill>
                <a:prstClr val="black"/>
              </a:solidFill>
            </a:endParaRPr>
          </a:p>
          <a:p>
            <a:pPr>
              <a:spcBef>
                <a:spcPts val="0"/>
              </a:spcBef>
              <a:spcAft>
                <a:spcPts val="1200"/>
              </a:spcAft>
            </a:pPr>
            <a:endParaRPr lang="en-US" dirty="0"/>
          </a:p>
        </p:txBody>
      </p:sp>
    </p:spTree>
    <p:extLst>
      <p:ext uri="{BB962C8B-B14F-4D97-AF65-F5344CB8AC3E}">
        <p14:creationId xmlns:p14="http://schemas.microsoft.com/office/powerpoint/2010/main" val="4089869841"/>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Indicators and Means of Verification</a:t>
            </a:r>
            <a:endParaRPr lang="en-US" dirty="0"/>
          </a:p>
        </p:txBody>
      </p:sp>
      <p:sp>
        <p:nvSpPr>
          <p:cNvPr id="3" name="Content Placeholder 2"/>
          <p:cNvSpPr>
            <a:spLocks noGrp="1"/>
          </p:cNvSpPr>
          <p:nvPr>
            <p:ph sz="quarter" idx="1"/>
          </p:nvPr>
        </p:nvSpPr>
        <p:spPr/>
        <p:txBody>
          <a:bodyPr/>
          <a:lstStyle/>
          <a:p>
            <a:r>
              <a:rPr lang="en-GB"/>
              <a:t>Means of verification are what you use to monitor and verify the indicator such as meeting minutes, pre- and post-tests for trainings, workshop reports, program quarterly reports, etc.</a:t>
            </a:r>
          </a:p>
          <a:p>
            <a:endParaRPr lang="en-US" dirty="0"/>
          </a:p>
        </p:txBody>
      </p:sp>
    </p:spTree>
    <p:extLst>
      <p:ext uri="{BB962C8B-B14F-4D97-AF65-F5344CB8AC3E}">
        <p14:creationId xmlns:p14="http://schemas.microsoft.com/office/powerpoint/2010/main" val="1930089717"/>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b="1" dirty="0">
                <a:latin typeface="+mn-lt"/>
              </a:rPr>
              <a:t>Example from Ethiopia	</a:t>
            </a:r>
          </a:p>
        </p:txBody>
      </p:sp>
      <p:graphicFrame>
        <p:nvGraphicFramePr>
          <p:cNvPr id="7" name="Content Placeholder 6"/>
          <p:cNvGraphicFramePr>
            <a:graphicFrameLocks noGrp="1"/>
          </p:cNvGraphicFramePr>
          <p:nvPr>
            <p:ph sz="quarter" idx="1"/>
            <p:extLst/>
          </p:nvPr>
        </p:nvGraphicFramePr>
        <p:xfrm>
          <a:off x="152399" y="1524000"/>
          <a:ext cx="8839201" cy="4368800"/>
        </p:xfrm>
        <a:graphic>
          <a:graphicData uri="http://schemas.openxmlformats.org/drawingml/2006/table">
            <a:tbl>
              <a:tblPr firstRow="1" bandRow="1">
                <a:tableStyleId>{69012ECD-51FC-41F1-AA8D-1B2483CD663E}</a:tableStyleId>
              </a:tblPr>
              <a:tblGrid>
                <a:gridCol w="1828801">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401465">
                <a:tc gridSpan="2">
                  <a:txBody>
                    <a:bodyPr/>
                    <a:lstStyle/>
                    <a:p>
                      <a:pPr marL="0" marR="0">
                        <a:lnSpc>
                          <a:spcPct val="100000"/>
                        </a:lnSpc>
                        <a:spcBef>
                          <a:spcPts val="0"/>
                        </a:spcBef>
                        <a:spcAft>
                          <a:spcPts val="600"/>
                        </a:spcAft>
                      </a:pPr>
                      <a:r>
                        <a:rPr lang="fr-HT" sz="2200" u="sng" kern="1200" dirty="0">
                          <a:effectLst/>
                        </a:rPr>
                        <a:t>Target Audience</a:t>
                      </a:r>
                      <a:r>
                        <a:rPr lang="fr-HT" sz="2200" kern="1200" dirty="0">
                          <a:effectLst/>
                        </a:rPr>
                        <a:t>: </a:t>
                      </a:r>
                      <a:r>
                        <a:rPr lang="fr-HT" sz="2200" u="none" kern="1200" baseline="0" dirty="0">
                          <a:effectLst/>
                        </a:rPr>
                        <a:t>Media</a:t>
                      </a:r>
                      <a:endParaRPr lang="en-US" sz="2200" b="0" u="none" kern="1200" baseline="0" dirty="0">
                        <a:solidFill>
                          <a:schemeClr val="tx2"/>
                        </a:solidFill>
                        <a:effectLst/>
                        <a:latin typeface="+mn-lt"/>
                        <a:ea typeface="Calibri"/>
                        <a:cs typeface="Calibri"/>
                      </a:endParaRPr>
                    </a:p>
                  </a:txBody>
                  <a:tcPr marL="36830" marR="36830" marT="36830" marB="36830" anchor="ctr"/>
                </a:tc>
                <a:tc hMerge="1">
                  <a:txBody>
                    <a:bodyPr/>
                    <a:lstStyle/>
                    <a:p>
                      <a:endParaRPr lang="en-US"/>
                    </a:p>
                  </a:txBody>
                  <a:tcPr/>
                </a:tc>
                <a:extLst>
                  <a:ext uri="{0D108BD9-81ED-4DB2-BD59-A6C34878D82A}">
                    <a16:rowId xmlns:a16="http://schemas.microsoft.com/office/drawing/2014/main" val="10000"/>
                  </a:ext>
                </a:extLst>
              </a:tr>
              <a:tr h="3495658">
                <a:tc>
                  <a:txBody>
                    <a:bodyPr/>
                    <a:lstStyle/>
                    <a:p>
                      <a:pPr marL="73152" marR="0" indent="0" algn="l" defTabSz="914400" rtl="0" eaLnBrk="1" fontAlgn="auto" latinLnBrk="0" hangingPunct="1">
                        <a:lnSpc>
                          <a:spcPct val="100000"/>
                        </a:lnSpc>
                        <a:spcBef>
                          <a:spcPts val="0"/>
                        </a:spcBef>
                        <a:spcAft>
                          <a:spcPts val="600"/>
                        </a:spcAft>
                        <a:buClrTx/>
                        <a:buSzTx/>
                        <a:buFontTx/>
                        <a:buNone/>
                        <a:tabLst/>
                        <a:defRPr/>
                      </a:pPr>
                      <a:r>
                        <a:rPr lang="en-US" sz="2200" kern="1200" dirty="0">
                          <a:effectLst/>
                        </a:rPr>
                        <a:t>Indicators and Means of Verification</a:t>
                      </a:r>
                    </a:p>
                    <a:p>
                      <a:pPr marL="73152" marR="0" algn="l" defTabSz="914400" rtl="0" eaLnBrk="1" latinLnBrk="0" hangingPunct="1">
                        <a:lnSpc>
                          <a:spcPct val="100000"/>
                        </a:lnSpc>
                        <a:spcBef>
                          <a:spcPts val="0"/>
                        </a:spcBef>
                        <a:spcAft>
                          <a:spcPts val="600"/>
                        </a:spcAft>
                      </a:pPr>
                      <a:endParaRPr lang="en-US" sz="2200" b="0" kern="1200" dirty="0">
                        <a:solidFill>
                          <a:schemeClr val="tx2"/>
                        </a:solidFill>
                        <a:effectLst/>
                        <a:latin typeface="+mn-lt"/>
                        <a:ea typeface="Times New Roman"/>
                        <a:cs typeface="Calibri"/>
                      </a:endParaRPr>
                    </a:p>
                  </a:txBody>
                  <a:tcPr marL="36830" marR="36830" marT="36830" marB="36830"/>
                </a:tc>
                <a:tc>
                  <a:txBody>
                    <a:bodyPr/>
                    <a:lstStyle/>
                    <a:p>
                      <a:pPr marL="13716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2200" u="sng" kern="1200" dirty="0">
                          <a:effectLst/>
                        </a:rPr>
                        <a:t>At the desired change level:</a:t>
                      </a:r>
                    </a:p>
                    <a:p>
                      <a:pPr marL="36576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200" kern="1200" dirty="0">
                          <a:effectLst/>
                        </a:rPr>
                        <a:t>% of media coverage on nutrition issues (outcome indicator)</a:t>
                      </a:r>
                    </a:p>
                    <a:p>
                      <a:pPr marL="13716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2200" u="sng" kern="1200" dirty="0">
                          <a:effectLst/>
                        </a:rPr>
                        <a:t>At the advocacy</a:t>
                      </a:r>
                      <a:r>
                        <a:rPr lang="en-US" sz="2200" u="sng" kern="1200" baseline="0" dirty="0">
                          <a:effectLst/>
                        </a:rPr>
                        <a:t> intent level:</a:t>
                      </a:r>
                      <a:endParaRPr lang="en-US" sz="2200" u="sng" kern="1200" dirty="0">
                        <a:effectLst/>
                      </a:endParaRPr>
                    </a:p>
                    <a:p>
                      <a:pPr marL="365760" indent="-228600">
                        <a:lnSpc>
                          <a:spcPct val="100000"/>
                        </a:lnSpc>
                        <a:spcBef>
                          <a:spcPts val="0"/>
                        </a:spcBef>
                        <a:spcAft>
                          <a:spcPts val="600"/>
                        </a:spcAft>
                        <a:buFont typeface="Arial" panose="020B0604020202020204" pitchFamily="34" charset="0"/>
                        <a:buChar char="•"/>
                        <a:defRPr/>
                      </a:pPr>
                      <a:r>
                        <a:rPr lang="en-US" sz="2200" kern="1200" dirty="0">
                          <a:effectLst/>
                        </a:rPr>
                        <a:t># of </a:t>
                      </a:r>
                      <a:r>
                        <a:rPr lang="en-US" sz="2200" kern="1200" noProof="0" dirty="0">
                          <a:effectLst/>
                        </a:rPr>
                        <a:t>media gatekeepers with increased understanding of benefits of reporting on nutrition (output indicator)</a:t>
                      </a:r>
                    </a:p>
                    <a:p>
                      <a:pPr marL="137160" indent="0">
                        <a:lnSpc>
                          <a:spcPct val="100000"/>
                        </a:lnSpc>
                        <a:spcBef>
                          <a:spcPts val="0"/>
                        </a:spcBef>
                        <a:spcAft>
                          <a:spcPts val="600"/>
                        </a:spcAft>
                        <a:buFont typeface="Arial" panose="020B0604020202020204" pitchFamily="34" charset="0"/>
                        <a:buNone/>
                        <a:defRPr/>
                      </a:pPr>
                      <a:r>
                        <a:rPr lang="en-US" sz="2200" u="sng" kern="1200" dirty="0">
                          <a:effectLst/>
                        </a:rPr>
                        <a:t>At the</a:t>
                      </a:r>
                      <a:r>
                        <a:rPr lang="en-US" sz="2200" u="sng" kern="1200" baseline="0" dirty="0">
                          <a:effectLst/>
                        </a:rPr>
                        <a:t> activity level:</a:t>
                      </a:r>
                    </a:p>
                    <a:p>
                      <a:pPr marL="365760" indent="-228600">
                        <a:lnSpc>
                          <a:spcPct val="100000"/>
                        </a:lnSpc>
                        <a:spcBef>
                          <a:spcPts val="0"/>
                        </a:spcBef>
                        <a:spcAft>
                          <a:spcPts val="600"/>
                        </a:spcAft>
                        <a:buFont typeface="Arial" panose="020B0604020202020204" pitchFamily="34" charset="0"/>
                        <a:buChar char="•"/>
                        <a:defRPr/>
                      </a:pPr>
                      <a:r>
                        <a:rPr lang="en-US" sz="2200" kern="1200" dirty="0">
                          <a:effectLst/>
                        </a:rPr>
                        <a:t># of trainings with media (process indicator)</a:t>
                      </a:r>
                    </a:p>
                    <a:p>
                      <a:pPr marL="365760" indent="-228600">
                        <a:lnSpc>
                          <a:spcPct val="100000"/>
                        </a:lnSpc>
                        <a:spcBef>
                          <a:spcPts val="0"/>
                        </a:spcBef>
                        <a:spcAft>
                          <a:spcPts val="600"/>
                        </a:spcAft>
                        <a:buFont typeface="Arial" panose="020B0604020202020204" pitchFamily="34" charset="0"/>
                        <a:buChar char="•"/>
                        <a:defRPr/>
                      </a:pPr>
                      <a:r>
                        <a:rPr lang="fr-FR" sz="2200" kern="1200" dirty="0">
                          <a:effectLst/>
                        </a:rPr>
                        <a:t>Media monitoring reports	</a:t>
                      </a:r>
                    </a:p>
                    <a:p>
                      <a:pPr marL="36576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sz="2200" kern="1200" dirty="0">
                          <a:effectLst/>
                        </a:rPr>
                        <a:t>Training reports</a:t>
                      </a:r>
                      <a:endParaRPr lang="en-US" sz="2200" b="0" kern="1200" dirty="0">
                        <a:solidFill>
                          <a:schemeClr val="tx2"/>
                        </a:solidFill>
                        <a:effectLst/>
                        <a:latin typeface="+mn-lt"/>
                        <a:ea typeface="Times New Roman"/>
                        <a:cs typeface="Calibri"/>
                      </a:endParaRPr>
                    </a:p>
                  </a:txBody>
                  <a:tcPr marL="36830" marR="36830" marT="36830" marB="3683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5615149"/>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sz="4000" b="1" dirty="0">
                <a:latin typeface="+mn-lt"/>
              </a:rPr>
              <a:t>Break</a:t>
            </a:r>
          </a:p>
        </p:txBody>
      </p:sp>
    </p:spTree>
    <p:extLst>
      <p:ext uri="{BB962C8B-B14F-4D97-AF65-F5344CB8AC3E}">
        <p14:creationId xmlns:p14="http://schemas.microsoft.com/office/powerpoint/2010/main" val="3895714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Global Progress on Stunting</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139211290"/>
              </p:ext>
            </p:extLst>
          </p:nvPr>
        </p:nvGraphicFramePr>
        <p:xfrm>
          <a:off x="152400" y="1676400"/>
          <a:ext cx="83820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611483"/>
      </p:ext>
    </p:extLst>
  </p:cSld>
  <p:clrMapOvr>
    <a:overrideClrMapping bg1="lt1" tx1="dk1" bg2="lt2" tx2="dk2" accent1="accent1" accent2="accent2" accent3="accent3" accent4="accent4" accent5="accent5" accent6="accent6" hlink="hlink" folHlink="folHlink"/>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82000" cy="2362200"/>
          </a:xfrm>
        </p:spPr>
        <p:txBody>
          <a:bodyPr/>
          <a:lstStyle/>
          <a:p>
            <a:pPr>
              <a:defRPr/>
            </a:pPr>
            <a:r>
              <a:rPr lang="en-US" b="1" dirty="0">
                <a:latin typeface="+mn-lt"/>
              </a:rPr>
              <a:t>Session 15: Discussion of Indicators and Means of Verification</a:t>
            </a:r>
          </a:p>
        </p:txBody>
      </p:sp>
    </p:spTree>
    <p:extLst>
      <p:ext uri="{BB962C8B-B14F-4D97-AF65-F5344CB8AC3E}">
        <p14:creationId xmlns:p14="http://schemas.microsoft.com/office/powerpoint/2010/main" val="106892903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pPr>
              <a:defRPr/>
            </a:pPr>
            <a:r>
              <a:rPr lang="en-US" sz="4000" b="1" dirty="0">
                <a:latin typeface="+mn-lt"/>
              </a:rPr>
              <a:t>Wrap-Up and </a:t>
            </a:r>
            <a:br>
              <a:rPr lang="en-US" sz="4000" b="1" dirty="0">
                <a:latin typeface="+mn-lt"/>
              </a:rPr>
            </a:br>
            <a:r>
              <a:rPr lang="en-US" sz="4000" b="1" dirty="0">
                <a:latin typeface="+mn-lt"/>
              </a:rPr>
              <a:t>Closing of Day 2</a:t>
            </a:r>
          </a:p>
        </p:txBody>
      </p:sp>
    </p:spTree>
    <p:extLst>
      <p:ext uri="{BB962C8B-B14F-4D97-AF65-F5344CB8AC3E}">
        <p14:creationId xmlns:p14="http://schemas.microsoft.com/office/powerpoint/2010/main" val="184299044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286000"/>
            <a:ext cx="8686800" cy="2133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00" b="1" dirty="0">
                <a:solidFill>
                  <a:schemeClr val="tx2"/>
                </a:solidFill>
                <a:latin typeface="Calibri"/>
              </a:rPr>
              <a:t>Nutrition Advocacy Planning Workshop:</a:t>
            </a:r>
          </a:p>
          <a:p>
            <a:pPr algn="ctr" fontAlgn="auto">
              <a:spcBef>
                <a:spcPts val="0"/>
              </a:spcBef>
              <a:spcAft>
                <a:spcPts val="0"/>
              </a:spcAft>
              <a:defRPr/>
            </a:pPr>
            <a:r>
              <a:rPr lang="en-US" sz="4000" b="1" dirty="0">
                <a:solidFill>
                  <a:schemeClr val="tx2"/>
                </a:solidFill>
                <a:latin typeface="Calibri"/>
              </a:rPr>
              <a:t>Day Three</a:t>
            </a:r>
          </a:p>
        </p:txBody>
      </p:sp>
    </p:spTree>
    <p:extLst>
      <p:ext uri="{BB962C8B-B14F-4D97-AF65-F5344CB8AC3E}">
        <p14:creationId xmlns:p14="http://schemas.microsoft.com/office/powerpoint/2010/main" val="2656823837"/>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sz="4000" b="1" dirty="0">
                <a:latin typeface="+mn-lt"/>
              </a:rPr>
              <a:t>Recap of Day 2</a:t>
            </a:r>
          </a:p>
        </p:txBody>
      </p:sp>
    </p:spTree>
    <p:extLst>
      <p:ext uri="{BB962C8B-B14F-4D97-AF65-F5344CB8AC3E}">
        <p14:creationId xmlns:p14="http://schemas.microsoft.com/office/powerpoint/2010/main" val="99880569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16: Revision of Indicators and Means of Verification</a:t>
            </a:r>
          </a:p>
        </p:txBody>
      </p:sp>
    </p:spTree>
    <p:extLst>
      <p:ext uri="{BB962C8B-B14F-4D97-AF65-F5344CB8AC3E}">
        <p14:creationId xmlns:p14="http://schemas.microsoft.com/office/powerpoint/2010/main" val="134590766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17: Timeline and Responsible/Supporting Organizations</a:t>
            </a:r>
          </a:p>
        </p:txBody>
      </p:sp>
    </p:spTree>
    <p:extLst>
      <p:ext uri="{BB962C8B-B14F-4D97-AF65-F5344CB8AC3E}">
        <p14:creationId xmlns:p14="http://schemas.microsoft.com/office/powerpoint/2010/main" val="163230474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b="1" dirty="0">
                <a:latin typeface="+mn-lt"/>
              </a:rPr>
              <a:t>Example from Ethiopia</a:t>
            </a:r>
          </a:p>
        </p:txBody>
      </p:sp>
      <p:graphicFrame>
        <p:nvGraphicFramePr>
          <p:cNvPr id="7" name="Content Placeholder 6"/>
          <p:cNvGraphicFramePr>
            <a:graphicFrameLocks noGrp="1"/>
          </p:cNvGraphicFramePr>
          <p:nvPr>
            <p:ph sz="quarter" idx="1"/>
            <p:extLst/>
          </p:nvPr>
        </p:nvGraphicFramePr>
        <p:xfrm>
          <a:off x="381000" y="1752600"/>
          <a:ext cx="8382000" cy="3810000"/>
        </p:xfrm>
        <a:graphic>
          <a:graphicData uri="http://schemas.openxmlformats.org/drawingml/2006/table">
            <a:tbl>
              <a:tblPr firstRow="1" bandRow="1">
                <a:tableStyleId>{69012ECD-51FC-41F1-AA8D-1B2483CD663E}</a:tableStyleId>
              </a:tblPr>
              <a:tblGrid>
                <a:gridCol w="2350710">
                  <a:extLst>
                    <a:ext uri="{9D8B030D-6E8A-4147-A177-3AD203B41FA5}">
                      <a16:colId xmlns:a16="http://schemas.microsoft.com/office/drawing/2014/main" val="20000"/>
                    </a:ext>
                  </a:extLst>
                </a:gridCol>
                <a:gridCol w="6031290">
                  <a:extLst>
                    <a:ext uri="{9D8B030D-6E8A-4147-A177-3AD203B41FA5}">
                      <a16:colId xmlns:a16="http://schemas.microsoft.com/office/drawing/2014/main" val="20001"/>
                    </a:ext>
                  </a:extLst>
                </a:gridCol>
              </a:tblGrid>
              <a:tr h="533400">
                <a:tc gridSpan="2">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2400" u="sng" kern="1200" noProof="0" dirty="0">
                          <a:effectLst/>
                        </a:rPr>
                        <a:t>Target</a:t>
                      </a:r>
                      <a:r>
                        <a:rPr lang="fr-FR" sz="2400" u="sng" kern="1200" baseline="0" noProof="0" dirty="0">
                          <a:effectLst/>
                        </a:rPr>
                        <a:t> Audience</a:t>
                      </a:r>
                      <a:r>
                        <a:rPr lang="fr-FR" sz="2400" kern="1200" noProof="0" dirty="0">
                          <a:effectLst/>
                        </a:rPr>
                        <a:t>: </a:t>
                      </a:r>
                      <a:r>
                        <a:rPr lang="en-US" sz="2400" kern="1200" baseline="0" dirty="0">
                          <a:effectLst/>
                        </a:rPr>
                        <a:t>Media</a:t>
                      </a:r>
                    </a:p>
                    <a:p>
                      <a:pPr marL="0" marR="0" indent="0" algn="l" defTabSz="914400" rtl="0" eaLnBrk="1" fontAlgn="auto" latinLnBrk="0" hangingPunct="1">
                        <a:lnSpc>
                          <a:spcPct val="100000"/>
                        </a:lnSpc>
                        <a:spcBef>
                          <a:spcPts val="0"/>
                        </a:spcBef>
                        <a:spcAft>
                          <a:spcPts val="600"/>
                        </a:spcAft>
                        <a:buClrTx/>
                        <a:buSzTx/>
                        <a:buFontTx/>
                        <a:buNone/>
                        <a:tabLst/>
                        <a:defRPr/>
                      </a:pPr>
                      <a:r>
                        <a:rPr lang="fr-FR" sz="2400" u="none" kern="1200" baseline="0" noProof="0" dirty="0">
                          <a:effectLst/>
                        </a:rPr>
                        <a:t>[For </a:t>
                      </a:r>
                      <a:r>
                        <a:rPr lang="en-US" sz="2400" u="none" kern="1200" baseline="0" noProof="0" dirty="0">
                          <a:effectLst/>
                        </a:rPr>
                        <a:t>each</a:t>
                      </a:r>
                      <a:r>
                        <a:rPr lang="fr-FR" sz="2400" u="none" kern="1200" baseline="0" noProof="0" dirty="0">
                          <a:effectLst/>
                        </a:rPr>
                        <a:t> </a:t>
                      </a:r>
                      <a:r>
                        <a:rPr lang="en-US" sz="2400" u="none" kern="1200" baseline="0" noProof="0" dirty="0">
                          <a:effectLst/>
                        </a:rPr>
                        <a:t>activity</a:t>
                      </a:r>
                      <a:r>
                        <a:rPr lang="fr-FR" sz="2400" u="none" kern="1200" baseline="0" noProof="0" dirty="0">
                          <a:effectLst/>
                        </a:rPr>
                        <a:t>...]</a:t>
                      </a:r>
                      <a:endParaRPr lang="fr-FR" sz="2400" b="1" u="none" kern="1200" baseline="0" noProof="0" dirty="0">
                        <a:solidFill>
                          <a:schemeClr val="accent1"/>
                        </a:solidFill>
                        <a:effectLst/>
                        <a:latin typeface="+mn-lt"/>
                        <a:ea typeface="Calibri"/>
                        <a:cs typeface="Calibri"/>
                      </a:endParaRPr>
                    </a:p>
                  </a:txBody>
                  <a:tcPr marT="91440" marB="91440" anchor="ctr"/>
                </a:tc>
                <a:tc hMerge="1">
                  <a:txBody>
                    <a:bodyPr/>
                    <a:lstStyle/>
                    <a:p>
                      <a:endParaRPr lang="en-US"/>
                    </a:p>
                  </a:txBody>
                  <a:tcPr/>
                </a:tc>
                <a:extLst>
                  <a:ext uri="{0D108BD9-81ED-4DB2-BD59-A6C34878D82A}">
                    <a16:rowId xmlns:a16="http://schemas.microsoft.com/office/drawing/2014/main" val="10000"/>
                  </a:ext>
                </a:extLst>
              </a:tr>
              <a:tr h="892111">
                <a:tc>
                  <a:txBody>
                    <a:bodyPr/>
                    <a:lstStyle/>
                    <a:p>
                      <a:pPr marL="0" marR="0" algn="l" defTabSz="914400" rtl="0" eaLnBrk="1" latinLnBrk="0" hangingPunct="1">
                        <a:lnSpc>
                          <a:spcPct val="100000"/>
                        </a:lnSpc>
                        <a:spcBef>
                          <a:spcPts val="0"/>
                        </a:spcBef>
                        <a:spcAft>
                          <a:spcPts val="600"/>
                        </a:spcAft>
                      </a:pPr>
                      <a:r>
                        <a:rPr lang="fr-FR" sz="2400" kern="1200" dirty="0" err="1">
                          <a:effectLst/>
                        </a:rPr>
                        <a:t>Timeline</a:t>
                      </a:r>
                      <a:endParaRPr lang="fr-FR" sz="2400" b="1" kern="1200" dirty="0">
                        <a:solidFill>
                          <a:schemeClr val="accent1"/>
                        </a:solidFill>
                        <a:effectLst/>
                        <a:latin typeface="+mn-lt"/>
                        <a:ea typeface="Times New Roman"/>
                        <a:cs typeface="Calibri"/>
                      </a:endParaRPr>
                    </a:p>
                  </a:txBody>
                  <a:tcPr marT="91440" marB="91440"/>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2400" kern="1200" baseline="0" dirty="0">
                          <a:effectLst/>
                        </a:rPr>
                        <a:t>Year 2</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2400" kern="1200" baseline="0" dirty="0">
                          <a:effectLst/>
                        </a:rPr>
                        <a:t>Q2–Q3</a:t>
                      </a:r>
                      <a:endParaRPr lang="fr-FR" sz="2400" b="1" kern="1200" baseline="0" dirty="0">
                        <a:solidFill>
                          <a:schemeClr val="accent1"/>
                        </a:solidFill>
                        <a:effectLst/>
                        <a:latin typeface="+mn-lt"/>
                        <a:ea typeface="Times New Roman"/>
                        <a:cs typeface="Calibri"/>
                      </a:endParaRPr>
                    </a:p>
                  </a:txBody>
                  <a:tcPr marT="91440" marB="91440"/>
                </a:tc>
                <a:extLst>
                  <a:ext uri="{0D108BD9-81ED-4DB2-BD59-A6C34878D82A}">
                    <a16:rowId xmlns:a16="http://schemas.microsoft.com/office/drawing/2014/main" val="10001"/>
                  </a:ext>
                </a:extLst>
              </a:tr>
              <a:tr h="892111">
                <a:tc>
                  <a:txBody>
                    <a:bodyPr/>
                    <a:lstStyle/>
                    <a:p>
                      <a:pPr marL="0" marR="0" algn="l" defTabSz="914400" rtl="0" eaLnBrk="1" latinLnBrk="0" hangingPunct="1">
                        <a:lnSpc>
                          <a:spcPct val="100000"/>
                        </a:lnSpc>
                        <a:spcBef>
                          <a:spcPts val="0"/>
                        </a:spcBef>
                        <a:spcAft>
                          <a:spcPts val="600"/>
                        </a:spcAft>
                      </a:pPr>
                      <a:r>
                        <a:rPr lang="fr-FR" sz="2400" kern="1200" dirty="0">
                          <a:effectLst/>
                        </a:rPr>
                        <a:t>Responsible</a:t>
                      </a:r>
                      <a:r>
                        <a:rPr lang="fr-FR" sz="2400" kern="1200" baseline="0" dirty="0">
                          <a:effectLst/>
                        </a:rPr>
                        <a:t> Organization</a:t>
                      </a:r>
                      <a:endParaRPr lang="fr-FR" sz="2400" b="1" kern="1200" dirty="0">
                        <a:solidFill>
                          <a:schemeClr val="accent1"/>
                        </a:solidFill>
                        <a:effectLst/>
                        <a:latin typeface="+mn-lt"/>
                        <a:ea typeface="Times New Roman"/>
                        <a:cs typeface="Calibri"/>
                      </a:endParaRPr>
                    </a:p>
                  </a:txBody>
                  <a:tcPr marT="91440" marB="91440"/>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2400" kern="1200" baseline="0" dirty="0">
                          <a:effectLst/>
                        </a:rPr>
                        <a:t>Ministry of Health</a:t>
                      </a:r>
                      <a:endParaRPr lang="fr-FR" sz="2400" b="1" kern="1200" baseline="0" dirty="0">
                        <a:solidFill>
                          <a:schemeClr val="accent1"/>
                        </a:solidFill>
                        <a:effectLst/>
                        <a:latin typeface="+mn-lt"/>
                        <a:ea typeface="Times New Roman"/>
                        <a:cs typeface="Calibri"/>
                      </a:endParaRPr>
                    </a:p>
                  </a:txBody>
                  <a:tcPr marT="91440" marB="91440"/>
                </a:tc>
                <a:extLst>
                  <a:ext uri="{0D108BD9-81ED-4DB2-BD59-A6C34878D82A}">
                    <a16:rowId xmlns:a16="http://schemas.microsoft.com/office/drawing/2014/main" val="10002"/>
                  </a:ext>
                </a:extLst>
              </a:tr>
              <a:tr h="892111">
                <a:tc>
                  <a:txBody>
                    <a:bodyPr/>
                    <a:lstStyle/>
                    <a:p>
                      <a:pPr marL="0" marR="0" algn="l" defTabSz="914400" rtl="0" eaLnBrk="1" latinLnBrk="0" hangingPunct="1">
                        <a:lnSpc>
                          <a:spcPct val="100000"/>
                        </a:lnSpc>
                        <a:spcBef>
                          <a:spcPts val="0"/>
                        </a:spcBef>
                        <a:spcAft>
                          <a:spcPts val="600"/>
                        </a:spcAft>
                      </a:pPr>
                      <a:r>
                        <a:rPr lang="fr-FR" sz="2400" kern="1200" dirty="0">
                          <a:effectLst/>
                        </a:rPr>
                        <a:t>Supporting Organization</a:t>
                      </a:r>
                      <a:endParaRPr lang="fr-FR" sz="2400" b="1" kern="1200" dirty="0">
                        <a:solidFill>
                          <a:schemeClr val="accent1"/>
                        </a:solidFill>
                        <a:effectLst/>
                        <a:latin typeface="+mn-lt"/>
                        <a:ea typeface="Times New Roman"/>
                        <a:cs typeface="Calibri"/>
                      </a:endParaRPr>
                    </a:p>
                  </a:txBody>
                  <a:tcPr marT="91440" marB="91440"/>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2400" kern="1200" baseline="0" dirty="0">
                          <a:effectLst/>
                        </a:rPr>
                        <a:t>FANTA</a:t>
                      </a:r>
                      <a:endParaRPr lang="fr-FR" sz="2400" b="1" kern="1200" baseline="0" dirty="0">
                        <a:solidFill>
                          <a:schemeClr val="accent1"/>
                        </a:solidFill>
                        <a:effectLst/>
                        <a:latin typeface="+mn-lt"/>
                        <a:ea typeface="Times New Roman"/>
                        <a:cs typeface="Calibri"/>
                      </a:endParaRPr>
                    </a:p>
                  </a:txBody>
                  <a:tcPr marT="91440" marB="914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42648504"/>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sz="4000" b="1" dirty="0">
                <a:latin typeface="+mn-lt"/>
              </a:rPr>
              <a:t>Break</a:t>
            </a:r>
          </a:p>
        </p:txBody>
      </p:sp>
    </p:spTree>
    <p:extLst>
      <p:ext uri="{BB962C8B-B14F-4D97-AF65-F5344CB8AC3E}">
        <p14:creationId xmlns:p14="http://schemas.microsoft.com/office/powerpoint/2010/main" val="340673427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18: Discussion of Timeline and Responsible/Supporting Organizations</a:t>
            </a:r>
          </a:p>
        </p:txBody>
      </p:sp>
    </p:spTree>
    <p:extLst>
      <p:ext uri="{BB962C8B-B14F-4D97-AF65-F5344CB8AC3E}">
        <p14:creationId xmlns:p14="http://schemas.microsoft.com/office/powerpoint/2010/main" val="214904748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19: Revision of Timeline and Responsible/Supporting Organizations</a:t>
            </a:r>
          </a:p>
        </p:txBody>
      </p:sp>
    </p:spTree>
    <p:extLst>
      <p:ext uri="{BB962C8B-B14F-4D97-AF65-F5344CB8AC3E}">
        <p14:creationId xmlns:p14="http://schemas.microsoft.com/office/powerpoint/2010/main" val="1438615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Global Progress on Scaling Up Nutrition</a:t>
            </a:r>
            <a:endParaRPr lang="en-US"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554628"/>
      </p:ext>
    </p:extLst>
  </p:cSld>
  <p:clrMapOvr>
    <a:overrideClrMapping bg1="lt1" tx1="dk1" bg2="lt2" tx2="dk2" accent1="accent1" accent2="accent2" accent3="accent3" accent4="accent4" accent5="accent5" accent6="accent6" hlink="hlink" folHlink="folHlink"/>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defRPr/>
            </a:pPr>
            <a:r>
              <a:rPr lang="en-US" sz="4000" b="1" dirty="0">
                <a:latin typeface="+mn-lt"/>
              </a:rPr>
              <a:t>Lunch</a:t>
            </a:r>
          </a:p>
        </p:txBody>
      </p:sp>
    </p:spTree>
    <p:extLst>
      <p:ext uri="{BB962C8B-B14F-4D97-AF65-F5344CB8AC3E}">
        <p14:creationId xmlns:p14="http://schemas.microsoft.com/office/powerpoint/2010/main" val="3640065674"/>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defRPr/>
            </a:pPr>
            <a:r>
              <a:rPr lang="en-US" b="1" dirty="0">
                <a:latin typeface="+mn-lt"/>
              </a:rPr>
              <a:t>Session 20: Introduction to Material Planning Tool and Review of Draft Material</a:t>
            </a:r>
          </a:p>
        </p:txBody>
      </p:sp>
    </p:spTree>
    <p:extLst>
      <p:ext uri="{BB962C8B-B14F-4D97-AF65-F5344CB8AC3E}">
        <p14:creationId xmlns:p14="http://schemas.microsoft.com/office/powerpoint/2010/main" val="253051269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Material Planning Tool?</a:t>
            </a:r>
            <a:endParaRPr lang="en-US" dirty="0"/>
          </a:p>
        </p:txBody>
      </p:sp>
      <p:sp>
        <p:nvSpPr>
          <p:cNvPr id="3" name="Content Placeholder 2"/>
          <p:cNvSpPr>
            <a:spLocks noGrp="1"/>
          </p:cNvSpPr>
          <p:nvPr>
            <p:ph sz="quarter" idx="1"/>
          </p:nvPr>
        </p:nvSpPr>
        <p:spPr/>
        <p:txBody>
          <a:bodyPr/>
          <a:lstStyle/>
          <a:p>
            <a:r>
              <a:rPr lang="en-US"/>
              <a:t>A material planning tool helps you plan and develop materials</a:t>
            </a:r>
          </a:p>
          <a:p>
            <a:r>
              <a:rPr lang="en-US"/>
              <a:t>Also called a “creative brief,” a material planning tool is used by advertising agencies and communications firms to develop their strategies</a:t>
            </a:r>
          </a:p>
          <a:p>
            <a:r>
              <a:rPr lang="en-US"/>
              <a:t>A material planning tool can help groups of people who are working on the same material to coordinate their efforts</a:t>
            </a:r>
            <a:endParaRPr lang="en-US" dirty="0"/>
          </a:p>
        </p:txBody>
      </p:sp>
    </p:spTree>
    <p:extLst>
      <p:ext uri="{BB962C8B-B14F-4D97-AF65-F5344CB8AC3E}">
        <p14:creationId xmlns:p14="http://schemas.microsoft.com/office/powerpoint/2010/main" val="275279547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 the Material</a:t>
            </a:r>
            <a:endParaRPr lang="en-US" dirty="0"/>
          </a:p>
        </p:txBody>
      </p:sp>
      <p:sp>
        <p:nvSpPr>
          <p:cNvPr id="3" name="Content Placeholder 2"/>
          <p:cNvSpPr>
            <a:spLocks noGrp="1"/>
          </p:cNvSpPr>
          <p:nvPr>
            <p:ph sz="quarter" idx="1"/>
          </p:nvPr>
        </p:nvSpPr>
        <p:spPr/>
        <p:txBody>
          <a:bodyPr/>
          <a:lstStyle/>
          <a:p>
            <a:r>
              <a:rPr lang="en-US"/>
              <a:t>Is the target audience clearly defined? Who is it?</a:t>
            </a:r>
          </a:p>
          <a:p>
            <a:r>
              <a:rPr lang="en-US"/>
              <a:t>Is the call to action clearly defined? What is it?</a:t>
            </a:r>
          </a:p>
          <a:p>
            <a:r>
              <a:rPr lang="en-US"/>
              <a:t>Does the material convey a strong benefit? What is it?</a:t>
            </a:r>
          </a:p>
          <a:p>
            <a:r>
              <a:rPr lang="en-US"/>
              <a:t>Does the information in the material support the benefits?</a:t>
            </a:r>
          </a:p>
          <a:p>
            <a:r>
              <a:rPr lang="en-US"/>
              <a:t>Is information missing from the material?</a:t>
            </a:r>
          </a:p>
          <a:p>
            <a:r>
              <a:rPr lang="en-US"/>
              <a:t>Should any information be changed?</a:t>
            </a:r>
            <a:endParaRPr lang="en-US" dirty="0"/>
          </a:p>
        </p:txBody>
      </p:sp>
    </p:spTree>
    <p:extLst>
      <p:ext uri="{BB962C8B-B14F-4D97-AF65-F5344CB8AC3E}">
        <p14:creationId xmlns:p14="http://schemas.microsoft.com/office/powerpoint/2010/main" val="213491801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sz="4000" b="1" dirty="0">
                <a:latin typeface="+mn-lt"/>
              </a:rPr>
              <a:t>Break</a:t>
            </a:r>
          </a:p>
        </p:txBody>
      </p:sp>
    </p:spTree>
    <p:extLst>
      <p:ext uri="{BB962C8B-B14F-4D97-AF65-F5344CB8AC3E}">
        <p14:creationId xmlns:p14="http://schemas.microsoft.com/office/powerpoint/2010/main" val="1950968032"/>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defRPr/>
            </a:pPr>
            <a:r>
              <a:rPr lang="en-US" b="1" dirty="0">
                <a:latin typeface="+mn-lt"/>
              </a:rPr>
              <a:t>Session 21: Discussion and Revision of Draft Material</a:t>
            </a:r>
          </a:p>
        </p:txBody>
      </p:sp>
    </p:spTree>
    <p:extLst>
      <p:ext uri="{BB962C8B-B14F-4D97-AF65-F5344CB8AC3E}">
        <p14:creationId xmlns:p14="http://schemas.microsoft.com/office/powerpoint/2010/main" val="8202555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sz="4000" b="1" dirty="0">
                <a:latin typeface="+mn-lt"/>
              </a:rPr>
              <a:t>Wrap-Up and Closing of </a:t>
            </a:r>
            <a:br>
              <a:rPr lang="en-US" sz="4000" b="1" dirty="0">
                <a:latin typeface="+mn-lt"/>
              </a:rPr>
            </a:br>
            <a:r>
              <a:rPr lang="en-US" sz="4000" b="1" dirty="0">
                <a:latin typeface="+mn-lt"/>
              </a:rPr>
              <a:t>Day 3</a:t>
            </a:r>
          </a:p>
        </p:txBody>
      </p:sp>
    </p:spTree>
    <p:extLst>
      <p:ext uri="{BB962C8B-B14F-4D97-AF65-F5344CB8AC3E}">
        <p14:creationId xmlns:p14="http://schemas.microsoft.com/office/powerpoint/2010/main" val="274683153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362200"/>
            <a:ext cx="8686800" cy="2133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00" b="1" dirty="0">
                <a:solidFill>
                  <a:schemeClr val="tx2"/>
                </a:solidFill>
                <a:latin typeface="Calibri"/>
              </a:rPr>
              <a:t>Nutrition Advocacy Planning Workshop:</a:t>
            </a:r>
          </a:p>
          <a:p>
            <a:pPr algn="ctr" fontAlgn="auto">
              <a:spcBef>
                <a:spcPts val="0"/>
              </a:spcBef>
              <a:spcAft>
                <a:spcPts val="0"/>
              </a:spcAft>
              <a:defRPr/>
            </a:pPr>
            <a:r>
              <a:rPr lang="en-US" sz="4000" b="1" dirty="0">
                <a:solidFill>
                  <a:schemeClr val="tx2"/>
                </a:solidFill>
                <a:latin typeface="Calibri"/>
              </a:rPr>
              <a:t>Day Four</a:t>
            </a:r>
          </a:p>
        </p:txBody>
      </p:sp>
    </p:spTree>
    <p:extLst>
      <p:ext uri="{BB962C8B-B14F-4D97-AF65-F5344CB8AC3E}">
        <p14:creationId xmlns:p14="http://schemas.microsoft.com/office/powerpoint/2010/main" val="63297357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22: Review of the Completed Nutrition Advocacy Plan </a:t>
            </a:r>
          </a:p>
        </p:txBody>
      </p:sp>
    </p:spTree>
    <p:extLst>
      <p:ext uri="{BB962C8B-B14F-4D97-AF65-F5344CB8AC3E}">
        <p14:creationId xmlns:p14="http://schemas.microsoft.com/office/powerpoint/2010/main" val="3858076645"/>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sz="4000" b="1" dirty="0">
                <a:latin typeface="+mn-lt"/>
              </a:rPr>
              <a:t>Break</a:t>
            </a:r>
          </a:p>
        </p:txBody>
      </p:sp>
    </p:spTree>
    <p:extLst>
      <p:ext uri="{BB962C8B-B14F-4D97-AF65-F5344CB8AC3E}">
        <p14:creationId xmlns:p14="http://schemas.microsoft.com/office/powerpoint/2010/main" val="1082349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Overview of Nutrition Advocacy Process</a:t>
            </a:r>
          </a:p>
        </p:txBody>
      </p:sp>
    </p:spTree>
    <p:extLst>
      <p:ext uri="{BB962C8B-B14F-4D97-AF65-F5344CB8AC3E}">
        <p14:creationId xmlns:p14="http://schemas.microsoft.com/office/powerpoint/2010/main" val="368201525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23: </a:t>
            </a:r>
            <a:r>
              <a:rPr lang="en-US" b="1" dirty="0">
                <a:latin typeface="Calibri"/>
              </a:rPr>
              <a:t>Material Planning Tool</a:t>
            </a:r>
            <a:r>
              <a:rPr lang="en-US" b="1" dirty="0">
                <a:latin typeface="+mn-lt"/>
              </a:rPr>
              <a:t>—Key Promise, Support Statement, and Call to Action</a:t>
            </a:r>
          </a:p>
        </p:txBody>
      </p:sp>
    </p:spTree>
    <p:extLst>
      <p:ext uri="{BB962C8B-B14F-4D97-AF65-F5344CB8AC3E}">
        <p14:creationId xmlns:p14="http://schemas.microsoft.com/office/powerpoint/2010/main" val="4233065210"/>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24: </a:t>
            </a:r>
            <a:r>
              <a:rPr lang="en-US" b="1" dirty="0">
                <a:latin typeface="Calibri"/>
              </a:rPr>
              <a:t>Material Planning Tool</a:t>
            </a:r>
            <a:r>
              <a:rPr lang="en-US" b="1" dirty="0">
                <a:latin typeface="+mn-lt"/>
              </a:rPr>
              <a:t>—Discussion of Key Promise, Support Statement, and Call to Action</a:t>
            </a:r>
          </a:p>
        </p:txBody>
      </p:sp>
    </p:spTree>
    <p:extLst>
      <p:ext uri="{BB962C8B-B14F-4D97-AF65-F5344CB8AC3E}">
        <p14:creationId xmlns:p14="http://schemas.microsoft.com/office/powerpoint/2010/main" val="1169244527"/>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382000" cy="1143000"/>
          </a:xfrm>
        </p:spPr>
        <p:txBody>
          <a:bodyPr/>
          <a:lstStyle/>
          <a:p>
            <a:pPr>
              <a:defRPr/>
            </a:pPr>
            <a:r>
              <a:rPr lang="en-US" sz="4000" b="1" dirty="0">
                <a:latin typeface="+mn-lt"/>
              </a:rPr>
              <a:t>Lunch</a:t>
            </a:r>
          </a:p>
        </p:txBody>
      </p:sp>
    </p:spTree>
    <p:extLst>
      <p:ext uri="{BB962C8B-B14F-4D97-AF65-F5344CB8AC3E}">
        <p14:creationId xmlns:p14="http://schemas.microsoft.com/office/powerpoint/2010/main" val="3809659229"/>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25: </a:t>
            </a:r>
            <a:r>
              <a:rPr lang="en-US" b="1" dirty="0">
                <a:latin typeface="Calibri"/>
              </a:rPr>
              <a:t>Material Planning Tool</a:t>
            </a:r>
            <a:r>
              <a:rPr lang="en-US" b="1" dirty="0">
                <a:latin typeface="+mn-lt"/>
              </a:rPr>
              <a:t>—Revision of Key Promise, Support Statement, and Call to Action</a:t>
            </a:r>
          </a:p>
        </p:txBody>
      </p:sp>
    </p:spTree>
    <p:extLst>
      <p:ext uri="{BB962C8B-B14F-4D97-AF65-F5344CB8AC3E}">
        <p14:creationId xmlns:p14="http://schemas.microsoft.com/office/powerpoint/2010/main" val="1750019322"/>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26: </a:t>
            </a:r>
            <a:r>
              <a:rPr lang="en-US" b="1" dirty="0">
                <a:latin typeface="Calibri"/>
              </a:rPr>
              <a:t>Material Planning Tool</a:t>
            </a:r>
            <a:r>
              <a:rPr lang="en-US" b="1" dirty="0">
                <a:latin typeface="+mn-lt"/>
              </a:rPr>
              <a:t>—Key Content (Detailed Outline of Document) and How it Fits the Mix/Creative Considerations </a:t>
            </a:r>
          </a:p>
        </p:txBody>
      </p:sp>
    </p:spTree>
    <p:extLst>
      <p:ext uri="{BB962C8B-B14F-4D97-AF65-F5344CB8AC3E}">
        <p14:creationId xmlns:p14="http://schemas.microsoft.com/office/powerpoint/2010/main" val="321666815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sz="4000" b="1" dirty="0">
                <a:latin typeface="+mn-lt"/>
              </a:rPr>
              <a:t>Break</a:t>
            </a:r>
          </a:p>
        </p:txBody>
      </p:sp>
    </p:spTree>
    <p:extLst>
      <p:ext uri="{BB962C8B-B14F-4D97-AF65-F5344CB8AC3E}">
        <p14:creationId xmlns:p14="http://schemas.microsoft.com/office/powerpoint/2010/main" val="100467859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latin typeface="+mn-lt"/>
              </a:rPr>
              <a:t>Session 27: </a:t>
            </a:r>
            <a:r>
              <a:rPr lang="en-US" b="1" dirty="0">
                <a:latin typeface="Calibri"/>
              </a:rPr>
              <a:t>Material Planning Tool</a:t>
            </a:r>
            <a:r>
              <a:rPr lang="en-US" b="1" dirty="0">
                <a:latin typeface="+mn-lt"/>
              </a:rPr>
              <a:t>—Discussion of Key Content </a:t>
            </a:r>
            <a:r>
              <a:rPr lang="en-US" b="1" dirty="0"/>
              <a:t>(Detailed Outline of Document) </a:t>
            </a:r>
            <a:r>
              <a:rPr lang="en-US" b="1" dirty="0">
                <a:latin typeface="+mn-lt"/>
              </a:rPr>
              <a:t>and How it Fits the Mix/Creative Considerations</a:t>
            </a:r>
          </a:p>
        </p:txBody>
      </p:sp>
    </p:spTree>
    <p:extLst>
      <p:ext uri="{BB962C8B-B14F-4D97-AF65-F5344CB8AC3E}">
        <p14:creationId xmlns:p14="http://schemas.microsoft.com/office/powerpoint/2010/main" val="2470422558"/>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382000" cy="1143000"/>
          </a:xfrm>
        </p:spPr>
        <p:txBody>
          <a:bodyPr/>
          <a:lstStyle/>
          <a:p>
            <a:pPr>
              <a:defRPr/>
            </a:pPr>
            <a:r>
              <a:rPr lang="en-US" b="1" dirty="0">
                <a:latin typeface="+mn-lt"/>
              </a:rPr>
              <a:t>Session 28: </a:t>
            </a:r>
            <a:r>
              <a:rPr lang="en-US" b="1" dirty="0">
                <a:latin typeface="Calibri"/>
              </a:rPr>
              <a:t>Material Planning Tool</a:t>
            </a:r>
            <a:r>
              <a:rPr lang="en-US" b="1" dirty="0">
                <a:latin typeface="+mn-lt"/>
              </a:rPr>
              <a:t>—Revision of Key Content (Detailed Outline of Document) and How it Fits the Mix/Creative Considerations</a:t>
            </a:r>
          </a:p>
        </p:txBody>
      </p:sp>
    </p:spTree>
    <p:extLst>
      <p:ext uri="{BB962C8B-B14F-4D97-AF65-F5344CB8AC3E}">
        <p14:creationId xmlns:p14="http://schemas.microsoft.com/office/powerpoint/2010/main" val="3638908668"/>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sz="4000" b="1" dirty="0">
                <a:latin typeface="+mn-lt"/>
              </a:rPr>
              <a:t>Closing and the Way Forward</a:t>
            </a:r>
          </a:p>
        </p:txBody>
      </p:sp>
    </p:spTree>
    <p:extLst>
      <p:ext uri="{BB962C8B-B14F-4D97-AF65-F5344CB8AC3E}">
        <p14:creationId xmlns:p14="http://schemas.microsoft.com/office/powerpoint/2010/main" val="554469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Presentation Outline</a:t>
            </a:r>
            <a:endParaRPr lang="en-US" dirty="0"/>
          </a:p>
        </p:txBody>
      </p:sp>
      <p:sp>
        <p:nvSpPr>
          <p:cNvPr id="3" name="Content Placeholder 2"/>
          <p:cNvSpPr>
            <a:spLocks noGrp="1"/>
          </p:cNvSpPr>
          <p:nvPr>
            <p:ph idx="1"/>
          </p:nvPr>
        </p:nvSpPr>
        <p:spPr/>
        <p:txBody>
          <a:bodyPr/>
          <a:lstStyle/>
          <a:p>
            <a:r>
              <a:rPr lang="en-US" dirty="0"/>
              <a:t>Nutrition Advocacy Terms and Approach</a:t>
            </a:r>
          </a:p>
          <a:p>
            <a:r>
              <a:rPr lang="en-US" dirty="0"/>
              <a:t>PROFILES and Nutrition Costing for [insert country]: Why and Why Now?</a:t>
            </a:r>
          </a:p>
          <a:p>
            <a:r>
              <a:rPr lang="en-US" dirty="0"/>
              <a:t>Way Forward</a:t>
            </a:r>
          </a:p>
        </p:txBody>
      </p:sp>
    </p:spTree>
    <p:extLst>
      <p:ext uri="{BB962C8B-B14F-4D97-AF65-F5344CB8AC3E}">
        <p14:creationId xmlns:p14="http://schemas.microsoft.com/office/powerpoint/2010/main" val="257739488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Nutrition Advocacy Terms and Approach</a:t>
            </a:r>
          </a:p>
        </p:txBody>
      </p:sp>
    </p:spTree>
    <p:extLst>
      <p:ext uri="{BB962C8B-B14F-4D97-AF65-F5344CB8AC3E}">
        <p14:creationId xmlns:p14="http://schemas.microsoft.com/office/powerpoint/2010/main" val="174769969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Welcoming Remarks</a:t>
            </a:r>
            <a:endParaRPr lang="en-US" dirty="0"/>
          </a:p>
        </p:txBody>
      </p:sp>
    </p:spTree>
    <p:extLst>
      <p:ext uri="{BB962C8B-B14F-4D97-AF65-F5344CB8AC3E}">
        <p14:creationId xmlns:p14="http://schemas.microsoft.com/office/powerpoint/2010/main" val="143779069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What Is Nutrition Advocacy?</a:t>
            </a:r>
          </a:p>
        </p:txBody>
      </p:sp>
      <p:sp>
        <p:nvSpPr>
          <p:cNvPr id="5" name="Content Placeholder 4"/>
          <p:cNvSpPr>
            <a:spLocks noGrp="1"/>
          </p:cNvSpPr>
          <p:nvPr>
            <p:ph idx="1"/>
          </p:nvPr>
        </p:nvSpPr>
        <p:spPr/>
        <p:txBody>
          <a:bodyPr/>
          <a:lstStyle/>
          <a:p>
            <a:pPr marL="346075" lvl="1" indent="-346075">
              <a:buFont typeface="Arial" panose="020B0604020202020204" pitchFamily="34" charset="0"/>
              <a:buChar char="•"/>
            </a:pPr>
            <a:r>
              <a:rPr lang="en-GB" dirty="0"/>
              <a:t>Planned process to ignite social change for movement toward greater political and social commitment to improve the nutrition situation</a:t>
            </a:r>
          </a:p>
          <a:p>
            <a:pPr marL="346075" lvl="1" indent="-346075">
              <a:buFont typeface="Arial" panose="020B0604020202020204" pitchFamily="34" charset="0"/>
              <a:buChar char="•"/>
            </a:pPr>
            <a:r>
              <a:rPr lang="en-GB" dirty="0"/>
              <a:t>Promotes accountability for nutrition and strengthens nutrition governance</a:t>
            </a:r>
          </a:p>
          <a:p>
            <a:pPr marL="346075" lvl="1" indent="-346075">
              <a:buFont typeface="Arial" panose="020B0604020202020204" pitchFamily="34" charset="0"/>
              <a:buChar char="•"/>
            </a:pPr>
            <a:r>
              <a:rPr lang="en-GB" dirty="0"/>
              <a:t>Defined and shaped by specific country context</a:t>
            </a:r>
          </a:p>
          <a:p>
            <a:pPr marL="346075" lvl="1" indent="-346075">
              <a:buFont typeface="Arial" panose="020B0604020202020204" pitchFamily="34" charset="0"/>
              <a:buChar char="•"/>
            </a:pPr>
            <a:r>
              <a:rPr lang="en-GB" dirty="0"/>
              <a:t>Can support a country at any stage of commitment</a:t>
            </a:r>
          </a:p>
          <a:p>
            <a:pPr marL="346075" indent="-346075">
              <a:buFont typeface="Arial" panose="020B0604020202020204" pitchFamily="34" charset="0"/>
              <a:buChar char="•"/>
            </a:pPr>
            <a:endParaRPr lang="en-US" dirty="0"/>
          </a:p>
        </p:txBody>
      </p:sp>
    </p:spTree>
    <p:extLst>
      <p:ext uri="{BB962C8B-B14F-4D97-AF65-F5344CB8AC3E}">
        <p14:creationId xmlns:p14="http://schemas.microsoft.com/office/powerpoint/2010/main" val="916817429"/>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6200"/>
            <a:ext cx="8229600" cy="1143000"/>
          </a:xfrm>
        </p:spPr>
        <p:txBody>
          <a:bodyPr/>
          <a:lstStyle/>
          <a:p>
            <a:r>
              <a:rPr lang="en-US" dirty="0"/>
              <a:t>What Is PROFILES?</a:t>
            </a:r>
          </a:p>
        </p:txBody>
      </p:sp>
      <p:sp>
        <p:nvSpPr>
          <p:cNvPr id="5" name="Content Placeholder 4"/>
          <p:cNvSpPr>
            <a:spLocks noGrp="1"/>
          </p:cNvSpPr>
          <p:nvPr>
            <p:ph idx="1"/>
          </p:nvPr>
        </p:nvSpPr>
        <p:spPr>
          <a:xfrm>
            <a:off x="457200" y="838200"/>
            <a:ext cx="8229600" cy="4830763"/>
          </a:xfrm>
        </p:spPr>
        <p:txBody>
          <a:bodyPr/>
          <a:lstStyle/>
          <a:p>
            <a:pPr marL="290513" lvl="1" indent="-290513">
              <a:buFont typeface="Arial" panose="020B0604020202020204" pitchFamily="34" charset="0"/>
              <a:buChar char="•"/>
            </a:pPr>
            <a:r>
              <a:rPr lang="en-GB" sz="2000" dirty="0"/>
              <a:t>An evidence-based tool to support nutrition advocacy</a:t>
            </a:r>
          </a:p>
          <a:p>
            <a:pPr marL="290513" lvl="1" indent="-290513">
              <a:buFont typeface="Arial" panose="020B0604020202020204" pitchFamily="34" charset="0"/>
              <a:buChar char="•"/>
            </a:pPr>
            <a:r>
              <a:rPr lang="en-US" sz="2000" dirty="0"/>
              <a:t>Consists of a set of computer-based models that calculate consequences if malnutrition does not improve over a defined time period and the benefits of improved nutrition over the same time period, including lives saved, disabilities averted, human capital gains, and economic productivity gains (or, put another way, economic productivity losses averted)</a:t>
            </a:r>
          </a:p>
          <a:p>
            <a:pPr marL="290513" lvl="1" indent="-290513">
              <a:buFont typeface="Arial" panose="020B0604020202020204" pitchFamily="34" charset="0"/>
              <a:buChar char="•"/>
            </a:pPr>
            <a:r>
              <a:rPr lang="en-US" sz="2000" dirty="0"/>
              <a:t>PROFILES also includes a section where estimates are calculated for two risk factors of stunting – inadequate dietary diversity and teenage pregnancy</a:t>
            </a:r>
          </a:p>
          <a:p>
            <a:pPr marL="290513" lvl="1" indent="-290513">
              <a:buFont typeface="Arial" panose="020B0604020202020204" pitchFamily="34" charset="0"/>
              <a:buChar char="•"/>
            </a:pPr>
            <a:r>
              <a:rPr lang="en-US" sz="2000" dirty="0"/>
              <a:t>Based on reduction in the prevalence of several nutrition problems, such as iron deficiency anemia; low birth weight; vitamin A deficiency; iodine deficiency; suboptimal breastfeeding practices; and childhood stunting, underweight, and wasting</a:t>
            </a:r>
          </a:p>
          <a:p>
            <a:pPr marL="290513" lvl="1" indent="-290513">
              <a:buFont typeface="Arial" panose="020B0604020202020204" pitchFamily="34" charset="0"/>
              <a:buChar char="•"/>
            </a:pPr>
            <a:r>
              <a:rPr lang="en-US" sz="2000" dirty="0"/>
              <a:t>Requires current country-specific nutrition data that are identified and agreed upon in collaboration with stakeholders in country</a:t>
            </a:r>
          </a:p>
          <a:p>
            <a:pPr marL="290513" lvl="1" indent="-290513">
              <a:buFont typeface="Arial" panose="020B0604020202020204" pitchFamily="34" charset="0"/>
              <a:buChar char="•"/>
            </a:pPr>
            <a:r>
              <a:rPr lang="en-GB" sz="2000" dirty="0"/>
              <a:t>Results can be used to engage government and other high-level stakeholders in a collaborative process to identify, prioritize, and advocate evidence-based actions to reduce malnutrition</a:t>
            </a:r>
          </a:p>
          <a:p>
            <a:endParaRPr lang="en-US" dirty="0"/>
          </a:p>
        </p:txBody>
      </p:sp>
    </p:spTree>
    <p:extLst>
      <p:ext uri="{BB962C8B-B14F-4D97-AF65-F5344CB8AC3E}">
        <p14:creationId xmlns:p14="http://schemas.microsoft.com/office/powerpoint/2010/main" val="3209035881"/>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1143000"/>
          </a:xfrm>
        </p:spPr>
        <p:txBody>
          <a:bodyPr/>
          <a:lstStyle/>
          <a:p>
            <a:r>
              <a:rPr lang="en-US" sz="3600" dirty="0"/>
              <a:t>What Need Was it Meant to Address?</a:t>
            </a:r>
          </a:p>
        </p:txBody>
      </p:sp>
      <p:sp>
        <p:nvSpPr>
          <p:cNvPr id="4" name="Content Placeholder 3">
            <a:extLst>
              <a:ext uri="{FF2B5EF4-FFF2-40B4-BE49-F238E27FC236}">
                <a16:creationId xmlns:a16="http://schemas.microsoft.com/office/drawing/2014/main" id="{5B521EC7-402F-4847-9A86-8D284BAC5703}"/>
              </a:ext>
            </a:extLst>
          </p:cNvPr>
          <p:cNvSpPr>
            <a:spLocks noGrp="1"/>
          </p:cNvSpPr>
          <p:nvPr>
            <p:ph idx="1"/>
          </p:nvPr>
        </p:nvSpPr>
        <p:spPr>
          <a:xfrm>
            <a:off x="1219200" y="1981200"/>
            <a:ext cx="7162800" cy="4144963"/>
          </a:xfrm>
        </p:spPr>
        <p:txBody>
          <a:bodyPr/>
          <a:lstStyle/>
          <a:p>
            <a:pPr marL="0" indent="0">
              <a:spcAft>
                <a:spcPts val="1200"/>
              </a:spcAft>
              <a:buNone/>
            </a:pPr>
            <a:r>
              <a:rPr lang="en-US" sz="4000" dirty="0">
                <a:latin typeface="Calibri" panose="020F0502020204030204" pitchFamily="34" charset="0"/>
                <a:cs typeface="Calibri" panose="020F0502020204030204" pitchFamily="34" charset="0"/>
              </a:rPr>
              <a:t>“Before we had PROFILES, all we had were pictures of malnourished children” </a:t>
            </a:r>
          </a:p>
          <a:p>
            <a:pPr marL="0" indent="0" algn="r">
              <a:buNone/>
            </a:pPr>
            <a:r>
              <a:rPr lang="en-US" sz="3200" dirty="0">
                <a:latin typeface="Calibri Light" panose="020F0302020204030204" pitchFamily="34" charset="0"/>
                <a:cs typeface="Calibri Light" panose="020F0302020204030204" pitchFamily="34" charset="0"/>
              </a:rPr>
              <a:t>– PROFILES workshop participant</a:t>
            </a:r>
          </a:p>
          <a:p>
            <a:pPr marL="0" indent="0">
              <a:buNone/>
            </a:pPr>
            <a:endParaRPr lang="en-US" dirty="0"/>
          </a:p>
        </p:txBody>
      </p:sp>
    </p:spTree>
    <p:extLst>
      <p:ext uri="{BB962C8B-B14F-4D97-AF65-F5344CB8AC3E}">
        <p14:creationId xmlns:p14="http://schemas.microsoft.com/office/powerpoint/2010/main" val="419355606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Problems Addressed in PROFILES and the Benefits of Their Reduction</a:t>
            </a:r>
          </a:p>
        </p:txBody>
      </p:sp>
      <p:sp>
        <p:nvSpPr>
          <p:cNvPr id="4" name="TextBox 3"/>
          <p:cNvSpPr txBox="1"/>
          <p:nvPr/>
        </p:nvSpPr>
        <p:spPr>
          <a:xfrm>
            <a:off x="555625" y="6193740"/>
            <a:ext cx="7767320" cy="646331"/>
          </a:xfrm>
          <a:prstGeom prst="rect">
            <a:avLst/>
          </a:prstGeom>
          <a:noFill/>
        </p:spPr>
        <p:txBody>
          <a:bodyPr wrap="square" rtlCol="0">
            <a:spAutoFit/>
          </a:bodyPr>
          <a:lstStyle/>
          <a:p>
            <a:r>
              <a:rPr lang="en-US" dirty="0"/>
              <a:t>PROFILES also estimates economic productivity losses if there is no change in the nutrition situation.</a:t>
            </a:r>
          </a:p>
        </p:txBody>
      </p:sp>
      <p:pic>
        <p:nvPicPr>
          <p:cNvPr id="8" name="Picture 7" descr="decrease in iron deficiency anemia causes decrease in maternal and perinatal mortality. decrease in low birth weight causes decrease in infant mortality. decrease in suboptimal breastfeeding practices causes decrease in child mortality and child overweight/obesity. decrease in late initiation of breastfeeding causes decrease in neonatal mortality. decrease in Vitamin A deficiency causes decrease in child mortality. decrease in iodine deficiency causes decrease in permanent disabilities in children. decrease in childhood stunting, underweight, and wasting causees decrease in child mortality. decrease in stunting causes increase in human capital. decrease in stunting, maternal anemia, anemia, and iodine deficiency causes increase in economic productivity." title="decrease in iron deficiency anemia causes decrease in maternal and perinatal mortality. decrease in low birth weight causes decrease in infant mortality. decrease in suboptimal breastfeeding practices causes decrease in child mortality and child overweight/obesity. decrease in late initiation of breastfeeding causes decrease in neonatal mortality. decrease in Vitamin A deficiency causes decrease in child mortality. decrease in iodine deficiency causes decrease in permanent disabilities in children. decrease in childhood stunting, underweight, and wasting causees decrease in child mortality. decrease in stunting causes increase in human capital. decrease in stunting, maternal anemia, anemia, and iodine deficiency causes increase in economic productivity.">
            <a:extLst>
              <a:ext uri="{FF2B5EF4-FFF2-40B4-BE49-F238E27FC236}">
                <a16:creationId xmlns:a16="http://schemas.microsoft.com/office/drawing/2014/main" id="{46D2A60E-C315-4FD2-8DE2-CA654855E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4196"/>
            <a:ext cx="9144000" cy="4975534"/>
          </a:xfrm>
          <a:prstGeom prst="rect">
            <a:avLst/>
          </a:prstGeom>
        </p:spPr>
      </p:pic>
    </p:spTree>
    <p:extLst>
      <p:ext uri="{BB962C8B-B14F-4D97-AF65-F5344CB8AC3E}">
        <p14:creationId xmlns:p14="http://schemas.microsoft.com/office/powerpoint/2010/main" val="963429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What Needs to Be Determined for PROFILES?</a:t>
            </a:r>
            <a:endParaRPr lang="en-US" dirty="0"/>
          </a:p>
        </p:txBody>
      </p:sp>
      <p:sp>
        <p:nvSpPr>
          <p:cNvPr id="5" name="Content Placeholder 4"/>
          <p:cNvSpPr>
            <a:spLocks noGrp="1"/>
          </p:cNvSpPr>
          <p:nvPr>
            <p:ph idx="1"/>
          </p:nvPr>
        </p:nvSpPr>
        <p:spPr/>
        <p:txBody>
          <a:bodyPr/>
          <a:lstStyle/>
          <a:p>
            <a:r>
              <a:rPr lang="en-US" dirty="0"/>
              <a:t>Data Sources (What sources of information do we use?)</a:t>
            </a:r>
          </a:p>
          <a:p>
            <a:r>
              <a:rPr lang="en-US" dirty="0"/>
              <a:t>Period (What period should we use for the estimates? Does it need to correspond to national vision documents? How much time do we need to see real change?) </a:t>
            </a:r>
          </a:p>
          <a:p>
            <a:r>
              <a:rPr lang="en-US" dirty="0"/>
              <a:t>Targets (What is our goal for prevalence during this period?)</a:t>
            </a:r>
          </a:p>
          <a:p>
            <a:endParaRPr lang="en-US" dirty="0"/>
          </a:p>
        </p:txBody>
      </p:sp>
    </p:spTree>
    <p:extLst>
      <p:ext uri="{BB962C8B-B14F-4D97-AF65-F5344CB8AC3E}">
        <p14:creationId xmlns:p14="http://schemas.microsoft.com/office/powerpoint/2010/main" val="2700514325"/>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What Is Nutrition Costing?</a:t>
            </a:r>
          </a:p>
        </p:txBody>
      </p:sp>
      <p:sp>
        <p:nvSpPr>
          <p:cNvPr id="5" name="Content Placeholder 4"/>
          <p:cNvSpPr>
            <a:spLocks noGrp="1"/>
          </p:cNvSpPr>
          <p:nvPr>
            <p:ph idx="1"/>
          </p:nvPr>
        </p:nvSpPr>
        <p:spPr/>
        <p:txBody>
          <a:bodyPr/>
          <a:lstStyle/>
          <a:p>
            <a:pPr lvl="0"/>
            <a:r>
              <a:rPr lang="en-US" dirty="0"/>
              <a:t>Estimates the costs of implementing a comprehensive set of nutrition programs in a country or prioritized geographic area over a specified period</a:t>
            </a:r>
          </a:p>
          <a:p>
            <a:pPr lvl="0"/>
            <a:r>
              <a:rPr lang="en-US" dirty="0"/>
              <a:t>Involves a collaborative exercise to:</a:t>
            </a:r>
          </a:p>
          <a:p>
            <a:pPr lvl="1"/>
            <a:r>
              <a:rPr lang="en-US" dirty="0"/>
              <a:t>Identify an appropriate structure for the nutrition program</a:t>
            </a:r>
          </a:p>
          <a:p>
            <a:pPr lvl="1"/>
            <a:r>
              <a:rPr lang="en-US" dirty="0"/>
              <a:t>Select interventions and activities</a:t>
            </a:r>
          </a:p>
          <a:p>
            <a:pPr lvl="1"/>
            <a:r>
              <a:rPr lang="en-US" dirty="0"/>
              <a:t>Determine a management structure</a:t>
            </a:r>
          </a:p>
          <a:p>
            <a:pPr lvl="1"/>
            <a:r>
              <a:rPr lang="en-US" dirty="0"/>
              <a:t>Select an approach for service provision</a:t>
            </a:r>
          </a:p>
          <a:p>
            <a:pPr lvl="1"/>
            <a:r>
              <a:rPr lang="en-US" dirty="0"/>
              <a:t>Identify inputs and obtain unit costs</a:t>
            </a:r>
          </a:p>
          <a:p>
            <a:endParaRPr lang="en-US" dirty="0"/>
          </a:p>
        </p:txBody>
      </p:sp>
    </p:spTree>
    <p:extLst>
      <p:ext uri="{BB962C8B-B14F-4D97-AF65-F5344CB8AC3E}">
        <p14:creationId xmlns:p14="http://schemas.microsoft.com/office/powerpoint/2010/main" val="2294667287"/>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How Are PROFILES and Nutrition Costing Used?</a:t>
            </a:r>
          </a:p>
        </p:txBody>
      </p:sp>
      <p:sp>
        <p:nvSpPr>
          <p:cNvPr id="5" name="Content Placeholder 4"/>
          <p:cNvSpPr>
            <a:spLocks noGrp="1"/>
          </p:cNvSpPr>
          <p:nvPr>
            <p:ph idx="1"/>
          </p:nvPr>
        </p:nvSpPr>
        <p:spPr/>
        <p:txBody>
          <a:bodyPr/>
          <a:lstStyle/>
          <a:p>
            <a:r>
              <a:rPr lang="en-US" dirty="0"/>
              <a:t>PROFILES and nutrition costing estimates are the cornerstones of this nutrition advocacy planning process</a:t>
            </a:r>
          </a:p>
          <a:p>
            <a:r>
              <a:rPr lang="en-US" dirty="0"/>
              <a:t>Using a consensus-building approach coupled with </a:t>
            </a:r>
            <a:r>
              <a:rPr lang="en-GB" dirty="0"/>
              <a:t>systematic planning with government and nongovernment stakeholders, country teams develop nutrition advocacy plans and targeted materials to disseminate PROFILES results to key audiences</a:t>
            </a:r>
            <a:endParaRPr lang="en-US" dirty="0"/>
          </a:p>
        </p:txBody>
      </p:sp>
    </p:spTree>
    <p:extLst>
      <p:ext uri="{BB962C8B-B14F-4D97-AF65-F5344CB8AC3E}">
        <p14:creationId xmlns:p14="http://schemas.microsoft.com/office/powerpoint/2010/main" val="3824284744"/>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Nutrition Advocacy Process in Summary</a:t>
            </a:r>
          </a:p>
        </p:txBody>
      </p:sp>
    </p:spTree>
    <p:extLst>
      <p:ext uri="{BB962C8B-B14F-4D97-AF65-F5344CB8AC3E}">
        <p14:creationId xmlns:p14="http://schemas.microsoft.com/office/powerpoint/2010/main" val="3734341969"/>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Advocacy Process in Summary </a:t>
            </a:r>
          </a:p>
        </p:txBody>
      </p:sp>
      <p:sp>
        <p:nvSpPr>
          <p:cNvPr id="4" name="Rectangle 3"/>
          <p:cNvSpPr/>
          <p:nvPr/>
        </p:nvSpPr>
        <p:spPr>
          <a:xfrm>
            <a:off x="233680" y="1371600"/>
            <a:ext cx="220472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b="1" dirty="0"/>
              <a:t>PROFILES and nutrition costing are helpful in situations where:</a:t>
            </a:r>
            <a:endParaRPr lang="en-US" sz="1600" b="1" dirty="0"/>
          </a:p>
        </p:txBody>
      </p:sp>
      <p:sp>
        <p:nvSpPr>
          <p:cNvPr id="5" name="Rectangle 4"/>
          <p:cNvSpPr/>
          <p:nvPr/>
        </p:nvSpPr>
        <p:spPr>
          <a:xfrm>
            <a:off x="2590800" y="1371600"/>
            <a:ext cx="40386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b="1" dirty="0"/>
              <a:t>Advocacy processes for nutrition need to be:</a:t>
            </a:r>
            <a:endParaRPr lang="en-US" sz="1600" b="1" dirty="0"/>
          </a:p>
        </p:txBody>
      </p:sp>
      <p:sp>
        <p:nvSpPr>
          <p:cNvPr id="6" name="Rectangle 5"/>
          <p:cNvSpPr/>
          <p:nvPr/>
        </p:nvSpPr>
        <p:spPr>
          <a:xfrm>
            <a:off x="6781800" y="1371600"/>
            <a:ext cx="22098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b="1" dirty="0"/>
              <a:t>Tools such as PROFILES and nutrition costing provide:</a:t>
            </a:r>
            <a:endParaRPr lang="en-US" sz="1600" b="1" dirty="0"/>
          </a:p>
        </p:txBody>
      </p:sp>
      <p:sp>
        <p:nvSpPr>
          <p:cNvPr id="7" name="Rectangle 6"/>
          <p:cNvSpPr/>
          <p:nvPr/>
        </p:nvSpPr>
        <p:spPr>
          <a:xfrm>
            <a:off x="228600" y="2350008"/>
            <a:ext cx="2209800" cy="412699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9063" lvl="0" indent="-119063">
              <a:spcAft>
                <a:spcPts val="600"/>
              </a:spcAft>
              <a:buFont typeface="Arial" pitchFamily="34" charset="0"/>
              <a:buChar char="•"/>
            </a:pPr>
            <a:r>
              <a:rPr lang="en-GB" sz="1600" dirty="0">
                <a:solidFill>
                  <a:schemeClr val="tx1"/>
                </a:solidFill>
              </a:rPr>
              <a:t>The prevalence of many forms of malnutrition are high</a:t>
            </a:r>
          </a:p>
          <a:p>
            <a:pPr marL="119063" lvl="0" indent="-119063">
              <a:spcAft>
                <a:spcPts val="600"/>
              </a:spcAft>
              <a:buFont typeface="Arial" pitchFamily="34" charset="0"/>
              <a:buChar char="•"/>
            </a:pPr>
            <a:r>
              <a:rPr lang="en-GB" sz="1600" dirty="0">
                <a:solidFill>
                  <a:schemeClr val="tx1"/>
                </a:solidFill>
              </a:rPr>
              <a:t>Investment, commitment, governance, and accountability for nutrition is low</a:t>
            </a:r>
          </a:p>
          <a:p>
            <a:pPr marL="119063" lvl="0" indent="-119063">
              <a:spcAft>
                <a:spcPts val="600"/>
              </a:spcAft>
              <a:buFont typeface="Arial" pitchFamily="34" charset="0"/>
              <a:buChar char="•"/>
            </a:pPr>
            <a:r>
              <a:rPr lang="en-GB" sz="1600" dirty="0">
                <a:solidFill>
                  <a:schemeClr val="tx1"/>
                </a:solidFill>
              </a:rPr>
              <a:t>Nutrition services are fragmented and not holistic</a:t>
            </a:r>
            <a:endParaRPr lang="en-US" sz="1600" dirty="0">
              <a:solidFill>
                <a:schemeClr val="tx1"/>
              </a:solidFill>
            </a:endParaRPr>
          </a:p>
        </p:txBody>
      </p:sp>
      <p:sp>
        <p:nvSpPr>
          <p:cNvPr id="8" name="Rectangle 7"/>
          <p:cNvSpPr/>
          <p:nvPr/>
        </p:nvSpPr>
        <p:spPr>
          <a:xfrm>
            <a:off x="2590800" y="2350008"/>
            <a:ext cx="4038600" cy="412699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7475" lvl="0" indent="-117475">
              <a:spcAft>
                <a:spcPts val="600"/>
              </a:spcAft>
              <a:buFont typeface="Arial" pitchFamily="34" charset="0"/>
              <a:buChar char="•"/>
            </a:pPr>
            <a:r>
              <a:rPr lang="en-GB" sz="1600" dirty="0">
                <a:solidFill>
                  <a:schemeClr val="tx1"/>
                </a:solidFill>
              </a:rPr>
              <a:t>Based on a sound understanding of the current country context for nutrition (scale of problem, visibility, commitment, investment, and accountability)</a:t>
            </a:r>
          </a:p>
          <a:p>
            <a:pPr marL="119063" lvl="0" indent="-119063">
              <a:spcAft>
                <a:spcPts val="600"/>
              </a:spcAft>
              <a:buFont typeface="Arial" pitchFamily="34" charset="0"/>
              <a:buChar char="•"/>
            </a:pPr>
            <a:r>
              <a:rPr lang="en-GB" sz="1600" dirty="0">
                <a:solidFill>
                  <a:schemeClr val="tx1"/>
                </a:solidFill>
              </a:rPr>
              <a:t>Systematic, planned, and deliberate, involving key stakeholders and targeting key audiences</a:t>
            </a:r>
          </a:p>
          <a:p>
            <a:pPr marL="119063" lvl="0" indent="-119063">
              <a:spcAft>
                <a:spcPts val="600"/>
              </a:spcAft>
              <a:buFont typeface="Arial" pitchFamily="34" charset="0"/>
              <a:buChar char="•"/>
            </a:pPr>
            <a:r>
              <a:rPr lang="en-GB" sz="1600" dirty="0">
                <a:solidFill>
                  <a:schemeClr val="tx1"/>
                </a:solidFill>
              </a:rPr>
              <a:t>Part of a collaborative effort at the country level</a:t>
            </a:r>
            <a:r>
              <a:rPr lang="en-US" sz="1600" dirty="0">
                <a:solidFill>
                  <a:schemeClr val="tx1"/>
                </a:solidFill>
              </a:rPr>
              <a:t> including </a:t>
            </a:r>
            <a:r>
              <a:rPr lang="en-GB" sz="1600" dirty="0">
                <a:solidFill>
                  <a:schemeClr val="tx1"/>
                </a:solidFill>
              </a:rPr>
              <a:t>multiple stakeholders (government and nongovernment)</a:t>
            </a:r>
            <a:endParaRPr lang="en-US" sz="1600" dirty="0">
              <a:solidFill>
                <a:schemeClr val="tx1"/>
              </a:solidFill>
            </a:endParaRPr>
          </a:p>
          <a:p>
            <a:pPr marL="119063" lvl="0" indent="-119063">
              <a:spcAft>
                <a:spcPts val="600"/>
              </a:spcAft>
              <a:buFont typeface="Arial" pitchFamily="34" charset="0"/>
              <a:buChar char="•"/>
            </a:pPr>
            <a:r>
              <a:rPr lang="en-GB" sz="1600" dirty="0" err="1">
                <a:solidFill>
                  <a:schemeClr val="tx1"/>
                </a:solidFill>
              </a:rPr>
              <a:t>Multisectoral</a:t>
            </a:r>
            <a:r>
              <a:rPr lang="en-GB" sz="1600" dirty="0">
                <a:solidFill>
                  <a:schemeClr val="tx1"/>
                </a:solidFill>
              </a:rPr>
              <a:t>—obtaining buy-in of stakeholders across sectors</a:t>
            </a:r>
          </a:p>
          <a:p>
            <a:pPr marL="119063" lvl="0" indent="-119063">
              <a:spcAft>
                <a:spcPts val="600"/>
              </a:spcAft>
              <a:buFont typeface="Arial" pitchFamily="34" charset="0"/>
              <a:buChar char="•"/>
            </a:pPr>
            <a:r>
              <a:rPr lang="en-GB" sz="1600" dirty="0">
                <a:solidFill>
                  <a:schemeClr val="tx1"/>
                </a:solidFill>
              </a:rPr>
              <a:t>Targeted at key audience segments that are influential and that can promote accountability and good governance </a:t>
            </a:r>
            <a:endParaRPr lang="en-US" sz="1600" dirty="0">
              <a:solidFill>
                <a:schemeClr val="tx1"/>
              </a:solidFill>
            </a:endParaRPr>
          </a:p>
        </p:txBody>
      </p:sp>
      <p:sp>
        <p:nvSpPr>
          <p:cNvPr id="9" name="Rectangle 8"/>
          <p:cNvSpPr/>
          <p:nvPr/>
        </p:nvSpPr>
        <p:spPr>
          <a:xfrm>
            <a:off x="6781800" y="2350008"/>
            <a:ext cx="2209800" cy="412699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9063" lvl="0" indent="-119063">
              <a:spcAft>
                <a:spcPts val="600"/>
              </a:spcAft>
              <a:buFont typeface="Arial" pitchFamily="34" charset="0"/>
              <a:buChar char="•"/>
            </a:pPr>
            <a:r>
              <a:rPr lang="en-GB" sz="1600" dirty="0">
                <a:solidFill>
                  <a:schemeClr val="tx1"/>
                </a:solidFill>
              </a:rPr>
              <a:t>Insight for action</a:t>
            </a:r>
          </a:p>
          <a:p>
            <a:pPr marL="119063" lvl="0" indent="-119063">
              <a:spcAft>
                <a:spcPts val="600"/>
              </a:spcAft>
              <a:buFont typeface="Arial" pitchFamily="34" charset="0"/>
              <a:buChar char="•"/>
            </a:pPr>
            <a:r>
              <a:rPr lang="en-GB" sz="1600" dirty="0">
                <a:solidFill>
                  <a:schemeClr val="tx1"/>
                </a:solidFill>
              </a:rPr>
              <a:t>Consensus building and a shared vision for nutrition (“one voice”)</a:t>
            </a:r>
          </a:p>
          <a:p>
            <a:pPr marL="119063" lvl="0" indent="-119063">
              <a:spcAft>
                <a:spcPts val="600"/>
              </a:spcAft>
              <a:buFont typeface="Arial" pitchFamily="34" charset="0"/>
              <a:buChar char="•"/>
            </a:pPr>
            <a:r>
              <a:rPr lang="en-GB" sz="1600" dirty="0">
                <a:solidFill>
                  <a:schemeClr val="tx1"/>
                </a:solidFill>
              </a:rPr>
              <a:t>Accountability and goal setting for investment in nutrition across the lifecycle, including services along a continuum of care for the prevention and treatment of malnutrition</a:t>
            </a:r>
          </a:p>
        </p:txBody>
      </p:sp>
    </p:spTree>
    <p:extLst>
      <p:ext uri="{BB962C8B-B14F-4D97-AF65-F5344CB8AC3E}">
        <p14:creationId xmlns:p14="http://schemas.microsoft.com/office/powerpoint/2010/main" val="1366269647"/>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PROFILES and Nutrition Costing for [insert country]: Why and Why Now?</a:t>
            </a:r>
          </a:p>
        </p:txBody>
      </p:sp>
    </p:spTree>
    <p:extLst>
      <p:ext uri="{BB962C8B-B14F-4D97-AF65-F5344CB8AC3E}">
        <p14:creationId xmlns:p14="http://schemas.microsoft.com/office/powerpoint/2010/main" val="938174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spcAft>
                <a:spcPts val="0"/>
              </a:spcAft>
            </a:pPr>
            <a:r>
              <a:rPr lang="en-US" b="1" dirty="0">
                <a:latin typeface="+mn-lt"/>
              </a:rPr>
              <a:t>Purpose of Meeting</a:t>
            </a:r>
          </a:p>
        </p:txBody>
      </p:sp>
      <p:sp>
        <p:nvSpPr>
          <p:cNvPr id="3" name="Content Placeholder 2"/>
          <p:cNvSpPr>
            <a:spLocks noGrp="1"/>
          </p:cNvSpPr>
          <p:nvPr>
            <p:ph idx="1"/>
          </p:nvPr>
        </p:nvSpPr>
        <p:spPr>
          <a:xfrm>
            <a:off x="457200" y="1417638"/>
            <a:ext cx="8229600" cy="4708525"/>
          </a:xfrm>
        </p:spPr>
        <p:txBody>
          <a:bodyPr>
            <a:normAutofit/>
          </a:bodyPr>
          <a:lstStyle/>
          <a:p>
            <a:pPr marL="0" lvl="0" indent="0">
              <a:buNone/>
            </a:pPr>
            <a:r>
              <a:rPr lang="en-US" dirty="0">
                <a:latin typeface="+mn-lt"/>
              </a:rPr>
              <a:t>To discuss:</a:t>
            </a:r>
          </a:p>
          <a:p>
            <a:r>
              <a:rPr lang="en-US" dirty="0">
                <a:latin typeface="+mn-lt"/>
              </a:rPr>
              <a:t>The current nutrition situation in [insert country] and government priorities</a:t>
            </a:r>
          </a:p>
          <a:p>
            <a:r>
              <a:rPr lang="en-US" dirty="0">
                <a:latin typeface="+mn-lt"/>
              </a:rPr>
              <a:t>Time period for PROFILES</a:t>
            </a:r>
          </a:p>
          <a:p>
            <a:pPr lvl="0"/>
            <a:r>
              <a:rPr lang="en-US" dirty="0">
                <a:latin typeface="+mn-lt"/>
              </a:rPr>
              <a:t>Data sources for information and targets to be used as input for PROFILES</a:t>
            </a:r>
          </a:p>
          <a:p>
            <a:pPr lvl="0"/>
            <a:r>
              <a:rPr lang="en-US" dirty="0">
                <a:latin typeface="+mn-lt"/>
              </a:rPr>
              <a:t>Nutrition advocacy needs in [insert country]</a:t>
            </a:r>
          </a:p>
          <a:p>
            <a:r>
              <a:rPr lang="en-US" i="1" dirty="0">
                <a:latin typeface="+mn-lt"/>
              </a:rPr>
              <a:t>[Possible nutrition interventions to be </a:t>
            </a:r>
            <a:r>
              <a:rPr lang="en-US" i="1" dirty="0" err="1">
                <a:latin typeface="+mn-lt"/>
              </a:rPr>
              <a:t>costed</a:t>
            </a:r>
            <a:r>
              <a:rPr lang="en-US" i="1" dirty="0">
                <a:latin typeface="+mn-lt"/>
              </a:rPr>
              <a:t>]</a:t>
            </a:r>
            <a:endParaRPr lang="en-US" dirty="0">
              <a:latin typeface="+mn-lt"/>
            </a:endParaRPr>
          </a:p>
          <a:p>
            <a:pPr lvl="0"/>
            <a:endParaRPr lang="en-US" sz="2000" dirty="0">
              <a:latin typeface="+mn-lt"/>
            </a:endParaRPr>
          </a:p>
        </p:txBody>
      </p:sp>
    </p:spTree>
    <p:extLst>
      <p:ext uri="{BB962C8B-B14F-4D97-AF65-F5344CB8AC3E}">
        <p14:creationId xmlns:p14="http://schemas.microsoft.com/office/powerpoint/2010/main" val="3023186346"/>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defRPr/>
            </a:pPr>
            <a:r>
              <a:rPr lang="en-US" sz="1800" b="0" dirty="0">
                <a:solidFill>
                  <a:prstClr val="black"/>
                </a:solidFill>
                <a:ea typeface="+mn-ea"/>
                <a:cs typeface="Arial" pitchFamily="34" charset="0"/>
              </a:rPr>
              <a:t>[Tailor text to each country: example text below]</a:t>
            </a:r>
            <a:br>
              <a:rPr lang="en-US" sz="2400" b="0" dirty="0">
                <a:solidFill>
                  <a:prstClr val="black"/>
                </a:solidFill>
                <a:ea typeface="+mn-ea"/>
                <a:cs typeface="Arial" pitchFamily="34" charset="0"/>
              </a:rPr>
            </a:br>
            <a:r>
              <a:rPr lang="en-US" dirty="0"/>
              <a:t>PROFILES and Nutrition Costing for </a:t>
            </a:r>
            <a:br>
              <a:rPr lang="en-US" dirty="0"/>
            </a:br>
            <a:r>
              <a:rPr lang="en-US" dirty="0"/>
              <a:t>[insert country]: Why and Why Now?</a:t>
            </a:r>
          </a:p>
        </p:txBody>
      </p:sp>
      <p:sp>
        <p:nvSpPr>
          <p:cNvPr id="3" name="Content Placeholder 2"/>
          <p:cNvSpPr>
            <a:spLocks noGrp="1"/>
          </p:cNvSpPr>
          <p:nvPr>
            <p:ph idx="1"/>
          </p:nvPr>
        </p:nvSpPr>
        <p:spPr/>
        <p:txBody>
          <a:bodyPr/>
          <a:lstStyle/>
          <a:p>
            <a:pPr lvl="0"/>
            <a:r>
              <a:rPr lang="en-US" dirty="0"/>
              <a:t>Although some progress has been made to reduce malnutrition, the number of children who suffer from chronic and acute malnutrition in this country is unacceptable</a:t>
            </a:r>
          </a:p>
          <a:p>
            <a:pPr lvl="0"/>
            <a:r>
              <a:rPr lang="en-GB" dirty="0"/>
              <a:t>A lack of coordination in nutrition programming continues to exist despite concerted efforts</a:t>
            </a:r>
          </a:p>
          <a:p>
            <a:pPr lvl="0"/>
            <a:r>
              <a:rPr lang="en-GB" dirty="0"/>
              <a:t>This process would assist the Government of [insert country] and partners to promote accountability and governance for nutrition in support of existing efforts to reduce malnutrition</a:t>
            </a:r>
          </a:p>
          <a:p>
            <a:pPr lvl="0"/>
            <a:r>
              <a:rPr lang="en-GB" dirty="0"/>
              <a:t>The process of developing estimates uses a consensus-building approach, which engages stakeholders to consider the benefits of improved nutrition and the cost of providing nutrition services at scale</a:t>
            </a:r>
          </a:p>
        </p:txBody>
      </p:sp>
    </p:spTree>
    <p:extLst>
      <p:ext uri="{BB962C8B-B14F-4D97-AF65-F5344CB8AC3E}">
        <p14:creationId xmlns:p14="http://schemas.microsoft.com/office/powerpoint/2010/main" val="1801410873"/>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0"/>
            <a:ext cx="8229600" cy="1143000"/>
          </a:xfrm>
        </p:spPr>
        <p:txBody>
          <a:bodyPr>
            <a:normAutofit/>
          </a:bodyPr>
          <a:lstStyle/>
          <a:p>
            <a:r>
              <a:rPr lang="en-US" dirty="0"/>
              <a:t>Way Forward</a:t>
            </a:r>
          </a:p>
        </p:txBody>
      </p:sp>
    </p:spTree>
    <p:extLst>
      <p:ext uri="{BB962C8B-B14F-4D97-AF65-F5344CB8AC3E}">
        <p14:creationId xmlns:p14="http://schemas.microsoft.com/office/powerpoint/2010/main" val="154074714"/>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Timeline for Nutrition Advocacy Planning Process and Implementation</a:t>
            </a:r>
          </a:p>
        </p:txBody>
      </p:sp>
      <p:pic>
        <p:nvPicPr>
          <p:cNvPr id="6" name="Picture 5" descr="Months 1-2 Step 1 Convene a multisectoral core working group and then conduct a stakeholder meeting on nutrition advocacy using PROFILES and nutrition costing. Months 3-6 Step 2 Conduct a PROFILES workshop, present preliminary results, and develop reports. Months 3-15 Step 3 Develop cost estimates for nutrition service delivery, present preliminary results, and develop a report. Months 3-12 Step 4 Conduct a national nutrition advocacy planning workshop and finalize a national nutrition advocacy plan and materials. Ongoing Support implementation of nutrition advocacy plans. " title="Months 1-2 Step 1 Convene a multisectoral core working group and then conduct a stakeholder meeting on nutrition advocacy using PROFILES and nutrition costing. Months 3-6 Step 2 Conduct a PROFILES workshop, present preliminary results, and develop reports. Months 3-15 Step 3 Develop cost estimates for nutrition service delivery, present preliminary results, and develop a report. Months 3-12 Step 4 Conduct a national nutrition advocacy planning workshop and finalize a national nutrition advocacy plan and materials. Ongoing Support implementation of nutrition advocacy plans. ">
            <a:extLst>
              <a:ext uri="{FF2B5EF4-FFF2-40B4-BE49-F238E27FC236}">
                <a16:creationId xmlns:a16="http://schemas.microsoft.com/office/drawing/2014/main" id="{A61BEAA8-5D21-4DF4-81C9-EC5B547F6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9144000" cy="3640228"/>
          </a:xfrm>
          <a:prstGeom prst="rect">
            <a:avLst/>
          </a:prstGeom>
        </p:spPr>
      </p:pic>
    </p:spTree>
    <p:extLst>
      <p:ext uri="{BB962C8B-B14F-4D97-AF65-F5344CB8AC3E}">
        <p14:creationId xmlns:p14="http://schemas.microsoft.com/office/powerpoint/2010/main" val="158416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Approach Used in PROFILES</a:t>
            </a:r>
          </a:p>
        </p:txBody>
      </p:sp>
    </p:spTree>
    <p:extLst>
      <p:ext uri="{BB962C8B-B14F-4D97-AF65-F5344CB8AC3E}">
        <p14:creationId xmlns:p14="http://schemas.microsoft.com/office/powerpoint/2010/main" val="4017212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Approach Is Used in PROFILES to Calculate Estimates? </a:t>
            </a:r>
          </a:p>
        </p:txBody>
      </p:sp>
      <p:sp>
        <p:nvSpPr>
          <p:cNvPr id="3" name="Content Placeholder 2"/>
          <p:cNvSpPr>
            <a:spLocks noGrp="1"/>
          </p:cNvSpPr>
          <p:nvPr>
            <p:ph idx="1"/>
          </p:nvPr>
        </p:nvSpPr>
        <p:spPr/>
        <p:txBody>
          <a:bodyPr/>
          <a:lstStyle/>
          <a:p>
            <a:pPr lvl="1"/>
            <a:endParaRPr lang="en-US"/>
          </a:p>
          <a:p>
            <a:pPr lvl="1"/>
            <a:endParaRPr lang="en-US" dirty="0"/>
          </a:p>
        </p:txBody>
      </p:sp>
      <p:sp>
        <p:nvSpPr>
          <p:cNvPr id="6" name="Content Placeholder 2"/>
          <p:cNvSpPr txBox="1">
            <a:spLocks/>
          </p:cNvSpPr>
          <p:nvPr/>
        </p:nvSpPr>
        <p:spPr>
          <a:xfrm>
            <a:off x="457200" y="1524000"/>
            <a:ext cx="8229600" cy="4648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200" dirty="0"/>
              <a:t>The basic approach of PROFILES is to provide two scenarios:</a:t>
            </a:r>
          </a:p>
          <a:p>
            <a:pPr lvl="1">
              <a:spcBef>
                <a:spcPts val="0"/>
              </a:spcBef>
              <a:spcAft>
                <a:spcPts val="600"/>
              </a:spcAft>
              <a:buFont typeface="Arial" panose="020B0604020202020204" pitchFamily="34" charset="0"/>
              <a:buChar char="•"/>
            </a:pPr>
            <a:r>
              <a:rPr lang="en-US" sz="2200" b="1" dirty="0"/>
              <a:t>Status quo scenario </a:t>
            </a:r>
          </a:p>
          <a:p>
            <a:pPr lvl="2">
              <a:spcBef>
                <a:spcPts val="0"/>
              </a:spcBef>
              <a:spcAft>
                <a:spcPts val="600"/>
              </a:spcAft>
              <a:buFont typeface="Calibri" panose="020F0502020204030204" pitchFamily="34" charset="0"/>
              <a:buChar char="‒"/>
            </a:pPr>
            <a:r>
              <a:rPr lang="en-US" sz="2200" dirty="0"/>
              <a:t>Assumes there will be no change from the current situation throughout a specified period (aside from projected changes in population size and structure)</a:t>
            </a:r>
          </a:p>
          <a:p>
            <a:pPr lvl="2">
              <a:spcBef>
                <a:spcPts val="0"/>
              </a:spcBef>
              <a:spcAft>
                <a:spcPts val="600"/>
              </a:spcAft>
              <a:buFont typeface="Calibri" panose="020F0502020204030204" pitchFamily="34" charset="0"/>
              <a:buChar char="‒"/>
            </a:pPr>
            <a:r>
              <a:rPr lang="en-US" sz="2200" dirty="0"/>
              <a:t>The consequences are expressed as lives lost and economic productivity losses</a:t>
            </a:r>
          </a:p>
          <a:p>
            <a:pPr lvl="1">
              <a:spcBef>
                <a:spcPts val="0"/>
              </a:spcBef>
              <a:spcAft>
                <a:spcPts val="600"/>
              </a:spcAft>
              <a:buFont typeface="Arial" panose="020B0604020202020204" pitchFamily="34" charset="0"/>
              <a:buChar char="•"/>
            </a:pPr>
            <a:r>
              <a:rPr lang="en-US" sz="2200" b="1" dirty="0"/>
              <a:t>Improved scenario</a:t>
            </a:r>
          </a:p>
          <a:p>
            <a:pPr lvl="2">
              <a:spcBef>
                <a:spcPts val="0"/>
              </a:spcBef>
              <a:spcAft>
                <a:spcPts val="600"/>
              </a:spcAft>
              <a:buFont typeface="Calibri" panose="020F0502020204030204" pitchFamily="34" charset="0"/>
              <a:buChar char="‒"/>
            </a:pPr>
            <a:r>
              <a:rPr lang="en-US" sz="2200" dirty="0"/>
              <a:t>Assumes that the nutrition situation improves and the stated targets are reached for the various forms of </a:t>
            </a:r>
            <a:r>
              <a:rPr lang="en-US" sz="2200" dirty="0" err="1"/>
              <a:t>undernutrition</a:t>
            </a:r>
            <a:r>
              <a:rPr lang="en-US" sz="2200" dirty="0"/>
              <a:t> for the same specified period</a:t>
            </a:r>
          </a:p>
          <a:p>
            <a:pPr lvl="2">
              <a:spcBef>
                <a:spcPts val="0"/>
              </a:spcBef>
              <a:spcAft>
                <a:spcPts val="600"/>
              </a:spcAft>
              <a:buFont typeface="Calibri" panose="020F0502020204030204" pitchFamily="34" charset="0"/>
              <a:buChar char="‒"/>
            </a:pPr>
            <a:r>
              <a:rPr lang="en-US" sz="2200" dirty="0"/>
              <a:t>The benefits are expressed as lives saved and economic productivity gains</a:t>
            </a:r>
          </a:p>
          <a:p>
            <a:pPr marL="0" indent="0">
              <a:spcBef>
                <a:spcPts val="0"/>
              </a:spcBef>
              <a:spcAft>
                <a:spcPts val="600"/>
              </a:spcAft>
              <a:buNone/>
            </a:pPr>
            <a:endParaRPr lang="en-US" sz="2200" dirty="0"/>
          </a:p>
        </p:txBody>
      </p:sp>
    </p:spTree>
    <p:extLst>
      <p:ext uri="{BB962C8B-B14F-4D97-AF65-F5344CB8AC3E}">
        <p14:creationId xmlns:p14="http://schemas.microsoft.com/office/powerpoint/2010/main" val="382793806"/>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3200" b="1" dirty="0"/>
              <a:t>Approach Used in PROFILES to Calculate Estimates (Example)</a:t>
            </a:r>
          </a:p>
        </p:txBody>
      </p:sp>
      <p:pic>
        <p:nvPicPr>
          <p:cNvPr id="9" name="Picture 8" descr="Three graphs: First graph show annual number of deaths at current stunting prevalance, prevalence remains the same from beginning until end of time period, number of deaths in the status quo scenario. second graph annual number of deaths at current stunting prevalence decreasing to annual number of deaths at target stunting prevalence, number of deaths in the improved scenario. third graph number of lives saved for deaths averted, related to decreased prevalance of stunting in the improved scenario." title="Three graphs: First graph show annual number of deaths at current stunting prevalance, prevalence remains the same from beginning until end of time period, number of deaths in the status quo scenario. second graph annual number of deaths at current stunting prevalence decreasing to annual number of deaths at target stunting prevalence, number of deaths in the improved scenario. third graph number of lives saved for deaths averted, related to decreased prevalance of stunting in the improved scenario."/>
          <p:cNvPicPr/>
          <p:nvPr/>
        </p:nvPicPr>
        <p:blipFill rotWithShape="1">
          <a:blip r:embed="rId3">
            <a:extLst>
              <a:ext uri="{28A0092B-C50C-407E-A947-70E740481C1C}">
                <a14:useLocalDpi xmlns:a14="http://schemas.microsoft.com/office/drawing/2010/main" val="0"/>
              </a:ext>
            </a:extLst>
          </a:blip>
          <a:srcRect l="4183" t="17767" r="-4183"/>
          <a:stretch/>
        </p:blipFill>
        <p:spPr bwMode="auto">
          <a:xfrm>
            <a:off x="457200" y="2667000"/>
            <a:ext cx="9105900" cy="3200400"/>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533400" y="2298026"/>
            <a:ext cx="2485809" cy="323165"/>
          </a:xfrm>
          <a:prstGeom prst="rect">
            <a:avLst/>
          </a:prstGeom>
          <a:noFill/>
          <a:ln>
            <a:noFill/>
          </a:ln>
        </p:spPr>
        <p:txBody>
          <a:bodyPr wrap="none" rtlCol="0">
            <a:spAutoFit/>
          </a:bodyPr>
          <a:lstStyle/>
          <a:p>
            <a:r>
              <a:rPr lang="en-US" sz="1500" dirty="0"/>
              <a:t>Figure A. Status Quo Scenario</a:t>
            </a:r>
          </a:p>
        </p:txBody>
      </p:sp>
      <p:sp>
        <p:nvSpPr>
          <p:cNvPr id="10" name="TextBox 9"/>
          <p:cNvSpPr txBox="1"/>
          <p:nvPr/>
        </p:nvSpPr>
        <p:spPr>
          <a:xfrm>
            <a:off x="3385778" y="2307562"/>
            <a:ext cx="2372444" cy="323165"/>
          </a:xfrm>
          <a:prstGeom prst="rect">
            <a:avLst/>
          </a:prstGeom>
          <a:noFill/>
          <a:ln>
            <a:noFill/>
          </a:ln>
        </p:spPr>
        <p:txBody>
          <a:bodyPr wrap="none" rtlCol="0">
            <a:spAutoFit/>
          </a:bodyPr>
          <a:lstStyle/>
          <a:p>
            <a:r>
              <a:rPr lang="en-US" sz="1500" dirty="0"/>
              <a:t>Figure B. Improved</a:t>
            </a:r>
            <a:r>
              <a:rPr lang="en-US" sz="1500" i="1" dirty="0"/>
              <a:t> </a:t>
            </a:r>
            <a:r>
              <a:rPr lang="en-US" sz="1500" dirty="0"/>
              <a:t>Scenario</a:t>
            </a:r>
          </a:p>
        </p:txBody>
      </p:sp>
      <p:sp>
        <p:nvSpPr>
          <p:cNvPr id="11" name="TextBox 10"/>
          <p:cNvSpPr txBox="1"/>
          <p:nvPr/>
        </p:nvSpPr>
        <p:spPr>
          <a:xfrm>
            <a:off x="6162521" y="2076729"/>
            <a:ext cx="3220337" cy="553998"/>
          </a:xfrm>
          <a:prstGeom prst="rect">
            <a:avLst/>
          </a:prstGeom>
          <a:noFill/>
          <a:ln>
            <a:noFill/>
          </a:ln>
        </p:spPr>
        <p:txBody>
          <a:bodyPr wrap="square" rtlCol="0">
            <a:spAutoFit/>
          </a:bodyPr>
          <a:lstStyle/>
          <a:p>
            <a:r>
              <a:rPr lang="en-US" sz="1500" dirty="0"/>
              <a:t>Figure C. Improved Scenario and  Status Quo Scenario</a:t>
            </a:r>
          </a:p>
        </p:txBody>
      </p:sp>
      <p:sp>
        <p:nvSpPr>
          <p:cNvPr id="7" name="TextBox 6">
            <a:extLst>
              <a:ext uri="{FF2B5EF4-FFF2-40B4-BE49-F238E27FC236}">
                <a16:creationId xmlns:a16="http://schemas.microsoft.com/office/drawing/2014/main" id="{9C6AE2DB-E86C-455A-8144-BCC59F1633E0}"/>
              </a:ext>
            </a:extLst>
          </p:cNvPr>
          <p:cNvSpPr txBox="1"/>
          <p:nvPr/>
        </p:nvSpPr>
        <p:spPr>
          <a:xfrm rot="16200000">
            <a:off x="-1123906" y="3976922"/>
            <a:ext cx="2839047" cy="323165"/>
          </a:xfrm>
          <a:prstGeom prst="rect">
            <a:avLst/>
          </a:prstGeom>
          <a:noFill/>
          <a:ln>
            <a:noFill/>
          </a:ln>
        </p:spPr>
        <p:txBody>
          <a:bodyPr wrap="none" rtlCol="0">
            <a:spAutoFit/>
          </a:bodyPr>
          <a:lstStyle/>
          <a:p>
            <a:r>
              <a:rPr lang="en-US" sz="1500" dirty="0"/>
              <a:t>Annual number of under-5 deaths</a:t>
            </a:r>
          </a:p>
        </p:txBody>
      </p:sp>
    </p:spTree>
    <p:extLst>
      <p:ext uri="{BB962C8B-B14F-4D97-AF65-F5344CB8AC3E}">
        <p14:creationId xmlns:p14="http://schemas.microsoft.com/office/powerpoint/2010/main" val="468778249"/>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the Assumptions in PROFILES?</a:t>
            </a:r>
          </a:p>
        </p:txBody>
      </p:sp>
      <p:sp>
        <p:nvSpPr>
          <p:cNvPr id="3" name="Content Placeholder 2"/>
          <p:cNvSpPr>
            <a:spLocks noGrp="1"/>
          </p:cNvSpPr>
          <p:nvPr>
            <p:ph idx="1"/>
          </p:nvPr>
        </p:nvSpPr>
        <p:spPr/>
        <p:txBody>
          <a:bodyPr/>
          <a:lstStyle/>
          <a:p>
            <a:pPr marL="0" indent="0">
              <a:buNone/>
            </a:pPr>
            <a:r>
              <a:rPr lang="en-US" dirty="0"/>
              <a:t>The estimates that PROFILES calculates are based on several assumptions:</a:t>
            </a:r>
          </a:p>
          <a:p>
            <a:pPr marL="0" indent="0">
              <a:buNone/>
            </a:pPr>
            <a:r>
              <a:rPr lang="en-US" b="1" dirty="0"/>
              <a:t>Assumption 1</a:t>
            </a:r>
          </a:p>
          <a:p>
            <a:r>
              <a:rPr lang="en-US" dirty="0"/>
              <a:t>The periods are the same in the two scenarios</a:t>
            </a:r>
          </a:p>
          <a:p>
            <a:pPr marL="0" indent="0">
              <a:buNone/>
            </a:pPr>
            <a:r>
              <a:rPr lang="en-US" b="1" dirty="0"/>
              <a:t>Assumption 2</a:t>
            </a:r>
          </a:p>
          <a:p>
            <a:r>
              <a:rPr lang="en-US" dirty="0"/>
              <a:t>In the status quo scenario, the prevalence of various forms of undernutrition remain unchanged, and consequently there is no improvement in health or economic outcomes. This is presented as lives lost for the health outcomes, and economic productivity losses for the economic outcomes </a:t>
            </a:r>
          </a:p>
          <a:p>
            <a:pPr lvl="1"/>
            <a:endParaRPr lang="en-US" dirty="0"/>
          </a:p>
        </p:txBody>
      </p:sp>
    </p:spTree>
    <p:extLst>
      <p:ext uri="{BB962C8B-B14F-4D97-AF65-F5344CB8AC3E}">
        <p14:creationId xmlns:p14="http://schemas.microsoft.com/office/powerpoint/2010/main" val="873557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the Assumptions in PROFILES?</a:t>
            </a:r>
          </a:p>
        </p:txBody>
      </p:sp>
      <p:sp>
        <p:nvSpPr>
          <p:cNvPr id="3" name="Content Placeholder 2"/>
          <p:cNvSpPr>
            <a:spLocks noGrp="1"/>
          </p:cNvSpPr>
          <p:nvPr>
            <p:ph idx="1"/>
          </p:nvPr>
        </p:nvSpPr>
        <p:spPr/>
        <p:txBody>
          <a:bodyPr/>
          <a:lstStyle/>
          <a:p>
            <a:pPr marL="0" indent="0">
              <a:buNone/>
            </a:pPr>
            <a:r>
              <a:rPr lang="en-US" b="1" dirty="0"/>
              <a:t>Assumption 3</a:t>
            </a:r>
          </a:p>
          <a:p>
            <a:r>
              <a:rPr lang="en-US" dirty="0"/>
              <a:t>If different forms of undernutrition are reduced, health and economic outcomes will improve over time. </a:t>
            </a:r>
          </a:p>
          <a:p>
            <a:pPr marL="0" indent="0">
              <a:buNone/>
            </a:pPr>
            <a:r>
              <a:rPr lang="en-US" b="1" dirty="0"/>
              <a:t>Assumption 4</a:t>
            </a:r>
          </a:p>
          <a:p>
            <a:r>
              <a:rPr lang="en-US" dirty="0"/>
              <a:t>In the improved scenario, reducing the prevalence of different forms of undernutrition has corresponding improvements in specific health and economic productivity outcomes. This is presented as lives saved for the health outcomes and economic productivity gains for the economic outcomes. </a:t>
            </a:r>
          </a:p>
          <a:p>
            <a:endParaRPr lang="en-US" dirty="0"/>
          </a:p>
          <a:p>
            <a:endParaRPr lang="en-US" dirty="0"/>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1"/>
              </a:solidFill>
            </a:endParaRPr>
          </a:p>
        </p:txBody>
      </p:sp>
    </p:spTree>
    <p:extLst>
      <p:ext uri="{BB962C8B-B14F-4D97-AF65-F5344CB8AC3E}">
        <p14:creationId xmlns:p14="http://schemas.microsoft.com/office/powerpoint/2010/main" val="2568946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the Assumptions in PROFILES?</a:t>
            </a:r>
          </a:p>
        </p:txBody>
      </p:sp>
      <p:sp>
        <p:nvSpPr>
          <p:cNvPr id="3" name="Content Placeholder 2"/>
          <p:cNvSpPr>
            <a:spLocks noGrp="1"/>
          </p:cNvSpPr>
          <p:nvPr>
            <p:ph idx="1"/>
          </p:nvPr>
        </p:nvSpPr>
        <p:spPr/>
        <p:txBody>
          <a:bodyPr/>
          <a:lstStyle/>
          <a:p>
            <a:pPr marL="0" indent="0">
              <a:buNone/>
            </a:pPr>
            <a:r>
              <a:rPr lang="en-US" b="1" dirty="0"/>
              <a:t>Assumption 4 (continued)</a:t>
            </a:r>
          </a:p>
          <a:p>
            <a:r>
              <a:rPr lang="en-US" dirty="0"/>
              <a:t>To calculate the estimates in the improved scenario, there is a need to set targets for the reduction of each of the various forms of undernutrition. In consultation with stakeholders and PROFILES workshop participants, there is a need to discuss and agree on the size of the reduction for each form of undernutrition. </a:t>
            </a:r>
          </a:p>
          <a:p>
            <a:r>
              <a:rPr lang="en-US" dirty="0"/>
              <a:t>These targets consider national commitments/vision and planning to determine the size of the reduction and the period required to improve the nutrition indicators (or other international guidance standards). </a:t>
            </a:r>
          </a:p>
        </p:txBody>
      </p:sp>
    </p:spTree>
    <p:extLst>
      <p:ext uri="{BB962C8B-B14F-4D97-AF65-F5344CB8AC3E}">
        <p14:creationId xmlns:p14="http://schemas.microsoft.com/office/powerpoint/2010/main" val="2474649996"/>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Are the Assumptions in PROFILES?</a:t>
            </a:r>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1"/>
              </a:solidFill>
            </a:endParaRPr>
          </a:p>
        </p:txBody>
      </p:sp>
      <p:sp>
        <p:nvSpPr>
          <p:cNvPr id="7" name="Content Placeholder 2"/>
          <p:cNvSpPr txBox="1">
            <a:spLocks/>
          </p:cNvSpPr>
          <p:nvPr/>
        </p:nvSpPr>
        <p:spPr>
          <a:xfrm>
            <a:off x="457200" y="1295400"/>
            <a:ext cx="8305800" cy="46783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2400" b="1" dirty="0">
                <a:solidFill>
                  <a:prstClr val="black"/>
                </a:solidFill>
              </a:rPr>
              <a:t>Assumption 5</a:t>
            </a:r>
          </a:p>
          <a:p>
            <a:pPr marL="0" lvl="2" indent="0">
              <a:spcBef>
                <a:spcPts val="0"/>
              </a:spcBef>
              <a:spcAft>
                <a:spcPts val="600"/>
              </a:spcAft>
              <a:buNone/>
            </a:pPr>
            <a:r>
              <a:rPr lang="en-US" sz="2000" dirty="0">
                <a:solidFill>
                  <a:prstClr val="black"/>
                </a:solidFill>
              </a:rPr>
              <a:t>For the improved</a:t>
            </a:r>
            <a:r>
              <a:rPr lang="en-US" sz="2000" i="1" dirty="0">
                <a:solidFill>
                  <a:prstClr val="black"/>
                </a:solidFill>
              </a:rPr>
              <a:t> </a:t>
            </a:r>
            <a:r>
              <a:rPr lang="en-US" sz="2000" dirty="0">
                <a:solidFill>
                  <a:prstClr val="black"/>
                </a:solidFill>
              </a:rPr>
              <a:t>scenario, the nutrition situation improves and the stated targets are reached for the various forms of undernutrition. </a:t>
            </a:r>
          </a:p>
          <a:p>
            <a:pPr marL="0" lvl="2" indent="0">
              <a:spcBef>
                <a:spcPts val="0"/>
              </a:spcBef>
              <a:spcAft>
                <a:spcPts val="600"/>
              </a:spcAft>
              <a:buNone/>
            </a:pPr>
            <a:r>
              <a:rPr lang="en-US" sz="2000" b="1" dirty="0">
                <a:solidFill>
                  <a:prstClr val="black"/>
                </a:solidFill>
              </a:rPr>
              <a:t>For example:</a:t>
            </a:r>
          </a:p>
          <a:p>
            <a:pPr marL="0" indent="0">
              <a:spcBef>
                <a:spcPts val="0"/>
              </a:spcBef>
              <a:spcAft>
                <a:spcPts val="600"/>
              </a:spcAft>
              <a:buFont typeface="Arial"/>
              <a:buNone/>
            </a:pPr>
            <a:endParaRPr lang="en-US" sz="2000" b="1" dirty="0">
              <a:solidFill>
                <a:prstClr val="black"/>
              </a:solidFill>
            </a:endParaRPr>
          </a:p>
          <a:p>
            <a:pPr marL="0" indent="0">
              <a:spcBef>
                <a:spcPts val="0"/>
              </a:spcBef>
              <a:spcAft>
                <a:spcPts val="600"/>
              </a:spcAft>
              <a:buFont typeface="Arial"/>
              <a:buNone/>
            </a:pPr>
            <a:endParaRPr lang="en-US" sz="2000" b="1" dirty="0">
              <a:solidFill>
                <a:prstClr val="black"/>
              </a:solidFill>
            </a:endParaRPr>
          </a:p>
          <a:p>
            <a:pPr marL="0" indent="0">
              <a:spcBef>
                <a:spcPts val="0"/>
              </a:spcBef>
              <a:spcAft>
                <a:spcPts val="600"/>
              </a:spcAft>
              <a:buFont typeface="Arial"/>
              <a:buNone/>
            </a:pPr>
            <a:endParaRPr lang="en-US" sz="3100" b="1" dirty="0">
              <a:solidFill>
                <a:prstClr val="black"/>
              </a:solidFill>
            </a:endParaRPr>
          </a:p>
          <a:p>
            <a:pPr marL="0" indent="0">
              <a:spcBef>
                <a:spcPts val="0"/>
              </a:spcBef>
              <a:spcAft>
                <a:spcPts val="600"/>
              </a:spcAft>
              <a:buFont typeface="Arial"/>
              <a:buNone/>
            </a:pPr>
            <a:r>
              <a:rPr lang="en-US" sz="2400" b="1" dirty="0">
                <a:solidFill>
                  <a:prstClr val="black"/>
                </a:solidFill>
              </a:rPr>
              <a:t>Assumption 6</a:t>
            </a:r>
          </a:p>
          <a:p>
            <a:pPr>
              <a:spcBef>
                <a:spcPts val="0"/>
              </a:spcBef>
              <a:spcAft>
                <a:spcPts val="600"/>
              </a:spcAft>
              <a:buFont typeface="Arial" panose="020B0604020202020204" pitchFamily="34" charset="0"/>
              <a:buChar char="•"/>
            </a:pPr>
            <a:r>
              <a:rPr lang="en-US" sz="2000" dirty="0">
                <a:solidFill>
                  <a:prstClr val="black"/>
                </a:solidFill>
              </a:rPr>
              <a:t>In the improved scenario, there is a linear reduction in the prevalence of the different forms of undernutrition. (A linear increase is expected for optimal breastfeeding).</a:t>
            </a:r>
          </a:p>
          <a:p>
            <a:pPr>
              <a:spcBef>
                <a:spcPts val="0"/>
              </a:spcBef>
              <a:spcAft>
                <a:spcPts val="600"/>
              </a:spcAft>
              <a:buFont typeface="Arial" panose="020B0604020202020204" pitchFamily="34" charset="0"/>
              <a:buChar char="•"/>
            </a:pPr>
            <a:r>
              <a:rPr lang="en-US" sz="2000" dirty="0">
                <a:solidFill>
                  <a:prstClr val="black"/>
                </a:solidFill>
              </a:rPr>
              <a:t>The prevalence at the beginning of the period is the same for the status quo and the improved scenarios.</a:t>
            </a:r>
          </a:p>
        </p:txBody>
      </p:sp>
      <p:graphicFrame>
        <p:nvGraphicFramePr>
          <p:cNvPr id="2" name="Table 1"/>
          <p:cNvGraphicFramePr>
            <a:graphicFrameLocks noGrp="1"/>
          </p:cNvGraphicFramePr>
          <p:nvPr>
            <p:extLst>
              <p:ext uri="{D42A27DB-BD31-4B8C-83A1-F6EECF244321}">
                <p14:modId xmlns:p14="http://schemas.microsoft.com/office/powerpoint/2010/main" val="2172345459"/>
              </p:ext>
            </p:extLst>
          </p:nvPr>
        </p:nvGraphicFramePr>
        <p:xfrm>
          <a:off x="533400" y="2819400"/>
          <a:ext cx="7710487" cy="1227486"/>
        </p:xfrm>
        <a:graphic>
          <a:graphicData uri="http://schemas.openxmlformats.org/drawingml/2006/table">
            <a:tbl>
              <a:tblPr firstRow="1" firstCol="1" bandRow="1" bandCol="1">
                <a:tableStyleId>{5C22544A-7EE6-4342-B048-85BDC9FD1C3A}</a:tableStyleId>
              </a:tblPr>
              <a:tblGrid>
                <a:gridCol w="2570162">
                  <a:extLst>
                    <a:ext uri="{9D8B030D-6E8A-4147-A177-3AD203B41FA5}">
                      <a16:colId xmlns:a16="http://schemas.microsoft.com/office/drawing/2014/main" val="20000"/>
                    </a:ext>
                  </a:extLst>
                </a:gridCol>
                <a:gridCol w="2692551">
                  <a:extLst>
                    <a:ext uri="{9D8B030D-6E8A-4147-A177-3AD203B41FA5}">
                      <a16:colId xmlns:a16="http://schemas.microsoft.com/office/drawing/2014/main" val="20001"/>
                    </a:ext>
                  </a:extLst>
                </a:gridCol>
                <a:gridCol w="2447774">
                  <a:extLst>
                    <a:ext uri="{9D8B030D-6E8A-4147-A177-3AD203B41FA5}">
                      <a16:colId xmlns:a16="http://schemas.microsoft.com/office/drawing/2014/main" val="20002"/>
                    </a:ext>
                  </a:extLst>
                </a:gridCol>
              </a:tblGrid>
              <a:tr h="782288">
                <a:tc>
                  <a:txBody>
                    <a:bodyPr/>
                    <a:lstStyle/>
                    <a:p>
                      <a:pPr marL="0" marR="0" algn="ctr">
                        <a:lnSpc>
                          <a:spcPct val="105000"/>
                        </a:lnSpc>
                        <a:spcBef>
                          <a:spcPts val="0"/>
                        </a:spcBef>
                        <a:spcAft>
                          <a:spcPts val="0"/>
                        </a:spcAft>
                        <a:tabLst>
                          <a:tab pos="342900" algn="l"/>
                        </a:tabLst>
                      </a:pPr>
                      <a:r>
                        <a:rPr lang="en-US" sz="1800" dirty="0">
                          <a:solidFill>
                            <a:schemeClr val="tx1"/>
                          </a:solidFill>
                          <a:effectLst/>
                        </a:rPr>
                        <a:t>Prevalence at start of time period</a:t>
                      </a:r>
                      <a:endParaRPr lang="en-US" sz="180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33852" marR="33852" marT="25097" marB="8171" anchor="b">
                    <a:solidFill>
                      <a:schemeClr val="tx2">
                        <a:lumMod val="20000"/>
                        <a:lumOff val="80000"/>
                      </a:schemeClr>
                    </a:solidFill>
                  </a:tcPr>
                </a:tc>
                <a:tc>
                  <a:txBody>
                    <a:bodyPr/>
                    <a:lstStyle/>
                    <a:p>
                      <a:pPr marL="0" marR="0" algn="ctr">
                        <a:lnSpc>
                          <a:spcPct val="105000"/>
                        </a:lnSpc>
                        <a:spcBef>
                          <a:spcPts val="0"/>
                        </a:spcBef>
                        <a:spcAft>
                          <a:spcPts val="0"/>
                        </a:spcAft>
                        <a:tabLst>
                          <a:tab pos="342900" algn="l"/>
                        </a:tabLst>
                      </a:pPr>
                      <a:r>
                        <a:rPr lang="en-US" sz="1800" dirty="0">
                          <a:solidFill>
                            <a:schemeClr val="tx1"/>
                          </a:solidFill>
                          <a:effectLst/>
                        </a:rPr>
                        <a:t>Target for reduction</a:t>
                      </a:r>
                      <a:r>
                        <a:rPr lang="en-US" sz="1800" baseline="0" dirty="0">
                          <a:solidFill>
                            <a:schemeClr val="tx1"/>
                          </a:solidFill>
                          <a:effectLst/>
                        </a:rPr>
                        <a:t> </a:t>
                      </a:r>
                      <a:endParaRPr lang="en-US" sz="180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33852" marR="33852" marT="25097" marB="8171" anchor="b">
                    <a:solidFill>
                      <a:schemeClr val="tx2">
                        <a:lumMod val="20000"/>
                        <a:lumOff val="80000"/>
                      </a:schemeClr>
                    </a:solidFill>
                  </a:tcPr>
                </a:tc>
                <a:tc>
                  <a:txBody>
                    <a:bodyPr/>
                    <a:lstStyle/>
                    <a:p>
                      <a:pPr marL="0" marR="0" algn="ctr">
                        <a:lnSpc>
                          <a:spcPct val="105000"/>
                        </a:lnSpc>
                        <a:spcBef>
                          <a:spcPts val="0"/>
                        </a:spcBef>
                        <a:spcAft>
                          <a:spcPts val="0"/>
                        </a:spcAft>
                        <a:tabLst>
                          <a:tab pos="342900" algn="l"/>
                        </a:tabLst>
                      </a:pPr>
                      <a:r>
                        <a:rPr lang="en-US" sz="1800" dirty="0">
                          <a:solidFill>
                            <a:schemeClr val="tx1"/>
                          </a:solidFill>
                          <a:effectLst/>
                        </a:rPr>
                        <a:t>Target prevalence by</a:t>
                      </a:r>
                      <a:r>
                        <a:rPr lang="en-US" sz="1800" baseline="0" dirty="0">
                          <a:solidFill>
                            <a:schemeClr val="tx1"/>
                          </a:solidFill>
                          <a:effectLst/>
                        </a:rPr>
                        <a:t> the end of the time period</a:t>
                      </a:r>
                      <a:endParaRPr lang="en-US" sz="180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endParaRPr>
                    </a:p>
                  </a:txBody>
                  <a:tcPr marL="33852" marR="33852" marT="25097" marB="8171" anchor="b">
                    <a:solidFill>
                      <a:schemeClr val="tx2">
                        <a:lumMod val="20000"/>
                        <a:lumOff val="80000"/>
                      </a:schemeClr>
                    </a:solidFill>
                  </a:tcPr>
                </a:tc>
                <a:extLst>
                  <a:ext uri="{0D108BD9-81ED-4DB2-BD59-A6C34878D82A}">
                    <a16:rowId xmlns:a16="http://schemas.microsoft.com/office/drawing/2014/main" val="10000"/>
                  </a:ext>
                </a:extLst>
              </a:tr>
              <a:tr h="445198">
                <a:tc>
                  <a:txBody>
                    <a:bodyPr/>
                    <a:lstStyle/>
                    <a:p>
                      <a:pPr marL="0" marR="0" algn="ctr">
                        <a:lnSpc>
                          <a:spcPct val="105000"/>
                        </a:lnSpc>
                        <a:spcBef>
                          <a:spcPts val="0"/>
                        </a:spcBef>
                        <a:spcAft>
                          <a:spcPts val="0"/>
                        </a:spcAft>
                        <a:tabLst>
                          <a:tab pos="342900" algn="l"/>
                        </a:tabLst>
                      </a:pPr>
                      <a:r>
                        <a:rPr lang="en-US" sz="1800" b="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32.0%</a:t>
                      </a:r>
                    </a:p>
                  </a:txBody>
                  <a:tcPr marL="33852" marR="33852" marT="25097" marB="8171" anchor="b">
                    <a:solidFill>
                      <a:schemeClr val="accent1">
                        <a:lumMod val="20000"/>
                        <a:lumOff val="80000"/>
                      </a:schemeClr>
                    </a:solidFill>
                  </a:tcPr>
                </a:tc>
                <a:tc>
                  <a:txBody>
                    <a:bodyPr/>
                    <a:lstStyle/>
                    <a:p>
                      <a:pPr marL="0" marR="0" algn="ctr">
                        <a:lnSpc>
                          <a:spcPct val="105000"/>
                        </a:lnSpc>
                        <a:spcBef>
                          <a:spcPts val="0"/>
                        </a:spcBef>
                        <a:spcAft>
                          <a:spcPts val="0"/>
                        </a:spcAft>
                        <a:tabLst>
                          <a:tab pos="342900" algn="l"/>
                        </a:tabLst>
                      </a:pPr>
                      <a:r>
                        <a:rPr lang="en-US" sz="180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0.3 (or 30 percent)</a:t>
                      </a:r>
                    </a:p>
                  </a:txBody>
                  <a:tcPr marL="33852" marR="33852" marT="25097" marB="8171" anchor="b">
                    <a:solidFill>
                      <a:schemeClr val="accent1">
                        <a:lumMod val="20000"/>
                        <a:lumOff val="80000"/>
                      </a:schemeClr>
                    </a:solidFill>
                  </a:tcPr>
                </a:tc>
                <a:tc>
                  <a:txBody>
                    <a:bodyPr/>
                    <a:lstStyle/>
                    <a:p>
                      <a:pPr marL="0" marR="0" algn="ctr">
                        <a:lnSpc>
                          <a:spcPct val="105000"/>
                        </a:lnSpc>
                        <a:spcBef>
                          <a:spcPts val="0"/>
                        </a:spcBef>
                        <a:spcAft>
                          <a:spcPts val="0"/>
                        </a:spcAft>
                        <a:tabLst>
                          <a:tab pos="342900" algn="l"/>
                        </a:tabLst>
                      </a:pPr>
                      <a:r>
                        <a:rPr lang="en-US" sz="180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22.4%</a:t>
                      </a:r>
                    </a:p>
                  </a:txBody>
                  <a:tcPr marL="33852" marR="33852" marT="25097" marB="8171" anchor="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76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Nutrition Situation in Country </a:t>
            </a:r>
          </a:p>
        </p:txBody>
      </p:sp>
      <p:sp>
        <p:nvSpPr>
          <p:cNvPr id="2" name="Rectangle 1">
            <a:extLst>
              <a:ext uri="{FF2B5EF4-FFF2-40B4-BE49-F238E27FC236}">
                <a16:creationId xmlns:a16="http://schemas.microsoft.com/office/drawing/2014/main" id="{F8F95B3D-51FA-493F-BE1C-27112C3780BE}"/>
              </a:ext>
            </a:extLst>
          </p:cNvPr>
          <p:cNvSpPr/>
          <p:nvPr/>
        </p:nvSpPr>
        <p:spPr>
          <a:xfrm>
            <a:off x="2286000" y="3429000"/>
            <a:ext cx="4572000" cy="923330"/>
          </a:xfrm>
          <a:prstGeom prst="rect">
            <a:avLst/>
          </a:prstGeom>
        </p:spPr>
        <p:txBody>
          <a:bodyPr>
            <a:spAutoFit/>
          </a:bodyPr>
          <a:lstStyle/>
          <a:p>
            <a:r>
              <a:rPr lang="en-US" dirty="0">
                <a:solidFill>
                  <a:srgbClr val="FF0000"/>
                </a:solidFill>
              </a:rPr>
              <a:t>Note to Facilitators: Slide 6 to 21  needs to be shared with experts in country to prepare this presentation and present these slides</a:t>
            </a:r>
            <a:endParaRPr lang="fr-FR" dirty="0">
              <a:solidFill>
                <a:srgbClr val="FF0000"/>
              </a:solidFill>
            </a:endParaRPr>
          </a:p>
        </p:txBody>
      </p:sp>
    </p:spTree>
    <p:extLst>
      <p:ext uri="{BB962C8B-B14F-4D97-AF65-F5344CB8AC3E}">
        <p14:creationId xmlns:p14="http://schemas.microsoft.com/office/powerpoint/2010/main" val="1728012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Discussion of Time Period for Estimates</a:t>
            </a:r>
          </a:p>
        </p:txBody>
      </p:sp>
    </p:spTree>
    <p:extLst>
      <p:ext uri="{BB962C8B-B14F-4D97-AF65-F5344CB8AC3E}">
        <p14:creationId xmlns:p14="http://schemas.microsoft.com/office/powerpoint/2010/main" val="325177965"/>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Time Period</a:t>
            </a:r>
            <a:endParaRPr lang="en-US" dirty="0"/>
          </a:p>
        </p:txBody>
      </p:sp>
      <p:sp>
        <p:nvSpPr>
          <p:cNvPr id="6" name="Content Placeholder 5"/>
          <p:cNvSpPr>
            <a:spLocks noGrp="1"/>
          </p:cNvSpPr>
          <p:nvPr>
            <p:ph idx="1"/>
          </p:nvPr>
        </p:nvSpPr>
        <p:spPr/>
        <p:txBody>
          <a:bodyPr/>
          <a:lstStyle/>
          <a:p>
            <a:pPr marL="0" indent="0">
              <a:buNone/>
            </a:pPr>
            <a:r>
              <a:rPr lang="en-US" dirty="0"/>
              <a:t>Discussion Questions</a:t>
            </a:r>
          </a:p>
          <a:p>
            <a:r>
              <a:rPr lang="en-US" dirty="0"/>
              <a:t>What time period should we use for the estimates? </a:t>
            </a:r>
          </a:p>
          <a:p>
            <a:r>
              <a:rPr lang="en-US" dirty="0"/>
              <a:t>What time period corresponds to the national vision documents? </a:t>
            </a:r>
          </a:p>
          <a:p>
            <a:r>
              <a:rPr lang="en-US" dirty="0"/>
              <a:t>How much time do we need to see real change? </a:t>
            </a:r>
          </a:p>
          <a:p>
            <a:r>
              <a:rPr lang="en-US" dirty="0"/>
              <a:t>Examples from other countries include:</a:t>
            </a:r>
          </a:p>
          <a:p>
            <a:pPr lvl="1"/>
            <a:r>
              <a:rPr lang="en-US" dirty="0"/>
              <a:t>Uganda (2013–2025) </a:t>
            </a:r>
          </a:p>
          <a:p>
            <a:pPr lvl="1"/>
            <a:r>
              <a:rPr lang="en-US" dirty="0"/>
              <a:t>Ghana (2011–2020)</a:t>
            </a:r>
          </a:p>
          <a:p>
            <a:pPr lvl="1"/>
            <a:r>
              <a:rPr lang="en-US" dirty="0"/>
              <a:t>Bangladesh (2011–2021)</a:t>
            </a:r>
          </a:p>
          <a:p>
            <a:endParaRPr lang="en-US" dirty="0"/>
          </a:p>
        </p:txBody>
      </p:sp>
    </p:spTree>
    <p:extLst>
      <p:ext uri="{BB962C8B-B14F-4D97-AF65-F5344CB8AC3E}">
        <p14:creationId xmlns:p14="http://schemas.microsoft.com/office/powerpoint/2010/main" val="63437220"/>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Group Work</a:t>
            </a:r>
          </a:p>
        </p:txBody>
      </p:sp>
    </p:spTree>
    <p:extLst>
      <p:ext uri="{BB962C8B-B14F-4D97-AF65-F5344CB8AC3E}">
        <p14:creationId xmlns:p14="http://schemas.microsoft.com/office/powerpoint/2010/main" val="3116768312"/>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 Groups After Lunch</a:t>
            </a:r>
            <a:endParaRPr lang="en-US" dirty="0"/>
          </a:p>
        </p:txBody>
      </p:sp>
      <p:sp>
        <p:nvSpPr>
          <p:cNvPr id="3" name="Content Placeholder 2"/>
          <p:cNvSpPr>
            <a:spLocks noGrp="1"/>
          </p:cNvSpPr>
          <p:nvPr>
            <p:ph idx="1"/>
          </p:nvPr>
        </p:nvSpPr>
        <p:spPr/>
        <p:txBody>
          <a:bodyPr/>
          <a:lstStyle/>
          <a:p>
            <a:r>
              <a:rPr lang="en-US" dirty="0"/>
              <a:t>Group #1a: Anthropometry—data sources for PROFILES, current prevalence, and targets</a:t>
            </a:r>
          </a:p>
          <a:p>
            <a:r>
              <a:rPr lang="en-US" dirty="0"/>
              <a:t>Group #1b: Proportion reduction in prevalence of micronutrient deficiencies—data sources for PROFILES, current prevalence and targets</a:t>
            </a:r>
          </a:p>
          <a:p>
            <a:r>
              <a:rPr lang="en-US" dirty="0"/>
              <a:t>Group #1c: Breastfeeding and low birth weight—data sources for PROFILES, current prevalence and targets</a:t>
            </a:r>
          </a:p>
          <a:p>
            <a:r>
              <a:rPr lang="en-US" dirty="0"/>
              <a:t>Group #1d: Stunting risk factors – data sources for PROFILES, current prevalence, and targets</a:t>
            </a:r>
          </a:p>
          <a:p>
            <a:r>
              <a:rPr lang="en-US" dirty="0"/>
              <a:t>Group #1e: Other information (including employment and education)—data sources for PROFILES and targets</a:t>
            </a:r>
          </a:p>
          <a:p>
            <a:r>
              <a:rPr lang="en-US" dirty="0"/>
              <a:t>Group #2: Advocacy needs</a:t>
            </a:r>
          </a:p>
          <a:p>
            <a:pPr lvl="0"/>
            <a:r>
              <a:rPr lang="en-US" dirty="0"/>
              <a:t>Group #3: Nutrition costing</a:t>
            </a:r>
          </a:p>
        </p:txBody>
      </p:sp>
    </p:spTree>
    <p:extLst>
      <p:ext uri="{BB962C8B-B14F-4D97-AF65-F5344CB8AC3E}">
        <p14:creationId xmlns:p14="http://schemas.microsoft.com/office/powerpoint/2010/main" val="224966352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#1a: Information Needed for PROFILES</a:t>
            </a:r>
            <a:br>
              <a:rPr lang="en-US"/>
            </a:br>
            <a:r>
              <a:rPr lang="en-US"/>
              <a:t>Nutrition Problems</a:t>
            </a:r>
            <a:endParaRPr lang="en-US" dirty="0"/>
          </a:p>
        </p:txBody>
      </p:sp>
      <p:sp>
        <p:nvSpPr>
          <p:cNvPr id="3" name="Content Placeholder 2"/>
          <p:cNvSpPr>
            <a:spLocks noGrp="1"/>
          </p:cNvSpPr>
          <p:nvPr>
            <p:ph idx="1"/>
          </p:nvPr>
        </p:nvSpPr>
        <p:spPr/>
        <p:txBody>
          <a:bodyPr/>
          <a:lstStyle/>
          <a:p>
            <a:pPr lvl="0"/>
            <a:r>
              <a:rPr lang="en-US"/>
              <a:t>Undernutrition (mild, moderate, and severe): </a:t>
            </a:r>
          </a:p>
          <a:p>
            <a:pPr lvl="1"/>
            <a:r>
              <a:rPr lang="en-US"/>
              <a:t>Stunting among children under 5 years </a:t>
            </a:r>
          </a:p>
          <a:p>
            <a:pPr lvl="1"/>
            <a:r>
              <a:rPr lang="en-US"/>
              <a:t>Stunting among children 24–35 months </a:t>
            </a:r>
          </a:p>
          <a:p>
            <a:pPr lvl="1"/>
            <a:r>
              <a:rPr lang="en-US"/>
              <a:t>Wasting among children under 5 years </a:t>
            </a:r>
          </a:p>
          <a:p>
            <a:pPr lvl="1"/>
            <a:r>
              <a:rPr lang="en-US"/>
              <a:t>Underweight among children under 5 years </a:t>
            </a:r>
          </a:p>
          <a:p>
            <a:pPr lvl="1"/>
            <a:endParaRPr lang="en-US"/>
          </a:p>
          <a:p>
            <a:pPr lvl="0"/>
            <a:endParaRPr lang="en-US" dirty="0"/>
          </a:p>
        </p:txBody>
      </p:sp>
    </p:spTree>
    <p:extLst>
      <p:ext uri="{BB962C8B-B14F-4D97-AF65-F5344CB8AC3E}">
        <p14:creationId xmlns:p14="http://schemas.microsoft.com/office/powerpoint/2010/main" val="1039905709"/>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#1b: Information Needed for PROFILES</a:t>
            </a:r>
            <a:br>
              <a:rPr lang="en-US"/>
            </a:br>
            <a:r>
              <a:rPr lang="en-US"/>
              <a:t>Nutrition Problems</a:t>
            </a:r>
            <a:endParaRPr lang="en-US" dirty="0"/>
          </a:p>
        </p:txBody>
      </p:sp>
      <p:sp>
        <p:nvSpPr>
          <p:cNvPr id="3" name="Content Placeholder 2"/>
          <p:cNvSpPr>
            <a:spLocks noGrp="1"/>
          </p:cNvSpPr>
          <p:nvPr>
            <p:ph idx="1"/>
          </p:nvPr>
        </p:nvSpPr>
        <p:spPr/>
        <p:txBody>
          <a:bodyPr/>
          <a:lstStyle/>
          <a:p>
            <a:pPr lvl="0"/>
            <a:r>
              <a:rPr lang="en-US" dirty="0"/>
              <a:t>Vitamin A deficiency (including subclinical) among children under 5 years</a:t>
            </a:r>
          </a:p>
          <a:p>
            <a:pPr lvl="0"/>
            <a:r>
              <a:rPr lang="en-US" dirty="0"/>
              <a:t>Iodine deficiency (% with goiter)</a:t>
            </a:r>
          </a:p>
          <a:p>
            <a:pPr lvl="0"/>
            <a:r>
              <a:rPr lang="en-US" dirty="0"/>
              <a:t>Anemia among: </a:t>
            </a:r>
          </a:p>
          <a:p>
            <a:pPr lvl="1"/>
            <a:r>
              <a:rPr lang="en-US" dirty="0"/>
              <a:t>Pregnant women</a:t>
            </a:r>
          </a:p>
          <a:p>
            <a:pPr lvl="1"/>
            <a:r>
              <a:rPr lang="en-US" dirty="0"/>
              <a:t>Women (15–49 years)</a:t>
            </a:r>
          </a:p>
          <a:p>
            <a:pPr lvl="1"/>
            <a:r>
              <a:rPr lang="en-US" dirty="0"/>
              <a:t>Children 6-59 months </a:t>
            </a:r>
          </a:p>
          <a:p>
            <a:pPr lvl="1"/>
            <a:r>
              <a:rPr lang="en-US" dirty="0"/>
              <a:t>Children 5–14 years (if available)</a:t>
            </a:r>
          </a:p>
          <a:p>
            <a:pPr lvl="1"/>
            <a:r>
              <a:rPr lang="en-US" dirty="0"/>
              <a:t>Men (15–64 years)</a:t>
            </a:r>
          </a:p>
        </p:txBody>
      </p:sp>
    </p:spTree>
    <p:extLst>
      <p:ext uri="{BB962C8B-B14F-4D97-AF65-F5344CB8AC3E}">
        <p14:creationId xmlns:p14="http://schemas.microsoft.com/office/powerpoint/2010/main" val="1694803363"/>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#1c: Information Needed for PROFILES</a:t>
            </a:r>
            <a:br>
              <a:rPr lang="en-US" dirty="0"/>
            </a:br>
            <a:r>
              <a:rPr lang="en-US" dirty="0"/>
              <a:t>Nutrition Problems</a:t>
            </a:r>
          </a:p>
        </p:txBody>
      </p:sp>
      <p:sp>
        <p:nvSpPr>
          <p:cNvPr id="3" name="Content Placeholder 2"/>
          <p:cNvSpPr>
            <a:spLocks noGrp="1"/>
          </p:cNvSpPr>
          <p:nvPr>
            <p:ph idx="1"/>
          </p:nvPr>
        </p:nvSpPr>
        <p:spPr/>
        <p:txBody>
          <a:bodyPr/>
          <a:lstStyle/>
          <a:p>
            <a:pPr lvl="0"/>
            <a:r>
              <a:rPr lang="en-US" dirty="0"/>
              <a:t>Percentage of children who weigh &lt; 2,500 grams at birth</a:t>
            </a:r>
          </a:p>
          <a:p>
            <a:pPr lvl="0"/>
            <a:r>
              <a:rPr lang="en-US" dirty="0"/>
              <a:t>Breastfeeding practices among children 0–5 months of age (% in each category):</a:t>
            </a:r>
          </a:p>
          <a:p>
            <a:pPr lvl="1"/>
            <a:r>
              <a:rPr lang="en-US" dirty="0"/>
              <a:t>Early initiation of breastfeeding (within 1 hour of birth)</a:t>
            </a:r>
          </a:p>
          <a:p>
            <a:pPr lvl="1"/>
            <a:r>
              <a:rPr lang="en-US" dirty="0"/>
              <a:t>Exclusive breastfeeding</a:t>
            </a:r>
          </a:p>
          <a:p>
            <a:pPr lvl="1"/>
            <a:r>
              <a:rPr lang="en-US" dirty="0"/>
              <a:t>Predominant breastfeeding</a:t>
            </a:r>
          </a:p>
          <a:p>
            <a:pPr lvl="1"/>
            <a:r>
              <a:rPr lang="en-US" dirty="0"/>
              <a:t>Partial breastfeeding</a:t>
            </a:r>
          </a:p>
          <a:p>
            <a:pPr lvl="1"/>
            <a:r>
              <a:rPr lang="en-US" dirty="0"/>
              <a:t>No breastfeeding</a:t>
            </a:r>
          </a:p>
          <a:p>
            <a:pPr lvl="0"/>
            <a:r>
              <a:rPr lang="en-US" dirty="0"/>
              <a:t>Breastfeeding practices among children 6–23 months of age (% in each category):</a:t>
            </a:r>
          </a:p>
          <a:p>
            <a:pPr lvl="1"/>
            <a:r>
              <a:rPr lang="en-US" dirty="0"/>
              <a:t>Any breastfeeding</a:t>
            </a:r>
          </a:p>
          <a:p>
            <a:pPr lvl="1"/>
            <a:r>
              <a:rPr lang="en-US" dirty="0"/>
              <a:t>No breastfeeding</a:t>
            </a:r>
          </a:p>
          <a:p>
            <a:pPr lvl="0"/>
            <a:endParaRPr lang="en-US" dirty="0"/>
          </a:p>
          <a:p>
            <a:pPr lvl="0"/>
            <a:endParaRPr lang="en-US" dirty="0"/>
          </a:p>
        </p:txBody>
      </p:sp>
    </p:spTree>
    <p:extLst>
      <p:ext uri="{BB962C8B-B14F-4D97-AF65-F5344CB8AC3E}">
        <p14:creationId xmlns:p14="http://schemas.microsoft.com/office/powerpoint/2010/main" val="1743698515"/>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Group #1d: Risk Factors of Stunting </a:t>
            </a:r>
          </a:p>
        </p:txBody>
      </p:sp>
      <p:sp>
        <p:nvSpPr>
          <p:cNvPr id="3" name="Content Placeholder 2"/>
          <p:cNvSpPr>
            <a:spLocks noGrp="1"/>
          </p:cNvSpPr>
          <p:nvPr>
            <p:ph idx="1"/>
          </p:nvPr>
        </p:nvSpPr>
        <p:spPr/>
        <p:txBody>
          <a:bodyPr/>
          <a:lstStyle/>
          <a:p>
            <a:r>
              <a:rPr lang="en-US" dirty="0"/>
              <a:t>Inadequate dietary diversity (fewer than 4 foods groups) among children 6–23 months of age (%)</a:t>
            </a:r>
          </a:p>
          <a:p>
            <a:r>
              <a:rPr lang="en-US" dirty="0"/>
              <a:t>Proportion of children born to a mother less than 20 years of age (%)</a:t>
            </a:r>
          </a:p>
          <a:p>
            <a:pPr marL="0" indent="0">
              <a:buNone/>
            </a:pPr>
            <a:endParaRPr lang="en-US" dirty="0"/>
          </a:p>
        </p:txBody>
      </p:sp>
    </p:spTree>
    <p:extLst>
      <p:ext uri="{BB962C8B-B14F-4D97-AF65-F5344CB8AC3E}">
        <p14:creationId xmlns:p14="http://schemas.microsoft.com/office/powerpoint/2010/main" val="760869856"/>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#1</a:t>
            </a:r>
            <a:r>
              <a:rPr lang="en-US" dirty="0">
                <a:solidFill>
                  <a:srgbClr val="1F497D"/>
                </a:solidFill>
              </a:rPr>
              <a:t>e</a:t>
            </a:r>
            <a:r>
              <a:rPr lang="en-US" dirty="0"/>
              <a:t>: Other Information Needed for PROFILES</a:t>
            </a:r>
          </a:p>
        </p:txBody>
      </p:sp>
      <p:sp>
        <p:nvSpPr>
          <p:cNvPr id="3" name="Content Placeholder 2"/>
          <p:cNvSpPr>
            <a:spLocks noGrp="1"/>
          </p:cNvSpPr>
          <p:nvPr>
            <p:ph idx="1"/>
          </p:nvPr>
        </p:nvSpPr>
        <p:spPr/>
        <p:txBody>
          <a:bodyPr/>
          <a:lstStyle/>
          <a:p>
            <a:pPr lvl="0"/>
            <a:r>
              <a:rPr lang="en-US" dirty="0"/>
              <a:t>Total population (most recent official estimate/projection)</a:t>
            </a:r>
          </a:p>
          <a:p>
            <a:pPr lvl="0"/>
            <a:r>
              <a:rPr lang="en-US" dirty="0"/>
              <a:t>Mortality</a:t>
            </a:r>
          </a:p>
          <a:p>
            <a:pPr lvl="1"/>
            <a:r>
              <a:rPr lang="en-US" dirty="0"/>
              <a:t>Maternal mortality ratio</a:t>
            </a:r>
          </a:p>
          <a:p>
            <a:pPr lvl="1"/>
            <a:r>
              <a:rPr lang="en-US" dirty="0"/>
              <a:t>Neonatal mortality rate</a:t>
            </a:r>
          </a:p>
          <a:p>
            <a:pPr lvl="1"/>
            <a:r>
              <a:rPr lang="en-US" dirty="0"/>
              <a:t>Infant mortality rate</a:t>
            </a:r>
          </a:p>
          <a:p>
            <a:pPr lvl="1"/>
            <a:r>
              <a:rPr lang="en-US" dirty="0"/>
              <a:t>Under-5 mortality rate</a:t>
            </a:r>
          </a:p>
          <a:p>
            <a:pPr lvl="1"/>
            <a:r>
              <a:rPr lang="en-US" dirty="0"/>
              <a:t>Perinatal mortality rate </a:t>
            </a:r>
          </a:p>
          <a:p>
            <a:r>
              <a:rPr lang="en-US" dirty="0"/>
              <a:t>Education</a:t>
            </a:r>
          </a:p>
          <a:p>
            <a:pPr lvl="1"/>
            <a:r>
              <a:rPr lang="en-US" dirty="0"/>
              <a:t>Primary school starting age  </a:t>
            </a:r>
          </a:p>
          <a:p>
            <a:pPr lvl="1"/>
            <a:r>
              <a:rPr lang="en-US" dirty="0"/>
              <a:t>Years of schooling (duration of universal primary schooling) </a:t>
            </a:r>
          </a:p>
          <a:p>
            <a:endParaRPr lang="en-US" dirty="0"/>
          </a:p>
        </p:txBody>
      </p:sp>
    </p:spTree>
    <p:extLst>
      <p:ext uri="{BB962C8B-B14F-4D97-AF65-F5344CB8AC3E}">
        <p14:creationId xmlns:p14="http://schemas.microsoft.com/office/powerpoint/2010/main" val="700978237"/>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Group</a:t>
            </a:r>
            <a:r>
              <a:rPr lang="en-US" dirty="0"/>
              <a:t> #</a:t>
            </a:r>
            <a:r>
              <a:rPr lang="en-US" dirty="0">
                <a:solidFill>
                  <a:srgbClr val="1F497D"/>
                </a:solidFill>
              </a:rPr>
              <a:t>1e:</a:t>
            </a:r>
            <a:r>
              <a:rPr lang="en-US" dirty="0"/>
              <a:t> Other Information Needed for PROFILES (continued)</a:t>
            </a:r>
          </a:p>
        </p:txBody>
      </p:sp>
      <p:sp>
        <p:nvSpPr>
          <p:cNvPr id="3" name="Content Placeholder 2"/>
          <p:cNvSpPr>
            <a:spLocks noGrp="1"/>
          </p:cNvSpPr>
          <p:nvPr>
            <p:ph idx="1"/>
          </p:nvPr>
        </p:nvSpPr>
        <p:spPr/>
        <p:txBody>
          <a:bodyPr/>
          <a:lstStyle/>
          <a:p>
            <a:pPr lvl="0"/>
            <a:r>
              <a:rPr lang="en-US" dirty="0"/>
              <a:t>Employment in all sectors: </a:t>
            </a:r>
          </a:p>
          <a:p>
            <a:pPr lvl="1"/>
            <a:r>
              <a:rPr lang="en-US" dirty="0"/>
              <a:t>Employed/population (%) (economic activity rate) </a:t>
            </a:r>
          </a:p>
          <a:p>
            <a:r>
              <a:rPr lang="en-US" dirty="0"/>
              <a:t>Employment in manual labor: </a:t>
            </a:r>
          </a:p>
          <a:p>
            <a:pPr lvl="1"/>
            <a:r>
              <a:rPr lang="en-US" dirty="0"/>
              <a:t>Employed/population (%) </a:t>
            </a:r>
            <a:endParaRPr lang="en-US" strike="sngStrike" dirty="0">
              <a:solidFill>
                <a:srgbClr val="FF0000"/>
              </a:solidFill>
            </a:endParaRPr>
          </a:p>
          <a:p>
            <a:pPr lvl="1"/>
            <a:r>
              <a:rPr lang="en-US" dirty="0"/>
              <a:t>Females employed/population (%) </a:t>
            </a:r>
          </a:p>
          <a:p>
            <a:pPr lvl="1"/>
            <a:r>
              <a:rPr lang="en-US" dirty="0"/>
              <a:t>Males employed/population (%) </a:t>
            </a:r>
          </a:p>
          <a:p>
            <a:pPr lvl="1"/>
            <a:r>
              <a:rPr lang="en-US" dirty="0"/>
              <a:t>Proportion of manual labor that is “heavy” (around 10% is often used in PROFILES)</a:t>
            </a:r>
          </a:p>
          <a:p>
            <a:pPr lvl="1"/>
            <a:r>
              <a:rPr lang="en-US" dirty="0"/>
              <a:t>Average annual wage for manual labor and all sectors (national currency)</a:t>
            </a:r>
          </a:p>
          <a:p>
            <a:pPr lvl="0"/>
            <a:r>
              <a:rPr lang="en-US" dirty="0"/>
              <a:t>Exchange rate (per US$1); gross domestic product per capita</a:t>
            </a:r>
          </a:p>
        </p:txBody>
      </p:sp>
    </p:spTree>
    <p:extLst>
      <p:ext uri="{BB962C8B-B14F-4D97-AF65-F5344CB8AC3E}">
        <p14:creationId xmlns:p14="http://schemas.microsoft.com/office/powerpoint/2010/main" val="11930761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a:t>Presentation Outline </a:t>
            </a:r>
            <a:endParaRPr lang="en-US" dirty="0"/>
          </a:p>
        </p:txBody>
      </p:sp>
      <p:sp>
        <p:nvSpPr>
          <p:cNvPr id="2" name="Content Placeholder 1"/>
          <p:cNvSpPr>
            <a:spLocks noGrp="1"/>
          </p:cNvSpPr>
          <p:nvPr>
            <p:ph idx="1"/>
          </p:nvPr>
        </p:nvSpPr>
        <p:spPr/>
        <p:txBody>
          <a:bodyPr/>
          <a:lstStyle/>
          <a:p>
            <a:r>
              <a:rPr lang="en-US"/>
              <a:t>Nutrition situation in country</a:t>
            </a:r>
          </a:p>
          <a:p>
            <a:r>
              <a:rPr lang="en-US"/>
              <a:t>Consequences of prevailing situation</a:t>
            </a:r>
          </a:p>
          <a:p>
            <a:r>
              <a:rPr lang="en-US"/>
              <a:t>Government priorities</a:t>
            </a:r>
          </a:p>
          <a:p>
            <a:pPr lvl="1"/>
            <a:r>
              <a:rPr lang="en-US"/>
              <a:t>Current initiatives</a:t>
            </a:r>
          </a:p>
          <a:p>
            <a:pPr lvl="1"/>
            <a:r>
              <a:rPr lang="en-US"/>
              <a:t>Policy environment</a:t>
            </a:r>
          </a:p>
          <a:p>
            <a:pPr lvl="1"/>
            <a:r>
              <a:rPr lang="en-US"/>
              <a:t>Commitments </a:t>
            </a:r>
          </a:p>
          <a:p>
            <a:endParaRPr lang="en-US" dirty="0"/>
          </a:p>
        </p:txBody>
      </p:sp>
      <p:sp>
        <p:nvSpPr>
          <p:cNvPr id="80900" name="TextBox 11"/>
          <p:cNvSpPr txBox="1">
            <a:spLocks noChangeArrowheads="1"/>
          </p:cNvSpPr>
          <p:nvPr/>
        </p:nvSpPr>
        <p:spPr bwMode="auto">
          <a:xfrm>
            <a:off x="5562600" y="5867400"/>
            <a:ext cx="3124200" cy="369888"/>
          </a:xfrm>
          <a:prstGeom prst="rect">
            <a:avLst/>
          </a:prstGeom>
          <a:noFill/>
          <a:ln w="9525">
            <a:noFill/>
            <a:miter lim="800000"/>
            <a:headEnd/>
            <a:tailEnd/>
          </a:ln>
        </p:spPr>
        <p:txBody>
          <a:bodyPr>
            <a:spAutoFit/>
          </a:bodyPr>
          <a:lstStyle/>
          <a:p>
            <a:r>
              <a:rPr lang="en-US" i="1">
                <a:solidFill>
                  <a:schemeClr val="bg1"/>
                </a:solidFill>
                <a:latin typeface="Calibri" pitchFamily="34" charset="0"/>
              </a:rPr>
              <a:t>Percent of children under 5</a:t>
            </a:r>
          </a:p>
        </p:txBody>
      </p:sp>
      <p:sp>
        <p:nvSpPr>
          <p:cNvPr id="80901" name="TextBox 7"/>
          <p:cNvSpPr txBox="1">
            <a:spLocks noChangeArrowheads="1"/>
          </p:cNvSpPr>
          <p:nvPr/>
        </p:nvSpPr>
        <p:spPr bwMode="auto">
          <a:xfrm>
            <a:off x="5105400" y="3352800"/>
            <a:ext cx="533400" cy="400050"/>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rPr>
              <a:t>9</a:t>
            </a:r>
          </a:p>
        </p:txBody>
      </p:sp>
      <p:sp>
        <p:nvSpPr>
          <p:cNvPr id="80902" name="TextBox 9"/>
          <p:cNvSpPr txBox="1">
            <a:spLocks noChangeArrowheads="1"/>
          </p:cNvSpPr>
          <p:nvPr/>
        </p:nvSpPr>
        <p:spPr bwMode="auto">
          <a:xfrm>
            <a:off x="5943600" y="4365625"/>
            <a:ext cx="533400" cy="400050"/>
          </a:xfrm>
          <a:prstGeom prst="rect">
            <a:avLst/>
          </a:prstGeom>
          <a:noFill/>
          <a:ln w="9525">
            <a:noFill/>
            <a:miter lim="800000"/>
            <a:headEnd/>
            <a:tailEnd/>
          </a:ln>
        </p:spPr>
        <p:txBody>
          <a:bodyPr>
            <a:spAutoFit/>
          </a:bodyPr>
          <a:lstStyle/>
          <a:p>
            <a:r>
              <a:rPr lang="en-US" sz="2000" b="1">
                <a:solidFill>
                  <a:schemeClr val="bg1"/>
                </a:solidFill>
                <a:latin typeface="Calibri" pitchFamily="34" charset="0"/>
              </a:rPr>
              <a:t>14</a:t>
            </a:r>
          </a:p>
        </p:txBody>
      </p:sp>
      <p:sp>
        <p:nvSpPr>
          <p:cNvPr id="80903" name="TextBox 10"/>
          <p:cNvSpPr txBox="1">
            <a:spLocks noChangeArrowheads="1"/>
          </p:cNvSpPr>
          <p:nvPr/>
        </p:nvSpPr>
        <p:spPr bwMode="auto">
          <a:xfrm>
            <a:off x="8229600" y="2362200"/>
            <a:ext cx="533400" cy="400050"/>
          </a:xfrm>
          <a:prstGeom prst="rect">
            <a:avLst/>
          </a:prstGeom>
          <a:noFill/>
          <a:ln w="9525">
            <a:noFill/>
            <a:miter lim="800000"/>
            <a:headEnd/>
            <a:tailEnd/>
          </a:ln>
        </p:spPr>
        <p:txBody>
          <a:bodyPr>
            <a:spAutoFit/>
          </a:bodyPr>
          <a:lstStyle/>
          <a:p>
            <a:r>
              <a:rPr lang="en-US" sz="2000" b="1">
                <a:solidFill>
                  <a:schemeClr val="bg1"/>
                </a:solidFill>
                <a:latin typeface="Calibri" pitchFamily="34" charset="0"/>
              </a:rPr>
              <a:t>28</a:t>
            </a:r>
          </a:p>
        </p:txBody>
      </p:sp>
    </p:spTree>
    <p:extLst>
      <p:ext uri="{BB962C8B-B14F-4D97-AF65-F5344CB8AC3E}">
        <p14:creationId xmlns:p14="http://schemas.microsoft.com/office/powerpoint/2010/main" val="1373217197"/>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#2: Advocacy Needs</a:t>
            </a:r>
            <a:endParaRPr lang="en-US" dirty="0"/>
          </a:p>
        </p:txBody>
      </p:sp>
      <p:sp>
        <p:nvSpPr>
          <p:cNvPr id="3" name="Content Placeholder 2"/>
          <p:cNvSpPr>
            <a:spLocks noGrp="1"/>
          </p:cNvSpPr>
          <p:nvPr>
            <p:ph idx="1"/>
          </p:nvPr>
        </p:nvSpPr>
        <p:spPr/>
        <p:txBody>
          <a:bodyPr/>
          <a:lstStyle/>
          <a:p>
            <a:r>
              <a:rPr lang="en-US"/>
              <a:t>Overarching problem with the state of nutrition in the country</a:t>
            </a:r>
          </a:p>
          <a:p>
            <a:r>
              <a:rPr lang="en-US"/>
              <a:t>Changes that need to occur (at the enabling environment level) to improve the situation</a:t>
            </a:r>
            <a:endParaRPr lang="en-US" dirty="0"/>
          </a:p>
        </p:txBody>
      </p:sp>
    </p:spTree>
    <p:extLst>
      <p:ext uri="{BB962C8B-B14F-4D97-AF65-F5344CB8AC3E}">
        <p14:creationId xmlns:p14="http://schemas.microsoft.com/office/powerpoint/2010/main" val="2689849466"/>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#3: Nutrition Costing</a:t>
            </a:r>
          </a:p>
        </p:txBody>
      </p:sp>
      <p:sp>
        <p:nvSpPr>
          <p:cNvPr id="3" name="Content Placeholder 2"/>
          <p:cNvSpPr>
            <a:spLocks noGrp="1"/>
          </p:cNvSpPr>
          <p:nvPr>
            <p:ph idx="1"/>
          </p:nvPr>
        </p:nvSpPr>
        <p:spPr/>
        <p:txBody>
          <a:bodyPr/>
          <a:lstStyle/>
          <a:p>
            <a:pPr lvl="0"/>
            <a:r>
              <a:rPr lang="en-US"/>
              <a:t>Nutrition interventions based on the current policy environment, the national goals and commitments for nutrition, and the evidence base in the nutrition literature</a:t>
            </a:r>
          </a:p>
          <a:p>
            <a:pPr lvl="0"/>
            <a:r>
              <a:rPr lang="en-US"/>
              <a:t>Target groups for these interventions, level of coverage, and intensity of interventions</a:t>
            </a:r>
            <a:endParaRPr lang="en-US" dirty="0"/>
          </a:p>
        </p:txBody>
      </p:sp>
    </p:spTree>
    <p:extLst>
      <p:ext uri="{BB962C8B-B14F-4D97-AF65-F5344CB8AC3E}">
        <p14:creationId xmlns:p14="http://schemas.microsoft.com/office/powerpoint/2010/main" val="1301825058"/>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Nutrition Advocacy Needs Discussion Group</a:t>
            </a:r>
          </a:p>
        </p:txBody>
      </p:sp>
    </p:spTree>
    <p:extLst>
      <p:ext uri="{BB962C8B-B14F-4D97-AF65-F5344CB8AC3E}">
        <p14:creationId xmlns:p14="http://schemas.microsoft.com/office/powerpoint/2010/main" val="3835220937"/>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of the Session</a:t>
            </a:r>
            <a:endParaRPr lang="en-US" dirty="0"/>
          </a:p>
        </p:txBody>
      </p:sp>
      <p:sp>
        <p:nvSpPr>
          <p:cNvPr id="3" name="Content Placeholder 2"/>
          <p:cNvSpPr>
            <a:spLocks noGrp="1"/>
          </p:cNvSpPr>
          <p:nvPr>
            <p:ph idx="1"/>
          </p:nvPr>
        </p:nvSpPr>
        <p:spPr/>
        <p:txBody>
          <a:bodyPr/>
          <a:lstStyle/>
          <a:p>
            <a:pPr lvl="0"/>
            <a:r>
              <a:rPr lang="en-US"/>
              <a:t>Discuss the overarching problem with the state of nutrition in the country</a:t>
            </a:r>
          </a:p>
          <a:p>
            <a:pPr lvl="0"/>
            <a:r>
              <a:rPr lang="en-US"/>
              <a:t>Discuss the changes that need to occur (at the enabling environment level) to improve the situation</a:t>
            </a:r>
            <a:endParaRPr lang="en-US" dirty="0"/>
          </a:p>
        </p:txBody>
      </p:sp>
    </p:spTree>
    <p:extLst>
      <p:ext uri="{BB962C8B-B14F-4D97-AF65-F5344CB8AC3E}">
        <p14:creationId xmlns:p14="http://schemas.microsoft.com/office/powerpoint/2010/main" val="2402834061"/>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This Activity Fits into the Approach</a:t>
            </a:r>
          </a:p>
        </p:txBody>
      </p:sp>
      <p:sp>
        <p:nvSpPr>
          <p:cNvPr id="3" name="Content Placeholder 2"/>
          <p:cNvSpPr>
            <a:spLocks noGrp="1"/>
          </p:cNvSpPr>
          <p:nvPr>
            <p:ph idx="1"/>
          </p:nvPr>
        </p:nvSpPr>
        <p:spPr/>
        <p:txBody>
          <a:bodyPr/>
          <a:lstStyle/>
          <a:p>
            <a:r>
              <a:rPr lang="en-US" dirty="0"/>
              <a:t>This is the first step in the development of a national nutrition advocacy plan that will be developed in the nutrition advocacy planning workshop (dates to be determined)</a:t>
            </a:r>
          </a:p>
        </p:txBody>
      </p:sp>
    </p:spTree>
    <p:extLst>
      <p:ext uri="{BB962C8B-B14F-4D97-AF65-F5344CB8AC3E}">
        <p14:creationId xmlns:p14="http://schemas.microsoft.com/office/powerpoint/2010/main" val="451099569"/>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p:nvPr>
        </p:nvSpPr>
        <p:spPr>
          <a:xfrm>
            <a:off x="300077" y="457200"/>
            <a:ext cx="8534400" cy="758952"/>
          </a:xfrm>
        </p:spPr>
        <p:txBody>
          <a:bodyPr>
            <a:normAutofit fontScale="90000"/>
          </a:bodyPr>
          <a:lstStyle/>
          <a:p>
            <a:pPr algn="ctr"/>
            <a:r>
              <a:rPr lang="en-US" sz="3200" dirty="0"/>
              <a:t>How Advocacy, Social Mobilization, and </a:t>
            </a:r>
            <a:br>
              <a:rPr lang="en-US" dirty="0"/>
            </a:br>
            <a:r>
              <a:rPr lang="en-US" sz="3200" dirty="0"/>
              <a:t>BCC Support Each Other</a:t>
            </a:r>
          </a:p>
        </p:txBody>
      </p:sp>
      <p:sp>
        <p:nvSpPr>
          <p:cNvPr id="13" name="Text Placeholder 6"/>
          <p:cNvSpPr>
            <a:spLocks noGrp="1"/>
          </p:cNvSpPr>
          <p:nvPr>
            <p:ph sz="half" idx="1"/>
          </p:nvPr>
        </p:nvSpPr>
        <p:spPr>
          <a:xfrm>
            <a:off x="318499" y="1490472"/>
            <a:ext cx="4395203" cy="4681728"/>
          </a:xfrm>
        </p:spPr>
        <p:txBody>
          <a:bodyPr>
            <a:noAutofit/>
          </a:bodyPr>
          <a:lstStyle/>
          <a:p>
            <a:pPr marL="0" indent="0">
              <a:spcBef>
                <a:spcPts val="0"/>
              </a:spcBef>
              <a:spcAft>
                <a:spcPts val="600"/>
              </a:spcAft>
              <a:buNone/>
            </a:pPr>
            <a:r>
              <a:rPr lang="en-US" sz="2200" dirty="0">
                <a:solidFill>
                  <a:schemeClr val="tx1"/>
                </a:solidFill>
                <a:latin typeface="+mn-lt"/>
              </a:rPr>
              <a:t>Analysis of audiences determines the mix of strategies: </a:t>
            </a:r>
          </a:p>
          <a:p>
            <a:pPr>
              <a:spcBef>
                <a:spcPts val="0"/>
              </a:spcBef>
              <a:spcAft>
                <a:spcPts val="600"/>
              </a:spcAft>
              <a:buClrTx/>
            </a:pPr>
            <a:r>
              <a:rPr lang="en-US" sz="2200" b="1" dirty="0">
                <a:solidFill>
                  <a:schemeClr val="tx1"/>
                </a:solidFill>
                <a:latin typeface="+mn-lt"/>
              </a:rPr>
              <a:t>Advocacy</a:t>
            </a:r>
            <a:r>
              <a:rPr lang="en-US" sz="2200" dirty="0">
                <a:solidFill>
                  <a:schemeClr val="tx1"/>
                </a:solidFill>
                <a:latin typeface="+mn-lt"/>
              </a:rPr>
              <a:t> to raise resources and political/social commitment for change goals </a:t>
            </a:r>
          </a:p>
          <a:p>
            <a:pPr>
              <a:spcBef>
                <a:spcPts val="0"/>
              </a:spcBef>
              <a:spcAft>
                <a:spcPts val="600"/>
              </a:spcAft>
              <a:buClrTx/>
            </a:pPr>
            <a:r>
              <a:rPr lang="en-US" sz="2200" b="1" dirty="0">
                <a:solidFill>
                  <a:schemeClr val="tx1"/>
                </a:solidFill>
                <a:latin typeface="+mn-lt"/>
              </a:rPr>
              <a:t>Social mobilization</a:t>
            </a:r>
            <a:r>
              <a:rPr lang="en-US" sz="2200" dirty="0">
                <a:solidFill>
                  <a:schemeClr val="tx1"/>
                </a:solidFill>
                <a:latin typeface="+mn-lt"/>
              </a:rPr>
              <a:t> for wider participation, collective action, and ownership, including community mobilization </a:t>
            </a:r>
          </a:p>
          <a:p>
            <a:pPr>
              <a:spcBef>
                <a:spcPts val="0"/>
              </a:spcBef>
              <a:spcAft>
                <a:spcPts val="600"/>
              </a:spcAft>
              <a:buClrTx/>
            </a:pPr>
            <a:r>
              <a:rPr lang="en-US" sz="2200" b="1" dirty="0">
                <a:solidFill>
                  <a:schemeClr val="tx1"/>
                </a:solidFill>
                <a:latin typeface="+mn-lt"/>
              </a:rPr>
              <a:t>Behavior change communication</a:t>
            </a:r>
            <a:r>
              <a:rPr lang="en-US" sz="2200" dirty="0">
                <a:solidFill>
                  <a:schemeClr val="tx1"/>
                </a:solidFill>
                <a:latin typeface="+mn-lt"/>
              </a:rPr>
              <a:t> (BCC) for changes in knowledge, attitudes, and practices of specific audiences </a:t>
            </a:r>
          </a:p>
        </p:txBody>
      </p:sp>
      <p:pic>
        <p:nvPicPr>
          <p:cNvPr id="14" name="Picture 13" descr="behavior change communication individual and community, multimedia, participatory approaches, inside social mobilization national to community partnership and alliances, inside advocacy political and social commitment, with planning continuum and services and products cutting across all three levels" title="circular graph"/>
          <p:cNvPicPr>
            <a:picLocks noChangeAspect="1"/>
          </p:cNvPicPr>
          <p:nvPr/>
        </p:nvPicPr>
        <p:blipFill>
          <a:blip r:embed="rId3" cstate="print"/>
          <a:stretch>
            <a:fillRect/>
          </a:stretch>
        </p:blipFill>
        <p:spPr>
          <a:xfrm>
            <a:off x="4728960" y="1844259"/>
            <a:ext cx="4122450" cy="4114800"/>
          </a:xfrm>
          <a:prstGeom prst="rect">
            <a:avLst/>
          </a:prstGeom>
        </p:spPr>
      </p:pic>
    </p:spTree>
    <p:extLst>
      <p:ext uri="{BB962C8B-B14F-4D97-AF65-F5344CB8AC3E}">
        <p14:creationId xmlns:p14="http://schemas.microsoft.com/office/powerpoint/2010/main" val="396286760"/>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3"/>
          <p:cNvSpPr>
            <a:spLocks noGrp="1"/>
          </p:cNvSpPr>
          <p:nvPr>
            <p:ph type="title"/>
          </p:nvPr>
        </p:nvSpPr>
        <p:spPr>
          <a:xfrm>
            <a:off x="292787" y="228600"/>
            <a:ext cx="8534400" cy="758952"/>
          </a:xfrm>
        </p:spPr>
        <p:txBody>
          <a:bodyPr/>
          <a:lstStyle/>
          <a:p>
            <a:pPr algn="ctr"/>
            <a:r>
              <a:rPr lang="en-US" sz="3200" b="1" dirty="0">
                <a:latin typeface="+mj-lt"/>
              </a:rPr>
              <a:t>Socio-Ecological Model</a:t>
            </a:r>
            <a:endParaRPr lang="en-US" sz="3200" dirty="0">
              <a:latin typeface="+mj-lt"/>
            </a:endParaRPr>
          </a:p>
        </p:txBody>
      </p:sp>
      <p:sp>
        <p:nvSpPr>
          <p:cNvPr id="8" name="Content Placeholder 4"/>
          <p:cNvSpPr>
            <a:spLocks noGrp="1"/>
          </p:cNvSpPr>
          <p:nvPr>
            <p:ph sz="half" idx="1"/>
          </p:nvPr>
        </p:nvSpPr>
        <p:spPr>
          <a:xfrm>
            <a:off x="457200" y="1066800"/>
            <a:ext cx="3669614" cy="4989576"/>
          </a:xfrm>
        </p:spPr>
        <p:txBody>
          <a:bodyPr>
            <a:noAutofit/>
          </a:bodyPr>
          <a:lstStyle/>
          <a:p>
            <a:pPr marL="0" indent="0">
              <a:spcBef>
                <a:spcPts val="0"/>
              </a:spcBef>
              <a:spcAft>
                <a:spcPts val="600"/>
              </a:spcAft>
              <a:buClrTx/>
              <a:buNone/>
            </a:pPr>
            <a:r>
              <a:rPr lang="en-US" sz="1800" dirty="0">
                <a:solidFill>
                  <a:schemeClr val="tx1"/>
                </a:solidFill>
                <a:latin typeface="+mn-lt"/>
              </a:rPr>
              <a:t>Levels of analysis:</a:t>
            </a:r>
          </a:p>
          <a:p>
            <a:pPr marL="0" indent="0">
              <a:spcBef>
                <a:spcPts val="0"/>
              </a:spcBef>
              <a:spcAft>
                <a:spcPts val="600"/>
              </a:spcAft>
              <a:buClrTx/>
              <a:buNone/>
            </a:pPr>
            <a:r>
              <a:rPr lang="en-US" sz="1800" dirty="0">
                <a:solidFill>
                  <a:schemeClr val="tx1"/>
                </a:solidFill>
                <a:latin typeface="+mn-lt"/>
              </a:rPr>
              <a:t>Where is the tipping point for change?</a:t>
            </a:r>
          </a:p>
          <a:p>
            <a:pPr marL="171450" indent="-171450">
              <a:spcBef>
                <a:spcPts val="0"/>
              </a:spcBef>
              <a:spcAft>
                <a:spcPts val="600"/>
              </a:spcAft>
              <a:buClrTx/>
              <a:buFont typeface="Arial" pitchFamily="34" charset="0"/>
              <a:buChar char="•"/>
            </a:pPr>
            <a:r>
              <a:rPr lang="en-US" sz="1800" b="1" dirty="0">
                <a:solidFill>
                  <a:schemeClr val="tx1"/>
                </a:solidFill>
                <a:latin typeface="+mn-lt"/>
              </a:rPr>
              <a:t>Self: </a:t>
            </a:r>
            <a:r>
              <a:rPr lang="en-US" sz="1800" dirty="0">
                <a:solidFill>
                  <a:schemeClr val="tx1"/>
                </a:solidFill>
                <a:latin typeface="+mn-lt"/>
              </a:rPr>
              <a:t>Who is directly affected? </a:t>
            </a:r>
          </a:p>
          <a:p>
            <a:pPr marL="171450" indent="-171450">
              <a:spcBef>
                <a:spcPts val="0"/>
              </a:spcBef>
              <a:spcAft>
                <a:spcPts val="600"/>
              </a:spcAft>
              <a:buClrTx/>
              <a:buFont typeface="Arial" pitchFamily="34" charset="0"/>
              <a:buChar char="•"/>
            </a:pPr>
            <a:r>
              <a:rPr lang="en-US" sz="1800" b="1" dirty="0">
                <a:solidFill>
                  <a:schemeClr val="tx1"/>
                </a:solidFill>
                <a:latin typeface="+mn-lt"/>
              </a:rPr>
              <a:t>Partners, Family, Peers: </a:t>
            </a:r>
            <a:r>
              <a:rPr lang="en-US" sz="1800" dirty="0">
                <a:solidFill>
                  <a:schemeClr val="tx1"/>
                </a:solidFill>
                <a:latin typeface="+mn-lt"/>
              </a:rPr>
              <a:t>Who is directly  influencing “self”?</a:t>
            </a:r>
          </a:p>
          <a:p>
            <a:pPr marL="171450" indent="-171450">
              <a:spcBef>
                <a:spcPts val="0"/>
              </a:spcBef>
              <a:spcAft>
                <a:spcPts val="600"/>
              </a:spcAft>
              <a:buClrTx/>
              <a:buFont typeface="Arial" pitchFamily="34" charset="0"/>
              <a:buChar char="•"/>
            </a:pPr>
            <a:r>
              <a:rPr lang="en-US" sz="1800" b="1" dirty="0">
                <a:solidFill>
                  <a:schemeClr val="tx1"/>
                </a:solidFill>
                <a:latin typeface="+mn-lt"/>
              </a:rPr>
              <a:t>Local Community, Services, Products, and Leaders and Providers: </a:t>
            </a:r>
            <a:r>
              <a:rPr lang="en-US" sz="1800" dirty="0">
                <a:solidFill>
                  <a:schemeClr val="tx1"/>
                </a:solidFill>
                <a:latin typeface="+mn-lt"/>
              </a:rPr>
              <a:t>Who or what is directly influencing “self” at the local level?</a:t>
            </a:r>
          </a:p>
          <a:p>
            <a:pPr marL="171450" indent="-171450">
              <a:spcBef>
                <a:spcPts val="0"/>
              </a:spcBef>
              <a:spcAft>
                <a:spcPts val="600"/>
              </a:spcAft>
              <a:buClrTx/>
              <a:buFont typeface="Arial" pitchFamily="34" charset="0"/>
              <a:buChar char="•"/>
            </a:pPr>
            <a:r>
              <a:rPr lang="en-US" sz="1800" b="1" dirty="0">
                <a:solidFill>
                  <a:schemeClr val="tx1"/>
                </a:solidFill>
                <a:latin typeface="+mn-lt"/>
              </a:rPr>
              <a:t>National Enabling Environment and Leaders: </a:t>
            </a:r>
            <a:r>
              <a:rPr lang="en-US" sz="1800" dirty="0">
                <a:solidFill>
                  <a:schemeClr val="tx1"/>
                </a:solidFill>
                <a:latin typeface="+mn-lt"/>
              </a:rPr>
              <a:t>Who or what is indirectly affecting “self” at the national level?</a:t>
            </a:r>
          </a:p>
          <a:p>
            <a:pPr marL="0" indent="0">
              <a:spcBef>
                <a:spcPts val="0"/>
              </a:spcBef>
              <a:spcAft>
                <a:spcPts val="600"/>
              </a:spcAft>
              <a:buClrTx/>
              <a:buNone/>
            </a:pPr>
            <a:r>
              <a:rPr lang="en-US" sz="1800" dirty="0">
                <a:solidFill>
                  <a:schemeClr val="tx1"/>
                </a:solidFill>
                <a:latin typeface="+mn-lt"/>
              </a:rPr>
              <a:t>Crosscutting Factors:</a:t>
            </a:r>
          </a:p>
          <a:p>
            <a:pPr marL="171450" indent="-171450">
              <a:spcBef>
                <a:spcPts val="0"/>
              </a:spcBef>
              <a:spcAft>
                <a:spcPts val="600"/>
              </a:spcAft>
              <a:buClrTx/>
              <a:buFont typeface="Arial" pitchFamily="34" charset="0"/>
              <a:buChar char="•"/>
            </a:pPr>
            <a:r>
              <a:rPr lang="en-US" sz="1800" b="1" dirty="0">
                <a:solidFill>
                  <a:schemeClr val="tx1"/>
                </a:solidFill>
                <a:latin typeface="+mn-lt"/>
              </a:rPr>
              <a:t>Information, Motivation, Ability to Act, and Norms</a:t>
            </a:r>
            <a:r>
              <a:rPr lang="en-US" sz="1800" dirty="0">
                <a:solidFill>
                  <a:schemeClr val="tx1"/>
                </a:solidFill>
                <a:latin typeface="+mn-lt"/>
              </a:rPr>
              <a:t>: How are these factors addressed across all levels?</a:t>
            </a:r>
          </a:p>
        </p:txBody>
      </p:sp>
      <p:pic>
        <p:nvPicPr>
          <p:cNvPr id="9" name="Picture 8" descr="self, inside interpersonal partners family peers, inside community organization services products, leaders providers, inside enabling environment policy legislation politics conflict economics, religion technology natural environemtn leaders government NGO private sector. cross cutting factors include inromation knowledge, motiviation attitudes beliefs, ability to act skills efficacy access, norms." title="circular graph"/>
          <p:cNvPicPr>
            <a:picLocks noChangeAspect="1" noChangeArrowheads="1"/>
          </p:cNvPicPr>
          <p:nvPr/>
        </p:nvPicPr>
        <p:blipFill rotWithShape="1">
          <a:blip r:embed="rId3" cstate="screen"/>
          <a:srcRect l="3396" t="2897" r="4898" b="2918"/>
          <a:stretch/>
        </p:blipFill>
        <p:spPr bwMode="auto">
          <a:xfrm>
            <a:off x="4365537" y="1752600"/>
            <a:ext cx="4461650" cy="3972702"/>
          </a:xfrm>
          <a:prstGeom prst="rect">
            <a:avLst/>
          </a:prstGeom>
          <a:noFill/>
          <a:ln w="9525">
            <a:noFill/>
            <a:miter lim="800000"/>
            <a:headEnd/>
            <a:tailEnd/>
          </a:ln>
        </p:spPr>
      </p:pic>
    </p:spTree>
    <p:extLst>
      <p:ext uri="{BB962C8B-B14F-4D97-AF65-F5344CB8AC3E}">
        <p14:creationId xmlns:p14="http://schemas.microsoft.com/office/powerpoint/2010/main" val="3804580082"/>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Activity #1: Why Are We Here?</a:t>
            </a:r>
          </a:p>
        </p:txBody>
      </p:sp>
      <p:sp>
        <p:nvSpPr>
          <p:cNvPr id="4" name="Content Placeholder 3"/>
          <p:cNvSpPr>
            <a:spLocks noGrp="1"/>
          </p:cNvSpPr>
          <p:nvPr>
            <p:ph idx="1"/>
          </p:nvPr>
        </p:nvSpPr>
        <p:spPr/>
        <p:txBody>
          <a:bodyPr/>
          <a:lstStyle/>
          <a:p>
            <a:r>
              <a:rPr lang="en-US" dirty="0"/>
              <a:t>In groups of 2–3, discuss what the overarching problem is in [insert country] with regard to nutrition. Each group should write down one thought per card. (15 minutes)</a:t>
            </a:r>
          </a:p>
        </p:txBody>
      </p:sp>
    </p:spTree>
    <p:extLst>
      <p:ext uri="{BB962C8B-B14F-4D97-AF65-F5344CB8AC3E}">
        <p14:creationId xmlns:p14="http://schemas.microsoft.com/office/powerpoint/2010/main" val="1277833017"/>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br>
              <a:rPr lang="en-US" dirty="0"/>
            </a:br>
            <a:r>
              <a:rPr lang="en-US" dirty="0"/>
              <a:t>Visualization in Participatory Programs (VIPP) Rules</a:t>
            </a:r>
          </a:p>
        </p:txBody>
      </p:sp>
      <p:sp>
        <p:nvSpPr>
          <p:cNvPr id="4" name="Content Placeholder 3"/>
          <p:cNvSpPr>
            <a:spLocks noGrp="1"/>
          </p:cNvSpPr>
          <p:nvPr>
            <p:ph idx="1"/>
          </p:nvPr>
        </p:nvSpPr>
        <p:spPr/>
        <p:txBody>
          <a:bodyPr/>
          <a:lstStyle/>
          <a:p>
            <a:r>
              <a:rPr lang="en-US" dirty="0"/>
              <a:t>One thought per card</a:t>
            </a:r>
          </a:p>
          <a:p>
            <a:r>
              <a:rPr lang="en-US" dirty="0"/>
              <a:t>Write with a marker, not a pen</a:t>
            </a:r>
          </a:p>
          <a:p>
            <a:r>
              <a:rPr lang="en-US" dirty="0"/>
              <a:t>Write with broad side of marker</a:t>
            </a:r>
          </a:p>
          <a:p>
            <a:r>
              <a:rPr lang="en-US" dirty="0"/>
              <a:t>No more than three lines per card</a:t>
            </a:r>
          </a:p>
        </p:txBody>
      </p:sp>
    </p:spTree>
    <p:extLst>
      <p:ext uri="{BB962C8B-B14F-4D97-AF65-F5344CB8AC3E}">
        <p14:creationId xmlns:p14="http://schemas.microsoft.com/office/powerpoint/2010/main" val="219785801"/>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Activity #2: What Changes Need to Occur?</a:t>
            </a:r>
          </a:p>
        </p:txBody>
      </p:sp>
      <p:sp>
        <p:nvSpPr>
          <p:cNvPr id="4" name="Content Placeholder 3"/>
          <p:cNvSpPr>
            <a:spLocks noGrp="1"/>
          </p:cNvSpPr>
          <p:nvPr>
            <p:ph idx="1"/>
          </p:nvPr>
        </p:nvSpPr>
        <p:spPr/>
        <p:txBody>
          <a:bodyPr/>
          <a:lstStyle/>
          <a:p>
            <a:r>
              <a:rPr lang="en-US" dirty="0"/>
              <a:t>In groups of 2–3, discuss what changes would need to occur at the enabling environment level to improve the situation. Each group should write down one thought per card. (15 minutes)</a:t>
            </a:r>
          </a:p>
        </p:txBody>
      </p:sp>
    </p:spTree>
    <p:extLst>
      <p:ext uri="{BB962C8B-B14F-4D97-AF65-F5344CB8AC3E}">
        <p14:creationId xmlns:p14="http://schemas.microsoft.com/office/powerpoint/2010/main" val="21190129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Malnutrition in [Insert Country]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7468968"/>
              </p:ext>
            </p:extLst>
          </p:nvPr>
        </p:nvGraphicFramePr>
        <p:xfrm>
          <a:off x="152400" y="1412062"/>
          <a:ext cx="8686800" cy="49887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1000" y="6423103"/>
            <a:ext cx="8610600" cy="307777"/>
          </a:xfrm>
          <a:prstGeom prst="rect">
            <a:avLst/>
          </a:prstGeom>
          <a:noFill/>
        </p:spPr>
        <p:txBody>
          <a:bodyPr wrap="square" rtlCol="0">
            <a:spAutoFit/>
          </a:bodyPr>
          <a:lstStyle/>
          <a:p>
            <a:r>
              <a:rPr lang="en-US" sz="1400" dirty="0"/>
              <a:t>Sources:</a:t>
            </a:r>
          </a:p>
        </p:txBody>
      </p:sp>
    </p:spTree>
    <p:extLst>
      <p:ext uri="{BB962C8B-B14F-4D97-AF65-F5344CB8AC3E}">
        <p14:creationId xmlns:p14="http://schemas.microsoft.com/office/powerpoint/2010/main" val="3256617933"/>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Data Sources and Targets </a:t>
            </a:r>
            <a:br>
              <a:rPr lang="en-US" dirty="0"/>
            </a:br>
            <a:r>
              <a:rPr lang="en-US" dirty="0"/>
              <a:t>Discussion Group</a:t>
            </a:r>
          </a:p>
        </p:txBody>
      </p:sp>
    </p:spTree>
    <p:extLst>
      <p:ext uri="{BB962C8B-B14F-4D97-AF65-F5344CB8AC3E}">
        <p14:creationId xmlns:p14="http://schemas.microsoft.com/office/powerpoint/2010/main" val="1112960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of the Session</a:t>
            </a:r>
            <a:endParaRPr lang="en-US" dirty="0"/>
          </a:p>
        </p:txBody>
      </p:sp>
      <p:sp>
        <p:nvSpPr>
          <p:cNvPr id="3" name="Content Placeholder 2"/>
          <p:cNvSpPr>
            <a:spLocks noGrp="1"/>
          </p:cNvSpPr>
          <p:nvPr>
            <p:ph idx="1"/>
          </p:nvPr>
        </p:nvSpPr>
        <p:spPr/>
        <p:txBody>
          <a:bodyPr/>
          <a:lstStyle/>
          <a:p>
            <a:pPr lvl="0"/>
            <a:r>
              <a:rPr lang="en-US" dirty="0"/>
              <a:t>Discuss potential data sources and targets for five topic areas: </a:t>
            </a:r>
          </a:p>
          <a:p>
            <a:pPr lvl="1"/>
            <a:r>
              <a:rPr lang="en-US" dirty="0"/>
              <a:t>Anthropometry </a:t>
            </a:r>
          </a:p>
          <a:p>
            <a:pPr lvl="1"/>
            <a:r>
              <a:rPr lang="en-US" dirty="0"/>
              <a:t>Micronutrients</a:t>
            </a:r>
          </a:p>
          <a:p>
            <a:pPr lvl="1"/>
            <a:r>
              <a:rPr lang="en-US" dirty="0"/>
              <a:t>Breastfeeding and low birth weight</a:t>
            </a:r>
          </a:p>
          <a:p>
            <a:pPr lvl="1"/>
            <a:r>
              <a:rPr lang="en-US" dirty="0"/>
              <a:t>Risk factors of stunting</a:t>
            </a:r>
          </a:p>
          <a:p>
            <a:pPr lvl="1"/>
            <a:r>
              <a:rPr lang="en-US" dirty="0"/>
              <a:t>Other information (e.g. demographic, employment information)</a:t>
            </a:r>
          </a:p>
          <a:p>
            <a:pPr lvl="1"/>
            <a:endParaRPr lang="en-US" dirty="0"/>
          </a:p>
        </p:txBody>
      </p:sp>
    </p:spTree>
    <p:extLst>
      <p:ext uri="{BB962C8B-B14F-4D97-AF65-F5344CB8AC3E}">
        <p14:creationId xmlns:p14="http://schemas.microsoft.com/office/powerpoint/2010/main" val="2032843086"/>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This Activity Fits into the Approach</a:t>
            </a:r>
          </a:p>
        </p:txBody>
      </p:sp>
      <p:sp>
        <p:nvSpPr>
          <p:cNvPr id="3" name="Content Placeholder 2"/>
          <p:cNvSpPr>
            <a:spLocks noGrp="1"/>
          </p:cNvSpPr>
          <p:nvPr>
            <p:ph idx="1"/>
          </p:nvPr>
        </p:nvSpPr>
        <p:spPr/>
        <p:txBody>
          <a:bodyPr/>
          <a:lstStyle/>
          <a:p>
            <a:pPr lvl="0"/>
            <a:r>
              <a:rPr lang="en-US" dirty="0"/>
              <a:t>This is one of the first steps in developing PROFILES estimates</a:t>
            </a:r>
          </a:p>
          <a:p>
            <a:pPr lvl="0"/>
            <a:r>
              <a:rPr lang="en-US" dirty="0"/>
              <a:t>During the PROFILES workshop, a small task team will work with the PROFILES spreadsheets to develop PROFILES results</a:t>
            </a:r>
          </a:p>
          <a:p>
            <a:pPr lvl="0"/>
            <a:r>
              <a:rPr lang="en-US" dirty="0"/>
              <a:t>Preliminary PROFILES results will be presented immediately after the PROFILES workshop </a:t>
            </a:r>
          </a:p>
          <a:p>
            <a:pPr lvl="0"/>
            <a:r>
              <a:rPr lang="en-US" dirty="0"/>
              <a:t>The results will be used to develop advocacy materials and conduct advocacy activities</a:t>
            </a:r>
          </a:p>
        </p:txBody>
      </p:sp>
    </p:spTree>
    <p:extLst>
      <p:ext uri="{BB962C8B-B14F-4D97-AF65-F5344CB8AC3E}">
        <p14:creationId xmlns:p14="http://schemas.microsoft.com/office/powerpoint/2010/main" val="840405120"/>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Activity</a:t>
            </a:r>
          </a:p>
        </p:txBody>
      </p:sp>
      <p:sp>
        <p:nvSpPr>
          <p:cNvPr id="5" name="Content Placeholder 4"/>
          <p:cNvSpPr>
            <a:spLocks noGrp="1"/>
          </p:cNvSpPr>
          <p:nvPr>
            <p:ph idx="1"/>
          </p:nvPr>
        </p:nvSpPr>
        <p:spPr>
          <a:xfrm>
            <a:off x="457200" y="1417638"/>
            <a:ext cx="8229600" cy="4708525"/>
          </a:xfrm>
        </p:spPr>
        <p:txBody>
          <a:bodyPr/>
          <a:lstStyle/>
          <a:p>
            <a:pPr marL="0" lvl="1" indent="0">
              <a:buNone/>
            </a:pPr>
            <a:r>
              <a:rPr lang="en-US" dirty="0"/>
              <a:t>Split up into five groups:</a:t>
            </a:r>
          </a:p>
          <a:p>
            <a:pPr marL="338138" lvl="1" indent="-338138">
              <a:buFont typeface="Arial" panose="020B0604020202020204" pitchFamily="34" charset="0"/>
              <a:buChar char="•"/>
            </a:pPr>
            <a:r>
              <a:rPr lang="en-US" dirty="0"/>
              <a:t>Anthropometry </a:t>
            </a:r>
          </a:p>
          <a:p>
            <a:pPr marL="338138" lvl="1" indent="-338138">
              <a:buFont typeface="Arial" panose="020B0604020202020204" pitchFamily="34" charset="0"/>
              <a:buChar char="•"/>
            </a:pPr>
            <a:r>
              <a:rPr lang="en-US" dirty="0"/>
              <a:t>Micronutrients</a:t>
            </a:r>
          </a:p>
          <a:p>
            <a:pPr marL="338138" lvl="1" indent="-338138">
              <a:buFont typeface="Arial" panose="020B0604020202020204" pitchFamily="34" charset="0"/>
              <a:buChar char="•"/>
            </a:pPr>
            <a:r>
              <a:rPr lang="en-US" dirty="0"/>
              <a:t>Low birth weight and Breastfeeding</a:t>
            </a:r>
          </a:p>
          <a:p>
            <a:pPr marL="338138" lvl="1" indent="-338138">
              <a:buFont typeface="Arial" panose="020B0604020202020204" pitchFamily="34" charset="0"/>
              <a:buChar char="•"/>
            </a:pPr>
            <a:r>
              <a:rPr lang="en-US" dirty="0"/>
              <a:t>Risk factors of stunting</a:t>
            </a:r>
          </a:p>
          <a:p>
            <a:pPr marL="338138" lvl="1" indent="-338138">
              <a:buFont typeface="Arial" panose="020B0604020202020204" pitchFamily="34" charset="0"/>
              <a:buChar char="•"/>
            </a:pPr>
            <a:r>
              <a:rPr lang="en-US" dirty="0"/>
              <a:t>Other information (e.g. demographic, employment information)</a:t>
            </a:r>
          </a:p>
          <a:p>
            <a:endParaRPr lang="en-US" dirty="0"/>
          </a:p>
        </p:txBody>
      </p:sp>
    </p:spTree>
    <p:extLst>
      <p:ext uri="{BB962C8B-B14F-4D97-AF65-F5344CB8AC3E}">
        <p14:creationId xmlns:p14="http://schemas.microsoft.com/office/powerpoint/2010/main" val="1610638770"/>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Activity</a:t>
            </a:r>
            <a:endParaRPr lang="en-US" dirty="0"/>
          </a:p>
        </p:txBody>
      </p:sp>
      <p:sp>
        <p:nvSpPr>
          <p:cNvPr id="5" name="Content Placeholder 4"/>
          <p:cNvSpPr>
            <a:spLocks noGrp="1"/>
          </p:cNvSpPr>
          <p:nvPr>
            <p:ph idx="1"/>
          </p:nvPr>
        </p:nvSpPr>
        <p:spPr/>
        <p:txBody>
          <a:bodyPr/>
          <a:lstStyle/>
          <a:p>
            <a:pPr marL="338138" lvl="1" indent="-338138">
              <a:buNone/>
            </a:pPr>
            <a:r>
              <a:rPr lang="en-US" dirty="0"/>
              <a:t>Address these questions in each subgroup (35 minutes):</a:t>
            </a:r>
          </a:p>
          <a:p>
            <a:pPr marL="342900" lvl="1" indent="-342900">
              <a:buFont typeface="Arial" panose="020B0604020202020204" pitchFamily="34" charset="0"/>
              <a:buChar char="•"/>
            </a:pPr>
            <a:r>
              <a:rPr lang="en-US" dirty="0"/>
              <a:t>What sources of information should we use?</a:t>
            </a:r>
          </a:p>
          <a:p>
            <a:pPr marL="342900" lvl="1" indent="-342900">
              <a:buFont typeface="Arial" panose="020B0604020202020204" pitchFamily="34" charset="0"/>
              <a:buChar char="•"/>
            </a:pPr>
            <a:r>
              <a:rPr lang="en-US" dirty="0"/>
              <a:t>What is the current prevalence of the problem?</a:t>
            </a:r>
          </a:p>
          <a:p>
            <a:pPr marL="342900" lvl="1" indent="-342900">
              <a:buFont typeface="Arial" panose="020B0604020202020204" pitchFamily="34" charset="0"/>
              <a:buChar char="•"/>
            </a:pPr>
            <a:r>
              <a:rPr lang="en-US" dirty="0"/>
              <a:t>What targets should we set for the end of the period?</a:t>
            </a:r>
          </a:p>
          <a:p>
            <a:pPr marL="342900" lvl="1" indent="-342900">
              <a:buFont typeface="Arial" panose="020B0604020202020204" pitchFamily="34" charset="0"/>
              <a:buChar char="•"/>
            </a:pPr>
            <a:r>
              <a:rPr lang="en-US" dirty="0"/>
              <a:t>What interventions are currently being implemented to alleviate the problems? What assumptions can we make about the interventions by the end of the period? </a:t>
            </a:r>
          </a:p>
          <a:p>
            <a:endParaRPr lang="en-US" dirty="0"/>
          </a:p>
        </p:txBody>
      </p:sp>
    </p:spTree>
    <p:extLst>
      <p:ext uri="{BB962C8B-B14F-4D97-AF65-F5344CB8AC3E}">
        <p14:creationId xmlns:p14="http://schemas.microsoft.com/office/powerpoint/2010/main" val="975217575"/>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Activity</a:t>
            </a:r>
          </a:p>
        </p:txBody>
      </p:sp>
      <p:sp>
        <p:nvSpPr>
          <p:cNvPr id="4" name="Content Placeholder 3"/>
          <p:cNvSpPr>
            <a:spLocks noGrp="1"/>
          </p:cNvSpPr>
          <p:nvPr>
            <p:ph idx="1"/>
          </p:nvPr>
        </p:nvSpPr>
        <p:spPr/>
        <p:txBody>
          <a:bodyPr/>
          <a:lstStyle/>
          <a:p>
            <a:r>
              <a:rPr lang="en-US" dirty="0"/>
              <a:t>On each [insert color] card, write down one data source. On each [insert color] card, write down one target. </a:t>
            </a:r>
          </a:p>
          <a:p>
            <a:r>
              <a:rPr lang="en-US" dirty="0"/>
              <a:t>Place the cards on a flipchart for discussion.</a:t>
            </a:r>
          </a:p>
        </p:txBody>
      </p:sp>
    </p:spTree>
    <p:extLst>
      <p:ext uri="{BB962C8B-B14F-4D97-AF65-F5344CB8AC3E}">
        <p14:creationId xmlns:p14="http://schemas.microsoft.com/office/powerpoint/2010/main" val="2302076981"/>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br>
              <a:rPr lang="en-US"/>
            </a:br>
            <a:r>
              <a:rPr lang="en-US"/>
              <a:t>Visualization in Participatory Programs (VIPP) Rules</a:t>
            </a:r>
            <a:endParaRPr lang="en-US" dirty="0"/>
          </a:p>
        </p:txBody>
      </p:sp>
      <p:sp>
        <p:nvSpPr>
          <p:cNvPr id="4" name="Content Placeholder 3"/>
          <p:cNvSpPr>
            <a:spLocks noGrp="1"/>
          </p:cNvSpPr>
          <p:nvPr>
            <p:ph idx="1"/>
          </p:nvPr>
        </p:nvSpPr>
        <p:spPr/>
        <p:txBody>
          <a:bodyPr/>
          <a:lstStyle/>
          <a:p>
            <a:r>
              <a:rPr lang="en-US" dirty="0"/>
              <a:t>One thought per card</a:t>
            </a:r>
          </a:p>
          <a:p>
            <a:r>
              <a:rPr lang="en-US" dirty="0"/>
              <a:t>Write with a marker, not a pen</a:t>
            </a:r>
          </a:p>
          <a:p>
            <a:r>
              <a:rPr lang="en-US" dirty="0"/>
              <a:t>Write with the broad side of the marker</a:t>
            </a:r>
          </a:p>
          <a:p>
            <a:r>
              <a:rPr lang="en-US" dirty="0"/>
              <a:t>No more than three lines per card</a:t>
            </a:r>
          </a:p>
          <a:p>
            <a:endParaRPr lang="en-US" dirty="0"/>
          </a:p>
        </p:txBody>
      </p:sp>
    </p:spTree>
    <p:extLst>
      <p:ext uri="{BB962C8B-B14F-4D97-AF65-F5344CB8AC3E}">
        <p14:creationId xmlns:p14="http://schemas.microsoft.com/office/powerpoint/2010/main" val="2105544331"/>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 Costing Discussion Group</a:t>
            </a:r>
          </a:p>
        </p:txBody>
      </p:sp>
    </p:spTree>
    <p:extLst>
      <p:ext uri="{BB962C8B-B14F-4D97-AF65-F5344CB8AC3E}">
        <p14:creationId xmlns:p14="http://schemas.microsoft.com/office/powerpoint/2010/main" val="808323485"/>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of the Session</a:t>
            </a:r>
            <a:endParaRPr lang="en-US" dirty="0"/>
          </a:p>
        </p:txBody>
      </p:sp>
      <p:sp>
        <p:nvSpPr>
          <p:cNvPr id="3" name="Content Placeholder 2"/>
          <p:cNvSpPr>
            <a:spLocks noGrp="1"/>
          </p:cNvSpPr>
          <p:nvPr>
            <p:ph idx="1"/>
          </p:nvPr>
        </p:nvSpPr>
        <p:spPr/>
        <p:txBody>
          <a:bodyPr/>
          <a:lstStyle/>
          <a:p>
            <a:r>
              <a:rPr lang="en-US" dirty="0"/>
              <a:t>Discuss nutrition interventions based on the current policy environment, the national goals and commitments for nutrition, and the evidence base in the nutrition literature</a:t>
            </a:r>
          </a:p>
          <a:p>
            <a:r>
              <a:rPr lang="en-US" dirty="0"/>
              <a:t>Discuss nutrition-specific and nutrition-sensitive interventions</a:t>
            </a:r>
          </a:p>
          <a:p>
            <a:r>
              <a:rPr lang="en-US" dirty="0"/>
              <a:t>Discuss what could be realistically costed given potential data limitations</a:t>
            </a:r>
          </a:p>
          <a:p>
            <a:r>
              <a:rPr lang="en-US" dirty="0"/>
              <a:t>Vote on the interventions that should be costed</a:t>
            </a:r>
          </a:p>
          <a:p>
            <a:r>
              <a:rPr lang="en-US" dirty="0"/>
              <a:t>Discuss the target groups for these interventions, the level of coverage, and the prevalence and forms of malnutrition in different parts of the country to determine whether interventions should be implemented equally everywhere</a:t>
            </a:r>
          </a:p>
          <a:p>
            <a:pPr lvl="0"/>
            <a:endParaRPr lang="en-US" dirty="0"/>
          </a:p>
        </p:txBody>
      </p:sp>
    </p:spTree>
    <p:extLst>
      <p:ext uri="{BB962C8B-B14F-4D97-AF65-F5344CB8AC3E}">
        <p14:creationId xmlns:p14="http://schemas.microsoft.com/office/powerpoint/2010/main" val="2264528234"/>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This Activity Fits into the Approach</a:t>
            </a:r>
          </a:p>
        </p:txBody>
      </p:sp>
      <p:sp>
        <p:nvSpPr>
          <p:cNvPr id="3" name="Content Placeholder 2"/>
          <p:cNvSpPr>
            <a:spLocks noGrp="1"/>
          </p:cNvSpPr>
          <p:nvPr>
            <p:ph idx="1"/>
          </p:nvPr>
        </p:nvSpPr>
        <p:spPr/>
        <p:txBody>
          <a:bodyPr/>
          <a:lstStyle/>
          <a:p>
            <a:pPr lvl="0"/>
            <a:r>
              <a:rPr lang="en-US" dirty="0"/>
              <a:t>This will be the first step for costing a national nutrition program in [insert country]</a:t>
            </a:r>
          </a:p>
          <a:p>
            <a:pPr lvl="0"/>
            <a:r>
              <a:rPr lang="en-US" dirty="0"/>
              <a:t>A costing team is being assembled that will work on the costs of developing and scaling up a nutrition program in the country</a:t>
            </a:r>
          </a:p>
          <a:p>
            <a:pPr lvl="0"/>
            <a:r>
              <a:rPr lang="en-US" dirty="0"/>
              <a:t>The initial results will be presented in the next few months</a:t>
            </a:r>
          </a:p>
          <a:p>
            <a:pPr lvl="0"/>
            <a:r>
              <a:rPr lang="en-US" dirty="0"/>
              <a:t>This is the first opportunity for stakeholders to contribute to what needs to be considered in costing a national nutrition program</a:t>
            </a:r>
          </a:p>
        </p:txBody>
      </p:sp>
    </p:spTree>
    <p:extLst>
      <p:ext uri="{BB962C8B-B14F-4D97-AF65-F5344CB8AC3E}">
        <p14:creationId xmlns:p14="http://schemas.microsoft.com/office/powerpoint/2010/main" val="346120851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a:t>Nutrition Situation in Country</a:t>
            </a:r>
            <a:br>
              <a:rPr lang="en-US"/>
            </a:br>
            <a:endParaRPr lang="en-US" dirty="0"/>
          </a:p>
        </p:txBody>
      </p:sp>
      <p:sp>
        <p:nvSpPr>
          <p:cNvPr id="3" name="Content Placeholder 2"/>
          <p:cNvSpPr>
            <a:spLocks noGrp="1"/>
          </p:cNvSpPr>
          <p:nvPr>
            <p:ph idx="1"/>
          </p:nvPr>
        </p:nvSpPr>
        <p:spPr/>
        <p:txBody>
          <a:bodyPr/>
          <a:lstStyle/>
          <a:p>
            <a:r>
              <a:rPr lang="en-US"/>
              <a:t>Underweight </a:t>
            </a:r>
            <a:endParaRPr lang="en-US" dirty="0"/>
          </a:p>
        </p:txBody>
      </p:sp>
    </p:spTree>
    <p:extLst>
      <p:ext uri="{BB962C8B-B14F-4D97-AF65-F5344CB8AC3E}">
        <p14:creationId xmlns:p14="http://schemas.microsoft.com/office/powerpoint/2010/main" val="1892208272"/>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Activity #1: Review the National Policy and List Interventions for Costing</a:t>
            </a:r>
            <a:endParaRPr lang="en-US" dirty="0"/>
          </a:p>
        </p:txBody>
      </p:sp>
      <p:sp>
        <p:nvSpPr>
          <p:cNvPr id="4" name="Content Placeholder 3"/>
          <p:cNvSpPr>
            <a:spLocks noGrp="1"/>
          </p:cNvSpPr>
          <p:nvPr>
            <p:ph idx="1"/>
          </p:nvPr>
        </p:nvSpPr>
        <p:spPr/>
        <p:txBody>
          <a:bodyPr/>
          <a:lstStyle/>
          <a:p>
            <a:pPr marL="0" indent="0">
              <a:buNone/>
            </a:pPr>
            <a:r>
              <a:rPr lang="en-US" dirty="0"/>
              <a:t>The group will discuss the following questions and the facilitator will make a list of interventions to be costed by writing each on a card (40 minutes):</a:t>
            </a:r>
          </a:p>
          <a:p>
            <a:r>
              <a:rPr lang="en-US" dirty="0"/>
              <a:t>Is the policy clear on which interventions should be included in a national nutrition program? What are they?</a:t>
            </a:r>
          </a:p>
          <a:p>
            <a:r>
              <a:rPr lang="en-US" dirty="0"/>
              <a:t>Are any interventions missing? </a:t>
            </a:r>
          </a:p>
          <a:p>
            <a:r>
              <a:rPr lang="en-US" dirty="0"/>
              <a:t>What are the challenges?</a:t>
            </a:r>
          </a:p>
          <a:p>
            <a:r>
              <a:rPr lang="en-US" dirty="0"/>
              <a:t>Can any nutrition-sensitive interventions be added?</a:t>
            </a:r>
          </a:p>
          <a:p>
            <a:r>
              <a:rPr lang="en-US" dirty="0"/>
              <a:t>What could be realistically costed given potential data limitations?</a:t>
            </a:r>
          </a:p>
          <a:p>
            <a:endParaRPr lang="en-US" dirty="0"/>
          </a:p>
          <a:p>
            <a:endParaRPr lang="en-US" dirty="0"/>
          </a:p>
        </p:txBody>
      </p:sp>
    </p:spTree>
    <p:extLst>
      <p:ext uri="{BB962C8B-B14F-4D97-AF65-F5344CB8AC3E}">
        <p14:creationId xmlns:p14="http://schemas.microsoft.com/office/powerpoint/2010/main" val="1427526028"/>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Activity #2: Voting on Interventions to Cost</a:t>
            </a:r>
          </a:p>
        </p:txBody>
      </p:sp>
      <p:sp>
        <p:nvSpPr>
          <p:cNvPr id="4" name="Content Placeholder 3"/>
          <p:cNvSpPr>
            <a:spLocks noGrp="1"/>
          </p:cNvSpPr>
          <p:nvPr>
            <p:ph idx="1"/>
          </p:nvPr>
        </p:nvSpPr>
        <p:spPr/>
        <p:txBody>
          <a:bodyPr/>
          <a:lstStyle/>
          <a:p>
            <a:pPr marL="0" indent="0">
              <a:buNone/>
            </a:pPr>
            <a:r>
              <a:rPr lang="en-US" dirty="0"/>
              <a:t>Each person can cast five “votes” by placing a dot on the card of the intervention they would like to prioritize.</a:t>
            </a:r>
          </a:p>
        </p:txBody>
      </p:sp>
    </p:spTree>
    <p:extLst>
      <p:ext uri="{BB962C8B-B14F-4D97-AF65-F5344CB8AC3E}">
        <p14:creationId xmlns:p14="http://schemas.microsoft.com/office/powerpoint/2010/main" val="3153348931"/>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Activity #3: </a:t>
            </a:r>
            <a:br>
              <a:rPr lang="en-US" dirty="0"/>
            </a:br>
            <a:r>
              <a:rPr lang="en-US" dirty="0"/>
              <a:t>Deciding Which Interventions Can Be Costed</a:t>
            </a:r>
          </a:p>
        </p:txBody>
      </p:sp>
      <p:sp>
        <p:nvSpPr>
          <p:cNvPr id="4" name="Content Placeholder 3"/>
          <p:cNvSpPr>
            <a:spLocks noGrp="1"/>
          </p:cNvSpPr>
          <p:nvPr>
            <p:ph idx="1"/>
          </p:nvPr>
        </p:nvSpPr>
        <p:spPr/>
        <p:txBody>
          <a:bodyPr/>
          <a:lstStyle/>
          <a:p>
            <a:pPr marL="0" indent="0">
              <a:buNone/>
            </a:pPr>
            <a:r>
              <a:rPr lang="en-US" dirty="0"/>
              <a:t>As a group, discuss the following topics for each prioritized intervention or set of interventions (40 minutes):</a:t>
            </a:r>
          </a:p>
          <a:p>
            <a:r>
              <a:rPr lang="en-US" dirty="0"/>
              <a:t>Target groups for interventions</a:t>
            </a:r>
          </a:p>
          <a:p>
            <a:r>
              <a:rPr lang="en-US" dirty="0"/>
              <a:t>Level of coverage</a:t>
            </a:r>
          </a:p>
          <a:p>
            <a:r>
              <a:rPr lang="en-US" dirty="0"/>
              <a:t>Prevalence and forms of malnutrition across the country and within regions to determine whether interventions would be implemented with the same intensity everywhere</a:t>
            </a:r>
          </a:p>
          <a:p>
            <a:pPr marL="0" indent="0">
              <a:buNone/>
            </a:pPr>
            <a:endParaRPr lang="en-US" dirty="0"/>
          </a:p>
        </p:txBody>
      </p:sp>
    </p:spTree>
    <p:extLst>
      <p:ext uri="{BB962C8B-B14F-4D97-AF65-F5344CB8AC3E}">
        <p14:creationId xmlns:p14="http://schemas.microsoft.com/office/powerpoint/2010/main" val="4053554091"/>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Plenary Discussion by the Groups</a:t>
            </a:r>
          </a:p>
        </p:txBody>
      </p:sp>
    </p:spTree>
    <p:extLst>
      <p:ext uri="{BB962C8B-B14F-4D97-AF65-F5344CB8AC3E}">
        <p14:creationId xmlns:p14="http://schemas.microsoft.com/office/powerpoint/2010/main" val="3386930443"/>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Group #1a: Data Sources and Targets</a:t>
            </a:r>
          </a:p>
        </p:txBody>
      </p:sp>
      <p:sp>
        <p:nvSpPr>
          <p:cNvPr id="5" name="Content Placeholder 4"/>
          <p:cNvSpPr>
            <a:spLocks noGrp="1"/>
          </p:cNvSpPr>
          <p:nvPr>
            <p:ph idx="1"/>
          </p:nvPr>
        </p:nvSpPr>
        <p:spPr/>
        <p:txBody>
          <a:bodyPr/>
          <a:lstStyle/>
          <a:p>
            <a:pPr marL="0" lvl="1" indent="0">
              <a:buNone/>
            </a:pPr>
            <a:r>
              <a:rPr lang="en-US" dirty="0"/>
              <a:t>Anthropometry </a:t>
            </a:r>
          </a:p>
          <a:p>
            <a:pPr marL="0" lvl="1" indent="0">
              <a:buNone/>
            </a:pPr>
            <a:r>
              <a:rPr lang="en-US" dirty="0"/>
              <a:t>Data sources:</a:t>
            </a:r>
          </a:p>
          <a:p>
            <a:pPr marL="234950" lvl="1" indent="-234950">
              <a:buFont typeface="Arial" panose="020B0604020202020204" pitchFamily="34" charset="0"/>
              <a:buChar char="•"/>
            </a:pPr>
            <a:r>
              <a:rPr lang="en-US" dirty="0"/>
              <a:t>Prevalence:</a:t>
            </a:r>
          </a:p>
          <a:p>
            <a:pPr marL="234950" lvl="1" indent="-234950">
              <a:buFont typeface="Arial" panose="020B0604020202020204" pitchFamily="34" charset="0"/>
              <a:buChar char="•"/>
            </a:pPr>
            <a:r>
              <a:rPr lang="en-US" dirty="0"/>
              <a:t>Targets:</a:t>
            </a:r>
          </a:p>
          <a:p>
            <a:endParaRPr lang="en-US" dirty="0"/>
          </a:p>
        </p:txBody>
      </p:sp>
    </p:spTree>
    <p:extLst>
      <p:ext uri="{BB962C8B-B14F-4D97-AF65-F5344CB8AC3E}">
        <p14:creationId xmlns:p14="http://schemas.microsoft.com/office/powerpoint/2010/main" val="163169702"/>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Group #1b: Data Sources and Targets</a:t>
            </a:r>
          </a:p>
        </p:txBody>
      </p:sp>
      <p:sp>
        <p:nvSpPr>
          <p:cNvPr id="5" name="Content Placeholder 4"/>
          <p:cNvSpPr>
            <a:spLocks noGrp="1"/>
          </p:cNvSpPr>
          <p:nvPr>
            <p:ph idx="1"/>
          </p:nvPr>
        </p:nvSpPr>
        <p:spPr/>
        <p:txBody>
          <a:bodyPr/>
          <a:lstStyle/>
          <a:p>
            <a:pPr marL="0" lvl="1" indent="0">
              <a:buNone/>
            </a:pPr>
            <a:r>
              <a:rPr lang="en-US" dirty="0"/>
              <a:t>Micronutrients</a:t>
            </a:r>
          </a:p>
          <a:p>
            <a:pPr marL="290513" lvl="1" indent="-290513">
              <a:buFont typeface="Arial" panose="020B0604020202020204" pitchFamily="34" charset="0"/>
              <a:buChar char="•"/>
            </a:pPr>
            <a:r>
              <a:rPr lang="en-US" dirty="0"/>
              <a:t>Data sources:</a:t>
            </a:r>
          </a:p>
          <a:p>
            <a:pPr marL="290513" lvl="1" indent="-290513">
              <a:buFont typeface="Arial" panose="020B0604020202020204" pitchFamily="34" charset="0"/>
              <a:buChar char="•"/>
            </a:pPr>
            <a:r>
              <a:rPr lang="en-US" dirty="0"/>
              <a:t>Prevalence:</a:t>
            </a:r>
          </a:p>
          <a:p>
            <a:pPr marL="290513" lvl="1" indent="-290513">
              <a:buFont typeface="Arial" panose="020B0604020202020204" pitchFamily="34" charset="0"/>
              <a:buChar char="•"/>
            </a:pPr>
            <a:r>
              <a:rPr lang="en-US" dirty="0"/>
              <a:t>Targets:</a:t>
            </a:r>
          </a:p>
          <a:p>
            <a:endParaRPr lang="en-US" dirty="0"/>
          </a:p>
        </p:txBody>
      </p:sp>
    </p:spTree>
    <p:extLst>
      <p:ext uri="{BB962C8B-B14F-4D97-AF65-F5344CB8AC3E}">
        <p14:creationId xmlns:p14="http://schemas.microsoft.com/office/powerpoint/2010/main" val="1927889608"/>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Group #1c: Data Sources and Targets</a:t>
            </a:r>
          </a:p>
        </p:txBody>
      </p:sp>
      <p:sp>
        <p:nvSpPr>
          <p:cNvPr id="5" name="Content Placeholder 4"/>
          <p:cNvSpPr>
            <a:spLocks noGrp="1"/>
          </p:cNvSpPr>
          <p:nvPr>
            <p:ph idx="1"/>
          </p:nvPr>
        </p:nvSpPr>
        <p:spPr/>
        <p:txBody>
          <a:bodyPr/>
          <a:lstStyle/>
          <a:p>
            <a:pPr marL="290513" lvl="1" indent="-290513">
              <a:buNone/>
            </a:pPr>
            <a:r>
              <a:rPr lang="en-US" dirty="0"/>
              <a:t>Breastfeeding and low birth weight</a:t>
            </a:r>
          </a:p>
          <a:p>
            <a:pPr marL="342900" lvl="1" indent="-342900">
              <a:buFont typeface="Arial" panose="020B0604020202020204" pitchFamily="34" charset="0"/>
              <a:buChar char="•"/>
            </a:pPr>
            <a:r>
              <a:rPr lang="en-US" dirty="0"/>
              <a:t>Data sources:</a:t>
            </a:r>
          </a:p>
          <a:p>
            <a:pPr marL="342900" lvl="1" indent="-342900">
              <a:buFont typeface="Arial" panose="020B0604020202020204" pitchFamily="34" charset="0"/>
              <a:buChar char="•"/>
            </a:pPr>
            <a:r>
              <a:rPr lang="en-US" dirty="0"/>
              <a:t>Prevalence:</a:t>
            </a:r>
          </a:p>
          <a:p>
            <a:pPr marL="342900" lvl="1" indent="-342900">
              <a:buFont typeface="Arial" panose="020B0604020202020204" pitchFamily="34" charset="0"/>
              <a:buChar char="•"/>
            </a:pPr>
            <a:r>
              <a:rPr lang="en-US" dirty="0"/>
              <a:t>Targets:</a:t>
            </a:r>
          </a:p>
          <a:p>
            <a:endParaRPr lang="en-US" dirty="0"/>
          </a:p>
        </p:txBody>
      </p:sp>
    </p:spTree>
    <p:extLst>
      <p:ext uri="{BB962C8B-B14F-4D97-AF65-F5344CB8AC3E}">
        <p14:creationId xmlns:p14="http://schemas.microsoft.com/office/powerpoint/2010/main" val="88319153"/>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Group #1d: Data Sources and Targets</a:t>
            </a:r>
          </a:p>
        </p:txBody>
      </p:sp>
      <p:sp>
        <p:nvSpPr>
          <p:cNvPr id="5" name="Content Placeholder 4"/>
          <p:cNvSpPr>
            <a:spLocks noGrp="1"/>
          </p:cNvSpPr>
          <p:nvPr>
            <p:ph idx="1"/>
          </p:nvPr>
        </p:nvSpPr>
        <p:spPr/>
        <p:txBody>
          <a:bodyPr/>
          <a:lstStyle/>
          <a:p>
            <a:pPr marL="0" lvl="1" indent="0">
              <a:buNone/>
            </a:pPr>
            <a:r>
              <a:rPr lang="en-US" dirty="0"/>
              <a:t>Risk factors of stunting</a:t>
            </a:r>
          </a:p>
          <a:p>
            <a:pPr marL="346075" lvl="1" indent="-346075">
              <a:buFont typeface="Arial" panose="020B0604020202020204" pitchFamily="34" charset="0"/>
              <a:buChar char="•"/>
            </a:pPr>
            <a:r>
              <a:rPr lang="en-US" dirty="0"/>
              <a:t>Data sources:</a:t>
            </a:r>
          </a:p>
          <a:p>
            <a:pPr marL="346075" lvl="1" indent="-346075">
              <a:buFont typeface="Arial" panose="020B0604020202020204" pitchFamily="34" charset="0"/>
              <a:buChar char="•"/>
            </a:pPr>
            <a:r>
              <a:rPr lang="en-US" dirty="0"/>
              <a:t>Prevalence:</a:t>
            </a:r>
          </a:p>
          <a:p>
            <a:pPr marL="346075" lvl="1" indent="-346075">
              <a:buFont typeface="Arial" panose="020B0604020202020204" pitchFamily="34" charset="0"/>
              <a:buChar char="•"/>
            </a:pPr>
            <a:r>
              <a:rPr lang="en-US" dirty="0"/>
              <a:t>Targets:</a:t>
            </a:r>
          </a:p>
          <a:p>
            <a:endParaRPr lang="en-US" dirty="0"/>
          </a:p>
        </p:txBody>
      </p:sp>
    </p:spTree>
    <p:extLst>
      <p:ext uri="{BB962C8B-B14F-4D97-AF65-F5344CB8AC3E}">
        <p14:creationId xmlns:p14="http://schemas.microsoft.com/office/powerpoint/2010/main" val="1730991145"/>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Group #1</a:t>
            </a:r>
            <a:r>
              <a:rPr lang="en-US" dirty="0">
                <a:solidFill>
                  <a:srgbClr val="1F497D"/>
                </a:solidFill>
              </a:rPr>
              <a:t>e</a:t>
            </a:r>
            <a:r>
              <a:rPr lang="en-US" dirty="0"/>
              <a:t>: Data Sources and Targets</a:t>
            </a:r>
          </a:p>
        </p:txBody>
      </p:sp>
      <p:sp>
        <p:nvSpPr>
          <p:cNvPr id="5" name="Content Placeholder 4"/>
          <p:cNvSpPr>
            <a:spLocks noGrp="1"/>
          </p:cNvSpPr>
          <p:nvPr>
            <p:ph idx="1"/>
          </p:nvPr>
        </p:nvSpPr>
        <p:spPr/>
        <p:txBody>
          <a:bodyPr/>
          <a:lstStyle/>
          <a:p>
            <a:pPr marL="0" lvl="1" indent="0">
              <a:buNone/>
            </a:pPr>
            <a:r>
              <a:rPr lang="en-US" dirty="0"/>
              <a:t>Other information</a:t>
            </a:r>
          </a:p>
          <a:p>
            <a:pPr marL="346075" lvl="1" indent="-346075">
              <a:buFont typeface="Arial" panose="020B0604020202020204" pitchFamily="34" charset="0"/>
              <a:buChar char="•"/>
            </a:pPr>
            <a:r>
              <a:rPr lang="en-US" dirty="0"/>
              <a:t>Data sources:</a:t>
            </a:r>
          </a:p>
          <a:p>
            <a:pPr marL="346075" lvl="1" indent="-346075">
              <a:buFont typeface="Arial" panose="020B0604020202020204" pitchFamily="34" charset="0"/>
              <a:buChar char="•"/>
            </a:pPr>
            <a:r>
              <a:rPr lang="en-US" dirty="0"/>
              <a:t>Prevalence:</a:t>
            </a:r>
          </a:p>
          <a:p>
            <a:pPr marL="346075" lvl="1" indent="-346075">
              <a:buFont typeface="Arial" panose="020B0604020202020204" pitchFamily="34" charset="0"/>
              <a:buChar char="•"/>
            </a:pPr>
            <a:r>
              <a:rPr lang="en-US" dirty="0"/>
              <a:t>Targets:</a:t>
            </a:r>
          </a:p>
          <a:p>
            <a:endParaRPr lang="en-US" dirty="0"/>
          </a:p>
        </p:txBody>
      </p:sp>
    </p:spTree>
    <p:extLst>
      <p:ext uri="{BB962C8B-B14F-4D97-AF65-F5344CB8AC3E}">
        <p14:creationId xmlns:p14="http://schemas.microsoft.com/office/powerpoint/2010/main" val="2466819955"/>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Group #2: Nutrition Advocacy Needs</a:t>
            </a:r>
            <a:endParaRPr lang="en-US" dirty="0"/>
          </a:p>
        </p:txBody>
      </p:sp>
      <p:sp>
        <p:nvSpPr>
          <p:cNvPr id="5" name="Content Placeholder 4"/>
          <p:cNvSpPr>
            <a:spLocks noGrp="1"/>
          </p:cNvSpPr>
          <p:nvPr>
            <p:ph idx="1"/>
          </p:nvPr>
        </p:nvSpPr>
        <p:spPr/>
        <p:txBody>
          <a:bodyPr/>
          <a:lstStyle/>
          <a:p>
            <a:pPr marL="0" lvl="1" indent="0">
              <a:buNone/>
            </a:pPr>
            <a:r>
              <a:rPr lang="en-US" dirty="0"/>
              <a:t>Discussion question: What is the overarching problem with the status of nutrition in the country?</a:t>
            </a:r>
          </a:p>
          <a:p>
            <a:endParaRPr lang="en-US" dirty="0"/>
          </a:p>
        </p:txBody>
      </p:sp>
    </p:spTree>
    <p:extLst>
      <p:ext uri="{BB962C8B-B14F-4D97-AF65-F5344CB8AC3E}">
        <p14:creationId xmlns:p14="http://schemas.microsoft.com/office/powerpoint/2010/main" val="209550161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Change Regular Slide">
  <a:themeElements>
    <a:clrScheme name="Custom 3">
      <a:dk1>
        <a:sysClr val="windowText" lastClr="000000"/>
      </a:dk1>
      <a:lt1>
        <a:sysClr val="window" lastClr="FFFFFF"/>
      </a:lt1>
      <a:dk2>
        <a:srgbClr val="006699"/>
      </a:dk2>
      <a:lt2>
        <a:srgbClr val="EEECE1"/>
      </a:lt2>
      <a:accent1>
        <a:srgbClr val="194881"/>
      </a:accent1>
      <a:accent2>
        <a:srgbClr val="C0504D"/>
      </a:accent2>
      <a:accent3>
        <a:srgbClr val="9BBB59"/>
      </a:accent3>
      <a:accent4>
        <a:srgbClr val="8064A2"/>
      </a:accent4>
      <a:accent5>
        <a:srgbClr val="4BACC6"/>
      </a:accent5>
      <a:accent6>
        <a:srgbClr val="F79646"/>
      </a:accent6>
      <a:hlink>
        <a:srgbClr val="28B7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ANTA-2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Change Regular Slide">
  <a:themeElements>
    <a:clrScheme name="Custom 3">
      <a:dk1>
        <a:sysClr val="windowText" lastClr="000000"/>
      </a:dk1>
      <a:lt1>
        <a:sysClr val="window" lastClr="FFFFFF"/>
      </a:lt1>
      <a:dk2>
        <a:srgbClr val="006699"/>
      </a:dk2>
      <a:lt2>
        <a:srgbClr val="EEECE1"/>
      </a:lt2>
      <a:accent1>
        <a:srgbClr val="194881"/>
      </a:accent1>
      <a:accent2>
        <a:srgbClr val="C0504D"/>
      </a:accent2>
      <a:accent3>
        <a:srgbClr val="9BBB59"/>
      </a:accent3>
      <a:accent4>
        <a:srgbClr val="8064A2"/>
      </a:accent4>
      <a:accent5>
        <a:srgbClr val="4BACC6"/>
      </a:accent5>
      <a:accent6>
        <a:srgbClr val="F79646"/>
      </a:accent6>
      <a:hlink>
        <a:srgbClr val="28B7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EF02CFF62BCD4BB1CFF2521B61A3A0" ma:contentTypeVersion="3" ma:contentTypeDescription="Create a new document." ma:contentTypeScope="" ma:versionID="2dea64dea7ea296c70ab9cc7b00ac070">
  <xsd:schema xmlns:xsd="http://www.w3.org/2001/XMLSchema" xmlns:xs="http://www.w3.org/2001/XMLSchema" xmlns:p="http://schemas.microsoft.com/office/2006/metadata/properties" xmlns:ns2="03d52e17-7b35-44c1-a601-4442ca4b38df" targetNamespace="http://schemas.microsoft.com/office/2006/metadata/properties" ma:root="true" ma:fieldsID="228300ad59545b89c149bed7d75a7c09" ns2:_="">
    <xsd:import namespace="03d52e17-7b35-44c1-a601-4442ca4b38df"/>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52e17-7b35-44c1-a601-4442ca4b38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C23989-9FEF-443D-8B49-7D647EB81530}">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03d52e17-7b35-44c1-a601-4442ca4b38df"/>
    <ds:schemaRef ds:uri="http://www.w3.org/XML/1998/namespace"/>
  </ds:schemaRefs>
</ds:datastoreItem>
</file>

<file path=customXml/itemProps2.xml><?xml version="1.0" encoding="utf-8"?>
<ds:datastoreItem xmlns:ds="http://schemas.openxmlformats.org/officeDocument/2006/customXml" ds:itemID="{03482567-1CCB-4E1C-807E-D47D8C703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52e17-7b35-44c1-a601-4442ca4b3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DF8184-5E57-455B-99A4-61B8B0B190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6066</TotalTime>
  <Words>32845</Words>
  <Application>Microsoft Office PowerPoint</Application>
  <PresentationFormat>On-screen Show (4:3)</PresentationFormat>
  <Paragraphs>2784</Paragraphs>
  <Slides>378</Slides>
  <Notes>345</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2</vt:i4>
      </vt:variant>
      <vt:variant>
        <vt:lpstr>Slide Titles</vt:lpstr>
      </vt:variant>
      <vt:variant>
        <vt:i4>378</vt:i4>
      </vt:variant>
    </vt:vector>
  </HeadingPairs>
  <TitlesOfParts>
    <vt:vector size="400" baseType="lpstr">
      <vt:lpstr>Adobe Myungjo Std M</vt:lpstr>
      <vt:lpstr>Arial Unicode MS</vt:lpstr>
      <vt:lpstr>MS Gothic</vt:lpstr>
      <vt:lpstr>ＭＳ Ｐゴシック</vt:lpstr>
      <vt:lpstr>Arial</vt:lpstr>
      <vt:lpstr>Calibri</vt:lpstr>
      <vt:lpstr>Calibri (Body)</vt:lpstr>
      <vt:lpstr>Calibri Light</vt:lpstr>
      <vt:lpstr>Franklin Gothic Demi</vt:lpstr>
      <vt:lpstr>Franklin Gothic Heavy</vt:lpstr>
      <vt:lpstr>Franklin Gothic Medium</vt:lpstr>
      <vt:lpstr>Garamond</vt:lpstr>
      <vt:lpstr>Myriad Pro</vt:lpstr>
      <vt:lpstr>Tahoma</vt:lpstr>
      <vt:lpstr>Times New Roman</vt:lpstr>
      <vt:lpstr>Wingdings</vt:lpstr>
      <vt:lpstr>Office Theme</vt:lpstr>
      <vt:lpstr>C-Change Regular Slide</vt:lpstr>
      <vt:lpstr>1_FANTA-2 orange</vt:lpstr>
      <vt:lpstr>1_C-Change Regular Slide</vt:lpstr>
      <vt:lpstr>Chart</vt:lpstr>
      <vt:lpstr>Graphique</vt:lpstr>
      <vt:lpstr>PowerPoint Presentation</vt:lpstr>
      <vt:lpstr>Instructions</vt:lpstr>
      <vt:lpstr>PowerPoint Presentation</vt:lpstr>
      <vt:lpstr>Welcoming Remarks</vt:lpstr>
      <vt:lpstr>Purpose of Meeting</vt:lpstr>
      <vt:lpstr>Nutrition Situation in Country </vt:lpstr>
      <vt:lpstr>Presentation Outline </vt:lpstr>
      <vt:lpstr>Malnutrition in [Insert Country]</vt:lpstr>
      <vt:lpstr> Nutrition Situation in Country </vt:lpstr>
      <vt:lpstr> Nutrition Situation in Country </vt:lpstr>
      <vt:lpstr> Nutrition Situation in Country </vt:lpstr>
      <vt:lpstr> Nutrition Situation in Country </vt:lpstr>
      <vt:lpstr> Nutrition Situation in Country </vt:lpstr>
      <vt:lpstr> Nutrition Situation in Country </vt:lpstr>
      <vt:lpstr> Nutrition Situation in Country </vt:lpstr>
      <vt:lpstr>Consequences of Prevailing Situation</vt:lpstr>
      <vt:lpstr>Government Priorities</vt:lpstr>
      <vt:lpstr>Current Initiatives </vt:lpstr>
      <vt:lpstr>Policy Environment</vt:lpstr>
      <vt:lpstr>Commitments</vt:lpstr>
      <vt:lpstr>Thank you</vt:lpstr>
      <vt:lpstr>Global Progress on Nutrition</vt:lpstr>
      <vt:lpstr>Presentation Outline</vt:lpstr>
      <vt:lpstr>What Is the Problem and Why Does It Matter?</vt:lpstr>
      <vt:lpstr>Why Invest in Nutrition and Why Now?</vt:lpstr>
      <vt:lpstr>What Are the Benefits of Improved Nutrition? </vt:lpstr>
      <vt:lpstr>Under-5 Child Mortality</vt:lpstr>
      <vt:lpstr>Under-5 Child Mortality Attributed to Malnutrition (%)</vt:lpstr>
      <vt:lpstr>How Many Children Are Affected? </vt:lpstr>
      <vt:lpstr>Children Under 5 Affected by Moderate and Severe Stunting</vt:lpstr>
      <vt:lpstr>Types of Malnutrition</vt:lpstr>
      <vt:lpstr>Malnutrition Starts Early: Within 1,000 Days</vt:lpstr>
      <vt:lpstr>The Consequences of Malnutrition</vt:lpstr>
      <vt:lpstr>PowerPoint Presentation</vt:lpstr>
      <vt:lpstr>Global Progress on Stunting</vt:lpstr>
      <vt:lpstr>Global Progress on Scaling Up Nutrition</vt:lpstr>
      <vt:lpstr>Overview of Nutrition Advocacy Process</vt:lpstr>
      <vt:lpstr>Presentation Outline</vt:lpstr>
      <vt:lpstr>Nutrition Advocacy Terms and Approach</vt:lpstr>
      <vt:lpstr>What Is Nutrition Advocacy?</vt:lpstr>
      <vt:lpstr>What Is PROFILES?</vt:lpstr>
      <vt:lpstr>What Need Was it Meant to Address?</vt:lpstr>
      <vt:lpstr>Nutrition Problems Addressed in PROFILES and the Benefits of Their Reduction</vt:lpstr>
      <vt:lpstr>What Needs to Be Determined for PROFILES?</vt:lpstr>
      <vt:lpstr>What Is Nutrition Costing?</vt:lpstr>
      <vt:lpstr>How Are PROFILES and Nutrition Costing Used?</vt:lpstr>
      <vt:lpstr>Nutrition Advocacy Process in Summary</vt:lpstr>
      <vt:lpstr>Nutrition Advocacy Process in Summary </vt:lpstr>
      <vt:lpstr>PROFILES and Nutrition Costing for [insert country]: Why and Why Now?</vt:lpstr>
      <vt:lpstr>[Tailor text to each country: example text below] PROFILES and Nutrition Costing for  [insert country]: Why and Why Now?</vt:lpstr>
      <vt:lpstr>Way Forward</vt:lpstr>
      <vt:lpstr>Illustrative Timeline for Nutrition Advocacy Planning Process and Implementation</vt:lpstr>
      <vt:lpstr>Approach Used in PROFILES</vt:lpstr>
      <vt:lpstr>What Approach Is Used in PROFILES to Calculate Estimates? </vt:lpstr>
      <vt:lpstr>Approach Used in PROFILES to Calculate Estimates (Example)</vt:lpstr>
      <vt:lpstr>What Are the Assumptions in PROFILES?</vt:lpstr>
      <vt:lpstr>What Are the Assumptions in PROFILES?</vt:lpstr>
      <vt:lpstr>What Are the Assumptions in PROFILES?</vt:lpstr>
      <vt:lpstr>What Are the Assumptions in PROFILES?</vt:lpstr>
      <vt:lpstr>Discussion of Time Period for Estimates</vt:lpstr>
      <vt:lpstr>Time Period</vt:lpstr>
      <vt:lpstr>Introduction to Group Work</vt:lpstr>
      <vt:lpstr>Discussion Groups After Lunch</vt:lpstr>
      <vt:lpstr>Group #1a: Information Needed for PROFILES Nutrition Problems</vt:lpstr>
      <vt:lpstr>Group #1b: Information Needed for PROFILES Nutrition Problems</vt:lpstr>
      <vt:lpstr>Group #1c: Information Needed for PROFILES Nutrition Problems</vt:lpstr>
      <vt:lpstr>Group #1d: Risk Factors of Stunting </vt:lpstr>
      <vt:lpstr>Group #1e: Other Information Needed for PROFILES</vt:lpstr>
      <vt:lpstr>Group #1e: Other Information Needed for PROFILES (continued)</vt:lpstr>
      <vt:lpstr>Group #2: Advocacy Needs</vt:lpstr>
      <vt:lpstr>Group #3: Nutrition Costing</vt:lpstr>
      <vt:lpstr>Nutrition Advocacy Needs Discussion Group</vt:lpstr>
      <vt:lpstr>Objectives of the Session</vt:lpstr>
      <vt:lpstr>How This Activity Fits into the Approach</vt:lpstr>
      <vt:lpstr>How Advocacy, Social Mobilization, and  BCC Support Each Other</vt:lpstr>
      <vt:lpstr>Socio-Ecological Model</vt:lpstr>
      <vt:lpstr>Activity #1: Why Are We Here?</vt:lpstr>
      <vt:lpstr> Visualization in Participatory Programs (VIPP) Rules</vt:lpstr>
      <vt:lpstr>Activity #2: What Changes Need to Occur?</vt:lpstr>
      <vt:lpstr>Data Sources and Targets  Discussion Group</vt:lpstr>
      <vt:lpstr>Objectives of the Session</vt:lpstr>
      <vt:lpstr>How This Activity Fits into the Approach</vt:lpstr>
      <vt:lpstr>Activity</vt:lpstr>
      <vt:lpstr>Activity</vt:lpstr>
      <vt:lpstr>Activity</vt:lpstr>
      <vt:lpstr> Visualization in Participatory Programs (VIPP) Rules</vt:lpstr>
      <vt:lpstr>Nutrition Costing Discussion Group</vt:lpstr>
      <vt:lpstr>Objectives of the Session</vt:lpstr>
      <vt:lpstr>How This Activity Fits into the Approach</vt:lpstr>
      <vt:lpstr>Activity #1: Review the National Policy and List Interventions for Costing</vt:lpstr>
      <vt:lpstr>Activity #2: Voting on Interventions to Cost</vt:lpstr>
      <vt:lpstr>Activity #3:  Deciding Which Interventions Can Be Costed</vt:lpstr>
      <vt:lpstr>Plenary Discussion by the Groups</vt:lpstr>
      <vt:lpstr>Group #1a: Data Sources and Targets</vt:lpstr>
      <vt:lpstr>Group #1b: Data Sources and Targets</vt:lpstr>
      <vt:lpstr>Group #1c: Data Sources and Targets</vt:lpstr>
      <vt:lpstr>Group #1d: Data Sources and Targets</vt:lpstr>
      <vt:lpstr>Group #1e: Data Sources and Targets</vt:lpstr>
      <vt:lpstr>Group #2: Nutrition Advocacy Needs</vt:lpstr>
      <vt:lpstr>Group #2: Nutrition Advocacy Needs</vt:lpstr>
      <vt:lpstr>Group #3: Nutrition Costing</vt:lpstr>
      <vt:lpstr>Group #3: Nutrition Costing</vt:lpstr>
      <vt:lpstr>PowerPoint Presentation</vt:lpstr>
      <vt:lpstr>Session 1: Welcome and Introduction to the PROFILES Workshop </vt:lpstr>
      <vt:lpstr>Welcoming Remarks</vt:lpstr>
      <vt:lpstr>Session Objectives</vt:lpstr>
      <vt:lpstr>Introductions</vt:lpstr>
      <vt:lpstr>Introductions (continued)</vt:lpstr>
      <vt:lpstr>Visualization in Participatory Programs (VIPP)—So Everyone’s Voice Is Heard</vt:lpstr>
      <vt:lpstr>Ground Rules</vt:lpstr>
      <vt:lpstr>Purpose of the Workshop</vt:lpstr>
      <vt:lpstr>Review of Agenda</vt:lpstr>
      <vt:lpstr>Illustrative Timeline for Nutrition Advocacy Planning Process and Implementation</vt:lpstr>
      <vt:lpstr>Questions?</vt:lpstr>
      <vt:lpstr>Session 2: Review of the Nutrition Advocacy Approach and Overview of the Stakeholder Meeting</vt:lpstr>
      <vt:lpstr>Session Objectives</vt:lpstr>
      <vt:lpstr>PowerPoint Presentation</vt:lpstr>
      <vt:lpstr>Why Invest in Nutrition and Why Now?</vt:lpstr>
      <vt:lpstr>What Are the Benefits of Improved Nutrition? </vt:lpstr>
      <vt:lpstr>Under-5 Child Mortality</vt:lpstr>
      <vt:lpstr>Under-5 Child Mortality Attributed to Malnutrition (%)</vt:lpstr>
      <vt:lpstr>Children Under 5 Affected by Moderate and Severe Stunting</vt:lpstr>
      <vt:lpstr>PowerPoint Presentation</vt:lpstr>
      <vt:lpstr>PowerPoint Presentation</vt:lpstr>
      <vt:lpstr>The Consequences of Malnutrition</vt:lpstr>
      <vt:lpstr>PowerPoint Presentation</vt:lpstr>
      <vt:lpstr>What Is Nutrition Advocacy?</vt:lpstr>
      <vt:lpstr>How Advocacy, Social Mobilization, and  BCC Support Each Other</vt:lpstr>
      <vt:lpstr>Socio-Ecological Model</vt:lpstr>
      <vt:lpstr>What Is PROFILES?</vt:lpstr>
      <vt:lpstr>What Need Was it Meant to Address?</vt:lpstr>
      <vt:lpstr>Nutrition Problems Addressed in PROFILES and the Benefits of Their Reduction</vt:lpstr>
      <vt:lpstr>PowerPoint Presentation</vt:lpstr>
      <vt:lpstr>How Are PROFILES Estimates Used?</vt:lpstr>
      <vt:lpstr>What Needs to Be Determined for PROFILES?</vt:lpstr>
      <vt:lpstr>Recap of Information Discussed During the Stakeholder Meeting</vt:lpstr>
      <vt:lpstr>Stakeholder Meeting</vt:lpstr>
      <vt:lpstr>Information Sources and Prevalence</vt:lpstr>
      <vt:lpstr>Information Sources and Prevalence</vt:lpstr>
      <vt:lpstr>Target Setting</vt:lpstr>
      <vt:lpstr>Target Setting – Risk Factors of Stunting</vt:lpstr>
      <vt:lpstr>Activity: Recap of Stakeholder Meeting/Advocacy Needs Discussion</vt:lpstr>
      <vt:lpstr>Flipchart in the Back of the Room</vt:lpstr>
      <vt:lpstr>Session 3: Scientific Basis for PROFILES</vt:lpstr>
      <vt:lpstr>Session Objectives</vt:lpstr>
      <vt:lpstr>PowerPoint Presentation</vt:lpstr>
      <vt:lpstr>PowerPoint Presentation</vt:lpstr>
      <vt:lpstr>PowerPoint Presentation</vt:lpstr>
      <vt:lpstr>Malnutrition and Child Mortality</vt:lpstr>
      <vt:lpstr>Malnutrition and Child Mortality</vt:lpstr>
      <vt:lpstr>Stunted Children</vt:lpstr>
      <vt:lpstr>Iron Deficiency Anemia and Maternal and Perinatal Mortality</vt:lpstr>
      <vt:lpstr>Low Birth Weight and Infant Mortality</vt:lpstr>
      <vt:lpstr>Suboptimal Breastfeeding</vt:lpstr>
      <vt:lpstr>Suboptimal Breastfeeding</vt:lpstr>
      <vt:lpstr>Vitamin A Deficiency and Child Mortality</vt:lpstr>
      <vt:lpstr>Malnutrition, Disability, Childhood Overweight/Obesity, and  Education Outcomes</vt:lpstr>
      <vt:lpstr>Suboptimal Breastfeeding Practices and Overweight/Obesity</vt:lpstr>
      <vt:lpstr>Iodine Deficiency and Mental Disability </vt:lpstr>
      <vt:lpstr>PowerPoint Presentation</vt:lpstr>
      <vt:lpstr>Malnutrition and Economic Productivity</vt:lpstr>
      <vt:lpstr>PowerPoint Presentation</vt:lpstr>
      <vt:lpstr>PowerPoint Presentation</vt:lpstr>
      <vt:lpstr>Effects of LBW on Productivity (Stunting and Cognitive Loss)</vt:lpstr>
      <vt:lpstr>Iodine Deficiency and Productivity</vt:lpstr>
      <vt:lpstr>PowerPoint Presentation</vt:lpstr>
      <vt:lpstr>Addressing the Risk Factors of Stunting</vt:lpstr>
      <vt:lpstr>Inadequate Dietary Diversity and Stunting</vt:lpstr>
      <vt:lpstr>Teenage Pregnancy and Stunting</vt:lpstr>
      <vt:lpstr>Q&amp;A</vt:lpstr>
      <vt:lpstr>Session 4: Approach and Assumptions Used in PROFILES Spreadsheet Models</vt:lpstr>
      <vt:lpstr>Session Objectives</vt:lpstr>
      <vt:lpstr>Activity 1</vt:lpstr>
      <vt:lpstr>Approach Used in PROFILES to Calculate Estimates (Illustrative Example for Stunting)</vt:lpstr>
      <vt:lpstr>PowerPoint Presentation</vt:lpstr>
      <vt:lpstr>PowerPoint Presentation</vt:lpstr>
      <vt:lpstr>PowerPoint Presentation</vt:lpstr>
      <vt:lpstr>PowerPoint Presentation</vt:lpstr>
      <vt:lpstr>Limitations of PROFILES</vt:lpstr>
      <vt:lpstr>What Are the Advantages of This Approach? </vt:lpstr>
      <vt:lpstr>Session 5: Considerations for Setting the Time Period for PROFILES Estimates</vt:lpstr>
      <vt:lpstr>PowerPoint Presentation</vt:lpstr>
      <vt:lpstr>Activity 1: National Commitment to Nutrition</vt:lpstr>
      <vt:lpstr>Setting the Time Period</vt:lpstr>
      <vt:lpstr>Activity 2: Plenary Discussion of the Time Period</vt:lpstr>
      <vt:lpstr>Session 6: Time Period, Available Information Sources, and Targets</vt:lpstr>
      <vt:lpstr>PowerPoint Presentation</vt:lpstr>
      <vt:lpstr>Activity 1: Sources of Nutrition Information</vt:lpstr>
      <vt:lpstr>Type of Information Required for PROFILES</vt:lpstr>
      <vt:lpstr>Information Sources</vt:lpstr>
      <vt:lpstr>Current Nutrition Situation</vt:lpstr>
      <vt:lpstr>Setting Targets</vt:lpstr>
      <vt:lpstr>Setting Targets</vt:lpstr>
      <vt:lpstr>Activity 2: Discussion on Nutrition Information and Targets</vt:lpstr>
      <vt:lpstr>Activity 3: Discuss and Agree Upon Indicators and Targets</vt:lpstr>
      <vt:lpstr>Session 7: Recap of Day One and Scoreboard Updates</vt:lpstr>
      <vt:lpstr>PowerPoint Presentation</vt:lpstr>
      <vt:lpstr>PowerPoint Presentation</vt:lpstr>
      <vt:lpstr>Session 8: Demography and Other Indicators Needed for PROFILES</vt:lpstr>
      <vt:lpstr>Session Objectives</vt:lpstr>
      <vt:lpstr>Activity 1: Discuss Other Information Needed </vt:lpstr>
      <vt:lpstr>Demographic, Fertility, Mortality, Economic, and Education Indicators Needed for PROFILES</vt:lpstr>
      <vt:lpstr>Activity 2: Discuss and Agree on the Other Information Needed for PROFILES </vt:lpstr>
      <vt:lpstr>Session 9: Introduction to PROFILES Spreadsheets: How They Work</vt:lpstr>
      <vt:lpstr>PowerPoint Presentation</vt:lpstr>
      <vt:lpstr>Activity 1</vt:lpstr>
      <vt:lpstr>PROFILES Spreadsheet </vt:lpstr>
      <vt:lpstr>PowerPoint Presentation</vt:lpstr>
      <vt:lpstr>Session 10: Introduction to Nutrition and Health in PROFILES Concurrent Sessions</vt:lpstr>
      <vt:lpstr>PowerPoint Presentation</vt:lpstr>
      <vt:lpstr>Activity 1</vt:lpstr>
      <vt:lpstr>PowerPoint Presentation</vt:lpstr>
      <vt:lpstr>Nutrition and Health Outcomes (Mortality) Concurrent Sessions (Activity 2) </vt:lpstr>
      <vt:lpstr>Report Out, Record Additional Estimates, and Q&amp;A</vt:lpstr>
      <vt:lpstr>Session 11: Introduction to Nutrition’s Impact on Human Capital (Learning) and Economic Productivity Outcomes</vt:lpstr>
      <vt:lpstr>PowerPoint Presentation</vt:lpstr>
      <vt:lpstr>Activity 1</vt:lpstr>
      <vt:lpstr>PowerPoint Presentation</vt:lpstr>
      <vt:lpstr>Nutrition and Economic Productivity/Human Capital Concurrent Sessions (Activity 2) </vt:lpstr>
      <vt:lpstr>Q&amp;A</vt:lpstr>
      <vt:lpstr>Session 12: Introduction  to Addressing Risk Factors to Reduce Stunting  </vt:lpstr>
      <vt:lpstr>PowerPoint Presentation</vt:lpstr>
      <vt:lpstr>Activity 1</vt:lpstr>
      <vt:lpstr>Addressing the Risk Factors of Stunting</vt:lpstr>
      <vt:lpstr>Risk Factors of Stunting—Concurrent Sessions (Activity 2)</vt:lpstr>
      <vt:lpstr>Q&amp;A</vt:lpstr>
      <vt:lpstr>Session 13: Recap of Day Two</vt:lpstr>
      <vt:lpstr>PowerPoint Presentation</vt:lpstr>
      <vt:lpstr>PowerPoint Presentation</vt:lpstr>
      <vt:lpstr>Session 14: Gallery Walk—Review of Preliminary Estimates from PROFILES</vt:lpstr>
      <vt:lpstr>Session Objectives</vt:lpstr>
      <vt:lpstr>PowerPoint Presentation</vt:lpstr>
      <vt:lpstr>Activity 2: PROFILES Preliminary Results</vt:lpstr>
      <vt:lpstr>Activity 3: Recommendations for the  PROFILES Report</vt:lpstr>
      <vt:lpstr>Session 15: Discussion of Advocacy Needs</vt:lpstr>
      <vt:lpstr>Session Objectives</vt:lpstr>
      <vt:lpstr>Activity 1</vt:lpstr>
      <vt:lpstr>How This Activity Fits into the Approach</vt:lpstr>
      <vt:lpstr>PowerPoint Presentation</vt:lpstr>
      <vt:lpstr>PowerPoint Presentation</vt:lpstr>
      <vt:lpstr>Recall Questions Asked Earlier in Workshop</vt:lpstr>
      <vt:lpstr>What Is the Problem?   Summary of Discussion</vt:lpstr>
      <vt:lpstr>What Changes Does the Problem Call For?   Summary of Discussion      </vt:lpstr>
      <vt:lpstr>How Can the Health and Nutrition Estimates Be Used for Nutrition Advocacy?   Summary of Discussion     </vt:lpstr>
      <vt:lpstr>How Can the Human Capital and Economic Estimates Be Used for Nutrition Advocacy?  Summary of Discussion     </vt:lpstr>
      <vt:lpstr>  Activity 2  </vt:lpstr>
      <vt:lpstr>Session 16: Next Steps/Wrap-Up</vt:lpstr>
      <vt:lpstr>Session Objectives</vt:lpstr>
      <vt:lpstr>Activity 1</vt:lpstr>
      <vt:lpstr>Illustrative Timeline for Nutrition Advocacy Planning Process and Implementation</vt:lpstr>
      <vt:lpstr>Activity 2</vt:lpstr>
      <vt:lpstr>Thank You!</vt:lpstr>
      <vt:lpstr>PowerPoint Presentation</vt:lpstr>
      <vt:lpstr>   </vt:lpstr>
      <vt:lpstr>What Is PROFILES?</vt:lpstr>
      <vt:lpstr>General Assumptions of PROFILES</vt:lpstr>
      <vt:lpstr>Nutrition Problems Addressed in PROFILES and the Benefits of Their Reduction </vt:lpstr>
      <vt:lpstr>PowerPoint Presentation</vt:lpstr>
      <vt:lpstr>Steps to Develop the PROFILES Estimates</vt:lpstr>
      <vt:lpstr>Initial and Target Prevalence for Time Period [YEAR–YEAR]</vt:lpstr>
      <vt:lpstr>Initial and Target Prevalence for Time Period [YEAR–YEAR]</vt:lpstr>
      <vt:lpstr>Initial and Target Prevalence for Time Period  [YEAR–YEAR]</vt:lpstr>
      <vt:lpstr>If There is No Change in Stunting Prevalence: Annual Number of Deaths Related to Stunting will Rise  Because of Increase in the Population of Children Under 5 </vt:lpstr>
      <vt:lpstr>If Nutrition Improves and Stunting Prevalence Is Reduced: Annual Number of Deaths Related to Stunting Will Decrease and Children’s Lives Will Be Saved</vt:lpstr>
      <vt:lpstr>If There Is No Change in Wasting Prevalence: Annual Number of Deaths Related to Wasting Will Rise  Because of Increase in the Population of Children Under 5 </vt:lpstr>
      <vt:lpstr>If Nutrition Improves and Wasting Prevalence Is Reduced: Annual Number of Deaths Related to Wasting Will Decrease and Children’s Lives Will Be Saved</vt:lpstr>
      <vt:lpstr>Number of Deaths That Would Result If the Current Nutrition Situation Continues: Status Quo Scenario for the Time Period [YEAR–YEAR]</vt:lpstr>
      <vt:lpstr>Number of Deaths That Would Result If the Current Nutrition Situation Continues: Status Quo Scenario for the Time Period [YEAR–YEAR]</vt:lpstr>
      <vt:lpstr>Number of Lives That Could Be Saved If the Nutrition Situation Improves: Improved Scenario for the Time Period [YEAR–YEAR]</vt:lpstr>
      <vt:lpstr>Number of Lives That Could Be Saved If the Nutrition Situation Improves: Improved Scenario for the Time Period [YEAR–YEAR]</vt:lpstr>
      <vt:lpstr>Human Capital Losses in Learning Related to Stunting for the Time Period [YEAR–YEAR]</vt:lpstr>
      <vt:lpstr>  Human Capital Gains in Learning Related to Stunting for the Time Period [YEAR–YEAR]</vt:lpstr>
      <vt:lpstr>Human Capital Gains in Learning Related to Stunting for the Time Period [YEAR–YEAR]</vt:lpstr>
      <vt:lpstr>Economic Productivity Losses That Would Result If the Current Nutrition Situation Continues: Status Quo Scenario for the Time Period 2018–2030</vt:lpstr>
      <vt:lpstr>Economic Productivity Gains That Would Result If the Current Nutrition Situation Improves: Improved Scenario for the Time Period 2018–2030</vt:lpstr>
      <vt:lpstr>Economic Productivity Gains That Would Result If the Current Nutrition Situation Improves: Improved Scenario for the Time Period [YEAR–YEAR]</vt:lpstr>
      <vt:lpstr>Cases of Stunting That Would Result If the Current Nutrition Situation Continues: Status Quo Scenario for the Time Period [YEAR–YEAR]</vt:lpstr>
      <vt:lpstr>Stunting Cases That Would be Averted If the Current Nutrition Situation Improves: Improved Scenario for the Time Period [YEAR–YEAR]</vt:lpstr>
      <vt:lpstr>Inadequate Dietary Diversity as a Risk Factor for Stunting: Status Quo vs. Improved Scenario </vt:lpstr>
      <vt:lpstr>Being Born to a Teenage Mother as a Risk Factor for Stunting: Status Quo vs. Improved Scenario</vt:lpstr>
      <vt:lpstr>Conclusion</vt:lpstr>
      <vt:lpstr>Questions and Answers</vt:lpstr>
      <vt:lpstr>PowerPoint Presentation</vt:lpstr>
      <vt:lpstr>Nutrition Advocacy Planning Workshop Day One</vt:lpstr>
      <vt:lpstr>Welcoming Remarks</vt:lpstr>
      <vt:lpstr>Session 1: Purpose of the Workshop: Why Advocacy and Why Now?</vt:lpstr>
      <vt:lpstr> Purpose of the Workshop</vt:lpstr>
      <vt:lpstr>Key Steps in the Process</vt:lpstr>
      <vt:lpstr>Why Advocacy and Why Now?</vt:lpstr>
      <vt:lpstr>Introductions</vt:lpstr>
      <vt:lpstr>Visualization in Participatory Programs (VIPP)</vt:lpstr>
      <vt:lpstr>Review of Agenda</vt:lpstr>
      <vt:lpstr>Session 2: The Nutrition Situation in [insert country]</vt:lpstr>
      <vt:lpstr>Session 3: Review of Existing Nutrition Advocacy Activities and Materials</vt:lpstr>
      <vt:lpstr>Discussion Question</vt:lpstr>
      <vt:lpstr>Break</vt:lpstr>
      <vt:lpstr>Session 4: Components of a Nutrition Advocacy Plan; Review of the Problem and Possible Solutions</vt:lpstr>
      <vt:lpstr>PowerPoint Presentation</vt:lpstr>
      <vt:lpstr>Step-by-Step Process to Develop an Advocacy Plan</vt:lpstr>
      <vt:lpstr>Components of an Advocacy Plan</vt:lpstr>
      <vt:lpstr>Discussion from Stakeholder Meeting   and PROFILES Workshop on Nutrition Advocacy</vt:lpstr>
      <vt:lpstr>Questions Addressed at Stakeholder Meeting and PROFILES Workshop</vt:lpstr>
      <vt:lpstr>The Problem:  Why Are We Here?    </vt:lpstr>
      <vt:lpstr>Summary of Discussion from Stakeholder Meeting and PROFILES Workshop: The Problem </vt:lpstr>
      <vt:lpstr>Feedback Session</vt:lpstr>
      <vt:lpstr>What Changes Might Solve the Problem?</vt:lpstr>
      <vt:lpstr>Summary of Discussion from Stakeholder Meeting and PROFILES Workshop: The Solutions</vt:lpstr>
      <vt:lpstr>Feedback Session </vt:lpstr>
      <vt:lpstr>Flipchart in the Back of the Room</vt:lpstr>
      <vt:lpstr>Session 5: Summary of PROFILES Estimates [Insert Preliminary Results Slides from Step 2]</vt:lpstr>
      <vt:lpstr>Session 6: Audience Analysis and Segmentation Using the Socio-Ecological Model</vt:lpstr>
      <vt:lpstr>PowerPoint Presentation</vt:lpstr>
      <vt:lpstr>Questions and Answers</vt:lpstr>
      <vt:lpstr>Audience Analysis Exercise</vt:lpstr>
      <vt:lpstr>Lunch</vt:lpstr>
      <vt:lpstr>Session 6 (Continued): Audience Analysis and Segmentation Using the Socio-Ecological Model</vt:lpstr>
      <vt:lpstr>Voting on Audiences</vt:lpstr>
      <vt:lpstr>Session 7: Context Analysis</vt:lpstr>
      <vt:lpstr>  Context Analysis   </vt:lpstr>
      <vt:lpstr>Break</vt:lpstr>
      <vt:lpstr>Session 8: Desired Changes, Barriers, and Advocacy Intent for Each Audience</vt:lpstr>
      <vt:lpstr>Advocacy Intent</vt:lpstr>
      <vt:lpstr>Barriers (Why are we still dealing with this problem?)</vt:lpstr>
      <vt:lpstr>Desired Changes, Barriers, and Advocacy Intent for Each Audience</vt:lpstr>
      <vt:lpstr>Example from Ethiopia</vt:lpstr>
      <vt:lpstr>Wrap-Up and  Closing of Day 1</vt:lpstr>
      <vt:lpstr>PowerPoint Presentation</vt:lpstr>
      <vt:lpstr>Recap of Day One</vt:lpstr>
      <vt:lpstr>Session 9: Discussion of Desired Changes, Barriers, and Advocacy Intent for Each Audience</vt:lpstr>
      <vt:lpstr>Session 10: Revision of Desired Changes, Barriers, and Advocacy Intent for Each Audience</vt:lpstr>
      <vt:lpstr>Break</vt:lpstr>
      <vt:lpstr>Session 11: Advocacy Activities and Materials for Each Audience</vt:lpstr>
      <vt:lpstr>Discussion Questions</vt:lpstr>
      <vt:lpstr>Communication Channels</vt:lpstr>
      <vt:lpstr>Factors that Influence the Choice of Channels</vt:lpstr>
      <vt:lpstr>Questions and Answers</vt:lpstr>
      <vt:lpstr>Deciding on Activities and Materials</vt:lpstr>
      <vt:lpstr>Example from Ethiopia</vt:lpstr>
      <vt:lpstr>Session 12: Discussion of Advocacy Activities and Materials for Each Audience</vt:lpstr>
      <vt:lpstr>Lunch</vt:lpstr>
      <vt:lpstr>Session 13: Revision of Advocacy Activities and Materials for Each Audience </vt:lpstr>
      <vt:lpstr>Session 14: Indicators and Means of Verification</vt:lpstr>
      <vt:lpstr>Indicators and Means of Verification</vt:lpstr>
      <vt:lpstr>Indicators and Means of Verification</vt:lpstr>
      <vt:lpstr>Indicators and Means of Verification</vt:lpstr>
      <vt:lpstr>Indicators and Means of Verification</vt:lpstr>
      <vt:lpstr>Indicators and Means of Verification</vt:lpstr>
      <vt:lpstr>Example from Ethiopia </vt:lpstr>
      <vt:lpstr>Break</vt:lpstr>
      <vt:lpstr>Session 15: Discussion of Indicators and Means of Verification</vt:lpstr>
      <vt:lpstr>Wrap-Up and  Closing of Day 2</vt:lpstr>
      <vt:lpstr>PowerPoint Presentation</vt:lpstr>
      <vt:lpstr>Recap of Day 2</vt:lpstr>
      <vt:lpstr>Session 16: Revision of Indicators and Means of Verification</vt:lpstr>
      <vt:lpstr>Session 17: Timeline and Responsible/Supporting Organizations</vt:lpstr>
      <vt:lpstr>Example from Ethiopia</vt:lpstr>
      <vt:lpstr>Break</vt:lpstr>
      <vt:lpstr>Session 18: Discussion of Timeline and Responsible/Supporting Organizations</vt:lpstr>
      <vt:lpstr>Session 19: Revision of Timeline and Responsible/Supporting Organizations</vt:lpstr>
      <vt:lpstr>Lunch</vt:lpstr>
      <vt:lpstr>Session 20: Introduction to Material Planning Tool and Review of Draft Material</vt:lpstr>
      <vt:lpstr>What is a Material Planning Tool?</vt:lpstr>
      <vt:lpstr>Discuss the Material</vt:lpstr>
      <vt:lpstr>Break</vt:lpstr>
      <vt:lpstr>Session 21: Discussion and Revision of Draft Material</vt:lpstr>
      <vt:lpstr>Wrap-Up and Closing of  Day 3</vt:lpstr>
      <vt:lpstr>PowerPoint Presentation</vt:lpstr>
      <vt:lpstr>Session 22: Review of the Completed Nutrition Advocacy Plan </vt:lpstr>
      <vt:lpstr>Break</vt:lpstr>
      <vt:lpstr>Session 23: Material Planning Tool—Key Promise, Support Statement, and Call to Action</vt:lpstr>
      <vt:lpstr>Session 24: Material Planning Tool—Discussion of Key Promise, Support Statement, and Call to Action</vt:lpstr>
      <vt:lpstr>Lunch</vt:lpstr>
      <vt:lpstr>Session 25: Material Planning Tool—Revision of Key Promise, Support Statement, and Call to Action</vt:lpstr>
      <vt:lpstr>Session 26: Material Planning Tool—Key Content (Detailed Outline of Document) and How it Fits the Mix/Creative Considerations </vt:lpstr>
      <vt:lpstr>Break</vt:lpstr>
      <vt:lpstr>Session 27: Material Planning Tool—Discussion of Key Content (Detailed Outline of Document) and How it Fits the Mix/Creative Considerations</vt:lpstr>
      <vt:lpstr>Session 28: Material Planning Tool—Revision of Key Content (Detailed Outline of Document) and How it Fits the Mix/Creative Considerations</vt:lpstr>
      <vt:lpstr>Closing and the Way Forward</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for Country-Level Nutrition Advocacy Using PROFILES and Nutrition Costing</dc:title>
  <dc:creator>USAID's FANTA Project;managed by FHI 360</dc:creator>
  <cp:lastModifiedBy>Heather Finegan</cp:lastModifiedBy>
  <cp:revision>276</cp:revision>
  <dcterms:created xsi:type="dcterms:W3CDTF">2014-03-10T06:21:31Z</dcterms:created>
  <dcterms:modified xsi:type="dcterms:W3CDTF">2018-04-30T13:36:18Z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0x01010001EF02CFF62BCD4BB1CFF2521B61A3A0</vt:lpwstr>
  </property>
</Properties>
</file>