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48" r:id="rId4"/>
    <p:sldMasterId id="2147483687" r:id="rId5"/>
  </p:sldMasterIdLst>
  <p:notesMasterIdLst>
    <p:notesMasterId r:id="rId53"/>
  </p:notesMasterIdLst>
  <p:handoutMasterIdLst>
    <p:handoutMasterId r:id="rId54"/>
  </p:handoutMasterIdLst>
  <p:sldIdLst>
    <p:sldId id="318" r:id="rId6"/>
    <p:sldId id="336" r:id="rId7"/>
    <p:sldId id="322" r:id="rId8"/>
    <p:sldId id="337" r:id="rId9"/>
    <p:sldId id="338" r:id="rId10"/>
    <p:sldId id="339" r:id="rId11"/>
    <p:sldId id="340" r:id="rId12"/>
    <p:sldId id="348" r:id="rId13"/>
    <p:sldId id="325" r:id="rId14"/>
    <p:sldId id="349" r:id="rId15"/>
    <p:sldId id="350" r:id="rId16"/>
    <p:sldId id="351" r:id="rId17"/>
    <p:sldId id="359" r:id="rId18"/>
    <p:sldId id="328" r:id="rId19"/>
    <p:sldId id="352" r:id="rId20"/>
    <p:sldId id="360" r:id="rId21"/>
    <p:sldId id="363" r:id="rId22"/>
    <p:sldId id="364" r:id="rId23"/>
    <p:sldId id="353" r:id="rId24"/>
    <p:sldId id="361" r:id="rId25"/>
    <p:sldId id="354" r:id="rId26"/>
    <p:sldId id="355" r:id="rId27"/>
    <p:sldId id="329" r:id="rId28"/>
    <p:sldId id="356" r:id="rId29"/>
    <p:sldId id="330" r:id="rId30"/>
    <p:sldId id="331" r:id="rId31"/>
    <p:sldId id="357" r:id="rId32"/>
    <p:sldId id="362" r:id="rId33"/>
    <p:sldId id="333" r:id="rId34"/>
    <p:sldId id="358" r:id="rId35"/>
    <p:sldId id="365" r:id="rId36"/>
    <p:sldId id="366" r:id="rId37"/>
    <p:sldId id="367" r:id="rId38"/>
    <p:sldId id="368" r:id="rId39"/>
    <p:sldId id="369" r:id="rId40"/>
    <p:sldId id="370" r:id="rId41"/>
    <p:sldId id="371" r:id="rId42"/>
    <p:sldId id="378" r:id="rId43"/>
    <p:sldId id="379" r:id="rId44"/>
    <p:sldId id="380" r:id="rId45"/>
    <p:sldId id="372" r:id="rId46"/>
    <p:sldId id="373" r:id="rId47"/>
    <p:sldId id="374" r:id="rId48"/>
    <p:sldId id="375" r:id="rId49"/>
    <p:sldId id="376" r:id="rId50"/>
    <p:sldId id="377" r:id="rId51"/>
    <p:sldId id="381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ca Woldt" initials="MW" lastIdx="2" clrIdx="0"/>
  <p:cmAuthor id="2" name="Tina Lloren" initials="TL" lastIdx="1" clrIdx="1">
    <p:extLst>
      <p:ext uri="{19B8F6BF-5375-455C-9EA6-DF929625EA0E}">
        <p15:presenceInfo xmlns:p15="http://schemas.microsoft.com/office/powerpoint/2012/main" userId="S-1-5-21-3803739944-511804359-1636214392-329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CC"/>
    <a:srgbClr val="006699"/>
    <a:srgbClr val="996633"/>
    <a:srgbClr val="1B42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6305" autoAdjust="0"/>
  </p:normalViewPr>
  <p:slideViewPr>
    <p:cSldViewPr>
      <p:cViewPr varScale="1">
        <p:scale>
          <a:sx n="62" d="100"/>
          <a:sy n="62" d="100"/>
        </p:scale>
        <p:origin x="37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00"/>
    </p:cViewPr>
  </p:sorterViewPr>
  <p:notesViewPr>
    <p:cSldViewPr>
      <p:cViewPr varScale="1">
        <p:scale>
          <a:sx n="74" d="100"/>
          <a:sy n="74" d="100"/>
        </p:scale>
        <p:origin x="-31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DD1FCB-39ED-4C83-95A2-21E403772F1B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5FB46D3-7ECA-4BD6-9209-7E50354DD9C6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978700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FE64BD-05ED-464C-BC11-774DB03E2BB6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8AEB239-F1E2-4D8B-849D-CC2B2C3727CE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066937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196E11-EB8E-404E-8A1D-4E2C1D5909A3}" type="slidenum">
              <a:rPr lang="en-US" altLang="pt-PT" smtClean="0">
                <a:latin typeface="Calibri" panose="020F0502020204030204" pitchFamily="34" charset="0"/>
              </a:rPr>
              <a:pPr/>
              <a:t>1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113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altLang="pt-PT"/>
              <a:t>Tópico obrigatório – 30 minutos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4C11284-A070-4C63-857B-1CA476FA8D74}" type="slidenum">
              <a:rPr lang="en-US" altLang="pt-PT" smtClean="0">
                <a:latin typeface="Calibri" panose="020F0502020204030204" pitchFamily="34" charset="0"/>
              </a:rPr>
              <a:pPr/>
              <a:t>25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536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pt-PT"/>
              <a:t>Refira os participantes ao quadro 5.2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E0F720D-2871-40A5-87F3-460DE9FB4C2F}" type="slidenum">
              <a:rPr lang="en-US" altLang="pt-PT" smtClean="0">
                <a:latin typeface="Calibri" panose="020F0502020204030204" pitchFamily="34" charset="0"/>
              </a:rPr>
              <a:pPr/>
              <a:t>26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9020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altLang="en-US"/>
              <a:t>Tópico obrigatório – 30 minutos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6F8B42-31C6-416E-85F8-43A4231CB2F0}" type="slidenum">
              <a:rPr lang="en-US" altLang="pt-PT" smtClean="0">
                <a:latin typeface="Calibri" panose="020F0502020204030204" pitchFamily="34" charset="0"/>
              </a:rPr>
              <a:pPr/>
              <a:t>27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46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en-US"/>
              <a:t>Quais são as dificuldades que têm encontrado</a:t>
            </a:r>
          </a:p>
          <a:p>
            <a:r>
              <a:rPr lang="pt-BR" altLang="en-US"/>
              <a:t>Como tem ultrapassado estas dificuldades</a:t>
            </a:r>
            <a:endParaRPr lang="en-US" altLang="en-US"/>
          </a:p>
          <a:p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7DF9C07-D9C8-4109-817C-B1EC09C97A5B}" type="slidenum">
              <a:rPr lang="en-US" altLang="pt-PT" smtClean="0">
                <a:latin typeface="Calibri" panose="020F0502020204030204" pitchFamily="34" charset="0"/>
              </a:rPr>
              <a:pPr/>
              <a:t>28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60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pt-PT"/>
              <a:t>Tópico obrigatório – 30 minutos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E3BEAE6-4370-4C72-998F-DF81A94B0448}" type="slidenum">
              <a:rPr lang="en-US" altLang="pt-PT" smtClean="0">
                <a:latin typeface="Calibri" panose="020F0502020204030204" pitchFamily="34" charset="0"/>
              </a:rPr>
              <a:pPr/>
              <a:t>29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4092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A2CCAE-57DA-4F67-9831-39C956DCB5DC}" type="slidenum">
              <a:rPr lang="en-US" altLang="pt-PT" smtClean="0">
                <a:latin typeface="Calibri" panose="020F0502020204030204" pitchFamily="34" charset="0"/>
              </a:rPr>
              <a:pPr/>
              <a:t>45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187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pt-PT"/>
              <a:t>Topico obrigatório – 45 minutos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342EA0-C0C1-4AD4-BB4F-F0F7D055B360}" type="slidenum">
              <a:rPr lang="en-US" altLang="pt-PT" smtClean="0">
                <a:latin typeface="Calibri" panose="020F0502020204030204" pitchFamily="34" charset="0"/>
              </a:rPr>
              <a:pPr/>
              <a:t>3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13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pt-PT" altLang="en-US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Este grupo de pacientes (</a:t>
            </a:r>
            <a:r>
              <a:rPr lang="pt-PT" altLang="en-US" i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nutricionalmente mais vulneráveis</a:t>
            </a:r>
            <a:r>
              <a:rPr lang="pt-PT" altLang="en-US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tem prioridade nos programas de reabilitação nutricional, devido às suas necessidades acrescidas em nutrientes e energia, em relação a população no geral. </a:t>
            </a:r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4E7624A-869A-4F49-881A-5063120A6CDB}" type="slidenum">
              <a:rPr lang="en-US" altLang="pt-PT" smtClean="0">
                <a:latin typeface="Calibri" panose="020F0502020204030204" pitchFamily="34" charset="0"/>
              </a:rPr>
              <a:pPr/>
              <a:t>4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115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PT"/>
              <a:t>ASPU é um produto especialmente formulado para o tratamento da DAM. Cada saqueta contém 92 gramas e tem 500 quilocalorias, 12,5 gramas de proteínas e 32,9 gramas de gordura.</a:t>
            </a:r>
            <a:endParaRPr lang="pt-PT" altLang="pt-PT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CD73BA4-C6C8-4285-AFA9-1E9DCD57ADCA}" type="slidenum">
              <a:rPr lang="en-US" altLang="pt-PT" smtClean="0">
                <a:latin typeface="Calibri" panose="020F0502020204030204" pitchFamily="34" charset="0"/>
              </a:rPr>
              <a:pPr/>
              <a:t>9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548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en-US">
                <a:latin typeface="Arial" panose="020B0604020202020204" pitchFamily="34" charset="0"/>
                <a:cs typeface="Arial" panose="020B0604020202020204" pitchFamily="34" charset="0"/>
              </a:rPr>
              <a:t>MAE consiste numa mistura de cereais e outros ingredientes (por exemplo: soja, leguminosas, sementes oleaginosas, leite em pó desnatado, açúcar e/ou óleo vegetal) e enriquecidos com uma pré-mistura de vitaminas e minerais. </a:t>
            </a:r>
          </a:p>
          <a:p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86E73D6-00D7-4C52-8E8B-BBAAE1713B53}" type="slidenum">
              <a:rPr lang="en-US" altLang="pt-PT" smtClean="0">
                <a:latin typeface="Calibri" panose="020F0502020204030204" pitchFamily="34" charset="0"/>
              </a:rPr>
              <a:pPr/>
              <a:t>11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872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altLang="en-US"/>
              <a:t>Nota: refira aos participantes para as instruções para preparação da MAE.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720F992-478E-4EEF-893D-BDAD0DC89656}" type="slidenum">
              <a:rPr lang="en-US" altLang="pt-PT" smtClean="0">
                <a:latin typeface="Calibri" panose="020F0502020204030204" pitchFamily="34" charset="0"/>
              </a:rPr>
              <a:pPr/>
              <a:t>12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599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altLang="pt-PT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3FC2476-D65E-40AE-9F10-CA9CB548656D}" type="slidenum">
              <a:rPr lang="en-US" altLang="pt-PT" smtClean="0">
                <a:latin typeface="Calibri" panose="020F0502020204030204" pitchFamily="34" charset="0"/>
              </a:rPr>
              <a:pPr/>
              <a:t>14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213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altLang="en-US" b="1"/>
              <a:t>N.B.:</a:t>
            </a:r>
            <a:r>
              <a:rPr lang="pt-PT" altLang="en-US"/>
              <a:t> O ATPU deve ser priorizado para as crianças e adolescentes com desnutrição aguda grave (DAG). Nos distritos onde não existem quantidades suficientes de ATPU para crianças e adolescentes com DAG, as crianças e adolescentes com DAM não devem receber ATPU.</a:t>
            </a:r>
          </a:p>
          <a:p>
            <a:endParaRPr lang="pt-PT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E8575C-2CE4-41DA-8002-AD786D254D6F}" type="slidenum">
              <a:rPr lang="en-US" altLang="pt-PT" smtClean="0">
                <a:latin typeface="Calibri" panose="020F0502020204030204" pitchFamily="34" charset="0"/>
              </a:rPr>
              <a:pPr/>
              <a:t>15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758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pt-PT"/>
              <a:t>10 minutos para resolução.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0CA5BA3-D4B2-4A4A-A4E2-9960B04E0C93}" type="slidenum">
              <a:rPr lang="en-US" altLang="pt-PT" smtClean="0">
                <a:latin typeface="Calibri" panose="020F0502020204030204" pitchFamily="34" charset="0"/>
              </a:rPr>
              <a:pPr/>
              <a:t>23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7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6"/>
          <p:cNvCxnSpPr/>
          <p:nvPr/>
        </p:nvCxnSpPr>
        <p:spPr>
          <a:xfrm>
            <a:off x="1219200" y="3124200"/>
            <a:ext cx="71691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FANTA-2 whiteband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69025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066800" y="4953000"/>
            <a:ext cx="732155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300">
                <a:solidFill>
                  <a:srgbClr val="FFFFFF"/>
                </a:solidFill>
              </a:rPr>
              <a:t>Food and Nutrition Technical Assistance III Project (FANTA)</a:t>
            </a:r>
          </a:p>
          <a:p>
            <a:pPr>
              <a:defRPr/>
            </a:pPr>
            <a:r>
              <a:rPr lang="en-US" altLang="en-US" sz="1300">
                <a:solidFill>
                  <a:srgbClr val="FFFFFF"/>
                </a:solidFill>
              </a:rPr>
              <a:t>FHI 360   1825 Connecticut Avenue, NW   Washington, DC 20009</a:t>
            </a:r>
          </a:p>
          <a:p>
            <a:pPr>
              <a:defRPr/>
            </a:pPr>
            <a:r>
              <a:rPr lang="en-US" altLang="en-US" sz="1300">
                <a:solidFill>
                  <a:srgbClr val="FFFFFF"/>
                </a:solidFill>
              </a:rPr>
              <a:t>Tel: 202-884-8000   Fax: 202-884-8432   Email: fantamail@fhi360.org   Website: www.fantaproject.org </a:t>
            </a:r>
          </a:p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9" name="Picture 9"/>
          <p:cNvPicPr>
            <a:picLocks noChangeAspect="1"/>
          </p:cNvPicPr>
          <p:nvPr/>
        </p:nvPicPr>
        <p:blipFill>
          <a:blip r:embed="rId4"/>
          <a:srcRect t="2" b="56721"/>
          <a:stretch>
            <a:fillRect/>
          </a:stretch>
        </p:blipFill>
        <p:spPr bwMode="auto">
          <a:xfrm>
            <a:off x="228600" y="6307138"/>
            <a:ext cx="17113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Horizontal_RGB_600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6272213"/>
            <a:ext cx="17557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FHI360 Logo_horizonal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03900" y="6318250"/>
            <a:ext cx="10668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7124698" cy="2057400"/>
          </a:xfrm>
        </p:spPr>
        <p:txBody>
          <a:bodyPr>
            <a:normAutofit/>
          </a:bodyPr>
          <a:lstStyle>
            <a:lvl1pPr marL="0" indent="0" algn="l">
              <a:defRPr sz="30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76600"/>
            <a:ext cx="7124698" cy="277368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0"/>
          </p:nvPr>
        </p:nvSpPr>
        <p:spPr>
          <a:xfrm>
            <a:off x="1219200" y="3581400"/>
            <a:ext cx="6400800" cy="277368"/>
          </a:xfrm>
        </p:spPr>
        <p:txBody>
          <a:bodyPr>
            <a:noAutofit/>
          </a:bodyPr>
          <a:lstStyle>
            <a:lvl1pPr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5"/>
          <p:cNvSpPr>
            <a:spLocks noGrp="1"/>
          </p:cNvSpPr>
          <p:nvPr>
            <p:ph sz="quarter" idx="11"/>
          </p:nvPr>
        </p:nvSpPr>
        <p:spPr>
          <a:xfrm>
            <a:off x="1219200" y="3886200"/>
            <a:ext cx="6019800" cy="304800"/>
          </a:xfrm>
        </p:spPr>
        <p:txBody>
          <a:bodyPr>
            <a:noAutofit/>
          </a:bodyPr>
          <a:lstStyle>
            <a:lvl1pPr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2" name="Picture 2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67"/>
          <a:stretch>
            <a:fillRect/>
          </a:stretch>
        </p:blipFill>
        <p:spPr bwMode="auto">
          <a:xfrm>
            <a:off x="4017963" y="228600"/>
            <a:ext cx="1108075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21"/>
          <p:cNvSpPr txBox="1">
            <a:spLocks noChangeArrowheads="1"/>
          </p:cNvSpPr>
          <p:nvPr userDrawn="1"/>
        </p:nvSpPr>
        <p:spPr bwMode="auto">
          <a:xfrm>
            <a:off x="3941763" y="942975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 dirty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REPÚBLICA DE MOÇAMBIQUE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 dirty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Ministério de Saúde</a:t>
            </a:r>
            <a:endParaRPr lang="en-US" altLang="pt-PT" sz="600" dirty="0">
              <a:solidFill>
                <a:prstClr val="black"/>
              </a:solidFill>
              <a:latin typeface="Century Gothic" panose="020B0502020202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20BF0-19D6-44C1-BAB3-4929BBF3BB30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70886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12589-4987-4545-B78B-5E08B8E72E36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881226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0676-385F-4FA1-B56F-BDC1E32C59E8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091585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911C6-EC1B-48A2-9A2A-1BEA985B8FA2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853896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52B1B-84BC-48FA-9166-2436253EDF79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466327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50700-F27C-4433-B63A-5190177F4142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259893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170F4-1794-43C3-94E1-E32D54CCDA89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210511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958F6-DE67-4F75-997D-18D43F9E99BA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833077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DE0C3-6A71-41D7-9C6A-C34F6EEA4C14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770930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A4944-E2C1-4285-AF06-BB3B9DE90F8F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92881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pattFill prst="dashHorz">
            <a:fgClr>
              <a:schemeClr val="bg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7727950" y="0"/>
            <a:ext cx="1416050" cy="1276350"/>
          </a:xfrm>
          <a:prstGeom prst="rect">
            <a:avLst/>
          </a:prstGeom>
          <a:pattFill prst="pct50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EEECE1">
                    <a:lumMod val="25000"/>
                  </a:srgbClr>
                </a:solidFill>
              </a:rPr>
              <a:t>6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EEECE1">
                    <a:lumMod val="25000"/>
                  </a:srgbClr>
                </a:solidFill>
              </a:rPr>
              <a:t>M</a:t>
            </a:r>
            <a:r>
              <a:rPr lang="pt-PT" altLang="en-US" sz="2000" b="1" dirty="0">
                <a:solidFill>
                  <a:srgbClr val="EEECE1">
                    <a:lumMod val="25000"/>
                  </a:srgbClr>
                </a:solidFill>
              </a:rPr>
              <a:t>ó</a:t>
            </a:r>
            <a:r>
              <a:rPr lang="en-US" sz="2000" b="1" dirty="0" err="1">
                <a:solidFill>
                  <a:srgbClr val="EEECE1">
                    <a:lumMod val="25000"/>
                  </a:srgbClr>
                </a:solidFill>
              </a:rPr>
              <a:t>dulo</a:t>
            </a:r>
            <a:endParaRPr lang="en-US" sz="2000" b="1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-19050" y="1276350"/>
            <a:ext cx="9163050" cy="1905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pattFill prst="dashHorz">
            <a:fgClr>
              <a:srgbClr val="0099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12"/>
          <p:cNvSpPr txBox="1">
            <a:spLocks/>
          </p:cNvSpPr>
          <p:nvPr/>
        </p:nvSpPr>
        <p:spPr>
          <a:xfrm>
            <a:off x="4735513" y="6446838"/>
            <a:ext cx="3700462" cy="182562"/>
          </a:xfrm>
          <a:prstGeom prst="rect">
            <a:avLst/>
          </a:prstGeom>
        </p:spPr>
        <p:txBody>
          <a:bodyPr wrap="none"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Tx/>
              <a:buNone/>
              <a:defRPr sz="1200" kern="120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4F81BD"/>
              </a:buClr>
              <a:defRPr/>
            </a:pPr>
            <a:r>
              <a:rPr lang="pt-BR" sz="1000" dirty="0">
                <a:solidFill>
                  <a:srgbClr val="0099CC"/>
                </a:solidFill>
              </a:rPr>
              <a:t>Tratamento e Reabilitação Nutricional para Adolescentes e Adultos</a:t>
            </a:r>
            <a:endParaRPr lang="en-US" sz="1000" dirty="0">
              <a:solidFill>
                <a:srgbClr val="0099C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1417638"/>
          </a:xfrm>
        </p:spPr>
        <p:txBody>
          <a:bodyPr lIns="457200">
            <a:normAutofit/>
          </a:bodyPr>
          <a:lstStyle>
            <a:lvl1pPr algn="l">
              <a:defRPr sz="3200" b="1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0099CC"/>
              </a:buClr>
              <a:defRPr sz="2800">
                <a:latin typeface="+mn-lt"/>
                <a:cs typeface="Arial" panose="020B0604020202020204" pitchFamily="34" charset="0"/>
              </a:defRPr>
            </a:lvl1pPr>
            <a:lvl2pPr>
              <a:defRPr sz="2800">
                <a:latin typeface="+mn-lt"/>
                <a:cs typeface="Arial" panose="020B0604020202020204" pitchFamily="34" charset="0"/>
              </a:defRPr>
            </a:lvl2pPr>
            <a:lvl3pPr>
              <a:defRPr sz="2800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800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800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72488" y="6403975"/>
            <a:ext cx="457200" cy="228600"/>
          </a:xfrm>
        </p:spPr>
        <p:txBody>
          <a:bodyPr/>
          <a:lstStyle>
            <a:lvl1pPr>
              <a:defRPr b="1">
                <a:solidFill>
                  <a:srgbClr val="0099CC"/>
                </a:solidFill>
                <a:latin typeface="+mn-lt"/>
              </a:defRPr>
            </a:lvl1pPr>
          </a:lstStyle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‹#›</a:t>
            </a:fld>
            <a:endParaRPr lang="pt-PT" altLang="en-US" dirty="0"/>
          </a:p>
        </p:txBody>
      </p:sp>
      <p:sp>
        <p:nvSpPr>
          <p:cNvPr id="11" name="Footer Placeholder 1"/>
          <p:cNvSpPr txBox="1">
            <a:spLocks/>
          </p:cNvSpPr>
          <p:nvPr userDrawn="1"/>
        </p:nvSpPr>
        <p:spPr>
          <a:xfrm>
            <a:off x="685800" y="6446838"/>
            <a:ext cx="4024313" cy="182562"/>
          </a:xfrm>
          <a:prstGeom prst="rect">
            <a:avLst/>
          </a:prstGeom>
        </p:spPr>
        <p:txBody>
          <a:bodyPr wrap="none" anchor="ctr"/>
          <a:lstStyle>
            <a:defPPr>
              <a:defRPr lang="pt-PT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996633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sz="1000" b="1" dirty="0">
                <a:solidFill>
                  <a:prstClr val="black"/>
                </a:solidFill>
                <a:latin typeface="+mn-lt"/>
              </a:rPr>
              <a:t>Módulo </a:t>
            </a:r>
            <a:r>
              <a:rPr lang="pt-PT" sz="1000" b="1" dirty="0">
                <a:solidFill>
                  <a:schemeClr val="tx1"/>
                </a:solidFill>
                <a:latin typeface="+mn-lt"/>
              </a:rPr>
              <a:t>6: </a:t>
            </a:r>
            <a:r>
              <a:rPr lang="pt-PT" sz="1000" dirty="0">
                <a:solidFill>
                  <a:schemeClr val="tx1"/>
                </a:solidFill>
                <a:latin typeface="+mn-lt"/>
              </a:rPr>
              <a:t>Nutrição e HIV</a:t>
            </a:r>
            <a:endParaRPr lang="en-US" sz="1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7420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531F-AC16-4C6E-82E7-8509F6100991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51189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596EFF-233B-4CA8-A482-F1422D06D5F4}" type="slidenum">
              <a:rPr lang="pt-PT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67"/>
          <a:stretch>
            <a:fillRect/>
          </a:stretch>
        </p:blipFill>
        <p:spPr bwMode="auto">
          <a:xfrm>
            <a:off x="4017963" y="228600"/>
            <a:ext cx="1108075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1"/>
          <p:cNvSpPr txBox="1">
            <a:spLocks noChangeArrowheads="1"/>
          </p:cNvSpPr>
          <p:nvPr userDrawn="1"/>
        </p:nvSpPr>
        <p:spPr bwMode="auto">
          <a:xfrm>
            <a:off x="3941763" y="942975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 dirty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REPÚBLICA DE MOÇAMBIQUE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 dirty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Ministério de Saúde</a:t>
            </a:r>
            <a:endParaRPr lang="en-US" altLang="pt-PT" sz="600" dirty="0">
              <a:solidFill>
                <a:prstClr val="black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275736"/>
            <a:ext cx="9144000" cy="1468438"/>
          </a:xfrm>
          <a:prstGeom prst="rect">
            <a:avLst/>
          </a:prstGeom>
          <a:solidFill>
            <a:srgbClr val="0099CC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anchor="ctr"/>
          <a:lstStyle/>
          <a:p>
            <a:pPr>
              <a:spcBef>
                <a:spcPts val="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2627313"/>
            <a:ext cx="9144000" cy="136525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2763838"/>
            <a:ext cx="9144000" cy="3865562"/>
          </a:xfrm>
          <a:prstGeom prst="rect">
            <a:avLst/>
          </a:prstGeom>
          <a:gradFill>
            <a:gsLst>
              <a:gs pos="0">
                <a:srgbClr val="E1F7FF"/>
              </a:gs>
              <a:gs pos="80000">
                <a:schemeClr val="bg1"/>
              </a:gs>
              <a:gs pos="100000">
                <a:schemeClr val="bg1"/>
              </a:gs>
            </a:gsLst>
            <a:lin ang="5400000" scaled="0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457200" rIns="914400"/>
          <a:lstStyle/>
          <a:p>
            <a:pPr eaLnBrk="1" hangingPunct="1"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  <a:p>
            <a:pPr eaLnBrk="1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pt-PT" sz="2800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 </a:t>
            </a:r>
            <a:endParaRPr lang="en-US" sz="2800" dirty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eaLnBrk="1" hangingPunct="1"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  <a:p>
            <a:pPr eaLnBrk="1" hangingPunct="1"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</p:txBody>
      </p:sp>
      <p:sp>
        <p:nvSpPr>
          <p:cNvPr id="10" name="Rectangle 10"/>
          <p:cNvSpPr/>
          <p:nvPr userDrawn="1"/>
        </p:nvSpPr>
        <p:spPr>
          <a:xfrm>
            <a:off x="0" y="6667500"/>
            <a:ext cx="9144000" cy="190500"/>
          </a:xfrm>
          <a:prstGeom prst="rect">
            <a:avLst/>
          </a:prstGeom>
          <a:pattFill prst="dashHorz">
            <a:fgClr>
              <a:srgbClr val="0099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00038" y="1576388"/>
            <a:ext cx="7761287" cy="962025"/>
          </a:xfrm>
        </p:spPr>
        <p:txBody>
          <a:bodyPr/>
          <a:lstStyle>
            <a:lvl1pPr marL="0" indent="0" eaLnBrk="0" hangingPunct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</a:lstStyle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MASTER TEXT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06488" y="3670300"/>
            <a:ext cx="7051675" cy="22256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031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BD06B-9D86-4AFF-A66B-20887992FBAD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7727950" y="0"/>
            <a:ext cx="1416050" cy="1276350"/>
          </a:xfrm>
          <a:prstGeom prst="rect">
            <a:avLst/>
          </a:prstGeom>
          <a:pattFill prst="pct50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EEECE1">
                    <a:lumMod val="25000"/>
                  </a:srgbClr>
                </a:solidFill>
              </a:rPr>
              <a:t>6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EEECE1">
                    <a:lumMod val="25000"/>
                  </a:srgbClr>
                </a:solidFill>
              </a:rPr>
              <a:t>M</a:t>
            </a:r>
            <a:r>
              <a:rPr lang="pt-PT" altLang="en-US" sz="2000" b="1" dirty="0">
                <a:solidFill>
                  <a:srgbClr val="EEECE1">
                    <a:lumMod val="25000"/>
                  </a:srgbClr>
                </a:solidFill>
              </a:rPr>
              <a:t>ó</a:t>
            </a:r>
            <a:r>
              <a:rPr lang="en-US" sz="2000" b="1" dirty="0" err="1">
                <a:solidFill>
                  <a:srgbClr val="EEECE1">
                    <a:lumMod val="25000"/>
                  </a:srgbClr>
                </a:solidFill>
              </a:rPr>
              <a:t>dulo</a:t>
            </a:r>
            <a:endParaRPr lang="en-US" sz="2000" b="1" dirty="0">
              <a:solidFill>
                <a:srgbClr val="EEECE1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75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35050" y="1676400"/>
            <a:ext cx="772795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DBE1E-EB4B-4E56-BFB9-F77C4085B91C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72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22D2-6001-4A15-9A56-BC8E31ECB924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15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35050" y="1676400"/>
            <a:ext cx="772795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1EA35-D6B9-40BD-9470-0304E598203C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5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FA939-A72E-437C-A353-E67BB5F0F809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55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A4F63-36C2-4980-8613-E4B8057E45A5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88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596EFF-233B-4CA8-A482-F1422D06D5F4}" type="slidenum">
              <a:rPr lang="pt-PT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t-PT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19050" y="1276350"/>
            <a:ext cx="9163050" cy="1905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  <p:sp>
        <p:nvSpPr>
          <p:cNvPr id="10" name="Rectangle 7"/>
          <p:cNvSpPr/>
          <p:nvPr userDrawn="1"/>
        </p:nvSpPr>
        <p:spPr>
          <a:xfrm>
            <a:off x="7727950" y="0"/>
            <a:ext cx="1416050" cy="1276350"/>
          </a:xfrm>
          <a:prstGeom prst="rect">
            <a:avLst/>
          </a:prstGeom>
          <a:pattFill prst="pct50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EEECE1">
                    <a:lumMod val="25000"/>
                  </a:srgbClr>
                </a:solidFill>
              </a:rPr>
              <a:t>6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EEECE1">
                    <a:lumMod val="25000"/>
                  </a:srgbClr>
                </a:solidFill>
              </a:rPr>
              <a:t>M</a:t>
            </a:r>
            <a:r>
              <a:rPr lang="pt-PT" altLang="en-US" sz="2000" b="1" dirty="0">
                <a:solidFill>
                  <a:srgbClr val="EEECE1">
                    <a:lumMod val="25000"/>
                  </a:srgbClr>
                </a:solidFill>
              </a:rPr>
              <a:t>ó</a:t>
            </a:r>
            <a:r>
              <a:rPr lang="en-US" sz="2000" b="1" dirty="0" err="1">
                <a:solidFill>
                  <a:srgbClr val="EEECE1">
                    <a:lumMod val="25000"/>
                  </a:srgbClr>
                </a:solidFill>
              </a:rPr>
              <a:t>dulo</a:t>
            </a:r>
            <a:endParaRPr lang="en-US" sz="2000" b="1" dirty="0">
              <a:solidFill>
                <a:srgbClr val="EEECE1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34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9" r:id="rId1"/>
    <p:sldLayoutId id="2147484650" r:id="rId2"/>
    <p:sldLayoutId id="2147484651" r:id="rId3"/>
    <p:sldLayoutId id="2147484652" r:id="rId4"/>
    <p:sldLayoutId id="2147484653" r:id="rId5"/>
    <p:sldLayoutId id="2147484654" r:id="rId6"/>
    <p:sldLayoutId id="2147484655" r:id="rId7"/>
    <p:sldLayoutId id="2147484656" r:id="rId8"/>
    <p:sldLayoutId id="2147484657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99CC"/>
          </a:solidFill>
          <a:latin typeface="+mn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ts val="0"/>
        </a:spcBef>
        <a:spcAft>
          <a:spcPts val="1000"/>
        </a:spcAft>
        <a:buClr>
          <a:schemeClr val="accent1"/>
        </a:buClr>
        <a:buFont typeface="Arial" charset="0"/>
        <a:buChar char="•"/>
        <a:defRPr sz="2800" kern="1200">
          <a:solidFill>
            <a:srgbClr val="0099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0"/>
        </a:spcBef>
        <a:spcAft>
          <a:spcPts val="100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0"/>
        </a:spcBef>
        <a:spcAft>
          <a:spcPts val="1000"/>
        </a:spcAft>
        <a:buFont typeface="Arial" charset="0"/>
        <a:buChar char="•"/>
        <a:defRPr sz="2800" kern="1200">
          <a:solidFill>
            <a:srgbClr val="0099CC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0"/>
        </a:spcBef>
        <a:spcAft>
          <a:spcPts val="1000"/>
        </a:spcAft>
        <a:buFont typeface="Arial" charset="0"/>
        <a:buChar char="–"/>
        <a:defRPr sz="2800" kern="1200">
          <a:solidFill>
            <a:srgbClr val="0099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0"/>
        </a:spcBef>
        <a:spcAft>
          <a:spcPts val="1000"/>
        </a:spcAft>
        <a:buFont typeface="Arial" charset="0"/>
        <a:buChar char="»"/>
        <a:defRPr sz="2800" kern="1200">
          <a:solidFill>
            <a:srgbClr val="0099C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gradFill>
            <a:gsLst>
              <a:gs pos="28000">
                <a:schemeClr val="accent6">
                  <a:lumMod val="75000"/>
                  <a:alpha val="93000"/>
                </a:schemeClr>
              </a:gs>
              <a:gs pos="57000">
                <a:srgbClr val="FFC000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title style</a:t>
            </a:r>
          </a:p>
        </p:txBody>
      </p:sp>
      <p:sp>
        <p:nvSpPr>
          <p:cNvPr id="307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text styles</a:t>
            </a:r>
          </a:p>
          <a:p>
            <a:pPr lvl="1"/>
            <a:r>
              <a:rPr lang="en-US" altLang="pt-PT"/>
              <a:t>Second level</a:t>
            </a:r>
          </a:p>
          <a:p>
            <a:pPr lvl="2"/>
            <a:r>
              <a:rPr lang="en-US" altLang="pt-PT"/>
              <a:t>Third level</a:t>
            </a:r>
          </a:p>
          <a:p>
            <a:pPr lvl="3"/>
            <a:r>
              <a:rPr lang="en-US" altLang="pt-PT"/>
              <a:t>Fourth level</a:t>
            </a:r>
          </a:p>
          <a:p>
            <a:pPr lvl="4"/>
            <a:r>
              <a:rPr lang="en-US" altLang="pt-P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0651574-3500-4F89-9D9C-56B4CCC06AED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1" r:id="rId1"/>
    <p:sldLayoutId id="2147484632" r:id="rId2"/>
    <p:sldLayoutId id="2147484633" r:id="rId3"/>
    <p:sldLayoutId id="2147484634" r:id="rId4"/>
    <p:sldLayoutId id="2147484635" r:id="rId5"/>
    <p:sldLayoutId id="2147484636" r:id="rId6"/>
    <p:sldLayoutId id="2147484637" r:id="rId7"/>
    <p:sldLayoutId id="2147484638" r:id="rId8"/>
    <p:sldLayoutId id="2147484639" r:id="rId9"/>
    <p:sldLayoutId id="2147484640" r:id="rId10"/>
    <p:sldLayoutId id="214748464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0" descr="Republica de Mocambique Ministerio de saude logo&#10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67"/>
          <a:stretch>
            <a:fillRect/>
          </a:stretch>
        </p:blipFill>
        <p:spPr bwMode="auto">
          <a:xfrm>
            <a:off x="4017963" y="228600"/>
            <a:ext cx="1108075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21"/>
          <p:cNvSpPr txBox="1">
            <a:spLocks noChangeArrowheads="1"/>
          </p:cNvSpPr>
          <p:nvPr/>
        </p:nvSpPr>
        <p:spPr bwMode="auto">
          <a:xfrm>
            <a:off x="3941763" y="942975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>
                <a:latin typeface="Century Gothic" panose="020B0502020202020204" pitchFamily="34" charset="0"/>
              </a:rPr>
              <a:t>REPÚBLICA DE MOÇAMBIQUE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>
                <a:latin typeface="Century Gothic" panose="020B0502020202020204" pitchFamily="34" charset="0"/>
              </a:rPr>
              <a:t>Ministério de Saúde</a:t>
            </a:r>
            <a:endParaRPr lang="en-US" altLang="pt-PT" sz="600"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75736"/>
            <a:ext cx="9144000" cy="1468438"/>
          </a:xfrm>
          <a:prstGeom prst="rect">
            <a:avLst/>
          </a:prstGeom>
          <a:solidFill>
            <a:srgbClr val="0099CC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anchor="ctr"/>
          <a:lstStyle/>
          <a:p>
            <a:pPr eaLnBrk="0" hangingPunct="0">
              <a:spcBef>
                <a:spcPts val="0"/>
              </a:spcBef>
              <a:defRPr/>
            </a:pPr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TRATAMENTO E REABILITAÇÃO NUTRICIONAL </a:t>
            </a:r>
          </a:p>
          <a:p>
            <a:pPr eaLnBrk="0" hangingPunct="0">
              <a:spcBef>
                <a:spcPts val="0"/>
              </a:spcBef>
              <a:defRPr/>
            </a:pPr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VOLUMEN II: ADOLESCENTES E ADULTOS</a:t>
            </a:r>
            <a:r>
              <a:rPr lang="pt-BR" sz="2400" dirty="0">
                <a:solidFill>
                  <a:srgbClr val="996633"/>
                </a:solidFill>
              </a:rPr>
              <a:t>                      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2627313"/>
            <a:ext cx="9144000" cy="136525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763838"/>
            <a:ext cx="9144000" cy="3865562"/>
          </a:xfrm>
          <a:prstGeom prst="rect">
            <a:avLst/>
          </a:prstGeom>
          <a:gradFill>
            <a:gsLst>
              <a:gs pos="0">
                <a:srgbClr val="E1F7FF"/>
              </a:gs>
              <a:gs pos="80000">
                <a:schemeClr val="bg1"/>
              </a:gs>
              <a:gs pos="100000">
                <a:schemeClr val="bg1"/>
              </a:gs>
            </a:gsLst>
            <a:lin ang="5400000" scaled="0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457200" rIns="914400"/>
          <a:lstStyle/>
          <a:p>
            <a:pPr eaLnBrk="0" hangingPunct="0">
              <a:spcBef>
                <a:spcPts val="1200"/>
              </a:spcBef>
              <a:defRPr/>
            </a:pPr>
            <a:endParaRPr lang="pt-BR" sz="3200" dirty="0">
              <a:solidFill>
                <a:srgbClr val="0099CC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pt-PT" sz="3200" b="1" dirty="0">
                <a:solidFill>
                  <a:srgbClr val="0099CC"/>
                </a:solidFill>
              </a:rPr>
              <a:t>Nutrição e HIV</a:t>
            </a:r>
            <a:endParaRPr lang="en-US" sz="3200" b="1" dirty="0">
              <a:solidFill>
                <a:srgbClr val="0099CC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pt-PT" sz="3200" dirty="0">
                <a:solidFill>
                  <a:srgbClr val="0099CC"/>
                </a:solidFill>
                <a:ea typeface="Calibri"/>
                <a:cs typeface="Arial" pitchFamily="34" charset="0"/>
              </a:rPr>
              <a:t> </a:t>
            </a:r>
            <a:endParaRPr lang="en-US" sz="3200" dirty="0">
              <a:solidFill>
                <a:srgbClr val="0099CC"/>
              </a:solidFill>
              <a:ea typeface="Calibri"/>
              <a:cs typeface="Arial" pitchFamily="34" charset="0"/>
            </a:endParaRPr>
          </a:p>
          <a:p>
            <a:pPr eaLnBrk="0" hangingPunct="0"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  <a:p>
            <a:pPr eaLnBrk="0" hangingPunct="0"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</p:txBody>
      </p:sp>
      <p:sp>
        <p:nvSpPr>
          <p:cNvPr id="18" name="Rectangle 10"/>
          <p:cNvSpPr/>
          <p:nvPr/>
        </p:nvSpPr>
        <p:spPr>
          <a:xfrm>
            <a:off x="0" y="6667500"/>
            <a:ext cx="9144000" cy="190500"/>
          </a:xfrm>
          <a:prstGeom prst="rect">
            <a:avLst/>
          </a:prstGeom>
          <a:pattFill prst="dashHorz">
            <a:fgClr>
              <a:srgbClr val="0099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Necessidades nutricionais para pessoas</a:t>
            </a:r>
            <a:br>
              <a:rPr lang="pt-BR" dirty="0"/>
            </a:br>
            <a:r>
              <a:rPr lang="pt-BR" dirty="0"/>
              <a:t>vivendo com HIV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2200" dirty="0">
                <a:solidFill>
                  <a:schemeClr val="tx1"/>
                </a:solidFill>
              </a:rPr>
              <a:t>A Organização Mundial da Saúde (OMS, 2003) recomenda que as PVHS, devem consumir mais energia do que a população no geral para poderem satisfazer as necessidades energéticas acrescidas, resultantes da infecção e das alterações metabólicas causadas pelo vírus do HIV.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2200" dirty="0">
                <a:solidFill>
                  <a:schemeClr val="tx1"/>
                </a:solidFill>
              </a:rPr>
              <a:t>Estas necessidades energéticas variam com o estágio de infecção.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2200" dirty="0">
                <a:solidFill>
                  <a:schemeClr val="tx1"/>
                </a:solidFill>
              </a:rPr>
              <a:t>Um adulto infectado pelo HIV e sem sintomas (assintomático) requer uma quantidade de energia 10% maior do que o nível recomendado para um adulto não infectado.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2200" dirty="0">
                <a:solidFill>
                  <a:schemeClr val="tx1"/>
                </a:solidFill>
              </a:rPr>
              <a:t>Um adulto infectado pelo HIV com sintomas (sintomático) requer uma quantidade adicional de energia de 20%–30% acima do nível recomendado para um adulto não-infectado. 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10</a:t>
            </a:fld>
            <a:endParaRPr lang="pt-PT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Necessidades nutricionais para pessoas</a:t>
            </a:r>
            <a:br>
              <a:rPr lang="pt-BR" dirty="0"/>
            </a:br>
            <a:r>
              <a:rPr lang="pt-BR" dirty="0"/>
              <a:t>vivendo com HIV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PT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11</a:t>
            </a:fld>
            <a:endParaRPr lang="pt-PT" alt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5800" y="1584703"/>
            <a:ext cx="8001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pt-PT" sz="2000" b="1" dirty="0">
                <a:latin typeface="+mn-lt"/>
                <a:ea typeface="+mj-ea"/>
              </a:rPr>
              <a:t>Necessidades energéticas em indivíduos infectados pelo HIV (kcal/dia)</a:t>
            </a:r>
            <a:endParaRPr lang="en-US" sz="2000" b="1" dirty="0">
              <a:latin typeface="+mn-lt"/>
              <a:ea typeface="+mj-ea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26655" name="Rectangle 8"/>
          <p:cNvSpPr>
            <a:spLocks noChangeArrowheads="1"/>
          </p:cNvSpPr>
          <p:nvPr/>
        </p:nvSpPr>
        <p:spPr bwMode="auto">
          <a:xfrm>
            <a:off x="685800" y="5865812"/>
            <a:ext cx="7772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Fonte</a:t>
            </a:r>
            <a:r>
              <a:rPr lang="en-US" altLang="en-US" sz="9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: WHO 2004. Nutrient Requirements for People Living with HIV/AIDS. </a:t>
            </a:r>
            <a:r>
              <a:rPr lang="pt-PT" altLang="en-US" sz="9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Report of a Technical Consultation, 13–15 May, 2003. Geneva: WHO.</a:t>
            </a:r>
            <a:endParaRPr lang="en-US" altLang="en-US" sz="700" dirty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490156"/>
              </p:ext>
            </p:extLst>
          </p:nvPr>
        </p:nvGraphicFramePr>
        <p:xfrm>
          <a:off x="609600" y="2057400"/>
          <a:ext cx="7772399" cy="37424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34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447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Necessidade energética diária em não infectados (ilustrativo)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10% Energia adicional: infectados assintomáticos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 Energia adicional: infectados sintomáticos, ganho de peso insuficiente e outros sintomas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15– 18 anos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8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Maior ou igual a 19 anos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4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Mulheres grávidas e nos 6 meses após o parto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F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Necessidades nutricionais para pessoas</a:t>
            </a:r>
            <a:br>
              <a:rPr lang="pt-BR" dirty="0"/>
            </a:br>
            <a:r>
              <a:rPr lang="pt-BR" dirty="0"/>
              <a:t>vivendo com HIV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  <a:defRPr/>
            </a:pPr>
            <a:r>
              <a:rPr lang="pt-PT" sz="3100" b="1" dirty="0"/>
              <a:t>Recomendações para aumentar a quantidade de energia obtida dos alimentos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Symbol"/>
              <a:buChar char=""/>
              <a:defRPr/>
            </a:pPr>
            <a:r>
              <a:rPr lang="pt-PT" sz="3100" dirty="0">
                <a:solidFill>
                  <a:schemeClr val="tx1"/>
                </a:solidFill>
                <a:ea typeface="Times New Roman"/>
                <a:cs typeface="Times New Roman"/>
              </a:rPr>
              <a:t>Comer pequenas quantidades de comida, mas com maior frequência (mais vezes ao dia).</a:t>
            </a:r>
            <a:endParaRPr lang="en-US" sz="31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Font typeface="Symbol"/>
              <a:buChar char=""/>
              <a:defRPr/>
            </a:pPr>
            <a:r>
              <a:rPr lang="pt-PT" sz="3100" dirty="0">
                <a:solidFill>
                  <a:schemeClr val="tx1"/>
                </a:solidFill>
                <a:ea typeface="Times New Roman"/>
                <a:cs typeface="Times New Roman"/>
              </a:rPr>
              <a:t>Utilizar alimentos energéticos (de base e de energia concentrada) na sua alimentação diária como papa de cereais, mel, sementes, biscoitos, polpas de frutas com mel. </a:t>
            </a:r>
            <a:endParaRPr lang="en-US" sz="31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Font typeface="Symbol"/>
              <a:buChar char=""/>
              <a:defRPr/>
            </a:pPr>
            <a:r>
              <a:rPr lang="pt-PT" sz="3100" dirty="0">
                <a:solidFill>
                  <a:schemeClr val="tx1"/>
                </a:solidFill>
                <a:ea typeface="Times New Roman"/>
                <a:cs typeface="Times New Roman"/>
              </a:rPr>
              <a:t>Enriquecer os seus pratos com: leite em pó, gema de ovo, sementes torradas e piladas, óleo, etc.</a:t>
            </a:r>
            <a:endParaRPr lang="en-US" sz="31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Font typeface="Symbol"/>
              <a:buChar char=""/>
              <a:defRPr/>
            </a:pPr>
            <a:r>
              <a:rPr lang="pt-PT" sz="3100" dirty="0">
                <a:solidFill>
                  <a:schemeClr val="tx1"/>
                </a:solidFill>
                <a:ea typeface="Times New Roman"/>
                <a:cs typeface="Times New Roman"/>
              </a:rPr>
              <a:t>Ter alimentos sempre próximos de si, para comê-los sempre que estiver com fome.</a:t>
            </a:r>
            <a:endParaRPr lang="en-US" sz="31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600200"/>
            <a:ext cx="8229600" cy="4644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5000"/>
              </a:lnSpc>
              <a:defRPr/>
            </a:pPr>
            <a:endParaRPr lang="en-US" sz="2400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12</a:t>
            </a:fld>
            <a:endParaRPr lang="pt-PT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dirty="0"/>
              <a:t>Necessidades nutricionais para pessoas</a:t>
            </a:r>
            <a:br>
              <a:rPr lang="pt-BR" dirty="0"/>
            </a:br>
            <a:r>
              <a:rPr lang="pt-BR" dirty="0"/>
              <a:t>vivendo com HIV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/>
          </a:bodyPr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t-PT" altLang="en-US" b="1" dirty="0"/>
              <a:t>Necessidades proteicas em pessoas vivendo com HIV</a:t>
            </a:r>
            <a:endParaRPr lang="en-US" altLang="en-US" b="1" dirty="0"/>
          </a:p>
          <a:p>
            <a:pPr>
              <a:spcBef>
                <a:spcPct val="0"/>
              </a:spcBef>
            </a:pPr>
            <a:r>
              <a:rPr lang="pt-PT" altLang="en-US" dirty="0">
                <a:solidFill>
                  <a:schemeClr val="tx1"/>
                </a:solidFill>
                <a:cs typeface="Times New Roman" panose="02020603050405020304" pitchFamily="18" charset="0"/>
              </a:rPr>
              <a:t>A ingestão de proteínas recomendada para adultos saudáveis não infectados pelo HIV é de 12% – 15% do consumo energético total.</a:t>
            </a:r>
          </a:p>
          <a:p>
            <a:pPr>
              <a:spcBef>
                <a:spcPct val="0"/>
              </a:spcBef>
            </a:pPr>
            <a:r>
              <a:rPr lang="pt-PT" altLang="en-US" dirty="0">
                <a:solidFill>
                  <a:schemeClr val="tx1"/>
                </a:solidFill>
                <a:cs typeface="Times New Roman" panose="02020603050405020304" pitchFamily="18" charset="0"/>
              </a:rPr>
              <a:t>Até ao momento não há evidências de que PVHS necessitam de quantidades adicionais de proteínas.</a:t>
            </a:r>
          </a:p>
          <a:p>
            <a:pPr>
              <a:spcBef>
                <a:spcPct val="0"/>
              </a:spcBef>
            </a:pPr>
            <a:r>
              <a:rPr lang="pt-PT" altLang="en-US" dirty="0">
                <a:solidFill>
                  <a:schemeClr val="tx1"/>
                </a:solidFill>
                <a:cs typeface="Times New Roman" panose="02020603050405020304" pitchFamily="18" charset="0"/>
              </a:rPr>
              <a:t>PVHS devem manter um consumo energético adequado para o seu estado, especialmente durante os períodos de doença, de modo a evitar que o organismo recorra as proteínas estruturais e funcionais como fonte de energia. 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13</a:t>
            </a:fld>
            <a:endParaRPr lang="pt-PT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pt-BR" dirty="0"/>
              <a:t>Necessidades nutricionais para pessoas</a:t>
            </a:r>
            <a:br>
              <a:rPr lang="pt-BR" dirty="0"/>
            </a:br>
            <a:r>
              <a:rPr lang="pt-BR" dirty="0"/>
              <a:t>vivendo com HIV</a:t>
            </a:r>
            <a:endParaRPr lang="pt-PT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 marL="0" indent="0" eaLnBrk="1" hangingPunct="1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PT" sz="2400" b="1" dirty="0">
                <a:ea typeface="+mj-ea"/>
              </a:rPr>
              <a:t>Necessidades em Lípidos (gorduras) em pessoas vivendo com HIV </a:t>
            </a:r>
            <a:endParaRPr lang="en-US" sz="2400" b="1" dirty="0">
              <a:ea typeface="+mj-ea"/>
            </a:endParaRPr>
          </a:p>
          <a:p>
            <a:pPr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  <a:ea typeface="Times New Roman"/>
                <a:cs typeface="Times New Roman"/>
              </a:rPr>
              <a:t>Gordura na dieta é uma boa fonte de ácidos gordos essenciais e energia concentrada.</a:t>
            </a:r>
          </a:p>
          <a:p>
            <a:pPr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  <a:ea typeface="Times New Roman"/>
                <a:cs typeface="Times New Roman"/>
              </a:rPr>
              <a:t>O consumo diário recomendado de gordura para um adulto saudável é 20%–35% do total de calorias.</a:t>
            </a:r>
          </a:p>
          <a:p>
            <a:pPr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  <a:ea typeface="Times New Roman"/>
                <a:cs typeface="Times New Roman"/>
              </a:rPr>
              <a:t> </a:t>
            </a:r>
            <a:r>
              <a:rPr lang="pt-BR" sz="2400" dirty="0">
                <a:solidFill>
                  <a:schemeClr val="tx1"/>
                </a:solidFill>
                <a:ea typeface="Times New Roman"/>
                <a:cs typeface="Times New Roman"/>
              </a:rPr>
              <a:t>A Organização Mundial de Saúde não recomenda as PVHS a consumir uma percentagem maior de  gordura (20-35%)    na sua dieta total.</a:t>
            </a:r>
          </a:p>
          <a:p>
            <a:pPr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  <a:ea typeface="Times New Roman"/>
                <a:cs typeface="Times New Roman"/>
              </a:rPr>
              <a:t>Pessoas em TARV (devido ao risco de dislipidémia) ou com diarreia persistente poderão precisar de aconselhamento individual em relação ao consumo de gordura.</a:t>
            </a:r>
            <a:endParaRPr lang="en-US" sz="2400" dirty="0">
              <a:solidFill>
                <a:schemeClr val="tx1"/>
              </a:solidFill>
              <a:ea typeface="Times New Roman"/>
              <a:cs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14</a:t>
            </a:fld>
            <a:endParaRPr lang="pt-PT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Necessidades nutricionais para pessoas</a:t>
            </a:r>
            <a:br>
              <a:rPr lang="pt-BR" dirty="0"/>
            </a:br>
            <a:r>
              <a:rPr lang="pt-BR" dirty="0"/>
              <a:t>vivendo com HIV</a:t>
            </a:r>
            <a:endParaRPr lang="pt-PT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pt-PT" sz="2300" b="1" dirty="0"/>
              <a:t>Necessidades em micronutrientes para pessoas vivendo com HIV </a:t>
            </a:r>
            <a:endParaRPr lang="en-US" sz="2300" b="1" dirty="0"/>
          </a:p>
          <a:p>
            <a:pPr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2000" dirty="0">
                <a:solidFill>
                  <a:schemeClr val="tx1"/>
                </a:solidFill>
                <a:ea typeface="Times New Roman"/>
                <a:cs typeface="Times New Roman"/>
              </a:rPr>
              <a:t>PVHS comumente têm deficiências de vitaminas (A, C, E, B6 e B12 e ácido fólico) e minerais (zinco, ferro e selénio), devido a perdas excessivas destes micronutrientes na urina (causado pelo elevado catabolismo). </a:t>
            </a:r>
          </a:p>
          <a:p>
            <a:pPr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2000" dirty="0">
                <a:solidFill>
                  <a:schemeClr val="tx1"/>
                </a:solidFill>
                <a:ea typeface="Times New Roman"/>
                <a:cs typeface="Times New Roman"/>
              </a:rPr>
              <a:t>PVHS devem ser suplementadas (cautelosamente e sobre orientação dos profissionais de saúde, pois este procedimento pode ser perigoso) para retardar a progressão da doença para estádios mais avançados.</a:t>
            </a:r>
          </a:p>
          <a:p>
            <a:pPr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2000" dirty="0">
                <a:solidFill>
                  <a:schemeClr val="tx1"/>
                </a:solidFill>
                <a:ea typeface="Times New Roman"/>
                <a:cs typeface="Times New Roman"/>
              </a:rPr>
              <a:t> Hiperdosagens de vitaminas e minerais, na maioria dos casos, provocam efeitos tóxicos ao organismo, podendo acarretar inibição da absorção dos ARV. </a:t>
            </a:r>
          </a:p>
          <a:p>
            <a:pPr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2000" dirty="0">
                <a:solidFill>
                  <a:schemeClr val="tx1"/>
                </a:solidFill>
                <a:ea typeface="Times New Roman"/>
                <a:cs typeface="Times New Roman"/>
              </a:rPr>
              <a:t>A OMS não recomenda que pessoas vivendo com HIV consumam quantidades de micronutrientes acima dos recomendados para população em geral.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600200"/>
            <a:ext cx="8001000" cy="56015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5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pt-PT" sz="1600" dirty="0">
              <a:latin typeface="Arial"/>
              <a:ea typeface="Times New Roman"/>
              <a:cs typeface="Times New Roman"/>
            </a:endParaRPr>
          </a:p>
          <a:p>
            <a:pPr marL="342900" indent="-342900" eaLnBrk="1" hangingPunct="1">
              <a:lnSpc>
                <a:spcPct val="95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pt-PT" sz="1600" dirty="0">
              <a:latin typeface="Arial"/>
              <a:ea typeface="Times New Roman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15</a:t>
            </a:fld>
            <a:endParaRPr lang="pt-PT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Texto de Apoio 6.3 Exercício das necessidades nutricionais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298613"/>
          </a:xfr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buClrTx/>
              <a:buFont typeface="Arial" panose="020B0604020202020204" pitchFamily="34" charset="0"/>
              <a:buNone/>
              <a:defRPr/>
            </a:pPr>
            <a:r>
              <a:rPr lang="pt-PT" sz="2000" dirty="0">
                <a:solidFill>
                  <a:srgbClr val="000000"/>
                </a:solidFill>
                <a:ea typeface="Times New Roman"/>
                <a:cs typeface="Times New Roman"/>
              </a:rPr>
              <a:t>Paciente M de 30 anos, sexo masculino, apresentou-se na consulta de seguimento TIO/TARV referindo que há mais de duas semanas, sente falta de apetite, que a cintura das suas calças estão largas e sente-se muito fraco. O provedor de saúde fez avaliação clínica do paciente e comparou a mesma com o último registo que havia feito, onde constatou que, o paciente havia perdido cerca de 10% do seu peso corporal. </a:t>
            </a:r>
            <a:endParaRPr lang="en-US" sz="2000" dirty="0">
              <a:ea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ClrTx/>
              <a:buFont typeface="Arial" panose="020B0604020202020204" pitchFamily="34" charset="0"/>
              <a:buNone/>
              <a:defRPr/>
            </a:pPr>
            <a:r>
              <a:rPr lang="pt-PT" sz="2000" dirty="0">
                <a:solidFill>
                  <a:srgbClr val="000000"/>
                </a:solidFill>
                <a:ea typeface="Times New Roman"/>
                <a:cs typeface="Times New Roman"/>
              </a:rPr>
              <a:t> De acordo com o texto acima responde as seguintes perguntas abaixo:  </a:t>
            </a:r>
            <a:endParaRPr lang="en-US" sz="2000" dirty="0"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pt-PT" sz="2000" b="1" dirty="0">
                <a:solidFill>
                  <a:srgbClr val="000000"/>
                </a:solidFill>
                <a:ea typeface="Times New Roman"/>
                <a:cs typeface="Times New Roman"/>
              </a:rPr>
              <a:t>Quais são as necessidades energéticas em kcal diárias deste paciente? </a:t>
            </a:r>
            <a:endParaRPr lang="en-US" sz="2000" dirty="0"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pt-PT" sz="2000" b="1" dirty="0">
                <a:solidFill>
                  <a:srgbClr val="000000"/>
                </a:solidFill>
                <a:ea typeface="Times New Roman"/>
                <a:cs typeface="Times New Roman"/>
              </a:rPr>
              <a:t>Mencione três alimentos energéticos que conheces que poderão ajudar na recuperação do paciente?</a:t>
            </a:r>
            <a:endParaRPr lang="en-US" sz="2000" dirty="0"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pt-PT" sz="2000" b="1" dirty="0">
                <a:solidFill>
                  <a:srgbClr val="000000"/>
                </a:solidFill>
                <a:ea typeface="Times New Roman"/>
                <a:cs typeface="Times New Roman"/>
              </a:rPr>
              <a:t>Existe uma diferença em necessidades energéticas entre e uma PVHIV assintomático e uma pessoa sintomática? Justifique a sua resposta.   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16</a:t>
            </a:fld>
            <a:endParaRPr lang="pt-PT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Resolução do Exercício das necessidades nutricionais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8534400" cy="5029200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000"/>
              </a:spcAft>
              <a:buClrTx/>
              <a:buFontTx/>
              <a:buNone/>
            </a:pPr>
            <a:r>
              <a:rPr lang="pt-PT" altLang="en-US" sz="1300" dirty="0">
                <a:solidFill>
                  <a:srgbClr val="000000"/>
                </a:solidFill>
                <a:latin typeface="+mn-lt"/>
              </a:rPr>
              <a:t>Paciente M de 30 anos, sexo masculino, apresentou-se na consulta de seguimento TIO/TARV referindo que há mais de duas semanas, sente falta de apetite; que a cintura das suas calças estão largas e sente-se muito fraco. O provedor de saúde fez avaliação clínica do paciente e comparou a mesma com o último registo que havia feito, onde constatou que: o paciente havia perdido cerca de 10% do seu peso corporal. </a:t>
            </a:r>
          </a:p>
          <a:p>
            <a:pPr>
              <a:spcBef>
                <a:spcPct val="0"/>
              </a:spcBef>
              <a:spcAft>
                <a:spcPts val="1000"/>
              </a:spcAft>
              <a:buClrTx/>
              <a:buFontTx/>
              <a:buNone/>
            </a:pPr>
            <a:r>
              <a:rPr lang="pt-PT" altLang="en-US" sz="1300" dirty="0">
                <a:solidFill>
                  <a:srgbClr val="000000"/>
                </a:solidFill>
                <a:latin typeface="+mn-lt"/>
              </a:rPr>
              <a:t>De acordo com o texto acima responde as seguintes perguntas abaixo:   </a:t>
            </a:r>
          </a:p>
          <a:p>
            <a:pPr marL="228600" indent="-228600">
              <a:spcBef>
                <a:spcPct val="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pt-PT" altLang="en-US" sz="1300" b="1" dirty="0">
                <a:solidFill>
                  <a:srgbClr val="000000"/>
                </a:solidFill>
                <a:latin typeface="+mn-lt"/>
              </a:rPr>
              <a:t>Quais são as necessidades energéticas em kcal diárias que o paciente deverá consumir?</a:t>
            </a:r>
          </a:p>
          <a:p>
            <a:pPr>
              <a:spcBef>
                <a:spcPct val="0"/>
              </a:spcBef>
              <a:spcAft>
                <a:spcPts val="1000"/>
              </a:spcAft>
              <a:buClrTx/>
              <a:buNone/>
            </a:pPr>
            <a:r>
              <a:rPr lang="pt-PT" altLang="en-US" sz="1300" b="1" dirty="0">
                <a:solidFill>
                  <a:srgbClr val="000000"/>
                </a:solidFill>
                <a:latin typeface="+mn-lt"/>
              </a:rPr>
              <a:t>R: O</a:t>
            </a:r>
            <a:r>
              <a:rPr lang="pt-PT" altLang="en-US" sz="1300" dirty="0">
                <a:solidFill>
                  <a:srgbClr val="000000"/>
                </a:solidFill>
                <a:latin typeface="+mn-lt"/>
              </a:rPr>
              <a:t> paciente M é</a:t>
            </a:r>
            <a:r>
              <a:rPr lang="pt-PT" altLang="en-US" sz="1300" dirty="0">
                <a:latin typeface="+mn-lt"/>
              </a:rPr>
              <a:t> um adulto</a:t>
            </a:r>
            <a:r>
              <a:rPr lang="pt-PT" altLang="en-US" sz="13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PT" altLang="en-US" sz="1300" dirty="0">
                <a:latin typeface="+mn-lt"/>
              </a:rPr>
              <a:t>infectado pelo HIV </a:t>
            </a:r>
            <a:r>
              <a:rPr lang="pt-PT" altLang="en-US" sz="1300" dirty="0">
                <a:solidFill>
                  <a:srgbClr val="000000"/>
                </a:solidFill>
                <a:latin typeface="+mn-lt"/>
              </a:rPr>
              <a:t>sintomático (falta de apetite, perda de peso e fraqueza) e </a:t>
            </a:r>
            <a:r>
              <a:rPr lang="pt-PT" altLang="en-US" sz="1300" dirty="0">
                <a:latin typeface="+mn-lt"/>
              </a:rPr>
              <a:t>requer uma quantidade adicional de energia</a:t>
            </a:r>
            <a:r>
              <a:rPr lang="pt-PT" altLang="en-US" sz="1300" dirty="0">
                <a:solidFill>
                  <a:srgbClr val="000000"/>
                </a:solidFill>
                <a:latin typeface="+mn-lt"/>
              </a:rPr>
              <a:t> de </a:t>
            </a:r>
            <a:r>
              <a:rPr lang="pt-PT" altLang="en-US" sz="1300" dirty="0">
                <a:latin typeface="+mn-lt"/>
              </a:rPr>
              <a:t>20% </a:t>
            </a:r>
            <a:r>
              <a:rPr lang="pt-PT" altLang="en-US" sz="1300" dirty="0">
                <a:solidFill>
                  <a:srgbClr val="000000"/>
                </a:solidFill>
                <a:latin typeface="+mn-lt"/>
              </a:rPr>
              <a:t>acima do </a:t>
            </a:r>
            <a:r>
              <a:rPr lang="pt-PT" altLang="en-US" sz="1300" dirty="0">
                <a:latin typeface="+mn-lt"/>
              </a:rPr>
              <a:t>nível recomendado</a:t>
            </a:r>
            <a:r>
              <a:rPr lang="pt-PT" altLang="en-US" sz="13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PT" altLang="en-US" sz="1300" dirty="0">
                <a:latin typeface="+mn-lt"/>
              </a:rPr>
              <a:t>para um adulto</a:t>
            </a:r>
            <a:r>
              <a:rPr lang="pt-PT" altLang="en-US" sz="13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PT" altLang="en-US" sz="1300" dirty="0">
                <a:latin typeface="+mn-lt"/>
              </a:rPr>
              <a:t>não-</a:t>
            </a:r>
            <a:r>
              <a:rPr lang="pt-PT" altLang="en-US" sz="1300" dirty="0">
                <a:solidFill>
                  <a:srgbClr val="000000"/>
                </a:solidFill>
                <a:latin typeface="+mn-lt"/>
              </a:rPr>
              <a:t>infectado, e em media requer cerca </a:t>
            </a:r>
            <a:r>
              <a:rPr lang="pt-PT" altLang="en-US" sz="1300" b="1" u="sng" dirty="0">
                <a:solidFill>
                  <a:srgbClr val="000000"/>
                </a:solidFill>
                <a:latin typeface="+mn-lt"/>
              </a:rPr>
              <a:t>de 2600 Kcal/dia de necessidades energéticas. </a:t>
            </a:r>
          </a:p>
          <a:p>
            <a:pPr marL="228600" indent="-228600">
              <a:spcBef>
                <a:spcPct val="0"/>
              </a:spcBef>
              <a:spcAft>
                <a:spcPts val="1000"/>
              </a:spcAft>
              <a:buClrTx/>
              <a:buFont typeface="+mj-lt"/>
              <a:buAutoNum type="arabicPeriod" startAt="2"/>
            </a:pPr>
            <a:r>
              <a:rPr lang="pt-PT" altLang="en-US" sz="1300" b="1" dirty="0">
                <a:solidFill>
                  <a:srgbClr val="000000"/>
                </a:solidFill>
                <a:latin typeface="+mn-lt"/>
              </a:rPr>
              <a:t>Mencione três alimentos energéticos que conheces e que poderão ajudar na recuperação do paciente?</a:t>
            </a:r>
          </a:p>
          <a:p>
            <a:pPr>
              <a:spcBef>
                <a:spcPct val="0"/>
              </a:spcBef>
              <a:spcAft>
                <a:spcPts val="1000"/>
              </a:spcAft>
              <a:buClrTx/>
              <a:buNone/>
            </a:pPr>
            <a:r>
              <a:rPr lang="pt-PT" altLang="en-US" sz="1300" b="1" dirty="0">
                <a:solidFill>
                  <a:srgbClr val="000000"/>
                </a:solidFill>
                <a:latin typeface="+mn-lt"/>
              </a:rPr>
              <a:t>R: </a:t>
            </a:r>
            <a:r>
              <a:rPr lang="pt-PT" altLang="en-US" sz="1300" dirty="0">
                <a:solidFill>
                  <a:srgbClr val="000000"/>
                </a:solidFill>
                <a:latin typeface="+mn-lt"/>
              </a:rPr>
              <a:t>Papas de cereais, mel, sementes (torradas e piladas), biscoitos, polpas de frutas com mel, leite condensado, etc</a:t>
            </a:r>
          </a:p>
          <a:p>
            <a:pPr>
              <a:spcBef>
                <a:spcPct val="0"/>
              </a:spcBef>
              <a:spcAft>
                <a:spcPts val="1000"/>
              </a:spcAft>
              <a:buClrTx/>
              <a:buNone/>
            </a:pPr>
            <a:r>
              <a:rPr lang="pt-PT" altLang="en-US" sz="1300" dirty="0">
                <a:solidFill>
                  <a:srgbClr val="000000"/>
                </a:solidFill>
                <a:latin typeface="+mn-lt"/>
              </a:rPr>
              <a:t>Existem outros alimentos que não constam no texto de apoio que se deve ter em consideração se um dos grupos mencionar tais como:. </a:t>
            </a:r>
            <a:r>
              <a:rPr lang="pt-PT" altLang="en-US" sz="1300" dirty="0">
                <a:latin typeface="+mn-lt"/>
              </a:rPr>
              <a:t>óleos vegetais, gorduras animais, manteiga, coco, açúcar, sementes de gergelim, girassol, amendoim, e castanha de caju.</a:t>
            </a:r>
            <a:endParaRPr lang="pt-PT" altLang="en-US" sz="1300" b="1" dirty="0">
              <a:solidFill>
                <a:srgbClr val="000000"/>
              </a:solidFill>
              <a:latin typeface="+mn-lt"/>
            </a:endParaRPr>
          </a:p>
          <a:p>
            <a:pPr marL="228600" indent="-228600">
              <a:spcBef>
                <a:spcPct val="0"/>
              </a:spcBef>
              <a:spcAft>
                <a:spcPts val="1000"/>
              </a:spcAft>
              <a:buClrTx/>
              <a:buFont typeface="+mj-lt"/>
              <a:buAutoNum type="arabicPeriod" startAt="3"/>
            </a:pPr>
            <a:r>
              <a:rPr lang="pt-PT" altLang="en-US" sz="1300" b="1" dirty="0">
                <a:solidFill>
                  <a:srgbClr val="000000"/>
                </a:solidFill>
                <a:latin typeface="+mn-lt"/>
              </a:rPr>
              <a:t>Existe uma diferença em necessidades energéticas entre uma PVHV assintomático e o paciente M? Justifique a sua resposta. </a:t>
            </a:r>
          </a:p>
          <a:p>
            <a:pPr>
              <a:spcBef>
                <a:spcPct val="0"/>
              </a:spcBef>
              <a:spcAft>
                <a:spcPts val="1000"/>
              </a:spcAft>
              <a:buClrTx/>
              <a:buNone/>
            </a:pPr>
            <a:r>
              <a:rPr lang="pt-PT" altLang="en-US" sz="1300" b="1" dirty="0">
                <a:solidFill>
                  <a:srgbClr val="000000"/>
                </a:solidFill>
                <a:latin typeface="+mn-lt"/>
              </a:rPr>
              <a:t>R: </a:t>
            </a:r>
            <a:r>
              <a:rPr lang="pt-PT" altLang="en-US" sz="1300" dirty="0">
                <a:solidFill>
                  <a:srgbClr val="000000"/>
                </a:solidFill>
                <a:latin typeface="+mn-lt"/>
              </a:rPr>
              <a:t>Sim, uma PVHIV sintomática requer quantidades de energia maiores, isto é cerca de 20-30% das necessidades de um indivíduo não infectado, enquanto o PVHV assintomático somente requer cerca de 10% </a:t>
            </a:r>
            <a:r>
              <a:rPr lang="pt-BR" altLang="en-US" sz="1300" dirty="0">
                <a:solidFill>
                  <a:srgbClr val="000000"/>
                </a:solidFill>
                <a:latin typeface="+mn-lt"/>
              </a:rPr>
              <a:t>de energia adicional em comparação com </a:t>
            </a:r>
            <a:r>
              <a:rPr lang="pt-PT" altLang="en-US" sz="1300" dirty="0">
                <a:solidFill>
                  <a:srgbClr val="000000"/>
                </a:solidFill>
                <a:latin typeface="+mn-lt"/>
              </a:rPr>
              <a:t>as necessidades energéticas normais.</a:t>
            </a:r>
            <a:r>
              <a:rPr lang="pt-PT" altLang="en-US" sz="1300" b="1" dirty="0">
                <a:solidFill>
                  <a:srgbClr val="000000"/>
                </a:solidFill>
                <a:latin typeface="+mn-lt"/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17</a:t>
            </a:fld>
            <a:endParaRPr lang="pt-PT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Texto de Apoio 6.4 Alimentação para pessoas com 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pt-PT" sz="2600" b="1" dirty="0">
                <a:ea typeface="Times New Roman"/>
                <a:cs typeface="Times New Roman"/>
              </a:rPr>
              <a:t>Objectivos da Aprendizagem </a:t>
            </a:r>
            <a:endParaRPr lang="en-US" sz="2600" dirty="0"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defRPr/>
            </a:pPr>
            <a:r>
              <a:rPr lang="pt-PT" sz="2600" dirty="0">
                <a:solidFill>
                  <a:schemeClr val="tx1"/>
                </a:solidFill>
                <a:ea typeface="Times New Roman"/>
                <a:cs typeface="Times New Roman"/>
              </a:rPr>
              <a:t>Conhecer a importância da alimentação para pessoas com HIV </a:t>
            </a:r>
            <a:endParaRPr lang="en-US" sz="26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marL="2286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pt-PT" sz="1400" dirty="0"/>
              <a:t>  </a:t>
            </a:r>
            <a:endParaRPr lang="en-US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PT" sz="2600" b="1" dirty="0"/>
              <a:t>Textos de Apoio</a:t>
            </a:r>
            <a:r>
              <a:rPr lang="pt-PT" sz="2600" dirty="0"/>
              <a:t> </a:t>
            </a:r>
            <a:endParaRPr lang="en-US" sz="2600" dirty="0"/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</a:rPr>
              <a:t>Texto de Apoio 6.4 Alimentação para pessoas com HIV </a:t>
            </a:r>
            <a:endParaRPr lang="en-US" sz="2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18</a:t>
            </a:fld>
            <a:endParaRPr lang="pt-PT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Alimentação para pessoas com HIV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sz="2600" dirty="0">
                <a:solidFill>
                  <a:schemeClr val="tx1"/>
                </a:solidFill>
              </a:rPr>
              <a:t>Na infecção pelo HIV, a doença e as suas intercorrências constituem elementos agravantes do estado nutricional dos pacientes.</a:t>
            </a:r>
          </a:p>
          <a:p>
            <a:pPr>
              <a:defRPr/>
            </a:pPr>
            <a:r>
              <a:rPr lang="pt-BR" sz="2600" dirty="0">
                <a:solidFill>
                  <a:schemeClr val="tx1"/>
                </a:solidFill>
              </a:rPr>
              <a:t>Uma boa alimentação minimiza os efeitos colaterais indesejáveis decorrentes da terapia anti-retroviral e dos sintomas das infecções oportunistas.</a:t>
            </a:r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  <a:ea typeface="Times New Roman"/>
              </a:rPr>
              <a:t>A intervenção nutricional deve actuar em todos os estágios da doença com o objectivo de oferecer um suporte nutricional adequado.</a:t>
            </a:r>
            <a:endParaRPr lang="pt-PT" sz="2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19</a:t>
            </a:fld>
            <a:endParaRPr lang="pt-PT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/>
              <a:t>Tópicos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Nutrição e HIV</a:t>
            </a:r>
          </a:p>
          <a:p>
            <a:pPr>
              <a:spcAft>
                <a:spcPts val="600"/>
              </a:spcAft>
              <a:defRPr/>
            </a:pP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Necessidades Nutricionais </a:t>
            </a:r>
          </a:p>
          <a:p>
            <a:pPr>
              <a:spcAft>
                <a:spcPts val="600"/>
              </a:spcAft>
              <a:defRPr/>
            </a:pP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Alimentação para Pessoas com HIV</a:t>
            </a:r>
          </a:p>
          <a:p>
            <a:pPr>
              <a:spcAft>
                <a:spcPts val="600"/>
              </a:spcAft>
              <a:defRPr/>
            </a:pP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Manejo Nutricional das Complicações relacionadas ao HIV</a:t>
            </a:r>
          </a:p>
          <a:p>
            <a:pPr>
              <a:spcAft>
                <a:spcPts val="600"/>
              </a:spcAft>
              <a:defRPr/>
            </a:pP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Medicamentos e Alimentação</a:t>
            </a:r>
          </a:p>
          <a:p>
            <a:pPr>
              <a:spcAft>
                <a:spcPts val="600"/>
              </a:spcAft>
              <a:defRPr/>
            </a:pP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Manejo da toxicidade da terapia Anti-Retroviral através da dieta</a:t>
            </a:r>
          </a:p>
          <a:p>
            <a:pPr>
              <a:spcAft>
                <a:spcPts val="600"/>
              </a:spcAft>
              <a:defRPr/>
            </a:pP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Revisão do módulo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</a:t>
            </a:fld>
            <a:endParaRPr lang="pt-PT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Alimentação para pessoas com HIV</a:t>
            </a:r>
            <a:endParaRPr lang="en-US" dirty="0"/>
          </a:p>
        </p:txBody>
      </p:sp>
      <p:sp>
        <p:nvSpPr>
          <p:cNvPr id="39975" name="Rectangle 6"/>
          <p:cNvSpPr>
            <a:spLocks noChangeArrowheads="1"/>
          </p:cNvSpPr>
          <p:nvPr/>
        </p:nvSpPr>
        <p:spPr bwMode="auto">
          <a:xfrm>
            <a:off x="457200" y="1229876"/>
            <a:ext cx="69627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anose="020B0503030403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pt-PT" altLang="en-US" sz="1600" b="1" dirty="0">
              <a:solidFill>
                <a:srgbClr val="0099CC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PT" altLang="en-US" sz="2000" dirty="0">
                <a:solidFill>
                  <a:srgbClr val="0099CC"/>
                </a:solidFill>
                <a:latin typeface="+mn-lt"/>
                <a:cs typeface="Times New Roman" panose="02020603050405020304" pitchFamily="18" charset="0"/>
              </a:rPr>
              <a:t>Exemplo refeições saudáveis para pessoas que vivem com HIV</a:t>
            </a:r>
            <a:endParaRPr lang="en-US" altLang="en-US" sz="2000" dirty="0">
              <a:solidFill>
                <a:srgbClr val="0099CC"/>
              </a:solidFill>
              <a:latin typeface="+mn-lt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20</a:t>
            </a:fld>
            <a:endParaRPr lang="pt-PT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049349"/>
              </p:ext>
            </p:extLst>
          </p:nvPr>
        </p:nvGraphicFramePr>
        <p:xfrm>
          <a:off x="762001" y="2089944"/>
          <a:ext cx="6685914" cy="399453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90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1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5715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Pequeno-almoço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54610" marB="368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Sumo natural de frutas /água/leite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Papa de milho com amendoim torrado (pilado) e fruta da época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54610" marB="368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54610" marB="368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Batata doce/mandioca ou Pão com manteiga/margarina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Fruta da época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54610" marB="368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035">
                <a:tc>
                  <a:txBody>
                    <a:bodyPr/>
                    <a:lstStyle/>
                    <a:p>
                      <a:pPr marL="5715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Lanche-da-manhã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54610" marB="368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Sumo natural de frutas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Pão, sopa de mexoeira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54610" marB="368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54610" marB="368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Castanha de cajú  e fruta da época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54610" marB="368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0590">
                <a:tc>
                  <a:txBody>
                    <a:bodyPr/>
                    <a:lstStyle/>
                    <a:p>
                      <a:pPr marL="5715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Almoço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54610" marB="368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Arroz branco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Caril de fígado picado com cenoura,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Matapa e fruta da época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54610" marB="368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54610" marB="368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Arroz enriquecido com sementes   de abóbora torradas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Caril de peixe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Cove refugada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Fruta da época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54610" marB="368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755">
                <a:tc>
                  <a:txBody>
                    <a:bodyPr/>
                    <a:lstStyle/>
                    <a:p>
                      <a:pPr marL="5715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Lanche-da-tarde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54610" marB="368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Leite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Pão com </a:t>
                      </a:r>
                      <a:r>
                        <a:rPr lang="pt-PT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Papaia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54610" marB="368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54610" marB="368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Batata doce de polpa alaranjada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Enriquecida com sementes de gergelim torradas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54610" marB="368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615">
                <a:tc>
                  <a:txBody>
                    <a:bodyPr/>
                    <a:lstStyle/>
                    <a:p>
                      <a:pPr marL="5715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Jantar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54610" marB="368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Xima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Caril de couve com camarão seco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Salada de frutas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54610" marB="368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54610" marB="368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Massa com frango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Salada de cenoura com repolho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Papaia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54610" marB="368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dirty="0"/>
              <a:t>Texto de Apoio 6.5 Orientações nutricionais para gestão das complicações relacionadas ao HIV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pt-PT" sz="2600" b="1" dirty="0">
                <a:ea typeface="Times New Roman"/>
                <a:cs typeface="Times New Roman"/>
              </a:rPr>
              <a:t>Objectivos da Aprendizagem </a:t>
            </a:r>
            <a:endParaRPr lang="en-US" sz="2600" dirty="0">
              <a:ea typeface="Times New Roman"/>
              <a:cs typeface="Times New Roman"/>
            </a:endParaRPr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</a:rPr>
              <a:t>Conhecer as complicações médicas mais frequentes relacionadas ao HIV</a:t>
            </a:r>
            <a:endParaRPr lang="en-US" sz="26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</a:rPr>
              <a:t>Saber fazer o manejo nutricional das complicações medicas relacionadas ao HIV</a:t>
            </a:r>
            <a:endParaRPr lang="en-US" sz="2600" dirty="0">
              <a:solidFill>
                <a:schemeClr val="tx1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PT" sz="1400" b="1" dirty="0"/>
              <a:t> </a:t>
            </a:r>
            <a:endParaRPr lang="en-US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PT" sz="2600" b="1" dirty="0"/>
              <a:t>Textos de Apoio</a:t>
            </a:r>
            <a:endParaRPr lang="en-US" sz="2600" dirty="0"/>
          </a:p>
          <a:p>
            <a:pPr>
              <a:defRPr/>
            </a:pPr>
            <a:r>
              <a:rPr lang="pt-PT" sz="2600" dirty="0">
                <a:solidFill>
                  <a:schemeClr val="tx1"/>
                </a:solidFill>
              </a:rPr>
              <a:t>Texto de Apoio 6.5 Manejo nutricional das complicações relacionadas ao HIV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21</a:t>
            </a:fld>
            <a:endParaRPr lang="pt-PT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Orientações nutricionais para gestão das  complicações relacionadas ao HIV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PT" sz="2400" b="1" dirty="0">
                <a:ea typeface="+mj-ea"/>
              </a:rPr>
              <a:t>Perda de Apetite </a:t>
            </a:r>
            <a:endParaRPr lang="en-US" sz="2400" b="1" dirty="0">
              <a:ea typeface="+mj-ea"/>
            </a:endParaRPr>
          </a:p>
          <a:p>
            <a:pPr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  <a:ea typeface="Times New Roman"/>
                <a:cs typeface="Times New Roman"/>
              </a:rPr>
              <a:t>Comer pequenas quantidades de alimentos mas, com maior frequência (mais vezes ao dia)</a:t>
            </a:r>
            <a:endParaRPr lang="en-US" sz="24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  <a:ea typeface="Times New Roman"/>
                <a:cs typeface="Times New Roman"/>
              </a:rPr>
              <a:t>Praticar exercícios físicos, estes aumentam o apetite (ex: caminhar, ir à horta e outras actividades domésticas) </a:t>
            </a:r>
            <a:endParaRPr lang="en-US" sz="24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  <a:ea typeface="Times New Roman"/>
                <a:cs typeface="Times New Roman"/>
              </a:rPr>
              <a:t>Comer os seus alimentos favoritos </a:t>
            </a:r>
            <a:endParaRPr lang="en-US" sz="24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  <a:ea typeface="Times New Roman"/>
                <a:cs typeface="Times New Roman"/>
              </a:rPr>
              <a:t>Evitar alimentos com odor forte </a:t>
            </a:r>
            <a:endParaRPr lang="en-US" sz="24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  <a:ea typeface="Times New Roman"/>
                <a:cs typeface="Times New Roman"/>
              </a:rPr>
              <a:t>Beber muitos líquidos, de preferência entre as refeições e não durante as refeições</a:t>
            </a:r>
            <a:endParaRPr lang="en-US" sz="24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  <a:defRPr/>
            </a:pPr>
            <a:r>
              <a:rPr lang="pt-PT" sz="2400" dirty="0">
                <a:solidFill>
                  <a:schemeClr val="tx1"/>
                </a:solidFill>
                <a:ea typeface="Times New Roman"/>
                <a:cs typeface="Times New Roman"/>
              </a:rPr>
              <a:t>Não consumir bebidas alcoólicas</a:t>
            </a:r>
            <a:endParaRPr lang="en-US" sz="24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lnSpc>
                <a:spcPct val="170000"/>
              </a:lnSpc>
              <a:defRPr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22</a:t>
            </a:fld>
            <a:endParaRPr lang="pt-PT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Orientações nutricionais para gestão das complicações relacionadas ao HIV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Perda de </a:t>
            </a:r>
            <a:r>
              <a:rPr lang="en-US" sz="2400" b="1" dirty="0" err="1"/>
              <a:t>Apetite</a:t>
            </a:r>
            <a:r>
              <a:rPr lang="en-US" sz="2400" b="1" dirty="0"/>
              <a:t> </a:t>
            </a:r>
          </a:p>
          <a:p>
            <a:pPr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pt-PT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Instruir o cuidador/responsável para lhe preparar as refeições </a:t>
            </a:r>
            <a:endParaRPr lang="en-US" altLang="en-US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pt-PT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Fazer e consumir as refeições com a família ou amigos </a:t>
            </a:r>
            <a:endParaRPr lang="en-US" altLang="en-US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pt-PT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Temperar a comida com limão e algumas ervas (salsa, coentros) de modo a estimular o apetite </a:t>
            </a:r>
            <a:endParaRPr lang="en-US" altLang="en-US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pt-PT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Comer sempre que estiver com fome</a:t>
            </a:r>
            <a:endParaRPr lang="en-US" altLang="en-US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23</a:t>
            </a:fld>
            <a:endParaRPr lang="pt-PT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Orientações nutricionais para gestão das complicações relacionadas ao HIV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4989"/>
            <a:ext cx="8472488" cy="4376211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  <a:defRPr/>
            </a:pPr>
            <a:r>
              <a:rPr lang="en-US" sz="1900" b="1" dirty="0"/>
              <a:t>Náuseas e </a:t>
            </a:r>
            <a:r>
              <a:rPr lang="en-US" sz="1900" b="1" dirty="0" err="1"/>
              <a:t>Vómitos</a:t>
            </a:r>
            <a:endParaRPr lang="en-US" sz="1900" b="1" dirty="0"/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1900" dirty="0">
                <a:solidFill>
                  <a:schemeClr val="tx1"/>
                </a:solidFill>
                <a:ea typeface="Times New Roman"/>
                <a:cs typeface="Times New Roman"/>
              </a:rPr>
              <a:t>Comer pequenas quantidades de comida mas com maior frequência (mais vezes ao dia).</a:t>
            </a:r>
            <a:endParaRPr lang="en-US" sz="19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1900" dirty="0">
                <a:solidFill>
                  <a:schemeClr val="tx1"/>
                </a:solidFill>
                <a:ea typeface="Times New Roman"/>
                <a:cs typeface="Times New Roman"/>
              </a:rPr>
              <a:t>Se estiver a vomitar, tomar SRO para evitar a desidratação (siga as instruções de preparação contidas na embalagem).</a:t>
            </a:r>
            <a:endParaRPr lang="en-US" sz="19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1900" dirty="0">
                <a:solidFill>
                  <a:schemeClr val="tx1"/>
                </a:solidFill>
                <a:ea typeface="Times New Roman"/>
                <a:cs typeface="Times New Roman"/>
              </a:rPr>
              <a:t>Beber líquidos depois das refeições e durante as refeições em pequenas  quantidades</a:t>
            </a:r>
            <a:r>
              <a:rPr lang="pt-PT" sz="1900" dirty="0">
                <a:solidFill>
                  <a:schemeClr val="tx1"/>
                </a:solidFill>
                <a:ea typeface="Times New Roman"/>
                <a:cs typeface="Times New Roman"/>
              </a:rPr>
              <a:t> </a:t>
            </a:r>
            <a:endParaRPr lang="en-US" sz="19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1900" dirty="0">
                <a:solidFill>
                  <a:schemeClr val="tx1"/>
                </a:solidFill>
                <a:ea typeface="Times New Roman"/>
                <a:cs typeface="Times New Roman"/>
              </a:rPr>
              <a:t>Comer alimentos secos, salgados tais como o pão. </a:t>
            </a:r>
            <a:endParaRPr lang="en-US" sz="19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1900" dirty="0">
                <a:solidFill>
                  <a:schemeClr val="tx1"/>
                </a:solidFill>
                <a:ea typeface="Times New Roman"/>
                <a:cs typeface="Times New Roman"/>
              </a:rPr>
              <a:t>Evitar alimentos com odor forte, muito condimentados (com muitos temperos), com muita gordura ou muito doces. </a:t>
            </a:r>
            <a:endParaRPr lang="en-US" sz="19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1900" dirty="0">
                <a:solidFill>
                  <a:schemeClr val="tx1"/>
                </a:solidFill>
                <a:ea typeface="Times New Roman"/>
                <a:cs typeface="Times New Roman"/>
              </a:rPr>
              <a:t>Evitar ficar com o estômago vazio, o que pode piorar a náusea. </a:t>
            </a:r>
            <a:endParaRPr lang="en-US" sz="19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1900" dirty="0">
                <a:solidFill>
                  <a:schemeClr val="tx1"/>
                </a:solidFill>
                <a:ea typeface="Times New Roman"/>
                <a:cs typeface="Times New Roman"/>
              </a:rPr>
              <a:t>Evitar dormir imediatamente depois de comer; aguardar pelo menos uma hora. </a:t>
            </a:r>
            <a:endParaRPr lang="en-US" sz="19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1900" dirty="0">
                <a:solidFill>
                  <a:schemeClr val="tx1"/>
                </a:solidFill>
                <a:ea typeface="Times New Roman"/>
                <a:cs typeface="Times New Roman"/>
              </a:rPr>
              <a:t>Deslocar-se à Unidade Sanitária se os sintomas persistirem por mais de 2–3 dias.</a:t>
            </a:r>
            <a:endParaRPr lang="en-US" sz="1900" dirty="0">
              <a:solidFill>
                <a:schemeClr val="tx1"/>
              </a:solidFill>
              <a:ea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24</a:t>
            </a:fld>
            <a:endParaRPr lang="pt-PT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Orientações nutricionais para gestão das complicações relacionadas ao HIV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pt-PT" sz="4000" b="1" dirty="0"/>
              <a:t>Feridas/Infecções na Boca e/ou dor ao engolir </a:t>
            </a:r>
            <a:endParaRPr lang="en-US" sz="4000" b="1" dirty="0"/>
          </a:p>
          <a:p>
            <a:pPr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3800" dirty="0">
                <a:solidFill>
                  <a:schemeClr val="tx1"/>
                </a:solidFill>
                <a:ea typeface="Times New Roman"/>
                <a:cs typeface="Times New Roman"/>
              </a:rPr>
              <a:t>Lavar e limpar a boca depois de cada refeição com um pano de algodão e uma solução feita com: uma chávena de água morna e limpa (ex. previamente fervida ou tratada com por exemplo cloro ou Certeza) e misturada com uma colher de chá de sal; OU bochechar com uma solução feita com: uma colher de sopa de sal ou bicarbonato de sódio numa chávena de água morna, pelo menos duas vezes por dia, de manhã e à noite. </a:t>
            </a:r>
            <a:endParaRPr lang="en-US" sz="38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3800" dirty="0">
                <a:solidFill>
                  <a:schemeClr val="tx1"/>
                </a:solidFill>
                <a:ea typeface="Times New Roman"/>
                <a:cs typeface="Times New Roman"/>
              </a:rPr>
              <a:t>Pilar um dente de alho, misturar com água, e bochechar. </a:t>
            </a:r>
            <a:endParaRPr lang="en-US" sz="38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3800" dirty="0">
                <a:solidFill>
                  <a:schemeClr val="tx1"/>
                </a:solidFill>
                <a:ea typeface="Times New Roman"/>
                <a:cs typeface="Times New Roman"/>
              </a:rPr>
              <a:t>Evitar frutos cítricos, tomate, alimentos com temperos e muito doces, e alimentos pegajosos ou duros. </a:t>
            </a:r>
            <a:endParaRPr lang="en-US" sz="38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3800" dirty="0">
                <a:solidFill>
                  <a:schemeClr val="tx1"/>
                </a:solidFill>
                <a:ea typeface="Times New Roman"/>
                <a:cs typeface="Times New Roman"/>
              </a:rPr>
              <a:t>Comer alimentos frios ou à temperatura ambiente. </a:t>
            </a:r>
            <a:endParaRPr lang="en-US" sz="3800" dirty="0">
              <a:solidFill>
                <a:schemeClr val="tx1"/>
              </a:solidFill>
              <a:ea typeface="Times New Roman"/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25</a:t>
            </a:fld>
            <a:endParaRPr lang="pt-PT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dirty="0"/>
              <a:t>Orientações  nutricionais para gestão das complicações relacionadas ao HIV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PT" sz="2400" b="1" dirty="0"/>
              <a:t>Feridas/Infecções na Boca e/ou dor ao engolir </a:t>
            </a:r>
          </a:p>
          <a:p>
            <a:pPr>
              <a:spcBef>
                <a:spcPts val="0"/>
              </a:spcBef>
              <a:buFont typeface="Symbol"/>
              <a:buChar char=""/>
              <a:defRPr/>
            </a:pPr>
            <a:r>
              <a:rPr lang="pt-PT" sz="2400" dirty="0">
                <a:solidFill>
                  <a:schemeClr val="tx1"/>
                </a:solidFill>
                <a:ea typeface="Times New Roman"/>
                <a:cs typeface="Times New Roman"/>
              </a:rPr>
              <a:t>Comer alimentos suaves ou esmagados tais como papas, batatas cozidas e esmagadas ou vegetais, e frutos e sopas. </a:t>
            </a:r>
            <a:endParaRPr lang="en-US" sz="24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buFont typeface="Symbol"/>
              <a:buChar char=""/>
              <a:defRPr/>
            </a:pPr>
            <a:r>
              <a:rPr lang="pt-PT" sz="2400" dirty="0">
                <a:solidFill>
                  <a:schemeClr val="tx1"/>
                </a:solidFill>
                <a:ea typeface="Times New Roman"/>
                <a:cs typeface="Times New Roman"/>
              </a:rPr>
              <a:t>Beber líquidos com uma palhinha ou colher para facilitar a deglutição. </a:t>
            </a:r>
            <a:endParaRPr lang="en-US" sz="24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buFont typeface="Symbol"/>
              <a:buChar char=""/>
              <a:defRPr/>
            </a:pPr>
            <a:r>
              <a:rPr lang="pt-PT" sz="2400" dirty="0">
                <a:solidFill>
                  <a:schemeClr val="tx1"/>
                </a:solidFill>
                <a:ea typeface="Times New Roman"/>
                <a:cs typeface="Times New Roman"/>
              </a:rPr>
              <a:t>Não consumir bebidas alcoólicas e cigarros, que podem provocar irritação nas feridas da boca e reduzem a circulação sanguínea, retardando o tempo de cicatrização. </a:t>
            </a:r>
            <a:endParaRPr lang="en-US" sz="24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buFont typeface="Symbol"/>
              <a:buChar char=""/>
              <a:defRPr/>
            </a:pPr>
            <a:r>
              <a:rPr lang="pt-PT" sz="2400" dirty="0">
                <a:solidFill>
                  <a:schemeClr val="tx1"/>
                </a:solidFill>
                <a:ea typeface="Times New Roman"/>
                <a:cs typeface="Times New Roman"/>
              </a:rPr>
              <a:t>Inclinar a cabeça para trás quando estiverem a engolir, de modo a facilitar a deglutição.</a:t>
            </a: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26</a:t>
            </a:fld>
            <a:endParaRPr lang="pt-PT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Orientações nutricionais para gestão das complicações relacionadas ao HIV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t-BR" sz="2000" b="1" dirty="0"/>
              <a:t>Diarreia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pt-BR" sz="2000" dirty="0">
                <a:solidFill>
                  <a:schemeClr val="tx1"/>
                </a:solidFill>
              </a:rPr>
              <a:t>Comer pequenas quantidades de alimentos mas, com maior frequência (mais vezes ao dia).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pt-BR" sz="2000" dirty="0">
                <a:solidFill>
                  <a:schemeClr val="tx1"/>
                </a:solidFill>
              </a:rPr>
              <a:t>Beber muitos líquidos, especialmente SRO (siga as instruções de preparação contidas na embalagem).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pt-BR" sz="2000" dirty="0">
                <a:solidFill>
                  <a:schemeClr val="tx1"/>
                </a:solidFill>
              </a:rPr>
              <a:t>Beber água de arroz ou água de lanha/côco.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pt-BR" sz="2000" dirty="0">
                <a:solidFill>
                  <a:schemeClr val="tx1"/>
                </a:solidFill>
              </a:rPr>
              <a:t>Comer alimentos pastosos em quantidades pequenas mas com maior frequência (ex: papas fermentadas, batata doce cozida e esmagada).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pt-BR" sz="2000" dirty="0">
                <a:solidFill>
                  <a:schemeClr val="tx1"/>
                </a:solidFill>
              </a:rPr>
              <a:t>Evitar alimentos muito gordurosos e doces.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pt-BR" sz="2000" dirty="0">
                <a:solidFill>
                  <a:schemeClr val="tx1"/>
                </a:solidFill>
              </a:rPr>
              <a:t>Comer as frutas sem casca.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pt-BR" sz="2000" dirty="0">
                <a:solidFill>
                  <a:schemeClr val="tx1"/>
                </a:solidFill>
              </a:rPr>
              <a:t>As hortícolas têm que ser cozidas/cozinhadas antes de serem consumidas.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27</a:t>
            </a:fld>
            <a:endParaRPr lang="pt-PT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Orientações nutricionais para gestão das complicações relacionadas ao 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None/>
              <a:defRPr/>
            </a:pPr>
            <a:r>
              <a:rPr lang="en-US" sz="1900" b="1" dirty="0"/>
              <a:t>Diarreia </a:t>
            </a:r>
            <a:endParaRPr lang="pt-PT" sz="1900" dirty="0">
              <a:ea typeface="Times New Roman"/>
              <a:cs typeface="Times New Roman"/>
            </a:endParaRPr>
          </a:p>
          <a:p>
            <a:pPr algn="just">
              <a:spcAft>
                <a:spcPts val="600"/>
              </a:spcAft>
              <a:defRPr/>
            </a:pPr>
            <a:r>
              <a:rPr lang="pt-PT" sz="1900" dirty="0">
                <a:solidFill>
                  <a:schemeClr val="tx1"/>
                </a:solidFill>
                <a:ea typeface="Times New Roman"/>
                <a:cs typeface="Times New Roman"/>
              </a:rPr>
              <a:t>Não tomar café nem bebidas alcoólicas. </a:t>
            </a:r>
            <a:endParaRPr lang="en-US" sz="19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spcAft>
                <a:spcPts val="600"/>
              </a:spcAft>
              <a:defRPr/>
            </a:pPr>
            <a:r>
              <a:rPr lang="pt-BR" sz="1900" dirty="0">
                <a:solidFill>
                  <a:schemeClr val="tx1"/>
                </a:solidFill>
                <a:ea typeface="Times New Roman"/>
                <a:cs typeface="Times New Roman"/>
              </a:rPr>
              <a:t>Não comer os alimentos muito quentes ou muito frios porque estimulam os intestinos e pioram a diarreia, deixar as alimentos a arrefecer um pouca depois de cozinhar. </a:t>
            </a:r>
          </a:p>
          <a:p>
            <a:pPr algn="just">
              <a:spcAft>
                <a:spcPts val="600"/>
              </a:spcAft>
              <a:defRPr/>
            </a:pPr>
            <a:r>
              <a:rPr lang="pt-PT" sz="1900" dirty="0">
                <a:solidFill>
                  <a:schemeClr val="tx1"/>
                </a:solidFill>
                <a:ea typeface="Times New Roman"/>
                <a:cs typeface="Times New Roman"/>
              </a:rPr>
              <a:t>Evitar alimentos que possam causar gases ou cólicas, tais como o feijão, repolho, e a cebola. </a:t>
            </a:r>
            <a:endParaRPr lang="en-US" sz="19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spcAft>
                <a:spcPts val="600"/>
              </a:spcAft>
              <a:defRPr/>
            </a:pPr>
            <a:r>
              <a:rPr lang="pt-PT" sz="1900" dirty="0">
                <a:solidFill>
                  <a:schemeClr val="tx1"/>
                </a:solidFill>
                <a:ea typeface="Times New Roman"/>
                <a:cs typeface="Times New Roman"/>
              </a:rPr>
              <a:t>Evitar alimentos picantes e com temperos.</a:t>
            </a:r>
            <a:endParaRPr lang="en-US" sz="19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spcAft>
                <a:spcPts val="600"/>
              </a:spcAft>
              <a:defRPr/>
            </a:pPr>
            <a:r>
              <a:rPr lang="pt-PT" sz="1900" dirty="0">
                <a:solidFill>
                  <a:schemeClr val="tx1"/>
                </a:solidFill>
                <a:ea typeface="Times New Roman"/>
                <a:cs typeface="Times New Roman"/>
              </a:rPr>
              <a:t>Não tomar leite, dar preferência ao iogurte. </a:t>
            </a:r>
            <a:endParaRPr lang="en-US" sz="19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  <a:defRPr/>
            </a:pPr>
            <a:r>
              <a:rPr lang="pt-PT" sz="1900" dirty="0">
                <a:solidFill>
                  <a:schemeClr val="tx1"/>
                </a:solidFill>
                <a:ea typeface="Times New Roman"/>
                <a:cs typeface="Times New Roman"/>
              </a:rPr>
              <a:t>Lavar as mãos com água corrente e sabão ou cinza depois de usar a latrina, manusear fezes ou limpar alguém que tenha defecado, lavar as mãos antes e depois de manusear animais, fezes de animais ou cuidar alguém que esteja doente. Também deve lavar as mãos com água corrente e sabão ou cinza antes e depois de preparar ou comer os alimentos, bem como quando, estiver a dar de comer ou a medicar alguém.</a:t>
            </a:r>
            <a:endParaRPr lang="en-US" sz="1900" dirty="0">
              <a:solidFill>
                <a:schemeClr val="tx1"/>
              </a:solidFill>
              <a:ea typeface="Times New Roman"/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28</a:t>
            </a:fld>
            <a:endParaRPr lang="pt-PT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>
                <a:ea typeface="+mn-ea"/>
              </a:rPr>
              <a:t>Orientações nutricionais para gestão das complicações relacionadas ao HIV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sz="1900" b="1" dirty="0"/>
              <a:t>Anemia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rgbClr val="CC3300"/>
              </a:buClr>
              <a:buFont typeface="Arial" panose="020B0604020202020204" pitchFamily="34" charset="0"/>
              <a:buNone/>
              <a:defRPr/>
            </a:pPr>
            <a:r>
              <a:rPr lang="pt-PT" sz="1900" dirty="0">
                <a:solidFill>
                  <a:schemeClr val="tx1"/>
                </a:solidFill>
                <a:ea typeface="Times New Roman"/>
                <a:cs typeface="Times New Roman"/>
              </a:rPr>
              <a:t>Comer alimentos ricos em ferro:</a:t>
            </a:r>
            <a:endParaRPr lang="en-US" sz="19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spcAft>
                <a:spcPts val="600"/>
              </a:spcAft>
              <a:defRPr/>
            </a:pPr>
            <a:r>
              <a:rPr lang="pt-PT" sz="1900" dirty="0">
                <a:solidFill>
                  <a:schemeClr val="tx1"/>
                </a:solidFill>
                <a:ea typeface="Times New Roman"/>
                <a:cs typeface="Times New Roman"/>
              </a:rPr>
              <a:t>Alimentos de origem animal como carnes vermelhas, miudezas e ovos.</a:t>
            </a:r>
            <a:endParaRPr lang="en-US" sz="19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spcAft>
                <a:spcPts val="600"/>
              </a:spcAft>
              <a:defRPr/>
            </a:pPr>
            <a:r>
              <a:rPr lang="pt-PT" sz="1900" dirty="0">
                <a:solidFill>
                  <a:schemeClr val="tx1"/>
                </a:solidFill>
                <a:ea typeface="Times New Roman"/>
                <a:cs typeface="Times New Roman"/>
              </a:rPr>
              <a:t>Alimentos de origem vegetal como: Feijão e folhas verdes escuras (espinafre, folhas de abóbora, folhas de mandioqueira, moringa, etc.).</a:t>
            </a:r>
            <a:endParaRPr lang="en-US" sz="19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spcAft>
                <a:spcPts val="600"/>
              </a:spcAft>
              <a:defRPr/>
            </a:pPr>
            <a:r>
              <a:rPr lang="pt-PT" sz="1900" dirty="0">
                <a:solidFill>
                  <a:schemeClr val="tx1"/>
                </a:solidFill>
                <a:ea typeface="Times New Roman"/>
                <a:cs typeface="Times New Roman"/>
              </a:rPr>
              <a:t>Comer alimentos ricos em Vitamina C com as refeições ou logo a seguir às refeições, para potencializar a absorção de ferro. Exemplo: laranjas, tangerina, toranja, tomate. </a:t>
            </a:r>
            <a:endParaRPr lang="en-US" sz="19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spcAft>
                <a:spcPts val="600"/>
              </a:spcAft>
              <a:defRPr/>
            </a:pPr>
            <a:r>
              <a:rPr lang="pt-PT" sz="1900" dirty="0">
                <a:solidFill>
                  <a:schemeClr val="tx1"/>
                </a:solidFill>
                <a:ea typeface="Times New Roman"/>
                <a:cs typeface="Times New Roman"/>
              </a:rPr>
              <a:t>Não tomar café, chá e coca-cola com as refeições, pois estes interferem na absorção de ferro.</a:t>
            </a:r>
            <a:endParaRPr lang="en-US" sz="19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spcAft>
                <a:spcPts val="600"/>
              </a:spcAft>
              <a:defRPr/>
            </a:pPr>
            <a:r>
              <a:rPr lang="pt-PT" sz="1900" dirty="0">
                <a:solidFill>
                  <a:schemeClr val="tx1"/>
                </a:solidFill>
                <a:ea typeface="Times New Roman"/>
                <a:cs typeface="Times New Roman"/>
              </a:rPr>
              <a:t>Desparasitar periodicamente, pelo menos uma vez em cada seis meses.</a:t>
            </a:r>
            <a:endParaRPr lang="en-US" sz="19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spcAft>
                <a:spcPts val="600"/>
              </a:spcAft>
              <a:defRPr/>
            </a:pPr>
            <a:r>
              <a:rPr lang="pt-PT" sz="1900" dirty="0">
                <a:solidFill>
                  <a:schemeClr val="tx1"/>
                </a:solidFill>
                <a:ea typeface="Times New Roman"/>
                <a:cs typeface="Times New Roman"/>
              </a:rPr>
              <a:t>Seguir correctamente o tratamento da malária, em indivíduos com teste para malária positivo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29</a:t>
            </a:fld>
            <a:endParaRPr lang="pt-PT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Texto de Apoio 6.1 Nutrição e HIV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t-BR" sz="2600" b="1" dirty="0"/>
              <a:t>Objectivos da Aprendizagem</a:t>
            </a:r>
          </a:p>
          <a:p>
            <a:pPr marL="342900" lvl="1" indent="-342900">
              <a:buClr>
                <a:srgbClr val="0099CC"/>
              </a:buClr>
              <a:buFont typeface="Arial" panose="020B0604020202020204" pitchFamily="34" charset="0"/>
              <a:buChar char="•"/>
              <a:defRPr/>
            </a:pPr>
            <a:r>
              <a:rPr lang="pt-BR" sz="2600" dirty="0"/>
              <a:t>Conhecer a relação existente entre a Desnutriçao e o HIV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pt-BR" sz="26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t-BR" sz="2600" b="1" dirty="0"/>
              <a:t>Textos de Apoio</a:t>
            </a:r>
            <a:endParaRPr lang="pt-BR" sz="2600" dirty="0"/>
          </a:p>
          <a:p>
            <a:pPr eaLnBrk="1" hangingPunct="1">
              <a:defRPr/>
            </a:pPr>
            <a:r>
              <a:rPr lang="pt-BR" sz="2600" dirty="0">
                <a:solidFill>
                  <a:schemeClr val="tx1"/>
                </a:solidFill>
              </a:rPr>
              <a:t>Texto de Apoio 6.1 Nutrição e HIV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pt-P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3</a:t>
            </a:fld>
            <a:endParaRPr lang="pt-PT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Orientações nutricionais para gestão das complicações relacionadas ao HIV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PT" sz="3600" b="1" dirty="0">
                <a:ea typeface="+mj-ea"/>
              </a:rPr>
              <a:t>Mudança de sabor (sabor metálico) ou boca</a:t>
            </a:r>
            <a:endParaRPr lang="en-US" sz="3600" b="1" dirty="0">
              <a:ea typeface="+mj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pt-PT" sz="3400" dirty="0">
                <a:solidFill>
                  <a:schemeClr val="tx1"/>
                </a:solidFill>
                <a:ea typeface="Times New Roman"/>
                <a:cs typeface="Times New Roman"/>
              </a:rPr>
              <a:t>Usar o sal, temperos, ervas e limão ao preparar alimentos para disfarçar as sensações de sabor estranho. </a:t>
            </a:r>
            <a:endParaRPr lang="en-US" sz="34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pt-PT" sz="3400" dirty="0">
                <a:solidFill>
                  <a:schemeClr val="tx1"/>
                </a:solidFill>
                <a:ea typeface="Times New Roman"/>
                <a:cs typeface="Times New Roman"/>
              </a:rPr>
              <a:t>Em caso de sabor metálico na boca, prefira peixe e ovos em vez de carne vermelha.</a:t>
            </a:r>
            <a:endParaRPr lang="en-US" sz="34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pt-PT" sz="3400" dirty="0">
                <a:solidFill>
                  <a:schemeClr val="tx1"/>
                </a:solidFill>
                <a:ea typeface="Times New Roman"/>
                <a:cs typeface="Times New Roman"/>
              </a:rPr>
              <a:t>Comer alimentos macios (pastosos ou bem esmagados).</a:t>
            </a:r>
            <a:endParaRPr lang="en-US" sz="34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pt-PT" sz="3400" dirty="0">
                <a:solidFill>
                  <a:schemeClr val="tx1"/>
                </a:solidFill>
                <a:ea typeface="Times New Roman"/>
                <a:cs typeface="Times New Roman"/>
              </a:rPr>
              <a:t>Beber sumos ácidos (limão, laranja ou </a:t>
            </a:r>
            <a:r>
              <a:rPr lang="pt-PT" sz="3400" dirty="0" err="1">
                <a:solidFill>
                  <a:schemeClr val="tx1"/>
                </a:solidFill>
                <a:ea typeface="Times New Roman"/>
                <a:cs typeface="Times New Roman"/>
              </a:rPr>
              <a:t>anánas</a:t>
            </a:r>
            <a:r>
              <a:rPr lang="pt-PT" sz="3400" dirty="0">
                <a:solidFill>
                  <a:schemeClr val="tx1"/>
                </a:solidFill>
                <a:ea typeface="Times New Roman"/>
                <a:cs typeface="Times New Roman"/>
              </a:rPr>
              <a:t>) e adicionar vinagre ou limão aos alimentos para disfarçar o sabor metálico. </a:t>
            </a:r>
            <a:endParaRPr lang="en-US" sz="34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pt-PT" sz="3400" dirty="0">
                <a:solidFill>
                  <a:schemeClr val="tx1"/>
                </a:solidFill>
                <a:ea typeface="Times New Roman"/>
                <a:cs typeface="Times New Roman"/>
              </a:rPr>
              <a:t>Tentar diferentes texturas de alimentos incluindo alimentos duros e enrugados (</a:t>
            </a:r>
            <a:r>
              <a:rPr lang="pt-PT" sz="3400" dirty="0" err="1">
                <a:solidFill>
                  <a:schemeClr val="tx1"/>
                </a:solidFill>
                <a:ea typeface="Times New Roman"/>
                <a:cs typeface="Times New Roman"/>
              </a:rPr>
              <a:t>ex</a:t>
            </a:r>
            <a:r>
              <a:rPr lang="pt-PT" sz="3400" dirty="0">
                <a:solidFill>
                  <a:schemeClr val="tx1"/>
                </a:solidFill>
                <a:ea typeface="Times New Roman"/>
                <a:cs typeface="Times New Roman"/>
              </a:rPr>
              <a:t>: fruta) e suaves e lisos (</a:t>
            </a:r>
            <a:r>
              <a:rPr lang="pt-PT" sz="3400" dirty="0" err="1">
                <a:solidFill>
                  <a:schemeClr val="tx1"/>
                </a:solidFill>
                <a:ea typeface="Times New Roman"/>
                <a:cs typeface="Times New Roman"/>
              </a:rPr>
              <a:t>ex</a:t>
            </a:r>
            <a:r>
              <a:rPr lang="pt-PT" sz="3400" dirty="0">
                <a:solidFill>
                  <a:schemeClr val="tx1"/>
                </a:solidFill>
                <a:ea typeface="Times New Roman"/>
                <a:cs typeface="Times New Roman"/>
              </a:rPr>
              <a:t>: papas, doce de arroz). </a:t>
            </a:r>
            <a:endParaRPr lang="en-US" sz="34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pt-PT" sz="3400" dirty="0">
                <a:solidFill>
                  <a:schemeClr val="tx1"/>
                </a:solidFill>
                <a:ea typeface="Times New Roman"/>
                <a:cs typeface="Times New Roman"/>
              </a:rPr>
              <a:t>Mastigar bem os alimentos. </a:t>
            </a:r>
            <a:endParaRPr lang="en-US" sz="3400" dirty="0">
              <a:solidFill>
                <a:schemeClr val="tx1"/>
              </a:solidFill>
              <a:ea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30</a:t>
            </a:fld>
            <a:endParaRPr lang="pt-PT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Orientações nutricionais para gestão das complicações relacionadas ao 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PT" sz="2200" b="1" dirty="0"/>
              <a:t>Mudança de sabor (sabor metálico) ou boca</a:t>
            </a:r>
            <a:endParaRPr lang="pt-PT" sz="2200" dirty="0"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defRPr/>
            </a:pPr>
            <a:r>
              <a:rPr lang="pt-PT" sz="2200" dirty="0">
                <a:solidFill>
                  <a:schemeClr val="tx1"/>
                </a:solidFill>
                <a:ea typeface="Times New Roman"/>
                <a:cs typeface="Times New Roman"/>
              </a:rPr>
              <a:t>Comer com utensílios de plástico ou à mão, lavados usando água corrente e sabão ou cinza, para disfarçar o sabor metálico. </a:t>
            </a:r>
            <a:endParaRPr lang="en-US" sz="22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defRPr/>
            </a:pPr>
            <a:r>
              <a:rPr lang="pt-PT" sz="2200" dirty="0">
                <a:solidFill>
                  <a:schemeClr val="tx1"/>
                </a:solidFill>
                <a:ea typeface="Times New Roman"/>
                <a:cs typeface="Times New Roman"/>
              </a:rPr>
              <a:t>Se a boca estiver seca, comer alimentos suaves, ou acrescentar molho aos alimentos, e beber pelo menos seis copos de líquidos por dia. </a:t>
            </a:r>
            <a:endParaRPr lang="en-US" sz="22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defRPr/>
            </a:pPr>
            <a:r>
              <a:rPr lang="pt-PT" sz="2200" dirty="0">
                <a:solidFill>
                  <a:schemeClr val="tx1"/>
                </a:solidFill>
                <a:ea typeface="Times New Roman"/>
                <a:cs typeface="Times New Roman"/>
              </a:rPr>
              <a:t>Humedecer os alimentos antes de comê-los.</a:t>
            </a:r>
            <a:endParaRPr lang="en-US" sz="22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defRPr/>
            </a:pPr>
            <a:r>
              <a:rPr lang="pt-PT" sz="2200" dirty="0">
                <a:solidFill>
                  <a:schemeClr val="tx1"/>
                </a:solidFill>
                <a:ea typeface="Times New Roman"/>
                <a:cs typeface="Times New Roman"/>
              </a:rPr>
              <a:t>Lavar a boca com uma solução feita com uma colher de sopa de bicarbonato de sódio numa chávena de água morna pelo menos duas vezes por dia, de manhã e à noite. </a:t>
            </a:r>
            <a:endParaRPr lang="en-US" sz="22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31</a:t>
            </a:fld>
            <a:endParaRPr lang="pt-PT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Orientações nutricionais para gestão das complicações relacionadas ao 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sz="1800" b="1" dirty="0">
                <a:ea typeface="+mj-ea"/>
              </a:rPr>
              <a:t>Pirose e </a:t>
            </a:r>
            <a:r>
              <a:rPr lang="en-US" sz="1800" b="1" dirty="0" err="1">
                <a:ea typeface="+mj-ea"/>
              </a:rPr>
              <a:t>Flatulência</a:t>
            </a:r>
            <a:r>
              <a:rPr lang="en-US" sz="1800" b="1" dirty="0">
                <a:ea typeface="+mj-ea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t-PT" sz="1800" dirty="0">
                <a:solidFill>
                  <a:schemeClr val="tx1"/>
                </a:solidFill>
                <a:ea typeface="Times New Roman"/>
                <a:cs typeface="Times New Roman"/>
              </a:rPr>
              <a:t>Comer pequenas quantidades de comida mas com maior frequência (mais vezes ao dia).</a:t>
            </a:r>
            <a:endParaRPr lang="en-US" sz="18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t-PT" sz="1800" dirty="0">
                <a:solidFill>
                  <a:schemeClr val="tx1"/>
                </a:solidFill>
                <a:ea typeface="Times New Roman"/>
                <a:cs typeface="Times New Roman"/>
              </a:rPr>
              <a:t>Mastigar devagar e de boca fechada, evitar falar enquanto mastiga. </a:t>
            </a:r>
            <a:endParaRPr lang="en-US" sz="18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t-PT" sz="1800" dirty="0">
                <a:solidFill>
                  <a:schemeClr val="tx1"/>
                </a:solidFill>
                <a:ea typeface="Times New Roman"/>
                <a:cs typeface="Times New Roman"/>
              </a:rPr>
              <a:t>Evitar alimentos que podem causar desconforto do estômago (relatados pelo paciente). </a:t>
            </a:r>
            <a:endParaRPr lang="en-US" sz="18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t-PT" sz="1800" dirty="0">
                <a:solidFill>
                  <a:schemeClr val="tx1"/>
                </a:solidFill>
                <a:ea typeface="Times New Roman"/>
                <a:cs typeface="Times New Roman"/>
              </a:rPr>
              <a:t>Evitar alimentos que causam gases tais como o repolho, feijão, cebola, alho, pimento verde e beringela. </a:t>
            </a:r>
            <a:endParaRPr lang="en-US" sz="18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t-PT" sz="1800" dirty="0">
                <a:solidFill>
                  <a:schemeClr val="tx1"/>
                </a:solidFill>
                <a:ea typeface="Times New Roman"/>
                <a:cs typeface="Times New Roman"/>
              </a:rPr>
              <a:t>Evitar comer 2–3 horas antes de dormir. </a:t>
            </a:r>
            <a:endParaRPr lang="en-US" sz="18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t-PT" sz="1800" dirty="0">
                <a:solidFill>
                  <a:schemeClr val="tx1"/>
                </a:solidFill>
                <a:ea typeface="Times New Roman"/>
                <a:cs typeface="Times New Roman"/>
              </a:rPr>
              <a:t>Fazer as refeições sentado e, imediatamente após as refeições, evitar ficar sentado. Evitar alimentos com muitos temperos, gordurosos e doces. </a:t>
            </a:r>
            <a:endParaRPr lang="en-US" sz="18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t-PT" sz="1800" dirty="0">
                <a:solidFill>
                  <a:schemeClr val="tx1"/>
                </a:solidFill>
                <a:ea typeface="Times New Roman"/>
                <a:cs typeface="Times New Roman"/>
              </a:rPr>
              <a:t>Não consumir álcool e não usar cigarros.</a:t>
            </a:r>
            <a:endParaRPr lang="en-US" sz="18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t-PT" sz="1800" dirty="0">
                <a:solidFill>
                  <a:schemeClr val="tx1"/>
                </a:solidFill>
                <a:ea typeface="Times New Roman"/>
                <a:cs typeface="Times New Roman"/>
              </a:rPr>
              <a:t>Evitar usar roupas muito apertadas na região do estômago.</a:t>
            </a:r>
            <a:endParaRPr lang="en-US" sz="18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t-PT" sz="1800" dirty="0">
                <a:solidFill>
                  <a:schemeClr val="tx1"/>
                </a:solidFill>
                <a:ea typeface="Times New Roman"/>
                <a:cs typeface="Times New Roman"/>
              </a:rPr>
              <a:t>Ao deitar, manter a cabeça mais elevada que o resto do corpo.</a:t>
            </a:r>
            <a:endParaRPr lang="en-US" sz="1800" dirty="0">
              <a:solidFill>
                <a:schemeClr val="tx1"/>
              </a:solidFill>
              <a:ea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32</a:t>
            </a:fld>
            <a:endParaRPr lang="pt-PT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Orientações nutricionais para gestão das complicações relacionadas ao 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ea typeface="+mj-ea"/>
                <a:cs typeface="Arial" pitchFamily="34" charset="0"/>
              </a:rPr>
              <a:t>Prisão de </a:t>
            </a:r>
            <a:r>
              <a:rPr lang="en-US" sz="2000" b="1" dirty="0" err="1">
                <a:ea typeface="+mj-ea"/>
                <a:cs typeface="Arial" pitchFamily="34" charset="0"/>
              </a:rPr>
              <a:t>ventre</a:t>
            </a:r>
            <a:endParaRPr lang="en-US" sz="2000" b="1" dirty="0">
              <a:ea typeface="+mj-ea"/>
              <a:cs typeface="Arial" pitchFamily="34" charset="0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pt-PT" sz="2000" dirty="0">
                <a:solidFill>
                  <a:schemeClr val="tx1"/>
                </a:solidFill>
                <a:ea typeface="+mj-ea"/>
                <a:cs typeface="Arial" pitchFamily="34" charset="0"/>
              </a:rPr>
              <a:t>Aumentar o consumo de água e outros líquidos, pelo menos oito copos por dia, em particular água fervida, filtrada ou tratada com cloro ou Certeza. </a:t>
            </a:r>
            <a:endParaRPr lang="en-US" sz="2000" dirty="0">
              <a:solidFill>
                <a:schemeClr val="tx1"/>
              </a:solidFill>
              <a:ea typeface="+mj-ea"/>
              <a:cs typeface="Arial" pitchFamily="34" charset="0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pt-PT" sz="2000" dirty="0">
                <a:solidFill>
                  <a:schemeClr val="tx1"/>
                </a:solidFill>
                <a:ea typeface="+mj-ea"/>
                <a:cs typeface="Arial" pitchFamily="34" charset="0"/>
              </a:rPr>
              <a:t>Aumentar o consumo de frutas maduras como manga, pêra goiaba, papaia, amêndoas e vegetais tais como folhas verdes, feijão, ervilha, abóbora, cenoura, e tomate, pois estes são ricos em fibras e estimulam a motilidade intestinal.</a:t>
            </a:r>
            <a:endParaRPr lang="en-US" sz="2000" dirty="0">
              <a:solidFill>
                <a:schemeClr val="tx1"/>
              </a:solidFill>
              <a:ea typeface="+mj-ea"/>
              <a:cs typeface="Arial" pitchFamily="34" charset="0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pt-PT" sz="2000" dirty="0">
                <a:solidFill>
                  <a:schemeClr val="tx1"/>
                </a:solidFill>
                <a:ea typeface="+mj-ea"/>
                <a:cs typeface="Arial" pitchFamily="34" charset="0"/>
              </a:rPr>
              <a:t>Beber um copo de água morna de manhã em jejum.</a:t>
            </a:r>
            <a:endParaRPr lang="en-US" sz="2000" dirty="0">
              <a:solidFill>
                <a:schemeClr val="tx1"/>
              </a:solidFill>
              <a:ea typeface="+mj-ea"/>
              <a:cs typeface="Arial" pitchFamily="34" charset="0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pt-PT" sz="2000" dirty="0">
                <a:solidFill>
                  <a:schemeClr val="tx1"/>
                </a:solidFill>
                <a:ea typeface="+mj-ea"/>
                <a:cs typeface="Arial" pitchFamily="34" charset="0"/>
              </a:rPr>
              <a:t>Tomar uma colher de chá de óleo ou azeite.</a:t>
            </a:r>
            <a:endParaRPr lang="en-US" sz="2000" dirty="0">
              <a:solidFill>
                <a:schemeClr val="tx1"/>
              </a:solidFill>
              <a:ea typeface="+mj-ea"/>
              <a:cs typeface="Arial" pitchFamily="34" charset="0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pt-PT" sz="2000" dirty="0">
                <a:solidFill>
                  <a:schemeClr val="tx1"/>
                </a:solidFill>
                <a:ea typeface="+mj-ea"/>
                <a:cs typeface="Arial" pitchFamily="34" charset="0"/>
              </a:rPr>
              <a:t>Fazer exercícios físicos regularmente, como caminhadas.</a:t>
            </a:r>
            <a:endParaRPr lang="en-US" sz="2000" dirty="0">
              <a:solidFill>
                <a:schemeClr val="tx1"/>
              </a:solidFill>
              <a:ea typeface="+mj-ea"/>
              <a:cs typeface="Arial" pitchFamily="34" charset="0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pt-PT" sz="2000" dirty="0">
                <a:solidFill>
                  <a:schemeClr val="tx1"/>
                </a:solidFill>
                <a:ea typeface="+mj-ea"/>
                <a:cs typeface="Arial" pitchFamily="34" charset="0"/>
              </a:rPr>
              <a:t>Comer mais hortícolas cruas ou levemente cozidos e previamente higienizadas (por exemplo, lavar vegetais e frutas crus com água tratada).</a:t>
            </a:r>
            <a:r>
              <a:rPr lang="en-US" sz="2000" dirty="0">
                <a:solidFill>
                  <a:schemeClr val="tx1"/>
                </a:solidFill>
                <a:ea typeface="+mj-ea"/>
                <a:cs typeface="Arial" pitchFamily="34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33</a:t>
            </a:fld>
            <a:endParaRPr lang="pt-PT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Orientações nutricionais para gestão das complicações relacionadas ao 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ea typeface="+mj-ea"/>
              </a:rPr>
              <a:t>Febre</a:t>
            </a:r>
            <a:r>
              <a:rPr lang="en-US" sz="2000" b="1" dirty="0">
                <a:ea typeface="Times New Roman"/>
                <a:cs typeface="Times New Roman"/>
              </a:rPr>
              <a:t> </a:t>
            </a:r>
            <a:r>
              <a:rPr lang="en-US" sz="2000" b="1" dirty="0">
                <a:ea typeface="+mj-ea"/>
              </a:rPr>
              <a:t>e </a:t>
            </a:r>
            <a:r>
              <a:rPr lang="en-US" sz="2000" b="1" dirty="0" err="1">
                <a:ea typeface="+mj-ea"/>
              </a:rPr>
              <a:t>Suores</a:t>
            </a:r>
            <a:r>
              <a:rPr lang="en-US" sz="2000" b="1" dirty="0">
                <a:ea typeface="+mj-ea"/>
              </a:rPr>
              <a:t> </a:t>
            </a:r>
            <a:r>
              <a:rPr lang="en-US" sz="2000" b="1" dirty="0" err="1">
                <a:ea typeface="+mj-ea"/>
              </a:rPr>
              <a:t>Noturnos</a:t>
            </a:r>
            <a:r>
              <a:rPr lang="en-US" sz="2000" b="1" dirty="0">
                <a:ea typeface="+mj-ea"/>
              </a:rPr>
              <a:t> </a:t>
            </a:r>
          </a:p>
          <a:p>
            <a:pPr algn="just">
              <a:spcAft>
                <a:spcPts val="600"/>
              </a:spcAft>
              <a:defRPr/>
            </a:pPr>
            <a:r>
              <a:rPr lang="pt-PT" sz="2000" dirty="0">
                <a:solidFill>
                  <a:schemeClr val="tx1"/>
                </a:solidFill>
                <a:ea typeface="Times New Roman"/>
              </a:rPr>
              <a:t>Beber muito líquidos, mesmo que não tenha sede; principalmente água </a:t>
            </a:r>
            <a:r>
              <a:rPr lang="pt-BR" sz="2000" dirty="0">
                <a:solidFill>
                  <a:schemeClr val="tx1"/>
                </a:solidFill>
                <a:ea typeface="Times New Roman"/>
              </a:rPr>
              <a:t>água tratada e armazenada de forma segura (fervida, filtrada, ou tratada com cloro ou Certeza, e armazenada num recipiente limpo e com tampa). </a:t>
            </a:r>
            <a:endParaRPr lang="en-US" sz="2000" dirty="0">
              <a:solidFill>
                <a:schemeClr val="tx1"/>
              </a:solidFill>
              <a:ea typeface="Times New Roman"/>
            </a:endParaRPr>
          </a:p>
          <a:p>
            <a:pPr algn="just">
              <a:spcAft>
                <a:spcPts val="600"/>
              </a:spcAft>
              <a:defRPr/>
            </a:pPr>
            <a:r>
              <a:rPr lang="pt-PT" sz="2000" dirty="0">
                <a:solidFill>
                  <a:schemeClr val="tx1"/>
                </a:solidFill>
                <a:ea typeface="Times New Roman"/>
              </a:rPr>
              <a:t>Comer pequenas quantidades de comida mas com maior frequência para evitar a perda de peso; evitar omitir refeições.</a:t>
            </a:r>
            <a:endParaRPr lang="en-US" sz="2000" dirty="0">
              <a:solidFill>
                <a:schemeClr val="tx1"/>
              </a:solidFill>
              <a:ea typeface="Times New Roman"/>
            </a:endParaRPr>
          </a:p>
          <a:p>
            <a:pPr algn="just">
              <a:spcAft>
                <a:spcPts val="600"/>
              </a:spcAft>
              <a:defRPr/>
            </a:pPr>
            <a:r>
              <a:rPr lang="pt-PT" sz="2000" dirty="0">
                <a:solidFill>
                  <a:schemeClr val="tx1"/>
                </a:solidFill>
                <a:ea typeface="Times New Roman"/>
              </a:rPr>
              <a:t>Aumentar o consumo de energia comendo alimentos com energia concentrada, por exemplo, amendoim, sementes de gergelim, girassol torradas, </a:t>
            </a:r>
            <a:r>
              <a:rPr lang="pt-BR" sz="2000" dirty="0">
                <a:solidFill>
                  <a:schemeClr val="tx1"/>
                </a:solidFill>
                <a:ea typeface="Times New Roman"/>
              </a:rPr>
              <a:t>sementes de abóbora, amêndoa de canho, </a:t>
            </a:r>
            <a:r>
              <a:rPr lang="pt-PT" sz="2000" dirty="0">
                <a:solidFill>
                  <a:schemeClr val="tx1"/>
                </a:solidFill>
                <a:ea typeface="Times New Roman"/>
              </a:rPr>
              <a:t>castanha de caju, leite do coco, ou óleo.</a:t>
            </a:r>
            <a:endParaRPr lang="en-US" sz="2000" dirty="0">
              <a:solidFill>
                <a:schemeClr val="tx1"/>
              </a:solidFill>
              <a:ea typeface="Times New Roman"/>
            </a:endParaRPr>
          </a:p>
          <a:p>
            <a:pPr algn="just">
              <a:spcAft>
                <a:spcPts val="600"/>
              </a:spcAft>
              <a:defRPr/>
            </a:pPr>
            <a:r>
              <a:rPr lang="pt-PT" sz="2000" dirty="0">
                <a:solidFill>
                  <a:schemeClr val="tx1"/>
                </a:solidFill>
                <a:ea typeface="Times New Roman"/>
              </a:rPr>
              <a:t>Não ingerir bebidas alcoólicas.</a:t>
            </a:r>
            <a:endParaRPr lang="en-US" sz="2000" dirty="0">
              <a:solidFill>
                <a:schemeClr val="tx1"/>
              </a:solidFill>
              <a:ea typeface="Times New Roman"/>
            </a:endParaRPr>
          </a:p>
          <a:p>
            <a:pPr algn="just">
              <a:spcAft>
                <a:spcPts val="600"/>
              </a:spcAft>
              <a:defRPr/>
            </a:pPr>
            <a:r>
              <a:rPr lang="pt-PT" sz="2000" dirty="0">
                <a:solidFill>
                  <a:schemeClr val="tx1"/>
                </a:solidFill>
                <a:ea typeface="Times New Roman"/>
              </a:rPr>
              <a:t>De modo a baixar a febre: evite agasalhar-se demasiadamente e colocar uma toalha molhada e espremida na testa se necessário. </a:t>
            </a:r>
            <a:endParaRPr lang="en-US" sz="2000" dirty="0">
              <a:solidFill>
                <a:schemeClr val="tx1"/>
              </a:solidFill>
              <a:ea typeface="Times New Roman"/>
            </a:endParaRPr>
          </a:p>
          <a:p>
            <a:pPr algn="just">
              <a:spcAft>
                <a:spcPts val="600"/>
              </a:spcAft>
              <a:defRPr/>
            </a:pPr>
            <a:r>
              <a:rPr lang="pt-PT" sz="2000" dirty="0">
                <a:solidFill>
                  <a:schemeClr val="tx1"/>
                </a:solidFill>
                <a:ea typeface="Times New Roman"/>
              </a:rPr>
              <a:t>Deslocar-se a Unidade Sanitária se os sintomas não melhorarem.</a:t>
            </a:r>
            <a:endParaRPr lang="en-US" sz="2000" dirty="0">
              <a:solidFill>
                <a:schemeClr val="tx1"/>
              </a:solidFill>
              <a:ea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34</a:t>
            </a:fld>
            <a:endParaRPr lang="pt-PT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>
                <a:ea typeface="Times New Roman"/>
              </a:rPr>
              <a:t>Texto</a:t>
            </a:r>
            <a:r>
              <a:rPr lang="en-US" dirty="0">
                <a:ea typeface="Times New Roman"/>
              </a:rPr>
              <a:t> de </a:t>
            </a:r>
            <a:r>
              <a:rPr lang="en-US" dirty="0" err="1">
                <a:ea typeface="Times New Roman"/>
              </a:rPr>
              <a:t>Apoio</a:t>
            </a:r>
            <a:r>
              <a:rPr lang="en-US" dirty="0">
                <a:ea typeface="Times New Roman"/>
              </a:rPr>
              <a:t> 6.6 </a:t>
            </a:r>
            <a:r>
              <a:rPr lang="en-US" dirty="0" err="1">
                <a:ea typeface="Times New Roman"/>
              </a:rPr>
              <a:t>Medicamentos</a:t>
            </a:r>
            <a:r>
              <a:rPr lang="en-US" dirty="0">
                <a:ea typeface="Times New Roman"/>
              </a:rPr>
              <a:t> e </a:t>
            </a:r>
            <a:r>
              <a:rPr lang="en-US" dirty="0" err="1">
                <a:ea typeface="Times New Roman"/>
              </a:rPr>
              <a:t>alimentação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BR" sz="2600" b="1" dirty="0"/>
              <a:t>Objectivos da Aprendizagem</a:t>
            </a:r>
          </a:p>
          <a:p>
            <a:pPr>
              <a:spcAft>
                <a:spcPts val="600"/>
              </a:spcAft>
              <a:defRPr/>
            </a:pPr>
            <a:r>
              <a:rPr lang="pt-BR" sz="2600" dirty="0">
                <a:solidFill>
                  <a:schemeClr val="tx1"/>
                </a:solidFill>
              </a:rPr>
              <a:t>Conhecer as recomendações alimentares básicas observadas na toma de medicamentos anti-retrovirais e para o controlo das infecções oportunistas</a:t>
            </a:r>
            <a:r>
              <a:rPr lang="pt-BR" sz="2600" dirty="0"/>
              <a:t>. 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pt-BR" sz="1400" dirty="0"/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BR" sz="2600" b="1" dirty="0"/>
              <a:t>Texto de Apoio</a:t>
            </a:r>
            <a:endParaRPr lang="pt-BR" sz="2600" dirty="0"/>
          </a:p>
          <a:p>
            <a:pPr>
              <a:spcAft>
                <a:spcPts val="600"/>
              </a:spcAft>
              <a:defRPr/>
            </a:pPr>
            <a:r>
              <a:rPr lang="pt-BR" sz="2600" dirty="0">
                <a:solidFill>
                  <a:schemeClr val="tx1"/>
                </a:solidFill>
              </a:rPr>
              <a:t>Texto de Apoio 6.6 Medicamentos e alimentação</a:t>
            </a:r>
          </a:p>
          <a:p>
            <a:pPr>
              <a:spcAft>
                <a:spcPts val="600"/>
              </a:spcAft>
              <a:defRPr/>
            </a:pPr>
            <a:r>
              <a:rPr lang="pt-BR" sz="2600" dirty="0">
                <a:solidFill>
                  <a:schemeClr val="tx1"/>
                </a:solidFill>
              </a:rPr>
              <a:t>Texto de Apoio 6.7 Exercício: o caso do Mateus</a:t>
            </a:r>
          </a:p>
          <a:p>
            <a:pPr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35</a:t>
            </a:fld>
            <a:endParaRPr lang="pt-PT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>
                <a:ea typeface="Times New Roman"/>
              </a:rPr>
              <a:t>Medicamentos</a:t>
            </a:r>
            <a:r>
              <a:rPr lang="en-US" dirty="0">
                <a:ea typeface="Times New Roman"/>
              </a:rPr>
              <a:t> e </a:t>
            </a:r>
            <a:r>
              <a:rPr lang="en-US" dirty="0" err="1">
                <a:ea typeface="Times New Roman"/>
              </a:rPr>
              <a:t>alimentação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Alguns dos ARVs e medicamentos para tratamento das doenças oportunistas podem provocar efeitos colaterais que interferem na ingestão, digestão e absorção dos nutrientes, com possível prejuízo ao estado nutricional do indivíduo.</a:t>
            </a:r>
          </a:p>
          <a:p>
            <a:pPr>
              <a:defRPr/>
            </a:pP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Os nutrientes, ao interagir com estes medicamentos, podem comprometer a eficácia da terapia anti-retroviral (</a:t>
            </a:r>
            <a:r>
              <a:rPr lang="pt-BR" sz="2600" dirty="0">
                <a:solidFill>
                  <a:schemeClr val="tx1"/>
                </a:solidFill>
                <a:ea typeface="Times New Roman"/>
                <a:cs typeface="Arial" pitchFamily="34" charset="0"/>
              </a:rPr>
              <a:t>veja no Texto de Apoio 6.6</a:t>
            </a: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).</a:t>
            </a:r>
            <a:endParaRPr lang="en-US" sz="2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36</a:t>
            </a:fld>
            <a:endParaRPr lang="pt-PT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Texto de Apoio 6.7 Exercício: o caso do Mateus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Box 1"/>
          <p:cNvSpPr txBox="1">
            <a:spLocks/>
          </p:cNvSpPr>
          <p:nvPr/>
        </p:nvSpPr>
        <p:spPr>
          <a:xfrm>
            <a:off x="457200" y="1600200"/>
            <a:ext cx="8229600" cy="452628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>
            <a:noFill/>
          </a:ln>
          <a:effectLst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t-PT" sz="1200" dirty="0">
                <a:latin typeface="+mn-lt"/>
                <a:ea typeface="Calibri"/>
                <a:cs typeface="Times New Roman"/>
              </a:rPr>
              <a:t>Mateus é um paciente de 29 anos, atendido trimestralmente na consulta TIO/TARV no C.S de </a:t>
            </a:r>
            <a:r>
              <a:rPr lang="pt-PT" sz="1200" dirty="0" err="1">
                <a:latin typeface="+mn-lt"/>
                <a:ea typeface="Calibri"/>
                <a:cs typeface="Times New Roman"/>
              </a:rPr>
              <a:t>Tsangano</a:t>
            </a:r>
            <a:r>
              <a:rPr lang="pt-PT" sz="1200" dirty="0">
                <a:latin typeface="+mn-lt"/>
                <a:ea typeface="Calibri"/>
                <a:cs typeface="Times New Roman"/>
              </a:rPr>
              <a:t>. Na sua última consulta, o provedor de saúde disse que ele tinha critério de elegibilidade para iniciar o TARV, deste modo, referi-o para as secções de aconselhamento pré-TARV.</a:t>
            </a:r>
            <a:endParaRPr lang="en-US" sz="1200" dirty="0">
              <a:latin typeface="+mn-lt"/>
              <a:ea typeface="Calibri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t-PT" sz="1200" dirty="0">
                <a:latin typeface="+mn-lt"/>
                <a:ea typeface="Times New Roman"/>
                <a:cs typeface="Times New Roman"/>
              </a:rPr>
              <a:t>Se o Mateus tivesse iniciado o TARV com AZT (Zidovudina) + 3TC (Lamivudina) +  NVP (Nevirapina), quais seriam as recomendações que o provedor de saúde deveria oferecer: </a:t>
            </a:r>
            <a:endParaRPr lang="en-US" sz="1200" dirty="0">
              <a:latin typeface="+mn-lt"/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tabLst>
                <a:tab pos="339725" algn="l"/>
              </a:tabLst>
              <a:defRPr/>
            </a:pPr>
            <a:r>
              <a:rPr lang="pt-PT" sz="1200" b="1" dirty="0">
                <a:latin typeface="+mn-lt"/>
                <a:ea typeface="Calibri"/>
                <a:cs typeface="Times New Roman"/>
              </a:rPr>
              <a:t>          Responda com verdadeiro (V) ou falso (F)</a:t>
            </a:r>
            <a:r>
              <a:rPr lang="pt-PT" sz="1200" b="1" u="sng" dirty="0">
                <a:solidFill>
                  <a:srgbClr val="00808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pt-PT" sz="1200" b="1" strike="sngStrike" dirty="0">
                <a:solidFill>
                  <a:srgbClr val="FF0000"/>
                </a:solidFill>
                <a:latin typeface="+mn-lt"/>
                <a:ea typeface="Times New Roman"/>
                <a:cs typeface="Times New Roman"/>
              </a:rPr>
              <a:t> </a:t>
            </a: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pt-PT" sz="1200" dirty="0">
                <a:latin typeface="+mn-lt"/>
                <a:ea typeface="Times New Roman"/>
                <a:cs typeface="Times New Roman"/>
              </a:rPr>
              <a:t>O Mateus poderá consumir álcool em pequenas quantidades após a toma dos medicamentos porque o álcool não interfere com à medicação. (     )</a:t>
            </a:r>
            <a:endParaRPr lang="en-US" sz="1200" dirty="0">
              <a:latin typeface="+mn-lt"/>
              <a:ea typeface="Times New Roman"/>
              <a:cs typeface="Times New Roman"/>
            </a:endParaRP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pt-PT" sz="1200" dirty="0">
                <a:latin typeface="+mn-lt"/>
                <a:ea typeface="Times New Roman"/>
                <a:cs typeface="Times New Roman"/>
              </a:rPr>
              <a:t>A</a:t>
            </a:r>
            <a:r>
              <a:rPr lang="pt-PT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 comida reduz os efeitos colaterais da Lamivudina. </a:t>
            </a:r>
            <a:r>
              <a:rPr lang="pt-PT" sz="1200" dirty="0">
                <a:latin typeface="+mn-lt"/>
                <a:ea typeface="Times New Roman"/>
                <a:cs typeface="Times New Roman"/>
              </a:rPr>
              <a:t>(     )</a:t>
            </a:r>
            <a:endParaRPr lang="en-US" sz="1200" dirty="0">
              <a:latin typeface="+mn-lt"/>
              <a:ea typeface="Times New Roman"/>
              <a:cs typeface="Times New Roman"/>
            </a:endParaRP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pt-PT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A Zidovudina é um medicamento que deve ser prescrito em pacientes anémicos por estes responderem melhor ao tratamento comparativamente aos outros anti-retrovirais (     ) </a:t>
            </a:r>
            <a:endParaRPr lang="en-US" sz="1200" dirty="0">
              <a:latin typeface="+mn-lt"/>
              <a:ea typeface="Times New Roman"/>
              <a:cs typeface="Times New Roman"/>
            </a:endParaRP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pt-PT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A Zidovudina é um medicamento que pode ser tomado com comidas pobres em gordura (     )</a:t>
            </a:r>
            <a:r>
              <a:rPr lang="pt-PT" sz="1200" dirty="0">
                <a:latin typeface="+mn-lt"/>
                <a:ea typeface="Times New Roman"/>
                <a:cs typeface="Times New Roman"/>
              </a:rPr>
              <a:t> </a:t>
            </a:r>
            <a:endParaRPr lang="en-US" sz="1200" dirty="0">
              <a:latin typeface="+mn-lt"/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defRPr/>
            </a:pPr>
            <a:r>
              <a:rPr lang="pt-PT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Alguns dos ARVs e medicamentos para tratamento das doenças oportunistas podem provocar efeitos colaterais que interferem na:</a:t>
            </a:r>
            <a:endParaRPr lang="en-US" sz="1200" dirty="0">
              <a:latin typeface="+mn-lt"/>
              <a:ea typeface="Times New Roman"/>
              <a:cs typeface="Times New Roman"/>
            </a:endParaRPr>
          </a:p>
          <a:p>
            <a:pPr marL="339725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t-PT" sz="12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Escolha a resposta mais correcta</a:t>
            </a:r>
            <a:endParaRPr lang="en-US" sz="1200" b="1" dirty="0">
              <a:latin typeface="+mn-lt"/>
              <a:ea typeface="Times New Roman"/>
              <a:cs typeface="Times New Roman"/>
            </a:endParaRP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pt-PT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Ingestão e digestão</a:t>
            </a:r>
            <a:endParaRPr lang="en-US" sz="1200" dirty="0">
              <a:latin typeface="+mn-lt"/>
              <a:ea typeface="Times New Roman"/>
              <a:cs typeface="Times New Roman"/>
            </a:endParaRP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pt-PT" sz="1200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Absorção</a:t>
            </a:r>
            <a:endParaRPr lang="en-US" sz="1200" dirty="0">
              <a:latin typeface="+mn-lt"/>
              <a:ea typeface="Times New Roman"/>
              <a:cs typeface="Times New Roman"/>
            </a:endParaRP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pt-PT" sz="1200" dirty="0">
                <a:latin typeface="+mn-lt"/>
                <a:ea typeface="Times New Roman"/>
                <a:cs typeface="Times New Roman"/>
              </a:rPr>
              <a:t>Ingestão, digestão, e absorção</a:t>
            </a: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pt-PT" sz="1200" dirty="0">
                <a:latin typeface="+mn-lt"/>
                <a:ea typeface="Times New Roman"/>
                <a:cs typeface="Times New Roman"/>
              </a:rPr>
              <a:t>Nenhuma das respostas acima está correcta</a:t>
            </a:r>
            <a:endParaRPr lang="en-US" sz="1200" dirty="0">
              <a:latin typeface="+mn-lt"/>
              <a:ea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37</a:t>
            </a:fld>
            <a:endParaRPr lang="pt-PT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pt-PT" altLang="en-US" dirty="0">
                <a:cs typeface="Times New Roman" panose="02020603050405020304" pitchFamily="18" charset="0"/>
              </a:rPr>
              <a:t>Resolução do Exercício: o caso do Mateus</a:t>
            </a: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pt-PT" sz="2000" dirty="0">
                <a:ea typeface="Times New Roman"/>
                <a:cs typeface="Times New Roman"/>
              </a:rPr>
              <a:t> </a:t>
            </a:r>
            <a:r>
              <a:rPr lang="pt-PT" sz="2000" b="1" dirty="0">
                <a:ea typeface="Times New Roman"/>
                <a:cs typeface="Times New Roman"/>
              </a:rPr>
              <a:t>Responda com verdadeiro (V) ou falso (F)</a:t>
            </a:r>
            <a:endParaRPr lang="en-US" sz="2000" dirty="0">
              <a:ea typeface="Times New Roman"/>
              <a:cs typeface="Times New Roman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lphaLcParenR"/>
              <a:defRPr/>
            </a:pPr>
            <a:r>
              <a:rPr lang="pt-PT" sz="2000" dirty="0">
                <a:solidFill>
                  <a:schemeClr val="tx1"/>
                </a:solidFill>
                <a:ea typeface="Times New Roman"/>
                <a:cs typeface="Times New Roman"/>
              </a:rPr>
              <a:t>O Mateus poderá consumir álcool em pequenas quantidades após a toma dos medicamentos, porque o álcool não interfere com à medicação. (</a:t>
            </a:r>
            <a:r>
              <a:rPr lang="pt-PT" sz="2000" b="1" dirty="0">
                <a:solidFill>
                  <a:schemeClr val="tx1"/>
                </a:solidFill>
                <a:ea typeface="Times New Roman"/>
                <a:cs typeface="Times New Roman"/>
              </a:rPr>
              <a:t>F</a:t>
            </a:r>
            <a:r>
              <a:rPr lang="pt-PT" sz="2000" dirty="0">
                <a:solidFill>
                  <a:schemeClr val="tx1"/>
                </a:solidFill>
                <a:ea typeface="Times New Roman"/>
                <a:cs typeface="Times New Roman"/>
              </a:rPr>
              <a:t>)</a:t>
            </a:r>
            <a:endParaRPr lang="en-US" sz="20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lvl="1">
              <a:defRPr/>
            </a:pPr>
            <a:r>
              <a:rPr lang="pt-PT" sz="2000" dirty="0">
                <a:ea typeface="Times New Roman"/>
                <a:cs typeface="Times New Roman"/>
              </a:rPr>
              <a:t>A resposta da alinha a) é falsa  porque o álcool interfere com a medicação anti-retroviral que o Mateus irá tomar, isto é interfere com a toma da Lamivudina (3TC) e a Zidovudina (AZT)  </a:t>
            </a:r>
            <a:r>
              <a:rPr lang="pt-PT" sz="2000" dirty="0">
                <a:ea typeface="Times New Roman"/>
              </a:rPr>
              <a:t>(Veja no Texto de Apoio  6.6 Medicamentos e Alimentação).</a:t>
            </a:r>
            <a:r>
              <a:rPr lang="pt-PT" sz="2000" dirty="0">
                <a:ea typeface="Times New Roman"/>
                <a:cs typeface="Times New Roman"/>
              </a:rPr>
              <a:t>   </a:t>
            </a:r>
          </a:p>
          <a:p>
            <a:pPr marL="514350" indent="-514350">
              <a:spcBef>
                <a:spcPts val="0"/>
              </a:spcBef>
              <a:buFont typeface="+mj-lt"/>
              <a:buAutoNum type="alphaLcParenR" startAt="2"/>
              <a:defRPr/>
            </a:pPr>
            <a:r>
              <a:rPr lang="pt-PT" sz="2000" dirty="0">
                <a:solidFill>
                  <a:schemeClr val="tx1"/>
                </a:solidFill>
                <a:ea typeface="Times New Roman"/>
                <a:cs typeface="Times New Roman"/>
              </a:rPr>
              <a:t>A comida reduz os efeitos colaterais da Lamivudina. (</a:t>
            </a:r>
            <a:r>
              <a:rPr lang="pt-PT" sz="2000" b="1" dirty="0">
                <a:solidFill>
                  <a:schemeClr val="tx1"/>
                </a:solidFill>
                <a:ea typeface="Times New Roman"/>
                <a:cs typeface="Times New Roman"/>
              </a:rPr>
              <a:t>V</a:t>
            </a:r>
            <a:r>
              <a:rPr lang="pt-PT" sz="2000" dirty="0">
                <a:solidFill>
                  <a:schemeClr val="tx1"/>
                </a:solidFill>
                <a:ea typeface="Times New Roman"/>
                <a:cs typeface="Times New Roman"/>
              </a:rPr>
              <a:t>)</a:t>
            </a:r>
            <a:endParaRPr lang="en-US" sz="20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marL="857250" lvl="1">
              <a:defRPr/>
            </a:pPr>
            <a:r>
              <a:rPr lang="pt-PT" sz="2000" dirty="0">
                <a:ea typeface="Times New Roman"/>
                <a:cs typeface="Times New Roman"/>
              </a:rPr>
              <a:t>A resposta da alínea b) é verdadeira porque a toma da Lamivudina com a alimentação (comida) diminui os efeitos colaterais da Lamivudina. </a:t>
            </a:r>
            <a:r>
              <a:rPr lang="pt-PT" sz="2000" dirty="0">
                <a:ea typeface="Times New Roman"/>
              </a:rPr>
              <a:t>(Veja no Texto de Apoio 6.6 Medicamentos e Alimentação</a:t>
            </a:r>
            <a:r>
              <a:rPr lang="pt-PT" sz="2000" dirty="0">
                <a:ea typeface="Times New Roman"/>
                <a:cs typeface="Times New Roman"/>
              </a:rPr>
              <a:t>)</a:t>
            </a:r>
            <a:endParaRPr lang="en-US" sz="2000" dirty="0">
              <a:ea typeface="Times New Roman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38</a:t>
            </a:fld>
            <a:endParaRPr lang="pt-PT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>
                <a:ea typeface="Times New Roman"/>
              </a:rPr>
              <a:t>Resolução do Exercício: o caso do Mateus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0"/>
              </a:spcBef>
              <a:buFont typeface="+mj-lt"/>
              <a:buAutoNum type="alphaLcParenR" startAt="3"/>
              <a:defRPr/>
            </a:pPr>
            <a:r>
              <a:rPr lang="pt-PT" altLang="en-US" sz="2000" dirty="0">
                <a:solidFill>
                  <a:schemeClr val="tx1"/>
                </a:solidFill>
                <a:cs typeface="Times New Roman" panose="02020603050405020304" pitchFamily="18" charset="0"/>
              </a:rPr>
              <a:t>A Zidovudina é um medicamento que deve ser prescrito em pacientes anémicos porque estes respondem melhor ao tratamento comparativamente aos outros anti-retrovirais. (</a:t>
            </a:r>
            <a:r>
              <a:rPr lang="pt-PT" altLang="en-US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F</a:t>
            </a:r>
            <a:r>
              <a:rPr lang="pt-PT" altLang="en-US" sz="2000" dirty="0">
                <a:solidFill>
                  <a:schemeClr val="tx1"/>
                </a:solidFill>
                <a:cs typeface="Times New Roman" panose="02020603050405020304" pitchFamily="18" charset="0"/>
              </a:rPr>
              <a:t>) </a:t>
            </a:r>
            <a:endParaRPr lang="en-US" altLang="en-US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1" algn="just">
              <a:spcBef>
                <a:spcPct val="0"/>
              </a:spcBef>
              <a:buClr>
                <a:srgbClr val="0099CC"/>
              </a:buClr>
              <a:defRPr/>
            </a:pPr>
            <a:r>
              <a:rPr lang="pt-PT" altLang="en-US" sz="2000" dirty="0">
                <a:cs typeface="Times New Roman" panose="02020603050405020304" pitchFamily="18" charset="0"/>
              </a:rPr>
              <a:t>A resposta da alínea c) é falsa pós a Zidovudina é contra-indicado em pacientes anémicos, somente deve-se administrar a pacientes com Hgb ≥ 8 g/dl. </a:t>
            </a:r>
            <a:r>
              <a:rPr lang="pt-PT" altLang="en-US" sz="2000" dirty="0">
                <a:ea typeface="Times New Roman" panose="02020603050405020304" pitchFamily="18" charset="0"/>
              </a:rPr>
              <a:t>(Veja</a:t>
            </a:r>
            <a:r>
              <a:rPr lang="en-US" altLang="en-US" sz="2000" dirty="0">
                <a:ea typeface="Times New Roman" panose="02020603050405020304" pitchFamily="18" charset="0"/>
              </a:rPr>
              <a:t> </a:t>
            </a:r>
            <a:r>
              <a:rPr lang="pt-PT" altLang="en-US" sz="2000" dirty="0">
                <a:ea typeface="Times New Roman" panose="02020603050405020304" pitchFamily="18" charset="0"/>
              </a:rPr>
              <a:t> no Texto de Apoio 6.6 Medicamentos e Alimentação).</a:t>
            </a:r>
            <a:endParaRPr lang="en-US" altLang="en-US" sz="2000" dirty="0">
              <a:ea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pt-PT" altLang="en-US" sz="2000" dirty="0">
                <a:solidFill>
                  <a:schemeClr val="tx1"/>
                </a:solidFill>
                <a:cs typeface="Times New Roman" panose="02020603050405020304" pitchFamily="18" charset="0"/>
              </a:rPr>
              <a:t>A Zidovudina é um medicamento que pode ser tomado com comidas pobres em gordura. (</a:t>
            </a:r>
            <a:r>
              <a:rPr lang="pt-PT" altLang="en-US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V</a:t>
            </a:r>
            <a:r>
              <a:rPr lang="pt-PT" altLang="en-US" sz="2000" dirty="0">
                <a:solidFill>
                  <a:schemeClr val="tx1"/>
                </a:solidFill>
                <a:cs typeface="Times New Roman" panose="02020603050405020304" pitchFamily="18" charset="0"/>
              </a:rPr>
              <a:t>)</a:t>
            </a:r>
            <a:endParaRPr lang="en-US" altLang="en-US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defRPr/>
            </a:pPr>
            <a:r>
              <a:rPr lang="pt-PT" altLang="en-US" sz="2000" dirty="0">
                <a:cs typeface="Times New Roman" panose="02020603050405020304" pitchFamily="18" charset="0"/>
              </a:rPr>
              <a:t>A resposta da alínea d) é verdadeira porque os alimentos gordurosos interferem na absorção da Zidovudina. (Veja no Texto de Apoio 6.6 Medicamentos e Alimentação) 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Clr>
                <a:srgbClr val="E46C0A"/>
              </a:buClr>
              <a:defRPr/>
            </a:pPr>
            <a:endParaRPr lang="en-US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39</a:t>
            </a:fld>
            <a:endParaRPr lang="pt-PT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Nutrição e HIV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5000"/>
              </a:lnSpc>
              <a:defRPr/>
            </a:pPr>
            <a:r>
              <a:rPr lang="pt-BR" sz="24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A desnutrição e a infecção pelo HIV operam numa relação sinergética. </a:t>
            </a:r>
          </a:p>
          <a:p>
            <a:pPr algn="just">
              <a:lnSpc>
                <a:spcPct val="105000"/>
              </a:lnSpc>
              <a:defRPr/>
            </a:pPr>
            <a:r>
              <a:rPr lang="pt-BR" sz="24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O aumento das necessidades nutricionais não supridas, aliadas  à falta de apetite e os problemas de absorção intestinal, bem como, outras complicações relacionadas ao HIV contribuem para desnutrição. </a:t>
            </a:r>
            <a:endParaRPr lang="pt-PT" sz="2400" dirty="0">
              <a:solidFill>
                <a:schemeClr val="tx1"/>
              </a:solidFill>
              <a:latin typeface="Arial"/>
              <a:ea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4</a:t>
            </a:fld>
            <a:endParaRPr lang="pt-PT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>
                <a:ea typeface="Times New Roman"/>
              </a:rPr>
              <a:t>Resolução do Exercício: o caso do Mateus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 startAt="2"/>
              <a:defRPr/>
            </a:pPr>
            <a:r>
              <a:rPr lang="pt-PT" sz="2400" dirty="0">
                <a:solidFill>
                  <a:schemeClr val="tx1"/>
                </a:solidFill>
                <a:ea typeface="Times New Roman"/>
                <a:cs typeface="Times New Roman"/>
              </a:rPr>
              <a:t>Alguns dos ARVs e medicamentos para tratamento das doenças oportunistas podem provocar efeitos colaterais que interferem na:</a:t>
            </a:r>
            <a:endParaRPr lang="en-US" sz="24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marL="461963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pt-PT" sz="2400" dirty="0">
                <a:solidFill>
                  <a:schemeClr val="tx1"/>
                </a:solidFill>
                <a:ea typeface="Times New Roman"/>
                <a:cs typeface="Times New Roman"/>
              </a:rPr>
              <a:t>Escolha a resposta mais correcta</a:t>
            </a:r>
          </a:p>
          <a:p>
            <a:pPr lvl="1" algn="just">
              <a:buFont typeface="+mj-lt"/>
              <a:buAutoNum type="alphaLcParenR"/>
              <a:defRPr/>
            </a:pPr>
            <a:r>
              <a:rPr lang="pt-PT" sz="2400" dirty="0">
                <a:ea typeface="Times New Roman"/>
                <a:cs typeface="Times New Roman"/>
              </a:rPr>
              <a:t>Ingestão e digestão</a:t>
            </a:r>
            <a:endParaRPr lang="en-US" sz="2400" dirty="0">
              <a:ea typeface="Times New Roman"/>
              <a:cs typeface="Times New Roman"/>
            </a:endParaRPr>
          </a:p>
          <a:p>
            <a:pPr lvl="1" algn="just">
              <a:buFont typeface="+mj-lt"/>
              <a:buAutoNum type="alphaLcParenR"/>
              <a:defRPr/>
            </a:pPr>
            <a:r>
              <a:rPr lang="pt-PT" sz="2400" dirty="0">
                <a:ea typeface="Times New Roman"/>
                <a:cs typeface="Times New Roman"/>
              </a:rPr>
              <a:t>Absorção</a:t>
            </a:r>
            <a:endParaRPr lang="en-US" sz="2400" dirty="0">
              <a:ea typeface="Times New Roman"/>
              <a:cs typeface="Times New Roman"/>
            </a:endParaRPr>
          </a:p>
          <a:p>
            <a:pPr lvl="1" algn="just">
              <a:buFont typeface="+mj-lt"/>
              <a:buAutoNum type="alphaLcParenR"/>
              <a:defRPr/>
            </a:pPr>
            <a:r>
              <a:rPr lang="pt-PT" sz="2500" b="1" dirty="0">
                <a:highlight>
                  <a:srgbClr val="FFFF00"/>
                </a:highlight>
                <a:ea typeface="Times New Roman"/>
                <a:cs typeface="Times New Roman"/>
              </a:rPr>
              <a:t>Ingestão, digestão, e absorção</a:t>
            </a:r>
            <a:endParaRPr lang="en-US" sz="2500" dirty="0">
              <a:ea typeface="Times New Roman"/>
              <a:cs typeface="Times New Roman"/>
            </a:endParaRPr>
          </a:p>
          <a:p>
            <a:pPr lvl="1" algn="just">
              <a:buFont typeface="+mj-lt"/>
              <a:buAutoNum type="alphaLcParenR"/>
              <a:defRPr/>
            </a:pPr>
            <a:r>
              <a:rPr lang="pt-PT" sz="2400" dirty="0">
                <a:ea typeface="Times New Roman"/>
                <a:cs typeface="Times New Roman"/>
              </a:rPr>
              <a:t>Nenhuma das respostas acima está correcta</a:t>
            </a:r>
            <a:endParaRPr lang="en-US" sz="2400" dirty="0">
              <a:ea typeface="Times New Roman"/>
              <a:cs typeface="Times New Roman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sz="2000" dirty="0">
              <a:ea typeface="Times New Roman"/>
              <a:cs typeface="Times New Roman"/>
            </a:endParaRPr>
          </a:p>
          <a:p>
            <a:pPr marL="11430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/>
            </a:pPr>
            <a:endParaRPr lang="en-US" sz="2000" dirty="0">
              <a:ea typeface="Times New Roman"/>
              <a:cs typeface="Times New Roman"/>
            </a:endParaRPr>
          </a:p>
          <a:p>
            <a:pPr>
              <a:defRPr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40</a:t>
            </a:fld>
            <a:endParaRPr lang="pt-PT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-457200">
              <a:spcBef>
                <a:spcPts val="0"/>
              </a:spcBef>
              <a:spcAft>
                <a:spcPts val="1200"/>
              </a:spcAft>
              <a:defRPr/>
            </a:pPr>
            <a:r>
              <a:rPr lang="pt-PT" dirty="0">
                <a:ea typeface="Times New Roman"/>
              </a:rPr>
              <a:t>Texto de Apoio 6.8 Manejo da toxicidade da terapia anti-retroviral através da dieta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pt-PT" b="1" dirty="0">
                <a:ea typeface="Times New Roman"/>
                <a:cs typeface="Times New Roman"/>
              </a:rPr>
              <a:t>Objectivos da Aprendizagem </a:t>
            </a:r>
            <a:endParaRPr lang="en-US" dirty="0">
              <a:ea typeface="Times New Roman"/>
              <a:cs typeface="Times New Roman"/>
            </a:endParaRP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pt-PT" dirty="0">
                <a:solidFill>
                  <a:schemeClr val="tx1"/>
                </a:solidFill>
                <a:ea typeface="Times New Roman"/>
                <a:cs typeface="Times New Roman"/>
              </a:rPr>
              <a:t>No final deste tópico, os participantes devem ser capazes de:</a:t>
            </a:r>
            <a:endParaRPr lang="en-US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lnSpc>
                <a:spcPct val="110000"/>
              </a:lnSpc>
              <a:defRPr/>
            </a:pPr>
            <a:r>
              <a:rPr lang="pt-PT" dirty="0">
                <a:solidFill>
                  <a:schemeClr val="tx1"/>
                </a:solidFill>
                <a:ea typeface="Times New Roman"/>
                <a:cs typeface="Times New Roman"/>
              </a:rPr>
              <a:t>Saber fazer o manejo das complicações básicas da toxicidade dos ARTs</a:t>
            </a:r>
            <a:endParaRPr lang="en-US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lnSpc>
                <a:spcPct val="110000"/>
              </a:lnSpc>
              <a:buFont typeface="Symbol"/>
              <a:buChar char=""/>
              <a:defRPr/>
            </a:pPr>
            <a:endParaRPr lang="en-US" sz="1500" b="1" dirty="0">
              <a:cs typeface="Times New Roman"/>
            </a:endParaRP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pt-PT" b="1" dirty="0"/>
              <a:t>Textos de Apoio</a:t>
            </a:r>
            <a:r>
              <a:rPr lang="pt-PT" dirty="0"/>
              <a:t> </a:t>
            </a:r>
            <a:endParaRPr lang="en-US" dirty="0"/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pt-PT" dirty="0">
                <a:solidFill>
                  <a:schemeClr val="tx1"/>
                </a:solidFill>
              </a:rPr>
              <a:t>Texto de Apoio 6.8 Manejo da toxicidade da terapia Anti-Retroviral através da dieta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7924800" cy="5170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41</a:t>
            </a:fld>
            <a:endParaRPr lang="pt-PT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>
                <a:ea typeface="Times New Roman"/>
              </a:rPr>
              <a:t>Texto de Apoio 6.8 Manejo da toxicidade da terapia anti-retroviral através da dieta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Pacientes em TARV por um longo período podem se apresentar com alterações fisiopatologicas como por exemplo:</a:t>
            </a:r>
          </a:p>
          <a:p>
            <a:pPr>
              <a:defRPr/>
            </a:pP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Dislipidémia</a:t>
            </a:r>
          </a:p>
          <a:p>
            <a:pPr>
              <a:defRPr/>
            </a:pP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Hiperglicémia </a:t>
            </a:r>
          </a:p>
          <a:p>
            <a:pPr>
              <a:defRPr/>
            </a:pP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Osteoporose </a:t>
            </a:r>
          </a:p>
          <a:p>
            <a:pPr>
              <a:defRPr/>
            </a:pP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Lipodistrofia</a:t>
            </a:r>
            <a:endParaRPr lang="en-US" sz="2600" dirty="0">
              <a:solidFill>
                <a:schemeClr val="tx1"/>
              </a:solidFill>
              <a:cs typeface="Arial" pitchFamily="34" charset="0"/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42</a:t>
            </a:fld>
            <a:endParaRPr lang="pt-PT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altLang="en-US" b="1" dirty="0">
                <a:cs typeface="Times New Roman" panose="02020603050405020304" pitchFamily="18" charset="0"/>
              </a:rPr>
              <a:t>Manejo da toxicidade da terapia anti-retroviral através da dieta</a:t>
            </a:r>
            <a:endParaRPr lang="en-US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4294967295"/>
          </p:nvPr>
        </p:nvSpPr>
        <p:spPr>
          <a:xfrm>
            <a:off x="381000" y="3886200"/>
            <a:ext cx="8548688" cy="2438400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Clr>
                <a:srgbClr val="0099CC"/>
              </a:buClr>
              <a:buFont typeface="Arial" panose="020B0604020202020204" pitchFamily="34" charset="0"/>
              <a:buNone/>
              <a:defRPr/>
            </a:pPr>
            <a:r>
              <a:rPr lang="pt-PT" sz="1800" b="1" dirty="0">
                <a:ea typeface="Times New Roman"/>
                <a:cs typeface="Arial" pitchFamily="34" charset="0"/>
              </a:rPr>
              <a:t>Dislipidémia</a:t>
            </a:r>
            <a:endParaRPr lang="en-US" sz="1800" b="1" dirty="0">
              <a:ea typeface="Times New Roman"/>
              <a:cs typeface="Arial" pitchFamily="34" charset="0"/>
            </a:endParaRPr>
          </a:p>
          <a:p>
            <a:pPr marL="0" indent="0">
              <a:spcAft>
                <a:spcPts val="600"/>
              </a:spcAft>
              <a:buClr>
                <a:srgbClr val="0099CC"/>
              </a:buClr>
              <a:buFont typeface="Arial" panose="020B0604020202020204" pitchFamily="34" charset="0"/>
              <a:buNone/>
              <a:defRPr/>
            </a:pPr>
            <a:r>
              <a:rPr lang="pt-PT" sz="1800" dirty="0">
                <a:solidFill>
                  <a:schemeClr val="tx1"/>
                </a:solidFill>
                <a:cs typeface="Arial" pitchFamily="34" charset="0"/>
              </a:rPr>
              <a:t>A Terapia Anti-retroviral Altamente Activa (HAART) </a:t>
            </a:r>
            <a:r>
              <a:rPr lang="pt-BR" sz="1800" dirty="0">
                <a:solidFill>
                  <a:schemeClr val="tx1"/>
                </a:solidFill>
                <a:cs typeface="Arial" pitchFamily="34" charset="0"/>
              </a:rPr>
              <a:t>que é a combinação de 3 ou mais medicamentos anti-retrovirais </a:t>
            </a:r>
            <a:r>
              <a:rPr lang="pt-PT" sz="1800" dirty="0">
                <a:solidFill>
                  <a:schemeClr val="tx1"/>
                </a:solidFill>
                <a:cs typeface="Arial" pitchFamily="34" charset="0"/>
              </a:rPr>
              <a:t>está associada a dislipidémia.</a:t>
            </a:r>
          </a:p>
          <a:p>
            <a:pPr marL="0" indent="0">
              <a:spcAft>
                <a:spcPts val="600"/>
              </a:spcAft>
              <a:buClr>
                <a:srgbClr val="0099CC"/>
              </a:buClr>
              <a:buFont typeface="Arial" panose="020B0604020202020204" pitchFamily="34" charset="0"/>
              <a:buNone/>
              <a:defRPr/>
            </a:pPr>
            <a:r>
              <a:rPr lang="pt-PT" sz="1800" dirty="0">
                <a:solidFill>
                  <a:schemeClr val="tx1"/>
                </a:solidFill>
                <a:cs typeface="Arial" pitchFamily="34" charset="0"/>
              </a:rPr>
              <a:t>Caracterizada por:   </a:t>
            </a:r>
          </a:p>
          <a:p>
            <a:pPr>
              <a:spcAft>
                <a:spcPts val="600"/>
              </a:spcAft>
              <a:buClr>
                <a:srgbClr val="0099CC"/>
              </a:buClr>
              <a:buFont typeface="Arial" panose="020B0604020202020204" pitchFamily="34" charset="0"/>
              <a:buChar char="•"/>
              <a:defRPr/>
            </a:pPr>
            <a:r>
              <a:rPr lang="pt-PT" sz="1800" dirty="0">
                <a:solidFill>
                  <a:schemeClr val="tx1"/>
                </a:solidFill>
                <a:cs typeface="Arial" pitchFamily="34" charset="0"/>
              </a:rPr>
              <a:t>Hipertrigliceridémia</a:t>
            </a:r>
          </a:p>
          <a:p>
            <a:pPr>
              <a:spcAft>
                <a:spcPts val="600"/>
              </a:spcAft>
              <a:buClr>
                <a:srgbClr val="0099CC"/>
              </a:buClr>
              <a:buFont typeface="Arial" panose="020B0604020202020204" pitchFamily="34" charset="0"/>
              <a:buChar char="•"/>
              <a:defRPr/>
            </a:pPr>
            <a:r>
              <a:rPr lang="pt-PT" sz="1800" dirty="0">
                <a:solidFill>
                  <a:schemeClr val="tx1"/>
                </a:solidFill>
                <a:cs typeface="Arial" pitchFamily="34" charset="0"/>
              </a:rPr>
              <a:t>Hipercolestoronemia</a:t>
            </a:r>
          </a:p>
          <a:p>
            <a:pPr marL="0" indent="0">
              <a:spcAft>
                <a:spcPts val="600"/>
              </a:spcAft>
              <a:buClr>
                <a:srgbClr val="0099CC"/>
              </a:buClr>
              <a:buFont typeface="Arial" panose="020B0604020202020204" pitchFamily="34" charset="0"/>
              <a:buNone/>
              <a:defRPr/>
            </a:pPr>
            <a:r>
              <a:rPr lang="pt-PT" sz="1800" dirty="0">
                <a:solidFill>
                  <a:schemeClr val="tx1"/>
                </a:solidFill>
                <a:cs typeface="Arial" pitchFamily="34" charset="0"/>
              </a:rPr>
              <a:t>Causada pelo acúmulo de uma ou mais lipoproteínas, devido à menor remoção das mesmas do plasma e/ou produção aumentada.</a:t>
            </a:r>
            <a:endParaRPr lang="en-US" sz="1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43</a:t>
            </a:fld>
            <a:endParaRPr lang="pt-PT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699219"/>
              </p:ext>
            </p:extLst>
          </p:nvPr>
        </p:nvGraphicFramePr>
        <p:xfrm>
          <a:off x="457200" y="1447800"/>
          <a:ext cx="8229600" cy="235273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Desejaveís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  <a:tab pos="781050" algn="l"/>
                        </a:tabLst>
                      </a:pPr>
                      <a:r>
                        <a:rPr lang="pt-PT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(mg/dl)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Limitrófes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(mg/dl)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Aumentados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(mg/dl)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C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1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Lípidos totais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400–800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1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Colesterol total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200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200–239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240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1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LDL colesterol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130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130–159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160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1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HDL colesterol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35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1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Triglicéridos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200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F4FF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</a:tabLst>
                      </a:pPr>
                      <a:r>
                        <a:rPr lang="pt-PT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≥ 200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F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>
                <a:ea typeface="Times New Roman"/>
              </a:rPr>
              <a:t>Manejo da toxicidade da terapia anti-retroviral através da dieta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pt-PT" altLang="en-US" sz="2100" dirty="0">
                <a:solidFill>
                  <a:schemeClr val="tx1"/>
                </a:solidFill>
                <a:cs typeface="Times New Roman" panose="02020603050405020304" pitchFamily="18" charset="0"/>
              </a:rPr>
              <a:t>A dislipidémia está associada a um aumento do risco de aterogénese, pancreâtite, e arteriosclerose, aumentando risco de morbilidade e mortalidade por doença coronária ou cerebrovascular.</a:t>
            </a:r>
            <a:endParaRPr lang="en-US" altLang="en-US" sz="21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pt-PT" altLang="en-US" sz="2100" dirty="0">
                <a:solidFill>
                  <a:schemeClr val="tx1"/>
                </a:solidFill>
                <a:cs typeface="Times New Roman" panose="02020603050405020304" pitchFamily="18" charset="0"/>
              </a:rPr>
              <a:t>Pacientes em TARV devem ser aconselhados a aumentar a sua actividade fisíca, o seu consumo de frutas, vegetais, ácidos gordos omega-3 presente nas sardinhas e outros peixes, leite de soja, semente de gergelim, semente de abóbora, e em alguns vegetais, tais como espinafre.</a:t>
            </a:r>
          </a:p>
          <a:p>
            <a:pPr>
              <a:spcBef>
                <a:spcPct val="0"/>
              </a:spcBef>
              <a:defRPr/>
            </a:pPr>
            <a:r>
              <a:rPr lang="pt-PT" altLang="en-US" sz="2100" dirty="0">
                <a:solidFill>
                  <a:schemeClr val="tx1"/>
                </a:solidFill>
                <a:cs typeface="Times New Roman" panose="02020603050405020304" pitchFamily="18" charset="0"/>
              </a:rPr>
              <a:t>Os  pacientes devem também ser aconselhados a reduzir carboidratos refinados </a:t>
            </a:r>
            <a:r>
              <a:rPr lang="en-US" altLang="en-US" sz="2100" dirty="0">
                <a:solidFill>
                  <a:schemeClr val="tx1"/>
                </a:solidFill>
                <a:cs typeface="Times New Roman" panose="02020603050405020304" pitchFamily="18" charset="0"/>
              </a:rPr>
              <a:t> </a:t>
            </a:r>
            <a:r>
              <a:rPr lang="pt-PT" altLang="en-US" sz="2100" dirty="0">
                <a:solidFill>
                  <a:schemeClr val="tx1"/>
                </a:solidFill>
                <a:cs typeface="Times New Roman" panose="02020603050405020304" pitchFamily="18" charset="0"/>
              </a:rPr>
              <a:t>como pão branco ou pasta, rebuçados, doce de coco, assim como reduzir o consumo de gorduras saturadas (de origem animal) para menos do que 7% do total das gorduras consumidas</a:t>
            </a:r>
            <a:r>
              <a:rPr lang="en-US" altLang="en-US" sz="2100" dirty="0">
                <a:solidFill>
                  <a:schemeClr val="tx1"/>
                </a:solidFill>
              </a:rPr>
              <a:t> </a:t>
            </a:r>
            <a:r>
              <a:rPr lang="en-US" altLang="en-US" sz="2100" dirty="0">
                <a:solidFill>
                  <a:schemeClr val="tx1"/>
                </a:solidFill>
                <a:cs typeface="Times New Roman" panose="02020603050405020304" pitchFamily="18" charset="0"/>
              </a:rPr>
              <a:t> </a:t>
            </a:r>
            <a:endParaRPr lang="en-US" altLang="en-US" sz="21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44</a:t>
            </a:fld>
            <a:endParaRPr lang="pt-PT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>
                <a:ea typeface="Times New Roman"/>
              </a:rPr>
              <a:t>Manejo da toxicidade da terapia anti-retroviral através da dieta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buClr>
                <a:srgbClr val="E46C0A"/>
              </a:buClr>
              <a:buFont typeface="Arial" panose="020B0604020202020204" pitchFamily="34" charset="0"/>
              <a:buNone/>
              <a:defRPr/>
            </a:pPr>
            <a:r>
              <a:rPr lang="pt-PT" altLang="en-US" sz="2400" b="1" dirty="0">
                <a:ea typeface="Times New Roman" panose="02020603050405020304" pitchFamily="18" charset="0"/>
                <a:cs typeface="Arial" panose="020B0604020202020204" pitchFamily="34" charset="0"/>
              </a:rPr>
              <a:t>Hiperglicemia</a:t>
            </a:r>
            <a:endParaRPr lang="en-US" altLang="en-US" sz="2400" b="1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pt-PT" altLang="en-US" sz="24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Hiperglicémia é geralmente diagnosticada através de determinações periódicas de glicose em jejum ou fazendo um teste de tolerância à glicose.</a:t>
            </a:r>
          </a:p>
          <a:p>
            <a:pPr>
              <a:spcBef>
                <a:spcPct val="0"/>
              </a:spcBef>
              <a:defRPr/>
            </a:pPr>
            <a:r>
              <a:rPr lang="pt-PT" altLang="en-US" sz="24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Nos casos leves os profissionais de saúde devem aconselhar o paciente a reduzir a ingestão de carboidratos refinados, açúcares, e gorduras de má qualidade (ex.: manteiga, </a:t>
            </a:r>
            <a:r>
              <a:rPr lang="pt-PT" altLang="en-US" sz="240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gordura animal), </a:t>
            </a:r>
            <a:r>
              <a:rPr lang="pt-PT" altLang="en-US" sz="24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 estimular a prática regular de exercício físico.</a:t>
            </a:r>
          </a:p>
          <a:p>
            <a:pPr>
              <a:spcBef>
                <a:spcPct val="0"/>
              </a:spcBef>
              <a:defRPr/>
            </a:pPr>
            <a:r>
              <a:rPr lang="pt-PT" altLang="en-US" sz="24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Para casos moderados e graves, recomenda-se um controlo com um especialista. </a:t>
            </a:r>
            <a:endParaRPr lang="en-US" altLang="en-US" sz="2400" dirty="0">
              <a:solidFill>
                <a:schemeClr val="tx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45</a:t>
            </a:fld>
            <a:endParaRPr lang="pt-PT" alt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dirty="0">
                <a:ea typeface="Times New Roman"/>
              </a:rPr>
              <a:t>Manejo da toxicidade da terapia anti-retroviral através da dieta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/>
          </a:bodyPr>
          <a:lstStyle/>
          <a:p>
            <a:pPr marL="0" indent="0">
              <a:spcBef>
                <a:spcPct val="0"/>
              </a:spcBef>
              <a:spcAft>
                <a:spcPts val="1000"/>
              </a:spcAft>
              <a:buClr>
                <a:srgbClr val="E46C0A"/>
              </a:buClr>
              <a:buFont typeface="Arial" panose="020B0604020202020204" pitchFamily="34" charset="0"/>
              <a:buNone/>
              <a:defRPr/>
            </a:pPr>
            <a:r>
              <a:rPr lang="pt-PT" altLang="en-US" sz="2200" b="1" dirty="0">
                <a:ea typeface="Times New Roman" panose="02020603050405020304" pitchFamily="18" charset="0"/>
                <a:cs typeface="Arial" panose="020B0604020202020204" pitchFamily="34" charset="0"/>
              </a:rPr>
              <a:t>Osteoporose e Osteopénia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>
              <a:spcBef>
                <a:spcPct val="0"/>
              </a:spcBef>
              <a:defRPr/>
            </a:pPr>
            <a:r>
              <a:rPr lang="pt-PT" altLang="en-US" sz="22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Osteopénia e osteoporose ambos têm sido descritos em pacientes sob terapia antiretroviral altamente activa. A causa não foi estabelecida, embora os inibidores da protease do HIV-1 parecem ser os mais implicados. </a:t>
            </a:r>
          </a:p>
          <a:p>
            <a:pPr>
              <a:spcBef>
                <a:spcPct val="0"/>
              </a:spcBef>
              <a:defRPr/>
            </a:pPr>
            <a:r>
              <a:rPr lang="pt-PT" altLang="en-US" sz="22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 despiste dessas condições clínicas têm que se ter em conta factores de risco para osteoporose, como história familiar, tabagismo, e uso de corticosteróides.</a:t>
            </a:r>
            <a:endParaRPr lang="en-US" altLang="en-US" sz="2200" dirty="0">
              <a:solidFill>
                <a:schemeClr val="tx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pt-PT" altLang="en-US" sz="22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Os profissionais de saúde devem aconselhar o paciente a reduzir a ingestão de</a:t>
            </a:r>
            <a:r>
              <a:rPr lang="pt-BR" altLang="en-US" sz="22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álcool, sódio (ex: sal e alimentos enlatados), bebidas gaseificadas, e bebidas com cafeína, a reduzir o tabagismo, e a aumentar a ingestão de alimentos ricos em cálcio e potássio (ex: verduras, frutas, e produtos lácteos) e vitamina D (ex: peixe oleoso, ovos, e fígado). </a:t>
            </a:r>
            <a:endParaRPr lang="en-US" altLang="en-US" sz="2200" dirty="0">
              <a:solidFill>
                <a:schemeClr val="tx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46</a:t>
            </a:fld>
            <a:endParaRPr lang="pt-PT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altLang="en-US" dirty="0">
                <a:cs typeface="Times New Roman" panose="02020603050405020304" pitchFamily="18" charset="0"/>
              </a:rPr>
              <a:t>Revisão do módulo</a:t>
            </a: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spcBef>
                <a:spcPts val="0"/>
              </a:spcBef>
              <a:defRPr/>
            </a:pPr>
            <a:r>
              <a:rPr lang="pt-PT" sz="2600" dirty="0">
                <a:solidFill>
                  <a:schemeClr val="tx1"/>
                </a:solidFill>
                <a:ea typeface="Times New Roman"/>
                <a:cs typeface="Times New Roman"/>
              </a:rPr>
              <a:t>Que tópicos foram abordados neste módulo?</a:t>
            </a:r>
            <a:endParaRPr lang="en-US" sz="26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marL="0">
              <a:spcBef>
                <a:spcPts val="0"/>
              </a:spcBef>
              <a:defRPr/>
            </a:pPr>
            <a:r>
              <a:rPr lang="pt-PT" sz="2600" dirty="0">
                <a:solidFill>
                  <a:schemeClr val="tx1"/>
                </a:solidFill>
                <a:ea typeface="Times New Roman"/>
                <a:cs typeface="Times New Roman"/>
              </a:rPr>
              <a:t>Qual é o tópico que mais gostaram? Porquê?</a:t>
            </a:r>
            <a:endParaRPr lang="en-US" sz="26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marL="0">
              <a:spcBef>
                <a:spcPts val="0"/>
              </a:spcBef>
              <a:defRPr/>
            </a:pPr>
            <a:r>
              <a:rPr lang="pt-PT" sz="2600" dirty="0">
                <a:solidFill>
                  <a:schemeClr val="tx1"/>
                </a:solidFill>
                <a:ea typeface="Times New Roman"/>
                <a:cs typeface="Times New Roman"/>
              </a:rPr>
              <a:t>O que é que aprenderam com o módulo?</a:t>
            </a:r>
            <a:endParaRPr lang="en-US" sz="26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pt-PT" i="1" dirty="0">
                <a:solidFill>
                  <a:schemeClr val="tx1"/>
                </a:solidFill>
                <a:ea typeface="Times New Roman"/>
                <a:cs typeface="Times New Roman"/>
              </a:rPr>
              <a:t> </a:t>
            </a:r>
            <a:endParaRPr lang="en-US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47</a:t>
            </a:fld>
            <a:endParaRPr lang="pt-PT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dirty="0"/>
              <a:t>Nutrição e HIV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t-BR" sz="1800" dirty="0">
                <a:solidFill>
                  <a:schemeClr val="tx1"/>
                </a:solidFill>
              </a:rPr>
              <a:t>A etiologia da desnutrição no HIV é multifactorial e ocorre devido a: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t-BR" sz="1800" dirty="0">
                <a:solidFill>
                  <a:schemeClr val="tx1"/>
                </a:solidFill>
              </a:rPr>
              <a:t>Mudança no gasto energético, que é causado pelo aumento da taxa do metabolismo basal, devido à febre e à infecção instalada.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t-BR" sz="1800" dirty="0">
                <a:solidFill>
                  <a:schemeClr val="tx1"/>
                </a:solidFill>
              </a:rPr>
              <a:t>A má absorção de nutrientes, que é causada pelo comprometimento da mucosa intestinal, resultante das infecções oportunistas do tracto gastrintestinal ou mesmo da acção directa do vírus do HIV. Esta condição acaba agravando o quadro clínico do paciente e provoca interferência na absorção dos medicamentos usados contra o HIV.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t-BR" sz="1800" dirty="0">
                <a:solidFill>
                  <a:schemeClr val="tx1"/>
                </a:solidFill>
              </a:rPr>
              <a:t>Ingestão alimentar diminuída, que é causada muitas vezes pela baixa disponibilidade de alimentos, situação financeira precária,  anorexia, da fadiga (limita a compra e a preparação dos alimentos), das náuseas, dos vómitos, das afecções na boca e no esófago (que causam dor durante a mastigação e deglutição), da dispnéia, das doenças neurológicas, da depressão, da ansiedade, ou mesmo devido aos efeitos colaterais do uso dos medicamentos que afectam a alimentação e nutrição adequada.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5</a:t>
            </a:fld>
            <a:endParaRPr lang="pt-PT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dirty="0"/>
              <a:t>Nutrição e HIV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/>
            </a:pPr>
            <a:r>
              <a:rPr lang="pt-PT" sz="2600" dirty="0">
                <a:solidFill>
                  <a:schemeClr val="tx1"/>
                </a:solidFill>
                <a:ea typeface="Times New Roman"/>
                <a:cs typeface="Times New Roman"/>
              </a:rPr>
              <a:t>Os pacientes portadores do HIV devem receber de preferência alimentos nutricionalmente saudáveis (balanceados e adequados às necessidades individuais) com a finalidade de melhorar o estado nutricional, níveis de linfócitos T – CD4, a absorção intestinal, e reduzir as complicações causadas pelo uso dos anti-retrovirais (diarréia, lipodistrofia, e outros).</a:t>
            </a:r>
            <a:endParaRPr lang="en-US" sz="26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pt-PT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6</a:t>
            </a:fld>
            <a:endParaRPr lang="pt-PT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dirty="0"/>
              <a:t>Nutrição e HIV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6858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pt-PT" sz="2600" dirty="0">
                <a:ea typeface="Times New Roman"/>
                <a:cs typeface="Times New Roman"/>
              </a:rPr>
              <a:t>As alterações nutricionais em pacientes com HIV ocorrem principalmente devido aos seguintes agravantes clínicos:</a:t>
            </a:r>
            <a:endParaRPr lang="en-US" sz="2600" dirty="0">
              <a:ea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7</a:t>
            </a:fld>
            <a:endParaRPr lang="pt-PT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307683"/>
            <a:ext cx="4191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400" dirty="0">
                <a:latin typeface="+mn-lt"/>
                <a:ea typeface="Times New Roman"/>
                <a:cs typeface="Times New Roman"/>
              </a:rPr>
              <a:t>Febre por mais de 30 dias (intermitente ou constante)</a:t>
            </a:r>
            <a:r>
              <a:rPr lang="en-US" sz="2400" dirty="0">
                <a:latin typeface="+mn-lt"/>
                <a:ea typeface="Times New Roman"/>
                <a:cs typeface="Times New Roman"/>
              </a:rPr>
              <a:t> 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400" dirty="0">
                <a:latin typeface="+mn-lt"/>
                <a:ea typeface="Times New Roman"/>
                <a:cs typeface="Times New Roman"/>
              </a:rPr>
              <a:t>Baixa ingestão calórica, causada na maior parte das vezes por alterações do tracto gastrointestinal</a:t>
            </a:r>
            <a:r>
              <a:rPr lang="en-US" sz="2400" dirty="0">
                <a:latin typeface="+mn-lt"/>
                <a:ea typeface="Times New Roman"/>
                <a:cs typeface="Times New Roman"/>
              </a:rPr>
              <a:t>  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400" dirty="0">
                <a:latin typeface="+mn-lt"/>
                <a:ea typeface="Times New Roman"/>
                <a:cs typeface="Times New Roman"/>
              </a:rPr>
              <a:t>Alterações metabólicas: aumento do gasto energético, alterações proteicas e lipídicas e hiperglicemia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704123" y="2286000"/>
            <a:ext cx="4191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400" dirty="0">
                <a:latin typeface="+mn-lt"/>
                <a:ea typeface="Times New Roman"/>
                <a:cs typeface="Times New Roman"/>
              </a:rPr>
              <a:t>Infecções oportunistas</a:t>
            </a:r>
            <a:endParaRPr lang="en-US" sz="2400" dirty="0">
              <a:latin typeface="+mn-lt"/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400" dirty="0">
                <a:latin typeface="+mn-lt"/>
                <a:ea typeface="Times New Roman"/>
                <a:cs typeface="Times New Roman"/>
              </a:rPr>
              <a:t>Alterações neurológicas</a:t>
            </a:r>
            <a:endParaRPr lang="en-US" sz="2400" dirty="0">
              <a:latin typeface="+mn-lt"/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400" dirty="0">
                <a:latin typeface="+mn-lt"/>
                <a:ea typeface="Times New Roman"/>
                <a:cs typeface="Times New Roman"/>
              </a:rPr>
              <a:t>Factores psicológicos (depressão e ansiedade)</a:t>
            </a:r>
            <a:endParaRPr lang="en-US" sz="2400" dirty="0">
              <a:latin typeface="+mn-lt"/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400" dirty="0">
                <a:latin typeface="+mn-lt"/>
                <a:ea typeface="Times New Roman"/>
                <a:cs typeface="Times New Roman"/>
              </a:rPr>
              <a:t>Interacções drogas-nutrientes</a:t>
            </a:r>
            <a:endParaRPr lang="en-US" sz="2400" dirty="0">
              <a:latin typeface="+mn-lt"/>
              <a:ea typeface="Times New Roman"/>
              <a:cs typeface="Times New Roman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400" dirty="0">
                <a:latin typeface="+mn-lt"/>
                <a:ea typeface="Times New Roman"/>
                <a:cs typeface="Times New Roman"/>
              </a:rPr>
              <a:t>Deficiência de micronutrientes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sz="3000" dirty="0"/>
              <a:t>Texto de Apoio 6.2 Necessidades nutricionais </a:t>
            </a:r>
            <a:br>
              <a:rPr lang="pt-PT" sz="3000" dirty="0"/>
            </a:br>
            <a:r>
              <a:rPr lang="pt-PT" sz="3000" dirty="0"/>
              <a:t>para pessoas vivendo com HIV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  <a:defRPr/>
            </a:pPr>
            <a:r>
              <a:rPr lang="pt-BR" b="1" dirty="0">
                <a:cs typeface="Arial" pitchFamily="34" charset="0"/>
              </a:rPr>
              <a:t>Objectivos da Aprendizagem</a:t>
            </a:r>
          </a:p>
          <a:p>
            <a:pPr>
              <a:lnSpc>
                <a:spcPct val="110000"/>
              </a:lnSpc>
              <a:defRPr/>
            </a:pP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Conhecer as necessidades nutricionais para pessoas vivendo com HIV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  <a:defRPr/>
            </a:pPr>
            <a:endParaRPr lang="pt-BR" sz="1500" dirty="0">
              <a:cs typeface="Arial" pitchFamily="34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  <a:defRPr/>
            </a:pPr>
            <a:r>
              <a:rPr lang="pt-BR" b="1" dirty="0">
                <a:cs typeface="Arial" pitchFamily="34" charset="0"/>
              </a:rPr>
              <a:t>Textos de Apoio</a:t>
            </a:r>
          </a:p>
          <a:p>
            <a:pPr>
              <a:lnSpc>
                <a:spcPct val="110000"/>
              </a:lnSpc>
              <a:defRPr/>
            </a:pP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Texto de Apoio 6.2 Necessidades nutricionais para pessoas vivendo com HIV </a:t>
            </a:r>
          </a:p>
          <a:p>
            <a:pPr>
              <a:lnSpc>
                <a:spcPct val="110000"/>
              </a:lnSpc>
              <a:defRPr/>
            </a:pP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Texto de Apoio 6.3 Exercício das necessidades nutricionais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8</a:t>
            </a:fld>
            <a:endParaRPr lang="pt-PT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dirty="0"/>
              <a:t>Necessidades nutricionais para pessoas</a:t>
            </a:r>
            <a:br>
              <a:rPr lang="pt-BR" dirty="0"/>
            </a:br>
            <a:r>
              <a:rPr lang="pt-BR" dirty="0"/>
              <a:t>vivendo com HIV </a:t>
            </a:r>
            <a:endParaRPr lang="pt-PT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pt-PT" sz="2600" dirty="0">
                <a:solidFill>
                  <a:schemeClr val="tx1"/>
                </a:solidFill>
                <a:ea typeface="Times New Roman"/>
              </a:rPr>
              <a:t>Uma nutrição adequada é importante para evitar a perda de peso,  manter o peso, e combater a infecção.</a:t>
            </a:r>
          </a:p>
          <a:p>
            <a:pPr eaLnBrk="1" hangingPunct="1">
              <a:defRPr/>
            </a:pPr>
            <a:r>
              <a:rPr lang="pt-PT" sz="2600" dirty="0">
                <a:solidFill>
                  <a:schemeClr val="tx1"/>
                </a:solidFill>
                <a:ea typeface="Times New Roman"/>
              </a:rPr>
              <a:t>Uma nutrição adequada é importante para evitar a perda de peso,  manter o peso, e combater a infecção.</a:t>
            </a:r>
            <a:endParaRPr lang="pt-PT" sz="26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pt-BR" sz="2600" dirty="0">
                <a:solidFill>
                  <a:schemeClr val="tx1"/>
                </a:solidFill>
              </a:rPr>
              <a:t>Neste grupo de indivíduos as necessidades energéticas estão aumentadas devido a infecção pelo HIV, as infecções oportunistas e das mudanças no metabolismo. </a:t>
            </a:r>
            <a:endParaRPr lang="pt-PT" sz="26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EDDF-9DC8-438E-9C7C-68B8D7802985}" type="slidenum">
              <a:rPr lang="pt-PT" altLang="en-US" smtClean="0"/>
              <a:pPr>
                <a:defRPr/>
              </a:pPr>
              <a:t>9</a:t>
            </a:fld>
            <a:endParaRPr lang="pt-PT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FANTA-2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37E9E921359A4E87AF4B29E5DB9F62" ma:contentTypeVersion="0" ma:contentTypeDescription="Create a new document." ma:contentTypeScope="" ma:versionID="4115640392a0e8aac599826dc6eda8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C3923E-3E62-4808-8496-FD12F327491C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6182074-9138-47FD-8CEF-C982CA10A0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83B2AEC-4177-48FB-AB80-5372BE7D03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4848</TotalTime>
  <Words>4631</Words>
  <Application>Microsoft Office PowerPoint</Application>
  <PresentationFormat>On-screen Show (4:3)</PresentationFormat>
  <Paragraphs>458</Paragraphs>
  <Slides>47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Calibri</vt:lpstr>
      <vt:lpstr>Century Gothic</vt:lpstr>
      <vt:lpstr>Symbol</vt:lpstr>
      <vt:lpstr>Times New Roman</vt:lpstr>
      <vt:lpstr>3_FANTA-2 blue</vt:lpstr>
      <vt:lpstr>1_Custom Design</vt:lpstr>
      <vt:lpstr>PowerPoint Presentation</vt:lpstr>
      <vt:lpstr>Tópicos</vt:lpstr>
      <vt:lpstr>Texto de Apoio 6.1 Nutrição e HIV</vt:lpstr>
      <vt:lpstr>Nutrição e HIV</vt:lpstr>
      <vt:lpstr>Nutrição e HIV</vt:lpstr>
      <vt:lpstr>Nutrição e HIV</vt:lpstr>
      <vt:lpstr>Nutrição e HIV</vt:lpstr>
      <vt:lpstr>Texto de Apoio 6.2 Necessidades nutricionais  para pessoas vivendo com HIV </vt:lpstr>
      <vt:lpstr>Necessidades nutricionais para pessoas vivendo com HIV </vt:lpstr>
      <vt:lpstr>Necessidades nutricionais para pessoas vivendo com HIV</vt:lpstr>
      <vt:lpstr>Necessidades nutricionais para pessoas vivendo com HIV</vt:lpstr>
      <vt:lpstr>Necessidades nutricionais para pessoas vivendo com HIV</vt:lpstr>
      <vt:lpstr>Necessidades nutricionais para pessoas vivendo com HIV</vt:lpstr>
      <vt:lpstr>Necessidades nutricionais para pessoas vivendo com HIV</vt:lpstr>
      <vt:lpstr>Necessidades nutricionais para pessoas vivendo com HIV</vt:lpstr>
      <vt:lpstr>Texto de Apoio 6.3 Exercício das necessidades nutricionais </vt:lpstr>
      <vt:lpstr>Resolução do Exercício das necessidades nutricionais</vt:lpstr>
      <vt:lpstr>Texto de Apoio 6.4 Alimentação para pessoas com HIV</vt:lpstr>
      <vt:lpstr>Alimentação para pessoas com HIV</vt:lpstr>
      <vt:lpstr>Alimentação para pessoas com HIV</vt:lpstr>
      <vt:lpstr>Texto de Apoio 6.5 Orientações nutricionais para gestão das complicações relacionadas ao HIV</vt:lpstr>
      <vt:lpstr>Orientações nutricionais para gestão das  complicações relacionadas ao HIV</vt:lpstr>
      <vt:lpstr>Orientações nutricionais para gestão das complicações relacionadas ao HIV</vt:lpstr>
      <vt:lpstr>Orientações nutricionais para gestão das complicações relacionadas ao HIV</vt:lpstr>
      <vt:lpstr>Orientações nutricionais para gestão das complicações relacionadas ao HIV</vt:lpstr>
      <vt:lpstr>Orientações  nutricionais para gestão das complicações relacionadas ao HIV</vt:lpstr>
      <vt:lpstr>Orientações nutricionais para gestão das complicações relacionadas ao HIV</vt:lpstr>
      <vt:lpstr>Orientações nutricionais para gestão das complicações relacionadas ao HIV</vt:lpstr>
      <vt:lpstr>Orientações nutricionais para gestão das complicações relacionadas ao HIV</vt:lpstr>
      <vt:lpstr>Orientações nutricionais para gestão das complicações relacionadas ao HIV</vt:lpstr>
      <vt:lpstr>Orientações nutricionais para gestão das complicações relacionadas ao HIV</vt:lpstr>
      <vt:lpstr>Orientações nutricionais para gestão das complicações relacionadas ao HIV</vt:lpstr>
      <vt:lpstr>Orientações nutricionais para gestão das complicações relacionadas ao HIV</vt:lpstr>
      <vt:lpstr>Orientações nutricionais para gestão das complicações relacionadas ao HIV</vt:lpstr>
      <vt:lpstr>Texto de Apoio 6.6 Medicamentos e alimentação</vt:lpstr>
      <vt:lpstr>Medicamentos e alimentação</vt:lpstr>
      <vt:lpstr>Texto de Apoio 6.7 Exercício: o caso do Mateus </vt:lpstr>
      <vt:lpstr>Resolução do Exercício: o caso do Mateus</vt:lpstr>
      <vt:lpstr>Resolução do Exercício: o caso do Mateus</vt:lpstr>
      <vt:lpstr>Resolução do Exercício: o caso do Mateus</vt:lpstr>
      <vt:lpstr>Texto de Apoio 6.8 Manejo da toxicidade da terapia anti-retroviral através da dieta</vt:lpstr>
      <vt:lpstr>Texto de Apoio 6.8 Manejo da toxicidade da terapia anti-retroviral através da dieta</vt:lpstr>
      <vt:lpstr>Manejo da toxicidade da terapia anti-retroviral através da dieta</vt:lpstr>
      <vt:lpstr>Manejo da toxicidade da terapia anti-retroviral através da dieta</vt:lpstr>
      <vt:lpstr>Manejo da toxicidade da terapia anti-retroviral através da dieta</vt:lpstr>
      <vt:lpstr>Manejo da toxicidade da terapia anti-retroviral através da dieta</vt:lpstr>
      <vt:lpstr>Revisão do módulo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4: Anemia (Iron Deficiency), Maternal and Perinatal – Number of Deaths/Lives Saved  PROFILES Workshop</dc:title>
  <dc:creator>Lesley Oot</dc:creator>
  <cp:lastModifiedBy>Jenn Loving</cp:lastModifiedBy>
  <cp:revision>276</cp:revision>
  <dcterms:created xsi:type="dcterms:W3CDTF">2013-08-14T15:09:06Z</dcterms:created>
  <dcterms:modified xsi:type="dcterms:W3CDTF">2017-08-09T16:50:40Z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0x0101005037E9E921359A4E87AF4B29E5DB9F62</vt:lpwstr>
  </property>
  <property fmtid="{D5CDD505-2E9C-101B-9397-08002B2CF9AE}" pid="3" name="_NewReviewCycle">
    <vt:lpwstr/>
  </property>
</Properties>
</file>