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66" r:id="rId5"/>
    <p:sldId id="275" r:id="rId6"/>
    <p:sldId id="276" r:id="rId7"/>
    <p:sldId id="269" r:id="rId8"/>
    <p:sldId id="268" r:id="rId9"/>
    <p:sldId id="270" r:id="rId10"/>
    <p:sldId id="271" r:id="rId11"/>
    <p:sldId id="272" r:id="rId12"/>
    <p:sldId id="258" r:id="rId13"/>
    <p:sldId id="273" r:id="rId14"/>
    <p:sldId id="259" r:id="rId15"/>
    <p:sldId id="262" r:id="rId16"/>
    <p:sldId id="264" r:id="rId17"/>
    <p:sldId id="274" r:id="rId18"/>
    <p:sldId id="265"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Yourchuck" initials="AY" lastIdx="2" clrIdx="0">
    <p:extLst>
      <p:ext uri="{19B8F6BF-5375-455C-9EA6-DF929625EA0E}">
        <p15:presenceInfo xmlns:p15="http://schemas.microsoft.com/office/powerpoint/2012/main" userId="S-1-5-21-3003367119-45151493-406046460-37591" providerId="AD"/>
      </p:ext>
    </p:extLst>
  </p:cmAuthor>
  <p:cmAuthor id="2" name="Kaaren" initials="K" lastIdx="1" clrIdx="1">
    <p:extLst>
      <p:ext uri="{19B8F6BF-5375-455C-9EA6-DF929625EA0E}">
        <p15:presenceInfo xmlns:p15="http://schemas.microsoft.com/office/powerpoint/2012/main" userId="Kaaren" providerId="None"/>
      </p:ext>
    </p:extLst>
  </p:cmAuthor>
  <p:cmAuthor id="3" name="Andrea Pedolsky" initials="AP" lastIdx="8" clrIdx="2">
    <p:extLst>
      <p:ext uri="{19B8F6BF-5375-455C-9EA6-DF929625EA0E}">
        <p15:presenceInfo xmlns:p15="http://schemas.microsoft.com/office/powerpoint/2012/main" userId="S-1-5-21-3003367119-45151493-406046460-43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B00"/>
    <a:srgbClr val="006595"/>
    <a:srgbClr val="FFC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291" autoAdjust="0"/>
  </p:normalViewPr>
  <p:slideViewPr>
    <p:cSldViewPr>
      <p:cViewPr varScale="1">
        <p:scale>
          <a:sx n="81" d="100"/>
          <a:sy n="81" d="100"/>
        </p:scale>
        <p:origin x="2484" y="9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2DDC2-CD57-4C95-9038-8C8AFB5A60A1}" type="datetimeFigureOut">
              <a:rPr lang="en-GB" smtClean="0"/>
              <a:t>13/12/2017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EB93E7-1F67-452F-B0BB-6DE282132104}" type="slidenum">
              <a:rPr lang="en-GB" smtClean="0"/>
              <a:t>‹#›</a:t>
            </a:fld>
            <a:endParaRPr lang="en-GB"/>
          </a:p>
        </p:txBody>
      </p:sp>
    </p:spTree>
    <p:extLst>
      <p:ext uri="{BB962C8B-B14F-4D97-AF65-F5344CB8AC3E}">
        <p14:creationId xmlns:p14="http://schemas.microsoft.com/office/powerpoint/2010/main" val="3008849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a:t>
            </a:r>
            <a:r>
              <a:rPr lang="en-US" baseline="0" dirty="0"/>
              <a:t> the opening session of the training. </a:t>
            </a:r>
            <a:endParaRPr lang="en-US" dirty="0"/>
          </a:p>
        </p:txBody>
      </p:sp>
      <p:sp>
        <p:nvSpPr>
          <p:cNvPr id="4" name="Slide Number Placeholder 3"/>
          <p:cNvSpPr>
            <a:spLocks noGrp="1"/>
          </p:cNvSpPr>
          <p:nvPr>
            <p:ph type="sldNum" sz="quarter" idx="10"/>
          </p:nvPr>
        </p:nvSpPr>
        <p:spPr/>
        <p:txBody>
          <a:bodyPr/>
          <a:lstStyle/>
          <a:p>
            <a:fld id="{30EB125E-564C-1D4F-949B-43CBED28F9DB}" type="slidenum">
              <a:rPr lang="en-US" smtClean="0"/>
              <a:t>1</a:t>
            </a:fld>
            <a:endParaRPr lang="en-US"/>
          </a:p>
        </p:txBody>
      </p:sp>
    </p:spTree>
    <p:extLst>
      <p:ext uri="{BB962C8B-B14F-4D97-AF65-F5344CB8AC3E}">
        <p14:creationId xmlns:p14="http://schemas.microsoft.com/office/powerpoint/2010/main" val="38696258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effectLst/>
              </a:rPr>
              <a:t>Participant Handbook:</a:t>
            </a:r>
            <a:r>
              <a:rPr lang="en-GB" dirty="0">
                <a:effectLst/>
              </a:rPr>
              <a:t> The Participant Handbook includes reference materials to support you throughout the MSNAP drafting process. The handbook outlines the purpose and objectives of each Unit, includes key definitions, session instructions, and most importantly, a place for you to record your reflections, observations, and ideas to be integrated into your MSNAP.</a:t>
            </a:r>
            <a:endParaRPr lang="en-US" dirty="0">
              <a:effectLst/>
            </a:endParaRPr>
          </a:p>
          <a:p>
            <a:endParaRPr lang="en-US" dirty="0">
              <a:effectLst/>
            </a:endParaRPr>
          </a:p>
          <a:p>
            <a:r>
              <a:rPr lang="en-GB" sz="1200" b="1" kern="1200" dirty="0">
                <a:solidFill>
                  <a:schemeClr val="tx1"/>
                </a:solidFill>
                <a:effectLst/>
                <a:latin typeface="+mn-lt"/>
                <a:ea typeface="+mn-ea"/>
                <a:cs typeface="+mn-cs"/>
              </a:rPr>
              <a:t>MSNAP template:</a:t>
            </a:r>
            <a:r>
              <a:rPr lang="en-GB" sz="1200" kern="1200" dirty="0">
                <a:solidFill>
                  <a:schemeClr val="tx1"/>
                </a:solidFill>
                <a:effectLst/>
                <a:latin typeface="+mn-lt"/>
                <a:ea typeface="+mn-ea"/>
                <a:cs typeface="+mn-cs"/>
              </a:rPr>
              <a:t> The MSNAP template outlines the required content for the MSNAP, per the National Nutrition Planning Guidelines 2015. You and your team will work towards completing each section as the training sessions are completed. Time will be provided throughout the week for each team to draft their MSNAPs in this template.</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EB93E7-1F67-452F-B0BB-6DE282132104}" type="slidenum">
              <a:rPr lang="en-GB" smtClean="0"/>
              <a:t>15</a:t>
            </a:fld>
            <a:endParaRPr lang="en-GB"/>
          </a:p>
        </p:txBody>
      </p:sp>
    </p:spTree>
    <p:extLst>
      <p:ext uri="{BB962C8B-B14F-4D97-AF65-F5344CB8AC3E}">
        <p14:creationId xmlns:p14="http://schemas.microsoft.com/office/powerpoint/2010/main" val="1017842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MSNAP editor:</a:t>
            </a:r>
            <a:r>
              <a:rPr lang="en-GB" sz="1200" kern="1200" dirty="0">
                <a:solidFill>
                  <a:schemeClr val="tx1"/>
                </a:solidFill>
                <a:effectLst/>
                <a:latin typeface="+mn-lt"/>
                <a:ea typeface="+mn-ea"/>
                <a:cs typeface="+mn-cs"/>
              </a:rPr>
              <a:t> Each team will select an “editor” who will record material in the MSNAP template. It is important that the editor take careful notes, with the aid of the Participant Handbook. The editor will need regular access to a laptop computer for entering information into the MSNAP template. You can support your MSNAP editor by also taking careful notes in your Participant Handbook and by sharing your ideas throughout the drafting process.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EB93E7-1F67-452F-B0BB-6DE282132104}" type="slidenum">
              <a:rPr lang="en-GB" smtClean="0"/>
              <a:t>16</a:t>
            </a:fld>
            <a:endParaRPr lang="en-GB"/>
          </a:p>
        </p:txBody>
      </p:sp>
    </p:spTree>
    <p:extLst>
      <p:ext uri="{BB962C8B-B14F-4D97-AF65-F5344CB8AC3E}">
        <p14:creationId xmlns:p14="http://schemas.microsoft.com/office/powerpoint/2010/main" val="4168654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30EB125E-564C-1D4F-949B-43CBED28F9DB}" type="slidenum">
              <a:rPr lang="en-US" smtClean="0"/>
              <a:t>2</a:t>
            </a:fld>
            <a:endParaRPr lang="en-US"/>
          </a:p>
        </p:txBody>
      </p:sp>
    </p:spTree>
    <p:extLst>
      <p:ext uri="{BB962C8B-B14F-4D97-AF65-F5344CB8AC3E}">
        <p14:creationId xmlns:p14="http://schemas.microsoft.com/office/powerpoint/2010/main" val="3210148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30EB125E-564C-1D4F-949B-43CBED28F9DB}" type="slidenum">
              <a:rPr lang="en-US" smtClean="0"/>
              <a:t>3</a:t>
            </a:fld>
            <a:endParaRPr lang="en-US"/>
          </a:p>
        </p:txBody>
      </p:sp>
    </p:spTree>
    <p:extLst>
      <p:ext uri="{BB962C8B-B14F-4D97-AF65-F5344CB8AC3E}">
        <p14:creationId xmlns:p14="http://schemas.microsoft.com/office/powerpoint/2010/main" val="1590358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a:t>
            </a:r>
            <a:r>
              <a:rPr lang="en-US" baseline="0" dirty="0"/>
              <a:t> the opening session of the training. </a:t>
            </a:r>
            <a:endParaRPr lang="en-US" dirty="0"/>
          </a:p>
        </p:txBody>
      </p:sp>
      <p:sp>
        <p:nvSpPr>
          <p:cNvPr id="4" name="Slide Number Placeholder 3"/>
          <p:cNvSpPr>
            <a:spLocks noGrp="1"/>
          </p:cNvSpPr>
          <p:nvPr>
            <p:ph type="sldNum" sz="quarter" idx="10"/>
          </p:nvPr>
        </p:nvSpPr>
        <p:spPr/>
        <p:txBody>
          <a:bodyPr/>
          <a:lstStyle/>
          <a:p>
            <a:fld id="{30EB125E-564C-1D4F-949B-43CBED28F9DB}" type="slidenum">
              <a:rPr lang="en-US" smtClean="0"/>
              <a:t>4</a:t>
            </a:fld>
            <a:endParaRPr lang="en-US"/>
          </a:p>
        </p:txBody>
      </p:sp>
    </p:spTree>
    <p:extLst>
      <p:ext uri="{BB962C8B-B14F-4D97-AF65-F5344CB8AC3E}">
        <p14:creationId xmlns:p14="http://schemas.microsoft.com/office/powerpoint/2010/main" val="928894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a:t>
            </a:r>
            <a:r>
              <a:rPr lang="en-US" baseline="0" dirty="0"/>
              <a:t> the opening session of the training. </a:t>
            </a:r>
            <a:endParaRPr lang="en-US" dirty="0"/>
          </a:p>
        </p:txBody>
      </p:sp>
      <p:sp>
        <p:nvSpPr>
          <p:cNvPr id="4" name="Slide Number Placeholder 3"/>
          <p:cNvSpPr>
            <a:spLocks noGrp="1"/>
          </p:cNvSpPr>
          <p:nvPr>
            <p:ph type="sldNum" sz="quarter" idx="10"/>
          </p:nvPr>
        </p:nvSpPr>
        <p:spPr/>
        <p:txBody>
          <a:bodyPr/>
          <a:lstStyle/>
          <a:p>
            <a:fld id="{30EB125E-564C-1D4F-949B-43CBED28F9DB}" type="slidenum">
              <a:rPr lang="en-US" smtClean="0"/>
              <a:t>8</a:t>
            </a:fld>
            <a:endParaRPr lang="en-US"/>
          </a:p>
        </p:txBody>
      </p:sp>
    </p:spTree>
    <p:extLst>
      <p:ext uri="{BB962C8B-B14F-4D97-AF65-F5344CB8AC3E}">
        <p14:creationId xmlns:p14="http://schemas.microsoft.com/office/powerpoint/2010/main" val="261729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EB93E7-1F67-452F-B0BB-6DE282132104}" type="slidenum">
              <a:rPr lang="en-GB" smtClean="0"/>
              <a:t>9</a:t>
            </a:fld>
            <a:endParaRPr lang="en-GB"/>
          </a:p>
        </p:txBody>
      </p:sp>
    </p:spTree>
    <p:extLst>
      <p:ext uri="{BB962C8B-B14F-4D97-AF65-F5344CB8AC3E}">
        <p14:creationId xmlns:p14="http://schemas.microsoft.com/office/powerpoint/2010/main" val="2151906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EB93E7-1F67-452F-B0BB-6DE282132104}" type="slidenum">
              <a:rPr lang="en-GB" smtClean="0"/>
              <a:t>10</a:t>
            </a:fld>
            <a:endParaRPr lang="en-GB"/>
          </a:p>
        </p:txBody>
      </p:sp>
    </p:spTree>
    <p:extLst>
      <p:ext uri="{BB962C8B-B14F-4D97-AF65-F5344CB8AC3E}">
        <p14:creationId xmlns:p14="http://schemas.microsoft.com/office/powerpoint/2010/main" val="3912520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0" i="0" u="none" strike="noStrike" kern="1200" dirty="0">
                <a:solidFill>
                  <a:schemeClr val="tx1"/>
                </a:solidFill>
                <a:effectLst/>
                <a:latin typeface="+mn-lt"/>
                <a:ea typeface="+mn-ea"/>
                <a:cs typeface="+mn-cs"/>
              </a:rPr>
              <a:t>Unit 1: Introduction to Nutrition</a:t>
            </a:r>
            <a:r>
              <a:rPr lang="en-US" sz="1200" b="0" i="0" u="none" strike="noStrike" kern="1200" baseline="0" dirty="0">
                <a:solidFill>
                  <a:schemeClr val="tx1"/>
                </a:solidFill>
                <a:effectLst/>
                <a:latin typeface="+mn-lt"/>
                <a:ea typeface="+mn-ea"/>
                <a:cs typeface="+mn-cs"/>
              </a:rPr>
              <a:t> in Uganda: </a:t>
            </a:r>
            <a:r>
              <a:rPr lang="en-US" sz="1200" b="0" i="0" u="none" strike="noStrike" kern="1200" dirty="0">
                <a:solidFill>
                  <a:schemeClr val="tx1"/>
                </a:solidFill>
                <a:effectLst/>
                <a:latin typeface="+mn-lt"/>
                <a:ea typeface="+mn-ea"/>
                <a:cs typeface="+mn-cs"/>
              </a:rPr>
              <a:t>Understand the multi-sectoral</a:t>
            </a:r>
            <a:r>
              <a:rPr lang="en-US" sz="1200" b="0" i="0" u="none" strike="noStrike" kern="1200" baseline="0" dirty="0">
                <a:solidFill>
                  <a:schemeClr val="tx1"/>
                </a:solidFill>
                <a:effectLst/>
                <a:latin typeface="+mn-lt"/>
                <a:ea typeface="+mn-ea"/>
                <a:cs typeface="+mn-cs"/>
              </a:rPr>
              <a:t> causes and consequences of malnutrition in Uganda and the policy and planning framework around which this training is designed.</a:t>
            </a: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Unit 2: Nutrition Situation Analysis: Analyze the current nutrition situation in your district/LLG and identify the</a:t>
            </a:r>
            <a:r>
              <a:rPr lang="en-US" sz="1200" b="0" i="0" u="none" strike="noStrike" kern="1200" baseline="0" dirty="0">
                <a:solidFill>
                  <a:schemeClr val="tx1"/>
                </a:solidFill>
                <a:effectLst/>
                <a:latin typeface="+mn-lt"/>
                <a:ea typeface="+mn-ea"/>
                <a:cs typeface="+mn-cs"/>
              </a:rPr>
              <a:t> causes of malnutrition.</a:t>
            </a: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Unit 3: Nutrition</a:t>
            </a:r>
            <a:r>
              <a:rPr lang="en-US" sz="1200" b="0" i="0" u="none" strike="noStrike" kern="1200" baseline="0" dirty="0">
                <a:solidFill>
                  <a:schemeClr val="tx1"/>
                </a:solidFill>
                <a:effectLst/>
                <a:latin typeface="+mn-lt"/>
                <a:ea typeface="+mn-ea"/>
                <a:cs typeface="+mn-cs"/>
              </a:rPr>
              <a:t> Planning: </a:t>
            </a:r>
            <a:r>
              <a:rPr lang="en-US" sz="1200" b="0" i="0" u="none" strike="noStrike" kern="1200" dirty="0">
                <a:solidFill>
                  <a:schemeClr val="tx1"/>
                </a:solidFill>
                <a:effectLst/>
                <a:latin typeface="+mn-lt"/>
                <a:ea typeface="+mn-ea"/>
                <a:cs typeface="+mn-cs"/>
              </a:rPr>
              <a:t>Begin planning</a:t>
            </a:r>
            <a:r>
              <a:rPr lang="en-US" sz="1200" b="0" i="0" u="none" strike="noStrike" kern="1200" baseline="0" dirty="0">
                <a:solidFill>
                  <a:schemeClr val="tx1"/>
                </a:solidFill>
                <a:effectLst/>
                <a:latin typeface="+mn-lt"/>
                <a:ea typeface="+mn-ea"/>
                <a:cs typeface="+mn-cs"/>
              </a:rPr>
              <a:t> the response to the identified nutrition problems. </a:t>
            </a:r>
            <a:endParaRPr lang="en-US" sz="1200" b="0" i="0" u="none" strike="noStrike" kern="1200" dirty="0">
              <a:solidFill>
                <a:schemeClr val="tx1"/>
              </a:solidFill>
              <a:effectLst/>
              <a:latin typeface="+mn-lt"/>
              <a:ea typeface="+mn-ea"/>
              <a:cs typeface="+mn-cs"/>
            </a:endParaRP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Unit 4: Monitoring and Evaluation: Plan how to track progress towards identified goals and objectives.</a:t>
            </a: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Unit 5: Identifying Resources: Estimate the resources required to implement planned</a:t>
            </a:r>
            <a:r>
              <a:rPr lang="en-US" sz="1200" b="0" i="0" u="none" strike="noStrike" kern="1200" baseline="0" dirty="0">
                <a:solidFill>
                  <a:schemeClr val="tx1"/>
                </a:solidFill>
                <a:effectLst/>
                <a:latin typeface="+mn-lt"/>
                <a:ea typeface="+mn-ea"/>
                <a:cs typeface="+mn-cs"/>
              </a:rPr>
              <a:t> interventions and activities.</a:t>
            </a:r>
            <a:endParaRPr lang="en-US" sz="1200" b="0" i="0" u="none" strike="noStrike" kern="1200" dirty="0">
              <a:solidFill>
                <a:schemeClr val="tx1"/>
              </a:solidFill>
              <a:effectLst/>
              <a:latin typeface="+mn-lt"/>
              <a:ea typeface="+mn-ea"/>
              <a:cs typeface="+mn-cs"/>
            </a:endParaRPr>
          </a:p>
          <a:p>
            <a:pPr rtl="0" eaLnBrk="1" fontAlgn="t" latinLnBrk="0" hangingPunct="1"/>
            <a:endParaRPr lang="en-US" sz="1200" b="0" i="0" u="none" strike="noStrike" kern="1200" dirty="0">
              <a:solidFill>
                <a:schemeClr val="tx1"/>
              </a:solidFill>
              <a:effectLst/>
              <a:latin typeface="+mn-lt"/>
              <a:ea typeface="+mn-ea"/>
              <a:cs typeface="+mn-cs"/>
            </a:endParaRPr>
          </a:p>
          <a:p>
            <a:pPr rtl="0" eaLnBrk="1" fontAlgn="t" latinLnBrk="0" hangingPunct="1"/>
            <a:r>
              <a:rPr lang="en-US" sz="1200" b="0" i="0" u="none" strike="noStrike" kern="1200" dirty="0">
                <a:solidFill>
                  <a:schemeClr val="tx1"/>
                </a:solidFill>
                <a:effectLst/>
                <a:latin typeface="+mn-lt"/>
                <a:ea typeface="+mn-ea"/>
                <a:cs typeface="+mn-cs"/>
              </a:rPr>
              <a:t>Unit 6: Next Steps:</a:t>
            </a:r>
            <a:r>
              <a:rPr lang="en-US" sz="1200" b="0" i="0" u="none" strike="noStrike"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Finish drafting</a:t>
            </a:r>
            <a:r>
              <a:rPr lang="en-US" sz="1200" b="0" i="0" u="none" strike="noStrike" kern="1200" baseline="0" dirty="0">
                <a:solidFill>
                  <a:schemeClr val="tx1"/>
                </a:solidFill>
                <a:effectLst/>
                <a:latin typeface="+mn-lt"/>
                <a:ea typeface="+mn-ea"/>
                <a:cs typeface="+mn-cs"/>
              </a:rPr>
              <a:t> the MSNAP and understand the next steps to have it approved and implemented.</a:t>
            </a:r>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EB93E7-1F67-452F-B0BB-6DE282132104}" type="slidenum">
              <a:rPr lang="en-GB" smtClean="0"/>
              <a:t>11</a:t>
            </a:fld>
            <a:endParaRPr lang="en-GB"/>
          </a:p>
        </p:txBody>
      </p:sp>
    </p:spTree>
    <p:extLst>
      <p:ext uri="{BB962C8B-B14F-4D97-AF65-F5344CB8AC3E}">
        <p14:creationId xmlns:p14="http://schemas.microsoft.com/office/powerpoint/2010/main" val="3768607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a:t>
            </a:r>
            <a:r>
              <a:rPr lang="en-US" baseline="0" dirty="0"/>
              <a:t> the opening session of the training. </a:t>
            </a:r>
            <a:endParaRPr lang="en-US" dirty="0"/>
          </a:p>
        </p:txBody>
      </p:sp>
      <p:sp>
        <p:nvSpPr>
          <p:cNvPr id="4" name="Slide Number Placeholder 3"/>
          <p:cNvSpPr>
            <a:spLocks noGrp="1"/>
          </p:cNvSpPr>
          <p:nvPr>
            <p:ph type="sldNum" sz="quarter" idx="10"/>
          </p:nvPr>
        </p:nvSpPr>
        <p:spPr/>
        <p:txBody>
          <a:bodyPr/>
          <a:lstStyle/>
          <a:p>
            <a:fld id="{30EB125E-564C-1D4F-949B-43CBED28F9DB}" type="slidenum">
              <a:rPr lang="en-US" smtClean="0"/>
              <a:t>14</a:t>
            </a:fld>
            <a:endParaRPr lang="en-US"/>
          </a:p>
        </p:txBody>
      </p:sp>
    </p:spTree>
    <p:extLst>
      <p:ext uri="{BB962C8B-B14F-4D97-AF65-F5344CB8AC3E}">
        <p14:creationId xmlns:p14="http://schemas.microsoft.com/office/powerpoint/2010/main" val="2409902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Title 1"/>
          <p:cNvSpPr txBox="1">
            <a:spLocks/>
          </p:cNvSpPr>
          <p:nvPr userDrawn="1"/>
        </p:nvSpPr>
        <p:spPr>
          <a:xfrm>
            <a:off x="0" y="2506132"/>
            <a:ext cx="9144000" cy="4351867"/>
          </a:xfrm>
          <a:prstGeom prst="rect">
            <a:avLst/>
          </a:prstGeom>
          <a:solidFill>
            <a:srgbClr val="F38B00"/>
          </a:solidFill>
        </p:spPr>
        <p:txBody>
          <a:bodyPr vert="horz" lIns="91440" tIns="2743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0"/>
              </a:spcBef>
            </a:pPr>
            <a:endParaRPr lang="en-GB" sz="200" b="1" dirty="0">
              <a:solidFill>
                <a:schemeClr val="bg1"/>
              </a:solidFill>
              <a:latin typeface="Century Gothic" panose="020B0502020202020204" pitchFamily="34" charset="0"/>
            </a:endParaRPr>
          </a:p>
        </p:txBody>
      </p:sp>
      <p:sp>
        <p:nvSpPr>
          <p:cNvPr id="12" name="Rectangle 11"/>
          <p:cNvSpPr/>
          <p:nvPr userDrawn="1"/>
        </p:nvSpPr>
        <p:spPr>
          <a:xfrm>
            <a:off x="0" y="1560471"/>
            <a:ext cx="9144000" cy="9456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914400"/>
            <a:endParaRPr lang="en-US" sz="3600" b="1" dirty="0">
              <a:latin typeface="Calibri Light" panose="020F0302020204030204" pitchFamily="34" charset="0"/>
            </a:endParaRPr>
          </a:p>
        </p:txBody>
      </p:sp>
      <p:sp>
        <p:nvSpPr>
          <p:cNvPr id="2" name="Title 1"/>
          <p:cNvSpPr>
            <a:spLocks noGrp="1"/>
          </p:cNvSpPr>
          <p:nvPr>
            <p:ph type="ctrTitle"/>
          </p:nvPr>
        </p:nvSpPr>
        <p:spPr>
          <a:xfrm>
            <a:off x="899592" y="2708920"/>
            <a:ext cx="7772400" cy="1470025"/>
          </a:xfrm>
        </p:spPr>
        <p:txBody>
          <a:bodyPr>
            <a:normAutofit/>
          </a:bodyPr>
          <a:lstStyle>
            <a:lvl1pPr algn="l">
              <a:defRPr sz="4400">
                <a:solidFill>
                  <a:schemeClr val="bg1"/>
                </a:solidFill>
                <a:latin typeface="Century Gothic" panose="020B0502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907504" y="1751190"/>
            <a:ext cx="6400800" cy="654028"/>
          </a:xfrm>
        </p:spPr>
        <p:txBody>
          <a:bodyPr>
            <a:noAutofit/>
          </a:bodyPr>
          <a:lstStyle>
            <a:lvl1pPr marL="0" indent="0" algn="l">
              <a:buNone/>
              <a:defRPr sz="2800" b="1">
                <a:solidFill>
                  <a:schemeClr val="bg1"/>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372C7171-7F56-439E-AD87-BC2D69C13D81}" type="datetimeFigureOut">
              <a:rPr lang="en-GB" smtClean="0"/>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222BCE-3D26-46A2-99D5-B68A9CE83E87}" type="slidenum">
              <a:rPr lang="en-GB" smtClean="0"/>
              <a:t>‹#›</a:t>
            </a:fld>
            <a:endParaRPr lang="en-GB"/>
          </a:p>
        </p:txBody>
      </p:sp>
      <p:pic>
        <p:nvPicPr>
          <p:cNvPr id="7" name="Picture 6" descr="logo of Uganda OPM" title="logo of Uganda OPM"/>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94087" y="127776"/>
            <a:ext cx="1555825" cy="1357008"/>
          </a:xfrm>
          <a:prstGeom prst="rect">
            <a:avLst/>
          </a:prstGeom>
        </p:spPr>
      </p:pic>
    </p:spTree>
    <p:extLst>
      <p:ext uri="{BB962C8B-B14F-4D97-AF65-F5344CB8AC3E}">
        <p14:creationId xmlns:p14="http://schemas.microsoft.com/office/powerpoint/2010/main" val="59005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72C7171-7F56-439E-AD87-BC2D69C13D81}" type="datetimeFigureOut">
              <a:rPr lang="en-GB" smtClean="0"/>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222BCE-3D26-46A2-99D5-B68A9CE83E87}" type="slidenum">
              <a:rPr lang="en-GB" smtClean="0"/>
              <a:t>‹#›</a:t>
            </a:fld>
            <a:endParaRPr lang="en-GB"/>
          </a:p>
        </p:txBody>
      </p:sp>
    </p:spTree>
    <p:extLst>
      <p:ext uri="{BB962C8B-B14F-4D97-AF65-F5344CB8AC3E}">
        <p14:creationId xmlns:p14="http://schemas.microsoft.com/office/powerpoint/2010/main" val="140409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72C7171-7F56-439E-AD87-BC2D69C13D81}" type="datetimeFigureOut">
              <a:rPr lang="en-GB" smtClean="0"/>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222BCE-3D26-46A2-99D5-B68A9CE83E87}" type="slidenum">
              <a:rPr lang="en-GB" smtClean="0"/>
              <a:t>‹#›</a:t>
            </a:fld>
            <a:endParaRPr lang="en-GB"/>
          </a:p>
        </p:txBody>
      </p:sp>
    </p:spTree>
    <p:extLst>
      <p:ext uri="{BB962C8B-B14F-4D97-AF65-F5344CB8AC3E}">
        <p14:creationId xmlns:p14="http://schemas.microsoft.com/office/powerpoint/2010/main" val="3288586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xt slide with bullets">
    <p:spTree>
      <p:nvGrpSpPr>
        <p:cNvPr id="1" name=""/>
        <p:cNvGrpSpPr/>
        <p:nvPr/>
      </p:nvGrpSpPr>
      <p:grpSpPr>
        <a:xfrm>
          <a:off x="0" y="0"/>
          <a:ext cx="0" cy="0"/>
          <a:chOff x="0" y="0"/>
          <a:chExt cx="0" cy="0"/>
        </a:xfrm>
      </p:grpSpPr>
      <p:sp>
        <p:nvSpPr>
          <p:cNvPr id="2" name="Titel 1"/>
          <p:cNvSpPr>
            <a:spLocks noGrp="1"/>
          </p:cNvSpPr>
          <p:nvPr>
            <p:ph type="title"/>
          </p:nvPr>
        </p:nvSpPr>
        <p:spPr>
          <a:xfrm>
            <a:off x="491642" y="230188"/>
            <a:ext cx="8442796" cy="839787"/>
          </a:xfrm>
        </p:spPr>
        <p:txBody>
          <a:bodyPr/>
          <a:lstStyle/>
          <a:p>
            <a:r>
              <a:rPr lang="nl-NL"/>
              <a:t>Klik om de stijl te bewerken</a:t>
            </a:r>
            <a:endParaRPr lang="nl-NL" dirty="0"/>
          </a:p>
        </p:txBody>
      </p:sp>
      <p:sp>
        <p:nvSpPr>
          <p:cNvPr id="3" name="Tijdelijke aanduiding voor tekst 6"/>
          <p:cNvSpPr>
            <a:spLocks noGrp="1"/>
          </p:cNvSpPr>
          <p:nvPr>
            <p:ph type="body" sz="quarter" idx="10"/>
          </p:nvPr>
        </p:nvSpPr>
        <p:spPr>
          <a:xfrm>
            <a:off x="421200" y="1835249"/>
            <a:ext cx="8521188" cy="4089600"/>
          </a:xfrm>
        </p:spPr>
        <p:txBody>
          <a:bodyPr/>
          <a:lstStyle>
            <a:lvl2pPr>
              <a:buClr>
                <a:schemeClr val="bg2"/>
              </a:buClr>
              <a:defRPr/>
            </a:lvl2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61382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1">
                <a:solidFill>
                  <a:srgbClr val="006595"/>
                </a:solidFill>
                <a:latin typeface="Century Gothic" panose="020B0502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spcBef>
                <a:spcPts val="1200"/>
              </a:spcBef>
              <a:defRPr>
                <a:latin typeface="Century Gothic" panose="020B0502020202020204" pitchFamily="34" charset="0"/>
              </a:defRPr>
            </a:lvl1pPr>
            <a:lvl2pPr>
              <a:defRPr sz="3200">
                <a:latin typeface="Century Gothic" panose="020B0502020202020204" pitchFamily="34" charset="0"/>
              </a:defRPr>
            </a:lvl2pPr>
            <a:lvl3pPr>
              <a:defRPr sz="3200">
                <a:latin typeface="Century Gothic" panose="020B0502020202020204" pitchFamily="34" charset="0"/>
              </a:defRPr>
            </a:lvl3pPr>
            <a:lvl4pPr>
              <a:defRPr sz="3200">
                <a:latin typeface="Century Gothic" panose="020B0502020202020204" pitchFamily="34" charset="0"/>
              </a:defRPr>
            </a:lvl4pPr>
            <a:lvl5pPr>
              <a:defRPr sz="3200">
                <a:latin typeface="Century Gothic" panose="020B0502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372C7171-7F56-439E-AD87-BC2D69C13D81}" type="datetimeFigureOut">
              <a:rPr lang="en-GB" smtClean="0"/>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222BCE-3D26-46A2-99D5-B68A9CE83E87}" type="slidenum">
              <a:rPr lang="en-GB" smtClean="0"/>
              <a:t>‹#›</a:t>
            </a:fld>
            <a:endParaRPr lang="en-GB" dirty="0"/>
          </a:p>
        </p:txBody>
      </p:sp>
    </p:spTree>
    <p:extLst>
      <p:ext uri="{BB962C8B-B14F-4D97-AF65-F5344CB8AC3E}">
        <p14:creationId xmlns:p14="http://schemas.microsoft.com/office/powerpoint/2010/main" val="92767902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2C7171-7F56-439E-AD87-BC2D69C13D81}" type="datetimeFigureOut">
              <a:rPr lang="en-GB" smtClean="0"/>
              <a:t>13/12/2017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222BCE-3D26-46A2-99D5-B68A9CE83E87}" type="slidenum">
              <a:rPr lang="en-GB" smtClean="0"/>
              <a:t>‹#›</a:t>
            </a:fld>
            <a:endParaRPr lang="en-GB"/>
          </a:p>
        </p:txBody>
      </p:sp>
    </p:spTree>
    <p:extLst>
      <p:ext uri="{BB962C8B-B14F-4D97-AF65-F5344CB8AC3E}">
        <p14:creationId xmlns:p14="http://schemas.microsoft.com/office/powerpoint/2010/main" val="264528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72C7171-7F56-439E-AD87-BC2D69C13D81}" type="datetimeFigureOut">
              <a:rPr lang="en-GB" smtClean="0"/>
              <a:t>13/12/2017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222BCE-3D26-46A2-99D5-B68A9CE83E87}" type="slidenum">
              <a:rPr lang="en-GB" smtClean="0"/>
              <a:t>‹#›</a:t>
            </a:fld>
            <a:endParaRPr lang="en-GB"/>
          </a:p>
        </p:txBody>
      </p:sp>
    </p:spTree>
    <p:extLst>
      <p:ext uri="{BB962C8B-B14F-4D97-AF65-F5344CB8AC3E}">
        <p14:creationId xmlns:p14="http://schemas.microsoft.com/office/powerpoint/2010/main" val="210370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72C7171-7F56-439E-AD87-BC2D69C13D81}" type="datetimeFigureOut">
              <a:rPr lang="en-GB" smtClean="0"/>
              <a:t>13/12/2017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222BCE-3D26-46A2-99D5-B68A9CE83E87}" type="slidenum">
              <a:rPr lang="en-GB" smtClean="0"/>
              <a:t>‹#›</a:t>
            </a:fld>
            <a:endParaRPr lang="en-GB"/>
          </a:p>
        </p:txBody>
      </p:sp>
    </p:spTree>
    <p:extLst>
      <p:ext uri="{BB962C8B-B14F-4D97-AF65-F5344CB8AC3E}">
        <p14:creationId xmlns:p14="http://schemas.microsoft.com/office/powerpoint/2010/main" val="122549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72C7171-7F56-439E-AD87-BC2D69C13D81}" type="datetimeFigureOut">
              <a:rPr lang="en-GB" smtClean="0"/>
              <a:t>13/12/2017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222BCE-3D26-46A2-99D5-B68A9CE83E87}" type="slidenum">
              <a:rPr lang="en-GB" smtClean="0"/>
              <a:t>‹#›</a:t>
            </a:fld>
            <a:endParaRPr lang="en-GB"/>
          </a:p>
        </p:txBody>
      </p:sp>
    </p:spTree>
    <p:extLst>
      <p:ext uri="{BB962C8B-B14F-4D97-AF65-F5344CB8AC3E}">
        <p14:creationId xmlns:p14="http://schemas.microsoft.com/office/powerpoint/2010/main" val="313146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C7171-7F56-439E-AD87-BC2D69C13D81}" type="datetimeFigureOut">
              <a:rPr lang="en-GB" smtClean="0"/>
              <a:t>13/12/2017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222BCE-3D26-46A2-99D5-B68A9CE83E87}" type="slidenum">
              <a:rPr lang="en-GB" smtClean="0"/>
              <a:t>‹#›</a:t>
            </a:fld>
            <a:endParaRPr lang="en-GB"/>
          </a:p>
        </p:txBody>
      </p:sp>
    </p:spTree>
    <p:extLst>
      <p:ext uri="{BB962C8B-B14F-4D97-AF65-F5344CB8AC3E}">
        <p14:creationId xmlns:p14="http://schemas.microsoft.com/office/powerpoint/2010/main" val="320424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2C7171-7F56-439E-AD87-BC2D69C13D81}" type="datetimeFigureOut">
              <a:rPr lang="en-GB" smtClean="0"/>
              <a:t>13/12/2017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222BCE-3D26-46A2-99D5-B68A9CE83E87}" type="slidenum">
              <a:rPr lang="en-GB" smtClean="0"/>
              <a:t>‹#›</a:t>
            </a:fld>
            <a:endParaRPr lang="en-GB"/>
          </a:p>
        </p:txBody>
      </p:sp>
    </p:spTree>
    <p:extLst>
      <p:ext uri="{BB962C8B-B14F-4D97-AF65-F5344CB8AC3E}">
        <p14:creationId xmlns:p14="http://schemas.microsoft.com/office/powerpoint/2010/main" val="1788611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2C7171-7F56-439E-AD87-BC2D69C13D81}" type="datetimeFigureOut">
              <a:rPr lang="en-GB" smtClean="0"/>
              <a:t>13/12/2017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222BCE-3D26-46A2-99D5-B68A9CE83E87}" type="slidenum">
              <a:rPr lang="en-GB" smtClean="0"/>
              <a:t>‹#›</a:t>
            </a:fld>
            <a:endParaRPr lang="en-GB"/>
          </a:p>
        </p:txBody>
      </p:sp>
    </p:spTree>
    <p:extLst>
      <p:ext uri="{BB962C8B-B14F-4D97-AF65-F5344CB8AC3E}">
        <p14:creationId xmlns:p14="http://schemas.microsoft.com/office/powerpoint/2010/main" val="372302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C7171-7F56-439E-AD87-BC2D69C13D81}" type="datetimeFigureOut">
              <a:rPr lang="en-GB" smtClean="0"/>
              <a:t>13/12/2017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222BCE-3D26-46A2-99D5-B68A9CE83E87}" type="slidenum">
              <a:rPr lang="en-GB" smtClean="0"/>
              <a:t>‹#›</a:t>
            </a:fld>
            <a:endParaRPr lang="en-GB"/>
          </a:p>
        </p:txBody>
      </p:sp>
    </p:spTree>
    <p:extLst>
      <p:ext uri="{BB962C8B-B14F-4D97-AF65-F5344CB8AC3E}">
        <p14:creationId xmlns:p14="http://schemas.microsoft.com/office/powerpoint/2010/main" val="2896205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2506132"/>
            <a:ext cx="9144000" cy="4351867"/>
          </a:xfrm>
          <a:prstGeom prst="rect">
            <a:avLst/>
          </a:prstGeom>
          <a:solidFill>
            <a:srgbClr val="F38B00"/>
          </a:solidFill>
        </p:spPr>
        <p:txBody>
          <a:bodyPr vert="horz" lIns="914400" tIns="182880" rIns="91440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0"/>
              </a:spcBef>
            </a:pPr>
            <a:endParaRPr lang="en-GB" sz="200" b="1" dirty="0">
              <a:solidFill>
                <a:schemeClr val="bg1"/>
              </a:solidFill>
            </a:endParaRPr>
          </a:p>
          <a:p>
            <a:pPr>
              <a:lnSpc>
                <a:spcPct val="100000"/>
              </a:lnSpc>
              <a:spcBef>
                <a:spcPts val="1800"/>
              </a:spcBef>
            </a:pPr>
            <a:r>
              <a:rPr lang="en-GB" sz="4900" b="1" dirty="0">
                <a:solidFill>
                  <a:schemeClr val="bg1"/>
                </a:solidFill>
                <a:latin typeface="Century Gothic" panose="020B0502020202020204" pitchFamily="34" charset="0"/>
              </a:rPr>
              <a:t>Introduction Unit</a:t>
            </a:r>
          </a:p>
          <a:p>
            <a:pPr>
              <a:lnSpc>
                <a:spcPct val="100000"/>
              </a:lnSpc>
              <a:spcBef>
                <a:spcPts val="1800"/>
              </a:spcBef>
            </a:pPr>
            <a:endParaRPr lang="en-GB" sz="2900" b="1" dirty="0">
              <a:solidFill>
                <a:schemeClr val="bg1"/>
              </a:solidFill>
              <a:latin typeface="Century Gothic" panose="020B0502020202020204" pitchFamily="34" charset="0"/>
            </a:endParaRPr>
          </a:p>
          <a:p>
            <a:pPr>
              <a:lnSpc>
                <a:spcPct val="100000"/>
              </a:lnSpc>
              <a:spcBef>
                <a:spcPts val="1800"/>
              </a:spcBef>
            </a:pPr>
            <a:r>
              <a:rPr lang="en-GB" sz="2900" b="1" dirty="0">
                <a:solidFill>
                  <a:schemeClr val="bg1"/>
                </a:solidFill>
                <a:latin typeface="Century Gothic" panose="020B0502020202020204" pitchFamily="34" charset="0"/>
              </a:rPr>
              <a:t>Training Location</a:t>
            </a:r>
          </a:p>
          <a:p>
            <a:pPr>
              <a:lnSpc>
                <a:spcPct val="100000"/>
              </a:lnSpc>
              <a:spcBef>
                <a:spcPts val="1800"/>
              </a:spcBef>
            </a:pPr>
            <a:r>
              <a:rPr lang="en-GB" sz="2900" b="1" dirty="0">
                <a:solidFill>
                  <a:schemeClr val="bg1"/>
                </a:solidFill>
                <a:latin typeface="Century Gothic" panose="020B0502020202020204" pitchFamily="34" charset="0"/>
              </a:rPr>
              <a:t>Training Dates</a:t>
            </a:r>
          </a:p>
        </p:txBody>
      </p:sp>
      <p:sp>
        <p:nvSpPr>
          <p:cNvPr id="5" name="Rectangle 4">
            <a:extLst>
              <a:ext uri="{FF2B5EF4-FFF2-40B4-BE49-F238E27FC236}">
                <a16:creationId xmlns:a16="http://schemas.microsoft.com/office/drawing/2014/main" id="{19C527BE-408F-4164-9311-5BA3F79FF1E4}"/>
              </a:ext>
            </a:extLst>
          </p:cNvPr>
          <p:cNvSpPr/>
          <p:nvPr/>
        </p:nvSpPr>
        <p:spPr>
          <a:xfrm>
            <a:off x="-364" y="1560470"/>
            <a:ext cx="9144000" cy="9456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2300" b="1" dirty="0">
                <a:latin typeface="Century Gothic" panose="020B0502020202020204" pitchFamily="34" charset="0"/>
              </a:rPr>
              <a:t>Multi-Sectoral Nutrition Action Planning Training Module </a:t>
            </a:r>
            <a:endParaRPr lang="en-US" sz="2300" dirty="0">
              <a:latin typeface="Century Gothic" panose="020B0502020202020204" pitchFamily="34" charset="0"/>
            </a:endParaRPr>
          </a:p>
        </p:txBody>
      </p:sp>
    </p:spTree>
    <p:extLst>
      <p:ext uri="{BB962C8B-B14F-4D97-AF65-F5344CB8AC3E}">
        <p14:creationId xmlns:p14="http://schemas.microsoft.com/office/powerpoint/2010/main" val="2098866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an MSNAP?</a:t>
            </a:r>
          </a:p>
        </p:txBody>
      </p:sp>
      <p:sp>
        <p:nvSpPr>
          <p:cNvPr id="3" name="Text Placeholder 2"/>
          <p:cNvSpPr>
            <a:spLocks noGrp="1"/>
          </p:cNvSpPr>
          <p:nvPr>
            <p:ph idx="1"/>
          </p:nvPr>
        </p:nvSpPr>
        <p:spPr>
          <a:xfrm>
            <a:off x="457200" y="1417638"/>
            <a:ext cx="8229600" cy="5303837"/>
          </a:xfrm>
        </p:spPr>
        <p:txBody>
          <a:bodyPr>
            <a:normAutofit fontScale="85000" lnSpcReduction="10000"/>
          </a:bodyPr>
          <a:lstStyle/>
          <a:p>
            <a:r>
              <a:rPr lang="en-US" dirty="0"/>
              <a:t>A 5-year plan that provides detailed guidance on multi-sectoral nutrition planning. </a:t>
            </a:r>
          </a:p>
          <a:p>
            <a:pPr lvl="1"/>
            <a:r>
              <a:rPr lang="en-US" dirty="0"/>
              <a:t>Complements the District Development Plan (DDP)</a:t>
            </a:r>
          </a:p>
          <a:p>
            <a:pPr lvl="1"/>
            <a:r>
              <a:rPr lang="en-US" dirty="0"/>
              <a:t>Aligns with national policy, including the Uganda Nutrition Action Plan (UNAP)</a:t>
            </a:r>
          </a:p>
          <a:p>
            <a:r>
              <a:rPr lang="en-US" dirty="0"/>
              <a:t>Why is it important?</a:t>
            </a:r>
          </a:p>
          <a:p>
            <a:pPr lvl="1"/>
            <a:r>
              <a:rPr lang="en-US" dirty="0"/>
              <a:t>Allows districts/LLGs to allocate and </a:t>
            </a:r>
            <a:r>
              <a:rPr lang="en-US" dirty="0" err="1"/>
              <a:t>mobilise</a:t>
            </a:r>
            <a:r>
              <a:rPr lang="en-US" dirty="0"/>
              <a:t> resources for nutrition activities</a:t>
            </a:r>
          </a:p>
          <a:p>
            <a:pPr lvl="1"/>
            <a:r>
              <a:rPr lang="en-US" dirty="0"/>
              <a:t>Guides and coordinates partner implementation to achieve a common district/LLG nutrition goal </a:t>
            </a:r>
          </a:p>
          <a:p>
            <a:endParaRPr lang="en-US" dirty="0"/>
          </a:p>
        </p:txBody>
      </p:sp>
      <p:sp>
        <p:nvSpPr>
          <p:cNvPr id="6" name="Slide Number Placeholder 5"/>
          <p:cNvSpPr>
            <a:spLocks noGrp="1"/>
          </p:cNvSpPr>
          <p:nvPr>
            <p:ph type="sldNum" sz="quarter" idx="12"/>
          </p:nvPr>
        </p:nvSpPr>
        <p:spPr/>
        <p:txBody>
          <a:bodyPr/>
          <a:lstStyle/>
          <a:p>
            <a:fld id="{AD222BCE-3D26-46A2-99D5-B68A9CE83E87}" type="slidenum">
              <a:rPr lang="en-GB" smtClean="0"/>
              <a:t>10</a:t>
            </a:fld>
            <a:endParaRPr lang="en-GB" dirty="0"/>
          </a:p>
        </p:txBody>
      </p:sp>
    </p:spTree>
    <p:extLst>
      <p:ext uri="{BB962C8B-B14F-4D97-AF65-F5344CB8AC3E}">
        <p14:creationId xmlns:p14="http://schemas.microsoft.com/office/powerpoint/2010/main" val="424765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Training Process</a:t>
            </a:r>
          </a:p>
        </p:txBody>
      </p:sp>
      <p:sp>
        <p:nvSpPr>
          <p:cNvPr id="5" name="Text Placeholder 2"/>
          <p:cNvSpPr>
            <a:spLocks noGrp="1"/>
          </p:cNvSpPr>
          <p:nvPr>
            <p:ph idx="1"/>
          </p:nvPr>
        </p:nvSpPr>
        <p:spPr/>
        <p:txBody>
          <a:bodyPr>
            <a:normAutofit fontScale="92500" lnSpcReduction="10000"/>
          </a:bodyPr>
          <a:lstStyle/>
          <a:p>
            <a:r>
              <a:rPr lang="en-US" dirty="0"/>
              <a:t>Six units to guide teams through the process of developing their MSNAPs</a:t>
            </a:r>
          </a:p>
          <a:p>
            <a:pPr lvl="1"/>
            <a:r>
              <a:rPr lang="en-US" dirty="0"/>
              <a:t>Unit 1: Introduction to the Nutrition Situation in Uganda</a:t>
            </a:r>
          </a:p>
          <a:p>
            <a:pPr lvl="1"/>
            <a:r>
              <a:rPr lang="en-US" dirty="0"/>
              <a:t>Unit 2: Nutrition Situation Analysis</a:t>
            </a:r>
          </a:p>
          <a:p>
            <a:pPr lvl="1"/>
            <a:r>
              <a:rPr lang="en-US" dirty="0"/>
              <a:t>Unit 3: Nutrition Planning</a:t>
            </a:r>
          </a:p>
          <a:p>
            <a:pPr lvl="1"/>
            <a:r>
              <a:rPr lang="en-US" dirty="0"/>
              <a:t>Unit 4: Monitoring and Evaluation</a:t>
            </a:r>
          </a:p>
          <a:p>
            <a:pPr lvl="1"/>
            <a:r>
              <a:rPr lang="en-US" dirty="0"/>
              <a:t>Unit 5: Identifying Resources</a:t>
            </a:r>
          </a:p>
          <a:p>
            <a:pPr lvl="1"/>
            <a:r>
              <a:rPr lang="en-US" dirty="0"/>
              <a:t>Unit 6: Next Steps</a:t>
            </a:r>
          </a:p>
          <a:p>
            <a:endParaRPr lang="en-US" dirty="0"/>
          </a:p>
        </p:txBody>
      </p:sp>
      <p:sp>
        <p:nvSpPr>
          <p:cNvPr id="3" name="Slide Number Placeholder 2"/>
          <p:cNvSpPr>
            <a:spLocks noGrp="1"/>
          </p:cNvSpPr>
          <p:nvPr>
            <p:ph type="sldNum" sz="quarter" idx="12"/>
          </p:nvPr>
        </p:nvSpPr>
        <p:spPr/>
        <p:txBody>
          <a:bodyPr/>
          <a:lstStyle/>
          <a:p>
            <a:fld id="{AD222BCE-3D26-46A2-99D5-B68A9CE83E87}" type="slidenum">
              <a:rPr lang="en-GB" smtClean="0"/>
              <a:t>11</a:t>
            </a:fld>
            <a:endParaRPr lang="en-GB" dirty="0"/>
          </a:p>
        </p:txBody>
      </p:sp>
    </p:spTree>
    <p:extLst>
      <p:ext uri="{BB962C8B-B14F-4D97-AF65-F5344CB8AC3E}">
        <p14:creationId xmlns:p14="http://schemas.microsoft.com/office/powerpoint/2010/main" val="2721001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Expectations</a:t>
            </a:r>
          </a:p>
        </p:txBody>
      </p:sp>
      <p:sp>
        <p:nvSpPr>
          <p:cNvPr id="3" name="Text Placeholder 2"/>
          <p:cNvSpPr>
            <a:spLocks noGrp="1"/>
          </p:cNvSpPr>
          <p:nvPr>
            <p:ph idx="1"/>
          </p:nvPr>
        </p:nvSpPr>
        <p:spPr/>
        <p:txBody>
          <a:bodyPr/>
          <a:lstStyle/>
          <a:p>
            <a:r>
              <a:rPr lang="en-GB" dirty="0"/>
              <a:t>Please reflect on your individual expectations for this training.</a:t>
            </a:r>
          </a:p>
          <a:p>
            <a:r>
              <a:rPr lang="en-GB" dirty="0"/>
              <a:t>List at least three expectations on the provided cards and write them in your Participant Handbook.</a:t>
            </a:r>
          </a:p>
          <a:p>
            <a:endParaRPr lang="en-GB" dirty="0"/>
          </a:p>
        </p:txBody>
      </p:sp>
      <p:sp>
        <p:nvSpPr>
          <p:cNvPr id="6" name="Slide Number Placeholder 5"/>
          <p:cNvSpPr>
            <a:spLocks noGrp="1"/>
          </p:cNvSpPr>
          <p:nvPr>
            <p:ph type="sldNum" sz="quarter" idx="12"/>
          </p:nvPr>
        </p:nvSpPr>
        <p:spPr/>
        <p:txBody>
          <a:bodyPr/>
          <a:lstStyle/>
          <a:p>
            <a:fld id="{AD222BCE-3D26-46A2-99D5-B68A9CE83E87}" type="slidenum">
              <a:rPr lang="en-GB" smtClean="0"/>
              <a:t>12</a:t>
            </a:fld>
            <a:endParaRPr lang="en-GB" dirty="0"/>
          </a:p>
        </p:txBody>
      </p:sp>
    </p:spTree>
    <p:extLst>
      <p:ext uri="{BB962C8B-B14F-4D97-AF65-F5344CB8AC3E}">
        <p14:creationId xmlns:p14="http://schemas.microsoft.com/office/powerpoint/2010/main" val="3804742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Self Assessment</a:t>
            </a:r>
          </a:p>
        </p:txBody>
      </p:sp>
      <p:sp>
        <p:nvSpPr>
          <p:cNvPr id="3" name="Text Placeholder 2"/>
          <p:cNvSpPr>
            <a:spLocks noGrp="1"/>
          </p:cNvSpPr>
          <p:nvPr>
            <p:ph idx="1"/>
          </p:nvPr>
        </p:nvSpPr>
        <p:spPr/>
        <p:txBody>
          <a:bodyPr>
            <a:normAutofit/>
          </a:bodyPr>
          <a:lstStyle/>
          <a:p>
            <a:r>
              <a:rPr lang="en-GB" dirty="0"/>
              <a:t>We would like to help you assess the new knowledge, skills, and competences you will acquire during this training.</a:t>
            </a:r>
          </a:p>
          <a:p>
            <a:r>
              <a:rPr lang="en-GB" dirty="0"/>
              <a:t>Please turn in your assessment form to the facilitator after you complete it.</a:t>
            </a:r>
          </a:p>
          <a:p>
            <a:r>
              <a:rPr lang="en-GB" dirty="0"/>
              <a:t>Be sure to include your name or initials on the assessment form.</a:t>
            </a:r>
          </a:p>
          <a:p>
            <a:endParaRPr lang="en-GB" dirty="0"/>
          </a:p>
        </p:txBody>
      </p:sp>
      <p:sp>
        <p:nvSpPr>
          <p:cNvPr id="4" name="Slide Number Placeholder 3"/>
          <p:cNvSpPr>
            <a:spLocks noGrp="1"/>
          </p:cNvSpPr>
          <p:nvPr>
            <p:ph type="sldNum" sz="quarter" idx="12"/>
          </p:nvPr>
        </p:nvSpPr>
        <p:spPr/>
        <p:txBody>
          <a:bodyPr/>
          <a:lstStyle/>
          <a:p>
            <a:fld id="{AD222BCE-3D26-46A2-99D5-B68A9CE83E87}" type="slidenum">
              <a:rPr lang="en-GB" smtClean="0"/>
              <a:t>13</a:t>
            </a:fld>
            <a:endParaRPr lang="en-GB" dirty="0"/>
          </a:p>
        </p:txBody>
      </p:sp>
    </p:spTree>
    <p:extLst>
      <p:ext uri="{BB962C8B-B14F-4D97-AF65-F5344CB8AC3E}">
        <p14:creationId xmlns:p14="http://schemas.microsoft.com/office/powerpoint/2010/main" val="176853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899592" y="2708920"/>
            <a:ext cx="7772400" cy="2304256"/>
          </a:xfrm>
        </p:spPr>
        <p:txBody>
          <a:bodyPr>
            <a:normAutofit/>
          </a:bodyPr>
          <a:lstStyle/>
          <a:p>
            <a:r>
              <a:rPr lang="en-US" b="1" dirty="0"/>
              <a:t>Introduction of Materials </a:t>
            </a:r>
            <a:br>
              <a:rPr lang="en-US" b="1" dirty="0"/>
            </a:br>
            <a:r>
              <a:rPr lang="en-US" b="1" dirty="0"/>
              <a:t>and Roles</a:t>
            </a:r>
          </a:p>
        </p:txBody>
      </p:sp>
      <p:sp>
        <p:nvSpPr>
          <p:cNvPr id="6" name="Subtitle 5"/>
          <p:cNvSpPr>
            <a:spLocks noGrp="1"/>
          </p:cNvSpPr>
          <p:nvPr>
            <p:ph type="subTitle" idx="1"/>
          </p:nvPr>
        </p:nvSpPr>
        <p:spPr/>
        <p:txBody>
          <a:bodyPr/>
          <a:lstStyle/>
          <a:p>
            <a:r>
              <a:rPr lang="en-US" dirty="0"/>
              <a:t>Session 0.3</a:t>
            </a:r>
          </a:p>
        </p:txBody>
      </p:sp>
    </p:spTree>
    <p:extLst>
      <p:ext uri="{BB962C8B-B14F-4D97-AF65-F5344CB8AC3E}">
        <p14:creationId xmlns:p14="http://schemas.microsoft.com/office/powerpoint/2010/main" val="1818744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Materials</a:t>
            </a:r>
          </a:p>
        </p:txBody>
      </p:sp>
      <p:sp>
        <p:nvSpPr>
          <p:cNvPr id="3" name="Text Placeholder 2"/>
          <p:cNvSpPr>
            <a:spLocks noGrp="1"/>
          </p:cNvSpPr>
          <p:nvPr>
            <p:ph idx="1"/>
          </p:nvPr>
        </p:nvSpPr>
        <p:spPr/>
        <p:txBody>
          <a:bodyPr>
            <a:normAutofit fontScale="92500" lnSpcReduction="10000"/>
          </a:bodyPr>
          <a:lstStyle/>
          <a:p>
            <a:r>
              <a:rPr lang="en-GB" dirty="0"/>
              <a:t>Participant Handbook</a:t>
            </a:r>
          </a:p>
          <a:p>
            <a:pPr lvl="1"/>
            <a:r>
              <a:rPr lang="en-GB" dirty="0"/>
              <a:t>Includes reference materials, instructions, and a place to record session notes</a:t>
            </a:r>
          </a:p>
          <a:p>
            <a:pPr marL="0" indent="0">
              <a:buNone/>
            </a:pPr>
            <a:endParaRPr lang="en-GB" dirty="0"/>
          </a:p>
          <a:p>
            <a:r>
              <a:rPr lang="en-GB" dirty="0"/>
              <a:t>MSNAP template</a:t>
            </a:r>
          </a:p>
          <a:p>
            <a:pPr lvl="1"/>
            <a:r>
              <a:rPr lang="en-GB" dirty="0"/>
              <a:t>The outline of the MSNAP, per the National Nutrition Planning Guidelines 2015</a:t>
            </a:r>
          </a:p>
        </p:txBody>
      </p:sp>
      <p:sp>
        <p:nvSpPr>
          <p:cNvPr id="4" name="Slide Number Placeholder 3"/>
          <p:cNvSpPr>
            <a:spLocks noGrp="1"/>
          </p:cNvSpPr>
          <p:nvPr>
            <p:ph type="sldNum" sz="quarter" idx="12"/>
          </p:nvPr>
        </p:nvSpPr>
        <p:spPr/>
        <p:txBody>
          <a:bodyPr/>
          <a:lstStyle/>
          <a:p>
            <a:fld id="{AD222BCE-3D26-46A2-99D5-B68A9CE83E87}" type="slidenum">
              <a:rPr lang="en-GB" smtClean="0"/>
              <a:t>15</a:t>
            </a:fld>
            <a:endParaRPr lang="en-GB" dirty="0"/>
          </a:p>
        </p:txBody>
      </p:sp>
    </p:spTree>
    <p:extLst>
      <p:ext uri="{BB962C8B-B14F-4D97-AF65-F5344CB8AC3E}">
        <p14:creationId xmlns:p14="http://schemas.microsoft.com/office/powerpoint/2010/main" val="1790494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MSNAP Editor</a:t>
            </a:r>
          </a:p>
        </p:txBody>
      </p:sp>
      <p:sp>
        <p:nvSpPr>
          <p:cNvPr id="3" name="Text Placeholder 2"/>
          <p:cNvSpPr>
            <a:spLocks noGrp="1"/>
          </p:cNvSpPr>
          <p:nvPr>
            <p:ph idx="1"/>
          </p:nvPr>
        </p:nvSpPr>
        <p:spPr/>
        <p:txBody>
          <a:bodyPr>
            <a:normAutofit/>
          </a:bodyPr>
          <a:lstStyle/>
          <a:p>
            <a:r>
              <a:rPr lang="en-US" dirty="0"/>
              <a:t>Responsible for updating the MSNAP template</a:t>
            </a:r>
          </a:p>
          <a:p>
            <a:r>
              <a:rPr lang="en-US" dirty="0"/>
              <a:t>The editor should:</a:t>
            </a:r>
          </a:p>
          <a:p>
            <a:pPr lvl="1"/>
            <a:r>
              <a:rPr lang="en-US" dirty="0"/>
              <a:t>Take careful notes for the group</a:t>
            </a:r>
          </a:p>
          <a:p>
            <a:pPr lvl="1"/>
            <a:r>
              <a:rPr lang="en-US" dirty="0"/>
              <a:t>Have access to a laptop</a:t>
            </a:r>
          </a:p>
          <a:p>
            <a:r>
              <a:rPr lang="en-US" dirty="0"/>
              <a:t>Please discuss and choose your editor as a team!</a:t>
            </a:r>
          </a:p>
          <a:p>
            <a:pPr lvl="1"/>
            <a:endParaRPr lang="en-US" dirty="0"/>
          </a:p>
        </p:txBody>
      </p:sp>
      <p:sp>
        <p:nvSpPr>
          <p:cNvPr id="6" name="Slide Number Placeholder 5"/>
          <p:cNvSpPr>
            <a:spLocks noGrp="1"/>
          </p:cNvSpPr>
          <p:nvPr>
            <p:ph type="sldNum" sz="quarter" idx="12"/>
          </p:nvPr>
        </p:nvSpPr>
        <p:spPr/>
        <p:txBody>
          <a:bodyPr/>
          <a:lstStyle/>
          <a:p>
            <a:fld id="{AD222BCE-3D26-46A2-99D5-B68A9CE83E87}" type="slidenum">
              <a:rPr lang="en-GB" smtClean="0"/>
              <a:t>16</a:t>
            </a:fld>
            <a:endParaRPr lang="en-GB" dirty="0"/>
          </a:p>
        </p:txBody>
      </p:sp>
    </p:spTree>
    <p:extLst>
      <p:ext uri="{BB962C8B-B14F-4D97-AF65-F5344CB8AC3E}">
        <p14:creationId xmlns:p14="http://schemas.microsoft.com/office/powerpoint/2010/main" val="299399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0E7F376-D9B6-421D-AC9D-C5E269357AE7}"/>
              </a:ext>
            </a:extLst>
          </p:cNvPr>
          <p:cNvSpPr>
            <a:spLocks noGrp="1"/>
          </p:cNvSpPr>
          <p:nvPr>
            <p:ph type="title"/>
          </p:nvPr>
        </p:nvSpPr>
        <p:spPr/>
        <p:txBody>
          <a:bodyPr/>
          <a:lstStyle/>
          <a:p>
            <a:r>
              <a:rPr lang="en-US" dirty="0"/>
              <a:t>Unit Purpose</a:t>
            </a:r>
          </a:p>
        </p:txBody>
      </p:sp>
      <p:sp>
        <p:nvSpPr>
          <p:cNvPr id="3" name="Content Placeholder 2"/>
          <p:cNvSpPr>
            <a:spLocks noGrp="1"/>
          </p:cNvSpPr>
          <p:nvPr>
            <p:ph idx="1"/>
          </p:nvPr>
        </p:nvSpPr>
        <p:spPr/>
        <p:txBody>
          <a:bodyPr/>
          <a:lstStyle/>
          <a:p>
            <a:r>
              <a:rPr lang="en-GB" dirty="0"/>
              <a:t>Set the scene for the training, agree on norms and expectations for the week, and introduce training materials.</a:t>
            </a:r>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2</a:t>
            </a:fld>
            <a:endParaRPr lang="en-US"/>
          </a:p>
        </p:txBody>
      </p:sp>
      <p:sp>
        <p:nvSpPr>
          <p:cNvPr id="6" name="Content Placeholder 2"/>
          <p:cNvSpPr txBox="1">
            <a:spLocks/>
          </p:cNvSpPr>
          <p:nvPr/>
        </p:nvSpPr>
        <p:spPr>
          <a:xfrm>
            <a:off x="8488907" y="2277713"/>
            <a:ext cx="3358633" cy="34202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p>
        </p:txBody>
      </p:sp>
    </p:spTree>
    <p:extLst>
      <p:ext uri="{BB962C8B-B14F-4D97-AF65-F5344CB8AC3E}">
        <p14:creationId xmlns:p14="http://schemas.microsoft.com/office/powerpoint/2010/main" val="99529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BF2488-C1BF-46BC-B62C-EA06001397E7}"/>
              </a:ext>
            </a:extLst>
          </p:cNvPr>
          <p:cNvSpPr>
            <a:spLocks noGrp="1"/>
          </p:cNvSpPr>
          <p:nvPr>
            <p:ph type="title"/>
          </p:nvPr>
        </p:nvSpPr>
        <p:spPr/>
        <p:txBody>
          <a:bodyPr/>
          <a:lstStyle/>
          <a:p>
            <a:r>
              <a:rPr lang="en-US" dirty="0"/>
              <a:t>Unit Objectives</a:t>
            </a:r>
          </a:p>
        </p:txBody>
      </p:sp>
      <p:sp>
        <p:nvSpPr>
          <p:cNvPr id="3" name="Content Placeholder 2"/>
          <p:cNvSpPr>
            <a:spLocks noGrp="1"/>
          </p:cNvSpPr>
          <p:nvPr>
            <p:ph idx="1"/>
          </p:nvPr>
        </p:nvSpPr>
        <p:spPr/>
        <p:txBody>
          <a:bodyPr/>
          <a:lstStyle/>
          <a:p>
            <a:pPr lvl="0"/>
            <a:r>
              <a:rPr lang="en-US" dirty="0"/>
              <a:t>Understand the purpose and objectives of the training.</a:t>
            </a:r>
          </a:p>
          <a:p>
            <a:pPr lvl="0"/>
            <a:r>
              <a:rPr lang="en-US" dirty="0"/>
              <a:t>Discuss expectations of the training and the facilitation team.</a:t>
            </a:r>
          </a:p>
          <a:p>
            <a:pPr lvl="0"/>
            <a:r>
              <a:rPr lang="en-US" dirty="0"/>
              <a:t>Complete a self-assessment on knowledge of multi-sectoral planning for nutrition.</a:t>
            </a:r>
          </a:p>
          <a:p>
            <a:endParaRPr lang="en-US" dirty="0"/>
          </a:p>
        </p:txBody>
      </p:sp>
      <p:sp>
        <p:nvSpPr>
          <p:cNvPr id="5" name="Slide Number Placeholder 4"/>
          <p:cNvSpPr>
            <a:spLocks noGrp="1"/>
          </p:cNvSpPr>
          <p:nvPr>
            <p:ph type="sldNum" sz="quarter" idx="12"/>
          </p:nvPr>
        </p:nvSpPr>
        <p:spPr/>
        <p:txBody>
          <a:bodyPr/>
          <a:lstStyle/>
          <a:p>
            <a:fld id="{0753450F-F2F9-436F-9000-8F4B603DDD6F}" type="slidenum">
              <a:rPr lang="en-US" smtClean="0"/>
              <a:pPr/>
              <a:t>3</a:t>
            </a:fld>
            <a:endParaRPr lang="en-US"/>
          </a:p>
        </p:txBody>
      </p:sp>
      <p:sp>
        <p:nvSpPr>
          <p:cNvPr id="6" name="Content Placeholder 2"/>
          <p:cNvSpPr txBox="1">
            <a:spLocks/>
          </p:cNvSpPr>
          <p:nvPr/>
        </p:nvSpPr>
        <p:spPr>
          <a:xfrm>
            <a:off x="8488907" y="2277713"/>
            <a:ext cx="3358633" cy="34202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p>
        </p:txBody>
      </p:sp>
    </p:spTree>
    <p:extLst>
      <p:ext uri="{BB962C8B-B14F-4D97-AF65-F5344CB8AC3E}">
        <p14:creationId xmlns:p14="http://schemas.microsoft.com/office/powerpoint/2010/main" val="387259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2506132"/>
            <a:ext cx="9144000" cy="4351867"/>
          </a:xfrm>
          <a:prstGeom prst="rect">
            <a:avLst/>
          </a:prstGeom>
          <a:solidFill>
            <a:srgbClr val="F38B00"/>
          </a:solidFill>
        </p:spPr>
        <p:txBody>
          <a:bodyPr vert="horz" lIns="91440" tIns="274320" rIns="91440" bIns="45720" rtlCol="0" anchor="t" anchorCtr="0">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0"/>
              </a:spcBef>
            </a:pPr>
            <a:endParaRPr lang="en-GB" sz="200" b="1" dirty="0">
              <a:solidFill>
                <a:schemeClr val="bg1"/>
              </a:solidFill>
            </a:endParaRPr>
          </a:p>
          <a:p>
            <a:pPr marL="914400">
              <a:lnSpc>
                <a:spcPct val="100000"/>
              </a:lnSpc>
              <a:spcBef>
                <a:spcPts val="3600"/>
              </a:spcBef>
            </a:pPr>
            <a:r>
              <a:rPr lang="en-GB" sz="4500" b="1" dirty="0">
                <a:solidFill>
                  <a:schemeClr val="bg1"/>
                </a:solidFill>
                <a:latin typeface="Century Gothic" panose="020B0502020202020204" pitchFamily="34" charset="0"/>
              </a:rPr>
              <a:t>Opening and Introduction</a:t>
            </a:r>
          </a:p>
        </p:txBody>
      </p:sp>
      <p:sp>
        <p:nvSpPr>
          <p:cNvPr id="8" name="Rectangle 7"/>
          <p:cNvSpPr/>
          <p:nvPr/>
        </p:nvSpPr>
        <p:spPr>
          <a:xfrm>
            <a:off x="0" y="1560471"/>
            <a:ext cx="9144000" cy="9456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914400"/>
            <a:r>
              <a:rPr lang="en-US" sz="3600" b="1" dirty="0">
                <a:latin typeface="Century Gothic" panose="020B0502020202020204" pitchFamily="34" charset="0"/>
              </a:rPr>
              <a:t>Session 0.1</a:t>
            </a:r>
          </a:p>
        </p:txBody>
      </p:sp>
    </p:spTree>
    <p:extLst>
      <p:ext uri="{BB962C8B-B14F-4D97-AF65-F5344CB8AC3E}">
        <p14:creationId xmlns:p14="http://schemas.microsoft.com/office/powerpoint/2010/main" val="2020584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sz="3600" dirty="0"/>
              <a:t>Opening Remarks</a:t>
            </a:r>
            <a:endParaRPr lang="en-US" sz="3600" dirty="0"/>
          </a:p>
        </p:txBody>
      </p:sp>
      <p:sp>
        <p:nvSpPr>
          <p:cNvPr id="3" name="Content Placeholder 2"/>
          <p:cNvSpPr>
            <a:spLocks noGrp="1"/>
          </p:cNvSpPr>
          <p:nvPr>
            <p:ph idx="1"/>
          </p:nvPr>
        </p:nvSpPr>
        <p:spPr/>
        <p:txBody>
          <a:bodyPr/>
          <a:lstStyle/>
          <a:p>
            <a:pPr lvl="0"/>
            <a:r>
              <a:rPr lang="en-GB" dirty="0"/>
              <a:t>Insert details as appropriate (e.g., name and title of the official opening the training).</a:t>
            </a:r>
          </a:p>
        </p:txBody>
      </p:sp>
      <p:sp>
        <p:nvSpPr>
          <p:cNvPr id="2" name="Slide Number Placeholder 1"/>
          <p:cNvSpPr>
            <a:spLocks noGrp="1"/>
          </p:cNvSpPr>
          <p:nvPr>
            <p:ph type="sldNum" sz="quarter" idx="12"/>
          </p:nvPr>
        </p:nvSpPr>
        <p:spPr/>
        <p:txBody>
          <a:bodyPr/>
          <a:lstStyle/>
          <a:p>
            <a:fld id="{AD222BCE-3D26-46A2-99D5-B68A9CE83E87}" type="slidenum">
              <a:rPr lang="en-GB" smtClean="0"/>
              <a:pPr/>
              <a:t>5</a:t>
            </a:fld>
            <a:endParaRPr lang="en-GB" dirty="0"/>
          </a:p>
        </p:txBody>
      </p:sp>
    </p:spTree>
    <p:extLst>
      <p:ext uri="{BB962C8B-B14F-4D97-AF65-F5344CB8AC3E}">
        <p14:creationId xmlns:p14="http://schemas.microsoft.com/office/powerpoint/2010/main" val="3705046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Facilitator Introductions</a:t>
            </a:r>
            <a:endParaRPr lang="en-GB" dirty="0"/>
          </a:p>
        </p:txBody>
      </p:sp>
      <p:sp>
        <p:nvSpPr>
          <p:cNvPr id="3" name="Content Placeholder 2"/>
          <p:cNvSpPr>
            <a:spLocks noGrp="1"/>
          </p:cNvSpPr>
          <p:nvPr>
            <p:ph idx="1"/>
          </p:nvPr>
        </p:nvSpPr>
        <p:spPr/>
        <p:txBody>
          <a:bodyPr/>
          <a:lstStyle/>
          <a:p>
            <a:pPr lvl="0"/>
            <a:r>
              <a:rPr lang="en-GB" dirty="0"/>
              <a:t>Insert details as appropriate (e.g., name and title/organisation of each facilitator).</a:t>
            </a:r>
          </a:p>
        </p:txBody>
      </p:sp>
      <p:sp>
        <p:nvSpPr>
          <p:cNvPr id="8" name="Slide Number Placeholder 7"/>
          <p:cNvSpPr>
            <a:spLocks noGrp="1"/>
          </p:cNvSpPr>
          <p:nvPr>
            <p:ph type="sldNum" sz="quarter" idx="12"/>
          </p:nvPr>
        </p:nvSpPr>
        <p:spPr/>
        <p:txBody>
          <a:bodyPr/>
          <a:lstStyle/>
          <a:p>
            <a:fld id="{AD222BCE-3D26-46A2-99D5-B68A9CE83E87}" type="slidenum">
              <a:rPr lang="en-GB" smtClean="0"/>
              <a:t>6</a:t>
            </a:fld>
            <a:endParaRPr lang="en-GB" dirty="0"/>
          </a:p>
        </p:txBody>
      </p:sp>
    </p:spTree>
    <p:extLst>
      <p:ext uri="{BB962C8B-B14F-4D97-AF65-F5344CB8AC3E}">
        <p14:creationId xmlns:p14="http://schemas.microsoft.com/office/powerpoint/2010/main" val="5879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Participant Introductions</a:t>
            </a:r>
            <a:endParaRPr lang="en-GB" dirty="0"/>
          </a:p>
        </p:txBody>
      </p:sp>
      <p:sp>
        <p:nvSpPr>
          <p:cNvPr id="3" name="Content Placeholder 2"/>
          <p:cNvSpPr>
            <a:spLocks noGrp="1"/>
          </p:cNvSpPr>
          <p:nvPr>
            <p:ph idx="1"/>
          </p:nvPr>
        </p:nvSpPr>
        <p:spPr/>
        <p:txBody>
          <a:bodyPr/>
          <a:lstStyle/>
          <a:p>
            <a:pPr lvl="0"/>
            <a:r>
              <a:rPr lang="en-GB" dirty="0"/>
              <a:t>Please introduce yourself:</a:t>
            </a:r>
          </a:p>
          <a:p>
            <a:pPr lvl="1"/>
            <a:r>
              <a:rPr lang="en-GB" dirty="0"/>
              <a:t>Name</a:t>
            </a:r>
          </a:p>
          <a:p>
            <a:pPr lvl="1"/>
            <a:r>
              <a:rPr lang="en-GB" dirty="0"/>
              <a:t>Title and district/LLG/organisation</a:t>
            </a:r>
          </a:p>
          <a:p>
            <a:pPr lvl="1"/>
            <a:r>
              <a:rPr lang="en-GB" dirty="0"/>
              <a:t>Explain how nutrition is important to you and your work.</a:t>
            </a:r>
          </a:p>
        </p:txBody>
      </p:sp>
      <p:sp>
        <p:nvSpPr>
          <p:cNvPr id="6" name="Slide Number Placeholder 5"/>
          <p:cNvSpPr>
            <a:spLocks noGrp="1"/>
          </p:cNvSpPr>
          <p:nvPr>
            <p:ph type="sldNum" sz="quarter" idx="12"/>
          </p:nvPr>
        </p:nvSpPr>
        <p:spPr/>
        <p:txBody>
          <a:bodyPr/>
          <a:lstStyle/>
          <a:p>
            <a:fld id="{AD222BCE-3D26-46A2-99D5-B68A9CE83E87}" type="slidenum">
              <a:rPr lang="en-GB" smtClean="0"/>
              <a:t>7</a:t>
            </a:fld>
            <a:endParaRPr lang="en-GB" dirty="0"/>
          </a:p>
        </p:txBody>
      </p:sp>
    </p:spTree>
    <p:extLst>
      <p:ext uri="{BB962C8B-B14F-4D97-AF65-F5344CB8AC3E}">
        <p14:creationId xmlns:p14="http://schemas.microsoft.com/office/powerpoint/2010/main" val="799239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899592" y="2708920"/>
            <a:ext cx="7772400" cy="2232248"/>
          </a:xfrm>
        </p:spPr>
        <p:txBody>
          <a:bodyPr>
            <a:normAutofit/>
          </a:bodyPr>
          <a:lstStyle/>
          <a:p>
            <a:r>
              <a:rPr lang="en-US" b="1" dirty="0"/>
              <a:t>Training Objectives and Expectations</a:t>
            </a:r>
          </a:p>
        </p:txBody>
      </p:sp>
      <p:sp>
        <p:nvSpPr>
          <p:cNvPr id="3" name="Subtitle 2"/>
          <p:cNvSpPr>
            <a:spLocks noGrp="1"/>
          </p:cNvSpPr>
          <p:nvPr>
            <p:ph type="subTitle" idx="1"/>
          </p:nvPr>
        </p:nvSpPr>
        <p:spPr/>
        <p:txBody>
          <a:bodyPr/>
          <a:lstStyle/>
          <a:p>
            <a:r>
              <a:rPr lang="en-US" dirty="0"/>
              <a:t>Session 0.2</a:t>
            </a:r>
          </a:p>
        </p:txBody>
      </p:sp>
    </p:spTree>
    <p:extLst>
      <p:ext uri="{BB962C8B-B14F-4D97-AF65-F5344CB8AC3E}">
        <p14:creationId xmlns:p14="http://schemas.microsoft.com/office/powerpoint/2010/main" val="2209577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Training Objectives</a:t>
            </a:r>
          </a:p>
        </p:txBody>
      </p:sp>
      <p:sp>
        <p:nvSpPr>
          <p:cNvPr id="3" name="Text Placeholder 2"/>
          <p:cNvSpPr>
            <a:spLocks noGrp="1"/>
          </p:cNvSpPr>
          <p:nvPr>
            <p:ph idx="1"/>
          </p:nvPr>
        </p:nvSpPr>
        <p:spPr>
          <a:xfrm>
            <a:off x="457200" y="1600200"/>
            <a:ext cx="8229600" cy="4997152"/>
          </a:xfrm>
        </p:spPr>
        <p:txBody>
          <a:bodyPr>
            <a:normAutofit fontScale="85000" lnSpcReduction="20000"/>
          </a:bodyPr>
          <a:lstStyle/>
          <a:p>
            <a:r>
              <a:rPr lang="en-GB" dirty="0"/>
              <a:t>Develop a draft 5-year Multi-Sectoral Nutrition Action Plan (MSNAP) tailored to the district/LLG context. </a:t>
            </a:r>
          </a:p>
          <a:p>
            <a:r>
              <a:rPr lang="en-GB" dirty="0"/>
              <a:t>Describe the nutrition situation within the district/LLG.</a:t>
            </a:r>
            <a:endParaRPr lang="en-US" dirty="0"/>
          </a:p>
          <a:p>
            <a:r>
              <a:rPr lang="en-GB" dirty="0"/>
              <a:t>Develop a multi-sectoral nutrition Results Framework and monitoring and evaluation plan. </a:t>
            </a:r>
            <a:endParaRPr lang="en-US" dirty="0"/>
          </a:p>
          <a:p>
            <a:r>
              <a:rPr lang="en-GB" dirty="0"/>
              <a:t>Estimate resources required for implementation of nutrition interventions.  </a:t>
            </a:r>
            <a:endParaRPr lang="en-US" dirty="0"/>
          </a:p>
          <a:p>
            <a:r>
              <a:rPr lang="en-GB" dirty="0"/>
              <a:t>Understand the process of MSNAP finalisation and approval by the appropriate Council.</a:t>
            </a:r>
            <a:endParaRPr lang="en-US" dirty="0"/>
          </a:p>
        </p:txBody>
      </p:sp>
      <p:sp>
        <p:nvSpPr>
          <p:cNvPr id="6" name="Slide Number Placeholder 5"/>
          <p:cNvSpPr>
            <a:spLocks noGrp="1"/>
          </p:cNvSpPr>
          <p:nvPr>
            <p:ph type="sldNum" sz="quarter" idx="12"/>
          </p:nvPr>
        </p:nvSpPr>
        <p:spPr/>
        <p:txBody>
          <a:bodyPr/>
          <a:lstStyle/>
          <a:p>
            <a:fld id="{AD222BCE-3D26-46A2-99D5-B68A9CE83E87}" type="slidenum">
              <a:rPr lang="en-GB" smtClean="0"/>
              <a:t>9</a:t>
            </a:fld>
            <a:endParaRPr lang="en-GB" dirty="0"/>
          </a:p>
        </p:txBody>
      </p:sp>
    </p:spTree>
    <p:extLst>
      <p:ext uri="{BB962C8B-B14F-4D97-AF65-F5344CB8AC3E}">
        <p14:creationId xmlns:p14="http://schemas.microsoft.com/office/powerpoint/2010/main" val="3853691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072D6FFAB02145BCA9EE6F0A12EA24" ma:contentTypeVersion="2" ma:contentTypeDescription="Create a new document." ma:contentTypeScope="" ma:versionID="e82b8b6aa8c73384eed6e8321a9df5f6">
  <xsd:schema xmlns:xsd="http://www.w3.org/2001/XMLSchema" xmlns:xs="http://www.w3.org/2001/XMLSchema" xmlns:p="http://schemas.microsoft.com/office/2006/metadata/properties" xmlns:ns2="03d52e17-7b35-44c1-a601-4442ca4b38df" targetNamespace="http://schemas.microsoft.com/office/2006/metadata/properties" ma:root="true" ma:fieldsID="aafa6eeb0984d6672fd78f7bdceb8412" ns2:_="">
    <xsd:import namespace="03d52e17-7b35-44c1-a601-4442ca4b38df"/>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d52e17-7b35-44c1-a601-4442ca4b38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1C5CF2-0FF5-4C08-9ACC-64E268ADBE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d52e17-7b35-44c1-a601-4442ca4b3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91E2BA-FFFE-47CA-ACF2-D5B392900C38}">
  <ds:schemaRefs>
    <ds:schemaRef ds:uri="http://schemas.openxmlformats.org/package/2006/metadata/core-properties"/>
    <ds:schemaRef ds:uri="03d52e17-7b35-44c1-a601-4442ca4b38df"/>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D96416AC-1E23-494A-9867-6916C4FBB5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691</TotalTime>
  <Words>855</Words>
  <Application>Microsoft Office PowerPoint</Application>
  <PresentationFormat>On-screen Show (4:3)</PresentationFormat>
  <Paragraphs>110</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Century Gothic</vt:lpstr>
      <vt:lpstr>Office Theme</vt:lpstr>
      <vt:lpstr>PowerPoint Presentation</vt:lpstr>
      <vt:lpstr>Unit Purpose</vt:lpstr>
      <vt:lpstr>Unit Objectives</vt:lpstr>
      <vt:lpstr>PowerPoint Presentation</vt:lpstr>
      <vt:lpstr>Opening Remarks</vt:lpstr>
      <vt:lpstr>Facilitator Introductions</vt:lpstr>
      <vt:lpstr>Participant Introductions</vt:lpstr>
      <vt:lpstr>Training Objectives and Expectations</vt:lpstr>
      <vt:lpstr>Training Objectives</vt:lpstr>
      <vt:lpstr>What is an MSNAP?</vt:lpstr>
      <vt:lpstr>Training Process</vt:lpstr>
      <vt:lpstr>Expectations</vt:lpstr>
      <vt:lpstr>Self Assessment</vt:lpstr>
      <vt:lpstr>Introduction of Materials  and Roles</vt:lpstr>
      <vt:lpstr>Materials</vt:lpstr>
      <vt:lpstr>MSNAP Editor</vt:lpstr>
    </vt:vector>
  </TitlesOfParts>
  <Company>Wageningen UR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Multi-Sectoral Nutrition Action Planning Training Module - Introduction Unit</dc:title>
  <dc:creator>Brouwers, Jan</dc:creator>
  <cp:lastModifiedBy>Amanda Yourchuck</cp:lastModifiedBy>
  <cp:revision>77</cp:revision>
  <dcterms:created xsi:type="dcterms:W3CDTF">2016-04-09T09:44:47Z</dcterms:created>
  <dcterms:modified xsi:type="dcterms:W3CDTF">2017-12-13T17:30:35Z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0x010100FD072D6FFAB02145BCA9EE6F0A12EA24</vt:lpwstr>
  </property>
</Properties>
</file>