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sldIdLst>
    <p:sldId id="269" r:id="rId5"/>
    <p:sldId id="277" r:id="rId6"/>
    <p:sldId id="322" r:id="rId7"/>
    <p:sldId id="303" r:id="rId8"/>
    <p:sldId id="321" r:id="rId9"/>
    <p:sldId id="316" r:id="rId10"/>
    <p:sldId id="328" r:id="rId11"/>
    <p:sldId id="327" r:id="rId12"/>
    <p:sldId id="317" r:id="rId13"/>
    <p:sldId id="295" r:id="rId14"/>
    <p:sldId id="318" r:id="rId15"/>
    <p:sldId id="325" r:id="rId16"/>
    <p:sldId id="329" r:id="rId17"/>
    <p:sldId id="296" r:id="rId18"/>
    <p:sldId id="301" r:id="rId19"/>
    <p:sldId id="326" r:id="rId20"/>
    <p:sldId id="324" r:id="rId21"/>
    <p:sldId id="304" r:id="rId22"/>
    <p:sldId id="305" r:id="rId23"/>
    <p:sldId id="320" r:id="rId24"/>
    <p:sldId id="330" r:id="rId25"/>
    <p:sldId id="334" r:id="rId26"/>
    <p:sldId id="331" r:id="rId27"/>
    <p:sldId id="332" r:id="rId28"/>
    <p:sldId id="319" r:id="rId29"/>
    <p:sldId id="306" r:id="rId30"/>
    <p:sldId id="333" r:id="rId31"/>
    <p:sldId id="307" r:id="rId32"/>
    <p:sldId id="308" r:id="rId33"/>
    <p:sldId id="309" r:id="rId34"/>
    <p:sldId id="310" r:id="rId35"/>
    <p:sldId id="311" r:id="rId36"/>
    <p:sldId id="312" r:id="rId37"/>
    <p:sldId id="313" r:id="rId38"/>
    <p:sldId id="314" r:id="rId39"/>
    <p:sldId id="31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d Tukamushaba" initials="GT" lastIdx="1" clrIdx="6">
    <p:extLst>
      <p:ext uri="{19B8F6BF-5375-455C-9EA6-DF929625EA0E}">
        <p15:presenceInfo xmlns:p15="http://schemas.microsoft.com/office/powerpoint/2012/main" userId="S-1-5-21-3003367119-45151493-406046460-46467" providerId="AD"/>
      </p:ext>
    </p:extLst>
  </p:cmAuthor>
  <p:cmAuthor id="1" name="Brenda Namugumya" initials="BN" lastIdx="3" clrIdx="0">
    <p:extLst>
      <p:ext uri="{19B8F6BF-5375-455C-9EA6-DF929625EA0E}">
        <p15:presenceInfo xmlns:p15="http://schemas.microsoft.com/office/powerpoint/2012/main" userId="S-1-5-21-1243839619-360867507-2608077863-17391" providerId="AD"/>
      </p:ext>
    </p:extLst>
  </p:cmAuthor>
  <p:cmAuthor id="8" name="Andrea Pedolsky" initials="AP" lastIdx="11" clrIdx="7">
    <p:extLst>
      <p:ext uri="{19B8F6BF-5375-455C-9EA6-DF929625EA0E}">
        <p15:presenceInfo xmlns:p15="http://schemas.microsoft.com/office/powerpoint/2012/main" userId="S-1-5-21-3003367119-45151493-406046460-43311" providerId="AD"/>
      </p:ext>
    </p:extLst>
  </p:cmAuthor>
  <p:cmAuthor id="2" name="Kristen Cashin" initials="KC" lastIdx="2" clrIdx="1">
    <p:extLst>
      <p:ext uri="{19B8F6BF-5375-455C-9EA6-DF929625EA0E}">
        <p15:presenceInfo xmlns:p15="http://schemas.microsoft.com/office/powerpoint/2012/main" userId="S-1-5-21-3803739944-511804359-1636214392-20892" providerId="AD"/>
      </p:ext>
    </p:extLst>
  </p:cmAuthor>
  <p:cmAuthor id="3" name="Amanda Yourchuck" initials="AY" lastIdx="49" clrIdx="2">
    <p:extLst>
      <p:ext uri="{19B8F6BF-5375-455C-9EA6-DF929625EA0E}">
        <p15:presenceInfo xmlns:p15="http://schemas.microsoft.com/office/powerpoint/2012/main" userId="S-1-5-21-3003367119-45151493-406046460-37591" providerId="AD"/>
      </p:ext>
    </p:extLst>
  </p:cmAuthor>
  <p:cmAuthor id="4" name="Kristen Cashin" initials="KC [2]" lastIdx="31" clrIdx="3">
    <p:extLst>
      <p:ext uri="{19B8F6BF-5375-455C-9EA6-DF929625EA0E}">
        <p15:presenceInfo xmlns:p15="http://schemas.microsoft.com/office/powerpoint/2012/main" userId="S-1-5-21-3003367119-45151493-406046460-40451" providerId="AD"/>
      </p:ext>
    </p:extLst>
  </p:cmAuthor>
  <p:cmAuthor id="5" name="Kaaren" initials="K" lastIdx="1" clrIdx="4">
    <p:extLst>
      <p:ext uri="{19B8F6BF-5375-455C-9EA6-DF929625EA0E}">
        <p15:presenceInfo xmlns:p15="http://schemas.microsoft.com/office/powerpoint/2012/main" userId="Kaaren" providerId="None"/>
      </p:ext>
    </p:extLst>
  </p:cmAuthor>
  <p:cmAuthor id="6" name="Heather Finegan" initials="HF" lastIdx="1" clrIdx="5">
    <p:extLst>
      <p:ext uri="{19B8F6BF-5375-455C-9EA6-DF929625EA0E}">
        <p15:presenceInfo xmlns:p15="http://schemas.microsoft.com/office/powerpoint/2012/main" userId="S-1-5-21-3003367119-45151493-406046460-39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95"/>
    <a:srgbClr val="40B4E5"/>
    <a:srgbClr val="F38B00"/>
    <a:srgbClr val="717073"/>
    <a:srgbClr val="FFCE00"/>
    <a:srgbClr val="88A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67681" autoAdjust="0"/>
  </p:normalViewPr>
  <p:slideViewPr>
    <p:cSldViewPr snapToGrid="0">
      <p:cViewPr varScale="1">
        <p:scale>
          <a:sx n="77" d="100"/>
          <a:sy n="77" d="100"/>
        </p:scale>
        <p:origin x="26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LBW</c:v>
                </c:pt>
                <c:pt idx="1">
                  <c:v>Vitamin A deficiency</c:v>
                </c:pt>
                <c:pt idx="2">
                  <c:v>Anaemia (p)</c:v>
                </c:pt>
                <c:pt idx="3">
                  <c:v>Anaemia (c)</c:v>
                </c:pt>
                <c:pt idx="4">
                  <c:v>Wasting</c:v>
                </c:pt>
                <c:pt idx="5">
                  <c:v>Underweight</c:v>
                </c:pt>
                <c:pt idx="6">
                  <c:v>Stunting</c:v>
                </c:pt>
              </c:strCache>
            </c:strRef>
          </c:cat>
          <c:val>
            <c:numRef>
              <c:f>Sheet1!$B$2:$B$8</c:f>
              <c:numCache>
                <c:formatCode>General</c:formatCode>
                <c:ptCount val="7"/>
              </c:numCache>
            </c:numRef>
          </c:val>
          <c:extLst>
            <c:ext xmlns:c16="http://schemas.microsoft.com/office/drawing/2014/chart" uri="{C3380CC4-5D6E-409C-BE32-E72D297353CC}">
              <c16:uniqueId val="{00000000-BF54-493F-8916-F70BC9E3E730}"/>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rgbClr val="FFCE00"/>
              </a:solidFill>
              <a:ln>
                <a:noFill/>
              </a:ln>
              <a:effectLst/>
            </c:spPr>
            <c:extLst>
              <c:ext xmlns:c16="http://schemas.microsoft.com/office/drawing/2014/chart" uri="{C3380CC4-5D6E-409C-BE32-E72D297353CC}">
                <c16:uniqueId val="{00000006-BF54-493F-8916-F70BC9E3E730}"/>
              </c:ext>
            </c:extLst>
          </c:dPt>
          <c:dPt>
            <c:idx val="1"/>
            <c:invertIfNegative val="0"/>
            <c:bubble3D val="0"/>
            <c:spPr>
              <a:solidFill>
                <a:srgbClr val="88AF31"/>
              </a:solidFill>
              <a:ln>
                <a:noFill/>
              </a:ln>
              <a:effectLst/>
            </c:spPr>
            <c:extLst>
              <c:ext xmlns:c16="http://schemas.microsoft.com/office/drawing/2014/chart" uri="{C3380CC4-5D6E-409C-BE32-E72D297353CC}">
                <c16:uniqueId val="{00000005-BF54-493F-8916-F70BC9E3E730}"/>
              </c:ext>
            </c:extLst>
          </c:dPt>
          <c:dPt>
            <c:idx val="2"/>
            <c:invertIfNegative val="0"/>
            <c:bubble3D val="0"/>
            <c:spPr>
              <a:solidFill>
                <a:srgbClr val="40B4E5"/>
              </a:solidFill>
              <a:ln>
                <a:noFill/>
              </a:ln>
              <a:effectLst/>
            </c:spPr>
            <c:extLst>
              <c:ext xmlns:c16="http://schemas.microsoft.com/office/drawing/2014/chart" uri="{C3380CC4-5D6E-409C-BE32-E72D297353CC}">
                <c16:uniqueId val="{00000008-BF54-493F-8916-F70BC9E3E730}"/>
              </c:ext>
            </c:extLst>
          </c:dPt>
          <c:dPt>
            <c:idx val="3"/>
            <c:invertIfNegative val="0"/>
            <c:bubble3D val="0"/>
            <c:spPr>
              <a:solidFill>
                <a:srgbClr val="40B4E5"/>
              </a:solidFill>
              <a:ln>
                <a:noFill/>
              </a:ln>
              <a:effectLst/>
            </c:spPr>
            <c:extLst>
              <c:ext xmlns:c16="http://schemas.microsoft.com/office/drawing/2014/chart" uri="{C3380CC4-5D6E-409C-BE32-E72D297353CC}">
                <c16:uniqueId val="{00000007-BF54-493F-8916-F70BC9E3E730}"/>
              </c:ext>
            </c:extLst>
          </c:dPt>
          <c:dPt>
            <c:idx val="4"/>
            <c:invertIfNegative val="0"/>
            <c:bubble3D val="0"/>
            <c:spPr>
              <a:solidFill>
                <a:schemeClr val="accent2"/>
              </a:solidFill>
              <a:ln w="0">
                <a:solidFill>
                  <a:srgbClr val="F38B00"/>
                </a:solidFill>
                <a:miter lim="800000"/>
              </a:ln>
              <a:effectLst/>
            </c:spPr>
            <c:extLst>
              <c:ext xmlns:c16="http://schemas.microsoft.com/office/drawing/2014/chart" uri="{C3380CC4-5D6E-409C-BE32-E72D297353CC}">
                <c16:uniqueId val="{00000009-BF54-493F-8916-F70BC9E3E730}"/>
              </c:ext>
            </c:extLst>
          </c:dPt>
          <c:dPt>
            <c:idx val="5"/>
            <c:invertIfNegative val="0"/>
            <c:bubble3D val="0"/>
            <c:spPr>
              <a:solidFill>
                <a:srgbClr val="717073"/>
              </a:solidFill>
              <a:ln w="0">
                <a:solidFill>
                  <a:srgbClr val="717073"/>
                </a:solidFill>
                <a:miter lim="800000"/>
              </a:ln>
              <a:effectLst/>
            </c:spPr>
            <c:extLst>
              <c:ext xmlns:c16="http://schemas.microsoft.com/office/drawing/2014/chart" uri="{C3380CC4-5D6E-409C-BE32-E72D297353CC}">
                <c16:uniqueId val="{00000004-BF54-493F-8916-F70BC9E3E730}"/>
              </c:ext>
            </c:extLst>
          </c:dPt>
          <c:dPt>
            <c:idx val="6"/>
            <c:invertIfNegative val="0"/>
            <c:bubble3D val="0"/>
            <c:spPr>
              <a:solidFill>
                <a:srgbClr val="006595"/>
              </a:solidFill>
              <a:ln w="0">
                <a:solidFill>
                  <a:srgbClr val="006595"/>
                </a:solidFill>
                <a:miter lim="800000"/>
              </a:ln>
              <a:effectLst/>
            </c:spPr>
            <c:extLst>
              <c:ext xmlns:c16="http://schemas.microsoft.com/office/drawing/2014/chart" uri="{C3380CC4-5D6E-409C-BE32-E72D297353CC}">
                <c16:uniqueId val="{00000003-BF54-493F-8916-F70BC9E3E73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LBW</c:v>
                </c:pt>
                <c:pt idx="1">
                  <c:v>Vitamin A deficiency</c:v>
                </c:pt>
                <c:pt idx="2">
                  <c:v>Anaemia (p)</c:v>
                </c:pt>
                <c:pt idx="3">
                  <c:v>Anaemia (c)</c:v>
                </c:pt>
                <c:pt idx="4">
                  <c:v>Wasting</c:v>
                </c:pt>
                <c:pt idx="5">
                  <c:v>Underweight</c:v>
                </c:pt>
                <c:pt idx="6">
                  <c:v>Stunting</c:v>
                </c:pt>
              </c:strCache>
            </c:strRef>
          </c:cat>
          <c:val>
            <c:numRef>
              <c:f>Sheet1!$C$2:$C$8</c:f>
              <c:numCache>
                <c:formatCode>General</c:formatCode>
                <c:ptCount val="7"/>
                <c:pt idx="0">
                  <c:v>0.1</c:v>
                </c:pt>
                <c:pt idx="1">
                  <c:v>0.33</c:v>
                </c:pt>
                <c:pt idx="2">
                  <c:v>0.32</c:v>
                </c:pt>
                <c:pt idx="3">
                  <c:v>0.53</c:v>
                </c:pt>
                <c:pt idx="4">
                  <c:v>0.04</c:v>
                </c:pt>
                <c:pt idx="5">
                  <c:v>0.11</c:v>
                </c:pt>
                <c:pt idx="6">
                  <c:v>0.28999999999999998</c:v>
                </c:pt>
              </c:numCache>
            </c:numRef>
          </c:val>
          <c:extLst>
            <c:ext xmlns:c16="http://schemas.microsoft.com/office/drawing/2014/chart" uri="{C3380CC4-5D6E-409C-BE32-E72D297353CC}">
              <c16:uniqueId val="{00000001-BF54-493F-8916-F70BC9E3E730}"/>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LBW</c:v>
                </c:pt>
                <c:pt idx="1">
                  <c:v>Vitamin A deficiency</c:v>
                </c:pt>
                <c:pt idx="2">
                  <c:v>Anaemia (p)</c:v>
                </c:pt>
                <c:pt idx="3">
                  <c:v>Anaemia (c)</c:v>
                </c:pt>
                <c:pt idx="4">
                  <c:v>Wasting</c:v>
                </c:pt>
                <c:pt idx="5">
                  <c:v>Underweight</c:v>
                </c:pt>
                <c:pt idx="6">
                  <c:v>Stunting</c:v>
                </c:pt>
              </c:strCache>
            </c:strRef>
          </c:cat>
          <c:val>
            <c:numRef>
              <c:f>Sheet1!$D$2:$D$8</c:f>
              <c:numCache>
                <c:formatCode>General</c:formatCode>
                <c:ptCount val="7"/>
              </c:numCache>
            </c:numRef>
          </c:val>
          <c:extLst>
            <c:ext xmlns:c16="http://schemas.microsoft.com/office/drawing/2014/chart" uri="{C3380CC4-5D6E-409C-BE32-E72D297353CC}">
              <c16:uniqueId val="{00000002-BF54-493F-8916-F70BC9E3E730}"/>
            </c:ext>
          </c:extLst>
        </c:ser>
        <c:dLbls>
          <c:dLblPos val="outEnd"/>
          <c:showLegendKey val="0"/>
          <c:showVal val="1"/>
          <c:showCatName val="0"/>
          <c:showSerName val="0"/>
          <c:showPercent val="0"/>
          <c:showBubbleSize val="0"/>
        </c:dLbls>
        <c:gapWidth val="0"/>
        <c:overlap val="94"/>
        <c:axId val="482671704"/>
        <c:axId val="482672032"/>
      </c:barChart>
      <c:catAx>
        <c:axId val="482671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2672032"/>
        <c:crosses val="autoZero"/>
        <c:auto val="1"/>
        <c:lblAlgn val="ctr"/>
        <c:lblOffset val="0"/>
        <c:noMultiLvlLbl val="0"/>
      </c:catAx>
      <c:valAx>
        <c:axId val="482672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267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28380575813329E-2"/>
          <c:y val="0.16627724214194603"/>
          <c:w val="0.93158099444465658"/>
          <c:h val="0.70299954975854695"/>
        </c:manualLayout>
      </c:layout>
      <c:lineChart>
        <c:grouping val="standard"/>
        <c:varyColors val="0"/>
        <c:ser>
          <c:idx val="0"/>
          <c:order val="0"/>
          <c:tx>
            <c:strRef>
              <c:f>Sheet2!$C$5</c:f>
              <c:strCache>
                <c:ptCount val="1"/>
                <c:pt idx="0">
                  <c:v>Stunting</c:v>
                </c:pt>
              </c:strCache>
            </c:strRef>
          </c:tx>
          <c:spPr>
            <a:ln w="76200"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76200">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Sheet2!$E$4:$J$4</c:f>
              <c:strCache>
                <c:ptCount val="6"/>
                <c:pt idx="0">
                  <c:v>1988/89</c:v>
                </c:pt>
                <c:pt idx="1">
                  <c:v>1995</c:v>
                </c:pt>
                <c:pt idx="2">
                  <c:v>2000/2001</c:v>
                </c:pt>
                <c:pt idx="3">
                  <c:v>2006</c:v>
                </c:pt>
                <c:pt idx="4">
                  <c:v>2011</c:v>
                </c:pt>
                <c:pt idx="5">
                  <c:v>2016</c:v>
                </c:pt>
              </c:strCache>
            </c:strRef>
          </c:cat>
          <c:val>
            <c:numRef>
              <c:f>Sheet2!$E$5:$J$5</c:f>
              <c:numCache>
                <c:formatCode>0.0%</c:formatCode>
                <c:ptCount val="6"/>
                <c:pt idx="0">
                  <c:v>0.48</c:v>
                </c:pt>
                <c:pt idx="1">
                  <c:v>0.45</c:v>
                </c:pt>
                <c:pt idx="2">
                  <c:v>0.45</c:v>
                </c:pt>
                <c:pt idx="3">
                  <c:v>0.38</c:v>
                </c:pt>
                <c:pt idx="4">
                  <c:v>0.33</c:v>
                </c:pt>
                <c:pt idx="5">
                  <c:v>0.28999999999999998</c:v>
                </c:pt>
              </c:numCache>
            </c:numRef>
          </c:val>
          <c:smooth val="0"/>
          <c:extLst>
            <c:ext xmlns:c16="http://schemas.microsoft.com/office/drawing/2014/chart" uri="{C3380CC4-5D6E-409C-BE32-E72D297353CC}">
              <c16:uniqueId val="{00000000-FB50-4055-A417-D128CA75A2CC}"/>
            </c:ext>
          </c:extLst>
        </c:ser>
        <c:ser>
          <c:idx val="1"/>
          <c:order val="1"/>
          <c:tx>
            <c:strRef>
              <c:f>Sheet2!$C$6</c:f>
              <c:strCache>
                <c:ptCount val="1"/>
                <c:pt idx="0">
                  <c:v>Wasting</c:v>
                </c:pt>
              </c:strCache>
            </c:strRef>
          </c:tx>
          <c:spPr>
            <a:ln w="76200"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76200">
                <a:solidFill>
                  <a:schemeClr val="accent4"/>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Sheet2!$E$4:$J$4</c:f>
              <c:strCache>
                <c:ptCount val="6"/>
                <c:pt idx="0">
                  <c:v>1988/89</c:v>
                </c:pt>
                <c:pt idx="1">
                  <c:v>1995</c:v>
                </c:pt>
                <c:pt idx="2">
                  <c:v>2000/2001</c:v>
                </c:pt>
                <c:pt idx="3">
                  <c:v>2006</c:v>
                </c:pt>
                <c:pt idx="4">
                  <c:v>2011</c:v>
                </c:pt>
                <c:pt idx="5">
                  <c:v>2016</c:v>
                </c:pt>
              </c:strCache>
            </c:strRef>
          </c:cat>
          <c:val>
            <c:numRef>
              <c:f>Sheet2!$E$6:$J$6</c:f>
              <c:numCache>
                <c:formatCode>0.0%</c:formatCode>
                <c:ptCount val="6"/>
                <c:pt idx="0">
                  <c:v>0.03</c:v>
                </c:pt>
                <c:pt idx="1">
                  <c:v>7.0000000000000007E-2</c:v>
                </c:pt>
                <c:pt idx="2">
                  <c:v>0.05</c:v>
                </c:pt>
                <c:pt idx="3">
                  <c:v>0.06</c:v>
                </c:pt>
                <c:pt idx="4">
                  <c:v>0.05</c:v>
                </c:pt>
                <c:pt idx="5">
                  <c:v>0.04</c:v>
                </c:pt>
              </c:numCache>
            </c:numRef>
          </c:val>
          <c:smooth val="0"/>
          <c:extLst>
            <c:ext xmlns:c16="http://schemas.microsoft.com/office/drawing/2014/chart" uri="{C3380CC4-5D6E-409C-BE32-E72D297353CC}">
              <c16:uniqueId val="{00000001-FB50-4055-A417-D128CA75A2CC}"/>
            </c:ext>
          </c:extLst>
        </c:ser>
        <c:ser>
          <c:idx val="2"/>
          <c:order val="2"/>
          <c:tx>
            <c:strRef>
              <c:f>Sheet2!$C$7</c:f>
              <c:strCache>
                <c:ptCount val="1"/>
                <c:pt idx="0">
                  <c:v>Underweight</c:v>
                </c:pt>
              </c:strCache>
            </c:strRef>
          </c:tx>
          <c:spPr>
            <a:ln w="76200" cap="rnd">
              <a:solidFill>
                <a:schemeClr val="accent6"/>
              </a:solidFill>
              <a:round/>
            </a:ln>
            <a:effectLst>
              <a:outerShdw blurRad="57150" dist="19050" dir="5400000" algn="ctr" rotWithShape="0">
                <a:srgbClr val="000000">
                  <a:alpha val="63000"/>
                </a:srgbClr>
              </a:outerShdw>
            </a:effectLst>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76200">
                <a:solidFill>
                  <a:schemeClr val="accent6"/>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Sheet2!$E$4:$J$4</c:f>
              <c:strCache>
                <c:ptCount val="6"/>
                <c:pt idx="0">
                  <c:v>1988/89</c:v>
                </c:pt>
                <c:pt idx="1">
                  <c:v>1995</c:v>
                </c:pt>
                <c:pt idx="2">
                  <c:v>2000/2001</c:v>
                </c:pt>
                <c:pt idx="3">
                  <c:v>2006</c:v>
                </c:pt>
                <c:pt idx="4">
                  <c:v>2011</c:v>
                </c:pt>
                <c:pt idx="5">
                  <c:v>2016</c:v>
                </c:pt>
              </c:strCache>
            </c:strRef>
          </c:cat>
          <c:val>
            <c:numRef>
              <c:f>Sheet2!$E$7:$J$7</c:f>
              <c:numCache>
                <c:formatCode>0.0%</c:formatCode>
                <c:ptCount val="6"/>
                <c:pt idx="0">
                  <c:v>0.2</c:v>
                </c:pt>
                <c:pt idx="1">
                  <c:v>0.22</c:v>
                </c:pt>
                <c:pt idx="2">
                  <c:v>0.19</c:v>
                </c:pt>
                <c:pt idx="3">
                  <c:v>0.16</c:v>
                </c:pt>
                <c:pt idx="4">
                  <c:v>0.14000000000000001</c:v>
                </c:pt>
                <c:pt idx="5">
                  <c:v>0.11</c:v>
                </c:pt>
              </c:numCache>
            </c:numRef>
          </c:val>
          <c:smooth val="0"/>
          <c:extLst>
            <c:ext xmlns:c16="http://schemas.microsoft.com/office/drawing/2014/chart" uri="{C3380CC4-5D6E-409C-BE32-E72D297353CC}">
              <c16:uniqueId val="{00000002-FB50-4055-A417-D128CA75A2CC}"/>
            </c:ext>
          </c:extLst>
        </c:ser>
        <c:dLbls>
          <c:dLblPos val="t"/>
          <c:showLegendKey val="0"/>
          <c:showVal val="1"/>
          <c:showCatName val="0"/>
          <c:showSerName val="0"/>
          <c:showPercent val="0"/>
          <c:showBubbleSize val="0"/>
        </c:dLbls>
        <c:marker val="1"/>
        <c:smooth val="0"/>
        <c:axId val="176512744"/>
        <c:axId val="176513072"/>
      </c:lineChart>
      <c:catAx>
        <c:axId val="17651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6513072"/>
        <c:crosses val="autoZero"/>
        <c:auto val="1"/>
        <c:lblAlgn val="ctr"/>
        <c:lblOffset val="100"/>
        <c:noMultiLvlLbl val="0"/>
      </c:catAx>
      <c:valAx>
        <c:axId val="176513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651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latin typeface="Century Gothic" panose="020B0502020202020204" pitchFamily="34" charset="0"/>
              </a:rPr>
              <a:t>Stunting and </a:t>
            </a:r>
            <a:r>
              <a:rPr lang="en-US" dirty="0" err="1">
                <a:latin typeface="Century Gothic" panose="020B0502020202020204" pitchFamily="34" charset="0"/>
              </a:rPr>
              <a:t>Anaemia</a:t>
            </a:r>
            <a:r>
              <a:rPr lang="en-US" dirty="0">
                <a:latin typeface="Century Gothic" panose="020B0502020202020204" pitchFamily="34" charset="0"/>
              </a:rPr>
              <a:t> by Wealth Quintile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Anaemia</c:v>
                </c:pt>
              </c:strCache>
            </c:strRef>
          </c:tx>
          <c:spPr>
            <a:solidFill>
              <a:schemeClr val="accent1"/>
            </a:solidFill>
            <a:ln>
              <a:noFill/>
            </a:ln>
            <a:effectLst/>
          </c:spPr>
          <c:invertIfNegative val="0"/>
          <c:cat>
            <c:strRef>
              <c:f>Sheet1!$A$2:$A$7</c:f>
              <c:strCache>
                <c:ptCount val="6"/>
                <c:pt idx="0">
                  <c:v>National</c:v>
                </c:pt>
                <c:pt idx="1">
                  <c:v>Highest</c:v>
                </c:pt>
                <c:pt idx="2">
                  <c:v>Fourth</c:v>
                </c:pt>
                <c:pt idx="3">
                  <c:v>Middle</c:v>
                </c:pt>
                <c:pt idx="4">
                  <c:v>Second</c:v>
                </c:pt>
                <c:pt idx="5">
                  <c:v>Lowest</c:v>
                </c:pt>
              </c:strCache>
            </c:strRef>
          </c:cat>
          <c:val>
            <c:numRef>
              <c:f>Sheet1!$B$2:$B$7</c:f>
              <c:numCache>
                <c:formatCode>0.0%</c:formatCode>
                <c:ptCount val="6"/>
                <c:pt idx="0">
                  <c:v>0.32</c:v>
                </c:pt>
                <c:pt idx="1">
                  <c:v>0.251</c:v>
                </c:pt>
                <c:pt idx="2">
                  <c:v>0.31900000000000001</c:v>
                </c:pt>
                <c:pt idx="3">
                  <c:v>0.307</c:v>
                </c:pt>
                <c:pt idx="4">
                  <c:v>0.32900000000000001</c:v>
                </c:pt>
                <c:pt idx="5">
                  <c:v>0.40600000000000003</c:v>
                </c:pt>
              </c:numCache>
            </c:numRef>
          </c:val>
          <c:extLst>
            <c:ext xmlns:c16="http://schemas.microsoft.com/office/drawing/2014/chart" uri="{C3380CC4-5D6E-409C-BE32-E72D297353CC}">
              <c16:uniqueId val="{00000000-069D-42AB-A76F-510633EF6624}"/>
            </c:ext>
          </c:extLst>
        </c:ser>
        <c:ser>
          <c:idx val="1"/>
          <c:order val="1"/>
          <c:tx>
            <c:strRef>
              <c:f>Sheet1!$C$1</c:f>
              <c:strCache>
                <c:ptCount val="1"/>
                <c:pt idx="0">
                  <c:v>Stunting</c:v>
                </c:pt>
              </c:strCache>
            </c:strRef>
          </c:tx>
          <c:spPr>
            <a:solidFill>
              <a:schemeClr val="accent2"/>
            </a:solidFill>
            <a:ln>
              <a:noFill/>
            </a:ln>
            <a:effectLst/>
          </c:spPr>
          <c:invertIfNegative val="0"/>
          <c:cat>
            <c:strRef>
              <c:f>Sheet1!$A$2:$A$7</c:f>
              <c:strCache>
                <c:ptCount val="6"/>
                <c:pt idx="0">
                  <c:v>National</c:v>
                </c:pt>
                <c:pt idx="1">
                  <c:v>Highest</c:v>
                </c:pt>
                <c:pt idx="2">
                  <c:v>Fourth</c:v>
                </c:pt>
                <c:pt idx="3">
                  <c:v>Middle</c:v>
                </c:pt>
                <c:pt idx="4">
                  <c:v>Second</c:v>
                </c:pt>
                <c:pt idx="5">
                  <c:v>Lowest</c:v>
                </c:pt>
              </c:strCache>
            </c:strRef>
          </c:cat>
          <c:val>
            <c:numRef>
              <c:f>Sheet1!$C$2:$C$7</c:f>
              <c:numCache>
                <c:formatCode>0.0%</c:formatCode>
                <c:ptCount val="6"/>
                <c:pt idx="0">
                  <c:v>0.28999999999999998</c:v>
                </c:pt>
                <c:pt idx="1">
                  <c:v>0.16700000000000001</c:v>
                </c:pt>
                <c:pt idx="2">
                  <c:v>0.27300000000000002</c:v>
                </c:pt>
                <c:pt idx="3">
                  <c:v>0.33</c:v>
                </c:pt>
                <c:pt idx="4">
                  <c:v>0.33200000000000002</c:v>
                </c:pt>
                <c:pt idx="5">
                  <c:v>0.32200000000000001</c:v>
                </c:pt>
              </c:numCache>
            </c:numRef>
          </c:val>
          <c:extLst>
            <c:ext xmlns:c16="http://schemas.microsoft.com/office/drawing/2014/chart" uri="{C3380CC4-5D6E-409C-BE32-E72D297353CC}">
              <c16:uniqueId val="{00000001-069D-42AB-A76F-510633EF6624}"/>
            </c:ext>
          </c:extLst>
        </c:ser>
        <c:dLbls>
          <c:showLegendKey val="0"/>
          <c:showVal val="0"/>
          <c:showCatName val="0"/>
          <c:showSerName val="0"/>
          <c:showPercent val="0"/>
          <c:showBubbleSize val="0"/>
        </c:dLbls>
        <c:gapWidth val="182"/>
        <c:axId val="610528960"/>
        <c:axId val="610522072"/>
      </c:barChart>
      <c:catAx>
        <c:axId val="610528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0522072"/>
        <c:crosses val="autoZero"/>
        <c:auto val="1"/>
        <c:lblAlgn val="ctr"/>
        <c:lblOffset val="100"/>
        <c:noMultiLvlLbl val="0"/>
      </c:catAx>
      <c:valAx>
        <c:axId val="61052207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052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98545-3F38-F94B-A79E-7C5632895554}" type="datetimeFigureOut">
              <a:rPr lang="en-US" smtClean="0"/>
              <a:t>12/13/2017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B125E-564C-1D4F-949B-43CBED28F9DB}" type="slidenum">
              <a:rPr lang="en-US" smtClean="0"/>
              <a:t>‹#›</a:t>
            </a:fld>
            <a:endParaRPr lang="en-US"/>
          </a:p>
        </p:txBody>
      </p:sp>
    </p:spTree>
    <p:extLst>
      <p:ext uri="{BB962C8B-B14F-4D97-AF65-F5344CB8AC3E}">
        <p14:creationId xmlns:p14="http://schemas.microsoft.com/office/powerpoint/2010/main" val="5986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EB125E-564C-1D4F-949B-43CBED28F9DB}" type="slidenum">
              <a:rPr lang="en-US" smtClean="0"/>
              <a:t>2</a:t>
            </a:fld>
            <a:endParaRPr lang="en-US" dirty="0"/>
          </a:p>
        </p:txBody>
      </p:sp>
    </p:spTree>
    <p:extLst>
      <p:ext uri="{BB962C8B-B14F-4D97-AF65-F5344CB8AC3E}">
        <p14:creationId xmlns:p14="http://schemas.microsoft.com/office/powerpoint/2010/main" val="349491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Malnutrition</a:t>
            </a:r>
            <a:r>
              <a:rPr lang="en-US" b="0" baseline="0" dirty="0"/>
              <a:t> increases risk of illness, death, and harms child development and ability to perform in school. Malnourished children become adults who earn less money than their well nourished peers.</a:t>
            </a:r>
          </a:p>
          <a:p>
            <a:endParaRPr lang="en-US" b="1" dirty="0"/>
          </a:p>
          <a:p>
            <a:r>
              <a:rPr lang="en-US" b="0" baseline="0" dirty="0"/>
              <a:t>Stunting</a:t>
            </a:r>
            <a:r>
              <a:rPr lang="en-US" b="0" dirty="0"/>
              <a:t> affects 29 percent of children under 5 in</a:t>
            </a:r>
            <a:r>
              <a:rPr lang="en-US" b="0" baseline="0" dirty="0"/>
              <a:t> Uganda. </a:t>
            </a:r>
            <a:r>
              <a:rPr lang="en-US" sz="1200" b="0" kern="1200" dirty="0">
                <a:solidFill>
                  <a:schemeClr val="tx1"/>
                </a:solidFill>
                <a:effectLst/>
                <a:latin typeface="+mn-lt"/>
                <a:ea typeface="+mn-ea"/>
                <a:cs typeface="+mn-cs"/>
              </a:rPr>
              <a:t>Stunted children are more likely to die of infectious diseases such as </a:t>
            </a:r>
            <a:r>
              <a:rPr lang="en-US" sz="1200" b="0" kern="1200" dirty="0" err="1">
                <a:solidFill>
                  <a:schemeClr val="tx1"/>
                </a:solidFill>
                <a:effectLst/>
                <a:latin typeface="+mn-lt"/>
                <a:ea typeface="+mn-ea"/>
                <a:cs typeface="+mn-cs"/>
              </a:rPr>
              <a:t>diarrhoea</a:t>
            </a:r>
            <a:r>
              <a:rPr lang="en-US" sz="1200" b="0" kern="1200" dirty="0">
                <a:solidFill>
                  <a:schemeClr val="tx1"/>
                </a:solidFill>
                <a:effectLst/>
                <a:latin typeface="+mn-lt"/>
                <a:ea typeface="+mn-ea"/>
                <a:cs typeface="+mn-cs"/>
              </a:rPr>
              <a:t>, pneumonia, and measles (Black et al. 2013). Stunting is also associated with poor cognitive and motor development and lower school achievement (Grantham-McGregor et al. 2007; </a:t>
            </a:r>
            <a:r>
              <a:rPr lang="en-US" sz="1200" b="0" kern="1200" dirty="0" err="1">
                <a:solidFill>
                  <a:schemeClr val="tx1"/>
                </a:solidFill>
                <a:effectLst/>
                <a:latin typeface="+mn-lt"/>
                <a:ea typeface="+mn-ea"/>
                <a:cs typeface="+mn-cs"/>
              </a:rPr>
              <a:t>Hoddinot</a:t>
            </a:r>
            <a:r>
              <a:rPr lang="en-US" sz="1200" b="0" kern="1200" dirty="0">
                <a:solidFill>
                  <a:schemeClr val="tx1"/>
                </a:solidFill>
                <a:effectLst/>
                <a:latin typeface="+mn-lt"/>
                <a:ea typeface="+mn-ea"/>
                <a:cs typeface="+mn-cs"/>
              </a:rPr>
              <a:t> et al. 2008)</a:t>
            </a:r>
            <a:r>
              <a:rPr lang="en-US" sz="1200" b="0" kern="1200" baseline="0" dirty="0">
                <a:solidFill>
                  <a:schemeClr val="tx1"/>
                </a:solidFill>
                <a:effectLst/>
                <a:latin typeface="+mn-lt"/>
                <a:ea typeface="+mn-ea"/>
                <a:cs typeface="+mn-cs"/>
              </a:rPr>
              <a:t> and lower productivity in adulthood</a:t>
            </a:r>
            <a:r>
              <a:rPr lang="en-US" sz="1200" b="0" kern="1200" dirty="0">
                <a:solidFill>
                  <a:schemeClr val="tx1"/>
                </a:solidFill>
                <a:effectLst/>
                <a:latin typeface="+mn-lt"/>
                <a:ea typeface="+mn-ea"/>
                <a:cs typeface="+mn-cs"/>
              </a:rPr>
              <a:t>. </a:t>
            </a:r>
            <a:endParaRPr lang="en-US" b="0" baseline="0" dirty="0"/>
          </a:p>
          <a:p>
            <a:endParaRPr lang="en-US" b="1" baseline="0" dirty="0"/>
          </a:p>
          <a:p>
            <a:r>
              <a:rPr lang="en-US" baseline="0" dirty="0"/>
              <a:t>Underweight affects 11 percent of children under 5</a:t>
            </a:r>
          </a:p>
          <a:p>
            <a:endParaRPr lang="en-US" baseline="0" dirty="0"/>
          </a:p>
          <a:p>
            <a:r>
              <a:rPr lang="en-US" b="0" baseline="0" dirty="0"/>
              <a:t>Wasting affects nearly 4 percent of children under 5. </a:t>
            </a:r>
            <a:r>
              <a:rPr lang="en-US" sz="1200" b="0" kern="1200" dirty="0">
                <a:solidFill>
                  <a:schemeClr val="tx1"/>
                </a:solidFill>
                <a:effectLst/>
                <a:latin typeface="+mn-lt"/>
                <a:ea typeface="+mn-ea"/>
                <a:cs typeface="+mn-cs"/>
              </a:rPr>
              <a:t>Children with acute malnutrition are at higher risk of death from infectious diseases (Black et al. 2013) and require treatment based on the severity of the condition. Children with severe acute</a:t>
            </a:r>
            <a:r>
              <a:rPr lang="en-US" sz="1200" b="0" kern="1200" baseline="0" dirty="0">
                <a:solidFill>
                  <a:schemeClr val="tx1"/>
                </a:solidFill>
                <a:effectLst/>
                <a:latin typeface="+mn-lt"/>
                <a:ea typeface="+mn-ea"/>
                <a:cs typeface="+mn-cs"/>
              </a:rPr>
              <a:t> malnutrition (</a:t>
            </a:r>
            <a:r>
              <a:rPr lang="en-US" sz="1200" b="0" kern="1200" dirty="0">
                <a:solidFill>
                  <a:schemeClr val="tx1"/>
                </a:solidFill>
                <a:effectLst/>
                <a:latin typeface="+mn-lt"/>
                <a:ea typeface="+mn-ea"/>
                <a:cs typeface="+mn-cs"/>
              </a:rPr>
              <a:t>SAM) are at a very high risk of death, up to nine times the risk of well-nourished children (Black 2008; WHO/UNICEF 2009). </a:t>
            </a:r>
            <a:endParaRPr lang="en-US" b="0" baseline="0" dirty="0"/>
          </a:p>
          <a:p>
            <a:endParaRPr lang="en-US" baseline="0" dirty="0"/>
          </a:p>
          <a:p>
            <a:r>
              <a:rPr lang="en-US" baseline="0" dirty="0"/>
              <a:t>Micronutrient deficiencies are also a problem in Uganda. These are known as “hidden hunger” as a person may be eating enough food but not getting adequate nutrients from the food. Examples of micronutrient deficiencies that are prevalent in Uganda are anemia – a lack of iron, which affects 53 percent of children under 5 and 32 percent of pregnant women, and vitamin A deficiency which affects 33 percent of children under 5. </a:t>
            </a:r>
            <a:r>
              <a:rPr lang="en-US" b="0" baseline="0" dirty="0"/>
              <a:t>Anemia leads to: increased maternal mortality (20 percent of maternal deaths); increased risk of premature and low birthweight babies; reduced cognitive development; reduces productivity. Vitamin A deficiency harms the immune system and increases risk of death from infections like measles and diarrhea; leading cause of preventable blindness.</a:t>
            </a:r>
          </a:p>
          <a:p>
            <a:endParaRPr lang="en-US" baseline="0" dirty="0"/>
          </a:p>
          <a:p>
            <a:r>
              <a:rPr lang="en-US" baseline="0" dirty="0"/>
              <a:t>Finally, poor nutritional status of women of reproductive age and pregnant women can lead to poor birth outcomes, including low birth weight. Babies born with low birth weights are more susceptible to diseases and nutritional problems later in life. These children then grow up to become malnourished adults, and if the children are girls, they are at high risk of also giving birth to low birth weight babies in the future – creating what is known as the intergenerational cycle of malnutrition.</a:t>
            </a:r>
            <a:endParaRPr lang="en-US" dirty="0"/>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12</a:t>
            </a:fld>
            <a:endParaRPr lang="en-US"/>
          </a:p>
        </p:txBody>
      </p:sp>
    </p:spTree>
    <p:extLst>
      <p:ext uri="{BB962C8B-B14F-4D97-AF65-F5344CB8AC3E}">
        <p14:creationId xmlns:p14="http://schemas.microsoft.com/office/powerpoint/2010/main" val="32418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13</a:t>
            </a:fld>
            <a:endParaRPr lang="en-US"/>
          </a:p>
        </p:txBody>
      </p:sp>
    </p:spTree>
    <p:extLst>
      <p:ext uri="{BB962C8B-B14F-4D97-AF65-F5344CB8AC3E}">
        <p14:creationId xmlns:p14="http://schemas.microsoft.com/office/powerpoint/2010/main" val="64608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nothing changes by 2025, the following consequences will be </a:t>
            </a:r>
            <a:r>
              <a:rPr lang="en-US" dirty="0" err="1"/>
              <a:t>realised</a:t>
            </a:r>
            <a:r>
              <a:rPr lang="en-US" dirty="0"/>
              <a:t>. </a:t>
            </a:r>
          </a:p>
        </p:txBody>
      </p:sp>
      <p:sp>
        <p:nvSpPr>
          <p:cNvPr id="4" name="Slide Number Placeholder 3"/>
          <p:cNvSpPr>
            <a:spLocks noGrp="1"/>
          </p:cNvSpPr>
          <p:nvPr>
            <p:ph type="sldNum" sz="quarter" idx="10"/>
          </p:nvPr>
        </p:nvSpPr>
        <p:spPr/>
        <p:txBody>
          <a:bodyPr/>
          <a:lstStyle/>
          <a:p>
            <a:fld id="{30EB125E-564C-1D4F-949B-43CBED28F9DB}" type="slidenum">
              <a:rPr lang="en-US" smtClean="0"/>
              <a:t>14</a:t>
            </a:fld>
            <a:endParaRPr lang="en-US"/>
          </a:p>
        </p:txBody>
      </p:sp>
    </p:spTree>
    <p:extLst>
      <p:ext uri="{BB962C8B-B14F-4D97-AF65-F5344CB8AC3E}">
        <p14:creationId xmlns:p14="http://schemas.microsoft.com/office/powerpoint/2010/main" val="298576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malnutrition</a:t>
            </a:r>
            <a:r>
              <a:rPr lang="en-US" baseline="0" dirty="0"/>
              <a:t> is not only a problem of low income households. There figure shows stunting and </a:t>
            </a:r>
            <a:r>
              <a:rPr lang="en-US" baseline="0" dirty="0" err="1"/>
              <a:t>anaemia</a:t>
            </a:r>
            <a:r>
              <a:rPr lang="en-US" baseline="0" dirty="0"/>
              <a:t> rates by wealth quintile. As you can see, rates even in the two highest wealth quintiles are still quite high. This suggests that more income at the household level does not always lead to better diet and health practices. Therefore, when planning nutrition interventions these groups and interventions targeting them should also be considered.</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15</a:t>
            </a:fld>
            <a:endParaRPr lang="en-US"/>
          </a:p>
        </p:txBody>
      </p:sp>
    </p:spTree>
    <p:extLst>
      <p:ext uri="{BB962C8B-B14F-4D97-AF65-F5344CB8AC3E}">
        <p14:creationId xmlns:p14="http://schemas.microsoft.com/office/powerpoint/2010/main" val="237874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achieve improvement in nutrition outcomes, the various causes of malnutrition must be tackled. There are three levels of causes of malnutrition: basic causes at the societal level, underlying causes at the household and family level, and immediate causes at the individual level.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Immediate causes </a:t>
            </a:r>
            <a:r>
              <a:rPr lang="en-US" sz="1200" kern="1200" dirty="0">
                <a:solidFill>
                  <a:schemeClr val="tx1"/>
                </a:solidFill>
                <a:effectLst/>
                <a:latin typeface="+mn-lt"/>
                <a:ea typeface="+mn-ea"/>
                <a:cs typeface="+mn-cs"/>
              </a:rPr>
              <a:t>can lead directly to malnutrition. The most obvious immediate cause is poor dietary intake. A person may not be getting enough required daily calories, or they may be consuming food that does not have the necessary micronutrients, which can lead to chronic malnutrition (stunting) and acute malnutrition (wasting) in children or specific micronutrient deficiency such as iron deficiency which contributes to </a:t>
            </a:r>
            <a:r>
              <a:rPr lang="en-US" sz="1200" kern="1200" dirty="0" err="1">
                <a:solidFill>
                  <a:schemeClr val="tx1"/>
                </a:solidFill>
                <a:effectLst/>
                <a:latin typeface="+mn-lt"/>
                <a:ea typeface="+mn-ea"/>
                <a:cs typeface="+mn-cs"/>
              </a:rPr>
              <a:t>anaemia</a:t>
            </a:r>
            <a:r>
              <a:rPr lang="en-US" sz="1200" kern="1200" dirty="0">
                <a:solidFill>
                  <a:schemeClr val="tx1"/>
                </a:solidFill>
                <a:effectLst/>
                <a:latin typeface="+mn-lt"/>
                <a:ea typeface="+mn-ea"/>
                <a:cs typeface="+mn-cs"/>
              </a:rPr>
              <a:t> in women and children. Extended and frequent illness/disease  also can have an impact on the body’s ability to absorb required nutrients. An example of this is a young child who has frequent </a:t>
            </a:r>
            <a:r>
              <a:rPr lang="en-US" sz="1200" kern="1200" dirty="0" err="1">
                <a:solidFill>
                  <a:schemeClr val="tx1"/>
                </a:solidFill>
                <a:effectLst/>
                <a:latin typeface="+mn-lt"/>
                <a:ea typeface="+mn-ea"/>
                <a:cs typeface="+mn-cs"/>
              </a:rPr>
              <a:t>diarrhoea</a:t>
            </a:r>
            <a:r>
              <a:rPr lang="en-US" sz="1200" kern="1200" dirty="0">
                <a:solidFill>
                  <a:schemeClr val="tx1"/>
                </a:solidFill>
                <a:effectLst/>
                <a:latin typeface="+mn-lt"/>
                <a:ea typeface="+mn-ea"/>
                <a:cs typeface="+mn-cs"/>
              </a:rPr>
              <a:t>, which can result in acute malnutrition due to poor nutrient absorption. In addition, consumption of unhealthy foods (e.g., fatty or high calorie and nutrient poor food) and physical inactivity can also lead to malnutrition in the form of overweight or obesity, which can lead to diet-related non-communicable diseases such as diabetes and heart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Immediate causes are exacerbated or caused by </a:t>
            </a:r>
            <a:r>
              <a:rPr lang="en-US" sz="1200" b="1" kern="1200" dirty="0">
                <a:solidFill>
                  <a:schemeClr val="tx1"/>
                </a:solidFill>
                <a:effectLst/>
                <a:latin typeface="+mn-lt"/>
                <a:ea typeface="+mn-ea"/>
                <a:cs typeface="+mn-cs"/>
              </a:rPr>
              <a:t>underlying causes </a:t>
            </a:r>
            <a:r>
              <a:rPr lang="en-US" sz="1200" kern="1200" dirty="0">
                <a:solidFill>
                  <a:schemeClr val="tx1"/>
                </a:solidFill>
                <a:effectLst/>
                <a:latin typeface="+mn-lt"/>
                <a:ea typeface="+mn-ea"/>
                <a:cs typeface="+mn-cs"/>
              </a:rPr>
              <a:t>of malnutrition. Inadequate dietary intake could be due to household food insecurity or poor child feeding practices, such as inadequate dietary diversity or early cessation of breastfeeding. Other inadequate care practices, such as failing to provide stimulation and other good early child development practices, can have negative impacts on cognitive development, which are further compounded by poor diet. Poor nutrition results in reduced immunity to infection, while infection results in the loss of appetite and reduces nutrient absorption, which can produce further weight loss and continued or increased levels of malnutrition. As this cycle repeats itself in a child, growth is compromised, the nutritional status worsens, and the risk of mortality continues to rise.  Diseases can also be caused by poor food hygiene, (e.g., </a:t>
            </a:r>
            <a:r>
              <a:rPr lang="en-US" sz="1200" kern="1200" dirty="0" err="1">
                <a:solidFill>
                  <a:schemeClr val="tx1"/>
                </a:solidFill>
                <a:effectLst/>
                <a:latin typeface="+mn-lt"/>
                <a:ea typeface="+mn-ea"/>
                <a:cs typeface="+mn-cs"/>
              </a:rPr>
              <a:t>diarrhoea</a:t>
            </a:r>
            <a:r>
              <a:rPr lang="en-US" sz="1200" kern="1200" dirty="0">
                <a:solidFill>
                  <a:schemeClr val="tx1"/>
                </a:solidFill>
                <a:effectLst/>
                <a:latin typeface="+mn-lt"/>
                <a:ea typeface="+mn-ea"/>
                <a:cs typeface="+mn-cs"/>
              </a:rPr>
              <a:t> is often caused by exposure to </a:t>
            </a:r>
            <a:r>
              <a:rPr lang="en-US" sz="1200" kern="1200" dirty="0" err="1">
                <a:solidFill>
                  <a:schemeClr val="tx1"/>
                </a:solidFill>
                <a:effectLst/>
                <a:latin typeface="+mn-lt"/>
                <a:ea typeface="+mn-ea"/>
                <a:cs typeface="+mn-cs"/>
              </a:rPr>
              <a:t>faeces</a:t>
            </a:r>
            <a:r>
              <a:rPr lang="en-US" sz="1200" kern="1200" dirty="0">
                <a:solidFill>
                  <a:schemeClr val="tx1"/>
                </a:solidFill>
                <a:effectLst/>
                <a:latin typeface="+mn-lt"/>
                <a:ea typeface="+mn-ea"/>
                <a:cs typeface="+mn-cs"/>
              </a:rPr>
              <a:t> through poor handwashing practices). </a:t>
            </a:r>
            <a:r>
              <a:rPr lang="en-GB" sz="1200" kern="1200" dirty="0">
                <a:solidFill>
                  <a:schemeClr val="tx1"/>
                </a:solidFill>
                <a:effectLst/>
                <a:latin typeface="+mn-lt"/>
                <a:ea typeface="+mn-ea"/>
                <a:cs typeface="+mn-cs"/>
              </a:rPr>
              <a:t>This, in turn, is linked to the environment, including issues of access to water and sanitation infrastructure. </a:t>
            </a:r>
            <a:r>
              <a:rPr lang="en-GB" sz="1200" u="none" kern="1200" dirty="0">
                <a:solidFill>
                  <a:schemeClr val="tx1"/>
                </a:solidFill>
                <a:effectLst/>
                <a:latin typeface="+mn-lt"/>
                <a:ea typeface="+mn-ea"/>
                <a:cs typeface="+mn-cs"/>
              </a:rPr>
              <a:t>Poor water and sanitation infrastructure </a:t>
            </a:r>
            <a:r>
              <a:rPr lang="en-GB" sz="1200" kern="1200" dirty="0">
                <a:solidFill>
                  <a:schemeClr val="tx1"/>
                </a:solidFill>
                <a:effectLst/>
                <a:latin typeface="+mn-lt"/>
                <a:ea typeface="+mn-ea"/>
                <a:cs typeface="+mn-cs"/>
              </a:rPr>
              <a:t>can contaminate food, leading to an increase in disease. Lack of access to health services, such as vaccinations, also contributes to disease. Lifestyle choices, such as sedentary behaviour, can lead to overweight and obesity, particularly if there is an imbalance in the number of calories consumed versus used.  An appropriate diet based on one’s level of activity is recommended.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a:t>
            </a:r>
            <a:r>
              <a:rPr lang="en-GB" sz="1200" b="1" kern="1200" dirty="0">
                <a:solidFill>
                  <a:schemeClr val="tx1"/>
                </a:solidFill>
                <a:effectLst/>
                <a:latin typeface="+mn-lt"/>
                <a:ea typeface="+mn-ea"/>
                <a:cs typeface="+mn-cs"/>
              </a:rPr>
              <a:t>basic causes</a:t>
            </a:r>
            <a:r>
              <a:rPr lang="en-GB" sz="1200" kern="1200" dirty="0">
                <a:solidFill>
                  <a:schemeClr val="tx1"/>
                </a:solidFill>
                <a:effectLst/>
                <a:latin typeface="+mn-lt"/>
                <a:ea typeface="+mn-ea"/>
                <a:cs typeface="+mn-cs"/>
              </a:rPr>
              <a:t> influence the underlying causes, and so can lead to malnutrition. At this level, all sectors are involved. Household food insecurity can be due to a lack of income, which can be the result of low levels of education, which restrict job opportunities and other income-generating opportunities. Educational disparity can lead to increases in gender-based violence, which can have an impact on a mother’s ability to properly care for her children; </a:t>
            </a:r>
            <a:r>
              <a:rPr lang="en-GB" sz="1200" strike="sngStrik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may result in inadequate feeding practices or the inability to take children for health services</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Educational disparity and available household resources also contribute to individuals making poor dietary choices--consuming a diet that is low in diversity, high in fat and sugar, and low in micronutrient content (e.g., soda, chips, biscuits).  Political will can have an impact on the availability of services, including health, education, community development, and agricultural extension, to name a few. It also has an impact on the enabling environment for pro-nutrition policies, which can help expand service coverage and provide funding for necessary services.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unpack this framework, it becomes apparent that every sector has a role to play in improving nutrition.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B125E-564C-1D4F-949B-43CBED28F9DB}" type="slidenum">
              <a:rPr lang="en-US" smtClean="0"/>
              <a:t>16</a:t>
            </a:fld>
            <a:endParaRPr lang="en-US"/>
          </a:p>
        </p:txBody>
      </p:sp>
    </p:spTree>
    <p:extLst>
      <p:ext uri="{BB962C8B-B14F-4D97-AF65-F5344CB8AC3E}">
        <p14:creationId xmlns:p14="http://schemas.microsoft.com/office/powerpoint/2010/main" val="360056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for Uganda, if the</a:t>
            </a:r>
            <a:r>
              <a:rPr lang="en-US" baseline="0" dirty="0"/>
              <a:t> nutrition situation is improved through interventions illustrated in the previous slide, Uganda will benefit from improved economic productivity and human capital, as well as save thousands of lives.</a:t>
            </a:r>
          </a:p>
          <a:p>
            <a:endParaRPr lang="en-US" baseline="0" dirty="0"/>
          </a:p>
          <a:p>
            <a:r>
              <a:rPr lang="en-US" baseline="0" dirty="0"/>
              <a:t>These figures show the benefits in economic productivity and human capital gains if even just one nutrition issue was resolved. This example shows the number of lives saved and other benefits of reducing stunting and </a:t>
            </a:r>
            <a:r>
              <a:rPr lang="en-US" baseline="0" dirty="0" err="1"/>
              <a:t>anaemia</a:t>
            </a:r>
            <a:r>
              <a:rPr lang="en-US" baseline="0" dirty="0"/>
              <a:t> by 2025.</a:t>
            </a:r>
          </a:p>
          <a:p>
            <a:endParaRPr lang="en-US" baseline="0" dirty="0"/>
          </a:p>
          <a:p>
            <a:r>
              <a:rPr lang="en-US" baseline="0" dirty="0"/>
              <a:t>In each of your sectors, you can make valuable contributions towards improving nutrition outcomes and, therefore, help the country </a:t>
            </a:r>
            <a:r>
              <a:rPr lang="en-US" baseline="0" dirty="0" err="1"/>
              <a:t>realise</a:t>
            </a:r>
            <a:r>
              <a:rPr lang="en-US" baseline="0" dirty="0"/>
              <a:t> these benefits.</a:t>
            </a:r>
          </a:p>
        </p:txBody>
      </p:sp>
      <p:sp>
        <p:nvSpPr>
          <p:cNvPr id="4" name="Slide Number Placeholder 3"/>
          <p:cNvSpPr>
            <a:spLocks noGrp="1"/>
          </p:cNvSpPr>
          <p:nvPr>
            <p:ph type="sldNum" sz="quarter" idx="10"/>
          </p:nvPr>
        </p:nvSpPr>
        <p:spPr/>
        <p:txBody>
          <a:bodyPr/>
          <a:lstStyle/>
          <a:p>
            <a:fld id="{30EB125E-564C-1D4F-949B-43CBED28F9DB}" type="slidenum">
              <a:rPr lang="en-US" smtClean="0"/>
              <a:t>17</a:t>
            </a:fld>
            <a:endParaRPr lang="en-US"/>
          </a:p>
        </p:txBody>
      </p:sp>
    </p:spTree>
    <p:extLst>
      <p:ext uri="{BB962C8B-B14F-4D97-AF65-F5344CB8AC3E}">
        <p14:creationId xmlns:p14="http://schemas.microsoft.com/office/powerpoint/2010/main" val="196467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highlights</a:t>
            </a:r>
            <a:r>
              <a:rPr lang="en-US" baseline="0" dirty="0"/>
              <a:t> the various policy and strategic documents available in Uganda, which provide the enabling environment for planning for nutrition.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18</a:t>
            </a:fld>
            <a:endParaRPr lang="en-US"/>
          </a:p>
        </p:txBody>
      </p:sp>
    </p:spTree>
    <p:extLst>
      <p:ext uri="{BB962C8B-B14F-4D97-AF65-F5344CB8AC3E}">
        <p14:creationId xmlns:p14="http://schemas.microsoft.com/office/powerpoint/2010/main" val="1785948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Sustainable Development Goals (SDGs) have set the global development agenda the next 15 years. SDG 2 is aims to e</a:t>
            </a:r>
            <a:r>
              <a:rPr lang="en-US" sz="1200" b="0" i="0" kern="1200" dirty="0">
                <a:solidFill>
                  <a:schemeClr val="tx1"/>
                </a:solidFill>
                <a:effectLst/>
                <a:latin typeface="+mn-lt"/>
                <a:ea typeface="+mn-ea"/>
                <a:cs typeface="+mn-cs"/>
              </a:rPr>
              <a:t>nd hunger, achieve food security and improved nutrition, and promote sustainable agriculture. This includes eliminating all forms of malnutrition. </a:t>
            </a:r>
            <a:endParaRPr lang="en-US"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19</a:t>
            </a:fld>
            <a:endParaRPr lang="en-US"/>
          </a:p>
        </p:txBody>
      </p:sp>
    </p:spTree>
    <p:extLst>
      <p:ext uri="{BB962C8B-B14F-4D97-AF65-F5344CB8AC3E}">
        <p14:creationId xmlns:p14="http://schemas.microsoft.com/office/powerpoint/2010/main" val="205947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least 12 of the 17 goals contain indicators that are highly relevant to nutrition. Without adequate and sustained investments in good nutrition, the SDGs will not be </a:t>
            </a:r>
            <a:r>
              <a:rPr lang="en-US" sz="1200" b="0" i="0" kern="1200" dirty="0" err="1">
                <a:solidFill>
                  <a:schemeClr val="tx1"/>
                </a:solidFill>
                <a:effectLst/>
                <a:latin typeface="+mn-lt"/>
                <a:ea typeface="+mn-ea"/>
                <a:cs typeface="+mn-cs"/>
              </a:rPr>
              <a:t>realised</a:t>
            </a:r>
            <a:r>
              <a:rPr lang="en-US" sz="1200" b="0" i="0" kern="1200" dirty="0">
                <a:solidFill>
                  <a:schemeClr val="tx1"/>
                </a:solidFill>
                <a:effectLst/>
                <a:latin typeface="+mn-lt"/>
                <a:ea typeface="+mn-ea"/>
                <a:cs typeface="+mn-cs"/>
              </a:rPr>
              <a:t>. This image is included in your Participant’s Handbook. You will see that the orange</a:t>
            </a:r>
            <a:r>
              <a:rPr lang="en-US" sz="1200" b="0" i="0" kern="1200" baseline="0" dirty="0">
                <a:solidFill>
                  <a:schemeClr val="tx1"/>
                </a:solidFill>
                <a:effectLst/>
                <a:latin typeface="+mn-lt"/>
                <a:ea typeface="+mn-ea"/>
                <a:cs typeface="+mn-cs"/>
              </a:rPr>
              <a:t> SDGs require good nutrition to be achieved. The achievement of the  SDGs in green support </a:t>
            </a:r>
            <a:r>
              <a:rPr lang="en-US" sz="1200" b="0" i="0" kern="1200" baseline="0" dirty="0" err="1">
                <a:solidFill>
                  <a:schemeClr val="tx1"/>
                </a:solidFill>
                <a:effectLst/>
                <a:latin typeface="+mn-lt"/>
                <a:ea typeface="+mn-ea"/>
                <a:cs typeface="+mn-cs"/>
              </a:rPr>
              <a:t>support</a:t>
            </a:r>
            <a:r>
              <a:rPr lang="en-US" sz="1200" b="0" i="0" kern="1200" baseline="0" dirty="0">
                <a:solidFill>
                  <a:schemeClr val="tx1"/>
                </a:solidFill>
                <a:effectLst/>
                <a:latin typeface="+mn-lt"/>
                <a:ea typeface="+mn-ea"/>
                <a:cs typeface="+mn-cs"/>
              </a:rPr>
              <a:t> nutrition.</a:t>
            </a:r>
            <a:endParaRPr lang="en-US"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20</a:t>
            </a:fld>
            <a:endParaRPr lang="en-US"/>
          </a:p>
        </p:txBody>
      </p:sp>
    </p:spTree>
    <p:extLst>
      <p:ext uri="{BB962C8B-B14F-4D97-AF65-F5344CB8AC3E}">
        <p14:creationId xmlns:p14="http://schemas.microsoft.com/office/powerpoint/2010/main" val="284956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21</a:t>
            </a:fld>
            <a:endParaRPr lang="en-US"/>
          </a:p>
        </p:txBody>
      </p:sp>
    </p:spTree>
    <p:extLst>
      <p:ext uri="{BB962C8B-B14F-4D97-AF65-F5344CB8AC3E}">
        <p14:creationId xmlns:p14="http://schemas.microsoft.com/office/powerpoint/2010/main" val="88559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EB125E-564C-1D4F-949B-43CBED28F9DB}" type="slidenum">
              <a:rPr lang="en-US" smtClean="0"/>
              <a:t>3</a:t>
            </a:fld>
            <a:endParaRPr lang="en-US" dirty="0"/>
          </a:p>
        </p:txBody>
      </p:sp>
    </p:spTree>
    <p:extLst>
      <p:ext uri="{BB962C8B-B14F-4D97-AF65-F5344CB8AC3E}">
        <p14:creationId xmlns:p14="http://schemas.microsoft.com/office/powerpoint/2010/main" val="1470815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22</a:t>
            </a:fld>
            <a:endParaRPr lang="en-US"/>
          </a:p>
        </p:txBody>
      </p:sp>
    </p:spTree>
    <p:extLst>
      <p:ext uri="{BB962C8B-B14F-4D97-AF65-F5344CB8AC3E}">
        <p14:creationId xmlns:p14="http://schemas.microsoft.com/office/powerpoint/2010/main" val="245373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UN Decade of Action on Nutrition</a:t>
            </a:r>
            <a:r>
              <a:rPr lang="en-US" baseline="0" dirty="0"/>
              <a:t> has six pillars for nutrition action.</a:t>
            </a:r>
          </a:p>
          <a:p>
            <a:pPr marL="0" indent="0">
              <a:buFont typeface="+mj-lt"/>
              <a:buNone/>
            </a:pPr>
            <a:r>
              <a:rPr lang="en-US" baseline="0" dirty="0"/>
              <a:t> </a:t>
            </a:r>
          </a:p>
          <a:p>
            <a:pPr marL="0" indent="0">
              <a:buFont typeface="+mj-lt"/>
              <a:buNone/>
            </a:pPr>
            <a:r>
              <a:rPr lang="en-US" dirty="0"/>
              <a:t>The six</a:t>
            </a:r>
            <a:r>
              <a:rPr lang="en-US" baseline="0" dirty="0"/>
              <a:t> pillars are:</a:t>
            </a:r>
            <a:endParaRPr lang="en-US" dirty="0"/>
          </a:p>
          <a:p>
            <a:pPr marL="228600" indent="-228600">
              <a:buFont typeface="+mj-lt"/>
              <a:buAutoNum type="arabicPeriod"/>
            </a:pPr>
            <a:r>
              <a:rPr lang="en-US" dirty="0"/>
              <a:t>Sustainable food systems for healthy diets</a:t>
            </a:r>
          </a:p>
          <a:p>
            <a:pPr marL="228600" indent="-228600">
              <a:buFont typeface="+mj-lt"/>
              <a:buAutoNum type="arabicPeriod"/>
            </a:pPr>
            <a:r>
              <a:rPr lang="en-US" dirty="0"/>
              <a:t>Aligned health systems providing universal coverage of essential nutrition actions</a:t>
            </a:r>
          </a:p>
          <a:p>
            <a:pPr marL="228600" indent="-228600">
              <a:buFont typeface="+mj-lt"/>
              <a:buAutoNum type="arabicPeriod"/>
            </a:pPr>
            <a:r>
              <a:rPr lang="en-US" dirty="0"/>
              <a:t>Social protection and nutrition education</a:t>
            </a:r>
          </a:p>
          <a:p>
            <a:pPr marL="228600" indent="-228600">
              <a:buFont typeface="+mj-lt"/>
              <a:buAutoNum type="arabicPeriod"/>
            </a:pPr>
            <a:r>
              <a:rPr lang="en-US" dirty="0"/>
              <a:t>Trade and investment for improved nutrition</a:t>
            </a:r>
          </a:p>
          <a:p>
            <a:pPr marL="228600" indent="-228600">
              <a:buFont typeface="+mj-lt"/>
              <a:buAutoNum type="arabicPeriod"/>
            </a:pPr>
            <a:r>
              <a:rPr lang="en-US" dirty="0"/>
              <a:t>Enabling food and breastfeeding environments</a:t>
            </a:r>
          </a:p>
          <a:p>
            <a:pPr marL="228600" indent="-228600">
              <a:buFont typeface="+mj-lt"/>
              <a:buAutoNum type="arabicPeriod"/>
            </a:pPr>
            <a:r>
              <a:rPr lang="en-US" dirty="0"/>
              <a:t>Review, strengthen and promote nutrition governance and accountability</a:t>
            </a:r>
          </a:p>
          <a:p>
            <a:pPr marL="228600" indent="-228600">
              <a:buFont typeface="+mj-lt"/>
              <a:buAutoNum type="arabicPeriod"/>
            </a:pPr>
            <a:endParaRPr lang="en-US" dirty="0"/>
          </a:p>
          <a:p>
            <a:pPr marL="0" indent="0">
              <a:buFont typeface="+mj-lt"/>
              <a:buNone/>
            </a:pPr>
            <a:r>
              <a:rPr lang="en-US" dirty="0"/>
              <a:t>These</a:t>
            </a:r>
            <a:r>
              <a:rPr lang="en-US" baseline="0" dirty="0"/>
              <a:t> pillars are reflected in the following national level policies and frameworks</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23</a:t>
            </a:fld>
            <a:endParaRPr lang="en-US"/>
          </a:p>
        </p:txBody>
      </p:sp>
    </p:spTree>
    <p:extLst>
      <p:ext uri="{BB962C8B-B14F-4D97-AF65-F5344CB8AC3E}">
        <p14:creationId xmlns:p14="http://schemas.microsoft.com/office/powerpoint/2010/main" val="84212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24</a:t>
            </a:fld>
            <a:endParaRPr lang="en-US"/>
          </a:p>
        </p:txBody>
      </p:sp>
    </p:spTree>
    <p:extLst>
      <p:ext uri="{BB962C8B-B14F-4D97-AF65-F5344CB8AC3E}">
        <p14:creationId xmlns:p14="http://schemas.microsoft.com/office/powerpoint/2010/main" val="3503968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Nutrition, especially that of young children and women of reproductive age, is a priority in the Uganda Vision 2040 and is identified as a key contributor to social transformation. The Government of Uganda recognises malnutrition’s complexity and the Second National Development Plan 2015/16–2019/20 (NDP II) and the Uganda Nutrition Action Plan 2011–2016 (UNAP) provide a multi-sectoral framework to improve the nutrition situation in Uganda.  Nutrition must be included and planned for as a cross-cutting issue, as mandated in the</a:t>
            </a:r>
            <a:r>
              <a:rPr lang="en-US" sz="1200" kern="1200" dirty="0">
                <a:solidFill>
                  <a:schemeClr val="tx1"/>
                </a:solidFill>
                <a:effectLst/>
                <a:latin typeface="+mn-lt"/>
                <a:ea typeface="+mn-ea"/>
                <a:cs typeface="+mn-cs"/>
              </a:rPr>
              <a:t> NDP II, the Local Government Development Planning Guidelines 2014, and the Sector Development Planning Guidelines 2015. </a:t>
            </a:r>
            <a:r>
              <a:rPr lang="en-GB" sz="1200" kern="1200" dirty="0">
                <a:solidFill>
                  <a:schemeClr val="tx1"/>
                </a:solidFill>
                <a:effectLst/>
                <a:latin typeface="+mn-lt"/>
                <a:ea typeface="+mn-ea"/>
                <a:cs typeface="+mn-cs"/>
              </a:rPr>
              <a:t>These policy documents also emphasise the need to plan and coordinate nutrition programming at national, district, and community levels.</a:t>
            </a:r>
            <a:endParaRPr lang="en-US" sz="1200" kern="1200" dirty="0">
              <a:solidFill>
                <a:schemeClr val="tx1"/>
              </a:solidFill>
              <a:effectLst/>
              <a:latin typeface="+mn-lt"/>
              <a:ea typeface="+mn-ea"/>
              <a:cs typeface="+mn-cs"/>
            </a:endParaRPr>
          </a:p>
          <a:p>
            <a:endParaRPr lang="en-US" dirty="0"/>
          </a:p>
          <a:p>
            <a:r>
              <a:rPr lang="en-US" dirty="0"/>
              <a:t>Uganda has aligned</a:t>
            </a:r>
            <a:r>
              <a:rPr lang="en-US" baseline="0" dirty="0"/>
              <a:t> its policy frameworks and strategies to the existing global strategies such as the Millennium Development Goals, the Scaling Up Nutrition Movement, the Sustainable Development Goals (SDGs). In this way, Uganda’s national and local level objectives will make direct contributions to global nutrition goals.</a:t>
            </a:r>
          </a:p>
          <a:p>
            <a:endParaRPr lang="en-US" baseline="0" dirty="0"/>
          </a:p>
          <a:p>
            <a:r>
              <a:rPr lang="en-US" baseline="0" dirty="0"/>
              <a:t>This purpose of this presentation is to </a:t>
            </a:r>
            <a:r>
              <a:rPr lang="en-US" baseline="0" dirty="0" err="1"/>
              <a:t>familiarise</a:t>
            </a:r>
            <a:r>
              <a:rPr lang="en-US" baseline="0" dirty="0"/>
              <a:t> you with the key national level polices that provide the mandate for nutrition planning and implementation at all levels of local government, from districts to communities. It will also introduce you to the Uganda national nutrition coordination framework and your role in the nutrition planning process.</a:t>
            </a:r>
          </a:p>
        </p:txBody>
      </p:sp>
      <p:sp>
        <p:nvSpPr>
          <p:cNvPr id="4" name="Slide Number Placeholder 3"/>
          <p:cNvSpPr>
            <a:spLocks noGrp="1"/>
          </p:cNvSpPr>
          <p:nvPr>
            <p:ph type="sldNum" sz="quarter" idx="10"/>
          </p:nvPr>
        </p:nvSpPr>
        <p:spPr/>
        <p:txBody>
          <a:bodyPr/>
          <a:lstStyle/>
          <a:p>
            <a:fld id="{30EB125E-564C-1D4F-949B-43CBED28F9DB}" type="slidenum">
              <a:rPr lang="en-US" smtClean="0"/>
              <a:t>25</a:t>
            </a:fld>
            <a:endParaRPr lang="en-US"/>
          </a:p>
        </p:txBody>
      </p:sp>
    </p:spTree>
    <p:extLst>
      <p:ext uri="{BB962C8B-B14F-4D97-AF65-F5344CB8AC3E}">
        <p14:creationId xmlns:p14="http://schemas.microsoft.com/office/powerpoint/2010/main" val="2590466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26</a:t>
            </a:fld>
            <a:endParaRPr lang="en-US"/>
          </a:p>
        </p:txBody>
      </p:sp>
    </p:spTree>
    <p:extLst>
      <p:ext uri="{BB962C8B-B14F-4D97-AF65-F5344CB8AC3E}">
        <p14:creationId xmlns:p14="http://schemas.microsoft.com/office/powerpoint/2010/main" val="27784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goal of the Uganda Vision 2040  is to achieve </a:t>
            </a:r>
            <a:r>
              <a:rPr lang="en-US" sz="1200" b="1" i="0" u="none" strike="noStrike" kern="1200" baseline="0" dirty="0">
                <a:solidFill>
                  <a:schemeClr val="tx1"/>
                </a:solidFill>
                <a:latin typeface="+mn-lt"/>
                <a:ea typeface="+mn-ea"/>
                <a:cs typeface="+mn-cs"/>
              </a:rPr>
              <a:t>“A transformed Ugandan society from a peasant to a modern and prosperous country within 30 years.” </a:t>
            </a:r>
            <a:r>
              <a:rPr lang="en-US" sz="1200" b="0" i="0" u="none" strike="noStrike" kern="1200" baseline="0" dirty="0">
                <a:solidFill>
                  <a:schemeClr val="tx1"/>
                </a:solidFill>
                <a:latin typeface="+mn-lt"/>
                <a:ea typeface="+mn-ea"/>
                <a:cs typeface="+mn-cs"/>
              </a:rPr>
              <a:t>This calls for investment in human capital development. </a:t>
            </a:r>
            <a:r>
              <a:rPr lang="en-US" dirty="0"/>
              <a:t>Reducing</a:t>
            </a:r>
            <a:r>
              <a:rPr lang="en-US" baseline="0" dirty="0"/>
              <a:t> childhood stunting is one of the Vision 2040 targets, specifically to eliminate stunting among children under 5 from 33 percent to 0 by 2040. This is because, as we learned in the presentation in Session 1.1, addressing malnutrition </a:t>
            </a:r>
            <a:r>
              <a:rPr lang="en-US" sz="1200" b="0" i="0" u="none" strike="noStrike" kern="1200" baseline="0" dirty="0">
                <a:solidFill>
                  <a:schemeClr val="tx1"/>
                </a:solidFill>
                <a:latin typeface="+mn-lt"/>
                <a:ea typeface="+mn-ea"/>
                <a:cs typeface="+mn-cs"/>
              </a:rPr>
              <a:t>provides a strong return on public investment – for every one thousand shillings invested, an estimated six thousand shillings worth of increased productivity will result from reduced child stunting, improved maternal health, enhanced micronutrient intake, and improved nutritional care.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27</a:t>
            </a:fld>
            <a:endParaRPr lang="en-US"/>
          </a:p>
        </p:txBody>
      </p:sp>
    </p:spTree>
    <p:extLst>
      <p:ext uri="{BB962C8B-B14F-4D97-AF65-F5344CB8AC3E}">
        <p14:creationId xmlns:p14="http://schemas.microsoft.com/office/powerpoint/2010/main" val="812070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70309020205020404" pitchFamily="49" charset="0"/>
              <a:buNone/>
              <a:defRPr/>
            </a:pPr>
            <a:r>
              <a:rPr lang="en-US" baseline="0" dirty="0"/>
              <a:t>Nutrition in the NDP II is aligned to the Sustainable Development Goal 2 on End hunger, achieve food security and improved nutrition, and promote sustainable agriculture. Nutrition targets fall under NDP II Objective 3: Enhance human capital development. This includes a target on reduction in stunting, which will improve educational attainment. General improvements in nutritional status will also help to achieve NDP Objective 3 targets of reducing, material, infant, and child mortality rates, and improvements in secondary education completion and total average years of schooling. In addition, achievements in improved safe water coverage, also an Objective 3 target, will have positive feedback effects on nutrition outcomes as well.</a:t>
            </a:r>
          </a:p>
          <a:p>
            <a:pPr lvl="0">
              <a:buFont typeface="Courier New" panose="02070309020205020404" pitchFamily="49" charset="0"/>
              <a:buNone/>
              <a:defRPr/>
            </a:pPr>
            <a:endParaRPr lang="en-US" baseline="0" dirty="0"/>
          </a:p>
          <a:p>
            <a:r>
              <a:rPr lang="en-US" sz="1200" b="1" i="0" u="none" strike="noStrike" kern="1200" baseline="0" dirty="0">
                <a:solidFill>
                  <a:schemeClr val="tx1"/>
                </a:solidFill>
                <a:latin typeface="+mn-lt"/>
                <a:ea typeface="+mn-ea"/>
                <a:cs typeface="+mn-cs"/>
              </a:rPr>
              <a:t>Nutrition-specific interventions </a:t>
            </a:r>
            <a:r>
              <a:rPr lang="en-US" sz="1200" b="0" i="0" u="none" strike="noStrike" kern="1200" baseline="0" dirty="0">
                <a:solidFill>
                  <a:schemeClr val="tx1"/>
                </a:solidFill>
                <a:latin typeface="+mn-lt"/>
                <a:ea typeface="+mn-ea"/>
                <a:cs typeface="+mn-cs"/>
              </a:rPr>
              <a:t>address the immediate causes of undernutrition (e.g., inadequate dietary intake) and some of the underlying causes (e.g., feeding practices and access to food).</a:t>
            </a:r>
          </a:p>
          <a:p>
            <a:pPr lvl="0">
              <a:buFont typeface="Courier New" panose="02070309020205020404" pitchFamily="49" charset="0"/>
              <a:buNone/>
              <a:defRPr/>
            </a:pPr>
            <a:endParaRPr lang="en-US" baseline="0" dirty="0"/>
          </a:p>
          <a:p>
            <a:r>
              <a:rPr lang="en-US" sz="1200" b="1" i="0" u="none" strike="noStrike" kern="1200" baseline="0" dirty="0">
                <a:solidFill>
                  <a:schemeClr val="tx1"/>
                </a:solidFill>
                <a:latin typeface="+mn-lt"/>
                <a:ea typeface="+mn-ea"/>
                <a:cs typeface="+mn-cs"/>
              </a:rPr>
              <a:t>Nutrition-sensitive interventions </a:t>
            </a:r>
            <a:r>
              <a:rPr lang="en-US" sz="1200" b="0" i="0" u="none" strike="noStrike" kern="1200" baseline="0" dirty="0">
                <a:solidFill>
                  <a:schemeClr val="tx1"/>
                </a:solidFill>
                <a:latin typeface="+mn-lt"/>
                <a:ea typeface="+mn-ea"/>
                <a:cs typeface="+mn-cs"/>
              </a:rPr>
              <a:t>address some of the underlying and basic causes of malnutrition—such as food security; adequate caregiving resources at the maternal, household, and community levels; and access to health services and a safe and hygienic environment—and incorporate nutrition goals and actions from a wide range of sectors. They can also serve as delivery platforms for nutrition-specific interventions, potentially increasing their scale, coverage, and effectiveness.</a:t>
            </a:r>
          </a:p>
          <a:p>
            <a:endParaRPr lang="en-US" sz="1200" b="0" i="0" u="none" strike="noStrike" kern="1200" baseline="0" dirty="0">
              <a:solidFill>
                <a:schemeClr val="tx1"/>
              </a:solidFill>
              <a:latin typeface="+mn-lt"/>
              <a:ea typeface="+mn-ea"/>
              <a:cs typeface="+mn-cs"/>
            </a:endParaRPr>
          </a:p>
          <a:p>
            <a:r>
              <a:rPr lang="en-US" baseline="0" dirty="0"/>
              <a:t>Nutrition is also highlighted as an important cross-cutting issue, which will be discussed more later on.</a:t>
            </a:r>
          </a:p>
        </p:txBody>
      </p:sp>
      <p:sp>
        <p:nvSpPr>
          <p:cNvPr id="4" name="Slide Number Placeholder 3"/>
          <p:cNvSpPr>
            <a:spLocks noGrp="1"/>
          </p:cNvSpPr>
          <p:nvPr>
            <p:ph type="sldNum" sz="quarter" idx="10"/>
          </p:nvPr>
        </p:nvSpPr>
        <p:spPr/>
        <p:txBody>
          <a:bodyPr/>
          <a:lstStyle/>
          <a:p>
            <a:fld id="{30EB125E-564C-1D4F-949B-43CBED28F9DB}" type="slidenum">
              <a:rPr lang="en-US" smtClean="0"/>
              <a:t>28</a:t>
            </a:fld>
            <a:endParaRPr lang="en-US"/>
          </a:p>
        </p:txBody>
      </p:sp>
    </p:spTree>
    <p:extLst>
      <p:ext uri="{BB962C8B-B14F-4D97-AF65-F5344CB8AC3E}">
        <p14:creationId xmlns:p14="http://schemas.microsoft.com/office/powerpoint/2010/main" val="310619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Uganda Nutrition Action Plan is</a:t>
            </a:r>
            <a:r>
              <a:rPr lang="en-US" baseline="0" dirty="0"/>
              <a:t> the national agenda providing multi-sectoral guidance on improving the nutrition outcomes within the first 1,000 days. The goal of the UNAP is to r</a:t>
            </a:r>
            <a:r>
              <a:rPr lang="sw-KE" dirty="0"/>
              <a:t>educe malnutrition levels among women of  reproductive age, infants, and young children from 2011 through 2016 and beyond. </a:t>
            </a:r>
          </a:p>
          <a:p>
            <a:endParaRPr lang="sw-KE" dirty="0"/>
          </a:p>
          <a:p>
            <a:r>
              <a:rPr lang="sw-KE" dirty="0"/>
              <a:t>It has five objectives: </a:t>
            </a:r>
          </a:p>
          <a:p>
            <a:pPr marL="228600" indent="-228600">
              <a:buAutoNum type="arabicParenR"/>
            </a:pPr>
            <a:r>
              <a:rPr lang="en-US" altLang="en-US" dirty="0"/>
              <a:t>Improve access and </a:t>
            </a:r>
            <a:r>
              <a:rPr lang="en-US" altLang="en-US" dirty="0" err="1"/>
              <a:t>utilisation</a:t>
            </a:r>
            <a:r>
              <a:rPr lang="en-US" altLang="en-US" dirty="0"/>
              <a:t> of maternal, infant,</a:t>
            </a:r>
            <a:r>
              <a:rPr lang="en-US" altLang="en-US" baseline="0" dirty="0"/>
              <a:t> and y</a:t>
            </a:r>
            <a:r>
              <a:rPr lang="en-US" altLang="en-US" dirty="0"/>
              <a:t>oung child</a:t>
            </a:r>
            <a:r>
              <a:rPr lang="en-US" altLang="en-US" baseline="0" dirty="0"/>
              <a:t> n</a:t>
            </a:r>
            <a:r>
              <a:rPr lang="en-US" altLang="en-US" dirty="0"/>
              <a:t>utrition health-related services. </a:t>
            </a:r>
          </a:p>
          <a:p>
            <a:pPr marL="228600" indent="-228600">
              <a:buAutoNum type="arabicParenR"/>
            </a:pPr>
            <a:r>
              <a:rPr lang="en-US" altLang="en-US" dirty="0"/>
              <a:t>Enhance consumption of diverse diets.</a:t>
            </a:r>
          </a:p>
          <a:p>
            <a:pPr marL="228600" indent="-228600">
              <a:buAutoNum type="arabicParenR"/>
            </a:pPr>
            <a:r>
              <a:rPr lang="en-US" altLang="en-US" dirty="0"/>
              <a:t>Protect households from the impact of shocks and other vulnerabilities that affect nutritional status.</a:t>
            </a:r>
          </a:p>
          <a:p>
            <a:pPr marL="228600" indent="-228600">
              <a:buAutoNum type="arabicParenR"/>
            </a:pPr>
            <a:r>
              <a:rPr lang="en-US" altLang="en-US" dirty="0"/>
              <a:t>Strengthen the policy, institutional framework, and capacity to effectively plan, implement, and monitor nutrition.</a:t>
            </a:r>
            <a:r>
              <a:rPr lang="en-US" altLang="en-US" baseline="0" dirty="0"/>
              <a:t> </a:t>
            </a:r>
          </a:p>
          <a:p>
            <a:pPr marL="228600" indent="-228600">
              <a:buAutoNum type="arabicParenR"/>
            </a:pPr>
            <a:r>
              <a:rPr lang="en-US" altLang="en-US" baseline="0" dirty="0"/>
              <a:t>C</a:t>
            </a:r>
            <a:r>
              <a:rPr lang="en-US" altLang="en-US" dirty="0"/>
              <a:t>reate awareness, maintain interest and commitment to improve support for nutrition.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29</a:t>
            </a:fld>
            <a:endParaRPr lang="en-US"/>
          </a:p>
        </p:txBody>
      </p:sp>
    </p:spTree>
    <p:extLst>
      <p:ext uri="{BB962C8B-B14F-4D97-AF65-F5344CB8AC3E}">
        <p14:creationId xmlns:p14="http://schemas.microsoft.com/office/powerpoint/2010/main" val="2864100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is a key issue cross</a:t>
            </a:r>
            <a:r>
              <a:rPr lang="en-US" baseline="0" dirty="0"/>
              <a:t> cutting issue highlighted in the local development planning guidelines to be integrated into the planning frameworks in all sectors and government programs. This means nutrition should be included in the district development plans, sectoral work plans, and budgets.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30</a:t>
            </a:fld>
            <a:endParaRPr lang="en-US"/>
          </a:p>
        </p:txBody>
      </p:sp>
    </p:spTree>
    <p:extLst>
      <p:ext uri="{BB962C8B-B14F-4D97-AF65-F5344CB8AC3E}">
        <p14:creationId xmlns:p14="http://schemas.microsoft.com/office/powerpoint/2010/main" val="82639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nutrition is mandated as a cross-cutting issue in the NDP II, it needs to be integrated into national, sector, and local government level plans. This is reiterated in the local government planning guidelines. </a:t>
            </a:r>
            <a:r>
              <a:rPr lang="en-US" dirty="0"/>
              <a:t>The National</a:t>
            </a:r>
            <a:r>
              <a:rPr lang="en-US" baseline="0" dirty="0"/>
              <a:t> Nutrition Planning Guidelines 2015 provide a standard process for integration of nutrition into plans at all levels. It emphasizes the requirements at local government level to include nutrition in their five-year development plans and to develop five-year multi-sectoral nutrition action plans. This  will </a:t>
            </a:r>
            <a:r>
              <a:rPr lang="en-US" baseline="0" dirty="0" err="1"/>
              <a:t>familiarise</a:t>
            </a:r>
            <a:r>
              <a:rPr lang="en-US" baseline="0" dirty="0"/>
              <a:t> you with the requirements laid out in the National Nutrition Planning Guidelines as you through the process of developing your MSNAPs.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31</a:t>
            </a:fld>
            <a:endParaRPr lang="en-US"/>
          </a:p>
        </p:txBody>
      </p:sp>
    </p:spTree>
    <p:extLst>
      <p:ext uri="{BB962C8B-B14F-4D97-AF65-F5344CB8AC3E}">
        <p14:creationId xmlns:p14="http://schemas.microsoft.com/office/powerpoint/2010/main" val="403665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People are malnourished if their diet is not balanced with their nutritional needs.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Malnutrition: </a:t>
            </a:r>
            <a:r>
              <a:rPr lang="en-US" sz="1200" kern="1200" dirty="0">
                <a:solidFill>
                  <a:schemeClr val="tx1"/>
                </a:solidFill>
                <a:effectLst/>
                <a:latin typeface="+mn-lt"/>
                <a:ea typeface="+mn-ea"/>
                <a:cs typeface="+mn-cs"/>
              </a:rPr>
              <a:t>People are malnourished if their diet is not balanced with their nutritional needs. Malnutrition includes both undernutrition (stunting, wasting, underweight, and micronutrient deficiencies) and overnutrition (overweight and obesity).</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Undernutrition: </a:t>
            </a:r>
            <a:r>
              <a:rPr lang="en-US" sz="1200" kern="1200" dirty="0">
                <a:solidFill>
                  <a:schemeClr val="tx1"/>
                </a:solidFill>
                <a:effectLst/>
                <a:latin typeface="+mn-lt"/>
                <a:ea typeface="+mn-ea"/>
                <a:cs typeface="+mn-cs"/>
              </a:rPr>
              <a:t>Undernutrition is a consequence of a deficiency in nutrient intake and/or absorption in the body. The different forms of undernutrition, which can appear alone or in combination, are acute malnutrition (bilateral pitting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and/or wasting), chronic malnutrition (stunting), underweight (combined form of wasting and stunting), and micronutrient deficiencies.</a:t>
            </a: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Underweight: </a:t>
            </a:r>
            <a:r>
              <a:rPr lang="en-US" sz="1200" kern="1200" dirty="0">
                <a:solidFill>
                  <a:schemeClr val="tx1"/>
                </a:solidFill>
                <a:effectLst/>
                <a:latin typeface="+mn-lt"/>
                <a:ea typeface="+mn-ea"/>
                <a:cs typeface="+mn-cs"/>
              </a:rPr>
              <a:t>A composite form of undernutrition that includes elements of stunting and wasting and is defined in children under 5 as a weight-for-age of more than 2 standard deviations below the median (&lt;-2 SD) of the WHO Child Growth Standards. This indicator is commonly used in growth monitoring and promotion (GMP) and child health and nutrition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aimed at prevention and treatment of undernutrition.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Micronutrient deficiency</a:t>
            </a:r>
            <a:r>
              <a:rPr lang="en-US" sz="1200" kern="1200" dirty="0">
                <a:solidFill>
                  <a:schemeClr val="tx1"/>
                </a:solidFill>
                <a:effectLst/>
                <a:latin typeface="+mn-lt"/>
                <a:ea typeface="+mn-ea"/>
                <a:cs typeface="+mn-cs"/>
              </a:rPr>
              <a:t>: Inadequate intake of micronutrients (vitamins or minerals) for the body’s needs. The most common micronutrient deficiencies are: vitamin A deficiency, Iron deficiency </a:t>
            </a:r>
            <a:r>
              <a:rPr lang="en-US" sz="1200" kern="1200" dirty="0" err="1">
                <a:solidFill>
                  <a:schemeClr val="tx1"/>
                </a:solidFill>
                <a:effectLst/>
                <a:latin typeface="+mn-lt"/>
                <a:ea typeface="+mn-ea"/>
                <a:cs typeface="+mn-cs"/>
              </a:rPr>
              <a:t>anaemia</a:t>
            </a:r>
            <a:r>
              <a:rPr lang="en-US" sz="1200" kern="1200" dirty="0">
                <a:solidFill>
                  <a:schemeClr val="tx1"/>
                </a:solidFill>
                <a:effectLst/>
                <a:latin typeface="+mn-lt"/>
                <a:ea typeface="+mn-ea"/>
                <a:cs typeface="+mn-cs"/>
              </a:rPr>
              <a:t>, iodine deficiency, and zinc deficiency. This is also known as ‘hidden hunger’.</a:t>
            </a:r>
          </a:p>
          <a:p>
            <a:endParaRPr lang="en-US" b="0" dirty="0"/>
          </a:p>
          <a:p>
            <a:r>
              <a:rPr lang="en-US" sz="1200" b="1" kern="1200" dirty="0" err="1">
                <a:solidFill>
                  <a:schemeClr val="tx1"/>
                </a:solidFill>
                <a:effectLst/>
                <a:latin typeface="+mn-lt"/>
                <a:ea typeface="+mn-ea"/>
                <a:cs typeface="+mn-cs"/>
              </a:rPr>
              <a:t>Overnutrition</a:t>
            </a:r>
            <a:r>
              <a:rPr lang="en-US" sz="1200" b="1"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Overnutrition</a:t>
            </a:r>
            <a:r>
              <a:rPr lang="en-US" sz="1200" kern="1200" dirty="0">
                <a:solidFill>
                  <a:schemeClr val="tx1"/>
                </a:solidFill>
                <a:effectLst/>
                <a:latin typeface="+mn-lt"/>
                <a:ea typeface="+mn-ea"/>
                <a:cs typeface="+mn-cs"/>
              </a:rPr>
              <a:t> happens when a person’s daily energy intake consistently exceeds energy requirements. If the continues over time, a person may become overweight or obese.</a:t>
            </a:r>
          </a:p>
          <a:p>
            <a:endParaRPr lang="en-US" sz="1200" b="0" i="0" u="none" strike="noStrike" kern="1200" baseline="0" dirty="0">
              <a:solidFill>
                <a:schemeClr val="tx1"/>
              </a:solidFill>
              <a:latin typeface="+mn-lt"/>
              <a:ea typeface="+mn-ea"/>
              <a:cs typeface="+mn-cs"/>
            </a:endParaRPr>
          </a:p>
          <a:p>
            <a:endParaRPr lang="en-US" b="0" strike="sngStrike" dirty="0"/>
          </a:p>
        </p:txBody>
      </p:sp>
      <p:sp>
        <p:nvSpPr>
          <p:cNvPr id="4" name="Slide Number Placeholder 3"/>
          <p:cNvSpPr>
            <a:spLocks noGrp="1"/>
          </p:cNvSpPr>
          <p:nvPr>
            <p:ph type="sldNum" sz="quarter" idx="10"/>
          </p:nvPr>
        </p:nvSpPr>
        <p:spPr/>
        <p:txBody>
          <a:bodyPr/>
          <a:lstStyle/>
          <a:p>
            <a:fld id="{30EB125E-564C-1D4F-949B-43CBED28F9DB}" type="slidenum">
              <a:rPr lang="en-US" smtClean="0"/>
              <a:t>5</a:t>
            </a:fld>
            <a:endParaRPr lang="en-US"/>
          </a:p>
        </p:txBody>
      </p:sp>
    </p:spTree>
    <p:extLst>
      <p:ext uri="{BB962C8B-B14F-4D97-AF65-F5344CB8AC3E}">
        <p14:creationId xmlns:p14="http://schemas.microsoft.com/office/powerpoint/2010/main" val="4078980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UNAP presents this</a:t>
            </a:r>
            <a:r>
              <a:rPr lang="en-US" baseline="0" dirty="0"/>
              <a:t> national coordination framework for nutrition, with committees responsible for overseeing nutrition activities from national to LLG level.</a:t>
            </a:r>
          </a:p>
        </p:txBody>
      </p:sp>
      <p:sp>
        <p:nvSpPr>
          <p:cNvPr id="4" name="Slide Number Placeholder 3"/>
          <p:cNvSpPr>
            <a:spLocks noGrp="1"/>
          </p:cNvSpPr>
          <p:nvPr>
            <p:ph type="sldNum" sz="quarter" idx="10"/>
          </p:nvPr>
        </p:nvSpPr>
        <p:spPr/>
        <p:txBody>
          <a:bodyPr/>
          <a:lstStyle/>
          <a:p>
            <a:fld id="{30EB125E-564C-1D4F-949B-43CBED28F9DB}" type="slidenum">
              <a:rPr lang="en-US" smtClean="0"/>
              <a:t>32</a:t>
            </a:fld>
            <a:endParaRPr lang="en-US"/>
          </a:p>
        </p:txBody>
      </p:sp>
    </p:spTree>
    <p:extLst>
      <p:ext uri="{BB962C8B-B14F-4D97-AF65-F5344CB8AC3E}">
        <p14:creationId xmlns:p14="http://schemas.microsoft.com/office/powerpoint/2010/main" val="1389340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this conducive</a:t>
            </a:r>
            <a:r>
              <a:rPr lang="en-US" baseline="0" dirty="0"/>
              <a:t> policy environment for implementation of nutrition interventions, there is urgent need to invest in action at local government level and put in place sustainable systems for programming. As a member of the NCC it is part of your responsibilities to ensure nutrition is included in all local government plans and to take a leading role in the development and approval of your MSNAP.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By the end of this  you will have a deeper understanding of the nutrition planning process and have developed a draft of your MSNAP to take back to your district/LLG for </a:t>
            </a:r>
            <a:r>
              <a:rPr lang="en-US" baseline="0" dirty="0" err="1"/>
              <a:t>finalisation</a:t>
            </a:r>
            <a:r>
              <a:rPr lang="en-US" baseline="0" dirty="0"/>
              <a:t> and approval by your Council.</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33</a:t>
            </a:fld>
            <a:endParaRPr lang="en-US"/>
          </a:p>
        </p:txBody>
      </p:sp>
    </p:spTree>
    <p:extLst>
      <p:ext uri="{BB962C8B-B14F-4D97-AF65-F5344CB8AC3E}">
        <p14:creationId xmlns:p14="http://schemas.microsoft.com/office/powerpoint/2010/main" val="240295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DNCC core membership should include government representatives from the administration, health, planning, education, production, community development, and water and environment sectors/departments.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Direct influencing actors include political leaders, civil society, and implementing partners. Because these actors have both financial and technical resources and political influence, they can be effective supporters of DNCC operations even though they are not part of the core DNCC membership. DNCCs should engage with them to advance shared goals that are appropriate for the local context, as these actors are well placed to mobilise nutrition resources and can contribute technical assistance in areas such as data collection.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DNCCs should also engage with indirect influencing actors such as academia, religious and cultural leaders, the media, and the private sector. Each of these actors has a sphere of influence in the community and access to platforms through which advocacy and behaviour change communication for nutrition can be done.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planning and implementation, DNCCs should also keep the national context in mind, including both development partners and government sectors. Although many such actors do not directly engage with the DNCCs on a regular basis, they can influence decisions that impact DNCC operations through their work with influencing actors, such as implementing partners, at the district/LLG level.</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34</a:t>
            </a:fld>
            <a:endParaRPr lang="en-US"/>
          </a:p>
        </p:txBody>
      </p:sp>
    </p:spTree>
    <p:extLst>
      <p:ext uri="{BB962C8B-B14F-4D97-AF65-F5344CB8AC3E}">
        <p14:creationId xmlns:p14="http://schemas.microsoft.com/office/powerpoint/2010/main" val="927501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Technical guidance:</a:t>
            </a:r>
            <a:r>
              <a:rPr lang="en-GB" sz="1200" kern="1200" dirty="0">
                <a:solidFill>
                  <a:schemeClr val="tx1"/>
                </a:solidFill>
                <a:effectLst/>
                <a:latin typeface="+mn-lt"/>
                <a:ea typeface="+mn-ea"/>
                <a:cs typeface="+mn-cs"/>
              </a:rPr>
              <a:t> NCCs provide nutrition technical guidance at all local government levels, including to departments, partners, technical planning committees, and councils to ensure proper nutrition planning and quality of service delivery. This also includes identification of capacity strengthening needs.</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Coordination and partnership with nutrition stakeholders:</a:t>
            </a:r>
            <a:r>
              <a:rPr lang="en-GB" sz="1200" kern="1200" dirty="0">
                <a:solidFill>
                  <a:schemeClr val="tx1"/>
                </a:solidFill>
                <a:effectLst/>
                <a:latin typeface="+mn-lt"/>
                <a:ea typeface="+mn-ea"/>
                <a:cs typeface="+mn-cs"/>
              </a:rPr>
              <a:t> The NCC provides a platform through which nutrition stakeholders from all departments can share information and build consensus on how best to address nutrition problems, use available resources, and harmonise the implementation of nutrition activities in the district/LLG. NCCs also have the responsibility to identify and build partnerships with nutrition stakeholders who can contribute to district/LLG nutrition goals and objectives. </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Monitoring and reporting:</a:t>
            </a:r>
            <a:r>
              <a:rPr lang="en-GB" sz="1200" kern="1200" dirty="0">
                <a:solidFill>
                  <a:schemeClr val="tx1"/>
                </a:solidFill>
                <a:effectLst/>
                <a:latin typeface="+mn-lt"/>
                <a:ea typeface="+mn-ea"/>
                <a:cs typeface="+mn-cs"/>
              </a:rPr>
              <a:t> NCCs conduct joint monitoring and support supervision visits to their lower local government NCCs, departments, and partners to provide oversight to activity implementation. NCCs are also responsible for submitting quarterly reports. Reporting requirements capture progress on nutrition governance activities and on the implementation of activities in the multi-sectoral nutrition action plan. </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Planning, budgeting, and resource mobilisation:</a:t>
            </a:r>
            <a:r>
              <a:rPr lang="en-GB" sz="1200" kern="1200" dirty="0">
                <a:solidFill>
                  <a:schemeClr val="tx1"/>
                </a:solidFill>
                <a:effectLst/>
                <a:latin typeface="+mn-lt"/>
                <a:ea typeface="+mn-ea"/>
                <a:cs typeface="+mn-cs"/>
              </a:rPr>
              <a:t> NCCs ensure integration and alignment of nutrition interventions in all local government development planning frameworks, including Development Plans, the MSNAP, annual work plans, and budgets. NCCs should also mobilise internal and external resources to address resource gaps (e.g., local revenues, partners, and through proposal development).</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Advocacy:</a:t>
            </a:r>
            <a:r>
              <a:rPr lang="en-GB" sz="1200" kern="1200" dirty="0">
                <a:solidFill>
                  <a:schemeClr val="tx1"/>
                </a:solidFill>
                <a:effectLst/>
                <a:latin typeface="+mn-lt"/>
                <a:ea typeface="+mn-ea"/>
                <a:cs typeface="+mn-cs"/>
              </a:rPr>
              <a:t> NCCs should conduct advocacy to raise nutrition awareness among their district/LLG leaders. NCCs should also identify and work with nutrition champions to support advocacy efforts.</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Nutrition behaviour change communication (BCC) and social mobilisation:</a:t>
            </a:r>
            <a:r>
              <a:rPr lang="en-GB" sz="1200" kern="1200" dirty="0">
                <a:solidFill>
                  <a:schemeClr val="tx1"/>
                </a:solidFill>
                <a:effectLst/>
                <a:latin typeface="+mn-lt"/>
                <a:ea typeface="+mn-ea"/>
                <a:cs typeface="+mn-cs"/>
              </a:rPr>
              <a:t> NCCs should utilise available platforms such as the media, community dialogue meetings (</a:t>
            </a:r>
            <a:r>
              <a:rPr lang="en-GB" sz="1200" kern="1200" dirty="0" err="1">
                <a:solidFill>
                  <a:schemeClr val="tx1"/>
                </a:solidFill>
                <a:effectLst/>
                <a:latin typeface="+mn-lt"/>
                <a:ea typeface="+mn-ea"/>
                <a:cs typeface="+mn-cs"/>
              </a:rPr>
              <a:t>barazas</a:t>
            </a:r>
            <a:r>
              <a:rPr lang="en-GB" sz="1200" kern="1200" dirty="0">
                <a:solidFill>
                  <a:schemeClr val="tx1"/>
                </a:solidFill>
                <a:effectLst/>
                <a:latin typeface="+mn-lt"/>
                <a:ea typeface="+mn-ea"/>
                <a:cs typeface="+mn-cs"/>
              </a:rPr>
              <a:t>), and community outreach to carry out behaviour change communication for nutrition. NCCs should also take the lead in ensuring that nutrition BCC messaging and social mobilisation efforts are harmonised across partners and lower local governments.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35</a:t>
            </a:fld>
            <a:endParaRPr lang="en-US"/>
          </a:p>
        </p:txBody>
      </p:sp>
    </p:spTree>
    <p:extLst>
      <p:ext uri="{BB962C8B-B14F-4D97-AF65-F5344CB8AC3E}">
        <p14:creationId xmlns:p14="http://schemas.microsoft.com/office/powerpoint/2010/main" val="3842847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By the end of this , your skills</a:t>
            </a:r>
            <a:r>
              <a:rPr lang="en-US" baseline="0" dirty="0"/>
              <a:t> in this area should be strengthened.</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36</a:t>
            </a:fld>
            <a:endParaRPr lang="en-US"/>
          </a:p>
        </p:txBody>
      </p:sp>
    </p:spTree>
    <p:extLst>
      <p:ext uri="{BB962C8B-B14F-4D97-AF65-F5344CB8AC3E}">
        <p14:creationId xmlns:p14="http://schemas.microsoft.com/office/powerpoint/2010/main" val="275919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a:t>
            </a:r>
            <a:r>
              <a:rPr lang="en-US" b="0" baseline="0" dirty="0"/>
              <a:t> show images of some examples of undernutrition. You see an example of acute malnutrition in the form of wasting. Acute malnutrition has two categories – severe acute malnutrition (SAM), which can be treated either through inpatient care or outpatient care, depending on the severity and the presence of other medical complications – and moderate acute malnutrition (MAM), which can be treated through outpatient care and/or supplementary feeding programs (SFP). </a:t>
            </a:r>
          </a:p>
          <a:p>
            <a:endParaRPr lang="en-US" b="0" baseline="0" dirty="0"/>
          </a:p>
          <a:p>
            <a:r>
              <a:rPr lang="en-US" sz="1200" b="1" kern="1200" dirty="0">
                <a:solidFill>
                  <a:schemeClr val="tx1"/>
                </a:solidFill>
                <a:effectLst/>
                <a:latin typeface="+mn-lt"/>
                <a:ea typeface="+mn-ea"/>
                <a:cs typeface="+mn-cs"/>
              </a:rPr>
              <a:t>Wasting: </a:t>
            </a:r>
            <a:r>
              <a:rPr lang="en-US" sz="1200" kern="1200" dirty="0">
                <a:solidFill>
                  <a:schemeClr val="tx1"/>
                </a:solidFill>
                <a:effectLst/>
                <a:latin typeface="+mn-lt"/>
                <a:ea typeface="+mn-ea"/>
                <a:cs typeface="+mn-cs"/>
              </a:rPr>
              <a:t>This occurs when an individual is very thin for his or her height. It happens when a person loses weight rapidly or a growing child does not gain adequate weight relative to their growth in height. Wasting may be caused by inadequate food intake, such as a drop in food consumption or sub-optimal infant and young child feeding practices; by disease or infection, including HIV or tuberculosis; or a combination. In children under 5 it is defined as weight-for-height of more than 2 standard deviations below the median (&lt;-2 SD) of the WHO Child Growth Standards or MUAC under 125 mm. Wasting is one form of acute malnutrition.</a:t>
            </a:r>
            <a:endParaRPr lang="en-US" b="0"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6</a:t>
            </a:fld>
            <a:endParaRPr lang="en-US"/>
          </a:p>
        </p:txBody>
      </p:sp>
    </p:spTree>
    <p:extLst>
      <p:ext uri="{BB962C8B-B14F-4D97-AF65-F5344CB8AC3E}">
        <p14:creationId xmlns:p14="http://schemas.microsoft.com/office/powerpoint/2010/main" val="207046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a:t>
            </a:r>
            <a:r>
              <a:rPr lang="en-US" b="0" baseline="0" dirty="0"/>
              <a:t> show images of some examples of undernutrition. You see an example of acute malnutrition in the form of </a:t>
            </a:r>
            <a:r>
              <a:rPr lang="en-US" b="0" baseline="0" dirty="0" err="1"/>
              <a:t>oedema</a:t>
            </a:r>
            <a:r>
              <a:rPr lang="en-US" b="0" baseline="0" dirty="0"/>
              <a:t>. Acute malnutrition has two categories – severe acute malnutrition (SAM), which can be treated either through inpatient care or outpatient care, depending on the severity and the presence of other medical complications – and moderate acute malnutrition (MAM), which can be treated through outpatient care and/or supplementary feeding programs (SFP). </a:t>
            </a:r>
          </a:p>
          <a:p>
            <a:endParaRPr lang="en-US" b="0" baseline="0" dirty="0"/>
          </a:p>
          <a:p>
            <a:r>
              <a:rPr lang="en-US" sz="1200" b="1" kern="1200" dirty="0" err="1">
                <a:solidFill>
                  <a:schemeClr val="tx1"/>
                </a:solidFill>
                <a:effectLst/>
                <a:latin typeface="+mn-lt"/>
                <a:ea typeface="+mn-ea"/>
                <a:cs typeface="+mn-cs"/>
              </a:rPr>
              <a:t>Oedema</a:t>
            </a:r>
            <a:r>
              <a:rPr lang="en-US" sz="1200" b="1" kern="1200" dirty="0">
                <a:solidFill>
                  <a:schemeClr val="tx1"/>
                </a:solidFill>
                <a:effectLst/>
                <a:latin typeface="+mn-lt"/>
                <a:ea typeface="+mn-ea"/>
                <a:cs typeface="+mn-cs"/>
              </a:rPr>
              <a:t> (Bilateral pitting </a:t>
            </a:r>
            <a:r>
              <a:rPr lang="en-US" sz="1200" b="1" kern="1200" dirty="0" err="1">
                <a:solidFill>
                  <a:schemeClr val="tx1"/>
                </a:solidFill>
                <a:effectLst/>
                <a:latin typeface="+mn-lt"/>
                <a:ea typeface="+mn-ea"/>
                <a:cs typeface="+mn-cs"/>
              </a:rPr>
              <a:t>oedema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excess accumulation of fluid that starts in both feet and can progress to other parts of the body. Also known as nutritional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oedematous</a:t>
            </a:r>
            <a:r>
              <a:rPr lang="en-US" sz="1200" kern="1200" dirty="0">
                <a:solidFill>
                  <a:schemeClr val="tx1"/>
                </a:solidFill>
                <a:effectLst/>
                <a:latin typeface="+mn-lt"/>
                <a:ea typeface="+mn-ea"/>
                <a:cs typeface="+mn-cs"/>
              </a:rPr>
              <a:t> malnutrition, bilateral pitting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is a sign of severe acute malnutrition. It is verified when thumb pressure applied on the tops of both feet for 3 seconds leaves an indentation after the thumb is lifted. </a:t>
            </a:r>
          </a:p>
          <a:p>
            <a:endParaRPr lang="en-US" b="0"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7</a:t>
            </a:fld>
            <a:endParaRPr lang="en-US"/>
          </a:p>
        </p:txBody>
      </p:sp>
    </p:spTree>
    <p:extLst>
      <p:ext uri="{BB962C8B-B14F-4D97-AF65-F5344CB8AC3E}">
        <p14:creationId xmlns:p14="http://schemas.microsoft.com/office/powerpoint/2010/main" val="344684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a:t>
            </a:r>
            <a:r>
              <a:rPr lang="en-US" b="0" baseline="0" dirty="0"/>
              <a:t> show and image some chronic malnutrition or stunting. These girls are the same age, but the girl on the left is stunted due to poor nutrition. </a:t>
            </a:r>
          </a:p>
          <a:p>
            <a:endParaRPr lang="en-US" b="0" baseline="0" dirty="0"/>
          </a:p>
          <a:p>
            <a:r>
              <a:rPr lang="en-US" sz="1200" b="1" kern="1200" dirty="0">
                <a:solidFill>
                  <a:schemeClr val="tx1"/>
                </a:solidFill>
                <a:effectLst/>
                <a:latin typeface="+mn-lt"/>
                <a:ea typeface="+mn-ea"/>
                <a:cs typeface="+mn-cs"/>
              </a:rPr>
              <a:t>Stunting: </a:t>
            </a:r>
            <a:r>
              <a:rPr lang="en-US" sz="1200" kern="1200" dirty="0">
                <a:solidFill>
                  <a:schemeClr val="tx1"/>
                </a:solidFill>
                <a:effectLst/>
                <a:latin typeface="+mn-lt"/>
                <a:ea typeface="+mn-ea"/>
                <a:cs typeface="+mn-cs"/>
              </a:rPr>
              <a:t>Stunting, or chronic malnutrition, occurs when a child fails to grow at a healthy pace and is shorter than expected for a healthy child of the same age. Stunting develops over a long period because of long-term inadequate nutrition (including poor maternal nutrition and poor infant and young child feeding practices) and/or repeated illness or infection. Stunted children have a higher risk of death from </a:t>
            </a:r>
            <a:r>
              <a:rPr lang="en-US" sz="1200" kern="1200" dirty="0" err="1">
                <a:solidFill>
                  <a:schemeClr val="tx1"/>
                </a:solidFill>
                <a:effectLst/>
                <a:latin typeface="+mn-lt"/>
                <a:ea typeface="+mn-ea"/>
                <a:cs typeface="+mn-cs"/>
              </a:rPr>
              <a:t>diarrhoea</a:t>
            </a:r>
            <a:r>
              <a:rPr lang="en-US" sz="1200" kern="1200" dirty="0">
                <a:solidFill>
                  <a:schemeClr val="tx1"/>
                </a:solidFill>
                <a:effectLst/>
                <a:latin typeface="+mn-lt"/>
                <a:ea typeface="+mn-ea"/>
                <a:cs typeface="+mn-cs"/>
              </a:rPr>
              <a:t>, pneumonia, and measles. Stunting is associated with poor cognitive and motor development and lower school achievement. In children under 5 it is defined as a height-for-age of more than 2 standard deviations below the median (&lt;-2 SD) of the WHO Child Growth Standards (children under 5) </a:t>
            </a:r>
          </a:p>
        </p:txBody>
      </p:sp>
      <p:sp>
        <p:nvSpPr>
          <p:cNvPr id="4" name="Slide Number Placeholder 3"/>
          <p:cNvSpPr>
            <a:spLocks noGrp="1"/>
          </p:cNvSpPr>
          <p:nvPr>
            <p:ph type="sldNum" sz="quarter" idx="10"/>
          </p:nvPr>
        </p:nvSpPr>
        <p:spPr/>
        <p:txBody>
          <a:bodyPr/>
          <a:lstStyle/>
          <a:p>
            <a:fld id="{30EB125E-564C-1D4F-949B-43CBED28F9DB}" type="slidenum">
              <a:rPr lang="en-US" smtClean="0"/>
              <a:t>8</a:t>
            </a:fld>
            <a:endParaRPr lang="en-US"/>
          </a:p>
        </p:txBody>
      </p:sp>
    </p:spTree>
    <p:extLst>
      <p:ext uri="{BB962C8B-B14F-4D97-AF65-F5344CB8AC3E}">
        <p14:creationId xmlns:p14="http://schemas.microsoft.com/office/powerpoint/2010/main" val="352922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Obesity: </a:t>
            </a:r>
            <a:r>
              <a:rPr lang="en-GB" sz="1200" kern="1200" dirty="0">
                <a:solidFill>
                  <a:schemeClr val="tx1"/>
                </a:solidFill>
                <a:effectLst/>
                <a:latin typeface="+mn-lt"/>
                <a:ea typeface="+mn-ea"/>
                <a:cs typeface="+mn-cs"/>
              </a:rPr>
              <a:t>Obesity is a range of weight that is much greater than what is generally considered healthy for a given height. For adults, obesity is having a body mass index (BMI) of 30 or higher. In children under 5, obesity is a BMI-for-age more than 3 standard deviations (&gt; +3 SD) above the median of the WHO Child Growth Standards, and in children 5–19, obesity is a BMI-for-age more than 2 standard deviations (&gt; +2 SD) above the median of the WHO Growth Reference </a:t>
            </a:r>
          </a:p>
          <a:p>
            <a:r>
              <a:rPr lang="en-US" sz="120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r>
              <a:rPr lang="en-GB" sz="1200" b="1" kern="1200" dirty="0">
                <a:solidFill>
                  <a:schemeClr val="tx1"/>
                </a:solidFill>
                <a:effectLst/>
                <a:latin typeface="+mn-lt"/>
                <a:ea typeface="+mn-ea"/>
                <a:cs typeface="+mn-cs"/>
              </a:rPr>
              <a:t>Overweight: </a:t>
            </a:r>
            <a:r>
              <a:rPr lang="en-GB" sz="1200" kern="1200" dirty="0">
                <a:solidFill>
                  <a:schemeClr val="tx1"/>
                </a:solidFill>
                <a:effectLst/>
                <a:latin typeface="+mn-lt"/>
                <a:ea typeface="+mn-ea"/>
                <a:cs typeface="+mn-cs"/>
              </a:rPr>
              <a:t>Overweight is a range of weight that exceeds what is generally considered healthy for a given height. For adults, overweight is having a BMI from 25 to 29.9. In children under 5, overweight is a BMI-for-age more than 2 standard deviations (&gt; +2 SD) above the median of the WHO Child Growth Standards, and in children 5–19, overweight is a BMI-for-age more than 1 standard deviation (&gt; +1 SD) above the median of the WHO Growth Reference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B125E-564C-1D4F-949B-43CBED28F9DB}" type="slidenum">
              <a:rPr lang="en-US" smtClean="0"/>
              <a:t>9</a:t>
            </a:fld>
            <a:endParaRPr lang="en-US"/>
          </a:p>
        </p:txBody>
      </p:sp>
    </p:spTree>
    <p:extLst>
      <p:ext uri="{BB962C8B-B14F-4D97-AF65-F5344CB8AC3E}">
        <p14:creationId xmlns:p14="http://schemas.microsoft.com/office/powerpoint/2010/main" val="353207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groups are those that are most vulnerable to malnutrition and nutritional problems.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Children under 5:</a:t>
            </a:r>
          </a:p>
          <a:p>
            <a:r>
              <a:rPr lang="en-US" sz="1200" kern="1200" dirty="0">
                <a:solidFill>
                  <a:schemeClr val="tx1"/>
                </a:solidFill>
                <a:effectLst/>
                <a:latin typeface="+mn-lt"/>
                <a:ea typeface="+mn-ea"/>
                <a:cs typeface="+mn-cs"/>
              </a:rPr>
              <a:t>Children under five years are at high risk of malnutrition, particularly those under 2 because they're growing the fastest and they need adequate nutrition to grow and develop properly. Children who are malnourished are at greater risk of infections (such as </a:t>
            </a:r>
            <a:r>
              <a:rPr lang="en-US" sz="1200" kern="1200" dirty="0" err="1">
                <a:solidFill>
                  <a:schemeClr val="tx1"/>
                </a:solidFill>
                <a:effectLst/>
                <a:latin typeface="+mn-lt"/>
                <a:ea typeface="+mn-ea"/>
                <a:cs typeface="+mn-cs"/>
              </a:rPr>
              <a:t>diarrhoea</a:t>
            </a:r>
            <a:r>
              <a:rPr lang="en-US" sz="1200" kern="1200" dirty="0">
                <a:solidFill>
                  <a:schemeClr val="tx1"/>
                </a:solidFill>
                <a:effectLst/>
                <a:latin typeface="+mn-lt"/>
                <a:ea typeface="+mn-ea"/>
                <a:cs typeface="+mn-cs"/>
              </a:rPr>
              <a:t> and pneumonia), which in turn increases the risk of malnutrition. Malnourished children also have a greater risk of developing chronic diseases (such as diabetes and heart disease) in adulthood. In addition, low birth weight babies are four times more likely to die within the first month of life than other babies.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Pregnant and lactating women</a:t>
            </a:r>
          </a:p>
          <a:p>
            <a:r>
              <a:rPr lang="en-US" sz="1200" kern="1200" dirty="0">
                <a:solidFill>
                  <a:schemeClr val="tx1"/>
                </a:solidFill>
                <a:effectLst/>
                <a:latin typeface="+mn-lt"/>
                <a:ea typeface="+mn-ea"/>
                <a:cs typeface="+mn-cs"/>
              </a:rPr>
              <a:t>Pregnancy and lactation increase a woman’s nutritional needs. Among women who are already malnourished, these increased nutritional needs present additional challenges. Women who are malnourished have a higher risk of dying from pregnancy-related causes; children born to undernourished women are more likely to be born premature and be small for gestational age/have low birth weight. This, in turn, leads to a higher risk of stunting, an increased risk of death within 1 month of birth, and future developmental challenges. In addition, overweight can increase pregnancy complications. Pregnant and lactating women are at risk, in part, due to high fertility rates. About 25 percent of births occur within 24 months of a previous birth, giving the mother little time to replenish her own body’s nutrients. Women have increased nutritional needs during pregnancy to support growth of fetus; high fertility/frequent pregnancies prevent them from rebuilding nutritional stores between pregnancies. Birth spacing also has important nutritional consequences. Children conceived less than 24 months after the birth of the next older sibling have a greater risk of dying and becoming malnourished than children born farther apart.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childbearing begins early in Uganda. Twenty-four percent of women age 15–19 are already mothers or pregnant with their first child. This has serious consequences because, relative to older mothers, adolescent girls are more likely to be malnourished and have a low birth weight baby who is more likely to become malnourished. Because of this, adolescent girls need to be the target of both family planning and nutrition interventions.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Adolescent girls and women of reproductive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ensure healthy pregnancy outcomes for both the mother and baby, it is important to target adolescent girls and women of reproductive age before they become pregnant. Adolescence is also a time of rapid growth and development. Girls need to be well nourished during this period to ensure they grow properly – women who are underweight and of short stature are more likely to have babies with low birth weight. Good nutrition beginning during the 1,000 days that also carries through to adolescence can help to mitigate these nutritional complications. In addition, overweight is a problem during pregnancy so it is important to educate young girls about good diet. Coupled with access to family planning and efforts to retain girls in school, this age group is a critical factor in breaking the cycle of malnutrition.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Individuals with infectious diseases</a:t>
            </a:r>
          </a:p>
          <a:p>
            <a:r>
              <a:rPr lang="en-US" sz="1200" b="0" i="0" u="none" strike="noStrike" kern="1200" baseline="0" dirty="0">
                <a:solidFill>
                  <a:schemeClr val="tx1"/>
                </a:solidFill>
                <a:latin typeface="+mn-lt"/>
                <a:ea typeface="+mn-ea"/>
                <a:cs typeface="+mn-cs"/>
              </a:rPr>
              <a:t>Finally, individuals with infectious diseases, such as HIV or TB, are more at risk for malnutrition due to the higher calorie and nutrient requirements as the body battles these conditions. Nutrition Assessment, Counselling, and Support (NACS) is an example of an intervention that targets these specific groups.</a:t>
            </a:r>
          </a:p>
        </p:txBody>
      </p:sp>
      <p:sp>
        <p:nvSpPr>
          <p:cNvPr id="4" name="Slide Number Placeholder 3"/>
          <p:cNvSpPr>
            <a:spLocks noGrp="1"/>
          </p:cNvSpPr>
          <p:nvPr>
            <p:ph type="sldNum" sz="quarter" idx="10"/>
          </p:nvPr>
        </p:nvSpPr>
        <p:spPr/>
        <p:txBody>
          <a:bodyPr/>
          <a:lstStyle/>
          <a:p>
            <a:fld id="{30EB125E-564C-1D4F-949B-43CBED28F9DB}" type="slidenum">
              <a:rPr lang="en-US" smtClean="0"/>
              <a:t>10</a:t>
            </a:fld>
            <a:endParaRPr lang="en-US"/>
          </a:p>
        </p:txBody>
      </p:sp>
    </p:spTree>
    <p:extLst>
      <p:ext uri="{BB962C8B-B14F-4D97-AF65-F5344CB8AC3E}">
        <p14:creationId xmlns:p14="http://schemas.microsoft.com/office/powerpoint/2010/main" val="26987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period known as the 1,000 days window of opportunity during which major gains in malnutrition prevention can be made. Here you see two of the previously mentioned target groups (pregnant women and children under 5, specifically those up to 2 years) are highlighted. This is because good nutrition in children under 5 begins with the nutritional status of the mother, as good growth and development begins at conception. If a mother is malnourished, the baby growing inside will experience poor growth and development, leading to low birth weight and poor development. The period of growth up to 2 years has been identified as a key period for growth and development, particularly as it relates to stunting – as catch up growth has been shown to be much more difficult to achieve after the age of 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achieving the benefits of the 1,000 days does not begin with pregnancy. Adolescent girls and women of reproductive age are also critical target groups as it is important for women to have a good nutritional status before becoming pregnant and to then maintain good nutrition throughout pregnancy.</a:t>
            </a:r>
          </a:p>
        </p:txBody>
      </p:sp>
      <p:sp>
        <p:nvSpPr>
          <p:cNvPr id="4" name="Slide Number Placeholder 3"/>
          <p:cNvSpPr>
            <a:spLocks noGrp="1"/>
          </p:cNvSpPr>
          <p:nvPr>
            <p:ph type="sldNum" sz="quarter" idx="10"/>
          </p:nvPr>
        </p:nvSpPr>
        <p:spPr/>
        <p:txBody>
          <a:bodyPr/>
          <a:lstStyle/>
          <a:p>
            <a:fld id="{30EB125E-564C-1D4F-949B-43CBED28F9DB}" type="slidenum">
              <a:rPr lang="en-US" smtClean="0"/>
              <a:t>11</a:t>
            </a:fld>
            <a:endParaRPr lang="en-US" dirty="0"/>
          </a:p>
        </p:txBody>
      </p:sp>
    </p:spTree>
    <p:extLst>
      <p:ext uri="{BB962C8B-B14F-4D97-AF65-F5344CB8AC3E}">
        <p14:creationId xmlns:p14="http://schemas.microsoft.com/office/powerpoint/2010/main" val="321519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4A833D-1083-419F-970F-A306124EDC18}" type="datetime1">
              <a:rPr lang="en-US" smtClean="0"/>
              <a:t>12/13/2017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Nutrition Planning Workshop</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81466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49DA3-DAAE-4B37-BA92-0DA7B9210607}" type="datetime1">
              <a:rPr lang="en-US" smtClean="0"/>
              <a:t>12/13/2017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Nutrition Planning Workshop</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18249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4F17E-361D-4F4E-87A1-A4BAC5ADB9AD}" type="datetime1">
              <a:rPr lang="en-US" smtClean="0"/>
              <a:t>12/13/2017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Nutrition Planning Workshop</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29862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78084"/>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630496"/>
            <a:ext cx="7886700" cy="4546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20225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B7462-FCCC-463D-94DA-86941477A468}" type="datetime1">
              <a:rPr lang="en-US" smtClean="0"/>
              <a:t>12/13/2017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Nutrition Planning Workshop</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17605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4E384E-DCCD-4B51-868E-C95E8B97C1E4}" type="datetime1">
              <a:rPr lang="en-US" smtClean="0"/>
              <a:t>12/13/2017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Nutrition Planning Workshop</a:t>
            </a:r>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5228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B79918-1A67-47FF-97D3-F2241112A3BE}" type="datetime1">
              <a:rPr lang="en-US" smtClean="0"/>
              <a:t>12/13/2017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dirty="0"/>
              <a:t>Nutrition Planning Workshop</a:t>
            </a:r>
          </a:p>
        </p:txBody>
      </p:sp>
      <p:sp>
        <p:nvSpPr>
          <p:cNvPr id="9" name="Slide Number Placeholder 8"/>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404704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2B6C7E-A85C-4AF7-AB92-67AB53F6BACE}" type="datetime1">
              <a:rPr lang="en-US" smtClean="0"/>
              <a:t>12/13/2017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Nutrition Planning Workshop</a:t>
            </a:r>
          </a:p>
        </p:txBody>
      </p:sp>
      <p:sp>
        <p:nvSpPr>
          <p:cNvPr id="5" name="Slide Number Placeholder 4"/>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295953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D4F46-0993-452C-94FD-51C4000FBCB6}" type="datetime1">
              <a:rPr lang="en-US" smtClean="0"/>
              <a:t>12/13/2017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Nutrition Planning Workshop</a:t>
            </a:r>
          </a:p>
        </p:txBody>
      </p:sp>
      <p:sp>
        <p:nvSpPr>
          <p:cNvPr id="4" name="Slide Number Placeholder 3"/>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17460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B3981B-BE65-4817-A8CD-7CCB4F963AE2}" type="datetime1">
              <a:rPr lang="en-US" smtClean="0"/>
              <a:t>12/13/2017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Nutrition Planning Workshop</a:t>
            </a:r>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67744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EEB3F8-10D2-489E-B6FD-29CBBC09BBB0}" type="datetime1">
              <a:rPr lang="en-US" smtClean="0"/>
              <a:t>12/13/2017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Nutrition Planning Workshop</a:t>
            </a:r>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5458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65082-C753-441E-9AD6-F11A753FF16C}" type="datetime1">
              <a:rPr lang="en-US" smtClean="0"/>
              <a:t>12/13/2017</a:t>
            </a:fld>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3450F-F2F9-436F-9000-8F4B603DDD6F}" type="slidenum">
              <a:rPr lang="en-US" smtClean="0"/>
              <a:t>‹#›</a:t>
            </a:fld>
            <a:endParaRPr lang="en-US"/>
          </a:p>
        </p:txBody>
      </p:sp>
    </p:spTree>
    <p:extLst>
      <p:ext uri="{BB962C8B-B14F-4D97-AF65-F5344CB8AC3E}">
        <p14:creationId xmlns:p14="http://schemas.microsoft.com/office/powerpoint/2010/main" val="2561090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ct val="90000"/>
        </a:lnSpc>
        <a:spcBef>
          <a:spcPct val="0"/>
        </a:spcBef>
        <a:buNone/>
        <a:defRPr sz="4000" b="1" kern="1200">
          <a:solidFill>
            <a:srgbClr val="006595"/>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1200"/>
        </a:spcBef>
        <a:buFont typeface="Century Gothic" panose="020B0502020202020204" pitchFamily="34" charset="0"/>
        <a:buChar char="–"/>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undp.org/content/undp/en/home/mdgoverview/post-2015-development-agenda/goal-7.html" TargetMode="External"/><Relationship Id="rId18" Type="http://schemas.openxmlformats.org/officeDocument/2006/relationships/image" Target="../media/image19.png"/><Relationship Id="rId26" Type="http://schemas.openxmlformats.org/officeDocument/2006/relationships/image" Target="../media/image23.png"/><Relationship Id="rId3" Type="http://schemas.openxmlformats.org/officeDocument/2006/relationships/hyperlink" Target="http://www.undp.org/content/undp/en/home/mdgoverview/post-2015-development-agenda/goal-2.html" TargetMode="External"/><Relationship Id="rId21" Type="http://schemas.openxmlformats.org/officeDocument/2006/relationships/hyperlink" Target="http://www.undp.org/content/undp/en/home/mdgoverview/post-2015-development-agenda/goal-11.html" TargetMode="External"/><Relationship Id="rId34" Type="http://schemas.openxmlformats.org/officeDocument/2006/relationships/image" Target="../media/image27.png"/><Relationship Id="rId7" Type="http://schemas.openxmlformats.org/officeDocument/2006/relationships/hyperlink" Target="http://www.undp.org/content/undp/en/home/mdgoverview/post-2015-development-agenda/goal-4.html" TargetMode="External"/><Relationship Id="rId12" Type="http://schemas.openxmlformats.org/officeDocument/2006/relationships/image" Target="../media/image16.png"/><Relationship Id="rId17" Type="http://schemas.openxmlformats.org/officeDocument/2006/relationships/hyperlink" Target="http://www.undp.org/content/undp/en/home/mdgoverview/post-2015-development-agenda/goal-9.html" TargetMode="External"/><Relationship Id="rId25" Type="http://schemas.openxmlformats.org/officeDocument/2006/relationships/hyperlink" Target="http://www.undp.org/content/undp/en/home/mdgoverview/post-2015-development-agenda/goal-13.html" TargetMode="External"/><Relationship Id="rId33" Type="http://schemas.openxmlformats.org/officeDocument/2006/relationships/hyperlink" Target="http://www.undp.org/content/undp/en/home/mdgoverview/post-2015-development-agenda/goal-17.html" TargetMode="External"/><Relationship Id="rId38" Type="http://schemas.openxmlformats.org/officeDocument/2006/relationships/image" Target="../media/image29.png"/><Relationship Id="rId2" Type="http://schemas.openxmlformats.org/officeDocument/2006/relationships/notesSlide" Target="../notesSlides/notesSlide17.xml"/><Relationship Id="rId16" Type="http://schemas.openxmlformats.org/officeDocument/2006/relationships/image" Target="../media/image18.png"/><Relationship Id="rId20" Type="http://schemas.openxmlformats.org/officeDocument/2006/relationships/image" Target="../media/image20.png"/><Relationship Id="rId29" Type="http://schemas.openxmlformats.org/officeDocument/2006/relationships/hyperlink" Target="http://www.undp.org/content/undp/en/home/mdgoverview/post-2015-development-agenda/goal-15.html"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www.undp.org/content/undp/en/home/mdgoverview/post-2015-development-agenda/goal-6.html" TargetMode="External"/><Relationship Id="rId24" Type="http://schemas.openxmlformats.org/officeDocument/2006/relationships/image" Target="../media/image22.png"/><Relationship Id="rId32" Type="http://schemas.openxmlformats.org/officeDocument/2006/relationships/image" Target="../media/image26.jpeg"/><Relationship Id="rId37" Type="http://schemas.openxmlformats.org/officeDocument/2006/relationships/hyperlink" Target="http://www.undp.org/content/undp/en/home/mdgoverview/post-2015-development-agenda/goal-1/" TargetMode="External"/><Relationship Id="rId5" Type="http://schemas.openxmlformats.org/officeDocument/2006/relationships/hyperlink" Target="http://www.undp.org/content/undp/en/home/mdgoverview/post-2015-development-agenda/goal-3.html" TargetMode="External"/><Relationship Id="rId15" Type="http://schemas.openxmlformats.org/officeDocument/2006/relationships/hyperlink" Target="http://www.undp.org/content/undp/en/home/mdgoverview/post-2015-development-agenda/goal-8.html" TargetMode="External"/><Relationship Id="rId23" Type="http://schemas.openxmlformats.org/officeDocument/2006/relationships/hyperlink" Target="http://www.undp.org/content/undp/en/home/mdgoverview/post-2015-development-agenda/goal-12.html" TargetMode="External"/><Relationship Id="rId28" Type="http://schemas.openxmlformats.org/officeDocument/2006/relationships/image" Target="../media/image24.png"/><Relationship Id="rId36"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hyperlink" Target="http://www.undp.org/content/undp/en/home/mdgoverview/post-2015-development-agenda/goal-10.html" TargetMode="External"/><Relationship Id="rId31" Type="http://schemas.openxmlformats.org/officeDocument/2006/relationships/hyperlink" Target="http://www.undp.org/content/undp/en/home/mdgoverview/post-2015-development-agenda/goal-16.html" TargetMode="External"/><Relationship Id="rId4" Type="http://schemas.openxmlformats.org/officeDocument/2006/relationships/image" Target="../media/image12.png"/><Relationship Id="rId9" Type="http://schemas.openxmlformats.org/officeDocument/2006/relationships/hyperlink" Target="http://www.undp.org/content/undp/en/home/mdgoverview/post-2015-development-agenda/goal-5.html" TargetMode="Externa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hyperlink" Target="http://www.undp.org/content/undp/en/home/mdgoverview/post-2015-development-agenda/goal-14.html" TargetMode="External"/><Relationship Id="rId30" Type="http://schemas.openxmlformats.org/officeDocument/2006/relationships/image" Target="../media/image25.png"/><Relationship Id="rId35" Type="http://schemas.openxmlformats.org/officeDocument/2006/relationships/hyperlink" Target="http://www.undp.org/content/undp/en/home/mdgoverview/post-2015-development-agenda.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06132"/>
            <a:ext cx="9144000" cy="4351867"/>
          </a:xfrm>
          <a:prstGeom prst="rect">
            <a:avLst/>
          </a:prstGeom>
          <a:solidFill>
            <a:srgbClr val="F38B00"/>
          </a:solidFill>
        </p:spPr>
        <p:txBody>
          <a:bodyPr vert="horz" lIns="914400" tIns="182880" rIns="91440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0"/>
              </a:spcBef>
            </a:pPr>
            <a:endParaRPr lang="en-GB" sz="200" b="1" dirty="0">
              <a:solidFill>
                <a:schemeClr val="bg1"/>
              </a:solidFill>
            </a:endParaRPr>
          </a:p>
          <a:p>
            <a:pPr>
              <a:lnSpc>
                <a:spcPct val="100000"/>
              </a:lnSpc>
              <a:spcBef>
                <a:spcPts val="1800"/>
              </a:spcBef>
            </a:pPr>
            <a:r>
              <a:rPr lang="en-GB" sz="4500" b="1" dirty="0">
                <a:solidFill>
                  <a:schemeClr val="bg1"/>
                </a:solidFill>
                <a:latin typeface="Century Gothic" panose="020B0502020202020204" pitchFamily="34" charset="0"/>
              </a:rPr>
              <a:t>Unit 1: Introduction to the Nutrition Situation in Uganda</a:t>
            </a:r>
          </a:p>
        </p:txBody>
      </p:sp>
      <p:sp>
        <p:nvSpPr>
          <p:cNvPr id="7" name="Rectangle 6"/>
          <p:cNvSpPr/>
          <p:nvPr/>
        </p:nvSpPr>
        <p:spPr>
          <a:xfrm>
            <a:off x="0" y="1560471"/>
            <a:ext cx="9144000" cy="945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tlCol="0" anchor="ctr" anchorCtr="0"/>
          <a:lstStyle/>
          <a:p>
            <a:endParaRPr lang="en-US" sz="2000" dirty="0">
              <a:latin typeface="Century Gothic" panose="020B0502020202020204" pitchFamily="34" charset="0"/>
            </a:endParaRPr>
          </a:p>
        </p:txBody>
      </p:sp>
      <p:pic>
        <p:nvPicPr>
          <p:cNvPr id="9" name="Picture 8" descr="logo of Uganda OPM" title="logo of Uganda OP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4087" y="127776"/>
            <a:ext cx="1555825" cy="1357008"/>
          </a:xfrm>
          <a:prstGeom prst="rect">
            <a:avLst/>
          </a:prstGeom>
        </p:spPr>
      </p:pic>
      <p:sp>
        <p:nvSpPr>
          <p:cNvPr id="8" name="Rectangle 7">
            <a:extLst>
              <a:ext uri="{FF2B5EF4-FFF2-40B4-BE49-F238E27FC236}">
                <a16:creationId xmlns:a16="http://schemas.microsoft.com/office/drawing/2014/main" id="{B05ED618-F618-4BE1-A9A1-80459389EA3F}"/>
              </a:ext>
            </a:extLst>
          </p:cNvPr>
          <p:cNvSpPr/>
          <p:nvPr/>
        </p:nvSpPr>
        <p:spPr>
          <a:xfrm>
            <a:off x="-1" y="1560471"/>
            <a:ext cx="9144000" cy="945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300" b="1" dirty="0">
                <a:latin typeface="Century Gothic" panose="020B0502020202020204" pitchFamily="34" charset="0"/>
              </a:rPr>
              <a:t>Multi-Sectoral Nutrition Action Planning Training Module </a:t>
            </a:r>
            <a:endParaRPr lang="en-US" sz="2300" dirty="0">
              <a:latin typeface="Century Gothic" panose="020B0502020202020204" pitchFamily="34" charset="0"/>
            </a:endParaRPr>
          </a:p>
        </p:txBody>
      </p:sp>
    </p:spTree>
    <p:extLst>
      <p:ext uri="{BB962C8B-B14F-4D97-AF65-F5344CB8AC3E}">
        <p14:creationId xmlns:p14="http://schemas.microsoft.com/office/powerpoint/2010/main" val="182416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10</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Vulnerable Groups</a:t>
            </a:r>
            <a:endParaRPr lang="sw-KE" sz="3900" b="1" dirty="0">
              <a:solidFill>
                <a:srgbClr val="006595"/>
              </a:solidFill>
              <a:latin typeface="Century Gothic" panose="020B0502020202020204" pitchFamily="34" charset="0"/>
            </a:endParaRPr>
          </a:p>
        </p:txBody>
      </p:sp>
      <p:sp>
        <p:nvSpPr>
          <p:cNvPr id="2" name="TextBox 1"/>
          <p:cNvSpPr txBox="1"/>
          <p:nvPr/>
        </p:nvSpPr>
        <p:spPr>
          <a:xfrm>
            <a:off x="583520" y="1350587"/>
            <a:ext cx="7931830"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Century Gothic" panose="020B0502020202020204" pitchFamily="34" charset="0"/>
              </a:rPr>
              <a:t>Children under 5 years, particularly those under 2</a:t>
            </a:r>
          </a:p>
          <a:p>
            <a:endParaRPr lang="en-US" sz="3000" dirty="0">
              <a:latin typeface="Century Gothic" panose="020B0502020202020204" pitchFamily="34" charset="0"/>
            </a:endParaRPr>
          </a:p>
          <a:p>
            <a:pPr marL="285750" indent="-285750">
              <a:buFont typeface="Arial" panose="020B0604020202020204" pitchFamily="34" charset="0"/>
              <a:buChar char="•"/>
            </a:pPr>
            <a:r>
              <a:rPr lang="en-US" sz="3000" dirty="0">
                <a:latin typeface="Century Gothic" panose="020B0502020202020204" pitchFamily="34" charset="0"/>
              </a:rPr>
              <a:t>Pregnant and lactating women</a:t>
            </a:r>
          </a:p>
          <a:p>
            <a:pPr marL="285750" indent="-285750">
              <a:buFont typeface="Arial" panose="020B0604020202020204" pitchFamily="34" charset="0"/>
              <a:buChar char="•"/>
            </a:pPr>
            <a:endParaRPr lang="en-US" sz="3000" dirty="0">
              <a:latin typeface="Century Gothic" panose="020B0502020202020204" pitchFamily="34" charset="0"/>
            </a:endParaRPr>
          </a:p>
          <a:p>
            <a:pPr marL="285750" indent="-285750">
              <a:buFont typeface="Arial" panose="020B0604020202020204" pitchFamily="34" charset="0"/>
              <a:buChar char="•"/>
            </a:pPr>
            <a:r>
              <a:rPr lang="en-US" sz="3000" dirty="0">
                <a:latin typeface="Century Gothic" panose="020B0502020202020204" pitchFamily="34" charset="0"/>
              </a:rPr>
              <a:t>Adolescent girls and women of reproductive age</a:t>
            </a:r>
          </a:p>
          <a:p>
            <a:pPr marL="285750" indent="-285750">
              <a:buFont typeface="Arial" panose="020B0604020202020204" pitchFamily="34" charset="0"/>
              <a:buChar char="•"/>
            </a:pPr>
            <a:endParaRPr lang="en-US" sz="3000" dirty="0">
              <a:latin typeface="Century Gothic" panose="020B0502020202020204" pitchFamily="34" charset="0"/>
            </a:endParaRPr>
          </a:p>
          <a:p>
            <a:pPr marL="285750" indent="-285750">
              <a:buFont typeface="Arial" panose="020B0604020202020204" pitchFamily="34" charset="0"/>
              <a:buChar char="•"/>
            </a:pPr>
            <a:r>
              <a:rPr lang="en-US" sz="3000" dirty="0">
                <a:latin typeface="Century Gothic" panose="020B0502020202020204" pitchFamily="34" charset="0"/>
              </a:rPr>
              <a:t>Individuals with infectious diseases, such as HIV and TB</a:t>
            </a:r>
          </a:p>
        </p:txBody>
      </p:sp>
    </p:spTree>
    <p:extLst>
      <p:ext uri="{BB962C8B-B14F-4D97-AF65-F5344CB8AC3E}">
        <p14:creationId xmlns:p14="http://schemas.microsoft.com/office/powerpoint/2010/main" val="188063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11</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1,000 Days Window of Opportunity</a:t>
            </a:r>
            <a:endParaRPr lang="sw-KE" sz="3900" b="1" dirty="0">
              <a:solidFill>
                <a:srgbClr val="006595"/>
              </a:solidFill>
              <a:latin typeface="Century Gothic" panose="020B0502020202020204" pitchFamily="34" charset="0"/>
            </a:endParaRPr>
          </a:p>
        </p:txBody>
      </p:sp>
      <p:pic>
        <p:nvPicPr>
          <p:cNvPr id="7" name="Picture 6" descr="illustration of a pregnant woman plus a crawling baby plus a walking toddler equal 1,000 days" title="illustration of a pregnant woman plus a crawling baby plus a walking toddler equal 1,000 days"/>
          <p:cNvPicPr>
            <a:picLocks noChangeAspect="1"/>
          </p:cNvPicPr>
          <p:nvPr/>
        </p:nvPicPr>
        <p:blipFill rotWithShape="1">
          <a:blip r:embed="rId3"/>
          <a:srcRect b="22135"/>
          <a:stretch/>
        </p:blipFill>
        <p:spPr>
          <a:xfrm>
            <a:off x="331329" y="1391653"/>
            <a:ext cx="8489143" cy="2963531"/>
          </a:xfrm>
          <a:prstGeom prst="rect">
            <a:avLst/>
          </a:prstGeom>
        </p:spPr>
      </p:pic>
      <p:sp>
        <p:nvSpPr>
          <p:cNvPr id="2" name="TextBox 1"/>
          <p:cNvSpPr txBox="1"/>
          <p:nvPr/>
        </p:nvSpPr>
        <p:spPr>
          <a:xfrm>
            <a:off x="414779" y="4528340"/>
            <a:ext cx="2130458" cy="830997"/>
          </a:xfrm>
          <a:prstGeom prst="rect">
            <a:avLst/>
          </a:prstGeom>
          <a:noFill/>
        </p:spPr>
        <p:txBody>
          <a:bodyPr wrap="square" rtlCol="0">
            <a:spAutoFit/>
          </a:bodyPr>
          <a:lstStyle/>
          <a:p>
            <a:pPr algn="ctr"/>
            <a:r>
              <a:rPr lang="en-US" sz="2400" dirty="0">
                <a:latin typeface="Century Gothic" panose="020B0502020202020204" pitchFamily="34" charset="0"/>
              </a:rPr>
              <a:t>PREGNANCY</a:t>
            </a:r>
            <a:br>
              <a:rPr lang="en-US" sz="2400" dirty="0">
                <a:latin typeface="Century Gothic" panose="020B0502020202020204" pitchFamily="34" charset="0"/>
              </a:rPr>
            </a:br>
            <a:r>
              <a:rPr lang="en-US" sz="2400" dirty="0">
                <a:latin typeface="Century Gothic" panose="020B0502020202020204" pitchFamily="34" charset="0"/>
              </a:rPr>
              <a:t>270 DAYS</a:t>
            </a:r>
          </a:p>
        </p:txBody>
      </p:sp>
      <p:sp>
        <p:nvSpPr>
          <p:cNvPr id="8" name="TextBox 7"/>
          <p:cNvSpPr txBox="1"/>
          <p:nvPr/>
        </p:nvSpPr>
        <p:spPr>
          <a:xfrm>
            <a:off x="2488675" y="4528340"/>
            <a:ext cx="2130458" cy="830997"/>
          </a:xfrm>
          <a:prstGeom prst="rect">
            <a:avLst/>
          </a:prstGeom>
          <a:noFill/>
        </p:spPr>
        <p:txBody>
          <a:bodyPr wrap="square" rtlCol="0">
            <a:spAutoFit/>
          </a:bodyPr>
          <a:lstStyle/>
          <a:p>
            <a:pPr algn="ctr"/>
            <a:r>
              <a:rPr lang="en-US" sz="2400" dirty="0">
                <a:latin typeface="Century Gothic" panose="020B0502020202020204" pitchFamily="34" charset="0"/>
              </a:rPr>
              <a:t>YEAR ONE</a:t>
            </a:r>
            <a:br>
              <a:rPr lang="en-US" sz="2400" dirty="0">
                <a:latin typeface="Century Gothic" panose="020B0502020202020204" pitchFamily="34" charset="0"/>
              </a:rPr>
            </a:br>
            <a:r>
              <a:rPr lang="en-US" sz="2400" dirty="0">
                <a:latin typeface="Century Gothic" panose="020B0502020202020204" pitchFamily="34" charset="0"/>
              </a:rPr>
              <a:t>365 DAYS</a:t>
            </a:r>
          </a:p>
        </p:txBody>
      </p:sp>
      <p:sp>
        <p:nvSpPr>
          <p:cNvPr id="9" name="TextBox 8"/>
          <p:cNvSpPr txBox="1"/>
          <p:nvPr/>
        </p:nvSpPr>
        <p:spPr>
          <a:xfrm>
            <a:off x="4548830" y="4528340"/>
            <a:ext cx="2130458" cy="830997"/>
          </a:xfrm>
          <a:prstGeom prst="rect">
            <a:avLst/>
          </a:prstGeom>
          <a:noFill/>
        </p:spPr>
        <p:txBody>
          <a:bodyPr wrap="square" rtlCol="0">
            <a:spAutoFit/>
          </a:bodyPr>
          <a:lstStyle/>
          <a:p>
            <a:pPr algn="ctr"/>
            <a:r>
              <a:rPr lang="en-US" sz="2400" dirty="0">
                <a:latin typeface="Century Gothic" panose="020B0502020202020204" pitchFamily="34" charset="0"/>
              </a:rPr>
              <a:t>YEAR TWO</a:t>
            </a:r>
            <a:br>
              <a:rPr lang="en-US" sz="2400" dirty="0">
                <a:latin typeface="Century Gothic" panose="020B0502020202020204" pitchFamily="34" charset="0"/>
              </a:rPr>
            </a:br>
            <a:r>
              <a:rPr lang="en-US" sz="2400" dirty="0">
                <a:latin typeface="Century Gothic" panose="020B0502020202020204" pitchFamily="34" charset="0"/>
              </a:rPr>
              <a:t>365 DAYS</a:t>
            </a:r>
          </a:p>
        </p:txBody>
      </p:sp>
    </p:spTree>
    <p:extLst>
      <p:ext uri="{BB962C8B-B14F-4D97-AF65-F5344CB8AC3E}">
        <p14:creationId xmlns:p14="http://schemas.microsoft.com/office/powerpoint/2010/main" val="365935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12</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Prevalence of Malnutrition in Uganda</a:t>
            </a:r>
            <a:endParaRPr lang="sw-KE" sz="3900" b="1" dirty="0">
              <a:solidFill>
                <a:srgbClr val="006595"/>
              </a:solidFill>
              <a:latin typeface="Century Gothic" panose="020B0502020202020204" pitchFamily="34" charset="0"/>
            </a:endParaRPr>
          </a:p>
        </p:txBody>
      </p:sp>
      <p:sp>
        <p:nvSpPr>
          <p:cNvPr id="7" name="Rectangle 6"/>
          <p:cNvSpPr/>
          <p:nvPr/>
        </p:nvSpPr>
        <p:spPr>
          <a:xfrm>
            <a:off x="2733675" y="6170028"/>
            <a:ext cx="2539783" cy="372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Century Gothic" panose="020B0502020202020204" pitchFamily="34" charset="0"/>
              </a:rPr>
              <a:t>Uganda DHS 2016 and 2011</a:t>
            </a:r>
          </a:p>
        </p:txBody>
      </p:sp>
      <p:graphicFrame>
        <p:nvGraphicFramePr>
          <p:cNvPr id="8" name="Chart 7"/>
          <p:cNvGraphicFramePr/>
          <p:nvPr>
            <p:extLst>
              <p:ext uri="{D42A27DB-BD31-4B8C-83A1-F6EECF244321}">
                <p14:modId xmlns:p14="http://schemas.microsoft.com/office/powerpoint/2010/main" val="1125408017"/>
              </p:ext>
            </p:extLst>
          </p:nvPr>
        </p:nvGraphicFramePr>
        <p:xfrm>
          <a:off x="638175" y="1281366"/>
          <a:ext cx="77343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33675" y="5708290"/>
            <a:ext cx="6609502" cy="369332"/>
          </a:xfrm>
          <a:prstGeom prst="rect">
            <a:avLst/>
          </a:prstGeom>
          <a:noFill/>
        </p:spPr>
        <p:txBody>
          <a:bodyPr wrap="none" rtlCol="0">
            <a:spAutoFit/>
          </a:bodyPr>
          <a:lstStyle/>
          <a:p>
            <a:r>
              <a:rPr lang="en-US" dirty="0" err="1">
                <a:solidFill>
                  <a:schemeClr val="tx1">
                    <a:lumMod val="75000"/>
                    <a:lumOff val="25000"/>
                  </a:schemeClr>
                </a:solidFill>
                <a:latin typeface="Century Gothic" panose="020B0502020202020204" pitchFamily="34" charset="0"/>
              </a:rPr>
              <a:t>LBW</a:t>
            </a:r>
            <a:r>
              <a:rPr lang="en-US" dirty="0">
                <a:solidFill>
                  <a:schemeClr val="tx1">
                    <a:lumMod val="75000"/>
                    <a:lumOff val="25000"/>
                  </a:schemeClr>
                </a:solidFill>
                <a:latin typeface="Century Gothic" panose="020B0502020202020204" pitchFamily="34" charset="0"/>
              </a:rPr>
              <a:t>=low birth weight, (c)=children, (p)=pregnant women</a:t>
            </a:r>
          </a:p>
        </p:txBody>
      </p:sp>
    </p:spTree>
    <p:extLst>
      <p:ext uri="{BB962C8B-B14F-4D97-AF65-F5344CB8AC3E}">
        <p14:creationId xmlns:p14="http://schemas.microsoft.com/office/powerpoint/2010/main" val="334055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13</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Trends in Nutrition Status of Children Under 5 Years</a:t>
            </a:r>
            <a:endParaRPr lang="sw-KE" sz="3900" b="1" dirty="0">
              <a:solidFill>
                <a:srgbClr val="006595"/>
              </a:solidFill>
              <a:latin typeface="Century Gothic" panose="020B0502020202020204" pitchFamily="34" charset="0"/>
            </a:endParaRPr>
          </a:p>
        </p:txBody>
      </p:sp>
      <p:sp>
        <p:nvSpPr>
          <p:cNvPr id="7" name="Rectangle 6"/>
          <p:cNvSpPr/>
          <p:nvPr/>
        </p:nvSpPr>
        <p:spPr>
          <a:xfrm>
            <a:off x="7120219" y="6170028"/>
            <a:ext cx="1395131" cy="372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Century Gothic" panose="020B0502020202020204" pitchFamily="34" charset="0"/>
              </a:rPr>
              <a:t>Uganda DHS</a:t>
            </a:r>
          </a:p>
        </p:txBody>
      </p:sp>
      <p:graphicFrame>
        <p:nvGraphicFramePr>
          <p:cNvPr id="9" name="Chart 8">
            <a:extLst/>
          </p:cNvPr>
          <p:cNvGraphicFramePr>
            <a:graphicFrameLocks/>
          </p:cNvGraphicFramePr>
          <p:nvPr>
            <p:extLst>
              <p:ext uri="{D42A27DB-BD31-4B8C-83A1-F6EECF244321}">
                <p14:modId xmlns:p14="http://schemas.microsoft.com/office/powerpoint/2010/main" val="3082087200"/>
              </p:ext>
            </p:extLst>
          </p:nvPr>
        </p:nvGraphicFramePr>
        <p:xfrm>
          <a:off x="503265" y="908720"/>
          <a:ext cx="8091129" cy="5038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9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14</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Consequences of Malnutrition </a:t>
            </a:r>
            <a:br>
              <a:rPr lang="en-US" sz="3900" b="1" dirty="0">
                <a:solidFill>
                  <a:srgbClr val="006595"/>
                </a:solidFill>
                <a:latin typeface="Century Gothic" panose="020B0502020202020204" pitchFamily="34" charset="0"/>
              </a:rPr>
            </a:br>
            <a:r>
              <a:rPr lang="en-US" sz="3900" b="1" dirty="0">
                <a:solidFill>
                  <a:srgbClr val="006595"/>
                </a:solidFill>
                <a:latin typeface="Century Gothic" panose="020B0502020202020204" pitchFamily="34" charset="0"/>
              </a:rPr>
              <a:t>if not Addressed</a:t>
            </a:r>
            <a:endParaRPr lang="sw-KE" sz="3900" b="1" dirty="0">
              <a:solidFill>
                <a:srgbClr val="006595"/>
              </a:solidFill>
              <a:latin typeface="Century Gothic" panose="020B0502020202020204" pitchFamily="34" charset="0"/>
            </a:endParaRPr>
          </a:p>
        </p:txBody>
      </p:sp>
      <p:sp>
        <p:nvSpPr>
          <p:cNvPr id="13" name="TextBox 12"/>
          <p:cNvSpPr txBox="1"/>
          <p:nvPr/>
        </p:nvSpPr>
        <p:spPr>
          <a:xfrm>
            <a:off x="3510919" y="4750857"/>
            <a:ext cx="5633081" cy="1569660"/>
          </a:xfrm>
          <a:prstGeom prst="rect">
            <a:avLst/>
          </a:prstGeom>
          <a:noFill/>
        </p:spPr>
        <p:txBody>
          <a:bodyPr wrap="square" rtlCol="0">
            <a:spAutoFit/>
          </a:bodyPr>
          <a:lstStyle/>
          <a:p>
            <a:r>
              <a:rPr lang="en-US" sz="2400" dirty="0">
                <a:latin typeface="Century Gothic" panose="020B0502020202020204" pitchFamily="34" charset="0"/>
              </a:rPr>
              <a:t>Stunting alone will result in </a:t>
            </a:r>
            <a:r>
              <a:rPr lang="en-US" sz="2400" b="1" dirty="0">
                <a:latin typeface="Century Gothic" panose="020B0502020202020204" pitchFamily="34" charset="0"/>
              </a:rPr>
              <a:t>UGX 19 trillion </a:t>
            </a:r>
            <a:r>
              <a:rPr lang="en-US" sz="2400" dirty="0">
                <a:latin typeface="Century Gothic" panose="020B0502020202020204" pitchFamily="34" charset="0"/>
              </a:rPr>
              <a:t>in economic productivity losses if these problems are not addressed by 2025.</a:t>
            </a:r>
          </a:p>
        </p:txBody>
      </p:sp>
      <p:sp>
        <p:nvSpPr>
          <p:cNvPr id="7" name="TextBox 6"/>
          <p:cNvSpPr txBox="1"/>
          <p:nvPr/>
        </p:nvSpPr>
        <p:spPr>
          <a:xfrm>
            <a:off x="478971" y="1342432"/>
            <a:ext cx="2178168" cy="1446550"/>
          </a:xfrm>
          <a:prstGeom prst="rect">
            <a:avLst/>
          </a:prstGeom>
          <a:noFill/>
        </p:spPr>
        <p:txBody>
          <a:bodyPr wrap="square" rtlCol="0">
            <a:spAutoFit/>
          </a:bodyPr>
          <a:lstStyle/>
          <a:p>
            <a:r>
              <a:rPr lang="en-US" sz="6000" b="1" baseline="30000" dirty="0">
                <a:solidFill>
                  <a:srgbClr val="88AF31"/>
                </a:solidFill>
                <a:latin typeface="Century Gothic" panose="020B0502020202020204" pitchFamily="34" charset="0"/>
              </a:rPr>
              <a:t>568,000</a:t>
            </a:r>
          </a:p>
          <a:p>
            <a:r>
              <a:rPr lang="en-US" sz="2400" b="1" baseline="30000" dirty="0">
                <a:latin typeface="Century Gothic" panose="020B0502020202020204" pitchFamily="34" charset="0"/>
              </a:rPr>
              <a:t>lives of children </a:t>
            </a:r>
            <a:r>
              <a:rPr lang="en-US" sz="2400" baseline="30000" dirty="0">
                <a:latin typeface="Century Gothic" panose="020B0502020202020204" pitchFamily="34" charset="0"/>
              </a:rPr>
              <a:t>under 5 </a:t>
            </a:r>
            <a:r>
              <a:rPr lang="en-US" sz="2400" b="1" baseline="30000" dirty="0">
                <a:latin typeface="Century Gothic" panose="020B0502020202020204" pitchFamily="34" charset="0"/>
              </a:rPr>
              <a:t>will be lost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stunting</a:t>
            </a:r>
          </a:p>
        </p:txBody>
      </p:sp>
      <p:sp>
        <p:nvSpPr>
          <p:cNvPr id="10" name="TextBox 9"/>
          <p:cNvSpPr txBox="1"/>
          <p:nvPr/>
        </p:nvSpPr>
        <p:spPr>
          <a:xfrm>
            <a:off x="3091322" y="1295730"/>
            <a:ext cx="2922203" cy="1733808"/>
          </a:xfrm>
          <a:prstGeom prst="rect">
            <a:avLst/>
          </a:prstGeom>
          <a:noFill/>
        </p:spPr>
        <p:txBody>
          <a:bodyPr wrap="square" rtlCol="0">
            <a:spAutoFit/>
          </a:bodyPr>
          <a:lstStyle/>
          <a:p>
            <a:r>
              <a:rPr lang="en-US" sz="2800" baseline="30000" dirty="0">
                <a:latin typeface="Century Gothic" panose="020B0502020202020204" pitchFamily="34" charset="0"/>
              </a:rPr>
              <a:t>Almost</a:t>
            </a:r>
            <a:br>
              <a:rPr lang="en-US" sz="2800" baseline="30000" dirty="0">
                <a:latin typeface="Century Gothic" panose="020B0502020202020204" pitchFamily="34" charset="0"/>
              </a:rPr>
            </a:br>
            <a:r>
              <a:rPr lang="en-US" sz="6000" b="1" baseline="30000" dirty="0">
                <a:solidFill>
                  <a:srgbClr val="717073"/>
                </a:solidFill>
                <a:latin typeface="Century Gothic" panose="020B0502020202020204" pitchFamily="34" charset="0"/>
              </a:rPr>
              <a:t>15,000</a:t>
            </a:r>
          </a:p>
          <a:p>
            <a:r>
              <a:rPr lang="en-US" sz="2400" b="1" baseline="30000" dirty="0">
                <a:latin typeface="Century Gothic" panose="020B0502020202020204" pitchFamily="34" charset="0"/>
              </a:rPr>
              <a:t>women’s lives will be lost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maternal </a:t>
            </a:r>
            <a:r>
              <a:rPr lang="en-US" sz="2400" b="1" baseline="30000" dirty="0" err="1">
                <a:latin typeface="Century Gothic" panose="020B0502020202020204" pitchFamily="34" charset="0"/>
              </a:rPr>
              <a:t>anaemia</a:t>
            </a:r>
            <a:endParaRPr lang="en-US" sz="3200" b="1" baseline="30000" dirty="0">
              <a:latin typeface="Century Gothic" panose="020B0502020202020204" pitchFamily="34" charset="0"/>
            </a:endParaRPr>
          </a:p>
        </p:txBody>
      </p:sp>
      <p:sp>
        <p:nvSpPr>
          <p:cNvPr id="14" name="TextBox 13"/>
          <p:cNvSpPr txBox="1"/>
          <p:nvPr/>
        </p:nvSpPr>
        <p:spPr>
          <a:xfrm>
            <a:off x="5894457" y="1365126"/>
            <a:ext cx="2777797" cy="1446550"/>
          </a:xfrm>
          <a:prstGeom prst="rect">
            <a:avLst/>
          </a:prstGeom>
          <a:noFill/>
        </p:spPr>
        <p:txBody>
          <a:bodyPr wrap="square" rtlCol="0">
            <a:spAutoFit/>
          </a:bodyPr>
          <a:lstStyle/>
          <a:p>
            <a:r>
              <a:rPr lang="en-US" sz="6000" b="1" baseline="30000" dirty="0">
                <a:solidFill>
                  <a:srgbClr val="006595"/>
                </a:solidFill>
                <a:latin typeface="Century Gothic" panose="020B0502020202020204" pitchFamily="34" charset="0"/>
              </a:rPr>
              <a:t>8.21</a:t>
            </a:r>
            <a:r>
              <a:rPr lang="en-US" sz="6000" b="1" baseline="30000" dirty="0">
                <a:solidFill>
                  <a:srgbClr val="717073"/>
                </a:solidFill>
                <a:latin typeface="Century Gothic" panose="020B0502020202020204" pitchFamily="34" charset="0"/>
              </a:rPr>
              <a:t> </a:t>
            </a:r>
            <a:br>
              <a:rPr lang="en-US" sz="6000" b="1" baseline="30000" dirty="0">
                <a:solidFill>
                  <a:srgbClr val="717073"/>
                </a:solidFill>
                <a:latin typeface="Century Gothic" panose="020B0502020202020204" pitchFamily="34" charset="0"/>
              </a:rPr>
            </a:br>
            <a:r>
              <a:rPr lang="en-US" sz="2400" b="1" baseline="30000" dirty="0">
                <a:latin typeface="Century Gothic" panose="020B0502020202020204" pitchFamily="34" charset="0"/>
              </a:rPr>
              <a:t>Millions equivalent school years of learning will be lost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stunting</a:t>
            </a:r>
            <a:endParaRPr lang="en-US" sz="3200" b="1" baseline="30000" dirty="0">
              <a:latin typeface="Century Gothic" panose="020B0502020202020204" pitchFamily="34" charset="0"/>
            </a:endParaRPr>
          </a:p>
        </p:txBody>
      </p:sp>
      <p:sp>
        <p:nvSpPr>
          <p:cNvPr id="15" name="TextBox 14"/>
          <p:cNvSpPr txBox="1"/>
          <p:nvPr/>
        </p:nvSpPr>
        <p:spPr>
          <a:xfrm>
            <a:off x="478971" y="3057500"/>
            <a:ext cx="2178168" cy="1446550"/>
          </a:xfrm>
          <a:prstGeom prst="rect">
            <a:avLst/>
          </a:prstGeom>
          <a:noFill/>
        </p:spPr>
        <p:txBody>
          <a:bodyPr wrap="square" rtlCol="0">
            <a:spAutoFit/>
          </a:bodyPr>
          <a:lstStyle/>
          <a:p>
            <a:r>
              <a:rPr lang="en-US" sz="6000" b="1" baseline="30000" dirty="0">
                <a:solidFill>
                  <a:srgbClr val="717073"/>
                </a:solidFill>
                <a:latin typeface="Century Gothic" panose="020B0502020202020204" pitchFamily="34" charset="0"/>
              </a:rPr>
              <a:t>272,000</a:t>
            </a:r>
          </a:p>
          <a:p>
            <a:r>
              <a:rPr lang="en-US" sz="2400" b="1" baseline="30000" dirty="0">
                <a:latin typeface="Century Gothic" panose="020B0502020202020204" pitchFamily="34" charset="0"/>
              </a:rPr>
              <a:t>lives of children </a:t>
            </a:r>
            <a:r>
              <a:rPr lang="en-US" sz="2400" baseline="30000" dirty="0">
                <a:latin typeface="Century Gothic" panose="020B0502020202020204" pitchFamily="34" charset="0"/>
              </a:rPr>
              <a:t>under 5 </a:t>
            </a:r>
            <a:r>
              <a:rPr lang="en-US" sz="2400" b="1" baseline="30000" dirty="0">
                <a:latin typeface="Century Gothic" panose="020B0502020202020204" pitchFamily="34" charset="0"/>
              </a:rPr>
              <a:t>will be lost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wasting</a:t>
            </a:r>
          </a:p>
        </p:txBody>
      </p:sp>
      <p:sp>
        <p:nvSpPr>
          <p:cNvPr id="16" name="TextBox 15"/>
          <p:cNvSpPr txBox="1"/>
          <p:nvPr/>
        </p:nvSpPr>
        <p:spPr>
          <a:xfrm>
            <a:off x="3138690" y="3090357"/>
            <a:ext cx="2442638" cy="1446550"/>
          </a:xfrm>
          <a:prstGeom prst="rect">
            <a:avLst/>
          </a:prstGeom>
          <a:noFill/>
        </p:spPr>
        <p:txBody>
          <a:bodyPr wrap="square" rtlCol="0">
            <a:spAutoFit/>
          </a:bodyPr>
          <a:lstStyle/>
          <a:p>
            <a:r>
              <a:rPr lang="en-US" sz="6000" b="1" baseline="30000" dirty="0">
                <a:solidFill>
                  <a:srgbClr val="F38B00"/>
                </a:solidFill>
                <a:latin typeface="Century Gothic" panose="020B0502020202020204" pitchFamily="34" charset="0"/>
              </a:rPr>
              <a:t>221,000</a:t>
            </a:r>
          </a:p>
          <a:p>
            <a:r>
              <a:rPr lang="en-US" sz="2400" b="1" baseline="30000" dirty="0">
                <a:latin typeface="Century Gothic" panose="020B0502020202020204" pitchFamily="34" charset="0"/>
              </a:rPr>
              <a:t>lives of children </a:t>
            </a:r>
            <a:r>
              <a:rPr lang="en-US" sz="2400" baseline="30000" dirty="0">
                <a:latin typeface="Century Gothic" panose="020B0502020202020204" pitchFamily="34" charset="0"/>
              </a:rPr>
              <a:t>under 5 </a:t>
            </a:r>
            <a:r>
              <a:rPr lang="en-US" sz="2400" b="1" baseline="30000" dirty="0">
                <a:latin typeface="Century Gothic" panose="020B0502020202020204" pitchFamily="34" charset="0"/>
              </a:rPr>
              <a:t>will be lost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vitamin A deficiency</a:t>
            </a:r>
          </a:p>
        </p:txBody>
      </p:sp>
      <p:sp>
        <p:nvSpPr>
          <p:cNvPr id="17" name="TextBox 16"/>
          <p:cNvSpPr txBox="1"/>
          <p:nvPr/>
        </p:nvSpPr>
        <p:spPr>
          <a:xfrm>
            <a:off x="5894457" y="3077421"/>
            <a:ext cx="2777797" cy="1446550"/>
          </a:xfrm>
          <a:prstGeom prst="rect">
            <a:avLst/>
          </a:prstGeom>
          <a:noFill/>
        </p:spPr>
        <p:txBody>
          <a:bodyPr wrap="square" rtlCol="0">
            <a:spAutoFit/>
          </a:bodyPr>
          <a:lstStyle/>
          <a:p>
            <a:r>
              <a:rPr lang="en-US" sz="6000" b="1" baseline="30000" dirty="0">
                <a:solidFill>
                  <a:srgbClr val="40B4E5"/>
                </a:solidFill>
                <a:latin typeface="Century Gothic" panose="020B0502020202020204" pitchFamily="34" charset="0"/>
              </a:rPr>
              <a:t>363,000</a:t>
            </a:r>
          </a:p>
          <a:p>
            <a:r>
              <a:rPr lang="en-US" sz="2400" b="1" baseline="30000" dirty="0">
                <a:latin typeface="Century Gothic" panose="020B0502020202020204" pitchFamily="34" charset="0"/>
              </a:rPr>
              <a:t>lives of children </a:t>
            </a:r>
            <a:r>
              <a:rPr lang="en-US" sz="2400" baseline="30000" dirty="0">
                <a:latin typeface="Century Gothic" panose="020B0502020202020204" pitchFamily="34" charset="0"/>
              </a:rPr>
              <a:t>under 2 </a:t>
            </a:r>
            <a:r>
              <a:rPr lang="en-US" sz="2400" b="1" baseline="30000" dirty="0">
                <a:latin typeface="Century Gothic" panose="020B0502020202020204" pitchFamily="34" charset="0"/>
              </a:rPr>
              <a:t>will be lost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poor breastfeeding practices</a:t>
            </a:r>
          </a:p>
        </p:txBody>
      </p:sp>
      <p:sp>
        <p:nvSpPr>
          <p:cNvPr id="18" name="TextBox 17"/>
          <p:cNvSpPr txBox="1"/>
          <p:nvPr/>
        </p:nvSpPr>
        <p:spPr>
          <a:xfrm>
            <a:off x="419744" y="4750857"/>
            <a:ext cx="2777797" cy="1938992"/>
          </a:xfrm>
          <a:prstGeom prst="rect">
            <a:avLst/>
          </a:prstGeom>
          <a:noFill/>
        </p:spPr>
        <p:txBody>
          <a:bodyPr wrap="square" rtlCol="0">
            <a:spAutoFit/>
          </a:bodyPr>
          <a:lstStyle/>
          <a:p>
            <a:r>
              <a:rPr lang="en-US" sz="6000" b="1" baseline="30000" dirty="0">
                <a:solidFill>
                  <a:srgbClr val="88AF31"/>
                </a:solidFill>
                <a:latin typeface="Century Gothic" panose="020B0502020202020204" pitchFamily="34" charset="0"/>
              </a:rPr>
              <a:t>1.1 million</a:t>
            </a:r>
          </a:p>
          <a:p>
            <a:r>
              <a:rPr lang="en-US" sz="2400" b="1" baseline="30000" dirty="0">
                <a:latin typeface="Century Gothic" panose="020B0502020202020204" pitchFamily="34" charset="0"/>
              </a:rPr>
              <a:t>Children </a:t>
            </a:r>
            <a:r>
              <a:rPr lang="en-US" sz="2400" baseline="30000" dirty="0">
                <a:latin typeface="Century Gothic" panose="020B0502020202020204" pitchFamily="34" charset="0"/>
              </a:rPr>
              <a:t>will be born with </a:t>
            </a:r>
            <a:r>
              <a:rPr lang="en-US" sz="2400" b="1" baseline="30000" dirty="0">
                <a:latin typeface="Century Gothic" panose="020B0502020202020204" pitchFamily="34" charset="0"/>
              </a:rPr>
              <a:t>irreversible brain damage </a:t>
            </a:r>
            <a:r>
              <a:rPr lang="en-US" sz="2400" baseline="30000" dirty="0">
                <a:latin typeface="Century Gothic" panose="020B0502020202020204" pitchFamily="34" charset="0"/>
              </a:rPr>
              <a:t>with a </a:t>
            </a:r>
            <a:r>
              <a:rPr lang="en-US" sz="2400" b="1" baseline="30000" dirty="0">
                <a:latin typeface="Century Gothic" panose="020B0502020202020204" pitchFamily="34" charset="0"/>
              </a:rPr>
              <a:t>decrease in IQ </a:t>
            </a:r>
            <a:r>
              <a:rPr lang="en-US" sz="2400" baseline="30000" dirty="0">
                <a:latin typeface="Century Gothic" panose="020B0502020202020204" pitchFamily="34" charset="0"/>
              </a:rPr>
              <a:t>related to </a:t>
            </a:r>
            <a:r>
              <a:rPr lang="en-US" sz="2400" b="1" baseline="30000" dirty="0">
                <a:latin typeface="Century Gothic" panose="020B0502020202020204" pitchFamily="34" charset="0"/>
              </a:rPr>
              <a:t>maternal iodine deficiency</a:t>
            </a:r>
          </a:p>
        </p:txBody>
      </p:sp>
    </p:spTree>
    <p:extLst>
      <p:ext uri="{BB962C8B-B14F-4D97-AF65-F5344CB8AC3E}">
        <p14:creationId xmlns:p14="http://schemas.microsoft.com/office/powerpoint/2010/main" val="246769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15</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Malnutrition Can Affect All Households</a:t>
            </a:r>
            <a:endParaRPr lang="sw-KE" sz="3900" b="1" dirty="0">
              <a:solidFill>
                <a:srgbClr val="006595"/>
              </a:solidFill>
              <a:latin typeface="Century Gothic" panose="020B0502020202020204" pitchFamily="34" charset="0"/>
            </a:endParaRPr>
          </a:p>
        </p:txBody>
      </p:sp>
      <p:sp>
        <p:nvSpPr>
          <p:cNvPr id="7" name="Rectangle 6"/>
          <p:cNvSpPr/>
          <p:nvPr/>
        </p:nvSpPr>
        <p:spPr>
          <a:xfrm>
            <a:off x="7033378" y="5847972"/>
            <a:ext cx="1672742" cy="372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Century Gothic" panose="020B0502020202020204" pitchFamily="34" charset="0"/>
              </a:rPr>
              <a:t>Uganda DHS 2016</a:t>
            </a:r>
          </a:p>
        </p:txBody>
      </p:sp>
      <p:graphicFrame>
        <p:nvGraphicFramePr>
          <p:cNvPr id="8" name="Chart 7"/>
          <p:cNvGraphicFramePr/>
          <p:nvPr>
            <p:extLst>
              <p:ext uri="{D42A27DB-BD31-4B8C-83A1-F6EECF244321}">
                <p14:modId xmlns:p14="http://schemas.microsoft.com/office/powerpoint/2010/main" val="172187823"/>
              </p:ext>
            </p:extLst>
          </p:nvPr>
        </p:nvGraphicFramePr>
        <p:xfrm>
          <a:off x="1302501" y="1219953"/>
          <a:ext cx="6492658" cy="4628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201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16</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Causes of Malnutrition</a:t>
            </a:r>
            <a:endParaRPr lang="sw-KE" sz="3900" b="1" dirty="0">
              <a:solidFill>
                <a:srgbClr val="006595"/>
              </a:solidFill>
              <a:latin typeface="Century Gothic" panose="020B0502020202020204" pitchFamily="34" charset="0"/>
            </a:endParaRPr>
          </a:p>
        </p:txBody>
      </p:sp>
      <p:pic>
        <p:nvPicPr>
          <p:cNvPr id="7" name="Picture 6" descr="UNICEF Conceptual Framework of Malnutrition" title="UNICEF Conceptual Framework of Malnutrition">
            <a:extLst>
              <a:ext uri="{FF2B5EF4-FFF2-40B4-BE49-F238E27FC236}">
                <a16:creationId xmlns:a16="http://schemas.microsoft.com/office/drawing/2014/main" id="{52BD799C-8AAB-4C76-BE06-A69C1A80768F}"/>
              </a:ext>
            </a:extLst>
          </p:cNvPr>
          <p:cNvPicPr/>
          <p:nvPr/>
        </p:nvPicPr>
        <p:blipFill rotWithShape="1">
          <a:blip r:embed="rId3"/>
          <a:srcRect t="5999" b="4154"/>
          <a:stretch/>
        </p:blipFill>
        <p:spPr bwMode="auto">
          <a:xfrm>
            <a:off x="1683075" y="908720"/>
            <a:ext cx="5731510" cy="556133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CC66F6CA-6361-41AD-9BA5-B4B671F20488}"/>
              </a:ext>
            </a:extLst>
          </p:cNvPr>
          <p:cNvSpPr/>
          <p:nvPr/>
        </p:nvSpPr>
        <p:spPr>
          <a:xfrm>
            <a:off x="435364" y="6507955"/>
            <a:ext cx="8079986" cy="289951"/>
          </a:xfrm>
          <a:prstGeom prst="rect">
            <a:avLst/>
          </a:prstGeom>
        </p:spPr>
        <p:txBody>
          <a:bodyPr wrap="square">
            <a:spAutoFit/>
          </a:bodyPr>
          <a:lstStyle/>
          <a:p>
            <a:pPr>
              <a:lnSpc>
                <a:spcPct val="107000"/>
              </a:lnSpc>
              <a:spcAft>
                <a:spcPts val="800"/>
              </a:spcAft>
            </a:pPr>
            <a:r>
              <a:rPr lang="en-US" sz="1200" dirty="0">
                <a:latin typeface="Century Gothic" panose="020B0502020202020204" pitchFamily="34" charset="0"/>
                <a:ea typeface="Calibri" panose="020F0502020204030204" pitchFamily="34" charset="0"/>
                <a:cs typeface="Times New Roman" panose="02020603050405020304" pitchFamily="18" charset="0"/>
              </a:rPr>
              <a:t>Scaling Up Nutrition. 2016. Checklist on the Criteria and Characteristics of “Good” National Nutrition Plans.</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4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acts about lives saved, economic productivity gained, and human capital gained" title="Facts about lives saved, economic productivity gained, and human capital gained"/>
          <p:cNvPicPr>
            <a:picLocks noChangeAspect="1"/>
          </p:cNvPicPr>
          <p:nvPr/>
        </p:nvPicPr>
        <p:blipFill rotWithShape="1">
          <a:blip r:embed="rId3" cstate="print">
            <a:extLst>
              <a:ext uri="{28A0092B-C50C-407E-A947-70E740481C1C}">
                <a14:useLocalDpi xmlns:a14="http://schemas.microsoft.com/office/drawing/2010/main" val="0"/>
              </a:ext>
            </a:extLst>
          </a:blip>
          <a:srcRect l="13872" t="27361" r="21422" b="38055"/>
          <a:stretch/>
        </p:blipFill>
        <p:spPr>
          <a:xfrm>
            <a:off x="1101741" y="1088448"/>
            <a:ext cx="7067433" cy="4888310"/>
          </a:xfrm>
          <a:prstGeom prst="rect">
            <a:avLst/>
          </a:prstGeom>
        </p:spPr>
      </p:pic>
      <p:sp>
        <p:nvSpPr>
          <p:cNvPr id="5" name="Slide Number Placeholder 4"/>
          <p:cNvSpPr>
            <a:spLocks noGrp="1"/>
          </p:cNvSpPr>
          <p:nvPr>
            <p:ph type="sldNum" sz="quarter" idx="12"/>
          </p:nvPr>
        </p:nvSpPr>
        <p:spPr/>
        <p:txBody>
          <a:bodyPr/>
          <a:lstStyle/>
          <a:p>
            <a:fld id="{0753450F-F2F9-436F-9000-8F4B603DDD6F}" type="slidenum">
              <a:rPr lang="en-US" smtClean="0"/>
              <a:t>17</a:t>
            </a:fld>
            <a:endParaRPr lang="en-US" dirty="0"/>
          </a:p>
        </p:txBody>
      </p:sp>
      <p:sp>
        <p:nvSpPr>
          <p:cNvPr id="6" name="Title 1"/>
          <p:cNvSpPr txBox="1">
            <a:spLocks/>
          </p:cNvSpPr>
          <p:nvPr/>
        </p:nvSpPr>
        <p:spPr>
          <a:xfrm>
            <a:off x="277189" y="260648"/>
            <a:ext cx="8543283"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Benefits of Improving Nutrition</a:t>
            </a:r>
            <a:endParaRPr lang="sw-KE" sz="3900" b="1" dirty="0">
              <a:solidFill>
                <a:srgbClr val="006595"/>
              </a:solidFill>
              <a:latin typeface="Century Gothic" panose="020B0502020202020204" pitchFamily="34" charset="0"/>
            </a:endParaRPr>
          </a:p>
        </p:txBody>
      </p:sp>
      <p:sp>
        <p:nvSpPr>
          <p:cNvPr id="2" name="Oval 1"/>
          <p:cNvSpPr/>
          <p:nvPr/>
        </p:nvSpPr>
        <p:spPr>
          <a:xfrm>
            <a:off x="5932449" y="3802566"/>
            <a:ext cx="2486722" cy="24867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rgbClr val="C00000"/>
                </a:solidFill>
                <a:latin typeface="Century Gothic" panose="020B0502020202020204" pitchFamily="34" charset="0"/>
              </a:rPr>
              <a:t>These benefits will be </a:t>
            </a:r>
            <a:r>
              <a:rPr lang="en-US" b="1" dirty="0" err="1">
                <a:solidFill>
                  <a:srgbClr val="C00000"/>
                </a:solidFill>
                <a:latin typeface="Century Gothic" panose="020B0502020202020204" pitchFamily="34" charset="0"/>
              </a:rPr>
              <a:t>realised</a:t>
            </a:r>
            <a:r>
              <a:rPr lang="en-US" b="1" dirty="0">
                <a:solidFill>
                  <a:srgbClr val="C00000"/>
                </a:solidFill>
                <a:latin typeface="Century Gothic" panose="020B0502020202020204" pitchFamily="34" charset="0"/>
              </a:rPr>
              <a:t> if nutrition is improved by 2025.</a:t>
            </a:r>
          </a:p>
        </p:txBody>
      </p:sp>
    </p:spTree>
    <p:extLst>
      <p:ext uri="{BB962C8B-B14F-4D97-AF65-F5344CB8AC3E}">
        <p14:creationId xmlns:p14="http://schemas.microsoft.com/office/powerpoint/2010/main" val="346955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06132"/>
            <a:ext cx="9144000" cy="4351867"/>
          </a:xfrm>
          <a:prstGeom prst="rect">
            <a:avLst/>
          </a:prstGeom>
          <a:solidFill>
            <a:srgbClr val="F38B00"/>
          </a:solidFill>
        </p:spPr>
        <p:txBody>
          <a:bodyPr vert="horz" lIns="91440" tIns="2743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0"/>
              </a:spcBef>
            </a:pPr>
            <a:endParaRPr lang="en-GB" sz="200" b="1" dirty="0">
              <a:solidFill>
                <a:schemeClr val="bg1"/>
              </a:solidFill>
            </a:endParaRPr>
          </a:p>
          <a:p>
            <a:pPr marL="914400">
              <a:lnSpc>
                <a:spcPct val="100000"/>
              </a:lnSpc>
              <a:spcBef>
                <a:spcPts val="1800"/>
              </a:spcBef>
            </a:pPr>
            <a:r>
              <a:rPr lang="en-GB" sz="4500" b="1" dirty="0">
                <a:solidFill>
                  <a:schemeClr val="bg1"/>
                </a:solidFill>
                <a:latin typeface="Century Gothic" panose="020B0502020202020204" pitchFamily="34" charset="0"/>
              </a:rPr>
              <a:t>Uganda Nutrition Policy                and Planning Frameworks</a:t>
            </a:r>
          </a:p>
        </p:txBody>
      </p:sp>
      <p:sp>
        <p:nvSpPr>
          <p:cNvPr id="7" name="Rectangle 6"/>
          <p:cNvSpPr/>
          <p:nvPr/>
        </p:nvSpPr>
        <p:spPr>
          <a:xfrm>
            <a:off x="0" y="1560471"/>
            <a:ext cx="9144000" cy="945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914400"/>
            <a:r>
              <a:rPr lang="en-US" sz="3600" b="1" dirty="0">
                <a:latin typeface="Century Gothic" panose="020B0502020202020204" pitchFamily="34" charset="0"/>
              </a:rPr>
              <a:t>Session 1.2</a:t>
            </a:r>
          </a:p>
        </p:txBody>
      </p:sp>
      <p:pic>
        <p:nvPicPr>
          <p:cNvPr id="5" name="Picture 4" descr="logo of Uganda OPM" title="logo of Uganda OP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087" y="127776"/>
            <a:ext cx="1555825" cy="1357008"/>
          </a:xfrm>
          <a:prstGeom prst="rect">
            <a:avLst/>
          </a:prstGeom>
        </p:spPr>
      </p:pic>
    </p:spTree>
    <p:extLst>
      <p:ext uri="{BB962C8B-B14F-4D97-AF65-F5344CB8AC3E}">
        <p14:creationId xmlns:p14="http://schemas.microsoft.com/office/powerpoint/2010/main" val="11502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19</a:t>
            </a:fld>
            <a:endParaRPr lang="en-US"/>
          </a:p>
        </p:txBody>
      </p:sp>
      <p:sp>
        <p:nvSpPr>
          <p:cNvPr id="6" name="Title 1"/>
          <p:cNvSpPr txBox="1">
            <a:spLocks/>
          </p:cNvSpPr>
          <p:nvPr/>
        </p:nvSpPr>
        <p:spPr>
          <a:xfrm>
            <a:off x="0" y="0"/>
            <a:ext cx="9144000"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Sustainable Development Goals</a:t>
            </a:r>
            <a:endParaRPr lang="pt-BR" sz="3900" b="1" dirty="0">
              <a:solidFill>
                <a:srgbClr val="006595"/>
              </a:solidFill>
              <a:latin typeface="Century Gothic" panose="020B0502020202020204" pitchFamily="34" charset="0"/>
            </a:endParaRPr>
          </a:p>
        </p:txBody>
      </p:sp>
      <p:grpSp>
        <p:nvGrpSpPr>
          <p:cNvPr id="9" name="Group 8" descr="graphic grid of sustainable development goals" title="graphic grid of sustainable development goals"/>
          <p:cNvGrpSpPr/>
          <p:nvPr/>
        </p:nvGrpSpPr>
        <p:grpSpPr>
          <a:xfrm>
            <a:off x="988594" y="1467853"/>
            <a:ext cx="7166811" cy="3441032"/>
            <a:chOff x="732089" y="2041159"/>
            <a:chExt cx="5884778" cy="2942688"/>
          </a:xfrm>
          <a:effectLst/>
        </p:grpSpPr>
        <p:pic>
          <p:nvPicPr>
            <p:cNvPr id="10" name="Picture 3" descr="http://www.undp.org/content/dam/undp/img/sdg/icons100/TGG_Icon_Color_0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484"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1" name="Picture 4" descr="http://www.undp.org/content/dam/undp/img/sdg/icons100/TGG_Icon_Color_03.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742"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2" name="Picture 5" descr="http://www.undp.org/content/dam/undp/img/sdg/icons100/TGG_Icon_Color_04.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7010"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3" name="Picture 6" descr="http://www.undp.org/content/dam/undp/img/sdg/icons100/TGG_Icon_Color_05.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8278" y="2048454"/>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4" name="Picture 7" descr="http://www.undp.org/content/dam/undp/img/sdg/icons100/TGG_Icon_Color_06.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4367" y="205952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5" name="Picture 8" descr="http://www.undp.org/content/dam/undp/img/sdg/icons100/TGG_Icon_Color_07.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773"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6" name="Picture 9" descr="http://www.undp.org/content/dam/undp/img/sdg/icons100/TGG_Icon_Color_08.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8621" y="301202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7" name="Picture 10" descr="http://www.undp.org/content/dam/undp/img/sdg/icons100/TGG_Icon_Color_09.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8249"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8" name="Picture 11" descr="http://www.undp.org/content/dam/undp/img/sdg/icons100/TGG_Icon_Color_10.pn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1997"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9" name="Picture 12" descr="http://www.undp.org/content/dam/undp/img/sdg/icons100/TGG_Icon_Color_11.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57725"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 name="Picture 13" descr="http://www.undp.org/content/dam/undp/img/sdg/icons100/TGG_Icon_Color_12.pn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40805"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1" name="Picture 27" descr="http://www.undp.org/content/dam/undp/img/sdg/icons100/TGG_Icon_Color_13.pn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8773" y="400387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2" name="Picture 28" descr="http://www.undp.org/content/dam/undp/img/sdg/icons100/TGG_Icon_Color_14.png">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28621" y="400387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3" name="Picture 29" descr="http://www.undp.org/content/dam/undp/img/sdg/icons100/TGG_Icon_Color_15.pn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18469" y="4031347"/>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4" name="Picture 30" descr="http://www.undp.org/content/dam/undp/img/sdg/icons100/sdg_16_icon_with_text.jpg">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81997" y="4013398"/>
              <a:ext cx="952500"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5" name="Picture 31" descr="http://www.undp.org/content/dam/undp/img/sdg/icons100/TGG_Icon_Color_17.png">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80786" y="4031347"/>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6" name="Picture 32" descr="http://www.undp.org/content/dam/undp/img/sdg/icons100/TGG_Icon_Color_18.png">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664367" y="4004169"/>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7" name="Picture 15" descr="http://www.undp.org/content/dam/undp/img/sdg/icons100/TGG_Icon_Color_01.png">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32089" y="2041159"/>
              <a:ext cx="952500" cy="9525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pSp>
      <p:sp>
        <p:nvSpPr>
          <p:cNvPr id="2" name="TextBox 1"/>
          <p:cNvSpPr txBox="1"/>
          <p:nvPr/>
        </p:nvSpPr>
        <p:spPr>
          <a:xfrm>
            <a:off x="4684734" y="5883382"/>
            <a:ext cx="4121809" cy="307777"/>
          </a:xfrm>
          <a:prstGeom prst="rect">
            <a:avLst/>
          </a:prstGeom>
          <a:noFill/>
        </p:spPr>
        <p:txBody>
          <a:bodyPr wrap="square" rtlCol="0">
            <a:spAutoFit/>
          </a:bodyPr>
          <a:lstStyle/>
          <a:p>
            <a:r>
              <a:rPr lang="en-US" sz="1400" dirty="0">
                <a:latin typeface="Century Gothic" panose="020B0502020202020204" pitchFamily="34" charset="0"/>
              </a:rPr>
              <a:t>http://www.un.org/sustainabledevelopment/</a:t>
            </a:r>
          </a:p>
        </p:txBody>
      </p:sp>
    </p:spTree>
    <p:extLst>
      <p:ext uri="{BB962C8B-B14F-4D97-AF65-F5344CB8AC3E}">
        <p14:creationId xmlns:p14="http://schemas.microsoft.com/office/powerpoint/2010/main" val="199777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011FA6-1D46-44F2-8157-73111CE38DF6}"/>
              </a:ext>
            </a:extLst>
          </p:cNvPr>
          <p:cNvSpPr>
            <a:spLocks noGrp="1"/>
          </p:cNvSpPr>
          <p:nvPr>
            <p:ph type="title"/>
          </p:nvPr>
        </p:nvSpPr>
        <p:spPr/>
        <p:txBody>
          <a:bodyPr/>
          <a:lstStyle/>
          <a:p>
            <a:r>
              <a:rPr lang="en-US" dirty="0"/>
              <a:t>Unit Purpose</a:t>
            </a:r>
          </a:p>
        </p:txBody>
      </p:sp>
      <p:sp>
        <p:nvSpPr>
          <p:cNvPr id="3" name="Content Placeholder 2"/>
          <p:cNvSpPr>
            <a:spLocks noGrp="1"/>
          </p:cNvSpPr>
          <p:nvPr>
            <p:ph idx="1"/>
          </p:nvPr>
        </p:nvSpPr>
        <p:spPr/>
        <p:txBody>
          <a:bodyPr/>
          <a:lstStyle/>
          <a:p>
            <a:r>
              <a:rPr lang="en-US" dirty="0"/>
              <a:t>Understand the multi-sectoral causes and consequences of malnutrition in Uganda and the policy and planning framework around which this training is designed.</a:t>
            </a:r>
          </a:p>
        </p:txBody>
      </p:sp>
      <p:sp>
        <p:nvSpPr>
          <p:cNvPr id="5" name="Slide Number Placeholder 4"/>
          <p:cNvSpPr>
            <a:spLocks noGrp="1"/>
          </p:cNvSpPr>
          <p:nvPr>
            <p:ph type="sldNum" sz="quarter" idx="12"/>
          </p:nvPr>
        </p:nvSpPr>
        <p:spPr/>
        <p:txBody>
          <a:bodyPr/>
          <a:lstStyle/>
          <a:p>
            <a:fld id="{0753450F-F2F9-436F-9000-8F4B603DDD6F}" type="slidenum">
              <a:rPr lang="en-US" smtClean="0"/>
              <a:pPr/>
              <a:t>2</a:t>
            </a:fld>
            <a:endParaRPr lang="en-US" dirty="0"/>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val="65322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20</a:t>
            </a:fld>
            <a:endParaRPr lang="en-US"/>
          </a:p>
        </p:txBody>
      </p:sp>
      <p:sp>
        <p:nvSpPr>
          <p:cNvPr id="6" name="Title 1"/>
          <p:cNvSpPr txBox="1">
            <a:spLocks/>
          </p:cNvSpPr>
          <p:nvPr/>
        </p:nvSpPr>
        <p:spPr>
          <a:xfrm>
            <a:off x="0" y="0"/>
            <a:ext cx="9144000"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1B4298"/>
                </a:solidFill>
              </a:rPr>
              <a:t>All SDGs Contribute to Improved Nutrition</a:t>
            </a:r>
            <a:endParaRPr lang="pt-BR" sz="3000" b="1" dirty="0">
              <a:solidFill>
                <a:srgbClr val="1B4298"/>
              </a:solidFill>
            </a:endParaRPr>
          </a:p>
        </p:txBody>
      </p:sp>
      <p:pic>
        <p:nvPicPr>
          <p:cNvPr id="2" name="Picture 1" descr="nutrition at the heart of the SDGs. Every $1 invested gives $16 return" title="nutrition at the heart of the SDGs. Every $1 invested gives $16 retu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738"/>
            <a:ext cx="9144000" cy="6464524"/>
          </a:xfrm>
          <a:prstGeom prst="rect">
            <a:avLst/>
          </a:prstGeom>
        </p:spPr>
      </p:pic>
    </p:spTree>
    <p:extLst>
      <p:ext uri="{BB962C8B-B14F-4D97-AF65-F5344CB8AC3E}">
        <p14:creationId xmlns:p14="http://schemas.microsoft.com/office/powerpoint/2010/main" val="199303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21</a:t>
            </a:fld>
            <a:endParaRPr lang="en-US"/>
          </a:p>
        </p:txBody>
      </p:sp>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900" b="1" dirty="0">
                <a:solidFill>
                  <a:srgbClr val="006595"/>
                </a:solidFill>
                <a:latin typeface="Century Gothic" panose="020B0502020202020204" pitchFamily="34" charset="0"/>
              </a:rPr>
              <a:t>Scaling-Up Nutrition Movement</a:t>
            </a:r>
          </a:p>
        </p:txBody>
      </p:sp>
      <p:sp>
        <p:nvSpPr>
          <p:cNvPr id="7" name="Content Placeholder 2"/>
          <p:cNvSpPr txBox="1">
            <a:spLocks/>
          </p:cNvSpPr>
          <p:nvPr/>
        </p:nvSpPr>
        <p:spPr>
          <a:xfrm>
            <a:off x="901874" y="1479550"/>
            <a:ext cx="8001494"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dirty="0">
                <a:latin typeface="Century Gothic" panose="020B0502020202020204" pitchFamily="34" charset="0"/>
              </a:rPr>
              <a:t>Uganda joined the SUN Movement in 2011.</a:t>
            </a:r>
          </a:p>
          <a:p>
            <a:pPr marL="0" indent="0">
              <a:buNone/>
              <a:defRPr/>
            </a:pPr>
            <a:endParaRPr lang="en-US" dirty="0">
              <a:latin typeface="Century Gothic" panose="020B0502020202020204" pitchFamily="34" charset="0"/>
            </a:endParaRPr>
          </a:p>
          <a:p>
            <a:pPr marL="0" indent="0">
              <a:buNone/>
              <a:defRPr/>
            </a:pPr>
            <a:r>
              <a:rPr lang="en-US" dirty="0">
                <a:latin typeface="Century Gothic" panose="020B0502020202020204" pitchFamily="34" charset="0"/>
              </a:rPr>
              <a:t>The SUN Movement Strategy and Roadmap (2016–2020) envisions a world free from malnutrition in all its forms by 2030.</a:t>
            </a:r>
          </a:p>
          <a:p>
            <a:pPr marL="0" indent="0">
              <a:buNone/>
              <a:defRPr/>
            </a:pPr>
            <a:endParaRPr lang="en-US" dirty="0"/>
          </a:p>
          <a:p>
            <a:pPr marL="0" indent="0">
              <a:buFont typeface="Arial" panose="020B0604020202020204" pitchFamily="34" charset="0"/>
              <a:buNone/>
              <a:defRPr/>
            </a:pPr>
            <a:endParaRPr lang="en-US" u="sng" dirty="0"/>
          </a:p>
        </p:txBody>
      </p:sp>
      <p:pic>
        <p:nvPicPr>
          <p:cNvPr id="9" name="Picture 8" descr="Scaling Up Nutrition logo" title="Scaling Up Nutri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075" y="4009231"/>
            <a:ext cx="3209850" cy="2187153"/>
          </a:xfrm>
          <a:prstGeom prst="rect">
            <a:avLst/>
          </a:prstGeom>
        </p:spPr>
      </p:pic>
    </p:spTree>
    <p:extLst>
      <p:ext uri="{BB962C8B-B14F-4D97-AF65-F5344CB8AC3E}">
        <p14:creationId xmlns:p14="http://schemas.microsoft.com/office/powerpoint/2010/main" val="18429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22</a:t>
            </a:fld>
            <a:endParaRPr lang="en-US"/>
          </a:p>
        </p:txBody>
      </p:sp>
      <p:sp>
        <p:nvSpPr>
          <p:cNvPr id="6" name="Title 1"/>
          <p:cNvSpPr txBox="1">
            <a:spLocks/>
          </p:cNvSpPr>
          <p:nvPr/>
        </p:nvSpPr>
        <p:spPr>
          <a:xfrm>
            <a:off x="342900" y="476445"/>
            <a:ext cx="8458200" cy="81482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rgbClr val="006595"/>
                </a:solidFill>
                <a:latin typeface="Century Gothic" panose="020B0502020202020204" pitchFamily="34" charset="0"/>
              </a:rPr>
              <a:t>Global Nutrition Targets and Diet-Related Global NCD Targets 2025</a:t>
            </a:r>
          </a:p>
        </p:txBody>
      </p:sp>
      <p:sp>
        <p:nvSpPr>
          <p:cNvPr id="7" name="Content Placeholder 2"/>
          <p:cNvSpPr txBox="1">
            <a:spLocks/>
          </p:cNvSpPr>
          <p:nvPr/>
        </p:nvSpPr>
        <p:spPr>
          <a:xfrm>
            <a:off x="901874" y="1479550"/>
            <a:ext cx="8001494"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a:p>
            <a:pPr marL="0" indent="0">
              <a:buFont typeface="Arial" panose="020B0604020202020204" pitchFamily="34" charset="0"/>
              <a:buNone/>
              <a:defRPr/>
            </a:pPr>
            <a:endParaRPr lang="en-US" u="sng" dirty="0"/>
          </a:p>
        </p:txBody>
      </p:sp>
      <p:sp>
        <p:nvSpPr>
          <p:cNvPr id="2" name="TextBox 1"/>
          <p:cNvSpPr txBox="1"/>
          <p:nvPr/>
        </p:nvSpPr>
        <p:spPr>
          <a:xfrm>
            <a:off x="774700" y="1849827"/>
            <a:ext cx="7594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Gothic" panose="020B0502020202020204" pitchFamily="34" charset="0"/>
              </a:rPr>
              <a:t>The global nutrition targets and the global </a:t>
            </a:r>
            <a:r>
              <a:rPr lang="en-US" sz="2400" dirty="0" err="1">
                <a:latin typeface="Century Gothic" panose="020B0502020202020204" pitchFamily="34" charset="0"/>
              </a:rPr>
              <a:t>NCD</a:t>
            </a:r>
            <a:r>
              <a:rPr lang="en-US" sz="2400" dirty="0">
                <a:latin typeface="Century Gothic" panose="020B0502020202020204" pitchFamily="34" charset="0"/>
              </a:rPr>
              <a:t> (non-communicable disease) targets 2025 were endorsed by the World Health Assembly in 2012 and 2013.</a:t>
            </a:r>
          </a:p>
          <a:p>
            <a:pPr marL="285750" indent="-285750">
              <a:buFont typeface="Arial" panose="020B0604020202020204" pitchFamily="34" charset="0"/>
              <a:buChar char="•"/>
            </a:pPr>
            <a:r>
              <a:rPr lang="en-US" sz="2400" dirty="0">
                <a:latin typeface="Century Gothic" panose="020B0502020202020204" pitchFamily="34" charset="0"/>
              </a:rPr>
              <a:t>SUN Countries are contributing to meeting these targets.</a:t>
            </a:r>
          </a:p>
        </p:txBody>
      </p:sp>
      <p:pic>
        <p:nvPicPr>
          <p:cNvPr id="9" name="Picture 8" descr="The 9 global nutrition targets" title="The 9 global nutrition targets">
            <a:extLst>
              <a:ext uri="{FF2B5EF4-FFF2-40B4-BE49-F238E27FC236}">
                <a16:creationId xmlns:a16="http://schemas.microsoft.com/office/drawing/2014/main" id="{984E4223-8B64-4021-BFA2-03111291FEBC}"/>
              </a:ext>
            </a:extLst>
          </p:cNvPr>
          <p:cNvPicPr/>
          <p:nvPr/>
        </p:nvPicPr>
        <p:blipFill rotWithShape="1">
          <a:blip r:embed="rId3" cstate="print">
            <a:extLst>
              <a:ext uri="{28A0092B-C50C-407E-A947-70E740481C1C}">
                <a14:useLocalDpi xmlns:a14="http://schemas.microsoft.com/office/drawing/2010/main" val="0"/>
              </a:ext>
            </a:extLst>
          </a:blip>
          <a:srcRect t="26857"/>
          <a:stretch/>
        </p:blipFill>
        <p:spPr>
          <a:xfrm>
            <a:off x="643196" y="4346434"/>
            <a:ext cx="8157904" cy="1254506"/>
          </a:xfrm>
          <a:prstGeom prst="rect">
            <a:avLst/>
          </a:prstGeom>
        </p:spPr>
      </p:pic>
    </p:spTree>
    <p:extLst>
      <p:ext uri="{BB962C8B-B14F-4D97-AF65-F5344CB8AC3E}">
        <p14:creationId xmlns:p14="http://schemas.microsoft.com/office/powerpoint/2010/main" val="539913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23</a:t>
            </a:fld>
            <a:endParaRPr lang="en-US"/>
          </a:p>
        </p:txBody>
      </p:sp>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900" b="1" dirty="0">
                <a:solidFill>
                  <a:srgbClr val="006595"/>
                </a:solidFill>
                <a:latin typeface="Century Gothic" panose="020B0502020202020204" pitchFamily="34" charset="0"/>
              </a:rPr>
              <a:t>Six Pillars for Nutrition Action</a:t>
            </a:r>
          </a:p>
        </p:txBody>
      </p:sp>
      <p:grpSp>
        <p:nvGrpSpPr>
          <p:cNvPr id="21" name="Group 20"/>
          <p:cNvGrpSpPr/>
          <p:nvPr/>
        </p:nvGrpSpPr>
        <p:grpSpPr>
          <a:xfrm>
            <a:off x="825941" y="1177776"/>
            <a:ext cx="7541445" cy="5092375"/>
            <a:chOff x="825941" y="1177776"/>
            <a:chExt cx="7541445" cy="5092375"/>
          </a:xfrm>
        </p:grpSpPr>
        <p:sp>
          <p:nvSpPr>
            <p:cNvPr id="22" name="Freeform: Shape 21"/>
            <p:cNvSpPr/>
            <p:nvPr/>
          </p:nvSpPr>
          <p:spPr>
            <a:xfrm>
              <a:off x="3461238" y="2951079"/>
              <a:ext cx="2092196" cy="1545770"/>
            </a:xfrm>
            <a:custGeom>
              <a:avLst/>
              <a:gdLst>
                <a:gd name="connsiteX0" fmla="*/ 0 w 2092196"/>
                <a:gd name="connsiteY0" fmla="*/ 257633 h 1545770"/>
                <a:gd name="connsiteX1" fmla="*/ 257633 w 2092196"/>
                <a:gd name="connsiteY1" fmla="*/ 0 h 1545770"/>
                <a:gd name="connsiteX2" fmla="*/ 1834563 w 2092196"/>
                <a:gd name="connsiteY2" fmla="*/ 0 h 1545770"/>
                <a:gd name="connsiteX3" fmla="*/ 2092196 w 2092196"/>
                <a:gd name="connsiteY3" fmla="*/ 257633 h 1545770"/>
                <a:gd name="connsiteX4" fmla="*/ 2092196 w 2092196"/>
                <a:gd name="connsiteY4" fmla="*/ 1288137 h 1545770"/>
                <a:gd name="connsiteX5" fmla="*/ 1834563 w 2092196"/>
                <a:gd name="connsiteY5" fmla="*/ 1545770 h 1545770"/>
                <a:gd name="connsiteX6" fmla="*/ 257633 w 2092196"/>
                <a:gd name="connsiteY6" fmla="*/ 1545770 h 1545770"/>
                <a:gd name="connsiteX7" fmla="*/ 0 w 2092196"/>
                <a:gd name="connsiteY7" fmla="*/ 1288137 h 1545770"/>
                <a:gd name="connsiteX8" fmla="*/ 0 w 2092196"/>
                <a:gd name="connsiteY8" fmla="*/ 257633 h 15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545770">
                  <a:moveTo>
                    <a:pt x="0" y="257633"/>
                  </a:moveTo>
                  <a:cubicBezTo>
                    <a:pt x="0" y="115346"/>
                    <a:pt x="115346" y="0"/>
                    <a:pt x="257633" y="0"/>
                  </a:cubicBezTo>
                  <a:lnTo>
                    <a:pt x="1834563" y="0"/>
                  </a:lnTo>
                  <a:cubicBezTo>
                    <a:pt x="1976850" y="0"/>
                    <a:pt x="2092196" y="115346"/>
                    <a:pt x="2092196" y="257633"/>
                  </a:cubicBezTo>
                  <a:lnTo>
                    <a:pt x="2092196" y="1288137"/>
                  </a:lnTo>
                  <a:cubicBezTo>
                    <a:pt x="2092196" y="1430424"/>
                    <a:pt x="1976850" y="1545770"/>
                    <a:pt x="1834563" y="1545770"/>
                  </a:cubicBezTo>
                  <a:lnTo>
                    <a:pt x="257633" y="1545770"/>
                  </a:lnTo>
                  <a:cubicBezTo>
                    <a:pt x="115346" y="1545770"/>
                    <a:pt x="0" y="1430424"/>
                    <a:pt x="0" y="1288137"/>
                  </a:cubicBezTo>
                  <a:lnTo>
                    <a:pt x="0" y="257633"/>
                  </a:lnTo>
                  <a:close/>
                </a:path>
              </a:pathLst>
            </a:custGeom>
            <a:solidFill>
              <a:srgbClr val="40B4E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38" tIns="105938" rIns="105938" bIns="105938" numCol="1" spcCol="1270" anchor="ctr" anchorCtr="0">
              <a:noAutofit/>
            </a:bodyPr>
            <a:lstStyle/>
            <a:p>
              <a:pPr marL="0" lvl="0" indent="0" algn="ctr" defTabSz="1066800">
                <a:lnSpc>
                  <a:spcPct val="90000"/>
                </a:lnSpc>
                <a:spcBef>
                  <a:spcPct val="0"/>
                </a:spcBef>
                <a:spcAft>
                  <a:spcPct val="35000"/>
                </a:spcAft>
                <a:buNone/>
              </a:pPr>
              <a:r>
                <a:rPr lang="en-US" sz="2400" dirty="0">
                  <a:latin typeface="Century Gothic" panose="020B0502020202020204" pitchFamily="34" charset="0"/>
                </a:rPr>
                <a:t>Improved</a:t>
              </a:r>
              <a:r>
                <a:rPr lang="en-US" sz="2400" kern="1200" dirty="0">
                  <a:latin typeface="Century Gothic" panose="020B0502020202020204" pitchFamily="34" charset="0"/>
                </a:rPr>
                <a:t> Nutrition for All</a:t>
              </a:r>
            </a:p>
          </p:txBody>
        </p:sp>
        <p:sp>
          <p:nvSpPr>
            <p:cNvPr id="23" name="Freeform: Shape 22"/>
            <p:cNvSpPr/>
            <p:nvPr/>
          </p:nvSpPr>
          <p:spPr>
            <a:xfrm rot="16200000">
              <a:off x="4279626" y="2495528"/>
              <a:ext cx="455422"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F38B0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91135" rIns="68858"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24" name="Freeform: Shape 23"/>
            <p:cNvSpPr/>
            <p:nvPr/>
          </p:nvSpPr>
          <p:spPr>
            <a:xfrm>
              <a:off x="3461238" y="1177776"/>
              <a:ext cx="2092196" cy="1340232"/>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F38B00"/>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1600" kern="1200" dirty="0">
                  <a:latin typeface="Century Gothic" panose="020B0502020202020204" pitchFamily="34" charset="0"/>
                </a:rPr>
                <a:t>Sustainable food systems for healthy diets</a:t>
              </a:r>
            </a:p>
          </p:txBody>
        </p:sp>
        <p:sp>
          <p:nvSpPr>
            <p:cNvPr id="25" name="Freeform: Shape 24"/>
            <p:cNvSpPr/>
            <p:nvPr/>
          </p:nvSpPr>
          <p:spPr>
            <a:xfrm>
              <a:off x="6084502" y="2253979"/>
              <a:ext cx="2282884" cy="1340232"/>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717073"/>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1600" kern="1200" dirty="0">
                  <a:latin typeface="Century Gothic" panose="020B0502020202020204" pitchFamily="34" charset="0"/>
                </a:rPr>
                <a:t>Review, strengthen, and promote nutrition governance and accountability</a:t>
              </a:r>
            </a:p>
          </p:txBody>
        </p:sp>
        <p:sp>
          <p:nvSpPr>
            <p:cNvPr id="26" name="Freeform: Shape 25"/>
            <p:cNvSpPr/>
            <p:nvPr/>
          </p:nvSpPr>
          <p:spPr>
            <a:xfrm>
              <a:off x="6096535" y="3943765"/>
              <a:ext cx="2080164" cy="1542631"/>
            </a:xfrm>
            <a:custGeom>
              <a:avLst/>
              <a:gdLst>
                <a:gd name="connsiteX0" fmla="*/ 0 w 2350848"/>
                <a:gd name="connsiteY0" fmla="*/ 223376 h 1340232"/>
                <a:gd name="connsiteX1" fmla="*/ 223376 w 2350848"/>
                <a:gd name="connsiteY1" fmla="*/ 0 h 1340232"/>
                <a:gd name="connsiteX2" fmla="*/ 2127472 w 2350848"/>
                <a:gd name="connsiteY2" fmla="*/ 0 h 1340232"/>
                <a:gd name="connsiteX3" fmla="*/ 2350848 w 2350848"/>
                <a:gd name="connsiteY3" fmla="*/ 223376 h 1340232"/>
                <a:gd name="connsiteX4" fmla="*/ 2350848 w 2350848"/>
                <a:gd name="connsiteY4" fmla="*/ 1116856 h 1340232"/>
                <a:gd name="connsiteX5" fmla="*/ 2127472 w 2350848"/>
                <a:gd name="connsiteY5" fmla="*/ 1340232 h 1340232"/>
                <a:gd name="connsiteX6" fmla="*/ 223376 w 2350848"/>
                <a:gd name="connsiteY6" fmla="*/ 1340232 h 1340232"/>
                <a:gd name="connsiteX7" fmla="*/ 0 w 2350848"/>
                <a:gd name="connsiteY7" fmla="*/ 1116856 h 1340232"/>
                <a:gd name="connsiteX8" fmla="*/ 0 w 2350848"/>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848" h="1340232">
                  <a:moveTo>
                    <a:pt x="0" y="223376"/>
                  </a:moveTo>
                  <a:cubicBezTo>
                    <a:pt x="0" y="100009"/>
                    <a:pt x="100009" y="0"/>
                    <a:pt x="223376" y="0"/>
                  </a:cubicBezTo>
                  <a:lnTo>
                    <a:pt x="2127472" y="0"/>
                  </a:lnTo>
                  <a:cubicBezTo>
                    <a:pt x="2250839" y="0"/>
                    <a:pt x="2350848" y="100009"/>
                    <a:pt x="2350848" y="223376"/>
                  </a:cubicBezTo>
                  <a:lnTo>
                    <a:pt x="2350848" y="1116856"/>
                  </a:lnTo>
                  <a:cubicBezTo>
                    <a:pt x="2350848" y="1240223"/>
                    <a:pt x="2250839" y="1340232"/>
                    <a:pt x="2127472" y="1340232"/>
                  </a:cubicBezTo>
                  <a:lnTo>
                    <a:pt x="223376" y="1340232"/>
                  </a:lnTo>
                  <a:cubicBezTo>
                    <a:pt x="100009" y="1340232"/>
                    <a:pt x="0" y="1240223"/>
                    <a:pt x="0" y="1116856"/>
                  </a:cubicBezTo>
                  <a:lnTo>
                    <a:pt x="0" y="223376"/>
                  </a:lnTo>
                  <a:close/>
                </a:path>
              </a:pathLst>
            </a:custGeom>
            <a:solidFill>
              <a:srgbClr val="FFCE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1600" kern="1200" dirty="0">
                  <a:latin typeface="Century Gothic" panose="020B0502020202020204" pitchFamily="34" charset="0"/>
                </a:rPr>
                <a:t>Enabling food and breastfeeding environments</a:t>
              </a:r>
            </a:p>
          </p:txBody>
        </p:sp>
        <p:sp>
          <p:nvSpPr>
            <p:cNvPr id="27" name="Freeform: Shape 26"/>
            <p:cNvSpPr/>
            <p:nvPr/>
          </p:nvSpPr>
          <p:spPr>
            <a:xfrm rot="5400000">
              <a:off x="4289054" y="4477123"/>
              <a:ext cx="436564"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006595"/>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1135" rIns="68857"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28" name="Freeform: Shape 27"/>
            <p:cNvSpPr/>
            <p:nvPr/>
          </p:nvSpPr>
          <p:spPr>
            <a:xfrm>
              <a:off x="3461238" y="4929919"/>
              <a:ext cx="2092196" cy="1340232"/>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006595"/>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1600" kern="1200" dirty="0">
                  <a:latin typeface="Century Gothic" panose="020B0502020202020204" pitchFamily="34" charset="0"/>
                </a:rPr>
                <a:t>Trade and investment for improved nutrition</a:t>
              </a:r>
            </a:p>
          </p:txBody>
        </p:sp>
        <p:sp>
          <p:nvSpPr>
            <p:cNvPr id="29" name="Freeform: Shape 28"/>
            <p:cNvSpPr/>
            <p:nvPr/>
          </p:nvSpPr>
          <p:spPr>
            <a:xfrm>
              <a:off x="874071" y="3943765"/>
              <a:ext cx="2149286" cy="1542631"/>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88AF31"/>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1600" kern="1200" dirty="0">
                  <a:latin typeface="Century Gothic" panose="020B0502020202020204" pitchFamily="34" charset="0"/>
                </a:rPr>
                <a:t>Social protection and nutrition education</a:t>
              </a:r>
            </a:p>
          </p:txBody>
        </p:sp>
        <p:sp>
          <p:nvSpPr>
            <p:cNvPr id="30" name="Freeform: Shape 29"/>
            <p:cNvSpPr/>
            <p:nvPr/>
          </p:nvSpPr>
          <p:spPr>
            <a:xfrm>
              <a:off x="825941" y="2175963"/>
              <a:ext cx="2197416" cy="1418247"/>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FF0000"/>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1600" kern="1200" dirty="0">
                  <a:latin typeface="Century Gothic" panose="020B0502020202020204" pitchFamily="34" charset="0"/>
                </a:rPr>
                <a:t>Aligned health systems providing universal coverage of essential nutrition actions</a:t>
              </a:r>
            </a:p>
          </p:txBody>
        </p:sp>
        <p:sp>
          <p:nvSpPr>
            <p:cNvPr id="31" name="Freeform: Shape 30"/>
            <p:cNvSpPr/>
            <p:nvPr/>
          </p:nvSpPr>
          <p:spPr>
            <a:xfrm>
              <a:off x="5540347" y="3042937"/>
              <a:ext cx="544155"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717073"/>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91135" rIns="68858"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32" name="Freeform: Shape 31"/>
            <p:cNvSpPr/>
            <p:nvPr/>
          </p:nvSpPr>
          <p:spPr>
            <a:xfrm>
              <a:off x="5545263" y="4006486"/>
              <a:ext cx="626937"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FFCE0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91135" rIns="68858"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33" name="Freeform: Shape 32"/>
            <p:cNvSpPr/>
            <p:nvPr/>
          </p:nvSpPr>
          <p:spPr>
            <a:xfrm rot="10800000">
              <a:off x="2925254" y="4025085"/>
              <a:ext cx="534668"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88AF31"/>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1135" rIns="68857"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34" name="Freeform: Shape 33"/>
            <p:cNvSpPr/>
            <p:nvPr/>
          </p:nvSpPr>
          <p:spPr>
            <a:xfrm rot="10800000">
              <a:off x="2925254" y="2981276"/>
              <a:ext cx="534668"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FF0000"/>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1135" rIns="68857"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grpSp>
    </p:spTree>
    <p:extLst>
      <p:ext uri="{BB962C8B-B14F-4D97-AF65-F5344CB8AC3E}">
        <p14:creationId xmlns:p14="http://schemas.microsoft.com/office/powerpoint/2010/main" val="339911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24</a:t>
            </a:fld>
            <a:endParaRPr lang="en-US"/>
          </a:p>
        </p:txBody>
      </p:sp>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900" b="1" dirty="0">
                <a:solidFill>
                  <a:srgbClr val="006595"/>
                </a:solidFill>
                <a:latin typeface="Century Gothic" panose="020B0502020202020204" pitchFamily="34" charset="0"/>
              </a:rPr>
              <a:t>Regional Frameworks</a:t>
            </a:r>
          </a:p>
        </p:txBody>
      </p:sp>
      <p:sp>
        <p:nvSpPr>
          <p:cNvPr id="7" name="Content Placeholder 2"/>
          <p:cNvSpPr txBox="1">
            <a:spLocks/>
          </p:cNvSpPr>
          <p:nvPr/>
        </p:nvSpPr>
        <p:spPr>
          <a:xfrm>
            <a:off x="801666" y="1479550"/>
            <a:ext cx="8101702"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a:p>
            <a:pPr marL="0" indent="0">
              <a:buFont typeface="Arial" panose="020B0604020202020204" pitchFamily="34" charset="0"/>
              <a:buNone/>
              <a:defRPr/>
            </a:pPr>
            <a:endParaRPr lang="en-US" u="sng" dirty="0"/>
          </a:p>
        </p:txBody>
      </p:sp>
      <p:sp>
        <p:nvSpPr>
          <p:cNvPr id="2" name="Rectangle 1"/>
          <p:cNvSpPr/>
          <p:nvPr/>
        </p:nvSpPr>
        <p:spPr>
          <a:xfrm>
            <a:off x="796849" y="1004356"/>
            <a:ext cx="7713684" cy="2554545"/>
          </a:xfrm>
          <a:prstGeom prst="rect">
            <a:avLst/>
          </a:prstGeom>
        </p:spPr>
        <p:txBody>
          <a:bodyPr wrap="square">
            <a:spAutoFit/>
          </a:bodyPr>
          <a:lstStyle/>
          <a:p>
            <a:pPr marL="285750" indent="-285750">
              <a:buFont typeface="Arial" panose="020B0604020202020204" pitchFamily="34" charset="0"/>
              <a:buChar char="•"/>
            </a:pPr>
            <a:r>
              <a:rPr lang="en-US" sz="2000" dirty="0">
                <a:latin typeface="Century Gothic" panose="020B0502020202020204" pitchFamily="34" charset="0"/>
              </a:rPr>
              <a:t>African Union’s Agenda 2063 </a:t>
            </a:r>
          </a:p>
          <a:p>
            <a:pPr marL="285750" indent="-285750">
              <a:buFont typeface="Arial" panose="020B0604020202020204" pitchFamily="34" charset="0"/>
              <a:buChar char="•"/>
            </a:pPr>
            <a:r>
              <a:rPr lang="en-US" sz="2000" dirty="0">
                <a:latin typeface="Century Gothic" panose="020B0502020202020204" pitchFamily="34" charset="0"/>
              </a:rPr>
              <a:t>African Union 2003 Maputo Declaration on Agriculture and Food Security  </a:t>
            </a:r>
          </a:p>
          <a:p>
            <a:pPr marL="285750" indent="-285750">
              <a:buFont typeface="Arial" panose="020B0604020202020204" pitchFamily="34" charset="0"/>
              <a:buChar char="•"/>
            </a:pPr>
            <a:r>
              <a:rPr lang="en-US" sz="2000" dirty="0">
                <a:latin typeface="Century Gothic" panose="020B0502020202020204" pitchFamily="34" charset="0"/>
              </a:rPr>
              <a:t>African Union 2014 Malabo Declaration on Accelerated Agricultural Growth and Transformation for Shared Prosperity and Improved Livelihoods</a:t>
            </a:r>
          </a:p>
          <a:p>
            <a:pPr marL="285750" indent="-285750">
              <a:buFont typeface="Arial" panose="020B0604020202020204" pitchFamily="34" charset="0"/>
              <a:buChar char="•"/>
            </a:pPr>
            <a:r>
              <a:rPr lang="en-US" sz="2000" dirty="0">
                <a:latin typeface="Century Gothic" panose="020B0502020202020204" pitchFamily="34" charset="0"/>
              </a:rPr>
              <a:t>East African Community Agriculture and Rural Development Strategy (EAC-ARDS) 2005-2030</a:t>
            </a:r>
          </a:p>
        </p:txBody>
      </p:sp>
      <p:pic>
        <p:nvPicPr>
          <p:cNvPr id="4" name="Picture 3" descr="publication cover" title="publication cover"/>
          <p:cNvPicPr>
            <a:picLocks noChangeAspect="1"/>
          </p:cNvPicPr>
          <p:nvPr/>
        </p:nvPicPr>
        <p:blipFill>
          <a:blip r:embed="rId3"/>
          <a:stretch>
            <a:fillRect/>
          </a:stretch>
        </p:blipFill>
        <p:spPr>
          <a:xfrm>
            <a:off x="1929633" y="3631381"/>
            <a:ext cx="1854818" cy="2636882"/>
          </a:xfrm>
          <a:prstGeom prst="rect">
            <a:avLst/>
          </a:prstGeom>
          <a:ln>
            <a:solidFill>
              <a:schemeClr val="tx1"/>
            </a:solidFill>
          </a:ln>
        </p:spPr>
      </p:pic>
      <p:pic>
        <p:nvPicPr>
          <p:cNvPr id="8" name="Picture 7" descr="publication cover" title="publication cover"/>
          <p:cNvPicPr>
            <a:picLocks noChangeAspect="1"/>
          </p:cNvPicPr>
          <p:nvPr/>
        </p:nvPicPr>
        <p:blipFill>
          <a:blip r:embed="rId4"/>
          <a:stretch>
            <a:fillRect/>
          </a:stretch>
        </p:blipFill>
        <p:spPr>
          <a:xfrm>
            <a:off x="5049716" y="3614086"/>
            <a:ext cx="2040432" cy="2605740"/>
          </a:xfrm>
          <a:prstGeom prst="rect">
            <a:avLst/>
          </a:prstGeom>
          <a:ln>
            <a:solidFill>
              <a:schemeClr val="tx1"/>
            </a:solidFill>
          </a:ln>
        </p:spPr>
      </p:pic>
      <p:pic>
        <p:nvPicPr>
          <p:cNvPr id="3" name="Picture 2" descr="publication cover" title="publication cover"/>
          <p:cNvPicPr>
            <a:picLocks noChangeAspect="1"/>
          </p:cNvPicPr>
          <p:nvPr/>
        </p:nvPicPr>
        <p:blipFill>
          <a:blip r:embed="rId5"/>
          <a:stretch>
            <a:fillRect/>
          </a:stretch>
        </p:blipFill>
        <p:spPr>
          <a:xfrm>
            <a:off x="3554364" y="3961237"/>
            <a:ext cx="1823544" cy="2577676"/>
          </a:xfrm>
          <a:prstGeom prst="rect">
            <a:avLst/>
          </a:prstGeom>
          <a:ln>
            <a:solidFill>
              <a:schemeClr val="tx1"/>
            </a:solidFill>
          </a:ln>
        </p:spPr>
      </p:pic>
    </p:spTree>
    <p:extLst>
      <p:ext uri="{BB962C8B-B14F-4D97-AF65-F5344CB8AC3E}">
        <p14:creationId xmlns:p14="http://schemas.microsoft.com/office/powerpoint/2010/main" val="168938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25</a:t>
            </a:fld>
            <a:endParaRPr lang="en-US"/>
          </a:p>
        </p:txBody>
      </p:sp>
      <p:sp>
        <p:nvSpPr>
          <p:cNvPr id="6" name="Title 1"/>
          <p:cNvSpPr txBox="1">
            <a:spLocks/>
          </p:cNvSpPr>
          <p:nvPr/>
        </p:nvSpPr>
        <p:spPr>
          <a:xfrm>
            <a:off x="0" y="0"/>
            <a:ext cx="9144000"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Turning Global Strategies into Local Action</a:t>
            </a:r>
            <a:endParaRPr lang="pt-BR" sz="3900" b="1" dirty="0">
              <a:solidFill>
                <a:srgbClr val="006595"/>
              </a:solidFill>
              <a:latin typeface="Century Gothic" panose="020B0502020202020204" pitchFamily="34" charset="0"/>
            </a:endParaRPr>
          </a:p>
        </p:txBody>
      </p:sp>
      <p:grpSp>
        <p:nvGrpSpPr>
          <p:cNvPr id="2" name="Group 1"/>
          <p:cNvGrpSpPr/>
          <p:nvPr/>
        </p:nvGrpSpPr>
        <p:grpSpPr>
          <a:xfrm rot="505200">
            <a:off x="1797975" y="1758799"/>
            <a:ext cx="5548049" cy="3524613"/>
            <a:chOff x="5086885" y="3618625"/>
            <a:chExt cx="3665646" cy="1981156"/>
          </a:xfrm>
        </p:grpSpPr>
        <p:pic>
          <p:nvPicPr>
            <p:cNvPr id="7" name="Picture 6" descr="publication cover" title="publication cover"/>
            <p:cNvPicPr>
              <a:picLocks noChangeAspect="1"/>
            </p:cNvPicPr>
            <p:nvPr/>
          </p:nvPicPr>
          <p:blipFill rotWithShape="1">
            <a:blip r:embed="rId3"/>
            <a:srcRect l="1936"/>
            <a:stretch/>
          </p:blipFill>
          <p:spPr>
            <a:xfrm rot="20700000">
              <a:off x="5086885" y="3981848"/>
              <a:ext cx="1300379" cy="1617933"/>
            </a:xfrm>
            <a:prstGeom prst="rect">
              <a:avLst/>
            </a:prstGeom>
            <a:ln>
              <a:solidFill>
                <a:schemeClr val="tx1">
                  <a:lumMod val="50000"/>
                  <a:lumOff val="50000"/>
                </a:schemeClr>
              </a:solidFill>
            </a:ln>
            <a:effectLst/>
          </p:spPr>
        </p:pic>
        <p:pic>
          <p:nvPicPr>
            <p:cNvPr id="8" name="Picture 7" descr="publication cover" title="publication cover"/>
            <p:cNvPicPr>
              <a:picLocks noChangeAspect="1"/>
            </p:cNvPicPr>
            <p:nvPr/>
          </p:nvPicPr>
          <p:blipFill>
            <a:blip r:embed="rId4"/>
            <a:stretch>
              <a:fillRect/>
            </a:stretch>
          </p:blipFill>
          <p:spPr>
            <a:xfrm rot="21048225">
              <a:off x="5887780" y="3724926"/>
              <a:ext cx="1153255" cy="1616554"/>
            </a:xfrm>
            <a:prstGeom prst="rect">
              <a:avLst/>
            </a:prstGeom>
            <a:ln>
              <a:solidFill>
                <a:schemeClr val="tx1">
                  <a:lumMod val="50000"/>
                  <a:lumOff val="50000"/>
                </a:schemeClr>
              </a:solidFill>
            </a:ln>
            <a:effectLst/>
          </p:spPr>
        </p:pic>
        <p:pic>
          <p:nvPicPr>
            <p:cNvPr id="29" name="Picture 28" descr="publication cover" title="publication cover"/>
            <p:cNvPicPr>
              <a:picLocks noChangeAspect="1"/>
            </p:cNvPicPr>
            <p:nvPr/>
          </p:nvPicPr>
          <p:blipFill>
            <a:blip r:embed="rId5"/>
            <a:stretch>
              <a:fillRect/>
            </a:stretch>
          </p:blipFill>
          <p:spPr>
            <a:xfrm rot="21399360">
              <a:off x="6621061" y="3618625"/>
              <a:ext cx="1181505" cy="1612854"/>
            </a:xfrm>
            <a:prstGeom prst="rect">
              <a:avLst/>
            </a:prstGeom>
            <a:ln>
              <a:solidFill>
                <a:schemeClr val="tx1"/>
              </a:solidFill>
            </a:ln>
            <a:effectLst/>
          </p:spPr>
        </p:pic>
        <p:pic>
          <p:nvPicPr>
            <p:cNvPr id="30" name="Picture 29" descr="publication cover" title="publication cover"/>
            <p:cNvPicPr>
              <a:picLocks noChangeAspect="1"/>
            </p:cNvPicPr>
            <p:nvPr/>
          </p:nvPicPr>
          <p:blipFill>
            <a:blip r:embed="rId6"/>
            <a:stretch>
              <a:fillRect/>
            </a:stretch>
          </p:blipFill>
          <p:spPr>
            <a:xfrm rot="394357">
              <a:off x="7452152" y="3621109"/>
              <a:ext cx="1300379" cy="1589021"/>
            </a:xfrm>
            <a:prstGeom prst="rect">
              <a:avLst/>
            </a:prstGeom>
            <a:ln>
              <a:solidFill>
                <a:schemeClr val="tx1">
                  <a:lumMod val="50000"/>
                  <a:lumOff val="50000"/>
                </a:schemeClr>
              </a:solidFill>
            </a:ln>
            <a:effectLst/>
          </p:spPr>
        </p:pic>
      </p:grpSp>
    </p:spTree>
    <p:extLst>
      <p:ext uri="{BB962C8B-B14F-4D97-AF65-F5344CB8AC3E}">
        <p14:creationId xmlns:p14="http://schemas.microsoft.com/office/powerpoint/2010/main" val="80617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26</a:t>
            </a:fld>
            <a:endParaRPr lang="en-US"/>
          </a:p>
        </p:txBody>
      </p:sp>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900" b="1" dirty="0">
                <a:solidFill>
                  <a:srgbClr val="006595"/>
                </a:solidFill>
                <a:latin typeface="Century Gothic" panose="020B0502020202020204" pitchFamily="34" charset="0"/>
              </a:rPr>
              <a:t>1995 Constitution of the Republic of Uganda</a:t>
            </a:r>
          </a:p>
        </p:txBody>
      </p:sp>
      <p:sp>
        <p:nvSpPr>
          <p:cNvPr id="7" name="Content Placeholder 2"/>
          <p:cNvSpPr txBox="1">
            <a:spLocks/>
          </p:cNvSpPr>
          <p:nvPr/>
        </p:nvSpPr>
        <p:spPr>
          <a:xfrm>
            <a:off x="488515" y="1114928"/>
            <a:ext cx="8414853"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Century Gothic" panose="020B0502020202020204" pitchFamily="34" charset="0"/>
              </a:rPr>
              <a:t>Section XXII: Food security and nutrition</a:t>
            </a:r>
            <a:endParaRPr lang="en-US" dirty="0">
              <a:latin typeface="Century Gothic" panose="020B0502020202020204" pitchFamily="34" charset="0"/>
            </a:endParaRPr>
          </a:p>
          <a:p>
            <a:pPr marL="0" indent="0">
              <a:buNone/>
            </a:pPr>
            <a:r>
              <a:rPr lang="en-GB" dirty="0">
                <a:latin typeface="Century Gothic" panose="020B0502020202020204" pitchFamily="34" charset="0"/>
              </a:rPr>
              <a:t>The State shall:</a:t>
            </a:r>
          </a:p>
          <a:p>
            <a:pPr marL="914400" indent="-914400">
              <a:buNone/>
              <a:tabLst>
                <a:tab pos="457200" algn="l"/>
              </a:tabLst>
            </a:pPr>
            <a:r>
              <a:rPr lang="en-GB" dirty="0">
                <a:latin typeface="Century Gothic" panose="020B0502020202020204" pitchFamily="34" charset="0"/>
              </a:rPr>
              <a:t>	a) Take appropriate steps to encourage people to 	grow and store adequate food;</a:t>
            </a:r>
          </a:p>
          <a:p>
            <a:pPr marL="914400" indent="-914400">
              <a:buNone/>
              <a:tabLst>
                <a:tab pos="457200" algn="l"/>
              </a:tabLst>
            </a:pPr>
            <a:r>
              <a:rPr lang="en-GB" dirty="0">
                <a:latin typeface="Century Gothic" panose="020B0502020202020204" pitchFamily="34" charset="0"/>
              </a:rPr>
              <a:t>	b) Establish national food reserves; and </a:t>
            </a:r>
          </a:p>
          <a:p>
            <a:pPr marL="914400" indent="-914400">
              <a:buNone/>
              <a:tabLst>
                <a:tab pos="457200" algn="l"/>
              </a:tabLst>
            </a:pPr>
            <a:r>
              <a:rPr lang="en-GB" dirty="0">
                <a:latin typeface="Century Gothic" panose="020B0502020202020204" pitchFamily="34" charset="0"/>
              </a:rPr>
              <a:t>	c) Encourage and promote proper nutrition through mass education and other appropriate means in order to build a healthy state.</a:t>
            </a:r>
          </a:p>
          <a:p>
            <a:pPr marL="0" indent="0">
              <a:buNone/>
            </a:pPr>
            <a:r>
              <a:rPr lang="en-GB" dirty="0">
                <a:latin typeface="Century Gothic" panose="020B0502020202020204" pitchFamily="34" charset="0"/>
              </a:rPr>
              <a:t> </a:t>
            </a:r>
            <a:endParaRPr lang="en-US" dirty="0">
              <a:latin typeface="Century Gothic" panose="020B0502020202020204" pitchFamily="34" charset="0"/>
            </a:endParaRPr>
          </a:p>
          <a:p>
            <a:pPr marL="0" indent="0">
              <a:buFont typeface="Arial" panose="020B0604020202020204" pitchFamily="34" charset="0"/>
              <a:buNone/>
              <a:defRPr/>
            </a:pPr>
            <a:endParaRPr lang="en-US" u="sng" dirty="0">
              <a:latin typeface="Century Gothic" panose="020B0502020202020204" pitchFamily="34" charset="0"/>
            </a:endParaRPr>
          </a:p>
        </p:txBody>
      </p:sp>
    </p:spTree>
    <p:extLst>
      <p:ext uri="{BB962C8B-B14F-4D97-AF65-F5344CB8AC3E}">
        <p14:creationId xmlns:p14="http://schemas.microsoft.com/office/powerpoint/2010/main" val="112517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27</a:t>
            </a:fld>
            <a:endParaRPr lang="en-US"/>
          </a:p>
        </p:txBody>
      </p:sp>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900" b="1" dirty="0">
                <a:solidFill>
                  <a:srgbClr val="006595"/>
                </a:solidFill>
                <a:latin typeface="Century Gothic" panose="020B0502020202020204" pitchFamily="34" charset="0"/>
              </a:rPr>
              <a:t>Uganda Vision 2040</a:t>
            </a:r>
          </a:p>
        </p:txBody>
      </p:sp>
      <p:sp>
        <p:nvSpPr>
          <p:cNvPr id="7" name="Content Placeholder 2"/>
          <p:cNvSpPr txBox="1">
            <a:spLocks/>
          </p:cNvSpPr>
          <p:nvPr/>
        </p:nvSpPr>
        <p:spPr>
          <a:xfrm>
            <a:off x="3721768" y="1114928"/>
            <a:ext cx="5181600"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dirty="0">
                <a:latin typeface="Century Gothic" panose="020B0502020202020204" pitchFamily="34" charset="0"/>
              </a:rPr>
              <a:t>Vision statement:</a:t>
            </a:r>
          </a:p>
          <a:p>
            <a:pPr marL="0" indent="0">
              <a:buNone/>
              <a:defRPr/>
            </a:pPr>
            <a:r>
              <a:rPr lang="en-US" sz="2600" b="1" dirty="0">
                <a:latin typeface="Century Gothic" panose="020B0502020202020204" pitchFamily="34" charset="0"/>
              </a:rPr>
              <a:t>A transformed Ugandan society from a peasant to a modern and prosperous country within 30 years.</a:t>
            </a:r>
            <a:endParaRPr lang="en-US" sz="2600" dirty="0">
              <a:latin typeface="Century Gothic" panose="020B0502020202020204" pitchFamily="34" charset="0"/>
            </a:endParaRPr>
          </a:p>
          <a:p>
            <a:pPr marL="0" indent="0">
              <a:buNone/>
              <a:defRPr/>
            </a:pPr>
            <a:endParaRPr lang="en-US" sz="2600" dirty="0">
              <a:latin typeface="Century Gothic" panose="020B0502020202020204" pitchFamily="34" charset="0"/>
            </a:endParaRPr>
          </a:p>
          <a:p>
            <a:pPr>
              <a:defRPr/>
            </a:pPr>
            <a:r>
              <a:rPr lang="en-US" sz="2600" dirty="0">
                <a:latin typeface="Century Gothic" panose="020B0502020202020204" pitchFamily="34" charset="0"/>
              </a:rPr>
              <a:t>Nutrition target:</a:t>
            </a:r>
          </a:p>
          <a:p>
            <a:pPr lvl="1">
              <a:defRPr/>
            </a:pPr>
            <a:r>
              <a:rPr lang="en-US" sz="2600" dirty="0">
                <a:latin typeface="Century Gothic" panose="020B0502020202020204" pitchFamily="34" charset="0"/>
              </a:rPr>
              <a:t>To reduce stunting among children under 5 from 33 percent to 0 percent by 2040.</a:t>
            </a:r>
          </a:p>
          <a:p>
            <a:pPr marL="0" indent="0">
              <a:buNone/>
              <a:defRPr/>
            </a:pPr>
            <a:endParaRPr lang="en-US" dirty="0">
              <a:latin typeface="Century Gothic" panose="020B0502020202020204" pitchFamily="34" charset="0"/>
            </a:endParaRPr>
          </a:p>
          <a:p>
            <a:pPr marL="0" indent="0">
              <a:buNone/>
              <a:defRPr/>
            </a:pPr>
            <a:endParaRPr lang="en-US" dirty="0"/>
          </a:p>
          <a:p>
            <a:pPr marL="0" indent="0">
              <a:buFont typeface="Arial" panose="020B0604020202020204" pitchFamily="34" charset="0"/>
              <a:buNone/>
              <a:defRPr/>
            </a:pPr>
            <a:endParaRPr lang="en-US" u="sng" dirty="0"/>
          </a:p>
        </p:txBody>
      </p:sp>
      <p:pic>
        <p:nvPicPr>
          <p:cNvPr id="8" name="Content Placeholder 4" descr="publication cover" title="publication cover"/>
          <p:cNvPicPr>
            <a:picLocks/>
          </p:cNvPicPr>
          <p:nvPr/>
        </p:nvPicPr>
        <p:blipFill>
          <a:blip r:embed="rId3">
            <a:extLst>
              <a:ext uri="{28A0092B-C50C-407E-A947-70E740481C1C}">
                <a14:useLocalDpi xmlns:a14="http://schemas.microsoft.com/office/drawing/2010/main" val="0"/>
              </a:ext>
            </a:extLst>
          </a:blip>
          <a:srcRect r="3044"/>
          <a:stretch>
            <a:fillRect/>
          </a:stretch>
        </p:blipFill>
        <p:spPr bwMode="auto">
          <a:xfrm>
            <a:off x="484568" y="1182688"/>
            <a:ext cx="2709393" cy="378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050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28</a:t>
            </a:fld>
            <a:endParaRPr lang="en-US"/>
          </a:p>
        </p:txBody>
      </p:sp>
      <p:sp>
        <p:nvSpPr>
          <p:cNvPr id="6" name="Title 1"/>
          <p:cNvSpPr txBox="1">
            <a:spLocks/>
          </p:cNvSpPr>
          <p:nvPr/>
        </p:nvSpPr>
        <p:spPr>
          <a:xfrm>
            <a:off x="228601" y="377081"/>
            <a:ext cx="8686800" cy="639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altLang="en-US" sz="3900" b="1" kern="0" spc="-60" dirty="0">
                <a:solidFill>
                  <a:srgbClr val="006595"/>
                </a:solidFill>
                <a:latin typeface="Century Gothic" panose="020B0502020202020204" pitchFamily="34" charset="0"/>
              </a:rPr>
              <a:t>Second National Development Plan </a:t>
            </a:r>
            <a:br>
              <a:rPr lang="en-US" altLang="en-US" sz="3900" b="1" kern="0" spc="-60" dirty="0">
                <a:solidFill>
                  <a:srgbClr val="006595"/>
                </a:solidFill>
                <a:latin typeface="Century Gothic" panose="020B0502020202020204" pitchFamily="34" charset="0"/>
              </a:rPr>
            </a:br>
            <a:r>
              <a:rPr lang="en-US" altLang="en-US" sz="3900" b="1" kern="0" spc="-60" dirty="0">
                <a:solidFill>
                  <a:srgbClr val="006595"/>
                </a:solidFill>
                <a:latin typeface="Century Gothic" panose="020B0502020202020204" pitchFamily="34" charset="0"/>
              </a:rPr>
              <a:t>(NDP II) 2015/16–2018/19</a:t>
            </a:r>
          </a:p>
        </p:txBody>
      </p:sp>
      <p:sp>
        <p:nvSpPr>
          <p:cNvPr id="7" name="Content Placeholder 2"/>
          <p:cNvSpPr txBox="1">
            <a:spLocks/>
          </p:cNvSpPr>
          <p:nvPr/>
        </p:nvSpPr>
        <p:spPr>
          <a:xfrm>
            <a:off x="3166736" y="1759152"/>
            <a:ext cx="5886451" cy="4476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a:latin typeface="Century Gothic" panose="020B0502020202020204" pitchFamily="34" charset="0"/>
              </a:rPr>
              <a:t>Nutrition falls under NDP II Objective 3: Enhance human capital development.</a:t>
            </a:r>
          </a:p>
          <a:p>
            <a:r>
              <a:rPr lang="en-US" altLang="en-US" sz="2600" dirty="0">
                <a:latin typeface="Century Gothic" panose="020B0502020202020204" pitchFamily="34" charset="0"/>
              </a:rPr>
              <a:t>Nutrition-specific target:</a:t>
            </a:r>
          </a:p>
          <a:p>
            <a:pPr lvl="1"/>
            <a:r>
              <a:rPr lang="en-US" altLang="en-US" sz="2600" dirty="0">
                <a:latin typeface="Century Gothic" panose="020B0502020202020204" pitchFamily="34" charset="0"/>
              </a:rPr>
              <a:t>Reduce child stunting in children under 5 years from 33 percent to 25 percent by 2021.</a:t>
            </a:r>
          </a:p>
          <a:p>
            <a:pPr marL="457200" lvl="1" indent="0">
              <a:buNone/>
            </a:pPr>
            <a:endParaRPr lang="en-US" altLang="en-US" b="1" dirty="0">
              <a:latin typeface="Century Gothic" panose="020B0502020202020204" pitchFamily="34" charset="0"/>
            </a:endParaRPr>
          </a:p>
          <a:p>
            <a:pPr lvl="1">
              <a:buFont typeface="Courier New" panose="02070309020205020404" pitchFamily="49" charset="0"/>
              <a:buChar char="o"/>
            </a:pPr>
            <a:endParaRPr lang="en-US" altLang="en-US" b="1" dirty="0">
              <a:latin typeface="Century Gothic" panose="020B0502020202020204" pitchFamily="34" charset="0"/>
            </a:endParaRPr>
          </a:p>
          <a:p>
            <a:pPr lvl="1">
              <a:buFont typeface="Courier New" panose="02070309020205020404" pitchFamily="49" charset="0"/>
              <a:buChar char="o"/>
            </a:pPr>
            <a:endParaRPr lang="en-US" altLang="en-US" b="1" dirty="0">
              <a:latin typeface="Century Gothic" panose="020B0502020202020204" pitchFamily="34" charset="0"/>
            </a:endParaRPr>
          </a:p>
          <a:p>
            <a:pPr marL="457200" lvl="1" indent="0">
              <a:buNone/>
            </a:pPr>
            <a:endParaRPr lang="en-US" altLang="en-US" b="1" dirty="0"/>
          </a:p>
          <a:p>
            <a:pPr marL="457200" lvl="1" indent="0">
              <a:buNone/>
            </a:pPr>
            <a:endParaRPr lang="en-US" altLang="en-US" sz="2800" dirty="0"/>
          </a:p>
          <a:p>
            <a:endParaRPr lang="en-US" altLang="en-US" dirty="0"/>
          </a:p>
        </p:txBody>
      </p:sp>
      <p:pic>
        <p:nvPicPr>
          <p:cNvPr id="8" name="Picture 4" descr="publication cover" title="publication cover"/>
          <p:cNvPicPr>
            <a:picLocks noChangeAspect="1" noChangeArrowheads="1"/>
          </p:cNvPicPr>
          <p:nvPr/>
        </p:nvPicPr>
        <p:blipFill>
          <a:blip r:embed="rId3" cstate="print">
            <a:extLst>
              <a:ext uri="{28A0092B-C50C-407E-A947-70E740481C1C}">
                <a14:useLocalDpi xmlns:a14="http://schemas.microsoft.com/office/drawing/2010/main" val="0"/>
              </a:ext>
            </a:extLst>
          </a:blip>
          <a:srcRect r="2618"/>
          <a:stretch>
            <a:fillRect/>
          </a:stretch>
        </p:blipFill>
        <p:spPr bwMode="auto">
          <a:xfrm>
            <a:off x="228601" y="1759152"/>
            <a:ext cx="2800350" cy="36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90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 y="364416"/>
            <a:ext cx="8726905" cy="693653"/>
          </a:xfrm>
        </p:spPr>
        <p:txBody>
          <a:bodyPr>
            <a:noAutofit/>
          </a:bodyPr>
          <a:lstStyle/>
          <a:p>
            <a:pPr algn="ctr">
              <a:lnSpc>
                <a:spcPct val="110000"/>
              </a:lnSpc>
            </a:pPr>
            <a:r>
              <a:rPr lang="en-US" sz="3900" b="1" dirty="0">
                <a:solidFill>
                  <a:srgbClr val="006595"/>
                </a:solidFill>
              </a:rPr>
              <a:t>Uganda Nutrition Action Plan 2011–2016</a:t>
            </a:r>
          </a:p>
        </p:txBody>
      </p:sp>
      <p:sp>
        <p:nvSpPr>
          <p:cNvPr id="5" name="Slide Number Placeholder 4"/>
          <p:cNvSpPr>
            <a:spLocks noGrp="1"/>
          </p:cNvSpPr>
          <p:nvPr>
            <p:ph type="sldNum" sz="quarter" idx="12"/>
          </p:nvPr>
        </p:nvSpPr>
        <p:spPr/>
        <p:txBody>
          <a:bodyPr/>
          <a:lstStyle/>
          <a:p>
            <a:fld id="{0753450F-F2F9-436F-9000-8F4B603DDD6F}" type="slidenum">
              <a:rPr lang="en-US" smtClean="0"/>
              <a:t>29</a:t>
            </a:fld>
            <a:endParaRPr lang="en-US"/>
          </a:p>
        </p:txBody>
      </p:sp>
      <p:sp>
        <p:nvSpPr>
          <p:cNvPr id="6" name="Content Placeholder 2"/>
          <p:cNvSpPr txBox="1">
            <a:spLocks/>
          </p:cNvSpPr>
          <p:nvPr/>
        </p:nvSpPr>
        <p:spPr>
          <a:xfrm>
            <a:off x="2743200" y="1606550"/>
            <a:ext cx="6400800" cy="52514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b="1" dirty="0">
                <a:latin typeface="Century Gothic" panose="020B0502020202020204" pitchFamily="34" charset="0"/>
              </a:rPr>
              <a:t>Objectives:</a:t>
            </a:r>
          </a:p>
          <a:p>
            <a:pPr lvl="1"/>
            <a:r>
              <a:rPr lang="en-US" altLang="en-US" sz="2600" dirty="0">
                <a:latin typeface="Century Gothic" panose="020B0502020202020204" pitchFamily="34" charset="0"/>
              </a:rPr>
              <a:t>Improve access to and </a:t>
            </a:r>
            <a:r>
              <a:rPr lang="en-US" altLang="en-US" sz="2600" dirty="0" err="1">
                <a:latin typeface="Century Gothic" panose="020B0502020202020204" pitchFamily="34" charset="0"/>
              </a:rPr>
              <a:t>utilisation</a:t>
            </a:r>
            <a:r>
              <a:rPr lang="en-US" altLang="en-US" sz="2600" dirty="0">
                <a:latin typeface="Century Gothic" panose="020B0502020202020204" pitchFamily="34" charset="0"/>
              </a:rPr>
              <a:t> of MIYCN health-related services.</a:t>
            </a:r>
          </a:p>
          <a:p>
            <a:pPr lvl="1"/>
            <a:r>
              <a:rPr lang="en-US" altLang="en-US" sz="2600" dirty="0">
                <a:latin typeface="Century Gothic" panose="020B0502020202020204" pitchFamily="34" charset="0"/>
              </a:rPr>
              <a:t>Enhance consumption of diverse diets.</a:t>
            </a:r>
          </a:p>
          <a:p>
            <a:pPr lvl="1"/>
            <a:r>
              <a:rPr lang="en-US" altLang="en-US" sz="2600" dirty="0">
                <a:latin typeface="Century Gothic" panose="020B0502020202020204" pitchFamily="34" charset="0"/>
              </a:rPr>
              <a:t>Protect households from the impact of shocks and other vulnerabilities that affect nutritional status. </a:t>
            </a:r>
          </a:p>
          <a:p>
            <a:pPr lvl="1"/>
            <a:r>
              <a:rPr lang="en-US" altLang="en-US" sz="2600" dirty="0">
                <a:latin typeface="Century Gothic" panose="020B0502020202020204" pitchFamily="34" charset="0"/>
              </a:rPr>
              <a:t>Strengthen the policy, institutional framework, and capacity to effectively plan, implement, and monitor nutrition. </a:t>
            </a:r>
          </a:p>
          <a:p>
            <a:pPr lvl="1"/>
            <a:r>
              <a:rPr lang="en-US" altLang="en-US" sz="2600" dirty="0">
                <a:latin typeface="Century Gothic" panose="020B0502020202020204" pitchFamily="34" charset="0"/>
              </a:rPr>
              <a:t>Create awareness, maintain interest </a:t>
            </a:r>
            <a:br>
              <a:rPr lang="en-US" altLang="en-US" sz="2600" dirty="0">
                <a:latin typeface="Century Gothic" panose="020B0502020202020204" pitchFamily="34" charset="0"/>
              </a:rPr>
            </a:br>
            <a:r>
              <a:rPr lang="en-US" altLang="en-US" sz="2600" dirty="0">
                <a:latin typeface="Century Gothic" panose="020B0502020202020204" pitchFamily="34" charset="0"/>
              </a:rPr>
              <a:t>and commitment to improve support </a:t>
            </a:r>
            <a:br>
              <a:rPr lang="en-US" altLang="en-US" sz="2600" dirty="0">
                <a:latin typeface="Century Gothic" panose="020B0502020202020204" pitchFamily="34" charset="0"/>
              </a:rPr>
            </a:br>
            <a:r>
              <a:rPr lang="en-US" altLang="en-US" sz="2600" dirty="0">
                <a:latin typeface="Century Gothic" panose="020B0502020202020204" pitchFamily="34" charset="0"/>
              </a:rPr>
              <a:t>for nutrition.</a:t>
            </a:r>
          </a:p>
          <a:p>
            <a:pPr lvl="1"/>
            <a:endParaRPr lang="en-US" altLang="en-US" dirty="0"/>
          </a:p>
          <a:p>
            <a:pPr lvl="1"/>
            <a:endParaRPr lang="en-US" altLang="en-US" dirty="0"/>
          </a:p>
        </p:txBody>
      </p:sp>
      <p:pic>
        <p:nvPicPr>
          <p:cNvPr id="7" name="Picture 2" descr="publication cover" title="publication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52" y="2088335"/>
            <a:ext cx="2590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69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DA7662-BAF0-4CE9-8A28-764A2739075E}"/>
              </a:ext>
            </a:extLst>
          </p:cNvPr>
          <p:cNvSpPr>
            <a:spLocks noGrp="1"/>
          </p:cNvSpPr>
          <p:nvPr>
            <p:ph type="title"/>
          </p:nvPr>
        </p:nvSpPr>
        <p:spPr/>
        <p:txBody>
          <a:bodyPr/>
          <a:lstStyle/>
          <a:p>
            <a:r>
              <a:rPr lang="en-US" dirty="0"/>
              <a:t>Unit Objectives</a:t>
            </a:r>
          </a:p>
        </p:txBody>
      </p:sp>
      <p:sp>
        <p:nvSpPr>
          <p:cNvPr id="3" name="Content Placeholder 2"/>
          <p:cNvSpPr>
            <a:spLocks noGrp="1"/>
          </p:cNvSpPr>
          <p:nvPr>
            <p:ph idx="1"/>
          </p:nvPr>
        </p:nvSpPr>
        <p:spPr/>
        <p:txBody>
          <a:bodyPr/>
          <a:lstStyle/>
          <a:p>
            <a:pPr lvl="0"/>
            <a:r>
              <a:rPr lang="en-GB" dirty="0"/>
              <a:t>Understand the types of malnutrition, their causes and consequences, and the role of all sectors in improving nutrition.</a:t>
            </a:r>
          </a:p>
          <a:p>
            <a:pPr lvl="0"/>
            <a:r>
              <a:rPr lang="en-GB" dirty="0"/>
              <a:t>Understand the global, regional, and national nutrition policy and planning frameworks.</a:t>
            </a:r>
            <a:endParaRPr lang="en-US" dirty="0"/>
          </a:p>
          <a:p>
            <a:endParaRPr lang="en-US" dirty="0"/>
          </a:p>
        </p:txBody>
      </p:sp>
      <p:sp>
        <p:nvSpPr>
          <p:cNvPr id="5" name="Slide Number Placeholder 4"/>
          <p:cNvSpPr>
            <a:spLocks noGrp="1"/>
          </p:cNvSpPr>
          <p:nvPr>
            <p:ph type="sldNum" sz="quarter" idx="12"/>
          </p:nvPr>
        </p:nvSpPr>
        <p:spPr/>
        <p:txBody>
          <a:bodyPr/>
          <a:lstStyle/>
          <a:p>
            <a:fld id="{0753450F-F2F9-436F-9000-8F4B603DDD6F}" type="slidenum">
              <a:rPr lang="en-US" smtClean="0"/>
              <a:pPr/>
              <a:t>3</a:t>
            </a:fld>
            <a:endParaRPr lang="en-US" dirty="0"/>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
        <p:nvSpPr>
          <p:cNvPr id="7" name="Rectangle 6"/>
          <p:cNvSpPr/>
          <p:nvPr/>
        </p:nvSpPr>
        <p:spPr>
          <a:xfrm>
            <a:off x="0" y="0"/>
            <a:ext cx="9144000" cy="631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1313"/>
            <a:endParaRPr lang="en-US" sz="2400" b="1" dirty="0"/>
          </a:p>
        </p:txBody>
      </p:sp>
    </p:spTree>
    <p:extLst>
      <p:ext uri="{BB962C8B-B14F-4D97-AF65-F5344CB8AC3E}">
        <p14:creationId xmlns:p14="http://schemas.microsoft.com/office/powerpoint/2010/main" val="400756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30</a:t>
            </a:fld>
            <a:endParaRPr lang="en-US"/>
          </a:p>
        </p:txBody>
      </p:sp>
      <p:sp>
        <p:nvSpPr>
          <p:cNvPr id="6" name="Title 1"/>
          <p:cNvSpPr txBox="1">
            <a:spLocks/>
          </p:cNvSpPr>
          <p:nvPr/>
        </p:nvSpPr>
        <p:spPr>
          <a:xfrm>
            <a:off x="304800" y="258761"/>
            <a:ext cx="8534400"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3900" b="1" dirty="0">
                <a:solidFill>
                  <a:srgbClr val="006595"/>
                </a:solidFill>
                <a:latin typeface="Century Gothic" panose="020B0502020202020204" pitchFamily="34" charset="0"/>
              </a:rPr>
              <a:t>Local Government Development</a:t>
            </a:r>
            <a:br>
              <a:rPr lang="en-US" altLang="en-US" sz="3900" b="1" dirty="0">
                <a:solidFill>
                  <a:srgbClr val="006595"/>
                </a:solidFill>
                <a:latin typeface="Century Gothic" panose="020B0502020202020204" pitchFamily="34" charset="0"/>
              </a:rPr>
            </a:br>
            <a:r>
              <a:rPr lang="en-US" altLang="en-US" sz="3900" b="1" dirty="0">
                <a:solidFill>
                  <a:srgbClr val="006595"/>
                </a:solidFill>
                <a:latin typeface="Century Gothic" panose="020B0502020202020204" pitchFamily="34" charset="0"/>
              </a:rPr>
              <a:t>Planning Guidelines 2014</a:t>
            </a:r>
          </a:p>
        </p:txBody>
      </p:sp>
      <p:sp>
        <p:nvSpPr>
          <p:cNvPr id="7" name="Content Placeholder 2"/>
          <p:cNvSpPr txBox="1">
            <a:spLocks/>
          </p:cNvSpPr>
          <p:nvPr/>
        </p:nvSpPr>
        <p:spPr>
          <a:xfrm>
            <a:off x="3239502" y="1797563"/>
            <a:ext cx="5751095" cy="48726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a:latin typeface="Century Gothic" panose="020B0502020202020204" pitchFamily="34" charset="0"/>
              </a:rPr>
              <a:t>Integrate key cross-cutting issues into government </a:t>
            </a:r>
            <a:r>
              <a:rPr lang="en-US" altLang="en-US" sz="2600" dirty="0" err="1">
                <a:latin typeface="Century Gothic" panose="020B0502020202020204" pitchFamily="34" charset="0"/>
              </a:rPr>
              <a:t>programmes</a:t>
            </a:r>
            <a:r>
              <a:rPr lang="en-US" altLang="en-US" sz="2600" dirty="0">
                <a:latin typeface="Century Gothic" panose="020B0502020202020204" pitchFamily="34" charset="0"/>
              </a:rPr>
              <a:t> and projects. </a:t>
            </a:r>
          </a:p>
          <a:p>
            <a:r>
              <a:rPr lang="en-US" altLang="en-US" sz="2600" dirty="0">
                <a:latin typeface="Century Gothic" panose="020B0502020202020204" pitchFamily="34" charset="0"/>
              </a:rPr>
              <a:t>Key cross-cutting issues: </a:t>
            </a:r>
          </a:p>
          <a:p>
            <a:pPr lvl="1"/>
            <a:r>
              <a:rPr lang="en-US" altLang="en-US" sz="2600" dirty="0">
                <a:latin typeface="Century Gothic" panose="020B0502020202020204" pitchFamily="34" charset="0"/>
              </a:rPr>
              <a:t>Gender</a:t>
            </a:r>
          </a:p>
          <a:p>
            <a:pPr lvl="1"/>
            <a:r>
              <a:rPr lang="en-US" altLang="en-US" sz="2600" dirty="0">
                <a:latin typeface="Century Gothic" panose="020B0502020202020204" pitchFamily="34" charset="0"/>
              </a:rPr>
              <a:t>HIV/AIDS</a:t>
            </a:r>
          </a:p>
          <a:p>
            <a:pPr lvl="1"/>
            <a:r>
              <a:rPr lang="en-US" altLang="en-US" sz="2600" dirty="0">
                <a:latin typeface="Century Gothic" panose="020B0502020202020204" pitchFamily="34" charset="0"/>
              </a:rPr>
              <a:t>Environment</a:t>
            </a:r>
          </a:p>
          <a:p>
            <a:pPr lvl="1"/>
            <a:r>
              <a:rPr lang="en-US" altLang="en-US" sz="2600" dirty="0">
                <a:latin typeface="Century Gothic" panose="020B0502020202020204" pitchFamily="34" charset="0"/>
              </a:rPr>
              <a:t>Nutrition</a:t>
            </a:r>
          </a:p>
          <a:p>
            <a:pPr lvl="1"/>
            <a:r>
              <a:rPr lang="en-US" altLang="en-US" sz="2600" dirty="0">
                <a:latin typeface="Century Gothic" panose="020B0502020202020204" pitchFamily="34" charset="0"/>
              </a:rPr>
              <a:t>Climate change </a:t>
            </a:r>
          </a:p>
          <a:p>
            <a:pPr lvl="1"/>
            <a:r>
              <a:rPr lang="en-US" altLang="en-US" sz="2600" dirty="0">
                <a:latin typeface="Century Gothic" panose="020B0502020202020204" pitchFamily="34" charset="0"/>
              </a:rPr>
              <a:t>Human rights</a:t>
            </a:r>
          </a:p>
          <a:p>
            <a:pPr lvl="1"/>
            <a:r>
              <a:rPr lang="en-US" altLang="en-US" sz="2600" dirty="0">
                <a:latin typeface="Century Gothic" panose="020B0502020202020204" pitchFamily="34" charset="0"/>
              </a:rPr>
              <a:t>Social protection </a:t>
            </a:r>
          </a:p>
          <a:p>
            <a:pPr lvl="1"/>
            <a:r>
              <a:rPr lang="en-US" altLang="en-US" sz="2600" dirty="0">
                <a:latin typeface="Century Gothic" panose="020B0502020202020204" pitchFamily="34" charset="0"/>
              </a:rPr>
              <a:t>Child welfare</a:t>
            </a:r>
          </a:p>
          <a:p>
            <a:pPr marL="0" indent="0">
              <a:buNone/>
            </a:pPr>
            <a:endParaRPr lang="en-US" altLang="en-US" dirty="0"/>
          </a:p>
          <a:p>
            <a:endParaRPr lang="en-US" altLang="en-US" dirty="0"/>
          </a:p>
          <a:p>
            <a:endParaRPr lang="en-US" altLang="en-US" dirty="0"/>
          </a:p>
        </p:txBody>
      </p:sp>
      <p:pic>
        <p:nvPicPr>
          <p:cNvPr id="8" name="Picture 6" descr="publication cover" title="publication cover"/>
          <p:cNvPicPr>
            <a:picLocks noChangeAspect="1" noChangeArrowheads="1"/>
          </p:cNvPicPr>
          <p:nvPr/>
        </p:nvPicPr>
        <p:blipFill>
          <a:blip r:embed="rId3">
            <a:extLst>
              <a:ext uri="{28A0092B-C50C-407E-A947-70E740481C1C}">
                <a14:useLocalDpi xmlns:a14="http://schemas.microsoft.com/office/drawing/2010/main" val="0"/>
              </a:ext>
            </a:extLst>
          </a:blip>
          <a:srcRect r="2562"/>
          <a:stretch>
            <a:fillRect/>
          </a:stretch>
        </p:blipFill>
        <p:spPr bwMode="auto">
          <a:xfrm>
            <a:off x="269462" y="1797564"/>
            <a:ext cx="2970040" cy="38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664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National Nutrition Planning Guidelines 2015</a:t>
            </a:r>
            <a:br>
              <a:rPr lang="en-US" altLang="en-US" dirty="0"/>
            </a:br>
            <a:endParaRPr lang="en-US" dirty="0"/>
          </a:p>
        </p:txBody>
      </p:sp>
      <p:sp>
        <p:nvSpPr>
          <p:cNvPr id="5" name="Slide Number Placeholder 4"/>
          <p:cNvSpPr>
            <a:spLocks noGrp="1"/>
          </p:cNvSpPr>
          <p:nvPr>
            <p:ph type="sldNum" sz="quarter" idx="12"/>
          </p:nvPr>
        </p:nvSpPr>
        <p:spPr/>
        <p:txBody>
          <a:bodyPr/>
          <a:lstStyle/>
          <a:p>
            <a:fld id="{0753450F-F2F9-436F-9000-8F4B603DDD6F}" type="slidenum">
              <a:rPr lang="en-US" smtClean="0"/>
              <a:pPr/>
              <a:t>31</a:t>
            </a:fld>
            <a:endParaRPr lang="en-US"/>
          </a:p>
        </p:txBody>
      </p:sp>
      <p:sp>
        <p:nvSpPr>
          <p:cNvPr id="6" name="Content Placeholder 2"/>
          <p:cNvSpPr txBox="1">
            <a:spLocks/>
          </p:cNvSpPr>
          <p:nvPr/>
        </p:nvSpPr>
        <p:spPr>
          <a:xfrm>
            <a:off x="3257550" y="1589335"/>
            <a:ext cx="5715000" cy="5292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a:latin typeface="Century Gothic" panose="020B0502020202020204" pitchFamily="34" charset="0"/>
              </a:rPr>
              <a:t>Support identification, analysis, integration, monitoring, and evaluation of nutrition issues in national, sector, and local government development plans.</a:t>
            </a:r>
          </a:p>
          <a:p>
            <a:r>
              <a:rPr lang="en-US" altLang="en-US" sz="2600" dirty="0">
                <a:latin typeface="Century Gothic" panose="020B0502020202020204" pitchFamily="34" charset="0"/>
              </a:rPr>
              <a:t>Guidance aligned to the local government planning process.</a:t>
            </a:r>
          </a:p>
          <a:p>
            <a:r>
              <a:rPr lang="en-US" altLang="en-US" sz="2600" dirty="0">
                <a:latin typeface="Century Gothic" panose="020B0502020202020204" pitchFamily="34" charset="0"/>
              </a:rPr>
              <a:t>Mandates local governments to include nutrition in their </a:t>
            </a:r>
            <a:r>
              <a:rPr lang="en-US" altLang="en-US" sz="2600" b="1" dirty="0">
                <a:latin typeface="Century Gothic" panose="020B0502020202020204" pitchFamily="34" charset="0"/>
              </a:rPr>
              <a:t>development plans</a:t>
            </a:r>
            <a:r>
              <a:rPr lang="en-US" altLang="en-US" sz="2600" dirty="0">
                <a:latin typeface="Century Gothic" panose="020B0502020202020204" pitchFamily="34" charset="0"/>
              </a:rPr>
              <a:t> and develop </a:t>
            </a:r>
            <a:r>
              <a:rPr lang="en-US" altLang="en-US" sz="2600" b="1" dirty="0">
                <a:latin typeface="Century Gothic" panose="020B0502020202020204" pitchFamily="34" charset="0"/>
              </a:rPr>
              <a:t>multi-sectoral</a:t>
            </a:r>
            <a:r>
              <a:rPr lang="en-US" altLang="en-US" sz="2600" dirty="0">
                <a:latin typeface="Century Gothic" panose="020B0502020202020204" pitchFamily="34" charset="0"/>
              </a:rPr>
              <a:t> </a:t>
            </a:r>
            <a:r>
              <a:rPr lang="en-US" altLang="en-US" sz="2600" b="1" dirty="0">
                <a:latin typeface="Century Gothic" panose="020B0502020202020204" pitchFamily="34" charset="0"/>
              </a:rPr>
              <a:t>nutrition action plans.</a:t>
            </a:r>
          </a:p>
          <a:p>
            <a:endParaRPr lang="en-US" altLang="en-US" dirty="0"/>
          </a:p>
        </p:txBody>
      </p:sp>
      <p:pic>
        <p:nvPicPr>
          <p:cNvPr id="7" name="Picture 4" descr="publication cover" title="publication cov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721316"/>
            <a:ext cx="274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56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558"/>
            <a:ext cx="9144000" cy="662863"/>
          </a:xfrm>
        </p:spPr>
        <p:txBody>
          <a:bodyPr>
            <a:noAutofit/>
          </a:bodyPr>
          <a:lstStyle/>
          <a:p>
            <a:pPr algn="ctr"/>
            <a:r>
              <a:rPr lang="en-US" sz="2400" b="1" dirty="0">
                <a:solidFill>
                  <a:srgbClr val="006595"/>
                </a:solidFill>
              </a:rPr>
              <a:t>Uganda Multi-Sectoral Nutrition Coordination Framework</a:t>
            </a:r>
          </a:p>
        </p:txBody>
      </p:sp>
      <p:sp>
        <p:nvSpPr>
          <p:cNvPr id="5" name="Slide Number Placeholder 4"/>
          <p:cNvSpPr>
            <a:spLocks noGrp="1"/>
          </p:cNvSpPr>
          <p:nvPr>
            <p:ph type="sldNum" sz="quarter" idx="12"/>
          </p:nvPr>
        </p:nvSpPr>
        <p:spPr/>
        <p:txBody>
          <a:bodyPr/>
          <a:lstStyle/>
          <a:p>
            <a:fld id="{0753450F-F2F9-436F-9000-8F4B603DDD6F}" type="slidenum">
              <a:rPr lang="en-US" smtClean="0"/>
              <a:t>32</a:t>
            </a:fld>
            <a:endParaRPr lang="en-US"/>
          </a:p>
        </p:txBody>
      </p:sp>
      <p:grpSp>
        <p:nvGrpSpPr>
          <p:cNvPr id="27" name="Group 26"/>
          <p:cNvGrpSpPr/>
          <p:nvPr/>
        </p:nvGrpSpPr>
        <p:grpSpPr>
          <a:xfrm>
            <a:off x="1043621" y="863600"/>
            <a:ext cx="7056756" cy="5584827"/>
            <a:chOff x="0" y="0"/>
            <a:chExt cx="7056884" cy="5042437"/>
          </a:xfrm>
        </p:grpSpPr>
        <p:sp>
          <p:nvSpPr>
            <p:cNvPr id="28" name="AutoShape 19"/>
            <p:cNvSpPr>
              <a:spLocks noChangeArrowheads="1"/>
            </p:cNvSpPr>
            <p:nvPr/>
          </p:nvSpPr>
          <p:spPr bwMode="auto">
            <a:xfrm>
              <a:off x="2471236" y="799373"/>
              <a:ext cx="1695905" cy="492481"/>
            </a:xfrm>
            <a:prstGeom prst="roundRect">
              <a:avLst>
                <a:gd name="adj" fmla="val 16667"/>
              </a:avLst>
            </a:prstGeom>
            <a:solidFill>
              <a:schemeClr val="accent2">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upright="1">
              <a:noAutofit/>
            </a:bodyPr>
            <a:lstStyle/>
            <a:p>
              <a:pPr marL="0" marR="0" algn="ctr">
                <a:lnSpc>
                  <a:spcPct val="80000"/>
                </a:lnSpc>
                <a:spcBef>
                  <a:spcPts val="0"/>
                </a:spcBef>
                <a:spcAft>
                  <a:spcPts val="800"/>
                </a:spcAft>
              </a:pPr>
              <a:r>
                <a:rPr lang="en-US" sz="11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UNAP implementation Steering Committee</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AutoShape 29"/>
            <p:cNvSpPr>
              <a:spLocks noChangeArrowheads="1"/>
            </p:cNvSpPr>
            <p:nvPr/>
          </p:nvSpPr>
          <p:spPr bwMode="auto">
            <a:xfrm>
              <a:off x="2505356" y="979"/>
              <a:ext cx="1671320" cy="648268"/>
            </a:xfrm>
            <a:prstGeom prst="roundRect">
              <a:avLst>
                <a:gd name="adj" fmla="val 16667"/>
              </a:avLst>
            </a:prstGeom>
            <a:solidFill>
              <a:schemeClr val="accent2">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upright="1">
              <a:noAutofit/>
            </a:bodyPr>
            <a:lstStyle/>
            <a:p>
              <a:pPr marL="0" marR="0" algn="ctr">
                <a:lnSpc>
                  <a:spcPct val="80000"/>
                </a:lnSpc>
                <a:spcBef>
                  <a:spcPts val="400"/>
                </a:spcBef>
              </a:pPr>
              <a:r>
                <a:rPr lang="en-US"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Policy Coordination Committee  </a:t>
              </a:r>
              <a:endParaRPr lang="en-US" sz="1200" dirty="0">
                <a:effectLst/>
                <a:latin typeface="Century Gothic" panose="020B0502020202020204" pitchFamily="34" charset="0"/>
                <a:ea typeface="Times New Roman" panose="02020603050405020304" pitchFamily="18" charset="0"/>
              </a:endParaRPr>
            </a:p>
          </p:txBody>
        </p:sp>
        <p:sp>
          <p:nvSpPr>
            <p:cNvPr id="30" name="AutoShape 29"/>
            <p:cNvSpPr>
              <a:spLocks noChangeArrowheads="1"/>
            </p:cNvSpPr>
            <p:nvPr/>
          </p:nvSpPr>
          <p:spPr bwMode="auto">
            <a:xfrm>
              <a:off x="4443338" y="979"/>
              <a:ext cx="1757680" cy="661670"/>
            </a:xfrm>
            <a:prstGeom prst="roundRect">
              <a:avLst>
                <a:gd name="adj" fmla="val 16667"/>
              </a:avLst>
            </a:prstGeom>
            <a:solidFill>
              <a:schemeClr val="accent2">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upright="1">
              <a:noAutofit/>
            </a:bodyPr>
            <a:lstStyle/>
            <a:p>
              <a:pPr marL="0" marR="0" algn="ctr">
                <a:lnSpc>
                  <a:spcPct val="80000"/>
                </a:lnSpc>
                <a:spcBef>
                  <a:spcPts val="0"/>
                </a:spcBef>
                <a:spcAft>
                  <a:spcPts val="0"/>
                </a:spcAft>
              </a:pPr>
              <a:r>
                <a:rPr lang="en-US" sz="11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Parliamentary Subcommittee on Nutrition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31" name="Straight Arrow Connector 30"/>
            <p:cNvCxnSpPr>
              <a:cxnSpLocks noChangeShapeType="1"/>
            </p:cNvCxnSpPr>
            <p:nvPr/>
          </p:nvCxnSpPr>
          <p:spPr bwMode="auto">
            <a:xfrm flipH="1" flipV="1">
              <a:off x="4143087" y="335349"/>
              <a:ext cx="307785" cy="11466"/>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32" name="Straight Arrow Connector 31"/>
            <p:cNvCxnSpPr>
              <a:cxnSpLocks noChangeShapeType="1"/>
              <a:stCxn id="28" idx="2"/>
            </p:cNvCxnSpPr>
            <p:nvPr/>
          </p:nvCxnSpPr>
          <p:spPr bwMode="auto">
            <a:xfrm>
              <a:off x="3319189" y="1291854"/>
              <a:ext cx="5453" cy="263377"/>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33" name="Straight Arrow Connector 32"/>
            <p:cNvCxnSpPr>
              <a:cxnSpLocks noChangeShapeType="1"/>
            </p:cNvCxnSpPr>
            <p:nvPr/>
          </p:nvCxnSpPr>
          <p:spPr bwMode="auto">
            <a:xfrm>
              <a:off x="3317397" y="615128"/>
              <a:ext cx="0" cy="228109"/>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sp>
          <p:nvSpPr>
            <p:cNvPr id="34" name="AutoShape 28"/>
            <p:cNvSpPr>
              <a:spLocks noChangeArrowheads="1"/>
            </p:cNvSpPr>
            <p:nvPr/>
          </p:nvSpPr>
          <p:spPr bwMode="auto">
            <a:xfrm>
              <a:off x="2492292" y="1542935"/>
              <a:ext cx="1674850" cy="675564"/>
            </a:xfrm>
            <a:prstGeom prst="roundRect">
              <a:avLst>
                <a:gd name="adj" fmla="val 16667"/>
              </a:avLst>
            </a:prstGeom>
            <a:solidFill>
              <a:schemeClr val="accent2"/>
            </a:solidFill>
            <a:ln w="9525">
              <a:no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0"/>
                </a:spcAft>
              </a:pPr>
              <a:r>
                <a:rPr lang="en-US" sz="110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Nutrition Secretariat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80000"/>
                </a:lnSpc>
                <a:spcBef>
                  <a:spcPts val="0"/>
                </a:spcBef>
                <a:spcAft>
                  <a:spcPts val="0"/>
                </a:spcAft>
              </a:pPr>
              <a:r>
                <a:rPr lang="en-US" sz="110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Office of the Prime Minister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AutoShape 28"/>
            <p:cNvSpPr>
              <a:spLocks noChangeArrowheads="1"/>
            </p:cNvSpPr>
            <p:nvPr/>
          </p:nvSpPr>
          <p:spPr bwMode="auto">
            <a:xfrm>
              <a:off x="4450162" y="1556823"/>
              <a:ext cx="1737250" cy="652534"/>
            </a:xfrm>
            <a:prstGeom prst="roundRect">
              <a:avLst>
                <a:gd name="adj" fmla="val 16667"/>
              </a:avLst>
            </a:prstGeom>
            <a:solidFill>
              <a:schemeClr val="accent2"/>
            </a:solidFill>
            <a:ln w="9525">
              <a:no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Development Partners Nutrition Coordination Committee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36" name="Straight Arrow Connector 35"/>
            <p:cNvCxnSpPr>
              <a:cxnSpLocks noChangeShapeType="1"/>
            </p:cNvCxnSpPr>
            <p:nvPr/>
          </p:nvCxnSpPr>
          <p:spPr bwMode="auto">
            <a:xfrm flipH="1">
              <a:off x="4149911" y="1782011"/>
              <a:ext cx="288095" cy="4189"/>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37" name="Straight Arrow Connector 36"/>
            <p:cNvCxnSpPr>
              <a:cxnSpLocks noChangeShapeType="1"/>
            </p:cNvCxnSpPr>
            <p:nvPr/>
          </p:nvCxnSpPr>
          <p:spPr bwMode="auto">
            <a:xfrm flipH="1">
              <a:off x="2198281" y="1768364"/>
              <a:ext cx="288095" cy="4189"/>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cxnSp>
          <p:nvCxnSpPr>
            <p:cNvPr id="38" name="Straight Arrow Connector 37"/>
            <p:cNvCxnSpPr>
              <a:cxnSpLocks noChangeShapeType="1"/>
            </p:cNvCxnSpPr>
            <p:nvPr/>
          </p:nvCxnSpPr>
          <p:spPr bwMode="auto">
            <a:xfrm>
              <a:off x="1529541" y="2116382"/>
              <a:ext cx="11657" cy="267028"/>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sp>
          <p:nvSpPr>
            <p:cNvPr id="39" name="Rounded Rectangle 5"/>
            <p:cNvSpPr>
              <a:spLocks noChangeArrowheads="1"/>
            </p:cNvSpPr>
            <p:nvPr/>
          </p:nvSpPr>
          <p:spPr bwMode="auto">
            <a:xfrm rot="16200000">
              <a:off x="-176429" y="253462"/>
              <a:ext cx="1168120" cy="661196"/>
            </a:xfrm>
            <a:prstGeom prst="roundRect">
              <a:avLst>
                <a:gd name="adj" fmla="val 16667"/>
              </a:avLst>
            </a:prstGeom>
            <a:noFill/>
            <a:ln>
              <a:noFill/>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12700" algn="ctr">
                  <a:solidFill>
                    <a:srgbClr val="000000"/>
                  </a:solidFill>
                  <a:miter lim="800000"/>
                  <a:headEnd/>
                  <a:tailEnd/>
                </a14:hiddenLine>
              </a:ext>
            </a:extLst>
          </p:spPr>
          <p:txBody>
            <a:bodyPr rot="0" vert="vert270" wrap="square" lIns="91440" tIns="45720" rIns="91440" bIns="45720" anchor="ctr" anchorCtr="0" upright="1">
              <a:noAutofit/>
            </a:bodyPr>
            <a:lstStyle/>
            <a:p>
              <a:pPr marL="0" marR="0">
                <a:lnSpc>
                  <a:spcPct val="80000"/>
                </a:lnSpc>
                <a:spcBef>
                  <a:spcPts val="600"/>
                </a:spcBef>
                <a:spcAft>
                  <a:spcPts val="300"/>
                </a:spcAft>
              </a:pPr>
              <a:r>
                <a:rPr lang="en-US" sz="1200" b="1" dirty="0">
                  <a:effectLst/>
                  <a:latin typeface="Century Gothic" panose="020B0502020202020204" pitchFamily="34" charset="0"/>
                  <a:ea typeface="Times New Roman" panose="02020603050405020304" pitchFamily="18" charset="0"/>
                  <a:cs typeface="Calibri" panose="020F0502020204030204" pitchFamily="34" charset="0"/>
                </a:rPr>
                <a:t>Policy </a:t>
              </a: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Coordination</a:t>
              </a:r>
              <a:endParaRPr lang="en-US"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0" name="Rounded Rectangle 62"/>
            <p:cNvSpPr>
              <a:spLocks noChangeArrowheads="1"/>
            </p:cNvSpPr>
            <p:nvPr/>
          </p:nvSpPr>
          <p:spPr bwMode="auto">
            <a:xfrm rot="16200000">
              <a:off x="-224197" y="1604591"/>
              <a:ext cx="1164321" cy="713926"/>
            </a:xfrm>
            <a:prstGeom prst="roundRect">
              <a:avLst>
                <a:gd name="adj" fmla="val 16667"/>
              </a:avLst>
            </a:prstGeom>
            <a:noFill/>
            <a:ln>
              <a:noFill/>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12700" algn="ctr">
                  <a:solidFill>
                    <a:srgbClr val="000000"/>
                  </a:solidFill>
                  <a:miter lim="800000"/>
                  <a:headEnd/>
                  <a:tailEnd/>
                </a14:hiddenLine>
              </a:ext>
            </a:extLst>
          </p:spPr>
          <p:txBody>
            <a:bodyPr rot="0" vert="vert270" wrap="square" lIns="91440" tIns="45720" rIns="91440" bIns="45720" anchor="ctr" anchorCtr="0" upright="1">
              <a:noAutofit/>
            </a:bodyPr>
            <a:lstStyle/>
            <a:p>
              <a:pPr marL="0" marR="0">
                <a:lnSpc>
                  <a:spcPct val="80000"/>
                </a:lnSpc>
                <a:spcBef>
                  <a:spcPts val="600"/>
                </a:spcBef>
                <a:spcAft>
                  <a:spcPts val="300"/>
                </a:spcAft>
              </a:pPr>
              <a:r>
                <a:rPr lang="en-US" sz="1200" b="1">
                  <a:effectLst/>
                  <a:latin typeface="Century Gothic" panose="020B0502020202020204" pitchFamily="34" charset="0"/>
                  <a:ea typeface="Times New Roman" panose="02020603050405020304" pitchFamily="18" charset="0"/>
                  <a:cs typeface="Times New Roman" panose="02020603050405020304" pitchFamily="18" charset="0"/>
                </a:rPr>
                <a:t>Technical Coordination</a:t>
              </a:r>
              <a:endParaRPr lang="en-US" sz="1000" b="1">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41" name="Straight Arrow Connector 40"/>
            <p:cNvCxnSpPr>
              <a:cxnSpLocks noChangeShapeType="1"/>
              <a:endCxn id="45" idx="0"/>
            </p:cNvCxnSpPr>
            <p:nvPr/>
          </p:nvCxnSpPr>
          <p:spPr bwMode="auto">
            <a:xfrm>
              <a:off x="3358341" y="2164149"/>
              <a:ext cx="22401" cy="116006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sp>
          <p:nvSpPr>
            <p:cNvPr id="42" name="AutoShape 26"/>
            <p:cNvSpPr>
              <a:spLocks noChangeArrowheads="1"/>
            </p:cNvSpPr>
            <p:nvPr/>
          </p:nvSpPr>
          <p:spPr bwMode="auto">
            <a:xfrm>
              <a:off x="717499" y="2382513"/>
              <a:ext cx="1587705" cy="649644"/>
            </a:xfrm>
            <a:prstGeom prst="roundRect">
              <a:avLst>
                <a:gd name="adj" fmla="val 16667"/>
              </a:avLst>
            </a:prstGeom>
            <a:solidFill>
              <a:schemeClr val="accent2"/>
            </a:solidFill>
            <a:ln w="9525">
              <a:no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Sector Nutrition Coordination Committee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80000"/>
                </a:lnSpc>
                <a:spcBef>
                  <a:spcPts val="0"/>
                </a:spcBef>
                <a:spcAft>
                  <a:spcPts val="800"/>
                </a:spcAft>
              </a:pPr>
              <a:r>
                <a:rPr lang="en-US" sz="11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3" name="Rounded Rectangle 63"/>
            <p:cNvSpPr>
              <a:spLocks noChangeArrowheads="1"/>
            </p:cNvSpPr>
            <p:nvPr/>
          </p:nvSpPr>
          <p:spPr bwMode="auto">
            <a:xfrm rot="16200000">
              <a:off x="-343615" y="3600576"/>
              <a:ext cx="1299843" cy="612614"/>
            </a:xfrm>
            <a:prstGeom prst="roundRect">
              <a:avLst>
                <a:gd name="adj" fmla="val 16667"/>
              </a:avLst>
            </a:prstGeom>
            <a:noFill/>
            <a:ln>
              <a:noFill/>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12700" algn="ctr">
                  <a:solidFill>
                    <a:srgbClr val="000000"/>
                  </a:solidFill>
                  <a:miter lim="800000"/>
                  <a:headEnd/>
                  <a:tailEnd/>
                </a14:hiddenLine>
              </a:ext>
            </a:extLst>
          </p:spPr>
          <p:txBody>
            <a:bodyPr rot="0" vert="vert270" wrap="square" lIns="91440" tIns="45720" rIns="91440" bIns="45720" anchor="ctr" anchorCtr="0" upright="1">
              <a:noAutofit/>
            </a:bodyPr>
            <a:lstStyle/>
            <a:p>
              <a:pPr marL="0" marR="0">
                <a:lnSpc>
                  <a:spcPct val="80000"/>
                </a:lnSpc>
                <a:spcBef>
                  <a:spcPts val="600"/>
                </a:spcBef>
                <a:spcAft>
                  <a:spcPts val="300"/>
                </a:spcAft>
              </a:pPr>
              <a:r>
                <a:rPr lang="en-GB" sz="1200" b="1">
                  <a:effectLst/>
                  <a:latin typeface="Century Gothic" panose="020B0502020202020204" pitchFamily="34" charset="0"/>
                  <a:ea typeface="Times New Roman" panose="02020603050405020304" pitchFamily="18" charset="0"/>
                  <a:cs typeface="Times New Roman" panose="02020603050405020304" pitchFamily="18" charset="0"/>
                </a:rPr>
                <a:t>Decentralised</a:t>
              </a:r>
              <a:r>
                <a:rPr lang="en-US" sz="1200" b="1">
                  <a:effectLst/>
                  <a:latin typeface="Century Gothic" panose="020B0502020202020204" pitchFamily="34" charset="0"/>
                  <a:ea typeface="Times New Roman" panose="02020603050405020304" pitchFamily="18" charset="0"/>
                  <a:cs typeface="Times New Roman" panose="02020603050405020304" pitchFamily="18" charset="0"/>
                </a:rPr>
                <a:t> Coordination</a:t>
              </a:r>
              <a:endParaRPr lang="en-US" sz="1000" b="1">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4" name="AutoShape 26"/>
            <p:cNvSpPr>
              <a:spLocks noChangeArrowheads="1"/>
            </p:cNvSpPr>
            <p:nvPr/>
          </p:nvSpPr>
          <p:spPr bwMode="auto">
            <a:xfrm>
              <a:off x="690190" y="1563480"/>
              <a:ext cx="1526846" cy="577858"/>
            </a:xfrm>
            <a:prstGeom prst="roundRect">
              <a:avLst>
                <a:gd name="adj" fmla="val 16667"/>
              </a:avLst>
            </a:prstGeom>
            <a:solidFill>
              <a:schemeClr val="accent2"/>
            </a:solidFill>
            <a:ln w="9525">
              <a:noFill/>
              <a:round/>
              <a:headEnd/>
              <a:tailEnd/>
            </a:ln>
          </p:spPr>
          <p:txBody>
            <a:bodyPr rot="0" vert="horz" wrap="square" lIns="91440" tIns="45720" rIns="91440" bIns="45720" anchor="t" anchorCtr="0" upright="1">
              <a:noAutofit/>
            </a:bodyPr>
            <a:lstStyle/>
            <a:p>
              <a:pPr marL="0" marR="0">
                <a:lnSpc>
                  <a:spcPct val="80000"/>
                </a:lnSpc>
                <a:spcBef>
                  <a:spcPts val="0"/>
                </a:spcBef>
                <a:spcAft>
                  <a:spcPts val="0"/>
                </a:spcAft>
              </a:pPr>
              <a:r>
                <a:rPr lang="en-US" sz="1100" dirty="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Multi-Sectoral Nutrition Technical Committee</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AutoShape 16"/>
            <p:cNvSpPr>
              <a:spLocks noChangeArrowheads="1"/>
            </p:cNvSpPr>
            <p:nvPr/>
          </p:nvSpPr>
          <p:spPr bwMode="auto">
            <a:xfrm>
              <a:off x="2471236" y="3324209"/>
              <a:ext cx="1819013" cy="490443"/>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dirty="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District Nutrition Coordination Committee</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Connector: Elbow 45"/>
            <p:cNvCxnSpPr/>
            <p:nvPr/>
          </p:nvCxnSpPr>
          <p:spPr>
            <a:xfrm>
              <a:off x="4286388" y="3515277"/>
              <a:ext cx="1046886" cy="302181"/>
            </a:xfrm>
            <a:prstGeom prst="bentConnector3">
              <a:avLst>
                <a:gd name="adj1" fmla="val 99573"/>
              </a:avLst>
            </a:prstGeom>
            <a:noFill/>
            <a:ln w="9525" cap="flat" cmpd="sng" algn="ctr">
              <a:solidFill>
                <a:srgbClr val="000000">
                  <a:shade val="95000"/>
                  <a:satMod val="105000"/>
                </a:srgbClr>
              </a:solidFill>
              <a:prstDash val="solid"/>
              <a:headEnd type="triangle"/>
              <a:tailEnd type="triangle"/>
            </a:ln>
            <a:effectLst/>
          </p:spPr>
        </p:cxnSp>
        <p:cxnSp>
          <p:nvCxnSpPr>
            <p:cNvPr id="47" name="Straight Arrow Connector 46"/>
            <p:cNvCxnSpPr>
              <a:cxnSpLocks noChangeShapeType="1"/>
            </p:cNvCxnSpPr>
            <p:nvPr/>
          </p:nvCxnSpPr>
          <p:spPr bwMode="auto">
            <a:xfrm>
              <a:off x="3378812" y="3815528"/>
              <a:ext cx="9040" cy="700165"/>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sp>
          <p:nvSpPr>
            <p:cNvPr id="48" name="AutoShape 16"/>
            <p:cNvSpPr>
              <a:spLocks noChangeArrowheads="1"/>
            </p:cNvSpPr>
            <p:nvPr/>
          </p:nvSpPr>
          <p:spPr bwMode="auto">
            <a:xfrm>
              <a:off x="4484281" y="3822352"/>
              <a:ext cx="1819013" cy="490443"/>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Municipal Nutrition Coordination Committee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9" name="AutoShape 16"/>
            <p:cNvSpPr>
              <a:spLocks noChangeArrowheads="1"/>
            </p:cNvSpPr>
            <p:nvPr/>
          </p:nvSpPr>
          <p:spPr bwMode="auto">
            <a:xfrm>
              <a:off x="690203" y="4552507"/>
              <a:ext cx="1818823" cy="489930"/>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Town Council Nutrition Coordination Committee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0" name="AutoShape 16"/>
            <p:cNvSpPr>
              <a:spLocks noChangeArrowheads="1"/>
            </p:cNvSpPr>
            <p:nvPr/>
          </p:nvSpPr>
          <p:spPr bwMode="auto">
            <a:xfrm>
              <a:off x="2559947" y="4525211"/>
              <a:ext cx="1819013" cy="516490"/>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dirty="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Sub-County Nutrition Coordination Committee</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1" name="AutoShape 16"/>
            <p:cNvSpPr>
              <a:spLocks noChangeArrowheads="1"/>
            </p:cNvSpPr>
            <p:nvPr/>
          </p:nvSpPr>
          <p:spPr bwMode="auto">
            <a:xfrm>
              <a:off x="4484281" y="4538291"/>
              <a:ext cx="1818823" cy="489930"/>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80000"/>
                </a:lnSpc>
                <a:spcBef>
                  <a:spcPts val="0"/>
                </a:spcBef>
                <a:spcAft>
                  <a:spcPts val="800"/>
                </a:spcAft>
              </a:pPr>
              <a:r>
                <a:rPr lang="en-US" sz="1100" dirty="0">
                  <a:solidFill>
                    <a:srgbClr val="FFFFFF"/>
                  </a:solidFill>
                  <a:effectLst/>
                  <a:latin typeface="Century Gothic" panose="020B0502020202020204" pitchFamily="34" charset="0"/>
                  <a:ea typeface="Calibri" panose="020F0502020204030204" pitchFamily="34" charset="0"/>
                  <a:cs typeface="Calibri" panose="020F0502020204030204" pitchFamily="34" charset="0"/>
                </a:rPr>
                <a:t>Division Nutrition Coordination Committees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52" name="Straight Connector 51"/>
            <p:cNvCxnSpPr/>
            <p:nvPr/>
          </p:nvCxnSpPr>
          <p:spPr>
            <a:xfrm>
              <a:off x="376305" y="1372579"/>
              <a:ext cx="6680389" cy="761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Straight Connector 52"/>
            <p:cNvCxnSpPr/>
            <p:nvPr/>
          </p:nvCxnSpPr>
          <p:spPr>
            <a:xfrm flipV="1">
              <a:off x="287594" y="3071725"/>
              <a:ext cx="6769290" cy="1999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Connector: Elbow 53"/>
            <p:cNvCxnSpPr/>
            <p:nvPr/>
          </p:nvCxnSpPr>
          <p:spPr>
            <a:xfrm flipH="1">
              <a:off x="1577308" y="3515277"/>
              <a:ext cx="905246" cy="1072541"/>
            </a:xfrm>
            <a:prstGeom prst="bentConnector3">
              <a:avLst>
                <a:gd name="adj1" fmla="val 99573"/>
              </a:avLst>
            </a:prstGeom>
            <a:noFill/>
            <a:ln w="9525" cap="flat" cmpd="sng" algn="ctr">
              <a:solidFill>
                <a:srgbClr val="000000">
                  <a:shade val="95000"/>
                  <a:satMod val="105000"/>
                </a:srgbClr>
              </a:solidFill>
              <a:prstDash val="solid"/>
              <a:headEnd type="triangle"/>
              <a:tailEnd type="triangle"/>
            </a:ln>
            <a:effectLst/>
          </p:spPr>
        </p:cxnSp>
      </p:grpSp>
      <p:cxnSp>
        <p:nvCxnSpPr>
          <p:cNvPr id="4" name="Straight Arrow Connector 3"/>
          <p:cNvCxnSpPr>
            <a:stCxn id="48" idx="2"/>
            <a:endCxn id="51" idx="0"/>
          </p:cNvCxnSpPr>
          <p:nvPr/>
        </p:nvCxnSpPr>
        <p:spPr>
          <a:xfrm flipH="1">
            <a:off x="6437216" y="5640301"/>
            <a:ext cx="95" cy="24975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3027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NCC Mandate</a:t>
            </a:r>
          </a:p>
        </p:txBody>
      </p:sp>
      <p:sp>
        <p:nvSpPr>
          <p:cNvPr id="3" name="Content Placeholder 2"/>
          <p:cNvSpPr>
            <a:spLocks noGrp="1"/>
          </p:cNvSpPr>
          <p:nvPr>
            <p:ph idx="1"/>
          </p:nvPr>
        </p:nvSpPr>
        <p:spPr/>
        <p:txBody>
          <a:bodyPr>
            <a:normAutofit/>
          </a:bodyPr>
          <a:lstStyle/>
          <a:p>
            <a:r>
              <a:rPr lang="en-US" sz="2800" dirty="0"/>
              <a:t>NCCs provide technical advice to the technical planning committees and subsequently to the Council. The committees will also monitor and evaluate nutrition activities, carrying out reviews and providing technical advice to districts and lower local government levels. Nutrition focal persons will coordinate nutrition activities within their area of responsibility.</a:t>
            </a:r>
          </a:p>
        </p:txBody>
      </p:sp>
      <p:sp>
        <p:nvSpPr>
          <p:cNvPr id="5" name="Slide Number Placeholder 4"/>
          <p:cNvSpPr>
            <a:spLocks noGrp="1"/>
          </p:cNvSpPr>
          <p:nvPr>
            <p:ph type="sldNum" sz="quarter" idx="12"/>
          </p:nvPr>
        </p:nvSpPr>
        <p:spPr/>
        <p:txBody>
          <a:bodyPr/>
          <a:lstStyle/>
          <a:p>
            <a:fld id="{0753450F-F2F9-436F-9000-8F4B603DDD6F}" type="slidenum">
              <a:rPr lang="en-US" smtClean="0"/>
              <a:pPr/>
              <a:t>33</a:t>
            </a:fld>
            <a:endParaRPr lang="en-US"/>
          </a:p>
        </p:txBody>
      </p:sp>
    </p:spTree>
    <p:extLst>
      <p:ext uri="{BB962C8B-B14F-4D97-AF65-F5344CB8AC3E}">
        <p14:creationId xmlns:p14="http://schemas.microsoft.com/office/powerpoint/2010/main" val="1722676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34</a:t>
            </a:fld>
            <a:endParaRPr lang="en-US"/>
          </a:p>
        </p:txBody>
      </p:sp>
      <p:sp>
        <p:nvSpPr>
          <p:cNvPr id="6" name="Title 1"/>
          <p:cNvSpPr txBox="1">
            <a:spLocks/>
          </p:cNvSpPr>
          <p:nvPr/>
        </p:nvSpPr>
        <p:spPr>
          <a:xfrm>
            <a:off x="0" y="198296"/>
            <a:ext cx="9144000" cy="75782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00" b="1" dirty="0">
                <a:solidFill>
                  <a:srgbClr val="006595"/>
                </a:solidFill>
                <a:latin typeface="Century Gothic" panose="020B0502020202020204" pitchFamily="34" charset="0"/>
              </a:rPr>
              <a:t>NCC Composition and Influencing Actors</a:t>
            </a:r>
          </a:p>
        </p:txBody>
      </p:sp>
      <p:pic>
        <p:nvPicPr>
          <p:cNvPr id="7" name="Picture 6" descr="circles of influencing actors" title="circles of influencing actors"/>
          <p:cNvPicPr/>
          <p:nvPr/>
        </p:nvPicPr>
        <p:blipFill>
          <a:blip r:embed="rId3" cstate="print">
            <a:extLst>
              <a:ext uri="{28A0092B-C50C-407E-A947-70E740481C1C}">
                <a14:useLocalDpi xmlns:a14="http://schemas.microsoft.com/office/drawing/2010/main" val="0"/>
              </a:ext>
            </a:extLst>
          </a:blip>
          <a:stretch>
            <a:fillRect/>
          </a:stretch>
        </p:blipFill>
        <p:spPr>
          <a:xfrm>
            <a:off x="1798002" y="956117"/>
            <a:ext cx="5390198" cy="5555298"/>
          </a:xfrm>
          <a:prstGeom prst="rect">
            <a:avLst/>
          </a:prstGeom>
        </p:spPr>
      </p:pic>
    </p:spTree>
    <p:extLst>
      <p:ext uri="{BB962C8B-B14F-4D97-AF65-F5344CB8AC3E}">
        <p14:creationId xmlns:p14="http://schemas.microsoft.com/office/powerpoint/2010/main" val="405753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NCC Roles and Responsibilities</a:t>
            </a:r>
          </a:p>
        </p:txBody>
      </p:sp>
      <p:sp>
        <p:nvSpPr>
          <p:cNvPr id="3" name="Content Placeholder 2"/>
          <p:cNvSpPr>
            <a:spLocks noGrp="1"/>
          </p:cNvSpPr>
          <p:nvPr>
            <p:ph idx="1"/>
          </p:nvPr>
        </p:nvSpPr>
        <p:spPr/>
        <p:txBody>
          <a:bodyPr>
            <a:normAutofit fontScale="92500" lnSpcReduction="10000"/>
          </a:bodyPr>
          <a:lstStyle/>
          <a:p>
            <a:r>
              <a:rPr lang="en-US" dirty="0"/>
              <a:t>Technical guidance</a:t>
            </a:r>
          </a:p>
          <a:p>
            <a:r>
              <a:rPr lang="en-US" dirty="0"/>
              <a:t>Coordination and partnership with nutrition stakeholders</a:t>
            </a:r>
          </a:p>
          <a:p>
            <a:r>
              <a:rPr lang="en-US" dirty="0"/>
              <a:t>Monitoring and reporting</a:t>
            </a:r>
          </a:p>
          <a:p>
            <a:r>
              <a:rPr lang="en-US" dirty="0"/>
              <a:t>Planning, budgeting, and resource </a:t>
            </a:r>
            <a:r>
              <a:rPr lang="en-US" dirty="0" err="1"/>
              <a:t>mobilisation</a:t>
            </a:r>
            <a:endParaRPr lang="en-US" dirty="0"/>
          </a:p>
          <a:p>
            <a:r>
              <a:rPr lang="en-US" dirty="0"/>
              <a:t>Advocacy</a:t>
            </a:r>
          </a:p>
          <a:p>
            <a:r>
              <a:rPr lang="en-US" dirty="0"/>
              <a:t>Nutrition </a:t>
            </a:r>
            <a:r>
              <a:rPr lang="en-US" dirty="0" err="1"/>
              <a:t>behaviour</a:t>
            </a:r>
            <a:r>
              <a:rPr lang="en-US" dirty="0"/>
              <a:t> change communication and social </a:t>
            </a:r>
            <a:r>
              <a:rPr lang="en-US" dirty="0" err="1"/>
              <a:t>mobilisation</a:t>
            </a:r>
            <a:endParaRPr lang="en-US" dirty="0"/>
          </a:p>
          <a:p>
            <a:endParaRPr lang="en-US" dirty="0"/>
          </a:p>
        </p:txBody>
      </p:sp>
      <p:sp>
        <p:nvSpPr>
          <p:cNvPr id="5" name="Slide Number Placeholder 4"/>
          <p:cNvSpPr>
            <a:spLocks noGrp="1"/>
          </p:cNvSpPr>
          <p:nvPr>
            <p:ph type="sldNum" sz="quarter" idx="12"/>
          </p:nvPr>
        </p:nvSpPr>
        <p:spPr/>
        <p:txBody>
          <a:bodyPr/>
          <a:lstStyle/>
          <a:p>
            <a:fld id="{0753450F-F2F9-436F-9000-8F4B603DDD6F}" type="slidenum">
              <a:rPr lang="en-US" smtClean="0"/>
              <a:pPr/>
              <a:t>35</a:t>
            </a:fld>
            <a:endParaRPr lang="en-US"/>
          </a:p>
        </p:txBody>
      </p:sp>
    </p:spTree>
    <p:extLst>
      <p:ext uri="{BB962C8B-B14F-4D97-AF65-F5344CB8AC3E}">
        <p14:creationId xmlns:p14="http://schemas.microsoft.com/office/powerpoint/2010/main" val="236767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Nutrition</a:t>
            </a:r>
          </a:p>
        </p:txBody>
      </p:sp>
      <p:sp>
        <p:nvSpPr>
          <p:cNvPr id="6" name="Content Placeholder 5"/>
          <p:cNvSpPr>
            <a:spLocks noGrp="1"/>
          </p:cNvSpPr>
          <p:nvPr>
            <p:ph idx="1"/>
          </p:nvPr>
        </p:nvSpPr>
        <p:spPr/>
        <p:txBody>
          <a:bodyPr/>
          <a:lstStyle/>
          <a:p>
            <a:r>
              <a:rPr lang="en-US" dirty="0"/>
              <a:t>NCCs should ensure integration and alignment of nutrition interventions in all local government development planning frameworks, including the District Development Plan (DDP), the Multi-Sectoral Nutrition Action Plan (MSNAP), annual work plans, and budgets. </a:t>
            </a:r>
          </a:p>
        </p:txBody>
      </p:sp>
      <p:sp>
        <p:nvSpPr>
          <p:cNvPr id="5" name="Slide Number Placeholder 4"/>
          <p:cNvSpPr>
            <a:spLocks noGrp="1"/>
          </p:cNvSpPr>
          <p:nvPr>
            <p:ph type="sldNum" sz="quarter" idx="12"/>
          </p:nvPr>
        </p:nvSpPr>
        <p:spPr/>
        <p:txBody>
          <a:bodyPr/>
          <a:lstStyle/>
          <a:p>
            <a:fld id="{0753450F-F2F9-436F-9000-8F4B603DDD6F}" type="slidenum">
              <a:rPr lang="en-US" smtClean="0"/>
              <a:pPr/>
              <a:t>36</a:t>
            </a:fld>
            <a:endParaRPr lang="en-US"/>
          </a:p>
        </p:txBody>
      </p:sp>
    </p:spTree>
    <p:extLst>
      <p:ext uri="{BB962C8B-B14F-4D97-AF65-F5344CB8AC3E}">
        <p14:creationId xmlns:p14="http://schemas.microsoft.com/office/powerpoint/2010/main" val="187327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2506132"/>
            <a:ext cx="9144000" cy="4351867"/>
          </a:xfrm>
          <a:prstGeom prst="rect">
            <a:avLst/>
          </a:prstGeom>
          <a:solidFill>
            <a:srgbClr val="F38B00"/>
          </a:solidFill>
        </p:spPr>
        <p:txBody>
          <a:bodyPr vert="horz" lIns="91440" tIns="2743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0"/>
              </a:spcBef>
            </a:pPr>
            <a:endParaRPr lang="en-GB" sz="200" b="1" dirty="0">
              <a:solidFill>
                <a:schemeClr val="bg1"/>
              </a:solidFill>
            </a:endParaRPr>
          </a:p>
          <a:p>
            <a:pPr marL="914400">
              <a:lnSpc>
                <a:spcPct val="100000"/>
              </a:lnSpc>
              <a:spcBef>
                <a:spcPts val="1800"/>
              </a:spcBef>
            </a:pPr>
            <a:r>
              <a:rPr lang="en-GB" sz="4900" b="1" dirty="0">
                <a:solidFill>
                  <a:schemeClr val="bg1"/>
                </a:solidFill>
                <a:latin typeface="Century Gothic" panose="020B0502020202020204" pitchFamily="34" charset="0"/>
              </a:rPr>
              <a:t>Nutrition Situation Overview</a:t>
            </a:r>
          </a:p>
        </p:txBody>
      </p:sp>
      <p:sp>
        <p:nvSpPr>
          <p:cNvPr id="9" name="Rectangle 8"/>
          <p:cNvSpPr/>
          <p:nvPr/>
        </p:nvSpPr>
        <p:spPr>
          <a:xfrm>
            <a:off x="0" y="1560471"/>
            <a:ext cx="9144000" cy="945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914400"/>
            <a:r>
              <a:rPr lang="en-US" sz="3600" b="1" dirty="0">
                <a:latin typeface="Century Gothic" panose="020B0502020202020204" pitchFamily="34" charset="0"/>
              </a:rPr>
              <a:t>Session 1.1</a:t>
            </a:r>
          </a:p>
        </p:txBody>
      </p:sp>
      <p:pic>
        <p:nvPicPr>
          <p:cNvPr id="5" name="Picture 4" descr="logo of Uganda OPM" title="logo of Uganda OP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4087" y="127776"/>
            <a:ext cx="1555825" cy="1357008"/>
          </a:xfrm>
          <a:prstGeom prst="rect">
            <a:avLst/>
          </a:prstGeom>
        </p:spPr>
      </p:pic>
    </p:spTree>
    <p:extLst>
      <p:ext uri="{BB962C8B-B14F-4D97-AF65-F5344CB8AC3E}">
        <p14:creationId xmlns:p14="http://schemas.microsoft.com/office/powerpoint/2010/main" val="218881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4C3410-883F-4937-B920-EBEAC9B9C821}"/>
              </a:ext>
            </a:extLst>
          </p:cNvPr>
          <p:cNvSpPr>
            <a:spLocks noGrp="1"/>
          </p:cNvSpPr>
          <p:nvPr>
            <p:ph type="title"/>
          </p:nvPr>
        </p:nvSpPr>
        <p:spPr>
          <a:xfrm>
            <a:off x="628650" y="195072"/>
            <a:ext cx="7886700" cy="1248139"/>
          </a:xfrm>
        </p:spPr>
        <p:txBody>
          <a:bodyPr/>
          <a:lstStyle/>
          <a:p>
            <a:r>
              <a:rPr lang="en-US" dirty="0"/>
              <a:t>What Is Malnutrition?</a:t>
            </a:r>
          </a:p>
        </p:txBody>
      </p:sp>
      <p:sp>
        <p:nvSpPr>
          <p:cNvPr id="3" name="Content Placeholder 2"/>
          <p:cNvSpPr>
            <a:spLocks noGrp="1"/>
          </p:cNvSpPr>
          <p:nvPr>
            <p:ph idx="1"/>
          </p:nvPr>
        </p:nvSpPr>
        <p:spPr>
          <a:xfrm>
            <a:off x="628650" y="1443211"/>
            <a:ext cx="7886700" cy="4913140"/>
          </a:xfrm>
        </p:spPr>
        <p:txBody>
          <a:bodyPr>
            <a:normAutofit fontScale="92500" lnSpcReduction="20000"/>
          </a:bodyPr>
          <a:lstStyle/>
          <a:p>
            <a:r>
              <a:rPr lang="en-US" b="1" dirty="0"/>
              <a:t>Malnutrition: </a:t>
            </a:r>
            <a:r>
              <a:rPr lang="en-US" dirty="0"/>
              <a:t>People are malnourished if their diet is not balanced with their nutritional needs. </a:t>
            </a:r>
          </a:p>
          <a:p>
            <a:r>
              <a:rPr lang="en-US" dirty="0"/>
              <a:t>Two main categories:</a:t>
            </a:r>
          </a:p>
          <a:p>
            <a:pPr lvl="1"/>
            <a:r>
              <a:rPr lang="en-US" b="1" dirty="0"/>
              <a:t>Undernutrition</a:t>
            </a:r>
          </a:p>
          <a:p>
            <a:pPr lvl="2"/>
            <a:r>
              <a:rPr lang="en-US" dirty="0"/>
              <a:t>Acute malnutrition (thinness)</a:t>
            </a:r>
          </a:p>
          <a:p>
            <a:pPr lvl="2"/>
            <a:r>
              <a:rPr lang="en-US" dirty="0"/>
              <a:t>Chronic malnutrition (poor growth)</a:t>
            </a:r>
          </a:p>
          <a:p>
            <a:pPr lvl="2"/>
            <a:r>
              <a:rPr lang="en-US" dirty="0"/>
              <a:t>Micronutrient deficiency</a:t>
            </a:r>
          </a:p>
          <a:p>
            <a:pPr lvl="1"/>
            <a:r>
              <a:rPr lang="en-US" b="1" dirty="0"/>
              <a:t>Overnutrition</a:t>
            </a:r>
          </a:p>
          <a:p>
            <a:pPr lvl="2"/>
            <a:r>
              <a:rPr lang="en-US" dirty="0"/>
              <a:t>Overweight</a:t>
            </a:r>
          </a:p>
          <a:p>
            <a:pPr lvl="2"/>
            <a:r>
              <a:rPr lang="en-US" dirty="0"/>
              <a:t>Obesity</a:t>
            </a:r>
          </a:p>
        </p:txBody>
      </p:sp>
      <p:sp>
        <p:nvSpPr>
          <p:cNvPr id="5" name="Slide Number Placeholder 4"/>
          <p:cNvSpPr>
            <a:spLocks noGrp="1"/>
          </p:cNvSpPr>
          <p:nvPr>
            <p:ph type="sldNum" sz="quarter" idx="12"/>
          </p:nvPr>
        </p:nvSpPr>
        <p:spPr/>
        <p:txBody>
          <a:bodyPr/>
          <a:lstStyle/>
          <a:p>
            <a:fld id="{0753450F-F2F9-436F-9000-8F4B603DDD6F}" type="slidenum">
              <a:rPr lang="en-US" smtClean="0"/>
              <a:pPr/>
              <a:t>5</a:t>
            </a:fld>
            <a:endParaRPr lang="en-US"/>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val="171467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6</a:t>
            </a:fld>
            <a:endParaRPr lang="en-US"/>
          </a:p>
        </p:txBody>
      </p:sp>
      <p:sp>
        <p:nvSpPr>
          <p:cNvPr id="7" name="Title 1"/>
          <p:cNvSpPr txBox="1">
            <a:spLocks/>
          </p:cNvSpPr>
          <p:nvPr/>
        </p:nvSpPr>
        <p:spPr>
          <a:xfrm>
            <a:off x="0" y="0"/>
            <a:ext cx="9144000" cy="1132826"/>
          </a:xfrm>
          <a:prstGeom prst="rect">
            <a:avLst/>
          </a:prstGeom>
          <a:noFill/>
        </p:spPr>
        <p:txBody>
          <a:bodyPr vert="horz" lIns="0" tIns="274320" rIns="0" bIns="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6595"/>
                </a:solidFill>
                <a:latin typeface="Century Gothic" panose="020B0502020202020204" pitchFamily="34" charset="0"/>
              </a:rPr>
              <a:t>Examples of Undernutrition: Wasting</a:t>
            </a:r>
            <a:endParaRPr lang="en-US" sz="4000" b="1" dirty="0">
              <a:solidFill>
                <a:srgbClr val="006595"/>
              </a:solidFill>
              <a:latin typeface="Century Gothic" panose="020B0502020202020204" pitchFamily="34" charset="0"/>
            </a:endParaRPr>
          </a:p>
        </p:txBody>
      </p:sp>
      <p:pic>
        <p:nvPicPr>
          <p:cNvPr id="3" name="Picture 2" descr="illustrations of two children eating, one undernourished and one not" title="illustrations of two children eating, one undernourished and one not"/>
          <p:cNvPicPr>
            <a:picLocks noChangeAspect="1"/>
          </p:cNvPicPr>
          <p:nvPr/>
        </p:nvPicPr>
        <p:blipFill rotWithShape="1">
          <a:blip r:embed="rId3" cstate="print">
            <a:extLst>
              <a:ext uri="{28A0092B-C50C-407E-A947-70E740481C1C}">
                <a14:useLocalDpi xmlns:a14="http://schemas.microsoft.com/office/drawing/2010/main" val="0"/>
              </a:ext>
            </a:extLst>
          </a:blip>
          <a:srcRect l="13658" t="26667" r="16001" b="16578"/>
          <a:stretch/>
        </p:blipFill>
        <p:spPr>
          <a:xfrm>
            <a:off x="1478485" y="1459702"/>
            <a:ext cx="6432023" cy="3669858"/>
          </a:xfrm>
          <a:prstGeom prst="rect">
            <a:avLst/>
          </a:prstGeom>
        </p:spPr>
      </p:pic>
      <p:sp>
        <p:nvSpPr>
          <p:cNvPr id="8" name="Title 1"/>
          <p:cNvSpPr txBox="1">
            <a:spLocks/>
          </p:cNvSpPr>
          <p:nvPr/>
        </p:nvSpPr>
        <p:spPr>
          <a:xfrm>
            <a:off x="1514252" y="5372665"/>
            <a:ext cx="6115495" cy="740581"/>
          </a:xfrm>
          <a:prstGeom prst="rect">
            <a:avLst/>
          </a:prstGeom>
          <a:noFill/>
        </p:spPr>
        <p:txBody>
          <a:bodyPr vert="horz" lIns="0" tIns="274320" rIns="0" bIns="0" rtlCol="0" anchor="ctr" anchorCtr="0">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6595"/>
                </a:solidFill>
                <a:latin typeface="Century Gothic" panose="020B0502020202020204" pitchFamily="34" charset="0"/>
              </a:rPr>
              <a:t>The child on the left is undernourished (wasting).</a:t>
            </a:r>
            <a:endParaRPr lang="en-US" sz="4800" b="1" dirty="0">
              <a:solidFill>
                <a:srgbClr val="006595"/>
              </a:solidFill>
              <a:latin typeface="Century Gothic" panose="020B0502020202020204" pitchFamily="34" charset="0"/>
            </a:endParaRPr>
          </a:p>
        </p:txBody>
      </p:sp>
    </p:spTree>
    <p:extLst>
      <p:ext uri="{BB962C8B-B14F-4D97-AF65-F5344CB8AC3E}">
        <p14:creationId xmlns:p14="http://schemas.microsoft.com/office/powerpoint/2010/main" val="210017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7</a:t>
            </a:fld>
            <a:endParaRPr lang="en-US"/>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
        <p:nvSpPr>
          <p:cNvPr id="7" name="Title 1"/>
          <p:cNvSpPr txBox="1">
            <a:spLocks/>
          </p:cNvSpPr>
          <p:nvPr/>
        </p:nvSpPr>
        <p:spPr>
          <a:xfrm>
            <a:off x="0" y="0"/>
            <a:ext cx="9144000" cy="1360170"/>
          </a:xfrm>
          <a:prstGeom prst="rect">
            <a:avLst/>
          </a:prstGeom>
          <a:noFill/>
        </p:spPr>
        <p:txBody>
          <a:bodyPr vert="horz" lIns="0" tIns="274320" rIns="0" bIns="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6595"/>
                </a:solidFill>
                <a:latin typeface="Century Gothic" panose="020B0502020202020204" pitchFamily="34" charset="0"/>
              </a:rPr>
              <a:t>Examples of Undernutrition: </a:t>
            </a:r>
          </a:p>
          <a:p>
            <a:pPr algn="ctr"/>
            <a:r>
              <a:rPr lang="en-GB" sz="4000" b="1" dirty="0">
                <a:solidFill>
                  <a:srgbClr val="006595"/>
                </a:solidFill>
                <a:latin typeface="Century Gothic" panose="020B0502020202020204" pitchFamily="34" charset="0"/>
              </a:rPr>
              <a:t>Bilateral Pitting Oedema</a:t>
            </a:r>
            <a:endParaRPr lang="en-US" sz="4000" b="1" dirty="0">
              <a:solidFill>
                <a:srgbClr val="006595"/>
              </a:solidFill>
              <a:latin typeface="Century Gothic" panose="020B0502020202020204" pitchFamily="34" charset="0"/>
            </a:endParaRPr>
          </a:p>
        </p:txBody>
      </p:sp>
      <p:sp>
        <p:nvSpPr>
          <p:cNvPr id="9" name="Content Placeholder 2"/>
          <p:cNvSpPr>
            <a:spLocks noGrp="1"/>
          </p:cNvSpPr>
          <p:nvPr>
            <p:ph idx="1"/>
          </p:nvPr>
        </p:nvSpPr>
        <p:spPr>
          <a:xfrm>
            <a:off x="899592" y="4879677"/>
            <a:ext cx="7056784" cy="1392011"/>
          </a:xfrm>
        </p:spPr>
        <p:txBody>
          <a:bodyPr>
            <a:noAutofit/>
          </a:bodyPr>
          <a:lstStyle/>
          <a:p>
            <a:pPr marL="228600" indent="-228600">
              <a:buFont typeface="Arial" charset="0"/>
              <a:buChar char="•"/>
            </a:pPr>
            <a:r>
              <a:rPr lang="en-US" sz="2000" dirty="0"/>
              <a:t>Previously called kwashiorkor. </a:t>
            </a:r>
          </a:p>
          <a:p>
            <a:pPr marL="228600" indent="-228600">
              <a:buFont typeface="Arial" charset="0"/>
              <a:buChar char="•"/>
            </a:pPr>
            <a:r>
              <a:rPr lang="en-US" sz="2000" dirty="0"/>
              <a:t>Characterized by body swelling that starts from the feet/hands.</a:t>
            </a:r>
          </a:p>
          <a:p>
            <a:pPr marL="228600" indent="-228600">
              <a:buFont typeface="Arial" charset="0"/>
              <a:buChar char="•"/>
            </a:pPr>
            <a:r>
              <a:rPr lang="en-US" sz="2000" dirty="0"/>
              <a:t>Form of severe acute malnutrition due to illness or insufficient food intake or both. </a:t>
            </a:r>
            <a:endParaRPr lang="sw-KE" sz="2000" dirty="0"/>
          </a:p>
        </p:txBody>
      </p:sp>
      <p:pic>
        <p:nvPicPr>
          <p:cNvPr id="10" name="Picture 9" descr="illustration of a child with bilateral pitting oedema" title="illustration of a child with bilateral pitting oede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87776"/>
            <a:ext cx="2376264" cy="3191901"/>
          </a:xfrm>
          <a:prstGeom prst="rect">
            <a:avLst/>
          </a:prstGeom>
        </p:spPr>
      </p:pic>
      <p:pic>
        <p:nvPicPr>
          <p:cNvPr id="11" name="Picture 10" descr="illustration of two adult hands each squeezing a baby's foot" title="illustration of two adult hands each squeezing a baby's fo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783" y="2276872"/>
            <a:ext cx="1684020" cy="2138638"/>
          </a:xfrm>
          <a:prstGeom prst="rect">
            <a:avLst/>
          </a:prstGeom>
          <a:ln>
            <a:solidFill>
              <a:schemeClr val="tx2"/>
            </a:solidFill>
          </a:ln>
        </p:spPr>
      </p:pic>
      <p:pic>
        <p:nvPicPr>
          <p:cNvPr id="12" name="Picture 11" descr="illustration of the two adult hands releasing the baby's feet" title="illustration of the two adult hands releasing the baby's fe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2276872"/>
            <a:ext cx="1957269" cy="2138638"/>
          </a:xfrm>
          <a:prstGeom prst="rect">
            <a:avLst/>
          </a:prstGeom>
          <a:ln>
            <a:solidFill>
              <a:schemeClr val="tx2"/>
            </a:solidFill>
          </a:ln>
        </p:spPr>
      </p:pic>
    </p:spTree>
    <p:extLst>
      <p:ext uri="{BB962C8B-B14F-4D97-AF65-F5344CB8AC3E}">
        <p14:creationId xmlns:p14="http://schemas.microsoft.com/office/powerpoint/2010/main" val="221603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8</a:t>
            </a:fld>
            <a:endParaRPr lang="en-US"/>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
        <p:nvSpPr>
          <p:cNvPr id="7" name="Title 1"/>
          <p:cNvSpPr txBox="1">
            <a:spLocks/>
          </p:cNvSpPr>
          <p:nvPr/>
        </p:nvSpPr>
        <p:spPr>
          <a:xfrm>
            <a:off x="0" y="0"/>
            <a:ext cx="9144000" cy="1132826"/>
          </a:xfrm>
          <a:prstGeom prst="rect">
            <a:avLst/>
          </a:prstGeom>
          <a:noFill/>
        </p:spPr>
        <p:txBody>
          <a:bodyPr vert="horz" lIns="0" tIns="274320" rIns="0" bIns="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6595"/>
                </a:solidFill>
                <a:latin typeface="Century Gothic" panose="020B0502020202020204" pitchFamily="34" charset="0"/>
              </a:rPr>
              <a:t>Examples of Undernutrition: Stunting</a:t>
            </a:r>
            <a:endParaRPr lang="en-US" sz="4000" b="1" dirty="0">
              <a:solidFill>
                <a:srgbClr val="006595"/>
              </a:solidFill>
              <a:latin typeface="Century Gothic" panose="020B0502020202020204" pitchFamily="34" charset="0"/>
            </a:endParaRPr>
          </a:p>
        </p:txBody>
      </p:sp>
      <p:sp>
        <p:nvSpPr>
          <p:cNvPr id="8" name="Title 1"/>
          <p:cNvSpPr txBox="1">
            <a:spLocks/>
          </p:cNvSpPr>
          <p:nvPr/>
        </p:nvSpPr>
        <p:spPr>
          <a:xfrm>
            <a:off x="1471515" y="5250645"/>
            <a:ext cx="6015135" cy="1105706"/>
          </a:xfrm>
          <a:prstGeom prst="rect">
            <a:avLst/>
          </a:prstGeom>
          <a:noFill/>
        </p:spPr>
        <p:txBody>
          <a:bodyPr vert="horz" lIns="0" tIns="274320" rIns="0" bIns="0" rtlCol="0" anchor="ctr" anchorCtr="0">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3200" b="1" dirty="0">
                <a:solidFill>
                  <a:srgbClr val="006595"/>
                </a:solidFill>
                <a:latin typeface="Century Gothic" panose="020B0502020202020204" pitchFamily="34" charset="0"/>
              </a:rPr>
              <a:t>Both girls are the same age. </a:t>
            </a:r>
          </a:p>
          <a:p>
            <a:pPr algn="ctr">
              <a:lnSpc>
                <a:spcPct val="120000"/>
              </a:lnSpc>
            </a:pPr>
            <a:r>
              <a:rPr lang="en-GB" sz="3200" b="1" dirty="0">
                <a:solidFill>
                  <a:srgbClr val="006595"/>
                </a:solidFill>
                <a:latin typeface="Century Gothic" panose="020B0502020202020204" pitchFamily="34" charset="0"/>
              </a:rPr>
              <a:t>The girl on the left is stunted (short stature for age). </a:t>
            </a:r>
            <a:endParaRPr lang="en-US" sz="4800" b="1" dirty="0">
              <a:solidFill>
                <a:srgbClr val="006595"/>
              </a:solidFill>
              <a:latin typeface="Century Gothic" panose="020B0502020202020204" pitchFamily="34" charset="0"/>
            </a:endParaRPr>
          </a:p>
        </p:txBody>
      </p:sp>
      <p:pic>
        <p:nvPicPr>
          <p:cNvPr id="2" name="Picture 1" descr="illustration of two girls, one smaller than the other" title="illustration of two girls, one smaller than the other"/>
          <p:cNvPicPr>
            <a:picLocks noChangeAspect="1"/>
          </p:cNvPicPr>
          <p:nvPr/>
        </p:nvPicPr>
        <p:blipFill rotWithShape="1">
          <a:blip r:embed="rId3" cstate="print">
            <a:extLst>
              <a:ext uri="{28A0092B-C50C-407E-A947-70E740481C1C}">
                <a14:useLocalDpi xmlns:a14="http://schemas.microsoft.com/office/drawing/2010/main" val="0"/>
              </a:ext>
            </a:extLst>
          </a:blip>
          <a:srcRect t="17833" b="11057"/>
          <a:stretch/>
        </p:blipFill>
        <p:spPr>
          <a:xfrm>
            <a:off x="2675030" y="1132826"/>
            <a:ext cx="3622044" cy="4449337"/>
          </a:xfrm>
          <a:prstGeom prst="rect">
            <a:avLst/>
          </a:prstGeom>
        </p:spPr>
      </p:pic>
    </p:spTree>
    <p:extLst>
      <p:ext uri="{BB962C8B-B14F-4D97-AF65-F5344CB8AC3E}">
        <p14:creationId xmlns:p14="http://schemas.microsoft.com/office/powerpoint/2010/main" val="115309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3450F-F2F9-436F-9000-8F4B603DDD6F}" type="slidenum">
              <a:rPr lang="en-US" smtClean="0"/>
              <a:t>9</a:t>
            </a:fld>
            <a:endParaRPr lang="en-US"/>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
        <p:nvSpPr>
          <p:cNvPr id="7" name="Title 1"/>
          <p:cNvSpPr txBox="1">
            <a:spLocks/>
          </p:cNvSpPr>
          <p:nvPr/>
        </p:nvSpPr>
        <p:spPr>
          <a:xfrm>
            <a:off x="0" y="0"/>
            <a:ext cx="9144000" cy="1132826"/>
          </a:xfrm>
          <a:prstGeom prst="rect">
            <a:avLst/>
          </a:prstGeom>
          <a:noFill/>
        </p:spPr>
        <p:txBody>
          <a:bodyPr vert="horz" lIns="0" tIns="274320" rIns="0" bIns="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006595"/>
                </a:solidFill>
                <a:latin typeface="Century Gothic" panose="020B0502020202020204" pitchFamily="34" charset="0"/>
              </a:rPr>
              <a:t>Examples of Overnutrition</a:t>
            </a:r>
            <a:endParaRPr lang="en-US" sz="4000" b="1" dirty="0">
              <a:solidFill>
                <a:srgbClr val="006595"/>
              </a:solidFill>
              <a:latin typeface="Century Gothic" panose="020B0502020202020204" pitchFamily="34" charset="0"/>
            </a:endParaRPr>
          </a:p>
        </p:txBody>
      </p:sp>
      <p:pic>
        <p:nvPicPr>
          <p:cNvPr id="2" name="Picture 1" descr="illustration of an obese person" title="illustration of an obese pers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765" y="1132826"/>
            <a:ext cx="2818665" cy="4869180"/>
          </a:xfrm>
          <a:prstGeom prst="rect">
            <a:avLst/>
          </a:prstGeom>
        </p:spPr>
      </p:pic>
      <p:pic>
        <p:nvPicPr>
          <p:cNvPr id="3" name="Picture 2" descr="illustration of an overweight person" title="illustration of an overweight pers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3380" y="1132826"/>
            <a:ext cx="2687149" cy="4641990"/>
          </a:xfrm>
          <a:prstGeom prst="rect">
            <a:avLst/>
          </a:prstGeom>
        </p:spPr>
      </p:pic>
      <p:sp>
        <p:nvSpPr>
          <p:cNvPr id="8" name="Title 1"/>
          <p:cNvSpPr txBox="1">
            <a:spLocks/>
          </p:cNvSpPr>
          <p:nvPr/>
        </p:nvSpPr>
        <p:spPr>
          <a:xfrm>
            <a:off x="1478485" y="5615770"/>
            <a:ext cx="2858429" cy="740581"/>
          </a:xfrm>
          <a:prstGeom prst="rect">
            <a:avLst/>
          </a:prstGeom>
          <a:noFill/>
        </p:spPr>
        <p:txBody>
          <a:bodyPr vert="horz" lIns="0" tIns="274320" rIns="0" bIns="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6595"/>
                </a:solidFill>
                <a:latin typeface="Century Gothic" panose="020B0502020202020204" pitchFamily="34" charset="0"/>
              </a:rPr>
              <a:t>Obesity</a:t>
            </a:r>
            <a:endParaRPr lang="en-US" sz="4800" b="1" dirty="0">
              <a:solidFill>
                <a:srgbClr val="006595"/>
              </a:solidFill>
              <a:latin typeface="Century Gothic" panose="020B0502020202020204" pitchFamily="34" charset="0"/>
            </a:endParaRPr>
          </a:p>
        </p:txBody>
      </p:sp>
      <p:sp>
        <p:nvSpPr>
          <p:cNvPr id="9" name="Title 1"/>
          <p:cNvSpPr txBox="1">
            <a:spLocks/>
          </p:cNvSpPr>
          <p:nvPr/>
        </p:nvSpPr>
        <p:spPr>
          <a:xfrm>
            <a:off x="5353380" y="5631715"/>
            <a:ext cx="2858429" cy="740581"/>
          </a:xfrm>
          <a:prstGeom prst="rect">
            <a:avLst/>
          </a:prstGeom>
          <a:noFill/>
        </p:spPr>
        <p:txBody>
          <a:bodyPr vert="horz" lIns="0" tIns="274320" rIns="0" bIns="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6595"/>
                </a:solidFill>
                <a:latin typeface="Century Gothic" panose="020B0502020202020204" pitchFamily="34" charset="0"/>
              </a:rPr>
              <a:t>Overweight</a:t>
            </a:r>
            <a:endParaRPr lang="en-US" sz="4800" b="1" dirty="0">
              <a:solidFill>
                <a:srgbClr val="006595"/>
              </a:solidFill>
              <a:latin typeface="Century Gothic" panose="020B0502020202020204" pitchFamily="34" charset="0"/>
            </a:endParaRPr>
          </a:p>
        </p:txBody>
      </p:sp>
    </p:spTree>
    <p:extLst>
      <p:ext uri="{BB962C8B-B14F-4D97-AF65-F5344CB8AC3E}">
        <p14:creationId xmlns:p14="http://schemas.microsoft.com/office/powerpoint/2010/main" val="3308286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072D6FFAB02145BCA9EE6F0A12EA24" ma:contentTypeVersion="2" ma:contentTypeDescription="Create a new document." ma:contentTypeScope="" ma:versionID="e82b8b6aa8c73384eed6e8321a9df5f6">
  <xsd:schema xmlns:xsd="http://www.w3.org/2001/XMLSchema" xmlns:xs="http://www.w3.org/2001/XMLSchema" xmlns:p="http://schemas.microsoft.com/office/2006/metadata/properties" xmlns:ns2="03d52e17-7b35-44c1-a601-4442ca4b38df" targetNamespace="http://schemas.microsoft.com/office/2006/metadata/properties" ma:root="true" ma:fieldsID="aafa6eeb0984d6672fd78f7bdceb8412" ns2:_="">
    <xsd:import namespace="03d52e17-7b35-44c1-a601-4442ca4b38d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52e17-7b35-44c1-a601-4442ca4b38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475C2C-96C4-4D50-BF2A-F08A6C973DF2}">
  <ds:schemaRefs>
    <ds:schemaRef ds:uri="http://schemas.microsoft.com/sharepoint/v3/contenttype/forms"/>
  </ds:schemaRefs>
</ds:datastoreItem>
</file>

<file path=customXml/itemProps2.xml><?xml version="1.0" encoding="utf-8"?>
<ds:datastoreItem xmlns:ds="http://schemas.openxmlformats.org/officeDocument/2006/customXml" ds:itemID="{7169F923-DC67-4A3B-8472-CE849DFE4353}">
  <ds:schemaRefs>
    <ds:schemaRef ds:uri="http://purl.org/dc/terms/"/>
    <ds:schemaRef ds:uri="http://schemas.openxmlformats.org/package/2006/metadata/core-properties"/>
    <ds:schemaRef ds:uri="03d52e17-7b35-44c1-a601-4442ca4b38df"/>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70B8F38-1E0D-4BB8-A922-6D0764AD0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52e17-7b35-44c1-a601-4442ca4b3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4455</TotalTime>
  <Words>5993</Words>
  <Application>Microsoft Office PowerPoint</Application>
  <PresentationFormat>On-screen Show (4:3)</PresentationFormat>
  <Paragraphs>371</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Century Gothic</vt:lpstr>
      <vt:lpstr>Courier New</vt:lpstr>
      <vt:lpstr>Times New Roman</vt:lpstr>
      <vt:lpstr>Office Theme</vt:lpstr>
      <vt:lpstr>PowerPoint Presentation</vt:lpstr>
      <vt:lpstr>Unit Purpose</vt:lpstr>
      <vt:lpstr>Unit Objectives</vt:lpstr>
      <vt:lpstr>PowerPoint Presentation</vt:lpstr>
      <vt:lpstr>What Is Malnutrition?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Uganda Nutrition Action Plan 2011–2016</vt:lpstr>
      <vt:lpstr>PowerPoint Presentation</vt:lpstr>
      <vt:lpstr>National Nutrition Planning Guidelines 2015 </vt:lpstr>
      <vt:lpstr>Uganda Multi-Sectoral Nutrition Coordination Framework</vt:lpstr>
      <vt:lpstr>NCC Mandate</vt:lpstr>
      <vt:lpstr>PowerPoint Presentation</vt:lpstr>
      <vt:lpstr>NCC Roles and Responsibilities</vt:lpstr>
      <vt:lpstr>Planning for Nutrition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Multi-Sectoral Nutrition Action Planning Training Module - Unit 1: Introduction to the Nutrition Situation in Uganda</dc:title>
  <dc:creator>Heather Finegan</dc:creator>
  <cp:lastModifiedBy>Amanda Yourchuck</cp:lastModifiedBy>
  <cp:revision>312</cp:revision>
  <dcterms:created xsi:type="dcterms:W3CDTF">2016-02-02T15:29:51Z</dcterms:created>
  <dcterms:modified xsi:type="dcterms:W3CDTF">2017-12-13T17:35:18Z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0x010100FD072D6FFAB02145BCA9EE6F0A12EA24</vt:lpwstr>
  </property>
</Properties>
</file>