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52"/>
  </p:notesMasterIdLst>
  <p:sldIdLst>
    <p:sldId id="269" r:id="rId5"/>
    <p:sldId id="335" r:id="rId6"/>
    <p:sldId id="325" r:id="rId7"/>
    <p:sldId id="274" r:id="rId8"/>
    <p:sldId id="276" r:id="rId9"/>
    <p:sldId id="277" r:id="rId10"/>
    <p:sldId id="281" r:id="rId11"/>
    <p:sldId id="279" r:id="rId12"/>
    <p:sldId id="280" r:id="rId13"/>
    <p:sldId id="339" r:id="rId14"/>
    <p:sldId id="282" r:id="rId15"/>
    <p:sldId id="326" r:id="rId16"/>
    <p:sldId id="284" r:id="rId17"/>
    <p:sldId id="340" r:id="rId18"/>
    <p:sldId id="331" r:id="rId19"/>
    <p:sldId id="285" r:id="rId20"/>
    <p:sldId id="287" r:id="rId21"/>
    <p:sldId id="286" r:id="rId22"/>
    <p:sldId id="327" r:id="rId23"/>
    <p:sldId id="332" r:id="rId24"/>
    <p:sldId id="333" r:id="rId25"/>
    <p:sldId id="288" r:id="rId26"/>
    <p:sldId id="289" r:id="rId27"/>
    <p:sldId id="290" r:id="rId28"/>
    <p:sldId id="291" r:id="rId29"/>
    <p:sldId id="293" r:id="rId30"/>
    <p:sldId id="296" r:id="rId31"/>
    <p:sldId id="311" r:id="rId32"/>
    <p:sldId id="312" r:id="rId33"/>
    <p:sldId id="328" r:id="rId34"/>
    <p:sldId id="300" r:id="rId35"/>
    <p:sldId id="314" r:id="rId36"/>
    <p:sldId id="316" r:id="rId37"/>
    <p:sldId id="317" r:id="rId38"/>
    <p:sldId id="329" r:id="rId39"/>
    <p:sldId id="318" r:id="rId40"/>
    <p:sldId id="320" r:id="rId41"/>
    <p:sldId id="342" r:id="rId42"/>
    <p:sldId id="321" r:id="rId43"/>
    <p:sldId id="343" r:id="rId44"/>
    <p:sldId id="322" r:id="rId45"/>
    <p:sldId id="330" r:id="rId46"/>
    <p:sldId id="338" r:id="rId47"/>
    <p:sldId id="334" r:id="rId48"/>
    <p:sldId id="323" r:id="rId49"/>
    <p:sldId id="341" r:id="rId50"/>
    <p:sldId id="324"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nda Namugumya" initials="BN" lastIdx="3" clrIdx="0">
    <p:extLst/>
  </p:cmAuthor>
  <p:cmAuthor id="2" name="Kristen Cashin" initials="KC" lastIdx="2" clrIdx="1">
    <p:extLst/>
  </p:cmAuthor>
  <p:cmAuthor id="3" name="Amanda Yourchuck" initials="AY" lastIdx="50" clrIdx="2"/>
  <p:cmAuthor id="4" name="Kaaren" initials="K" lastIdx="7" clrIdx="3">
    <p:extLst>
      <p:ext uri="{19B8F6BF-5375-455C-9EA6-DF929625EA0E}">
        <p15:presenceInfo xmlns:p15="http://schemas.microsoft.com/office/powerpoint/2012/main" userId="Kaaren" providerId="None"/>
      </p:ext>
    </p:extLst>
  </p:cmAuthor>
  <p:cmAuthor id="5" name="Andrea Pedolsky" initials="AP" lastIdx="21" clrIdx="4">
    <p:extLst>
      <p:ext uri="{19B8F6BF-5375-455C-9EA6-DF929625EA0E}">
        <p15:presenceInfo xmlns:p15="http://schemas.microsoft.com/office/powerpoint/2012/main" userId="S-1-5-21-3003367119-45151493-406046460-43311" providerId="AD"/>
      </p:ext>
    </p:extLst>
  </p:cmAuthor>
  <p:cmAuthor id="6" name="Heather Finegan" initials="HF" lastIdx="2" clrIdx="5">
    <p:extLst>
      <p:ext uri="{19B8F6BF-5375-455C-9EA6-DF929625EA0E}">
        <p15:presenceInfo xmlns:p15="http://schemas.microsoft.com/office/powerpoint/2012/main" userId="S-1-5-21-3003367119-45151493-406046460-396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95"/>
    <a:srgbClr val="F38B00"/>
    <a:srgbClr val="40B4E5"/>
    <a:srgbClr val="717073"/>
    <a:srgbClr val="88AF31"/>
    <a:srgbClr val="FFC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12" autoAdjust="0"/>
    <p:restoredTop sz="84133" autoAdjust="0"/>
  </p:normalViewPr>
  <p:slideViewPr>
    <p:cSldViewPr snapToGrid="0">
      <p:cViewPr varScale="1">
        <p:scale>
          <a:sx n="70" d="100"/>
          <a:sy n="70" d="100"/>
        </p:scale>
        <p:origin x="1218" y="78"/>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239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22A9B4-992F-4D23-8F22-CDE9923594FD}" type="doc">
      <dgm:prSet loTypeId="urn:microsoft.com/office/officeart/2005/8/layout/hProcess11" loCatId="process" qsTypeId="urn:microsoft.com/office/officeart/2005/8/quickstyle/simple1" qsCatId="simple" csTypeId="urn:microsoft.com/office/officeart/2005/8/colors/accent1_2" csCatId="accent1" phldr="1"/>
      <dgm:spPr/>
    </dgm:pt>
    <dgm:pt modelId="{6212B546-0BED-4738-A2B1-237C1E1B88B3}">
      <dgm:prSet phldrT="[Text]" custT="1"/>
      <dgm:spPr/>
      <dgm:t>
        <a:bodyPr/>
        <a:lstStyle/>
        <a:p>
          <a:r>
            <a:rPr lang="en-US" sz="2000" dirty="0">
              <a:latin typeface="Century Gothic" panose="020B0502020202020204" pitchFamily="34" charset="0"/>
            </a:rPr>
            <a:t>2012</a:t>
          </a:r>
        </a:p>
      </dgm:t>
    </dgm:pt>
    <dgm:pt modelId="{60BC81ED-EED2-4E5C-85D2-01A08CA854D3}" type="parTrans" cxnId="{44F749F2-D9BC-40E4-B1EB-4704A7CC06EB}">
      <dgm:prSet/>
      <dgm:spPr/>
      <dgm:t>
        <a:bodyPr/>
        <a:lstStyle/>
        <a:p>
          <a:endParaRPr lang="en-US" sz="2400">
            <a:latin typeface="Century Gothic" panose="020B0502020202020204" pitchFamily="34" charset="0"/>
          </a:endParaRPr>
        </a:p>
      </dgm:t>
    </dgm:pt>
    <dgm:pt modelId="{8819A27F-D81C-4676-9212-4B29B18E295A}" type="sibTrans" cxnId="{44F749F2-D9BC-40E4-B1EB-4704A7CC06EB}">
      <dgm:prSet/>
      <dgm:spPr/>
      <dgm:t>
        <a:bodyPr/>
        <a:lstStyle/>
        <a:p>
          <a:endParaRPr lang="en-US" sz="2400">
            <a:latin typeface="Century Gothic" panose="020B0502020202020204" pitchFamily="34" charset="0"/>
          </a:endParaRPr>
        </a:p>
      </dgm:t>
    </dgm:pt>
    <dgm:pt modelId="{177CFDEC-3556-4CA5-8326-6F6C59FEE9A2}">
      <dgm:prSet phldrT="[Text]" custT="1"/>
      <dgm:spPr/>
      <dgm:t>
        <a:bodyPr/>
        <a:lstStyle/>
        <a:p>
          <a:r>
            <a:rPr lang="en-US" sz="2000" dirty="0">
              <a:latin typeface="Century Gothic" panose="020B0502020202020204" pitchFamily="34" charset="0"/>
            </a:rPr>
            <a:t>2015</a:t>
          </a:r>
        </a:p>
      </dgm:t>
    </dgm:pt>
    <dgm:pt modelId="{E5AB7084-396D-4C3E-A54E-E7EE98577E56}" type="parTrans" cxnId="{7355D537-6EC7-4644-B615-332FFC33EDF3}">
      <dgm:prSet/>
      <dgm:spPr/>
      <dgm:t>
        <a:bodyPr/>
        <a:lstStyle/>
        <a:p>
          <a:endParaRPr lang="en-US" sz="2400">
            <a:latin typeface="Century Gothic" panose="020B0502020202020204" pitchFamily="34" charset="0"/>
          </a:endParaRPr>
        </a:p>
      </dgm:t>
    </dgm:pt>
    <dgm:pt modelId="{E8B44AB2-340E-450C-B7CB-F6FFB8288503}" type="sibTrans" cxnId="{7355D537-6EC7-4644-B615-332FFC33EDF3}">
      <dgm:prSet/>
      <dgm:spPr/>
      <dgm:t>
        <a:bodyPr/>
        <a:lstStyle/>
        <a:p>
          <a:endParaRPr lang="en-US" sz="2400">
            <a:latin typeface="Century Gothic" panose="020B0502020202020204" pitchFamily="34" charset="0"/>
          </a:endParaRPr>
        </a:p>
      </dgm:t>
    </dgm:pt>
    <dgm:pt modelId="{81DDB073-DCF4-47BE-80E9-9E1120A3F724}">
      <dgm:prSet phldrT="[Text]" custT="1"/>
      <dgm:spPr/>
      <dgm:t>
        <a:bodyPr/>
        <a:lstStyle/>
        <a:p>
          <a:r>
            <a:rPr lang="en-US" sz="2000" dirty="0">
              <a:latin typeface="Century Gothic" panose="020B0502020202020204" pitchFamily="34" charset="0"/>
            </a:rPr>
            <a:t>2016</a:t>
          </a:r>
        </a:p>
      </dgm:t>
    </dgm:pt>
    <dgm:pt modelId="{A417E717-7F6A-44DE-9DAA-256923907738}" type="parTrans" cxnId="{217C03E9-CC58-4D53-889B-ADF2FD510AE5}">
      <dgm:prSet/>
      <dgm:spPr/>
      <dgm:t>
        <a:bodyPr/>
        <a:lstStyle/>
        <a:p>
          <a:endParaRPr lang="en-US" sz="2400">
            <a:latin typeface="Century Gothic" panose="020B0502020202020204" pitchFamily="34" charset="0"/>
          </a:endParaRPr>
        </a:p>
      </dgm:t>
    </dgm:pt>
    <dgm:pt modelId="{C305941A-B0D3-4D6D-92FA-26FD12A5EEAB}" type="sibTrans" cxnId="{217C03E9-CC58-4D53-889B-ADF2FD510AE5}">
      <dgm:prSet/>
      <dgm:spPr/>
      <dgm:t>
        <a:bodyPr/>
        <a:lstStyle/>
        <a:p>
          <a:endParaRPr lang="en-US" sz="2400">
            <a:latin typeface="Century Gothic" panose="020B0502020202020204" pitchFamily="34" charset="0"/>
          </a:endParaRPr>
        </a:p>
      </dgm:t>
    </dgm:pt>
    <dgm:pt modelId="{75B449A9-3590-4291-B071-8AB7E8477BA8}">
      <dgm:prSet phldrT="[Text]" custT="1"/>
      <dgm:spPr/>
      <dgm:t>
        <a:bodyPr/>
        <a:lstStyle/>
        <a:p>
          <a:r>
            <a:rPr lang="en-US" sz="1600" dirty="0">
              <a:latin typeface="Century Gothic" panose="020B0502020202020204" pitchFamily="34" charset="0"/>
            </a:rPr>
            <a:t>DNCC Established and oriented</a:t>
          </a:r>
        </a:p>
      </dgm:t>
    </dgm:pt>
    <dgm:pt modelId="{0818A80D-74D4-4C5F-803A-6EF735048963}" type="parTrans" cxnId="{2A192BA5-D8B7-4976-8A7D-184DEDF4FD73}">
      <dgm:prSet/>
      <dgm:spPr/>
      <dgm:t>
        <a:bodyPr/>
        <a:lstStyle/>
        <a:p>
          <a:endParaRPr lang="en-US" sz="2400">
            <a:latin typeface="Century Gothic" panose="020B0502020202020204" pitchFamily="34" charset="0"/>
          </a:endParaRPr>
        </a:p>
      </dgm:t>
    </dgm:pt>
    <dgm:pt modelId="{D2B1D882-E318-41CD-B2AE-5EEA6C93081E}" type="sibTrans" cxnId="{2A192BA5-D8B7-4976-8A7D-184DEDF4FD73}">
      <dgm:prSet/>
      <dgm:spPr/>
      <dgm:t>
        <a:bodyPr/>
        <a:lstStyle/>
        <a:p>
          <a:endParaRPr lang="en-US" sz="2400">
            <a:latin typeface="Century Gothic" panose="020B0502020202020204" pitchFamily="34" charset="0"/>
          </a:endParaRPr>
        </a:p>
      </dgm:t>
    </dgm:pt>
    <dgm:pt modelId="{1B8F29A9-6050-434C-863B-3DDCDF8C74F7}">
      <dgm:prSet phldrT="[Text]" custT="1"/>
      <dgm:spPr/>
      <dgm:t>
        <a:bodyPr/>
        <a:lstStyle/>
        <a:p>
          <a:r>
            <a:rPr lang="en-US" sz="2000" dirty="0">
              <a:latin typeface="Century Gothic" panose="020B0502020202020204" pitchFamily="34" charset="0"/>
            </a:rPr>
            <a:t>2010</a:t>
          </a:r>
        </a:p>
      </dgm:t>
    </dgm:pt>
    <dgm:pt modelId="{BDA8C178-29CF-4F93-952E-0124BF82B0E5}" type="parTrans" cxnId="{DBE4FF10-434D-4DFD-9CB7-3DEA74314DD6}">
      <dgm:prSet/>
      <dgm:spPr/>
      <dgm:t>
        <a:bodyPr/>
        <a:lstStyle/>
        <a:p>
          <a:endParaRPr lang="en-US" sz="2400">
            <a:latin typeface="Century Gothic" panose="020B0502020202020204" pitchFamily="34" charset="0"/>
          </a:endParaRPr>
        </a:p>
      </dgm:t>
    </dgm:pt>
    <dgm:pt modelId="{02814D28-F0C0-49BF-BABC-A8266921CD29}" type="sibTrans" cxnId="{DBE4FF10-434D-4DFD-9CB7-3DEA74314DD6}">
      <dgm:prSet/>
      <dgm:spPr/>
      <dgm:t>
        <a:bodyPr/>
        <a:lstStyle/>
        <a:p>
          <a:endParaRPr lang="en-US" sz="2400">
            <a:latin typeface="Century Gothic" panose="020B0502020202020204" pitchFamily="34" charset="0"/>
          </a:endParaRPr>
        </a:p>
      </dgm:t>
    </dgm:pt>
    <dgm:pt modelId="{C8C89657-2FF4-4B85-96CC-0045B85FB7A8}">
      <dgm:prSet phldrT="[Text]" custT="1"/>
      <dgm:spPr/>
      <dgm:t>
        <a:bodyPr/>
        <a:lstStyle/>
        <a:p>
          <a:r>
            <a:rPr lang="en-US" sz="1600" dirty="0">
              <a:latin typeface="Century Gothic" panose="020B0502020202020204" pitchFamily="34" charset="0"/>
            </a:rPr>
            <a:t>Drought and poor harvest</a:t>
          </a:r>
        </a:p>
      </dgm:t>
    </dgm:pt>
    <dgm:pt modelId="{23280523-53C9-45FF-9831-6AB56236E1CC}" type="parTrans" cxnId="{CB588ECC-5D69-457A-869C-D348BBD30F6F}">
      <dgm:prSet/>
      <dgm:spPr/>
      <dgm:t>
        <a:bodyPr/>
        <a:lstStyle/>
        <a:p>
          <a:endParaRPr lang="en-US" sz="2400">
            <a:latin typeface="Century Gothic" panose="020B0502020202020204" pitchFamily="34" charset="0"/>
          </a:endParaRPr>
        </a:p>
      </dgm:t>
    </dgm:pt>
    <dgm:pt modelId="{A14C3F9F-F881-4EC1-87C7-172E41D07EA0}" type="sibTrans" cxnId="{CB588ECC-5D69-457A-869C-D348BBD30F6F}">
      <dgm:prSet/>
      <dgm:spPr/>
      <dgm:t>
        <a:bodyPr/>
        <a:lstStyle/>
        <a:p>
          <a:endParaRPr lang="en-US" sz="2400">
            <a:latin typeface="Century Gothic" panose="020B0502020202020204" pitchFamily="34" charset="0"/>
          </a:endParaRPr>
        </a:p>
      </dgm:t>
    </dgm:pt>
    <dgm:pt modelId="{7FA03F8D-A14A-4BF7-8302-48D4938B8E9F}">
      <dgm:prSet phldrT="[Text]" custT="1"/>
      <dgm:spPr/>
      <dgm:t>
        <a:bodyPr/>
        <a:lstStyle/>
        <a:p>
          <a:r>
            <a:rPr lang="en-US" sz="1600" dirty="0">
              <a:latin typeface="Century Gothic" panose="020B0502020202020204" pitchFamily="34" charset="0"/>
            </a:rPr>
            <a:t>IP starts integrated WASH and nutrition project</a:t>
          </a:r>
        </a:p>
      </dgm:t>
    </dgm:pt>
    <dgm:pt modelId="{774233E6-672F-4507-AD4F-A99A3F4E32A8}" type="parTrans" cxnId="{9C1F71D5-15BE-4111-9433-5CD7980B7330}">
      <dgm:prSet/>
      <dgm:spPr/>
      <dgm:t>
        <a:bodyPr/>
        <a:lstStyle/>
        <a:p>
          <a:endParaRPr lang="en-US" sz="2400">
            <a:latin typeface="Century Gothic" panose="020B0502020202020204" pitchFamily="34" charset="0"/>
          </a:endParaRPr>
        </a:p>
      </dgm:t>
    </dgm:pt>
    <dgm:pt modelId="{415DF4E4-018A-41CB-B6AD-94E0E87F676E}" type="sibTrans" cxnId="{9C1F71D5-15BE-4111-9433-5CD7980B7330}">
      <dgm:prSet/>
      <dgm:spPr/>
      <dgm:t>
        <a:bodyPr/>
        <a:lstStyle/>
        <a:p>
          <a:endParaRPr lang="en-US" sz="2400">
            <a:latin typeface="Century Gothic" panose="020B0502020202020204" pitchFamily="34" charset="0"/>
          </a:endParaRPr>
        </a:p>
      </dgm:t>
    </dgm:pt>
    <dgm:pt modelId="{94A97CFE-A694-4E16-9D24-D54F06D42131}">
      <dgm:prSet phldrT="[Text]" custT="1"/>
      <dgm:spPr/>
      <dgm:t>
        <a:bodyPr/>
        <a:lstStyle/>
        <a:p>
          <a:r>
            <a:rPr lang="en-US" sz="2000" dirty="0">
              <a:latin typeface="Century Gothic" panose="020B0502020202020204" pitchFamily="34" charset="0"/>
            </a:rPr>
            <a:t>2013</a:t>
          </a:r>
        </a:p>
      </dgm:t>
    </dgm:pt>
    <dgm:pt modelId="{26081757-44A5-4833-852E-BD1F394D6541}" type="parTrans" cxnId="{EE544049-C486-4F4E-91E6-74FEC72A22B2}">
      <dgm:prSet/>
      <dgm:spPr/>
      <dgm:t>
        <a:bodyPr/>
        <a:lstStyle/>
        <a:p>
          <a:endParaRPr lang="en-US" sz="2400">
            <a:latin typeface="Century Gothic" panose="020B0502020202020204" pitchFamily="34" charset="0"/>
          </a:endParaRPr>
        </a:p>
      </dgm:t>
    </dgm:pt>
    <dgm:pt modelId="{B5E26231-8376-4A39-A248-0EE4645B7535}" type="sibTrans" cxnId="{EE544049-C486-4F4E-91E6-74FEC72A22B2}">
      <dgm:prSet/>
      <dgm:spPr/>
      <dgm:t>
        <a:bodyPr/>
        <a:lstStyle/>
        <a:p>
          <a:endParaRPr lang="en-US" sz="2400">
            <a:latin typeface="Century Gothic" panose="020B0502020202020204" pitchFamily="34" charset="0"/>
          </a:endParaRPr>
        </a:p>
      </dgm:t>
    </dgm:pt>
    <dgm:pt modelId="{93326AE3-D171-4F72-B5D4-9BB999147969}">
      <dgm:prSet phldrT="[Text]" custT="1"/>
      <dgm:spPr/>
      <dgm:t>
        <a:bodyPr/>
        <a:lstStyle/>
        <a:p>
          <a:r>
            <a:rPr lang="en-US" sz="1600" dirty="0">
              <a:latin typeface="Century Gothic" panose="020B0502020202020204" pitchFamily="34" charset="0"/>
            </a:rPr>
            <a:t>Flooding</a:t>
          </a:r>
        </a:p>
      </dgm:t>
    </dgm:pt>
    <dgm:pt modelId="{84A57265-C39D-4A94-BBD9-21EE655D3320}" type="parTrans" cxnId="{56FFF7C0-AA05-4B63-B6FE-57720D9CB12E}">
      <dgm:prSet/>
      <dgm:spPr/>
      <dgm:t>
        <a:bodyPr/>
        <a:lstStyle/>
        <a:p>
          <a:endParaRPr lang="en-US" sz="2400">
            <a:latin typeface="Century Gothic" panose="020B0502020202020204" pitchFamily="34" charset="0"/>
          </a:endParaRPr>
        </a:p>
      </dgm:t>
    </dgm:pt>
    <dgm:pt modelId="{3F469215-31FC-447C-8F42-6BB6E1AA9CE6}" type="sibTrans" cxnId="{56FFF7C0-AA05-4B63-B6FE-57720D9CB12E}">
      <dgm:prSet/>
      <dgm:spPr/>
      <dgm:t>
        <a:bodyPr/>
        <a:lstStyle/>
        <a:p>
          <a:endParaRPr lang="en-US" sz="2400">
            <a:latin typeface="Century Gothic" panose="020B0502020202020204" pitchFamily="34" charset="0"/>
          </a:endParaRPr>
        </a:p>
      </dgm:t>
    </dgm:pt>
    <dgm:pt modelId="{753A4BAC-351B-448E-A134-49AA900A24EF}">
      <dgm:prSet phldrT="[Text]" custT="1"/>
      <dgm:spPr/>
      <dgm:t>
        <a:bodyPr/>
        <a:lstStyle/>
        <a:p>
          <a:r>
            <a:rPr lang="en-US" sz="1600" dirty="0">
              <a:latin typeface="Century Gothic" panose="020B0502020202020204" pitchFamily="34" charset="0"/>
            </a:rPr>
            <a:t>Cholera outbreak</a:t>
          </a:r>
        </a:p>
      </dgm:t>
    </dgm:pt>
    <dgm:pt modelId="{46C9D914-CAA6-4EEA-B920-A60D0E303144}" type="parTrans" cxnId="{55B10FED-4D0C-4607-9910-97C7D3CEF342}">
      <dgm:prSet/>
      <dgm:spPr/>
      <dgm:t>
        <a:bodyPr/>
        <a:lstStyle/>
        <a:p>
          <a:endParaRPr lang="en-US" sz="2400">
            <a:latin typeface="Century Gothic" panose="020B0502020202020204" pitchFamily="34" charset="0"/>
          </a:endParaRPr>
        </a:p>
      </dgm:t>
    </dgm:pt>
    <dgm:pt modelId="{559480C3-B1A7-4364-974D-8A45EB068D4D}" type="sibTrans" cxnId="{55B10FED-4D0C-4607-9910-97C7D3CEF342}">
      <dgm:prSet/>
      <dgm:spPr/>
      <dgm:t>
        <a:bodyPr/>
        <a:lstStyle/>
        <a:p>
          <a:endParaRPr lang="en-US" sz="2400">
            <a:latin typeface="Century Gothic" panose="020B0502020202020204" pitchFamily="34" charset="0"/>
          </a:endParaRPr>
        </a:p>
      </dgm:t>
    </dgm:pt>
    <dgm:pt modelId="{95AA23AE-42A5-40AF-B09E-409F24FDED30}">
      <dgm:prSet phldrT="[Text]" custT="1"/>
      <dgm:spPr/>
      <dgm:t>
        <a:bodyPr/>
        <a:lstStyle/>
        <a:p>
          <a:r>
            <a:rPr lang="en-US" sz="1600" dirty="0">
              <a:latin typeface="Century Gothic" panose="020B0502020202020204" pitchFamily="34" charset="0"/>
            </a:rPr>
            <a:t>District develops first MSNAP</a:t>
          </a:r>
        </a:p>
      </dgm:t>
    </dgm:pt>
    <dgm:pt modelId="{A71069E5-3246-4F04-A9EF-5C9812E6B7D5}" type="parTrans" cxnId="{8B47E29E-CCFA-44D6-8C30-BC822D078042}">
      <dgm:prSet/>
      <dgm:spPr/>
      <dgm:t>
        <a:bodyPr/>
        <a:lstStyle/>
        <a:p>
          <a:endParaRPr lang="en-US" sz="2400">
            <a:latin typeface="Century Gothic" panose="020B0502020202020204" pitchFamily="34" charset="0"/>
          </a:endParaRPr>
        </a:p>
      </dgm:t>
    </dgm:pt>
    <dgm:pt modelId="{D4965C12-A470-450B-B734-D7287B7C0720}" type="sibTrans" cxnId="{8B47E29E-CCFA-44D6-8C30-BC822D078042}">
      <dgm:prSet/>
      <dgm:spPr/>
      <dgm:t>
        <a:bodyPr/>
        <a:lstStyle/>
        <a:p>
          <a:endParaRPr lang="en-US" sz="2400">
            <a:latin typeface="Century Gothic" panose="020B0502020202020204" pitchFamily="34" charset="0"/>
          </a:endParaRPr>
        </a:p>
      </dgm:t>
    </dgm:pt>
    <dgm:pt modelId="{699512F7-57CC-41EC-832E-8AA04FE04E35}" type="pres">
      <dgm:prSet presAssocID="{F522A9B4-992F-4D23-8F22-CDE9923594FD}" presName="Name0" presStyleCnt="0">
        <dgm:presLayoutVars>
          <dgm:dir/>
          <dgm:resizeHandles val="exact"/>
        </dgm:presLayoutVars>
      </dgm:prSet>
      <dgm:spPr/>
    </dgm:pt>
    <dgm:pt modelId="{845BE20F-A7DE-4B0F-8D70-5493D9EA3916}" type="pres">
      <dgm:prSet presAssocID="{F522A9B4-992F-4D23-8F22-CDE9923594FD}" presName="arrow" presStyleLbl="bgShp" presStyleIdx="0" presStyleCnt="1"/>
      <dgm:spPr/>
    </dgm:pt>
    <dgm:pt modelId="{20F25097-7B03-4E54-827A-69368FC6D62B}" type="pres">
      <dgm:prSet presAssocID="{F522A9B4-992F-4D23-8F22-CDE9923594FD}" presName="points" presStyleCnt="0"/>
      <dgm:spPr/>
    </dgm:pt>
    <dgm:pt modelId="{16B242A3-9762-4490-9746-F515FE1E76A1}" type="pres">
      <dgm:prSet presAssocID="{1B8F29A9-6050-434C-863B-3DDCDF8C74F7}" presName="compositeA" presStyleCnt="0"/>
      <dgm:spPr/>
    </dgm:pt>
    <dgm:pt modelId="{A2B9BB36-8C42-46A1-BC89-348D977D2E3B}" type="pres">
      <dgm:prSet presAssocID="{1B8F29A9-6050-434C-863B-3DDCDF8C74F7}" presName="textA" presStyleLbl="revTx" presStyleIdx="0" presStyleCnt="5" custScaleX="220851">
        <dgm:presLayoutVars>
          <dgm:bulletEnabled val="1"/>
        </dgm:presLayoutVars>
      </dgm:prSet>
      <dgm:spPr/>
    </dgm:pt>
    <dgm:pt modelId="{BE025FC5-39C1-4D34-A518-3E02DA6EA32D}" type="pres">
      <dgm:prSet presAssocID="{1B8F29A9-6050-434C-863B-3DDCDF8C74F7}" presName="circleA" presStyleLbl="node1" presStyleIdx="0" presStyleCnt="5"/>
      <dgm:spPr/>
    </dgm:pt>
    <dgm:pt modelId="{A569C461-EF13-43F5-9573-3F0387804564}" type="pres">
      <dgm:prSet presAssocID="{1B8F29A9-6050-434C-863B-3DDCDF8C74F7}" presName="spaceA" presStyleCnt="0"/>
      <dgm:spPr/>
    </dgm:pt>
    <dgm:pt modelId="{404E9E30-7D2A-4D24-B1B1-1586B88A346B}" type="pres">
      <dgm:prSet presAssocID="{02814D28-F0C0-49BF-BABC-A8266921CD29}" presName="space" presStyleCnt="0"/>
      <dgm:spPr/>
    </dgm:pt>
    <dgm:pt modelId="{4B9D6EE0-D7B1-4172-96B0-4920E2387E3A}" type="pres">
      <dgm:prSet presAssocID="{6212B546-0BED-4738-A2B1-237C1E1B88B3}" presName="compositeB" presStyleCnt="0"/>
      <dgm:spPr/>
    </dgm:pt>
    <dgm:pt modelId="{326471D3-C41E-4627-ADFE-BFF9E43C41F1}" type="pres">
      <dgm:prSet presAssocID="{6212B546-0BED-4738-A2B1-237C1E1B88B3}" presName="textB" presStyleLbl="revTx" presStyleIdx="1" presStyleCnt="5" custScaleX="274645">
        <dgm:presLayoutVars>
          <dgm:bulletEnabled val="1"/>
        </dgm:presLayoutVars>
      </dgm:prSet>
      <dgm:spPr/>
    </dgm:pt>
    <dgm:pt modelId="{C2EE52EB-7A16-4975-B5B2-1830866F3FFD}" type="pres">
      <dgm:prSet presAssocID="{6212B546-0BED-4738-A2B1-237C1E1B88B3}" presName="circleB" presStyleLbl="node1" presStyleIdx="1" presStyleCnt="5"/>
      <dgm:spPr/>
    </dgm:pt>
    <dgm:pt modelId="{A9B36B57-7BE5-4243-8E99-D57BDDD3624E}" type="pres">
      <dgm:prSet presAssocID="{6212B546-0BED-4738-A2B1-237C1E1B88B3}" presName="spaceB" presStyleCnt="0"/>
      <dgm:spPr/>
    </dgm:pt>
    <dgm:pt modelId="{D3DD60B7-D50B-482A-94C9-B77B4D0D526E}" type="pres">
      <dgm:prSet presAssocID="{8819A27F-D81C-4676-9212-4B29B18E295A}" presName="space" presStyleCnt="0"/>
      <dgm:spPr/>
    </dgm:pt>
    <dgm:pt modelId="{EB272049-E4E3-4008-8729-A8814BF052E1}" type="pres">
      <dgm:prSet presAssocID="{94A97CFE-A694-4E16-9D24-D54F06D42131}" presName="compositeA" presStyleCnt="0"/>
      <dgm:spPr/>
    </dgm:pt>
    <dgm:pt modelId="{00BDF098-D788-4FF6-8480-0B078FAD79E2}" type="pres">
      <dgm:prSet presAssocID="{94A97CFE-A694-4E16-9D24-D54F06D42131}" presName="textA" presStyleLbl="revTx" presStyleIdx="2" presStyleCnt="5" custScaleX="240380">
        <dgm:presLayoutVars>
          <dgm:bulletEnabled val="1"/>
        </dgm:presLayoutVars>
      </dgm:prSet>
      <dgm:spPr/>
    </dgm:pt>
    <dgm:pt modelId="{714BBA2E-C447-483C-AE5F-F79F61862EDA}" type="pres">
      <dgm:prSet presAssocID="{94A97CFE-A694-4E16-9D24-D54F06D42131}" presName="circleA" presStyleLbl="node1" presStyleIdx="2" presStyleCnt="5"/>
      <dgm:spPr/>
    </dgm:pt>
    <dgm:pt modelId="{E70CB422-2B78-4E8E-AD2B-7A3C165392A1}" type="pres">
      <dgm:prSet presAssocID="{94A97CFE-A694-4E16-9D24-D54F06D42131}" presName="spaceA" presStyleCnt="0"/>
      <dgm:spPr/>
    </dgm:pt>
    <dgm:pt modelId="{7E8668C2-BC38-48E6-8731-EF825944FE2A}" type="pres">
      <dgm:prSet presAssocID="{B5E26231-8376-4A39-A248-0EE4645B7535}" presName="space" presStyleCnt="0"/>
      <dgm:spPr/>
    </dgm:pt>
    <dgm:pt modelId="{F8F5C319-8CBF-4634-8D85-FE86C7E4A130}" type="pres">
      <dgm:prSet presAssocID="{177CFDEC-3556-4CA5-8326-6F6C59FEE9A2}" presName="compositeB" presStyleCnt="0"/>
      <dgm:spPr/>
    </dgm:pt>
    <dgm:pt modelId="{83D6BC33-272C-498F-A20A-1C45E8C75B03}" type="pres">
      <dgm:prSet presAssocID="{177CFDEC-3556-4CA5-8326-6F6C59FEE9A2}" presName="textB" presStyleLbl="revTx" presStyleIdx="3" presStyleCnt="5" custScaleX="262937">
        <dgm:presLayoutVars>
          <dgm:bulletEnabled val="1"/>
        </dgm:presLayoutVars>
      </dgm:prSet>
      <dgm:spPr/>
    </dgm:pt>
    <dgm:pt modelId="{1E4AE62E-B27F-41A4-B315-035925DBF83B}" type="pres">
      <dgm:prSet presAssocID="{177CFDEC-3556-4CA5-8326-6F6C59FEE9A2}" presName="circleB" presStyleLbl="node1" presStyleIdx="3" presStyleCnt="5"/>
      <dgm:spPr/>
    </dgm:pt>
    <dgm:pt modelId="{EB6A733A-80C9-4C52-AC73-F2BD149B23C4}" type="pres">
      <dgm:prSet presAssocID="{177CFDEC-3556-4CA5-8326-6F6C59FEE9A2}" presName="spaceB" presStyleCnt="0"/>
      <dgm:spPr/>
    </dgm:pt>
    <dgm:pt modelId="{CB8DBDD5-3DCE-4086-B570-7BE78E43AB16}" type="pres">
      <dgm:prSet presAssocID="{E8B44AB2-340E-450C-B7CB-F6FFB8288503}" presName="space" presStyleCnt="0"/>
      <dgm:spPr/>
    </dgm:pt>
    <dgm:pt modelId="{F20FE625-9277-434D-84D4-F7C9CC5E6754}" type="pres">
      <dgm:prSet presAssocID="{81DDB073-DCF4-47BE-80E9-9E1120A3F724}" presName="compositeA" presStyleCnt="0"/>
      <dgm:spPr/>
    </dgm:pt>
    <dgm:pt modelId="{0994F425-4A49-4C6F-90A8-15481B4C1C58}" type="pres">
      <dgm:prSet presAssocID="{81DDB073-DCF4-47BE-80E9-9E1120A3F724}" presName="textA" presStyleLbl="revTx" presStyleIdx="4" presStyleCnt="5" custScaleX="249815">
        <dgm:presLayoutVars>
          <dgm:bulletEnabled val="1"/>
        </dgm:presLayoutVars>
      </dgm:prSet>
      <dgm:spPr/>
    </dgm:pt>
    <dgm:pt modelId="{818F3A36-71E6-4D7D-9B44-FFC00788B2E2}" type="pres">
      <dgm:prSet presAssocID="{81DDB073-DCF4-47BE-80E9-9E1120A3F724}" presName="circleA" presStyleLbl="node1" presStyleIdx="4" presStyleCnt="5"/>
      <dgm:spPr/>
    </dgm:pt>
    <dgm:pt modelId="{F638D156-866C-4B50-B8F7-155B681B2FC5}" type="pres">
      <dgm:prSet presAssocID="{81DDB073-DCF4-47BE-80E9-9E1120A3F724}" presName="spaceA" presStyleCnt="0"/>
      <dgm:spPr/>
    </dgm:pt>
  </dgm:ptLst>
  <dgm:cxnLst>
    <dgm:cxn modelId="{DBE4FF10-434D-4DFD-9CB7-3DEA74314DD6}" srcId="{F522A9B4-992F-4D23-8F22-CDE9923594FD}" destId="{1B8F29A9-6050-434C-863B-3DDCDF8C74F7}" srcOrd="0" destOrd="0" parTransId="{BDA8C178-29CF-4F93-952E-0124BF82B0E5}" sibTransId="{02814D28-F0C0-49BF-BABC-A8266921CD29}"/>
    <dgm:cxn modelId="{A016D41F-B57B-4302-AD79-43F45B334326}" type="presOf" srcId="{81DDB073-DCF4-47BE-80E9-9E1120A3F724}" destId="{0994F425-4A49-4C6F-90A8-15481B4C1C58}" srcOrd="0" destOrd="0" presId="urn:microsoft.com/office/officeart/2005/8/layout/hProcess11"/>
    <dgm:cxn modelId="{D8E37528-35EA-4A6D-A7F7-74FBB188D35F}" type="presOf" srcId="{75B449A9-3590-4291-B071-8AB7E8477BA8}" destId="{326471D3-C41E-4627-ADFE-BFF9E43C41F1}" srcOrd="0" destOrd="1" presId="urn:microsoft.com/office/officeart/2005/8/layout/hProcess11"/>
    <dgm:cxn modelId="{7B18DB29-9A9F-4B43-9137-CC25F50A629D}" type="presOf" srcId="{F522A9B4-992F-4D23-8F22-CDE9923594FD}" destId="{699512F7-57CC-41EC-832E-8AA04FE04E35}" srcOrd="0" destOrd="0" presId="urn:microsoft.com/office/officeart/2005/8/layout/hProcess11"/>
    <dgm:cxn modelId="{C840792F-78FA-4F65-9B42-4358CAD40053}" type="presOf" srcId="{7FA03F8D-A14A-4BF7-8302-48D4938B8E9F}" destId="{83D6BC33-272C-498F-A20A-1C45E8C75B03}" srcOrd="0" destOrd="1" presId="urn:microsoft.com/office/officeart/2005/8/layout/hProcess11"/>
    <dgm:cxn modelId="{7355D537-6EC7-4644-B615-332FFC33EDF3}" srcId="{F522A9B4-992F-4D23-8F22-CDE9923594FD}" destId="{177CFDEC-3556-4CA5-8326-6F6C59FEE9A2}" srcOrd="3" destOrd="0" parTransId="{E5AB7084-396D-4C3E-A54E-E7EE98577E56}" sibTransId="{E8B44AB2-340E-450C-B7CB-F6FFB8288503}"/>
    <dgm:cxn modelId="{C6DF1F3F-2256-4640-8BB2-A0A7B35CCF10}" type="presOf" srcId="{753A4BAC-351B-448E-A134-49AA900A24EF}" destId="{00BDF098-D788-4FF6-8480-0B078FAD79E2}" srcOrd="0" destOrd="2" presId="urn:microsoft.com/office/officeart/2005/8/layout/hProcess11"/>
    <dgm:cxn modelId="{7C5BB968-5F53-468E-9051-2ED232528E85}" type="presOf" srcId="{177CFDEC-3556-4CA5-8326-6F6C59FEE9A2}" destId="{83D6BC33-272C-498F-A20A-1C45E8C75B03}" srcOrd="0" destOrd="0" presId="urn:microsoft.com/office/officeart/2005/8/layout/hProcess11"/>
    <dgm:cxn modelId="{EE544049-C486-4F4E-91E6-74FEC72A22B2}" srcId="{F522A9B4-992F-4D23-8F22-CDE9923594FD}" destId="{94A97CFE-A694-4E16-9D24-D54F06D42131}" srcOrd="2" destOrd="0" parTransId="{26081757-44A5-4833-852E-BD1F394D6541}" sibTransId="{B5E26231-8376-4A39-A248-0EE4645B7535}"/>
    <dgm:cxn modelId="{ADFAF36B-ACEB-4C92-9FD9-5FDC9FE1E067}" type="presOf" srcId="{1B8F29A9-6050-434C-863B-3DDCDF8C74F7}" destId="{A2B9BB36-8C42-46A1-BC89-348D977D2E3B}" srcOrd="0" destOrd="0" presId="urn:microsoft.com/office/officeart/2005/8/layout/hProcess11"/>
    <dgm:cxn modelId="{3540366E-C6F7-411C-9F26-CE8522305CCF}" type="presOf" srcId="{C8C89657-2FF4-4B85-96CC-0045B85FB7A8}" destId="{A2B9BB36-8C42-46A1-BC89-348D977D2E3B}" srcOrd="0" destOrd="1" presId="urn:microsoft.com/office/officeart/2005/8/layout/hProcess11"/>
    <dgm:cxn modelId="{D2D6F47D-9DA2-4D3B-8AA7-B748232B9C8C}" type="presOf" srcId="{95AA23AE-42A5-40AF-B09E-409F24FDED30}" destId="{0994F425-4A49-4C6F-90A8-15481B4C1C58}" srcOrd="0" destOrd="1" presId="urn:microsoft.com/office/officeart/2005/8/layout/hProcess11"/>
    <dgm:cxn modelId="{8B47E29E-CCFA-44D6-8C30-BC822D078042}" srcId="{81DDB073-DCF4-47BE-80E9-9E1120A3F724}" destId="{95AA23AE-42A5-40AF-B09E-409F24FDED30}" srcOrd="0" destOrd="0" parTransId="{A71069E5-3246-4F04-A9EF-5C9812E6B7D5}" sibTransId="{D4965C12-A470-450B-B734-D7287B7C0720}"/>
    <dgm:cxn modelId="{2A192BA5-D8B7-4976-8A7D-184DEDF4FD73}" srcId="{6212B546-0BED-4738-A2B1-237C1E1B88B3}" destId="{75B449A9-3590-4291-B071-8AB7E8477BA8}" srcOrd="0" destOrd="0" parTransId="{0818A80D-74D4-4C5F-803A-6EF735048963}" sibTransId="{D2B1D882-E318-41CD-B2AE-5EEA6C93081E}"/>
    <dgm:cxn modelId="{56FFF7C0-AA05-4B63-B6FE-57720D9CB12E}" srcId="{94A97CFE-A694-4E16-9D24-D54F06D42131}" destId="{93326AE3-D171-4F72-B5D4-9BB999147969}" srcOrd="0" destOrd="0" parTransId="{84A57265-C39D-4A94-BBD9-21EE655D3320}" sibTransId="{3F469215-31FC-447C-8F42-6BB6E1AA9CE6}"/>
    <dgm:cxn modelId="{CB588ECC-5D69-457A-869C-D348BBD30F6F}" srcId="{1B8F29A9-6050-434C-863B-3DDCDF8C74F7}" destId="{C8C89657-2FF4-4B85-96CC-0045B85FB7A8}" srcOrd="0" destOrd="0" parTransId="{23280523-53C9-45FF-9831-6AB56236E1CC}" sibTransId="{A14C3F9F-F881-4EC1-87C7-172E41D07EA0}"/>
    <dgm:cxn modelId="{0B7056CF-F428-4385-8878-0C456F08FB5D}" type="presOf" srcId="{6212B546-0BED-4738-A2B1-237C1E1B88B3}" destId="{326471D3-C41E-4627-ADFE-BFF9E43C41F1}" srcOrd="0" destOrd="0" presId="urn:microsoft.com/office/officeart/2005/8/layout/hProcess11"/>
    <dgm:cxn modelId="{9C1F71D5-15BE-4111-9433-5CD7980B7330}" srcId="{177CFDEC-3556-4CA5-8326-6F6C59FEE9A2}" destId="{7FA03F8D-A14A-4BF7-8302-48D4938B8E9F}" srcOrd="0" destOrd="0" parTransId="{774233E6-672F-4507-AD4F-A99A3F4E32A8}" sibTransId="{415DF4E4-018A-41CB-B6AD-94E0E87F676E}"/>
    <dgm:cxn modelId="{F68F5BD7-BA2B-40E3-8612-8DD4A0E73A7F}" type="presOf" srcId="{93326AE3-D171-4F72-B5D4-9BB999147969}" destId="{00BDF098-D788-4FF6-8480-0B078FAD79E2}" srcOrd="0" destOrd="1" presId="urn:microsoft.com/office/officeart/2005/8/layout/hProcess11"/>
    <dgm:cxn modelId="{217C03E9-CC58-4D53-889B-ADF2FD510AE5}" srcId="{F522A9B4-992F-4D23-8F22-CDE9923594FD}" destId="{81DDB073-DCF4-47BE-80E9-9E1120A3F724}" srcOrd="4" destOrd="0" parTransId="{A417E717-7F6A-44DE-9DAA-256923907738}" sibTransId="{C305941A-B0D3-4D6D-92FA-26FD12A5EEAB}"/>
    <dgm:cxn modelId="{55B10FED-4D0C-4607-9910-97C7D3CEF342}" srcId="{94A97CFE-A694-4E16-9D24-D54F06D42131}" destId="{753A4BAC-351B-448E-A134-49AA900A24EF}" srcOrd="1" destOrd="0" parTransId="{46C9D914-CAA6-4EEA-B920-A60D0E303144}" sibTransId="{559480C3-B1A7-4364-974D-8A45EB068D4D}"/>
    <dgm:cxn modelId="{44F749F2-D9BC-40E4-B1EB-4704A7CC06EB}" srcId="{F522A9B4-992F-4D23-8F22-CDE9923594FD}" destId="{6212B546-0BED-4738-A2B1-237C1E1B88B3}" srcOrd="1" destOrd="0" parTransId="{60BC81ED-EED2-4E5C-85D2-01A08CA854D3}" sibTransId="{8819A27F-D81C-4676-9212-4B29B18E295A}"/>
    <dgm:cxn modelId="{4E4EFEF5-ECEB-40D2-A211-D3841AFA52B8}" type="presOf" srcId="{94A97CFE-A694-4E16-9D24-D54F06D42131}" destId="{00BDF098-D788-4FF6-8480-0B078FAD79E2}" srcOrd="0" destOrd="0" presId="urn:microsoft.com/office/officeart/2005/8/layout/hProcess11"/>
    <dgm:cxn modelId="{E02C7CE8-BBFD-4CF4-8040-B207DD13AA19}" type="presParOf" srcId="{699512F7-57CC-41EC-832E-8AA04FE04E35}" destId="{845BE20F-A7DE-4B0F-8D70-5493D9EA3916}" srcOrd="0" destOrd="0" presId="urn:microsoft.com/office/officeart/2005/8/layout/hProcess11"/>
    <dgm:cxn modelId="{73B63BF4-2EA5-4EB8-98C7-9022B410C956}" type="presParOf" srcId="{699512F7-57CC-41EC-832E-8AA04FE04E35}" destId="{20F25097-7B03-4E54-827A-69368FC6D62B}" srcOrd="1" destOrd="0" presId="urn:microsoft.com/office/officeart/2005/8/layout/hProcess11"/>
    <dgm:cxn modelId="{D946F703-5113-4FEA-8E8B-47C40B39FE3A}" type="presParOf" srcId="{20F25097-7B03-4E54-827A-69368FC6D62B}" destId="{16B242A3-9762-4490-9746-F515FE1E76A1}" srcOrd="0" destOrd="0" presId="urn:microsoft.com/office/officeart/2005/8/layout/hProcess11"/>
    <dgm:cxn modelId="{5044B635-9574-4F89-949F-33195CE4AA83}" type="presParOf" srcId="{16B242A3-9762-4490-9746-F515FE1E76A1}" destId="{A2B9BB36-8C42-46A1-BC89-348D977D2E3B}" srcOrd="0" destOrd="0" presId="urn:microsoft.com/office/officeart/2005/8/layout/hProcess11"/>
    <dgm:cxn modelId="{081176CF-67C7-4F8F-9CEE-C968FCD63E42}" type="presParOf" srcId="{16B242A3-9762-4490-9746-F515FE1E76A1}" destId="{BE025FC5-39C1-4D34-A518-3E02DA6EA32D}" srcOrd="1" destOrd="0" presId="urn:microsoft.com/office/officeart/2005/8/layout/hProcess11"/>
    <dgm:cxn modelId="{457E3C83-65D5-4134-9DA5-A7B3215DCAEE}" type="presParOf" srcId="{16B242A3-9762-4490-9746-F515FE1E76A1}" destId="{A569C461-EF13-43F5-9573-3F0387804564}" srcOrd="2" destOrd="0" presId="urn:microsoft.com/office/officeart/2005/8/layout/hProcess11"/>
    <dgm:cxn modelId="{7C0C8B5B-2F35-4616-930A-22175A69472C}" type="presParOf" srcId="{20F25097-7B03-4E54-827A-69368FC6D62B}" destId="{404E9E30-7D2A-4D24-B1B1-1586B88A346B}" srcOrd="1" destOrd="0" presId="urn:microsoft.com/office/officeart/2005/8/layout/hProcess11"/>
    <dgm:cxn modelId="{46D9C600-A9D8-4A87-AAC0-54E278772E1C}" type="presParOf" srcId="{20F25097-7B03-4E54-827A-69368FC6D62B}" destId="{4B9D6EE0-D7B1-4172-96B0-4920E2387E3A}" srcOrd="2" destOrd="0" presId="urn:microsoft.com/office/officeart/2005/8/layout/hProcess11"/>
    <dgm:cxn modelId="{26CEA0C4-9AF4-482C-8A44-252E3A159855}" type="presParOf" srcId="{4B9D6EE0-D7B1-4172-96B0-4920E2387E3A}" destId="{326471D3-C41E-4627-ADFE-BFF9E43C41F1}" srcOrd="0" destOrd="0" presId="urn:microsoft.com/office/officeart/2005/8/layout/hProcess11"/>
    <dgm:cxn modelId="{C45ED645-BFB4-490F-9098-BC3BB2416FAA}" type="presParOf" srcId="{4B9D6EE0-D7B1-4172-96B0-4920E2387E3A}" destId="{C2EE52EB-7A16-4975-B5B2-1830866F3FFD}" srcOrd="1" destOrd="0" presId="urn:microsoft.com/office/officeart/2005/8/layout/hProcess11"/>
    <dgm:cxn modelId="{F35F47E4-0916-4977-BA96-A327A0E6D60E}" type="presParOf" srcId="{4B9D6EE0-D7B1-4172-96B0-4920E2387E3A}" destId="{A9B36B57-7BE5-4243-8E99-D57BDDD3624E}" srcOrd="2" destOrd="0" presId="urn:microsoft.com/office/officeart/2005/8/layout/hProcess11"/>
    <dgm:cxn modelId="{D1FE122A-72C4-4CA0-A123-212903E980F0}" type="presParOf" srcId="{20F25097-7B03-4E54-827A-69368FC6D62B}" destId="{D3DD60B7-D50B-482A-94C9-B77B4D0D526E}" srcOrd="3" destOrd="0" presId="urn:microsoft.com/office/officeart/2005/8/layout/hProcess11"/>
    <dgm:cxn modelId="{D663685B-425D-41FE-84B4-9BE32C93AE41}" type="presParOf" srcId="{20F25097-7B03-4E54-827A-69368FC6D62B}" destId="{EB272049-E4E3-4008-8729-A8814BF052E1}" srcOrd="4" destOrd="0" presId="urn:microsoft.com/office/officeart/2005/8/layout/hProcess11"/>
    <dgm:cxn modelId="{759D1B08-167B-49A4-BC6F-87845BF65803}" type="presParOf" srcId="{EB272049-E4E3-4008-8729-A8814BF052E1}" destId="{00BDF098-D788-4FF6-8480-0B078FAD79E2}" srcOrd="0" destOrd="0" presId="urn:microsoft.com/office/officeart/2005/8/layout/hProcess11"/>
    <dgm:cxn modelId="{56632D76-9E0E-4F5E-A734-1A43E7D31DAC}" type="presParOf" srcId="{EB272049-E4E3-4008-8729-A8814BF052E1}" destId="{714BBA2E-C447-483C-AE5F-F79F61862EDA}" srcOrd="1" destOrd="0" presId="urn:microsoft.com/office/officeart/2005/8/layout/hProcess11"/>
    <dgm:cxn modelId="{8703F796-4AF1-4C5D-8075-0F0AB0E4051B}" type="presParOf" srcId="{EB272049-E4E3-4008-8729-A8814BF052E1}" destId="{E70CB422-2B78-4E8E-AD2B-7A3C165392A1}" srcOrd="2" destOrd="0" presId="urn:microsoft.com/office/officeart/2005/8/layout/hProcess11"/>
    <dgm:cxn modelId="{8FBF7B44-AB71-460F-AAB9-5E0AEDA18A5F}" type="presParOf" srcId="{20F25097-7B03-4E54-827A-69368FC6D62B}" destId="{7E8668C2-BC38-48E6-8731-EF825944FE2A}" srcOrd="5" destOrd="0" presId="urn:microsoft.com/office/officeart/2005/8/layout/hProcess11"/>
    <dgm:cxn modelId="{B9839E63-094D-4AD4-85F0-515DFD93B4B3}" type="presParOf" srcId="{20F25097-7B03-4E54-827A-69368FC6D62B}" destId="{F8F5C319-8CBF-4634-8D85-FE86C7E4A130}" srcOrd="6" destOrd="0" presId="urn:microsoft.com/office/officeart/2005/8/layout/hProcess11"/>
    <dgm:cxn modelId="{6E7511FB-4D73-4AAF-AF44-2247F0EBDED5}" type="presParOf" srcId="{F8F5C319-8CBF-4634-8D85-FE86C7E4A130}" destId="{83D6BC33-272C-498F-A20A-1C45E8C75B03}" srcOrd="0" destOrd="0" presId="urn:microsoft.com/office/officeart/2005/8/layout/hProcess11"/>
    <dgm:cxn modelId="{1580D46B-A90B-4E0D-BCF7-0A081CE6A65C}" type="presParOf" srcId="{F8F5C319-8CBF-4634-8D85-FE86C7E4A130}" destId="{1E4AE62E-B27F-41A4-B315-035925DBF83B}" srcOrd="1" destOrd="0" presId="urn:microsoft.com/office/officeart/2005/8/layout/hProcess11"/>
    <dgm:cxn modelId="{FC49E2C7-C5AC-41D1-9974-3C2FF4533B5D}" type="presParOf" srcId="{F8F5C319-8CBF-4634-8D85-FE86C7E4A130}" destId="{EB6A733A-80C9-4C52-AC73-F2BD149B23C4}" srcOrd="2" destOrd="0" presId="urn:microsoft.com/office/officeart/2005/8/layout/hProcess11"/>
    <dgm:cxn modelId="{92919A66-5A34-40B6-8F35-E84DCFD4F1D2}" type="presParOf" srcId="{20F25097-7B03-4E54-827A-69368FC6D62B}" destId="{CB8DBDD5-3DCE-4086-B570-7BE78E43AB16}" srcOrd="7" destOrd="0" presId="urn:microsoft.com/office/officeart/2005/8/layout/hProcess11"/>
    <dgm:cxn modelId="{86E166C0-B9B2-469D-AB0E-F0922BFD6620}" type="presParOf" srcId="{20F25097-7B03-4E54-827A-69368FC6D62B}" destId="{F20FE625-9277-434D-84D4-F7C9CC5E6754}" srcOrd="8" destOrd="0" presId="urn:microsoft.com/office/officeart/2005/8/layout/hProcess11"/>
    <dgm:cxn modelId="{EFA51878-9384-4478-8501-5D567471FD62}" type="presParOf" srcId="{F20FE625-9277-434D-84D4-F7C9CC5E6754}" destId="{0994F425-4A49-4C6F-90A8-15481B4C1C58}" srcOrd="0" destOrd="0" presId="urn:microsoft.com/office/officeart/2005/8/layout/hProcess11"/>
    <dgm:cxn modelId="{4F0E34BB-641B-4164-85CE-B6563FD00ADA}" type="presParOf" srcId="{F20FE625-9277-434D-84D4-F7C9CC5E6754}" destId="{818F3A36-71E6-4D7D-9B44-FFC00788B2E2}" srcOrd="1" destOrd="0" presId="urn:microsoft.com/office/officeart/2005/8/layout/hProcess11"/>
    <dgm:cxn modelId="{F46BC4C8-7492-4E46-8F70-DD6F2ED83B7B}" type="presParOf" srcId="{F20FE625-9277-434D-84D4-F7C9CC5E6754}" destId="{F638D156-866C-4B50-B8F7-155B681B2FC5}"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BE20F-A7DE-4B0F-8D70-5493D9EA3916}">
      <dsp:nvSpPr>
        <dsp:cNvPr id="0" name=""/>
        <dsp:cNvSpPr/>
      </dsp:nvSpPr>
      <dsp:spPr>
        <a:xfrm>
          <a:off x="0" y="1307957"/>
          <a:ext cx="8204799" cy="1743942"/>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B9BB36-8C42-46A1-BC89-348D977D2E3B}">
      <dsp:nvSpPr>
        <dsp:cNvPr id="0" name=""/>
        <dsp:cNvSpPr/>
      </dsp:nvSpPr>
      <dsp:spPr>
        <a:xfrm>
          <a:off x="4213" y="0"/>
          <a:ext cx="1284043" cy="1743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1">
          <a:noAutofit/>
        </a:bodyPr>
        <a:lstStyle/>
        <a:p>
          <a:pPr marL="0" lvl="0" indent="0" algn="l" defTabSz="889000">
            <a:lnSpc>
              <a:spcPct val="90000"/>
            </a:lnSpc>
            <a:spcBef>
              <a:spcPct val="0"/>
            </a:spcBef>
            <a:spcAft>
              <a:spcPct val="35000"/>
            </a:spcAft>
            <a:buNone/>
          </a:pPr>
          <a:r>
            <a:rPr lang="en-US" sz="2000" kern="1200" dirty="0">
              <a:latin typeface="Century Gothic" panose="020B0502020202020204" pitchFamily="34" charset="0"/>
            </a:rPr>
            <a:t>2010</a:t>
          </a:r>
        </a:p>
        <a:p>
          <a:pPr marL="171450" lvl="1" indent="-171450" algn="l" defTabSz="711200">
            <a:lnSpc>
              <a:spcPct val="90000"/>
            </a:lnSpc>
            <a:spcBef>
              <a:spcPct val="0"/>
            </a:spcBef>
            <a:spcAft>
              <a:spcPct val="15000"/>
            </a:spcAft>
            <a:buChar char="•"/>
          </a:pPr>
          <a:r>
            <a:rPr lang="en-US" sz="1600" kern="1200" dirty="0">
              <a:latin typeface="Century Gothic" panose="020B0502020202020204" pitchFamily="34" charset="0"/>
            </a:rPr>
            <a:t>Drought and poor harvest</a:t>
          </a:r>
        </a:p>
      </dsp:txBody>
      <dsp:txXfrm>
        <a:off x="4213" y="0"/>
        <a:ext cx="1284043" cy="1743942"/>
      </dsp:txXfrm>
    </dsp:sp>
    <dsp:sp modelId="{BE025FC5-39C1-4D34-A518-3E02DA6EA32D}">
      <dsp:nvSpPr>
        <dsp:cNvPr id="0" name=""/>
        <dsp:cNvSpPr/>
      </dsp:nvSpPr>
      <dsp:spPr>
        <a:xfrm>
          <a:off x="428242" y="1961935"/>
          <a:ext cx="435985" cy="4359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6471D3-C41E-4627-ADFE-BFF9E43C41F1}">
      <dsp:nvSpPr>
        <dsp:cNvPr id="0" name=""/>
        <dsp:cNvSpPr/>
      </dsp:nvSpPr>
      <dsp:spPr>
        <a:xfrm>
          <a:off x="1317327" y="2615914"/>
          <a:ext cx="1596805" cy="1743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1">
          <a:noAutofit/>
        </a:bodyPr>
        <a:lstStyle/>
        <a:p>
          <a:pPr marL="0" lvl="0" indent="0" algn="l" defTabSz="889000">
            <a:lnSpc>
              <a:spcPct val="90000"/>
            </a:lnSpc>
            <a:spcBef>
              <a:spcPct val="0"/>
            </a:spcBef>
            <a:spcAft>
              <a:spcPct val="35000"/>
            </a:spcAft>
            <a:buNone/>
          </a:pPr>
          <a:r>
            <a:rPr lang="en-US" sz="2000" kern="1200" dirty="0">
              <a:latin typeface="Century Gothic" panose="020B0502020202020204" pitchFamily="34" charset="0"/>
            </a:rPr>
            <a:t>2012</a:t>
          </a:r>
        </a:p>
        <a:p>
          <a:pPr marL="171450" lvl="1" indent="-171450" algn="l" defTabSz="711200">
            <a:lnSpc>
              <a:spcPct val="90000"/>
            </a:lnSpc>
            <a:spcBef>
              <a:spcPct val="0"/>
            </a:spcBef>
            <a:spcAft>
              <a:spcPct val="15000"/>
            </a:spcAft>
            <a:buChar char="•"/>
          </a:pPr>
          <a:r>
            <a:rPr lang="en-US" sz="1600" kern="1200" dirty="0">
              <a:latin typeface="Century Gothic" panose="020B0502020202020204" pitchFamily="34" charset="0"/>
            </a:rPr>
            <a:t>DNCC Established and oriented</a:t>
          </a:r>
        </a:p>
      </dsp:txBody>
      <dsp:txXfrm>
        <a:off x="1317327" y="2615914"/>
        <a:ext cx="1596805" cy="1743942"/>
      </dsp:txXfrm>
    </dsp:sp>
    <dsp:sp modelId="{C2EE52EB-7A16-4975-B5B2-1830866F3FFD}">
      <dsp:nvSpPr>
        <dsp:cNvPr id="0" name=""/>
        <dsp:cNvSpPr/>
      </dsp:nvSpPr>
      <dsp:spPr>
        <a:xfrm>
          <a:off x="1897736" y="1961935"/>
          <a:ext cx="435985" cy="4359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BDF098-D788-4FF6-8480-0B078FAD79E2}">
      <dsp:nvSpPr>
        <dsp:cNvPr id="0" name=""/>
        <dsp:cNvSpPr/>
      </dsp:nvSpPr>
      <dsp:spPr>
        <a:xfrm>
          <a:off x="2943202" y="0"/>
          <a:ext cx="1397586" cy="1743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1">
          <a:noAutofit/>
        </a:bodyPr>
        <a:lstStyle/>
        <a:p>
          <a:pPr marL="0" lvl="0" indent="0" algn="l" defTabSz="889000">
            <a:lnSpc>
              <a:spcPct val="90000"/>
            </a:lnSpc>
            <a:spcBef>
              <a:spcPct val="0"/>
            </a:spcBef>
            <a:spcAft>
              <a:spcPct val="35000"/>
            </a:spcAft>
            <a:buNone/>
          </a:pPr>
          <a:r>
            <a:rPr lang="en-US" sz="2000" kern="1200" dirty="0">
              <a:latin typeface="Century Gothic" panose="020B0502020202020204" pitchFamily="34" charset="0"/>
            </a:rPr>
            <a:t>2013</a:t>
          </a:r>
        </a:p>
        <a:p>
          <a:pPr marL="171450" lvl="1" indent="-171450" algn="l" defTabSz="711200">
            <a:lnSpc>
              <a:spcPct val="90000"/>
            </a:lnSpc>
            <a:spcBef>
              <a:spcPct val="0"/>
            </a:spcBef>
            <a:spcAft>
              <a:spcPct val="15000"/>
            </a:spcAft>
            <a:buChar char="•"/>
          </a:pPr>
          <a:r>
            <a:rPr lang="en-US" sz="1600" kern="1200" dirty="0">
              <a:latin typeface="Century Gothic" panose="020B0502020202020204" pitchFamily="34" charset="0"/>
            </a:rPr>
            <a:t>Flooding</a:t>
          </a:r>
        </a:p>
        <a:p>
          <a:pPr marL="171450" lvl="1" indent="-171450" algn="l" defTabSz="711200">
            <a:lnSpc>
              <a:spcPct val="90000"/>
            </a:lnSpc>
            <a:spcBef>
              <a:spcPct val="0"/>
            </a:spcBef>
            <a:spcAft>
              <a:spcPct val="15000"/>
            </a:spcAft>
            <a:buChar char="•"/>
          </a:pPr>
          <a:r>
            <a:rPr lang="en-US" sz="1600" kern="1200" dirty="0">
              <a:latin typeface="Century Gothic" panose="020B0502020202020204" pitchFamily="34" charset="0"/>
            </a:rPr>
            <a:t>Cholera outbreak</a:t>
          </a:r>
        </a:p>
      </dsp:txBody>
      <dsp:txXfrm>
        <a:off x="2943202" y="0"/>
        <a:ext cx="1397586" cy="1743942"/>
      </dsp:txXfrm>
    </dsp:sp>
    <dsp:sp modelId="{714BBA2E-C447-483C-AE5F-F79F61862EDA}">
      <dsp:nvSpPr>
        <dsp:cNvPr id="0" name=""/>
        <dsp:cNvSpPr/>
      </dsp:nvSpPr>
      <dsp:spPr>
        <a:xfrm>
          <a:off x="3424002" y="1961935"/>
          <a:ext cx="435985" cy="4359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D6BC33-272C-498F-A20A-1C45E8C75B03}">
      <dsp:nvSpPr>
        <dsp:cNvPr id="0" name=""/>
        <dsp:cNvSpPr/>
      </dsp:nvSpPr>
      <dsp:spPr>
        <a:xfrm>
          <a:off x="4369859" y="2615914"/>
          <a:ext cx="1528734" cy="1743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1">
          <a:noAutofit/>
        </a:bodyPr>
        <a:lstStyle/>
        <a:p>
          <a:pPr marL="0" lvl="0" indent="0" algn="l" defTabSz="889000">
            <a:lnSpc>
              <a:spcPct val="90000"/>
            </a:lnSpc>
            <a:spcBef>
              <a:spcPct val="0"/>
            </a:spcBef>
            <a:spcAft>
              <a:spcPct val="35000"/>
            </a:spcAft>
            <a:buNone/>
          </a:pPr>
          <a:r>
            <a:rPr lang="en-US" sz="2000" kern="1200" dirty="0">
              <a:latin typeface="Century Gothic" panose="020B0502020202020204" pitchFamily="34" charset="0"/>
            </a:rPr>
            <a:t>2015</a:t>
          </a:r>
        </a:p>
        <a:p>
          <a:pPr marL="171450" lvl="1" indent="-171450" algn="l" defTabSz="711200">
            <a:lnSpc>
              <a:spcPct val="90000"/>
            </a:lnSpc>
            <a:spcBef>
              <a:spcPct val="0"/>
            </a:spcBef>
            <a:spcAft>
              <a:spcPct val="15000"/>
            </a:spcAft>
            <a:buChar char="•"/>
          </a:pPr>
          <a:r>
            <a:rPr lang="en-US" sz="1600" kern="1200" dirty="0">
              <a:latin typeface="Century Gothic" panose="020B0502020202020204" pitchFamily="34" charset="0"/>
            </a:rPr>
            <a:t>IP starts integrated WASH and nutrition project</a:t>
          </a:r>
        </a:p>
      </dsp:txBody>
      <dsp:txXfrm>
        <a:off x="4369859" y="2615914"/>
        <a:ext cx="1528734" cy="1743942"/>
      </dsp:txXfrm>
    </dsp:sp>
    <dsp:sp modelId="{1E4AE62E-B27F-41A4-B315-035925DBF83B}">
      <dsp:nvSpPr>
        <dsp:cNvPr id="0" name=""/>
        <dsp:cNvSpPr/>
      </dsp:nvSpPr>
      <dsp:spPr>
        <a:xfrm>
          <a:off x="4916233" y="1961935"/>
          <a:ext cx="435985" cy="4359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4F425-4A49-4C6F-90A8-15481B4C1C58}">
      <dsp:nvSpPr>
        <dsp:cNvPr id="0" name=""/>
        <dsp:cNvSpPr/>
      </dsp:nvSpPr>
      <dsp:spPr>
        <a:xfrm>
          <a:off x="5927663" y="0"/>
          <a:ext cx="1452441" cy="1743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1">
          <a:noAutofit/>
        </a:bodyPr>
        <a:lstStyle/>
        <a:p>
          <a:pPr marL="0" lvl="0" indent="0" algn="l" defTabSz="889000">
            <a:lnSpc>
              <a:spcPct val="90000"/>
            </a:lnSpc>
            <a:spcBef>
              <a:spcPct val="0"/>
            </a:spcBef>
            <a:spcAft>
              <a:spcPct val="35000"/>
            </a:spcAft>
            <a:buNone/>
          </a:pPr>
          <a:r>
            <a:rPr lang="en-US" sz="2000" kern="1200" dirty="0">
              <a:latin typeface="Century Gothic" panose="020B0502020202020204" pitchFamily="34" charset="0"/>
            </a:rPr>
            <a:t>2016</a:t>
          </a:r>
        </a:p>
        <a:p>
          <a:pPr marL="171450" lvl="1" indent="-171450" algn="l" defTabSz="711200">
            <a:lnSpc>
              <a:spcPct val="90000"/>
            </a:lnSpc>
            <a:spcBef>
              <a:spcPct val="0"/>
            </a:spcBef>
            <a:spcAft>
              <a:spcPct val="15000"/>
            </a:spcAft>
            <a:buChar char="•"/>
          </a:pPr>
          <a:r>
            <a:rPr lang="en-US" sz="1600" kern="1200" dirty="0">
              <a:latin typeface="Century Gothic" panose="020B0502020202020204" pitchFamily="34" charset="0"/>
            </a:rPr>
            <a:t>District develops first MSNAP</a:t>
          </a:r>
        </a:p>
      </dsp:txBody>
      <dsp:txXfrm>
        <a:off x="5927663" y="0"/>
        <a:ext cx="1452441" cy="1743942"/>
      </dsp:txXfrm>
    </dsp:sp>
    <dsp:sp modelId="{818F3A36-71E6-4D7D-9B44-FFC00788B2E2}">
      <dsp:nvSpPr>
        <dsp:cNvPr id="0" name=""/>
        <dsp:cNvSpPr/>
      </dsp:nvSpPr>
      <dsp:spPr>
        <a:xfrm>
          <a:off x="6435891" y="1961935"/>
          <a:ext cx="435985" cy="4359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98545-3F38-F94B-A79E-7C5632895554}" type="datetimeFigureOut">
              <a:rPr lang="en-US" smtClean="0"/>
              <a:t>12/19/2017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B125E-564C-1D4F-949B-43CBED28F9DB}" type="slidenum">
              <a:rPr lang="en-US" smtClean="0"/>
              <a:t>‹#›</a:t>
            </a:fld>
            <a:endParaRPr lang="en-US"/>
          </a:p>
        </p:txBody>
      </p:sp>
    </p:spTree>
    <p:extLst>
      <p:ext uri="{BB962C8B-B14F-4D97-AF65-F5344CB8AC3E}">
        <p14:creationId xmlns:p14="http://schemas.microsoft.com/office/powerpoint/2010/main" val="5986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2472">
              <a:defRPr sz="2300">
                <a:solidFill>
                  <a:schemeClr val="tx1"/>
                </a:solidFill>
                <a:latin typeface="News Gothic" pitchFamily="34" charset="0"/>
              </a:defRPr>
            </a:lvl1pPr>
            <a:lvl2pPr marL="702756" indent="-270291" defTabSz="902472">
              <a:defRPr sz="2300">
                <a:solidFill>
                  <a:schemeClr val="tx1"/>
                </a:solidFill>
                <a:latin typeface="News Gothic" pitchFamily="34" charset="0"/>
              </a:defRPr>
            </a:lvl2pPr>
            <a:lvl3pPr marL="1081164" indent="-216233" defTabSz="902472">
              <a:defRPr sz="2300">
                <a:solidFill>
                  <a:schemeClr val="tx1"/>
                </a:solidFill>
                <a:latin typeface="News Gothic" pitchFamily="34" charset="0"/>
              </a:defRPr>
            </a:lvl3pPr>
            <a:lvl4pPr marL="1513629" indent="-216233" defTabSz="902472">
              <a:defRPr sz="2300">
                <a:solidFill>
                  <a:schemeClr val="tx1"/>
                </a:solidFill>
                <a:latin typeface="News Gothic" pitchFamily="34" charset="0"/>
              </a:defRPr>
            </a:lvl4pPr>
            <a:lvl5pPr marL="1946095" indent="-216233" defTabSz="902472">
              <a:defRPr sz="2300">
                <a:solidFill>
                  <a:schemeClr val="tx1"/>
                </a:solidFill>
                <a:latin typeface="News Gothic" pitchFamily="34" charset="0"/>
              </a:defRPr>
            </a:lvl5pPr>
            <a:lvl6pPr marL="2378560" indent="-216233" defTabSz="902472" eaLnBrk="0" fontAlgn="base" hangingPunct="0">
              <a:spcBef>
                <a:spcPct val="50000"/>
              </a:spcBef>
              <a:spcAft>
                <a:spcPct val="0"/>
              </a:spcAft>
              <a:defRPr sz="2300">
                <a:solidFill>
                  <a:schemeClr val="tx1"/>
                </a:solidFill>
                <a:latin typeface="News Gothic" pitchFamily="34" charset="0"/>
              </a:defRPr>
            </a:lvl6pPr>
            <a:lvl7pPr marL="2811026" indent="-216233" defTabSz="902472" eaLnBrk="0" fontAlgn="base" hangingPunct="0">
              <a:spcBef>
                <a:spcPct val="50000"/>
              </a:spcBef>
              <a:spcAft>
                <a:spcPct val="0"/>
              </a:spcAft>
              <a:defRPr sz="2300">
                <a:solidFill>
                  <a:schemeClr val="tx1"/>
                </a:solidFill>
                <a:latin typeface="News Gothic" pitchFamily="34" charset="0"/>
              </a:defRPr>
            </a:lvl7pPr>
            <a:lvl8pPr marL="3243491" indent="-216233" defTabSz="902472" eaLnBrk="0" fontAlgn="base" hangingPunct="0">
              <a:spcBef>
                <a:spcPct val="50000"/>
              </a:spcBef>
              <a:spcAft>
                <a:spcPct val="0"/>
              </a:spcAft>
              <a:defRPr sz="2300">
                <a:solidFill>
                  <a:schemeClr val="tx1"/>
                </a:solidFill>
                <a:latin typeface="News Gothic" pitchFamily="34" charset="0"/>
              </a:defRPr>
            </a:lvl8pPr>
            <a:lvl9pPr marL="3675957" indent="-216233" defTabSz="902472" eaLnBrk="0" fontAlgn="base" hangingPunct="0">
              <a:spcBef>
                <a:spcPct val="50000"/>
              </a:spcBef>
              <a:spcAft>
                <a:spcPct val="0"/>
              </a:spcAft>
              <a:defRPr sz="2300">
                <a:solidFill>
                  <a:schemeClr val="tx1"/>
                </a:solidFill>
                <a:latin typeface="News Gothic" pitchFamily="34" charset="0"/>
              </a:defRPr>
            </a:lvl9pPr>
          </a:lstStyle>
          <a:p>
            <a:fld id="{115B269A-98F3-4492-A03C-0F9664EA8F3B}" type="datetime1">
              <a:rPr lang="en-GB" sz="900"/>
              <a:pPr/>
              <a:t>19/12/2017</a:t>
            </a:fld>
            <a:endParaRPr lang="en-GB" sz="900" dirty="0"/>
          </a:p>
        </p:txBody>
      </p:sp>
      <p:sp>
        <p:nvSpPr>
          <p:cNvPr id="8601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2472">
              <a:defRPr sz="2300">
                <a:solidFill>
                  <a:schemeClr val="tx1"/>
                </a:solidFill>
                <a:latin typeface="News Gothic" pitchFamily="34" charset="0"/>
              </a:defRPr>
            </a:lvl1pPr>
            <a:lvl2pPr marL="702756" indent="-270291" defTabSz="902472">
              <a:defRPr sz="2300">
                <a:solidFill>
                  <a:schemeClr val="tx1"/>
                </a:solidFill>
                <a:latin typeface="News Gothic" pitchFamily="34" charset="0"/>
              </a:defRPr>
            </a:lvl2pPr>
            <a:lvl3pPr marL="1081164" indent="-216233" defTabSz="902472">
              <a:defRPr sz="2300">
                <a:solidFill>
                  <a:schemeClr val="tx1"/>
                </a:solidFill>
                <a:latin typeface="News Gothic" pitchFamily="34" charset="0"/>
              </a:defRPr>
            </a:lvl3pPr>
            <a:lvl4pPr marL="1513629" indent="-216233" defTabSz="902472">
              <a:defRPr sz="2300">
                <a:solidFill>
                  <a:schemeClr val="tx1"/>
                </a:solidFill>
                <a:latin typeface="News Gothic" pitchFamily="34" charset="0"/>
              </a:defRPr>
            </a:lvl4pPr>
            <a:lvl5pPr marL="1946095" indent="-216233" defTabSz="902472">
              <a:defRPr sz="2300">
                <a:solidFill>
                  <a:schemeClr val="tx1"/>
                </a:solidFill>
                <a:latin typeface="News Gothic" pitchFamily="34" charset="0"/>
              </a:defRPr>
            </a:lvl5pPr>
            <a:lvl6pPr marL="2378560" indent="-216233" defTabSz="902472" eaLnBrk="0" fontAlgn="base" hangingPunct="0">
              <a:spcBef>
                <a:spcPct val="50000"/>
              </a:spcBef>
              <a:spcAft>
                <a:spcPct val="0"/>
              </a:spcAft>
              <a:defRPr sz="2300">
                <a:solidFill>
                  <a:schemeClr val="tx1"/>
                </a:solidFill>
                <a:latin typeface="News Gothic" pitchFamily="34" charset="0"/>
              </a:defRPr>
            </a:lvl6pPr>
            <a:lvl7pPr marL="2811026" indent="-216233" defTabSz="902472" eaLnBrk="0" fontAlgn="base" hangingPunct="0">
              <a:spcBef>
                <a:spcPct val="50000"/>
              </a:spcBef>
              <a:spcAft>
                <a:spcPct val="0"/>
              </a:spcAft>
              <a:defRPr sz="2300">
                <a:solidFill>
                  <a:schemeClr val="tx1"/>
                </a:solidFill>
                <a:latin typeface="News Gothic" pitchFamily="34" charset="0"/>
              </a:defRPr>
            </a:lvl7pPr>
            <a:lvl8pPr marL="3243491" indent="-216233" defTabSz="902472" eaLnBrk="0" fontAlgn="base" hangingPunct="0">
              <a:spcBef>
                <a:spcPct val="50000"/>
              </a:spcBef>
              <a:spcAft>
                <a:spcPct val="0"/>
              </a:spcAft>
              <a:defRPr sz="2300">
                <a:solidFill>
                  <a:schemeClr val="tx1"/>
                </a:solidFill>
                <a:latin typeface="News Gothic" pitchFamily="34" charset="0"/>
              </a:defRPr>
            </a:lvl8pPr>
            <a:lvl9pPr marL="3675957" indent="-216233" defTabSz="902472" eaLnBrk="0" fontAlgn="base" hangingPunct="0">
              <a:spcBef>
                <a:spcPct val="50000"/>
              </a:spcBef>
              <a:spcAft>
                <a:spcPct val="0"/>
              </a:spcAft>
              <a:defRPr sz="2300">
                <a:solidFill>
                  <a:schemeClr val="tx1"/>
                </a:solidFill>
                <a:latin typeface="News Gothic" pitchFamily="34" charset="0"/>
              </a:defRPr>
            </a:lvl9pPr>
          </a:lstStyle>
          <a:p>
            <a:fld id="{F41AF0B4-FFCA-4CC0-A2A6-C924D8273507}" type="slidenum">
              <a:rPr lang="en-GB" sz="900"/>
              <a:pPr/>
              <a:t>7</a:t>
            </a:fld>
            <a:endParaRPr lang="en-GB" sz="900" dirty="0"/>
          </a:p>
        </p:txBody>
      </p:sp>
      <p:sp>
        <p:nvSpPr>
          <p:cNvPr id="86020" name="Rectangle 2"/>
          <p:cNvSpPr>
            <a:spLocks noGrp="1" noRot="1" noChangeAspect="1" noChangeArrowheads="1" noTextEdit="1"/>
          </p:cNvSpPr>
          <p:nvPr>
            <p:ph type="sldImg"/>
          </p:nvPr>
        </p:nvSpPr>
        <p:spPr>
          <a:xfrm>
            <a:off x="1150938" y="714375"/>
            <a:ext cx="4560887" cy="3421063"/>
          </a:xfrm>
          <a:ln/>
        </p:spPr>
      </p:sp>
      <p:sp>
        <p:nvSpPr>
          <p:cNvPr id="8602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3011441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slides to take participants</a:t>
            </a:r>
            <a:r>
              <a:rPr lang="en-US" b="1" baseline="0" dirty="0"/>
              <a:t> through an animated example*</a:t>
            </a:r>
            <a:endParaRPr lang="en-US" b="1" dirty="0"/>
          </a:p>
          <a:p>
            <a:endParaRPr lang="en-US" dirty="0"/>
          </a:p>
          <a:p>
            <a:endParaRPr lang="en-US" dirty="0"/>
          </a:p>
          <a:p>
            <a:r>
              <a:rPr lang="en-US" dirty="0"/>
              <a:t>Note to the facilitator: the National Nutrition Planning Guidelines mention the use of a SWOT (strengths, weaknesses, opportunities, and threats) analysis. However, in practice it has</a:t>
            </a:r>
            <a:r>
              <a:rPr lang="en-US" baseline="0" dirty="0"/>
              <a:t> been found that the use of the POCC analysis is easier for districts/LLGs to align with the DDPs and other plans, since the Local Government Planning Guidelines propose the use of a POCC analysis for cross-cutting issues. Therefore, the POCC is what has been included for the purposes of this training.</a:t>
            </a:r>
          </a:p>
          <a:p>
            <a:endParaRPr lang="en-US" baseline="0" dirty="0"/>
          </a:p>
          <a:p>
            <a:r>
              <a:rPr lang="en-US" baseline="0" dirty="0"/>
              <a:t>Highlight that SWOT and POCC are simply slightly different approaches to the same type of analysis.</a:t>
            </a:r>
            <a:endParaRPr lang="en-US" dirty="0"/>
          </a:p>
        </p:txBody>
      </p:sp>
      <p:sp>
        <p:nvSpPr>
          <p:cNvPr id="4" name="Slide Number Placeholder 3"/>
          <p:cNvSpPr>
            <a:spLocks noGrp="1"/>
          </p:cNvSpPr>
          <p:nvPr>
            <p:ph type="sldNum" sz="quarter" idx="10"/>
          </p:nvPr>
        </p:nvSpPr>
        <p:spPr/>
        <p:txBody>
          <a:bodyPr/>
          <a:lstStyle/>
          <a:p>
            <a:fld id="{30EB125E-564C-1D4F-949B-43CBED28F9DB}" type="slidenum">
              <a:rPr lang="en-US" smtClean="0"/>
              <a:t>34</a:t>
            </a:fld>
            <a:endParaRPr lang="en-US"/>
          </a:p>
        </p:txBody>
      </p:sp>
    </p:spTree>
    <p:extLst>
      <p:ext uri="{BB962C8B-B14F-4D97-AF65-F5344CB8AC3E}">
        <p14:creationId xmlns:p14="http://schemas.microsoft.com/office/powerpoint/2010/main" val="1377750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EB125E-564C-1D4F-949B-43CBED28F9DB}" type="slidenum">
              <a:rPr lang="en-US" smtClean="0"/>
              <a:t>37</a:t>
            </a:fld>
            <a:endParaRPr lang="en-US"/>
          </a:p>
        </p:txBody>
      </p:sp>
    </p:spTree>
    <p:extLst>
      <p:ext uri="{BB962C8B-B14F-4D97-AF65-F5344CB8AC3E}">
        <p14:creationId xmlns:p14="http://schemas.microsoft.com/office/powerpoint/2010/main" val="973299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achieve improvement in nutrition outcomes, the various causes of malnutrition must be tackled. There are three levels of causes of malnutrition: basic causes at the societal level, underlying causes at the household and family level, and immediate causes at the individual level.</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Immediate causes </a:t>
            </a:r>
            <a:r>
              <a:rPr lang="en-US" sz="1200" kern="1200" dirty="0">
                <a:solidFill>
                  <a:schemeClr val="tx1"/>
                </a:solidFill>
                <a:effectLst/>
                <a:latin typeface="+mn-lt"/>
                <a:ea typeface="+mn-ea"/>
                <a:cs typeface="+mn-cs"/>
              </a:rPr>
              <a:t>can lead directly to malnutrition. The most obvious immediate cause is poor dietary intake. A person may not be getting enough required daily calories, or they may be consuming food that does not have the necessary micronutrients, which can lead to chronic malnutrition (stunting) and acute malnutrition (wasting) in children or specific micronutrient deficiency such as iron deficiency which contributes to </a:t>
            </a:r>
            <a:r>
              <a:rPr lang="en-US" sz="1200" kern="1200" dirty="0" err="1">
                <a:solidFill>
                  <a:schemeClr val="tx1"/>
                </a:solidFill>
                <a:effectLst/>
                <a:latin typeface="+mn-lt"/>
                <a:ea typeface="+mn-ea"/>
                <a:cs typeface="+mn-cs"/>
              </a:rPr>
              <a:t>anaemia</a:t>
            </a:r>
            <a:r>
              <a:rPr lang="en-US" sz="1200" kern="1200" dirty="0">
                <a:solidFill>
                  <a:schemeClr val="tx1"/>
                </a:solidFill>
                <a:effectLst/>
                <a:latin typeface="+mn-lt"/>
                <a:ea typeface="+mn-ea"/>
                <a:cs typeface="+mn-cs"/>
              </a:rPr>
              <a:t> in women and children. Extended and frequent illness/disease  also can have an impact on the body’s ability to absorb required nutrients. An example of this is a young child who has frequent </a:t>
            </a:r>
            <a:r>
              <a:rPr lang="en-US" sz="1200" kern="1200" dirty="0" err="1">
                <a:solidFill>
                  <a:schemeClr val="tx1"/>
                </a:solidFill>
                <a:effectLst/>
                <a:latin typeface="+mn-lt"/>
                <a:ea typeface="+mn-ea"/>
                <a:cs typeface="+mn-cs"/>
              </a:rPr>
              <a:t>diarrhoea</a:t>
            </a:r>
            <a:r>
              <a:rPr lang="en-US" sz="1200" kern="1200" dirty="0">
                <a:solidFill>
                  <a:schemeClr val="tx1"/>
                </a:solidFill>
                <a:effectLst/>
                <a:latin typeface="+mn-lt"/>
                <a:ea typeface="+mn-ea"/>
                <a:cs typeface="+mn-cs"/>
              </a:rPr>
              <a:t>, which can result in acute malnutrition due to poor nutrient absorption. In addition, consumption of unhealthy foods (e.g., fatty or high calorie and nutrient poor food) and physical inactivity can also lead to malnutrition in the form of overweight or obesity, which can lead to diet-related non-communicable diseases such as diabetes and heart disease.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Immediate causes are exacerbated or caused by </a:t>
            </a:r>
            <a:r>
              <a:rPr lang="en-US" sz="1200" b="1" kern="1200" dirty="0">
                <a:solidFill>
                  <a:schemeClr val="tx1"/>
                </a:solidFill>
                <a:effectLst/>
                <a:latin typeface="+mn-lt"/>
                <a:ea typeface="+mn-ea"/>
                <a:cs typeface="+mn-cs"/>
              </a:rPr>
              <a:t>underlying causes </a:t>
            </a:r>
            <a:r>
              <a:rPr lang="en-US" sz="1200" kern="1200" dirty="0">
                <a:solidFill>
                  <a:schemeClr val="tx1"/>
                </a:solidFill>
                <a:effectLst/>
                <a:latin typeface="+mn-lt"/>
                <a:ea typeface="+mn-ea"/>
                <a:cs typeface="+mn-cs"/>
              </a:rPr>
              <a:t>of malnutrition. Inadequate dietary intake could be due to household food insecurity or poor child feeding practices, such as inadequate dietary diversity or early cessation of breastfeeding. Other inadequate care practices, such as failing to provide stimulation and other good early child development practices, can have negative impacts on cognitive development, which are further compounded by poor diet. Poor nutrition results in reduced immunity to infection, while infection results in the loss of appetite and reduces nutrient absorption, which can produce further weight loss and continued or increased levels of malnutrition. As this cycle repeats itself in a child, growth is compromised, the nutritional status worsens, and the risk of mortality continues to rise.  Diseases can also be caused by poor food hygiene, (e.g., </a:t>
            </a:r>
            <a:r>
              <a:rPr lang="en-US" sz="1200" kern="1200" dirty="0" err="1">
                <a:solidFill>
                  <a:schemeClr val="tx1"/>
                </a:solidFill>
                <a:effectLst/>
                <a:latin typeface="+mn-lt"/>
                <a:ea typeface="+mn-ea"/>
                <a:cs typeface="+mn-cs"/>
              </a:rPr>
              <a:t>diarrhoea</a:t>
            </a:r>
            <a:r>
              <a:rPr lang="en-US" sz="1200" kern="1200" dirty="0">
                <a:solidFill>
                  <a:schemeClr val="tx1"/>
                </a:solidFill>
                <a:effectLst/>
                <a:latin typeface="+mn-lt"/>
                <a:ea typeface="+mn-ea"/>
                <a:cs typeface="+mn-cs"/>
              </a:rPr>
              <a:t> is often caused by exposure to </a:t>
            </a:r>
            <a:r>
              <a:rPr lang="en-US" sz="1200" kern="1200" dirty="0" err="1">
                <a:solidFill>
                  <a:schemeClr val="tx1"/>
                </a:solidFill>
                <a:effectLst/>
                <a:latin typeface="+mn-lt"/>
                <a:ea typeface="+mn-ea"/>
                <a:cs typeface="+mn-cs"/>
              </a:rPr>
              <a:t>faeces</a:t>
            </a:r>
            <a:r>
              <a:rPr lang="en-US" sz="1200" kern="1200" dirty="0">
                <a:solidFill>
                  <a:schemeClr val="tx1"/>
                </a:solidFill>
                <a:effectLst/>
                <a:latin typeface="+mn-lt"/>
                <a:ea typeface="+mn-ea"/>
                <a:cs typeface="+mn-cs"/>
              </a:rPr>
              <a:t> through poor handwashing practices). </a:t>
            </a:r>
            <a:r>
              <a:rPr lang="en-GB" sz="1200" kern="1200" dirty="0">
                <a:solidFill>
                  <a:schemeClr val="tx1"/>
                </a:solidFill>
                <a:effectLst/>
                <a:latin typeface="+mn-lt"/>
                <a:ea typeface="+mn-ea"/>
                <a:cs typeface="+mn-cs"/>
              </a:rPr>
              <a:t>This, in turn, is linked to the environment, including issues of access to water and sanitation infrastructure. </a:t>
            </a:r>
            <a:r>
              <a:rPr lang="en-GB" sz="1200" u="none" kern="1200" dirty="0">
                <a:solidFill>
                  <a:schemeClr val="tx1"/>
                </a:solidFill>
                <a:effectLst/>
                <a:latin typeface="+mn-lt"/>
                <a:ea typeface="+mn-ea"/>
                <a:cs typeface="+mn-cs"/>
              </a:rPr>
              <a:t>Poor water and sanitation infrastructure </a:t>
            </a:r>
            <a:r>
              <a:rPr lang="en-GB" sz="1200" kern="1200" dirty="0">
                <a:solidFill>
                  <a:schemeClr val="tx1"/>
                </a:solidFill>
                <a:effectLst/>
                <a:latin typeface="+mn-lt"/>
                <a:ea typeface="+mn-ea"/>
                <a:cs typeface="+mn-cs"/>
              </a:rPr>
              <a:t>can contaminate food, leading to an increase in disease. Lack of access to health services, such as vaccinations, also contributes to disease. Lifestyle choices, such as sedentary behaviour, can lead to overweight and obesity, particularly if there is an imbalance in the number of calories consumed versus used.  An appropriate diet based on one’s level of activity is recommended.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Finally, </a:t>
            </a:r>
            <a:r>
              <a:rPr lang="en-GB" sz="1200" b="1" kern="1200" dirty="0">
                <a:solidFill>
                  <a:schemeClr val="tx1"/>
                </a:solidFill>
                <a:effectLst/>
                <a:latin typeface="+mn-lt"/>
                <a:ea typeface="+mn-ea"/>
                <a:cs typeface="+mn-cs"/>
              </a:rPr>
              <a:t>basic causes</a:t>
            </a:r>
            <a:r>
              <a:rPr lang="en-GB" sz="1200" kern="1200" dirty="0">
                <a:solidFill>
                  <a:schemeClr val="tx1"/>
                </a:solidFill>
                <a:effectLst/>
                <a:latin typeface="+mn-lt"/>
                <a:ea typeface="+mn-ea"/>
                <a:cs typeface="+mn-cs"/>
              </a:rPr>
              <a:t> influence the underlying causes, and so can lead to malnutrition. At this level, all sectors are involved. Household food insecurity can be due to a lack of income, which can be the result of low levels of education, which restrict job opportunities and other income-generating opportunities. Educational disparity can lead to increases in gender-based violence, which can have an impact on a mother’s ability to properly care for her children; </a:t>
            </a:r>
            <a:r>
              <a:rPr lang="en-GB" sz="1200" strike="sngStrike"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this may result in inadequate feeding practices or the inability to take children for health services</a:t>
            </a:r>
            <a:r>
              <a:rPr lang="en-GB" sz="1200" u="sng"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Educational disparity and available household resources also contribute to individuals making poor dietary choices--consuming a diet that is low in diversity, high in fat and sugar, and low in micronutrient content (e.g., soda, chips, biscuits).  Political will can have an impact on the availability of services, including health, education, community development, and agricultural extension, to name a few. It also has an impact on the enabling environment for pro-nutrition policies, which can help expand service coverage and provide funding for necessary services.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unpack this framework, it becomes apparent that every sector has a role to play in improving nutrition.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EB125E-564C-1D4F-949B-43CBED28F9DB}" type="slidenum">
              <a:rPr lang="en-US" smtClean="0"/>
              <a:t>38</a:t>
            </a:fld>
            <a:endParaRPr lang="en-US"/>
          </a:p>
        </p:txBody>
      </p:sp>
    </p:spTree>
    <p:extLst>
      <p:ext uri="{BB962C8B-B14F-4D97-AF65-F5344CB8AC3E}">
        <p14:creationId xmlns:p14="http://schemas.microsoft.com/office/powerpoint/2010/main" val="3265797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the immediate, basic, and underlying causes of malnutrition you need to conduct activities under three main objective areas:</a:t>
            </a:r>
          </a:p>
          <a:p>
            <a:endParaRPr lang="en-US" dirty="0"/>
          </a:p>
          <a:p>
            <a:r>
              <a:rPr lang="en-US" dirty="0"/>
              <a:t>Nutrition-specific, which address the immediate causes (the blue boxes)</a:t>
            </a:r>
          </a:p>
          <a:p>
            <a:r>
              <a:rPr lang="en-US" dirty="0"/>
              <a:t>Nutrition-sensitive, which address the underlying causes (the green boxes)</a:t>
            </a:r>
          </a:p>
          <a:p>
            <a:r>
              <a:rPr lang="en-US" dirty="0"/>
              <a:t>Nutrition governance, which address the basic causes (the orange boxes)</a:t>
            </a:r>
          </a:p>
        </p:txBody>
      </p:sp>
      <p:sp>
        <p:nvSpPr>
          <p:cNvPr id="4" name="Slide Number Placeholder 3"/>
          <p:cNvSpPr>
            <a:spLocks noGrp="1"/>
          </p:cNvSpPr>
          <p:nvPr>
            <p:ph type="sldNum" sz="quarter" idx="10"/>
          </p:nvPr>
        </p:nvSpPr>
        <p:spPr/>
        <p:txBody>
          <a:bodyPr/>
          <a:lstStyle/>
          <a:p>
            <a:fld id="{30EB125E-564C-1D4F-949B-43CBED28F9DB}" type="slidenum">
              <a:rPr lang="en-US" smtClean="0"/>
              <a:t>39</a:t>
            </a:fld>
            <a:endParaRPr lang="en-US"/>
          </a:p>
        </p:txBody>
      </p:sp>
    </p:spTree>
    <p:extLst>
      <p:ext uri="{BB962C8B-B14F-4D97-AF65-F5344CB8AC3E}">
        <p14:creationId xmlns:p14="http://schemas.microsoft.com/office/powerpoint/2010/main" val="2781678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Emphasise </a:t>
            </a:r>
            <a:r>
              <a:rPr lang="en-US" dirty="0"/>
              <a:t>that participants need to think through all departments when identifying the causes</a:t>
            </a:r>
            <a:r>
              <a:rPr lang="en-US" baseline="0" dirty="0"/>
              <a:t> of nutrition problems. Refer to the causes of malnutrition framework to help work through district/LLG-specific causes.</a:t>
            </a:r>
            <a:endParaRPr lang="en-US" dirty="0"/>
          </a:p>
          <a:p>
            <a:endParaRPr lang="en-US" dirty="0"/>
          </a:p>
        </p:txBody>
      </p:sp>
      <p:sp>
        <p:nvSpPr>
          <p:cNvPr id="4" name="Slide Number Placeholder 3"/>
          <p:cNvSpPr>
            <a:spLocks noGrp="1"/>
          </p:cNvSpPr>
          <p:nvPr>
            <p:ph type="sldNum" sz="quarter" idx="10"/>
          </p:nvPr>
        </p:nvSpPr>
        <p:spPr/>
        <p:txBody>
          <a:bodyPr/>
          <a:lstStyle/>
          <a:p>
            <a:fld id="{30EB125E-564C-1D4F-949B-43CBED28F9DB}" type="slidenum">
              <a:rPr lang="en-US" smtClean="0"/>
              <a:t>42</a:t>
            </a:fld>
            <a:endParaRPr lang="en-US"/>
          </a:p>
        </p:txBody>
      </p:sp>
    </p:spTree>
    <p:extLst>
      <p:ext uri="{BB962C8B-B14F-4D97-AF65-F5344CB8AC3E}">
        <p14:creationId xmlns:p14="http://schemas.microsoft.com/office/powerpoint/2010/main" val="4214192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B125E-564C-1D4F-949B-43CBED28F9DB}" type="slidenum">
              <a:rPr lang="en-US" smtClean="0"/>
              <a:t>8</a:t>
            </a:fld>
            <a:endParaRPr lang="en-US" dirty="0"/>
          </a:p>
        </p:txBody>
      </p:sp>
    </p:spTree>
    <p:extLst>
      <p:ext uri="{BB962C8B-B14F-4D97-AF65-F5344CB8AC3E}">
        <p14:creationId xmlns:p14="http://schemas.microsoft.com/office/powerpoint/2010/main" val="2100250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2472">
              <a:defRPr sz="2300">
                <a:solidFill>
                  <a:schemeClr val="tx1"/>
                </a:solidFill>
                <a:latin typeface="News Gothic" pitchFamily="34" charset="0"/>
              </a:defRPr>
            </a:lvl1pPr>
            <a:lvl2pPr marL="702756" indent="-270291" defTabSz="902472">
              <a:defRPr sz="2300">
                <a:solidFill>
                  <a:schemeClr val="tx1"/>
                </a:solidFill>
                <a:latin typeface="News Gothic" pitchFamily="34" charset="0"/>
              </a:defRPr>
            </a:lvl2pPr>
            <a:lvl3pPr marL="1081164" indent="-216233" defTabSz="902472">
              <a:defRPr sz="2300">
                <a:solidFill>
                  <a:schemeClr val="tx1"/>
                </a:solidFill>
                <a:latin typeface="News Gothic" pitchFamily="34" charset="0"/>
              </a:defRPr>
            </a:lvl3pPr>
            <a:lvl4pPr marL="1513629" indent="-216233" defTabSz="902472">
              <a:defRPr sz="2300">
                <a:solidFill>
                  <a:schemeClr val="tx1"/>
                </a:solidFill>
                <a:latin typeface="News Gothic" pitchFamily="34" charset="0"/>
              </a:defRPr>
            </a:lvl4pPr>
            <a:lvl5pPr marL="1946095" indent="-216233" defTabSz="902472">
              <a:defRPr sz="2300">
                <a:solidFill>
                  <a:schemeClr val="tx1"/>
                </a:solidFill>
                <a:latin typeface="News Gothic" pitchFamily="34" charset="0"/>
              </a:defRPr>
            </a:lvl5pPr>
            <a:lvl6pPr marL="2378560" indent="-216233" defTabSz="902472" eaLnBrk="0" fontAlgn="base" hangingPunct="0">
              <a:spcBef>
                <a:spcPct val="50000"/>
              </a:spcBef>
              <a:spcAft>
                <a:spcPct val="0"/>
              </a:spcAft>
              <a:defRPr sz="2300">
                <a:solidFill>
                  <a:schemeClr val="tx1"/>
                </a:solidFill>
                <a:latin typeface="News Gothic" pitchFamily="34" charset="0"/>
              </a:defRPr>
            </a:lvl6pPr>
            <a:lvl7pPr marL="2811026" indent="-216233" defTabSz="902472" eaLnBrk="0" fontAlgn="base" hangingPunct="0">
              <a:spcBef>
                <a:spcPct val="50000"/>
              </a:spcBef>
              <a:spcAft>
                <a:spcPct val="0"/>
              </a:spcAft>
              <a:defRPr sz="2300">
                <a:solidFill>
                  <a:schemeClr val="tx1"/>
                </a:solidFill>
                <a:latin typeface="News Gothic" pitchFamily="34" charset="0"/>
              </a:defRPr>
            </a:lvl7pPr>
            <a:lvl8pPr marL="3243491" indent="-216233" defTabSz="902472" eaLnBrk="0" fontAlgn="base" hangingPunct="0">
              <a:spcBef>
                <a:spcPct val="50000"/>
              </a:spcBef>
              <a:spcAft>
                <a:spcPct val="0"/>
              </a:spcAft>
              <a:defRPr sz="2300">
                <a:solidFill>
                  <a:schemeClr val="tx1"/>
                </a:solidFill>
                <a:latin typeface="News Gothic" pitchFamily="34" charset="0"/>
              </a:defRPr>
            </a:lvl8pPr>
            <a:lvl9pPr marL="3675957" indent="-216233" defTabSz="902472" eaLnBrk="0" fontAlgn="base" hangingPunct="0">
              <a:spcBef>
                <a:spcPct val="50000"/>
              </a:spcBef>
              <a:spcAft>
                <a:spcPct val="0"/>
              </a:spcAft>
              <a:defRPr sz="2300">
                <a:solidFill>
                  <a:schemeClr val="tx1"/>
                </a:solidFill>
                <a:latin typeface="News Gothic" pitchFamily="34" charset="0"/>
              </a:defRPr>
            </a:lvl9pPr>
          </a:lstStyle>
          <a:p>
            <a:fld id="{CEB76EB2-1320-4C92-B0DB-0642BB6AE591}" type="datetime1">
              <a:rPr lang="en-GB" sz="900"/>
              <a:pPr/>
              <a:t>19/12/2017</a:t>
            </a:fld>
            <a:endParaRPr lang="en-GB" sz="900" dirty="0"/>
          </a:p>
        </p:txBody>
      </p:sp>
      <p:sp>
        <p:nvSpPr>
          <p:cNvPr id="8704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02472">
              <a:defRPr sz="2300">
                <a:solidFill>
                  <a:schemeClr val="tx1"/>
                </a:solidFill>
                <a:latin typeface="News Gothic" pitchFamily="34" charset="0"/>
              </a:defRPr>
            </a:lvl1pPr>
            <a:lvl2pPr marL="702756" indent="-270291" defTabSz="902472">
              <a:defRPr sz="2300">
                <a:solidFill>
                  <a:schemeClr val="tx1"/>
                </a:solidFill>
                <a:latin typeface="News Gothic" pitchFamily="34" charset="0"/>
              </a:defRPr>
            </a:lvl2pPr>
            <a:lvl3pPr marL="1081164" indent="-216233" defTabSz="902472">
              <a:defRPr sz="2300">
                <a:solidFill>
                  <a:schemeClr val="tx1"/>
                </a:solidFill>
                <a:latin typeface="News Gothic" pitchFamily="34" charset="0"/>
              </a:defRPr>
            </a:lvl3pPr>
            <a:lvl4pPr marL="1513629" indent="-216233" defTabSz="902472">
              <a:defRPr sz="2300">
                <a:solidFill>
                  <a:schemeClr val="tx1"/>
                </a:solidFill>
                <a:latin typeface="News Gothic" pitchFamily="34" charset="0"/>
              </a:defRPr>
            </a:lvl4pPr>
            <a:lvl5pPr marL="1946095" indent="-216233" defTabSz="902472">
              <a:defRPr sz="2300">
                <a:solidFill>
                  <a:schemeClr val="tx1"/>
                </a:solidFill>
                <a:latin typeface="News Gothic" pitchFamily="34" charset="0"/>
              </a:defRPr>
            </a:lvl5pPr>
            <a:lvl6pPr marL="2378560" indent="-216233" defTabSz="902472" eaLnBrk="0" fontAlgn="base" hangingPunct="0">
              <a:spcBef>
                <a:spcPct val="50000"/>
              </a:spcBef>
              <a:spcAft>
                <a:spcPct val="0"/>
              </a:spcAft>
              <a:defRPr sz="2300">
                <a:solidFill>
                  <a:schemeClr val="tx1"/>
                </a:solidFill>
                <a:latin typeface="News Gothic" pitchFamily="34" charset="0"/>
              </a:defRPr>
            </a:lvl6pPr>
            <a:lvl7pPr marL="2811026" indent="-216233" defTabSz="902472" eaLnBrk="0" fontAlgn="base" hangingPunct="0">
              <a:spcBef>
                <a:spcPct val="50000"/>
              </a:spcBef>
              <a:spcAft>
                <a:spcPct val="0"/>
              </a:spcAft>
              <a:defRPr sz="2300">
                <a:solidFill>
                  <a:schemeClr val="tx1"/>
                </a:solidFill>
                <a:latin typeface="News Gothic" pitchFamily="34" charset="0"/>
              </a:defRPr>
            </a:lvl7pPr>
            <a:lvl8pPr marL="3243491" indent="-216233" defTabSz="902472" eaLnBrk="0" fontAlgn="base" hangingPunct="0">
              <a:spcBef>
                <a:spcPct val="50000"/>
              </a:spcBef>
              <a:spcAft>
                <a:spcPct val="0"/>
              </a:spcAft>
              <a:defRPr sz="2300">
                <a:solidFill>
                  <a:schemeClr val="tx1"/>
                </a:solidFill>
                <a:latin typeface="News Gothic" pitchFamily="34" charset="0"/>
              </a:defRPr>
            </a:lvl8pPr>
            <a:lvl9pPr marL="3675957" indent="-216233" defTabSz="902472" eaLnBrk="0" fontAlgn="base" hangingPunct="0">
              <a:spcBef>
                <a:spcPct val="50000"/>
              </a:spcBef>
              <a:spcAft>
                <a:spcPct val="0"/>
              </a:spcAft>
              <a:defRPr sz="2300">
                <a:solidFill>
                  <a:schemeClr val="tx1"/>
                </a:solidFill>
                <a:latin typeface="News Gothic" pitchFamily="34" charset="0"/>
              </a:defRPr>
            </a:lvl9pPr>
          </a:lstStyle>
          <a:p>
            <a:fld id="{E44E5C8E-65DC-47A9-95FF-6C0DF171C5F2}" type="slidenum">
              <a:rPr lang="en-GB" sz="900"/>
              <a:pPr/>
              <a:t>9</a:t>
            </a:fld>
            <a:endParaRPr lang="en-GB" sz="900" dirty="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a:p>
            <a:endParaRPr lang="en-US" dirty="0"/>
          </a:p>
        </p:txBody>
      </p:sp>
    </p:spTree>
    <p:extLst>
      <p:ext uri="{BB962C8B-B14F-4D97-AF65-F5344CB8AC3E}">
        <p14:creationId xmlns:p14="http://schemas.microsoft.com/office/powerpoint/2010/main" val="100715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EB125E-564C-1D4F-949B-43CBED28F9DB}" type="slidenum">
              <a:rPr lang="en-US" smtClean="0"/>
              <a:t>18</a:t>
            </a:fld>
            <a:endParaRPr lang="en-US"/>
          </a:p>
        </p:txBody>
      </p:sp>
    </p:spTree>
    <p:extLst>
      <p:ext uri="{BB962C8B-B14F-4D97-AF65-F5344CB8AC3E}">
        <p14:creationId xmlns:p14="http://schemas.microsoft.com/office/powerpoint/2010/main" val="1025533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Facilitator may also add some other socio-economic examples that marked</a:t>
            </a:r>
            <a:r>
              <a:rPr lang="en-GB" baseline="0" dirty="0"/>
              <a:t> the nutrition history. For instance bad season </a:t>
            </a:r>
            <a:r>
              <a:rPr lang="en-GB" baseline="0" dirty="0">
                <a:sym typeface="Wingdings" panose="05000000000000000000" pitchFamily="2" charset="2"/>
              </a:rPr>
              <a:t> impact on nutrition status of the population. Or start of a gender programme  positive effects in terms of decreasing % teenage pregnancies. </a:t>
            </a:r>
            <a:endParaRPr lang="en-GB" dirty="0"/>
          </a:p>
        </p:txBody>
      </p:sp>
      <p:sp>
        <p:nvSpPr>
          <p:cNvPr id="4" name="Slide Number Placeholder 3"/>
          <p:cNvSpPr>
            <a:spLocks noGrp="1"/>
          </p:cNvSpPr>
          <p:nvPr>
            <p:ph type="sldNum" sz="quarter" idx="10"/>
          </p:nvPr>
        </p:nvSpPr>
        <p:spPr/>
        <p:txBody>
          <a:bodyPr/>
          <a:lstStyle/>
          <a:p>
            <a:fld id="{30EB125E-564C-1D4F-949B-43CBED28F9DB}" type="slidenum">
              <a:rPr lang="en-US" smtClean="0"/>
              <a:t>19</a:t>
            </a:fld>
            <a:endParaRPr lang="en-US"/>
          </a:p>
        </p:txBody>
      </p:sp>
    </p:spTree>
    <p:extLst>
      <p:ext uri="{BB962C8B-B14F-4D97-AF65-F5344CB8AC3E}">
        <p14:creationId xmlns:p14="http://schemas.microsoft.com/office/powerpoint/2010/main" val="1099415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EB125E-564C-1D4F-949B-43CBED28F9DB}" type="slidenum">
              <a:rPr lang="en-US" smtClean="0"/>
              <a:t>20</a:t>
            </a:fld>
            <a:endParaRPr lang="en-US"/>
          </a:p>
        </p:txBody>
      </p:sp>
    </p:spTree>
    <p:extLst>
      <p:ext uri="{BB962C8B-B14F-4D97-AF65-F5344CB8AC3E}">
        <p14:creationId xmlns:p14="http://schemas.microsoft.com/office/powerpoint/2010/main" val="3328147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EB125E-564C-1D4F-949B-43CBED28F9DB}" type="slidenum">
              <a:rPr lang="en-US" smtClean="0"/>
              <a:t>21</a:t>
            </a:fld>
            <a:endParaRPr lang="en-US"/>
          </a:p>
        </p:txBody>
      </p:sp>
    </p:spTree>
    <p:extLst>
      <p:ext uri="{BB962C8B-B14F-4D97-AF65-F5344CB8AC3E}">
        <p14:creationId xmlns:p14="http://schemas.microsoft.com/office/powerpoint/2010/main" val="2222114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B125E-564C-1D4F-949B-43CBED28F9DB}" type="slidenum">
              <a:rPr lang="en-US" smtClean="0"/>
              <a:t>31</a:t>
            </a:fld>
            <a:endParaRPr lang="en-US"/>
          </a:p>
        </p:txBody>
      </p:sp>
    </p:spTree>
    <p:extLst>
      <p:ext uri="{BB962C8B-B14F-4D97-AF65-F5344CB8AC3E}">
        <p14:creationId xmlns:p14="http://schemas.microsoft.com/office/powerpoint/2010/main" val="399366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0" u="sng" kern="1200" dirty="0">
                <a:solidFill>
                  <a:schemeClr val="tx1"/>
                </a:solidFill>
                <a:effectLst/>
                <a:latin typeface="+mn-lt"/>
                <a:ea typeface="+mn-ea"/>
                <a:cs typeface="+mn-cs"/>
              </a:rPr>
              <a:t>Examples</a:t>
            </a:r>
          </a:p>
          <a:p>
            <a:r>
              <a:rPr lang="en-GB" sz="1200" b="1" kern="1200" dirty="0">
                <a:solidFill>
                  <a:schemeClr val="tx1"/>
                </a:solidFill>
                <a:effectLst/>
                <a:latin typeface="+mn-lt"/>
                <a:ea typeface="+mn-ea"/>
                <a:cs typeface="+mn-cs"/>
              </a:rPr>
              <a:t>Potentials</a:t>
            </a:r>
            <a:r>
              <a:rPr lang="en-GB" sz="1200" kern="1200" dirty="0">
                <a:solidFill>
                  <a:schemeClr val="tx1"/>
                </a:solidFill>
                <a:effectLst/>
                <a:latin typeface="+mn-lt"/>
                <a:ea typeface="+mn-ea"/>
                <a:cs typeface="+mn-cs"/>
              </a:rPr>
              <a:t>: fertile soil, water sources, good functioning health </a:t>
            </a:r>
            <a:r>
              <a:rPr lang="en-GB" sz="1200" kern="1200" baseline="0" dirty="0">
                <a:solidFill>
                  <a:schemeClr val="tx1"/>
                </a:solidFill>
                <a:effectLst/>
                <a:latin typeface="+mn-lt"/>
                <a:ea typeface="+mn-ea"/>
                <a:cs typeface="+mn-cs"/>
              </a:rPr>
              <a:t>services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Opportunities</a:t>
            </a:r>
            <a:r>
              <a:rPr lang="en-GB" sz="1200" kern="1200" dirty="0">
                <a:solidFill>
                  <a:schemeClr val="tx1"/>
                </a:solidFill>
                <a:effectLst/>
                <a:latin typeface="+mn-lt"/>
                <a:ea typeface="+mn-ea"/>
                <a:cs typeface="+mn-cs"/>
              </a:rPr>
              <a:t>: low oil prices, national policies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Challenges</a:t>
            </a:r>
            <a:r>
              <a:rPr lang="en-GB" sz="1200" kern="1200" dirty="0">
                <a:solidFill>
                  <a:schemeClr val="tx1"/>
                </a:solidFill>
                <a:effectLst/>
                <a:latin typeface="+mn-lt"/>
                <a:ea typeface="+mn-ea"/>
                <a:cs typeface="+mn-cs"/>
              </a:rPr>
              <a:t>: influx refugees, climate change, high food prices</a:t>
            </a:r>
          </a:p>
          <a:p>
            <a:r>
              <a:rPr lang="en-GB" sz="1200" b="1" kern="1200" dirty="0">
                <a:solidFill>
                  <a:schemeClr val="tx1"/>
                </a:solidFill>
                <a:effectLst/>
                <a:latin typeface="+mn-lt"/>
                <a:ea typeface="+mn-ea"/>
                <a:cs typeface="+mn-cs"/>
              </a:rPr>
              <a:t>Constraints</a:t>
            </a:r>
            <a:r>
              <a:rPr lang="en-GB" sz="1200" kern="1200" dirty="0">
                <a:solidFill>
                  <a:schemeClr val="tx1"/>
                </a:solidFill>
                <a:effectLst/>
                <a:latin typeface="+mn-lt"/>
                <a:ea typeface="+mn-ea"/>
                <a:cs typeface="+mn-cs"/>
              </a:rPr>
              <a:t>: low education, rapid population growth, lack of land</a:t>
            </a:r>
          </a:p>
          <a:p>
            <a:endParaRPr lang="en-GB" dirty="0"/>
          </a:p>
        </p:txBody>
      </p:sp>
      <p:sp>
        <p:nvSpPr>
          <p:cNvPr id="4" name="Slide Number Placeholder 3"/>
          <p:cNvSpPr>
            <a:spLocks noGrp="1"/>
          </p:cNvSpPr>
          <p:nvPr>
            <p:ph type="sldNum" sz="quarter" idx="10"/>
          </p:nvPr>
        </p:nvSpPr>
        <p:spPr/>
        <p:txBody>
          <a:bodyPr/>
          <a:lstStyle/>
          <a:p>
            <a:fld id="{30EB125E-564C-1D4F-949B-43CBED28F9DB}" type="slidenum">
              <a:rPr lang="en-US" smtClean="0"/>
              <a:t>33</a:t>
            </a:fld>
            <a:endParaRPr lang="en-US"/>
          </a:p>
        </p:txBody>
      </p:sp>
    </p:spTree>
    <p:extLst>
      <p:ext uri="{BB962C8B-B14F-4D97-AF65-F5344CB8AC3E}">
        <p14:creationId xmlns:p14="http://schemas.microsoft.com/office/powerpoint/2010/main" val="4288943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4A833D-1083-419F-970F-A306124EDC18}" type="datetime1">
              <a:rPr lang="en-US" smtClean="0"/>
              <a:t>12/19/2017</a:t>
            </a:fld>
            <a:endParaRPr lang="en-US"/>
          </a:p>
        </p:txBody>
      </p:sp>
      <p:sp>
        <p:nvSpPr>
          <p:cNvPr id="5" name="Footer Placeholder 4"/>
          <p:cNvSpPr>
            <a:spLocks noGrp="1"/>
          </p:cNvSpPr>
          <p:nvPr>
            <p:ph type="ftr" sz="quarter" idx="11"/>
          </p:nvPr>
        </p:nvSpPr>
        <p:spPr/>
        <p:txBody>
          <a:bodyPr/>
          <a:lstStyle/>
          <a:p>
            <a:r>
              <a:rPr lang="en-US"/>
              <a:t>Nutrition Planning Workshop</a:t>
            </a:r>
          </a:p>
        </p:txBody>
      </p:sp>
      <p:sp>
        <p:nvSpPr>
          <p:cNvPr id="6" name="Slide Number Placeholder 5"/>
          <p:cNvSpPr>
            <a:spLocks noGrp="1"/>
          </p:cNvSpPr>
          <p:nvPr>
            <p:ph type="sldNum" sz="quarter" idx="12"/>
          </p:nvPr>
        </p:nvSpPr>
        <p:spPr/>
        <p:txBody>
          <a:bodyPr/>
          <a:lstStyle/>
          <a:p>
            <a:fld id="{0753450F-F2F9-436F-9000-8F4B603DDD6F}" type="slidenum">
              <a:rPr lang="en-US" smtClean="0"/>
              <a:t>‹#›</a:t>
            </a:fld>
            <a:endParaRPr lang="en-US"/>
          </a:p>
        </p:txBody>
      </p:sp>
    </p:spTree>
    <p:extLst>
      <p:ext uri="{BB962C8B-B14F-4D97-AF65-F5344CB8AC3E}">
        <p14:creationId xmlns:p14="http://schemas.microsoft.com/office/powerpoint/2010/main" val="814664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049DA3-DAAE-4B37-BA92-0DA7B9210607}" type="datetime1">
              <a:rPr lang="en-US" smtClean="0"/>
              <a:t>12/19/2017</a:t>
            </a:fld>
            <a:endParaRPr lang="en-US"/>
          </a:p>
        </p:txBody>
      </p:sp>
      <p:sp>
        <p:nvSpPr>
          <p:cNvPr id="5" name="Footer Placeholder 4"/>
          <p:cNvSpPr>
            <a:spLocks noGrp="1"/>
          </p:cNvSpPr>
          <p:nvPr>
            <p:ph type="ftr" sz="quarter" idx="11"/>
          </p:nvPr>
        </p:nvSpPr>
        <p:spPr/>
        <p:txBody>
          <a:bodyPr/>
          <a:lstStyle/>
          <a:p>
            <a:r>
              <a:rPr lang="en-US"/>
              <a:t>Nutrition Planning Workshop</a:t>
            </a:r>
          </a:p>
        </p:txBody>
      </p:sp>
      <p:sp>
        <p:nvSpPr>
          <p:cNvPr id="6" name="Slide Number Placeholder 5"/>
          <p:cNvSpPr>
            <a:spLocks noGrp="1"/>
          </p:cNvSpPr>
          <p:nvPr>
            <p:ph type="sldNum" sz="quarter" idx="12"/>
          </p:nvPr>
        </p:nvSpPr>
        <p:spPr/>
        <p:txBody>
          <a:bodyPr/>
          <a:lstStyle/>
          <a:p>
            <a:fld id="{0753450F-F2F9-436F-9000-8F4B603DDD6F}" type="slidenum">
              <a:rPr lang="en-US" smtClean="0"/>
              <a:t>‹#›</a:t>
            </a:fld>
            <a:endParaRPr lang="en-US"/>
          </a:p>
        </p:txBody>
      </p:sp>
    </p:spTree>
    <p:extLst>
      <p:ext uri="{BB962C8B-B14F-4D97-AF65-F5344CB8AC3E}">
        <p14:creationId xmlns:p14="http://schemas.microsoft.com/office/powerpoint/2010/main" val="182496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24F17E-361D-4F4E-87A1-A4BAC5ADB9AD}" type="datetime1">
              <a:rPr lang="en-US" smtClean="0"/>
              <a:t>12/19/2017</a:t>
            </a:fld>
            <a:endParaRPr lang="en-US"/>
          </a:p>
        </p:txBody>
      </p:sp>
      <p:sp>
        <p:nvSpPr>
          <p:cNvPr id="5" name="Footer Placeholder 4"/>
          <p:cNvSpPr>
            <a:spLocks noGrp="1"/>
          </p:cNvSpPr>
          <p:nvPr>
            <p:ph type="ftr" sz="quarter" idx="11"/>
          </p:nvPr>
        </p:nvSpPr>
        <p:spPr/>
        <p:txBody>
          <a:bodyPr/>
          <a:lstStyle/>
          <a:p>
            <a:r>
              <a:rPr lang="en-US"/>
              <a:t>Nutrition Planning Workshop</a:t>
            </a:r>
          </a:p>
        </p:txBody>
      </p:sp>
      <p:sp>
        <p:nvSpPr>
          <p:cNvPr id="6" name="Slide Number Placeholder 5"/>
          <p:cNvSpPr>
            <a:spLocks noGrp="1"/>
          </p:cNvSpPr>
          <p:nvPr>
            <p:ph type="sldNum" sz="quarter" idx="12"/>
          </p:nvPr>
        </p:nvSpPr>
        <p:spPr/>
        <p:txBody>
          <a:bodyPr/>
          <a:lstStyle/>
          <a:p>
            <a:fld id="{0753450F-F2F9-436F-9000-8F4B603DDD6F}" type="slidenum">
              <a:rPr lang="en-US" smtClean="0"/>
              <a:t>‹#›</a:t>
            </a:fld>
            <a:endParaRPr lang="en-US"/>
          </a:p>
        </p:txBody>
      </p:sp>
    </p:spTree>
    <p:extLst>
      <p:ext uri="{BB962C8B-B14F-4D97-AF65-F5344CB8AC3E}">
        <p14:creationId xmlns:p14="http://schemas.microsoft.com/office/powerpoint/2010/main" val="3298624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4231868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69888"/>
            <a:ext cx="8229600" cy="1001712"/>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371600"/>
            <a:ext cx="8229600" cy="4343400"/>
          </a:xfrm>
        </p:spPr>
        <p:txBody>
          <a:bodyPr/>
          <a:lstStyle/>
          <a:p>
            <a:pPr lvl="0"/>
            <a:endParaRPr lang="en-GB" noProof="0"/>
          </a:p>
        </p:txBody>
      </p:sp>
    </p:spTree>
    <p:extLst>
      <p:ext uri="{BB962C8B-B14F-4D97-AF65-F5344CB8AC3E}">
        <p14:creationId xmlns:p14="http://schemas.microsoft.com/office/powerpoint/2010/main" val="1637465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67067"/>
          </a:xfrm>
        </p:spPr>
        <p:txBody>
          <a:bodyPr>
            <a:normAutofit/>
          </a:bodyPr>
          <a:lstStyle>
            <a:lvl1pPr algn="ctr">
              <a:defRPr sz="4000" b="1">
                <a:solidFill>
                  <a:srgbClr val="006595"/>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1641513"/>
            <a:ext cx="7886700" cy="4535450"/>
          </a:xfrm>
        </p:spPr>
        <p:txBody>
          <a:bodyPr>
            <a:normAutofit/>
          </a:bodyPr>
          <a:lstStyle>
            <a:lvl1pPr>
              <a:spcBef>
                <a:spcPts val="1200"/>
              </a:spcBef>
              <a:defRPr sz="3000">
                <a:latin typeface="Century Gothic" panose="020B0502020202020204" pitchFamily="34" charset="0"/>
              </a:defRPr>
            </a:lvl1pPr>
            <a:lvl2pPr marL="685800" indent="-228600">
              <a:spcBef>
                <a:spcPts val="1200"/>
              </a:spcBef>
              <a:buFont typeface="Century Gothic" panose="020B0502020202020204" pitchFamily="34" charset="0"/>
              <a:buChar char="–"/>
              <a:defRPr sz="3000">
                <a:latin typeface="Century Gothic" panose="020B0502020202020204" pitchFamily="34" charset="0"/>
              </a:defRPr>
            </a:lvl2pPr>
            <a:lvl3pPr>
              <a:spcBef>
                <a:spcPts val="1200"/>
              </a:spcBef>
              <a:defRPr sz="3000">
                <a:latin typeface="Century Gothic" panose="020B0502020202020204" pitchFamily="34" charset="0"/>
              </a:defRPr>
            </a:lvl3pPr>
            <a:lvl4pPr>
              <a:spcBef>
                <a:spcPts val="1200"/>
              </a:spcBef>
              <a:defRPr sz="3000">
                <a:latin typeface="Century Gothic" panose="020B0502020202020204" pitchFamily="34" charset="0"/>
              </a:defRPr>
            </a:lvl4pPr>
            <a:lvl5pPr>
              <a:spcBef>
                <a:spcPts val="1200"/>
              </a:spcBef>
              <a:defRPr sz="300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Nutrition Planning Workshop</a:t>
            </a:r>
          </a:p>
        </p:txBody>
      </p:sp>
      <p:sp>
        <p:nvSpPr>
          <p:cNvPr id="6" name="Slide Number Placeholder 5"/>
          <p:cNvSpPr>
            <a:spLocks noGrp="1"/>
          </p:cNvSpPr>
          <p:nvPr>
            <p:ph type="sldNum" sz="quarter" idx="12"/>
          </p:nvPr>
        </p:nvSpPr>
        <p:spPr/>
        <p:txBody>
          <a:bodyPr/>
          <a:lstStyle/>
          <a:p>
            <a:fld id="{0753450F-F2F9-436F-9000-8F4B603DDD6F}" type="slidenum">
              <a:rPr lang="en-US" smtClean="0"/>
              <a:t>‹#›</a:t>
            </a:fld>
            <a:endParaRPr lang="en-US"/>
          </a:p>
        </p:txBody>
      </p:sp>
    </p:spTree>
    <p:extLst>
      <p:ext uri="{BB962C8B-B14F-4D97-AF65-F5344CB8AC3E}">
        <p14:creationId xmlns:p14="http://schemas.microsoft.com/office/powerpoint/2010/main" val="3202254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EB7462-FCCC-463D-94DA-86941477A468}" type="datetime1">
              <a:rPr lang="en-US" smtClean="0"/>
              <a:t>12/19/2017</a:t>
            </a:fld>
            <a:endParaRPr lang="en-US"/>
          </a:p>
        </p:txBody>
      </p:sp>
      <p:sp>
        <p:nvSpPr>
          <p:cNvPr id="5" name="Footer Placeholder 4"/>
          <p:cNvSpPr>
            <a:spLocks noGrp="1"/>
          </p:cNvSpPr>
          <p:nvPr>
            <p:ph type="ftr" sz="quarter" idx="11"/>
          </p:nvPr>
        </p:nvSpPr>
        <p:spPr/>
        <p:txBody>
          <a:bodyPr/>
          <a:lstStyle/>
          <a:p>
            <a:r>
              <a:rPr lang="en-US"/>
              <a:t>Nutrition Planning Workshop</a:t>
            </a:r>
          </a:p>
        </p:txBody>
      </p:sp>
      <p:sp>
        <p:nvSpPr>
          <p:cNvPr id="6" name="Slide Number Placeholder 5"/>
          <p:cNvSpPr>
            <a:spLocks noGrp="1"/>
          </p:cNvSpPr>
          <p:nvPr>
            <p:ph type="sldNum" sz="quarter" idx="12"/>
          </p:nvPr>
        </p:nvSpPr>
        <p:spPr/>
        <p:txBody>
          <a:bodyPr/>
          <a:lstStyle/>
          <a:p>
            <a:fld id="{0753450F-F2F9-436F-9000-8F4B603DDD6F}" type="slidenum">
              <a:rPr lang="en-US" smtClean="0"/>
              <a:t>‹#›</a:t>
            </a:fld>
            <a:endParaRPr lang="en-US"/>
          </a:p>
        </p:txBody>
      </p:sp>
    </p:spTree>
    <p:extLst>
      <p:ext uri="{BB962C8B-B14F-4D97-AF65-F5344CB8AC3E}">
        <p14:creationId xmlns:p14="http://schemas.microsoft.com/office/powerpoint/2010/main" val="1760596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4E384E-DCCD-4B51-868E-C95E8B97C1E4}" type="datetime1">
              <a:rPr lang="en-US" smtClean="0"/>
              <a:t>12/19/2017</a:t>
            </a:fld>
            <a:endParaRPr lang="en-US"/>
          </a:p>
        </p:txBody>
      </p:sp>
      <p:sp>
        <p:nvSpPr>
          <p:cNvPr id="6" name="Footer Placeholder 5"/>
          <p:cNvSpPr>
            <a:spLocks noGrp="1"/>
          </p:cNvSpPr>
          <p:nvPr>
            <p:ph type="ftr" sz="quarter" idx="11"/>
          </p:nvPr>
        </p:nvSpPr>
        <p:spPr/>
        <p:txBody>
          <a:bodyPr/>
          <a:lstStyle/>
          <a:p>
            <a:r>
              <a:rPr lang="en-US"/>
              <a:t>Nutrition Planning Workshop</a:t>
            </a:r>
          </a:p>
        </p:txBody>
      </p:sp>
      <p:sp>
        <p:nvSpPr>
          <p:cNvPr id="7" name="Slide Number Placeholder 6"/>
          <p:cNvSpPr>
            <a:spLocks noGrp="1"/>
          </p:cNvSpPr>
          <p:nvPr>
            <p:ph type="sldNum" sz="quarter" idx="12"/>
          </p:nvPr>
        </p:nvSpPr>
        <p:spPr/>
        <p:txBody>
          <a:bodyPr/>
          <a:lstStyle/>
          <a:p>
            <a:fld id="{0753450F-F2F9-436F-9000-8F4B603DDD6F}" type="slidenum">
              <a:rPr lang="en-US" smtClean="0"/>
              <a:t>‹#›</a:t>
            </a:fld>
            <a:endParaRPr lang="en-US"/>
          </a:p>
        </p:txBody>
      </p:sp>
    </p:spTree>
    <p:extLst>
      <p:ext uri="{BB962C8B-B14F-4D97-AF65-F5344CB8AC3E}">
        <p14:creationId xmlns:p14="http://schemas.microsoft.com/office/powerpoint/2010/main" val="352288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B79918-1A67-47FF-97D3-F2241112A3BE}" type="datetime1">
              <a:rPr lang="en-US" smtClean="0"/>
              <a:t>12/19/2017</a:t>
            </a:fld>
            <a:endParaRPr lang="en-US"/>
          </a:p>
        </p:txBody>
      </p:sp>
      <p:sp>
        <p:nvSpPr>
          <p:cNvPr id="8" name="Footer Placeholder 7"/>
          <p:cNvSpPr>
            <a:spLocks noGrp="1"/>
          </p:cNvSpPr>
          <p:nvPr>
            <p:ph type="ftr" sz="quarter" idx="11"/>
          </p:nvPr>
        </p:nvSpPr>
        <p:spPr/>
        <p:txBody>
          <a:bodyPr/>
          <a:lstStyle/>
          <a:p>
            <a:r>
              <a:rPr lang="en-US"/>
              <a:t>Nutrition Planning Workshop</a:t>
            </a:r>
          </a:p>
        </p:txBody>
      </p:sp>
      <p:sp>
        <p:nvSpPr>
          <p:cNvPr id="9" name="Slide Number Placeholder 8"/>
          <p:cNvSpPr>
            <a:spLocks noGrp="1"/>
          </p:cNvSpPr>
          <p:nvPr>
            <p:ph type="sldNum" sz="quarter" idx="12"/>
          </p:nvPr>
        </p:nvSpPr>
        <p:spPr/>
        <p:txBody>
          <a:bodyPr/>
          <a:lstStyle/>
          <a:p>
            <a:fld id="{0753450F-F2F9-436F-9000-8F4B603DDD6F}" type="slidenum">
              <a:rPr lang="en-US" smtClean="0"/>
              <a:t>‹#›</a:t>
            </a:fld>
            <a:endParaRPr lang="en-US"/>
          </a:p>
        </p:txBody>
      </p:sp>
    </p:spTree>
    <p:extLst>
      <p:ext uri="{BB962C8B-B14F-4D97-AF65-F5344CB8AC3E}">
        <p14:creationId xmlns:p14="http://schemas.microsoft.com/office/powerpoint/2010/main" val="4047049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2B6C7E-A85C-4AF7-AB92-67AB53F6BACE}" type="datetime1">
              <a:rPr lang="en-US" smtClean="0"/>
              <a:t>12/19/2017</a:t>
            </a:fld>
            <a:endParaRPr lang="en-US"/>
          </a:p>
        </p:txBody>
      </p:sp>
      <p:sp>
        <p:nvSpPr>
          <p:cNvPr id="4" name="Footer Placeholder 3"/>
          <p:cNvSpPr>
            <a:spLocks noGrp="1"/>
          </p:cNvSpPr>
          <p:nvPr>
            <p:ph type="ftr" sz="quarter" idx="11"/>
          </p:nvPr>
        </p:nvSpPr>
        <p:spPr/>
        <p:txBody>
          <a:bodyPr/>
          <a:lstStyle/>
          <a:p>
            <a:r>
              <a:rPr lang="en-US"/>
              <a:t>Nutrition Planning Workshop</a:t>
            </a:r>
          </a:p>
        </p:txBody>
      </p:sp>
      <p:sp>
        <p:nvSpPr>
          <p:cNvPr id="5" name="Slide Number Placeholder 4"/>
          <p:cNvSpPr>
            <a:spLocks noGrp="1"/>
          </p:cNvSpPr>
          <p:nvPr>
            <p:ph type="sldNum" sz="quarter" idx="12"/>
          </p:nvPr>
        </p:nvSpPr>
        <p:spPr/>
        <p:txBody>
          <a:bodyPr/>
          <a:lstStyle/>
          <a:p>
            <a:fld id="{0753450F-F2F9-436F-9000-8F4B603DDD6F}" type="slidenum">
              <a:rPr lang="en-US" smtClean="0"/>
              <a:t>‹#›</a:t>
            </a:fld>
            <a:endParaRPr lang="en-US"/>
          </a:p>
        </p:txBody>
      </p:sp>
    </p:spTree>
    <p:extLst>
      <p:ext uri="{BB962C8B-B14F-4D97-AF65-F5344CB8AC3E}">
        <p14:creationId xmlns:p14="http://schemas.microsoft.com/office/powerpoint/2010/main" val="2959533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D4F46-0993-452C-94FD-51C4000FBCB6}" type="datetime1">
              <a:rPr lang="en-US" smtClean="0"/>
              <a:t>12/19/2017</a:t>
            </a:fld>
            <a:endParaRPr lang="en-US"/>
          </a:p>
        </p:txBody>
      </p:sp>
      <p:sp>
        <p:nvSpPr>
          <p:cNvPr id="3" name="Footer Placeholder 2"/>
          <p:cNvSpPr>
            <a:spLocks noGrp="1"/>
          </p:cNvSpPr>
          <p:nvPr>
            <p:ph type="ftr" sz="quarter" idx="11"/>
          </p:nvPr>
        </p:nvSpPr>
        <p:spPr/>
        <p:txBody>
          <a:bodyPr/>
          <a:lstStyle/>
          <a:p>
            <a:r>
              <a:rPr lang="en-US"/>
              <a:t>Nutrition Planning Workshop</a:t>
            </a:r>
          </a:p>
        </p:txBody>
      </p:sp>
      <p:sp>
        <p:nvSpPr>
          <p:cNvPr id="4" name="Slide Number Placeholder 3"/>
          <p:cNvSpPr>
            <a:spLocks noGrp="1"/>
          </p:cNvSpPr>
          <p:nvPr>
            <p:ph type="sldNum" sz="quarter" idx="12"/>
          </p:nvPr>
        </p:nvSpPr>
        <p:spPr/>
        <p:txBody>
          <a:bodyPr/>
          <a:lstStyle/>
          <a:p>
            <a:fld id="{0753450F-F2F9-436F-9000-8F4B603DDD6F}" type="slidenum">
              <a:rPr lang="en-US" smtClean="0"/>
              <a:t>‹#›</a:t>
            </a:fld>
            <a:endParaRPr lang="en-US"/>
          </a:p>
        </p:txBody>
      </p:sp>
    </p:spTree>
    <p:extLst>
      <p:ext uri="{BB962C8B-B14F-4D97-AF65-F5344CB8AC3E}">
        <p14:creationId xmlns:p14="http://schemas.microsoft.com/office/powerpoint/2010/main" val="174603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B3981B-BE65-4817-A8CD-7CCB4F963AE2}" type="datetime1">
              <a:rPr lang="en-US" smtClean="0"/>
              <a:t>12/19/2017</a:t>
            </a:fld>
            <a:endParaRPr lang="en-US"/>
          </a:p>
        </p:txBody>
      </p:sp>
      <p:sp>
        <p:nvSpPr>
          <p:cNvPr id="6" name="Footer Placeholder 5"/>
          <p:cNvSpPr>
            <a:spLocks noGrp="1"/>
          </p:cNvSpPr>
          <p:nvPr>
            <p:ph type="ftr" sz="quarter" idx="11"/>
          </p:nvPr>
        </p:nvSpPr>
        <p:spPr/>
        <p:txBody>
          <a:bodyPr/>
          <a:lstStyle/>
          <a:p>
            <a:r>
              <a:rPr lang="en-US"/>
              <a:t>Nutrition Planning Workshop</a:t>
            </a:r>
          </a:p>
        </p:txBody>
      </p:sp>
      <p:sp>
        <p:nvSpPr>
          <p:cNvPr id="7" name="Slide Number Placeholder 6"/>
          <p:cNvSpPr>
            <a:spLocks noGrp="1"/>
          </p:cNvSpPr>
          <p:nvPr>
            <p:ph type="sldNum" sz="quarter" idx="12"/>
          </p:nvPr>
        </p:nvSpPr>
        <p:spPr/>
        <p:txBody>
          <a:bodyPr/>
          <a:lstStyle/>
          <a:p>
            <a:fld id="{0753450F-F2F9-436F-9000-8F4B603DDD6F}" type="slidenum">
              <a:rPr lang="en-US" smtClean="0"/>
              <a:t>‹#›</a:t>
            </a:fld>
            <a:endParaRPr lang="en-US"/>
          </a:p>
        </p:txBody>
      </p:sp>
    </p:spTree>
    <p:extLst>
      <p:ext uri="{BB962C8B-B14F-4D97-AF65-F5344CB8AC3E}">
        <p14:creationId xmlns:p14="http://schemas.microsoft.com/office/powerpoint/2010/main" val="677443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EEB3F8-10D2-489E-B6FD-29CBBC09BBB0}" type="datetime1">
              <a:rPr lang="en-US" smtClean="0"/>
              <a:t>12/19/2017</a:t>
            </a:fld>
            <a:endParaRPr lang="en-US"/>
          </a:p>
        </p:txBody>
      </p:sp>
      <p:sp>
        <p:nvSpPr>
          <p:cNvPr id="6" name="Footer Placeholder 5"/>
          <p:cNvSpPr>
            <a:spLocks noGrp="1"/>
          </p:cNvSpPr>
          <p:nvPr>
            <p:ph type="ftr" sz="quarter" idx="11"/>
          </p:nvPr>
        </p:nvSpPr>
        <p:spPr/>
        <p:txBody>
          <a:bodyPr/>
          <a:lstStyle/>
          <a:p>
            <a:r>
              <a:rPr lang="en-US"/>
              <a:t>Nutrition Planning Workshop</a:t>
            </a:r>
          </a:p>
        </p:txBody>
      </p:sp>
      <p:sp>
        <p:nvSpPr>
          <p:cNvPr id="7" name="Slide Number Placeholder 6"/>
          <p:cNvSpPr>
            <a:spLocks noGrp="1"/>
          </p:cNvSpPr>
          <p:nvPr>
            <p:ph type="sldNum" sz="quarter" idx="12"/>
          </p:nvPr>
        </p:nvSpPr>
        <p:spPr/>
        <p:txBody>
          <a:bodyPr/>
          <a:lstStyle/>
          <a:p>
            <a:fld id="{0753450F-F2F9-436F-9000-8F4B603DDD6F}" type="slidenum">
              <a:rPr lang="en-US" smtClean="0"/>
              <a:t>‹#›</a:t>
            </a:fld>
            <a:endParaRPr lang="en-US"/>
          </a:p>
        </p:txBody>
      </p:sp>
    </p:spTree>
    <p:extLst>
      <p:ext uri="{BB962C8B-B14F-4D97-AF65-F5344CB8AC3E}">
        <p14:creationId xmlns:p14="http://schemas.microsoft.com/office/powerpoint/2010/main" val="354589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065082-C753-441E-9AD6-F11A753FF16C}" type="datetime1">
              <a:rPr lang="en-US" smtClean="0"/>
              <a:t>12/19/2017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Nutrition Planning Workshop</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3450F-F2F9-436F-9000-8F4B603DDD6F}" type="slidenum">
              <a:rPr lang="en-US" smtClean="0"/>
              <a:t>‹#›</a:t>
            </a:fld>
            <a:endParaRPr lang="en-US"/>
          </a:p>
        </p:txBody>
      </p:sp>
    </p:spTree>
    <p:extLst>
      <p:ext uri="{BB962C8B-B14F-4D97-AF65-F5344CB8AC3E}">
        <p14:creationId xmlns:p14="http://schemas.microsoft.com/office/powerpoint/2010/main" val="25610909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2506132"/>
            <a:ext cx="9144000" cy="4351867"/>
          </a:xfrm>
          <a:prstGeom prst="rect">
            <a:avLst/>
          </a:prstGeom>
          <a:solidFill>
            <a:srgbClr val="F38B00"/>
          </a:solidFill>
        </p:spPr>
        <p:txBody>
          <a:bodyPr vert="horz" lIns="914400" tIns="182880" rIns="91440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3000"/>
              </a:spcBef>
            </a:pPr>
            <a:endParaRPr lang="en-GB" sz="200" b="1" dirty="0">
              <a:solidFill>
                <a:schemeClr val="bg1"/>
              </a:solidFill>
            </a:endParaRPr>
          </a:p>
          <a:p>
            <a:pPr>
              <a:lnSpc>
                <a:spcPct val="100000"/>
              </a:lnSpc>
              <a:spcBef>
                <a:spcPts val="1800"/>
              </a:spcBef>
            </a:pPr>
            <a:r>
              <a:rPr lang="en-GB" sz="4500" b="1" dirty="0">
                <a:solidFill>
                  <a:schemeClr val="bg1"/>
                </a:solidFill>
                <a:latin typeface="Century Gothic" panose="020B0502020202020204" pitchFamily="34" charset="0"/>
              </a:rPr>
              <a:t>Unit 2: Nutrition Situation Analysis</a:t>
            </a:r>
          </a:p>
        </p:txBody>
      </p:sp>
      <p:sp>
        <p:nvSpPr>
          <p:cNvPr id="10" name="Rectangle 9"/>
          <p:cNvSpPr/>
          <p:nvPr/>
        </p:nvSpPr>
        <p:spPr>
          <a:xfrm>
            <a:off x="0" y="1560471"/>
            <a:ext cx="9144000" cy="945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rtlCol="0" anchor="ctr" anchorCtr="0"/>
          <a:lstStyle/>
          <a:p>
            <a:endParaRPr lang="en-US" sz="2600" dirty="0">
              <a:latin typeface="+mj-lt"/>
            </a:endParaRPr>
          </a:p>
        </p:txBody>
      </p:sp>
      <p:pic>
        <p:nvPicPr>
          <p:cNvPr id="6" name="Picture 5" descr="logo of Uganda OPM" title="logo of Uganda OP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087" y="127776"/>
            <a:ext cx="1555825" cy="1357008"/>
          </a:xfrm>
          <a:prstGeom prst="rect">
            <a:avLst/>
          </a:prstGeom>
        </p:spPr>
      </p:pic>
      <p:sp>
        <p:nvSpPr>
          <p:cNvPr id="5" name="Rectangle 4">
            <a:extLst>
              <a:ext uri="{FF2B5EF4-FFF2-40B4-BE49-F238E27FC236}">
                <a16:creationId xmlns:a16="http://schemas.microsoft.com/office/drawing/2014/main" id="{5E8DE3D5-DA4C-4809-B625-DAF0CB00D245}"/>
              </a:ext>
            </a:extLst>
          </p:cNvPr>
          <p:cNvSpPr/>
          <p:nvPr/>
        </p:nvSpPr>
        <p:spPr>
          <a:xfrm>
            <a:off x="-1" y="1560471"/>
            <a:ext cx="9144000" cy="945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300" b="1" dirty="0">
                <a:latin typeface="Century Gothic" panose="020B0502020202020204" pitchFamily="34" charset="0"/>
              </a:rPr>
              <a:t>Multi-Sectoral Nutrition Action Planning Training Module </a:t>
            </a:r>
            <a:endParaRPr lang="en-US" sz="2300" dirty="0">
              <a:latin typeface="Century Gothic" panose="020B0502020202020204" pitchFamily="34" charset="0"/>
            </a:endParaRPr>
          </a:p>
        </p:txBody>
      </p:sp>
    </p:spTree>
    <p:extLst>
      <p:ext uri="{BB962C8B-B14F-4D97-AF65-F5344CB8AC3E}">
        <p14:creationId xmlns:p14="http://schemas.microsoft.com/office/powerpoint/2010/main" val="1824162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a:t>
            </a:r>
          </a:p>
        </p:txBody>
      </p:sp>
      <p:sp>
        <p:nvSpPr>
          <p:cNvPr id="3" name="Content Placeholder 2"/>
          <p:cNvSpPr>
            <a:spLocks noGrp="1"/>
          </p:cNvSpPr>
          <p:nvPr>
            <p:ph idx="1"/>
          </p:nvPr>
        </p:nvSpPr>
        <p:spPr/>
        <p:txBody>
          <a:bodyPr>
            <a:normAutofit fontScale="92500" lnSpcReduction="10000"/>
          </a:bodyPr>
          <a:lstStyle/>
          <a:p>
            <a:r>
              <a:rPr lang="en-US" dirty="0"/>
              <a:t>Are all departments included?</a:t>
            </a:r>
          </a:p>
          <a:p>
            <a:pPr lvl="1"/>
            <a:r>
              <a:rPr lang="en-US" dirty="0"/>
              <a:t>Health</a:t>
            </a:r>
          </a:p>
          <a:p>
            <a:pPr lvl="1"/>
            <a:r>
              <a:rPr lang="en-US" dirty="0"/>
              <a:t>Education</a:t>
            </a:r>
          </a:p>
          <a:p>
            <a:pPr lvl="1"/>
            <a:r>
              <a:rPr lang="en-US" dirty="0"/>
              <a:t>Production</a:t>
            </a:r>
          </a:p>
          <a:p>
            <a:pPr lvl="1"/>
            <a:r>
              <a:rPr lang="en-US" dirty="0"/>
              <a:t>Community Development</a:t>
            </a:r>
          </a:p>
          <a:p>
            <a:pPr lvl="1"/>
            <a:r>
              <a:rPr lang="en-US" dirty="0"/>
              <a:t>Water</a:t>
            </a:r>
          </a:p>
          <a:p>
            <a:pPr lvl="1"/>
            <a:r>
              <a:rPr lang="en-US" dirty="0"/>
              <a:t>Trade and Industry</a:t>
            </a:r>
          </a:p>
          <a:p>
            <a:pPr lvl="1"/>
            <a:r>
              <a:rPr lang="en-US" dirty="0"/>
              <a:t>Planning </a:t>
            </a:r>
          </a:p>
          <a:p>
            <a:pPr lvl="1"/>
            <a:r>
              <a:rPr lang="en-US" dirty="0"/>
              <a:t>Administration</a:t>
            </a:r>
          </a:p>
        </p:txBody>
      </p:sp>
      <p:sp>
        <p:nvSpPr>
          <p:cNvPr id="5" name="Slide Number Placeholder 4"/>
          <p:cNvSpPr>
            <a:spLocks noGrp="1"/>
          </p:cNvSpPr>
          <p:nvPr>
            <p:ph type="sldNum" sz="quarter" idx="12"/>
          </p:nvPr>
        </p:nvSpPr>
        <p:spPr/>
        <p:txBody>
          <a:bodyPr/>
          <a:lstStyle/>
          <a:p>
            <a:fld id="{0753450F-F2F9-436F-9000-8F4B603DDD6F}" type="slidenum">
              <a:rPr lang="en-US" smtClean="0"/>
              <a:pPr/>
              <a:t>10</a:t>
            </a:fld>
            <a:endParaRPr lang="en-US" dirty="0"/>
          </a:p>
        </p:txBody>
      </p:sp>
    </p:spTree>
    <p:extLst>
      <p:ext uri="{BB962C8B-B14F-4D97-AF65-F5344CB8AC3E}">
        <p14:creationId xmlns:p14="http://schemas.microsoft.com/office/powerpoint/2010/main" val="1862934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028950" y="6356351"/>
            <a:ext cx="3086100" cy="365125"/>
          </a:xfrm>
        </p:spPr>
        <p:txBody>
          <a:bodyPr/>
          <a:lstStyle/>
          <a:p>
            <a:r>
              <a:rPr lang="en-US" sz="1600" dirty="0"/>
              <a:t>Nutrition Planning Workshop</a:t>
            </a:r>
          </a:p>
        </p:txBody>
      </p:sp>
      <p:sp>
        <p:nvSpPr>
          <p:cNvPr id="7" name="Slide Number Placeholder 6"/>
          <p:cNvSpPr>
            <a:spLocks noGrp="1"/>
          </p:cNvSpPr>
          <p:nvPr>
            <p:ph type="sldNum" sz="quarter" idx="12"/>
          </p:nvPr>
        </p:nvSpPr>
        <p:spPr/>
        <p:txBody>
          <a:bodyPr/>
          <a:lstStyle/>
          <a:p>
            <a:fld id="{0753450F-F2F9-436F-9000-8F4B603DDD6F}" type="slidenum">
              <a:rPr lang="en-US" sz="1600" smtClean="0"/>
              <a:t>11</a:t>
            </a:fld>
            <a:endParaRPr lang="en-US" sz="1600" dirty="0"/>
          </a:p>
        </p:txBody>
      </p:sp>
      <p:sp>
        <p:nvSpPr>
          <p:cNvPr id="5"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8"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11</a:t>
            </a:fld>
            <a:endParaRPr lang="en-US" sz="1600" dirty="0"/>
          </a:p>
        </p:txBody>
      </p:sp>
      <p:sp>
        <p:nvSpPr>
          <p:cNvPr id="9" name="Title 1"/>
          <p:cNvSpPr txBox="1">
            <a:spLocks/>
          </p:cNvSpPr>
          <p:nvPr/>
        </p:nvSpPr>
        <p:spPr>
          <a:xfrm>
            <a:off x="0" y="2506134"/>
            <a:ext cx="9144000" cy="4376580"/>
          </a:xfrm>
          <a:prstGeom prst="rect">
            <a:avLst/>
          </a:prstGeom>
          <a:solidFill>
            <a:srgbClr val="F38B00"/>
          </a:solidFill>
        </p:spPr>
        <p:txBody>
          <a:bodyPr vert="horz" lIns="91440" tIns="2743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3000"/>
              </a:spcBef>
            </a:pPr>
            <a:endParaRPr lang="en-GB" sz="200" b="1" dirty="0">
              <a:solidFill>
                <a:schemeClr val="bg1"/>
              </a:solidFill>
            </a:endParaRPr>
          </a:p>
          <a:p>
            <a:pPr marL="914400">
              <a:lnSpc>
                <a:spcPct val="100000"/>
              </a:lnSpc>
              <a:spcBef>
                <a:spcPts val="1800"/>
              </a:spcBef>
            </a:pPr>
            <a:r>
              <a:rPr lang="en-US" sz="4500" b="1" dirty="0" err="1">
                <a:solidFill>
                  <a:schemeClr val="bg1"/>
                </a:solidFill>
                <a:latin typeface="Century Gothic" panose="020B0502020202020204" pitchFamily="34" charset="0"/>
              </a:rPr>
              <a:t>Prioritising</a:t>
            </a:r>
            <a:r>
              <a:rPr lang="en-US" sz="4500" b="1" dirty="0">
                <a:solidFill>
                  <a:schemeClr val="bg1"/>
                </a:solidFill>
                <a:latin typeface="Century Gothic" panose="020B0502020202020204" pitchFamily="34" charset="0"/>
              </a:rPr>
              <a:t> Nutrition Challenges by                               Lower Local Government</a:t>
            </a:r>
          </a:p>
        </p:txBody>
      </p:sp>
      <p:sp>
        <p:nvSpPr>
          <p:cNvPr id="10" name="Rectangle 9"/>
          <p:cNvSpPr/>
          <p:nvPr/>
        </p:nvSpPr>
        <p:spPr>
          <a:xfrm>
            <a:off x="0" y="1560471"/>
            <a:ext cx="9144000" cy="945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914400"/>
            <a:r>
              <a:rPr lang="en-US" sz="3600" b="1" dirty="0">
                <a:latin typeface="Century Gothic" panose="020B0502020202020204" pitchFamily="34" charset="0"/>
              </a:rPr>
              <a:t>Session 2.2</a:t>
            </a:r>
          </a:p>
        </p:txBody>
      </p:sp>
      <p:pic>
        <p:nvPicPr>
          <p:cNvPr id="11" name="Picture 10" descr="logo of Uganda OPM" title="logo of Uganda OP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087" y="127776"/>
            <a:ext cx="1555825" cy="1357008"/>
          </a:xfrm>
          <a:prstGeom prst="rect">
            <a:avLst/>
          </a:prstGeom>
        </p:spPr>
      </p:pic>
    </p:spTree>
    <p:extLst>
      <p:ext uri="{BB962C8B-B14F-4D97-AF65-F5344CB8AC3E}">
        <p14:creationId xmlns:p14="http://schemas.microsoft.com/office/powerpoint/2010/main" val="4015388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Prioritising</a:t>
            </a:r>
            <a:r>
              <a:rPr lang="en-US" dirty="0"/>
              <a:t> Challenges</a:t>
            </a:r>
          </a:p>
        </p:txBody>
      </p:sp>
      <p:sp>
        <p:nvSpPr>
          <p:cNvPr id="3" name="Content Placeholder 2"/>
          <p:cNvSpPr>
            <a:spLocks noGrp="1"/>
          </p:cNvSpPr>
          <p:nvPr>
            <p:ph idx="1"/>
          </p:nvPr>
        </p:nvSpPr>
        <p:spPr/>
        <p:txBody>
          <a:bodyPr/>
          <a:lstStyle/>
          <a:p>
            <a:r>
              <a:rPr lang="en-US" dirty="0"/>
              <a:t>The Rich Picture gives an overview of nutrition challenges.</a:t>
            </a:r>
          </a:p>
          <a:p>
            <a:r>
              <a:rPr lang="en-US" dirty="0"/>
              <a:t>To plan, we also need to know:</a:t>
            </a:r>
          </a:p>
          <a:p>
            <a:pPr lvl="1"/>
            <a:r>
              <a:rPr lang="en-US" dirty="0"/>
              <a:t>Where are the greatest challenges?</a:t>
            </a:r>
          </a:p>
          <a:p>
            <a:pPr lvl="1"/>
            <a:r>
              <a:rPr lang="en-US" dirty="0"/>
              <a:t>Are some </a:t>
            </a:r>
            <a:r>
              <a:rPr lang="en-US" dirty="0" err="1"/>
              <a:t>LLGs</a:t>
            </a:r>
            <a:r>
              <a:rPr lang="en-US" dirty="0"/>
              <a:t> affected more than others? Why?</a:t>
            </a:r>
          </a:p>
        </p:txBody>
      </p:sp>
      <p:sp>
        <p:nvSpPr>
          <p:cNvPr id="5" name="Slide Number Placeholder 4"/>
          <p:cNvSpPr>
            <a:spLocks noGrp="1"/>
          </p:cNvSpPr>
          <p:nvPr>
            <p:ph type="sldNum" sz="quarter" idx="12"/>
          </p:nvPr>
        </p:nvSpPr>
        <p:spPr/>
        <p:txBody>
          <a:bodyPr/>
          <a:lstStyle/>
          <a:p>
            <a:fld id="{0753450F-F2F9-436F-9000-8F4B603DDD6F}" type="slidenum">
              <a:rPr lang="en-US" smtClean="0"/>
              <a:pPr/>
              <a:t>12</a:t>
            </a:fld>
            <a:endParaRPr lang="en-US"/>
          </a:p>
        </p:txBody>
      </p:sp>
    </p:spTree>
    <p:extLst>
      <p:ext uri="{BB962C8B-B14F-4D97-AF65-F5344CB8AC3E}">
        <p14:creationId xmlns:p14="http://schemas.microsoft.com/office/powerpoint/2010/main" val="1422375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FB6729-966C-403E-836E-4B91008F2403}"/>
              </a:ext>
            </a:extLst>
          </p:cNvPr>
          <p:cNvSpPr>
            <a:spLocks noGrp="1"/>
          </p:cNvSpPr>
          <p:nvPr>
            <p:ph type="title"/>
          </p:nvPr>
        </p:nvSpPr>
        <p:spPr/>
        <p:txBody>
          <a:bodyPr/>
          <a:lstStyle/>
          <a:p>
            <a:r>
              <a:rPr lang="en-GB" dirty="0"/>
              <a:t>Group Work: Traffic Light</a:t>
            </a:r>
            <a:endParaRPr lang="en-US" dirty="0"/>
          </a:p>
        </p:txBody>
      </p:sp>
      <p:sp>
        <p:nvSpPr>
          <p:cNvPr id="3" name="Subtitle 2"/>
          <p:cNvSpPr>
            <a:spLocks noGrp="1"/>
          </p:cNvSpPr>
          <p:nvPr>
            <p:ph idx="1"/>
          </p:nvPr>
        </p:nvSpPr>
        <p:spPr/>
        <p:txBody>
          <a:bodyPr>
            <a:normAutofit fontScale="92500" lnSpcReduction="10000"/>
          </a:bodyPr>
          <a:lstStyle/>
          <a:p>
            <a:pPr lvl="0"/>
            <a:r>
              <a:rPr lang="en-US" dirty="0"/>
              <a:t>Draw a map of the district/LLG on a flip chart, including LLG (e.g., LLG, parish, ward) boundaries.</a:t>
            </a:r>
          </a:p>
          <a:p>
            <a:pPr lvl="0"/>
            <a:r>
              <a:rPr lang="en-US" dirty="0"/>
              <a:t>Using the traffic light system, indicate on the map the nutrition situation in the LLGs. </a:t>
            </a:r>
          </a:p>
          <a:p>
            <a:pPr lvl="1"/>
            <a:r>
              <a:rPr lang="en-US" dirty="0"/>
              <a:t>The LLGs with a poor nutrition situation are </a:t>
            </a:r>
            <a:r>
              <a:rPr lang="en-US" dirty="0" err="1"/>
              <a:t>coloured</a:t>
            </a:r>
            <a:r>
              <a:rPr lang="en-US" dirty="0"/>
              <a:t> </a:t>
            </a:r>
            <a:r>
              <a:rPr lang="en-US" b="1" dirty="0">
                <a:solidFill>
                  <a:srgbClr val="FF0000"/>
                </a:solidFill>
              </a:rPr>
              <a:t>RED</a:t>
            </a:r>
            <a:r>
              <a:rPr lang="en-US" dirty="0"/>
              <a:t>. </a:t>
            </a:r>
          </a:p>
          <a:p>
            <a:pPr lvl="1"/>
            <a:r>
              <a:rPr lang="en-US" dirty="0"/>
              <a:t>The LLGs with a moderate nutrition situation are </a:t>
            </a:r>
            <a:r>
              <a:rPr lang="en-US" dirty="0" err="1"/>
              <a:t>coloured</a:t>
            </a:r>
            <a:r>
              <a:rPr lang="en-US" dirty="0"/>
              <a:t> </a:t>
            </a:r>
            <a:r>
              <a:rPr lang="en-US" b="1" dirty="0">
                <a:solidFill>
                  <a:schemeClr val="accent2"/>
                </a:solidFill>
              </a:rPr>
              <a:t>ORANGE</a:t>
            </a:r>
            <a:r>
              <a:rPr lang="en-US" dirty="0"/>
              <a:t>.</a:t>
            </a:r>
          </a:p>
          <a:p>
            <a:pPr lvl="1"/>
            <a:r>
              <a:rPr lang="en-US" dirty="0"/>
              <a:t>The LLGs with a good nutrition situation are </a:t>
            </a:r>
            <a:r>
              <a:rPr lang="en-US" dirty="0" err="1"/>
              <a:t>coloured</a:t>
            </a:r>
            <a:r>
              <a:rPr lang="en-US" dirty="0"/>
              <a:t> </a:t>
            </a:r>
            <a:r>
              <a:rPr lang="en-US" b="1" dirty="0">
                <a:solidFill>
                  <a:srgbClr val="00B050"/>
                </a:solidFill>
              </a:rPr>
              <a:t>GREEN</a:t>
            </a:r>
            <a:r>
              <a:rPr lang="en-US" dirty="0"/>
              <a:t>.</a:t>
            </a:r>
          </a:p>
          <a:p>
            <a:endParaRPr lang="en-GB" dirty="0"/>
          </a:p>
        </p:txBody>
      </p:sp>
      <p:pic>
        <p:nvPicPr>
          <p:cNvPr id="1026" name="Picture 2" descr="stoplight image&#10;" title="stoplight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2865" y="965878"/>
            <a:ext cx="1179379" cy="1899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877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E08302-4747-4738-9BE2-554F49DAB749}"/>
              </a:ext>
            </a:extLst>
          </p:cNvPr>
          <p:cNvSpPr>
            <a:spLocks noGrp="1"/>
          </p:cNvSpPr>
          <p:nvPr>
            <p:ph type="title"/>
          </p:nvPr>
        </p:nvSpPr>
        <p:spPr/>
        <p:txBody>
          <a:bodyPr/>
          <a:lstStyle/>
          <a:p>
            <a:r>
              <a:rPr lang="en-US" dirty="0"/>
              <a:t>Ranking and Reflection</a:t>
            </a:r>
          </a:p>
        </p:txBody>
      </p:sp>
      <p:sp>
        <p:nvSpPr>
          <p:cNvPr id="3" name="Content Placeholder 2"/>
          <p:cNvSpPr>
            <a:spLocks noGrp="1"/>
          </p:cNvSpPr>
          <p:nvPr>
            <p:ph idx="1"/>
          </p:nvPr>
        </p:nvSpPr>
        <p:spPr/>
        <p:txBody>
          <a:bodyPr>
            <a:normAutofit fontScale="92500" lnSpcReduction="10000"/>
          </a:bodyPr>
          <a:lstStyle/>
          <a:p>
            <a:r>
              <a:rPr lang="en-US" dirty="0"/>
              <a:t>On a separate flip chart, group the LLGs by ranking and add notes on the following:</a:t>
            </a:r>
          </a:p>
          <a:p>
            <a:pPr lvl="1"/>
            <a:r>
              <a:rPr lang="en-US" dirty="0"/>
              <a:t>Explain the immediate and root causes that contribute to the nutrition situation (good, moderate, poor). </a:t>
            </a:r>
          </a:p>
          <a:p>
            <a:pPr lvl="1"/>
            <a:r>
              <a:rPr lang="en-US" dirty="0"/>
              <a:t>Who is the most affected by the nutrition problems and why?</a:t>
            </a:r>
          </a:p>
          <a:p>
            <a:pPr lvl="1"/>
            <a:r>
              <a:rPr lang="en-US" dirty="0"/>
              <a:t>What actions are needed to improve the situation for these groups?</a:t>
            </a:r>
          </a:p>
          <a:p>
            <a:r>
              <a:rPr lang="en-US" dirty="0"/>
              <a:t>Remember you can use your district/LLG data to help you with this exercise.</a:t>
            </a:r>
          </a:p>
        </p:txBody>
      </p:sp>
      <p:sp>
        <p:nvSpPr>
          <p:cNvPr id="5" name="Slide Number Placeholder 4"/>
          <p:cNvSpPr>
            <a:spLocks noGrp="1"/>
          </p:cNvSpPr>
          <p:nvPr>
            <p:ph type="sldNum" sz="quarter" idx="12"/>
          </p:nvPr>
        </p:nvSpPr>
        <p:spPr/>
        <p:txBody>
          <a:bodyPr/>
          <a:lstStyle/>
          <a:p>
            <a:fld id="{0753450F-F2F9-436F-9000-8F4B603DDD6F}" type="slidenum">
              <a:rPr lang="en-US" smtClean="0"/>
              <a:pPr/>
              <a:t>14</a:t>
            </a:fld>
            <a:endParaRPr lang="en-US"/>
          </a:p>
        </p:txBody>
      </p:sp>
    </p:spTree>
    <p:extLst>
      <p:ext uri="{BB962C8B-B14F-4D97-AF65-F5344CB8AC3E}">
        <p14:creationId xmlns:p14="http://schemas.microsoft.com/office/powerpoint/2010/main" val="2596745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53450F-F2F9-436F-9000-8F4B603DDD6F}" type="slidenum">
              <a:rPr lang="en-US" smtClean="0"/>
              <a:t>15</a:t>
            </a:fld>
            <a:endParaRPr lang="en-US"/>
          </a:p>
        </p:txBody>
      </p:sp>
      <p:pic>
        <p:nvPicPr>
          <p:cNvPr id="8" name="Picture 7" descr="illustration of Kibaale nutrition status" title="illustration of Kibaale nutrition status"/>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2276" y="251765"/>
            <a:ext cx="8139448" cy="6104586"/>
          </a:xfrm>
          <a:prstGeom prst="rect">
            <a:avLst/>
          </a:prstGeom>
        </p:spPr>
      </p:pic>
    </p:spTree>
    <p:extLst>
      <p:ext uri="{BB962C8B-B14F-4D97-AF65-F5344CB8AC3E}">
        <p14:creationId xmlns:p14="http://schemas.microsoft.com/office/powerpoint/2010/main" val="1127651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753450F-F2F9-436F-9000-8F4B603DDD6F}" type="slidenum">
              <a:rPr lang="en-US" sz="1600" smtClean="0"/>
              <a:t>16</a:t>
            </a:fld>
            <a:endParaRPr lang="en-US" sz="1600" dirty="0"/>
          </a:p>
        </p:txBody>
      </p:sp>
      <p:sp>
        <p:nvSpPr>
          <p:cNvPr id="9"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16</a:t>
            </a:fld>
            <a:endParaRPr lang="en-US" sz="1600" dirty="0"/>
          </a:p>
        </p:txBody>
      </p:sp>
      <p:sp>
        <p:nvSpPr>
          <p:cNvPr id="11"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16</a:t>
            </a:fld>
            <a:endParaRPr lang="en-US" sz="1600" dirty="0"/>
          </a:p>
        </p:txBody>
      </p:sp>
      <p:sp>
        <p:nvSpPr>
          <p:cNvPr id="12" name="Title 1"/>
          <p:cNvSpPr txBox="1">
            <a:spLocks/>
          </p:cNvSpPr>
          <p:nvPr/>
        </p:nvSpPr>
        <p:spPr>
          <a:xfrm>
            <a:off x="0" y="2506132"/>
            <a:ext cx="9144000" cy="4351867"/>
          </a:xfrm>
          <a:prstGeom prst="rect">
            <a:avLst/>
          </a:prstGeom>
          <a:solidFill>
            <a:srgbClr val="F38B00"/>
          </a:solidFill>
        </p:spPr>
        <p:txBody>
          <a:bodyPr vert="horz" lIns="91440" tIns="2743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3000"/>
              </a:spcBef>
            </a:pPr>
            <a:endParaRPr lang="en-GB" sz="200" b="1" dirty="0">
              <a:solidFill>
                <a:schemeClr val="bg1"/>
              </a:solidFill>
            </a:endParaRPr>
          </a:p>
          <a:p>
            <a:pPr marL="914400">
              <a:lnSpc>
                <a:spcPct val="100000"/>
              </a:lnSpc>
              <a:spcBef>
                <a:spcPts val="1800"/>
              </a:spcBef>
            </a:pPr>
            <a:r>
              <a:rPr lang="en-US" sz="4900" b="1" dirty="0">
                <a:solidFill>
                  <a:schemeClr val="bg1"/>
                </a:solidFill>
                <a:latin typeface="Century Gothic" panose="020B0502020202020204" pitchFamily="34" charset="0"/>
              </a:rPr>
              <a:t>Nutrition Timeline</a:t>
            </a:r>
          </a:p>
        </p:txBody>
      </p:sp>
      <p:sp>
        <p:nvSpPr>
          <p:cNvPr id="13" name="Rectangle 12"/>
          <p:cNvSpPr/>
          <p:nvPr/>
        </p:nvSpPr>
        <p:spPr>
          <a:xfrm>
            <a:off x="0" y="1560471"/>
            <a:ext cx="9144000" cy="945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914400"/>
            <a:r>
              <a:rPr lang="en-US" sz="3600" b="1" dirty="0">
                <a:latin typeface="Century Gothic" panose="020B0502020202020204" pitchFamily="34" charset="0"/>
              </a:rPr>
              <a:t>Session 2.3</a:t>
            </a:r>
          </a:p>
        </p:txBody>
      </p:sp>
      <p:pic>
        <p:nvPicPr>
          <p:cNvPr id="8" name="Picture 7" descr="logo of Uganda OPM" title="logo of Uganda OP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087" y="127776"/>
            <a:ext cx="1555825" cy="1357008"/>
          </a:xfrm>
          <a:prstGeom prst="rect">
            <a:avLst/>
          </a:prstGeom>
        </p:spPr>
      </p:pic>
    </p:spTree>
    <p:extLst>
      <p:ext uri="{BB962C8B-B14F-4D97-AF65-F5344CB8AC3E}">
        <p14:creationId xmlns:p14="http://schemas.microsoft.com/office/powerpoint/2010/main" val="2563254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94C797-B559-4844-BE36-68560AD7C5C4}"/>
              </a:ext>
            </a:extLst>
          </p:cNvPr>
          <p:cNvSpPr>
            <a:spLocks noGrp="1"/>
          </p:cNvSpPr>
          <p:nvPr>
            <p:ph type="title"/>
          </p:nvPr>
        </p:nvSpPr>
        <p:spPr/>
        <p:txBody>
          <a:bodyPr/>
          <a:lstStyle/>
          <a:p>
            <a:r>
              <a:rPr lang="en-GB" dirty="0"/>
              <a:t>Purpose of the Timeline</a:t>
            </a:r>
            <a:endParaRPr lang="en-US" dirty="0"/>
          </a:p>
        </p:txBody>
      </p:sp>
      <p:sp>
        <p:nvSpPr>
          <p:cNvPr id="3" name="Content Placeholder 2"/>
          <p:cNvSpPr>
            <a:spLocks noGrp="1"/>
          </p:cNvSpPr>
          <p:nvPr>
            <p:ph idx="1"/>
          </p:nvPr>
        </p:nvSpPr>
        <p:spPr/>
        <p:txBody>
          <a:bodyPr/>
          <a:lstStyle/>
          <a:p>
            <a:r>
              <a:rPr lang="en-GB" dirty="0"/>
              <a:t>The Timeline enables teams to analyse the past and present undertakings in nutrition as well as the factors affecting implementation of nutrition activities. </a:t>
            </a:r>
          </a:p>
          <a:p>
            <a:r>
              <a:rPr lang="en-GB" dirty="0"/>
              <a:t>This will enable districts/</a:t>
            </a:r>
            <a:r>
              <a:rPr lang="en-GB" dirty="0" err="1"/>
              <a:t>LLGs</a:t>
            </a:r>
            <a:r>
              <a:rPr lang="en-GB" dirty="0"/>
              <a:t> to recognise and appreciate factors responsible for the current nutrition situation, which can be used to inform future strategies. </a:t>
            </a:r>
          </a:p>
        </p:txBody>
      </p:sp>
      <p:sp>
        <p:nvSpPr>
          <p:cNvPr id="5" name="Slide Number Placeholder 4"/>
          <p:cNvSpPr>
            <a:spLocks noGrp="1"/>
          </p:cNvSpPr>
          <p:nvPr>
            <p:ph type="sldNum" sz="quarter" idx="12"/>
          </p:nvPr>
        </p:nvSpPr>
        <p:spPr/>
        <p:txBody>
          <a:bodyPr/>
          <a:lstStyle/>
          <a:p>
            <a:fld id="{0753450F-F2F9-436F-9000-8F4B603DDD6F}" type="slidenum">
              <a:rPr lang="en-US" smtClean="0"/>
              <a:pPr/>
              <a:t>17</a:t>
            </a:fld>
            <a:endParaRPr lang="en-US"/>
          </a:p>
        </p:txBody>
      </p:sp>
    </p:spTree>
    <p:extLst>
      <p:ext uri="{BB962C8B-B14F-4D97-AF65-F5344CB8AC3E}">
        <p14:creationId xmlns:p14="http://schemas.microsoft.com/office/powerpoint/2010/main" val="2167196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5665" y="1578308"/>
            <a:ext cx="7579685" cy="4847893"/>
          </a:xfrm>
        </p:spPr>
        <p:txBody>
          <a:bodyPr>
            <a:normAutofit/>
          </a:bodyPr>
          <a:lstStyle/>
          <a:p>
            <a:pPr lvl="0">
              <a:spcBef>
                <a:spcPts val="0"/>
              </a:spcBef>
              <a:spcAft>
                <a:spcPts val="1200"/>
              </a:spcAft>
            </a:pPr>
            <a:r>
              <a:rPr lang="en-US" dirty="0"/>
              <a:t>Using flip chart paper and markers, draw a timeline across several pages (about two meters in length).</a:t>
            </a:r>
            <a:r>
              <a:rPr lang="en-GB" dirty="0"/>
              <a:t> </a:t>
            </a:r>
          </a:p>
          <a:p>
            <a:pPr lvl="0">
              <a:spcBef>
                <a:spcPts val="0"/>
              </a:spcBef>
              <a:spcAft>
                <a:spcPts val="1200"/>
              </a:spcAft>
            </a:pPr>
            <a:r>
              <a:rPr lang="en-US" dirty="0"/>
              <a:t>Agree on an appropriate starting point for the timeline; aim to cover approximately five years. </a:t>
            </a:r>
          </a:p>
          <a:p>
            <a:pPr lvl="0">
              <a:spcBef>
                <a:spcPts val="0"/>
              </a:spcBef>
              <a:spcAft>
                <a:spcPts val="1200"/>
              </a:spcAft>
            </a:pPr>
            <a:r>
              <a:rPr lang="en-US" dirty="0"/>
              <a:t>Include any major historical events that may still be contributing to the current nutrition situation.</a:t>
            </a:r>
            <a:endParaRPr lang="en-GB" dirty="0"/>
          </a:p>
        </p:txBody>
      </p:sp>
      <p:sp>
        <p:nvSpPr>
          <p:cNvPr id="5" name="Slide Number Placeholder 4"/>
          <p:cNvSpPr>
            <a:spLocks noGrp="1"/>
          </p:cNvSpPr>
          <p:nvPr>
            <p:ph type="sldNum" sz="quarter" idx="12"/>
          </p:nvPr>
        </p:nvSpPr>
        <p:spPr/>
        <p:txBody>
          <a:bodyPr/>
          <a:lstStyle/>
          <a:p>
            <a:fld id="{0753450F-F2F9-436F-9000-8F4B603DDD6F}" type="slidenum">
              <a:rPr lang="en-US" smtClean="0"/>
              <a:t>18</a:t>
            </a:fld>
            <a:endParaRPr lang="en-US"/>
          </a:p>
        </p:txBody>
      </p:sp>
      <p:sp>
        <p:nvSpPr>
          <p:cNvPr id="6" name="Title 5">
            <a:extLst>
              <a:ext uri="{FF2B5EF4-FFF2-40B4-BE49-F238E27FC236}">
                <a16:creationId xmlns:a16="http://schemas.microsoft.com/office/drawing/2014/main" id="{BC546053-A772-4E43-9C2F-2F043888BF8B}"/>
              </a:ext>
            </a:extLst>
          </p:cNvPr>
          <p:cNvSpPr>
            <a:spLocks noGrp="1"/>
          </p:cNvSpPr>
          <p:nvPr>
            <p:ph type="title"/>
          </p:nvPr>
        </p:nvSpPr>
        <p:spPr/>
        <p:txBody>
          <a:bodyPr/>
          <a:lstStyle/>
          <a:p>
            <a:r>
              <a:rPr lang="en-GB" dirty="0"/>
              <a:t>Group Work</a:t>
            </a:r>
            <a:endParaRPr lang="en-US" dirty="0"/>
          </a:p>
        </p:txBody>
      </p:sp>
    </p:spTree>
    <p:extLst>
      <p:ext uri="{BB962C8B-B14F-4D97-AF65-F5344CB8AC3E}">
        <p14:creationId xmlns:p14="http://schemas.microsoft.com/office/powerpoint/2010/main" val="973056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dirty="0"/>
              <a:t>	Group Work - continued</a:t>
            </a:r>
          </a:p>
        </p:txBody>
      </p:sp>
      <p:sp>
        <p:nvSpPr>
          <p:cNvPr id="3" name="Content Placeholder 2"/>
          <p:cNvSpPr>
            <a:spLocks noGrp="1"/>
          </p:cNvSpPr>
          <p:nvPr>
            <p:ph idx="1"/>
          </p:nvPr>
        </p:nvSpPr>
        <p:spPr>
          <a:xfrm>
            <a:off x="628650" y="1641512"/>
            <a:ext cx="7886700" cy="5079963"/>
          </a:xfrm>
        </p:spPr>
        <p:txBody>
          <a:bodyPr>
            <a:normAutofit fontScale="85000" lnSpcReduction="20000"/>
          </a:bodyPr>
          <a:lstStyle/>
          <a:p>
            <a:pPr>
              <a:lnSpc>
                <a:spcPct val="120000"/>
              </a:lnSpc>
            </a:pPr>
            <a:r>
              <a:rPr lang="en-US" dirty="0"/>
              <a:t>Discuss the following questions to help build the timeline:</a:t>
            </a:r>
          </a:p>
          <a:p>
            <a:pPr lvl="1">
              <a:lnSpc>
                <a:spcPct val="120000"/>
              </a:lnSpc>
            </a:pPr>
            <a:r>
              <a:rPr lang="en-US" dirty="0"/>
              <a:t>What were the main events and what were the causes/factors responsible for what happened? </a:t>
            </a:r>
          </a:p>
          <a:p>
            <a:pPr lvl="1">
              <a:lnSpc>
                <a:spcPct val="120000"/>
              </a:lnSpc>
            </a:pPr>
            <a:r>
              <a:rPr lang="en-US" dirty="0"/>
              <a:t>What went well, what challenges were faced, what were lessons learned, what are the opportunities/factors/challenges responsible for what happened?</a:t>
            </a:r>
          </a:p>
          <a:p>
            <a:pPr lvl="1">
              <a:lnSpc>
                <a:spcPct val="120000"/>
              </a:lnSpc>
            </a:pPr>
            <a:r>
              <a:rPr lang="en-US" dirty="0"/>
              <a:t>How does each event link to/influence the current nutrition situation in the district/LLG?</a:t>
            </a:r>
          </a:p>
          <a:p>
            <a:endParaRPr lang="en-GB" dirty="0"/>
          </a:p>
        </p:txBody>
      </p:sp>
      <p:sp>
        <p:nvSpPr>
          <p:cNvPr id="5" name="Slide Number Placeholder 4"/>
          <p:cNvSpPr>
            <a:spLocks noGrp="1"/>
          </p:cNvSpPr>
          <p:nvPr>
            <p:ph type="sldNum" sz="quarter" idx="12"/>
          </p:nvPr>
        </p:nvSpPr>
        <p:spPr/>
        <p:txBody>
          <a:bodyPr/>
          <a:lstStyle/>
          <a:p>
            <a:fld id="{0753450F-F2F9-436F-9000-8F4B603DDD6F}" type="slidenum">
              <a:rPr lang="en-US" smtClean="0"/>
              <a:pPr/>
              <a:t>19</a:t>
            </a:fld>
            <a:endParaRPr lang="en-US"/>
          </a:p>
        </p:txBody>
      </p:sp>
    </p:spTree>
    <p:extLst>
      <p:ext uri="{BB962C8B-B14F-4D97-AF65-F5344CB8AC3E}">
        <p14:creationId xmlns:p14="http://schemas.microsoft.com/office/powerpoint/2010/main" val="1442348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1C219E-BCBE-45D0-8D58-4F489BF4C973}"/>
              </a:ext>
            </a:extLst>
          </p:cNvPr>
          <p:cNvSpPr>
            <a:spLocks noGrp="1"/>
          </p:cNvSpPr>
          <p:nvPr>
            <p:ph type="title"/>
          </p:nvPr>
        </p:nvSpPr>
        <p:spPr/>
        <p:txBody>
          <a:bodyPr/>
          <a:lstStyle/>
          <a:p>
            <a:r>
              <a:rPr lang="en-US" dirty="0"/>
              <a:t>Unit Purpose</a:t>
            </a:r>
          </a:p>
        </p:txBody>
      </p:sp>
      <p:sp>
        <p:nvSpPr>
          <p:cNvPr id="3" name="Content Placeholder 2"/>
          <p:cNvSpPr>
            <a:spLocks noGrp="1"/>
          </p:cNvSpPr>
          <p:nvPr>
            <p:ph idx="1"/>
          </p:nvPr>
        </p:nvSpPr>
        <p:spPr/>
        <p:txBody>
          <a:bodyPr/>
          <a:lstStyle/>
          <a:p>
            <a:r>
              <a:rPr lang="en-GB" dirty="0"/>
              <a:t>Analyse</a:t>
            </a:r>
            <a:r>
              <a:rPr lang="en-US" dirty="0"/>
              <a:t> the current nutrition situation in your district/LLG and identify the causes of malnutrition.</a:t>
            </a:r>
          </a:p>
        </p:txBody>
      </p:sp>
      <p:sp>
        <p:nvSpPr>
          <p:cNvPr id="5" name="Slide Number Placeholder 4"/>
          <p:cNvSpPr>
            <a:spLocks noGrp="1"/>
          </p:cNvSpPr>
          <p:nvPr>
            <p:ph type="sldNum" sz="quarter" idx="12"/>
          </p:nvPr>
        </p:nvSpPr>
        <p:spPr/>
        <p:txBody>
          <a:bodyPr/>
          <a:lstStyle/>
          <a:p>
            <a:fld id="{0753450F-F2F9-436F-9000-8F4B603DDD6F}" type="slidenum">
              <a:rPr lang="en-US" smtClean="0"/>
              <a:pPr/>
              <a:t>2</a:t>
            </a:fld>
            <a:endParaRPr lang="en-US" dirty="0"/>
          </a:p>
        </p:txBody>
      </p:sp>
    </p:spTree>
    <p:extLst>
      <p:ext uri="{BB962C8B-B14F-4D97-AF65-F5344CB8AC3E}">
        <p14:creationId xmlns:p14="http://schemas.microsoft.com/office/powerpoint/2010/main" val="925094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5047"/>
            <a:ext cx="8515350" cy="1325563"/>
          </a:xfrm>
        </p:spPr>
        <p:txBody>
          <a:bodyPr>
            <a:normAutofit/>
          </a:bodyPr>
          <a:lstStyle/>
          <a:p>
            <a:r>
              <a:rPr lang="en-GB" sz="3900" b="1" dirty="0">
                <a:solidFill>
                  <a:srgbClr val="006595"/>
                </a:solidFill>
              </a:rPr>
              <a:t>	Example Timeline</a:t>
            </a:r>
          </a:p>
        </p:txBody>
      </p:sp>
      <p:sp>
        <p:nvSpPr>
          <p:cNvPr id="5" name="Slide Number Placeholder 4"/>
          <p:cNvSpPr>
            <a:spLocks noGrp="1"/>
          </p:cNvSpPr>
          <p:nvPr>
            <p:ph type="sldNum" sz="quarter" idx="12"/>
          </p:nvPr>
        </p:nvSpPr>
        <p:spPr/>
        <p:txBody>
          <a:bodyPr/>
          <a:lstStyle/>
          <a:p>
            <a:fld id="{0753450F-F2F9-436F-9000-8F4B603DDD6F}" type="slidenum">
              <a:rPr lang="en-US" smtClean="0"/>
              <a:t>20</a:t>
            </a:fld>
            <a:endParaRPr lang="en-US"/>
          </a:p>
        </p:txBody>
      </p:sp>
      <p:graphicFrame>
        <p:nvGraphicFramePr>
          <p:cNvPr id="7" name="Diagram 6"/>
          <p:cNvGraphicFramePr/>
          <p:nvPr>
            <p:extLst>
              <p:ext uri="{D42A27DB-BD31-4B8C-83A1-F6EECF244321}">
                <p14:modId xmlns:p14="http://schemas.microsoft.com/office/powerpoint/2010/main" val="2394805530"/>
              </p:ext>
            </p:extLst>
          </p:nvPr>
        </p:nvGraphicFramePr>
        <p:xfrm>
          <a:off x="628650" y="1381596"/>
          <a:ext cx="8204799" cy="4359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9195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53450F-F2F9-436F-9000-8F4B603DDD6F}" type="slidenum">
              <a:rPr lang="en-US" smtClean="0"/>
              <a:t>21</a:t>
            </a:fld>
            <a:endParaRPr lang="en-US"/>
          </a:p>
        </p:txBody>
      </p:sp>
      <p:pic>
        <p:nvPicPr>
          <p:cNvPr id="6" name="Picture 5" descr="timeline of Kibaale District" title="timeline of Kibaale District"/>
          <p:cNvPicPr>
            <a:picLocks noChangeAspect="1"/>
          </p:cNvPicPr>
          <p:nvPr/>
        </p:nvPicPr>
        <p:blipFill rotWithShape="1">
          <a:blip r:embed="rId3" cstate="print">
            <a:extLst>
              <a:ext uri="{28A0092B-C50C-407E-A947-70E740481C1C}">
                <a14:useLocalDpi xmlns:a14="http://schemas.microsoft.com/office/drawing/2010/main" val="0"/>
              </a:ext>
            </a:extLst>
          </a:blip>
          <a:srcRect l="3521" t="3568"/>
          <a:stretch/>
        </p:blipFill>
        <p:spPr>
          <a:xfrm rot="5400000">
            <a:off x="4307762" y="1420598"/>
            <a:ext cx="5177957" cy="3881578"/>
          </a:xfrm>
          <a:prstGeom prst="rect">
            <a:avLst/>
          </a:prstGeom>
        </p:spPr>
      </p:pic>
      <p:pic>
        <p:nvPicPr>
          <p:cNvPr id="3" name="Picture 2" descr="timeline of Kole District" title="timeline of Kole District"/>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1550" t="6760" r="2254" b="4413"/>
          <a:stretch/>
        </p:blipFill>
        <p:spPr>
          <a:xfrm>
            <a:off x="173060" y="1596981"/>
            <a:ext cx="4592123" cy="3180197"/>
          </a:xfrm>
          <a:prstGeom prst="rect">
            <a:avLst/>
          </a:prstGeom>
        </p:spPr>
      </p:pic>
    </p:spTree>
    <p:extLst>
      <p:ext uri="{BB962C8B-B14F-4D97-AF65-F5344CB8AC3E}">
        <p14:creationId xmlns:p14="http://schemas.microsoft.com/office/powerpoint/2010/main" val="1105487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753450F-F2F9-436F-9000-8F4B603DDD6F}" type="slidenum">
              <a:rPr lang="en-US" sz="1600" smtClean="0"/>
              <a:t>22</a:t>
            </a:fld>
            <a:endParaRPr lang="en-US" sz="1600" dirty="0"/>
          </a:p>
        </p:txBody>
      </p:sp>
      <p:sp>
        <p:nvSpPr>
          <p:cNvPr id="8"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22</a:t>
            </a:fld>
            <a:endParaRPr lang="en-US" sz="1600" dirty="0"/>
          </a:p>
        </p:txBody>
      </p:sp>
      <p:sp>
        <p:nvSpPr>
          <p:cNvPr id="10"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22</a:t>
            </a:fld>
            <a:endParaRPr lang="en-US" sz="1600" dirty="0"/>
          </a:p>
        </p:txBody>
      </p:sp>
      <p:sp>
        <p:nvSpPr>
          <p:cNvPr id="11"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2"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22</a:t>
            </a:fld>
            <a:endParaRPr lang="en-US" sz="1600" dirty="0"/>
          </a:p>
        </p:txBody>
      </p:sp>
      <p:sp>
        <p:nvSpPr>
          <p:cNvPr id="13" name="Title 1"/>
          <p:cNvSpPr txBox="1">
            <a:spLocks/>
          </p:cNvSpPr>
          <p:nvPr/>
        </p:nvSpPr>
        <p:spPr>
          <a:xfrm>
            <a:off x="0" y="2506132"/>
            <a:ext cx="9144000" cy="4351867"/>
          </a:xfrm>
          <a:prstGeom prst="rect">
            <a:avLst/>
          </a:prstGeom>
          <a:solidFill>
            <a:srgbClr val="F38B00"/>
          </a:solidFill>
        </p:spPr>
        <p:txBody>
          <a:bodyPr vert="horz" lIns="91440" tIns="2743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3000"/>
              </a:spcBef>
            </a:pPr>
            <a:endParaRPr lang="en-GB" sz="200" b="1" dirty="0">
              <a:solidFill>
                <a:schemeClr val="bg1"/>
              </a:solidFill>
            </a:endParaRPr>
          </a:p>
          <a:p>
            <a:pPr marL="914400">
              <a:lnSpc>
                <a:spcPct val="100000"/>
              </a:lnSpc>
              <a:spcBef>
                <a:spcPts val="1800"/>
              </a:spcBef>
            </a:pPr>
            <a:r>
              <a:rPr lang="en-US" sz="4500" b="1" dirty="0">
                <a:solidFill>
                  <a:schemeClr val="bg1"/>
                </a:solidFill>
                <a:latin typeface="Century Gothic" panose="020B0502020202020204" pitchFamily="34" charset="0"/>
              </a:rPr>
              <a:t>Sharing the Nutrition              Situation Analysis – Part 1</a:t>
            </a:r>
          </a:p>
        </p:txBody>
      </p:sp>
      <p:sp>
        <p:nvSpPr>
          <p:cNvPr id="14" name="Rectangle 13"/>
          <p:cNvSpPr/>
          <p:nvPr/>
        </p:nvSpPr>
        <p:spPr>
          <a:xfrm>
            <a:off x="0" y="1560471"/>
            <a:ext cx="9144000" cy="945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914400"/>
            <a:r>
              <a:rPr lang="en-US" sz="3600" b="1" dirty="0">
                <a:latin typeface="Century Gothic" panose="020B0502020202020204" pitchFamily="34" charset="0"/>
              </a:rPr>
              <a:t>Session 2.4</a:t>
            </a:r>
          </a:p>
        </p:txBody>
      </p:sp>
      <p:pic>
        <p:nvPicPr>
          <p:cNvPr id="15" name="Picture 14" descr="logo of Uganda OPM" title="logo of Uganda OP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087" y="127776"/>
            <a:ext cx="1555825" cy="1357008"/>
          </a:xfrm>
          <a:prstGeom prst="rect">
            <a:avLst/>
          </a:prstGeom>
        </p:spPr>
      </p:pic>
    </p:spTree>
    <p:extLst>
      <p:ext uri="{BB962C8B-B14F-4D97-AF65-F5344CB8AC3E}">
        <p14:creationId xmlns:p14="http://schemas.microsoft.com/office/powerpoint/2010/main" val="1314270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032" y="1537250"/>
            <a:ext cx="7815302" cy="5184226"/>
          </a:xfrm>
        </p:spPr>
        <p:txBody>
          <a:bodyPr>
            <a:normAutofit fontScale="77500" lnSpcReduction="20000"/>
          </a:bodyPr>
          <a:lstStyle/>
          <a:p>
            <a:pPr>
              <a:lnSpc>
                <a:spcPct val="120000"/>
              </a:lnSpc>
              <a:spcBef>
                <a:spcPts val="0"/>
              </a:spcBef>
              <a:spcAft>
                <a:spcPts val="1200"/>
              </a:spcAft>
            </a:pPr>
            <a:r>
              <a:rPr lang="en-US" sz="3000" dirty="0"/>
              <a:t>Gallery Walk: Di</a:t>
            </a:r>
            <a:r>
              <a:rPr lang="en-GB" sz="3000" dirty="0"/>
              <a:t>splay your Rich Picture, Traffic Light, and Timeline on the wall. </a:t>
            </a:r>
          </a:p>
          <a:p>
            <a:pPr lvl="1">
              <a:lnSpc>
                <a:spcPct val="120000"/>
              </a:lnSpc>
              <a:spcBef>
                <a:spcPts val="0"/>
              </a:spcBef>
              <a:spcAft>
                <a:spcPts val="1200"/>
              </a:spcAft>
            </a:pPr>
            <a:r>
              <a:rPr lang="en-GB" sz="3000" dirty="0"/>
              <a:t>One team member </a:t>
            </a:r>
            <a:r>
              <a:rPr lang="en-GB" sz="3000" b="1" dirty="0"/>
              <a:t>stays with the flip charts </a:t>
            </a:r>
            <a:r>
              <a:rPr lang="en-GB" sz="3000" dirty="0"/>
              <a:t>to present and get feedback.</a:t>
            </a:r>
          </a:p>
          <a:p>
            <a:pPr lvl="1">
              <a:lnSpc>
                <a:spcPct val="120000"/>
              </a:lnSpc>
              <a:spcBef>
                <a:spcPts val="0"/>
              </a:spcBef>
              <a:spcAft>
                <a:spcPts val="1200"/>
              </a:spcAft>
            </a:pPr>
            <a:r>
              <a:rPr lang="en-GB" sz="3000" dirty="0"/>
              <a:t>Other team members </a:t>
            </a:r>
            <a:r>
              <a:rPr lang="en-GB" sz="3000" b="1" dirty="0"/>
              <a:t>visit the other displays </a:t>
            </a:r>
            <a:r>
              <a:rPr lang="en-GB" sz="3000" dirty="0"/>
              <a:t>to get ideas and give feedback.</a:t>
            </a:r>
          </a:p>
          <a:p>
            <a:pPr>
              <a:lnSpc>
                <a:spcPct val="120000"/>
              </a:lnSpc>
              <a:spcBef>
                <a:spcPts val="0"/>
              </a:spcBef>
              <a:spcAft>
                <a:spcPts val="1200"/>
              </a:spcAft>
            </a:pPr>
            <a:r>
              <a:rPr lang="en-GB" sz="3000" dirty="0"/>
              <a:t>Discussion prompts:</a:t>
            </a:r>
          </a:p>
          <a:p>
            <a:pPr lvl="1">
              <a:lnSpc>
                <a:spcPct val="120000"/>
              </a:lnSpc>
              <a:spcBef>
                <a:spcPts val="0"/>
              </a:spcBef>
              <a:spcAft>
                <a:spcPts val="1200"/>
              </a:spcAft>
            </a:pPr>
            <a:r>
              <a:rPr lang="en-GB" sz="3000" dirty="0"/>
              <a:t>What are the achievements and successes?</a:t>
            </a:r>
          </a:p>
          <a:p>
            <a:pPr lvl="1">
              <a:lnSpc>
                <a:spcPct val="120000"/>
              </a:lnSpc>
              <a:spcBef>
                <a:spcPts val="0"/>
              </a:spcBef>
              <a:spcAft>
                <a:spcPts val="1200"/>
              </a:spcAft>
            </a:pPr>
            <a:r>
              <a:rPr lang="en-US" sz="3000" dirty="0"/>
              <a:t>Are some of the causes of malnutrition the same as in your district/LLG? </a:t>
            </a:r>
          </a:p>
          <a:p>
            <a:pPr lvl="1">
              <a:lnSpc>
                <a:spcPct val="120000"/>
              </a:lnSpc>
              <a:spcBef>
                <a:spcPts val="0"/>
              </a:spcBef>
              <a:spcAft>
                <a:spcPts val="1200"/>
              </a:spcAft>
            </a:pPr>
            <a:r>
              <a:rPr lang="en-GB" sz="3000" dirty="0"/>
              <a:t>Which lessons can you learn from other teams?</a:t>
            </a:r>
            <a:endParaRPr lang="en-US" dirty="0"/>
          </a:p>
          <a:p>
            <a:endParaRPr lang="en-US" dirty="0"/>
          </a:p>
        </p:txBody>
      </p:sp>
      <p:sp>
        <p:nvSpPr>
          <p:cNvPr id="7" name="Slide Number Placeholder 6"/>
          <p:cNvSpPr>
            <a:spLocks noGrp="1"/>
          </p:cNvSpPr>
          <p:nvPr>
            <p:ph type="sldNum" sz="quarter" idx="12"/>
          </p:nvPr>
        </p:nvSpPr>
        <p:spPr/>
        <p:txBody>
          <a:bodyPr/>
          <a:lstStyle/>
          <a:p>
            <a:fld id="{0753450F-F2F9-436F-9000-8F4B603DDD6F}" type="slidenum">
              <a:rPr lang="en-US" sz="1600" smtClean="0"/>
              <a:t>23</a:t>
            </a:fld>
            <a:endParaRPr lang="en-US" sz="1600" dirty="0"/>
          </a:p>
        </p:txBody>
      </p:sp>
      <p:sp>
        <p:nvSpPr>
          <p:cNvPr id="5" name="Title 4">
            <a:extLst>
              <a:ext uri="{FF2B5EF4-FFF2-40B4-BE49-F238E27FC236}">
                <a16:creationId xmlns:a16="http://schemas.microsoft.com/office/drawing/2014/main" id="{CDFC44BC-8C8A-4314-818C-DE8BD51049E8}"/>
              </a:ext>
            </a:extLst>
          </p:cNvPr>
          <p:cNvSpPr>
            <a:spLocks noGrp="1"/>
          </p:cNvSpPr>
          <p:nvPr>
            <p:ph type="title"/>
          </p:nvPr>
        </p:nvSpPr>
        <p:spPr/>
        <p:txBody>
          <a:bodyPr/>
          <a:lstStyle/>
          <a:p>
            <a:r>
              <a:rPr lang="en-US" dirty="0"/>
              <a:t>Gallery Walk: Nutrition Situation</a:t>
            </a:r>
          </a:p>
        </p:txBody>
      </p:sp>
    </p:spTree>
    <p:extLst>
      <p:ext uri="{BB962C8B-B14F-4D97-AF65-F5344CB8AC3E}">
        <p14:creationId xmlns:p14="http://schemas.microsoft.com/office/powerpoint/2010/main" val="396306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After the Sharing</a:t>
            </a:r>
          </a:p>
        </p:txBody>
      </p:sp>
      <p:sp>
        <p:nvSpPr>
          <p:cNvPr id="3" name="Content Placeholder 2"/>
          <p:cNvSpPr>
            <a:spLocks noGrp="1"/>
          </p:cNvSpPr>
          <p:nvPr>
            <p:ph idx="1"/>
          </p:nvPr>
        </p:nvSpPr>
        <p:spPr/>
        <p:txBody>
          <a:bodyPr/>
          <a:lstStyle/>
          <a:p>
            <a:r>
              <a:rPr lang="en-GB" dirty="0"/>
              <a:t>Return to groups to share feedback and ideas received from other teams.</a:t>
            </a:r>
          </a:p>
          <a:p>
            <a:r>
              <a:rPr lang="en-GB" dirty="0"/>
              <a:t>Make revisions as needed. </a:t>
            </a:r>
          </a:p>
          <a:p>
            <a:r>
              <a:rPr lang="en-GB" dirty="0"/>
              <a:t>Begin working on the Introduction section of the </a:t>
            </a:r>
            <a:r>
              <a:rPr lang="en-GB" dirty="0" err="1"/>
              <a:t>MSNAP</a:t>
            </a:r>
            <a:r>
              <a:rPr lang="en-GB" dirty="0"/>
              <a:t> template, using what you’ve learned in these sessions.</a:t>
            </a:r>
          </a:p>
          <a:p>
            <a:endParaRPr lang="en-US" dirty="0"/>
          </a:p>
          <a:p>
            <a:endParaRPr lang="en-US" dirty="0"/>
          </a:p>
        </p:txBody>
      </p:sp>
      <p:sp>
        <p:nvSpPr>
          <p:cNvPr id="7" name="Slide Number Placeholder 6"/>
          <p:cNvSpPr>
            <a:spLocks noGrp="1"/>
          </p:cNvSpPr>
          <p:nvPr>
            <p:ph type="sldNum" sz="quarter" idx="12"/>
          </p:nvPr>
        </p:nvSpPr>
        <p:spPr/>
        <p:txBody>
          <a:bodyPr/>
          <a:lstStyle/>
          <a:p>
            <a:fld id="{0753450F-F2F9-436F-9000-8F4B603DDD6F}" type="slidenum">
              <a:rPr lang="en-US" smtClean="0"/>
              <a:pPr/>
              <a:t>24</a:t>
            </a:fld>
            <a:endParaRPr lang="en-US" dirty="0"/>
          </a:p>
        </p:txBody>
      </p:sp>
    </p:spTree>
    <p:extLst>
      <p:ext uri="{BB962C8B-B14F-4D97-AF65-F5344CB8AC3E}">
        <p14:creationId xmlns:p14="http://schemas.microsoft.com/office/powerpoint/2010/main" val="3676758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028950" y="6356351"/>
            <a:ext cx="3086100" cy="365125"/>
          </a:xfrm>
        </p:spPr>
        <p:txBody>
          <a:bodyPr/>
          <a:lstStyle/>
          <a:p>
            <a:r>
              <a:rPr lang="en-US" sz="1600" dirty="0"/>
              <a:t>Nutrition Planning Workshop</a:t>
            </a:r>
          </a:p>
        </p:txBody>
      </p:sp>
      <p:sp>
        <p:nvSpPr>
          <p:cNvPr id="7" name="Slide Number Placeholder 6"/>
          <p:cNvSpPr>
            <a:spLocks noGrp="1"/>
          </p:cNvSpPr>
          <p:nvPr>
            <p:ph type="sldNum" sz="quarter" idx="12"/>
          </p:nvPr>
        </p:nvSpPr>
        <p:spPr/>
        <p:txBody>
          <a:bodyPr/>
          <a:lstStyle/>
          <a:p>
            <a:fld id="{0753450F-F2F9-436F-9000-8F4B603DDD6F}" type="slidenum">
              <a:rPr lang="en-US" sz="1600" smtClean="0"/>
              <a:t>25</a:t>
            </a:fld>
            <a:endParaRPr lang="en-US" sz="1600" dirty="0"/>
          </a:p>
        </p:txBody>
      </p:sp>
      <p:sp>
        <p:nvSpPr>
          <p:cNvPr id="5"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8"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25</a:t>
            </a:fld>
            <a:endParaRPr lang="en-US" sz="1600" dirty="0"/>
          </a:p>
        </p:txBody>
      </p:sp>
      <p:sp>
        <p:nvSpPr>
          <p:cNvPr id="9"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0"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25</a:t>
            </a:fld>
            <a:endParaRPr lang="en-US" sz="1600" dirty="0"/>
          </a:p>
        </p:txBody>
      </p:sp>
      <p:sp>
        <p:nvSpPr>
          <p:cNvPr id="11"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2"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25</a:t>
            </a:fld>
            <a:endParaRPr lang="en-US" sz="1600" dirty="0"/>
          </a:p>
        </p:txBody>
      </p:sp>
      <p:sp>
        <p:nvSpPr>
          <p:cNvPr id="13"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4"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25</a:t>
            </a:fld>
            <a:endParaRPr lang="en-US" sz="1600" dirty="0"/>
          </a:p>
        </p:txBody>
      </p:sp>
      <p:sp>
        <p:nvSpPr>
          <p:cNvPr id="15" name="Title 1"/>
          <p:cNvSpPr txBox="1">
            <a:spLocks/>
          </p:cNvSpPr>
          <p:nvPr/>
        </p:nvSpPr>
        <p:spPr>
          <a:xfrm>
            <a:off x="0" y="2506132"/>
            <a:ext cx="9144000" cy="4351867"/>
          </a:xfrm>
          <a:prstGeom prst="rect">
            <a:avLst/>
          </a:prstGeom>
          <a:solidFill>
            <a:srgbClr val="F38B00"/>
          </a:solidFill>
        </p:spPr>
        <p:txBody>
          <a:bodyPr vert="horz" lIns="91440" tIns="2743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3000"/>
              </a:spcBef>
            </a:pPr>
            <a:endParaRPr lang="en-GB" sz="200" b="1" dirty="0">
              <a:solidFill>
                <a:schemeClr val="bg1"/>
              </a:solidFill>
            </a:endParaRPr>
          </a:p>
          <a:p>
            <a:pPr marL="914400">
              <a:lnSpc>
                <a:spcPct val="100000"/>
              </a:lnSpc>
              <a:spcBef>
                <a:spcPts val="1800"/>
              </a:spcBef>
            </a:pPr>
            <a:r>
              <a:rPr lang="en-US" sz="4500" b="1" dirty="0">
                <a:solidFill>
                  <a:schemeClr val="bg1"/>
                </a:solidFill>
                <a:latin typeface="Century Gothic" panose="020B0502020202020204" pitchFamily="34" charset="0"/>
              </a:rPr>
              <a:t>Nutrition Stakeholder  Analysis</a:t>
            </a:r>
          </a:p>
        </p:txBody>
      </p:sp>
      <p:sp>
        <p:nvSpPr>
          <p:cNvPr id="16" name="Rectangle 15"/>
          <p:cNvSpPr/>
          <p:nvPr/>
        </p:nvSpPr>
        <p:spPr>
          <a:xfrm>
            <a:off x="0" y="1560471"/>
            <a:ext cx="9144000" cy="945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914400"/>
            <a:r>
              <a:rPr lang="en-US" sz="3600" b="1" dirty="0">
                <a:latin typeface="Century Gothic" panose="020B0502020202020204" pitchFamily="34" charset="0"/>
              </a:rPr>
              <a:t>Session 2.5</a:t>
            </a:r>
          </a:p>
        </p:txBody>
      </p:sp>
      <p:pic>
        <p:nvPicPr>
          <p:cNvPr id="17" name="Picture 16" descr="logo of Uganda OPM" title="logo of Uganda OP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087" y="127776"/>
            <a:ext cx="1555825" cy="1357008"/>
          </a:xfrm>
          <a:prstGeom prst="rect">
            <a:avLst/>
          </a:prstGeom>
        </p:spPr>
      </p:pic>
    </p:spTree>
    <p:extLst>
      <p:ext uri="{BB962C8B-B14F-4D97-AF65-F5344CB8AC3E}">
        <p14:creationId xmlns:p14="http://schemas.microsoft.com/office/powerpoint/2010/main" val="3101012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CB0798-4C96-4639-A83B-2E20D800E4AB}"/>
              </a:ext>
            </a:extLst>
          </p:cNvPr>
          <p:cNvSpPr>
            <a:spLocks noGrp="1"/>
          </p:cNvSpPr>
          <p:nvPr>
            <p:ph type="title"/>
          </p:nvPr>
        </p:nvSpPr>
        <p:spPr/>
        <p:txBody>
          <a:bodyPr/>
          <a:lstStyle/>
          <a:p>
            <a:r>
              <a:rPr lang="en-GB" dirty="0"/>
              <a:t>Definition: Stakeholder</a:t>
            </a:r>
            <a:endParaRPr lang="en-US" dirty="0"/>
          </a:p>
        </p:txBody>
      </p:sp>
      <p:sp>
        <p:nvSpPr>
          <p:cNvPr id="3" name="Text Placeholder 2"/>
          <p:cNvSpPr>
            <a:spLocks noGrp="1"/>
          </p:cNvSpPr>
          <p:nvPr>
            <p:ph idx="1"/>
          </p:nvPr>
        </p:nvSpPr>
        <p:spPr/>
        <p:txBody>
          <a:bodyPr/>
          <a:lstStyle/>
          <a:p>
            <a:r>
              <a:rPr lang="en-US" dirty="0"/>
              <a:t>A stakeholder is an </a:t>
            </a:r>
            <a:r>
              <a:rPr lang="en-US" dirty="0" err="1"/>
              <a:t>organisation</a:t>
            </a:r>
            <a:r>
              <a:rPr lang="en-US" dirty="0"/>
              <a:t>, group, or individual who has a direct or indirect interest in the nutrition issues in the district/LLG, and who affects or is affected positively or negatively by the implementation of nutrition activities and their outcomes. </a:t>
            </a:r>
          </a:p>
          <a:p>
            <a:endParaRPr lang="en-GB" dirty="0"/>
          </a:p>
        </p:txBody>
      </p:sp>
    </p:spTree>
    <p:extLst>
      <p:ext uri="{BB962C8B-B14F-4D97-AF65-F5344CB8AC3E}">
        <p14:creationId xmlns:p14="http://schemas.microsoft.com/office/powerpoint/2010/main" val="45950192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1" name="Rectangle 3"/>
          <p:cNvSpPr>
            <a:spLocks noChangeArrowheads="1"/>
          </p:cNvSpPr>
          <p:nvPr/>
        </p:nvSpPr>
        <p:spPr bwMode="auto">
          <a:xfrm>
            <a:off x="533400" y="1052513"/>
            <a:ext cx="8077200" cy="4724400"/>
          </a:xfrm>
          <a:prstGeom prst="rect">
            <a:avLst/>
          </a:prstGeom>
          <a:noFill/>
          <a:ln>
            <a:noFill/>
          </a:ln>
          <a:effectLst/>
          <a:extLst>
            <a:ext uri="{909E8E84-426E-40DD-AFC4-6F175D3DCCD1}">
              <a14:hiddenFill xmlns:a14="http://schemas.microsoft.com/office/drawing/2010/main">
                <a:solidFill>
                  <a:srgbClr val="004C7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342900" indent="-342900" eaLnBrk="1" hangingPunct="1">
              <a:spcBef>
                <a:spcPct val="0"/>
              </a:spcBef>
              <a:spcAft>
                <a:spcPct val="20000"/>
              </a:spcAft>
              <a:buClr>
                <a:schemeClr val="hlink"/>
              </a:buClr>
              <a:buSzPct val="75000"/>
              <a:buFont typeface="Wingdings" pitchFamily="2" charset="2"/>
              <a:buChar char="n"/>
            </a:pPr>
            <a:endParaRPr lang="en-GB" u="sng" dirty="0">
              <a:solidFill>
                <a:schemeClr val="bg1"/>
              </a:solidFill>
            </a:endParaRPr>
          </a:p>
        </p:txBody>
      </p:sp>
      <p:sp>
        <p:nvSpPr>
          <p:cNvPr id="2" name="Title 1"/>
          <p:cNvSpPr>
            <a:spLocks noGrp="1"/>
          </p:cNvSpPr>
          <p:nvPr>
            <p:ph type="title"/>
          </p:nvPr>
        </p:nvSpPr>
        <p:spPr/>
        <p:txBody>
          <a:bodyPr>
            <a:normAutofit fontScale="90000"/>
          </a:bodyPr>
          <a:lstStyle/>
          <a:p>
            <a:r>
              <a:rPr lang="en-GB" dirty="0"/>
              <a:t>Reasons for conducting a Stakeholder Analysis</a:t>
            </a:r>
          </a:p>
        </p:txBody>
      </p:sp>
      <p:sp>
        <p:nvSpPr>
          <p:cNvPr id="3" name="Text Placeholder 2"/>
          <p:cNvSpPr>
            <a:spLocks noGrp="1"/>
          </p:cNvSpPr>
          <p:nvPr>
            <p:ph idx="1"/>
          </p:nvPr>
        </p:nvSpPr>
        <p:spPr>
          <a:xfrm>
            <a:off x="628650" y="1641513"/>
            <a:ext cx="7886700" cy="5032242"/>
          </a:xfrm>
        </p:spPr>
        <p:txBody>
          <a:bodyPr>
            <a:normAutofit fontScale="85000" lnSpcReduction="20000"/>
          </a:bodyPr>
          <a:lstStyle/>
          <a:p>
            <a:r>
              <a:rPr lang="en-GB" dirty="0"/>
              <a:t>To </a:t>
            </a:r>
            <a:r>
              <a:rPr lang="en-GB" b="1" dirty="0"/>
              <a:t>identify </a:t>
            </a:r>
            <a:r>
              <a:rPr lang="en-GB" dirty="0"/>
              <a:t>all people, groups, and institutions who might be affected by an activity or can affect its outcome.</a:t>
            </a:r>
          </a:p>
          <a:p>
            <a:r>
              <a:rPr lang="en-GB" dirty="0"/>
              <a:t>To </a:t>
            </a:r>
            <a:r>
              <a:rPr lang="en-GB" b="1" dirty="0"/>
              <a:t>mobilise</a:t>
            </a:r>
            <a:r>
              <a:rPr lang="en-GB" dirty="0"/>
              <a:t> key stakeholders, build up common awareness, and create ownership.</a:t>
            </a:r>
          </a:p>
          <a:p>
            <a:r>
              <a:rPr lang="en-GB" dirty="0"/>
              <a:t>To </a:t>
            </a:r>
            <a:r>
              <a:rPr lang="en-GB" b="1" dirty="0"/>
              <a:t>better target </a:t>
            </a:r>
            <a:r>
              <a:rPr lang="en-GB" dirty="0"/>
              <a:t>interventions and approaches, and identify local institutions and processes upon which to build.</a:t>
            </a:r>
          </a:p>
          <a:p>
            <a:r>
              <a:rPr lang="en-GB" dirty="0"/>
              <a:t>To inform a </a:t>
            </a:r>
            <a:r>
              <a:rPr lang="en-GB" b="1" dirty="0"/>
              <a:t>strategy for participation</a:t>
            </a:r>
            <a:r>
              <a:rPr lang="en-GB" dirty="0"/>
              <a:t>.</a:t>
            </a:r>
          </a:p>
          <a:p>
            <a:r>
              <a:rPr lang="en-GB" dirty="0"/>
              <a:t>To </a:t>
            </a:r>
            <a:r>
              <a:rPr lang="en-GB" b="1" dirty="0"/>
              <a:t>predict</a:t>
            </a:r>
            <a:r>
              <a:rPr lang="en-GB" dirty="0"/>
              <a:t> and/or manage </a:t>
            </a:r>
            <a:r>
              <a:rPr lang="en-GB" b="1" dirty="0"/>
              <a:t>conflicts</a:t>
            </a:r>
            <a:r>
              <a:rPr lang="en-GB" dirty="0"/>
              <a:t>.</a:t>
            </a:r>
          </a:p>
          <a:p>
            <a:r>
              <a:rPr lang="en-GB" dirty="0"/>
              <a:t>To begin understanding the </a:t>
            </a:r>
            <a:r>
              <a:rPr lang="en-GB" b="1" dirty="0"/>
              <a:t>needs and interests</a:t>
            </a:r>
            <a:r>
              <a:rPr lang="en-GB" dirty="0"/>
              <a:t> of the key stakeholders.</a:t>
            </a:r>
          </a:p>
          <a:p>
            <a:r>
              <a:rPr lang="en-GB" dirty="0"/>
              <a:t>To better understand the </a:t>
            </a:r>
            <a:r>
              <a:rPr lang="en-GB" b="1" dirty="0"/>
              <a:t>roles and responsibilities </a:t>
            </a:r>
            <a:r>
              <a:rPr lang="en-GB" dirty="0"/>
              <a:t>of those involved.</a:t>
            </a:r>
          </a:p>
          <a:p>
            <a:endParaRPr lang="en-GB" dirty="0"/>
          </a:p>
        </p:txBody>
      </p:sp>
    </p:spTree>
    <p:extLst>
      <p:ext uri="{BB962C8B-B14F-4D97-AF65-F5344CB8AC3E}">
        <p14:creationId xmlns:p14="http://schemas.microsoft.com/office/powerpoint/2010/main" val="72064419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a:t>Analysis Steps</a:t>
            </a:r>
          </a:p>
        </p:txBody>
      </p:sp>
      <p:sp>
        <p:nvSpPr>
          <p:cNvPr id="5" name="Text Placeholder 4"/>
          <p:cNvSpPr>
            <a:spLocks noGrp="1"/>
          </p:cNvSpPr>
          <p:nvPr>
            <p:ph idx="1"/>
          </p:nvPr>
        </p:nvSpPr>
        <p:spPr>
          <a:xfrm>
            <a:off x="628650" y="1641512"/>
            <a:ext cx="7886700" cy="4891809"/>
          </a:xfrm>
        </p:spPr>
        <p:txBody>
          <a:bodyPr>
            <a:normAutofit fontScale="85000" lnSpcReduction="10000"/>
          </a:bodyPr>
          <a:lstStyle/>
          <a:p>
            <a:r>
              <a:rPr lang="en-GB" b="1" dirty="0"/>
              <a:t>First identify all key stakeholders</a:t>
            </a:r>
          </a:p>
          <a:p>
            <a:pPr lvl="1"/>
            <a:r>
              <a:rPr lang="en-US" dirty="0"/>
              <a:t>Who are the key stakeholders that should be involved in the process of improving nutrition outcomes in the district/LLG? </a:t>
            </a:r>
          </a:p>
          <a:p>
            <a:pPr lvl="1"/>
            <a:r>
              <a:rPr lang="en-US" dirty="0"/>
              <a:t>Be specific—identify which </a:t>
            </a:r>
            <a:r>
              <a:rPr lang="en-US" dirty="0" err="1"/>
              <a:t>organisation</a:t>
            </a:r>
            <a:r>
              <a:rPr lang="en-US" dirty="0"/>
              <a:t>/ stakeholder? </a:t>
            </a:r>
          </a:p>
          <a:p>
            <a:pPr lvl="1"/>
            <a:r>
              <a:rPr lang="en-US" dirty="0"/>
              <a:t>Remember to include stakeholders from government departments, civil society </a:t>
            </a:r>
            <a:r>
              <a:rPr lang="en-US" dirty="0" err="1"/>
              <a:t>organisations</a:t>
            </a:r>
            <a:r>
              <a:rPr lang="en-US" dirty="0"/>
              <a:t> and partners, private sector, media, academia, religious institutions, and individuals like youth and mothers.</a:t>
            </a:r>
          </a:p>
          <a:p>
            <a:pPr lvl="1"/>
            <a:r>
              <a:rPr lang="en-US" dirty="0"/>
              <a:t>Include both current and </a:t>
            </a:r>
            <a:r>
              <a:rPr lang="en-US" b="1" dirty="0"/>
              <a:t>potential </a:t>
            </a:r>
            <a:r>
              <a:rPr lang="en-US" dirty="0"/>
              <a:t>stakeholders.</a:t>
            </a:r>
          </a:p>
          <a:p>
            <a:endParaRPr lang="en-GB" dirty="0"/>
          </a:p>
          <a:p>
            <a:endParaRPr lang="en-GB" dirty="0"/>
          </a:p>
          <a:p>
            <a:endParaRPr lang="nl-NL" dirty="0"/>
          </a:p>
          <a:p>
            <a:endParaRPr lang="nl-NL" dirty="0"/>
          </a:p>
        </p:txBody>
      </p:sp>
    </p:spTree>
    <p:extLst>
      <p:ext uri="{BB962C8B-B14F-4D97-AF65-F5344CB8AC3E}">
        <p14:creationId xmlns:p14="http://schemas.microsoft.com/office/powerpoint/2010/main" val="3100378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a:t>Steps - continued</a:t>
            </a:r>
          </a:p>
        </p:txBody>
      </p:sp>
      <p:sp>
        <p:nvSpPr>
          <p:cNvPr id="5" name="Text Placeholder 4"/>
          <p:cNvSpPr>
            <a:spLocks noGrp="1"/>
          </p:cNvSpPr>
          <p:nvPr>
            <p:ph idx="1"/>
          </p:nvPr>
        </p:nvSpPr>
        <p:spPr>
          <a:xfrm>
            <a:off x="628650" y="1325216"/>
            <a:ext cx="8038272" cy="5532783"/>
          </a:xfrm>
        </p:spPr>
        <p:txBody>
          <a:bodyPr>
            <a:normAutofit fontScale="77500" lnSpcReduction="20000"/>
          </a:bodyPr>
          <a:lstStyle/>
          <a:p>
            <a:pPr marL="0" indent="0">
              <a:buNone/>
            </a:pPr>
            <a:r>
              <a:rPr lang="en-GB" b="1" dirty="0"/>
              <a:t>Then for each stakeholder analyse the following:</a:t>
            </a:r>
          </a:p>
          <a:p>
            <a:r>
              <a:rPr lang="en-GB" b="1" dirty="0"/>
              <a:t>Interest</a:t>
            </a:r>
          </a:p>
          <a:p>
            <a:pPr lvl="1"/>
            <a:r>
              <a:rPr lang="en-US" dirty="0"/>
              <a:t>What is the interest the stakeholder has in the envisioned nutrition changes? </a:t>
            </a:r>
          </a:p>
          <a:p>
            <a:pPr lvl="1"/>
            <a:r>
              <a:rPr lang="en-US" dirty="0"/>
              <a:t>What are the incentives that drive the stakeholder for this change?</a:t>
            </a:r>
            <a:endParaRPr lang="en-GB" dirty="0"/>
          </a:p>
          <a:p>
            <a:r>
              <a:rPr lang="en-GB" b="1" dirty="0"/>
              <a:t>Roles and responsibilities</a:t>
            </a:r>
          </a:p>
          <a:p>
            <a:pPr lvl="1"/>
            <a:r>
              <a:rPr lang="en-GB" dirty="0"/>
              <a:t>What are the stakeholder’s roles and responsibilities related to nutrition?</a:t>
            </a:r>
          </a:p>
          <a:p>
            <a:r>
              <a:rPr lang="en-GB" b="1" dirty="0"/>
              <a:t>Capacity</a:t>
            </a:r>
          </a:p>
          <a:p>
            <a:pPr lvl="1"/>
            <a:r>
              <a:rPr lang="en-GB" dirty="0"/>
              <a:t>What is the current capacity of stakeholders to </a:t>
            </a:r>
            <a:r>
              <a:rPr lang="en-US" dirty="0"/>
              <a:t>understand nutrition issues and to implement </a:t>
            </a:r>
            <a:r>
              <a:rPr lang="en-GB" dirty="0"/>
              <a:t>nutrition interventions? Capacity includes not only financial resources but also technical capacity, such as knowledge and skills.</a:t>
            </a:r>
          </a:p>
          <a:p>
            <a:pPr lvl="1"/>
            <a:r>
              <a:rPr lang="en-GB" dirty="0"/>
              <a:t>Given level (none, limited, adequate, good) and an explanation.</a:t>
            </a:r>
          </a:p>
          <a:p>
            <a:endParaRPr lang="nl-NL" dirty="0"/>
          </a:p>
          <a:p>
            <a:endParaRPr lang="nl-NL" dirty="0"/>
          </a:p>
        </p:txBody>
      </p:sp>
    </p:spTree>
    <p:extLst>
      <p:ext uri="{BB962C8B-B14F-4D97-AF65-F5344CB8AC3E}">
        <p14:creationId xmlns:p14="http://schemas.microsoft.com/office/powerpoint/2010/main" val="2086842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E566F0-70EF-4ACB-9232-AD51562CC9EC}"/>
              </a:ext>
            </a:extLst>
          </p:cNvPr>
          <p:cNvSpPr>
            <a:spLocks noGrp="1"/>
          </p:cNvSpPr>
          <p:nvPr>
            <p:ph type="title"/>
          </p:nvPr>
        </p:nvSpPr>
        <p:spPr/>
        <p:txBody>
          <a:bodyPr/>
          <a:lstStyle/>
          <a:p>
            <a:r>
              <a:rPr lang="en-US" dirty="0"/>
              <a:t>Unit Objectives</a:t>
            </a:r>
          </a:p>
        </p:txBody>
      </p:sp>
      <p:sp>
        <p:nvSpPr>
          <p:cNvPr id="3" name="Content Placeholder 2"/>
          <p:cNvSpPr>
            <a:spLocks noGrp="1"/>
          </p:cNvSpPr>
          <p:nvPr>
            <p:ph idx="1"/>
          </p:nvPr>
        </p:nvSpPr>
        <p:spPr/>
        <p:txBody>
          <a:bodyPr/>
          <a:lstStyle/>
          <a:p>
            <a:pPr lvl="0"/>
            <a:r>
              <a:rPr lang="en-GB" dirty="0"/>
              <a:t>Understand the complexity of the nutrition situation in the district/LLG.</a:t>
            </a:r>
            <a:endParaRPr lang="en-US" dirty="0"/>
          </a:p>
          <a:p>
            <a:pPr lvl="0"/>
            <a:r>
              <a:rPr lang="en-GB" dirty="0"/>
              <a:t>Identify how the various departments’ programmes are linked to the nutrition situation.</a:t>
            </a:r>
            <a:endParaRPr lang="en-US" dirty="0"/>
          </a:p>
          <a:p>
            <a:pPr lvl="0"/>
            <a:r>
              <a:rPr lang="en-GB" dirty="0"/>
              <a:t>Identify nutrition stakeholders and their roles.</a:t>
            </a:r>
            <a:endParaRPr lang="en-US" dirty="0"/>
          </a:p>
          <a:p>
            <a:pPr lvl="0"/>
            <a:r>
              <a:rPr lang="en-GB" dirty="0"/>
              <a:t>Identify the nutrition challenges and opportunities in the district/LLG.</a:t>
            </a:r>
            <a:endParaRPr lang="en-US" dirty="0"/>
          </a:p>
          <a:p>
            <a:endParaRPr lang="en-US" dirty="0"/>
          </a:p>
        </p:txBody>
      </p:sp>
      <p:sp>
        <p:nvSpPr>
          <p:cNvPr id="5" name="Slide Number Placeholder 4"/>
          <p:cNvSpPr>
            <a:spLocks noGrp="1"/>
          </p:cNvSpPr>
          <p:nvPr>
            <p:ph type="sldNum" sz="quarter" idx="12"/>
          </p:nvPr>
        </p:nvSpPr>
        <p:spPr/>
        <p:txBody>
          <a:bodyPr/>
          <a:lstStyle/>
          <a:p>
            <a:fld id="{0753450F-F2F9-436F-9000-8F4B603DDD6F}" type="slidenum">
              <a:rPr lang="en-US" smtClean="0"/>
              <a:pPr/>
              <a:t>3</a:t>
            </a:fld>
            <a:endParaRPr lang="en-US" dirty="0"/>
          </a:p>
        </p:txBody>
      </p:sp>
    </p:spTree>
    <p:extLst>
      <p:ext uri="{BB962C8B-B14F-4D97-AF65-F5344CB8AC3E}">
        <p14:creationId xmlns:p14="http://schemas.microsoft.com/office/powerpoint/2010/main" val="1059643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p:txBody>
          <a:bodyPr/>
          <a:lstStyle/>
          <a:p>
            <a:r>
              <a:rPr lang="nl-NL" dirty="0"/>
              <a:t>Steps - continued</a:t>
            </a:r>
          </a:p>
        </p:txBody>
      </p:sp>
      <p:sp>
        <p:nvSpPr>
          <p:cNvPr id="5" name="Text Placeholder 4"/>
          <p:cNvSpPr>
            <a:spLocks noGrp="1"/>
          </p:cNvSpPr>
          <p:nvPr>
            <p:ph idx="1"/>
          </p:nvPr>
        </p:nvSpPr>
        <p:spPr>
          <a:xfrm>
            <a:off x="628650" y="1641512"/>
            <a:ext cx="7886700" cy="4772539"/>
          </a:xfrm>
        </p:spPr>
        <p:txBody>
          <a:bodyPr>
            <a:normAutofit fontScale="85000" lnSpcReduction="20000"/>
          </a:bodyPr>
          <a:lstStyle/>
          <a:p>
            <a:pPr>
              <a:lnSpc>
                <a:spcPct val="110000"/>
              </a:lnSpc>
            </a:pPr>
            <a:r>
              <a:rPr lang="en-GB" sz="3100" b="1" dirty="0"/>
              <a:t>Operations </a:t>
            </a:r>
          </a:p>
          <a:p>
            <a:pPr lvl="1">
              <a:lnSpc>
                <a:spcPct val="110000"/>
              </a:lnSpc>
            </a:pPr>
            <a:r>
              <a:rPr lang="en-US" sz="3100" dirty="0"/>
              <a:t>How do stakeholders operate on a day-to-day basis? </a:t>
            </a:r>
          </a:p>
          <a:p>
            <a:pPr lvl="1">
              <a:lnSpc>
                <a:spcPct val="110000"/>
              </a:lnSpc>
            </a:pPr>
            <a:r>
              <a:rPr lang="en-US" sz="3100" dirty="0"/>
              <a:t>With whom do they interact and collaborate?</a:t>
            </a:r>
          </a:p>
          <a:p>
            <a:pPr lvl="1">
              <a:lnSpc>
                <a:spcPct val="110000"/>
              </a:lnSpc>
            </a:pPr>
            <a:r>
              <a:rPr lang="en-US" sz="3100" dirty="0"/>
              <a:t>Where do you see very little or no collaboration?</a:t>
            </a:r>
            <a:endParaRPr lang="en-GB" sz="3100" dirty="0"/>
          </a:p>
          <a:p>
            <a:pPr>
              <a:lnSpc>
                <a:spcPct val="110000"/>
              </a:lnSpc>
            </a:pPr>
            <a:r>
              <a:rPr lang="en-GB" sz="3100" b="1" dirty="0"/>
              <a:t>Resources</a:t>
            </a:r>
          </a:p>
          <a:p>
            <a:pPr lvl="1"/>
            <a:r>
              <a:rPr lang="en-GB" dirty="0"/>
              <a:t>What are the available resources and how can these resources be mobilised for nutrition?</a:t>
            </a:r>
            <a:endParaRPr lang="en-US" dirty="0"/>
          </a:p>
          <a:p>
            <a:endParaRPr lang="nl-NL" dirty="0"/>
          </a:p>
          <a:p>
            <a:endParaRPr lang="nl-NL" dirty="0"/>
          </a:p>
        </p:txBody>
      </p:sp>
    </p:spTree>
    <p:extLst>
      <p:ext uri="{BB962C8B-B14F-4D97-AF65-F5344CB8AC3E}">
        <p14:creationId xmlns:p14="http://schemas.microsoft.com/office/powerpoint/2010/main" val="551007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0" y="496014"/>
            <a:ext cx="9144000" cy="840125"/>
          </a:xfrm>
        </p:spPr>
        <p:txBody>
          <a:bodyPr>
            <a:normAutofit/>
          </a:bodyPr>
          <a:lstStyle/>
          <a:p>
            <a:pPr algn="ctr" eaLnBrk="1" hangingPunct="1"/>
            <a:r>
              <a:rPr lang="nl-NL" sz="3600" b="1" dirty="0">
                <a:solidFill>
                  <a:srgbClr val="006595"/>
                </a:solidFill>
                <a:latin typeface="Century Gothic" panose="020B0502020202020204" pitchFamily="34" charset="0"/>
              </a:rPr>
              <a:t>Stakeholder Analysis Matrix Example </a:t>
            </a:r>
          </a:p>
        </p:txBody>
      </p:sp>
      <p:graphicFrame>
        <p:nvGraphicFramePr>
          <p:cNvPr id="4" name="Table 3">
            <a:extLst>
              <a:ext uri="{FF2B5EF4-FFF2-40B4-BE49-F238E27FC236}">
                <a16:creationId xmlns:a16="http://schemas.microsoft.com/office/drawing/2014/main" id="{93F4C3F4-70AA-4FFF-9A67-F8BB002BC395}"/>
              </a:ext>
            </a:extLst>
          </p:cNvPr>
          <p:cNvGraphicFramePr>
            <a:graphicFrameLocks noGrp="1"/>
          </p:cNvGraphicFramePr>
          <p:nvPr>
            <p:extLst>
              <p:ext uri="{D42A27DB-BD31-4B8C-83A1-F6EECF244321}">
                <p14:modId xmlns:p14="http://schemas.microsoft.com/office/powerpoint/2010/main" val="2095341685"/>
              </p:ext>
            </p:extLst>
          </p:nvPr>
        </p:nvGraphicFramePr>
        <p:xfrm>
          <a:off x="39756" y="1944960"/>
          <a:ext cx="9064487" cy="2625579"/>
        </p:xfrm>
        <a:graphic>
          <a:graphicData uri="http://schemas.openxmlformats.org/drawingml/2006/table">
            <a:tbl>
              <a:tblPr/>
              <a:tblGrid>
                <a:gridCol w="1250705">
                  <a:extLst>
                    <a:ext uri="{9D8B030D-6E8A-4147-A177-3AD203B41FA5}">
                      <a16:colId xmlns:a16="http://schemas.microsoft.com/office/drawing/2014/main" val="3851000788"/>
                    </a:ext>
                  </a:extLst>
                </a:gridCol>
                <a:gridCol w="1215703">
                  <a:extLst>
                    <a:ext uri="{9D8B030D-6E8A-4147-A177-3AD203B41FA5}">
                      <a16:colId xmlns:a16="http://schemas.microsoft.com/office/drawing/2014/main" val="241401433"/>
                    </a:ext>
                  </a:extLst>
                </a:gridCol>
                <a:gridCol w="846894">
                  <a:extLst>
                    <a:ext uri="{9D8B030D-6E8A-4147-A177-3AD203B41FA5}">
                      <a16:colId xmlns:a16="http://schemas.microsoft.com/office/drawing/2014/main" val="981727319"/>
                    </a:ext>
                  </a:extLst>
                </a:gridCol>
                <a:gridCol w="563334">
                  <a:extLst>
                    <a:ext uri="{9D8B030D-6E8A-4147-A177-3AD203B41FA5}">
                      <a16:colId xmlns:a16="http://schemas.microsoft.com/office/drawing/2014/main" val="3972114347"/>
                    </a:ext>
                  </a:extLst>
                </a:gridCol>
                <a:gridCol w="993857">
                  <a:extLst>
                    <a:ext uri="{9D8B030D-6E8A-4147-A177-3AD203B41FA5}">
                      <a16:colId xmlns:a16="http://schemas.microsoft.com/office/drawing/2014/main" val="2382771503"/>
                    </a:ext>
                  </a:extLst>
                </a:gridCol>
                <a:gridCol w="1284001">
                  <a:extLst>
                    <a:ext uri="{9D8B030D-6E8A-4147-A177-3AD203B41FA5}">
                      <a16:colId xmlns:a16="http://schemas.microsoft.com/office/drawing/2014/main" val="3261650046"/>
                    </a:ext>
                  </a:extLst>
                </a:gridCol>
                <a:gridCol w="537854">
                  <a:extLst>
                    <a:ext uri="{9D8B030D-6E8A-4147-A177-3AD203B41FA5}">
                      <a16:colId xmlns:a16="http://schemas.microsoft.com/office/drawing/2014/main" val="2061470946"/>
                    </a:ext>
                  </a:extLst>
                </a:gridCol>
                <a:gridCol w="669360">
                  <a:extLst>
                    <a:ext uri="{9D8B030D-6E8A-4147-A177-3AD203B41FA5}">
                      <a16:colId xmlns:a16="http://schemas.microsoft.com/office/drawing/2014/main" val="2500892934"/>
                    </a:ext>
                  </a:extLst>
                </a:gridCol>
                <a:gridCol w="800430">
                  <a:extLst>
                    <a:ext uri="{9D8B030D-6E8A-4147-A177-3AD203B41FA5}">
                      <a16:colId xmlns:a16="http://schemas.microsoft.com/office/drawing/2014/main" val="2085426912"/>
                    </a:ext>
                  </a:extLst>
                </a:gridCol>
                <a:gridCol w="902349">
                  <a:extLst>
                    <a:ext uri="{9D8B030D-6E8A-4147-A177-3AD203B41FA5}">
                      <a16:colId xmlns:a16="http://schemas.microsoft.com/office/drawing/2014/main" val="1803738547"/>
                    </a:ext>
                  </a:extLst>
                </a:gridCol>
              </a:tblGrid>
              <a:tr h="437462">
                <a:tc rowSpan="2">
                  <a:txBody>
                    <a:bodyPr/>
                    <a:lstStyle/>
                    <a:p>
                      <a:pPr marL="0" marR="0">
                        <a:lnSpc>
                          <a:spcPct val="107000"/>
                        </a:lnSpc>
                        <a:spcBef>
                          <a:spcPts val="600"/>
                        </a:spcBef>
                        <a:spcAft>
                          <a:spcPts val="300"/>
                        </a:spcAft>
                      </a:pPr>
                      <a:r>
                        <a:rPr lang="en-US" sz="1300" b="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Name of </a:t>
                      </a:r>
                      <a:r>
                        <a:rPr lang="en-US" sz="1300" b="1" dirty="0" err="1">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organisation</a:t>
                      </a:r>
                      <a:r>
                        <a:rPr lang="en-US" sz="1300" b="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 stakeholder</a:t>
                      </a:r>
                      <a:endParaRPr lang="en-US" sz="1300" b="1"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81769" marR="81769" marT="40884" marB="4088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rowSpan="2">
                  <a:txBody>
                    <a:bodyPr/>
                    <a:lstStyle/>
                    <a:p>
                      <a:pPr marL="0" marR="0">
                        <a:lnSpc>
                          <a:spcPct val="107000"/>
                        </a:lnSpc>
                        <a:spcBef>
                          <a:spcPts val="600"/>
                        </a:spcBef>
                        <a:spcAft>
                          <a:spcPts val="300"/>
                        </a:spcAft>
                      </a:pPr>
                      <a:r>
                        <a:rPr lang="en-US" sz="1300" b="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Intervention/  program area</a:t>
                      </a:r>
                      <a:endParaRPr lang="en-US" sz="1300" b="1"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81769" marR="81769" marT="40884" marB="4088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rowSpan="2">
                  <a:txBody>
                    <a:bodyPr/>
                    <a:lstStyle/>
                    <a:p>
                      <a:pPr marL="0" marR="0">
                        <a:lnSpc>
                          <a:spcPct val="107000"/>
                        </a:lnSpc>
                        <a:spcBef>
                          <a:spcPts val="600"/>
                        </a:spcBef>
                        <a:spcAft>
                          <a:spcPts val="300"/>
                        </a:spcAft>
                      </a:pPr>
                      <a:r>
                        <a:rPr lang="en-US" sz="1300" b="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Duration of project</a:t>
                      </a:r>
                      <a:endParaRPr lang="en-US" sz="1300" b="1"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81769" marR="81769" marT="40884" marB="4088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rowSpan="2">
                  <a:txBody>
                    <a:bodyPr/>
                    <a:lstStyle/>
                    <a:p>
                      <a:pPr marL="0" marR="0">
                        <a:lnSpc>
                          <a:spcPct val="107000"/>
                        </a:lnSpc>
                        <a:spcBef>
                          <a:spcPts val="600"/>
                        </a:spcBef>
                        <a:spcAft>
                          <a:spcPts val="300"/>
                        </a:spcAft>
                      </a:pPr>
                      <a:r>
                        <a:rPr lang="en-US" sz="1300" b="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Start date </a:t>
                      </a:r>
                      <a:endParaRPr lang="en-US" sz="1300" b="1"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81769" marR="81769" marT="40884" marB="4088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rowSpan="2">
                  <a:txBody>
                    <a:bodyPr/>
                    <a:lstStyle/>
                    <a:p>
                      <a:pPr marL="0" marR="0">
                        <a:lnSpc>
                          <a:spcPct val="107000"/>
                        </a:lnSpc>
                        <a:spcBef>
                          <a:spcPts val="600"/>
                        </a:spcBef>
                        <a:spcAft>
                          <a:spcPts val="300"/>
                        </a:spcAft>
                      </a:pPr>
                      <a:r>
                        <a:rPr lang="en-US" sz="1300" b="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Coverage </a:t>
                      </a:r>
                      <a:endParaRPr lang="en-US" sz="1300" b="1"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81769" marR="81769" marT="40884" marB="4088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rowSpan="2">
                  <a:txBody>
                    <a:bodyPr/>
                    <a:lstStyle/>
                    <a:p>
                      <a:pPr marL="0" marR="0">
                        <a:lnSpc>
                          <a:spcPct val="107000"/>
                        </a:lnSpc>
                        <a:spcBef>
                          <a:spcPts val="600"/>
                        </a:spcBef>
                        <a:spcAft>
                          <a:spcPts val="300"/>
                        </a:spcAft>
                      </a:pPr>
                      <a:r>
                        <a:rPr lang="en-US" sz="1300" b="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Target group and Estimated population</a:t>
                      </a:r>
                      <a:endParaRPr lang="en-US" sz="1300" b="1"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81769" marR="81769" marT="40884" marB="4088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gridSpan="3">
                  <a:txBody>
                    <a:bodyPr/>
                    <a:lstStyle/>
                    <a:p>
                      <a:pPr marL="0" marR="0" algn="ctr">
                        <a:lnSpc>
                          <a:spcPct val="107000"/>
                        </a:lnSpc>
                        <a:spcBef>
                          <a:spcPts val="600"/>
                        </a:spcBef>
                        <a:spcAft>
                          <a:spcPts val="300"/>
                        </a:spcAft>
                      </a:pPr>
                      <a:r>
                        <a:rPr lang="en-US" sz="1400" b="1">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Implementation mode (complete all applicable columns)</a:t>
                      </a:r>
                      <a:endParaRPr lang="en-US" sz="1400" b="1">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600"/>
                        </a:spcBef>
                        <a:spcAft>
                          <a:spcPts val="300"/>
                        </a:spcAft>
                      </a:pPr>
                      <a:r>
                        <a:rPr lang="en-US" sz="1300" b="1"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Estimated annual support to District/ LLG</a:t>
                      </a:r>
                      <a:endParaRPr lang="en-US" sz="1300" b="1"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4036320222"/>
                  </a:ext>
                </a:extLst>
              </a:tr>
              <a:tr h="32764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600"/>
                        </a:spcBef>
                        <a:spcAft>
                          <a:spcPts val="300"/>
                        </a:spcAft>
                      </a:pPr>
                      <a:r>
                        <a:rPr lang="en-US" sz="1100" b="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Tech-</a:t>
                      </a:r>
                      <a:r>
                        <a:rPr lang="en-US" sz="1100" b="1" dirty="0" err="1">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nical</a:t>
                      </a:r>
                      <a:r>
                        <a:rPr lang="en-US" sz="1100" b="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 Assist-</a:t>
                      </a:r>
                      <a:r>
                        <a:rPr lang="en-US" sz="1100" b="1" dirty="0" err="1">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ance</a:t>
                      </a:r>
                      <a:endParaRPr lang="en-US" sz="1100" b="1"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gn="ctr">
                        <a:lnSpc>
                          <a:spcPct val="107000"/>
                        </a:lnSpc>
                        <a:spcBef>
                          <a:spcPts val="600"/>
                        </a:spcBef>
                        <a:spcAft>
                          <a:spcPts val="300"/>
                        </a:spcAft>
                      </a:pPr>
                      <a:r>
                        <a:rPr lang="en-US" sz="1300" b="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Direct</a:t>
                      </a:r>
                      <a:endParaRPr lang="en-US" sz="1300" b="1"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gn="ctr">
                        <a:lnSpc>
                          <a:spcPct val="107000"/>
                        </a:lnSpc>
                        <a:spcBef>
                          <a:spcPts val="600"/>
                        </a:spcBef>
                        <a:spcAft>
                          <a:spcPts val="300"/>
                        </a:spcAft>
                      </a:pPr>
                      <a:r>
                        <a:rPr lang="en-US" sz="1300" b="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In-kind</a:t>
                      </a:r>
                      <a:endParaRPr lang="en-US" sz="1300" b="1"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vMerge="1">
                  <a:txBody>
                    <a:bodyPr/>
                    <a:lstStyle/>
                    <a:p>
                      <a:endParaRPr lang="en-US"/>
                    </a:p>
                  </a:txBody>
                  <a:tcPr/>
                </a:tc>
                <a:extLst>
                  <a:ext uri="{0D108BD9-81ED-4DB2-BD59-A6C34878D82A}">
                    <a16:rowId xmlns:a16="http://schemas.microsoft.com/office/drawing/2014/main" val="3748289603"/>
                  </a:ext>
                </a:extLst>
              </a:tr>
              <a:tr h="1020745">
                <a:tc>
                  <a:txBody>
                    <a:bodyPr/>
                    <a:lstStyle/>
                    <a:p>
                      <a:pPr marL="0" marR="0">
                        <a:lnSpc>
                          <a:spcPct val="107000"/>
                        </a:lnSpc>
                        <a:spcBef>
                          <a:spcPts val="300"/>
                        </a:spcBef>
                        <a:spcAft>
                          <a:spcPts val="300"/>
                        </a:spcAft>
                      </a:pPr>
                      <a:r>
                        <a:rPr lang="en-US" sz="1400">
                          <a:effectLst/>
                          <a:latin typeface="Century Gothic" panose="020B0502020202020204" pitchFamily="34" charset="0"/>
                          <a:ea typeface="Calibri" panose="020F0502020204030204" pitchFamily="34" charset="0"/>
                          <a:cs typeface="Times New Roman" panose="02020603050405020304" pitchFamily="18" charset="0"/>
                        </a:rPr>
                        <a:t>WASH Project</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81769" marR="81769" marT="40884" marB="4088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400">
                          <a:effectLst/>
                          <a:latin typeface="Century Gothic" panose="020B0502020202020204" pitchFamily="34" charset="0"/>
                          <a:ea typeface="Calibri" panose="020F0502020204030204" pitchFamily="34" charset="0"/>
                          <a:cs typeface="Times New Roman" panose="02020603050405020304" pitchFamily="18" charset="0"/>
                        </a:rPr>
                        <a:t>Water, sanitation, and hygiene</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81769" marR="81769" marT="40884" marB="4088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400">
                          <a:effectLst/>
                          <a:latin typeface="Century Gothic" panose="020B0502020202020204" pitchFamily="34" charset="0"/>
                          <a:ea typeface="Calibri" panose="020F0502020204030204" pitchFamily="34" charset="0"/>
                          <a:cs typeface="Times New Roman" panose="02020603050405020304" pitchFamily="18" charset="0"/>
                        </a:rPr>
                        <a:t>2 years</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81769" marR="81769" marT="40884" marB="4088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400">
                          <a:effectLst/>
                          <a:latin typeface="Century Gothic" panose="020B0502020202020204" pitchFamily="34" charset="0"/>
                          <a:ea typeface="Calibri" panose="020F0502020204030204" pitchFamily="34" charset="0"/>
                          <a:cs typeface="Times New Roman" panose="02020603050405020304" pitchFamily="18" charset="0"/>
                        </a:rPr>
                        <a:t>May 2015</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81769" marR="81769" marT="40884" marB="4088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400" dirty="0" err="1">
                          <a:effectLst/>
                          <a:latin typeface="Century Gothic" panose="020B0502020202020204" pitchFamily="34" charset="0"/>
                          <a:ea typeface="Calibri" panose="020F0502020204030204" pitchFamily="34" charset="0"/>
                          <a:cs typeface="Times New Roman" panose="02020603050405020304" pitchFamily="18" charset="0"/>
                        </a:rPr>
                        <a:t>Mbarara</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a:t>
                      </a:r>
                      <a:r>
                        <a:rPr lang="en-US" sz="1400" dirty="0" err="1">
                          <a:effectLst/>
                          <a:latin typeface="Century Gothic" panose="020B0502020202020204" pitchFamily="34" charset="0"/>
                          <a:ea typeface="Calibri" panose="020F0502020204030204" pitchFamily="34" charset="0"/>
                          <a:cs typeface="Times New Roman" panose="02020603050405020304" pitchFamily="18" charset="0"/>
                        </a:rPr>
                        <a:t>Kakoba</a:t>
                      </a:r>
                      <a:endParaRPr lang="en-US"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81769" marR="81769" marT="40884" marB="4088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400">
                          <a:effectLst/>
                          <a:latin typeface="Century Gothic" panose="020B0502020202020204" pitchFamily="34" charset="0"/>
                          <a:ea typeface="Calibri" panose="020F0502020204030204" pitchFamily="34" charset="0"/>
                          <a:cs typeface="Times New Roman" panose="02020603050405020304" pitchFamily="18" charset="0"/>
                        </a:rPr>
                        <a:t>Households with children under 2, 1,500 households</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81769" marR="81769" marT="40884" marB="4088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300"/>
                        </a:spcBef>
                        <a:spcAft>
                          <a:spcPts val="3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300"/>
                        </a:spcBef>
                        <a:spcAft>
                          <a:spcPts val="3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UGX 250,000</a:t>
                      </a:r>
                      <a:endParaRPr lang="en-US"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7000"/>
                        </a:lnSpc>
                        <a:spcBef>
                          <a:spcPts val="300"/>
                        </a:spcBef>
                        <a:spcAft>
                          <a:spcPts val="3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Drilling of bore-holes UGX 500,000</a:t>
                      </a:r>
                      <a:endParaRPr lang="en-US"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2388" marR="0" indent="0">
                        <a:lnSpc>
                          <a:spcPct val="107000"/>
                        </a:lnSpc>
                        <a:spcBef>
                          <a:spcPts val="300"/>
                        </a:spcBef>
                        <a:spcAft>
                          <a:spcPts val="3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UGX 750,000</a:t>
                      </a:r>
                      <a:endParaRPr lang="en-US"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4656727"/>
                  </a:ext>
                </a:extLst>
              </a:tr>
            </a:tbl>
          </a:graphicData>
        </a:graphic>
      </p:graphicFrame>
    </p:spTree>
    <p:extLst>
      <p:ext uri="{BB962C8B-B14F-4D97-AF65-F5344CB8AC3E}">
        <p14:creationId xmlns:p14="http://schemas.microsoft.com/office/powerpoint/2010/main" val="310414752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028950" y="6356351"/>
            <a:ext cx="3086100" cy="365125"/>
          </a:xfrm>
        </p:spPr>
        <p:txBody>
          <a:bodyPr/>
          <a:lstStyle/>
          <a:p>
            <a:r>
              <a:rPr lang="en-US" sz="1600" dirty="0"/>
              <a:t>Nutrition Planning Workshop</a:t>
            </a:r>
          </a:p>
        </p:txBody>
      </p:sp>
      <p:sp>
        <p:nvSpPr>
          <p:cNvPr id="7" name="Slide Number Placeholder 6"/>
          <p:cNvSpPr>
            <a:spLocks noGrp="1"/>
          </p:cNvSpPr>
          <p:nvPr>
            <p:ph type="sldNum" sz="quarter" idx="12"/>
          </p:nvPr>
        </p:nvSpPr>
        <p:spPr/>
        <p:txBody>
          <a:bodyPr/>
          <a:lstStyle/>
          <a:p>
            <a:fld id="{0753450F-F2F9-436F-9000-8F4B603DDD6F}" type="slidenum">
              <a:rPr lang="en-US" sz="1600" smtClean="0"/>
              <a:t>32</a:t>
            </a:fld>
            <a:endParaRPr lang="en-US" sz="1600" dirty="0"/>
          </a:p>
        </p:txBody>
      </p:sp>
      <p:sp>
        <p:nvSpPr>
          <p:cNvPr id="5"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8"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32</a:t>
            </a:fld>
            <a:endParaRPr lang="en-US" sz="1600" dirty="0"/>
          </a:p>
        </p:txBody>
      </p:sp>
      <p:sp>
        <p:nvSpPr>
          <p:cNvPr id="9"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0"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32</a:t>
            </a:fld>
            <a:endParaRPr lang="en-US" sz="1600" dirty="0"/>
          </a:p>
        </p:txBody>
      </p:sp>
      <p:sp>
        <p:nvSpPr>
          <p:cNvPr id="11"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2"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32</a:t>
            </a:fld>
            <a:endParaRPr lang="en-US" sz="1600" dirty="0"/>
          </a:p>
        </p:txBody>
      </p:sp>
      <p:sp>
        <p:nvSpPr>
          <p:cNvPr id="13"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4"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32</a:t>
            </a:fld>
            <a:endParaRPr lang="en-US" sz="1600" dirty="0"/>
          </a:p>
        </p:txBody>
      </p:sp>
      <p:sp>
        <p:nvSpPr>
          <p:cNvPr id="15"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6"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32</a:t>
            </a:fld>
            <a:endParaRPr lang="en-US" sz="1600" dirty="0"/>
          </a:p>
        </p:txBody>
      </p:sp>
      <p:sp>
        <p:nvSpPr>
          <p:cNvPr id="17" name="Title 1"/>
          <p:cNvSpPr txBox="1">
            <a:spLocks/>
          </p:cNvSpPr>
          <p:nvPr/>
        </p:nvSpPr>
        <p:spPr>
          <a:xfrm>
            <a:off x="0" y="2506132"/>
            <a:ext cx="9144000" cy="4351867"/>
          </a:xfrm>
          <a:prstGeom prst="rect">
            <a:avLst/>
          </a:prstGeom>
          <a:solidFill>
            <a:srgbClr val="F38B00"/>
          </a:solidFill>
        </p:spPr>
        <p:txBody>
          <a:bodyPr vert="horz" lIns="91440" tIns="2743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3000"/>
              </a:spcBef>
            </a:pPr>
            <a:endParaRPr lang="en-GB" sz="200" b="1" dirty="0">
              <a:solidFill>
                <a:schemeClr val="bg1"/>
              </a:solidFill>
            </a:endParaRPr>
          </a:p>
          <a:p>
            <a:pPr marL="914400">
              <a:lnSpc>
                <a:spcPct val="100000"/>
              </a:lnSpc>
              <a:spcBef>
                <a:spcPts val="1800"/>
              </a:spcBef>
            </a:pPr>
            <a:r>
              <a:rPr lang="en-US" sz="4500" b="1" dirty="0">
                <a:solidFill>
                  <a:schemeClr val="bg1"/>
                </a:solidFill>
                <a:latin typeface="Century Gothic" panose="020B0502020202020204" pitchFamily="34" charset="0"/>
              </a:rPr>
              <a:t>Potentials, Opportunities, Challenges, and Constraints (POCC) Analysis</a:t>
            </a:r>
          </a:p>
        </p:txBody>
      </p:sp>
      <p:sp>
        <p:nvSpPr>
          <p:cNvPr id="18" name="Rectangle 17"/>
          <p:cNvSpPr/>
          <p:nvPr/>
        </p:nvSpPr>
        <p:spPr>
          <a:xfrm>
            <a:off x="0" y="1560471"/>
            <a:ext cx="9144000" cy="945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914400"/>
            <a:r>
              <a:rPr lang="en-US" sz="3600" b="1" dirty="0">
                <a:latin typeface="Century Gothic" panose="020B0502020202020204" pitchFamily="34" charset="0"/>
              </a:rPr>
              <a:t>Session 2.6</a:t>
            </a:r>
          </a:p>
        </p:txBody>
      </p:sp>
      <p:pic>
        <p:nvPicPr>
          <p:cNvPr id="19" name="Picture 18" descr="logo of Uganda OPM" title="logo of Uganda OP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087" y="127776"/>
            <a:ext cx="1555825" cy="1357008"/>
          </a:xfrm>
          <a:prstGeom prst="rect">
            <a:avLst/>
          </a:prstGeom>
        </p:spPr>
      </p:pic>
    </p:spTree>
    <p:extLst>
      <p:ext uri="{BB962C8B-B14F-4D97-AF65-F5344CB8AC3E}">
        <p14:creationId xmlns:p14="http://schemas.microsoft.com/office/powerpoint/2010/main" val="401723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3125" y="1435508"/>
            <a:ext cx="8204886" cy="5124317"/>
          </a:xfrm>
        </p:spPr>
        <p:txBody>
          <a:bodyPr>
            <a:noAutofit/>
          </a:bodyPr>
          <a:lstStyle/>
          <a:p>
            <a:pPr marL="0" indent="0">
              <a:lnSpc>
                <a:spcPct val="100000"/>
              </a:lnSpc>
              <a:spcBef>
                <a:spcPts val="0"/>
              </a:spcBef>
              <a:spcAft>
                <a:spcPts val="600"/>
              </a:spcAft>
              <a:buNone/>
            </a:pPr>
            <a:r>
              <a:rPr lang="en-US" sz="2200" b="1" dirty="0"/>
              <a:t>Potentials </a:t>
            </a:r>
            <a:r>
              <a:rPr lang="en-US" sz="2200" dirty="0"/>
              <a:t>refer to </a:t>
            </a:r>
            <a:r>
              <a:rPr lang="en-US" sz="2200" i="1" dirty="0"/>
              <a:t>internal </a:t>
            </a:r>
            <a:r>
              <a:rPr lang="en-US" sz="2200" dirty="0"/>
              <a:t>factors, advantages, and resources that can enable the district/LLG to enhance its chances of achieving the selected goal and objectives.</a:t>
            </a:r>
          </a:p>
          <a:p>
            <a:pPr marL="0" indent="0">
              <a:lnSpc>
                <a:spcPct val="100000"/>
              </a:lnSpc>
              <a:spcBef>
                <a:spcPts val="0"/>
              </a:spcBef>
              <a:spcAft>
                <a:spcPts val="600"/>
              </a:spcAft>
              <a:buNone/>
            </a:pPr>
            <a:r>
              <a:rPr lang="en-US" sz="2200" b="1" dirty="0"/>
              <a:t>Opportunities </a:t>
            </a:r>
            <a:r>
              <a:rPr lang="en-US" sz="2200" dirty="0"/>
              <a:t>are the </a:t>
            </a:r>
            <a:r>
              <a:rPr lang="en-US" sz="2200" i="1" dirty="0"/>
              <a:t>external</a:t>
            </a:r>
            <a:r>
              <a:rPr lang="en-US" sz="2200" dirty="0"/>
              <a:t> factors (beyond the district/LLG) that positively influence development in the district/LLG to enhance its chances of achieving the selected goal and objectives. </a:t>
            </a:r>
          </a:p>
          <a:p>
            <a:pPr marL="0" indent="0">
              <a:lnSpc>
                <a:spcPct val="100000"/>
              </a:lnSpc>
              <a:spcBef>
                <a:spcPts val="0"/>
              </a:spcBef>
              <a:spcAft>
                <a:spcPts val="600"/>
              </a:spcAft>
              <a:buNone/>
            </a:pPr>
            <a:r>
              <a:rPr lang="en-US" sz="2200" b="1" dirty="0"/>
              <a:t>Challenges </a:t>
            </a:r>
            <a:r>
              <a:rPr lang="en-US" sz="2200" dirty="0"/>
              <a:t>are the </a:t>
            </a:r>
            <a:r>
              <a:rPr lang="en-US" sz="2200" i="1" dirty="0"/>
              <a:t>external</a:t>
            </a:r>
            <a:r>
              <a:rPr lang="en-US" sz="2200" dirty="0"/>
              <a:t> factors or obstacles (outside the district/LLG) that may hamper smooth development efforts.</a:t>
            </a:r>
          </a:p>
          <a:p>
            <a:pPr marL="0" indent="0">
              <a:lnSpc>
                <a:spcPct val="100000"/>
              </a:lnSpc>
              <a:spcBef>
                <a:spcPts val="0"/>
              </a:spcBef>
              <a:spcAft>
                <a:spcPts val="600"/>
              </a:spcAft>
              <a:buNone/>
            </a:pPr>
            <a:r>
              <a:rPr lang="en-US" sz="2200" b="1" dirty="0"/>
              <a:t>Constraints </a:t>
            </a:r>
            <a:r>
              <a:rPr lang="en-US" sz="2200" dirty="0"/>
              <a:t>are the disadvantages emanating from </a:t>
            </a:r>
            <a:r>
              <a:rPr lang="en-US" sz="2200" i="1" dirty="0"/>
              <a:t>internal</a:t>
            </a:r>
            <a:r>
              <a:rPr lang="en-US" sz="2200" dirty="0"/>
              <a:t> factors that hinder the district/LLG from achieving the selected development goal and objectives. </a:t>
            </a:r>
          </a:p>
        </p:txBody>
      </p:sp>
      <p:sp>
        <p:nvSpPr>
          <p:cNvPr id="5" name="Slide Number Placeholder 4"/>
          <p:cNvSpPr>
            <a:spLocks noGrp="1"/>
          </p:cNvSpPr>
          <p:nvPr>
            <p:ph type="sldNum" sz="quarter" idx="12"/>
          </p:nvPr>
        </p:nvSpPr>
        <p:spPr/>
        <p:txBody>
          <a:bodyPr/>
          <a:lstStyle/>
          <a:p>
            <a:fld id="{0753450F-F2F9-436F-9000-8F4B603DDD6F}" type="slidenum">
              <a:rPr lang="en-US" smtClean="0"/>
              <a:t>33</a:t>
            </a:fld>
            <a:endParaRPr lang="en-US"/>
          </a:p>
        </p:txBody>
      </p:sp>
      <p:sp>
        <p:nvSpPr>
          <p:cNvPr id="6" name="Title 5">
            <a:extLst>
              <a:ext uri="{FF2B5EF4-FFF2-40B4-BE49-F238E27FC236}">
                <a16:creationId xmlns:a16="http://schemas.microsoft.com/office/drawing/2014/main" id="{8173B67D-80BD-4A36-B515-B6D09EFD5A9D}"/>
              </a:ext>
            </a:extLst>
          </p:cNvPr>
          <p:cNvSpPr>
            <a:spLocks noGrp="1"/>
          </p:cNvSpPr>
          <p:nvPr>
            <p:ph type="title"/>
          </p:nvPr>
        </p:nvSpPr>
        <p:spPr/>
        <p:txBody>
          <a:bodyPr>
            <a:noAutofit/>
          </a:bodyPr>
          <a:lstStyle/>
          <a:p>
            <a:r>
              <a:rPr lang="en-GB" sz="3200" dirty="0"/>
              <a:t>Potentials, Opportunities, Challenges, and Constraints (</a:t>
            </a:r>
            <a:r>
              <a:rPr lang="en-GB" sz="3200" dirty="0" err="1"/>
              <a:t>POCC</a:t>
            </a:r>
            <a:r>
              <a:rPr lang="en-GB" sz="3200" dirty="0"/>
              <a:t>)</a:t>
            </a:r>
            <a:endParaRPr lang="en-US" sz="3200" dirty="0"/>
          </a:p>
        </p:txBody>
      </p:sp>
    </p:spTree>
    <p:extLst>
      <p:ext uri="{BB962C8B-B14F-4D97-AF65-F5344CB8AC3E}">
        <p14:creationId xmlns:p14="http://schemas.microsoft.com/office/powerpoint/2010/main" val="3262543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8515350" cy="1325563"/>
          </a:xfrm>
        </p:spPr>
        <p:txBody>
          <a:bodyPr>
            <a:normAutofit/>
          </a:bodyPr>
          <a:lstStyle/>
          <a:p>
            <a:r>
              <a:rPr lang="en-GB" sz="3900" b="1" dirty="0">
                <a:solidFill>
                  <a:srgbClr val="006595"/>
                </a:solidFill>
                <a:latin typeface="+mn-lt"/>
              </a:rPr>
              <a:t>	</a:t>
            </a:r>
            <a:r>
              <a:rPr lang="en-GB" sz="3900" b="1" dirty="0">
                <a:solidFill>
                  <a:srgbClr val="006595"/>
                </a:solidFill>
              </a:rPr>
              <a:t>POCC Analysis Matrix - Example</a:t>
            </a:r>
          </a:p>
        </p:txBody>
      </p:sp>
      <p:sp>
        <p:nvSpPr>
          <p:cNvPr id="5" name="Slide Number Placeholder 4"/>
          <p:cNvSpPr>
            <a:spLocks noGrp="1"/>
          </p:cNvSpPr>
          <p:nvPr>
            <p:ph type="sldNum" sz="quarter" idx="12"/>
          </p:nvPr>
        </p:nvSpPr>
        <p:spPr/>
        <p:txBody>
          <a:bodyPr/>
          <a:lstStyle/>
          <a:p>
            <a:fld id="{0753450F-F2F9-436F-9000-8F4B603DDD6F}" type="slidenum">
              <a:rPr lang="en-US" smtClean="0"/>
              <a:t>34</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053187758"/>
              </p:ext>
            </p:extLst>
          </p:nvPr>
        </p:nvGraphicFramePr>
        <p:xfrm>
          <a:off x="1378039" y="1690689"/>
          <a:ext cx="6427846" cy="3813988"/>
        </p:xfrm>
        <a:graphic>
          <a:graphicData uri="http://schemas.openxmlformats.org/drawingml/2006/table">
            <a:tbl>
              <a:tblPr firstRow="1" firstCol="1" bandRow="1"/>
              <a:tblGrid>
                <a:gridCol w="3213923">
                  <a:extLst>
                    <a:ext uri="{9D8B030D-6E8A-4147-A177-3AD203B41FA5}">
                      <a16:colId xmlns:a16="http://schemas.microsoft.com/office/drawing/2014/main" val="4116049973"/>
                    </a:ext>
                  </a:extLst>
                </a:gridCol>
                <a:gridCol w="3213923">
                  <a:extLst>
                    <a:ext uri="{9D8B030D-6E8A-4147-A177-3AD203B41FA5}">
                      <a16:colId xmlns:a16="http://schemas.microsoft.com/office/drawing/2014/main" val="3377433539"/>
                    </a:ext>
                  </a:extLst>
                </a:gridCol>
              </a:tblGrid>
              <a:tr h="337604">
                <a:tc>
                  <a:txBody>
                    <a:bodyPr/>
                    <a:lstStyle/>
                    <a:p>
                      <a:pPr marL="0" marR="0">
                        <a:spcBef>
                          <a:spcPts val="600"/>
                        </a:spcBef>
                        <a:spcAft>
                          <a:spcPts val="300"/>
                        </a:spcAft>
                      </a:pPr>
                      <a:r>
                        <a:rPr lang="en-US" sz="2400" b="1" dirty="0">
                          <a:effectLst/>
                          <a:latin typeface="Century Gothic" panose="020B0502020202020204" pitchFamily="34" charset="0"/>
                          <a:ea typeface="Times New Roman" panose="02020603050405020304" pitchFamily="18" charset="0"/>
                          <a:cs typeface="Times New Roman" panose="02020603050405020304" pitchFamily="18" charset="0"/>
                        </a:rPr>
                        <a:t>Potentials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a:spcBef>
                          <a:spcPts val="600"/>
                        </a:spcBef>
                        <a:spcAft>
                          <a:spcPts val="300"/>
                        </a:spcAft>
                      </a:pPr>
                      <a:r>
                        <a:rPr lang="en-US" sz="2400" b="1" dirty="0">
                          <a:effectLst/>
                          <a:latin typeface="Century Gothic" panose="020B0502020202020204" pitchFamily="34" charset="0"/>
                          <a:ea typeface="Times New Roman" panose="02020603050405020304" pitchFamily="18" charset="0"/>
                          <a:cs typeface="Times New Roman" panose="02020603050405020304" pitchFamily="18" charset="0"/>
                        </a:rPr>
                        <a:t>Opportunities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994851000"/>
                  </a:ext>
                </a:extLst>
              </a:tr>
              <a:tr h="1541234">
                <a:tc>
                  <a:txBody>
                    <a:bodyPr/>
                    <a:lstStyle/>
                    <a:p>
                      <a:pPr marL="0" marR="0">
                        <a:spcBef>
                          <a:spcPts val="300"/>
                        </a:spcBef>
                        <a:spcAft>
                          <a:spcPts val="300"/>
                        </a:spcAft>
                      </a:pPr>
                      <a:endParaRPr lang="en-US" sz="2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2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049652"/>
                  </a:ext>
                </a:extLst>
              </a:tr>
              <a:tr h="221094">
                <a:tc>
                  <a:txBody>
                    <a:bodyPr/>
                    <a:lstStyle/>
                    <a:p>
                      <a:pPr marL="0" marR="0">
                        <a:spcBef>
                          <a:spcPts val="600"/>
                        </a:spcBef>
                        <a:spcAft>
                          <a:spcPts val="300"/>
                        </a:spcAft>
                      </a:pPr>
                      <a:r>
                        <a:rPr lang="en-US" sz="2400" b="1">
                          <a:effectLst/>
                          <a:latin typeface="Century Gothic" panose="020B0502020202020204" pitchFamily="34" charset="0"/>
                          <a:ea typeface="Times New Roman" panose="02020603050405020304" pitchFamily="18" charset="0"/>
                          <a:cs typeface="Times New Roman" panose="02020603050405020304" pitchFamily="18" charset="0"/>
                        </a:rPr>
                        <a:t>Challenges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a:spcBef>
                          <a:spcPts val="600"/>
                        </a:spcBef>
                        <a:spcAft>
                          <a:spcPts val="300"/>
                        </a:spcAft>
                      </a:pPr>
                      <a:r>
                        <a:rPr lang="en-US" sz="2400" b="1" dirty="0">
                          <a:effectLst/>
                          <a:latin typeface="Century Gothic" panose="020B0502020202020204" pitchFamily="34" charset="0"/>
                          <a:ea typeface="Times New Roman" panose="02020603050405020304" pitchFamily="18" charset="0"/>
                          <a:cs typeface="Times New Roman" panose="02020603050405020304" pitchFamily="18" charset="0"/>
                        </a:rPr>
                        <a:t>Constraints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981082930"/>
                  </a:ext>
                </a:extLst>
              </a:tr>
              <a:tr h="1541234">
                <a:tc>
                  <a:txBody>
                    <a:bodyPr/>
                    <a:lstStyle/>
                    <a:p>
                      <a:pPr marL="0" marR="0">
                        <a:spcBef>
                          <a:spcPts val="300"/>
                        </a:spcBef>
                        <a:spcAft>
                          <a:spcPts val="300"/>
                        </a:spcAft>
                      </a:pPr>
                      <a:endParaRPr lang="en-US" sz="2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endParaRPr lang="en-US" sz="2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9536067"/>
                  </a:ext>
                </a:extLst>
              </a:tr>
            </a:tbl>
          </a:graphicData>
        </a:graphic>
      </p:graphicFrame>
      <p:sp>
        <p:nvSpPr>
          <p:cNvPr id="3" name="TextBox 2"/>
          <p:cNvSpPr txBox="1"/>
          <p:nvPr/>
        </p:nvSpPr>
        <p:spPr>
          <a:xfrm>
            <a:off x="1468191" y="2168962"/>
            <a:ext cx="2936383" cy="1477328"/>
          </a:xfrm>
          <a:prstGeom prst="rect">
            <a:avLst/>
          </a:prstGeom>
          <a:noFill/>
        </p:spPr>
        <p:txBody>
          <a:bodyPr wrap="square" rtlCol="0">
            <a:spAutoFit/>
          </a:bodyPr>
          <a:lstStyle/>
          <a:p>
            <a:r>
              <a:rPr lang="en-US" dirty="0">
                <a:latin typeface="Century Gothic" panose="020B0502020202020204" pitchFamily="34" charset="0"/>
              </a:rPr>
              <a:t>Well-established mother’s groups could be used as a platform for sharing nutrition messages.</a:t>
            </a:r>
          </a:p>
        </p:txBody>
      </p:sp>
      <p:sp>
        <p:nvSpPr>
          <p:cNvPr id="10" name="TextBox 9"/>
          <p:cNvSpPr txBox="1"/>
          <p:nvPr/>
        </p:nvSpPr>
        <p:spPr>
          <a:xfrm>
            <a:off x="4646858" y="2168961"/>
            <a:ext cx="2936383" cy="923330"/>
          </a:xfrm>
          <a:prstGeom prst="rect">
            <a:avLst/>
          </a:prstGeom>
          <a:noFill/>
        </p:spPr>
        <p:txBody>
          <a:bodyPr wrap="square" rtlCol="0">
            <a:spAutoFit/>
          </a:bodyPr>
          <a:lstStyle/>
          <a:p>
            <a:r>
              <a:rPr lang="en-US" dirty="0">
                <a:latin typeface="Century Gothic" panose="020B0502020202020204" pitchFamily="34" charset="0"/>
              </a:rPr>
              <a:t>Private-sector investment in agriculture.</a:t>
            </a:r>
          </a:p>
        </p:txBody>
      </p:sp>
      <p:sp>
        <p:nvSpPr>
          <p:cNvPr id="11" name="TextBox 10"/>
          <p:cNvSpPr txBox="1"/>
          <p:nvPr/>
        </p:nvSpPr>
        <p:spPr>
          <a:xfrm>
            <a:off x="1468190" y="4030103"/>
            <a:ext cx="2936383" cy="646331"/>
          </a:xfrm>
          <a:prstGeom prst="rect">
            <a:avLst/>
          </a:prstGeom>
          <a:noFill/>
        </p:spPr>
        <p:txBody>
          <a:bodyPr wrap="square" rtlCol="0">
            <a:spAutoFit/>
          </a:bodyPr>
          <a:lstStyle/>
          <a:p>
            <a:r>
              <a:rPr lang="en-US" dirty="0">
                <a:latin typeface="Century Gothic" panose="020B0502020202020204" pitchFamily="34" charset="0"/>
              </a:rPr>
              <a:t>Unpredictable weather patterns.</a:t>
            </a:r>
          </a:p>
        </p:txBody>
      </p:sp>
      <p:sp>
        <p:nvSpPr>
          <p:cNvPr id="12" name="TextBox 11"/>
          <p:cNvSpPr txBox="1"/>
          <p:nvPr/>
        </p:nvSpPr>
        <p:spPr>
          <a:xfrm>
            <a:off x="4646858" y="4011683"/>
            <a:ext cx="2936383" cy="923330"/>
          </a:xfrm>
          <a:prstGeom prst="rect">
            <a:avLst/>
          </a:prstGeom>
          <a:noFill/>
        </p:spPr>
        <p:txBody>
          <a:bodyPr wrap="square" rtlCol="0">
            <a:spAutoFit/>
          </a:bodyPr>
          <a:lstStyle/>
          <a:p>
            <a:r>
              <a:rPr lang="en-US" dirty="0">
                <a:latin typeface="Century Gothic" panose="020B0502020202020204" pitchFamily="34" charset="0"/>
              </a:rPr>
              <a:t>Limited land available for farming by households.</a:t>
            </a:r>
          </a:p>
        </p:txBody>
      </p:sp>
    </p:spTree>
    <p:extLst>
      <p:ext uri="{BB962C8B-B14F-4D97-AF65-F5344CB8AC3E}">
        <p14:creationId xmlns:p14="http://schemas.microsoft.com/office/powerpoint/2010/main" val="282908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11DD9B-8358-4D5B-B958-05F202F24960}"/>
              </a:ext>
            </a:extLst>
          </p:cNvPr>
          <p:cNvSpPr>
            <a:spLocks noGrp="1"/>
          </p:cNvSpPr>
          <p:nvPr>
            <p:ph type="title"/>
          </p:nvPr>
        </p:nvSpPr>
        <p:spPr/>
        <p:txBody>
          <a:bodyPr>
            <a:normAutofit/>
          </a:bodyPr>
          <a:lstStyle/>
          <a:p>
            <a:r>
              <a:rPr lang="en-GB" dirty="0"/>
              <a:t>Group Work: POCC Analysis</a:t>
            </a:r>
            <a:endParaRPr lang="en-US" dirty="0"/>
          </a:p>
        </p:txBody>
      </p:sp>
      <p:sp>
        <p:nvSpPr>
          <p:cNvPr id="3" name="Content Placeholder 2"/>
          <p:cNvSpPr>
            <a:spLocks noGrp="1"/>
          </p:cNvSpPr>
          <p:nvPr>
            <p:ph idx="1"/>
          </p:nvPr>
        </p:nvSpPr>
        <p:spPr/>
        <p:txBody>
          <a:bodyPr>
            <a:normAutofit fontScale="85000" lnSpcReduction="10000"/>
          </a:bodyPr>
          <a:lstStyle/>
          <a:p>
            <a:r>
              <a:rPr lang="en-GB" dirty="0"/>
              <a:t>Duplicate the POCC Analysis matrix on a flip chart.</a:t>
            </a:r>
          </a:p>
          <a:p>
            <a:r>
              <a:rPr lang="en-GB" dirty="0"/>
              <a:t>Identify Potentials, Opportunities, Challenges, and Constraints in the district/LLG.</a:t>
            </a:r>
          </a:p>
          <a:p>
            <a:r>
              <a:rPr lang="en-GB" dirty="0"/>
              <a:t>List at least four items under each category.</a:t>
            </a:r>
          </a:p>
          <a:p>
            <a:pPr lvl="1"/>
            <a:r>
              <a:rPr lang="en-GB" dirty="0"/>
              <a:t>Think about all departments!</a:t>
            </a:r>
          </a:p>
          <a:p>
            <a:r>
              <a:rPr lang="en-US" dirty="0"/>
              <a:t>Be sure that each item included can be linked back to nutrition.</a:t>
            </a:r>
          </a:p>
          <a:p>
            <a:r>
              <a:rPr lang="en-US" dirty="0"/>
              <a:t>Refer back to your previous group work to help you identify issues to include in each category.</a:t>
            </a:r>
            <a:endParaRPr lang="en-GB" dirty="0"/>
          </a:p>
        </p:txBody>
      </p:sp>
      <p:sp>
        <p:nvSpPr>
          <p:cNvPr id="5" name="Slide Number Placeholder 4"/>
          <p:cNvSpPr>
            <a:spLocks noGrp="1"/>
          </p:cNvSpPr>
          <p:nvPr>
            <p:ph type="sldNum" sz="quarter" idx="12"/>
          </p:nvPr>
        </p:nvSpPr>
        <p:spPr/>
        <p:txBody>
          <a:bodyPr/>
          <a:lstStyle/>
          <a:p>
            <a:fld id="{0753450F-F2F9-436F-9000-8F4B603DDD6F}" type="slidenum">
              <a:rPr lang="en-US" smtClean="0"/>
              <a:pPr/>
              <a:t>35</a:t>
            </a:fld>
            <a:endParaRPr lang="en-US"/>
          </a:p>
        </p:txBody>
      </p:sp>
    </p:spTree>
    <p:extLst>
      <p:ext uri="{BB962C8B-B14F-4D97-AF65-F5344CB8AC3E}">
        <p14:creationId xmlns:p14="http://schemas.microsoft.com/office/powerpoint/2010/main" val="3000215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028950" y="6356351"/>
            <a:ext cx="3086100" cy="365125"/>
          </a:xfrm>
        </p:spPr>
        <p:txBody>
          <a:bodyPr/>
          <a:lstStyle/>
          <a:p>
            <a:r>
              <a:rPr lang="en-US" sz="1600" dirty="0"/>
              <a:t>Nutrition Planning Workshop</a:t>
            </a:r>
          </a:p>
        </p:txBody>
      </p:sp>
      <p:sp>
        <p:nvSpPr>
          <p:cNvPr id="7" name="Slide Number Placeholder 6"/>
          <p:cNvSpPr>
            <a:spLocks noGrp="1"/>
          </p:cNvSpPr>
          <p:nvPr>
            <p:ph type="sldNum" sz="quarter" idx="12"/>
          </p:nvPr>
        </p:nvSpPr>
        <p:spPr/>
        <p:txBody>
          <a:bodyPr/>
          <a:lstStyle/>
          <a:p>
            <a:fld id="{0753450F-F2F9-436F-9000-8F4B603DDD6F}" type="slidenum">
              <a:rPr lang="en-US" sz="1600" smtClean="0"/>
              <a:t>36</a:t>
            </a:fld>
            <a:endParaRPr lang="en-US" sz="1600" dirty="0"/>
          </a:p>
        </p:txBody>
      </p:sp>
      <p:sp>
        <p:nvSpPr>
          <p:cNvPr id="8"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9"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36</a:t>
            </a:fld>
            <a:endParaRPr lang="en-US" sz="1600" dirty="0"/>
          </a:p>
        </p:txBody>
      </p:sp>
      <p:sp>
        <p:nvSpPr>
          <p:cNvPr id="10"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1"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36</a:t>
            </a:fld>
            <a:endParaRPr lang="en-US" sz="1600" dirty="0"/>
          </a:p>
        </p:txBody>
      </p:sp>
      <p:sp>
        <p:nvSpPr>
          <p:cNvPr id="12"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3"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36</a:t>
            </a:fld>
            <a:endParaRPr lang="en-US" sz="1600" dirty="0"/>
          </a:p>
        </p:txBody>
      </p:sp>
      <p:sp>
        <p:nvSpPr>
          <p:cNvPr id="14"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5"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36</a:t>
            </a:fld>
            <a:endParaRPr lang="en-US" sz="1600" dirty="0"/>
          </a:p>
        </p:txBody>
      </p:sp>
      <p:sp>
        <p:nvSpPr>
          <p:cNvPr id="16"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7"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36</a:t>
            </a:fld>
            <a:endParaRPr lang="en-US" sz="1600" dirty="0"/>
          </a:p>
        </p:txBody>
      </p:sp>
      <p:sp>
        <p:nvSpPr>
          <p:cNvPr id="18"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9"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36</a:t>
            </a:fld>
            <a:endParaRPr lang="en-US" sz="1600" dirty="0"/>
          </a:p>
        </p:txBody>
      </p:sp>
      <p:sp>
        <p:nvSpPr>
          <p:cNvPr id="20" name="Title 1"/>
          <p:cNvSpPr txBox="1">
            <a:spLocks/>
          </p:cNvSpPr>
          <p:nvPr/>
        </p:nvSpPr>
        <p:spPr>
          <a:xfrm>
            <a:off x="0" y="2506132"/>
            <a:ext cx="9144000" cy="4351867"/>
          </a:xfrm>
          <a:prstGeom prst="rect">
            <a:avLst/>
          </a:prstGeom>
          <a:solidFill>
            <a:srgbClr val="F38B00"/>
          </a:solidFill>
        </p:spPr>
        <p:txBody>
          <a:bodyPr vert="horz" lIns="91440" tIns="2743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3000"/>
              </a:spcBef>
            </a:pPr>
            <a:endParaRPr lang="en-GB" sz="200" b="1" dirty="0">
              <a:solidFill>
                <a:schemeClr val="bg1"/>
              </a:solidFill>
            </a:endParaRPr>
          </a:p>
          <a:p>
            <a:pPr marL="914400">
              <a:lnSpc>
                <a:spcPct val="100000"/>
              </a:lnSpc>
              <a:spcBef>
                <a:spcPts val="1800"/>
              </a:spcBef>
            </a:pPr>
            <a:r>
              <a:rPr lang="en-US" sz="4900" b="1" dirty="0">
                <a:solidFill>
                  <a:schemeClr val="bg1"/>
                </a:solidFill>
                <a:latin typeface="Century Gothic" panose="020B0502020202020204" pitchFamily="34" charset="0"/>
              </a:rPr>
              <a:t>Problem Tree</a:t>
            </a:r>
          </a:p>
        </p:txBody>
      </p:sp>
      <p:sp>
        <p:nvSpPr>
          <p:cNvPr id="21" name="Rectangle 20"/>
          <p:cNvSpPr/>
          <p:nvPr/>
        </p:nvSpPr>
        <p:spPr>
          <a:xfrm>
            <a:off x="0" y="1560471"/>
            <a:ext cx="9144000" cy="945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914400"/>
            <a:r>
              <a:rPr lang="en-US" sz="3600" b="1" dirty="0">
                <a:latin typeface="Century Gothic" panose="020B0502020202020204" pitchFamily="34" charset="0"/>
              </a:rPr>
              <a:t>Session 2.7</a:t>
            </a:r>
          </a:p>
        </p:txBody>
      </p:sp>
      <p:pic>
        <p:nvPicPr>
          <p:cNvPr id="22" name="Picture 21" descr="logo of Uganda OPM" title="logo of Uganda OP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087" y="127776"/>
            <a:ext cx="1555825" cy="1357008"/>
          </a:xfrm>
          <a:prstGeom prst="rect">
            <a:avLst/>
          </a:prstGeom>
        </p:spPr>
      </p:pic>
    </p:spTree>
    <p:extLst>
      <p:ext uri="{BB962C8B-B14F-4D97-AF65-F5344CB8AC3E}">
        <p14:creationId xmlns:p14="http://schemas.microsoft.com/office/powerpoint/2010/main" val="1350255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Identifying the Main Causes of Malnutrition: Problem Tree</a:t>
            </a:r>
          </a:p>
        </p:txBody>
      </p:sp>
      <p:sp>
        <p:nvSpPr>
          <p:cNvPr id="3" name="Content Placeholder 2"/>
          <p:cNvSpPr>
            <a:spLocks noGrp="1"/>
          </p:cNvSpPr>
          <p:nvPr>
            <p:ph idx="1"/>
          </p:nvPr>
        </p:nvSpPr>
        <p:spPr/>
        <p:txBody>
          <a:bodyPr/>
          <a:lstStyle/>
          <a:p>
            <a:r>
              <a:rPr lang="en-GB" dirty="0"/>
              <a:t>In this session each team will identify the main nutrition problem facing the district/LLG.</a:t>
            </a:r>
          </a:p>
          <a:p>
            <a:r>
              <a:rPr lang="en-GB" dirty="0"/>
              <a:t>Through this exercise, groups will identify the immediate, underlying, and basic/root causes of their main nutrition problem.</a:t>
            </a:r>
          </a:p>
        </p:txBody>
      </p:sp>
      <p:sp>
        <p:nvSpPr>
          <p:cNvPr id="5" name="Slide Number Placeholder 4"/>
          <p:cNvSpPr>
            <a:spLocks noGrp="1"/>
          </p:cNvSpPr>
          <p:nvPr>
            <p:ph type="sldNum" sz="quarter" idx="12"/>
          </p:nvPr>
        </p:nvSpPr>
        <p:spPr/>
        <p:txBody>
          <a:bodyPr/>
          <a:lstStyle/>
          <a:p>
            <a:fld id="{0753450F-F2F9-436F-9000-8F4B603DDD6F}" type="slidenum">
              <a:rPr lang="en-US" smtClean="0"/>
              <a:pPr/>
              <a:t>37</a:t>
            </a:fld>
            <a:endParaRPr lang="en-US"/>
          </a:p>
        </p:txBody>
      </p:sp>
    </p:spTree>
    <p:extLst>
      <p:ext uri="{BB962C8B-B14F-4D97-AF65-F5344CB8AC3E}">
        <p14:creationId xmlns:p14="http://schemas.microsoft.com/office/powerpoint/2010/main" val="460618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53450F-F2F9-436F-9000-8F4B603DDD6F}" type="slidenum">
              <a:rPr lang="en-US" smtClean="0"/>
              <a:t>38</a:t>
            </a:fld>
            <a:endParaRPr lang="en-US" dirty="0"/>
          </a:p>
        </p:txBody>
      </p:sp>
      <p:sp>
        <p:nvSpPr>
          <p:cNvPr id="6" name="Title 1"/>
          <p:cNvSpPr txBox="1">
            <a:spLocks/>
          </p:cNvSpPr>
          <p:nvPr/>
        </p:nvSpPr>
        <p:spPr>
          <a:xfrm>
            <a:off x="277189" y="260648"/>
            <a:ext cx="8543283" cy="64807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900" b="1" dirty="0">
                <a:solidFill>
                  <a:srgbClr val="006595"/>
                </a:solidFill>
                <a:latin typeface="Century Gothic" panose="020B0502020202020204" pitchFamily="34" charset="0"/>
              </a:rPr>
              <a:t>Remember the Causes of Malnutrition</a:t>
            </a:r>
            <a:endParaRPr lang="sw-KE" sz="3900" b="1" dirty="0">
              <a:solidFill>
                <a:srgbClr val="006595"/>
              </a:solidFill>
              <a:latin typeface="Century Gothic" panose="020B0502020202020204" pitchFamily="34" charset="0"/>
            </a:endParaRPr>
          </a:p>
        </p:txBody>
      </p:sp>
      <p:pic>
        <p:nvPicPr>
          <p:cNvPr id="7" name="Picture 6" descr="UNICEF Conceptual Framework of Malnutrition" title="UNICEF Conceptual Framework of Malnutrition">
            <a:extLst>
              <a:ext uri="{FF2B5EF4-FFF2-40B4-BE49-F238E27FC236}">
                <a16:creationId xmlns:a16="http://schemas.microsoft.com/office/drawing/2014/main" id="{EB50DEA2-C0C0-430A-B06D-1C85CCAAFE5E}"/>
              </a:ext>
            </a:extLst>
          </p:cNvPr>
          <p:cNvPicPr/>
          <p:nvPr/>
        </p:nvPicPr>
        <p:blipFill rotWithShape="1">
          <a:blip r:embed="rId3"/>
          <a:srcRect t="5999" b="4154"/>
          <a:stretch/>
        </p:blipFill>
        <p:spPr bwMode="auto">
          <a:xfrm>
            <a:off x="1166075" y="795020"/>
            <a:ext cx="6248510" cy="60629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440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GB" sz="3900" b="1" dirty="0">
                <a:solidFill>
                  <a:srgbClr val="006595"/>
                </a:solidFill>
              </a:rPr>
              <a:t>Conceptual Framework for Undernutrition</a:t>
            </a:r>
          </a:p>
        </p:txBody>
      </p:sp>
      <p:sp>
        <p:nvSpPr>
          <p:cNvPr id="5" name="Slide Number Placeholder 4"/>
          <p:cNvSpPr>
            <a:spLocks noGrp="1"/>
          </p:cNvSpPr>
          <p:nvPr>
            <p:ph type="sldNum" sz="quarter" idx="12"/>
          </p:nvPr>
        </p:nvSpPr>
        <p:spPr/>
        <p:txBody>
          <a:bodyPr/>
          <a:lstStyle/>
          <a:p>
            <a:fld id="{0753450F-F2F9-436F-9000-8F4B603DDD6F}" type="slidenum">
              <a:rPr lang="en-US" smtClean="0"/>
              <a:t>39</a:t>
            </a:fld>
            <a:endParaRPr lang="en-US"/>
          </a:p>
        </p:txBody>
      </p:sp>
      <p:pic>
        <p:nvPicPr>
          <p:cNvPr id="6" name="Picture 5" descr="flow chart depicting conceptual framework for undernutrition" title="flow chart depicting conceptual framework for undernutrition">
            <a:extLst>
              <a:ext uri="{FF2B5EF4-FFF2-40B4-BE49-F238E27FC236}">
                <a16:creationId xmlns:a16="http://schemas.microsoft.com/office/drawing/2014/main" id="{A587DEDA-8638-4022-8461-F964FA891CBB}"/>
              </a:ext>
            </a:extLst>
          </p:cNvPr>
          <p:cNvPicPr/>
          <p:nvPr/>
        </p:nvPicPr>
        <p:blipFill>
          <a:blip r:embed="rId3" cstate="print">
            <a:extLst>
              <a:ext uri="{BEBA8EAE-BF5A-486C-A8C5-ECC9F3942E4B}">
                <a14:imgProps xmlns:a14="http://schemas.microsoft.com/office/drawing/2010/main">
                  <a14:imgLayer r:embed="rId4">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66700" y="1253407"/>
            <a:ext cx="8610600" cy="4987290"/>
          </a:xfrm>
          <a:prstGeom prst="rect">
            <a:avLst/>
          </a:prstGeom>
          <a:noFill/>
          <a:ln>
            <a:noFill/>
          </a:ln>
          <a:effectLst/>
          <a:extLst/>
        </p:spPr>
      </p:pic>
      <p:sp>
        <p:nvSpPr>
          <p:cNvPr id="3" name="Rectangle 2">
            <a:extLst>
              <a:ext uri="{FF2B5EF4-FFF2-40B4-BE49-F238E27FC236}">
                <a16:creationId xmlns:a16="http://schemas.microsoft.com/office/drawing/2014/main" id="{93AA1BD0-99C2-4250-99FF-B909B31BF8CA}"/>
              </a:ext>
            </a:extLst>
          </p:cNvPr>
          <p:cNvSpPr/>
          <p:nvPr/>
        </p:nvSpPr>
        <p:spPr>
          <a:xfrm>
            <a:off x="266700" y="6356351"/>
            <a:ext cx="6858000" cy="383182"/>
          </a:xfrm>
          <a:prstGeom prst="rect">
            <a:avLst/>
          </a:prstGeom>
        </p:spPr>
        <p:txBody>
          <a:bodyPr wrap="square">
            <a:spAutoFit/>
          </a:bodyPr>
          <a:lstStyle/>
          <a:p>
            <a:pPr algn="just">
              <a:lnSpc>
                <a:spcPct val="105000"/>
              </a:lnSpc>
            </a:pPr>
            <a:r>
              <a:rPr lang="en-GB" sz="900" dirty="0">
                <a:latin typeface="Century Gothic" panose="020B0502020202020204" pitchFamily="34" charset="0"/>
                <a:ea typeface="Calibri" panose="020F0502020204030204" pitchFamily="34" charset="0"/>
                <a:cs typeface="Times New Roman" panose="02020603050405020304" pitchFamily="18" charset="0"/>
              </a:rPr>
              <a:t>Source: Black et al. 2013. “Maternal and child undernutrition and overweight in low-income and middle-income countries.” </a:t>
            </a:r>
            <a:r>
              <a:rPr lang="en-GB" sz="900" i="1" dirty="0">
                <a:latin typeface="Century Gothic" panose="020B0502020202020204" pitchFamily="34" charset="0"/>
                <a:ea typeface="Calibri" panose="020F0502020204030204" pitchFamily="34" charset="0"/>
                <a:cs typeface="Times New Roman" panose="02020603050405020304" pitchFamily="18" charset="0"/>
              </a:rPr>
              <a:t>The Lancet</a:t>
            </a:r>
            <a:r>
              <a:rPr lang="en-GB" sz="900" dirty="0">
                <a:latin typeface="Century Gothic" panose="020B0502020202020204" pitchFamily="34" charset="0"/>
                <a:ea typeface="Calibri" panose="020F0502020204030204" pitchFamily="34" charset="0"/>
                <a:cs typeface="Times New Roman" panose="02020603050405020304" pitchFamily="18" charset="0"/>
              </a:rPr>
              <a:t>: 382.</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1259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753450F-F2F9-436F-9000-8F4B603DDD6F}" type="slidenum">
              <a:rPr lang="en-US" sz="1600" smtClean="0"/>
              <a:t>4</a:t>
            </a:fld>
            <a:endParaRPr lang="en-US" sz="1600" dirty="0"/>
          </a:p>
        </p:txBody>
      </p:sp>
      <p:sp>
        <p:nvSpPr>
          <p:cNvPr id="5" name="Title 1"/>
          <p:cNvSpPr txBox="1">
            <a:spLocks/>
          </p:cNvSpPr>
          <p:nvPr/>
        </p:nvSpPr>
        <p:spPr>
          <a:xfrm>
            <a:off x="0" y="2506132"/>
            <a:ext cx="9144000" cy="4351867"/>
          </a:xfrm>
          <a:prstGeom prst="rect">
            <a:avLst/>
          </a:prstGeom>
          <a:solidFill>
            <a:srgbClr val="F38B00"/>
          </a:solidFill>
        </p:spPr>
        <p:txBody>
          <a:bodyPr vert="horz" lIns="91440" tIns="2743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3000"/>
              </a:spcBef>
            </a:pPr>
            <a:endParaRPr lang="en-GB" sz="200" b="1" dirty="0">
              <a:solidFill>
                <a:schemeClr val="bg1"/>
              </a:solidFill>
            </a:endParaRPr>
          </a:p>
          <a:p>
            <a:pPr marL="914400">
              <a:lnSpc>
                <a:spcPct val="100000"/>
              </a:lnSpc>
              <a:spcBef>
                <a:spcPts val="1800"/>
              </a:spcBef>
            </a:pPr>
            <a:r>
              <a:rPr lang="en-GB" sz="4500" b="1" dirty="0">
                <a:solidFill>
                  <a:schemeClr val="bg1"/>
                </a:solidFill>
                <a:latin typeface="Century Gothic" panose="020B0502020202020204" pitchFamily="34" charset="0"/>
              </a:rPr>
              <a:t>Understanding the                Nutrition Situation</a:t>
            </a:r>
          </a:p>
        </p:txBody>
      </p:sp>
      <p:sp>
        <p:nvSpPr>
          <p:cNvPr id="8" name="Rectangle 7"/>
          <p:cNvSpPr/>
          <p:nvPr/>
        </p:nvSpPr>
        <p:spPr>
          <a:xfrm>
            <a:off x="0" y="1560471"/>
            <a:ext cx="9144000" cy="945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914400"/>
            <a:r>
              <a:rPr lang="en-US" sz="3600" b="1" dirty="0">
                <a:latin typeface="Century Gothic" panose="020B0502020202020204" pitchFamily="34" charset="0"/>
              </a:rPr>
              <a:t>Session 2.1</a:t>
            </a:r>
          </a:p>
        </p:txBody>
      </p:sp>
      <p:pic>
        <p:nvPicPr>
          <p:cNvPr id="6" name="Picture 5" descr="logo of Uganda OPM" title="logo of Uganda OP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087" y="127776"/>
            <a:ext cx="1555825" cy="1357008"/>
          </a:xfrm>
          <a:prstGeom prst="rect">
            <a:avLst/>
          </a:prstGeom>
        </p:spPr>
      </p:pic>
    </p:spTree>
    <p:extLst>
      <p:ext uri="{BB962C8B-B14F-4D97-AF65-F5344CB8AC3E}">
        <p14:creationId xmlns:p14="http://schemas.microsoft.com/office/powerpoint/2010/main" val="3972933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07EB58E-3854-4295-9D00-906E944511EB}"/>
              </a:ext>
            </a:extLst>
          </p:cNvPr>
          <p:cNvSpPr>
            <a:spLocks noGrp="1"/>
          </p:cNvSpPr>
          <p:nvPr>
            <p:ph type="title"/>
          </p:nvPr>
        </p:nvSpPr>
        <p:spPr/>
        <p:txBody>
          <a:bodyPr>
            <a:normAutofit fontScale="90000"/>
          </a:bodyPr>
          <a:lstStyle/>
          <a:p>
            <a:r>
              <a:rPr lang="en-GB" dirty="0"/>
              <a:t>Steps to Make your Problem Tree</a:t>
            </a:r>
            <a:endParaRPr lang="en-US" dirty="0"/>
          </a:p>
        </p:txBody>
      </p:sp>
      <p:sp>
        <p:nvSpPr>
          <p:cNvPr id="3" name="Content Placeholder 2"/>
          <p:cNvSpPr>
            <a:spLocks noGrp="1"/>
          </p:cNvSpPr>
          <p:nvPr>
            <p:ph idx="1"/>
          </p:nvPr>
        </p:nvSpPr>
        <p:spPr>
          <a:xfrm>
            <a:off x="628650" y="1432193"/>
            <a:ext cx="7886700" cy="5289283"/>
          </a:xfrm>
        </p:spPr>
        <p:txBody>
          <a:bodyPr>
            <a:normAutofit fontScale="77500" lnSpcReduction="20000"/>
          </a:bodyPr>
          <a:lstStyle/>
          <a:p>
            <a:pPr lvl="0">
              <a:lnSpc>
                <a:spcPct val="120000"/>
              </a:lnSpc>
              <a:spcBef>
                <a:spcPts val="600"/>
              </a:spcBef>
            </a:pPr>
            <a:r>
              <a:rPr lang="en-US" sz="3100" dirty="0"/>
              <a:t>Write the main nutrition problem facing the district/LLG (e.g., stunting) at the top of a flip chart. </a:t>
            </a:r>
          </a:p>
          <a:p>
            <a:pPr lvl="0">
              <a:lnSpc>
                <a:spcPct val="120000"/>
              </a:lnSpc>
              <a:spcBef>
                <a:spcPts val="600"/>
              </a:spcBef>
            </a:pPr>
            <a:r>
              <a:rPr lang="en-US" sz="3100" dirty="0"/>
              <a:t>Identify the problems that are causing or contributing to your main nutrition problem, and write them on cards and place them below. </a:t>
            </a:r>
          </a:p>
          <a:p>
            <a:pPr lvl="0">
              <a:lnSpc>
                <a:spcPct val="120000"/>
              </a:lnSpc>
              <a:spcBef>
                <a:spcPts val="600"/>
              </a:spcBef>
            </a:pPr>
            <a:r>
              <a:rPr lang="en-US" sz="3100" dirty="0"/>
              <a:t>Brainstorm the causes of the next set of problems and write them on cards. Put only one problem per card. Place these cards under the corresponding problem to which they are contributing or causing.</a:t>
            </a:r>
          </a:p>
          <a:p>
            <a:pPr lvl="0">
              <a:lnSpc>
                <a:spcPct val="120000"/>
              </a:lnSpc>
              <a:spcBef>
                <a:spcPts val="600"/>
              </a:spcBef>
            </a:pPr>
            <a:r>
              <a:rPr lang="en-US" sz="3100" dirty="0"/>
              <a:t>Repeat this process until the root causes of the main nutrition problem are identified.</a:t>
            </a:r>
          </a:p>
          <a:p>
            <a:endParaRPr lang="en-GB" dirty="0"/>
          </a:p>
        </p:txBody>
      </p:sp>
      <p:sp>
        <p:nvSpPr>
          <p:cNvPr id="5" name="Slide Number Placeholder 4"/>
          <p:cNvSpPr>
            <a:spLocks noGrp="1"/>
          </p:cNvSpPr>
          <p:nvPr>
            <p:ph type="sldNum" sz="quarter" idx="12"/>
          </p:nvPr>
        </p:nvSpPr>
        <p:spPr/>
        <p:txBody>
          <a:bodyPr/>
          <a:lstStyle/>
          <a:p>
            <a:fld id="{0753450F-F2F9-436F-9000-8F4B603DDD6F}" type="slidenum">
              <a:rPr lang="en-US" smtClean="0"/>
              <a:pPr/>
              <a:t>40</a:t>
            </a:fld>
            <a:endParaRPr lang="en-US"/>
          </a:p>
        </p:txBody>
      </p:sp>
    </p:spTree>
    <p:extLst>
      <p:ext uri="{BB962C8B-B14F-4D97-AF65-F5344CB8AC3E}">
        <p14:creationId xmlns:p14="http://schemas.microsoft.com/office/powerpoint/2010/main" val="528498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373" y="756088"/>
            <a:ext cx="8300720" cy="5782825"/>
          </a:xfrm>
        </p:spPr>
        <p:txBody>
          <a:bodyPr>
            <a:normAutofit/>
          </a:bodyPr>
          <a:lstStyle/>
          <a:p>
            <a:pPr lvl="0"/>
            <a:r>
              <a:rPr lang="en-US" sz="2400" dirty="0"/>
              <a:t>Use the following questions to help you identify the problems:</a:t>
            </a:r>
          </a:p>
          <a:p>
            <a:pPr lvl="1"/>
            <a:r>
              <a:rPr lang="en-US" sz="2400" dirty="0"/>
              <a:t>Are the economic, political, and socio-cultural dimensions of the problem considered?</a:t>
            </a:r>
          </a:p>
          <a:p>
            <a:pPr lvl="1"/>
            <a:r>
              <a:rPr lang="en-US" sz="2400" dirty="0"/>
              <a:t>Which causes are being addressed and which causes need more attention? Focus on causes that need more attention to uncover their root causes.</a:t>
            </a:r>
          </a:p>
          <a:p>
            <a:pPr lvl="0"/>
            <a:r>
              <a:rPr lang="en-US" sz="2400" dirty="0"/>
              <a:t>Refer to the UNICEF Causes of Malnutrition Framework and the Conceptual Framework for Undernutrition to ensure you have identified: </a:t>
            </a:r>
          </a:p>
          <a:p>
            <a:pPr lvl="1"/>
            <a:r>
              <a:rPr lang="en-US" sz="2400" dirty="0"/>
              <a:t>One problem that is nutrition-specific, </a:t>
            </a:r>
          </a:p>
          <a:p>
            <a:pPr lvl="1"/>
            <a:r>
              <a:rPr lang="en-US" sz="2400" dirty="0"/>
              <a:t>One problem that is nutrition-sensitive, and </a:t>
            </a:r>
          </a:p>
          <a:p>
            <a:pPr lvl="1"/>
            <a:r>
              <a:rPr lang="en-US" sz="2400" dirty="0"/>
              <a:t>One problem related to nutrition governance</a:t>
            </a:r>
          </a:p>
        </p:txBody>
      </p:sp>
      <p:sp>
        <p:nvSpPr>
          <p:cNvPr id="5" name="Slide Number Placeholder 4"/>
          <p:cNvSpPr>
            <a:spLocks noGrp="1"/>
          </p:cNvSpPr>
          <p:nvPr>
            <p:ph type="sldNum" sz="quarter" idx="12"/>
          </p:nvPr>
        </p:nvSpPr>
        <p:spPr/>
        <p:txBody>
          <a:bodyPr/>
          <a:lstStyle/>
          <a:p>
            <a:fld id="{0753450F-F2F9-436F-9000-8F4B603DDD6F}" type="slidenum">
              <a:rPr lang="en-US" smtClean="0"/>
              <a:t>41</a:t>
            </a:fld>
            <a:endParaRPr lang="en-US"/>
          </a:p>
        </p:txBody>
      </p:sp>
    </p:spTree>
    <p:extLst>
      <p:ext uri="{BB962C8B-B14F-4D97-AF65-F5344CB8AC3E}">
        <p14:creationId xmlns:p14="http://schemas.microsoft.com/office/powerpoint/2010/main" val="1283737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6297209F-2524-4416-B8C1-D6419A49C1C4}"/>
              </a:ext>
            </a:extLst>
          </p:cNvPr>
          <p:cNvCxnSpPr/>
          <p:nvPr/>
        </p:nvCxnSpPr>
        <p:spPr>
          <a:xfrm>
            <a:off x="7802318" y="3341943"/>
            <a:ext cx="0" cy="1343497"/>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0753450F-F2F9-436F-9000-8F4B603DDD6F}" type="slidenum">
              <a:rPr lang="en-US" smtClean="0">
                <a:latin typeface="Century Gothic" panose="020B0502020202020204" pitchFamily="34" charset="0"/>
              </a:rPr>
              <a:t>42</a:t>
            </a:fld>
            <a:endParaRPr lang="en-US">
              <a:latin typeface="Century Gothic" panose="020B0502020202020204" pitchFamily="34" charset="0"/>
            </a:endParaRPr>
          </a:p>
        </p:txBody>
      </p:sp>
      <p:sp>
        <p:nvSpPr>
          <p:cNvPr id="7" name="Freeform 6"/>
          <p:cNvSpPr/>
          <p:nvPr/>
        </p:nvSpPr>
        <p:spPr>
          <a:xfrm>
            <a:off x="6290682" y="4290313"/>
            <a:ext cx="183934" cy="677971"/>
          </a:xfrm>
          <a:custGeom>
            <a:avLst/>
            <a:gdLst/>
            <a:ahLst/>
            <a:cxnLst/>
            <a:rect l="0" t="0" r="0" b="0"/>
            <a:pathLst>
              <a:path>
                <a:moveTo>
                  <a:pt x="0" y="0"/>
                </a:moveTo>
                <a:lnTo>
                  <a:pt x="0" y="677971"/>
                </a:lnTo>
                <a:lnTo>
                  <a:pt x="183934" y="677971"/>
                </a:lnTo>
              </a:path>
            </a:pathLst>
          </a:custGeom>
          <a:noFill/>
          <a:ln>
            <a:solidFill>
              <a:schemeClr val="accent1"/>
            </a:solidFill>
          </a:ln>
        </p:spPr>
        <p:style>
          <a:lnRef idx="2">
            <a:schemeClr val="accent1">
              <a:hueOff val="0"/>
              <a:satOff val="0"/>
              <a:lumOff val="0"/>
              <a:alphaOff val="0"/>
            </a:schemeClr>
          </a:lnRef>
          <a:fillRef idx="0">
            <a:scrgbClr r="0" g="0" b="0"/>
          </a:fillRef>
          <a:effectRef idx="0">
            <a:schemeClr val="accent4">
              <a:tint val="50000"/>
              <a:hueOff val="0"/>
              <a:satOff val="0"/>
              <a:lumOff val="0"/>
              <a:alphaOff val="0"/>
            </a:schemeClr>
          </a:effectRef>
          <a:fontRef idx="minor">
            <a:schemeClr val="tx1">
              <a:hueOff val="0"/>
              <a:satOff val="0"/>
              <a:lumOff val="0"/>
              <a:alphaOff val="0"/>
            </a:schemeClr>
          </a:fontRef>
        </p:style>
      </p:sp>
      <p:sp>
        <p:nvSpPr>
          <p:cNvPr id="9" name="Freeform 8"/>
          <p:cNvSpPr/>
          <p:nvPr/>
        </p:nvSpPr>
        <p:spPr>
          <a:xfrm>
            <a:off x="4361102" y="4374064"/>
            <a:ext cx="179850" cy="643339"/>
          </a:xfrm>
          <a:custGeom>
            <a:avLst/>
            <a:gdLst/>
            <a:ahLst/>
            <a:cxnLst/>
            <a:rect l="0" t="0" r="0" b="0"/>
            <a:pathLst>
              <a:path>
                <a:moveTo>
                  <a:pt x="206646" y="0"/>
                </a:moveTo>
                <a:lnTo>
                  <a:pt x="206646" y="681585"/>
                </a:lnTo>
                <a:lnTo>
                  <a:pt x="0" y="681585"/>
                </a:lnTo>
              </a:path>
            </a:pathLst>
          </a:custGeom>
          <a:noFill/>
          <a:ln>
            <a:solidFill>
              <a:schemeClr val="accent1"/>
            </a:solidFill>
          </a:ln>
        </p:spPr>
        <p:style>
          <a:lnRef idx="2">
            <a:schemeClr val="accent1">
              <a:hueOff val="0"/>
              <a:satOff val="0"/>
              <a:lumOff val="0"/>
              <a:alphaOff val="0"/>
            </a:schemeClr>
          </a:lnRef>
          <a:fillRef idx="0">
            <a:scrgbClr r="0" g="0" b="0"/>
          </a:fillRef>
          <a:effectRef idx="0">
            <a:schemeClr val="accent4">
              <a:tint val="5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4559924" y="4339592"/>
            <a:ext cx="246276" cy="677971"/>
          </a:xfrm>
          <a:custGeom>
            <a:avLst/>
            <a:gdLst/>
            <a:ahLst/>
            <a:cxnLst/>
            <a:rect l="0" t="0" r="0" b="0"/>
            <a:pathLst>
              <a:path>
                <a:moveTo>
                  <a:pt x="0" y="0"/>
                </a:moveTo>
                <a:lnTo>
                  <a:pt x="0" y="677971"/>
                </a:lnTo>
                <a:lnTo>
                  <a:pt x="246276" y="677971"/>
                </a:lnTo>
              </a:path>
            </a:pathLst>
          </a:custGeom>
          <a:noFill/>
          <a:ln>
            <a:solidFill>
              <a:srgbClr val="40B4E5"/>
            </a:solidFill>
          </a:ln>
        </p:spPr>
        <p:style>
          <a:lnRef idx="2">
            <a:schemeClr val="accent1">
              <a:hueOff val="0"/>
              <a:satOff val="0"/>
              <a:lumOff val="0"/>
              <a:alphaOff val="0"/>
            </a:schemeClr>
          </a:lnRef>
          <a:fillRef idx="0">
            <a:scrgbClr r="0" g="0" b="0"/>
          </a:fillRef>
          <a:effectRef idx="0">
            <a:schemeClr val="accent4">
              <a:tint val="50000"/>
              <a:hueOff val="0"/>
              <a:satOff val="0"/>
              <a:lumOff val="0"/>
              <a:alphaOff val="0"/>
            </a:schemeClr>
          </a:effectRef>
          <a:fontRef idx="minor">
            <a:schemeClr val="tx1">
              <a:hueOff val="0"/>
              <a:satOff val="0"/>
              <a:lumOff val="0"/>
              <a:alphaOff val="0"/>
            </a:schemeClr>
          </a:fontRef>
        </p:style>
      </p:sp>
      <p:sp>
        <p:nvSpPr>
          <p:cNvPr id="11" name="Freeform 10"/>
          <p:cNvSpPr/>
          <p:nvPr/>
        </p:nvSpPr>
        <p:spPr>
          <a:xfrm>
            <a:off x="4540970" y="3367874"/>
            <a:ext cx="1497894" cy="525521"/>
          </a:xfrm>
          <a:custGeom>
            <a:avLst/>
            <a:gdLst/>
            <a:ahLst/>
            <a:cxnLst/>
            <a:rect l="0" t="0" r="0" b="0"/>
            <a:pathLst>
              <a:path>
                <a:moveTo>
                  <a:pt x="805044" y="0"/>
                </a:moveTo>
                <a:lnTo>
                  <a:pt x="805044" y="108802"/>
                </a:lnTo>
                <a:lnTo>
                  <a:pt x="0" y="108802"/>
                </a:lnTo>
                <a:lnTo>
                  <a:pt x="0" y="255014"/>
                </a:lnTo>
              </a:path>
            </a:pathLst>
          </a:custGeom>
          <a:noFill/>
          <a:ln>
            <a:solidFill>
              <a:schemeClr val="accent1"/>
            </a:solidFill>
          </a:ln>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4178212" y="2388941"/>
            <a:ext cx="2462731" cy="292424"/>
          </a:xfrm>
          <a:custGeom>
            <a:avLst/>
            <a:gdLst/>
            <a:ahLst/>
            <a:cxnLst/>
            <a:rect l="0" t="0" r="0" b="0"/>
            <a:pathLst>
              <a:path>
                <a:moveTo>
                  <a:pt x="0" y="0"/>
                </a:moveTo>
                <a:lnTo>
                  <a:pt x="0" y="146212"/>
                </a:lnTo>
                <a:lnTo>
                  <a:pt x="2462731" y="146212"/>
                </a:lnTo>
                <a:lnTo>
                  <a:pt x="2462731" y="292424"/>
                </a:lnTo>
              </a:path>
            </a:pathLst>
          </a:custGeom>
          <a:noFill/>
          <a:ln>
            <a:solidFill>
              <a:schemeClr val="accent1"/>
            </a:solidFill>
          </a:ln>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4" name="Freeform 13"/>
          <p:cNvSpPr/>
          <p:nvPr/>
        </p:nvSpPr>
        <p:spPr>
          <a:xfrm>
            <a:off x="1474224" y="4377015"/>
            <a:ext cx="383437" cy="640548"/>
          </a:xfrm>
          <a:custGeom>
            <a:avLst/>
            <a:gdLst/>
            <a:ahLst/>
            <a:cxnLst/>
            <a:rect l="0" t="0" r="0" b="0"/>
            <a:pathLst>
              <a:path>
                <a:moveTo>
                  <a:pt x="0" y="0"/>
                </a:moveTo>
                <a:lnTo>
                  <a:pt x="0" y="640548"/>
                </a:lnTo>
                <a:lnTo>
                  <a:pt x="383437" y="640548"/>
                </a:lnTo>
              </a:path>
            </a:pathLst>
          </a:custGeom>
          <a:noFill/>
          <a:ln>
            <a:solidFill>
              <a:schemeClr val="accent1"/>
            </a:solidFill>
          </a:ln>
        </p:spPr>
        <p:style>
          <a:lnRef idx="2">
            <a:schemeClr val="accent1">
              <a:hueOff val="0"/>
              <a:satOff val="0"/>
              <a:lumOff val="0"/>
              <a:alphaOff val="0"/>
            </a:schemeClr>
          </a:lnRef>
          <a:fillRef idx="0">
            <a:scrgbClr r="0" g="0" b="0"/>
          </a:fillRef>
          <a:effectRef idx="0">
            <a:schemeClr val="accent4">
              <a:tint val="50000"/>
              <a:hueOff val="0"/>
              <a:satOff val="0"/>
              <a:lumOff val="0"/>
              <a:alphaOff val="0"/>
            </a:schemeClr>
          </a:effectRef>
          <a:fontRef idx="minor">
            <a:schemeClr val="tx1">
              <a:hueOff val="0"/>
              <a:satOff val="0"/>
              <a:lumOff val="0"/>
              <a:alphaOff val="0"/>
            </a:schemeClr>
          </a:fontRef>
        </p:style>
      </p:sp>
      <p:sp>
        <p:nvSpPr>
          <p:cNvPr id="15" name="Freeform 14"/>
          <p:cNvSpPr/>
          <p:nvPr/>
        </p:nvSpPr>
        <p:spPr>
          <a:xfrm>
            <a:off x="2031223" y="3388329"/>
            <a:ext cx="822965" cy="292438"/>
          </a:xfrm>
          <a:custGeom>
            <a:avLst/>
            <a:gdLst/>
            <a:ahLst/>
            <a:cxnLst/>
            <a:rect l="0" t="0" r="0" b="0"/>
            <a:pathLst>
              <a:path>
                <a:moveTo>
                  <a:pt x="822965" y="0"/>
                </a:moveTo>
                <a:lnTo>
                  <a:pt x="822965" y="146226"/>
                </a:lnTo>
                <a:lnTo>
                  <a:pt x="0" y="146226"/>
                </a:lnTo>
                <a:lnTo>
                  <a:pt x="0" y="292438"/>
                </a:lnTo>
              </a:path>
            </a:pathLst>
          </a:custGeom>
          <a:noFill/>
          <a:ln>
            <a:solidFill>
              <a:schemeClr val="accent1"/>
            </a:solidFill>
          </a:ln>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6" name="Freeform 15"/>
          <p:cNvSpPr/>
          <p:nvPr/>
        </p:nvSpPr>
        <p:spPr>
          <a:xfrm>
            <a:off x="2854188" y="2388941"/>
            <a:ext cx="1324024" cy="292424"/>
          </a:xfrm>
          <a:custGeom>
            <a:avLst/>
            <a:gdLst/>
            <a:ahLst/>
            <a:cxnLst/>
            <a:rect l="0" t="0" r="0" b="0"/>
            <a:pathLst>
              <a:path>
                <a:moveTo>
                  <a:pt x="1324024" y="0"/>
                </a:moveTo>
                <a:lnTo>
                  <a:pt x="1324024" y="146212"/>
                </a:lnTo>
                <a:lnTo>
                  <a:pt x="0" y="146212"/>
                </a:lnTo>
                <a:lnTo>
                  <a:pt x="0" y="292424"/>
                </a:lnTo>
              </a:path>
            </a:pathLst>
          </a:custGeom>
          <a:noFill/>
          <a:ln>
            <a:solidFill>
              <a:schemeClr val="accent1"/>
            </a:solidFill>
          </a:ln>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7" name="Freeform 16"/>
          <p:cNvSpPr/>
          <p:nvPr/>
        </p:nvSpPr>
        <p:spPr>
          <a:xfrm>
            <a:off x="3481964" y="1692692"/>
            <a:ext cx="1392496" cy="696248"/>
          </a:xfrm>
          <a:custGeom>
            <a:avLst/>
            <a:gdLst>
              <a:gd name="connsiteX0" fmla="*/ 0 w 1392496"/>
              <a:gd name="connsiteY0" fmla="*/ 0 h 696248"/>
              <a:gd name="connsiteX1" fmla="*/ 1392496 w 1392496"/>
              <a:gd name="connsiteY1" fmla="*/ 0 h 696248"/>
              <a:gd name="connsiteX2" fmla="*/ 1392496 w 1392496"/>
              <a:gd name="connsiteY2" fmla="*/ 696248 h 696248"/>
              <a:gd name="connsiteX3" fmla="*/ 0 w 1392496"/>
              <a:gd name="connsiteY3" fmla="*/ 696248 h 696248"/>
              <a:gd name="connsiteX4" fmla="*/ 0 w 1392496"/>
              <a:gd name="connsiteY4" fmla="*/ 0 h 69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496" h="696248">
                <a:moveTo>
                  <a:pt x="0" y="0"/>
                </a:moveTo>
                <a:lnTo>
                  <a:pt x="1392496" y="0"/>
                </a:lnTo>
                <a:lnTo>
                  <a:pt x="1392496" y="696248"/>
                </a:lnTo>
                <a:lnTo>
                  <a:pt x="0" y="696248"/>
                </a:lnTo>
                <a:lnTo>
                  <a:pt x="0" y="0"/>
                </a:lnTo>
                <a:close/>
              </a:path>
            </a:pathLst>
          </a:custGeom>
          <a:solidFill>
            <a:schemeClr val="accent1"/>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000" b="1" kern="1200" dirty="0">
                <a:solidFill>
                  <a:schemeClr val="tx1"/>
                </a:solidFill>
                <a:latin typeface="Century Gothic" panose="020B0502020202020204" pitchFamily="34" charset="0"/>
              </a:rPr>
              <a:t>Stunting</a:t>
            </a:r>
          </a:p>
        </p:txBody>
      </p:sp>
      <p:sp>
        <p:nvSpPr>
          <p:cNvPr id="18" name="Freeform 17"/>
          <p:cNvSpPr/>
          <p:nvPr/>
        </p:nvSpPr>
        <p:spPr>
          <a:xfrm>
            <a:off x="1965747" y="2681365"/>
            <a:ext cx="1776881" cy="706963"/>
          </a:xfrm>
          <a:custGeom>
            <a:avLst/>
            <a:gdLst>
              <a:gd name="connsiteX0" fmla="*/ 0 w 1776881"/>
              <a:gd name="connsiteY0" fmla="*/ 0 h 706963"/>
              <a:gd name="connsiteX1" fmla="*/ 1776881 w 1776881"/>
              <a:gd name="connsiteY1" fmla="*/ 0 h 706963"/>
              <a:gd name="connsiteX2" fmla="*/ 1776881 w 1776881"/>
              <a:gd name="connsiteY2" fmla="*/ 706963 h 706963"/>
              <a:gd name="connsiteX3" fmla="*/ 0 w 1776881"/>
              <a:gd name="connsiteY3" fmla="*/ 706963 h 706963"/>
              <a:gd name="connsiteX4" fmla="*/ 0 w 1776881"/>
              <a:gd name="connsiteY4" fmla="*/ 0 h 706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881" h="706963">
                <a:moveTo>
                  <a:pt x="0" y="0"/>
                </a:moveTo>
                <a:lnTo>
                  <a:pt x="1776881" y="0"/>
                </a:lnTo>
                <a:lnTo>
                  <a:pt x="1776881" y="706963"/>
                </a:lnTo>
                <a:lnTo>
                  <a:pt x="0" y="706963"/>
                </a:lnTo>
                <a:lnTo>
                  <a:pt x="0" y="0"/>
                </a:lnTo>
                <a:close/>
              </a:path>
            </a:pathLst>
          </a:custGeom>
          <a:solidFill>
            <a:schemeClr val="accent2"/>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600" b="1" kern="1200" dirty="0">
                <a:solidFill>
                  <a:schemeClr val="tx1"/>
                </a:solidFill>
                <a:latin typeface="Century Gothic" panose="020B0502020202020204" pitchFamily="34" charset="0"/>
              </a:rPr>
              <a:t>Inadequate food intake</a:t>
            </a:r>
          </a:p>
        </p:txBody>
      </p:sp>
      <p:sp>
        <p:nvSpPr>
          <p:cNvPr id="19" name="Freeform 18"/>
          <p:cNvSpPr/>
          <p:nvPr/>
        </p:nvSpPr>
        <p:spPr>
          <a:xfrm>
            <a:off x="1334974" y="3680767"/>
            <a:ext cx="1392496" cy="696248"/>
          </a:xfrm>
          <a:custGeom>
            <a:avLst/>
            <a:gdLst>
              <a:gd name="connsiteX0" fmla="*/ 0 w 1392496"/>
              <a:gd name="connsiteY0" fmla="*/ 0 h 696248"/>
              <a:gd name="connsiteX1" fmla="*/ 1392496 w 1392496"/>
              <a:gd name="connsiteY1" fmla="*/ 0 h 696248"/>
              <a:gd name="connsiteX2" fmla="*/ 1392496 w 1392496"/>
              <a:gd name="connsiteY2" fmla="*/ 696248 h 696248"/>
              <a:gd name="connsiteX3" fmla="*/ 0 w 1392496"/>
              <a:gd name="connsiteY3" fmla="*/ 696248 h 696248"/>
              <a:gd name="connsiteX4" fmla="*/ 0 w 1392496"/>
              <a:gd name="connsiteY4" fmla="*/ 0 h 69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496" h="696248">
                <a:moveTo>
                  <a:pt x="0" y="0"/>
                </a:moveTo>
                <a:lnTo>
                  <a:pt x="1392496" y="0"/>
                </a:lnTo>
                <a:lnTo>
                  <a:pt x="1392496" y="696248"/>
                </a:lnTo>
                <a:lnTo>
                  <a:pt x="0" y="696248"/>
                </a:lnTo>
                <a:lnTo>
                  <a:pt x="0" y="0"/>
                </a:lnTo>
                <a:close/>
              </a:path>
            </a:pathLst>
          </a:custGeom>
          <a:solidFill>
            <a:schemeClr val="accent3"/>
          </a:solid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entury Gothic" panose="020B0502020202020204" pitchFamily="34" charset="0"/>
              </a:rPr>
              <a:t>Household  food insecurity</a:t>
            </a:r>
          </a:p>
        </p:txBody>
      </p:sp>
      <p:sp>
        <p:nvSpPr>
          <p:cNvPr id="20" name="Freeform 19"/>
          <p:cNvSpPr/>
          <p:nvPr/>
        </p:nvSpPr>
        <p:spPr>
          <a:xfrm>
            <a:off x="1857662" y="4669440"/>
            <a:ext cx="1018958" cy="696248"/>
          </a:xfrm>
          <a:custGeom>
            <a:avLst/>
            <a:gdLst>
              <a:gd name="connsiteX0" fmla="*/ 0 w 1392496"/>
              <a:gd name="connsiteY0" fmla="*/ 0 h 696248"/>
              <a:gd name="connsiteX1" fmla="*/ 1392496 w 1392496"/>
              <a:gd name="connsiteY1" fmla="*/ 0 h 696248"/>
              <a:gd name="connsiteX2" fmla="*/ 1392496 w 1392496"/>
              <a:gd name="connsiteY2" fmla="*/ 696248 h 696248"/>
              <a:gd name="connsiteX3" fmla="*/ 0 w 1392496"/>
              <a:gd name="connsiteY3" fmla="*/ 696248 h 696248"/>
              <a:gd name="connsiteX4" fmla="*/ 0 w 1392496"/>
              <a:gd name="connsiteY4" fmla="*/ 0 h 69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496" h="696248">
                <a:moveTo>
                  <a:pt x="0" y="0"/>
                </a:moveTo>
                <a:lnTo>
                  <a:pt x="1392496" y="0"/>
                </a:lnTo>
                <a:lnTo>
                  <a:pt x="1392496" y="696248"/>
                </a:lnTo>
                <a:lnTo>
                  <a:pt x="0" y="696248"/>
                </a:lnTo>
                <a:lnTo>
                  <a:pt x="0"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entury Gothic" panose="020B0502020202020204" pitchFamily="34" charset="0"/>
              </a:rPr>
              <a:t>Low income</a:t>
            </a:r>
          </a:p>
        </p:txBody>
      </p:sp>
      <p:sp>
        <p:nvSpPr>
          <p:cNvPr id="21" name="Freeform 20"/>
          <p:cNvSpPr/>
          <p:nvPr/>
        </p:nvSpPr>
        <p:spPr>
          <a:xfrm>
            <a:off x="683684" y="4673053"/>
            <a:ext cx="1069419" cy="696248"/>
          </a:xfrm>
          <a:custGeom>
            <a:avLst/>
            <a:gdLst>
              <a:gd name="connsiteX0" fmla="*/ 0 w 1392496"/>
              <a:gd name="connsiteY0" fmla="*/ 0 h 696248"/>
              <a:gd name="connsiteX1" fmla="*/ 1392496 w 1392496"/>
              <a:gd name="connsiteY1" fmla="*/ 0 h 696248"/>
              <a:gd name="connsiteX2" fmla="*/ 1392496 w 1392496"/>
              <a:gd name="connsiteY2" fmla="*/ 696248 h 696248"/>
              <a:gd name="connsiteX3" fmla="*/ 0 w 1392496"/>
              <a:gd name="connsiteY3" fmla="*/ 696248 h 696248"/>
              <a:gd name="connsiteX4" fmla="*/ 0 w 1392496"/>
              <a:gd name="connsiteY4" fmla="*/ 0 h 69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496" h="696248">
                <a:moveTo>
                  <a:pt x="0" y="0"/>
                </a:moveTo>
                <a:lnTo>
                  <a:pt x="1392496" y="0"/>
                </a:lnTo>
                <a:lnTo>
                  <a:pt x="1392496" y="696248"/>
                </a:lnTo>
                <a:lnTo>
                  <a:pt x="0" y="696248"/>
                </a:lnTo>
                <a:lnTo>
                  <a:pt x="0"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entury Gothic" panose="020B0502020202020204" pitchFamily="34" charset="0"/>
              </a:rPr>
              <a:t>Poor harvest</a:t>
            </a:r>
          </a:p>
        </p:txBody>
      </p:sp>
      <p:sp>
        <p:nvSpPr>
          <p:cNvPr id="22" name="Freeform 21"/>
          <p:cNvSpPr/>
          <p:nvPr/>
        </p:nvSpPr>
        <p:spPr>
          <a:xfrm>
            <a:off x="4769273" y="2681364"/>
            <a:ext cx="1444691" cy="689550"/>
          </a:xfrm>
          <a:custGeom>
            <a:avLst/>
            <a:gdLst>
              <a:gd name="connsiteX0" fmla="*/ 0 w 2018215"/>
              <a:gd name="connsiteY0" fmla="*/ 0 h 689550"/>
              <a:gd name="connsiteX1" fmla="*/ 2018215 w 2018215"/>
              <a:gd name="connsiteY1" fmla="*/ 0 h 689550"/>
              <a:gd name="connsiteX2" fmla="*/ 2018215 w 2018215"/>
              <a:gd name="connsiteY2" fmla="*/ 689550 h 689550"/>
              <a:gd name="connsiteX3" fmla="*/ 0 w 2018215"/>
              <a:gd name="connsiteY3" fmla="*/ 689550 h 689550"/>
              <a:gd name="connsiteX4" fmla="*/ 0 w 2018215"/>
              <a:gd name="connsiteY4" fmla="*/ 0 h 68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215" h="689550">
                <a:moveTo>
                  <a:pt x="0" y="0"/>
                </a:moveTo>
                <a:lnTo>
                  <a:pt x="2018215" y="0"/>
                </a:lnTo>
                <a:lnTo>
                  <a:pt x="2018215" y="689550"/>
                </a:lnTo>
                <a:lnTo>
                  <a:pt x="0" y="689550"/>
                </a:lnTo>
                <a:lnTo>
                  <a:pt x="0" y="0"/>
                </a:lnTo>
                <a:close/>
              </a:path>
            </a:pathLst>
          </a:custGeom>
          <a:solidFill>
            <a:schemeClr val="accent2"/>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600" b="1" kern="1200" dirty="0">
                <a:solidFill>
                  <a:schemeClr val="tx1"/>
                </a:solidFill>
                <a:latin typeface="Century Gothic" panose="020B0502020202020204" pitchFamily="34" charset="0"/>
              </a:rPr>
              <a:t>Frequent illness</a:t>
            </a:r>
          </a:p>
        </p:txBody>
      </p:sp>
      <p:sp>
        <p:nvSpPr>
          <p:cNvPr id="23" name="Freeform 22"/>
          <p:cNvSpPr/>
          <p:nvPr/>
        </p:nvSpPr>
        <p:spPr>
          <a:xfrm>
            <a:off x="3943366" y="3678533"/>
            <a:ext cx="1151372" cy="696248"/>
          </a:xfrm>
          <a:custGeom>
            <a:avLst/>
            <a:gdLst>
              <a:gd name="connsiteX0" fmla="*/ 0 w 1392496"/>
              <a:gd name="connsiteY0" fmla="*/ 0 h 696248"/>
              <a:gd name="connsiteX1" fmla="*/ 1392496 w 1392496"/>
              <a:gd name="connsiteY1" fmla="*/ 0 h 696248"/>
              <a:gd name="connsiteX2" fmla="*/ 1392496 w 1392496"/>
              <a:gd name="connsiteY2" fmla="*/ 696248 h 696248"/>
              <a:gd name="connsiteX3" fmla="*/ 0 w 1392496"/>
              <a:gd name="connsiteY3" fmla="*/ 696248 h 696248"/>
              <a:gd name="connsiteX4" fmla="*/ 0 w 1392496"/>
              <a:gd name="connsiteY4" fmla="*/ 0 h 69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496" h="696248">
                <a:moveTo>
                  <a:pt x="0" y="0"/>
                </a:moveTo>
                <a:lnTo>
                  <a:pt x="1392496" y="0"/>
                </a:lnTo>
                <a:lnTo>
                  <a:pt x="1392496" y="696248"/>
                </a:lnTo>
                <a:lnTo>
                  <a:pt x="0" y="696248"/>
                </a:lnTo>
                <a:lnTo>
                  <a:pt x="0" y="0"/>
                </a:lnTo>
                <a:close/>
              </a:path>
            </a:pathLst>
          </a:custGeom>
          <a:solidFill>
            <a:schemeClr val="accent3"/>
          </a:solid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entury Gothic" panose="020B0502020202020204" pitchFamily="34" charset="0"/>
              </a:rPr>
              <a:t>Poor food hygiene</a:t>
            </a:r>
          </a:p>
        </p:txBody>
      </p:sp>
      <p:sp>
        <p:nvSpPr>
          <p:cNvPr id="24" name="Freeform 23"/>
          <p:cNvSpPr/>
          <p:nvPr/>
        </p:nvSpPr>
        <p:spPr>
          <a:xfrm>
            <a:off x="4717691" y="4685440"/>
            <a:ext cx="1392496" cy="934463"/>
          </a:xfrm>
          <a:custGeom>
            <a:avLst/>
            <a:gdLst>
              <a:gd name="connsiteX0" fmla="*/ 0 w 1392496"/>
              <a:gd name="connsiteY0" fmla="*/ 0 h 696248"/>
              <a:gd name="connsiteX1" fmla="*/ 1392496 w 1392496"/>
              <a:gd name="connsiteY1" fmla="*/ 0 h 696248"/>
              <a:gd name="connsiteX2" fmla="*/ 1392496 w 1392496"/>
              <a:gd name="connsiteY2" fmla="*/ 696248 h 696248"/>
              <a:gd name="connsiteX3" fmla="*/ 0 w 1392496"/>
              <a:gd name="connsiteY3" fmla="*/ 696248 h 696248"/>
              <a:gd name="connsiteX4" fmla="*/ 0 w 1392496"/>
              <a:gd name="connsiteY4" fmla="*/ 0 h 69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496" h="696248">
                <a:moveTo>
                  <a:pt x="0" y="0"/>
                </a:moveTo>
                <a:lnTo>
                  <a:pt x="1392496" y="0"/>
                </a:lnTo>
                <a:lnTo>
                  <a:pt x="1392496" y="696248"/>
                </a:lnTo>
                <a:lnTo>
                  <a:pt x="0" y="696248"/>
                </a:lnTo>
                <a:lnTo>
                  <a:pt x="0"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entury Gothic" panose="020B0502020202020204" pitchFamily="34" charset="0"/>
              </a:rPr>
              <a:t>Inadequate knowledge about safe food preparation</a:t>
            </a:r>
          </a:p>
        </p:txBody>
      </p:sp>
      <p:sp>
        <p:nvSpPr>
          <p:cNvPr id="25" name="Freeform 24"/>
          <p:cNvSpPr/>
          <p:nvPr/>
        </p:nvSpPr>
        <p:spPr>
          <a:xfrm>
            <a:off x="3417453" y="4672340"/>
            <a:ext cx="935809" cy="696248"/>
          </a:xfrm>
          <a:custGeom>
            <a:avLst/>
            <a:gdLst>
              <a:gd name="connsiteX0" fmla="*/ 0 w 1392496"/>
              <a:gd name="connsiteY0" fmla="*/ 0 h 696248"/>
              <a:gd name="connsiteX1" fmla="*/ 1392496 w 1392496"/>
              <a:gd name="connsiteY1" fmla="*/ 0 h 696248"/>
              <a:gd name="connsiteX2" fmla="*/ 1392496 w 1392496"/>
              <a:gd name="connsiteY2" fmla="*/ 696248 h 696248"/>
              <a:gd name="connsiteX3" fmla="*/ 0 w 1392496"/>
              <a:gd name="connsiteY3" fmla="*/ 696248 h 696248"/>
              <a:gd name="connsiteX4" fmla="*/ 0 w 1392496"/>
              <a:gd name="connsiteY4" fmla="*/ 0 h 69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496" h="696248">
                <a:moveTo>
                  <a:pt x="0" y="0"/>
                </a:moveTo>
                <a:lnTo>
                  <a:pt x="1392496" y="0"/>
                </a:lnTo>
                <a:lnTo>
                  <a:pt x="1392496" y="696248"/>
                </a:lnTo>
                <a:lnTo>
                  <a:pt x="0" y="696248"/>
                </a:lnTo>
                <a:lnTo>
                  <a:pt x="0"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entury Gothic" panose="020B0502020202020204" pitchFamily="34" charset="0"/>
              </a:rPr>
              <a:t>Unsafe food storage</a:t>
            </a:r>
          </a:p>
        </p:txBody>
      </p:sp>
      <p:sp>
        <p:nvSpPr>
          <p:cNvPr id="26" name="Freeform 25"/>
          <p:cNvSpPr/>
          <p:nvPr/>
        </p:nvSpPr>
        <p:spPr>
          <a:xfrm>
            <a:off x="5662202" y="3678533"/>
            <a:ext cx="912183" cy="696248"/>
          </a:xfrm>
          <a:custGeom>
            <a:avLst/>
            <a:gdLst>
              <a:gd name="connsiteX0" fmla="*/ 0 w 1392496"/>
              <a:gd name="connsiteY0" fmla="*/ 0 h 696248"/>
              <a:gd name="connsiteX1" fmla="*/ 1392496 w 1392496"/>
              <a:gd name="connsiteY1" fmla="*/ 0 h 696248"/>
              <a:gd name="connsiteX2" fmla="*/ 1392496 w 1392496"/>
              <a:gd name="connsiteY2" fmla="*/ 696248 h 696248"/>
              <a:gd name="connsiteX3" fmla="*/ 0 w 1392496"/>
              <a:gd name="connsiteY3" fmla="*/ 696248 h 696248"/>
              <a:gd name="connsiteX4" fmla="*/ 0 w 1392496"/>
              <a:gd name="connsiteY4" fmla="*/ 0 h 69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496" h="696248">
                <a:moveTo>
                  <a:pt x="0" y="0"/>
                </a:moveTo>
                <a:lnTo>
                  <a:pt x="1392496" y="0"/>
                </a:lnTo>
                <a:lnTo>
                  <a:pt x="1392496" y="696248"/>
                </a:lnTo>
                <a:lnTo>
                  <a:pt x="0" y="696248"/>
                </a:lnTo>
                <a:lnTo>
                  <a:pt x="0" y="0"/>
                </a:lnTo>
                <a:close/>
              </a:path>
            </a:pathLst>
          </a:custGeom>
          <a:solidFill>
            <a:schemeClr val="accent3"/>
          </a:solid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entury Gothic" panose="020B0502020202020204" pitchFamily="34" charset="0"/>
              </a:rPr>
              <a:t>Unsafe water</a:t>
            </a:r>
          </a:p>
        </p:txBody>
      </p:sp>
      <p:sp>
        <p:nvSpPr>
          <p:cNvPr id="27" name="Freeform 26"/>
          <p:cNvSpPr/>
          <p:nvPr/>
        </p:nvSpPr>
        <p:spPr>
          <a:xfrm>
            <a:off x="6401579" y="4763581"/>
            <a:ext cx="1027857" cy="696248"/>
          </a:xfrm>
          <a:custGeom>
            <a:avLst/>
            <a:gdLst>
              <a:gd name="connsiteX0" fmla="*/ 0 w 1392496"/>
              <a:gd name="connsiteY0" fmla="*/ 0 h 696248"/>
              <a:gd name="connsiteX1" fmla="*/ 1392496 w 1392496"/>
              <a:gd name="connsiteY1" fmla="*/ 0 h 696248"/>
              <a:gd name="connsiteX2" fmla="*/ 1392496 w 1392496"/>
              <a:gd name="connsiteY2" fmla="*/ 696248 h 696248"/>
              <a:gd name="connsiteX3" fmla="*/ 0 w 1392496"/>
              <a:gd name="connsiteY3" fmla="*/ 696248 h 696248"/>
              <a:gd name="connsiteX4" fmla="*/ 0 w 1392496"/>
              <a:gd name="connsiteY4" fmla="*/ 0 h 69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496" h="696248">
                <a:moveTo>
                  <a:pt x="0" y="0"/>
                </a:moveTo>
                <a:lnTo>
                  <a:pt x="1392496" y="0"/>
                </a:lnTo>
                <a:lnTo>
                  <a:pt x="1392496" y="696248"/>
                </a:lnTo>
                <a:lnTo>
                  <a:pt x="0" y="696248"/>
                </a:lnTo>
                <a:lnTo>
                  <a:pt x="0"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Century Gothic" panose="020B0502020202020204" pitchFamily="34" charset="0"/>
              </a:rPr>
              <a:t>Lack of boreholes</a:t>
            </a:r>
          </a:p>
        </p:txBody>
      </p:sp>
      <p:sp>
        <p:nvSpPr>
          <p:cNvPr id="28" name="Rounded Rectangular Callout 27"/>
          <p:cNvSpPr/>
          <p:nvPr/>
        </p:nvSpPr>
        <p:spPr>
          <a:xfrm>
            <a:off x="2382840" y="1721359"/>
            <a:ext cx="942694" cy="579207"/>
          </a:xfrm>
          <a:prstGeom prst="wedgeRoundRectCallout">
            <a:avLst/>
          </a:prstGeom>
          <a:solidFill>
            <a:schemeClr val="bg1"/>
          </a:solidFill>
          <a:ln>
            <a:solidFill>
              <a:srgbClr val="006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Why?</a:t>
            </a:r>
          </a:p>
        </p:txBody>
      </p:sp>
      <p:sp>
        <p:nvSpPr>
          <p:cNvPr id="29" name="Rounded Rectangular Callout 28"/>
          <p:cNvSpPr/>
          <p:nvPr/>
        </p:nvSpPr>
        <p:spPr>
          <a:xfrm>
            <a:off x="922923" y="2709982"/>
            <a:ext cx="942694" cy="579207"/>
          </a:xfrm>
          <a:prstGeom prst="wedgeRoundRectCallout">
            <a:avLst/>
          </a:prstGeom>
          <a:solidFill>
            <a:schemeClr val="bg1"/>
          </a:solidFill>
          <a:ln>
            <a:solidFill>
              <a:srgbClr val="006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Why?</a:t>
            </a:r>
          </a:p>
        </p:txBody>
      </p:sp>
      <p:sp>
        <p:nvSpPr>
          <p:cNvPr id="30" name="Rounded Rectangular Callout 29"/>
          <p:cNvSpPr/>
          <p:nvPr/>
        </p:nvSpPr>
        <p:spPr>
          <a:xfrm>
            <a:off x="214897" y="3945827"/>
            <a:ext cx="942694" cy="579207"/>
          </a:xfrm>
          <a:prstGeom prst="wedgeRoundRectCallout">
            <a:avLst/>
          </a:prstGeom>
          <a:solidFill>
            <a:schemeClr val="bg1"/>
          </a:solidFill>
          <a:ln>
            <a:solidFill>
              <a:srgbClr val="006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Why?</a:t>
            </a:r>
          </a:p>
        </p:txBody>
      </p:sp>
      <p:sp>
        <p:nvSpPr>
          <p:cNvPr id="31" name="Rounded Rectangular Callout 30"/>
          <p:cNvSpPr/>
          <p:nvPr/>
        </p:nvSpPr>
        <p:spPr>
          <a:xfrm>
            <a:off x="2799934" y="3893395"/>
            <a:ext cx="838730" cy="579207"/>
          </a:xfrm>
          <a:prstGeom prst="wedgeRoundRectCallout">
            <a:avLst/>
          </a:prstGeom>
          <a:solidFill>
            <a:schemeClr val="bg1"/>
          </a:solidFill>
          <a:ln>
            <a:solidFill>
              <a:srgbClr val="006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else?</a:t>
            </a:r>
          </a:p>
        </p:txBody>
      </p:sp>
      <p:sp>
        <p:nvSpPr>
          <p:cNvPr id="32" name="Rounded Rectangular Callout 31"/>
          <p:cNvSpPr/>
          <p:nvPr/>
        </p:nvSpPr>
        <p:spPr>
          <a:xfrm>
            <a:off x="5072254" y="1690522"/>
            <a:ext cx="838730" cy="579207"/>
          </a:xfrm>
          <a:prstGeom prst="wedgeRoundRectCallout">
            <a:avLst/>
          </a:prstGeom>
          <a:solidFill>
            <a:schemeClr val="bg1"/>
          </a:solidFill>
          <a:ln>
            <a:solidFill>
              <a:srgbClr val="006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else?</a:t>
            </a:r>
          </a:p>
        </p:txBody>
      </p:sp>
      <p:sp>
        <p:nvSpPr>
          <p:cNvPr id="33" name="Rounded Rectangular Callout 32"/>
          <p:cNvSpPr/>
          <p:nvPr/>
        </p:nvSpPr>
        <p:spPr>
          <a:xfrm>
            <a:off x="3978609" y="2706417"/>
            <a:ext cx="942694" cy="579207"/>
          </a:xfrm>
          <a:prstGeom prst="wedgeRoundRectCallout">
            <a:avLst/>
          </a:prstGeom>
          <a:solidFill>
            <a:schemeClr val="bg1"/>
          </a:solidFill>
          <a:ln>
            <a:solidFill>
              <a:srgbClr val="006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Why?</a:t>
            </a:r>
          </a:p>
        </p:txBody>
      </p:sp>
      <p:sp>
        <p:nvSpPr>
          <p:cNvPr id="34" name="Rounded Rectangular Callout 33"/>
          <p:cNvSpPr/>
          <p:nvPr/>
        </p:nvSpPr>
        <p:spPr>
          <a:xfrm>
            <a:off x="3138588" y="3606236"/>
            <a:ext cx="942694" cy="579207"/>
          </a:xfrm>
          <a:prstGeom prst="wedgeRoundRectCallout">
            <a:avLst/>
          </a:prstGeom>
          <a:solidFill>
            <a:schemeClr val="bg1"/>
          </a:solidFill>
          <a:ln>
            <a:solidFill>
              <a:srgbClr val="006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Why?</a:t>
            </a:r>
          </a:p>
        </p:txBody>
      </p:sp>
      <p:sp>
        <p:nvSpPr>
          <p:cNvPr id="36" name="Rounded Rectangular Callout 35"/>
          <p:cNvSpPr/>
          <p:nvPr/>
        </p:nvSpPr>
        <p:spPr>
          <a:xfrm>
            <a:off x="2909719" y="5330299"/>
            <a:ext cx="838730" cy="579207"/>
          </a:xfrm>
          <a:prstGeom prst="wedgeRoundRectCallout">
            <a:avLst/>
          </a:prstGeom>
          <a:solidFill>
            <a:schemeClr val="bg1"/>
          </a:solidFill>
          <a:ln>
            <a:solidFill>
              <a:srgbClr val="006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else?</a:t>
            </a:r>
          </a:p>
        </p:txBody>
      </p:sp>
      <p:sp>
        <p:nvSpPr>
          <p:cNvPr id="37" name="Rounded Rectangular Callout 36"/>
          <p:cNvSpPr/>
          <p:nvPr/>
        </p:nvSpPr>
        <p:spPr>
          <a:xfrm>
            <a:off x="6091214" y="4274276"/>
            <a:ext cx="942694" cy="579207"/>
          </a:xfrm>
          <a:prstGeom prst="wedgeRoundRectCallout">
            <a:avLst/>
          </a:prstGeom>
          <a:solidFill>
            <a:schemeClr val="bg1"/>
          </a:solidFill>
          <a:ln>
            <a:solidFill>
              <a:srgbClr val="006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Why?</a:t>
            </a:r>
          </a:p>
        </p:txBody>
      </p:sp>
      <p:grpSp>
        <p:nvGrpSpPr>
          <p:cNvPr id="38" name="Group 37"/>
          <p:cNvGrpSpPr/>
          <p:nvPr/>
        </p:nvGrpSpPr>
        <p:grpSpPr>
          <a:xfrm>
            <a:off x="3176304" y="6011210"/>
            <a:ext cx="2685495" cy="597230"/>
            <a:chOff x="1765863" y="5658113"/>
            <a:chExt cx="2685495" cy="597230"/>
          </a:xfrm>
        </p:grpSpPr>
        <p:sp>
          <p:nvSpPr>
            <p:cNvPr id="3" name="Rounded Rectangular Callout 2"/>
            <p:cNvSpPr/>
            <p:nvPr/>
          </p:nvSpPr>
          <p:spPr>
            <a:xfrm rot="10800000">
              <a:off x="1765863" y="5658113"/>
              <a:ext cx="1895949" cy="597230"/>
            </a:xfrm>
            <a:prstGeom prst="wedgeRoundRectCallout">
              <a:avLst/>
            </a:prstGeom>
            <a:solidFill>
              <a:schemeClr val="bg1"/>
            </a:solidFill>
            <a:ln>
              <a:solidFill>
                <a:srgbClr val="006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6" name="TextBox 5"/>
            <p:cNvSpPr txBox="1"/>
            <p:nvPr/>
          </p:nvSpPr>
          <p:spPr>
            <a:xfrm>
              <a:off x="1865617" y="5753700"/>
              <a:ext cx="2585741" cy="369332"/>
            </a:xfrm>
            <a:prstGeom prst="rect">
              <a:avLst/>
            </a:prstGeom>
            <a:noFill/>
          </p:spPr>
          <p:txBody>
            <a:bodyPr wrap="square" rtlCol="0">
              <a:spAutoFit/>
            </a:bodyPr>
            <a:lstStyle/>
            <a:p>
              <a:r>
                <a:rPr lang="en-US" dirty="0">
                  <a:latin typeface="Century Gothic" panose="020B0502020202020204" pitchFamily="34" charset="0"/>
                </a:rPr>
                <a:t>More reasons?</a:t>
              </a:r>
            </a:p>
          </p:txBody>
        </p:sp>
      </p:grpSp>
      <p:sp>
        <p:nvSpPr>
          <p:cNvPr id="13" name="Title 12">
            <a:extLst>
              <a:ext uri="{FF2B5EF4-FFF2-40B4-BE49-F238E27FC236}">
                <a16:creationId xmlns:a16="http://schemas.microsoft.com/office/drawing/2014/main" id="{D3343840-4EDE-4337-8AB6-31282520BB5E}"/>
              </a:ext>
            </a:extLst>
          </p:cNvPr>
          <p:cNvSpPr>
            <a:spLocks noGrp="1"/>
          </p:cNvSpPr>
          <p:nvPr>
            <p:ph type="title"/>
          </p:nvPr>
        </p:nvSpPr>
        <p:spPr/>
        <p:txBody>
          <a:bodyPr/>
          <a:lstStyle/>
          <a:p>
            <a:r>
              <a:rPr lang="en-US" dirty="0"/>
              <a:t>Example of a Problem Tree</a:t>
            </a:r>
          </a:p>
        </p:txBody>
      </p:sp>
      <p:sp>
        <p:nvSpPr>
          <p:cNvPr id="39" name="Freeform 25">
            <a:extLst>
              <a:ext uri="{FF2B5EF4-FFF2-40B4-BE49-F238E27FC236}">
                <a16:creationId xmlns:a16="http://schemas.microsoft.com/office/drawing/2014/main" id="{A4A95B5D-5FBF-4422-B050-CE7870165ABD}"/>
              </a:ext>
            </a:extLst>
          </p:cNvPr>
          <p:cNvSpPr/>
          <p:nvPr/>
        </p:nvSpPr>
        <p:spPr>
          <a:xfrm>
            <a:off x="7177244" y="3607653"/>
            <a:ext cx="1338106" cy="696248"/>
          </a:xfrm>
          <a:custGeom>
            <a:avLst/>
            <a:gdLst>
              <a:gd name="connsiteX0" fmla="*/ 0 w 1392496"/>
              <a:gd name="connsiteY0" fmla="*/ 0 h 696248"/>
              <a:gd name="connsiteX1" fmla="*/ 1392496 w 1392496"/>
              <a:gd name="connsiteY1" fmla="*/ 0 h 696248"/>
              <a:gd name="connsiteX2" fmla="*/ 1392496 w 1392496"/>
              <a:gd name="connsiteY2" fmla="*/ 696248 h 696248"/>
              <a:gd name="connsiteX3" fmla="*/ 0 w 1392496"/>
              <a:gd name="connsiteY3" fmla="*/ 696248 h 696248"/>
              <a:gd name="connsiteX4" fmla="*/ 0 w 1392496"/>
              <a:gd name="connsiteY4" fmla="*/ 0 h 69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496" h="696248">
                <a:moveTo>
                  <a:pt x="0" y="0"/>
                </a:moveTo>
                <a:lnTo>
                  <a:pt x="1392496" y="0"/>
                </a:lnTo>
                <a:lnTo>
                  <a:pt x="1392496" y="696248"/>
                </a:lnTo>
                <a:lnTo>
                  <a:pt x="0" y="696248"/>
                </a:lnTo>
                <a:lnTo>
                  <a:pt x="0" y="0"/>
                </a:lnTo>
                <a:close/>
              </a:path>
            </a:pathLst>
          </a:custGeom>
          <a:solidFill>
            <a:schemeClr val="accent3"/>
          </a:solid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a:r>
              <a:rPr lang="en-US" sz="1400" b="1" dirty="0">
                <a:solidFill>
                  <a:schemeClr val="tx1"/>
                </a:solidFill>
                <a:latin typeface="Century Gothic" panose="020B0502020202020204" pitchFamily="34" charset="0"/>
              </a:rPr>
              <a:t>Quarterly reporting not completed</a:t>
            </a:r>
          </a:p>
        </p:txBody>
      </p:sp>
      <p:sp>
        <p:nvSpPr>
          <p:cNvPr id="40" name="Freeform 21">
            <a:extLst>
              <a:ext uri="{FF2B5EF4-FFF2-40B4-BE49-F238E27FC236}">
                <a16:creationId xmlns:a16="http://schemas.microsoft.com/office/drawing/2014/main" id="{841683A5-BDA5-4B11-98FC-79AB025501D5}"/>
              </a:ext>
            </a:extLst>
          </p:cNvPr>
          <p:cNvSpPr/>
          <p:nvPr/>
        </p:nvSpPr>
        <p:spPr>
          <a:xfrm>
            <a:off x="6449945" y="2652393"/>
            <a:ext cx="2254943" cy="689550"/>
          </a:xfrm>
          <a:custGeom>
            <a:avLst/>
            <a:gdLst>
              <a:gd name="connsiteX0" fmla="*/ 0 w 2018215"/>
              <a:gd name="connsiteY0" fmla="*/ 0 h 689550"/>
              <a:gd name="connsiteX1" fmla="*/ 2018215 w 2018215"/>
              <a:gd name="connsiteY1" fmla="*/ 0 h 689550"/>
              <a:gd name="connsiteX2" fmla="*/ 2018215 w 2018215"/>
              <a:gd name="connsiteY2" fmla="*/ 689550 h 689550"/>
              <a:gd name="connsiteX3" fmla="*/ 0 w 2018215"/>
              <a:gd name="connsiteY3" fmla="*/ 689550 h 689550"/>
              <a:gd name="connsiteX4" fmla="*/ 0 w 2018215"/>
              <a:gd name="connsiteY4" fmla="*/ 0 h 68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215" h="689550">
                <a:moveTo>
                  <a:pt x="0" y="0"/>
                </a:moveTo>
                <a:lnTo>
                  <a:pt x="2018215" y="0"/>
                </a:lnTo>
                <a:lnTo>
                  <a:pt x="2018215" y="689550"/>
                </a:lnTo>
                <a:lnTo>
                  <a:pt x="0" y="689550"/>
                </a:lnTo>
                <a:lnTo>
                  <a:pt x="0" y="0"/>
                </a:lnTo>
                <a:close/>
              </a:path>
            </a:pathLst>
          </a:custGeom>
          <a:solidFill>
            <a:schemeClr val="accent2"/>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lvl="0" algn="ctr">
              <a:lnSpc>
                <a:spcPct val="70000"/>
              </a:lnSpc>
            </a:pPr>
            <a:r>
              <a:rPr lang="en-US" sz="1600" b="1" dirty="0">
                <a:solidFill>
                  <a:schemeClr val="tx1"/>
                </a:solidFill>
                <a:latin typeface="Century Gothic" panose="020B0502020202020204" pitchFamily="34" charset="0"/>
              </a:rPr>
              <a:t>Lack of data to monitor child growth outcomes</a:t>
            </a:r>
          </a:p>
        </p:txBody>
      </p:sp>
      <p:sp>
        <p:nvSpPr>
          <p:cNvPr id="42" name="Freeform 23">
            <a:extLst>
              <a:ext uri="{FF2B5EF4-FFF2-40B4-BE49-F238E27FC236}">
                <a16:creationId xmlns:a16="http://schemas.microsoft.com/office/drawing/2014/main" id="{1E0A3D92-F82C-4113-BB91-C96CC785890B}"/>
              </a:ext>
            </a:extLst>
          </p:cNvPr>
          <p:cNvSpPr/>
          <p:nvPr/>
        </p:nvSpPr>
        <p:spPr>
          <a:xfrm>
            <a:off x="7577417" y="4662862"/>
            <a:ext cx="1392496" cy="796967"/>
          </a:xfrm>
          <a:custGeom>
            <a:avLst/>
            <a:gdLst>
              <a:gd name="connsiteX0" fmla="*/ 0 w 1392496"/>
              <a:gd name="connsiteY0" fmla="*/ 0 h 696248"/>
              <a:gd name="connsiteX1" fmla="*/ 1392496 w 1392496"/>
              <a:gd name="connsiteY1" fmla="*/ 0 h 696248"/>
              <a:gd name="connsiteX2" fmla="*/ 1392496 w 1392496"/>
              <a:gd name="connsiteY2" fmla="*/ 696248 h 696248"/>
              <a:gd name="connsiteX3" fmla="*/ 0 w 1392496"/>
              <a:gd name="connsiteY3" fmla="*/ 696248 h 696248"/>
              <a:gd name="connsiteX4" fmla="*/ 0 w 1392496"/>
              <a:gd name="connsiteY4" fmla="*/ 0 h 69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496" h="696248">
                <a:moveTo>
                  <a:pt x="0" y="0"/>
                </a:moveTo>
                <a:lnTo>
                  <a:pt x="1392496" y="0"/>
                </a:lnTo>
                <a:lnTo>
                  <a:pt x="1392496" y="696248"/>
                </a:lnTo>
                <a:lnTo>
                  <a:pt x="0" y="696248"/>
                </a:lnTo>
                <a:lnTo>
                  <a:pt x="0"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a:lnSpc>
                <a:spcPct val="90000"/>
              </a:lnSpc>
            </a:pPr>
            <a:r>
              <a:rPr lang="en-US" sz="1400" b="1" dirty="0">
                <a:solidFill>
                  <a:schemeClr val="tx1"/>
                </a:solidFill>
                <a:latin typeface="Century Gothic" panose="020B0502020202020204" pitchFamily="34" charset="0"/>
              </a:rPr>
              <a:t>Poor stakeholder coordination</a:t>
            </a:r>
          </a:p>
        </p:txBody>
      </p:sp>
      <p:sp>
        <p:nvSpPr>
          <p:cNvPr id="43" name="Freeform 10">
            <a:extLst>
              <a:ext uri="{FF2B5EF4-FFF2-40B4-BE49-F238E27FC236}">
                <a16:creationId xmlns:a16="http://schemas.microsoft.com/office/drawing/2014/main" id="{58090371-D71D-4137-BF6C-96E0B5BDC19C}"/>
              </a:ext>
            </a:extLst>
          </p:cNvPr>
          <p:cNvSpPr/>
          <p:nvPr/>
        </p:nvSpPr>
        <p:spPr>
          <a:xfrm flipH="1">
            <a:off x="4937069" y="3371552"/>
            <a:ext cx="1238172" cy="340539"/>
          </a:xfrm>
          <a:custGeom>
            <a:avLst/>
            <a:gdLst/>
            <a:ahLst/>
            <a:cxnLst/>
            <a:rect l="0" t="0" r="0" b="0"/>
            <a:pathLst>
              <a:path>
                <a:moveTo>
                  <a:pt x="805044" y="0"/>
                </a:moveTo>
                <a:lnTo>
                  <a:pt x="805044" y="108802"/>
                </a:lnTo>
                <a:lnTo>
                  <a:pt x="0" y="108802"/>
                </a:lnTo>
                <a:lnTo>
                  <a:pt x="0" y="255014"/>
                </a:lnTo>
              </a:path>
            </a:pathLst>
          </a:custGeom>
          <a:noFill/>
          <a:ln>
            <a:solidFill>
              <a:schemeClr val="accent1"/>
            </a:solidFill>
          </a:ln>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cxnSp>
        <p:nvCxnSpPr>
          <p:cNvPr id="4" name="Straight Connector 3">
            <a:extLst>
              <a:ext uri="{FF2B5EF4-FFF2-40B4-BE49-F238E27FC236}">
                <a16:creationId xmlns:a16="http://schemas.microsoft.com/office/drawing/2014/main" id="{79638E46-E7C9-4E44-BBE6-4AEF06D1A227}"/>
              </a:ext>
            </a:extLst>
          </p:cNvPr>
          <p:cNvCxnSpPr>
            <a:cxnSpLocks/>
          </p:cNvCxnSpPr>
          <p:nvPr/>
        </p:nvCxnSpPr>
        <p:spPr>
          <a:xfrm>
            <a:off x="5227608" y="2535153"/>
            <a:ext cx="0" cy="14621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4" name="Rounded Rectangular Callout 31">
            <a:extLst>
              <a:ext uri="{FF2B5EF4-FFF2-40B4-BE49-F238E27FC236}">
                <a16:creationId xmlns:a16="http://schemas.microsoft.com/office/drawing/2014/main" id="{3D5B377D-2726-4E9A-850C-B3B15B227614}"/>
              </a:ext>
            </a:extLst>
          </p:cNvPr>
          <p:cNvSpPr/>
          <p:nvPr/>
        </p:nvSpPr>
        <p:spPr>
          <a:xfrm>
            <a:off x="7328961" y="1866214"/>
            <a:ext cx="838730" cy="579207"/>
          </a:xfrm>
          <a:prstGeom prst="wedgeRoundRectCallout">
            <a:avLst/>
          </a:prstGeom>
          <a:solidFill>
            <a:schemeClr val="bg1"/>
          </a:solidFill>
          <a:ln>
            <a:solidFill>
              <a:srgbClr val="006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else?</a:t>
            </a:r>
          </a:p>
        </p:txBody>
      </p:sp>
      <p:sp>
        <p:nvSpPr>
          <p:cNvPr id="45" name="Rounded Rectangular Callout 36">
            <a:extLst>
              <a:ext uri="{FF2B5EF4-FFF2-40B4-BE49-F238E27FC236}">
                <a16:creationId xmlns:a16="http://schemas.microsoft.com/office/drawing/2014/main" id="{76055F60-A618-4F67-A52D-82AE55A7373A}"/>
              </a:ext>
            </a:extLst>
          </p:cNvPr>
          <p:cNvSpPr/>
          <p:nvPr/>
        </p:nvSpPr>
        <p:spPr>
          <a:xfrm>
            <a:off x="6428402" y="3194530"/>
            <a:ext cx="942694" cy="579207"/>
          </a:xfrm>
          <a:prstGeom prst="wedgeRoundRectCallout">
            <a:avLst/>
          </a:prstGeom>
          <a:solidFill>
            <a:schemeClr val="bg1"/>
          </a:solidFill>
          <a:ln>
            <a:solidFill>
              <a:srgbClr val="006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Why?</a:t>
            </a:r>
          </a:p>
        </p:txBody>
      </p:sp>
      <p:sp>
        <p:nvSpPr>
          <p:cNvPr id="46" name="Rounded Rectangular Callout 36">
            <a:extLst>
              <a:ext uri="{FF2B5EF4-FFF2-40B4-BE49-F238E27FC236}">
                <a16:creationId xmlns:a16="http://schemas.microsoft.com/office/drawing/2014/main" id="{A0AA9568-96F2-4137-AA12-01E646F2340B}"/>
              </a:ext>
            </a:extLst>
          </p:cNvPr>
          <p:cNvSpPr/>
          <p:nvPr/>
        </p:nvSpPr>
        <p:spPr>
          <a:xfrm>
            <a:off x="7600393" y="5374990"/>
            <a:ext cx="942694" cy="579207"/>
          </a:xfrm>
          <a:prstGeom prst="wedgeRoundRectCallout">
            <a:avLst/>
          </a:prstGeom>
          <a:solidFill>
            <a:schemeClr val="bg1"/>
          </a:solidFill>
          <a:ln>
            <a:solidFill>
              <a:srgbClr val="006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Why?</a:t>
            </a:r>
          </a:p>
        </p:txBody>
      </p:sp>
      <p:sp>
        <p:nvSpPr>
          <p:cNvPr id="35" name="Rounded Rectangular Callout 34"/>
          <p:cNvSpPr/>
          <p:nvPr/>
        </p:nvSpPr>
        <p:spPr>
          <a:xfrm>
            <a:off x="4997249" y="3344538"/>
            <a:ext cx="838730" cy="579207"/>
          </a:xfrm>
          <a:prstGeom prst="wedgeRoundRectCallout">
            <a:avLst/>
          </a:prstGeom>
          <a:solidFill>
            <a:schemeClr val="bg1"/>
          </a:solidFill>
          <a:ln>
            <a:solidFill>
              <a:srgbClr val="006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else?</a:t>
            </a:r>
          </a:p>
        </p:txBody>
      </p:sp>
    </p:spTree>
    <p:extLst>
      <p:ext uri="{BB962C8B-B14F-4D97-AF65-F5344CB8AC3E}">
        <p14:creationId xmlns:p14="http://schemas.microsoft.com/office/powerpoint/2010/main" val="318393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childTnLst>
                                </p:cTn>
                              </p:par>
                            </p:childTnLst>
                          </p:cTn>
                        </p:par>
                        <p:par>
                          <p:cTn id="93" fill="hold">
                            <p:stCondLst>
                              <p:cond delay="0"/>
                            </p:stCondLst>
                            <p:childTnLst>
                              <p:par>
                                <p:cTn id="94" presetID="1" presetClass="entr" presetSubtype="0" fill="hold" nodeType="afterEffect">
                                  <p:stCondLst>
                                    <p:cond delay="0"/>
                                  </p:stCondLst>
                                  <p:childTnLst>
                                    <p:set>
                                      <p:cBhvr>
                                        <p:cTn id="95" dur="1" fill="hold">
                                          <p:stCondLst>
                                            <p:cond delay="0"/>
                                          </p:stCondLst>
                                        </p:cTn>
                                        <p:tgtEl>
                                          <p:spTgt spid="4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6"/>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37"/>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7"/>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27"/>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44"/>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40"/>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39"/>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7"/>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46"/>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42"/>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7" grpId="0" animBg="1"/>
      <p:bldP spid="39" grpId="0" animBg="1"/>
      <p:bldP spid="40" grpId="0" animBg="1"/>
      <p:bldP spid="42" grpId="0" animBg="1"/>
      <p:bldP spid="44" grpId="0" animBg="1"/>
      <p:bldP spid="45" grpId="0" animBg="1"/>
      <p:bldP spid="46" grpId="0" animBg="1"/>
      <p:bldP spid="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a:t>
            </a:r>
          </a:p>
        </p:txBody>
      </p:sp>
      <p:sp>
        <p:nvSpPr>
          <p:cNvPr id="3" name="Content Placeholder 2"/>
          <p:cNvSpPr>
            <a:spLocks noGrp="1"/>
          </p:cNvSpPr>
          <p:nvPr>
            <p:ph idx="1"/>
          </p:nvPr>
        </p:nvSpPr>
        <p:spPr/>
        <p:txBody>
          <a:bodyPr>
            <a:normAutofit fontScale="92500" lnSpcReduction="10000"/>
          </a:bodyPr>
          <a:lstStyle/>
          <a:p>
            <a:r>
              <a:rPr lang="en-US" dirty="0"/>
              <a:t>Are all departments included?</a:t>
            </a:r>
          </a:p>
          <a:p>
            <a:pPr lvl="1"/>
            <a:r>
              <a:rPr lang="en-US" dirty="0"/>
              <a:t>Health</a:t>
            </a:r>
          </a:p>
          <a:p>
            <a:pPr lvl="1"/>
            <a:r>
              <a:rPr lang="en-US" dirty="0"/>
              <a:t>Education</a:t>
            </a:r>
          </a:p>
          <a:p>
            <a:pPr lvl="1"/>
            <a:r>
              <a:rPr lang="en-US" dirty="0"/>
              <a:t>Production</a:t>
            </a:r>
          </a:p>
          <a:p>
            <a:pPr lvl="1"/>
            <a:r>
              <a:rPr lang="en-US" dirty="0"/>
              <a:t>Community Development</a:t>
            </a:r>
          </a:p>
          <a:p>
            <a:pPr lvl="1"/>
            <a:r>
              <a:rPr lang="en-US" dirty="0"/>
              <a:t>Water</a:t>
            </a:r>
          </a:p>
          <a:p>
            <a:pPr lvl="1"/>
            <a:r>
              <a:rPr lang="en-US" dirty="0"/>
              <a:t>Trade and Industry</a:t>
            </a:r>
          </a:p>
          <a:p>
            <a:pPr lvl="1"/>
            <a:r>
              <a:rPr lang="en-US" dirty="0"/>
              <a:t>Planning </a:t>
            </a:r>
          </a:p>
          <a:p>
            <a:pPr lvl="1"/>
            <a:r>
              <a:rPr lang="en-US" dirty="0"/>
              <a:t>Administration</a:t>
            </a:r>
          </a:p>
        </p:txBody>
      </p:sp>
      <p:sp>
        <p:nvSpPr>
          <p:cNvPr id="5" name="Slide Number Placeholder 4"/>
          <p:cNvSpPr>
            <a:spLocks noGrp="1"/>
          </p:cNvSpPr>
          <p:nvPr>
            <p:ph type="sldNum" sz="quarter" idx="12"/>
          </p:nvPr>
        </p:nvSpPr>
        <p:spPr/>
        <p:txBody>
          <a:bodyPr/>
          <a:lstStyle/>
          <a:p>
            <a:fld id="{0753450F-F2F9-436F-9000-8F4B603DDD6F}" type="slidenum">
              <a:rPr lang="en-US" smtClean="0"/>
              <a:pPr/>
              <a:t>43</a:t>
            </a:fld>
            <a:endParaRPr lang="en-US"/>
          </a:p>
        </p:txBody>
      </p:sp>
    </p:spTree>
    <p:extLst>
      <p:ext uri="{BB962C8B-B14F-4D97-AF65-F5344CB8AC3E}">
        <p14:creationId xmlns:p14="http://schemas.microsoft.com/office/powerpoint/2010/main" val="4250716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028950" y="6356351"/>
            <a:ext cx="3086100" cy="365125"/>
          </a:xfrm>
        </p:spPr>
        <p:txBody>
          <a:bodyPr/>
          <a:lstStyle/>
          <a:p>
            <a:r>
              <a:rPr lang="en-US" sz="1600" dirty="0"/>
              <a:t>Nutrition Planning Workshop</a:t>
            </a:r>
          </a:p>
        </p:txBody>
      </p:sp>
      <p:sp>
        <p:nvSpPr>
          <p:cNvPr id="7" name="Slide Number Placeholder 6"/>
          <p:cNvSpPr>
            <a:spLocks noGrp="1"/>
          </p:cNvSpPr>
          <p:nvPr>
            <p:ph type="sldNum" sz="quarter" idx="12"/>
          </p:nvPr>
        </p:nvSpPr>
        <p:spPr/>
        <p:txBody>
          <a:bodyPr/>
          <a:lstStyle/>
          <a:p>
            <a:fld id="{0753450F-F2F9-436F-9000-8F4B603DDD6F}" type="slidenum">
              <a:rPr lang="en-US" sz="1600" smtClean="0"/>
              <a:t>44</a:t>
            </a:fld>
            <a:endParaRPr lang="en-US" sz="1600" dirty="0"/>
          </a:p>
        </p:txBody>
      </p:sp>
      <p:sp>
        <p:nvSpPr>
          <p:cNvPr id="5"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8"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44</a:t>
            </a:fld>
            <a:endParaRPr lang="en-US" sz="1600" dirty="0"/>
          </a:p>
        </p:txBody>
      </p:sp>
      <p:sp>
        <p:nvSpPr>
          <p:cNvPr id="9"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0"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44</a:t>
            </a:fld>
            <a:endParaRPr lang="en-US" sz="1600" dirty="0"/>
          </a:p>
        </p:txBody>
      </p:sp>
      <p:sp>
        <p:nvSpPr>
          <p:cNvPr id="11"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2"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44</a:t>
            </a:fld>
            <a:endParaRPr lang="en-US" sz="1600" dirty="0"/>
          </a:p>
        </p:txBody>
      </p:sp>
      <p:sp>
        <p:nvSpPr>
          <p:cNvPr id="13"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4"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44</a:t>
            </a:fld>
            <a:endParaRPr lang="en-US" sz="1600" dirty="0"/>
          </a:p>
        </p:txBody>
      </p:sp>
      <p:sp>
        <p:nvSpPr>
          <p:cNvPr id="15"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6"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44</a:t>
            </a:fld>
            <a:endParaRPr lang="en-US" sz="1600" dirty="0"/>
          </a:p>
        </p:txBody>
      </p:sp>
      <p:sp>
        <p:nvSpPr>
          <p:cNvPr id="17"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18"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44</a:t>
            </a:fld>
            <a:endParaRPr lang="en-US" sz="1600" dirty="0"/>
          </a:p>
        </p:txBody>
      </p:sp>
      <p:sp>
        <p:nvSpPr>
          <p:cNvPr id="19" name="Footer Placeholder 5"/>
          <p:cNvSpPr txBox="1">
            <a:spLocks/>
          </p:cNvSpPr>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Nutrition Planning Workshop</a:t>
            </a:r>
          </a:p>
        </p:txBody>
      </p:sp>
      <p:sp>
        <p:nvSpPr>
          <p:cNvPr id="20"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3450F-F2F9-436F-9000-8F4B603DDD6F}" type="slidenum">
              <a:rPr lang="en-US" sz="1600" smtClean="0"/>
              <a:pPr/>
              <a:t>44</a:t>
            </a:fld>
            <a:endParaRPr lang="en-US" sz="1600" dirty="0"/>
          </a:p>
        </p:txBody>
      </p:sp>
      <p:sp>
        <p:nvSpPr>
          <p:cNvPr id="21" name="Title 1"/>
          <p:cNvSpPr txBox="1">
            <a:spLocks/>
          </p:cNvSpPr>
          <p:nvPr/>
        </p:nvSpPr>
        <p:spPr>
          <a:xfrm>
            <a:off x="0" y="2506132"/>
            <a:ext cx="9144000" cy="4351867"/>
          </a:xfrm>
          <a:prstGeom prst="rect">
            <a:avLst/>
          </a:prstGeom>
          <a:solidFill>
            <a:srgbClr val="F38B00"/>
          </a:solidFill>
        </p:spPr>
        <p:txBody>
          <a:bodyPr vert="horz" lIns="91440" tIns="2743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3000"/>
              </a:spcBef>
            </a:pPr>
            <a:endParaRPr lang="en-GB" sz="200" b="1" dirty="0">
              <a:solidFill>
                <a:schemeClr val="bg1"/>
              </a:solidFill>
            </a:endParaRPr>
          </a:p>
          <a:p>
            <a:pPr marL="914400">
              <a:lnSpc>
                <a:spcPct val="100000"/>
              </a:lnSpc>
              <a:spcBef>
                <a:spcPts val="1800"/>
              </a:spcBef>
            </a:pPr>
            <a:r>
              <a:rPr lang="en-US" sz="4500" b="1" dirty="0">
                <a:solidFill>
                  <a:schemeClr val="bg1"/>
                </a:solidFill>
                <a:latin typeface="Century Gothic" panose="020B0502020202020204" pitchFamily="34" charset="0"/>
              </a:rPr>
              <a:t>Sharing the Nutrition            Situation Analysis – Part 2</a:t>
            </a:r>
          </a:p>
        </p:txBody>
      </p:sp>
      <p:sp>
        <p:nvSpPr>
          <p:cNvPr id="22" name="Rectangle 21"/>
          <p:cNvSpPr/>
          <p:nvPr/>
        </p:nvSpPr>
        <p:spPr>
          <a:xfrm>
            <a:off x="0" y="1560471"/>
            <a:ext cx="9144000" cy="945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914400"/>
            <a:r>
              <a:rPr lang="en-US" sz="3600" b="1" dirty="0">
                <a:latin typeface="Century Gothic" panose="020B0502020202020204" pitchFamily="34" charset="0"/>
              </a:rPr>
              <a:t>Session 2.8</a:t>
            </a:r>
          </a:p>
        </p:txBody>
      </p:sp>
      <p:pic>
        <p:nvPicPr>
          <p:cNvPr id="23" name="Picture 22" descr="logo of Uganda OPM" title="logo of Uganda OP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087" y="127776"/>
            <a:ext cx="1555825" cy="1357008"/>
          </a:xfrm>
          <a:prstGeom prst="rect">
            <a:avLst/>
          </a:prstGeom>
        </p:spPr>
      </p:pic>
    </p:spTree>
    <p:extLst>
      <p:ext uri="{BB962C8B-B14F-4D97-AF65-F5344CB8AC3E}">
        <p14:creationId xmlns:p14="http://schemas.microsoft.com/office/powerpoint/2010/main" val="2464568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F3CCF6-CCDC-4824-8948-CCF0F5969B5C}"/>
              </a:ext>
            </a:extLst>
          </p:cNvPr>
          <p:cNvSpPr>
            <a:spLocks noGrp="1"/>
          </p:cNvSpPr>
          <p:nvPr>
            <p:ph type="title"/>
          </p:nvPr>
        </p:nvSpPr>
        <p:spPr/>
        <p:txBody>
          <a:bodyPr/>
          <a:lstStyle/>
          <a:p>
            <a:r>
              <a:rPr lang="en-GB" dirty="0"/>
              <a:t>Sharing Results</a:t>
            </a:r>
            <a:endParaRPr lang="en-US" dirty="0"/>
          </a:p>
        </p:txBody>
      </p:sp>
      <p:sp>
        <p:nvSpPr>
          <p:cNvPr id="3" name="Content Placeholder 2"/>
          <p:cNvSpPr>
            <a:spLocks noGrp="1"/>
          </p:cNvSpPr>
          <p:nvPr>
            <p:ph idx="1"/>
          </p:nvPr>
        </p:nvSpPr>
        <p:spPr>
          <a:xfrm>
            <a:off x="628650" y="1432194"/>
            <a:ext cx="7886700" cy="5289282"/>
          </a:xfrm>
        </p:spPr>
        <p:txBody>
          <a:bodyPr>
            <a:normAutofit fontScale="92500" lnSpcReduction="10000"/>
          </a:bodyPr>
          <a:lstStyle/>
          <a:p>
            <a:r>
              <a:rPr lang="en-GB" dirty="0"/>
              <a:t>Display on the wall the stakeholder matrix, POCC analysis, and problem tree.</a:t>
            </a:r>
          </a:p>
          <a:p>
            <a:r>
              <a:rPr lang="en-GB" dirty="0"/>
              <a:t>Identify three</a:t>
            </a:r>
            <a:r>
              <a:rPr lang="en-US" dirty="0"/>
              <a:t> areas where you think you can strengthen or improve your analysis. </a:t>
            </a:r>
          </a:p>
          <a:p>
            <a:pPr lvl="1"/>
            <a:r>
              <a:rPr lang="en-US" dirty="0"/>
              <a:t>Write these on cards and display with your work.</a:t>
            </a:r>
          </a:p>
          <a:p>
            <a:pPr lvl="1"/>
            <a:r>
              <a:rPr lang="en-GB" dirty="0"/>
              <a:t>Visitors should provide suggestions to improve these areas.</a:t>
            </a:r>
          </a:p>
          <a:p>
            <a:r>
              <a:rPr lang="en-GB" dirty="0"/>
              <a:t>One team member remains with the display to answer questions and receive feedback from other teams. Other team members visit other teams.</a:t>
            </a:r>
          </a:p>
        </p:txBody>
      </p:sp>
      <p:sp>
        <p:nvSpPr>
          <p:cNvPr id="5" name="Slide Number Placeholder 4"/>
          <p:cNvSpPr>
            <a:spLocks noGrp="1"/>
          </p:cNvSpPr>
          <p:nvPr>
            <p:ph type="sldNum" sz="quarter" idx="12"/>
          </p:nvPr>
        </p:nvSpPr>
        <p:spPr/>
        <p:txBody>
          <a:bodyPr/>
          <a:lstStyle/>
          <a:p>
            <a:fld id="{0753450F-F2F9-436F-9000-8F4B603DDD6F}" type="slidenum">
              <a:rPr lang="en-US" smtClean="0"/>
              <a:pPr/>
              <a:t>45</a:t>
            </a:fld>
            <a:endParaRPr lang="en-US"/>
          </a:p>
        </p:txBody>
      </p:sp>
    </p:spTree>
    <p:extLst>
      <p:ext uri="{BB962C8B-B14F-4D97-AF65-F5344CB8AC3E}">
        <p14:creationId xmlns:p14="http://schemas.microsoft.com/office/powerpoint/2010/main" val="878591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1BBF6B-1CC5-4B0E-AF33-CD138A8128D2}"/>
              </a:ext>
            </a:extLst>
          </p:cNvPr>
          <p:cNvSpPr>
            <a:spLocks noGrp="1"/>
          </p:cNvSpPr>
          <p:nvPr>
            <p:ph type="title"/>
          </p:nvPr>
        </p:nvSpPr>
        <p:spPr/>
        <p:txBody>
          <a:bodyPr/>
          <a:lstStyle/>
          <a:p>
            <a:r>
              <a:rPr lang="en-US" dirty="0"/>
              <a:t>After the Sharing</a:t>
            </a:r>
          </a:p>
        </p:txBody>
      </p:sp>
      <p:sp>
        <p:nvSpPr>
          <p:cNvPr id="3" name="Content Placeholder 2"/>
          <p:cNvSpPr>
            <a:spLocks noGrp="1"/>
          </p:cNvSpPr>
          <p:nvPr>
            <p:ph idx="1"/>
          </p:nvPr>
        </p:nvSpPr>
        <p:spPr/>
        <p:txBody>
          <a:bodyPr/>
          <a:lstStyle/>
          <a:p>
            <a:pPr>
              <a:lnSpc>
                <a:spcPct val="100000"/>
              </a:lnSpc>
              <a:spcAft>
                <a:spcPts val="1200"/>
              </a:spcAft>
            </a:pPr>
            <a:r>
              <a:rPr lang="en-GB" dirty="0"/>
              <a:t>Return to groups to share feedback received and ideas from other teams.</a:t>
            </a:r>
          </a:p>
          <a:p>
            <a:pPr>
              <a:lnSpc>
                <a:spcPct val="100000"/>
              </a:lnSpc>
              <a:spcAft>
                <a:spcPts val="1200"/>
              </a:spcAft>
            </a:pPr>
            <a:r>
              <a:rPr lang="en-GB" dirty="0"/>
              <a:t>Make revisions as needed. </a:t>
            </a:r>
          </a:p>
          <a:p>
            <a:endParaRPr lang="en-US" dirty="0"/>
          </a:p>
          <a:p>
            <a:endParaRPr lang="en-US" dirty="0"/>
          </a:p>
        </p:txBody>
      </p:sp>
      <p:sp>
        <p:nvSpPr>
          <p:cNvPr id="7" name="Slide Number Placeholder 6"/>
          <p:cNvSpPr>
            <a:spLocks noGrp="1"/>
          </p:cNvSpPr>
          <p:nvPr>
            <p:ph type="sldNum" sz="quarter" idx="12"/>
          </p:nvPr>
        </p:nvSpPr>
        <p:spPr/>
        <p:txBody>
          <a:bodyPr/>
          <a:lstStyle/>
          <a:p>
            <a:fld id="{0753450F-F2F9-436F-9000-8F4B603DDD6F}" type="slidenum">
              <a:rPr lang="en-US" smtClean="0"/>
              <a:pPr/>
              <a:t>46</a:t>
            </a:fld>
            <a:endParaRPr lang="en-US" dirty="0"/>
          </a:p>
        </p:txBody>
      </p:sp>
    </p:spTree>
    <p:extLst>
      <p:ext uri="{BB962C8B-B14F-4D97-AF65-F5344CB8AC3E}">
        <p14:creationId xmlns:p14="http://schemas.microsoft.com/office/powerpoint/2010/main" val="3010117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7080B6-8EF2-4AD5-AFD7-F20769AE8982}"/>
              </a:ext>
            </a:extLst>
          </p:cNvPr>
          <p:cNvSpPr>
            <a:spLocks noGrp="1"/>
          </p:cNvSpPr>
          <p:nvPr>
            <p:ph type="title"/>
          </p:nvPr>
        </p:nvSpPr>
        <p:spPr/>
        <p:txBody>
          <a:bodyPr>
            <a:normAutofit/>
          </a:bodyPr>
          <a:lstStyle/>
          <a:p>
            <a:r>
              <a:rPr lang="en-GB" dirty="0"/>
              <a:t>Update the MSNAP Template</a:t>
            </a:r>
            <a:endParaRPr lang="en-US" dirty="0"/>
          </a:p>
        </p:txBody>
      </p:sp>
      <p:sp>
        <p:nvSpPr>
          <p:cNvPr id="3" name="Content Placeholder 2"/>
          <p:cNvSpPr>
            <a:spLocks noGrp="1"/>
          </p:cNvSpPr>
          <p:nvPr>
            <p:ph idx="1"/>
          </p:nvPr>
        </p:nvSpPr>
        <p:spPr/>
        <p:txBody>
          <a:bodyPr/>
          <a:lstStyle/>
          <a:p>
            <a:r>
              <a:rPr lang="en-US" dirty="0"/>
              <a:t>Using the results of Unit 2, you can complete the Introduction and Implementation and Coordination sections of your MSNAP.</a:t>
            </a:r>
            <a:endParaRPr lang="en-GB" dirty="0"/>
          </a:p>
        </p:txBody>
      </p:sp>
      <p:sp>
        <p:nvSpPr>
          <p:cNvPr id="5" name="Slide Number Placeholder 4"/>
          <p:cNvSpPr>
            <a:spLocks noGrp="1"/>
          </p:cNvSpPr>
          <p:nvPr>
            <p:ph type="sldNum" sz="quarter" idx="12"/>
          </p:nvPr>
        </p:nvSpPr>
        <p:spPr/>
        <p:txBody>
          <a:bodyPr/>
          <a:lstStyle/>
          <a:p>
            <a:fld id="{0753450F-F2F9-436F-9000-8F4B603DDD6F}" type="slidenum">
              <a:rPr lang="en-US" smtClean="0"/>
              <a:pPr/>
              <a:t>47</a:t>
            </a:fld>
            <a:endParaRPr lang="en-US"/>
          </a:p>
        </p:txBody>
      </p:sp>
    </p:spTree>
    <p:extLst>
      <p:ext uri="{BB962C8B-B14F-4D97-AF65-F5344CB8AC3E}">
        <p14:creationId xmlns:p14="http://schemas.microsoft.com/office/powerpoint/2010/main" val="1332387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D1D1F7-0601-468B-A9CA-4D9D41AFBF19}"/>
              </a:ext>
            </a:extLst>
          </p:cNvPr>
          <p:cNvSpPr>
            <a:spLocks noGrp="1"/>
          </p:cNvSpPr>
          <p:nvPr>
            <p:ph type="title"/>
          </p:nvPr>
        </p:nvSpPr>
        <p:spPr/>
        <p:txBody>
          <a:bodyPr>
            <a:normAutofit/>
          </a:bodyPr>
          <a:lstStyle/>
          <a:p>
            <a:r>
              <a:rPr lang="en-GB" dirty="0"/>
              <a:t>Before Starting to Plan…</a:t>
            </a:r>
            <a:endParaRPr lang="en-US" dirty="0"/>
          </a:p>
        </p:txBody>
      </p:sp>
      <p:sp>
        <p:nvSpPr>
          <p:cNvPr id="3" name="Content Placeholder 2"/>
          <p:cNvSpPr>
            <a:spLocks noGrp="1"/>
          </p:cNvSpPr>
          <p:nvPr>
            <p:ph idx="1"/>
          </p:nvPr>
        </p:nvSpPr>
        <p:spPr/>
        <p:txBody>
          <a:bodyPr/>
          <a:lstStyle/>
          <a:p>
            <a:pPr lvl="0"/>
            <a:r>
              <a:rPr lang="en-GB" dirty="0"/>
              <a:t>What is the current state of nutrition leadership and governance in the district/LLG? </a:t>
            </a:r>
          </a:p>
          <a:p>
            <a:pPr lvl="0"/>
            <a:r>
              <a:rPr lang="en-GB" dirty="0"/>
              <a:t>Which actors are involved and what are the main nutrition-related issues in the district/LLG?</a:t>
            </a:r>
          </a:p>
          <a:p>
            <a:pPr lvl="0"/>
            <a:r>
              <a:rPr lang="en-GB" dirty="0"/>
              <a:t>Task: Create a visual summary (Rich Picture) of the current nutrition situation in the district/LLG.</a:t>
            </a:r>
          </a:p>
          <a:p>
            <a:pPr lvl="0"/>
            <a:endParaRPr lang="en-GB" dirty="0"/>
          </a:p>
        </p:txBody>
      </p:sp>
    </p:spTree>
    <p:extLst>
      <p:ext uri="{BB962C8B-B14F-4D97-AF65-F5344CB8AC3E}">
        <p14:creationId xmlns:p14="http://schemas.microsoft.com/office/powerpoint/2010/main" val="1513934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8374F0-B80C-43D7-87CB-829FAAC65DCB}"/>
              </a:ext>
            </a:extLst>
          </p:cNvPr>
          <p:cNvSpPr>
            <a:spLocks noGrp="1"/>
          </p:cNvSpPr>
          <p:nvPr>
            <p:ph type="title"/>
          </p:nvPr>
        </p:nvSpPr>
        <p:spPr/>
        <p:txBody>
          <a:bodyPr>
            <a:normAutofit/>
          </a:bodyPr>
          <a:lstStyle/>
          <a:p>
            <a:r>
              <a:rPr lang="en-GB" dirty="0"/>
              <a:t>Rich Picture – What Is It?</a:t>
            </a:r>
            <a:endParaRPr lang="en-US" dirty="0"/>
          </a:p>
        </p:txBody>
      </p:sp>
      <p:sp>
        <p:nvSpPr>
          <p:cNvPr id="3" name="Content Placeholder 2"/>
          <p:cNvSpPr>
            <a:spLocks noGrp="1"/>
          </p:cNvSpPr>
          <p:nvPr>
            <p:ph idx="1"/>
          </p:nvPr>
        </p:nvSpPr>
        <p:spPr/>
        <p:txBody>
          <a:bodyPr>
            <a:normAutofit lnSpcReduction="10000"/>
          </a:bodyPr>
          <a:lstStyle/>
          <a:p>
            <a:r>
              <a:rPr lang="en-US" dirty="0"/>
              <a:t>It is a drawing of a situation that helps us to understand the complexity of an entire situation. It helps us to think holistically. </a:t>
            </a:r>
          </a:p>
          <a:p>
            <a:r>
              <a:rPr lang="en-US" dirty="0"/>
              <a:t>It uses pictures, text, and symbols to illustrate the situation.</a:t>
            </a:r>
          </a:p>
          <a:p>
            <a:r>
              <a:rPr lang="en-US" dirty="0"/>
              <a:t>It helps us to see relationships and connections that we might otherwise miss.</a:t>
            </a:r>
          </a:p>
          <a:p>
            <a:r>
              <a:rPr lang="en-US" dirty="0"/>
              <a:t>It shows the complexity of the situation.</a:t>
            </a:r>
          </a:p>
        </p:txBody>
      </p:sp>
    </p:spTree>
    <p:extLst>
      <p:ext uri="{BB962C8B-B14F-4D97-AF65-F5344CB8AC3E}">
        <p14:creationId xmlns:p14="http://schemas.microsoft.com/office/powerpoint/2010/main" val="983212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awing of Kole District" title="drawing of Kole District"/>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251" r="7455"/>
          <a:stretch/>
        </p:blipFill>
        <p:spPr>
          <a:xfrm rot="5400000">
            <a:off x="1317926" y="778110"/>
            <a:ext cx="6181859" cy="5192312"/>
          </a:xfrm>
          <a:prstGeom prst="rect">
            <a:avLst/>
          </a:prstGeom>
        </p:spPr>
      </p:pic>
    </p:spTree>
    <p:extLst>
      <p:ext uri="{BB962C8B-B14F-4D97-AF65-F5344CB8AC3E}">
        <p14:creationId xmlns:p14="http://schemas.microsoft.com/office/powerpoint/2010/main" val="140092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DAED805-8E4D-4ECB-B3ED-C865D8F39C65}"/>
              </a:ext>
            </a:extLst>
          </p:cNvPr>
          <p:cNvSpPr>
            <a:spLocks noGrp="1"/>
          </p:cNvSpPr>
          <p:nvPr>
            <p:ph type="title"/>
          </p:nvPr>
        </p:nvSpPr>
        <p:spPr/>
        <p:txBody>
          <a:bodyPr/>
          <a:lstStyle/>
          <a:p>
            <a:r>
              <a:rPr lang="en-GB" dirty="0"/>
              <a:t>Rich Picture – Group Work</a:t>
            </a:r>
            <a:endParaRPr lang="en-US" dirty="0"/>
          </a:p>
        </p:txBody>
      </p:sp>
      <p:sp>
        <p:nvSpPr>
          <p:cNvPr id="3" name="Text Placeholder 2"/>
          <p:cNvSpPr>
            <a:spLocks noGrp="1"/>
          </p:cNvSpPr>
          <p:nvPr>
            <p:ph idx="1"/>
          </p:nvPr>
        </p:nvSpPr>
        <p:spPr>
          <a:xfrm>
            <a:off x="628650" y="1432194"/>
            <a:ext cx="7886700" cy="5286658"/>
          </a:xfrm>
        </p:spPr>
        <p:txBody>
          <a:bodyPr>
            <a:normAutofit lnSpcReduction="10000"/>
          </a:bodyPr>
          <a:lstStyle/>
          <a:p>
            <a:pPr>
              <a:lnSpc>
                <a:spcPct val="100000"/>
              </a:lnSpc>
              <a:spcBef>
                <a:spcPts val="600"/>
              </a:spcBef>
              <a:spcAft>
                <a:spcPts val="1200"/>
              </a:spcAft>
            </a:pPr>
            <a:r>
              <a:rPr lang="en-US" sz="2400" dirty="0"/>
              <a:t>Each team will develop a Rich Picture that reflects the </a:t>
            </a:r>
            <a:r>
              <a:rPr lang="en-US" sz="2400" u="sng" dirty="0"/>
              <a:t>current</a:t>
            </a:r>
            <a:r>
              <a:rPr lang="en-US" sz="2400" dirty="0"/>
              <a:t> nutrition situation in their district/LLG.</a:t>
            </a:r>
            <a:endParaRPr lang="en-GB" sz="2400" dirty="0"/>
          </a:p>
          <a:p>
            <a:pPr>
              <a:lnSpc>
                <a:spcPct val="100000"/>
              </a:lnSpc>
              <a:spcBef>
                <a:spcPts val="600"/>
              </a:spcBef>
            </a:pPr>
            <a:r>
              <a:rPr lang="en-GB" sz="2400" dirty="0"/>
              <a:t>Please develop the Rich Picture by: </a:t>
            </a:r>
          </a:p>
          <a:p>
            <a:pPr marL="463550" lvl="1">
              <a:lnSpc>
                <a:spcPct val="100000"/>
              </a:lnSpc>
              <a:spcBef>
                <a:spcPts val="600"/>
              </a:spcBef>
              <a:buClrTx/>
            </a:pPr>
            <a:r>
              <a:rPr lang="en-US" sz="2400" dirty="0"/>
              <a:t>Drawing the district/LLG boundaries on the flip chart.</a:t>
            </a:r>
            <a:endParaRPr lang="en-GB" sz="2400" dirty="0"/>
          </a:p>
          <a:p>
            <a:pPr marL="463550" lvl="1">
              <a:lnSpc>
                <a:spcPct val="100000"/>
              </a:lnSpc>
              <a:spcBef>
                <a:spcPts val="600"/>
              </a:spcBef>
              <a:buClrTx/>
            </a:pPr>
            <a:r>
              <a:rPr lang="en-GB" sz="2400" dirty="0"/>
              <a:t>Drawing physical elements (rivers, buildings, roads, etc.).</a:t>
            </a:r>
          </a:p>
          <a:p>
            <a:pPr marL="463550" lvl="1">
              <a:lnSpc>
                <a:spcPct val="100000"/>
              </a:lnSpc>
              <a:spcBef>
                <a:spcPts val="600"/>
              </a:spcBef>
              <a:buClrTx/>
            </a:pPr>
            <a:r>
              <a:rPr lang="en-GB" sz="2400" dirty="0"/>
              <a:t>Drawing the current nutrition situation and stakeholders (e.g., women growing crops; sick children in homes).</a:t>
            </a:r>
          </a:p>
          <a:p>
            <a:pPr marL="463550" lvl="1">
              <a:lnSpc>
                <a:spcPct val="100000"/>
              </a:lnSpc>
              <a:spcBef>
                <a:spcPts val="600"/>
              </a:spcBef>
              <a:buClrTx/>
            </a:pPr>
            <a:r>
              <a:rPr lang="en-GB" sz="2400" dirty="0"/>
              <a:t>Drawing environmental, social, economic, political, and cultural features influencing the situation.</a:t>
            </a:r>
          </a:p>
        </p:txBody>
      </p:sp>
    </p:spTree>
    <p:extLst>
      <p:ext uri="{BB962C8B-B14F-4D97-AF65-F5344CB8AC3E}">
        <p14:creationId xmlns:p14="http://schemas.microsoft.com/office/powerpoint/2010/main" val="198222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580768" y="1380855"/>
            <a:ext cx="8254888" cy="5331584"/>
          </a:xfrm>
        </p:spPr>
        <p:txBody>
          <a:bodyPr>
            <a:normAutofit fontScale="92500" lnSpcReduction="20000"/>
          </a:bodyPr>
          <a:lstStyle/>
          <a:p>
            <a:pPr marL="0" indent="0" eaLnBrk="1" hangingPunct="1">
              <a:buNone/>
            </a:pPr>
            <a:r>
              <a:rPr lang="en-GB" sz="3000" dirty="0"/>
              <a:t>While drawing consider:</a:t>
            </a:r>
          </a:p>
          <a:p>
            <a:pPr lvl="1"/>
            <a:r>
              <a:rPr lang="en-US" sz="3000" dirty="0"/>
              <a:t>Who is most affected? </a:t>
            </a:r>
          </a:p>
          <a:p>
            <a:pPr lvl="1"/>
            <a:r>
              <a:rPr lang="en-US" sz="3000" dirty="0"/>
              <a:t>What are the causes of poor nutrition situation? </a:t>
            </a:r>
          </a:p>
          <a:p>
            <a:pPr lvl="1"/>
            <a:r>
              <a:rPr lang="en-US" sz="3000" dirty="0"/>
              <a:t>Who are the key stakeholders? </a:t>
            </a:r>
          </a:p>
          <a:p>
            <a:pPr lvl="1"/>
            <a:r>
              <a:rPr lang="en-US" sz="3000" dirty="0"/>
              <a:t>How do the causes of malnutrition link with/relate to the district/LLG?</a:t>
            </a:r>
          </a:p>
          <a:p>
            <a:pPr lvl="1">
              <a:spcAft>
                <a:spcPts val="1200"/>
              </a:spcAft>
            </a:pPr>
            <a:r>
              <a:rPr lang="en-US" sz="3000" dirty="0"/>
              <a:t>How are the people and situations in the </a:t>
            </a:r>
            <a:br>
              <a:rPr lang="en-US" sz="3000" dirty="0"/>
            </a:br>
            <a:r>
              <a:rPr lang="en-US" sz="3000" dirty="0"/>
              <a:t>picture linked?</a:t>
            </a:r>
            <a:endParaRPr lang="en-GB" sz="3000" dirty="0"/>
          </a:p>
          <a:p>
            <a:pPr marL="0" indent="0" eaLnBrk="1" hangingPunct="1">
              <a:spcBef>
                <a:spcPts val="0"/>
              </a:spcBef>
              <a:buNone/>
            </a:pPr>
            <a:r>
              <a:rPr lang="en-GB" sz="3000" dirty="0"/>
              <a:t>What stands out from the Rich Pictures, what are the </a:t>
            </a:r>
            <a:r>
              <a:rPr lang="en-GB" sz="3000" b="1" dirty="0"/>
              <a:t>three</a:t>
            </a:r>
            <a:r>
              <a:rPr lang="en-GB" sz="3000" dirty="0"/>
              <a:t> </a:t>
            </a:r>
            <a:r>
              <a:rPr lang="en-GB" sz="3000" b="1" dirty="0"/>
              <a:t>key challenges</a:t>
            </a:r>
            <a:r>
              <a:rPr lang="en-GB" sz="3000" dirty="0"/>
              <a:t>?</a:t>
            </a:r>
          </a:p>
          <a:p>
            <a:pPr lvl="1"/>
            <a:r>
              <a:rPr lang="en-GB" sz="3000" dirty="0"/>
              <a:t>Write these challenges on cards and tape them to the Rich Picture.</a:t>
            </a:r>
          </a:p>
          <a:p>
            <a:pPr eaLnBrk="1" hangingPunct="1"/>
            <a:endParaRPr lang="en-GB" dirty="0"/>
          </a:p>
          <a:p>
            <a:pPr eaLnBrk="1" hangingPunct="1"/>
            <a:endParaRPr lang="en-GB" dirty="0"/>
          </a:p>
          <a:p>
            <a:pPr eaLnBrk="1" hangingPunct="1"/>
            <a:endParaRPr lang="en-GB" dirty="0"/>
          </a:p>
          <a:p>
            <a:pPr eaLnBrk="1" hangingPunct="1"/>
            <a:endParaRPr lang="en-GB" dirty="0"/>
          </a:p>
        </p:txBody>
      </p:sp>
      <p:sp>
        <p:nvSpPr>
          <p:cNvPr id="3" name="Title 2">
            <a:extLst>
              <a:ext uri="{FF2B5EF4-FFF2-40B4-BE49-F238E27FC236}">
                <a16:creationId xmlns:a16="http://schemas.microsoft.com/office/drawing/2014/main" id="{CC80CE87-0D7D-403B-A55A-6489D781CB0D}"/>
              </a:ext>
            </a:extLst>
          </p:cNvPr>
          <p:cNvSpPr>
            <a:spLocks noGrp="1"/>
          </p:cNvSpPr>
          <p:nvPr>
            <p:ph type="title"/>
          </p:nvPr>
        </p:nvSpPr>
        <p:spPr/>
        <p:txBody>
          <a:bodyPr/>
          <a:lstStyle/>
          <a:p>
            <a:r>
              <a:rPr lang="en-GB" dirty="0"/>
              <a:t>Reflection Questions</a:t>
            </a:r>
            <a:endParaRPr lang="en-US" dirty="0"/>
          </a:p>
        </p:txBody>
      </p:sp>
    </p:spTree>
    <p:extLst>
      <p:ext uri="{BB962C8B-B14F-4D97-AF65-F5344CB8AC3E}">
        <p14:creationId xmlns:p14="http://schemas.microsoft.com/office/powerpoint/2010/main" val="22693877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072D6FFAB02145BCA9EE6F0A12EA24" ma:contentTypeVersion="2" ma:contentTypeDescription="Create a new document." ma:contentTypeScope="" ma:versionID="e82b8b6aa8c73384eed6e8321a9df5f6">
  <xsd:schema xmlns:xsd="http://www.w3.org/2001/XMLSchema" xmlns:xs="http://www.w3.org/2001/XMLSchema" xmlns:p="http://schemas.microsoft.com/office/2006/metadata/properties" xmlns:ns2="03d52e17-7b35-44c1-a601-4442ca4b38df" targetNamespace="http://schemas.microsoft.com/office/2006/metadata/properties" ma:root="true" ma:fieldsID="aafa6eeb0984d6672fd78f7bdceb8412" ns2:_="">
    <xsd:import namespace="03d52e17-7b35-44c1-a601-4442ca4b38df"/>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52e17-7b35-44c1-a601-4442ca4b38d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81AAA2-91AF-4878-9BC8-78985851FED7}">
  <ds:schemaRefs>
    <ds:schemaRef ds:uri="http://schemas.microsoft.com/sharepoint/v3/contenttype/forms"/>
  </ds:schemaRefs>
</ds:datastoreItem>
</file>

<file path=customXml/itemProps2.xml><?xml version="1.0" encoding="utf-8"?>
<ds:datastoreItem xmlns:ds="http://schemas.openxmlformats.org/officeDocument/2006/customXml" ds:itemID="{66D075E8-0BEF-46C7-9AF7-ED4345CC7BF5}">
  <ds:schemaRefs>
    <ds:schemaRef ds:uri="03d52e17-7b35-44c1-a601-4442ca4b38df"/>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A0D83B5-850C-45A8-9923-B9E52F17E4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d52e17-7b35-44c1-a601-4442ca4b38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1750</TotalTime>
  <Words>3303</Words>
  <Application>Microsoft Office PowerPoint</Application>
  <PresentationFormat>On-screen Show (4:3)</PresentationFormat>
  <Paragraphs>404</Paragraphs>
  <Slides>47</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Calibri</vt:lpstr>
      <vt:lpstr>Calibri Light</vt:lpstr>
      <vt:lpstr>Century Gothic</vt:lpstr>
      <vt:lpstr>News Gothic</vt:lpstr>
      <vt:lpstr>Times New Roman</vt:lpstr>
      <vt:lpstr>Wingdings</vt:lpstr>
      <vt:lpstr>Office Theme</vt:lpstr>
      <vt:lpstr>PowerPoint Presentation</vt:lpstr>
      <vt:lpstr>Unit Purpose</vt:lpstr>
      <vt:lpstr>Unit Objectives</vt:lpstr>
      <vt:lpstr>PowerPoint Presentation</vt:lpstr>
      <vt:lpstr>Before Starting to Plan…</vt:lpstr>
      <vt:lpstr>Rich Picture – What Is It?</vt:lpstr>
      <vt:lpstr>PowerPoint Presentation</vt:lpstr>
      <vt:lpstr>Rich Picture – Group Work</vt:lpstr>
      <vt:lpstr>Reflection Questions</vt:lpstr>
      <vt:lpstr>Check!</vt:lpstr>
      <vt:lpstr>PowerPoint Presentation</vt:lpstr>
      <vt:lpstr>Prioritising Challenges</vt:lpstr>
      <vt:lpstr>Group Work: Traffic Light</vt:lpstr>
      <vt:lpstr>Ranking and Reflection</vt:lpstr>
      <vt:lpstr>PowerPoint Presentation</vt:lpstr>
      <vt:lpstr>PowerPoint Presentation</vt:lpstr>
      <vt:lpstr>Purpose of the Timeline</vt:lpstr>
      <vt:lpstr>Group Work</vt:lpstr>
      <vt:lpstr> Group Work - continued</vt:lpstr>
      <vt:lpstr> Example Timeline</vt:lpstr>
      <vt:lpstr>PowerPoint Presentation</vt:lpstr>
      <vt:lpstr>PowerPoint Presentation</vt:lpstr>
      <vt:lpstr>Gallery Walk: Nutrition Situation</vt:lpstr>
      <vt:lpstr> After the Sharing</vt:lpstr>
      <vt:lpstr>PowerPoint Presentation</vt:lpstr>
      <vt:lpstr>Definition: Stakeholder</vt:lpstr>
      <vt:lpstr>Reasons for conducting a Stakeholder Analysis</vt:lpstr>
      <vt:lpstr>Analysis Steps</vt:lpstr>
      <vt:lpstr>Steps - continued</vt:lpstr>
      <vt:lpstr>Steps - continued</vt:lpstr>
      <vt:lpstr>Stakeholder Analysis Matrix Example </vt:lpstr>
      <vt:lpstr>PowerPoint Presentation</vt:lpstr>
      <vt:lpstr>Potentials, Opportunities, Challenges, and Constraints (POCC)</vt:lpstr>
      <vt:lpstr> POCC Analysis Matrix - Example</vt:lpstr>
      <vt:lpstr>Group Work: POCC Analysis</vt:lpstr>
      <vt:lpstr>PowerPoint Presentation</vt:lpstr>
      <vt:lpstr>Identifying the Main Causes of Malnutrition: Problem Tree</vt:lpstr>
      <vt:lpstr>PowerPoint Presentation</vt:lpstr>
      <vt:lpstr>Conceptual Framework for Undernutrition</vt:lpstr>
      <vt:lpstr>Steps to Make your Problem Tree</vt:lpstr>
      <vt:lpstr>PowerPoint Presentation</vt:lpstr>
      <vt:lpstr>Example of a Problem Tree</vt:lpstr>
      <vt:lpstr>Check!</vt:lpstr>
      <vt:lpstr>PowerPoint Presentation</vt:lpstr>
      <vt:lpstr>Sharing Results</vt:lpstr>
      <vt:lpstr>After the Sharing</vt:lpstr>
      <vt:lpstr>Update the MSNAP Template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Multi-Sectoral Nutrition Action Planning Training Module - Unit 2: Nutrition Situation Analysis</dc:title>
  <dc:creator>Heather Finegan</dc:creator>
  <cp:lastModifiedBy>Gad Tukamushaba</cp:lastModifiedBy>
  <cp:revision>242</cp:revision>
  <dcterms:created xsi:type="dcterms:W3CDTF">2016-02-02T15:29:51Z</dcterms:created>
  <dcterms:modified xsi:type="dcterms:W3CDTF">2017-12-19T07:43:48Z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0x010100FD072D6FFAB02145BCA9EE6F0A12EA24</vt:lpwstr>
  </property>
</Properties>
</file>