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sldIdLst>
    <p:sldId id="260" r:id="rId5"/>
    <p:sldId id="280" r:id="rId6"/>
    <p:sldId id="261" r:id="rId7"/>
    <p:sldId id="273" r:id="rId8"/>
    <p:sldId id="275" r:id="rId9"/>
    <p:sldId id="284" r:id="rId10"/>
    <p:sldId id="262" r:id="rId11"/>
    <p:sldId id="264" r:id="rId12"/>
    <p:sldId id="257" r:id="rId13"/>
    <p:sldId id="281" r:id="rId14"/>
    <p:sldId id="279" r:id="rId15"/>
    <p:sldId id="278" r:id="rId16"/>
    <p:sldId id="287" r:id="rId17"/>
    <p:sldId id="285" r:id="rId18"/>
    <p:sldId id="286" r:id="rId19"/>
    <p:sldId id="277" r:id="rId20"/>
    <p:sldId id="271" r:id="rId21"/>
    <p:sldId id="270" r:id="rId22"/>
    <p:sldId id="276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Yourchuck" initials="AY" lastIdx="15" clrIdx="0">
    <p:extLst>
      <p:ext uri="{19B8F6BF-5375-455C-9EA6-DF929625EA0E}">
        <p15:presenceInfo xmlns:p15="http://schemas.microsoft.com/office/powerpoint/2012/main" userId="S-1-5-21-3003367119-45151493-406046460-37591" providerId="AD"/>
      </p:ext>
    </p:extLst>
  </p:cmAuthor>
  <p:cmAuthor id="2" name="Kaaren" initials="K" lastIdx="1" clrIdx="1">
    <p:extLst>
      <p:ext uri="{19B8F6BF-5375-455C-9EA6-DF929625EA0E}">
        <p15:presenceInfo xmlns:p15="http://schemas.microsoft.com/office/powerpoint/2012/main" userId="Kaaren" providerId="None"/>
      </p:ext>
    </p:extLst>
  </p:cmAuthor>
  <p:cmAuthor id="3" name="Andrea Pedolsky" initials="AP" lastIdx="23" clrIdx="2">
    <p:extLst>
      <p:ext uri="{19B8F6BF-5375-455C-9EA6-DF929625EA0E}">
        <p15:presenceInfo xmlns:p15="http://schemas.microsoft.com/office/powerpoint/2012/main" userId="S-1-5-21-3003367119-45151493-406046460-43311" providerId="AD"/>
      </p:ext>
    </p:extLst>
  </p:cmAuthor>
  <p:cmAuthor id="4" name="Heather Finegan" initials="HF" lastIdx="1" clrIdx="3">
    <p:extLst>
      <p:ext uri="{19B8F6BF-5375-455C-9EA6-DF929625EA0E}">
        <p15:presenceInfo xmlns:p15="http://schemas.microsoft.com/office/powerpoint/2012/main" userId="S-1-5-21-3003367119-45151493-406046460-396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5"/>
    <a:srgbClr val="898989"/>
    <a:srgbClr val="F38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45" autoAdjust="0"/>
  </p:normalViewPr>
  <p:slideViewPr>
    <p:cSldViewPr>
      <p:cViewPr varScale="1">
        <p:scale>
          <a:sx n="91" d="100"/>
          <a:sy n="91" d="100"/>
        </p:scale>
        <p:origin x="21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35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7772A-832C-4F2B-B27A-516BA0DA0FB1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85FBA-A40C-4640-A2B0-50C9C9B3F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3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85FBA-A40C-4640-A2B0-50C9C9B3FFA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19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12788"/>
            <a:ext cx="4562475" cy="3421062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39" y="4347940"/>
            <a:ext cx="5031126" cy="42761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894" tIns="46448" rIns="92894" bIns="46448"/>
          <a:lstStyle/>
          <a:p>
            <a:r>
              <a:rPr lang="fr-FR" dirty="0" err="1"/>
              <a:t>Closed</a:t>
            </a:r>
            <a:r>
              <a:rPr lang="fr-FR" dirty="0"/>
              <a:t> questionnaires for</a:t>
            </a:r>
            <a:r>
              <a:rPr lang="fr-FR" baseline="0" dirty="0"/>
              <a:t> </a:t>
            </a:r>
            <a:r>
              <a:rPr lang="fr-FR" baseline="0" dirty="0" err="1"/>
              <a:t>example</a:t>
            </a:r>
            <a:r>
              <a:rPr lang="fr-FR" baseline="0" dirty="0"/>
              <a:t> are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yes</a:t>
            </a:r>
            <a:r>
              <a:rPr lang="fr-FR" dirty="0"/>
              <a:t>/no questions</a:t>
            </a:r>
          </a:p>
        </p:txBody>
      </p:sp>
    </p:spTree>
    <p:extLst>
      <p:ext uri="{BB962C8B-B14F-4D97-AF65-F5344CB8AC3E}">
        <p14:creationId xmlns:p14="http://schemas.microsoft.com/office/powerpoint/2010/main" val="1457705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85FBA-A40C-4640-A2B0-50C9C9B3FFA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356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85FBA-A40C-4640-A2B0-50C9C9B3FFA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936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85FBA-A40C-4640-A2B0-50C9C9B3FFA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16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2533517"/>
            <a:ext cx="9144000" cy="4351867"/>
          </a:xfrm>
          <a:prstGeom prst="rect">
            <a:avLst/>
          </a:prstGeom>
          <a:solidFill>
            <a:srgbClr val="F38B00"/>
          </a:solidFill>
        </p:spPr>
        <p:txBody>
          <a:bodyPr vert="horz" lIns="91440" tIns="2743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3000"/>
              </a:spcBef>
            </a:pPr>
            <a:endParaRPr lang="en-GB" sz="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87856"/>
            <a:ext cx="9144000" cy="945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914400"/>
            <a:endParaRPr lang="en-US" sz="3200" b="1" dirty="0">
              <a:latin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056" y="2706440"/>
            <a:ext cx="7772400" cy="1470025"/>
          </a:xfrm>
        </p:spPr>
        <p:txBody>
          <a:bodyPr>
            <a:normAutofit/>
          </a:bodyPr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504" y="1772816"/>
            <a:ext cx="6400800" cy="622920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373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373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3735"/>
            <a:ext cx="2133600" cy="365125"/>
          </a:xfrm>
        </p:spPr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logo of Uganda OPM" title="logo of Uganda OPM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87" y="127776"/>
            <a:ext cx="1555825" cy="135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29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1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44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3978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8521188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3040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17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0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30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7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4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2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83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01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4CB0-0E0E-497A-BC5E-7C9130B4F16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37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6595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506132"/>
            <a:ext cx="9144000" cy="4351867"/>
          </a:xfrm>
          <a:prstGeom prst="rect">
            <a:avLst/>
          </a:prstGeom>
          <a:solidFill>
            <a:srgbClr val="F38B00"/>
          </a:solidFill>
        </p:spPr>
        <p:txBody>
          <a:bodyPr vert="horz" lIns="914400" tIns="182880" rIns="91440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3000"/>
              </a:spcBef>
            </a:pPr>
            <a:endParaRPr lang="en-GB" sz="2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GB" sz="4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Unit 4: Monitoring and Evaluation (M&amp;E)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560471"/>
            <a:ext cx="9144000" cy="945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 anchorCtr="0"/>
          <a:lstStyle/>
          <a:p>
            <a:endParaRPr lang="en-US" sz="2600" dirty="0">
              <a:latin typeface="Calibri Light" panose="020F03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82C351-3179-4885-A3A0-3ABB953D4D86}"/>
              </a:ext>
            </a:extLst>
          </p:cNvPr>
          <p:cNvSpPr/>
          <p:nvPr/>
        </p:nvSpPr>
        <p:spPr>
          <a:xfrm>
            <a:off x="-4401" y="1560471"/>
            <a:ext cx="9144000" cy="945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300" b="1" dirty="0">
                <a:latin typeface="Century Gothic" panose="020B0502020202020204" pitchFamily="34" charset="0"/>
              </a:rPr>
              <a:t>Multi-Sectoral Nutrition Action Planning Training Module </a:t>
            </a:r>
            <a:endParaRPr lang="en-US" sz="2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3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Other Key Terms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Baseline: </a:t>
            </a:r>
            <a:r>
              <a:rPr lang="en-US" dirty="0"/>
              <a:t>A measure taken before an intervention or activity has started against which progress can be measured.</a:t>
            </a:r>
          </a:p>
          <a:p>
            <a:r>
              <a:rPr lang="en-US" b="1" dirty="0"/>
              <a:t>Target: </a:t>
            </a:r>
            <a:r>
              <a:rPr lang="en-US" dirty="0"/>
              <a:t>Also called ‘milestones’, targets tell us what we plan to achieve at specific points during projects or </a:t>
            </a:r>
            <a:r>
              <a:rPr lang="en-US" dirty="0" err="1"/>
              <a:t>programmes</a:t>
            </a:r>
            <a:r>
              <a:rPr lang="en-US" dirty="0"/>
              <a:t>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8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M&amp;E Framework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M&amp;E Framework should include:</a:t>
            </a:r>
          </a:p>
          <a:p>
            <a:pPr lvl="1"/>
            <a:r>
              <a:rPr lang="en-US" dirty="0"/>
              <a:t>Indicators to be used for monitoring strategies and activities and for tracking progress towards the goal and objectives.</a:t>
            </a:r>
          </a:p>
          <a:p>
            <a:pPr lvl="1"/>
            <a:r>
              <a:rPr lang="en-US" dirty="0"/>
              <a:t>Data sources.</a:t>
            </a:r>
          </a:p>
          <a:p>
            <a:pPr lvl="1"/>
            <a:r>
              <a:rPr lang="en-US" dirty="0"/>
              <a:t>Baseline information (if available).</a:t>
            </a:r>
          </a:p>
          <a:p>
            <a:pPr lvl="1"/>
            <a:r>
              <a:rPr lang="en-US" dirty="0"/>
              <a:t>Annual and total targets.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096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M&amp;E Framework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0E4CB0-0E0E-497A-BC5E-7C9130B4F161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466771-2CE7-46F2-9035-566A785DB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66588"/>
              </p:ext>
            </p:extLst>
          </p:nvPr>
        </p:nvGraphicFramePr>
        <p:xfrm>
          <a:off x="457200" y="1988840"/>
          <a:ext cx="8219256" cy="3986530"/>
        </p:xfrm>
        <a:graphic>
          <a:graphicData uri="http://schemas.openxmlformats.org/drawingml/2006/table">
            <a:tbl>
              <a:tblPr firstRow="1" firstCol="1" bandRow="1"/>
              <a:tblGrid>
                <a:gridCol w="467441">
                  <a:extLst>
                    <a:ext uri="{9D8B030D-6E8A-4147-A177-3AD203B41FA5}">
                      <a16:colId xmlns:a16="http://schemas.microsoft.com/office/drawing/2014/main" val="3848430170"/>
                    </a:ext>
                  </a:extLst>
                </a:gridCol>
                <a:gridCol w="862462">
                  <a:extLst>
                    <a:ext uri="{9D8B030D-6E8A-4147-A177-3AD203B41FA5}">
                      <a16:colId xmlns:a16="http://schemas.microsoft.com/office/drawing/2014/main" val="420313695"/>
                    </a:ext>
                  </a:extLst>
                </a:gridCol>
                <a:gridCol w="1382573">
                  <a:extLst>
                    <a:ext uri="{9D8B030D-6E8A-4147-A177-3AD203B41FA5}">
                      <a16:colId xmlns:a16="http://schemas.microsoft.com/office/drawing/2014/main" val="295536296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92925744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1841075735"/>
                    </a:ext>
                  </a:extLst>
                </a:gridCol>
                <a:gridCol w="694578">
                  <a:extLst>
                    <a:ext uri="{9D8B030D-6E8A-4147-A177-3AD203B41FA5}">
                      <a16:colId xmlns:a16="http://schemas.microsoft.com/office/drawing/2014/main" val="116148763"/>
                    </a:ext>
                  </a:extLst>
                </a:gridCol>
                <a:gridCol w="455920">
                  <a:extLst>
                    <a:ext uri="{9D8B030D-6E8A-4147-A177-3AD203B41FA5}">
                      <a16:colId xmlns:a16="http://schemas.microsoft.com/office/drawing/2014/main" val="2940048744"/>
                    </a:ext>
                  </a:extLst>
                </a:gridCol>
                <a:gridCol w="442752">
                  <a:extLst>
                    <a:ext uri="{9D8B030D-6E8A-4147-A177-3AD203B41FA5}">
                      <a16:colId xmlns:a16="http://schemas.microsoft.com/office/drawing/2014/main" val="1592976879"/>
                    </a:ext>
                  </a:extLst>
                </a:gridCol>
                <a:gridCol w="442752">
                  <a:extLst>
                    <a:ext uri="{9D8B030D-6E8A-4147-A177-3AD203B41FA5}">
                      <a16:colId xmlns:a16="http://schemas.microsoft.com/office/drawing/2014/main" val="3133874198"/>
                    </a:ext>
                  </a:extLst>
                </a:gridCol>
                <a:gridCol w="500360">
                  <a:extLst>
                    <a:ext uri="{9D8B030D-6E8A-4147-A177-3AD203B41FA5}">
                      <a16:colId xmlns:a16="http://schemas.microsoft.com/office/drawing/2014/main" val="2630847026"/>
                    </a:ext>
                  </a:extLst>
                </a:gridCol>
                <a:gridCol w="500360">
                  <a:extLst>
                    <a:ext uri="{9D8B030D-6E8A-4147-A177-3AD203B41FA5}">
                      <a16:colId xmlns:a16="http://schemas.microsoft.com/office/drawing/2014/main" val="3550966892"/>
                    </a:ext>
                  </a:extLst>
                </a:gridCol>
                <a:gridCol w="494954">
                  <a:extLst>
                    <a:ext uri="{9D8B030D-6E8A-4147-A177-3AD203B41FA5}">
                      <a16:colId xmlns:a16="http://schemas.microsoft.com/office/drawing/2014/main" val="4102603585"/>
                    </a:ext>
                  </a:extLst>
                </a:gridCol>
              </a:tblGrid>
              <a:tr h="26797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collection method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 of collection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Department/ partner responsible for collection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Targets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Target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82873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232058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% of children under 5 who had diarrhoea in the past 2 weeks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 survey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371193"/>
                  </a:ext>
                </a:extLst>
              </a:tr>
              <a:tr h="53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households in coverage area access water from village borehole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Household survey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877456"/>
                  </a:ext>
                </a:extLst>
              </a:tr>
              <a:tr h="53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villages with borehole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Observation/ administrative records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10%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006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034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Contributing to Global Targets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225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Remember, your MSNAP will help contribute to global targets. Uganda, as a SUN country, is assessed using a common framework. Think about how your plan contributes.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13</a:t>
            </a:fld>
            <a:endParaRPr lang="en-GB"/>
          </a:p>
        </p:txBody>
      </p:sp>
      <p:pic>
        <p:nvPicPr>
          <p:cNvPr id="4" name="Picture 3" descr="Figure showing steps (text put into textboxes)" title="Figure showing steps (text put into textboxes)"/>
          <p:cNvPicPr>
            <a:picLocks noChangeAspect="1"/>
          </p:cNvPicPr>
          <p:nvPr/>
        </p:nvPicPr>
        <p:blipFill rotWithShape="1">
          <a:blip r:embed="rId2"/>
          <a:srcRect t="2932" b="2909"/>
          <a:stretch/>
        </p:blipFill>
        <p:spPr>
          <a:xfrm>
            <a:off x="1218777" y="2696779"/>
            <a:ext cx="6416922" cy="4032449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D8AF6701-C6CE-4F8E-B23F-619223DB6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5054173"/>
            <a:ext cx="821690" cy="1634490"/>
          </a:xfrm>
          <a:prstGeom prst="rect">
            <a:avLst/>
          </a:prstGeom>
          <a:solidFill>
            <a:srgbClr val="D8D6D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en-US" sz="95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</a:t>
            </a:r>
            <a:r>
              <a:rPr lang="en-US" sz="95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 multiple stakeholders from different sectors come together to address all forms of malnutrition.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F1CDE05-F976-4864-A242-15A2673AF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24" y="4786630"/>
            <a:ext cx="818515" cy="1934845"/>
          </a:xfrm>
          <a:prstGeom prst="rect">
            <a:avLst/>
          </a:prstGeom>
          <a:solidFill>
            <a:srgbClr val="D8D6D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en-US" sz="95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2</a:t>
            </a:r>
            <a:r>
              <a:rPr lang="en-US" sz="95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 multiple stakeholders from different sectors change their </a:t>
            </a:r>
            <a:r>
              <a:rPr lang="en-US" sz="95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behaviours</a:t>
            </a:r>
            <a:r>
              <a:rPr lang="en-US" sz="95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advocate, partner and commit towards common results.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AD7D181-E981-4412-8FFA-1005D36DB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723" y="4566731"/>
            <a:ext cx="818515" cy="1934845"/>
          </a:xfrm>
          <a:prstGeom prst="rect">
            <a:avLst/>
          </a:prstGeom>
          <a:solidFill>
            <a:srgbClr val="D8D6D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en-US" sz="95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3</a:t>
            </a:r>
            <a:r>
              <a:rPr lang="en-US" sz="95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 multiple stakeholders mobilize resources and align their implementation to optimize coverage and effectiveness of their actions.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F942F488-4BB4-4BDD-9EE1-22CFB3D74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953" y="4301088"/>
            <a:ext cx="818515" cy="2370455"/>
          </a:xfrm>
          <a:prstGeom prst="rect">
            <a:avLst/>
          </a:prstGeom>
          <a:solidFill>
            <a:srgbClr val="D8D6D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en-US" sz="95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4</a:t>
            </a:r>
            <a:r>
              <a:rPr lang="en-US" sz="95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 effective results are achieved through aligned implementation in a far greater way than what could have been achieved by each stakeholder on its own.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1060BC9E-551C-4633-A2DB-E3611E9B4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434" y="4077072"/>
            <a:ext cx="818515" cy="2370455"/>
          </a:xfrm>
          <a:prstGeom prst="rect">
            <a:avLst/>
          </a:prstGeom>
          <a:solidFill>
            <a:srgbClr val="D8D6D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en-US" sz="95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5</a:t>
            </a:r>
            <a:r>
              <a:rPr lang="en-US" sz="95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 results contribute to better nutrition status of children, adolescents, women and vulnerable groups.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A00C641B-BE60-4FDF-A24C-E4ACD4210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0970" y="3809522"/>
            <a:ext cx="818515" cy="2317115"/>
          </a:xfrm>
          <a:prstGeom prst="rect">
            <a:avLst/>
          </a:prstGeom>
          <a:solidFill>
            <a:srgbClr val="D8D6D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marL="0" marR="0" algn="l">
              <a:spcBef>
                <a:spcPts val="0"/>
              </a:spcBef>
            </a:pPr>
            <a:r>
              <a:rPr lang="en-US" sz="95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6</a:t>
            </a:r>
            <a:r>
              <a:rPr lang="en-US" sz="95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 better nutrition will contribute to key SDGs by 2030.</a:t>
            </a:r>
          </a:p>
        </p:txBody>
      </p:sp>
    </p:spTree>
    <p:extLst>
      <p:ext uri="{BB962C8B-B14F-4D97-AF65-F5344CB8AC3E}">
        <p14:creationId xmlns:p14="http://schemas.microsoft.com/office/powerpoint/2010/main" val="1477371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showing a project as a boat going over waterfalls with the message. &quot;Review monitoring data? Why bother? We're doing fine.&quot; and &quot;Remember M&amp;E Information is Useful only if it is used!" title="Image showing a project as a boat going over waterfalls with the message. &quot;Review monitoring data? Why bother? We're doing fine.&quot; and &quot;Remember M&amp;E Information is Useful only if it is used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427023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22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identify the information you want to collect, you also need to think about how to use it.</a:t>
            </a:r>
          </a:p>
          <a:p>
            <a:r>
              <a:rPr lang="en-US" dirty="0"/>
              <a:t>Stakeholders working on nutrition activities should report data to their NCC.</a:t>
            </a:r>
          </a:p>
          <a:p>
            <a:r>
              <a:rPr lang="en-US" dirty="0"/>
              <a:t>NCCs should report on nutrition activities both down to the LLGs and up to national level.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607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M&amp;E Group 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Complete your M&amp;E Framework.</a:t>
            </a:r>
          </a:p>
          <a:p>
            <a:pPr lvl="1"/>
            <a:r>
              <a:rPr lang="nl-NL" dirty="0"/>
              <a:t>Identify at least one indicator for each item in your Results Framework.</a:t>
            </a:r>
          </a:p>
          <a:p>
            <a:pPr lvl="1"/>
            <a:r>
              <a:rPr lang="nl-NL" dirty="0"/>
              <a:t>If you have time, begin working on setting targets.</a:t>
            </a:r>
          </a:p>
          <a:p>
            <a:pPr lvl="1"/>
            <a:r>
              <a:rPr lang="en-GB" dirty="0"/>
              <a:t>Ensure that the indicator numbering matches the numbering in the Results Framework so that the indicators can be linked to specific objectives, strategies, and activities. </a:t>
            </a:r>
            <a:endParaRPr lang="nl-NL" dirty="0"/>
          </a:p>
          <a:p>
            <a:pPr>
              <a:spcBef>
                <a:spcPts val="1800"/>
              </a:spcBef>
            </a:pPr>
            <a:r>
              <a:rPr lang="nl-NL" dirty="0"/>
              <a:t>Develop an M&amp;E Communication Plan.</a:t>
            </a:r>
          </a:p>
          <a:p>
            <a:pPr lvl="1"/>
            <a:r>
              <a:rPr lang="nl-NL" dirty="0"/>
              <a:t>Who are the main M&amp;E data users?</a:t>
            </a:r>
          </a:p>
          <a:p>
            <a:pPr lvl="1"/>
            <a:r>
              <a:rPr lang="nl-NL" dirty="0"/>
              <a:t>What are their data needs?</a:t>
            </a:r>
          </a:p>
          <a:p>
            <a:pPr lvl="1"/>
            <a:r>
              <a:rPr lang="nl-NL" dirty="0"/>
              <a:t>Who collects and analyses the data?</a:t>
            </a:r>
          </a:p>
          <a:p>
            <a:pPr lvl="1"/>
            <a:r>
              <a:rPr lang="nl-NL" dirty="0"/>
              <a:t>How will the data be communicated to stakeholders? Through what specific means?</a:t>
            </a:r>
          </a:p>
          <a:p>
            <a:pPr lvl="1"/>
            <a:r>
              <a:rPr lang="nl-NL" dirty="0"/>
              <a:t>How will lessons learned be identified and shared?</a:t>
            </a:r>
          </a:p>
          <a:p>
            <a:pPr lvl="1"/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63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M&amp;E Gallery Walk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Session 4.2</a:t>
            </a:r>
          </a:p>
        </p:txBody>
      </p:sp>
    </p:spTree>
    <p:extLst>
      <p:ext uri="{BB962C8B-B14F-4D97-AF65-F5344CB8AC3E}">
        <p14:creationId xmlns:p14="http://schemas.microsoft.com/office/powerpoint/2010/main" val="3320286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M&amp;E Gallery Walk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</a:t>
            </a:r>
            <a:r>
              <a:rPr lang="en-GB" dirty="0"/>
              <a:t>splay your flip charts on the wall. </a:t>
            </a:r>
          </a:p>
          <a:p>
            <a:pPr lvl="1"/>
            <a:r>
              <a:rPr lang="en-GB" dirty="0"/>
              <a:t>One team member stays with the flip chart to present and get feedback.</a:t>
            </a:r>
          </a:p>
          <a:p>
            <a:pPr lvl="1"/>
            <a:r>
              <a:rPr lang="en-GB" dirty="0"/>
              <a:t>Other team members visit the other displays to get ideas and give feedback.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41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Were any of your indicators similar? </a:t>
            </a:r>
          </a:p>
          <a:p>
            <a:r>
              <a:rPr lang="en-GB" dirty="0"/>
              <a:t>Did you see new indicators or ideas that could be added to your M&amp;E Framework or Communication Plan?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CA129C9-A8D6-4A2C-B87A-6FDE5F777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how to track progress towards the identified goal and objectives.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65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Return to groups to share feedback and ideas from other teams.</a:t>
            </a:r>
          </a:p>
          <a:p>
            <a:r>
              <a:rPr lang="en-GB" dirty="0"/>
              <a:t>Make revisions as needed.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621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the MSNAP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the results of Unit 4, you can complete drafting the following section of your MSNAP:</a:t>
            </a:r>
          </a:p>
          <a:p>
            <a:r>
              <a:rPr lang="en-US" dirty="0"/>
              <a:t>Monitoring and Evaluation Plan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09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CC9D7E-50FE-42D3-8B71-799AB98E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Identify indicators for nutrition objectives, strategies, and activities.</a:t>
            </a:r>
          </a:p>
          <a:p>
            <a:pPr lvl="0"/>
            <a:r>
              <a:rPr lang="en-US" dirty="0"/>
              <a:t>Develop an M&amp;E Framework and Communication Plan for monitoring nutrition interventions in the district/LLG.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450F-F2F9-436F-9000-8F4B603DDD6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1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506132"/>
            <a:ext cx="9144000" cy="4351867"/>
          </a:xfrm>
          <a:prstGeom prst="rect">
            <a:avLst/>
          </a:prstGeom>
          <a:solidFill>
            <a:srgbClr val="F38B00"/>
          </a:solidFill>
        </p:spPr>
        <p:txBody>
          <a:bodyPr vert="horz" lIns="91440" tIns="2743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3000"/>
              </a:spcBef>
            </a:pPr>
            <a:endParaRPr lang="en-GB" sz="200" b="1" dirty="0">
              <a:solidFill>
                <a:schemeClr val="bg1"/>
              </a:solidFill>
            </a:endParaRPr>
          </a:p>
          <a:p>
            <a:pPr marL="914400">
              <a:lnSpc>
                <a:spcPct val="100000"/>
              </a:lnSpc>
              <a:spcBef>
                <a:spcPts val="1800"/>
              </a:spcBef>
            </a:pPr>
            <a:r>
              <a:rPr lang="en-GB" sz="4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Developing the                                   M&amp;E Framework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60471"/>
            <a:ext cx="9144000" cy="945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914400"/>
            <a:r>
              <a:rPr lang="en-US" sz="3200" b="1" dirty="0">
                <a:latin typeface="Century Gothic" panose="020B0502020202020204" pitchFamily="34" charset="0"/>
              </a:rPr>
              <a:t>Session 4.1</a:t>
            </a:r>
          </a:p>
        </p:txBody>
      </p:sp>
    </p:spTree>
    <p:extLst>
      <p:ext uri="{BB962C8B-B14F-4D97-AF65-F5344CB8AC3E}">
        <p14:creationId xmlns:p14="http://schemas.microsoft.com/office/powerpoint/2010/main" val="253386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Introducing M&amp;E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M&amp;E: Monitoring is the routine tracking of a </a:t>
            </a:r>
            <a:r>
              <a:rPr lang="en-US" dirty="0" err="1"/>
              <a:t>programme's</a:t>
            </a:r>
            <a:r>
              <a:rPr lang="en-US" dirty="0"/>
              <a:t> activities by measuring on a regular, ongoing basis whether planned activities are being carried out.  It is used to track changes in </a:t>
            </a:r>
            <a:r>
              <a:rPr lang="en-US" dirty="0" err="1"/>
              <a:t>programme</a:t>
            </a:r>
            <a:r>
              <a:rPr lang="en-US" dirty="0"/>
              <a:t> performance over time. Evaluation measures the extent to which change occurs consistent with </a:t>
            </a:r>
            <a:r>
              <a:rPr lang="en-US" dirty="0" err="1"/>
              <a:t>programme</a:t>
            </a:r>
            <a:r>
              <a:rPr lang="en-US" dirty="0"/>
              <a:t> objectives. </a:t>
            </a:r>
          </a:p>
          <a:p>
            <a:pPr>
              <a:lnSpc>
                <a:spcPct val="120000"/>
              </a:lnSpc>
            </a:pPr>
            <a:r>
              <a:rPr lang="en-GB" dirty="0"/>
              <a:t>M&amp;E helps to improve performance and achieve results. </a:t>
            </a:r>
          </a:p>
          <a:p>
            <a:pPr>
              <a:lnSpc>
                <a:spcPct val="120000"/>
              </a:lnSpc>
            </a:pPr>
            <a:r>
              <a:rPr lang="en-GB" dirty="0"/>
              <a:t>The goal of M&amp;E is to improve current and future management of activities.</a:t>
            </a:r>
          </a:p>
          <a:p>
            <a:pPr>
              <a:lnSpc>
                <a:spcPct val="120000"/>
              </a:lnSpc>
            </a:pPr>
            <a:r>
              <a:rPr lang="en-GB" dirty="0"/>
              <a:t>M&amp;E establishes links between past, present, and future actions.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8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</a:t>
            </a:r>
            <a:r>
              <a:rPr lang="en-US" dirty="0" err="1"/>
              <a:t>M&amp;E</a:t>
            </a:r>
            <a:r>
              <a:rPr lang="en-US" dirty="0"/>
              <a:t>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us plan.</a:t>
            </a:r>
          </a:p>
          <a:p>
            <a:r>
              <a:rPr lang="en-US" dirty="0"/>
              <a:t>Helps us track the use of resources and effectiveness of interventions and activities.</a:t>
            </a:r>
          </a:p>
          <a:p>
            <a:r>
              <a:rPr lang="en-US" dirty="0"/>
              <a:t>Helps us stay on track towards meeting the goal and objectives and identify whether changes are needed.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76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 – Definition</a:t>
            </a:r>
            <a:endParaRPr lang="nl-NL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quantitative or qualitative variable that provides a valid and reliable basis for assessing or measuring achievement, performance, or change resulting from a strategy or activity. </a:t>
            </a:r>
          </a:p>
          <a:p>
            <a:r>
              <a:rPr lang="en-US" dirty="0"/>
              <a:t>Data or statistics that describe a person, place, or an event and/or the changes in it.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75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Quantitative versus Qualitative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Quantitative</a:t>
            </a:r>
            <a:r>
              <a:rPr lang="en-US" sz="2400" dirty="0"/>
              <a:t>: Data in numerical form that can be put into categories, ranked, or measured.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Example: Number of health facilities built in the past 12 months.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Methods/sources: Routine program data, closed questionnaires (yes/no), observation.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Qualitative: </a:t>
            </a:r>
            <a:r>
              <a:rPr lang="en-US" sz="2400" dirty="0"/>
              <a:t>Descriptive information that examines beliefs, perceptions, and </a:t>
            </a:r>
            <a:r>
              <a:rPr lang="en-US" sz="2400" dirty="0" err="1"/>
              <a:t>behaviours</a:t>
            </a:r>
            <a:r>
              <a:rPr lang="en-US" sz="2400" dirty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Example: What are the causes of poor nutrition in the community?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Methods/sources: Focus group discussions (FGDs), semi-structured interviews (SSIs), observations.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989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Types of Indicators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Output indicator: </a:t>
            </a:r>
            <a:r>
              <a:rPr lang="en-US" dirty="0"/>
              <a:t>Measures the quantity of goods and services produced and the efficiency.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Example: Number of boreholes constructed during </a:t>
            </a:r>
            <a:r>
              <a:rPr lang="en-US" dirty="0" err="1"/>
              <a:t>Q1</a:t>
            </a:r>
            <a:r>
              <a:rPr lang="en-US" dirty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Can be used to measure progress of strategies and activities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Outcome indicator: </a:t>
            </a:r>
            <a:r>
              <a:rPr lang="en-US" dirty="0"/>
              <a:t>Measures the broader results achieved through the provision of goods and services, such as a change in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Example: Increase in exclusive breastfeeding rates among children 0–6 months from 40% to 60% within 5 years.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Can be used to measure objectives and goal over the long term</a:t>
            </a:r>
            <a:endParaRPr lang="nl-NL" dirty="0"/>
          </a:p>
          <a:p>
            <a:endParaRPr lang="nl-N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4CB0-0E0E-497A-BC5E-7C9130B4F16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27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072D6FFAB02145BCA9EE6F0A12EA24" ma:contentTypeVersion="2" ma:contentTypeDescription="Create a new document." ma:contentTypeScope="" ma:versionID="e82b8b6aa8c73384eed6e8321a9df5f6">
  <xsd:schema xmlns:xsd="http://www.w3.org/2001/XMLSchema" xmlns:xs="http://www.w3.org/2001/XMLSchema" xmlns:p="http://schemas.microsoft.com/office/2006/metadata/properties" xmlns:ns2="03d52e17-7b35-44c1-a601-4442ca4b38df" targetNamespace="http://schemas.microsoft.com/office/2006/metadata/properties" ma:root="true" ma:fieldsID="aafa6eeb0984d6672fd78f7bdceb8412" ns2:_="">
    <xsd:import namespace="03d52e17-7b35-44c1-a601-4442ca4b38d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52e17-7b35-44c1-a601-4442ca4b38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3C007D-F94D-4F26-86C7-692AF0ADB0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396EC2-B6EA-48D2-9BFC-5E498B9E9E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d52e17-7b35-44c1-a601-4442ca4b38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1980B6-03F2-4EFC-9291-316D73D88E3A}">
  <ds:schemaRefs>
    <ds:schemaRef ds:uri="http://purl.org/dc/terms/"/>
    <ds:schemaRef ds:uri="http://schemas.openxmlformats.org/package/2006/metadata/core-properties"/>
    <ds:schemaRef ds:uri="03d52e17-7b35-44c1-a601-4442ca4b38d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1136</Words>
  <Application>Microsoft Office PowerPoint</Application>
  <PresentationFormat>On-screen Show (4:3)</PresentationFormat>
  <Paragraphs>156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Unit Purpose</vt:lpstr>
      <vt:lpstr>Unit Objectives</vt:lpstr>
      <vt:lpstr>PowerPoint Presentation</vt:lpstr>
      <vt:lpstr>Introducing M&amp;E</vt:lpstr>
      <vt:lpstr>Why Is M&amp;E Important?</vt:lpstr>
      <vt:lpstr>Indicator – Definition</vt:lpstr>
      <vt:lpstr>Quantitative versus Qualitative</vt:lpstr>
      <vt:lpstr>Types of Indicators</vt:lpstr>
      <vt:lpstr>Other Key Terms</vt:lpstr>
      <vt:lpstr>M&amp;E Framework</vt:lpstr>
      <vt:lpstr>M&amp;E Framework</vt:lpstr>
      <vt:lpstr>Contributing to Global Targets</vt:lpstr>
      <vt:lpstr>PowerPoint Presentation</vt:lpstr>
      <vt:lpstr>Sharing Results</vt:lpstr>
      <vt:lpstr>M&amp;E Group Work</vt:lpstr>
      <vt:lpstr>M&amp;E Gallery Walk</vt:lpstr>
      <vt:lpstr>M&amp;E Gallery Walk</vt:lpstr>
      <vt:lpstr>Discussion Questions</vt:lpstr>
      <vt:lpstr>After the Sharing</vt:lpstr>
      <vt:lpstr>Update the MSNAP Template</vt:lpstr>
    </vt:vector>
  </TitlesOfParts>
  <Company>Wageningen 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Multi-Sectoral Nutrition Action Planning Training Module - Unit 4: Monitoring and Evaluation (M&amp;E)</dc:title>
  <dc:creator>Brouwers, Jan</dc:creator>
  <cp:lastModifiedBy>Amanda Yourchuck</cp:lastModifiedBy>
  <cp:revision>102</cp:revision>
  <dcterms:created xsi:type="dcterms:W3CDTF">2016-04-09T19:36:45Z</dcterms:created>
  <dcterms:modified xsi:type="dcterms:W3CDTF">2017-12-13T17:46:45Z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0x010100FD072D6FFAB02145BCA9EE6F0A12EA24</vt:lpwstr>
  </property>
</Properties>
</file>