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4"/>
  </p:sldMasterIdLst>
  <p:notesMasterIdLst>
    <p:notesMasterId r:id="rId15"/>
  </p:notesMasterIdLst>
  <p:sldIdLst>
    <p:sldId id="269" r:id="rId5"/>
    <p:sldId id="274" r:id="rId6"/>
    <p:sldId id="286" r:id="rId7"/>
    <p:sldId id="284" r:id="rId8"/>
    <p:sldId id="287" r:id="rId9"/>
    <p:sldId id="288" r:id="rId10"/>
    <p:sldId id="289" r:id="rId11"/>
    <p:sldId id="285" r:id="rId12"/>
    <p:sldId id="281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Namugumya" initials="BN" lastIdx="3" clrIdx="0">
    <p:extLst/>
  </p:cmAuthor>
  <p:cmAuthor id="2" name="Kristen Cashin" initials="KC" lastIdx="2" clrIdx="1">
    <p:extLst/>
  </p:cmAuthor>
  <p:cmAuthor id="3" name="Andrea Pedolsky" initials="AP" lastIdx="5" clrIdx="2">
    <p:extLst>
      <p:ext uri="{19B8F6BF-5375-455C-9EA6-DF929625EA0E}">
        <p15:presenceInfo xmlns:p15="http://schemas.microsoft.com/office/powerpoint/2012/main" userId="S-1-5-21-3003367119-45151493-406046460-43311" providerId="AD"/>
      </p:ext>
    </p:extLst>
  </p:cmAuthor>
  <p:cmAuthor id="4" name="Amanda Yourchuck" initials="AY" lastIdx="1" clrIdx="3">
    <p:extLst>
      <p:ext uri="{19B8F6BF-5375-455C-9EA6-DF929625EA0E}">
        <p15:presenceInfo xmlns:p15="http://schemas.microsoft.com/office/powerpoint/2012/main" userId="S-1-5-21-3003367119-45151493-406046460-375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0"/>
    <a:srgbClr val="006595"/>
    <a:srgbClr val="E24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1899" autoAdjust="0"/>
  </p:normalViewPr>
  <p:slideViewPr>
    <p:cSldViewPr snapToGrid="0">
      <p:cViewPr varScale="1">
        <p:scale>
          <a:sx n="74" d="100"/>
          <a:sy n="74" d="100"/>
        </p:scale>
        <p:origin x="9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8545-3F38-F94B-A79E-7C5632895554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125E-564C-1D4F-949B-43CBED28F9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6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C777-F9EA-4BEA-A85E-B7E0126ABEED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6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1D84-E3E1-4887-830E-80DC9933FDFD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2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9101"/>
          </a:xfrm>
        </p:spPr>
        <p:txBody>
          <a:bodyPr>
            <a:normAutofit/>
          </a:bodyPr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5412"/>
            <a:ext cx="7886700" cy="460155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3000">
                <a:latin typeface="Century Gothic" panose="020B0502020202020204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3000">
                <a:latin typeface="Century Gothic" panose="020B0502020202020204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3000">
                <a:latin typeface="Century Gothic" panose="020B0502020202020204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3000">
                <a:latin typeface="Century Gothic" panose="020B0502020202020204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30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5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0961-E0D2-4224-85FF-F888EFAE35AD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9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2BA1-0C2E-417C-BFFF-6FA6ED321133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D35-EAAB-4759-A056-7C572A87E4CA}" type="datetime1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4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3BF8-CA8F-4745-B8A4-9EFA05205ADA}" type="datetime1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BDF7-FE0A-45C9-9FC1-BC7647EE9EE1}" type="datetime1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F338-B170-479B-8355-8D9A55DAEB27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4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45E4-F2DC-43D7-9A12-9B9F74B35743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Nutrition Planning 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58A6-9024-4BF5-BC8B-739581ED72BF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Nutrition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450F-F2F9-436F-9000-8F4B603DD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9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rgbClr val="006595"/>
          </a:solidFill>
          <a:latin typeface="+mn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–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506132"/>
            <a:ext cx="9144000" cy="4351867"/>
          </a:xfrm>
          <a:prstGeom prst="rect">
            <a:avLst/>
          </a:prstGeom>
          <a:solidFill>
            <a:srgbClr val="F38B00"/>
          </a:solidFill>
        </p:spPr>
        <p:txBody>
          <a:bodyPr vert="horz" lIns="914400" tIns="182880" rIns="91440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0"/>
              </a:spcBef>
            </a:pPr>
            <a:endParaRPr lang="en-GB" sz="2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GB" sz="4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Unit 5: Identifying Resources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60471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 anchorCtr="0"/>
          <a:lstStyle/>
          <a:p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logo of Uganda OPM" title="logo of Uganda OP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87" y="127776"/>
            <a:ext cx="1555825" cy="13570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269644-19CF-44F2-8C01-671CF70E8530}"/>
              </a:ext>
            </a:extLst>
          </p:cNvPr>
          <p:cNvSpPr/>
          <p:nvPr/>
        </p:nvSpPr>
        <p:spPr>
          <a:xfrm>
            <a:off x="0" y="1636158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300" b="1" dirty="0">
                <a:latin typeface="Century Gothic" panose="020B0502020202020204" pitchFamily="34" charset="0"/>
              </a:rPr>
              <a:t>Multi-Sectoral Nutrition Action Planning Training Module </a:t>
            </a:r>
            <a:endParaRPr lang="en-US" sz="2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6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the MSNAP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results of Unit 5, you can begin drafting the Financing and Resource </a:t>
            </a:r>
            <a:r>
              <a:rPr lang="en-US" dirty="0" err="1"/>
              <a:t>Mobilisation</a:t>
            </a:r>
            <a:r>
              <a:rPr lang="en-US" dirty="0"/>
              <a:t> section of your MSNAP.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3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DA2E53-A7B5-45E9-9B05-0D45BD40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the resources required to implement planned strategies and activities.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51558E-696E-4B91-B228-B36DEF7F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Estimate costs of MSNAP implementation.</a:t>
            </a:r>
            <a:endParaRPr lang="en-US" dirty="0"/>
          </a:p>
          <a:p>
            <a:pPr lvl="0"/>
            <a:r>
              <a:rPr lang="en-GB" dirty="0"/>
              <a:t>Identify potential sources of funding and other resources.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7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506132"/>
            <a:ext cx="9144000" cy="4351867"/>
          </a:xfrm>
          <a:prstGeom prst="rect">
            <a:avLst/>
          </a:prstGeom>
          <a:solidFill>
            <a:srgbClr val="F38B00"/>
          </a:solidFill>
        </p:spPr>
        <p:txBody>
          <a:bodyPr vert="horz" lIns="91440" tIns="2743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0"/>
              </a:spcBef>
            </a:pPr>
            <a:endParaRPr lang="en-GB" sz="200" b="1" dirty="0">
              <a:solidFill>
                <a:schemeClr val="bg1"/>
              </a:solidFill>
            </a:endParaRPr>
          </a:p>
          <a:p>
            <a:pPr marL="914400">
              <a:lnSpc>
                <a:spcPct val="100000"/>
              </a:lnSpc>
              <a:spcBef>
                <a:spcPts val="3600"/>
              </a:spcBef>
            </a:pPr>
            <a:r>
              <a:rPr lang="en-GB" sz="4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Identifying Resources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60471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914400"/>
            <a:r>
              <a:rPr lang="en-US" sz="3600" b="1" dirty="0">
                <a:latin typeface="Century Gothic" panose="020B0502020202020204" pitchFamily="34" charset="0"/>
              </a:rPr>
              <a:t>Session 5.1</a:t>
            </a:r>
          </a:p>
        </p:txBody>
      </p:sp>
      <p:pic>
        <p:nvPicPr>
          <p:cNvPr id="5" name="Picture 4" descr="logo of Uganda OPM" title="logo of Uganda OP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87" y="127776"/>
            <a:ext cx="1555825" cy="135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1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Budget?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5412"/>
            <a:ext cx="7886700" cy="489362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Simply put, a budget is an itemised summary of likely income and expenses for a given period.  </a:t>
            </a:r>
          </a:p>
          <a:p>
            <a:r>
              <a:rPr lang="en-GB" dirty="0"/>
              <a:t>It provides a concrete, organised, and easily understood breakdown of how much money you have coming in and how much you are letting go.  </a:t>
            </a:r>
          </a:p>
          <a:p>
            <a:r>
              <a:rPr lang="en-GB" dirty="0"/>
              <a:t>It is an invaluable tool to help you prioritise your spending and manage your funds—no matter how much or how little you have. 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4227"/>
            <a:ext cx="7886700" cy="511034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budget guides implementation of strategies and activities. Planning and monitoring your budget will help you identify wasteful expenditures and achieve your financial goals. </a:t>
            </a:r>
          </a:p>
          <a:p>
            <a:r>
              <a:rPr lang="en-GB" dirty="0"/>
              <a:t>It formalises the coordination of activities between stakeholders while aligning these activities to the bigger picture: district/LLG plans and national plans.</a:t>
            </a:r>
          </a:p>
          <a:p>
            <a:r>
              <a:rPr lang="en-GB" dirty="0"/>
              <a:t>It acts as a resource mobilisation tool.</a:t>
            </a:r>
          </a:p>
          <a:p>
            <a:r>
              <a:rPr lang="en-GB" dirty="0"/>
              <a:t>It can improve performance evaluations, providing a common base for discussion on whether goals were met and whether they stayed on budget (or why they did not).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Steps in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3520"/>
            <a:ext cx="7886700" cy="492252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Refer back to the Results Framework.</a:t>
            </a:r>
          </a:p>
          <a:p>
            <a:pPr lvl="1"/>
            <a:r>
              <a:rPr lang="en-GB" dirty="0"/>
              <a:t>What are you hoping to achieve?</a:t>
            </a:r>
          </a:p>
          <a:p>
            <a:r>
              <a:rPr lang="en-GB" dirty="0"/>
              <a:t>Identify resources.</a:t>
            </a:r>
          </a:p>
          <a:p>
            <a:pPr lvl="1"/>
            <a:r>
              <a:rPr lang="en-GB" dirty="0"/>
              <a:t>What funds are available and where are they coming from?</a:t>
            </a:r>
          </a:p>
          <a:p>
            <a:r>
              <a:rPr lang="en-GB" dirty="0"/>
              <a:t>Prioritise expenditures.</a:t>
            </a:r>
          </a:p>
          <a:p>
            <a:pPr lvl="1"/>
            <a:r>
              <a:rPr lang="en-GB" dirty="0"/>
              <a:t>Where are the funds going? To which activities?</a:t>
            </a:r>
          </a:p>
          <a:p>
            <a:r>
              <a:rPr lang="en-GB" dirty="0"/>
              <a:t>Summarise and review.</a:t>
            </a:r>
          </a:p>
          <a:p>
            <a:pPr lvl="1"/>
            <a:r>
              <a:rPr lang="en-GB" dirty="0"/>
              <a:t>Is the budget realistic given the available funds? Is more prioritisation needed?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Identification of Resources and Sources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4227"/>
            <a:ext cx="7886700" cy="51460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Work alongside your MSNAP editor to contribute to the development of your MSNAP budget. </a:t>
            </a:r>
          </a:p>
          <a:p>
            <a:r>
              <a:rPr lang="en-US" dirty="0"/>
              <a:t>Reference your DDP budget and other district/LLG resources to check your estimates.</a:t>
            </a:r>
          </a:p>
          <a:p>
            <a:r>
              <a:rPr lang="en-US" dirty="0"/>
              <a:t>Remember:</a:t>
            </a:r>
          </a:p>
          <a:p>
            <a:pPr lvl="1"/>
            <a:r>
              <a:rPr lang="en-US" dirty="0"/>
              <a:t>Consider all possible sources: e.g., government grants, partners, locally generated funding.</a:t>
            </a:r>
          </a:p>
          <a:p>
            <a:pPr lvl="1"/>
            <a:r>
              <a:rPr lang="en-US" dirty="0"/>
              <a:t>Not every activity needs a new budget or additional funding; consider what activities are already covered in existing department budgets and note them. In-kind support can also be included and planned.</a:t>
            </a:r>
          </a:p>
          <a:p>
            <a:pPr lvl="1"/>
            <a:r>
              <a:rPr lang="en-US" dirty="0"/>
              <a:t>Always include budget notes that explain what is included in the figures and how estimates were made.</a:t>
            </a:r>
          </a:p>
          <a:p>
            <a:pPr lvl="1"/>
            <a:r>
              <a:rPr lang="en-US" dirty="0"/>
              <a:t>Check the numbering of activities so you can easily link the budget to the other sections of the MSNAP.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9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189"/>
            <a:ext cx="7886700" cy="1089101"/>
          </a:xfrm>
        </p:spPr>
        <p:txBody>
          <a:bodyPr/>
          <a:lstStyle/>
          <a:p>
            <a:r>
              <a:rPr lang="en-GB" dirty="0"/>
              <a:t>MSNAP Budget Template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4368939"/>
            <a:ext cx="7886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MSNAP budget is only a summary for the next five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Detailed budgets will be captured in district/LLG annual work plans.</a:t>
            </a:r>
          </a:p>
          <a:p>
            <a:pPr marL="685800" lvl="1" indent="-342900">
              <a:buFont typeface="Georgia" panose="02040502050405020303" pitchFamily="18" charset="0"/>
              <a:buChar char="−"/>
            </a:pPr>
            <a:r>
              <a:rPr lang="en-US" sz="2400" dirty="0">
                <a:latin typeface="Century Gothic" panose="020B0502020202020204" pitchFamily="34" charset="0"/>
              </a:rPr>
              <a:t>Budget details should, however, inform summaries.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Sample of MSNAP Budget template as a chart. " title="Sample of MSNAP Budget template as a chart">
            <a:extLst>
              <a:ext uri="{FF2B5EF4-FFF2-40B4-BE49-F238E27FC236}">
                <a16:creationId xmlns:a16="http://schemas.microsoft.com/office/drawing/2014/main" id="{9E9C948F-38CD-4A0A-89F3-CC972DD35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0290"/>
            <a:ext cx="7942017" cy="32372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72D6FFAB02145BCA9EE6F0A12EA24" ma:contentTypeVersion="2" ma:contentTypeDescription="Create a new document." ma:contentTypeScope="" ma:versionID="e82b8b6aa8c73384eed6e8321a9df5f6">
  <xsd:schema xmlns:xsd="http://www.w3.org/2001/XMLSchema" xmlns:xs="http://www.w3.org/2001/XMLSchema" xmlns:p="http://schemas.microsoft.com/office/2006/metadata/properties" xmlns:ns2="03d52e17-7b35-44c1-a601-4442ca4b38df" targetNamespace="http://schemas.microsoft.com/office/2006/metadata/properties" ma:root="true" ma:fieldsID="aafa6eeb0984d6672fd78f7bdceb8412" ns2:_="">
    <xsd:import namespace="03d52e17-7b35-44c1-a601-4442ca4b38d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52e17-7b35-44c1-a601-4442ca4b38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EB2B46-C704-46C1-8F11-96E82990B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52e17-7b35-44c1-a601-4442ca4b38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3F36A5-81AC-46A2-9530-1B8AFE4208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A870F-9270-4961-A4E4-73FD8FF7C85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03d52e17-7b35-44c1-a601-4442ca4b38df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358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Georgia</vt:lpstr>
      <vt:lpstr>Office Theme</vt:lpstr>
      <vt:lpstr>PowerPoint Presentation</vt:lpstr>
      <vt:lpstr>Unit Purpose</vt:lpstr>
      <vt:lpstr>Unit Objectives</vt:lpstr>
      <vt:lpstr>PowerPoint Presentation</vt:lpstr>
      <vt:lpstr>What Is a Budget?</vt:lpstr>
      <vt:lpstr>Why Budget?</vt:lpstr>
      <vt:lpstr>Steps in Budgeting</vt:lpstr>
      <vt:lpstr>Identification of Resources and Sources</vt:lpstr>
      <vt:lpstr>MSNAP Budget Template</vt:lpstr>
      <vt:lpstr>Update the MSNAP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Multi-Sectoral Nutrition Action Planning Training Module - Unit 5: Identifying Resources</dc:title>
  <dc:creator>Heather Finegan</dc:creator>
  <cp:lastModifiedBy>Stacy Moore</cp:lastModifiedBy>
  <cp:revision>127</cp:revision>
  <dcterms:created xsi:type="dcterms:W3CDTF">2016-02-02T15:29:51Z</dcterms:created>
  <dcterms:modified xsi:type="dcterms:W3CDTF">2017-12-12T21:35:40Z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0x010100FD072D6FFAB02145BCA9EE6F0A12EA24</vt:lpwstr>
  </property>
</Properties>
</file>