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5"/>
  </p:notesMasterIdLst>
  <p:sldIdLst>
    <p:sldId id="269" r:id="rId5"/>
    <p:sldId id="286" r:id="rId6"/>
    <p:sldId id="274" r:id="rId7"/>
    <p:sldId id="285" r:id="rId8"/>
    <p:sldId id="284" r:id="rId9"/>
    <p:sldId id="277" r:id="rId10"/>
    <p:sldId id="294" r:id="rId11"/>
    <p:sldId id="276" r:id="rId12"/>
    <p:sldId id="280" r:id="rId13"/>
    <p:sldId id="281" r:id="rId14"/>
    <p:sldId id="278" r:id="rId15"/>
    <p:sldId id="279" r:id="rId16"/>
    <p:sldId id="282" r:id="rId17"/>
    <p:sldId id="287" r:id="rId18"/>
    <p:sldId id="293" r:id="rId19"/>
    <p:sldId id="288" r:id="rId20"/>
    <p:sldId id="289" r:id="rId21"/>
    <p:sldId id="290" r:id="rId22"/>
    <p:sldId id="292" r:id="rId23"/>
    <p:sldId id="29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ndrea Pedolsky" initials="AP" lastIdx="8" clrIdx="6">
    <p:extLst>
      <p:ext uri="{19B8F6BF-5375-455C-9EA6-DF929625EA0E}">
        <p15:presenceInfo xmlns:p15="http://schemas.microsoft.com/office/powerpoint/2012/main" userId="S-1-5-21-3003367119-45151493-406046460-43311" providerId="AD"/>
      </p:ext>
    </p:extLst>
  </p:cmAuthor>
  <p:cmAuthor id="1" name="Brenda Namugumya" initials="BN" lastIdx="3" clrIdx="0">
    <p:extLst>
      <p:ext uri="{19B8F6BF-5375-455C-9EA6-DF929625EA0E}">
        <p15:presenceInfo xmlns:p15="http://schemas.microsoft.com/office/powerpoint/2012/main" userId="S-1-5-21-1243839619-360867507-2608077863-17391" providerId="AD"/>
      </p:ext>
    </p:extLst>
  </p:cmAuthor>
  <p:cmAuthor id="8" name="Heather Finegan" initials="HF" lastIdx="1" clrIdx="7">
    <p:extLst>
      <p:ext uri="{19B8F6BF-5375-455C-9EA6-DF929625EA0E}">
        <p15:presenceInfo xmlns:p15="http://schemas.microsoft.com/office/powerpoint/2012/main" userId="S-1-5-21-3003367119-45151493-406046460-39674" providerId="AD"/>
      </p:ext>
    </p:extLst>
  </p:cmAuthor>
  <p:cmAuthor id="2" name="Kristen Cashin" initials="KC" lastIdx="2" clrIdx="1">
    <p:extLst>
      <p:ext uri="{19B8F6BF-5375-455C-9EA6-DF929625EA0E}">
        <p15:presenceInfo xmlns:p15="http://schemas.microsoft.com/office/powerpoint/2012/main" userId="S-1-5-21-3803739944-511804359-1636214392-20892" providerId="AD"/>
      </p:ext>
    </p:extLst>
  </p:cmAuthor>
  <p:cmAuthor id="3" name="Amanda Yourchuck" initials="AY" lastIdx="1" clrIdx="2">
    <p:extLst>
      <p:ext uri="{19B8F6BF-5375-455C-9EA6-DF929625EA0E}">
        <p15:presenceInfo xmlns:p15="http://schemas.microsoft.com/office/powerpoint/2012/main" userId="Amanda Yourchuck" providerId="None"/>
      </p:ext>
    </p:extLst>
  </p:cmAuthor>
  <p:cmAuthor id="4" name="Gad Tukamushaba" initials="GT" lastIdx="4" clrIdx="3">
    <p:extLst>
      <p:ext uri="{19B8F6BF-5375-455C-9EA6-DF929625EA0E}">
        <p15:presenceInfo xmlns:p15="http://schemas.microsoft.com/office/powerpoint/2012/main" userId="S-1-5-21-1243839619-360867507-2608077863-75119" providerId="AD"/>
      </p:ext>
    </p:extLst>
  </p:cmAuthor>
  <p:cmAuthor id="5" name="Amanda Yourchuck" initials="AY [2]" lastIdx="7" clrIdx="4">
    <p:extLst>
      <p:ext uri="{19B8F6BF-5375-455C-9EA6-DF929625EA0E}">
        <p15:presenceInfo xmlns:p15="http://schemas.microsoft.com/office/powerpoint/2012/main" userId="S-1-5-21-3003367119-45151493-406046460-37591" providerId="AD"/>
      </p:ext>
    </p:extLst>
  </p:cmAuthor>
  <p:cmAuthor id="6" name="Kaaren" initials="K" lastIdx="1" clrIdx="5">
    <p:extLst>
      <p:ext uri="{19B8F6BF-5375-455C-9EA6-DF929625EA0E}">
        <p15:presenceInfo xmlns:p15="http://schemas.microsoft.com/office/powerpoint/2012/main" userId="Kaar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B00"/>
    <a:srgbClr val="006595"/>
    <a:srgbClr val="7170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5" autoAdjust="0"/>
    <p:restoredTop sz="82299" autoAdjust="0"/>
  </p:normalViewPr>
  <p:slideViewPr>
    <p:cSldViewPr snapToGrid="0">
      <p:cViewPr varScale="1">
        <p:scale>
          <a:sx n="74" d="100"/>
          <a:sy n="74" d="100"/>
        </p:scale>
        <p:origin x="960" y="66"/>
      </p:cViewPr>
      <p:guideLst/>
    </p:cSldViewPr>
  </p:slideViewPr>
  <p:notesTextViewPr>
    <p:cViewPr>
      <p:scale>
        <a:sx n="1" d="1"/>
        <a:sy n="1" d="1"/>
      </p:scale>
      <p:origin x="0" y="0"/>
    </p:cViewPr>
  </p:notesTextViewPr>
  <p:sorterViewPr>
    <p:cViewPr varScale="1">
      <p:scale>
        <a:sx n="1" d="1"/>
        <a:sy n="1" d="1"/>
      </p:scale>
      <p:origin x="0" y="-16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98545-3F38-F94B-A79E-7C5632895554}" type="datetimeFigureOut">
              <a:rPr lang="en-US" smtClean="0"/>
              <a:t>12/12/2017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B125E-564C-1D4F-949B-43CBED28F9DB}" type="slidenum">
              <a:rPr lang="en-US" smtClean="0"/>
              <a:t>‹#›</a:t>
            </a:fld>
            <a:endParaRPr lang="en-US"/>
          </a:p>
        </p:txBody>
      </p:sp>
    </p:spTree>
    <p:extLst>
      <p:ext uri="{BB962C8B-B14F-4D97-AF65-F5344CB8AC3E}">
        <p14:creationId xmlns:p14="http://schemas.microsoft.com/office/powerpoint/2010/main" val="5986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mentioned at the beginning of the week, the planning process is ongoing and does not end with drafting the MSNAP. Here are the major steps in the planning process. Note that ongoing advocacy and nutrition technical assistance and </a:t>
            </a:r>
            <a:r>
              <a:rPr lang="en-US" baseline="0" dirty="0" err="1"/>
              <a:t>sensitisation</a:t>
            </a:r>
            <a:r>
              <a:rPr lang="en-US" baseline="0" dirty="0"/>
              <a:t> are key ongoing processes.</a:t>
            </a:r>
          </a:p>
        </p:txBody>
      </p:sp>
      <p:sp>
        <p:nvSpPr>
          <p:cNvPr id="4" name="Slide Number Placeholder 3"/>
          <p:cNvSpPr>
            <a:spLocks noGrp="1"/>
          </p:cNvSpPr>
          <p:nvPr>
            <p:ph type="sldNum" sz="quarter" idx="10"/>
          </p:nvPr>
        </p:nvSpPr>
        <p:spPr/>
        <p:txBody>
          <a:bodyPr/>
          <a:lstStyle/>
          <a:p>
            <a:fld id="{30EB125E-564C-1D4F-949B-43CBED28F9DB}" type="slidenum">
              <a:rPr lang="en-US" smtClean="0"/>
              <a:t>10</a:t>
            </a:fld>
            <a:endParaRPr lang="en-US"/>
          </a:p>
        </p:txBody>
      </p:sp>
    </p:spTree>
    <p:extLst>
      <p:ext uri="{BB962C8B-B14F-4D97-AF65-F5344CB8AC3E}">
        <p14:creationId xmlns:p14="http://schemas.microsoft.com/office/powerpoint/2010/main" val="1228045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11</a:t>
            </a:fld>
            <a:endParaRPr lang="en-US"/>
          </a:p>
        </p:txBody>
      </p:sp>
    </p:spTree>
    <p:extLst>
      <p:ext uri="{BB962C8B-B14F-4D97-AF65-F5344CB8AC3E}">
        <p14:creationId xmlns:p14="http://schemas.microsoft.com/office/powerpoint/2010/main" val="280078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20</a:t>
            </a:fld>
            <a:endParaRPr lang="en-US"/>
          </a:p>
        </p:txBody>
      </p:sp>
    </p:spTree>
    <p:extLst>
      <p:ext uri="{BB962C8B-B14F-4D97-AF65-F5344CB8AC3E}">
        <p14:creationId xmlns:p14="http://schemas.microsoft.com/office/powerpoint/2010/main" val="1210476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itle 1"/>
          <p:cNvSpPr txBox="1">
            <a:spLocks/>
          </p:cNvSpPr>
          <p:nvPr userDrawn="1"/>
        </p:nvSpPr>
        <p:spPr>
          <a:xfrm>
            <a:off x="0" y="2506132"/>
            <a:ext cx="9144000" cy="4351867"/>
          </a:xfrm>
          <a:prstGeom prst="rect">
            <a:avLst/>
          </a:prstGeom>
          <a:solidFill>
            <a:srgbClr val="F38B00"/>
          </a:solidFill>
        </p:spPr>
        <p:txBody>
          <a:bodyPr vert="horz" lIns="91440" tIns="2743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endParaRPr>
          </a:p>
        </p:txBody>
      </p:sp>
      <p:sp>
        <p:nvSpPr>
          <p:cNvPr id="8" name="Rectangle 7"/>
          <p:cNvSpPr/>
          <p:nvPr userDrawn="1"/>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914400"/>
            <a:endParaRPr lang="en-US" sz="3600" b="1" dirty="0">
              <a:latin typeface="+mj-lt"/>
            </a:endParaRPr>
          </a:p>
        </p:txBody>
      </p:sp>
      <p:sp>
        <p:nvSpPr>
          <p:cNvPr id="2" name="Title 1"/>
          <p:cNvSpPr>
            <a:spLocks noGrp="1"/>
          </p:cNvSpPr>
          <p:nvPr>
            <p:ph type="ctrTitle"/>
          </p:nvPr>
        </p:nvSpPr>
        <p:spPr>
          <a:xfrm>
            <a:off x="975134" y="3091756"/>
            <a:ext cx="7772400" cy="1005915"/>
          </a:xfrm>
        </p:spPr>
        <p:txBody>
          <a:bodyPr anchor="t" anchorCtr="0">
            <a:normAutofit/>
          </a:bodyPr>
          <a:lstStyle>
            <a:lvl1pPr algn="l">
              <a:defRPr sz="4800" b="1">
                <a:solidFill>
                  <a:schemeClr val="bg1"/>
                </a:solidFill>
                <a:latin typeface="+mj-lt"/>
              </a:defRPr>
            </a:lvl1pPr>
          </a:lstStyle>
          <a:p>
            <a:r>
              <a:rPr lang="en-US" dirty="0"/>
              <a:t>Click to edit Master title style</a:t>
            </a:r>
          </a:p>
        </p:txBody>
      </p:sp>
      <p:sp>
        <p:nvSpPr>
          <p:cNvPr id="3" name="Subtitle 2"/>
          <p:cNvSpPr>
            <a:spLocks noGrp="1"/>
          </p:cNvSpPr>
          <p:nvPr>
            <p:ph type="subTitle" idx="1"/>
          </p:nvPr>
        </p:nvSpPr>
        <p:spPr>
          <a:xfrm>
            <a:off x="963504" y="1758016"/>
            <a:ext cx="6858000" cy="502536"/>
          </a:xfrm>
        </p:spPr>
        <p:txBody>
          <a:bodyPr>
            <a:noAutofit/>
          </a:bodyPr>
          <a:lstStyle>
            <a:lvl1pPr marL="0" indent="0" algn="l">
              <a:buNone/>
              <a:defRPr sz="36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3450F-F2F9-436F-9000-8F4B603DDD6F}" type="slidenum">
              <a:rPr lang="en-US" smtClean="0"/>
              <a:t>‹#›</a:t>
            </a:fld>
            <a:endParaRPr lang="en-US"/>
          </a:p>
        </p:txBody>
      </p:sp>
      <p:pic>
        <p:nvPicPr>
          <p:cNvPr id="11" name="Picture 10" descr="logo of Uganda OPM" title="logo of Uganda OPM"/>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94087" y="127776"/>
            <a:ext cx="1555825" cy="1357008"/>
          </a:xfrm>
          <a:prstGeom prst="rect">
            <a:avLst/>
          </a:prstGeom>
        </p:spPr>
      </p:pic>
    </p:spTree>
    <p:extLst>
      <p:ext uri="{BB962C8B-B14F-4D97-AF65-F5344CB8AC3E}">
        <p14:creationId xmlns:p14="http://schemas.microsoft.com/office/powerpoint/2010/main" val="81466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182496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329862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33168"/>
          </a:xfrm>
        </p:spPr>
        <p:txBody>
          <a:bodyPr/>
          <a:lstStyle>
            <a:lvl1pPr algn="ctr">
              <a:defRPr b="1">
                <a:solidFill>
                  <a:srgbClr val="006595"/>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628650" y="1608463"/>
            <a:ext cx="7886700" cy="4747888"/>
          </a:xfrm>
        </p:spPr>
        <p:txBody>
          <a:bodyPr>
            <a:normAutofit/>
          </a:bodyPr>
          <a:lstStyle>
            <a:lvl1pPr>
              <a:defRPr sz="3000">
                <a:latin typeface="Century Gothic" panose="020B0502020202020204" pitchFamily="34" charset="0"/>
              </a:defRPr>
            </a:lvl1pPr>
            <a:lvl2pPr>
              <a:defRPr sz="3000">
                <a:latin typeface="Century Gothic" panose="020B0502020202020204" pitchFamily="34" charset="0"/>
              </a:defRPr>
            </a:lvl2pPr>
            <a:lvl3pPr>
              <a:defRPr sz="3000">
                <a:latin typeface="Century Gothic" panose="020B0502020202020204" pitchFamily="34" charset="0"/>
              </a:defRPr>
            </a:lvl3pPr>
            <a:lvl4pPr>
              <a:defRPr sz="3000">
                <a:latin typeface="Century Gothic" panose="020B0502020202020204" pitchFamily="34" charset="0"/>
              </a:defRPr>
            </a:lvl4pPr>
            <a:lvl5pPr>
              <a:defRPr sz="3000">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320225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176059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35228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404704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295953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174603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67744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3450F-F2F9-436F-9000-8F4B603DDD6F}" type="slidenum">
              <a:rPr lang="en-US" smtClean="0"/>
              <a:t>‹#›</a:t>
            </a:fld>
            <a:endParaRPr lang="en-US"/>
          </a:p>
        </p:txBody>
      </p:sp>
    </p:spTree>
    <p:extLst>
      <p:ext uri="{BB962C8B-B14F-4D97-AF65-F5344CB8AC3E}">
        <p14:creationId xmlns:p14="http://schemas.microsoft.com/office/powerpoint/2010/main" val="35458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20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3450F-F2F9-436F-9000-8F4B603DDD6F}" type="slidenum">
              <a:rPr lang="en-US" smtClean="0"/>
              <a:t>‹#›</a:t>
            </a:fld>
            <a:endParaRPr lang="en-US"/>
          </a:p>
        </p:txBody>
      </p:sp>
    </p:spTree>
    <p:extLst>
      <p:ext uri="{BB962C8B-B14F-4D97-AF65-F5344CB8AC3E}">
        <p14:creationId xmlns:p14="http://schemas.microsoft.com/office/powerpoint/2010/main" val="2561090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3900" b="1" kern="1200">
          <a:solidFill>
            <a:srgbClr val="006595"/>
          </a:solidFill>
          <a:latin typeface="+mn-lt"/>
          <a:ea typeface="+mj-ea"/>
          <a:cs typeface="+mj-cs"/>
        </a:defRPr>
      </a:lvl1pPr>
    </p:titleStyle>
    <p:bodyStyle>
      <a:lvl1pPr marL="3429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sz="2800"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kern="1200">
          <a:solidFill>
            <a:schemeClr val="tx1"/>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kern="1200">
          <a:solidFill>
            <a:schemeClr val="tx1"/>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2506132"/>
            <a:ext cx="9144000" cy="4351867"/>
          </a:xfrm>
          <a:prstGeom prst="rect">
            <a:avLst/>
          </a:prstGeom>
          <a:solidFill>
            <a:srgbClr val="F38B00"/>
          </a:solidFill>
        </p:spPr>
        <p:txBody>
          <a:bodyPr vert="horz" lIns="914400" tIns="182880" rIns="91440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endParaRPr>
          </a:p>
          <a:p>
            <a:pPr>
              <a:lnSpc>
                <a:spcPct val="100000"/>
              </a:lnSpc>
              <a:spcBef>
                <a:spcPts val="1800"/>
              </a:spcBef>
            </a:pPr>
            <a:r>
              <a:rPr lang="en-GB" sz="4900" b="1" dirty="0">
                <a:solidFill>
                  <a:schemeClr val="bg1"/>
                </a:solidFill>
                <a:latin typeface="Century Gothic" panose="020B0502020202020204" pitchFamily="34" charset="0"/>
              </a:rPr>
              <a:t>Unit 6: Next Steps</a:t>
            </a:r>
          </a:p>
        </p:txBody>
      </p:sp>
      <p:sp>
        <p:nvSpPr>
          <p:cNvPr id="9" name="Rectangle 8"/>
          <p:cNvSpPr/>
          <p:nvPr/>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a:r>
              <a:rPr lang="en-GB" sz="2300" b="1" dirty="0">
                <a:latin typeface="Century Gothic" panose="020B0502020202020204" pitchFamily="34" charset="0"/>
              </a:rPr>
              <a:t>Multi-Sectoral Nutrition Action Planning Training Module </a:t>
            </a:r>
            <a:endParaRPr lang="en-US" sz="2300" dirty="0">
              <a:latin typeface="Century Gothic" panose="020B0502020202020204" pitchFamily="34" charset="0"/>
            </a:endParaRPr>
          </a:p>
        </p:txBody>
      </p:sp>
    </p:spTree>
    <p:extLst>
      <p:ext uri="{BB962C8B-B14F-4D97-AF65-F5344CB8AC3E}">
        <p14:creationId xmlns:p14="http://schemas.microsoft.com/office/powerpoint/2010/main" val="182416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 Planning Process</a:t>
            </a:r>
          </a:p>
        </p:txBody>
      </p:sp>
      <p:sp>
        <p:nvSpPr>
          <p:cNvPr id="5" name="Slide Number Placeholder 4"/>
          <p:cNvSpPr>
            <a:spLocks noGrp="1"/>
          </p:cNvSpPr>
          <p:nvPr>
            <p:ph type="sldNum" sz="quarter" idx="12"/>
          </p:nvPr>
        </p:nvSpPr>
        <p:spPr/>
        <p:txBody>
          <a:bodyPr/>
          <a:lstStyle/>
          <a:p>
            <a:fld id="{0753450F-F2F9-436F-9000-8F4B603DDD6F}" type="slidenum">
              <a:rPr lang="en-US" smtClean="0"/>
              <a:pPr/>
              <a:t>10</a:t>
            </a:fld>
            <a:endParaRPr lang="en-US"/>
          </a:p>
        </p:txBody>
      </p:sp>
      <p:pic>
        <p:nvPicPr>
          <p:cNvPr id="6" name="Picture 5" descr="Process of Ongoing Advocacy, technical assistance, and sensitisation: Orientation on National Nutrition Planning Guidelines, Integration of Nutrition in Devleopment Plan, Development of Multi-sectoral nutrition action plan, Stakeholder consultation and review of MSNAP, Develop NCC multi-sectoral nutrition annual work plan and budget, Monitoring Work plan implementation." title="Process of Ongoing Advocacy, technical assistance, and sensitisation.">
            <a:extLst>
              <a:ext uri="{FF2B5EF4-FFF2-40B4-BE49-F238E27FC236}">
                <a16:creationId xmlns:a16="http://schemas.microsoft.com/office/drawing/2014/main" id="{9A3AD632-8FF8-4ABE-B04A-E2F22B81910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9647" y="2009215"/>
            <a:ext cx="8964705" cy="2975162"/>
          </a:xfrm>
          <a:prstGeom prst="rect">
            <a:avLst/>
          </a:prstGeom>
        </p:spPr>
      </p:pic>
    </p:spTree>
    <p:extLst>
      <p:ext uri="{BB962C8B-B14F-4D97-AF65-F5344CB8AC3E}">
        <p14:creationId xmlns:p14="http://schemas.microsoft.com/office/powerpoint/2010/main" val="756343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Next Steps: Finalizing the Draft MSNAP</a:t>
            </a:r>
          </a:p>
        </p:txBody>
      </p:sp>
      <p:sp>
        <p:nvSpPr>
          <p:cNvPr id="3" name="Content Placeholder 2"/>
          <p:cNvSpPr>
            <a:spLocks noGrp="1"/>
          </p:cNvSpPr>
          <p:nvPr>
            <p:ph idx="1"/>
          </p:nvPr>
        </p:nvSpPr>
        <p:spPr>
          <a:xfrm>
            <a:off x="628650" y="1524000"/>
            <a:ext cx="7886700" cy="5334000"/>
          </a:xfrm>
        </p:spPr>
        <p:txBody>
          <a:bodyPr>
            <a:normAutofit fontScale="70000" lnSpcReduction="20000"/>
          </a:bodyPr>
          <a:lstStyle/>
          <a:p>
            <a:pPr>
              <a:lnSpc>
                <a:spcPct val="120000"/>
              </a:lnSpc>
              <a:spcBef>
                <a:spcPts val="0"/>
              </a:spcBef>
              <a:spcAft>
                <a:spcPts val="600"/>
              </a:spcAft>
            </a:pPr>
            <a:r>
              <a:rPr lang="en-US" dirty="0"/>
              <a:t>Form an MSNAP task force to support the </a:t>
            </a:r>
            <a:r>
              <a:rPr lang="en-US" dirty="0" err="1"/>
              <a:t>finalisation</a:t>
            </a:r>
            <a:r>
              <a:rPr lang="en-US" dirty="0"/>
              <a:t> and subsequent presentation of the MSNAP to relevant council committees for review.</a:t>
            </a:r>
          </a:p>
          <a:p>
            <a:pPr>
              <a:lnSpc>
                <a:spcPct val="120000"/>
              </a:lnSpc>
              <a:spcBef>
                <a:spcPts val="0"/>
              </a:spcBef>
              <a:spcAft>
                <a:spcPts val="600"/>
              </a:spcAft>
            </a:pPr>
            <a:r>
              <a:rPr lang="en-US" dirty="0"/>
              <a:t>Present the draft MSNAP to the Technical Planning Committee (TPC) and request department support to </a:t>
            </a:r>
            <a:r>
              <a:rPr lang="en-US" dirty="0" err="1"/>
              <a:t>finalise</a:t>
            </a:r>
            <a:r>
              <a:rPr lang="en-US" dirty="0"/>
              <a:t>.</a:t>
            </a:r>
          </a:p>
          <a:p>
            <a:pPr>
              <a:lnSpc>
                <a:spcPct val="120000"/>
              </a:lnSpc>
              <a:spcBef>
                <a:spcPts val="0"/>
              </a:spcBef>
              <a:spcAft>
                <a:spcPts val="600"/>
              </a:spcAft>
            </a:pPr>
            <a:r>
              <a:rPr lang="en-US" dirty="0"/>
              <a:t>With the departments:</a:t>
            </a:r>
          </a:p>
          <a:p>
            <a:pPr lvl="1">
              <a:lnSpc>
                <a:spcPct val="120000"/>
              </a:lnSpc>
              <a:spcBef>
                <a:spcPts val="0"/>
              </a:spcBef>
              <a:spcAft>
                <a:spcPts val="600"/>
              </a:spcAft>
            </a:pPr>
            <a:r>
              <a:rPr lang="en-US" dirty="0"/>
              <a:t>Check that all departments are well represented in the plan.</a:t>
            </a:r>
          </a:p>
          <a:p>
            <a:pPr lvl="1">
              <a:lnSpc>
                <a:spcPct val="120000"/>
              </a:lnSpc>
              <a:spcBef>
                <a:spcPts val="0"/>
              </a:spcBef>
              <a:spcAft>
                <a:spcPts val="600"/>
              </a:spcAft>
            </a:pPr>
            <a:r>
              <a:rPr lang="en-US" dirty="0"/>
              <a:t>Gather data and cost information you did not have access to this week.</a:t>
            </a:r>
          </a:p>
          <a:p>
            <a:pPr>
              <a:lnSpc>
                <a:spcPct val="120000"/>
              </a:lnSpc>
              <a:spcBef>
                <a:spcPts val="0"/>
              </a:spcBef>
              <a:spcAft>
                <a:spcPts val="600"/>
              </a:spcAft>
            </a:pPr>
            <a:r>
              <a:rPr lang="en-US" dirty="0"/>
              <a:t>Request technical support from implementing partners and collect feedback for improvements.</a:t>
            </a:r>
          </a:p>
          <a:p>
            <a:pPr>
              <a:lnSpc>
                <a:spcPct val="120000"/>
              </a:lnSpc>
              <a:spcBef>
                <a:spcPts val="0"/>
              </a:spcBef>
              <a:spcAft>
                <a:spcPts val="600"/>
              </a:spcAft>
            </a:pPr>
            <a:r>
              <a:rPr lang="en-US" dirty="0"/>
              <a:t>Present the completed, draft MSNAP to the TPC.</a:t>
            </a:r>
          </a:p>
        </p:txBody>
      </p:sp>
      <p:sp>
        <p:nvSpPr>
          <p:cNvPr id="5" name="Slide Number Placeholder 4"/>
          <p:cNvSpPr>
            <a:spLocks noGrp="1"/>
          </p:cNvSpPr>
          <p:nvPr>
            <p:ph type="sldNum" sz="quarter" idx="12"/>
          </p:nvPr>
        </p:nvSpPr>
        <p:spPr/>
        <p:txBody>
          <a:bodyPr/>
          <a:lstStyle/>
          <a:p>
            <a:fld id="{0753450F-F2F9-436F-9000-8F4B603DDD6F}" type="slidenum">
              <a:rPr lang="en-US" smtClean="0"/>
              <a:pPr/>
              <a:t>11</a:t>
            </a:fld>
            <a:endParaRPr lang="en-US"/>
          </a:p>
        </p:txBody>
      </p:sp>
    </p:spTree>
    <p:extLst>
      <p:ext uri="{BB962C8B-B14F-4D97-AF65-F5344CB8AC3E}">
        <p14:creationId xmlns:p14="http://schemas.microsoft.com/office/powerpoint/2010/main" val="173697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MSNAP Approval Process</a:t>
            </a:r>
          </a:p>
        </p:txBody>
      </p:sp>
      <p:sp>
        <p:nvSpPr>
          <p:cNvPr id="3" name="Content Placeholder 2"/>
          <p:cNvSpPr>
            <a:spLocks noGrp="1"/>
          </p:cNvSpPr>
          <p:nvPr>
            <p:ph idx="1"/>
          </p:nvPr>
        </p:nvSpPr>
        <p:spPr/>
        <p:txBody>
          <a:bodyPr/>
          <a:lstStyle/>
          <a:p>
            <a:r>
              <a:rPr lang="en-US" dirty="0"/>
              <a:t>Once the MSNAP is reviewed by the TPC, the TPC seeks approval by the Council, through the relevant sectoral committee.</a:t>
            </a:r>
          </a:p>
          <a:p>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12</a:t>
            </a:fld>
            <a:endParaRPr lang="en-US"/>
          </a:p>
        </p:txBody>
      </p:sp>
    </p:spTree>
    <p:extLst>
      <p:ext uri="{BB962C8B-B14F-4D97-AF65-F5344CB8AC3E}">
        <p14:creationId xmlns:p14="http://schemas.microsoft.com/office/powerpoint/2010/main" val="271804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Approval</a:t>
            </a:r>
          </a:p>
        </p:txBody>
      </p:sp>
      <p:sp>
        <p:nvSpPr>
          <p:cNvPr id="3" name="Content Placeholder 2"/>
          <p:cNvSpPr>
            <a:spLocks noGrp="1"/>
          </p:cNvSpPr>
          <p:nvPr>
            <p:ph idx="1"/>
          </p:nvPr>
        </p:nvSpPr>
        <p:spPr/>
        <p:txBody>
          <a:bodyPr/>
          <a:lstStyle/>
          <a:p>
            <a:r>
              <a:rPr lang="en-US" dirty="0"/>
              <a:t>Implementation of the MSNAP requires:</a:t>
            </a:r>
          </a:p>
          <a:p>
            <a:pPr lvl="1"/>
            <a:r>
              <a:rPr lang="en-US" dirty="0"/>
              <a:t>Inclusion of activities in the annual work plan and budget.</a:t>
            </a:r>
          </a:p>
          <a:p>
            <a:pPr lvl="1"/>
            <a:r>
              <a:rPr lang="en-US" dirty="0"/>
              <a:t>Identification of resources.</a:t>
            </a:r>
          </a:p>
          <a:p>
            <a:pPr lvl="1"/>
            <a:r>
              <a:rPr lang="en-US" dirty="0"/>
              <a:t>Monitoring of and reporting on activities.</a:t>
            </a:r>
          </a:p>
          <a:p>
            <a:r>
              <a:rPr lang="en-US" dirty="0"/>
              <a:t>Your work as a NCC member does not end with the approval of the MSNAP!</a:t>
            </a:r>
          </a:p>
          <a:p>
            <a:endParaRPr lang="en-US" dirty="0"/>
          </a:p>
          <a:p>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13</a:t>
            </a:fld>
            <a:endParaRPr lang="en-US"/>
          </a:p>
        </p:txBody>
      </p:sp>
    </p:spTree>
    <p:extLst>
      <p:ext uri="{BB962C8B-B14F-4D97-AF65-F5344CB8AC3E}">
        <p14:creationId xmlns:p14="http://schemas.microsoft.com/office/powerpoint/2010/main" val="894209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NCC Annual Plans</a:t>
            </a:r>
          </a:p>
        </p:txBody>
      </p:sp>
      <p:sp>
        <p:nvSpPr>
          <p:cNvPr id="3" name="Content Placeholder 2"/>
          <p:cNvSpPr>
            <a:spLocks noGrp="1"/>
          </p:cNvSpPr>
          <p:nvPr>
            <p:ph idx="1"/>
          </p:nvPr>
        </p:nvSpPr>
        <p:spPr>
          <a:xfrm>
            <a:off x="628650" y="1608462"/>
            <a:ext cx="7886700" cy="5113013"/>
          </a:xfrm>
        </p:spPr>
        <p:txBody>
          <a:bodyPr>
            <a:normAutofit fontScale="85000" lnSpcReduction="20000"/>
          </a:bodyPr>
          <a:lstStyle/>
          <a:p>
            <a:r>
              <a:rPr lang="en-US" dirty="0"/>
              <a:t>Annual Nutrition Coordination Work Plan</a:t>
            </a:r>
          </a:p>
          <a:p>
            <a:pPr lvl="1"/>
            <a:r>
              <a:rPr lang="en-US" dirty="0"/>
              <a:t>This plan details the NCC activities on an annual basis, based on the six NCC roles and responsibilities. These activities should align with the activities identified under the governance objective in your Results Framework. </a:t>
            </a:r>
          </a:p>
          <a:p>
            <a:r>
              <a:rPr lang="en-US" dirty="0"/>
              <a:t>Annual Multi-Sectoral Implementation Work Plan and Budget</a:t>
            </a:r>
          </a:p>
          <a:p>
            <a:pPr lvl="1"/>
            <a:r>
              <a:rPr lang="en-US" dirty="0"/>
              <a:t>This plan details the MSNAP activities, targets, and budgets on an annual basis. These activities should align with the activities identified under the nutrition-specific and nutrition-sensitive objectives in your Results Framework</a:t>
            </a:r>
          </a:p>
        </p:txBody>
      </p:sp>
      <p:sp>
        <p:nvSpPr>
          <p:cNvPr id="5" name="Slide Number Placeholder 4"/>
          <p:cNvSpPr>
            <a:spLocks noGrp="1"/>
          </p:cNvSpPr>
          <p:nvPr>
            <p:ph type="sldNum" sz="quarter" idx="12"/>
          </p:nvPr>
        </p:nvSpPr>
        <p:spPr/>
        <p:txBody>
          <a:bodyPr/>
          <a:lstStyle/>
          <a:p>
            <a:fld id="{0753450F-F2F9-436F-9000-8F4B603DDD6F}" type="slidenum">
              <a:rPr lang="en-US" smtClean="0"/>
              <a:pPr/>
              <a:t>14</a:t>
            </a:fld>
            <a:endParaRPr lang="en-US" dirty="0"/>
          </a:p>
        </p:txBody>
      </p:sp>
    </p:spTree>
    <p:extLst>
      <p:ext uri="{BB962C8B-B14F-4D97-AF65-F5344CB8AC3E}">
        <p14:creationId xmlns:p14="http://schemas.microsoft.com/office/powerpoint/2010/main" val="788992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Work: Your Next Steps</a:t>
            </a:r>
          </a:p>
        </p:txBody>
      </p:sp>
      <p:sp>
        <p:nvSpPr>
          <p:cNvPr id="3" name="Content Placeholder 2"/>
          <p:cNvSpPr>
            <a:spLocks noGrp="1"/>
          </p:cNvSpPr>
          <p:nvPr>
            <p:ph idx="1"/>
          </p:nvPr>
        </p:nvSpPr>
        <p:spPr>
          <a:xfrm>
            <a:off x="628650" y="1498296"/>
            <a:ext cx="7886700" cy="5359704"/>
          </a:xfrm>
        </p:spPr>
        <p:txBody>
          <a:bodyPr>
            <a:normAutofit fontScale="77500" lnSpcReduction="20000"/>
          </a:bodyPr>
          <a:lstStyle/>
          <a:p>
            <a:r>
              <a:rPr lang="en-US" dirty="0"/>
              <a:t>Now that you have a draft MSNAP, what next steps must you take?</a:t>
            </a:r>
          </a:p>
          <a:p>
            <a:r>
              <a:rPr lang="en-US" dirty="0"/>
              <a:t>Complete the matrix in your Participant Handbook and consider the following:</a:t>
            </a:r>
          </a:p>
          <a:p>
            <a:pPr lvl="1"/>
            <a:r>
              <a:rPr lang="en-GB" dirty="0"/>
              <a:t>What additional information needs to be collected/confirmed in order to complete the MSNAP?</a:t>
            </a:r>
            <a:endParaRPr lang="en-US" dirty="0"/>
          </a:p>
          <a:p>
            <a:pPr lvl="1"/>
            <a:r>
              <a:rPr lang="en-GB" dirty="0"/>
              <a:t>Who needs to review the draft MSNAP before it is submitted for approval?</a:t>
            </a:r>
            <a:endParaRPr lang="en-US" dirty="0"/>
          </a:p>
          <a:p>
            <a:pPr lvl="2"/>
            <a:r>
              <a:rPr lang="en-GB" dirty="0"/>
              <a:t>Departments, TPC, CAO, partners?</a:t>
            </a:r>
            <a:endParaRPr lang="en-US" dirty="0"/>
          </a:p>
          <a:p>
            <a:pPr lvl="1"/>
            <a:r>
              <a:rPr lang="en-GB" dirty="0"/>
              <a:t>What is the timeline to complete the draft MSNAP?</a:t>
            </a:r>
            <a:endParaRPr lang="en-US" dirty="0"/>
          </a:p>
          <a:p>
            <a:pPr lvl="1"/>
            <a:r>
              <a:rPr lang="en-GB" dirty="0"/>
              <a:t>When should it be submitted to the Council for approval?</a:t>
            </a:r>
            <a:endParaRPr lang="en-US" dirty="0"/>
          </a:p>
          <a:p>
            <a:pPr lvl="2"/>
            <a:r>
              <a:rPr lang="en-GB" dirty="0"/>
              <a:t>Who needs to be involved in the approval process?</a:t>
            </a:r>
            <a:endParaRPr lang="en-US" dirty="0"/>
          </a:p>
          <a:p>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15</a:t>
            </a:fld>
            <a:endParaRPr lang="en-US"/>
          </a:p>
        </p:txBody>
      </p:sp>
    </p:spTree>
    <p:extLst>
      <p:ext uri="{BB962C8B-B14F-4D97-AF65-F5344CB8AC3E}">
        <p14:creationId xmlns:p14="http://schemas.microsoft.com/office/powerpoint/2010/main" val="3780126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5" name="Slide Number Placeholder 4"/>
          <p:cNvSpPr>
            <a:spLocks noGrp="1"/>
          </p:cNvSpPr>
          <p:nvPr>
            <p:ph type="sldNum" sz="quarter" idx="12"/>
          </p:nvPr>
        </p:nvSpPr>
        <p:spPr/>
        <p:txBody>
          <a:bodyPr/>
          <a:lstStyle/>
          <a:p>
            <a:fld id="{0753450F-F2F9-436F-9000-8F4B603DDD6F}" type="slidenum">
              <a:rPr lang="en-US" smtClean="0"/>
              <a:pPr/>
              <a:t>16</a:t>
            </a:fld>
            <a:endParaRPr lang="en-US"/>
          </a:p>
        </p:txBody>
      </p:sp>
      <p:graphicFrame>
        <p:nvGraphicFramePr>
          <p:cNvPr id="3" name="Table 2">
            <a:extLst>
              <a:ext uri="{FF2B5EF4-FFF2-40B4-BE49-F238E27FC236}">
                <a16:creationId xmlns:a16="http://schemas.microsoft.com/office/drawing/2014/main" id="{D2DD1E72-1CD8-4CBF-AFED-14781963CDE6}"/>
              </a:ext>
            </a:extLst>
          </p:cNvPr>
          <p:cNvGraphicFramePr>
            <a:graphicFrameLocks noGrp="1"/>
          </p:cNvGraphicFramePr>
          <p:nvPr>
            <p:extLst>
              <p:ext uri="{D42A27DB-BD31-4B8C-83A1-F6EECF244321}">
                <p14:modId xmlns:p14="http://schemas.microsoft.com/office/powerpoint/2010/main" val="654775685"/>
              </p:ext>
            </p:extLst>
          </p:nvPr>
        </p:nvGraphicFramePr>
        <p:xfrm>
          <a:off x="436728" y="2262538"/>
          <a:ext cx="8379726" cy="1941253"/>
        </p:xfrm>
        <a:graphic>
          <a:graphicData uri="http://schemas.openxmlformats.org/drawingml/2006/table">
            <a:tbl>
              <a:tblPr firstRow="1" firstCol="1" bandRow="1">
                <a:tableStyleId>{72833802-FEF1-4C79-8D5D-14CF1EAF98D9}</a:tableStyleId>
              </a:tblPr>
              <a:tblGrid>
                <a:gridCol w="1937982">
                  <a:extLst>
                    <a:ext uri="{9D8B030D-6E8A-4147-A177-3AD203B41FA5}">
                      <a16:colId xmlns:a16="http://schemas.microsoft.com/office/drawing/2014/main" val="2201176119"/>
                    </a:ext>
                  </a:extLst>
                </a:gridCol>
                <a:gridCol w="2129051">
                  <a:extLst>
                    <a:ext uri="{9D8B030D-6E8A-4147-A177-3AD203B41FA5}">
                      <a16:colId xmlns:a16="http://schemas.microsoft.com/office/drawing/2014/main" val="2040395333"/>
                    </a:ext>
                  </a:extLst>
                </a:gridCol>
                <a:gridCol w="2402006">
                  <a:extLst>
                    <a:ext uri="{9D8B030D-6E8A-4147-A177-3AD203B41FA5}">
                      <a16:colId xmlns:a16="http://schemas.microsoft.com/office/drawing/2014/main" val="3336784691"/>
                    </a:ext>
                  </a:extLst>
                </a:gridCol>
                <a:gridCol w="1910687">
                  <a:extLst>
                    <a:ext uri="{9D8B030D-6E8A-4147-A177-3AD203B41FA5}">
                      <a16:colId xmlns:a16="http://schemas.microsoft.com/office/drawing/2014/main" val="689327155"/>
                    </a:ext>
                  </a:extLst>
                </a:gridCol>
              </a:tblGrid>
              <a:tr h="767265">
                <a:tc>
                  <a:txBody>
                    <a:bodyPr/>
                    <a:lstStyle/>
                    <a:p>
                      <a:pPr marL="0" marR="0">
                        <a:lnSpc>
                          <a:spcPct val="107000"/>
                        </a:lnSpc>
                        <a:spcBef>
                          <a:spcPts val="0"/>
                        </a:spcBef>
                        <a:spcAft>
                          <a:spcPts val="0"/>
                        </a:spcAft>
                      </a:pPr>
                      <a:r>
                        <a:rPr lang="en-US" sz="1800" dirty="0">
                          <a:effectLst/>
                          <a:latin typeface="Century Gothic" panose="020B0502020202020204" pitchFamily="34" charset="0"/>
                        </a:rPr>
                        <a:t>Next Steps/ Activities</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entury Gothic" panose="020B0502020202020204" pitchFamily="34" charset="0"/>
                        </a:rPr>
                        <a:t>Responsible</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entury Gothic" panose="020B0502020202020204" pitchFamily="34" charset="0"/>
                        </a:rPr>
                        <a:t>Timeline</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Century Gothic" panose="020B0502020202020204" pitchFamily="34" charset="0"/>
                        </a:rPr>
                        <a:t>Approach/ Methodology</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2098855"/>
                  </a:ext>
                </a:extLst>
              </a:tr>
              <a:tr h="1027905">
                <a:tc>
                  <a:txBody>
                    <a:bodyPr/>
                    <a:lstStyle/>
                    <a:p>
                      <a:pPr marL="0" marR="0">
                        <a:lnSpc>
                          <a:spcPct val="107000"/>
                        </a:lnSpc>
                        <a:spcBef>
                          <a:spcPts val="0"/>
                        </a:spcBef>
                        <a:spcAft>
                          <a:spcPts val="0"/>
                        </a:spcAft>
                      </a:pPr>
                      <a:r>
                        <a:rPr lang="en-US" sz="1800" b="0" dirty="0">
                          <a:effectLst/>
                          <a:latin typeface="Century Gothic" panose="020B0502020202020204" pitchFamily="34" charset="0"/>
                        </a:rPr>
                        <a:t>Complete MSNAP Budget</a:t>
                      </a:r>
                      <a:endParaRPr lang="en-US" sz="1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800" dirty="0">
                          <a:effectLst/>
                          <a:latin typeface="Century Gothic" panose="020B0502020202020204" pitchFamily="34" charset="0"/>
                        </a:rPr>
                        <a:t>District/LLG Planner</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800" dirty="0">
                          <a:effectLst/>
                          <a:latin typeface="Century Gothic" panose="020B0502020202020204" pitchFamily="34" charset="0"/>
                        </a:rPr>
                        <a:t>2 weeks after MSNAP training </a:t>
                      </a:r>
                    </a:p>
                    <a:p>
                      <a:pPr marL="0" marR="0">
                        <a:lnSpc>
                          <a:spcPct val="107000"/>
                        </a:lnSpc>
                        <a:spcBef>
                          <a:spcPts val="0"/>
                        </a:spcBef>
                        <a:spcAft>
                          <a:spcPts val="0"/>
                        </a:spcAft>
                      </a:pPr>
                      <a:r>
                        <a:rPr lang="en-US" sz="1800" dirty="0">
                          <a:effectLst/>
                          <a:latin typeface="Century Gothic" panose="020B0502020202020204" pitchFamily="34" charset="0"/>
                        </a:rPr>
                        <a:t>(September 16, 2017)</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800" dirty="0">
                          <a:effectLst/>
                          <a:latin typeface="Century Gothic" panose="020B0502020202020204" pitchFamily="34" charset="0"/>
                        </a:rPr>
                        <a:t>Obtain input from each department on activity costs</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491458"/>
                  </a:ext>
                </a:extLst>
              </a:tr>
            </a:tbl>
          </a:graphicData>
        </a:graphic>
      </p:graphicFrame>
    </p:spTree>
    <p:extLst>
      <p:ext uri="{BB962C8B-B14F-4D97-AF65-F5344CB8AC3E}">
        <p14:creationId xmlns:p14="http://schemas.microsoft.com/office/powerpoint/2010/main" val="3477514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entury Gothic" panose="020B0502020202020204" pitchFamily="34" charset="0"/>
              </a:rPr>
              <a:t>Closing</a:t>
            </a:r>
          </a:p>
        </p:txBody>
      </p:sp>
      <p:sp>
        <p:nvSpPr>
          <p:cNvPr id="6" name="Subtitle 5"/>
          <p:cNvSpPr>
            <a:spLocks noGrp="1"/>
          </p:cNvSpPr>
          <p:nvPr>
            <p:ph type="subTitle" idx="1"/>
          </p:nvPr>
        </p:nvSpPr>
        <p:spPr/>
        <p:txBody>
          <a:bodyPr/>
          <a:lstStyle/>
          <a:p>
            <a:r>
              <a:rPr lang="en-US" dirty="0">
                <a:latin typeface="Century Gothic" panose="020B0502020202020204" pitchFamily="34" charset="0"/>
              </a:rPr>
              <a:t>Session 6.3</a:t>
            </a:r>
          </a:p>
        </p:txBody>
      </p:sp>
    </p:spTree>
    <p:extLst>
      <p:ext uri="{BB962C8B-B14F-4D97-AF65-F5344CB8AC3E}">
        <p14:creationId xmlns:p14="http://schemas.microsoft.com/office/powerpoint/2010/main" val="47695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Revisiting Training Objectives</a:t>
            </a:r>
          </a:p>
        </p:txBody>
      </p:sp>
      <p:sp>
        <p:nvSpPr>
          <p:cNvPr id="3" name="Content Placeholder 2"/>
          <p:cNvSpPr>
            <a:spLocks noGrp="1"/>
          </p:cNvSpPr>
          <p:nvPr>
            <p:ph idx="1"/>
          </p:nvPr>
        </p:nvSpPr>
        <p:spPr>
          <a:xfrm>
            <a:off x="628650" y="1498295"/>
            <a:ext cx="7886700" cy="5038983"/>
          </a:xfrm>
        </p:spPr>
        <p:txBody>
          <a:bodyPr>
            <a:normAutofit fontScale="77500" lnSpcReduction="20000"/>
          </a:bodyPr>
          <a:lstStyle/>
          <a:p>
            <a:pPr>
              <a:lnSpc>
                <a:spcPct val="120000"/>
              </a:lnSpc>
              <a:spcBef>
                <a:spcPts val="0"/>
              </a:spcBef>
              <a:spcAft>
                <a:spcPts val="600"/>
              </a:spcAft>
            </a:pPr>
            <a:r>
              <a:rPr lang="en-US" dirty="0"/>
              <a:t>Were the training objectives met?</a:t>
            </a:r>
          </a:p>
          <a:p>
            <a:pPr lvl="1">
              <a:lnSpc>
                <a:spcPct val="120000"/>
              </a:lnSpc>
              <a:spcBef>
                <a:spcPts val="0"/>
              </a:spcBef>
              <a:spcAft>
                <a:spcPts val="600"/>
              </a:spcAft>
            </a:pPr>
            <a:r>
              <a:rPr lang="en-GB" dirty="0"/>
              <a:t>Develop a draft 5-year Multi-Sectoral Nutrition Action Plan (MSNAP) tailored to the district/LLG context. </a:t>
            </a:r>
            <a:endParaRPr lang="en-US" dirty="0"/>
          </a:p>
          <a:p>
            <a:pPr lvl="1">
              <a:lnSpc>
                <a:spcPct val="120000"/>
              </a:lnSpc>
              <a:spcBef>
                <a:spcPts val="0"/>
              </a:spcBef>
              <a:spcAft>
                <a:spcPts val="600"/>
              </a:spcAft>
            </a:pPr>
            <a:r>
              <a:rPr lang="en-GB" dirty="0"/>
              <a:t>Describe the nutrition situation within the district/LLG.</a:t>
            </a:r>
            <a:endParaRPr lang="en-US" dirty="0"/>
          </a:p>
          <a:p>
            <a:pPr lvl="1">
              <a:lnSpc>
                <a:spcPct val="120000"/>
              </a:lnSpc>
              <a:spcBef>
                <a:spcPts val="0"/>
              </a:spcBef>
              <a:spcAft>
                <a:spcPts val="600"/>
              </a:spcAft>
            </a:pPr>
            <a:r>
              <a:rPr lang="en-GB" dirty="0"/>
              <a:t>Develop a Multi-Sectoral Nutrition Results Framework and Monitoring and Evaluation Plan. </a:t>
            </a:r>
            <a:endParaRPr lang="en-US" dirty="0"/>
          </a:p>
          <a:p>
            <a:pPr lvl="1">
              <a:lnSpc>
                <a:spcPct val="120000"/>
              </a:lnSpc>
              <a:spcBef>
                <a:spcPts val="0"/>
              </a:spcBef>
              <a:spcAft>
                <a:spcPts val="600"/>
              </a:spcAft>
            </a:pPr>
            <a:r>
              <a:rPr lang="en-GB" dirty="0"/>
              <a:t>Estimate required resources for implementation of nutrition interventions.  </a:t>
            </a:r>
            <a:endParaRPr lang="en-US" dirty="0"/>
          </a:p>
          <a:p>
            <a:pPr lvl="1">
              <a:lnSpc>
                <a:spcPct val="120000"/>
              </a:lnSpc>
              <a:spcBef>
                <a:spcPts val="0"/>
              </a:spcBef>
              <a:spcAft>
                <a:spcPts val="600"/>
              </a:spcAft>
            </a:pPr>
            <a:r>
              <a:rPr lang="en-GB" dirty="0"/>
              <a:t>Understand the process of MSNAP finalisation and approval by the appropriate Council.</a:t>
            </a: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18</a:t>
            </a:fld>
            <a:endParaRPr lang="en-US"/>
          </a:p>
        </p:txBody>
      </p:sp>
    </p:spTree>
    <p:extLst>
      <p:ext uri="{BB962C8B-B14F-4D97-AF65-F5344CB8AC3E}">
        <p14:creationId xmlns:p14="http://schemas.microsoft.com/office/powerpoint/2010/main" val="2312224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Self-Assessment</a:t>
            </a:r>
          </a:p>
        </p:txBody>
      </p:sp>
      <p:sp>
        <p:nvSpPr>
          <p:cNvPr id="3" name="Content Placeholder 2"/>
          <p:cNvSpPr>
            <a:spLocks noGrp="1"/>
          </p:cNvSpPr>
          <p:nvPr>
            <p:ph idx="1"/>
          </p:nvPr>
        </p:nvSpPr>
        <p:spPr>
          <a:xfrm>
            <a:off x="628650" y="1584101"/>
            <a:ext cx="7886700" cy="4893972"/>
          </a:xfrm>
        </p:spPr>
        <p:txBody>
          <a:bodyPr>
            <a:normAutofit/>
          </a:bodyPr>
          <a:lstStyle/>
          <a:p>
            <a:r>
              <a:rPr lang="en-US" dirty="0"/>
              <a:t>At the start of the week you completed a self-assessment.</a:t>
            </a:r>
          </a:p>
          <a:p>
            <a:r>
              <a:rPr lang="en-US" dirty="0"/>
              <a:t>At the end of the week we would like to see how much you have learned and help you identify areas for further strengthening.</a:t>
            </a:r>
            <a:endParaRPr lang="en-GB" dirty="0"/>
          </a:p>
          <a:p>
            <a:r>
              <a:rPr lang="en-GB" dirty="0"/>
              <a:t>Please turn in your assessment to the facilitator after you complete it.</a:t>
            </a:r>
          </a:p>
          <a:p>
            <a:r>
              <a:rPr lang="en-GB" dirty="0"/>
              <a:t>Be sure to include your name or initials on the assessment form.</a:t>
            </a:r>
          </a:p>
          <a:p>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19</a:t>
            </a:fld>
            <a:endParaRPr lang="en-US"/>
          </a:p>
        </p:txBody>
      </p:sp>
    </p:spTree>
    <p:extLst>
      <p:ext uri="{BB962C8B-B14F-4D97-AF65-F5344CB8AC3E}">
        <p14:creationId xmlns:p14="http://schemas.microsoft.com/office/powerpoint/2010/main" val="2734266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45F3D7-C8E7-4E97-BEC3-7E5C5882371C}"/>
              </a:ext>
            </a:extLst>
          </p:cNvPr>
          <p:cNvSpPr>
            <a:spLocks noGrp="1"/>
          </p:cNvSpPr>
          <p:nvPr>
            <p:ph type="title"/>
          </p:nvPr>
        </p:nvSpPr>
        <p:spPr/>
        <p:txBody>
          <a:bodyPr/>
          <a:lstStyle/>
          <a:p>
            <a:r>
              <a:rPr lang="en-GB" sz="3600" dirty="0"/>
              <a:t>Unit Purpose</a:t>
            </a:r>
            <a:endParaRPr lang="en-US" dirty="0"/>
          </a:p>
        </p:txBody>
      </p:sp>
      <p:sp>
        <p:nvSpPr>
          <p:cNvPr id="3" name="Content Placeholder 2"/>
          <p:cNvSpPr>
            <a:spLocks noGrp="1"/>
          </p:cNvSpPr>
          <p:nvPr>
            <p:ph idx="1"/>
          </p:nvPr>
        </p:nvSpPr>
        <p:spPr/>
        <p:txBody>
          <a:bodyPr/>
          <a:lstStyle/>
          <a:p>
            <a:pPr lvl="0"/>
            <a:r>
              <a:rPr lang="en-US" dirty="0"/>
              <a:t>Finish drafting the </a:t>
            </a:r>
            <a:r>
              <a:rPr lang="en-US" dirty="0" err="1"/>
              <a:t>MSNAP</a:t>
            </a:r>
            <a:r>
              <a:rPr lang="en-US" dirty="0"/>
              <a:t> and understand the next steps to have it approved and implemented.</a:t>
            </a:r>
          </a:p>
        </p:txBody>
      </p:sp>
      <p:sp>
        <p:nvSpPr>
          <p:cNvPr id="7" name="Slide Number Placeholder 6"/>
          <p:cNvSpPr>
            <a:spLocks noGrp="1"/>
          </p:cNvSpPr>
          <p:nvPr>
            <p:ph type="sldNum" sz="quarter" idx="12"/>
          </p:nvPr>
        </p:nvSpPr>
        <p:spPr/>
        <p:txBody>
          <a:bodyPr/>
          <a:lstStyle/>
          <a:p>
            <a:fld id="{0753450F-F2F9-436F-9000-8F4B603DDD6F}" type="slidenum">
              <a:rPr lang="en-US" smtClean="0"/>
              <a:pPr/>
              <a:t>2</a:t>
            </a:fld>
            <a:endParaRPr lang="en-US" dirty="0"/>
          </a:p>
        </p:txBody>
      </p:sp>
    </p:spTree>
    <p:extLst>
      <p:ext uri="{BB962C8B-B14F-4D97-AF65-F5344CB8AC3E}">
        <p14:creationId xmlns:p14="http://schemas.microsoft.com/office/powerpoint/2010/main" val="1769421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p:txBody>
          <a:bodyPr/>
          <a:lstStyle/>
          <a:p>
            <a:r>
              <a:rPr lang="en-US" dirty="0"/>
              <a:t>Add the name, title, and </a:t>
            </a:r>
            <a:r>
              <a:rPr lang="en-US" dirty="0" err="1"/>
              <a:t>organisation</a:t>
            </a:r>
            <a:r>
              <a:rPr lang="en-US" dirty="0"/>
              <a:t> of the official closing the training, if appropriate.</a:t>
            </a:r>
          </a:p>
        </p:txBody>
      </p:sp>
      <p:sp>
        <p:nvSpPr>
          <p:cNvPr id="5" name="Slide Number Placeholder 4"/>
          <p:cNvSpPr>
            <a:spLocks noGrp="1"/>
          </p:cNvSpPr>
          <p:nvPr>
            <p:ph type="sldNum" sz="quarter" idx="12"/>
          </p:nvPr>
        </p:nvSpPr>
        <p:spPr/>
        <p:txBody>
          <a:bodyPr/>
          <a:lstStyle/>
          <a:p>
            <a:fld id="{0753450F-F2F9-436F-9000-8F4B603DDD6F}" type="slidenum">
              <a:rPr lang="en-US" smtClean="0"/>
              <a:pPr/>
              <a:t>20</a:t>
            </a:fld>
            <a:endParaRPr lang="en-US"/>
          </a:p>
        </p:txBody>
      </p:sp>
    </p:spTree>
    <p:extLst>
      <p:ext uri="{BB962C8B-B14F-4D97-AF65-F5344CB8AC3E}">
        <p14:creationId xmlns:p14="http://schemas.microsoft.com/office/powerpoint/2010/main" val="417730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628CCE-D6F5-4D1F-97C4-E8A3A5F1052E}"/>
              </a:ext>
            </a:extLst>
          </p:cNvPr>
          <p:cNvSpPr>
            <a:spLocks noGrp="1"/>
          </p:cNvSpPr>
          <p:nvPr>
            <p:ph type="title"/>
          </p:nvPr>
        </p:nvSpPr>
        <p:spPr/>
        <p:txBody>
          <a:bodyPr/>
          <a:lstStyle/>
          <a:p>
            <a:r>
              <a:rPr lang="en-US" dirty="0"/>
              <a:t>Unit Objectives</a:t>
            </a:r>
          </a:p>
        </p:txBody>
      </p:sp>
      <p:sp>
        <p:nvSpPr>
          <p:cNvPr id="3" name="Content Placeholder 2"/>
          <p:cNvSpPr>
            <a:spLocks noGrp="1"/>
          </p:cNvSpPr>
          <p:nvPr>
            <p:ph idx="1"/>
          </p:nvPr>
        </p:nvSpPr>
        <p:spPr/>
        <p:txBody>
          <a:bodyPr/>
          <a:lstStyle/>
          <a:p>
            <a:pPr lvl="0"/>
            <a:r>
              <a:rPr lang="en-GB" dirty="0"/>
              <a:t>Complete a draft </a:t>
            </a:r>
            <a:r>
              <a:rPr lang="en-GB" dirty="0" err="1"/>
              <a:t>MSNAP</a:t>
            </a:r>
            <a:r>
              <a:rPr lang="en-GB" dirty="0"/>
              <a:t> to bring back to the district/LLG for additional feedback.</a:t>
            </a:r>
            <a:endParaRPr lang="en-US" dirty="0"/>
          </a:p>
          <a:p>
            <a:pPr lvl="0"/>
            <a:r>
              <a:rPr lang="en-GB" dirty="0"/>
              <a:t>Understand the next steps to finalise and approve </a:t>
            </a:r>
            <a:r>
              <a:rPr lang="en-GB" dirty="0" err="1"/>
              <a:t>MSNAPs</a:t>
            </a:r>
            <a:r>
              <a:rPr lang="en-GB" dirty="0"/>
              <a:t>.</a:t>
            </a:r>
          </a:p>
          <a:p>
            <a:pPr lvl="0"/>
            <a:r>
              <a:rPr lang="en-US" dirty="0"/>
              <a:t>Understand annual planning requirements, based on the approved </a:t>
            </a:r>
            <a:r>
              <a:rPr lang="en-US" dirty="0" err="1"/>
              <a:t>MSNAP</a:t>
            </a:r>
            <a:r>
              <a:rPr lang="en-US" dirty="0"/>
              <a:t>.</a:t>
            </a:r>
          </a:p>
        </p:txBody>
      </p:sp>
      <p:sp>
        <p:nvSpPr>
          <p:cNvPr id="7" name="Slide Number Placeholder 6"/>
          <p:cNvSpPr>
            <a:spLocks noGrp="1"/>
          </p:cNvSpPr>
          <p:nvPr>
            <p:ph type="sldNum" sz="quarter" idx="12"/>
          </p:nvPr>
        </p:nvSpPr>
        <p:spPr/>
        <p:txBody>
          <a:bodyPr/>
          <a:lstStyle/>
          <a:p>
            <a:fld id="{0753450F-F2F9-436F-9000-8F4B603DDD6F}" type="slidenum">
              <a:rPr lang="en-US" smtClean="0"/>
              <a:pPr/>
              <a:t>3</a:t>
            </a:fld>
            <a:endParaRPr lang="en-US" dirty="0"/>
          </a:p>
        </p:txBody>
      </p:sp>
    </p:spTree>
    <p:extLst>
      <p:ext uri="{BB962C8B-B14F-4D97-AF65-F5344CB8AC3E}">
        <p14:creationId xmlns:p14="http://schemas.microsoft.com/office/powerpoint/2010/main" val="39729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2506132"/>
            <a:ext cx="9144000" cy="4351867"/>
          </a:xfrm>
          <a:prstGeom prst="rect">
            <a:avLst/>
          </a:prstGeom>
          <a:solidFill>
            <a:srgbClr val="F38B00"/>
          </a:solidFill>
        </p:spPr>
        <p:txBody>
          <a:bodyPr vert="horz" lIns="91440" tIns="2743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endParaRPr>
          </a:p>
          <a:p>
            <a:pPr marL="914400">
              <a:lnSpc>
                <a:spcPct val="100000"/>
              </a:lnSpc>
              <a:spcBef>
                <a:spcPts val="1800"/>
              </a:spcBef>
            </a:pPr>
            <a:r>
              <a:rPr lang="en-GB" sz="4900" b="1" dirty="0">
                <a:solidFill>
                  <a:schemeClr val="bg1"/>
                </a:solidFill>
                <a:latin typeface="Century Gothic" panose="020B0502020202020204" pitchFamily="34" charset="0"/>
              </a:rPr>
              <a:t>Review Draft MSNAPs</a:t>
            </a:r>
          </a:p>
        </p:txBody>
      </p:sp>
      <p:sp>
        <p:nvSpPr>
          <p:cNvPr id="7" name="Rectangle 6"/>
          <p:cNvSpPr/>
          <p:nvPr/>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914400"/>
            <a:r>
              <a:rPr lang="en-US" sz="3600" b="1" dirty="0">
                <a:latin typeface="Century Gothic" panose="020B0502020202020204" pitchFamily="34" charset="0"/>
              </a:rPr>
              <a:t>Session 6.1</a:t>
            </a:r>
          </a:p>
        </p:txBody>
      </p:sp>
    </p:spTree>
    <p:extLst>
      <p:ext uri="{BB962C8B-B14F-4D97-AF65-F5344CB8AC3E}">
        <p14:creationId xmlns:p14="http://schemas.microsoft.com/office/powerpoint/2010/main" val="79215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Review of the MSNAPs</a:t>
            </a:r>
            <a:endParaRPr lang="en-US" dirty="0"/>
          </a:p>
        </p:txBody>
      </p:sp>
      <p:sp>
        <p:nvSpPr>
          <p:cNvPr id="3" name="Content Placeholder 2"/>
          <p:cNvSpPr>
            <a:spLocks noGrp="1"/>
          </p:cNvSpPr>
          <p:nvPr>
            <p:ph idx="1"/>
          </p:nvPr>
        </p:nvSpPr>
        <p:spPr>
          <a:xfrm>
            <a:off x="628650" y="1392072"/>
            <a:ext cx="7886700" cy="5465928"/>
          </a:xfrm>
        </p:spPr>
        <p:txBody>
          <a:bodyPr>
            <a:normAutofit fontScale="77500" lnSpcReduction="20000"/>
          </a:bodyPr>
          <a:lstStyle/>
          <a:p>
            <a:pPr>
              <a:lnSpc>
                <a:spcPct val="120000"/>
              </a:lnSpc>
              <a:spcBef>
                <a:spcPts val="600"/>
              </a:spcBef>
            </a:pPr>
            <a:r>
              <a:rPr lang="en-GB" sz="3200" dirty="0"/>
              <a:t>Decide who will be the two hosts staying at your table. These team members will present the MSNAP to visitors. Present your draft MSNAP template on a laptop. Arrange the table so that guests can sit and view the laptop.</a:t>
            </a:r>
          </a:p>
          <a:p>
            <a:pPr>
              <a:lnSpc>
                <a:spcPct val="120000"/>
              </a:lnSpc>
              <a:spcBef>
                <a:spcPts val="600"/>
              </a:spcBef>
            </a:pPr>
            <a:r>
              <a:rPr lang="en-GB" sz="3200" dirty="0"/>
              <a:t>Decide who from your team will go to the other district/LLG tables. </a:t>
            </a:r>
          </a:p>
          <a:p>
            <a:pPr>
              <a:lnSpc>
                <a:spcPct val="120000"/>
              </a:lnSpc>
              <a:spcBef>
                <a:spcPts val="600"/>
              </a:spcBef>
            </a:pPr>
            <a:r>
              <a:rPr lang="en-GB" sz="3200" dirty="0"/>
              <a:t>Hosts: Prepare your MSNAP presentation and be sure to present all key sections. Be clear on the parts where you request advice and suggestions from the guests. Be sure to note these suggestions to share with your team.</a:t>
            </a:r>
            <a:endParaRPr lang="en-US" sz="3200" dirty="0"/>
          </a:p>
          <a:p>
            <a:endParaRPr lang="en-US" dirty="0"/>
          </a:p>
        </p:txBody>
      </p:sp>
      <p:sp>
        <p:nvSpPr>
          <p:cNvPr id="2" name="Slide Number Placeholder 1"/>
          <p:cNvSpPr>
            <a:spLocks noGrp="1"/>
          </p:cNvSpPr>
          <p:nvPr>
            <p:ph type="sldNum" sz="quarter" idx="12"/>
          </p:nvPr>
        </p:nvSpPr>
        <p:spPr/>
        <p:txBody>
          <a:bodyPr/>
          <a:lstStyle/>
          <a:p>
            <a:fld id="{0753450F-F2F9-436F-9000-8F4B603DDD6F}" type="slidenum">
              <a:rPr lang="en-US" smtClean="0"/>
              <a:pPr/>
              <a:t>5</a:t>
            </a:fld>
            <a:endParaRPr lang="en-US"/>
          </a:p>
        </p:txBody>
      </p:sp>
    </p:spTree>
    <p:extLst>
      <p:ext uri="{BB962C8B-B14F-4D97-AF65-F5344CB8AC3E}">
        <p14:creationId xmlns:p14="http://schemas.microsoft.com/office/powerpoint/2010/main" val="222799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Visiting Other Teams</a:t>
            </a:r>
          </a:p>
        </p:txBody>
      </p:sp>
      <p:sp>
        <p:nvSpPr>
          <p:cNvPr id="3" name="Content Placeholder 2"/>
          <p:cNvSpPr>
            <a:spLocks noGrp="1"/>
          </p:cNvSpPr>
          <p:nvPr>
            <p:ph idx="1"/>
          </p:nvPr>
        </p:nvSpPr>
        <p:spPr>
          <a:xfrm>
            <a:off x="628650" y="1510748"/>
            <a:ext cx="7886700" cy="5210728"/>
          </a:xfrm>
        </p:spPr>
        <p:txBody>
          <a:bodyPr>
            <a:normAutofit fontScale="92500"/>
          </a:bodyPr>
          <a:lstStyle/>
          <a:p>
            <a:r>
              <a:rPr lang="en-GB" dirty="0"/>
              <a:t>Guests arrive and hosts present their MSNAP for 10 minutes.</a:t>
            </a:r>
            <a:endParaRPr lang="en-US" dirty="0"/>
          </a:p>
          <a:p>
            <a:r>
              <a:rPr lang="en-GB" dirty="0"/>
              <a:t>Afterwards: Allow for 20 minutes of discussion.</a:t>
            </a:r>
            <a:endParaRPr lang="en-US" dirty="0"/>
          </a:p>
          <a:p>
            <a:r>
              <a:rPr lang="en-GB" dirty="0"/>
              <a:t>Guests can give compliments and constructive feedback. Ask guests to check the logic of the Results Framework and completeness of the M&amp;E Framework and budget.</a:t>
            </a:r>
          </a:p>
          <a:p>
            <a:r>
              <a:rPr lang="en-GB" dirty="0"/>
              <a:t>Two rounds of presentation and sharing should be done so that each group receives feedback from two other teams.</a:t>
            </a:r>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fld id="{0753450F-F2F9-436F-9000-8F4B603DDD6F}" type="slidenum">
              <a:rPr lang="en-US" smtClean="0"/>
              <a:pPr/>
              <a:t>6</a:t>
            </a:fld>
            <a:endParaRPr lang="en-US" dirty="0"/>
          </a:p>
        </p:txBody>
      </p:sp>
    </p:spTree>
    <p:extLst>
      <p:ext uri="{BB962C8B-B14F-4D97-AF65-F5344CB8AC3E}">
        <p14:creationId xmlns:p14="http://schemas.microsoft.com/office/powerpoint/2010/main" val="25280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0580"/>
            <a:ext cx="7886700" cy="1325563"/>
          </a:xfrm>
        </p:spPr>
        <p:txBody>
          <a:bodyPr/>
          <a:lstStyle/>
          <a:p>
            <a:r>
              <a:rPr lang="en-US" dirty="0"/>
              <a:t>To Help with Your Review</a:t>
            </a:r>
          </a:p>
        </p:txBody>
      </p:sp>
      <p:sp>
        <p:nvSpPr>
          <p:cNvPr id="3" name="Content Placeholder 2"/>
          <p:cNvSpPr>
            <a:spLocks noGrp="1"/>
          </p:cNvSpPr>
          <p:nvPr>
            <p:ph idx="1"/>
          </p:nvPr>
        </p:nvSpPr>
        <p:spPr>
          <a:xfrm>
            <a:off x="610793" y="1237255"/>
            <a:ext cx="7886700" cy="5210728"/>
          </a:xfrm>
        </p:spPr>
        <p:txBody>
          <a:bodyPr>
            <a:normAutofit/>
          </a:bodyPr>
          <a:lstStyle/>
          <a:p>
            <a:r>
              <a:rPr lang="en-US" sz="2400" dirty="0"/>
              <a:t>Keep in mind the 10 Principles of Engagement that guide all SUN countries and refer to the checklist of criteria for good nutrition plans in Annex 1 of your Participant Handbook</a:t>
            </a:r>
          </a:p>
          <a:p>
            <a:endParaRPr lang="en-US" dirty="0"/>
          </a:p>
          <a:p>
            <a:endParaRPr lang="en-US" dirty="0"/>
          </a:p>
        </p:txBody>
      </p:sp>
      <p:sp>
        <p:nvSpPr>
          <p:cNvPr id="7" name="Slide Number Placeholder 6"/>
          <p:cNvSpPr>
            <a:spLocks noGrp="1"/>
          </p:cNvSpPr>
          <p:nvPr>
            <p:ph type="sldNum" sz="quarter" idx="12"/>
          </p:nvPr>
        </p:nvSpPr>
        <p:spPr/>
        <p:txBody>
          <a:bodyPr/>
          <a:lstStyle/>
          <a:p>
            <a:fld id="{0753450F-F2F9-436F-9000-8F4B603DDD6F}" type="slidenum">
              <a:rPr lang="en-US" smtClean="0"/>
              <a:pPr/>
              <a:t>7</a:t>
            </a:fld>
            <a:endParaRPr lang="en-US" dirty="0"/>
          </a:p>
        </p:txBody>
      </p:sp>
      <p:pic>
        <p:nvPicPr>
          <p:cNvPr id="4" name="Picture 3" descr="10 Principles of Engagement: 1 Be transparent about intentions and impact. 2 Be inclusive. 3 Be rights based. 4 Be willing to negotiate. 5 Be predictable and mutually accountalbe. 6 Be cost-effective. 7 Be continously communicative. 8 Act with integrity and in an ethical manner. 9 Be mutually respectful. 10 Do no harm. " title="10 Principles of Engagement"/>
          <p:cNvPicPr>
            <a:picLocks noChangeAspect="1"/>
          </p:cNvPicPr>
          <p:nvPr/>
        </p:nvPicPr>
        <p:blipFill rotWithShape="1">
          <a:blip r:embed="rId2">
            <a:extLst>
              <a:ext uri="{28A0092B-C50C-407E-A947-70E740481C1C}">
                <a14:useLocalDpi xmlns:a14="http://schemas.microsoft.com/office/drawing/2010/main" val="0"/>
              </a:ext>
            </a:extLst>
          </a:blip>
          <a:srcRect l="3751" t="4165" r="4460" b="7040"/>
          <a:stretch/>
        </p:blipFill>
        <p:spPr>
          <a:xfrm>
            <a:off x="1862458" y="2741826"/>
            <a:ext cx="5383369" cy="3979650"/>
          </a:xfrm>
          <a:prstGeom prst="rect">
            <a:avLst/>
          </a:prstGeom>
        </p:spPr>
      </p:pic>
    </p:spTree>
    <p:extLst>
      <p:ext uri="{BB962C8B-B14F-4D97-AF65-F5344CB8AC3E}">
        <p14:creationId xmlns:p14="http://schemas.microsoft.com/office/powerpoint/2010/main" val="2125896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Updating Draft MSNAPs</a:t>
            </a:r>
          </a:p>
        </p:txBody>
      </p:sp>
      <p:sp>
        <p:nvSpPr>
          <p:cNvPr id="3" name="Content Placeholder 2"/>
          <p:cNvSpPr>
            <a:spLocks noGrp="1"/>
          </p:cNvSpPr>
          <p:nvPr>
            <p:ph idx="1"/>
          </p:nvPr>
        </p:nvSpPr>
        <p:spPr/>
        <p:txBody>
          <a:bodyPr/>
          <a:lstStyle/>
          <a:p>
            <a:r>
              <a:rPr lang="en-GB" dirty="0"/>
              <a:t>Team members return to groups.</a:t>
            </a:r>
          </a:p>
          <a:p>
            <a:r>
              <a:rPr lang="en-GB" dirty="0"/>
              <a:t>Hosts present the suggestions they received. </a:t>
            </a:r>
          </a:p>
          <a:p>
            <a:r>
              <a:rPr lang="en-GB" dirty="0"/>
              <a:t>Other members share the ideas they got from colleagues.</a:t>
            </a:r>
          </a:p>
          <a:p>
            <a:r>
              <a:rPr lang="en-GB" dirty="0"/>
              <a:t>Incorporate necessary changes in your MSNAP template.</a:t>
            </a:r>
          </a:p>
          <a:p>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8</a:t>
            </a:fld>
            <a:endParaRPr lang="en-US"/>
          </a:p>
        </p:txBody>
      </p:sp>
    </p:spTree>
    <p:extLst>
      <p:ext uri="{BB962C8B-B14F-4D97-AF65-F5344CB8AC3E}">
        <p14:creationId xmlns:p14="http://schemas.microsoft.com/office/powerpoint/2010/main" val="3387880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entury Gothic" panose="020B0502020202020204" pitchFamily="34" charset="0"/>
              </a:rPr>
              <a:t>Next Steps</a:t>
            </a:r>
          </a:p>
        </p:txBody>
      </p:sp>
      <p:sp>
        <p:nvSpPr>
          <p:cNvPr id="6" name="Subtitle 5"/>
          <p:cNvSpPr>
            <a:spLocks noGrp="1"/>
          </p:cNvSpPr>
          <p:nvPr>
            <p:ph type="subTitle" idx="1"/>
          </p:nvPr>
        </p:nvSpPr>
        <p:spPr/>
        <p:txBody>
          <a:bodyPr/>
          <a:lstStyle/>
          <a:p>
            <a:r>
              <a:rPr lang="en-US" dirty="0">
                <a:latin typeface="Century Gothic" panose="020B0502020202020204" pitchFamily="34" charset="0"/>
              </a:rPr>
              <a:t>Session 6.2</a:t>
            </a:r>
          </a:p>
        </p:txBody>
      </p:sp>
    </p:spTree>
    <p:extLst>
      <p:ext uri="{BB962C8B-B14F-4D97-AF65-F5344CB8AC3E}">
        <p14:creationId xmlns:p14="http://schemas.microsoft.com/office/powerpoint/2010/main" val="2701941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072D6FFAB02145BCA9EE6F0A12EA24" ma:contentTypeVersion="2" ma:contentTypeDescription="Create a new document." ma:contentTypeScope="" ma:versionID="e82b8b6aa8c73384eed6e8321a9df5f6">
  <xsd:schema xmlns:xsd="http://www.w3.org/2001/XMLSchema" xmlns:xs="http://www.w3.org/2001/XMLSchema" xmlns:p="http://schemas.microsoft.com/office/2006/metadata/properties" xmlns:ns2="03d52e17-7b35-44c1-a601-4442ca4b38df" targetNamespace="http://schemas.microsoft.com/office/2006/metadata/properties" ma:root="true" ma:fieldsID="aafa6eeb0984d6672fd78f7bdceb8412" ns2:_="">
    <xsd:import namespace="03d52e17-7b35-44c1-a601-4442ca4b38d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52e17-7b35-44c1-a601-4442ca4b38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A2954E-DF39-4BED-8A96-495720CBCE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52e17-7b35-44c1-a601-4442ca4b3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90D017-45CC-4835-A1C4-973D26F058BD}">
  <ds:schemaRefs>
    <ds:schemaRef ds:uri="http://purl.org/dc/elements/1.1/"/>
    <ds:schemaRef ds:uri="http://schemas.microsoft.com/office/2006/metadata/properties"/>
    <ds:schemaRef ds:uri="http://purl.org/dc/terms/"/>
    <ds:schemaRef ds:uri="http://schemas.openxmlformats.org/package/2006/metadata/core-properties"/>
    <ds:schemaRef ds:uri="03d52e17-7b35-44c1-a601-4442ca4b38df"/>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E8A09E39-6216-4EFF-A5C5-BE874EB20A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1220</TotalTime>
  <Words>936</Words>
  <Application>Microsoft Office PowerPoint</Application>
  <PresentationFormat>On-screen Show (4:3)</PresentationFormat>
  <Paragraphs>107</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Times New Roman</vt:lpstr>
      <vt:lpstr>Office Theme</vt:lpstr>
      <vt:lpstr>PowerPoint Presentation</vt:lpstr>
      <vt:lpstr>Unit Purpose</vt:lpstr>
      <vt:lpstr>Unit Objectives</vt:lpstr>
      <vt:lpstr>PowerPoint Presentation</vt:lpstr>
      <vt:lpstr>Review of the MSNAPs</vt:lpstr>
      <vt:lpstr>When Visiting Other Teams</vt:lpstr>
      <vt:lpstr>To Help with Your Review</vt:lpstr>
      <vt:lpstr>Updating Draft MSNAPs</vt:lpstr>
      <vt:lpstr>Next Steps</vt:lpstr>
      <vt:lpstr>Nutrition Planning Process</vt:lpstr>
      <vt:lpstr>Next Steps: Finalizing the Draft MSNAP</vt:lpstr>
      <vt:lpstr>MSNAP Approval Process</vt:lpstr>
      <vt:lpstr>After Approval</vt:lpstr>
      <vt:lpstr>Types of NCC Annual Plans</vt:lpstr>
      <vt:lpstr>Group Work: Your Next Steps</vt:lpstr>
      <vt:lpstr>Example</vt:lpstr>
      <vt:lpstr>Closing</vt:lpstr>
      <vt:lpstr>Revisiting Training Objectives</vt:lpstr>
      <vt:lpstr>Self-Assessment</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Multi-Sectoral Nutrition Action Planning Training Module - Unit 6: Next Steps</dc:title>
  <dc:creator>Heather Finegan</dc:creator>
  <cp:lastModifiedBy>Stacy Moore</cp:lastModifiedBy>
  <cp:revision>135</cp:revision>
  <dcterms:created xsi:type="dcterms:W3CDTF">2016-02-02T15:29:51Z</dcterms:created>
  <dcterms:modified xsi:type="dcterms:W3CDTF">2017-12-12T21:44:15Z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0x010100FD072D6FFAB02145BCA9EE6F0A12EA24</vt:lpwstr>
  </property>
</Properties>
</file>